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4"/>
  </p:notesMasterIdLst>
  <p:handoutMasterIdLst>
    <p:handoutMasterId r:id="rId105"/>
  </p:handoutMasterIdLst>
  <p:sldIdLst>
    <p:sldId id="464" r:id="rId2"/>
    <p:sldId id="380" r:id="rId3"/>
    <p:sldId id="330" r:id="rId4"/>
    <p:sldId id="335" r:id="rId5"/>
    <p:sldId id="332" r:id="rId6"/>
    <p:sldId id="258" r:id="rId7"/>
    <p:sldId id="259" r:id="rId8"/>
    <p:sldId id="336" r:id="rId9"/>
    <p:sldId id="468" r:id="rId10"/>
    <p:sldId id="430" r:id="rId11"/>
    <p:sldId id="431" r:id="rId12"/>
    <p:sldId id="432" r:id="rId13"/>
    <p:sldId id="433" r:id="rId14"/>
    <p:sldId id="434" r:id="rId15"/>
    <p:sldId id="435" r:id="rId16"/>
    <p:sldId id="429" r:id="rId17"/>
    <p:sldId id="266" r:id="rId18"/>
    <p:sldId id="304" r:id="rId19"/>
    <p:sldId id="339" r:id="rId20"/>
    <p:sldId id="267" r:id="rId21"/>
    <p:sldId id="449" r:id="rId22"/>
    <p:sldId id="450" r:id="rId23"/>
    <p:sldId id="273" r:id="rId24"/>
    <p:sldId id="340" r:id="rId25"/>
    <p:sldId id="341" r:id="rId26"/>
    <p:sldId id="275" r:id="rId27"/>
    <p:sldId id="447" r:id="rId28"/>
    <p:sldId id="448" r:id="rId29"/>
    <p:sldId id="277" r:id="rId30"/>
    <p:sldId id="278" r:id="rId31"/>
    <p:sldId id="279" r:id="rId32"/>
    <p:sldId id="280" r:id="rId33"/>
    <p:sldId id="281" r:id="rId34"/>
    <p:sldId id="282" r:id="rId35"/>
    <p:sldId id="469" r:id="rId36"/>
    <p:sldId id="309" r:id="rId37"/>
    <p:sldId id="436" r:id="rId38"/>
    <p:sldId id="343" r:id="rId39"/>
    <p:sldId id="442" r:id="rId40"/>
    <p:sldId id="345" r:id="rId41"/>
    <p:sldId id="347" r:id="rId42"/>
    <p:sldId id="348" r:id="rId43"/>
    <p:sldId id="349" r:id="rId44"/>
    <p:sldId id="350" r:id="rId45"/>
    <p:sldId id="437" r:id="rId46"/>
    <p:sldId id="351" r:id="rId47"/>
    <p:sldId id="378" r:id="rId48"/>
    <p:sldId id="352" r:id="rId49"/>
    <p:sldId id="353" r:id="rId50"/>
    <p:sldId id="354" r:id="rId51"/>
    <p:sldId id="356" r:id="rId52"/>
    <p:sldId id="357" r:id="rId53"/>
    <p:sldId id="358" r:id="rId54"/>
    <p:sldId id="360" r:id="rId55"/>
    <p:sldId id="361" r:id="rId56"/>
    <p:sldId id="438" r:id="rId57"/>
    <p:sldId id="470" r:id="rId58"/>
    <p:sldId id="365" r:id="rId59"/>
    <p:sldId id="471" r:id="rId60"/>
    <p:sldId id="473" r:id="rId61"/>
    <p:sldId id="368" r:id="rId62"/>
    <p:sldId id="369" r:id="rId63"/>
    <p:sldId id="474" r:id="rId64"/>
    <p:sldId id="472" r:id="rId65"/>
    <p:sldId id="445" r:id="rId66"/>
    <p:sldId id="452" r:id="rId67"/>
    <p:sldId id="372" r:id="rId68"/>
    <p:sldId id="476" r:id="rId69"/>
    <p:sldId id="477" r:id="rId70"/>
    <p:sldId id="478" r:id="rId71"/>
    <p:sldId id="479" r:id="rId72"/>
    <p:sldId id="480" r:id="rId73"/>
    <p:sldId id="439" r:id="rId74"/>
    <p:sldId id="402" r:id="rId75"/>
    <p:sldId id="403" r:id="rId76"/>
    <p:sldId id="404" r:id="rId77"/>
    <p:sldId id="405" r:id="rId78"/>
    <p:sldId id="406" r:id="rId79"/>
    <p:sldId id="407" r:id="rId80"/>
    <p:sldId id="408" r:id="rId81"/>
    <p:sldId id="409" r:id="rId82"/>
    <p:sldId id="440" r:id="rId83"/>
    <p:sldId id="453" r:id="rId84"/>
    <p:sldId id="454" r:id="rId85"/>
    <p:sldId id="455" r:id="rId86"/>
    <p:sldId id="456" r:id="rId87"/>
    <p:sldId id="457" r:id="rId88"/>
    <p:sldId id="411" r:id="rId89"/>
    <p:sldId id="458" r:id="rId90"/>
    <p:sldId id="459" r:id="rId91"/>
    <p:sldId id="428" r:id="rId92"/>
    <p:sldId id="481" r:id="rId93"/>
    <p:sldId id="482" r:id="rId94"/>
    <p:sldId id="483" r:id="rId95"/>
    <p:sldId id="485" r:id="rId96"/>
    <p:sldId id="486" r:id="rId97"/>
    <p:sldId id="487" r:id="rId98"/>
    <p:sldId id="488" r:id="rId99"/>
    <p:sldId id="489" r:id="rId100"/>
    <p:sldId id="490" r:id="rId101"/>
    <p:sldId id="463" r:id="rId102"/>
    <p:sldId id="475" r:id="rId103"/>
  </p:sldIdLst>
  <p:sldSz cx="9144000" cy="6858000" type="screen4x3"/>
  <p:notesSz cx="7315200" cy="9601200"/>
  <p:defaultTextStyle>
    <a:defPPr>
      <a:defRPr lang="en-US"/>
    </a:defPPr>
    <a:lvl1pPr algn="l" rtl="0" eaLnBrk="0" fontAlgn="base" hangingPunct="0">
      <a:spcBef>
        <a:spcPct val="0"/>
      </a:spcBef>
      <a:spcAft>
        <a:spcPct val="0"/>
      </a:spcAft>
      <a:defRPr i="1"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i="1"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i="1"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i="1"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i="1" kern="1200">
        <a:solidFill>
          <a:schemeClr val="tx1"/>
        </a:solidFill>
        <a:latin typeface="Comic Sans MS" pitchFamily="66" charset="0"/>
        <a:ea typeface="+mn-ea"/>
        <a:cs typeface="+mn-cs"/>
      </a:defRPr>
    </a:lvl5pPr>
    <a:lvl6pPr marL="2286000" algn="l" defTabSz="914400" rtl="0" eaLnBrk="1" latinLnBrk="0" hangingPunct="1">
      <a:defRPr i="1" kern="1200">
        <a:solidFill>
          <a:schemeClr val="tx1"/>
        </a:solidFill>
        <a:latin typeface="Comic Sans MS" pitchFamily="66" charset="0"/>
        <a:ea typeface="+mn-ea"/>
        <a:cs typeface="+mn-cs"/>
      </a:defRPr>
    </a:lvl6pPr>
    <a:lvl7pPr marL="2743200" algn="l" defTabSz="914400" rtl="0" eaLnBrk="1" latinLnBrk="0" hangingPunct="1">
      <a:defRPr i="1" kern="1200">
        <a:solidFill>
          <a:schemeClr val="tx1"/>
        </a:solidFill>
        <a:latin typeface="Comic Sans MS" pitchFamily="66" charset="0"/>
        <a:ea typeface="+mn-ea"/>
        <a:cs typeface="+mn-cs"/>
      </a:defRPr>
    </a:lvl7pPr>
    <a:lvl8pPr marL="3200400" algn="l" defTabSz="914400" rtl="0" eaLnBrk="1" latinLnBrk="0" hangingPunct="1">
      <a:defRPr i="1" kern="1200">
        <a:solidFill>
          <a:schemeClr val="tx1"/>
        </a:solidFill>
        <a:latin typeface="Comic Sans MS" pitchFamily="66" charset="0"/>
        <a:ea typeface="+mn-ea"/>
        <a:cs typeface="+mn-cs"/>
      </a:defRPr>
    </a:lvl8pPr>
    <a:lvl9pPr marL="3657600" algn="l" defTabSz="914400" rtl="0" eaLnBrk="1" latinLnBrk="0" hangingPunct="1">
      <a:defRPr i="1"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DDDDDD"/>
    <a:srgbClr val="FFCCFF"/>
    <a:srgbClr val="FF99CC"/>
    <a:srgbClr val="CCFFFF"/>
    <a:srgbClr val="FF0000"/>
    <a:srgbClr val="00FF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30" autoAdjust="0"/>
    <p:restoredTop sz="94683" autoAdjust="0"/>
  </p:normalViewPr>
  <p:slideViewPr>
    <p:cSldViewPr snapToGrid="0">
      <p:cViewPr>
        <p:scale>
          <a:sx n="100" d="100"/>
          <a:sy n="100" d="100"/>
        </p:scale>
        <p:origin x="-71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3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4.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0" y="0"/>
            <a:ext cx="3163888"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631" tIns="47316" rIns="94631" bIns="47316" numCol="1" anchor="t" anchorCtr="0" compatLnSpc="1">
            <a:prstTxWarp prst="textNoShape">
              <a:avLst/>
            </a:prstTxWarp>
          </a:bodyPr>
          <a:lstStyle>
            <a:lvl1pPr defTabSz="946150">
              <a:defRPr sz="1200" i="0"/>
            </a:lvl1pPr>
          </a:lstStyle>
          <a:p>
            <a:endParaRPr lang="en-US"/>
          </a:p>
        </p:txBody>
      </p:sp>
      <p:sp>
        <p:nvSpPr>
          <p:cNvPr id="155651" name="Rectangle 3"/>
          <p:cNvSpPr>
            <a:spLocks noGrp="1" noChangeArrowheads="1"/>
          </p:cNvSpPr>
          <p:nvPr>
            <p:ph type="dt" sz="quarter" idx="1"/>
          </p:nvPr>
        </p:nvSpPr>
        <p:spPr bwMode="auto">
          <a:xfrm>
            <a:off x="4111625" y="0"/>
            <a:ext cx="3163888"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631" tIns="47316" rIns="94631" bIns="47316" numCol="1" anchor="t" anchorCtr="0" compatLnSpc="1">
            <a:prstTxWarp prst="textNoShape">
              <a:avLst/>
            </a:prstTxWarp>
          </a:bodyPr>
          <a:lstStyle>
            <a:lvl1pPr algn="r" defTabSz="946150">
              <a:defRPr sz="1200" i="0"/>
            </a:lvl1pPr>
          </a:lstStyle>
          <a:p>
            <a:endParaRPr lang="en-US"/>
          </a:p>
        </p:txBody>
      </p:sp>
      <p:sp>
        <p:nvSpPr>
          <p:cNvPr id="155652" name="Rectangle 4"/>
          <p:cNvSpPr>
            <a:spLocks noGrp="1" noChangeArrowheads="1"/>
          </p:cNvSpPr>
          <p:nvPr>
            <p:ph type="ftr" sz="quarter" idx="2"/>
          </p:nvPr>
        </p:nvSpPr>
        <p:spPr bwMode="auto">
          <a:xfrm>
            <a:off x="0" y="9129713"/>
            <a:ext cx="3163888"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631" tIns="47316" rIns="94631" bIns="47316" numCol="1" anchor="b" anchorCtr="0" compatLnSpc="1">
            <a:prstTxWarp prst="textNoShape">
              <a:avLst/>
            </a:prstTxWarp>
          </a:bodyPr>
          <a:lstStyle>
            <a:lvl1pPr defTabSz="946150">
              <a:defRPr sz="1200" i="0"/>
            </a:lvl1pPr>
          </a:lstStyle>
          <a:p>
            <a:endParaRPr lang="en-US"/>
          </a:p>
        </p:txBody>
      </p:sp>
      <p:sp>
        <p:nvSpPr>
          <p:cNvPr id="155653" name="Rectangle 5"/>
          <p:cNvSpPr>
            <a:spLocks noGrp="1" noChangeArrowheads="1"/>
          </p:cNvSpPr>
          <p:nvPr>
            <p:ph type="sldNum" sz="quarter" idx="3"/>
          </p:nvPr>
        </p:nvSpPr>
        <p:spPr bwMode="auto">
          <a:xfrm>
            <a:off x="4111625" y="9129713"/>
            <a:ext cx="3163888"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631" tIns="47316" rIns="94631" bIns="47316" numCol="1" anchor="b" anchorCtr="0" compatLnSpc="1">
            <a:prstTxWarp prst="textNoShape">
              <a:avLst/>
            </a:prstTxWarp>
          </a:bodyPr>
          <a:lstStyle>
            <a:lvl1pPr algn="r" defTabSz="946150">
              <a:defRPr sz="1200" i="0"/>
            </a:lvl1pPr>
          </a:lstStyle>
          <a:p>
            <a:fld id="{927428BB-AAEA-4721-84FF-FAA0326DEA06}" type="slidenum">
              <a:rPr lang="en-US"/>
              <a:pPr/>
              <a:t>‹#›</a:t>
            </a:fld>
            <a:endParaRPr lang="en-US"/>
          </a:p>
        </p:txBody>
      </p:sp>
    </p:spTree>
    <p:extLst>
      <p:ext uri="{BB962C8B-B14F-4D97-AF65-F5344CB8AC3E}">
        <p14:creationId xmlns:p14="http://schemas.microsoft.com/office/powerpoint/2010/main" val="273071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7" tIns="48328" rIns="96657" bIns="48328" numCol="1" anchor="t" anchorCtr="0" compatLnSpc="1">
            <a:prstTxWarp prst="textNoShape">
              <a:avLst/>
            </a:prstTxWarp>
          </a:bodyPr>
          <a:lstStyle>
            <a:lvl1pPr defTabSz="966788">
              <a:defRPr sz="1200" i="0">
                <a:latin typeface="Times New Roman" pitchFamily="18" charset="0"/>
              </a:defRPr>
            </a:lvl1pPr>
          </a:lstStyle>
          <a:p>
            <a:endParaRPr lang="en-US"/>
          </a:p>
        </p:txBody>
      </p:sp>
      <p:sp>
        <p:nvSpPr>
          <p:cNvPr id="3075" name="Rectangle 3"/>
          <p:cNvSpPr>
            <a:spLocks noGrp="1" noChangeArrowheads="1"/>
          </p:cNvSpPr>
          <p:nvPr>
            <p:ph type="dt" idx="1"/>
          </p:nvPr>
        </p:nvSpPr>
        <p:spPr bwMode="auto">
          <a:xfrm>
            <a:off x="4144963" y="0"/>
            <a:ext cx="317023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7" tIns="48328" rIns="96657" bIns="48328" numCol="1" anchor="t" anchorCtr="0" compatLnSpc="1">
            <a:prstTxWarp prst="textNoShape">
              <a:avLst/>
            </a:prstTxWarp>
          </a:bodyPr>
          <a:lstStyle>
            <a:lvl1pPr algn="r" defTabSz="966788">
              <a:defRPr sz="1200" i="0">
                <a:latin typeface="Times New Roman" pitchFamily="18" charset="0"/>
              </a:defRPr>
            </a:lvl1pPr>
          </a:lstStyle>
          <a:p>
            <a:endParaRPr lang="en-US"/>
          </a:p>
        </p:txBody>
      </p:sp>
      <p:sp>
        <p:nvSpPr>
          <p:cNvPr id="3076" name="Rectangle 4"/>
          <p:cNvSpPr>
            <a:spLocks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74725" y="4560888"/>
            <a:ext cx="5365750"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7" tIns="48328" rIns="96657" bIns="4832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9120188"/>
            <a:ext cx="3170238"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7" tIns="48328" rIns="96657" bIns="48328" numCol="1" anchor="b" anchorCtr="0" compatLnSpc="1">
            <a:prstTxWarp prst="textNoShape">
              <a:avLst/>
            </a:prstTxWarp>
          </a:bodyPr>
          <a:lstStyle>
            <a:lvl1pPr defTabSz="966788">
              <a:defRPr sz="1200" i="0">
                <a:latin typeface="Times New Roman" pitchFamily="18" charset="0"/>
              </a:defRPr>
            </a:lvl1pPr>
          </a:lstStyle>
          <a:p>
            <a:endParaRPr lang="en-US"/>
          </a:p>
        </p:txBody>
      </p:sp>
      <p:sp>
        <p:nvSpPr>
          <p:cNvPr id="3079" name="Rectangle 7"/>
          <p:cNvSpPr>
            <a:spLocks noGrp="1" noChangeArrowheads="1"/>
          </p:cNvSpPr>
          <p:nvPr>
            <p:ph type="sldNum" sz="quarter" idx="5"/>
          </p:nvPr>
        </p:nvSpPr>
        <p:spPr bwMode="auto">
          <a:xfrm>
            <a:off x="4144963" y="9120188"/>
            <a:ext cx="3170237"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7" tIns="48328" rIns="96657" bIns="48328" numCol="1" anchor="b" anchorCtr="0" compatLnSpc="1">
            <a:prstTxWarp prst="textNoShape">
              <a:avLst/>
            </a:prstTxWarp>
          </a:bodyPr>
          <a:lstStyle>
            <a:lvl1pPr algn="r" defTabSz="966788">
              <a:defRPr sz="1200" i="0">
                <a:latin typeface="Times New Roman" pitchFamily="18" charset="0"/>
              </a:defRPr>
            </a:lvl1pPr>
          </a:lstStyle>
          <a:p>
            <a:fld id="{C46CF1B2-3E39-4A91-8F77-D319183222C7}" type="slidenum">
              <a:rPr lang="en-US"/>
              <a:pPr/>
              <a:t>‹#›</a:t>
            </a:fld>
            <a:endParaRPr lang="en-US"/>
          </a:p>
        </p:txBody>
      </p:sp>
    </p:spTree>
    <p:extLst>
      <p:ext uri="{BB962C8B-B14F-4D97-AF65-F5344CB8AC3E}">
        <p14:creationId xmlns:p14="http://schemas.microsoft.com/office/powerpoint/2010/main" val="9767730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8AFBF5-24B7-4431-A0D9-C45F4A09635E}" type="slidenum">
              <a:rPr lang="en-US"/>
              <a:pPr/>
              <a:t>1</a:t>
            </a:fld>
            <a:endParaRPr lang="en-US"/>
          </a:p>
        </p:txBody>
      </p:sp>
      <p:sp>
        <p:nvSpPr>
          <p:cNvPr id="556034" name="Rectangle 2"/>
          <p:cNvSpPr>
            <a:spLocks noChangeArrowheads="1" noTextEdit="1"/>
          </p:cNvSpPr>
          <p:nvPr>
            <p:ph type="sldImg"/>
          </p:nvPr>
        </p:nvSpPr>
        <p:spPr>
          <a:ln/>
        </p:spPr>
      </p:sp>
      <p:sp>
        <p:nvSpPr>
          <p:cNvPr id="55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D3FFA0-6E15-4B9B-9251-CCCE87FDF632}" type="slidenum">
              <a:rPr lang="en-US"/>
              <a:pPr/>
              <a:t>10</a:t>
            </a:fld>
            <a:endParaRPr lang="en-US"/>
          </a:p>
        </p:txBody>
      </p:sp>
      <p:sp>
        <p:nvSpPr>
          <p:cNvPr id="564226" name="Rectangle 2"/>
          <p:cNvSpPr>
            <a:spLocks noChangeArrowheads="1" noTextEdit="1"/>
          </p:cNvSpPr>
          <p:nvPr>
            <p:ph type="sldImg"/>
          </p:nvPr>
        </p:nvSpPr>
        <p:spPr>
          <a:ln/>
        </p:spPr>
      </p:sp>
      <p:sp>
        <p:nvSpPr>
          <p:cNvPr id="564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4190AC-B07A-4B16-9A16-F3D5AAE0E755}" type="slidenum">
              <a:rPr lang="en-US"/>
              <a:pPr/>
              <a:t>11</a:t>
            </a:fld>
            <a:endParaRPr lang="en-US"/>
          </a:p>
        </p:txBody>
      </p:sp>
      <p:sp>
        <p:nvSpPr>
          <p:cNvPr id="565250" name="Rectangle 2"/>
          <p:cNvSpPr>
            <a:spLocks noChangeArrowheads="1" noTextEdit="1"/>
          </p:cNvSpPr>
          <p:nvPr>
            <p:ph type="sldImg"/>
          </p:nvPr>
        </p:nvSpPr>
        <p:spPr>
          <a:ln/>
        </p:spPr>
      </p:sp>
      <p:sp>
        <p:nvSpPr>
          <p:cNvPr id="565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9289C1-06EA-40A5-9EA6-D62F15B04658}" type="slidenum">
              <a:rPr lang="en-US"/>
              <a:pPr/>
              <a:t>12</a:t>
            </a:fld>
            <a:endParaRPr lang="en-US"/>
          </a:p>
        </p:txBody>
      </p:sp>
      <p:sp>
        <p:nvSpPr>
          <p:cNvPr id="566274" name="Rectangle 2"/>
          <p:cNvSpPr>
            <a:spLocks noChangeArrowheads="1" noTextEdit="1"/>
          </p:cNvSpPr>
          <p:nvPr>
            <p:ph type="sldImg"/>
          </p:nvPr>
        </p:nvSpPr>
        <p:spPr>
          <a:ln/>
        </p:spPr>
      </p:sp>
      <p:sp>
        <p:nvSpPr>
          <p:cNvPr id="566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AF1CEA-B5AD-4F07-9E4D-9F88F6032675}" type="slidenum">
              <a:rPr lang="en-US"/>
              <a:pPr/>
              <a:t>13</a:t>
            </a:fld>
            <a:endParaRPr lang="en-US"/>
          </a:p>
        </p:txBody>
      </p:sp>
      <p:sp>
        <p:nvSpPr>
          <p:cNvPr id="567298" name="Rectangle 2"/>
          <p:cNvSpPr>
            <a:spLocks noChangeArrowheads="1" noTextEdit="1"/>
          </p:cNvSpPr>
          <p:nvPr>
            <p:ph type="sldImg"/>
          </p:nvPr>
        </p:nvSpPr>
        <p:spPr>
          <a:ln/>
        </p:spPr>
      </p:sp>
      <p:sp>
        <p:nvSpPr>
          <p:cNvPr id="567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27CA1C-2859-428D-BBB3-FFCB20A8D78C}" type="slidenum">
              <a:rPr lang="en-US"/>
              <a:pPr/>
              <a:t>14</a:t>
            </a:fld>
            <a:endParaRPr lang="en-US"/>
          </a:p>
        </p:txBody>
      </p:sp>
      <p:sp>
        <p:nvSpPr>
          <p:cNvPr id="568322" name="Rectangle 2"/>
          <p:cNvSpPr>
            <a:spLocks noChangeArrowheads="1" noTextEdit="1"/>
          </p:cNvSpPr>
          <p:nvPr>
            <p:ph type="sldImg"/>
          </p:nvPr>
        </p:nvSpPr>
        <p:spPr>
          <a:ln/>
        </p:spPr>
      </p:sp>
      <p:sp>
        <p:nvSpPr>
          <p:cNvPr id="568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2EB30C-485A-4F59-89B3-986A49E310FF}" type="slidenum">
              <a:rPr lang="en-US"/>
              <a:pPr/>
              <a:t>15</a:t>
            </a:fld>
            <a:endParaRPr lang="en-US"/>
          </a:p>
        </p:txBody>
      </p:sp>
      <p:sp>
        <p:nvSpPr>
          <p:cNvPr id="569346" name="Rectangle 2"/>
          <p:cNvSpPr>
            <a:spLocks noChangeArrowheads="1" noTextEdit="1"/>
          </p:cNvSpPr>
          <p:nvPr>
            <p:ph type="sldImg"/>
          </p:nvPr>
        </p:nvSpPr>
        <p:spPr>
          <a:ln/>
        </p:spPr>
      </p:sp>
      <p:sp>
        <p:nvSpPr>
          <p:cNvPr id="569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81FAB8-33AD-44E6-827D-A300B8872B18}" type="slidenum">
              <a:rPr lang="en-US"/>
              <a:pPr/>
              <a:t>16</a:t>
            </a:fld>
            <a:endParaRPr lang="en-US"/>
          </a:p>
        </p:txBody>
      </p:sp>
      <p:sp>
        <p:nvSpPr>
          <p:cNvPr id="570370" name="Rectangle 2"/>
          <p:cNvSpPr>
            <a:spLocks noChangeArrowheads="1" noTextEdit="1"/>
          </p:cNvSpPr>
          <p:nvPr>
            <p:ph type="sldImg"/>
          </p:nvPr>
        </p:nvSpPr>
        <p:spPr>
          <a:ln/>
        </p:spPr>
      </p:sp>
      <p:sp>
        <p:nvSpPr>
          <p:cNvPr id="570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20D7EA-126F-4C49-9741-62CE07BC4560}" type="slidenum">
              <a:rPr lang="en-US"/>
              <a:pPr/>
              <a:t>17</a:t>
            </a:fld>
            <a:endParaRPr lang="en-US"/>
          </a:p>
        </p:txBody>
      </p:sp>
      <p:sp>
        <p:nvSpPr>
          <p:cNvPr id="571394" name="Rectangle 2"/>
          <p:cNvSpPr>
            <a:spLocks noChangeArrowheads="1" noTextEdit="1"/>
          </p:cNvSpPr>
          <p:nvPr>
            <p:ph type="sldImg"/>
          </p:nvPr>
        </p:nvSpPr>
        <p:spPr>
          <a:ln/>
        </p:spPr>
      </p:sp>
      <p:sp>
        <p:nvSpPr>
          <p:cNvPr id="571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FA45B9-7E55-49A0-BEE9-103914094233}" type="slidenum">
              <a:rPr lang="en-US"/>
              <a:pPr/>
              <a:t>18</a:t>
            </a:fld>
            <a:endParaRPr lang="en-US"/>
          </a:p>
        </p:txBody>
      </p:sp>
      <p:sp>
        <p:nvSpPr>
          <p:cNvPr id="572418" name="Rectangle 2"/>
          <p:cNvSpPr>
            <a:spLocks noChangeArrowheads="1" noTextEdit="1"/>
          </p:cNvSpPr>
          <p:nvPr>
            <p:ph type="sldImg"/>
          </p:nvPr>
        </p:nvSpPr>
        <p:spPr>
          <a:ln/>
        </p:spPr>
      </p:sp>
      <p:sp>
        <p:nvSpPr>
          <p:cNvPr id="572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6C6BD-DF0C-4DB6-B99D-B8F58DA5D8AA}" type="slidenum">
              <a:rPr lang="en-US"/>
              <a:pPr/>
              <a:t>19</a:t>
            </a:fld>
            <a:endParaRPr lang="en-US"/>
          </a:p>
        </p:txBody>
      </p:sp>
      <p:sp>
        <p:nvSpPr>
          <p:cNvPr id="573442" name="Rectangle 2"/>
          <p:cNvSpPr>
            <a:spLocks noChangeArrowheads="1" noTextEdit="1"/>
          </p:cNvSpPr>
          <p:nvPr>
            <p:ph type="sldImg"/>
          </p:nvPr>
        </p:nvSpPr>
        <p:spPr>
          <a:ln/>
        </p:spPr>
      </p:sp>
      <p:sp>
        <p:nvSpPr>
          <p:cNvPr id="573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5F05F2-5A22-4E0B-AE39-8F4F809A5CCF}" type="slidenum">
              <a:rPr lang="en-US"/>
              <a:pPr/>
              <a:t>2</a:t>
            </a:fld>
            <a:endParaRPr lang="en-US"/>
          </a:p>
        </p:txBody>
      </p:sp>
      <p:sp>
        <p:nvSpPr>
          <p:cNvPr id="557058" name="Rectangle 2"/>
          <p:cNvSpPr>
            <a:spLocks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2DB032-A464-41E1-82B7-E96347A58420}" type="slidenum">
              <a:rPr lang="en-US"/>
              <a:pPr/>
              <a:t>20</a:t>
            </a:fld>
            <a:endParaRPr lang="en-US"/>
          </a:p>
        </p:txBody>
      </p:sp>
      <p:sp>
        <p:nvSpPr>
          <p:cNvPr id="574466" name="Rectangle 2"/>
          <p:cNvSpPr>
            <a:spLocks noChangeArrowheads="1" noTextEdit="1"/>
          </p:cNvSpPr>
          <p:nvPr>
            <p:ph type="sldImg"/>
          </p:nvPr>
        </p:nvSpPr>
        <p:spPr>
          <a:ln/>
        </p:spPr>
      </p:sp>
      <p:sp>
        <p:nvSpPr>
          <p:cNvPr id="574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796180-BBBB-4C1D-BE3A-C3AAD21402A4}" type="slidenum">
              <a:rPr lang="en-US"/>
              <a:pPr/>
              <a:t>21</a:t>
            </a:fld>
            <a:endParaRPr lang="en-US"/>
          </a:p>
        </p:txBody>
      </p:sp>
      <p:sp>
        <p:nvSpPr>
          <p:cNvPr id="575490" name="Rectangle 2"/>
          <p:cNvSpPr>
            <a:spLocks noChangeArrowheads="1" noTextEdit="1"/>
          </p:cNvSpPr>
          <p:nvPr>
            <p:ph type="sldImg"/>
          </p:nvPr>
        </p:nvSpPr>
        <p:spPr>
          <a:ln/>
        </p:spPr>
      </p:sp>
      <p:sp>
        <p:nvSpPr>
          <p:cNvPr id="575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7F58B3-1165-4A0D-B597-FDA47ED5F04D}" type="slidenum">
              <a:rPr lang="en-US"/>
              <a:pPr/>
              <a:t>22</a:t>
            </a:fld>
            <a:endParaRPr lang="en-US"/>
          </a:p>
        </p:txBody>
      </p:sp>
      <p:sp>
        <p:nvSpPr>
          <p:cNvPr id="576514" name="Rectangle 2"/>
          <p:cNvSpPr>
            <a:spLocks noChangeArrowheads="1" noTextEdit="1"/>
          </p:cNvSpPr>
          <p:nvPr>
            <p:ph type="sldImg"/>
          </p:nvPr>
        </p:nvSpPr>
        <p:spPr>
          <a:ln/>
        </p:spPr>
      </p:sp>
      <p:sp>
        <p:nvSpPr>
          <p:cNvPr id="576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0BC03-0FD8-42E4-9B5D-95180FDC7542}" type="slidenum">
              <a:rPr lang="en-US"/>
              <a:pPr/>
              <a:t>23</a:t>
            </a:fld>
            <a:endParaRPr lang="en-US"/>
          </a:p>
        </p:txBody>
      </p:sp>
      <p:sp>
        <p:nvSpPr>
          <p:cNvPr id="577538" name="Rectangle 2"/>
          <p:cNvSpPr>
            <a:spLocks noChangeArrowheads="1" noTextEdit="1"/>
          </p:cNvSpPr>
          <p:nvPr>
            <p:ph type="sldImg"/>
          </p:nvPr>
        </p:nvSpPr>
        <p:spPr>
          <a:ln/>
        </p:spPr>
      </p:sp>
      <p:sp>
        <p:nvSpPr>
          <p:cNvPr id="577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67B049-0076-4E7A-9537-69E98DF032BA}" type="slidenum">
              <a:rPr lang="en-US"/>
              <a:pPr/>
              <a:t>24</a:t>
            </a:fld>
            <a:endParaRPr lang="en-US"/>
          </a:p>
        </p:txBody>
      </p:sp>
      <p:sp>
        <p:nvSpPr>
          <p:cNvPr id="578562" name="Rectangle 2"/>
          <p:cNvSpPr>
            <a:spLocks noChangeArrowheads="1" noTextEdit="1"/>
          </p:cNvSpPr>
          <p:nvPr>
            <p:ph type="sldImg"/>
          </p:nvPr>
        </p:nvSpPr>
        <p:spPr>
          <a:ln/>
        </p:spPr>
      </p:sp>
      <p:sp>
        <p:nvSpPr>
          <p:cNvPr id="578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F7CCF5-1EF4-4CBC-839A-078C1121D373}" type="slidenum">
              <a:rPr lang="en-US"/>
              <a:pPr/>
              <a:t>25</a:t>
            </a:fld>
            <a:endParaRPr lang="en-US"/>
          </a:p>
        </p:txBody>
      </p:sp>
      <p:sp>
        <p:nvSpPr>
          <p:cNvPr id="579586" name="Rectangle 2"/>
          <p:cNvSpPr>
            <a:spLocks noChangeArrowheads="1" noTextEdit="1"/>
          </p:cNvSpPr>
          <p:nvPr>
            <p:ph type="sldImg"/>
          </p:nvPr>
        </p:nvSpPr>
        <p:spPr>
          <a:ln/>
        </p:spPr>
      </p:sp>
      <p:sp>
        <p:nvSpPr>
          <p:cNvPr id="579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56ADB7-130B-4B46-95BD-90E67082E59E}" type="slidenum">
              <a:rPr lang="en-US"/>
              <a:pPr/>
              <a:t>26</a:t>
            </a:fld>
            <a:endParaRPr lang="en-US"/>
          </a:p>
        </p:txBody>
      </p:sp>
      <p:sp>
        <p:nvSpPr>
          <p:cNvPr id="580610" name="Rectangle 2"/>
          <p:cNvSpPr>
            <a:spLocks noChangeArrowheads="1" noTextEdit="1"/>
          </p:cNvSpPr>
          <p:nvPr>
            <p:ph type="sldImg"/>
          </p:nvPr>
        </p:nvSpPr>
        <p:spPr>
          <a:ln/>
        </p:spPr>
      </p:sp>
      <p:sp>
        <p:nvSpPr>
          <p:cNvPr id="580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00C0ED-F0D3-443D-9D85-0B8999C9A7DF}" type="slidenum">
              <a:rPr lang="en-US"/>
              <a:pPr/>
              <a:t>27</a:t>
            </a:fld>
            <a:endParaRPr lang="en-US"/>
          </a:p>
        </p:txBody>
      </p:sp>
      <p:sp>
        <p:nvSpPr>
          <p:cNvPr id="581634" name="Rectangle 2"/>
          <p:cNvSpPr>
            <a:spLocks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BDB9A7-E3C4-4F9E-8307-307552D388A7}" type="slidenum">
              <a:rPr lang="en-US"/>
              <a:pPr/>
              <a:t>28</a:t>
            </a:fld>
            <a:endParaRPr lang="en-US"/>
          </a:p>
        </p:txBody>
      </p:sp>
      <p:sp>
        <p:nvSpPr>
          <p:cNvPr id="582658" name="Rectangle 2"/>
          <p:cNvSpPr>
            <a:spLocks noChangeArrowheads="1" noTextEdit="1"/>
          </p:cNvSpPr>
          <p:nvPr>
            <p:ph type="sldImg"/>
          </p:nvPr>
        </p:nvSpPr>
        <p:spPr>
          <a:ln/>
        </p:spPr>
      </p:sp>
      <p:sp>
        <p:nvSpPr>
          <p:cNvPr id="582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6B714C-9E79-43A9-ABF9-8046E3327989}" type="slidenum">
              <a:rPr lang="en-US"/>
              <a:pPr/>
              <a:t>29</a:t>
            </a:fld>
            <a:endParaRPr lang="en-US"/>
          </a:p>
        </p:txBody>
      </p:sp>
      <p:sp>
        <p:nvSpPr>
          <p:cNvPr id="583682" name="Rectangle 2"/>
          <p:cNvSpPr>
            <a:spLocks noChangeArrowheads="1" noTextEdit="1"/>
          </p:cNvSpPr>
          <p:nvPr>
            <p:ph type="sldImg"/>
          </p:nvPr>
        </p:nvSpPr>
        <p:spPr>
          <a:ln/>
        </p:spPr>
      </p:sp>
      <p:sp>
        <p:nvSpPr>
          <p:cNvPr id="583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17B3D3-ED2F-478A-89A6-3330ADCBC775}" type="slidenum">
              <a:rPr lang="en-US"/>
              <a:pPr/>
              <a:t>3</a:t>
            </a:fld>
            <a:endParaRPr lang="en-US"/>
          </a:p>
        </p:txBody>
      </p:sp>
      <p:sp>
        <p:nvSpPr>
          <p:cNvPr id="558082" name="Rectangle 2"/>
          <p:cNvSpPr>
            <a:spLocks noChangeArrowheads="1" noTextEdit="1"/>
          </p:cNvSpPr>
          <p:nvPr>
            <p:ph type="sldImg"/>
          </p:nvPr>
        </p:nvSpPr>
        <p:spPr>
          <a:ln/>
        </p:spPr>
      </p:sp>
      <p:sp>
        <p:nvSpPr>
          <p:cNvPr id="558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D874AA-F318-45AE-8FBD-429E3154EFEB}" type="slidenum">
              <a:rPr lang="en-US"/>
              <a:pPr/>
              <a:t>30</a:t>
            </a:fld>
            <a:endParaRPr lang="en-US"/>
          </a:p>
        </p:txBody>
      </p:sp>
      <p:sp>
        <p:nvSpPr>
          <p:cNvPr id="584706" name="Rectangle 2"/>
          <p:cNvSpPr>
            <a:spLocks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BC3C27-4BC0-4E1A-AF2E-A1BD464D176B}" type="slidenum">
              <a:rPr lang="en-US"/>
              <a:pPr/>
              <a:t>31</a:t>
            </a:fld>
            <a:endParaRPr lang="en-US"/>
          </a:p>
        </p:txBody>
      </p:sp>
      <p:sp>
        <p:nvSpPr>
          <p:cNvPr id="585730" name="Rectangle 2"/>
          <p:cNvSpPr>
            <a:spLocks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E18A00-CDF8-4BE6-9E3A-9D5B42E8C11D}" type="slidenum">
              <a:rPr lang="en-US"/>
              <a:pPr/>
              <a:t>32</a:t>
            </a:fld>
            <a:endParaRPr lang="en-US"/>
          </a:p>
        </p:txBody>
      </p:sp>
      <p:sp>
        <p:nvSpPr>
          <p:cNvPr id="586754" name="Rectangle 2"/>
          <p:cNvSpPr>
            <a:spLocks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00429A-E536-422A-AA6B-A162025C5CC0}" type="slidenum">
              <a:rPr lang="en-US"/>
              <a:pPr/>
              <a:t>33</a:t>
            </a:fld>
            <a:endParaRPr lang="en-US"/>
          </a:p>
        </p:txBody>
      </p:sp>
      <p:sp>
        <p:nvSpPr>
          <p:cNvPr id="587778" name="Rectangle 2"/>
          <p:cNvSpPr>
            <a:spLocks noChangeArrowheads="1" noTextEdit="1"/>
          </p:cNvSpPr>
          <p:nvPr>
            <p:ph type="sldImg"/>
          </p:nvPr>
        </p:nvSpPr>
        <p:spPr>
          <a:ln/>
        </p:spPr>
      </p:sp>
      <p:sp>
        <p:nvSpPr>
          <p:cNvPr id="587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EF795F-9477-49BD-AF8E-61E90FB366A4}" type="slidenum">
              <a:rPr lang="en-US"/>
              <a:pPr/>
              <a:t>34</a:t>
            </a:fld>
            <a:endParaRPr lang="en-US"/>
          </a:p>
        </p:txBody>
      </p:sp>
      <p:sp>
        <p:nvSpPr>
          <p:cNvPr id="588802" name="Rectangle 2"/>
          <p:cNvSpPr>
            <a:spLocks noChangeArrowheads="1" noTextEdit="1"/>
          </p:cNvSpPr>
          <p:nvPr>
            <p:ph type="sldImg"/>
          </p:nvPr>
        </p:nvSpPr>
        <p:spPr>
          <a:ln/>
        </p:spPr>
      </p:sp>
      <p:sp>
        <p:nvSpPr>
          <p:cNvPr id="588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B28C4B-B233-47A7-9DE2-E7D9A0660626}" type="slidenum">
              <a:rPr lang="en-US"/>
              <a:pPr/>
              <a:t>35</a:t>
            </a:fld>
            <a:endParaRPr lang="en-US"/>
          </a:p>
        </p:txBody>
      </p:sp>
      <p:sp>
        <p:nvSpPr>
          <p:cNvPr id="673794" name="Rectangle 2"/>
          <p:cNvSpPr>
            <a:spLocks noChangeArrowheads="1" noTextEdit="1"/>
          </p:cNvSpPr>
          <p:nvPr>
            <p:ph type="sldImg"/>
          </p:nvPr>
        </p:nvSpPr>
        <p:spPr>
          <a:ln/>
        </p:spPr>
      </p:sp>
      <p:sp>
        <p:nvSpPr>
          <p:cNvPr id="67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886E7B-FB38-458F-9546-8901E8E2F8D6}" type="slidenum">
              <a:rPr lang="en-US"/>
              <a:pPr/>
              <a:t>36</a:t>
            </a:fld>
            <a:endParaRPr lang="en-US"/>
          </a:p>
        </p:txBody>
      </p:sp>
      <p:sp>
        <p:nvSpPr>
          <p:cNvPr id="589826" name="Rectangle 2"/>
          <p:cNvSpPr>
            <a:spLocks noChangeArrowheads="1" noTextEdit="1"/>
          </p:cNvSpPr>
          <p:nvPr>
            <p:ph type="sldImg"/>
          </p:nvPr>
        </p:nvSpPr>
        <p:spPr>
          <a:ln/>
        </p:spPr>
      </p:sp>
      <p:sp>
        <p:nvSpPr>
          <p:cNvPr id="589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8A8EB0-B6DE-441C-8041-5514575B9896}" type="slidenum">
              <a:rPr lang="en-US"/>
              <a:pPr/>
              <a:t>37</a:t>
            </a:fld>
            <a:endParaRPr lang="en-US"/>
          </a:p>
        </p:txBody>
      </p:sp>
      <p:sp>
        <p:nvSpPr>
          <p:cNvPr id="591874" name="Rectangle 2"/>
          <p:cNvSpPr>
            <a:spLocks noChangeArrowheads="1" noTextEdit="1"/>
          </p:cNvSpPr>
          <p:nvPr>
            <p:ph type="sldImg"/>
          </p:nvPr>
        </p:nvSpPr>
        <p:spPr>
          <a:ln/>
        </p:spPr>
      </p:sp>
      <p:sp>
        <p:nvSpPr>
          <p:cNvPr id="591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F9589C-E978-462F-AC2E-F61495507F24}" type="slidenum">
              <a:rPr lang="en-US"/>
              <a:pPr/>
              <a:t>38</a:t>
            </a:fld>
            <a:endParaRPr lang="en-US"/>
          </a:p>
        </p:txBody>
      </p:sp>
      <p:sp>
        <p:nvSpPr>
          <p:cNvPr id="592898" name="Rectangle 2"/>
          <p:cNvSpPr>
            <a:spLocks noChangeArrowheads="1" noTextEdit="1"/>
          </p:cNvSpPr>
          <p:nvPr>
            <p:ph type="sldImg"/>
          </p:nvPr>
        </p:nvSpPr>
        <p:spPr>
          <a:ln/>
        </p:spPr>
      </p:sp>
      <p:sp>
        <p:nvSpPr>
          <p:cNvPr id="592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87625-B829-489D-B8CF-07460B1AC02E}" type="slidenum">
              <a:rPr lang="en-US"/>
              <a:pPr/>
              <a:t>39</a:t>
            </a:fld>
            <a:endParaRPr lang="en-US"/>
          </a:p>
        </p:txBody>
      </p:sp>
      <p:sp>
        <p:nvSpPr>
          <p:cNvPr id="593922" name="Rectangle 2"/>
          <p:cNvSpPr>
            <a:spLocks noChangeArrowheads="1" noTextEdit="1"/>
          </p:cNvSpPr>
          <p:nvPr>
            <p:ph type="sldImg"/>
          </p:nvPr>
        </p:nvSpPr>
        <p:spPr>
          <a:ln/>
        </p:spPr>
      </p:sp>
      <p:sp>
        <p:nvSpPr>
          <p:cNvPr id="593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8BE79D-FE7D-4B2E-B1FE-030D71B58093}" type="slidenum">
              <a:rPr lang="en-US"/>
              <a:pPr/>
              <a:t>4</a:t>
            </a:fld>
            <a:endParaRPr lang="en-US"/>
          </a:p>
        </p:txBody>
      </p:sp>
      <p:sp>
        <p:nvSpPr>
          <p:cNvPr id="559106" name="Rectangle 2"/>
          <p:cNvSpPr>
            <a:spLocks noChangeArrowheads="1" noTextEdit="1"/>
          </p:cNvSpPr>
          <p:nvPr>
            <p:ph type="sldImg"/>
          </p:nvPr>
        </p:nvSpPr>
        <p:spPr>
          <a:ln/>
        </p:spPr>
      </p:sp>
      <p:sp>
        <p:nvSpPr>
          <p:cNvPr id="559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A50C1C-8658-41AE-A2FA-8ED6497210E0}" type="slidenum">
              <a:rPr lang="en-US"/>
              <a:pPr/>
              <a:t>40</a:t>
            </a:fld>
            <a:endParaRPr lang="en-US"/>
          </a:p>
        </p:txBody>
      </p:sp>
      <p:sp>
        <p:nvSpPr>
          <p:cNvPr id="594946" name="Rectangle 2"/>
          <p:cNvSpPr>
            <a:spLocks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0857FE-913B-44AA-9E42-18AEEE03FB6D}" type="slidenum">
              <a:rPr lang="en-US"/>
              <a:pPr/>
              <a:t>41</a:t>
            </a:fld>
            <a:endParaRPr lang="en-US"/>
          </a:p>
        </p:txBody>
      </p:sp>
      <p:sp>
        <p:nvSpPr>
          <p:cNvPr id="595970" name="Rectangle 2"/>
          <p:cNvSpPr>
            <a:spLocks noChangeArrowheads="1" noTextEdit="1"/>
          </p:cNvSpPr>
          <p:nvPr>
            <p:ph type="sldImg"/>
          </p:nvPr>
        </p:nvSpPr>
        <p:spPr>
          <a:ln/>
        </p:spPr>
      </p:sp>
      <p:sp>
        <p:nvSpPr>
          <p:cNvPr id="595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487BBF-3DA5-44FF-80BA-766A36DBDBE8}" type="slidenum">
              <a:rPr lang="en-US"/>
              <a:pPr/>
              <a:t>42</a:t>
            </a:fld>
            <a:endParaRPr lang="en-US"/>
          </a:p>
        </p:txBody>
      </p:sp>
      <p:sp>
        <p:nvSpPr>
          <p:cNvPr id="596994" name="Rectangle 2"/>
          <p:cNvSpPr>
            <a:spLocks noChangeArrowheads="1" noTextEdit="1"/>
          </p:cNvSpPr>
          <p:nvPr>
            <p:ph type="sldImg"/>
          </p:nvPr>
        </p:nvSpPr>
        <p:spPr>
          <a:ln/>
        </p:spPr>
      </p:sp>
      <p:sp>
        <p:nvSpPr>
          <p:cNvPr id="596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0E3220-C48A-4CE4-A218-9FAEDEA0275C}" type="slidenum">
              <a:rPr lang="en-US"/>
              <a:pPr/>
              <a:t>43</a:t>
            </a:fld>
            <a:endParaRPr lang="en-US"/>
          </a:p>
        </p:txBody>
      </p:sp>
      <p:sp>
        <p:nvSpPr>
          <p:cNvPr id="598018" name="Rectangle 2"/>
          <p:cNvSpPr>
            <a:spLocks noChangeArrowheads="1" noTextEdit="1"/>
          </p:cNvSpPr>
          <p:nvPr>
            <p:ph type="sldImg"/>
          </p:nvPr>
        </p:nvSpPr>
        <p:spPr>
          <a:ln/>
        </p:spPr>
      </p:sp>
      <p:sp>
        <p:nvSpPr>
          <p:cNvPr id="598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13CFA5-47AA-449E-8FEC-B8D0A319FCBF}" type="slidenum">
              <a:rPr lang="en-US"/>
              <a:pPr/>
              <a:t>44</a:t>
            </a:fld>
            <a:endParaRPr lang="en-US"/>
          </a:p>
        </p:txBody>
      </p:sp>
      <p:sp>
        <p:nvSpPr>
          <p:cNvPr id="599042" name="Rectangle 2"/>
          <p:cNvSpPr>
            <a:spLocks noChangeArrowheads="1" noTextEdit="1"/>
          </p:cNvSpPr>
          <p:nvPr>
            <p:ph type="sldImg"/>
          </p:nvPr>
        </p:nvSpPr>
        <p:spPr>
          <a:ln/>
        </p:spPr>
      </p:sp>
      <p:sp>
        <p:nvSpPr>
          <p:cNvPr id="599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0ED68-9992-47C0-96BC-18CC30F1C203}" type="slidenum">
              <a:rPr lang="en-US"/>
              <a:pPr/>
              <a:t>45</a:t>
            </a:fld>
            <a:endParaRPr lang="en-US"/>
          </a:p>
        </p:txBody>
      </p:sp>
      <p:sp>
        <p:nvSpPr>
          <p:cNvPr id="600066" name="Rectangle 2"/>
          <p:cNvSpPr>
            <a:spLocks noChangeArrowheads="1" noTextEdit="1"/>
          </p:cNvSpPr>
          <p:nvPr>
            <p:ph type="sldImg"/>
          </p:nvPr>
        </p:nvSpPr>
        <p:spPr>
          <a:ln/>
        </p:spPr>
      </p:sp>
      <p:sp>
        <p:nvSpPr>
          <p:cNvPr id="600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2A5D6B-B4BF-4D7C-9DAB-00BEF4079A7A}" type="slidenum">
              <a:rPr lang="en-US"/>
              <a:pPr/>
              <a:t>46</a:t>
            </a:fld>
            <a:endParaRPr lang="en-US"/>
          </a:p>
        </p:txBody>
      </p:sp>
      <p:sp>
        <p:nvSpPr>
          <p:cNvPr id="601090" name="Rectangle 2"/>
          <p:cNvSpPr>
            <a:spLocks noChangeArrowheads="1" noTextEdit="1"/>
          </p:cNvSpPr>
          <p:nvPr>
            <p:ph type="sldImg"/>
          </p:nvPr>
        </p:nvSpPr>
        <p:spPr>
          <a:ln/>
        </p:spPr>
      </p:sp>
      <p:sp>
        <p:nvSpPr>
          <p:cNvPr id="601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26169-CE7E-4312-99A7-66156B69CF2A}" type="slidenum">
              <a:rPr lang="en-US"/>
              <a:pPr/>
              <a:t>47</a:t>
            </a:fld>
            <a:endParaRPr lang="en-US"/>
          </a:p>
        </p:txBody>
      </p:sp>
      <p:sp>
        <p:nvSpPr>
          <p:cNvPr id="602114" name="Rectangle 2"/>
          <p:cNvSpPr>
            <a:spLocks noChangeArrowheads="1" noTextEdit="1"/>
          </p:cNvSpPr>
          <p:nvPr>
            <p:ph type="sldImg"/>
          </p:nvPr>
        </p:nvSpPr>
        <p:spPr>
          <a:ln/>
        </p:spPr>
      </p:sp>
      <p:sp>
        <p:nvSpPr>
          <p:cNvPr id="602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A44C14-F52D-46C2-9653-285FC028B6DA}" type="slidenum">
              <a:rPr lang="en-US"/>
              <a:pPr/>
              <a:t>48</a:t>
            </a:fld>
            <a:endParaRPr lang="en-US"/>
          </a:p>
        </p:txBody>
      </p:sp>
      <p:sp>
        <p:nvSpPr>
          <p:cNvPr id="603138" name="Rectangle 2"/>
          <p:cNvSpPr>
            <a:spLocks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E7EA83-ECE8-4A06-A26B-1A0BDC74E7F3}" type="slidenum">
              <a:rPr lang="en-US"/>
              <a:pPr/>
              <a:t>49</a:t>
            </a:fld>
            <a:endParaRPr lang="en-US"/>
          </a:p>
        </p:txBody>
      </p:sp>
      <p:sp>
        <p:nvSpPr>
          <p:cNvPr id="604162" name="Rectangle 2"/>
          <p:cNvSpPr>
            <a:spLocks noChangeArrowheads="1" noTextEdit="1"/>
          </p:cNvSpPr>
          <p:nvPr>
            <p:ph type="sldImg"/>
          </p:nvPr>
        </p:nvSpPr>
        <p:spPr>
          <a:ln/>
        </p:spPr>
      </p:sp>
      <p:sp>
        <p:nvSpPr>
          <p:cNvPr id="604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CAF1CD-7B8D-41E9-8E93-4ACF1760F71C}" type="slidenum">
              <a:rPr lang="en-US"/>
              <a:pPr/>
              <a:t>5</a:t>
            </a:fld>
            <a:endParaRPr lang="en-US"/>
          </a:p>
        </p:txBody>
      </p:sp>
      <p:sp>
        <p:nvSpPr>
          <p:cNvPr id="560130" name="Rectangle 2"/>
          <p:cNvSpPr>
            <a:spLocks noChangeArrowheads="1" noTextEdit="1"/>
          </p:cNvSpPr>
          <p:nvPr>
            <p:ph type="sldImg"/>
          </p:nvPr>
        </p:nvSpPr>
        <p:spPr>
          <a:ln/>
        </p:spPr>
      </p:sp>
      <p:sp>
        <p:nvSpPr>
          <p:cNvPr id="560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2E992F-8F32-415F-B31F-617E0DE178C4}" type="slidenum">
              <a:rPr lang="en-US"/>
              <a:pPr/>
              <a:t>50</a:t>
            </a:fld>
            <a:endParaRPr lang="en-US"/>
          </a:p>
        </p:txBody>
      </p:sp>
      <p:sp>
        <p:nvSpPr>
          <p:cNvPr id="605186" name="Rectangle 2"/>
          <p:cNvSpPr>
            <a:spLocks noChangeArrowheads="1" noTextEdit="1"/>
          </p:cNvSpPr>
          <p:nvPr>
            <p:ph type="sldImg"/>
          </p:nvPr>
        </p:nvSpPr>
        <p:spPr>
          <a:ln/>
        </p:spPr>
      </p:sp>
      <p:sp>
        <p:nvSpPr>
          <p:cNvPr id="605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2223F5-BE8A-4C42-91E5-C75385A518C3}" type="slidenum">
              <a:rPr lang="en-US"/>
              <a:pPr/>
              <a:t>51</a:t>
            </a:fld>
            <a:endParaRPr lang="en-US"/>
          </a:p>
        </p:txBody>
      </p:sp>
      <p:sp>
        <p:nvSpPr>
          <p:cNvPr id="607234" name="Rectangle 2"/>
          <p:cNvSpPr>
            <a:spLocks noChangeArrowheads="1" noTextEdit="1"/>
          </p:cNvSpPr>
          <p:nvPr>
            <p:ph type="sldImg"/>
          </p:nvPr>
        </p:nvSpPr>
        <p:spPr>
          <a:ln/>
        </p:spPr>
      </p:sp>
      <p:sp>
        <p:nvSpPr>
          <p:cNvPr id="607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6469E6-49CD-4744-8BE3-626C31BAA4E4}" type="slidenum">
              <a:rPr lang="en-US"/>
              <a:pPr/>
              <a:t>52</a:t>
            </a:fld>
            <a:endParaRPr lang="en-US"/>
          </a:p>
        </p:txBody>
      </p:sp>
      <p:sp>
        <p:nvSpPr>
          <p:cNvPr id="608258" name="Rectangle 2"/>
          <p:cNvSpPr>
            <a:spLocks noChangeArrowheads="1" noTextEdit="1"/>
          </p:cNvSpPr>
          <p:nvPr>
            <p:ph type="sldImg"/>
          </p:nvPr>
        </p:nvSpPr>
        <p:spPr>
          <a:ln/>
        </p:spPr>
      </p:sp>
      <p:sp>
        <p:nvSpPr>
          <p:cNvPr id="608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E2A7B1-B5A4-490A-B7D2-16F5CAEBB5E9}" type="slidenum">
              <a:rPr lang="en-US"/>
              <a:pPr/>
              <a:t>53</a:t>
            </a:fld>
            <a:endParaRPr lang="en-US"/>
          </a:p>
        </p:txBody>
      </p:sp>
      <p:sp>
        <p:nvSpPr>
          <p:cNvPr id="609282" name="Rectangle 2"/>
          <p:cNvSpPr>
            <a:spLocks noChangeArrowheads="1" noTextEdit="1"/>
          </p:cNvSpPr>
          <p:nvPr>
            <p:ph type="sldImg"/>
          </p:nvPr>
        </p:nvSpPr>
        <p:spPr>
          <a:ln/>
        </p:spPr>
      </p:sp>
      <p:sp>
        <p:nvSpPr>
          <p:cNvPr id="609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E52044-56A6-444D-9D60-47BC384C65AF}" type="slidenum">
              <a:rPr lang="en-US"/>
              <a:pPr/>
              <a:t>54</a:t>
            </a:fld>
            <a:endParaRPr lang="en-US"/>
          </a:p>
        </p:txBody>
      </p:sp>
      <p:sp>
        <p:nvSpPr>
          <p:cNvPr id="610306" name="Rectangle 2"/>
          <p:cNvSpPr>
            <a:spLocks noChangeArrowheads="1" noTextEdit="1"/>
          </p:cNvSpPr>
          <p:nvPr>
            <p:ph type="sldImg"/>
          </p:nvPr>
        </p:nvSpPr>
        <p:spPr>
          <a:ln/>
        </p:spPr>
      </p:sp>
      <p:sp>
        <p:nvSpPr>
          <p:cNvPr id="610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394F91-21DC-4962-8891-28E7534FE3B8}" type="slidenum">
              <a:rPr lang="en-US"/>
              <a:pPr/>
              <a:t>55</a:t>
            </a:fld>
            <a:endParaRPr lang="en-US"/>
          </a:p>
        </p:txBody>
      </p:sp>
      <p:sp>
        <p:nvSpPr>
          <p:cNvPr id="612354" name="Rectangle 2"/>
          <p:cNvSpPr>
            <a:spLocks noChangeArrowheads="1" noTextEdit="1"/>
          </p:cNvSpPr>
          <p:nvPr>
            <p:ph type="sldImg"/>
          </p:nvPr>
        </p:nvSpPr>
        <p:spPr>
          <a:ln/>
        </p:spPr>
      </p:sp>
      <p:sp>
        <p:nvSpPr>
          <p:cNvPr id="612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9B4E8B-B7B5-48A1-8ECF-8A6CB2F5DCBA}" type="slidenum">
              <a:rPr lang="en-US"/>
              <a:pPr/>
              <a:t>56</a:t>
            </a:fld>
            <a:endParaRPr lang="en-US"/>
          </a:p>
        </p:txBody>
      </p:sp>
      <p:sp>
        <p:nvSpPr>
          <p:cNvPr id="614402" name="Rectangle 2"/>
          <p:cNvSpPr>
            <a:spLocks noChangeArrowheads="1" noTextEdit="1"/>
          </p:cNvSpPr>
          <p:nvPr>
            <p:ph type="sldImg"/>
          </p:nvPr>
        </p:nvSpPr>
        <p:spPr>
          <a:ln/>
        </p:spPr>
      </p:sp>
      <p:sp>
        <p:nvSpPr>
          <p:cNvPr id="614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CA81B4-AB9E-4E02-A398-5BB69F1CD698}" type="slidenum">
              <a:rPr lang="en-US"/>
              <a:pPr/>
              <a:t>57</a:t>
            </a:fld>
            <a:endParaRPr lang="en-US"/>
          </a:p>
        </p:txBody>
      </p:sp>
      <p:sp>
        <p:nvSpPr>
          <p:cNvPr id="677890" name="Rectangle 2"/>
          <p:cNvSpPr>
            <a:spLocks noChangeArrowheads="1" noTextEdit="1"/>
          </p:cNvSpPr>
          <p:nvPr>
            <p:ph type="sldImg"/>
          </p:nvPr>
        </p:nvSpPr>
        <p:spPr>
          <a:ln/>
        </p:spPr>
      </p:sp>
      <p:sp>
        <p:nvSpPr>
          <p:cNvPr id="67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4C8863-657F-4523-A4F4-97C700B7817D}" type="slidenum">
              <a:rPr lang="en-US"/>
              <a:pPr/>
              <a:t>58</a:t>
            </a:fld>
            <a:endParaRPr lang="en-US"/>
          </a:p>
        </p:txBody>
      </p:sp>
      <p:sp>
        <p:nvSpPr>
          <p:cNvPr id="616450" name="Rectangle 2"/>
          <p:cNvSpPr>
            <a:spLocks noChangeArrowheads="1" noTextEdit="1"/>
          </p:cNvSpPr>
          <p:nvPr>
            <p:ph type="sldImg"/>
          </p:nvPr>
        </p:nvSpPr>
        <p:spPr>
          <a:ln/>
        </p:spPr>
      </p:sp>
      <p:sp>
        <p:nvSpPr>
          <p:cNvPr id="616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40AB51-4692-461C-8DF5-44EC9E25DD88}" type="slidenum">
              <a:rPr lang="en-US"/>
              <a:pPr/>
              <a:t>59</a:t>
            </a:fld>
            <a:endParaRPr lang="en-US"/>
          </a:p>
        </p:txBody>
      </p:sp>
      <p:sp>
        <p:nvSpPr>
          <p:cNvPr id="679938" name="Rectangle 2"/>
          <p:cNvSpPr>
            <a:spLocks noChangeArrowheads="1" noTextEdit="1"/>
          </p:cNvSpPr>
          <p:nvPr>
            <p:ph type="sldImg"/>
          </p:nvPr>
        </p:nvSpPr>
        <p:spPr>
          <a:ln/>
        </p:spPr>
      </p:sp>
      <p:sp>
        <p:nvSpPr>
          <p:cNvPr id="67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064876-54E4-4045-9D2A-75CB82EBC9A1}" type="slidenum">
              <a:rPr lang="en-US"/>
              <a:pPr/>
              <a:t>6</a:t>
            </a:fld>
            <a:endParaRPr lang="en-US"/>
          </a:p>
        </p:txBody>
      </p:sp>
      <p:sp>
        <p:nvSpPr>
          <p:cNvPr id="561154" name="Rectangle 2"/>
          <p:cNvSpPr>
            <a:spLocks noChangeArrowheads="1" noTextEdit="1"/>
          </p:cNvSpPr>
          <p:nvPr>
            <p:ph type="sldImg"/>
          </p:nvPr>
        </p:nvSpPr>
        <p:spPr>
          <a:ln/>
        </p:spPr>
      </p:sp>
      <p:sp>
        <p:nvSpPr>
          <p:cNvPr id="561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1353FA-3C65-4808-8034-2908C0EB1FE6}" type="slidenum">
              <a:rPr lang="en-US"/>
              <a:pPr/>
              <a:t>60</a:t>
            </a:fld>
            <a:endParaRPr lang="en-US"/>
          </a:p>
        </p:txBody>
      </p:sp>
      <p:sp>
        <p:nvSpPr>
          <p:cNvPr id="684034" name="Rectangle 2"/>
          <p:cNvSpPr>
            <a:spLocks noChangeArrowheads="1" noTextEdit="1"/>
          </p:cNvSpPr>
          <p:nvPr>
            <p:ph type="sldImg"/>
          </p:nvPr>
        </p:nvSpPr>
        <p:spPr>
          <a:ln/>
        </p:spPr>
      </p:sp>
      <p:sp>
        <p:nvSpPr>
          <p:cNvPr id="68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4FD1D7-5E13-455E-882C-B81143859828}" type="slidenum">
              <a:rPr lang="en-US"/>
              <a:pPr/>
              <a:t>61</a:t>
            </a:fld>
            <a:endParaRPr lang="en-US"/>
          </a:p>
        </p:txBody>
      </p:sp>
      <p:sp>
        <p:nvSpPr>
          <p:cNvPr id="618498" name="Rectangle 2"/>
          <p:cNvSpPr>
            <a:spLocks noChangeArrowheads="1" noTextEdit="1"/>
          </p:cNvSpPr>
          <p:nvPr>
            <p:ph type="sldImg"/>
          </p:nvPr>
        </p:nvSpPr>
        <p:spPr>
          <a:ln/>
        </p:spPr>
      </p:sp>
      <p:sp>
        <p:nvSpPr>
          <p:cNvPr id="618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1D2569-A50D-4952-8DE0-53A716540D75}" type="slidenum">
              <a:rPr lang="en-US"/>
              <a:pPr/>
              <a:t>62</a:t>
            </a:fld>
            <a:endParaRPr lang="en-US"/>
          </a:p>
        </p:txBody>
      </p:sp>
      <p:sp>
        <p:nvSpPr>
          <p:cNvPr id="619522" name="Rectangle 2"/>
          <p:cNvSpPr>
            <a:spLocks noChangeArrowheads="1" noTextEdit="1"/>
          </p:cNvSpPr>
          <p:nvPr>
            <p:ph type="sldImg"/>
          </p:nvPr>
        </p:nvSpPr>
        <p:spPr>
          <a:ln/>
        </p:spPr>
      </p:sp>
      <p:sp>
        <p:nvSpPr>
          <p:cNvPr id="619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C9C59-325D-4207-BF9B-49AA2828E6DE}" type="slidenum">
              <a:rPr lang="en-US"/>
              <a:pPr/>
              <a:t>63</a:t>
            </a:fld>
            <a:endParaRPr lang="en-US"/>
          </a:p>
        </p:txBody>
      </p:sp>
      <p:sp>
        <p:nvSpPr>
          <p:cNvPr id="686082" name="Rectangle 2"/>
          <p:cNvSpPr>
            <a:spLocks noChangeArrowheads="1" noTextEdit="1"/>
          </p:cNvSpPr>
          <p:nvPr>
            <p:ph type="sldImg"/>
          </p:nvPr>
        </p:nvSpPr>
        <p:spPr>
          <a:ln/>
        </p:spPr>
      </p:sp>
      <p:sp>
        <p:nvSpPr>
          <p:cNvPr id="68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151D9-58E3-4209-8D0F-DA9DDC3BFFFF}" type="slidenum">
              <a:rPr lang="en-US"/>
              <a:pPr/>
              <a:t>64</a:t>
            </a:fld>
            <a:endParaRPr lang="en-US"/>
          </a:p>
        </p:txBody>
      </p:sp>
      <p:sp>
        <p:nvSpPr>
          <p:cNvPr id="681986" name="Rectangle 2"/>
          <p:cNvSpPr>
            <a:spLocks noChangeArrowheads="1" noTextEdit="1"/>
          </p:cNvSpPr>
          <p:nvPr>
            <p:ph type="sldImg"/>
          </p:nvPr>
        </p:nvSpPr>
        <p:spPr>
          <a:ln/>
        </p:spPr>
      </p:sp>
      <p:sp>
        <p:nvSpPr>
          <p:cNvPr id="68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AC5920-1DBA-4CAA-98AF-7DD94F688510}" type="slidenum">
              <a:rPr lang="en-US"/>
              <a:pPr/>
              <a:t>65</a:t>
            </a:fld>
            <a:endParaRPr lang="en-US"/>
          </a:p>
        </p:txBody>
      </p:sp>
      <p:sp>
        <p:nvSpPr>
          <p:cNvPr id="620546" name="Rectangle 2"/>
          <p:cNvSpPr>
            <a:spLocks noChangeArrowheads="1" noTextEdit="1"/>
          </p:cNvSpPr>
          <p:nvPr>
            <p:ph type="sldImg"/>
          </p:nvPr>
        </p:nvSpPr>
        <p:spPr>
          <a:ln/>
        </p:spPr>
      </p:sp>
      <p:sp>
        <p:nvSpPr>
          <p:cNvPr id="620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5CA49-9269-4943-AAE0-24092C9D2DEB}" type="slidenum">
              <a:rPr lang="en-US"/>
              <a:pPr/>
              <a:t>66</a:t>
            </a:fld>
            <a:endParaRPr lang="en-US"/>
          </a:p>
        </p:txBody>
      </p:sp>
      <p:sp>
        <p:nvSpPr>
          <p:cNvPr id="625666" name="Rectangle 2"/>
          <p:cNvSpPr>
            <a:spLocks noChangeArrowheads="1" noTextEdit="1"/>
          </p:cNvSpPr>
          <p:nvPr>
            <p:ph type="sldImg"/>
          </p:nvPr>
        </p:nvSpPr>
        <p:spPr>
          <a:ln/>
        </p:spPr>
      </p:sp>
      <p:sp>
        <p:nvSpPr>
          <p:cNvPr id="625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EC978B-8B1C-4C07-9237-89EB1576987C}" type="slidenum">
              <a:rPr lang="en-US"/>
              <a:pPr/>
              <a:t>67</a:t>
            </a:fld>
            <a:endParaRPr lang="en-US"/>
          </a:p>
        </p:txBody>
      </p:sp>
      <p:sp>
        <p:nvSpPr>
          <p:cNvPr id="626690" name="Rectangle 2"/>
          <p:cNvSpPr>
            <a:spLocks noChangeArrowheads="1" noTextEdit="1"/>
          </p:cNvSpPr>
          <p:nvPr>
            <p:ph type="sldImg"/>
          </p:nvPr>
        </p:nvSpPr>
        <p:spPr>
          <a:ln/>
        </p:spPr>
      </p:sp>
      <p:sp>
        <p:nvSpPr>
          <p:cNvPr id="626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5070CB-D7F6-4BFD-B3C2-92BCBC0C568D}" type="slidenum">
              <a:rPr lang="en-US"/>
              <a:pPr/>
              <a:t>73</a:t>
            </a:fld>
            <a:endParaRPr lang="en-US"/>
          </a:p>
        </p:txBody>
      </p:sp>
      <p:sp>
        <p:nvSpPr>
          <p:cNvPr id="628738" name="Rectangle 2"/>
          <p:cNvSpPr>
            <a:spLocks noChangeArrowheads="1" noTextEdit="1"/>
          </p:cNvSpPr>
          <p:nvPr>
            <p:ph type="sldImg"/>
          </p:nvPr>
        </p:nvSpPr>
        <p:spPr>
          <a:ln/>
        </p:spPr>
      </p:sp>
      <p:sp>
        <p:nvSpPr>
          <p:cNvPr id="628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07B40B-B933-4F22-B8F4-12916288A802}" type="slidenum">
              <a:rPr lang="en-US"/>
              <a:pPr/>
              <a:t>74</a:t>
            </a:fld>
            <a:endParaRPr lang="en-US"/>
          </a:p>
        </p:txBody>
      </p:sp>
      <p:sp>
        <p:nvSpPr>
          <p:cNvPr id="629762" name="Rectangle 2"/>
          <p:cNvSpPr>
            <a:spLocks noChangeArrowheads="1" noTextEdit="1"/>
          </p:cNvSpPr>
          <p:nvPr>
            <p:ph type="sldImg"/>
          </p:nvPr>
        </p:nvSpPr>
        <p:spPr>
          <a:ln/>
        </p:spPr>
      </p:sp>
      <p:sp>
        <p:nvSpPr>
          <p:cNvPr id="629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0659EE-E0D6-4784-AF5F-F4940695909F}" type="slidenum">
              <a:rPr lang="en-US"/>
              <a:pPr/>
              <a:t>7</a:t>
            </a:fld>
            <a:endParaRPr lang="en-US"/>
          </a:p>
        </p:txBody>
      </p:sp>
      <p:sp>
        <p:nvSpPr>
          <p:cNvPr id="562178" name="Rectangle 2"/>
          <p:cNvSpPr>
            <a:spLocks noChangeArrowheads="1" noTextEdit="1"/>
          </p:cNvSpPr>
          <p:nvPr>
            <p:ph type="sldImg"/>
          </p:nvPr>
        </p:nvSpPr>
        <p:spPr>
          <a:ln/>
        </p:spPr>
      </p:sp>
      <p:sp>
        <p:nvSpPr>
          <p:cNvPr id="562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54B2BE-AE3B-4F36-9B33-CD5F3DE39745}" type="slidenum">
              <a:rPr lang="en-US"/>
              <a:pPr/>
              <a:t>75</a:t>
            </a:fld>
            <a:endParaRPr lang="en-US"/>
          </a:p>
        </p:txBody>
      </p:sp>
      <p:sp>
        <p:nvSpPr>
          <p:cNvPr id="630786" name="Rectangle 2"/>
          <p:cNvSpPr>
            <a:spLocks noChangeArrowheads="1" noTextEdit="1"/>
          </p:cNvSpPr>
          <p:nvPr>
            <p:ph type="sldImg"/>
          </p:nvPr>
        </p:nvSpPr>
        <p:spPr>
          <a:ln/>
        </p:spPr>
      </p:sp>
      <p:sp>
        <p:nvSpPr>
          <p:cNvPr id="630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BD2A2D-1F44-40C2-94A0-B05E9D4F15E0}" type="slidenum">
              <a:rPr lang="en-US"/>
              <a:pPr/>
              <a:t>76</a:t>
            </a:fld>
            <a:endParaRPr lang="en-US"/>
          </a:p>
        </p:txBody>
      </p:sp>
      <p:sp>
        <p:nvSpPr>
          <p:cNvPr id="631810" name="Rectangle 2"/>
          <p:cNvSpPr>
            <a:spLocks noChangeArrowheads="1" noTextEdit="1"/>
          </p:cNvSpPr>
          <p:nvPr>
            <p:ph type="sldImg"/>
          </p:nvPr>
        </p:nvSpPr>
        <p:spPr>
          <a:ln/>
        </p:spPr>
      </p:sp>
      <p:sp>
        <p:nvSpPr>
          <p:cNvPr id="631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98007B-BFB3-4C14-8A1F-42A1DB64D31E}" type="slidenum">
              <a:rPr lang="en-US"/>
              <a:pPr/>
              <a:t>77</a:t>
            </a:fld>
            <a:endParaRPr lang="en-US"/>
          </a:p>
        </p:txBody>
      </p:sp>
      <p:sp>
        <p:nvSpPr>
          <p:cNvPr id="632834" name="Rectangle 2"/>
          <p:cNvSpPr>
            <a:spLocks noChangeArrowheads="1" noTextEdit="1"/>
          </p:cNvSpPr>
          <p:nvPr>
            <p:ph type="sldImg"/>
          </p:nvPr>
        </p:nvSpPr>
        <p:spPr>
          <a:ln/>
        </p:spPr>
      </p:sp>
      <p:sp>
        <p:nvSpPr>
          <p:cNvPr id="632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270BF6-BFB9-458D-8A5C-08303DC74B74}" type="slidenum">
              <a:rPr lang="en-US"/>
              <a:pPr/>
              <a:t>78</a:t>
            </a:fld>
            <a:endParaRPr lang="en-US"/>
          </a:p>
        </p:txBody>
      </p:sp>
      <p:sp>
        <p:nvSpPr>
          <p:cNvPr id="633858" name="Rectangle 2"/>
          <p:cNvSpPr>
            <a:spLocks noChangeArrowheads="1" noTextEdit="1"/>
          </p:cNvSpPr>
          <p:nvPr>
            <p:ph type="sldImg"/>
          </p:nvPr>
        </p:nvSpPr>
        <p:spPr>
          <a:ln/>
        </p:spPr>
      </p:sp>
      <p:sp>
        <p:nvSpPr>
          <p:cNvPr id="633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A978A8-C10E-442B-9561-0D6295F6DC4B}" type="slidenum">
              <a:rPr lang="en-US"/>
              <a:pPr/>
              <a:t>79</a:t>
            </a:fld>
            <a:endParaRPr lang="en-US"/>
          </a:p>
        </p:txBody>
      </p:sp>
      <p:sp>
        <p:nvSpPr>
          <p:cNvPr id="634882" name="Rectangle 2"/>
          <p:cNvSpPr>
            <a:spLocks noChangeArrowheads="1" noTextEdit="1"/>
          </p:cNvSpPr>
          <p:nvPr>
            <p:ph type="sldImg"/>
          </p:nvPr>
        </p:nvSpPr>
        <p:spPr>
          <a:ln/>
        </p:spPr>
      </p:sp>
      <p:sp>
        <p:nvSpPr>
          <p:cNvPr id="634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AD3156-D45F-4BDE-A4D9-41591FF63AB1}" type="slidenum">
              <a:rPr lang="en-US"/>
              <a:pPr/>
              <a:t>80</a:t>
            </a:fld>
            <a:endParaRPr lang="en-US"/>
          </a:p>
        </p:txBody>
      </p:sp>
      <p:sp>
        <p:nvSpPr>
          <p:cNvPr id="635906" name="Rectangle 2"/>
          <p:cNvSpPr>
            <a:spLocks noChangeArrowheads="1" noTextEdit="1"/>
          </p:cNvSpPr>
          <p:nvPr>
            <p:ph type="sldImg"/>
          </p:nvPr>
        </p:nvSpPr>
        <p:spPr>
          <a:ln/>
        </p:spPr>
      </p:sp>
      <p:sp>
        <p:nvSpPr>
          <p:cNvPr id="635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B3302A-38DA-4C88-AD60-0ACE37C43996}" type="slidenum">
              <a:rPr lang="en-US"/>
              <a:pPr/>
              <a:t>81</a:t>
            </a:fld>
            <a:endParaRPr lang="en-US"/>
          </a:p>
        </p:txBody>
      </p:sp>
      <p:sp>
        <p:nvSpPr>
          <p:cNvPr id="636930" name="Rectangle 2"/>
          <p:cNvSpPr>
            <a:spLocks noChangeArrowheads="1" noTextEdit="1"/>
          </p:cNvSpPr>
          <p:nvPr>
            <p:ph type="sldImg"/>
          </p:nvPr>
        </p:nvSpPr>
        <p:spPr>
          <a:ln/>
        </p:spPr>
      </p:sp>
      <p:sp>
        <p:nvSpPr>
          <p:cNvPr id="636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FB36CB-F30E-46B1-8097-B2D9095265FF}" type="slidenum">
              <a:rPr lang="en-US"/>
              <a:pPr/>
              <a:t>82</a:t>
            </a:fld>
            <a:endParaRPr lang="en-US"/>
          </a:p>
        </p:txBody>
      </p:sp>
      <p:sp>
        <p:nvSpPr>
          <p:cNvPr id="637954" name="Rectangle 2"/>
          <p:cNvSpPr>
            <a:spLocks noChangeArrowheads="1" noTextEdit="1"/>
          </p:cNvSpPr>
          <p:nvPr>
            <p:ph type="sldImg"/>
          </p:nvPr>
        </p:nvSpPr>
        <p:spPr>
          <a:ln/>
        </p:spPr>
      </p:sp>
      <p:sp>
        <p:nvSpPr>
          <p:cNvPr id="637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EB83C7-CFDA-4D72-9874-9B79D6134CDA}" type="slidenum">
              <a:rPr lang="en-US"/>
              <a:pPr/>
              <a:t>83</a:t>
            </a:fld>
            <a:endParaRPr lang="en-US"/>
          </a:p>
        </p:txBody>
      </p:sp>
      <p:sp>
        <p:nvSpPr>
          <p:cNvPr id="638978" name="Rectangle 2"/>
          <p:cNvSpPr>
            <a:spLocks noChangeArrowheads="1" noTextEdit="1"/>
          </p:cNvSpPr>
          <p:nvPr>
            <p:ph type="sldImg"/>
          </p:nvPr>
        </p:nvSpPr>
        <p:spPr>
          <a:ln/>
        </p:spPr>
      </p:sp>
      <p:sp>
        <p:nvSpPr>
          <p:cNvPr id="638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91F316-B62D-4299-9561-83DD8A85E521}" type="slidenum">
              <a:rPr lang="en-US"/>
              <a:pPr/>
              <a:t>84</a:t>
            </a:fld>
            <a:endParaRPr lang="en-US"/>
          </a:p>
        </p:txBody>
      </p:sp>
      <p:sp>
        <p:nvSpPr>
          <p:cNvPr id="640002" name="Rectangle 2"/>
          <p:cNvSpPr>
            <a:spLocks noChangeArrowheads="1" noTextEdit="1"/>
          </p:cNvSpPr>
          <p:nvPr>
            <p:ph type="sldImg"/>
          </p:nvPr>
        </p:nvSpPr>
        <p:spPr>
          <a:ln/>
        </p:spPr>
      </p:sp>
      <p:sp>
        <p:nvSpPr>
          <p:cNvPr id="640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9E861C-2413-4691-9869-CE64AE72500C}" type="slidenum">
              <a:rPr lang="en-US"/>
              <a:pPr/>
              <a:t>8</a:t>
            </a:fld>
            <a:endParaRPr lang="en-US"/>
          </a:p>
        </p:txBody>
      </p:sp>
      <p:sp>
        <p:nvSpPr>
          <p:cNvPr id="563202" name="Rectangle 2"/>
          <p:cNvSpPr>
            <a:spLocks noChangeArrowheads="1" noTextEdit="1"/>
          </p:cNvSpPr>
          <p:nvPr>
            <p:ph type="sldImg"/>
          </p:nvPr>
        </p:nvSpPr>
        <p:spPr>
          <a:ln/>
        </p:spPr>
      </p:sp>
      <p:sp>
        <p:nvSpPr>
          <p:cNvPr id="563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4DE5B-A306-4039-AFFA-D09D5EB2D728}" type="slidenum">
              <a:rPr lang="en-US"/>
              <a:pPr/>
              <a:t>85</a:t>
            </a:fld>
            <a:endParaRPr lang="en-US"/>
          </a:p>
        </p:txBody>
      </p:sp>
      <p:sp>
        <p:nvSpPr>
          <p:cNvPr id="641026" name="Rectangle 2"/>
          <p:cNvSpPr>
            <a:spLocks noChangeArrowheads="1" noTextEdit="1"/>
          </p:cNvSpPr>
          <p:nvPr>
            <p:ph type="sldImg"/>
          </p:nvPr>
        </p:nvSpPr>
        <p:spPr>
          <a:ln/>
        </p:spPr>
      </p:sp>
      <p:sp>
        <p:nvSpPr>
          <p:cNvPr id="641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1663A-8E48-443C-9DEE-B099E46629E1}" type="slidenum">
              <a:rPr lang="en-US"/>
              <a:pPr/>
              <a:t>86</a:t>
            </a:fld>
            <a:endParaRPr lang="en-US"/>
          </a:p>
        </p:txBody>
      </p:sp>
      <p:sp>
        <p:nvSpPr>
          <p:cNvPr id="642050" name="Rectangle 2"/>
          <p:cNvSpPr>
            <a:spLocks noChangeArrowheads="1" noTextEdit="1"/>
          </p:cNvSpPr>
          <p:nvPr>
            <p:ph type="sldImg"/>
          </p:nvPr>
        </p:nvSpPr>
        <p:spPr>
          <a:ln/>
        </p:spPr>
      </p:sp>
      <p:sp>
        <p:nvSpPr>
          <p:cNvPr id="642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A17BAB-35B4-4D56-ADDC-9227AA0E8E73}" type="slidenum">
              <a:rPr lang="en-US"/>
              <a:pPr/>
              <a:t>87</a:t>
            </a:fld>
            <a:endParaRPr lang="en-US"/>
          </a:p>
        </p:txBody>
      </p:sp>
      <p:sp>
        <p:nvSpPr>
          <p:cNvPr id="643074" name="Rectangle 2"/>
          <p:cNvSpPr>
            <a:spLocks noChangeArrowheads="1" noTextEdit="1"/>
          </p:cNvSpPr>
          <p:nvPr>
            <p:ph type="sldImg"/>
          </p:nvPr>
        </p:nvSpPr>
        <p:spPr>
          <a:ln/>
        </p:spPr>
      </p:sp>
      <p:sp>
        <p:nvSpPr>
          <p:cNvPr id="643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48E773-3DDA-4493-9FAD-47480968D518}" type="slidenum">
              <a:rPr lang="en-US"/>
              <a:pPr/>
              <a:t>88</a:t>
            </a:fld>
            <a:endParaRPr lang="en-US"/>
          </a:p>
        </p:txBody>
      </p:sp>
      <p:sp>
        <p:nvSpPr>
          <p:cNvPr id="644098" name="Rectangle 2"/>
          <p:cNvSpPr>
            <a:spLocks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ED2081-80E2-4615-B887-DE26EF424C28}" type="slidenum">
              <a:rPr lang="en-US"/>
              <a:pPr/>
              <a:t>89</a:t>
            </a:fld>
            <a:endParaRPr lang="en-US"/>
          </a:p>
        </p:txBody>
      </p:sp>
      <p:sp>
        <p:nvSpPr>
          <p:cNvPr id="660482" name="Rectangle 2"/>
          <p:cNvSpPr>
            <a:spLocks noChangeArrowheads="1" noTextEdit="1"/>
          </p:cNvSpPr>
          <p:nvPr>
            <p:ph type="sldImg"/>
          </p:nvPr>
        </p:nvSpPr>
        <p:spPr>
          <a:ln/>
        </p:spPr>
      </p:sp>
      <p:sp>
        <p:nvSpPr>
          <p:cNvPr id="66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48AABC-728D-4C81-808B-FA09CBBE95AD}" type="slidenum">
              <a:rPr lang="en-US"/>
              <a:pPr/>
              <a:t>90</a:t>
            </a:fld>
            <a:endParaRPr lang="en-US"/>
          </a:p>
        </p:txBody>
      </p:sp>
      <p:sp>
        <p:nvSpPr>
          <p:cNvPr id="661506" name="Rectangle 2"/>
          <p:cNvSpPr>
            <a:spLocks noChangeArrowheads="1" noTextEdit="1"/>
          </p:cNvSpPr>
          <p:nvPr>
            <p:ph type="sldImg"/>
          </p:nvPr>
        </p:nvSpPr>
        <p:spPr>
          <a:ln/>
        </p:spPr>
      </p:sp>
      <p:sp>
        <p:nvSpPr>
          <p:cNvPr id="66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7E599C-0FAA-4346-A769-72E1EA9B16CA}" type="slidenum">
              <a:rPr lang="en-US"/>
              <a:pPr/>
              <a:t>91</a:t>
            </a:fld>
            <a:endParaRPr lang="en-US"/>
          </a:p>
        </p:txBody>
      </p:sp>
      <p:sp>
        <p:nvSpPr>
          <p:cNvPr id="662530" name="Rectangle 2"/>
          <p:cNvSpPr>
            <a:spLocks noChangeArrowheads="1" noTextEdit="1"/>
          </p:cNvSpPr>
          <p:nvPr>
            <p:ph type="sldImg"/>
          </p:nvPr>
        </p:nvSpPr>
        <p:spPr>
          <a:ln/>
        </p:spPr>
      </p:sp>
      <p:sp>
        <p:nvSpPr>
          <p:cNvPr id="66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E60369-AAF4-47F3-9D28-6DD237B94032}" type="slidenum">
              <a:rPr lang="en-US"/>
              <a:pPr/>
              <a:t>92</a:t>
            </a:fld>
            <a:endParaRPr lang="en-US"/>
          </a:p>
        </p:txBody>
      </p:sp>
      <p:sp>
        <p:nvSpPr>
          <p:cNvPr id="696322" name="Rectangle 2"/>
          <p:cNvSpPr>
            <a:spLocks noChangeArrowheads="1" noTextEdit="1"/>
          </p:cNvSpPr>
          <p:nvPr>
            <p:ph type="sldImg"/>
          </p:nvPr>
        </p:nvSpPr>
        <p:spPr>
          <a:ln/>
        </p:spPr>
      </p:sp>
      <p:sp>
        <p:nvSpPr>
          <p:cNvPr id="69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E17A57-11B5-4023-903F-BF716D59BE9F}" type="slidenum">
              <a:rPr lang="en-US"/>
              <a:pPr/>
              <a:t>101</a:t>
            </a:fld>
            <a:endParaRPr lang="en-US"/>
          </a:p>
        </p:txBody>
      </p:sp>
      <p:sp>
        <p:nvSpPr>
          <p:cNvPr id="663554" name="Rectangle 2"/>
          <p:cNvSpPr>
            <a:spLocks noChangeArrowheads="1" noTextEdit="1"/>
          </p:cNvSpPr>
          <p:nvPr>
            <p:ph type="sldImg"/>
          </p:nvPr>
        </p:nvSpPr>
        <p:spPr>
          <a:ln/>
        </p:spPr>
      </p:sp>
      <p:sp>
        <p:nvSpPr>
          <p:cNvPr id="66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6EEE89-A4F3-49F3-9ECC-5D62BE0CB880}" type="slidenum">
              <a:rPr lang="en-US"/>
              <a:pPr/>
              <a:t>102</a:t>
            </a:fld>
            <a:endParaRPr lang="en-US"/>
          </a:p>
        </p:txBody>
      </p:sp>
      <p:sp>
        <p:nvSpPr>
          <p:cNvPr id="688130" name="Rectangle 2"/>
          <p:cNvSpPr>
            <a:spLocks noChangeArrowheads="1" noTextEdit="1"/>
          </p:cNvSpPr>
          <p:nvPr>
            <p:ph type="sldImg"/>
          </p:nvPr>
        </p:nvSpPr>
        <p:spPr>
          <a:ln/>
        </p:spPr>
      </p:sp>
      <p:sp>
        <p:nvSpPr>
          <p:cNvPr id="68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FDAAB0-FB58-407F-9F40-8E7F2F72EACA}" type="slidenum">
              <a:rPr lang="en-US"/>
              <a:pPr/>
              <a:t>9</a:t>
            </a:fld>
            <a:endParaRPr lang="en-US"/>
          </a:p>
        </p:txBody>
      </p:sp>
      <p:sp>
        <p:nvSpPr>
          <p:cNvPr id="671746" name="Rectangle 2"/>
          <p:cNvSpPr>
            <a:spLocks noChangeArrowheads="1" noTextEdit="1"/>
          </p:cNvSpPr>
          <p:nvPr>
            <p:ph type="sldImg"/>
          </p:nvPr>
        </p:nvSpPr>
        <p:spPr>
          <a:ln/>
        </p:spPr>
      </p:sp>
      <p:sp>
        <p:nvSpPr>
          <p:cNvPr id="6717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5: DataLink Layer</a:t>
            </a:r>
          </a:p>
        </p:txBody>
      </p:sp>
      <p:sp>
        <p:nvSpPr>
          <p:cNvPr id="6" name="Slide Number Placeholder 5"/>
          <p:cNvSpPr>
            <a:spLocks noGrp="1"/>
          </p:cNvSpPr>
          <p:nvPr>
            <p:ph type="sldNum" sz="quarter" idx="12"/>
          </p:nvPr>
        </p:nvSpPr>
        <p:spPr/>
        <p:txBody>
          <a:bodyPr/>
          <a:lstStyle>
            <a:lvl1pPr>
              <a:defRPr/>
            </a:lvl1pPr>
          </a:lstStyle>
          <a:p>
            <a:r>
              <a:rPr lang="en-US"/>
              <a:t>5-</a:t>
            </a:r>
            <a:fld id="{CD79F058-0DEC-478C-B938-4B94B8956E31}" type="slidenum">
              <a:rPr lang="en-US"/>
              <a:pPr/>
              <a:t>‹#›</a:t>
            </a:fld>
            <a:endParaRPr lang="en-US"/>
          </a:p>
        </p:txBody>
      </p:sp>
    </p:spTree>
    <p:extLst>
      <p:ext uri="{BB962C8B-B14F-4D97-AF65-F5344CB8AC3E}">
        <p14:creationId xmlns:p14="http://schemas.microsoft.com/office/powerpoint/2010/main" val="279224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5: DataLink Layer</a:t>
            </a:r>
          </a:p>
        </p:txBody>
      </p:sp>
      <p:sp>
        <p:nvSpPr>
          <p:cNvPr id="6" name="Slide Number Placeholder 5"/>
          <p:cNvSpPr>
            <a:spLocks noGrp="1"/>
          </p:cNvSpPr>
          <p:nvPr>
            <p:ph type="sldNum" sz="quarter" idx="12"/>
          </p:nvPr>
        </p:nvSpPr>
        <p:spPr/>
        <p:txBody>
          <a:bodyPr/>
          <a:lstStyle>
            <a:lvl1pPr>
              <a:defRPr/>
            </a:lvl1pPr>
          </a:lstStyle>
          <a:p>
            <a:r>
              <a:rPr lang="en-US"/>
              <a:t>5-</a:t>
            </a:r>
            <a:fld id="{A9B23CA0-1F07-4378-A868-6EC6408D9809}" type="slidenum">
              <a:rPr lang="en-US"/>
              <a:pPr/>
              <a:t>‹#›</a:t>
            </a:fld>
            <a:endParaRPr lang="en-US"/>
          </a:p>
        </p:txBody>
      </p:sp>
    </p:spTree>
    <p:extLst>
      <p:ext uri="{BB962C8B-B14F-4D97-AF65-F5344CB8AC3E}">
        <p14:creationId xmlns:p14="http://schemas.microsoft.com/office/powerpoint/2010/main" val="3264341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22860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2286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5: DataLink Layer</a:t>
            </a:r>
          </a:p>
        </p:txBody>
      </p:sp>
      <p:sp>
        <p:nvSpPr>
          <p:cNvPr id="6" name="Slide Number Placeholder 5"/>
          <p:cNvSpPr>
            <a:spLocks noGrp="1"/>
          </p:cNvSpPr>
          <p:nvPr>
            <p:ph type="sldNum" sz="quarter" idx="12"/>
          </p:nvPr>
        </p:nvSpPr>
        <p:spPr/>
        <p:txBody>
          <a:bodyPr/>
          <a:lstStyle>
            <a:lvl1pPr>
              <a:defRPr/>
            </a:lvl1pPr>
          </a:lstStyle>
          <a:p>
            <a:r>
              <a:rPr lang="en-US"/>
              <a:t>5-</a:t>
            </a:r>
            <a:fld id="{84DB3022-8999-4219-8E5F-C4EF915C945C}" type="slidenum">
              <a:rPr lang="en-US"/>
              <a:pPr/>
              <a:t>‹#›</a:t>
            </a:fld>
            <a:endParaRPr lang="en-US"/>
          </a:p>
        </p:txBody>
      </p:sp>
    </p:spTree>
    <p:extLst>
      <p:ext uri="{BB962C8B-B14F-4D97-AF65-F5344CB8AC3E}">
        <p14:creationId xmlns:p14="http://schemas.microsoft.com/office/powerpoint/2010/main" val="2735760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5: DataLink Layer</a:t>
            </a:r>
          </a:p>
        </p:txBody>
      </p:sp>
      <p:sp>
        <p:nvSpPr>
          <p:cNvPr id="6" name="Slide Number Placeholder 5"/>
          <p:cNvSpPr>
            <a:spLocks noGrp="1"/>
          </p:cNvSpPr>
          <p:nvPr>
            <p:ph type="sldNum" sz="quarter" idx="12"/>
          </p:nvPr>
        </p:nvSpPr>
        <p:spPr/>
        <p:txBody>
          <a:bodyPr/>
          <a:lstStyle>
            <a:lvl1pPr>
              <a:defRPr/>
            </a:lvl1pPr>
          </a:lstStyle>
          <a:p>
            <a:r>
              <a:rPr lang="en-US"/>
              <a:t>5-</a:t>
            </a:r>
            <a:fld id="{D36F8E07-FD6D-4895-A1F6-937E6DAB1A06}" type="slidenum">
              <a:rPr lang="en-US"/>
              <a:pPr/>
              <a:t>‹#›</a:t>
            </a:fld>
            <a:endParaRPr lang="en-US"/>
          </a:p>
        </p:txBody>
      </p:sp>
    </p:spTree>
    <p:extLst>
      <p:ext uri="{BB962C8B-B14F-4D97-AF65-F5344CB8AC3E}">
        <p14:creationId xmlns:p14="http://schemas.microsoft.com/office/powerpoint/2010/main" val="2079045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5: DataLink Layer</a:t>
            </a:r>
          </a:p>
        </p:txBody>
      </p:sp>
      <p:sp>
        <p:nvSpPr>
          <p:cNvPr id="6" name="Slide Number Placeholder 5"/>
          <p:cNvSpPr>
            <a:spLocks noGrp="1"/>
          </p:cNvSpPr>
          <p:nvPr>
            <p:ph type="sldNum" sz="quarter" idx="12"/>
          </p:nvPr>
        </p:nvSpPr>
        <p:spPr/>
        <p:txBody>
          <a:bodyPr/>
          <a:lstStyle>
            <a:lvl1pPr>
              <a:defRPr/>
            </a:lvl1pPr>
          </a:lstStyle>
          <a:p>
            <a:r>
              <a:rPr lang="en-US"/>
              <a:t>5-</a:t>
            </a:r>
            <a:fld id="{DFE7D5D3-C96C-4C09-A64D-6E978F28395E}" type="slidenum">
              <a:rPr lang="en-US"/>
              <a:pPr/>
              <a:t>‹#›</a:t>
            </a:fld>
            <a:endParaRPr lang="en-US"/>
          </a:p>
        </p:txBody>
      </p:sp>
    </p:spTree>
    <p:extLst>
      <p:ext uri="{BB962C8B-B14F-4D97-AF65-F5344CB8AC3E}">
        <p14:creationId xmlns:p14="http://schemas.microsoft.com/office/powerpoint/2010/main" val="1474134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5: DataLink Layer</a:t>
            </a:r>
          </a:p>
        </p:txBody>
      </p:sp>
      <p:sp>
        <p:nvSpPr>
          <p:cNvPr id="7" name="Slide Number Placeholder 6"/>
          <p:cNvSpPr>
            <a:spLocks noGrp="1"/>
          </p:cNvSpPr>
          <p:nvPr>
            <p:ph type="sldNum" sz="quarter" idx="12"/>
          </p:nvPr>
        </p:nvSpPr>
        <p:spPr/>
        <p:txBody>
          <a:bodyPr/>
          <a:lstStyle>
            <a:lvl1pPr>
              <a:defRPr/>
            </a:lvl1pPr>
          </a:lstStyle>
          <a:p>
            <a:r>
              <a:rPr lang="en-US"/>
              <a:t>5-</a:t>
            </a:r>
            <a:fld id="{40693A6D-CEFF-42D2-890E-CBE9A850E200}" type="slidenum">
              <a:rPr lang="en-US"/>
              <a:pPr/>
              <a:t>‹#›</a:t>
            </a:fld>
            <a:endParaRPr lang="en-US"/>
          </a:p>
        </p:txBody>
      </p:sp>
    </p:spTree>
    <p:extLst>
      <p:ext uri="{BB962C8B-B14F-4D97-AF65-F5344CB8AC3E}">
        <p14:creationId xmlns:p14="http://schemas.microsoft.com/office/powerpoint/2010/main" val="477854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5: DataLink Layer</a:t>
            </a:r>
          </a:p>
        </p:txBody>
      </p:sp>
      <p:sp>
        <p:nvSpPr>
          <p:cNvPr id="9" name="Slide Number Placeholder 8"/>
          <p:cNvSpPr>
            <a:spLocks noGrp="1"/>
          </p:cNvSpPr>
          <p:nvPr>
            <p:ph type="sldNum" sz="quarter" idx="12"/>
          </p:nvPr>
        </p:nvSpPr>
        <p:spPr/>
        <p:txBody>
          <a:bodyPr/>
          <a:lstStyle>
            <a:lvl1pPr>
              <a:defRPr/>
            </a:lvl1pPr>
          </a:lstStyle>
          <a:p>
            <a:r>
              <a:rPr lang="en-US"/>
              <a:t>5-</a:t>
            </a:r>
            <a:fld id="{B9054439-B863-4FE4-86F1-47478A10E2B0}" type="slidenum">
              <a:rPr lang="en-US"/>
              <a:pPr/>
              <a:t>‹#›</a:t>
            </a:fld>
            <a:endParaRPr lang="en-US"/>
          </a:p>
        </p:txBody>
      </p:sp>
    </p:spTree>
    <p:extLst>
      <p:ext uri="{BB962C8B-B14F-4D97-AF65-F5344CB8AC3E}">
        <p14:creationId xmlns:p14="http://schemas.microsoft.com/office/powerpoint/2010/main" val="2411860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5: DataLink Layer</a:t>
            </a:r>
          </a:p>
        </p:txBody>
      </p:sp>
      <p:sp>
        <p:nvSpPr>
          <p:cNvPr id="5" name="Slide Number Placeholder 4"/>
          <p:cNvSpPr>
            <a:spLocks noGrp="1"/>
          </p:cNvSpPr>
          <p:nvPr>
            <p:ph type="sldNum" sz="quarter" idx="12"/>
          </p:nvPr>
        </p:nvSpPr>
        <p:spPr/>
        <p:txBody>
          <a:bodyPr/>
          <a:lstStyle>
            <a:lvl1pPr>
              <a:defRPr/>
            </a:lvl1pPr>
          </a:lstStyle>
          <a:p>
            <a:r>
              <a:rPr lang="en-US"/>
              <a:t>5-</a:t>
            </a:r>
            <a:fld id="{4A56B751-44CA-400A-9A16-93EB09A3BBA7}" type="slidenum">
              <a:rPr lang="en-US"/>
              <a:pPr/>
              <a:t>‹#›</a:t>
            </a:fld>
            <a:endParaRPr lang="en-US"/>
          </a:p>
        </p:txBody>
      </p:sp>
    </p:spTree>
    <p:extLst>
      <p:ext uri="{BB962C8B-B14F-4D97-AF65-F5344CB8AC3E}">
        <p14:creationId xmlns:p14="http://schemas.microsoft.com/office/powerpoint/2010/main" val="976577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5: DataLink Layer</a:t>
            </a:r>
          </a:p>
        </p:txBody>
      </p:sp>
      <p:sp>
        <p:nvSpPr>
          <p:cNvPr id="4" name="Slide Number Placeholder 3"/>
          <p:cNvSpPr>
            <a:spLocks noGrp="1"/>
          </p:cNvSpPr>
          <p:nvPr>
            <p:ph type="sldNum" sz="quarter" idx="12"/>
          </p:nvPr>
        </p:nvSpPr>
        <p:spPr/>
        <p:txBody>
          <a:bodyPr/>
          <a:lstStyle>
            <a:lvl1pPr>
              <a:defRPr/>
            </a:lvl1pPr>
          </a:lstStyle>
          <a:p>
            <a:r>
              <a:rPr lang="en-US"/>
              <a:t>5-</a:t>
            </a:r>
            <a:fld id="{56D88148-201A-467F-BFD0-392AA7029F61}" type="slidenum">
              <a:rPr lang="en-US"/>
              <a:pPr/>
              <a:t>‹#›</a:t>
            </a:fld>
            <a:endParaRPr lang="en-US"/>
          </a:p>
        </p:txBody>
      </p:sp>
    </p:spTree>
    <p:extLst>
      <p:ext uri="{BB962C8B-B14F-4D97-AF65-F5344CB8AC3E}">
        <p14:creationId xmlns:p14="http://schemas.microsoft.com/office/powerpoint/2010/main" val="838868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5: DataLink Layer</a:t>
            </a:r>
          </a:p>
        </p:txBody>
      </p:sp>
      <p:sp>
        <p:nvSpPr>
          <p:cNvPr id="7" name="Slide Number Placeholder 6"/>
          <p:cNvSpPr>
            <a:spLocks noGrp="1"/>
          </p:cNvSpPr>
          <p:nvPr>
            <p:ph type="sldNum" sz="quarter" idx="12"/>
          </p:nvPr>
        </p:nvSpPr>
        <p:spPr/>
        <p:txBody>
          <a:bodyPr/>
          <a:lstStyle>
            <a:lvl1pPr>
              <a:defRPr/>
            </a:lvl1pPr>
          </a:lstStyle>
          <a:p>
            <a:r>
              <a:rPr lang="en-US"/>
              <a:t>5-</a:t>
            </a:r>
            <a:fld id="{29F9E2FA-69B4-4ED5-8A62-659D4CA71869}" type="slidenum">
              <a:rPr lang="en-US"/>
              <a:pPr/>
              <a:t>‹#›</a:t>
            </a:fld>
            <a:endParaRPr lang="en-US"/>
          </a:p>
        </p:txBody>
      </p:sp>
    </p:spTree>
    <p:extLst>
      <p:ext uri="{BB962C8B-B14F-4D97-AF65-F5344CB8AC3E}">
        <p14:creationId xmlns:p14="http://schemas.microsoft.com/office/powerpoint/2010/main" val="4062839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5: DataLink Layer</a:t>
            </a:r>
          </a:p>
        </p:txBody>
      </p:sp>
      <p:sp>
        <p:nvSpPr>
          <p:cNvPr id="7" name="Slide Number Placeholder 6"/>
          <p:cNvSpPr>
            <a:spLocks noGrp="1"/>
          </p:cNvSpPr>
          <p:nvPr>
            <p:ph type="sldNum" sz="quarter" idx="12"/>
          </p:nvPr>
        </p:nvSpPr>
        <p:spPr/>
        <p:txBody>
          <a:bodyPr/>
          <a:lstStyle>
            <a:lvl1pPr>
              <a:defRPr/>
            </a:lvl1pPr>
          </a:lstStyle>
          <a:p>
            <a:r>
              <a:rPr lang="en-US"/>
              <a:t>5-</a:t>
            </a:r>
            <a:fld id="{2E2EC735-ED75-4BCC-8D14-4827C42A1DC5}" type="slidenum">
              <a:rPr lang="en-US"/>
              <a:pPr/>
              <a:t>‹#›</a:t>
            </a:fld>
            <a:endParaRPr lang="en-US"/>
          </a:p>
        </p:txBody>
      </p:sp>
    </p:spTree>
    <p:extLst>
      <p:ext uri="{BB962C8B-B14F-4D97-AF65-F5344CB8AC3E}">
        <p14:creationId xmlns:p14="http://schemas.microsoft.com/office/powerpoint/2010/main" val="3920486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600200"/>
            <a:ext cx="7772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i="0">
                <a:latin typeface="Times New Roman" pitchFamily="18" charset="0"/>
              </a:defRPr>
            </a:lvl1pPr>
          </a:lstStyle>
          <a:p>
            <a:endParaRPr lang="en-US"/>
          </a:p>
        </p:txBody>
      </p:sp>
      <p:sp>
        <p:nvSpPr>
          <p:cNvPr id="1029" name="Rectangle 5"/>
          <p:cNvSpPr>
            <a:spLocks noGrp="1" noChangeArrowheads="1"/>
          </p:cNvSpPr>
          <p:nvPr>
            <p:ph type="ftr" sz="quarter" idx="3"/>
          </p:nvPr>
        </p:nvSpPr>
        <p:spPr bwMode="auto">
          <a:xfrm>
            <a:off x="5410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i="0">
                <a:latin typeface="Arial" charset="0"/>
                <a:cs typeface="Arial" charset="0"/>
              </a:defRPr>
            </a:lvl1pPr>
          </a:lstStyle>
          <a:p>
            <a:r>
              <a:rPr lang="en-US"/>
              <a:t>5: DataLink Layer</a:t>
            </a:r>
          </a:p>
        </p:txBody>
      </p:sp>
      <p:sp>
        <p:nvSpPr>
          <p:cNvPr id="1030" name="Rectangle 6"/>
          <p:cNvSpPr>
            <a:spLocks noGrp="1" noChangeArrowheads="1"/>
          </p:cNvSpPr>
          <p:nvPr>
            <p:ph type="sldNum" sz="quarter" idx="4"/>
          </p:nvPr>
        </p:nvSpPr>
        <p:spPr bwMode="auto">
          <a:xfrm>
            <a:off x="8162925" y="6400800"/>
            <a:ext cx="676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i="0">
                <a:latin typeface="Arial" charset="0"/>
                <a:cs typeface="Arial" charset="0"/>
              </a:defRPr>
            </a:lvl1pPr>
          </a:lstStyle>
          <a:p>
            <a:r>
              <a:rPr lang="en-US"/>
              <a:t>5-</a:t>
            </a:r>
            <a:fld id="{4FE724A4-7128-4CCE-981E-32C08A2B2EF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eaLnBrk="0" fontAlgn="base" hangingPunct="0">
        <a:spcBef>
          <a:spcPct val="0"/>
        </a:spcBef>
        <a:spcAft>
          <a:spcPct val="0"/>
        </a:spcAft>
        <a:defRPr sz="4000" u="sng">
          <a:solidFill>
            <a:schemeClr val="accent2"/>
          </a:solidFill>
          <a:latin typeface="+mj-lt"/>
          <a:ea typeface="+mj-ea"/>
          <a:cs typeface="+mj-cs"/>
        </a:defRPr>
      </a:lvl1pPr>
      <a:lvl2pPr algn="l" rtl="0" eaLnBrk="0" fontAlgn="base" hangingPunct="0">
        <a:spcBef>
          <a:spcPct val="0"/>
        </a:spcBef>
        <a:spcAft>
          <a:spcPct val="0"/>
        </a:spcAft>
        <a:defRPr sz="4000" u="sng">
          <a:solidFill>
            <a:schemeClr val="accent2"/>
          </a:solidFill>
          <a:latin typeface="Comic Sans MS" pitchFamily="66" charset="0"/>
        </a:defRPr>
      </a:lvl2pPr>
      <a:lvl3pPr algn="l" rtl="0" eaLnBrk="0" fontAlgn="base" hangingPunct="0">
        <a:spcBef>
          <a:spcPct val="0"/>
        </a:spcBef>
        <a:spcAft>
          <a:spcPct val="0"/>
        </a:spcAft>
        <a:defRPr sz="4000" u="sng">
          <a:solidFill>
            <a:schemeClr val="accent2"/>
          </a:solidFill>
          <a:latin typeface="Comic Sans MS" pitchFamily="66" charset="0"/>
        </a:defRPr>
      </a:lvl3pPr>
      <a:lvl4pPr algn="l" rtl="0" eaLnBrk="0" fontAlgn="base" hangingPunct="0">
        <a:spcBef>
          <a:spcPct val="0"/>
        </a:spcBef>
        <a:spcAft>
          <a:spcPct val="0"/>
        </a:spcAft>
        <a:defRPr sz="4000" u="sng">
          <a:solidFill>
            <a:schemeClr val="accent2"/>
          </a:solidFill>
          <a:latin typeface="Comic Sans MS" pitchFamily="66" charset="0"/>
        </a:defRPr>
      </a:lvl4pPr>
      <a:lvl5pPr algn="l" rtl="0" eaLnBrk="0" fontAlgn="base" hangingPunct="0">
        <a:spcBef>
          <a:spcPct val="0"/>
        </a:spcBef>
        <a:spcAft>
          <a:spcPct val="0"/>
        </a:spcAft>
        <a:defRPr sz="4000" u="sng">
          <a:solidFill>
            <a:schemeClr val="accent2"/>
          </a:solidFill>
          <a:latin typeface="Comic Sans MS" pitchFamily="66" charset="0"/>
        </a:defRPr>
      </a:lvl5pPr>
      <a:lvl6pPr marL="457200" algn="l" rtl="0" eaLnBrk="0" fontAlgn="base" hangingPunct="0">
        <a:spcBef>
          <a:spcPct val="0"/>
        </a:spcBef>
        <a:spcAft>
          <a:spcPct val="0"/>
        </a:spcAft>
        <a:defRPr sz="4000" u="sng">
          <a:solidFill>
            <a:schemeClr val="accent2"/>
          </a:solidFill>
          <a:latin typeface="Comic Sans MS" pitchFamily="66" charset="0"/>
        </a:defRPr>
      </a:lvl6pPr>
      <a:lvl7pPr marL="914400" algn="l" rtl="0" eaLnBrk="0" fontAlgn="base" hangingPunct="0">
        <a:spcBef>
          <a:spcPct val="0"/>
        </a:spcBef>
        <a:spcAft>
          <a:spcPct val="0"/>
        </a:spcAft>
        <a:defRPr sz="4000" u="sng">
          <a:solidFill>
            <a:schemeClr val="accent2"/>
          </a:solidFill>
          <a:latin typeface="Comic Sans MS" pitchFamily="66" charset="0"/>
        </a:defRPr>
      </a:lvl7pPr>
      <a:lvl8pPr marL="1371600" algn="l" rtl="0" eaLnBrk="0" fontAlgn="base" hangingPunct="0">
        <a:spcBef>
          <a:spcPct val="0"/>
        </a:spcBef>
        <a:spcAft>
          <a:spcPct val="0"/>
        </a:spcAft>
        <a:defRPr sz="4000" u="sng">
          <a:solidFill>
            <a:schemeClr val="accent2"/>
          </a:solidFill>
          <a:latin typeface="Comic Sans MS" pitchFamily="66" charset="0"/>
        </a:defRPr>
      </a:lvl8pPr>
      <a:lvl9pPr marL="1828800" algn="l" rtl="0" eaLnBrk="0" fontAlgn="base" hangingPunct="0">
        <a:spcBef>
          <a:spcPct val="0"/>
        </a:spcBef>
        <a:spcAft>
          <a:spcPct val="0"/>
        </a:spcAft>
        <a:defRPr sz="4000" u="sng">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85000"/>
        <a:buFont typeface="ZapfDingbats" pitchFamily="82" charset="2"/>
        <a:buChar char="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ZapfDingbats" pitchFamily="82" charset="2"/>
        <a:buChar char="m"/>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142.bin"/><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34.png"/><Relationship Id="rId4" Type="http://schemas.openxmlformats.org/officeDocument/2006/relationships/image" Target="../media/image33.wmf"/></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8.bin"/><Relationship Id="rId18" Type="http://schemas.openxmlformats.org/officeDocument/2006/relationships/oleObject" Target="../embeddings/oleObject12.bin"/><Relationship Id="rId3" Type="http://schemas.openxmlformats.org/officeDocument/2006/relationships/notesSlide" Target="../notesSlides/notesSlide17.xml"/><Relationship Id="rId21" Type="http://schemas.openxmlformats.org/officeDocument/2006/relationships/oleObject" Target="../embeddings/oleObject15.bin"/><Relationship Id="rId7" Type="http://schemas.openxmlformats.org/officeDocument/2006/relationships/oleObject" Target="../embeddings/oleObject4.bin"/><Relationship Id="rId12" Type="http://schemas.openxmlformats.org/officeDocument/2006/relationships/image" Target="../media/image13.wmf"/><Relationship Id="rId17" Type="http://schemas.openxmlformats.org/officeDocument/2006/relationships/oleObject" Target="../embeddings/oleObject11.bin"/><Relationship Id="rId2" Type="http://schemas.openxmlformats.org/officeDocument/2006/relationships/slideLayout" Target="../slideLayouts/slideLayout2.xml"/><Relationship Id="rId16" Type="http://schemas.openxmlformats.org/officeDocument/2006/relationships/oleObject" Target="../embeddings/oleObject10.bin"/><Relationship Id="rId20" Type="http://schemas.openxmlformats.org/officeDocument/2006/relationships/oleObject" Target="../embeddings/oleObject14.bin"/><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oleObject" Target="../embeddings/oleObject7.bin"/><Relationship Id="rId24" Type="http://schemas.openxmlformats.org/officeDocument/2006/relationships/oleObject" Target="../embeddings/oleObject16.bin"/><Relationship Id="rId5" Type="http://schemas.openxmlformats.org/officeDocument/2006/relationships/image" Target="../media/image4.wmf"/><Relationship Id="rId15" Type="http://schemas.openxmlformats.org/officeDocument/2006/relationships/image" Target="../media/image3.png"/><Relationship Id="rId23" Type="http://schemas.openxmlformats.org/officeDocument/2006/relationships/image" Target="../media/image15.jpeg"/><Relationship Id="rId10" Type="http://schemas.openxmlformats.org/officeDocument/2006/relationships/image" Target="../media/image12.wmf"/><Relationship Id="rId19" Type="http://schemas.openxmlformats.org/officeDocument/2006/relationships/oleObject" Target="../embeddings/oleObject13.bin"/><Relationship Id="rId4" Type="http://schemas.openxmlformats.org/officeDocument/2006/relationships/oleObject" Target="../embeddings/oleObject2.bin"/><Relationship Id="rId9" Type="http://schemas.openxmlformats.org/officeDocument/2006/relationships/oleObject" Target="../embeddings/oleObject6.bin"/><Relationship Id="rId14" Type="http://schemas.openxmlformats.org/officeDocument/2006/relationships/oleObject" Target="../embeddings/oleObject9.bin"/><Relationship Id="rId22" Type="http://schemas.openxmlformats.org/officeDocument/2006/relationships/image" Target="../media/image14.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34.xml"/><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8.bin"/><Relationship Id="rId5" Type="http://schemas.openxmlformats.org/officeDocument/2006/relationships/image" Target="../media/image4.wmf"/><Relationship Id="rId4" Type="http://schemas.openxmlformats.org/officeDocument/2006/relationships/oleObject" Target="../embeddings/oleObject17.bin"/><Relationship Id="rId9" Type="http://schemas.openxmlformats.org/officeDocument/2006/relationships/oleObject" Target="../embeddings/oleObject21.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35.xml"/><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23.bin"/><Relationship Id="rId5" Type="http://schemas.openxmlformats.org/officeDocument/2006/relationships/image" Target="../media/image4.wmf"/><Relationship Id="rId4" Type="http://schemas.openxmlformats.org/officeDocument/2006/relationships/oleObject" Target="../embeddings/oleObject22.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39.xml"/><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7.bin"/><Relationship Id="rId5" Type="http://schemas.openxmlformats.org/officeDocument/2006/relationships/image" Target="../media/image4.wmf"/><Relationship Id="rId4" Type="http://schemas.openxmlformats.org/officeDocument/2006/relationships/oleObject" Target="../embeddings/oleObject26.bin"/></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41.xml"/><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31.bin"/><Relationship Id="rId5" Type="http://schemas.openxmlformats.org/officeDocument/2006/relationships/image" Target="../media/image4.wmf"/><Relationship Id="rId4" Type="http://schemas.openxmlformats.org/officeDocument/2006/relationships/oleObject" Target="../embeddings/oleObject30.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43.xml"/><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5.bin"/><Relationship Id="rId5" Type="http://schemas.openxmlformats.org/officeDocument/2006/relationships/image" Target="../media/image4.wmf"/><Relationship Id="rId4" Type="http://schemas.openxmlformats.org/officeDocument/2006/relationships/oleObject" Target="../embeddings/oleObject34.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44.xml"/><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9.bin"/><Relationship Id="rId5" Type="http://schemas.openxmlformats.org/officeDocument/2006/relationships/image" Target="../media/image4.wmf"/><Relationship Id="rId4" Type="http://schemas.openxmlformats.org/officeDocument/2006/relationships/oleObject" Target="../embeddings/oleObject38.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oleObject" Target="../embeddings/oleObject50.bin"/><Relationship Id="rId3" Type="http://schemas.openxmlformats.org/officeDocument/2006/relationships/notesSlide" Target="../notesSlides/notesSlide47.xml"/><Relationship Id="rId7" Type="http://schemas.openxmlformats.org/officeDocument/2006/relationships/oleObject" Target="../embeddings/oleObject44.bin"/><Relationship Id="rId12"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43.bin"/><Relationship Id="rId11" Type="http://schemas.openxmlformats.org/officeDocument/2006/relationships/oleObject" Target="../embeddings/oleObject48.bin"/><Relationship Id="rId5" Type="http://schemas.openxmlformats.org/officeDocument/2006/relationships/image" Target="../media/image4.wmf"/><Relationship Id="rId10" Type="http://schemas.openxmlformats.org/officeDocument/2006/relationships/oleObject" Target="../embeddings/oleObject47.bin"/><Relationship Id="rId4" Type="http://schemas.openxmlformats.org/officeDocument/2006/relationships/oleObject" Target="../embeddings/oleObject42.bin"/><Relationship Id="rId9" Type="http://schemas.openxmlformats.org/officeDocument/2006/relationships/oleObject" Target="../embeddings/oleObject46.bin"/></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2.wmf"/><Relationship Id="rId4" Type="http://schemas.openxmlformats.org/officeDocument/2006/relationships/oleObject" Target="../embeddings/oleObject51.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notesSlide" Target="../notesSlides/notesSlide57.xml"/><Relationship Id="rId7"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53.bin"/><Relationship Id="rId5" Type="http://schemas.openxmlformats.org/officeDocument/2006/relationships/image" Target="../media/image4.wmf"/><Relationship Id="rId4" Type="http://schemas.openxmlformats.org/officeDocument/2006/relationships/oleObject" Target="../embeddings/oleObject52.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notesSlide" Target="../notesSlides/notesSlide59.xml"/><Relationship Id="rId7"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57.bin"/><Relationship Id="rId5" Type="http://schemas.openxmlformats.org/officeDocument/2006/relationships/image" Target="../media/image4.wmf"/><Relationship Id="rId10" Type="http://schemas.openxmlformats.org/officeDocument/2006/relationships/oleObject" Target="../embeddings/oleObject61.bin"/><Relationship Id="rId4" Type="http://schemas.openxmlformats.org/officeDocument/2006/relationships/oleObject" Target="../embeddings/oleObject56.bin"/><Relationship Id="rId9" Type="http://schemas.openxmlformats.org/officeDocument/2006/relationships/oleObject" Target="../embeddings/oleObject60.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notesSlide" Target="../notesSlides/notesSlide60.xml"/><Relationship Id="rId7"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63.bin"/><Relationship Id="rId5" Type="http://schemas.openxmlformats.org/officeDocument/2006/relationships/image" Target="../media/image4.wmf"/><Relationship Id="rId10" Type="http://schemas.openxmlformats.org/officeDocument/2006/relationships/oleObject" Target="../embeddings/oleObject67.bin"/><Relationship Id="rId4" Type="http://schemas.openxmlformats.org/officeDocument/2006/relationships/oleObject" Target="../embeddings/oleObject62.bin"/><Relationship Id="rId9" Type="http://schemas.openxmlformats.org/officeDocument/2006/relationships/oleObject" Target="../embeddings/oleObject66.bin"/></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notesSlide" Target="../notesSlides/notesSlide61.xml"/><Relationship Id="rId7"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69.bin"/><Relationship Id="rId5" Type="http://schemas.openxmlformats.org/officeDocument/2006/relationships/image" Target="../media/image4.wmf"/><Relationship Id="rId10" Type="http://schemas.openxmlformats.org/officeDocument/2006/relationships/oleObject" Target="../embeddings/oleObject73.bin"/><Relationship Id="rId4" Type="http://schemas.openxmlformats.org/officeDocument/2006/relationships/oleObject" Target="../embeddings/oleObject68.bin"/><Relationship Id="rId9" Type="http://schemas.openxmlformats.org/officeDocument/2006/relationships/oleObject" Target="../embeddings/oleObject72.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77.bin"/><Relationship Id="rId3" Type="http://schemas.openxmlformats.org/officeDocument/2006/relationships/notesSlide" Target="../notesSlides/notesSlide63.xml"/><Relationship Id="rId7"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75.bin"/><Relationship Id="rId5" Type="http://schemas.openxmlformats.org/officeDocument/2006/relationships/image" Target="../media/image4.wmf"/><Relationship Id="rId10" Type="http://schemas.openxmlformats.org/officeDocument/2006/relationships/oleObject" Target="../embeddings/oleObject79.bin"/><Relationship Id="rId4" Type="http://schemas.openxmlformats.org/officeDocument/2006/relationships/oleObject" Target="../embeddings/oleObject74.bin"/><Relationship Id="rId9" Type="http://schemas.openxmlformats.org/officeDocument/2006/relationships/oleObject" Target="../embeddings/oleObject78.bin"/></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83.bin"/><Relationship Id="rId13" Type="http://schemas.openxmlformats.org/officeDocument/2006/relationships/oleObject" Target="../embeddings/oleObject88.bin"/><Relationship Id="rId3" Type="http://schemas.openxmlformats.org/officeDocument/2006/relationships/notesSlide" Target="../notesSlides/notesSlide64.xml"/><Relationship Id="rId7" Type="http://schemas.openxmlformats.org/officeDocument/2006/relationships/oleObject" Target="../embeddings/oleObject82.bin"/><Relationship Id="rId12"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81.bin"/><Relationship Id="rId11" Type="http://schemas.openxmlformats.org/officeDocument/2006/relationships/oleObject" Target="../embeddings/oleObject86.bin"/><Relationship Id="rId5" Type="http://schemas.openxmlformats.org/officeDocument/2006/relationships/image" Target="../media/image4.wmf"/><Relationship Id="rId10" Type="http://schemas.openxmlformats.org/officeDocument/2006/relationships/oleObject" Target="../embeddings/oleObject85.bin"/><Relationship Id="rId4" Type="http://schemas.openxmlformats.org/officeDocument/2006/relationships/oleObject" Target="../embeddings/oleObject80.bin"/><Relationship Id="rId9" Type="http://schemas.openxmlformats.org/officeDocument/2006/relationships/oleObject" Target="../embeddings/oleObject84.bin"/></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92.bin"/><Relationship Id="rId13" Type="http://schemas.openxmlformats.org/officeDocument/2006/relationships/oleObject" Target="../embeddings/oleObject97.bin"/><Relationship Id="rId3" Type="http://schemas.openxmlformats.org/officeDocument/2006/relationships/notesSlide" Target="../notesSlides/notesSlide65.xml"/><Relationship Id="rId7" Type="http://schemas.openxmlformats.org/officeDocument/2006/relationships/oleObject" Target="../embeddings/oleObject91.bin"/><Relationship Id="rId12" Type="http://schemas.openxmlformats.org/officeDocument/2006/relationships/oleObject" Target="../embeddings/oleObject96.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90.bin"/><Relationship Id="rId11" Type="http://schemas.openxmlformats.org/officeDocument/2006/relationships/oleObject" Target="../embeddings/oleObject95.bin"/><Relationship Id="rId5" Type="http://schemas.openxmlformats.org/officeDocument/2006/relationships/image" Target="../media/image4.wmf"/><Relationship Id="rId10" Type="http://schemas.openxmlformats.org/officeDocument/2006/relationships/oleObject" Target="../embeddings/oleObject94.bin"/><Relationship Id="rId4" Type="http://schemas.openxmlformats.org/officeDocument/2006/relationships/oleObject" Target="../embeddings/oleObject89.bin"/><Relationship Id="rId9" Type="http://schemas.openxmlformats.org/officeDocument/2006/relationships/oleObject" Target="../embeddings/oleObject93.bin"/></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101.bin"/><Relationship Id="rId13" Type="http://schemas.openxmlformats.org/officeDocument/2006/relationships/oleObject" Target="../embeddings/oleObject106.bin"/><Relationship Id="rId3" Type="http://schemas.openxmlformats.org/officeDocument/2006/relationships/notesSlide" Target="../notesSlides/notesSlide66.xml"/><Relationship Id="rId7" Type="http://schemas.openxmlformats.org/officeDocument/2006/relationships/oleObject" Target="../embeddings/oleObject100.bin"/><Relationship Id="rId12" Type="http://schemas.openxmlformats.org/officeDocument/2006/relationships/oleObject" Target="../embeddings/oleObject105.bin"/><Relationship Id="rId2" Type="http://schemas.openxmlformats.org/officeDocument/2006/relationships/slideLayout" Target="../slideLayouts/slideLayout6.xml"/><Relationship Id="rId1" Type="http://schemas.openxmlformats.org/officeDocument/2006/relationships/vmlDrawing" Target="../drawings/vmlDrawing18.vml"/><Relationship Id="rId6" Type="http://schemas.openxmlformats.org/officeDocument/2006/relationships/oleObject" Target="../embeddings/oleObject99.bin"/><Relationship Id="rId11" Type="http://schemas.openxmlformats.org/officeDocument/2006/relationships/oleObject" Target="../embeddings/oleObject104.bin"/><Relationship Id="rId5" Type="http://schemas.openxmlformats.org/officeDocument/2006/relationships/image" Target="../media/image4.wmf"/><Relationship Id="rId10" Type="http://schemas.openxmlformats.org/officeDocument/2006/relationships/oleObject" Target="../embeddings/oleObject103.bin"/><Relationship Id="rId4" Type="http://schemas.openxmlformats.org/officeDocument/2006/relationships/oleObject" Target="../embeddings/oleObject98.bin"/><Relationship Id="rId9" Type="http://schemas.openxmlformats.org/officeDocument/2006/relationships/oleObject" Target="../embeddings/oleObject102.bin"/></Relationships>
</file>

<file path=ppt/slides/_rels/slide6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111.bin"/><Relationship Id="rId3" Type="http://schemas.openxmlformats.org/officeDocument/2006/relationships/oleObject" Target="../embeddings/oleObject107.bin"/><Relationship Id="rId7" Type="http://schemas.openxmlformats.org/officeDocument/2006/relationships/oleObject" Target="../embeddings/oleObject110.bin"/><Relationship Id="rId12" Type="http://schemas.openxmlformats.org/officeDocument/2006/relationships/oleObject" Target="../embeddings/oleObject115.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109.bin"/><Relationship Id="rId11" Type="http://schemas.openxmlformats.org/officeDocument/2006/relationships/oleObject" Target="../embeddings/oleObject114.bin"/><Relationship Id="rId5" Type="http://schemas.openxmlformats.org/officeDocument/2006/relationships/oleObject" Target="../embeddings/oleObject108.bin"/><Relationship Id="rId10" Type="http://schemas.openxmlformats.org/officeDocument/2006/relationships/oleObject" Target="../embeddings/oleObject113.bin"/><Relationship Id="rId4" Type="http://schemas.openxmlformats.org/officeDocument/2006/relationships/image" Target="../media/image4.wmf"/><Relationship Id="rId9" Type="http://schemas.openxmlformats.org/officeDocument/2006/relationships/oleObject" Target="../embeddings/oleObject112.bin"/></Relationships>
</file>

<file path=ppt/slides/_rels/slide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wmf"/><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wmf"/><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123.bin"/><Relationship Id="rId3" Type="http://schemas.openxmlformats.org/officeDocument/2006/relationships/notesSlide" Target="../notesSlides/notesSlide79.xml"/><Relationship Id="rId7" Type="http://schemas.openxmlformats.org/officeDocument/2006/relationships/oleObject" Target="../embeddings/oleObject118.bin"/><Relationship Id="rId12" Type="http://schemas.openxmlformats.org/officeDocument/2006/relationships/oleObject" Target="../embeddings/oleObject122.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117.bin"/><Relationship Id="rId11" Type="http://schemas.openxmlformats.org/officeDocument/2006/relationships/oleObject" Target="../embeddings/oleObject121.bin"/><Relationship Id="rId5" Type="http://schemas.openxmlformats.org/officeDocument/2006/relationships/image" Target="../media/image4.wmf"/><Relationship Id="rId15" Type="http://schemas.openxmlformats.org/officeDocument/2006/relationships/oleObject" Target="../embeddings/oleObject125.bin"/><Relationship Id="rId10" Type="http://schemas.openxmlformats.org/officeDocument/2006/relationships/oleObject" Target="../embeddings/oleObject120.bin"/><Relationship Id="rId4" Type="http://schemas.openxmlformats.org/officeDocument/2006/relationships/oleObject" Target="../embeddings/oleObject116.bin"/><Relationship Id="rId9" Type="http://schemas.openxmlformats.org/officeDocument/2006/relationships/oleObject" Target="../embeddings/oleObject119.bin"/><Relationship Id="rId14" Type="http://schemas.openxmlformats.org/officeDocument/2006/relationships/oleObject" Target="../embeddings/oleObject124.bin"/></Relationships>
</file>

<file path=ppt/slides/_rels/slide85.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133.bin"/><Relationship Id="rId3" Type="http://schemas.openxmlformats.org/officeDocument/2006/relationships/notesSlide" Target="../notesSlides/notesSlide80.xml"/><Relationship Id="rId7" Type="http://schemas.openxmlformats.org/officeDocument/2006/relationships/oleObject" Target="../embeddings/oleObject128.bin"/><Relationship Id="rId12" Type="http://schemas.openxmlformats.org/officeDocument/2006/relationships/oleObject" Target="../embeddings/oleObject132.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127.bin"/><Relationship Id="rId11" Type="http://schemas.openxmlformats.org/officeDocument/2006/relationships/oleObject" Target="../embeddings/oleObject131.bin"/><Relationship Id="rId5" Type="http://schemas.openxmlformats.org/officeDocument/2006/relationships/image" Target="../media/image4.wmf"/><Relationship Id="rId15" Type="http://schemas.openxmlformats.org/officeDocument/2006/relationships/oleObject" Target="../embeddings/oleObject135.bin"/><Relationship Id="rId10" Type="http://schemas.openxmlformats.org/officeDocument/2006/relationships/oleObject" Target="../embeddings/oleObject130.bin"/><Relationship Id="rId4" Type="http://schemas.openxmlformats.org/officeDocument/2006/relationships/oleObject" Target="../embeddings/oleObject126.bin"/><Relationship Id="rId9" Type="http://schemas.openxmlformats.org/officeDocument/2006/relationships/oleObject" Target="../embeddings/oleObject129.bin"/><Relationship Id="rId14" Type="http://schemas.openxmlformats.org/officeDocument/2006/relationships/oleObject" Target="../embeddings/oleObject134.bin"/></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36.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w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33.wmf"/></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138.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33.wmf"/></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139.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33.wmf"/></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140.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33.wmf"/></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141.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3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a:t>5: DataLink Layer</a:t>
            </a:r>
          </a:p>
        </p:txBody>
      </p:sp>
      <p:sp>
        <p:nvSpPr>
          <p:cNvPr id="7" name="Slide Number Placeholder 3"/>
          <p:cNvSpPr>
            <a:spLocks noGrp="1"/>
          </p:cNvSpPr>
          <p:nvPr>
            <p:ph type="sldNum" sz="quarter" idx="12"/>
          </p:nvPr>
        </p:nvSpPr>
        <p:spPr/>
        <p:txBody>
          <a:bodyPr/>
          <a:lstStyle/>
          <a:p>
            <a:r>
              <a:rPr lang="en-US"/>
              <a:t>5-</a:t>
            </a:r>
            <a:fld id="{590D4B34-8125-462B-83FB-4342BCCFCA3D}" type="slidenum">
              <a:rPr lang="en-US"/>
              <a:pPr/>
              <a:t>1</a:t>
            </a:fld>
            <a:endParaRPr lang="en-US"/>
          </a:p>
        </p:txBody>
      </p:sp>
      <p:sp>
        <p:nvSpPr>
          <p:cNvPr id="555010" name="Rectangle 2"/>
          <p:cNvSpPr>
            <a:spLocks noChangeArrowheads="1"/>
          </p:cNvSpPr>
          <p:nvPr/>
        </p:nvSpPr>
        <p:spPr bwMode="auto">
          <a:xfrm>
            <a:off x="382588" y="493713"/>
            <a:ext cx="5764212"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4000" i="0">
                <a:solidFill>
                  <a:schemeClr val="accent2"/>
                </a:solidFill>
              </a:rPr>
              <a:t>Chapter 5</a:t>
            </a:r>
            <a:br>
              <a:rPr lang="en-US" sz="4000" i="0">
                <a:solidFill>
                  <a:schemeClr val="accent2"/>
                </a:solidFill>
              </a:rPr>
            </a:br>
            <a:r>
              <a:rPr lang="en-US" sz="4000" i="0">
                <a:solidFill>
                  <a:schemeClr val="accent2"/>
                </a:solidFill>
              </a:rPr>
              <a:t>Link Layer and LANs</a:t>
            </a:r>
          </a:p>
        </p:txBody>
      </p:sp>
      <p:sp>
        <p:nvSpPr>
          <p:cNvPr id="555012" name="Text Box 4"/>
          <p:cNvSpPr txBox="1">
            <a:spLocks noChangeArrowheads="1"/>
          </p:cNvSpPr>
          <p:nvPr/>
        </p:nvSpPr>
        <p:spPr bwMode="auto">
          <a:xfrm>
            <a:off x="393700" y="3392488"/>
            <a:ext cx="5378450" cy="313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i="0">
                <a:latin typeface="Arial" charset="0"/>
              </a:rPr>
              <a:t>A note on the use of these ppt slides:</a:t>
            </a:r>
          </a:p>
          <a:p>
            <a:r>
              <a:rPr lang="en-US" sz="1200" i="0">
                <a:latin typeface="Arial" charset="0"/>
              </a:rPr>
              <a:t>We’re making these slides freely available to all (faculty, students, readers). They’re in PowerPoint form so you can add, modify, and delete slides  (including this one) and slide content to suit your needs. They obviously represent a </a:t>
            </a:r>
            <a:r>
              <a:rPr lang="en-US" sz="1200">
                <a:latin typeface="Arial" charset="0"/>
              </a:rPr>
              <a:t>lot</a:t>
            </a:r>
            <a:r>
              <a:rPr lang="en-US" sz="1200" i="0">
                <a:latin typeface="Arial" charset="0"/>
              </a:rPr>
              <a:t> of work on our part. In return for use, we only ask the following:</a:t>
            </a:r>
          </a:p>
          <a:p>
            <a:pPr>
              <a:buClr>
                <a:schemeClr val="accent2"/>
              </a:buClr>
              <a:buFont typeface="Wingdings" pitchFamily="2" charset="2"/>
              <a:buChar char="q"/>
            </a:pPr>
            <a:r>
              <a:rPr lang="en-US" sz="1200" i="0">
                <a:latin typeface="Arial" charset="0"/>
              </a:rPr>
              <a:t> If you use these slides (e.g., in a class) in substantially unaltered form, that you mention their source (after all, we’d like people to use our book!)</a:t>
            </a:r>
          </a:p>
          <a:p>
            <a:pPr>
              <a:buClr>
                <a:schemeClr val="accent2"/>
              </a:buClr>
              <a:buFont typeface="Wingdings" pitchFamily="2" charset="2"/>
              <a:buChar char="q"/>
            </a:pPr>
            <a:r>
              <a:rPr lang="en-US" sz="1200" i="0">
                <a:latin typeface="Arial" charset="0"/>
              </a:rPr>
              <a:t> If you post any slides in substantially unaltered form on a www site, that you note that they are adapted from (or perhaps identical to) our slides, and note our copyright of this material.</a:t>
            </a:r>
          </a:p>
          <a:p>
            <a:pPr>
              <a:buClr>
                <a:schemeClr val="accent2"/>
              </a:buClr>
              <a:buFont typeface="Wingdings" pitchFamily="2" charset="2"/>
              <a:buChar char="q"/>
            </a:pPr>
            <a:endParaRPr lang="en-US" sz="1200" i="0">
              <a:latin typeface="Arial" charset="0"/>
            </a:endParaRPr>
          </a:p>
          <a:p>
            <a:pPr>
              <a:buClr>
                <a:schemeClr val="accent2"/>
              </a:buClr>
              <a:buFont typeface="Wingdings" pitchFamily="2" charset="2"/>
              <a:buNone/>
            </a:pPr>
            <a:r>
              <a:rPr lang="en-US" sz="1200" i="0">
                <a:latin typeface="Arial" charset="0"/>
              </a:rPr>
              <a:t>Thanks and enjoy!  JFK/KWR</a:t>
            </a:r>
          </a:p>
          <a:p>
            <a:endParaRPr lang="en-US" sz="1200" i="0">
              <a:latin typeface="Arial" charset="0"/>
            </a:endParaRPr>
          </a:p>
          <a:p>
            <a:r>
              <a:rPr lang="en-US" sz="1200" i="0">
                <a:latin typeface="Arial" charset="0"/>
              </a:rPr>
              <a:t>All material copyright 1996-2009</a:t>
            </a:r>
          </a:p>
          <a:p>
            <a:r>
              <a:rPr lang="en-US" sz="1200" i="0">
                <a:latin typeface="Arial" charset="0"/>
              </a:rPr>
              <a:t>J.F Kurose and K.W. Ross, All Rights Reserved</a:t>
            </a:r>
          </a:p>
        </p:txBody>
      </p:sp>
      <p:sp>
        <p:nvSpPr>
          <p:cNvPr id="555014" name="Rectangle 6"/>
          <p:cNvSpPr>
            <a:spLocks noChangeArrowheads="1"/>
          </p:cNvSpPr>
          <p:nvPr/>
        </p:nvSpPr>
        <p:spPr bwMode="auto">
          <a:xfrm>
            <a:off x="6229350" y="3486150"/>
            <a:ext cx="2730500" cy="286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solidFill>
                  <a:schemeClr val="accent2"/>
                </a:solidFill>
              </a:rPr>
              <a:t>Computer Networking: A Top Down Approach </a:t>
            </a:r>
            <a:r>
              <a:rPr lang="en-US" i="0">
                <a:solidFill>
                  <a:schemeClr val="accent2"/>
                </a:solidFill>
              </a:rPr>
              <a:t/>
            </a:r>
            <a:br>
              <a:rPr lang="en-US" i="0">
                <a:solidFill>
                  <a:schemeClr val="accent2"/>
                </a:solidFill>
              </a:rPr>
            </a:br>
            <a:r>
              <a:rPr lang="en-US" i="0">
                <a:solidFill>
                  <a:schemeClr val="accent2"/>
                </a:solidFill>
              </a:rPr>
              <a:t>5</a:t>
            </a:r>
            <a:r>
              <a:rPr lang="en-US" i="0" baseline="30000">
                <a:solidFill>
                  <a:schemeClr val="accent2"/>
                </a:solidFill>
              </a:rPr>
              <a:t>th</a:t>
            </a:r>
            <a:r>
              <a:rPr lang="en-US" i="0">
                <a:solidFill>
                  <a:schemeClr val="accent2"/>
                </a:solidFill>
              </a:rPr>
              <a:t> edition. </a:t>
            </a:r>
            <a:br>
              <a:rPr lang="en-US" i="0">
                <a:solidFill>
                  <a:schemeClr val="accent2"/>
                </a:solidFill>
              </a:rPr>
            </a:br>
            <a:r>
              <a:rPr lang="en-US" i="0">
                <a:solidFill>
                  <a:schemeClr val="accent2"/>
                </a:solidFill>
              </a:rPr>
              <a:t>Jim Kurose, Keith Ross</a:t>
            </a:r>
            <a:br>
              <a:rPr lang="en-US" i="0">
                <a:solidFill>
                  <a:schemeClr val="accent2"/>
                </a:solidFill>
              </a:rPr>
            </a:br>
            <a:r>
              <a:rPr lang="en-US" i="0">
                <a:solidFill>
                  <a:schemeClr val="accent2"/>
                </a:solidFill>
              </a:rPr>
              <a:t>Addison-Wesley, April 2009. </a:t>
            </a:r>
            <a:br>
              <a:rPr lang="en-US" i="0">
                <a:solidFill>
                  <a:schemeClr val="accent2"/>
                </a:solidFill>
              </a:rPr>
            </a:br>
            <a:endParaRPr lang="en-US" i="0">
              <a:solidFill>
                <a:schemeClr val="accent2"/>
              </a:solidFill>
            </a:endParaRPr>
          </a:p>
        </p:txBody>
      </p:sp>
      <p:pic>
        <p:nvPicPr>
          <p:cNvPr id="555016" name="Picture 8" descr="0136079679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9675" y="390525"/>
            <a:ext cx="2425700" cy="2994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5: DataLink Layer</a:t>
            </a:r>
          </a:p>
        </p:txBody>
      </p:sp>
      <p:sp>
        <p:nvSpPr>
          <p:cNvPr id="6" name="Slide Number Placeholder 6"/>
          <p:cNvSpPr>
            <a:spLocks noGrp="1"/>
          </p:cNvSpPr>
          <p:nvPr>
            <p:ph type="sldNum" sz="quarter" idx="12"/>
          </p:nvPr>
        </p:nvSpPr>
        <p:spPr/>
        <p:txBody>
          <a:bodyPr/>
          <a:lstStyle/>
          <a:p>
            <a:r>
              <a:rPr lang="en-US"/>
              <a:t>5-</a:t>
            </a:r>
            <a:fld id="{DA69EF7B-059B-4D99-BE14-3D3E24BAB6E9}" type="slidenum">
              <a:rPr lang="en-US"/>
              <a:pPr/>
              <a:t>10</a:t>
            </a:fld>
            <a:endParaRPr lang="en-US"/>
          </a:p>
        </p:txBody>
      </p:sp>
      <p:sp>
        <p:nvSpPr>
          <p:cNvPr id="514050" name="Rectangle 2"/>
          <p:cNvSpPr>
            <a:spLocks noGrp="1" noChangeArrowheads="1"/>
          </p:cNvSpPr>
          <p:nvPr>
            <p:ph type="title"/>
          </p:nvPr>
        </p:nvSpPr>
        <p:spPr/>
        <p:txBody>
          <a:bodyPr/>
          <a:lstStyle/>
          <a:p>
            <a:r>
              <a:rPr lang="en-US"/>
              <a:t>Link Layer</a:t>
            </a:r>
          </a:p>
        </p:txBody>
      </p:sp>
      <p:sp>
        <p:nvSpPr>
          <p:cNvPr id="514051" name="Rectangle 3"/>
          <p:cNvSpPr>
            <a:spLocks noGrp="1" noChangeArrowheads="1"/>
          </p:cNvSpPr>
          <p:nvPr>
            <p:ph type="body" sz="half" idx="1"/>
          </p:nvPr>
        </p:nvSpPr>
        <p:spPr/>
        <p:txBody>
          <a:bodyPr/>
          <a:lstStyle/>
          <a:p>
            <a:r>
              <a:rPr lang="en-US" sz="2400"/>
              <a:t>5.1 Introduction and services</a:t>
            </a:r>
          </a:p>
          <a:p>
            <a:r>
              <a:rPr lang="en-US" sz="2400">
                <a:solidFill>
                  <a:srgbClr val="FF0000"/>
                </a:solidFill>
              </a:rPr>
              <a:t>5.2 Error detection and correction</a:t>
            </a:r>
            <a:r>
              <a:rPr lang="en-US" sz="2400"/>
              <a:t> </a:t>
            </a:r>
          </a:p>
          <a:p>
            <a:r>
              <a:rPr lang="en-US" sz="2400"/>
              <a:t>5.3Multiple access protocols</a:t>
            </a:r>
          </a:p>
          <a:p>
            <a:r>
              <a:rPr lang="en-US" sz="2400"/>
              <a:t>5.4 Link-layer Addressing</a:t>
            </a:r>
          </a:p>
          <a:p>
            <a:r>
              <a:rPr lang="en-US" sz="2400"/>
              <a:t>5.5 Ethernet</a:t>
            </a:r>
          </a:p>
        </p:txBody>
      </p:sp>
      <p:sp>
        <p:nvSpPr>
          <p:cNvPr id="514054" name="Rectangle 6"/>
          <p:cNvSpPr>
            <a:spLocks noGrp="1" noChangeArrowheads="1"/>
          </p:cNvSpPr>
          <p:nvPr>
            <p:ph type="body" sz="half" idx="2"/>
          </p:nvPr>
        </p:nvSpPr>
        <p:spPr>
          <a:xfrm>
            <a:off x="4495800" y="1600200"/>
            <a:ext cx="4054475" cy="4648200"/>
          </a:xfrm>
          <a:noFill/>
          <a:ln/>
        </p:spPr>
        <p:txBody>
          <a:bodyPr/>
          <a:lstStyle/>
          <a:p>
            <a:r>
              <a:rPr lang="en-US" sz="2400"/>
              <a:t>5.6 Link-layer switches</a:t>
            </a:r>
          </a:p>
          <a:p>
            <a:r>
              <a:rPr lang="en-US" sz="2400"/>
              <a:t>5.7 PPP</a:t>
            </a:r>
          </a:p>
          <a:p>
            <a:r>
              <a:rPr lang="en-US" sz="2400"/>
              <a:t>5.8 Link virtualization: MPLS</a:t>
            </a:r>
          </a:p>
          <a:p>
            <a:r>
              <a:rPr lang="en-US" sz="2400"/>
              <a:t>5.9 A day in the life of a web request</a:t>
            </a:r>
          </a:p>
          <a:p>
            <a:pPr>
              <a:buFont typeface="ZapfDingbats" pitchFamily="82" charset="2"/>
              <a:buNone/>
            </a:pPr>
            <a:endParaRPr lang="en-US" sz="240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Footer Placeholder 4"/>
          <p:cNvSpPr>
            <a:spLocks noGrp="1"/>
          </p:cNvSpPr>
          <p:nvPr>
            <p:ph type="ftr" sz="quarter" idx="11"/>
          </p:nvPr>
        </p:nvSpPr>
        <p:spPr/>
        <p:txBody>
          <a:bodyPr/>
          <a:lstStyle/>
          <a:p>
            <a:r>
              <a:rPr lang="en-US"/>
              <a:t>5: DataLink Layer</a:t>
            </a:r>
          </a:p>
        </p:txBody>
      </p:sp>
      <p:sp>
        <p:nvSpPr>
          <p:cNvPr id="252" name="Slide Number Placeholder 5"/>
          <p:cNvSpPr>
            <a:spLocks noGrp="1"/>
          </p:cNvSpPr>
          <p:nvPr>
            <p:ph type="sldNum" sz="quarter" idx="12"/>
          </p:nvPr>
        </p:nvSpPr>
        <p:spPr/>
        <p:txBody>
          <a:bodyPr/>
          <a:lstStyle/>
          <a:p>
            <a:r>
              <a:rPr lang="en-US"/>
              <a:t>5-</a:t>
            </a:r>
            <a:fld id="{6E0F5BC4-D883-4E74-8B4E-80AB46D7C96E}" type="slidenum">
              <a:rPr lang="en-US"/>
              <a:pPr/>
              <a:t>100</a:t>
            </a:fld>
            <a:endParaRPr lang="en-US"/>
          </a:p>
        </p:txBody>
      </p:sp>
      <p:sp>
        <p:nvSpPr>
          <p:cNvPr id="707586" name="Freeform 2"/>
          <p:cNvSpPr>
            <a:spLocks/>
          </p:cNvSpPr>
          <p:nvPr/>
        </p:nvSpPr>
        <p:spPr bwMode="auto">
          <a:xfrm>
            <a:off x="322263" y="4619625"/>
            <a:ext cx="3963987" cy="1716088"/>
          </a:xfrm>
          <a:custGeom>
            <a:avLst/>
            <a:gdLst>
              <a:gd name="T0" fmla="*/ 475 w 2497"/>
              <a:gd name="T1" fmla="*/ 274 h 1081"/>
              <a:gd name="T2" fmla="*/ 204 w 2497"/>
              <a:gd name="T3" fmla="*/ 437 h 1081"/>
              <a:gd name="T4" fmla="*/ 21 w 2497"/>
              <a:gd name="T5" fmla="*/ 559 h 1081"/>
              <a:gd name="T6" fmla="*/ 75 w 2497"/>
              <a:gd name="T7" fmla="*/ 776 h 1081"/>
              <a:gd name="T8" fmla="*/ 136 w 2497"/>
              <a:gd name="T9" fmla="*/ 810 h 1081"/>
              <a:gd name="T10" fmla="*/ 197 w 2497"/>
              <a:gd name="T11" fmla="*/ 905 h 1081"/>
              <a:gd name="T12" fmla="*/ 319 w 2497"/>
              <a:gd name="T13" fmla="*/ 986 h 1081"/>
              <a:gd name="T14" fmla="*/ 726 w 2497"/>
              <a:gd name="T15" fmla="*/ 1000 h 1081"/>
              <a:gd name="T16" fmla="*/ 1349 w 2497"/>
              <a:gd name="T17" fmla="*/ 966 h 1081"/>
              <a:gd name="T18" fmla="*/ 1945 w 2497"/>
              <a:gd name="T19" fmla="*/ 1033 h 1081"/>
              <a:gd name="T20" fmla="*/ 2311 w 2497"/>
              <a:gd name="T21" fmla="*/ 993 h 1081"/>
              <a:gd name="T22" fmla="*/ 2460 w 2497"/>
              <a:gd name="T23" fmla="*/ 506 h 1081"/>
              <a:gd name="T24" fmla="*/ 2088 w 2497"/>
              <a:gd name="T25" fmla="*/ 58 h 1081"/>
              <a:gd name="T26" fmla="*/ 1308 w 2497"/>
              <a:gd name="T27" fmla="*/ 159 h 1081"/>
              <a:gd name="T28" fmla="*/ 766 w 2497"/>
              <a:gd name="T29" fmla="*/ 186 h 1081"/>
              <a:gd name="T30" fmla="*/ 475 w 2497"/>
              <a:gd name="T31" fmla="*/ 274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97" h="1081">
                <a:moveTo>
                  <a:pt x="475" y="274"/>
                </a:moveTo>
                <a:cubicBezTo>
                  <a:pt x="381" y="316"/>
                  <a:pt x="280" y="389"/>
                  <a:pt x="204" y="437"/>
                </a:cubicBezTo>
                <a:cubicBezTo>
                  <a:pt x="128" y="485"/>
                  <a:pt x="42" y="503"/>
                  <a:pt x="21" y="559"/>
                </a:cubicBezTo>
                <a:cubicBezTo>
                  <a:pt x="0" y="615"/>
                  <a:pt x="56" y="734"/>
                  <a:pt x="75" y="776"/>
                </a:cubicBezTo>
                <a:cubicBezTo>
                  <a:pt x="94" y="818"/>
                  <a:pt x="116" y="789"/>
                  <a:pt x="136" y="810"/>
                </a:cubicBezTo>
                <a:cubicBezTo>
                  <a:pt x="156" y="831"/>
                  <a:pt x="167" y="876"/>
                  <a:pt x="197" y="905"/>
                </a:cubicBezTo>
                <a:cubicBezTo>
                  <a:pt x="227" y="934"/>
                  <a:pt x="231" y="970"/>
                  <a:pt x="319" y="986"/>
                </a:cubicBezTo>
                <a:cubicBezTo>
                  <a:pt x="407" y="1002"/>
                  <a:pt x="554" y="1003"/>
                  <a:pt x="726" y="1000"/>
                </a:cubicBezTo>
                <a:cubicBezTo>
                  <a:pt x="898" y="997"/>
                  <a:pt x="1146" y="961"/>
                  <a:pt x="1349" y="966"/>
                </a:cubicBezTo>
                <a:cubicBezTo>
                  <a:pt x="1552" y="971"/>
                  <a:pt x="1785" y="1028"/>
                  <a:pt x="1945" y="1033"/>
                </a:cubicBezTo>
                <a:cubicBezTo>
                  <a:pt x="2105" y="1038"/>
                  <a:pt x="2225" y="1081"/>
                  <a:pt x="2311" y="993"/>
                </a:cubicBezTo>
                <a:cubicBezTo>
                  <a:pt x="2397" y="905"/>
                  <a:pt x="2497" y="662"/>
                  <a:pt x="2460" y="506"/>
                </a:cubicBezTo>
                <a:cubicBezTo>
                  <a:pt x="2423" y="350"/>
                  <a:pt x="2280" y="116"/>
                  <a:pt x="2088" y="58"/>
                </a:cubicBezTo>
                <a:cubicBezTo>
                  <a:pt x="1896" y="0"/>
                  <a:pt x="1528" y="138"/>
                  <a:pt x="1308" y="159"/>
                </a:cubicBezTo>
                <a:cubicBezTo>
                  <a:pt x="1088" y="180"/>
                  <a:pt x="906" y="167"/>
                  <a:pt x="766" y="186"/>
                </a:cubicBezTo>
                <a:cubicBezTo>
                  <a:pt x="626" y="205"/>
                  <a:pt x="569" y="232"/>
                  <a:pt x="475" y="274"/>
                </a:cubicBezTo>
                <a:close/>
              </a:path>
            </a:pathLst>
          </a:custGeom>
          <a:gradFill rotWithShape="1">
            <a:gsLst>
              <a:gs pos="0">
                <a:srgbClr val="00FFFF"/>
              </a:gs>
              <a:gs pos="100000">
                <a:srgbClr val="FFFFFF"/>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7587" name="Freeform 3"/>
          <p:cNvSpPr>
            <a:spLocks/>
          </p:cNvSpPr>
          <p:nvPr/>
        </p:nvSpPr>
        <p:spPr bwMode="auto">
          <a:xfrm>
            <a:off x="4751388" y="871538"/>
            <a:ext cx="1919287" cy="2227262"/>
          </a:xfrm>
          <a:custGeom>
            <a:avLst/>
            <a:gdLst>
              <a:gd name="T0" fmla="*/ 84 w 1209"/>
              <a:gd name="T1" fmla="*/ 528 h 1403"/>
              <a:gd name="T2" fmla="*/ 16 w 1209"/>
              <a:gd name="T3" fmla="*/ 705 h 1403"/>
              <a:gd name="T4" fmla="*/ 9 w 1209"/>
              <a:gd name="T5" fmla="*/ 901 h 1403"/>
              <a:gd name="T6" fmla="*/ 70 w 1209"/>
              <a:gd name="T7" fmla="*/ 1043 h 1403"/>
              <a:gd name="T8" fmla="*/ 165 w 1209"/>
              <a:gd name="T9" fmla="*/ 1260 h 1403"/>
              <a:gd name="T10" fmla="*/ 280 w 1209"/>
              <a:gd name="T11" fmla="*/ 1342 h 1403"/>
              <a:gd name="T12" fmla="*/ 510 w 1209"/>
              <a:gd name="T13" fmla="*/ 1369 h 1403"/>
              <a:gd name="T14" fmla="*/ 985 w 1209"/>
              <a:gd name="T15" fmla="*/ 1348 h 1403"/>
              <a:gd name="T16" fmla="*/ 985 w 1209"/>
              <a:gd name="T17" fmla="*/ 27 h 1403"/>
              <a:gd name="T18" fmla="*/ 477 w 1209"/>
              <a:gd name="T19" fmla="*/ 156 h 1403"/>
              <a:gd name="T20" fmla="*/ 212 w 1209"/>
              <a:gd name="T21" fmla="*/ 271 h 1403"/>
              <a:gd name="T22" fmla="*/ 84 w 1209"/>
              <a:gd name="T23" fmla="*/ 528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9" h="1403">
                <a:moveTo>
                  <a:pt x="84" y="528"/>
                </a:moveTo>
                <a:cubicBezTo>
                  <a:pt x="51" y="600"/>
                  <a:pt x="28" y="643"/>
                  <a:pt x="16" y="705"/>
                </a:cubicBezTo>
                <a:cubicBezTo>
                  <a:pt x="4" y="767"/>
                  <a:pt x="0" y="845"/>
                  <a:pt x="9" y="901"/>
                </a:cubicBezTo>
                <a:cubicBezTo>
                  <a:pt x="18" y="957"/>
                  <a:pt x="44" y="983"/>
                  <a:pt x="70" y="1043"/>
                </a:cubicBezTo>
                <a:cubicBezTo>
                  <a:pt x="96" y="1103"/>
                  <a:pt x="130" y="1210"/>
                  <a:pt x="165" y="1260"/>
                </a:cubicBezTo>
                <a:cubicBezTo>
                  <a:pt x="200" y="1310"/>
                  <a:pt x="223" y="1324"/>
                  <a:pt x="280" y="1342"/>
                </a:cubicBezTo>
                <a:cubicBezTo>
                  <a:pt x="337" y="1360"/>
                  <a:pt x="393" y="1368"/>
                  <a:pt x="510" y="1369"/>
                </a:cubicBezTo>
                <a:cubicBezTo>
                  <a:pt x="627" y="1370"/>
                  <a:pt x="775" y="1403"/>
                  <a:pt x="985" y="1348"/>
                </a:cubicBezTo>
                <a:cubicBezTo>
                  <a:pt x="1195" y="1293"/>
                  <a:pt x="1209" y="54"/>
                  <a:pt x="985" y="27"/>
                </a:cubicBezTo>
                <a:cubicBezTo>
                  <a:pt x="761" y="0"/>
                  <a:pt x="606" y="115"/>
                  <a:pt x="477" y="156"/>
                </a:cubicBezTo>
                <a:cubicBezTo>
                  <a:pt x="348" y="197"/>
                  <a:pt x="280" y="207"/>
                  <a:pt x="212" y="271"/>
                </a:cubicBezTo>
                <a:cubicBezTo>
                  <a:pt x="144" y="335"/>
                  <a:pt x="117" y="456"/>
                  <a:pt x="84" y="528"/>
                </a:cubicBezTo>
                <a:close/>
              </a:path>
            </a:pathLst>
          </a:custGeom>
          <a:gradFill rotWithShape="1">
            <a:gsLst>
              <a:gs pos="0">
                <a:srgbClr val="00FFFF"/>
              </a:gs>
              <a:gs pos="100000">
                <a:srgbClr val="FFFFFF"/>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7588" name="Rectangle 4"/>
          <p:cNvSpPr>
            <a:spLocks noGrp="1" noChangeArrowheads="1"/>
          </p:cNvSpPr>
          <p:nvPr>
            <p:ph type="title"/>
          </p:nvPr>
        </p:nvSpPr>
        <p:spPr>
          <a:xfrm>
            <a:off x="323850" y="0"/>
            <a:ext cx="8361363" cy="1143000"/>
          </a:xfrm>
        </p:spPr>
        <p:txBody>
          <a:bodyPr/>
          <a:lstStyle/>
          <a:p>
            <a:r>
              <a:rPr lang="en-US" sz="2800" u="none"/>
              <a:t>A day in the life… HTTP request/reply </a:t>
            </a:r>
          </a:p>
        </p:txBody>
      </p:sp>
      <p:sp>
        <p:nvSpPr>
          <p:cNvPr id="707589" name="Freeform 3"/>
          <p:cNvSpPr>
            <a:spLocks/>
          </p:cNvSpPr>
          <p:nvPr/>
        </p:nvSpPr>
        <p:spPr bwMode="auto">
          <a:xfrm>
            <a:off x="773113" y="1273175"/>
            <a:ext cx="3554412" cy="2754313"/>
          </a:xfrm>
          <a:custGeom>
            <a:avLst/>
            <a:gdLst>
              <a:gd name="T0" fmla="*/ 2192 w 2406"/>
              <a:gd name="T1" fmla="*/ 274 h 958"/>
              <a:gd name="T2" fmla="*/ 1857 w 2406"/>
              <a:gd name="T3" fmla="*/ 77 h 958"/>
              <a:gd name="T4" fmla="*/ 1393 w 2406"/>
              <a:gd name="T5" fmla="*/ 7 h 958"/>
              <a:gd name="T6" fmla="*/ 713 w 2406"/>
              <a:gd name="T7" fmla="*/ 122 h 958"/>
              <a:gd name="T8" fmla="*/ 280 w 2406"/>
              <a:gd name="T9" fmla="*/ 234 h 958"/>
              <a:gd name="T10" fmla="*/ 26 w 2406"/>
              <a:gd name="T11" fmla="*/ 522 h 958"/>
              <a:gd name="T12" fmla="*/ 122 w 2406"/>
              <a:gd name="T13" fmla="*/ 773 h 958"/>
              <a:gd name="T14" fmla="*/ 273 w 2406"/>
              <a:gd name="T15" fmla="*/ 894 h 958"/>
              <a:gd name="T16" fmla="*/ 1169 w 2406"/>
              <a:gd name="T17" fmla="*/ 876 h 958"/>
              <a:gd name="T18" fmla="*/ 1659 w 2406"/>
              <a:gd name="T19" fmla="*/ 954 h 958"/>
              <a:gd name="T20" fmla="*/ 2129 w 2406"/>
              <a:gd name="T21" fmla="*/ 897 h 958"/>
              <a:gd name="T22" fmla="*/ 2350 w 2406"/>
              <a:gd name="T23" fmla="*/ 591 h 958"/>
              <a:gd name="T24" fmla="*/ 2192 w 2406"/>
              <a:gd name="T25" fmla="*/ 274 h 9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06"/>
              <a:gd name="T40" fmla="*/ 0 h 958"/>
              <a:gd name="T41" fmla="*/ 2406 w 2406"/>
              <a:gd name="T42" fmla="*/ 958 h 9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06" h="958">
                <a:moveTo>
                  <a:pt x="2192" y="274"/>
                </a:moveTo>
                <a:cubicBezTo>
                  <a:pt x="1978" y="94"/>
                  <a:pt x="1990" y="122"/>
                  <a:pt x="1857" y="77"/>
                </a:cubicBezTo>
                <a:cubicBezTo>
                  <a:pt x="1724" y="32"/>
                  <a:pt x="1584" y="0"/>
                  <a:pt x="1393" y="7"/>
                </a:cubicBezTo>
                <a:cubicBezTo>
                  <a:pt x="1202" y="14"/>
                  <a:pt x="898" y="84"/>
                  <a:pt x="713" y="122"/>
                </a:cubicBezTo>
                <a:cubicBezTo>
                  <a:pt x="528" y="160"/>
                  <a:pt x="395" y="168"/>
                  <a:pt x="280" y="234"/>
                </a:cubicBezTo>
                <a:cubicBezTo>
                  <a:pt x="166" y="301"/>
                  <a:pt x="52" y="432"/>
                  <a:pt x="26" y="522"/>
                </a:cubicBezTo>
                <a:cubicBezTo>
                  <a:pt x="0" y="612"/>
                  <a:pt x="81" y="711"/>
                  <a:pt x="122" y="773"/>
                </a:cubicBezTo>
                <a:cubicBezTo>
                  <a:pt x="163" y="835"/>
                  <a:pt x="99" y="877"/>
                  <a:pt x="273" y="894"/>
                </a:cubicBezTo>
                <a:cubicBezTo>
                  <a:pt x="447" y="911"/>
                  <a:pt x="938" y="866"/>
                  <a:pt x="1169" y="876"/>
                </a:cubicBezTo>
                <a:cubicBezTo>
                  <a:pt x="1400" y="886"/>
                  <a:pt x="1499" y="950"/>
                  <a:pt x="1659" y="954"/>
                </a:cubicBezTo>
                <a:cubicBezTo>
                  <a:pt x="1819" y="958"/>
                  <a:pt x="2014" y="958"/>
                  <a:pt x="2129" y="897"/>
                </a:cubicBezTo>
                <a:cubicBezTo>
                  <a:pt x="2244" y="836"/>
                  <a:pt x="2327" y="856"/>
                  <a:pt x="2350" y="591"/>
                </a:cubicBezTo>
                <a:cubicBezTo>
                  <a:pt x="2373" y="326"/>
                  <a:pt x="2406" y="454"/>
                  <a:pt x="2192" y="274"/>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707590" name="Line 36"/>
          <p:cNvSpPr>
            <a:spLocks noChangeShapeType="1"/>
          </p:cNvSpPr>
          <p:nvPr/>
        </p:nvSpPr>
        <p:spPr bwMode="auto">
          <a:xfrm flipV="1">
            <a:off x="3775075" y="2344738"/>
            <a:ext cx="155575" cy="142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07591" name="Group 38"/>
          <p:cNvGrpSpPr>
            <a:grpSpLocks/>
          </p:cNvGrpSpPr>
          <p:nvPr/>
        </p:nvGrpSpPr>
        <p:grpSpPr bwMode="auto">
          <a:xfrm>
            <a:off x="3255963" y="2459038"/>
            <a:ext cx="742950" cy="311150"/>
            <a:chOff x="1935" y="960"/>
            <a:chExt cx="468" cy="196"/>
          </a:xfrm>
        </p:grpSpPr>
        <p:sp>
          <p:nvSpPr>
            <p:cNvPr id="707592" name="Line 39"/>
            <p:cNvSpPr>
              <a:spLocks noChangeShapeType="1"/>
            </p:cNvSpPr>
            <p:nvPr/>
          </p:nvSpPr>
          <p:spPr bwMode="auto">
            <a:xfrm>
              <a:off x="2368" y="96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07593" name="Rectangle 40"/>
            <p:cNvSpPr>
              <a:spLocks noChangeArrowheads="1"/>
            </p:cNvSpPr>
            <p:nvPr/>
          </p:nvSpPr>
          <p:spPr bwMode="auto">
            <a:xfrm>
              <a:off x="1935" y="1065"/>
              <a:ext cx="465" cy="91"/>
            </a:xfrm>
            <a:prstGeom prst="rect">
              <a:avLst/>
            </a:prstGeom>
            <a:solidFill>
              <a:srgbClr val="BBE0E3"/>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accent1"/>
              </a:extrusionClr>
            </a:sp3d>
          </p:spPr>
          <p:txBody>
            <a:bodyPr wrap="none" anchor="ctr">
              <a:flatTx/>
            </a:bodyPr>
            <a:lstStyle/>
            <a:p>
              <a:pPr eaLnBrk="1" hangingPunct="1"/>
              <a:endParaRPr lang="en-US" i="0">
                <a:latin typeface="Arial" charset="0"/>
              </a:endParaRPr>
            </a:p>
          </p:txBody>
        </p:sp>
        <p:sp>
          <p:nvSpPr>
            <p:cNvPr id="707594" name="Freeform 41"/>
            <p:cNvSpPr>
              <a:spLocks/>
            </p:cNvSpPr>
            <p:nvPr/>
          </p:nvSpPr>
          <p:spPr bwMode="auto">
            <a:xfrm>
              <a:off x="2069" y="975"/>
              <a:ext cx="307" cy="63"/>
            </a:xfrm>
            <a:custGeom>
              <a:avLst/>
              <a:gdLst>
                <a:gd name="T0" fmla="*/ 0 w 432"/>
                <a:gd name="T1" fmla="*/ 0 h 105"/>
                <a:gd name="T2" fmla="*/ 85 w 432"/>
                <a:gd name="T3" fmla="*/ 0 h 105"/>
                <a:gd name="T4" fmla="*/ 307 w 432"/>
                <a:gd name="T5" fmla="*/ 105 h 105"/>
                <a:gd name="T6" fmla="*/ 432 w 432"/>
                <a:gd name="T7" fmla="*/ 105 h 105"/>
                <a:gd name="T8" fmla="*/ 0 60000 65536"/>
                <a:gd name="T9" fmla="*/ 0 60000 65536"/>
                <a:gd name="T10" fmla="*/ 0 60000 65536"/>
                <a:gd name="T11" fmla="*/ 0 60000 65536"/>
                <a:gd name="T12" fmla="*/ 0 w 432"/>
                <a:gd name="T13" fmla="*/ 0 h 105"/>
                <a:gd name="T14" fmla="*/ 432 w 432"/>
                <a:gd name="T15" fmla="*/ 105 h 105"/>
              </a:gdLst>
              <a:ahLst/>
              <a:cxnLst>
                <a:cxn ang="T8">
                  <a:pos x="T0" y="T1"/>
                </a:cxn>
                <a:cxn ang="T9">
                  <a:pos x="T2" y="T3"/>
                </a:cxn>
                <a:cxn ang="T10">
                  <a:pos x="T4" y="T5"/>
                </a:cxn>
                <a:cxn ang="T11">
                  <a:pos x="T6" y="T7"/>
                </a:cxn>
              </a:cxnLst>
              <a:rect l="T12" t="T13" r="T14" b="T15"/>
              <a:pathLst>
                <a:path w="432" h="105">
                  <a:moveTo>
                    <a:pt x="0" y="0"/>
                  </a:moveTo>
                  <a:lnTo>
                    <a:pt x="85" y="0"/>
                  </a:lnTo>
                  <a:lnTo>
                    <a:pt x="307" y="105"/>
                  </a:lnTo>
                  <a:lnTo>
                    <a:pt x="432" y="10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i="0">
                <a:latin typeface="Arial" charset="0"/>
              </a:endParaRPr>
            </a:p>
          </p:txBody>
        </p:sp>
        <p:sp>
          <p:nvSpPr>
            <p:cNvPr id="707595" name="Freeform 42"/>
            <p:cNvSpPr>
              <a:spLocks/>
            </p:cNvSpPr>
            <p:nvPr/>
          </p:nvSpPr>
          <p:spPr bwMode="auto">
            <a:xfrm flipV="1">
              <a:off x="2051" y="981"/>
              <a:ext cx="352" cy="63"/>
            </a:xfrm>
            <a:custGeom>
              <a:avLst/>
              <a:gdLst>
                <a:gd name="T0" fmla="*/ 0 w 432"/>
                <a:gd name="T1" fmla="*/ 0 h 105"/>
                <a:gd name="T2" fmla="*/ 85 w 432"/>
                <a:gd name="T3" fmla="*/ 0 h 105"/>
                <a:gd name="T4" fmla="*/ 307 w 432"/>
                <a:gd name="T5" fmla="*/ 105 h 105"/>
                <a:gd name="T6" fmla="*/ 432 w 432"/>
                <a:gd name="T7" fmla="*/ 105 h 105"/>
                <a:gd name="T8" fmla="*/ 0 60000 65536"/>
                <a:gd name="T9" fmla="*/ 0 60000 65536"/>
                <a:gd name="T10" fmla="*/ 0 60000 65536"/>
                <a:gd name="T11" fmla="*/ 0 60000 65536"/>
                <a:gd name="T12" fmla="*/ 0 w 432"/>
                <a:gd name="T13" fmla="*/ 0 h 105"/>
                <a:gd name="T14" fmla="*/ 432 w 432"/>
                <a:gd name="T15" fmla="*/ 105 h 105"/>
              </a:gdLst>
              <a:ahLst/>
              <a:cxnLst>
                <a:cxn ang="T8">
                  <a:pos x="T0" y="T1"/>
                </a:cxn>
                <a:cxn ang="T9">
                  <a:pos x="T2" y="T3"/>
                </a:cxn>
                <a:cxn ang="T10">
                  <a:pos x="T4" y="T5"/>
                </a:cxn>
                <a:cxn ang="T11">
                  <a:pos x="T6" y="T7"/>
                </a:cxn>
              </a:cxnLst>
              <a:rect l="T12" t="T13" r="T14" b="T15"/>
              <a:pathLst>
                <a:path w="432" h="105">
                  <a:moveTo>
                    <a:pt x="0" y="0"/>
                  </a:moveTo>
                  <a:lnTo>
                    <a:pt x="85" y="0"/>
                  </a:lnTo>
                  <a:lnTo>
                    <a:pt x="307" y="105"/>
                  </a:lnTo>
                  <a:lnTo>
                    <a:pt x="432" y="10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a:lstStyle/>
            <a:p>
              <a:pPr eaLnBrk="1" hangingPunct="1"/>
              <a:endParaRPr lang="en-US" i="0">
                <a:latin typeface="Arial" charset="0"/>
              </a:endParaRPr>
            </a:p>
          </p:txBody>
        </p:sp>
      </p:grpSp>
      <p:sp>
        <p:nvSpPr>
          <p:cNvPr id="707596" name="Line 43"/>
          <p:cNvSpPr>
            <a:spLocks noChangeShapeType="1"/>
          </p:cNvSpPr>
          <p:nvPr/>
        </p:nvSpPr>
        <p:spPr bwMode="auto">
          <a:xfrm flipV="1">
            <a:off x="2665413" y="2517775"/>
            <a:ext cx="6953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597" name="Line 44"/>
          <p:cNvSpPr>
            <a:spLocks noChangeShapeType="1"/>
          </p:cNvSpPr>
          <p:nvPr/>
        </p:nvSpPr>
        <p:spPr bwMode="auto">
          <a:xfrm flipV="1">
            <a:off x="3924300" y="2201863"/>
            <a:ext cx="138113" cy="14287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07598" name="Rectangle 45"/>
          <p:cNvSpPr>
            <a:spLocks noChangeArrowheads="1"/>
          </p:cNvSpPr>
          <p:nvPr/>
        </p:nvSpPr>
        <p:spPr bwMode="auto">
          <a:xfrm>
            <a:off x="2403475" y="2479675"/>
            <a:ext cx="257175" cy="69850"/>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7599" name="Line 48"/>
          <p:cNvSpPr>
            <a:spLocks noChangeShapeType="1"/>
          </p:cNvSpPr>
          <p:nvPr/>
        </p:nvSpPr>
        <p:spPr bwMode="auto">
          <a:xfrm flipV="1">
            <a:off x="3279775" y="2736850"/>
            <a:ext cx="512763" cy="6127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07600" name="Group 49"/>
          <p:cNvGrpSpPr>
            <a:grpSpLocks/>
          </p:cNvGrpSpPr>
          <p:nvPr/>
        </p:nvGrpSpPr>
        <p:grpSpPr bwMode="auto">
          <a:xfrm>
            <a:off x="2760663" y="3365500"/>
            <a:ext cx="987425" cy="479425"/>
            <a:chOff x="1118" y="1621"/>
            <a:chExt cx="622" cy="302"/>
          </a:xfrm>
        </p:grpSpPr>
        <p:sp>
          <p:nvSpPr>
            <p:cNvPr id="707601" name="Rectangle 50"/>
            <p:cNvSpPr>
              <a:spLocks noChangeArrowheads="1"/>
            </p:cNvSpPr>
            <p:nvPr/>
          </p:nvSpPr>
          <p:spPr bwMode="auto">
            <a:xfrm>
              <a:off x="1578" y="1789"/>
              <a:ext cx="162" cy="44"/>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7602" name="Rectangle 51"/>
            <p:cNvSpPr>
              <a:spLocks noChangeArrowheads="1"/>
            </p:cNvSpPr>
            <p:nvPr/>
          </p:nvSpPr>
          <p:spPr bwMode="auto">
            <a:xfrm rot="-2700000">
              <a:off x="1336" y="1621"/>
              <a:ext cx="162" cy="44"/>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latin typeface="Arial" charset="0"/>
              </a:endParaRPr>
            </a:p>
          </p:txBody>
        </p:sp>
        <p:grpSp>
          <p:nvGrpSpPr>
            <p:cNvPr id="707603" name="Group 52"/>
            <p:cNvGrpSpPr>
              <a:grpSpLocks/>
            </p:cNvGrpSpPr>
            <p:nvPr/>
          </p:nvGrpSpPr>
          <p:grpSpPr bwMode="auto">
            <a:xfrm>
              <a:off x="1118" y="1684"/>
              <a:ext cx="477" cy="239"/>
              <a:chOff x="2466" y="2026"/>
              <a:chExt cx="477" cy="282"/>
            </a:xfrm>
          </p:grpSpPr>
          <p:sp>
            <p:nvSpPr>
              <p:cNvPr id="707604" name="Oval 53"/>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sp>
            <p:nvSpPr>
              <p:cNvPr id="707605" name="Line 54"/>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606" name="Rectangle 55"/>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endParaRPr>
              </a:p>
            </p:txBody>
          </p:sp>
          <p:sp>
            <p:nvSpPr>
              <p:cNvPr id="707607" name="Oval 56"/>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grpSp>
            <p:nvGrpSpPr>
              <p:cNvPr id="707608" name="Group 57"/>
              <p:cNvGrpSpPr>
                <a:grpSpLocks/>
              </p:cNvGrpSpPr>
              <p:nvPr/>
            </p:nvGrpSpPr>
            <p:grpSpPr bwMode="auto">
              <a:xfrm>
                <a:off x="2581" y="2061"/>
                <a:ext cx="236" cy="94"/>
                <a:chOff x="2848" y="848"/>
                <a:chExt cx="140" cy="98"/>
              </a:xfrm>
            </p:grpSpPr>
            <p:sp>
              <p:nvSpPr>
                <p:cNvPr id="707609" name="Line 58"/>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610" name="Line 59"/>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611" name="Line 60"/>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7612" name="Group 61"/>
              <p:cNvGrpSpPr>
                <a:grpSpLocks/>
              </p:cNvGrpSpPr>
              <p:nvPr/>
            </p:nvGrpSpPr>
            <p:grpSpPr bwMode="auto">
              <a:xfrm flipV="1">
                <a:off x="2581" y="2060"/>
                <a:ext cx="236" cy="94"/>
                <a:chOff x="2848" y="848"/>
                <a:chExt cx="140" cy="98"/>
              </a:xfrm>
            </p:grpSpPr>
            <p:sp>
              <p:nvSpPr>
                <p:cNvPr id="707613" name="Line 62"/>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614" name="Line 63"/>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615" name="Line 64"/>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07616" name="Line 65"/>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617" name="Line 66"/>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aphicFrame>
        <p:nvGraphicFramePr>
          <p:cNvPr id="707618" name="Object 142"/>
          <p:cNvGraphicFramePr>
            <a:graphicFrameLocks noChangeAspect="1"/>
          </p:cNvGraphicFramePr>
          <p:nvPr/>
        </p:nvGraphicFramePr>
        <p:xfrm>
          <a:off x="1790700" y="2141538"/>
          <a:ext cx="652463" cy="658812"/>
        </p:xfrm>
        <a:graphic>
          <a:graphicData uri="http://schemas.openxmlformats.org/presentationml/2006/ole">
            <mc:AlternateContent xmlns:mc="http://schemas.openxmlformats.org/markup-compatibility/2006">
              <mc:Choice xmlns:v="urn:schemas-microsoft-com:vml" Requires="v">
                <p:oleObj spid="_x0000_s708065" name="Clip" r:id="rId3" imgW="1266840" imgH="1200240" progId="MS_ClipArt_Gallery.2">
                  <p:embed/>
                </p:oleObj>
              </mc:Choice>
              <mc:Fallback>
                <p:oleObj name="Clip" r:id="rId3" imgW="1266840" imgH="1200240" progId="MS_ClipArt_Gallery.2">
                  <p:embed/>
                  <p:pic>
                    <p:nvPicPr>
                      <p:cNvPr id="0" name="Object 1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2141538"/>
                        <a:ext cx="652463" cy="658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07619" name="Group 35"/>
          <p:cNvGrpSpPr>
            <a:grpSpLocks/>
          </p:cNvGrpSpPr>
          <p:nvPr/>
        </p:nvGrpSpPr>
        <p:grpSpPr bwMode="auto">
          <a:xfrm>
            <a:off x="1195388" y="1081088"/>
            <a:ext cx="976312" cy="1460500"/>
            <a:chOff x="651" y="681"/>
            <a:chExt cx="615" cy="920"/>
          </a:xfrm>
        </p:grpSpPr>
        <p:sp>
          <p:nvSpPr>
            <p:cNvPr id="707620" name="Freeform 36"/>
            <p:cNvSpPr>
              <a:spLocks/>
            </p:cNvSpPr>
            <p:nvPr/>
          </p:nvSpPr>
          <p:spPr bwMode="auto">
            <a:xfrm>
              <a:off x="662" y="698"/>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Lst>
              <a:ahLst/>
              <a:cxnLst>
                <a:cxn ang="0">
                  <a:pos x="T0" y="T1"/>
                </a:cxn>
                <a:cxn ang="0">
                  <a:pos x="T2" y="T3"/>
                </a:cxn>
                <a:cxn ang="0">
                  <a:pos x="T4" y="T5"/>
                </a:cxn>
                <a:cxn ang="0">
                  <a:pos x="T6" y="T7"/>
                </a:cxn>
                <a:cxn ang="0">
                  <a:pos x="T8" y="T9"/>
                </a:cxn>
              </a:cxnLst>
              <a:rect l="0" t="0" r="r" b="b"/>
              <a:pathLst>
                <a:path w="604" h="903">
                  <a:moveTo>
                    <a:pt x="496" y="0"/>
                  </a:moveTo>
                  <a:lnTo>
                    <a:pt x="604" y="903"/>
                  </a:lnTo>
                  <a:lnTo>
                    <a:pt x="0" y="788"/>
                  </a:lnTo>
                  <a:lnTo>
                    <a:pt x="456" y="750"/>
                  </a:lnTo>
                  <a:lnTo>
                    <a:pt x="496" y="0"/>
                  </a:lnTo>
                  <a:close/>
                </a:path>
              </a:pathLst>
            </a:custGeom>
            <a:gradFill rotWithShape="1">
              <a:gsLst>
                <a:gs pos="0">
                  <a:schemeClr val="bg1"/>
                </a:gs>
                <a:gs pos="100000">
                  <a:srgbClr val="FF0000"/>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707621" name="Group 37"/>
            <p:cNvGrpSpPr>
              <a:grpSpLocks/>
            </p:cNvGrpSpPr>
            <p:nvPr/>
          </p:nvGrpSpPr>
          <p:grpSpPr bwMode="auto">
            <a:xfrm>
              <a:off x="651" y="681"/>
              <a:ext cx="500" cy="828"/>
              <a:chOff x="569" y="2954"/>
              <a:chExt cx="500" cy="828"/>
            </a:xfrm>
          </p:grpSpPr>
          <p:sp>
            <p:nvSpPr>
              <p:cNvPr id="707622" name="Rectangle 38"/>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623" name="Text Box 39"/>
              <p:cNvSpPr txBox="1">
                <a:spLocks noChangeArrowheads="1"/>
              </p:cNvSpPr>
              <p:nvPr/>
            </p:nvSpPr>
            <p:spPr bwMode="auto">
              <a:xfrm>
                <a:off x="607" y="2954"/>
                <a:ext cx="449"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i="0">
                    <a:latin typeface="Arial" charset="0"/>
                  </a:rPr>
                  <a:t>HTTP</a:t>
                </a:r>
              </a:p>
              <a:p>
                <a:pPr algn="ctr"/>
                <a:r>
                  <a:rPr lang="en-US" sz="1600" i="0">
                    <a:latin typeface="Arial" charset="0"/>
                  </a:rPr>
                  <a:t>TCP</a:t>
                </a:r>
              </a:p>
              <a:p>
                <a:pPr algn="ctr"/>
                <a:r>
                  <a:rPr lang="en-US" sz="1600" i="0">
                    <a:latin typeface="Arial" charset="0"/>
                  </a:rPr>
                  <a:t>IP</a:t>
                </a:r>
              </a:p>
              <a:p>
                <a:pPr algn="ctr"/>
                <a:r>
                  <a:rPr lang="en-US" sz="1600" i="0">
                    <a:latin typeface="Arial" charset="0"/>
                  </a:rPr>
                  <a:t>Eth</a:t>
                </a:r>
              </a:p>
              <a:p>
                <a:pPr algn="ctr"/>
                <a:r>
                  <a:rPr lang="en-US" sz="1600" i="0">
                    <a:latin typeface="Arial" charset="0"/>
                  </a:rPr>
                  <a:t>Phy</a:t>
                </a:r>
              </a:p>
            </p:txBody>
          </p:sp>
          <p:sp>
            <p:nvSpPr>
              <p:cNvPr id="707624" name="Line 40"/>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7625" name="Line 41"/>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7626" name="Line 42"/>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7627" name="Line 43"/>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707628" name="Group 44"/>
          <p:cNvGrpSpPr>
            <a:grpSpLocks/>
          </p:cNvGrpSpPr>
          <p:nvPr/>
        </p:nvGrpSpPr>
        <p:grpSpPr bwMode="auto">
          <a:xfrm>
            <a:off x="442913" y="1054100"/>
            <a:ext cx="515937" cy="333375"/>
            <a:chOff x="328" y="678"/>
            <a:chExt cx="325" cy="210"/>
          </a:xfrm>
        </p:grpSpPr>
        <p:grpSp>
          <p:nvGrpSpPr>
            <p:cNvPr id="707629" name="Group 45"/>
            <p:cNvGrpSpPr>
              <a:grpSpLocks/>
            </p:cNvGrpSpPr>
            <p:nvPr/>
          </p:nvGrpSpPr>
          <p:grpSpPr bwMode="auto">
            <a:xfrm>
              <a:off x="328" y="693"/>
              <a:ext cx="325" cy="154"/>
              <a:chOff x="844" y="3337"/>
              <a:chExt cx="325" cy="154"/>
            </a:xfrm>
          </p:grpSpPr>
          <p:sp>
            <p:nvSpPr>
              <p:cNvPr id="707630" name="Rectangle 46"/>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631" name="Text Box 47"/>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HTTP</a:t>
                </a:r>
              </a:p>
            </p:txBody>
          </p:sp>
        </p:grpSp>
        <p:sp>
          <p:nvSpPr>
            <p:cNvPr id="707632" name="AutoShape 48"/>
            <p:cNvSpPr>
              <a:spLocks noChangeArrowheads="1"/>
            </p:cNvSpPr>
            <p:nvPr/>
          </p:nvSpPr>
          <p:spPr bwMode="auto">
            <a:xfrm>
              <a:off x="396" y="678"/>
              <a:ext cx="240" cy="210"/>
            </a:xfrm>
            <a:prstGeom prst="downArrow">
              <a:avLst>
                <a:gd name="adj1" fmla="val 49167"/>
                <a:gd name="adj2" fmla="val 24292"/>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7633" name="Rectangle 49"/>
          <p:cNvSpPr>
            <a:spLocks noChangeArrowheads="1"/>
          </p:cNvSpPr>
          <p:nvPr/>
        </p:nvSpPr>
        <p:spPr bwMode="auto">
          <a:xfrm>
            <a:off x="5183188" y="3105150"/>
            <a:ext cx="34417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Char char="r"/>
            </a:pPr>
            <a:r>
              <a:rPr lang="en-US" sz="2000" b="1">
                <a:solidFill>
                  <a:srgbClr val="FF0000"/>
                </a:solidFill>
              </a:rPr>
              <a:t>HTTP request</a:t>
            </a:r>
            <a:r>
              <a:rPr lang="en-US" sz="2000" i="0"/>
              <a:t> sent into TCP socket</a:t>
            </a:r>
          </a:p>
        </p:txBody>
      </p:sp>
      <p:sp>
        <p:nvSpPr>
          <p:cNvPr id="707634" name="Rectangle 50"/>
          <p:cNvSpPr>
            <a:spLocks noChangeArrowheads="1"/>
          </p:cNvSpPr>
          <p:nvPr/>
        </p:nvSpPr>
        <p:spPr bwMode="auto">
          <a:xfrm>
            <a:off x="5176838" y="3797300"/>
            <a:ext cx="3787775" cy="9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Char char="r"/>
            </a:pPr>
            <a:r>
              <a:rPr lang="en-US" sz="2000" i="0"/>
              <a:t>IP datagram containing HTTP request routed to www.google.com</a:t>
            </a:r>
          </a:p>
        </p:txBody>
      </p:sp>
      <p:sp>
        <p:nvSpPr>
          <p:cNvPr id="707635" name="Rectangle 51"/>
          <p:cNvSpPr>
            <a:spLocks noChangeArrowheads="1"/>
          </p:cNvSpPr>
          <p:nvPr/>
        </p:nvSpPr>
        <p:spPr bwMode="auto">
          <a:xfrm>
            <a:off x="5189538" y="5702300"/>
            <a:ext cx="3865562"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Char char="r"/>
            </a:pPr>
            <a:r>
              <a:rPr lang="en-US" sz="2000" i="0"/>
              <a:t>IP datgram containing HTTP reply routed back to client</a:t>
            </a:r>
          </a:p>
        </p:txBody>
      </p:sp>
      <p:grpSp>
        <p:nvGrpSpPr>
          <p:cNvPr id="707636" name="Group 4"/>
          <p:cNvGrpSpPr>
            <a:grpSpLocks/>
          </p:cNvGrpSpPr>
          <p:nvPr/>
        </p:nvGrpSpPr>
        <p:grpSpPr bwMode="auto">
          <a:xfrm>
            <a:off x="5173663" y="2041525"/>
            <a:ext cx="757237" cy="379413"/>
            <a:chOff x="2466" y="2026"/>
            <a:chExt cx="477" cy="282"/>
          </a:xfrm>
        </p:grpSpPr>
        <p:sp>
          <p:nvSpPr>
            <p:cNvPr id="707637" name="Oval 5"/>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sp>
          <p:nvSpPr>
            <p:cNvPr id="707638" name="Line 6"/>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639" name="Rectangle 7"/>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endParaRPr>
            </a:p>
          </p:txBody>
        </p:sp>
        <p:sp>
          <p:nvSpPr>
            <p:cNvPr id="707640" name="Oval 8"/>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grpSp>
          <p:nvGrpSpPr>
            <p:cNvPr id="707641" name="Group 9"/>
            <p:cNvGrpSpPr>
              <a:grpSpLocks/>
            </p:cNvGrpSpPr>
            <p:nvPr/>
          </p:nvGrpSpPr>
          <p:grpSpPr bwMode="auto">
            <a:xfrm>
              <a:off x="2581" y="2061"/>
              <a:ext cx="236" cy="94"/>
              <a:chOff x="2848" y="848"/>
              <a:chExt cx="140" cy="98"/>
            </a:xfrm>
          </p:grpSpPr>
          <p:sp>
            <p:nvSpPr>
              <p:cNvPr id="707642" name="Line 10"/>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643" name="Line 11"/>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644" name="Line 12"/>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7645" name="Group 13"/>
            <p:cNvGrpSpPr>
              <a:grpSpLocks/>
            </p:cNvGrpSpPr>
            <p:nvPr/>
          </p:nvGrpSpPr>
          <p:grpSpPr bwMode="auto">
            <a:xfrm flipV="1">
              <a:off x="2581" y="2060"/>
              <a:ext cx="236" cy="94"/>
              <a:chOff x="2848" y="848"/>
              <a:chExt cx="140" cy="98"/>
            </a:xfrm>
          </p:grpSpPr>
          <p:sp>
            <p:nvSpPr>
              <p:cNvPr id="707646" name="Line 14"/>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647" name="Line 15"/>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648" name="Line 16"/>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07649" name="Line 17"/>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650" name="Line 18"/>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7651" name="Group 166"/>
          <p:cNvGrpSpPr>
            <a:grpSpLocks/>
          </p:cNvGrpSpPr>
          <p:nvPr/>
        </p:nvGrpSpPr>
        <p:grpSpPr bwMode="auto">
          <a:xfrm>
            <a:off x="3795713" y="2409825"/>
            <a:ext cx="1576387" cy="1287463"/>
            <a:chOff x="3228" y="1776"/>
            <a:chExt cx="252" cy="96"/>
          </a:xfrm>
        </p:grpSpPr>
        <p:sp>
          <p:nvSpPr>
            <p:cNvPr id="707652" name="Line 164"/>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53" name="Line 165"/>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07654" name="Group 167"/>
          <p:cNvGrpSpPr>
            <a:grpSpLocks/>
          </p:cNvGrpSpPr>
          <p:nvPr/>
        </p:nvGrpSpPr>
        <p:grpSpPr bwMode="auto">
          <a:xfrm flipH="1">
            <a:off x="5600700" y="2424113"/>
            <a:ext cx="400050" cy="152400"/>
            <a:chOff x="3228" y="1776"/>
            <a:chExt cx="252" cy="96"/>
          </a:xfrm>
        </p:grpSpPr>
        <p:sp>
          <p:nvSpPr>
            <p:cNvPr id="707655" name="Line 168"/>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56" name="Line 169"/>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07657" name="Group 170"/>
          <p:cNvGrpSpPr>
            <a:grpSpLocks/>
          </p:cNvGrpSpPr>
          <p:nvPr/>
        </p:nvGrpSpPr>
        <p:grpSpPr bwMode="auto">
          <a:xfrm flipH="1" flipV="1">
            <a:off x="5753100" y="1900238"/>
            <a:ext cx="400050" cy="152400"/>
            <a:chOff x="3228" y="1776"/>
            <a:chExt cx="252" cy="96"/>
          </a:xfrm>
        </p:grpSpPr>
        <p:sp>
          <p:nvSpPr>
            <p:cNvPr id="707658" name="Line 171"/>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59" name="Line 172"/>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07660" name="Group 110"/>
          <p:cNvGrpSpPr>
            <a:grpSpLocks/>
          </p:cNvGrpSpPr>
          <p:nvPr/>
        </p:nvGrpSpPr>
        <p:grpSpPr bwMode="auto">
          <a:xfrm>
            <a:off x="3057525" y="5273675"/>
            <a:ext cx="757238" cy="379413"/>
            <a:chOff x="2466" y="2026"/>
            <a:chExt cx="477" cy="282"/>
          </a:xfrm>
        </p:grpSpPr>
        <p:sp>
          <p:nvSpPr>
            <p:cNvPr id="707661" name="Oval 111"/>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sp>
          <p:nvSpPr>
            <p:cNvPr id="707662" name="Line 112"/>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663" name="Rectangle 113"/>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endParaRPr>
            </a:p>
          </p:txBody>
        </p:sp>
        <p:sp>
          <p:nvSpPr>
            <p:cNvPr id="707664" name="Oval 114"/>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grpSp>
          <p:nvGrpSpPr>
            <p:cNvPr id="707665" name="Group 115"/>
            <p:cNvGrpSpPr>
              <a:grpSpLocks/>
            </p:cNvGrpSpPr>
            <p:nvPr/>
          </p:nvGrpSpPr>
          <p:grpSpPr bwMode="auto">
            <a:xfrm>
              <a:off x="2581" y="2061"/>
              <a:ext cx="236" cy="94"/>
              <a:chOff x="2848" y="848"/>
              <a:chExt cx="140" cy="98"/>
            </a:xfrm>
          </p:grpSpPr>
          <p:sp>
            <p:nvSpPr>
              <p:cNvPr id="707666" name="Line 116"/>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667" name="Line 117"/>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668" name="Line 118"/>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7669" name="Group 119"/>
            <p:cNvGrpSpPr>
              <a:grpSpLocks/>
            </p:cNvGrpSpPr>
            <p:nvPr/>
          </p:nvGrpSpPr>
          <p:grpSpPr bwMode="auto">
            <a:xfrm flipV="1">
              <a:off x="2581" y="2060"/>
              <a:ext cx="236" cy="94"/>
              <a:chOff x="2848" y="848"/>
              <a:chExt cx="140" cy="98"/>
            </a:xfrm>
          </p:grpSpPr>
          <p:sp>
            <p:nvSpPr>
              <p:cNvPr id="707670" name="Line 120"/>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671" name="Line 121"/>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672" name="Line 122"/>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07673" name="Line 123"/>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674" name="Line 124"/>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7675" name="Group 125"/>
          <p:cNvGrpSpPr>
            <a:grpSpLocks/>
          </p:cNvGrpSpPr>
          <p:nvPr/>
        </p:nvGrpSpPr>
        <p:grpSpPr bwMode="auto">
          <a:xfrm>
            <a:off x="2338388" y="4953000"/>
            <a:ext cx="306387" cy="647700"/>
            <a:chOff x="4180" y="783"/>
            <a:chExt cx="150" cy="307"/>
          </a:xfrm>
        </p:grpSpPr>
        <p:sp>
          <p:nvSpPr>
            <p:cNvPr id="707676" name="AutoShape 12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707677" name="Rectangle 12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707678" name="Rectangle 128"/>
            <p:cNvSpPr>
              <a:spLocks noChangeArrowheads="1"/>
            </p:cNvSpPr>
            <p:nvPr/>
          </p:nvSpPr>
          <p:spPr bwMode="auto">
            <a:xfrm>
              <a:off x="4181" y="852"/>
              <a:ext cx="95" cy="236"/>
            </a:xfrm>
            <a:prstGeom prst="rect">
              <a:avLst/>
            </a:prstGeom>
            <a:solidFill>
              <a:srgbClr val="33CCCC"/>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7679" name="AutoShape 129"/>
            <p:cNvSpPr>
              <a:spLocks noChangeArrowheads="1"/>
            </p:cNvSpPr>
            <p:nvPr/>
          </p:nvSpPr>
          <p:spPr bwMode="auto">
            <a:xfrm>
              <a:off x="4180" y="783"/>
              <a:ext cx="150" cy="71"/>
            </a:xfrm>
            <a:prstGeom prst="parallelogram">
              <a:avLst>
                <a:gd name="adj" fmla="val 81387"/>
              </a:avLst>
            </a:prstGeom>
            <a:solidFill>
              <a:srgbClr val="33CCCC"/>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7680" name="Line 130"/>
            <p:cNvSpPr>
              <a:spLocks noChangeShapeType="1"/>
            </p:cNvSpPr>
            <p:nvPr/>
          </p:nvSpPr>
          <p:spPr bwMode="auto">
            <a:xfrm>
              <a:off x="4330" y="788"/>
              <a:ext cx="0" cy="2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681" name="Line 131"/>
            <p:cNvSpPr>
              <a:spLocks noChangeShapeType="1"/>
            </p:cNvSpPr>
            <p:nvPr/>
          </p:nvSpPr>
          <p:spPr bwMode="auto">
            <a:xfrm flipH="1">
              <a:off x="4276" y="1019"/>
              <a:ext cx="54" cy="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682" name="Rectangle 132"/>
            <p:cNvSpPr>
              <a:spLocks noChangeArrowheads="1"/>
            </p:cNvSpPr>
            <p:nvPr/>
          </p:nvSpPr>
          <p:spPr bwMode="auto">
            <a:xfrm>
              <a:off x="4193" y="883"/>
              <a:ext cx="63" cy="136"/>
            </a:xfrm>
            <a:prstGeom prst="rect">
              <a:avLst/>
            </a:prstGeom>
            <a:solidFill>
              <a:srgbClr val="333399"/>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7683" name="Rectangle 133"/>
            <p:cNvSpPr>
              <a:spLocks noChangeArrowheads="1"/>
            </p:cNvSpPr>
            <p:nvPr/>
          </p:nvSpPr>
          <p:spPr bwMode="auto">
            <a:xfrm>
              <a:off x="4202" y="924"/>
              <a:ext cx="48"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grpSp>
      <p:sp>
        <p:nvSpPr>
          <p:cNvPr id="707684" name="Line 136"/>
          <p:cNvSpPr>
            <a:spLocks noChangeShapeType="1"/>
          </p:cNvSpPr>
          <p:nvPr/>
        </p:nvSpPr>
        <p:spPr bwMode="auto">
          <a:xfrm flipV="1">
            <a:off x="2543175" y="5443538"/>
            <a:ext cx="490538"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85" name="Text Box 137"/>
          <p:cNvSpPr txBox="1">
            <a:spLocks noChangeArrowheads="1"/>
          </p:cNvSpPr>
          <p:nvPr/>
        </p:nvSpPr>
        <p:spPr bwMode="auto">
          <a:xfrm>
            <a:off x="1003300" y="5835650"/>
            <a:ext cx="1595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i="0">
                <a:solidFill>
                  <a:srgbClr val="000000"/>
                </a:solidFill>
                <a:latin typeface="Arial" charset="0"/>
              </a:rPr>
              <a:t>64.233.169.105</a:t>
            </a:r>
          </a:p>
        </p:txBody>
      </p:sp>
      <p:sp>
        <p:nvSpPr>
          <p:cNvPr id="707686" name="Text Box 138"/>
          <p:cNvSpPr txBox="1">
            <a:spLocks noChangeArrowheads="1"/>
          </p:cNvSpPr>
          <p:nvPr/>
        </p:nvSpPr>
        <p:spPr bwMode="auto">
          <a:xfrm>
            <a:off x="971550" y="5541963"/>
            <a:ext cx="1177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i="0">
                <a:solidFill>
                  <a:srgbClr val="000000"/>
                </a:solidFill>
                <a:latin typeface="Arial" charset="0"/>
              </a:rPr>
              <a:t>web server</a:t>
            </a:r>
          </a:p>
        </p:txBody>
      </p:sp>
      <p:grpSp>
        <p:nvGrpSpPr>
          <p:cNvPr id="707687" name="Group 194"/>
          <p:cNvGrpSpPr>
            <a:grpSpLocks/>
          </p:cNvGrpSpPr>
          <p:nvPr/>
        </p:nvGrpSpPr>
        <p:grpSpPr bwMode="auto">
          <a:xfrm>
            <a:off x="2970213" y="5649913"/>
            <a:ext cx="295275" cy="114300"/>
            <a:chOff x="3228" y="1776"/>
            <a:chExt cx="252" cy="96"/>
          </a:xfrm>
        </p:grpSpPr>
        <p:sp>
          <p:nvSpPr>
            <p:cNvPr id="707688" name="Line 195"/>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89" name="Line 196"/>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07693" name="Group 200"/>
          <p:cNvGrpSpPr>
            <a:grpSpLocks/>
          </p:cNvGrpSpPr>
          <p:nvPr/>
        </p:nvGrpSpPr>
        <p:grpSpPr bwMode="auto">
          <a:xfrm flipH="1" flipV="1">
            <a:off x="3813175" y="5354638"/>
            <a:ext cx="295275" cy="114300"/>
            <a:chOff x="3228" y="1776"/>
            <a:chExt cx="252" cy="96"/>
          </a:xfrm>
        </p:grpSpPr>
        <p:sp>
          <p:nvSpPr>
            <p:cNvPr id="707694" name="Line 201"/>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95" name="Line 202"/>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07696" name="Line 112"/>
          <p:cNvSpPr>
            <a:spLocks noChangeShapeType="1"/>
          </p:cNvSpPr>
          <p:nvPr/>
        </p:nvSpPr>
        <p:spPr bwMode="auto">
          <a:xfrm flipH="1">
            <a:off x="3594100" y="2432050"/>
            <a:ext cx="1882775" cy="2892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707729" name="Group 145"/>
          <p:cNvGrpSpPr>
            <a:grpSpLocks/>
          </p:cNvGrpSpPr>
          <p:nvPr/>
        </p:nvGrpSpPr>
        <p:grpSpPr bwMode="auto">
          <a:xfrm>
            <a:off x="1509713" y="3965575"/>
            <a:ext cx="976312" cy="1460500"/>
            <a:chOff x="4000" y="1895"/>
            <a:chExt cx="615" cy="920"/>
          </a:xfrm>
        </p:grpSpPr>
        <p:sp>
          <p:nvSpPr>
            <p:cNvPr id="707730" name="Freeform 146"/>
            <p:cNvSpPr>
              <a:spLocks/>
            </p:cNvSpPr>
            <p:nvPr/>
          </p:nvSpPr>
          <p:spPr bwMode="auto">
            <a:xfrm>
              <a:off x="4011" y="1912"/>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Lst>
              <a:ahLst/>
              <a:cxnLst>
                <a:cxn ang="0">
                  <a:pos x="T0" y="T1"/>
                </a:cxn>
                <a:cxn ang="0">
                  <a:pos x="T2" y="T3"/>
                </a:cxn>
                <a:cxn ang="0">
                  <a:pos x="T4" y="T5"/>
                </a:cxn>
                <a:cxn ang="0">
                  <a:pos x="T6" y="T7"/>
                </a:cxn>
                <a:cxn ang="0">
                  <a:pos x="T8" y="T9"/>
                </a:cxn>
              </a:cxnLst>
              <a:rect l="0" t="0" r="r" b="b"/>
              <a:pathLst>
                <a:path w="604" h="903">
                  <a:moveTo>
                    <a:pt x="496" y="0"/>
                  </a:moveTo>
                  <a:lnTo>
                    <a:pt x="604" y="903"/>
                  </a:lnTo>
                  <a:lnTo>
                    <a:pt x="0" y="788"/>
                  </a:lnTo>
                  <a:lnTo>
                    <a:pt x="456" y="750"/>
                  </a:lnTo>
                  <a:lnTo>
                    <a:pt x="496" y="0"/>
                  </a:lnTo>
                  <a:close/>
                </a:path>
              </a:pathLst>
            </a:custGeom>
            <a:gradFill rotWithShape="1">
              <a:gsLst>
                <a:gs pos="0">
                  <a:schemeClr val="bg1"/>
                </a:gs>
                <a:gs pos="100000">
                  <a:srgbClr val="FF0000"/>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707731" name="Group 147"/>
            <p:cNvGrpSpPr>
              <a:grpSpLocks/>
            </p:cNvGrpSpPr>
            <p:nvPr/>
          </p:nvGrpSpPr>
          <p:grpSpPr bwMode="auto">
            <a:xfrm>
              <a:off x="4000" y="1895"/>
              <a:ext cx="500" cy="828"/>
              <a:chOff x="569" y="2954"/>
              <a:chExt cx="500" cy="828"/>
            </a:xfrm>
          </p:grpSpPr>
          <p:sp>
            <p:nvSpPr>
              <p:cNvPr id="707732" name="Rectangle 148"/>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733" name="Text Box 149"/>
              <p:cNvSpPr txBox="1">
                <a:spLocks noChangeArrowheads="1"/>
              </p:cNvSpPr>
              <p:nvPr/>
            </p:nvSpPr>
            <p:spPr bwMode="auto">
              <a:xfrm>
                <a:off x="607" y="2954"/>
                <a:ext cx="449"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i="0">
                    <a:latin typeface="Arial" charset="0"/>
                  </a:rPr>
                  <a:t>HTTP</a:t>
                </a:r>
              </a:p>
              <a:p>
                <a:pPr algn="ctr"/>
                <a:r>
                  <a:rPr lang="en-US" sz="1600" i="0">
                    <a:latin typeface="Arial" charset="0"/>
                  </a:rPr>
                  <a:t>TCP</a:t>
                </a:r>
              </a:p>
              <a:p>
                <a:pPr algn="ctr"/>
                <a:r>
                  <a:rPr lang="en-US" sz="1600" i="0">
                    <a:latin typeface="Arial" charset="0"/>
                  </a:rPr>
                  <a:t>IP</a:t>
                </a:r>
              </a:p>
              <a:p>
                <a:pPr algn="ctr"/>
                <a:r>
                  <a:rPr lang="en-US" sz="1600" i="0">
                    <a:latin typeface="Arial" charset="0"/>
                  </a:rPr>
                  <a:t>Eth</a:t>
                </a:r>
              </a:p>
              <a:p>
                <a:pPr algn="ctr"/>
                <a:r>
                  <a:rPr lang="en-US" sz="1600" i="0">
                    <a:latin typeface="Arial" charset="0"/>
                  </a:rPr>
                  <a:t>Phy</a:t>
                </a:r>
              </a:p>
            </p:txBody>
          </p:sp>
          <p:sp>
            <p:nvSpPr>
              <p:cNvPr id="707734" name="Line 150"/>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7735" name="Line 151"/>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7736" name="Line 152"/>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7737" name="Line 153"/>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sp>
        <p:nvSpPr>
          <p:cNvPr id="707813" name="Rectangle 229"/>
          <p:cNvSpPr>
            <a:spLocks noChangeArrowheads="1"/>
          </p:cNvSpPr>
          <p:nvPr/>
        </p:nvSpPr>
        <p:spPr bwMode="auto">
          <a:xfrm>
            <a:off x="5183188" y="4735513"/>
            <a:ext cx="3787775"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Char char="r"/>
            </a:pPr>
            <a:r>
              <a:rPr lang="en-US" sz="2000" i="0"/>
              <a:t>web server responds with </a:t>
            </a:r>
            <a:r>
              <a:rPr lang="en-US" sz="2000" b="1">
                <a:solidFill>
                  <a:srgbClr val="FF0000"/>
                </a:solidFill>
              </a:rPr>
              <a:t>HTTP reply</a:t>
            </a:r>
            <a:r>
              <a:rPr lang="en-US" sz="2000" i="0"/>
              <a:t> (containing web page)</a:t>
            </a:r>
          </a:p>
        </p:txBody>
      </p:sp>
      <p:grpSp>
        <p:nvGrpSpPr>
          <p:cNvPr id="707941" name="Group 357"/>
          <p:cNvGrpSpPr>
            <a:grpSpLocks/>
          </p:cNvGrpSpPr>
          <p:nvPr/>
        </p:nvGrpSpPr>
        <p:grpSpPr bwMode="auto">
          <a:xfrm>
            <a:off x="88900" y="1363663"/>
            <a:ext cx="1081088" cy="1058862"/>
            <a:chOff x="56" y="859"/>
            <a:chExt cx="681" cy="667"/>
          </a:xfrm>
        </p:grpSpPr>
        <p:grpSp>
          <p:nvGrpSpPr>
            <p:cNvPr id="707814" name="Group 230"/>
            <p:cNvGrpSpPr>
              <a:grpSpLocks/>
            </p:cNvGrpSpPr>
            <p:nvPr/>
          </p:nvGrpSpPr>
          <p:grpSpPr bwMode="auto">
            <a:xfrm>
              <a:off x="290" y="874"/>
              <a:ext cx="379" cy="154"/>
              <a:chOff x="740" y="3209"/>
              <a:chExt cx="379" cy="154"/>
            </a:xfrm>
          </p:grpSpPr>
          <p:grpSp>
            <p:nvGrpSpPr>
              <p:cNvPr id="707815" name="Group 231"/>
              <p:cNvGrpSpPr>
                <a:grpSpLocks/>
              </p:cNvGrpSpPr>
              <p:nvPr/>
            </p:nvGrpSpPr>
            <p:grpSpPr bwMode="auto">
              <a:xfrm>
                <a:off x="794" y="3209"/>
                <a:ext cx="325" cy="154"/>
                <a:chOff x="844" y="3337"/>
                <a:chExt cx="325" cy="154"/>
              </a:xfrm>
            </p:grpSpPr>
            <p:sp>
              <p:nvSpPr>
                <p:cNvPr id="707816" name="Rectangle 232"/>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817" name="Text Box 233"/>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HTTP</a:t>
                  </a:r>
                </a:p>
              </p:txBody>
            </p:sp>
          </p:grpSp>
          <p:sp>
            <p:nvSpPr>
              <p:cNvPr id="707818" name="Rectangle 234"/>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819" name="Rectangle 235"/>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7820" name="Group 236"/>
            <p:cNvGrpSpPr>
              <a:grpSpLocks/>
            </p:cNvGrpSpPr>
            <p:nvPr/>
          </p:nvGrpSpPr>
          <p:grpSpPr bwMode="auto">
            <a:xfrm>
              <a:off x="290" y="1022"/>
              <a:ext cx="379" cy="154"/>
              <a:chOff x="836" y="3305"/>
              <a:chExt cx="379" cy="154"/>
            </a:xfrm>
          </p:grpSpPr>
          <p:grpSp>
            <p:nvGrpSpPr>
              <p:cNvPr id="707821" name="Group 237"/>
              <p:cNvGrpSpPr>
                <a:grpSpLocks/>
              </p:cNvGrpSpPr>
              <p:nvPr/>
            </p:nvGrpSpPr>
            <p:grpSpPr bwMode="auto">
              <a:xfrm>
                <a:off x="890" y="3305"/>
                <a:ext cx="325" cy="154"/>
                <a:chOff x="844" y="3337"/>
                <a:chExt cx="325" cy="154"/>
              </a:xfrm>
            </p:grpSpPr>
            <p:sp>
              <p:nvSpPr>
                <p:cNvPr id="707822" name="Rectangle 238"/>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823" name="Text Box 239"/>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HTTP</a:t>
                  </a:r>
                </a:p>
              </p:txBody>
            </p:sp>
          </p:grpSp>
          <p:grpSp>
            <p:nvGrpSpPr>
              <p:cNvPr id="707824" name="Group 240"/>
              <p:cNvGrpSpPr>
                <a:grpSpLocks/>
              </p:cNvGrpSpPr>
              <p:nvPr/>
            </p:nvGrpSpPr>
            <p:grpSpPr bwMode="auto">
              <a:xfrm>
                <a:off x="836" y="3334"/>
                <a:ext cx="354" cy="94"/>
                <a:chOff x="836" y="3334"/>
                <a:chExt cx="354" cy="94"/>
              </a:xfrm>
            </p:grpSpPr>
            <p:sp>
              <p:nvSpPr>
                <p:cNvPr id="707825" name="Rectangle 241"/>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826" name="Rectangle 242"/>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07827" name="Group 243"/>
            <p:cNvGrpSpPr>
              <a:grpSpLocks/>
            </p:cNvGrpSpPr>
            <p:nvPr/>
          </p:nvGrpSpPr>
          <p:grpSpPr bwMode="auto">
            <a:xfrm>
              <a:off x="177" y="1042"/>
              <a:ext cx="480" cy="112"/>
              <a:chOff x="627" y="3377"/>
              <a:chExt cx="480" cy="112"/>
            </a:xfrm>
          </p:grpSpPr>
          <p:sp>
            <p:nvSpPr>
              <p:cNvPr id="707828" name="Rectangle 244"/>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829" name="Rectangle 245"/>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7830" name="Group 246"/>
            <p:cNvGrpSpPr>
              <a:grpSpLocks/>
            </p:cNvGrpSpPr>
            <p:nvPr/>
          </p:nvGrpSpPr>
          <p:grpSpPr bwMode="auto">
            <a:xfrm>
              <a:off x="56" y="1189"/>
              <a:ext cx="681" cy="154"/>
              <a:chOff x="504" y="3523"/>
              <a:chExt cx="681" cy="154"/>
            </a:xfrm>
          </p:grpSpPr>
          <p:grpSp>
            <p:nvGrpSpPr>
              <p:cNvPr id="707831" name="Group 247"/>
              <p:cNvGrpSpPr>
                <a:grpSpLocks/>
              </p:cNvGrpSpPr>
              <p:nvPr/>
            </p:nvGrpSpPr>
            <p:grpSpPr bwMode="auto">
              <a:xfrm>
                <a:off x="623" y="3523"/>
                <a:ext cx="492" cy="154"/>
                <a:chOff x="723" y="3453"/>
                <a:chExt cx="492" cy="154"/>
              </a:xfrm>
            </p:grpSpPr>
            <p:grpSp>
              <p:nvGrpSpPr>
                <p:cNvPr id="707832" name="Group 248"/>
                <p:cNvGrpSpPr>
                  <a:grpSpLocks/>
                </p:cNvGrpSpPr>
                <p:nvPr/>
              </p:nvGrpSpPr>
              <p:grpSpPr bwMode="auto">
                <a:xfrm>
                  <a:off x="836" y="3453"/>
                  <a:ext cx="379" cy="154"/>
                  <a:chOff x="836" y="3305"/>
                  <a:chExt cx="379" cy="154"/>
                </a:xfrm>
              </p:grpSpPr>
              <p:grpSp>
                <p:nvGrpSpPr>
                  <p:cNvPr id="707833" name="Group 249"/>
                  <p:cNvGrpSpPr>
                    <a:grpSpLocks/>
                  </p:cNvGrpSpPr>
                  <p:nvPr/>
                </p:nvGrpSpPr>
                <p:grpSpPr bwMode="auto">
                  <a:xfrm>
                    <a:off x="890" y="3305"/>
                    <a:ext cx="325" cy="154"/>
                    <a:chOff x="844" y="3337"/>
                    <a:chExt cx="325" cy="154"/>
                  </a:xfrm>
                </p:grpSpPr>
                <p:sp>
                  <p:nvSpPr>
                    <p:cNvPr id="707834" name="Rectangle 250"/>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835" name="Text Box 251"/>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HTTP</a:t>
                      </a:r>
                    </a:p>
                  </p:txBody>
                </p:sp>
              </p:grpSp>
              <p:grpSp>
                <p:nvGrpSpPr>
                  <p:cNvPr id="707836" name="Group 252"/>
                  <p:cNvGrpSpPr>
                    <a:grpSpLocks/>
                  </p:cNvGrpSpPr>
                  <p:nvPr/>
                </p:nvGrpSpPr>
                <p:grpSpPr bwMode="auto">
                  <a:xfrm>
                    <a:off x="836" y="3334"/>
                    <a:ext cx="354" cy="94"/>
                    <a:chOff x="836" y="3334"/>
                    <a:chExt cx="354" cy="94"/>
                  </a:xfrm>
                </p:grpSpPr>
                <p:sp>
                  <p:nvSpPr>
                    <p:cNvPr id="707837" name="Rectangle 253"/>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838" name="Rectangle 254"/>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07839" name="Rectangle 255"/>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840" name="Rectangle 256"/>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7841" name="Rectangle 257"/>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842" name="Rectangle 258"/>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843" name="Rectangle 259"/>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7940" name="AutoShape 356"/>
            <p:cNvSpPr>
              <a:spLocks noChangeArrowheads="1"/>
            </p:cNvSpPr>
            <p:nvPr/>
          </p:nvSpPr>
          <p:spPr bwMode="auto">
            <a:xfrm>
              <a:off x="341" y="859"/>
              <a:ext cx="240" cy="667"/>
            </a:xfrm>
            <a:prstGeom prst="downArrow">
              <a:avLst>
                <a:gd name="adj1" fmla="val 49167"/>
                <a:gd name="adj2" fmla="val 67511"/>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7973" name="Group 389"/>
          <p:cNvGrpSpPr>
            <a:grpSpLocks/>
          </p:cNvGrpSpPr>
          <p:nvPr/>
        </p:nvGrpSpPr>
        <p:grpSpPr bwMode="auto">
          <a:xfrm>
            <a:off x="92075" y="1890713"/>
            <a:ext cx="1081088" cy="244475"/>
            <a:chOff x="0" y="2762"/>
            <a:chExt cx="681" cy="154"/>
          </a:xfrm>
        </p:grpSpPr>
        <p:sp>
          <p:nvSpPr>
            <p:cNvPr id="707972" name="Rectangle 388"/>
            <p:cNvSpPr>
              <a:spLocks noChangeArrowheads="1"/>
            </p:cNvSpPr>
            <p:nvPr/>
          </p:nvSpPr>
          <p:spPr bwMode="auto">
            <a:xfrm>
              <a:off x="0" y="2768"/>
              <a:ext cx="681" cy="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07960" name="Group 376"/>
            <p:cNvGrpSpPr>
              <a:grpSpLocks/>
            </p:cNvGrpSpPr>
            <p:nvPr/>
          </p:nvGrpSpPr>
          <p:grpSpPr bwMode="auto">
            <a:xfrm>
              <a:off x="119" y="2762"/>
              <a:ext cx="492" cy="154"/>
              <a:chOff x="723" y="3453"/>
              <a:chExt cx="492" cy="154"/>
            </a:xfrm>
          </p:grpSpPr>
          <p:grpSp>
            <p:nvGrpSpPr>
              <p:cNvPr id="707961" name="Group 377"/>
              <p:cNvGrpSpPr>
                <a:grpSpLocks/>
              </p:cNvGrpSpPr>
              <p:nvPr/>
            </p:nvGrpSpPr>
            <p:grpSpPr bwMode="auto">
              <a:xfrm>
                <a:off x="836" y="3453"/>
                <a:ext cx="379" cy="154"/>
                <a:chOff x="836" y="3305"/>
                <a:chExt cx="379" cy="154"/>
              </a:xfrm>
            </p:grpSpPr>
            <p:grpSp>
              <p:nvGrpSpPr>
                <p:cNvPr id="707962" name="Group 378"/>
                <p:cNvGrpSpPr>
                  <a:grpSpLocks/>
                </p:cNvGrpSpPr>
                <p:nvPr/>
              </p:nvGrpSpPr>
              <p:grpSpPr bwMode="auto">
                <a:xfrm>
                  <a:off x="890" y="3305"/>
                  <a:ext cx="325" cy="154"/>
                  <a:chOff x="844" y="3337"/>
                  <a:chExt cx="325" cy="154"/>
                </a:xfrm>
              </p:grpSpPr>
              <p:sp>
                <p:nvSpPr>
                  <p:cNvPr id="707963" name="Rectangle 379"/>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964" name="Text Box 380"/>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HTTP</a:t>
                    </a:r>
                  </a:p>
                </p:txBody>
              </p:sp>
            </p:grpSp>
            <p:grpSp>
              <p:nvGrpSpPr>
                <p:cNvPr id="707965" name="Group 381"/>
                <p:cNvGrpSpPr>
                  <a:grpSpLocks/>
                </p:cNvGrpSpPr>
                <p:nvPr/>
              </p:nvGrpSpPr>
              <p:grpSpPr bwMode="auto">
                <a:xfrm>
                  <a:off x="836" y="3334"/>
                  <a:ext cx="354" cy="94"/>
                  <a:chOff x="836" y="3334"/>
                  <a:chExt cx="354" cy="94"/>
                </a:xfrm>
              </p:grpSpPr>
              <p:sp>
                <p:nvSpPr>
                  <p:cNvPr id="707966" name="Rectangle 382"/>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967" name="Rectangle 383"/>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07968" name="Rectangle 384"/>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969" name="Rectangle 385"/>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7970" name="Rectangle 386"/>
            <p:cNvSpPr>
              <a:spLocks noChangeArrowheads="1"/>
            </p:cNvSpPr>
            <p:nvPr/>
          </p:nvSpPr>
          <p:spPr bwMode="auto">
            <a:xfrm>
              <a:off x="13" y="2784"/>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971" name="Rectangle 387"/>
            <p:cNvSpPr>
              <a:spLocks noChangeArrowheads="1"/>
            </p:cNvSpPr>
            <p:nvPr/>
          </p:nvSpPr>
          <p:spPr bwMode="auto">
            <a:xfrm>
              <a:off x="611" y="2783"/>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7975" name="Group 391"/>
          <p:cNvGrpSpPr>
            <a:grpSpLocks/>
          </p:cNvGrpSpPr>
          <p:nvPr/>
        </p:nvGrpSpPr>
        <p:grpSpPr bwMode="auto">
          <a:xfrm>
            <a:off x="411163" y="4051300"/>
            <a:ext cx="1081087" cy="949325"/>
            <a:chOff x="2231" y="3555"/>
            <a:chExt cx="681" cy="598"/>
          </a:xfrm>
        </p:grpSpPr>
        <p:grpSp>
          <p:nvGrpSpPr>
            <p:cNvPr id="707976" name="Group 392"/>
            <p:cNvGrpSpPr>
              <a:grpSpLocks/>
            </p:cNvGrpSpPr>
            <p:nvPr/>
          </p:nvGrpSpPr>
          <p:grpSpPr bwMode="auto">
            <a:xfrm>
              <a:off x="2231" y="3684"/>
              <a:ext cx="681" cy="469"/>
              <a:chOff x="152" y="970"/>
              <a:chExt cx="681" cy="469"/>
            </a:xfrm>
          </p:grpSpPr>
          <p:grpSp>
            <p:nvGrpSpPr>
              <p:cNvPr id="707977" name="Group 393"/>
              <p:cNvGrpSpPr>
                <a:grpSpLocks/>
              </p:cNvGrpSpPr>
              <p:nvPr/>
            </p:nvGrpSpPr>
            <p:grpSpPr bwMode="auto">
              <a:xfrm>
                <a:off x="386" y="970"/>
                <a:ext cx="379" cy="154"/>
                <a:chOff x="740" y="3209"/>
                <a:chExt cx="379" cy="154"/>
              </a:xfrm>
            </p:grpSpPr>
            <p:grpSp>
              <p:nvGrpSpPr>
                <p:cNvPr id="707978" name="Group 394"/>
                <p:cNvGrpSpPr>
                  <a:grpSpLocks/>
                </p:cNvGrpSpPr>
                <p:nvPr/>
              </p:nvGrpSpPr>
              <p:grpSpPr bwMode="auto">
                <a:xfrm>
                  <a:off x="794" y="3209"/>
                  <a:ext cx="325" cy="154"/>
                  <a:chOff x="844" y="3337"/>
                  <a:chExt cx="325" cy="154"/>
                </a:xfrm>
              </p:grpSpPr>
              <p:sp>
                <p:nvSpPr>
                  <p:cNvPr id="707979" name="Rectangle 395"/>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980" name="Text Box 396"/>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HTTP</a:t>
                    </a:r>
                  </a:p>
                </p:txBody>
              </p:sp>
            </p:grpSp>
            <p:sp>
              <p:nvSpPr>
                <p:cNvPr id="707981" name="Rectangle 397"/>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982" name="Rectangle 398"/>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7983" name="Group 399"/>
              <p:cNvGrpSpPr>
                <a:grpSpLocks/>
              </p:cNvGrpSpPr>
              <p:nvPr/>
            </p:nvGrpSpPr>
            <p:grpSpPr bwMode="auto">
              <a:xfrm>
                <a:off x="386" y="1118"/>
                <a:ext cx="379" cy="154"/>
                <a:chOff x="836" y="3305"/>
                <a:chExt cx="379" cy="154"/>
              </a:xfrm>
            </p:grpSpPr>
            <p:grpSp>
              <p:nvGrpSpPr>
                <p:cNvPr id="707984" name="Group 400"/>
                <p:cNvGrpSpPr>
                  <a:grpSpLocks/>
                </p:cNvGrpSpPr>
                <p:nvPr/>
              </p:nvGrpSpPr>
              <p:grpSpPr bwMode="auto">
                <a:xfrm>
                  <a:off x="890" y="3305"/>
                  <a:ext cx="325" cy="154"/>
                  <a:chOff x="844" y="3337"/>
                  <a:chExt cx="325" cy="154"/>
                </a:xfrm>
              </p:grpSpPr>
              <p:sp>
                <p:nvSpPr>
                  <p:cNvPr id="707985" name="Rectangle 401"/>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986" name="Text Box 402"/>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HTTP</a:t>
                    </a:r>
                  </a:p>
                </p:txBody>
              </p:sp>
            </p:grpSp>
            <p:grpSp>
              <p:nvGrpSpPr>
                <p:cNvPr id="707987" name="Group 403"/>
                <p:cNvGrpSpPr>
                  <a:grpSpLocks/>
                </p:cNvGrpSpPr>
                <p:nvPr/>
              </p:nvGrpSpPr>
              <p:grpSpPr bwMode="auto">
                <a:xfrm>
                  <a:off x="836" y="3334"/>
                  <a:ext cx="354" cy="94"/>
                  <a:chOff x="836" y="3334"/>
                  <a:chExt cx="354" cy="94"/>
                </a:xfrm>
              </p:grpSpPr>
              <p:sp>
                <p:nvSpPr>
                  <p:cNvPr id="707988" name="Rectangle 404"/>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989" name="Rectangle 405"/>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07990" name="Group 406"/>
              <p:cNvGrpSpPr>
                <a:grpSpLocks/>
              </p:cNvGrpSpPr>
              <p:nvPr/>
            </p:nvGrpSpPr>
            <p:grpSpPr bwMode="auto">
              <a:xfrm>
                <a:off x="273" y="1138"/>
                <a:ext cx="480" cy="112"/>
                <a:chOff x="627" y="3377"/>
                <a:chExt cx="480" cy="112"/>
              </a:xfrm>
            </p:grpSpPr>
            <p:sp>
              <p:nvSpPr>
                <p:cNvPr id="707991" name="Rectangle 407"/>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992" name="Rectangle 408"/>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7993" name="Group 409"/>
              <p:cNvGrpSpPr>
                <a:grpSpLocks/>
              </p:cNvGrpSpPr>
              <p:nvPr/>
            </p:nvGrpSpPr>
            <p:grpSpPr bwMode="auto">
              <a:xfrm>
                <a:off x="152" y="1285"/>
                <a:ext cx="681" cy="154"/>
                <a:chOff x="504" y="3523"/>
                <a:chExt cx="681" cy="154"/>
              </a:xfrm>
            </p:grpSpPr>
            <p:grpSp>
              <p:nvGrpSpPr>
                <p:cNvPr id="707994" name="Group 410"/>
                <p:cNvGrpSpPr>
                  <a:grpSpLocks/>
                </p:cNvGrpSpPr>
                <p:nvPr/>
              </p:nvGrpSpPr>
              <p:grpSpPr bwMode="auto">
                <a:xfrm>
                  <a:off x="623" y="3523"/>
                  <a:ext cx="492" cy="154"/>
                  <a:chOff x="723" y="3453"/>
                  <a:chExt cx="492" cy="154"/>
                </a:xfrm>
              </p:grpSpPr>
              <p:grpSp>
                <p:nvGrpSpPr>
                  <p:cNvPr id="707995" name="Group 411"/>
                  <p:cNvGrpSpPr>
                    <a:grpSpLocks/>
                  </p:cNvGrpSpPr>
                  <p:nvPr/>
                </p:nvGrpSpPr>
                <p:grpSpPr bwMode="auto">
                  <a:xfrm>
                    <a:off x="836" y="3453"/>
                    <a:ext cx="379" cy="154"/>
                    <a:chOff x="836" y="3305"/>
                    <a:chExt cx="379" cy="154"/>
                  </a:xfrm>
                </p:grpSpPr>
                <p:grpSp>
                  <p:nvGrpSpPr>
                    <p:cNvPr id="707996" name="Group 412"/>
                    <p:cNvGrpSpPr>
                      <a:grpSpLocks/>
                    </p:cNvGrpSpPr>
                    <p:nvPr/>
                  </p:nvGrpSpPr>
                  <p:grpSpPr bwMode="auto">
                    <a:xfrm>
                      <a:off x="890" y="3305"/>
                      <a:ext cx="325" cy="154"/>
                      <a:chOff x="844" y="3337"/>
                      <a:chExt cx="325" cy="154"/>
                    </a:xfrm>
                  </p:grpSpPr>
                  <p:sp>
                    <p:nvSpPr>
                      <p:cNvPr id="707997" name="Rectangle 413"/>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998" name="Text Box 414"/>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HTTP</a:t>
                        </a:r>
                      </a:p>
                    </p:txBody>
                  </p:sp>
                </p:grpSp>
                <p:grpSp>
                  <p:nvGrpSpPr>
                    <p:cNvPr id="707999" name="Group 415"/>
                    <p:cNvGrpSpPr>
                      <a:grpSpLocks/>
                    </p:cNvGrpSpPr>
                    <p:nvPr/>
                  </p:nvGrpSpPr>
                  <p:grpSpPr bwMode="auto">
                    <a:xfrm>
                      <a:off x="836" y="3334"/>
                      <a:ext cx="354" cy="94"/>
                      <a:chOff x="836" y="3334"/>
                      <a:chExt cx="354" cy="94"/>
                    </a:xfrm>
                  </p:grpSpPr>
                  <p:sp>
                    <p:nvSpPr>
                      <p:cNvPr id="708000" name="Rectangle 416"/>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001" name="Rectangle 417"/>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08002" name="Rectangle 418"/>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003" name="Rectangle 419"/>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8004" name="Rectangle 420"/>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005" name="Rectangle 421"/>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006" name="Rectangle 422"/>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08007" name="Group 423"/>
            <p:cNvGrpSpPr>
              <a:grpSpLocks/>
            </p:cNvGrpSpPr>
            <p:nvPr/>
          </p:nvGrpSpPr>
          <p:grpSpPr bwMode="auto">
            <a:xfrm>
              <a:off x="2517" y="3555"/>
              <a:ext cx="325" cy="154"/>
              <a:chOff x="844" y="3337"/>
              <a:chExt cx="325" cy="154"/>
            </a:xfrm>
          </p:grpSpPr>
          <p:sp>
            <p:nvSpPr>
              <p:cNvPr id="708008" name="Rectangle 424"/>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009" name="Text Box 425"/>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HTTP</a:t>
                </a:r>
              </a:p>
            </p:txBody>
          </p:sp>
        </p:grpSp>
      </p:grpSp>
      <p:grpSp>
        <p:nvGrpSpPr>
          <p:cNvPr id="708061" name="Group 477"/>
          <p:cNvGrpSpPr>
            <a:grpSpLocks/>
          </p:cNvGrpSpPr>
          <p:nvPr/>
        </p:nvGrpSpPr>
        <p:grpSpPr bwMode="auto">
          <a:xfrm>
            <a:off x="76200" y="1119188"/>
            <a:ext cx="1081088" cy="1016000"/>
            <a:chOff x="2256" y="3531"/>
            <a:chExt cx="681" cy="640"/>
          </a:xfrm>
        </p:grpSpPr>
        <p:grpSp>
          <p:nvGrpSpPr>
            <p:cNvPr id="707905" name="Group 321"/>
            <p:cNvGrpSpPr>
              <a:grpSpLocks/>
            </p:cNvGrpSpPr>
            <p:nvPr/>
          </p:nvGrpSpPr>
          <p:grpSpPr bwMode="auto">
            <a:xfrm>
              <a:off x="2482" y="3684"/>
              <a:ext cx="379" cy="154"/>
              <a:chOff x="740" y="3209"/>
              <a:chExt cx="379" cy="154"/>
            </a:xfrm>
          </p:grpSpPr>
          <p:grpSp>
            <p:nvGrpSpPr>
              <p:cNvPr id="707906" name="Group 322"/>
              <p:cNvGrpSpPr>
                <a:grpSpLocks/>
              </p:cNvGrpSpPr>
              <p:nvPr/>
            </p:nvGrpSpPr>
            <p:grpSpPr bwMode="auto">
              <a:xfrm>
                <a:off x="794" y="3209"/>
                <a:ext cx="325" cy="154"/>
                <a:chOff x="844" y="3337"/>
                <a:chExt cx="325" cy="154"/>
              </a:xfrm>
            </p:grpSpPr>
            <p:sp>
              <p:nvSpPr>
                <p:cNvPr id="707907" name="Rectangle 323"/>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908" name="Text Box 324"/>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HTTP</a:t>
                  </a:r>
                </a:p>
              </p:txBody>
            </p:sp>
          </p:grpSp>
          <p:sp>
            <p:nvSpPr>
              <p:cNvPr id="707909" name="Rectangle 325"/>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910" name="Rectangle 326"/>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7911" name="Group 327"/>
            <p:cNvGrpSpPr>
              <a:grpSpLocks/>
            </p:cNvGrpSpPr>
            <p:nvPr/>
          </p:nvGrpSpPr>
          <p:grpSpPr bwMode="auto">
            <a:xfrm>
              <a:off x="2482" y="3844"/>
              <a:ext cx="379" cy="154"/>
              <a:chOff x="836" y="3305"/>
              <a:chExt cx="379" cy="154"/>
            </a:xfrm>
          </p:grpSpPr>
          <p:grpSp>
            <p:nvGrpSpPr>
              <p:cNvPr id="707912" name="Group 328"/>
              <p:cNvGrpSpPr>
                <a:grpSpLocks/>
              </p:cNvGrpSpPr>
              <p:nvPr/>
            </p:nvGrpSpPr>
            <p:grpSpPr bwMode="auto">
              <a:xfrm>
                <a:off x="890" y="3305"/>
                <a:ext cx="325" cy="154"/>
                <a:chOff x="844" y="3337"/>
                <a:chExt cx="325" cy="154"/>
              </a:xfrm>
            </p:grpSpPr>
            <p:sp>
              <p:nvSpPr>
                <p:cNvPr id="707913" name="Rectangle 329"/>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914" name="Text Box 330"/>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HTTP</a:t>
                  </a:r>
                </a:p>
              </p:txBody>
            </p:sp>
          </p:grpSp>
          <p:grpSp>
            <p:nvGrpSpPr>
              <p:cNvPr id="707915" name="Group 331"/>
              <p:cNvGrpSpPr>
                <a:grpSpLocks/>
              </p:cNvGrpSpPr>
              <p:nvPr/>
            </p:nvGrpSpPr>
            <p:grpSpPr bwMode="auto">
              <a:xfrm>
                <a:off x="836" y="3334"/>
                <a:ext cx="354" cy="94"/>
                <a:chOff x="836" y="3334"/>
                <a:chExt cx="354" cy="94"/>
              </a:xfrm>
            </p:grpSpPr>
            <p:sp>
              <p:nvSpPr>
                <p:cNvPr id="707916" name="Rectangle 332"/>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917" name="Rectangle 333"/>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07918" name="Group 334"/>
            <p:cNvGrpSpPr>
              <a:grpSpLocks/>
            </p:cNvGrpSpPr>
            <p:nvPr/>
          </p:nvGrpSpPr>
          <p:grpSpPr bwMode="auto">
            <a:xfrm>
              <a:off x="2369" y="3858"/>
              <a:ext cx="480" cy="112"/>
              <a:chOff x="627" y="3377"/>
              <a:chExt cx="480" cy="112"/>
            </a:xfrm>
          </p:grpSpPr>
          <p:sp>
            <p:nvSpPr>
              <p:cNvPr id="707919" name="Rectangle 335"/>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920" name="Rectangle 336"/>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7944" name="Group 360"/>
            <p:cNvGrpSpPr>
              <a:grpSpLocks/>
            </p:cNvGrpSpPr>
            <p:nvPr/>
          </p:nvGrpSpPr>
          <p:grpSpPr bwMode="auto">
            <a:xfrm>
              <a:off x="2534" y="3531"/>
              <a:ext cx="325" cy="154"/>
              <a:chOff x="844" y="3337"/>
              <a:chExt cx="325" cy="154"/>
            </a:xfrm>
          </p:grpSpPr>
          <p:sp>
            <p:nvSpPr>
              <p:cNvPr id="707945" name="Rectangle 361"/>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946" name="Text Box 362"/>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HTTP</a:t>
                </a:r>
              </a:p>
            </p:txBody>
          </p:sp>
        </p:grpSp>
        <p:grpSp>
          <p:nvGrpSpPr>
            <p:cNvPr id="708045" name="Group 461"/>
            <p:cNvGrpSpPr>
              <a:grpSpLocks/>
            </p:cNvGrpSpPr>
            <p:nvPr/>
          </p:nvGrpSpPr>
          <p:grpSpPr bwMode="auto">
            <a:xfrm>
              <a:off x="2256" y="4017"/>
              <a:ext cx="681" cy="154"/>
              <a:chOff x="-341" y="3180"/>
              <a:chExt cx="681" cy="154"/>
            </a:xfrm>
          </p:grpSpPr>
          <p:sp>
            <p:nvSpPr>
              <p:cNvPr id="708041" name="Rectangle 457"/>
              <p:cNvSpPr>
                <a:spLocks noChangeArrowheads="1"/>
              </p:cNvSpPr>
              <p:nvPr/>
            </p:nvSpPr>
            <p:spPr bwMode="auto">
              <a:xfrm>
                <a:off x="-341" y="3186"/>
                <a:ext cx="681" cy="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08029" name="Group 445"/>
              <p:cNvGrpSpPr>
                <a:grpSpLocks/>
              </p:cNvGrpSpPr>
              <p:nvPr/>
            </p:nvGrpSpPr>
            <p:grpSpPr bwMode="auto">
              <a:xfrm>
                <a:off x="-222" y="3180"/>
                <a:ext cx="492" cy="154"/>
                <a:chOff x="723" y="3453"/>
                <a:chExt cx="492" cy="154"/>
              </a:xfrm>
            </p:grpSpPr>
            <p:grpSp>
              <p:nvGrpSpPr>
                <p:cNvPr id="708030" name="Group 446"/>
                <p:cNvGrpSpPr>
                  <a:grpSpLocks/>
                </p:cNvGrpSpPr>
                <p:nvPr/>
              </p:nvGrpSpPr>
              <p:grpSpPr bwMode="auto">
                <a:xfrm>
                  <a:off x="836" y="3453"/>
                  <a:ext cx="379" cy="154"/>
                  <a:chOff x="836" y="3305"/>
                  <a:chExt cx="379" cy="154"/>
                </a:xfrm>
              </p:grpSpPr>
              <p:grpSp>
                <p:nvGrpSpPr>
                  <p:cNvPr id="708031" name="Group 447"/>
                  <p:cNvGrpSpPr>
                    <a:grpSpLocks/>
                  </p:cNvGrpSpPr>
                  <p:nvPr/>
                </p:nvGrpSpPr>
                <p:grpSpPr bwMode="auto">
                  <a:xfrm>
                    <a:off x="890" y="3305"/>
                    <a:ext cx="325" cy="154"/>
                    <a:chOff x="844" y="3337"/>
                    <a:chExt cx="325" cy="154"/>
                  </a:xfrm>
                </p:grpSpPr>
                <p:sp>
                  <p:nvSpPr>
                    <p:cNvPr id="708032" name="Rectangle 448"/>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033" name="Text Box 449"/>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HTTP</a:t>
                      </a:r>
                    </a:p>
                  </p:txBody>
                </p:sp>
              </p:grpSp>
              <p:grpSp>
                <p:nvGrpSpPr>
                  <p:cNvPr id="708034" name="Group 450"/>
                  <p:cNvGrpSpPr>
                    <a:grpSpLocks/>
                  </p:cNvGrpSpPr>
                  <p:nvPr/>
                </p:nvGrpSpPr>
                <p:grpSpPr bwMode="auto">
                  <a:xfrm>
                    <a:off x="836" y="3334"/>
                    <a:ext cx="354" cy="94"/>
                    <a:chOff x="836" y="3334"/>
                    <a:chExt cx="354" cy="94"/>
                  </a:xfrm>
                </p:grpSpPr>
                <p:sp>
                  <p:nvSpPr>
                    <p:cNvPr id="708035" name="Rectangle 451"/>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036" name="Rectangle 452"/>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08037" name="Rectangle 453"/>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038" name="Rectangle 454"/>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8039" name="Rectangle 455"/>
              <p:cNvSpPr>
                <a:spLocks noChangeArrowheads="1"/>
              </p:cNvSpPr>
              <p:nvPr/>
            </p:nvSpPr>
            <p:spPr bwMode="auto">
              <a:xfrm>
                <a:off x="-328" y="3202"/>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040" name="Rectangle 456"/>
              <p:cNvSpPr>
                <a:spLocks noChangeArrowheads="1"/>
              </p:cNvSpPr>
              <p:nvPr/>
            </p:nvSpPr>
            <p:spPr bwMode="auto">
              <a:xfrm>
                <a:off x="270" y="3201"/>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08046" name="Group 462"/>
          <p:cNvGrpSpPr>
            <a:grpSpLocks/>
          </p:cNvGrpSpPr>
          <p:nvPr/>
        </p:nvGrpSpPr>
        <p:grpSpPr bwMode="auto">
          <a:xfrm>
            <a:off x="414338" y="4756150"/>
            <a:ext cx="1081087" cy="244475"/>
            <a:chOff x="-341" y="3180"/>
            <a:chExt cx="681" cy="154"/>
          </a:xfrm>
        </p:grpSpPr>
        <p:sp>
          <p:nvSpPr>
            <p:cNvPr id="708047" name="Rectangle 463"/>
            <p:cNvSpPr>
              <a:spLocks noChangeArrowheads="1"/>
            </p:cNvSpPr>
            <p:nvPr/>
          </p:nvSpPr>
          <p:spPr bwMode="auto">
            <a:xfrm>
              <a:off x="-341" y="3186"/>
              <a:ext cx="681" cy="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08048" name="Group 464"/>
            <p:cNvGrpSpPr>
              <a:grpSpLocks/>
            </p:cNvGrpSpPr>
            <p:nvPr/>
          </p:nvGrpSpPr>
          <p:grpSpPr bwMode="auto">
            <a:xfrm>
              <a:off x="-222" y="3180"/>
              <a:ext cx="492" cy="154"/>
              <a:chOff x="723" y="3453"/>
              <a:chExt cx="492" cy="154"/>
            </a:xfrm>
          </p:grpSpPr>
          <p:grpSp>
            <p:nvGrpSpPr>
              <p:cNvPr id="708049" name="Group 465"/>
              <p:cNvGrpSpPr>
                <a:grpSpLocks/>
              </p:cNvGrpSpPr>
              <p:nvPr/>
            </p:nvGrpSpPr>
            <p:grpSpPr bwMode="auto">
              <a:xfrm>
                <a:off x="836" y="3453"/>
                <a:ext cx="379" cy="154"/>
                <a:chOff x="836" y="3305"/>
                <a:chExt cx="379" cy="154"/>
              </a:xfrm>
            </p:grpSpPr>
            <p:grpSp>
              <p:nvGrpSpPr>
                <p:cNvPr id="708050" name="Group 466"/>
                <p:cNvGrpSpPr>
                  <a:grpSpLocks/>
                </p:cNvGrpSpPr>
                <p:nvPr/>
              </p:nvGrpSpPr>
              <p:grpSpPr bwMode="auto">
                <a:xfrm>
                  <a:off x="890" y="3305"/>
                  <a:ext cx="325" cy="154"/>
                  <a:chOff x="844" y="3337"/>
                  <a:chExt cx="325" cy="154"/>
                </a:xfrm>
              </p:grpSpPr>
              <p:sp>
                <p:nvSpPr>
                  <p:cNvPr id="708051" name="Rectangle 467"/>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052" name="Text Box 468"/>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HTTP</a:t>
                    </a:r>
                  </a:p>
                </p:txBody>
              </p:sp>
            </p:grpSp>
            <p:grpSp>
              <p:nvGrpSpPr>
                <p:cNvPr id="708053" name="Group 469"/>
                <p:cNvGrpSpPr>
                  <a:grpSpLocks/>
                </p:cNvGrpSpPr>
                <p:nvPr/>
              </p:nvGrpSpPr>
              <p:grpSpPr bwMode="auto">
                <a:xfrm>
                  <a:off x="836" y="3334"/>
                  <a:ext cx="354" cy="94"/>
                  <a:chOff x="836" y="3334"/>
                  <a:chExt cx="354" cy="94"/>
                </a:xfrm>
              </p:grpSpPr>
              <p:sp>
                <p:nvSpPr>
                  <p:cNvPr id="708054" name="Rectangle 470"/>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055" name="Rectangle 471"/>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08056" name="Rectangle 472"/>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057" name="Rectangle 473"/>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8058" name="Rectangle 474"/>
            <p:cNvSpPr>
              <a:spLocks noChangeArrowheads="1"/>
            </p:cNvSpPr>
            <p:nvPr/>
          </p:nvSpPr>
          <p:spPr bwMode="auto">
            <a:xfrm>
              <a:off x="-328" y="3202"/>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059" name="Rectangle 475"/>
            <p:cNvSpPr>
              <a:spLocks noChangeArrowheads="1"/>
            </p:cNvSpPr>
            <p:nvPr/>
          </p:nvSpPr>
          <p:spPr bwMode="auto">
            <a:xfrm>
              <a:off x="270" y="3201"/>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708062" name="Picture 4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6613" y="855663"/>
            <a:ext cx="1243012" cy="76835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8064" name="Rectangle 480"/>
          <p:cNvSpPr>
            <a:spLocks noChangeArrowheads="1"/>
          </p:cNvSpPr>
          <p:nvPr/>
        </p:nvSpPr>
        <p:spPr bwMode="auto">
          <a:xfrm>
            <a:off x="3494088" y="863600"/>
            <a:ext cx="3865562"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Char char="r"/>
            </a:pPr>
            <a:r>
              <a:rPr lang="en-US" sz="2000" i="0"/>
              <a:t>web page </a:t>
            </a:r>
            <a:r>
              <a:rPr lang="en-US" sz="2000" b="1">
                <a:solidFill>
                  <a:srgbClr val="FF0000"/>
                </a:solidFill>
              </a:rPr>
              <a:t>finally (!!!)</a:t>
            </a:r>
            <a:r>
              <a:rPr lang="en-US" sz="2000" i="0"/>
              <a:t> displayed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07941"/>
                                        </p:tgtEl>
                                        <p:attrNameLst>
                                          <p:attrName>style.visibility</p:attrName>
                                        </p:attrNameLst>
                                      </p:cBhvr>
                                      <p:to>
                                        <p:strVal val="visible"/>
                                      </p:to>
                                    </p:set>
                                    <p:animEffect transition="in" filter="wipe(up)">
                                      <p:cBhvr>
                                        <p:cTn id="7" dur="500"/>
                                        <p:tgtEl>
                                          <p:spTgt spid="70794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0763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70797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07634"/>
                                        </p:tgtEl>
                                        <p:attrNameLst>
                                          <p:attrName>style.visibility</p:attrName>
                                        </p:attrNameLst>
                                      </p:cBhvr>
                                      <p:to>
                                        <p:strVal val="visible"/>
                                      </p:to>
                                    </p:set>
                                  </p:childTnLst>
                                </p:cTn>
                              </p:par>
                              <p:par>
                                <p:cTn id="16" presetID="9" presetClass="exit" presetSubtype="0" fill="hold" nodeType="withEffect">
                                  <p:stCondLst>
                                    <p:cond delay="0"/>
                                  </p:stCondLst>
                                  <p:childTnLst>
                                    <p:animEffect transition="out" filter="dissolve">
                                      <p:cBhvr>
                                        <p:cTn id="17" dur="500"/>
                                        <p:tgtEl>
                                          <p:spTgt spid="707941"/>
                                        </p:tgtEl>
                                      </p:cBhvr>
                                    </p:animEffect>
                                    <p:set>
                                      <p:cBhvr>
                                        <p:cTn id="18" dur="1" fill="hold">
                                          <p:stCondLst>
                                            <p:cond delay="499"/>
                                          </p:stCondLst>
                                        </p:cTn>
                                        <p:tgtEl>
                                          <p:spTgt spid="707941"/>
                                        </p:tgtEl>
                                        <p:attrNameLst>
                                          <p:attrName>style.visibility</p:attrName>
                                        </p:attrNameLst>
                                      </p:cBhvr>
                                      <p:to>
                                        <p:strVal val="hidden"/>
                                      </p:to>
                                    </p:set>
                                  </p:childTnLst>
                                </p:cTn>
                              </p:par>
                              <p:par>
                                <p:cTn id="19" presetID="9" presetClass="exit" presetSubtype="0" fill="hold" nodeType="withEffect">
                                  <p:stCondLst>
                                    <p:cond delay="0"/>
                                  </p:stCondLst>
                                  <p:childTnLst>
                                    <p:animEffect transition="out" filter="dissolve">
                                      <p:cBhvr>
                                        <p:cTn id="20" dur="500"/>
                                        <p:tgtEl>
                                          <p:spTgt spid="707628"/>
                                        </p:tgtEl>
                                      </p:cBhvr>
                                    </p:animEffect>
                                    <p:set>
                                      <p:cBhvr>
                                        <p:cTn id="21" dur="1" fill="hold">
                                          <p:stCondLst>
                                            <p:cond delay="499"/>
                                          </p:stCondLst>
                                        </p:cTn>
                                        <p:tgtEl>
                                          <p:spTgt spid="707628"/>
                                        </p:tgtEl>
                                        <p:attrNameLst>
                                          <p:attrName>style.visibility</p:attrName>
                                        </p:attrNameLst>
                                      </p:cBhvr>
                                      <p:to>
                                        <p:strVal val="hidden"/>
                                      </p:to>
                                    </p:set>
                                  </p:childTnLst>
                                </p:cTn>
                              </p:par>
                            </p:childTnLst>
                          </p:cTn>
                        </p:par>
                        <p:par>
                          <p:cTn id="22" fill="hold" nodeType="afterGroup">
                            <p:stCondLst>
                              <p:cond delay="500"/>
                            </p:stCondLst>
                            <p:childTnLst>
                              <p:par>
                                <p:cTn id="23" presetID="0" presetClass="path" presetSubtype="0" accel="50000" decel="50000" fill="hold" nodeType="afterEffect">
                                  <p:stCondLst>
                                    <p:cond delay="0"/>
                                  </p:stCondLst>
                                  <p:childTnLst>
                                    <p:animMotion origin="layout" path="M -1.66667E-6 6.03747E-6 L -1.66667E-6 0.07357 L 0.36771 0.07056 L 0.26545 0.23434 L 0.35625 0.23133 L 0.54826 0.0199 L 0.30347 0.51932 L 0.03437 0.51932 L 0.03437 0.41962 " pathEditMode="relative" ptsTypes="AAAAAAAAA">
                                      <p:cBhvr>
                                        <p:cTn id="24" dur="2000" fill="hold"/>
                                        <p:tgtEl>
                                          <p:spTgt spid="707973"/>
                                        </p:tgtEl>
                                        <p:attrNameLst>
                                          <p:attrName>ppt_x</p:attrName>
                                          <p:attrName>ppt_y</p:attrName>
                                        </p:attrNameLst>
                                      </p:cBhvr>
                                    </p:animMotion>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707975"/>
                                        </p:tgtEl>
                                        <p:attrNameLst>
                                          <p:attrName>style.visibility</p:attrName>
                                        </p:attrNameLst>
                                      </p:cBhvr>
                                      <p:to>
                                        <p:strVal val="visible"/>
                                      </p:to>
                                    </p:set>
                                    <p:animEffect transition="in" filter="wipe(down)">
                                      <p:cBhvr>
                                        <p:cTn id="29" dur="500"/>
                                        <p:tgtEl>
                                          <p:spTgt spid="707975"/>
                                        </p:tgtEl>
                                      </p:cBhvr>
                                    </p:animEffect>
                                  </p:childTnLst>
                                </p:cTn>
                              </p:par>
                              <p:par>
                                <p:cTn id="30" presetID="9" presetClass="exit" presetSubtype="0" fill="hold" nodeType="withEffect">
                                  <p:stCondLst>
                                    <p:cond delay="0"/>
                                  </p:stCondLst>
                                  <p:childTnLst>
                                    <p:animEffect transition="out" filter="dissolve">
                                      <p:cBhvr>
                                        <p:cTn id="31" dur="500"/>
                                        <p:tgtEl>
                                          <p:spTgt spid="707973"/>
                                        </p:tgtEl>
                                      </p:cBhvr>
                                    </p:animEffect>
                                    <p:set>
                                      <p:cBhvr>
                                        <p:cTn id="32" dur="1" fill="hold">
                                          <p:stCondLst>
                                            <p:cond delay="499"/>
                                          </p:stCondLst>
                                        </p:cTn>
                                        <p:tgtEl>
                                          <p:spTgt spid="707973"/>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xit" presetSubtype="0" fill="hold" nodeType="clickEffect">
                                  <p:stCondLst>
                                    <p:cond delay="0"/>
                                  </p:stCondLst>
                                  <p:childTnLst>
                                    <p:animEffect transition="out" filter="dissolve">
                                      <p:cBhvr>
                                        <p:cTn id="36" dur="500"/>
                                        <p:tgtEl>
                                          <p:spTgt spid="707975"/>
                                        </p:tgtEl>
                                      </p:cBhvr>
                                    </p:animEffect>
                                    <p:set>
                                      <p:cBhvr>
                                        <p:cTn id="37" dur="1" fill="hold">
                                          <p:stCondLst>
                                            <p:cond delay="499"/>
                                          </p:stCondLst>
                                        </p:cTn>
                                        <p:tgtEl>
                                          <p:spTgt spid="707975"/>
                                        </p:tgtEl>
                                        <p:attrNameLst>
                                          <p:attrName>style.visibility</p:attrName>
                                        </p:attrNameLst>
                                      </p:cBhvr>
                                      <p:to>
                                        <p:strVal val="hidden"/>
                                      </p:to>
                                    </p:set>
                                  </p:childTnLst>
                                </p:cTn>
                              </p:par>
                            </p:childTnLst>
                          </p:cTn>
                        </p:par>
                        <p:par>
                          <p:cTn id="38" fill="hold" nodeType="afterGroup">
                            <p:stCondLst>
                              <p:cond delay="500"/>
                            </p:stCondLst>
                            <p:childTnLst>
                              <p:par>
                                <p:cTn id="39" presetID="22" presetClass="entr" presetSubtype="1" fill="hold" nodeType="afterEffect">
                                  <p:stCondLst>
                                    <p:cond delay="0"/>
                                  </p:stCondLst>
                                  <p:childTnLst>
                                    <p:set>
                                      <p:cBhvr>
                                        <p:cTn id="40" dur="1" fill="hold">
                                          <p:stCondLst>
                                            <p:cond delay="0"/>
                                          </p:stCondLst>
                                        </p:cTn>
                                        <p:tgtEl>
                                          <p:spTgt spid="707975"/>
                                        </p:tgtEl>
                                        <p:attrNameLst>
                                          <p:attrName>style.visibility</p:attrName>
                                        </p:attrNameLst>
                                      </p:cBhvr>
                                      <p:to>
                                        <p:strVal val="visible"/>
                                      </p:to>
                                    </p:set>
                                    <p:animEffect transition="in" filter="wipe(up)">
                                      <p:cBhvr>
                                        <p:cTn id="41" dur="500"/>
                                        <p:tgtEl>
                                          <p:spTgt spid="707975"/>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707813"/>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708046"/>
                                        </p:tgtEl>
                                        <p:attrNameLst>
                                          <p:attrName>style.visibility</p:attrName>
                                        </p:attrNameLst>
                                      </p:cBhvr>
                                      <p:to>
                                        <p:strVal val="visible"/>
                                      </p:to>
                                    </p:set>
                                    <p:animEffect transition="in" filter="dissolve">
                                      <p:cBhvr>
                                        <p:cTn id="48" dur="500"/>
                                        <p:tgtEl>
                                          <p:spTgt spid="708046"/>
                                        </p:tgtEl>
                                      </p:cBhvr>
                                    </p:animEffect>
                                  </p:childTnLst>
                                </p:cTn>
                              </p:par>
                              <p:par>
                                <p:cTn id="49" presetID="9" presetClass="exit" presetSubtype="0" fill="hold" nodeType="withEffect">
                                  <p:stCondLst>
                                    <p:cond delay="0"/>
                                  </p:stCondLst>
                                  <p:childTnLst>
                                    <p:animEffect transition="out" filter="dissolve">
                                      <p:cBhvr>
                                        <p:cTn id="50" dur="500"/>
                                        <p:tgtEl>
                                          <p:spTgt spid="707975"/>
                                        </p:tgtEl>
                                      </p:cBhvr>
                                    </p:animEffect>
                                    <p:set>
                                      <p:cBhvr>
                                        <p:cTn id="51" dur="1" fill="hold">
                                          <p:stCondLst>
                                            <p:cond delay="499"/>
                                          </p:stCondLst>
                                        </p:cTn>
                                        <p:tgtEl>
                                          <p:spTgt spid="707975"/>
                                        </p:tgtEl>
                                        <p:attrNameLst>
                                          <p:attrName>style.visibility</p:attrName>
                                        </p:attrNameLst>
                                      </p:cBhvr>
                                      <p:to>
                                        <p:strVal val="hidden"/>
                                      </p:to>
                                    </p:set>
                                  </p:childTnLst>
                                </p:cTn>
                              </p:par>
                            </p:childTnLst>
                          </p:cTn>
                        </p:par>
                        <p:par>
                          <p:cTn id="52" fill="hold" nodeType="afterGroup">
                            <p:stCondLst>
                              <p:cond delay="500"/>
                            </p:stCondLst>
                            <p:childTnLst>
                              <p:par>
                                <p:cTn id="53" presetID="0" presetClass="path" presetSubtype="0" accel="50000" decel="50000" fill="hold" nodeType="afterEffect">
                                  <p:stCondLst>
                                    <p:cond delay="0"/>
                                  </p:stCondLst>
                                  <p:childTnLst>
                                    <p:animMotion origin="layout" path="M 3.33333E-6 -5.8501E-6 L 0.00573 0.09969 L 0.28159 0.09646 L 0.52534 -0.418 L 0.31614 -0.18367 L 0.22986 -0.18668 L 0.32309 -0.36295 L -0.03438 -0.36295 L -0.03334 -0.42101 " pathEditMode="relative" ptsTypes="AAAAAAAAA">
                                      <p:cBhvr>
                                        <p:cTn id="54" dur="2000" fill="hold"/>
                                        <p:tgtEl>
                                          <p:spTgt spid="708046"/>
                                        </p:tgtEl>
                                        <p:attrNameLst>
                                          <p:attrName>ppt_x</p:attrName>
                                          <p:attrName>ppt_y</p:attrName>
                                        </p:attrNameLst>
                                      </p:cBhvr>
                                    </p:animMotion>
                                  </p:childTnLst>
                                </p:cTn>
                              </p:par>
                              <p:par>
                                <p:cTn id="55" presetID="1" presetClass="entr" presetSubtype="0" fill="hold" grpId="0" nodeType="withEffect">
                                  <p:stCondLst>
                                    <p:cond delay="0"/>
                                  </p:stCondLst>
                                  <p:childTnLst>
                                    <p:set>
                                      <p:cBhvr>
                                        <p:cTn id="56" dur="1" fill="hold">
                                          <p:stCondLst>
                                            <p:cond delay="0"/>
                                          </p:stCondLst>
                                        </p:cTn>
                                        <p:tgtEl>
                                          <p:spTgt spid="70763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xit" presetSubtype="0" fill="hold" nodeType="clickEffect">
                                  <p:stCondLst>
                                    <p:cond delay="0"/>
                                  </p:stCondLst>
                                  <p:childTnLst>
                                    <p:animEffect transition="out" filter="dissolve">
                                      <p:cBhvr>
                                        <p:cTn id="60" dur="500"/>
                                        <p:tgtEl>
                                          <p:spTgt spid="708046"/>
                                        </p:tgtEl>
                                      </p:cBhvr>
                                    </p:animEffect>
                                    <p:set>
                                      <p:cBhvr>
                                        <p:cTn id="61" dur="1" fill="hold">
                                          <p:stCondLst>
                                            <p:cond delay="499"/>
                                          </p:stCondLst>
                                        </p:cTn>
                                        <p:tgtEl>
                                          <p:spTgt spid="708046"/>
                                        </p:tgtEl>
                                        <p:attrNameLst>
                                          <p:attrName>style.visibility</p:attrName>
                                        </p:attrNameLst>
                                      </p:cBhvr>
                                      <p:to>
                                        <p:strVal val="hidden"/>
                                      </p:to>
                                    </p:set>
                                  </p:childTnLst>
                                </p:cTn>
                              </p:par>
                            </p:childTnLst>
                          </p:cTn>
                        </p:par>
                        <p:par>
                          <p:cTn id="62" fill="hold" nodeType="afterGroup">
                            <p:stCondLst>
                              <p:cond delay="500"/>
                            </p:stCondLst>
                            <p:childTnLst>
                              <p:par>
                                <p:cTn id="63" presetID="22" presetClass="entr" presetSubtype="4" fill="hold" nodeType="afterEffect">
                                  <p:stCondLst>
                                    <p:cond delay="0"/>
                                  </p:stCondLst>
                                  <p:childTnLst>
                                    <p:set>
                                      <p:cBhvr>
                                        <p:cTn id="64" dur="1" fill="hold">
                                          <p:stCondLst>
                                            <p:cond delay="0"/>
                                          </p:stCondLst>
                                        </p:cTn>
                                        <p:tgtEl>
                                          <p:spTgt spid="708061"/>
                                        </p:tgtEl>
                                        <p:attrNameLst>
                                          <p:attrName>style.visibility</p:attrName>
                                        </p:attrNameLst>
                                      </p:cBhvr>
                                      <p:to>
                                        <p:strVal val="visible"/>
                                      </p:to>
                                    </p:set>
                                    <p:animEffect transition="in" filter="wipe(down)">
                                      <p:cBhvr>
                                        <p:cTn id="65" dur="500"/>
                                        <p:tgtEl>
                                          <p:spTgt spid="708061"/>
                                        </p:tgtEl>
                                      </p:cBhvr>
                                    </p:animEffect>
                                  </p:childTnLst>
                                </p:cTn>
                              </p:par>
                            </p:childTnLst>
                          </p:cTn>
                        </p:par>
                        <p:par>
                          <p:cTn id="66" fill="hold" nodeType="afterGroup">
                            <p:stCondLst>
                              <p:cond delay="1000"/>
                            </p:stCondLst>
                            <p:childTnLst>
                              <p:par>
                                <p:cTn id="67" presetID="9" presetClass="entr" presetSubtype="0" fill="hold" nodeType="afterEffect">
                                  <p:stCondLst>
                                    <p:cond delay="0"/>
                                  </p:stCondLst>
                                  <p:childTnLst>
                                    <p:set>
                                      <p:cBhvr>
                                        <p:cTn id="68" dur="1" fill="hold">
                                          <p:stCondLst>
                                            <p:cond delay="0"/>
                                          </p:stCondLst>
                                        </p:cTn>
                                        <p:tgtEl>
                                          <p:spTgt spid="708062"/>
                                        </p:tgtEl>
                                        <p:attrNameLst>
                                          <p:attrName>style.visibility</p:attrName>
                                        </p:attrNameLst>
                                      </p:cBhvr>
                                      <p:to>
                                        <p:strVal val="visible"/>
                                      </p:to>
                                    </p:set>
                                    <p:animEffect transition="in" filter="dissolve">
                                      <p:cBhvr>
                                        <p:cTn id="69" dur="1000"/>
                                        <p:tgtEl>
                                          <p:spTgt spid="708062"/>
                                        </p:tgtEl>
                                      </p:cBhvr>
                                    </p:animEffect>
                                  </p:childTnLst>
                                </p:cTn>
                              </p:par>
                              <p:par>
                                <p:cTn id="70" presetID="1" presetClass="entr" presetSubtype="0" fill="hold" grpId="0" nodeType="withEffect">
                                  <p:stCondLst>
                                    <p:cond delay="0"/>
                                  </p:stCondLst>
                                  <p:childTnLst>
                                    <p:set>
                                      <p:cBhvr>
                                        <p:cTn id="71" dur="1" fill="hold">
                                          <p:stCondLst>
                                            <p:cond delay="0"/>
                                          </p:stCondLst>
                                        </p:cTn>
                                        <p:tgtEl>
                                          <p:spTgt spid="708064"/>
                                        </p:tgtEl>
                                        <p:attrNameLst>
                                          <p:attrName>style.visibility</p:attrName>
                                        </p:attrNameLst>
                                      </p:cBhvr>
                                      <p:to>
                                        <p:strVal val="visible"/>
                                      </p:to>
                                    </p:set>
                                  </p:childTnLst>
                                </p:cTn>
                              </p:par>
                            </p:childTnLst>
                          </p:cTn>
                        </p:par>
                        <p:par>
                          <p:cTn id="72" fill="hold" nodeType="afterGroup">
                            <p:stCondLst>
                              <p:cond delay="2000"/>
                            </p:stCondLst>
                            <p:childTnLst>
                              <p:par>
                                <p:cTn id="73" presetID="9" presetClass="entr" presetSubtype="0" fill="hold" grpId="1" nodeType="afterEffect">
                                  <p:stCondLst>
                                    <p:cond delay="0"/>
                                  </p:stCondLst>
                                  <p:childTnLst>
                                    <p:set>
                                      <p:cBhvr>
                                        <p:cTn id="74" dur="1" fill="hold">
                                          <p:stCondLst>
                                            <p:cond delay="0"/>
                                          </p:stCondLst>
                                        </p:cTn>
                                        <p:tgtEl>
                                          <p:spTgt spid="708064"/>
                                        </p:tgtEl>
                                        <p:attrNameLst>
                                          <p:attrName>style.visibility</p:attrName>
                                        </p:attrNameLst>
                                      </p:cBhvr>
                                      <p:to>
                                        <p:strVal val="visible"/>
                                      </p:to>
                                    </p:set>
                                    <p:animEffect transition="in" filter="dissolve">
                                      <p:cBhvr>
                                        <p:cTn id="75" dur="500"/>
                                        <p:tgtEl>
                                          <p:spTgt spid="708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633" grpId="0"/>
      <p:bldP spid="707634" grpId="0"/>
      <p:bldP spid="707635" grpId="0"/>
      <p:bldP spid="707813" grpId="0"/>
      <p:bldP spid="708064" grpId="0"/>
      <p:bldP spid="708064" grpId="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1"/>
          </p:nvPr>
        </p:nvSpPr>
        <p:spPr/>
        <p:txBody>
          <a:bodyPr/>
          <a:lstStyle/>
          <a:p>
            <a:r>
              <a:rPr lang="en-US"/>
              <a:t>5: DataLink Layer</a:t>
            </a:r>
          </a:p>
        </p:txBody>
      </p:sp>
      <p:sp>
        <p:nvSpPr>
          <p:cNvPr id="5" name="Slide Number Placeholder 6"/>
          <p:cNvSpPr>
            <a:spLocks noGrp="1"/>
          </p:cNvSpPr>
          <p:nvPr>
            <p:ph type="sldNum" sz="quarter" idx="12"/>
          </p:nvPr>
        </p:nvSpPr>
        <p:spPr/>
        <p:txBody>
          <a:bodyPr/>
          <a:lstStyle/>
          <a:p>
            <a:r>
              <a:rPr lang="en-US"/>
              <a:t>5-</a:t>
            </a:r>
            <a:fld id="{7212A768-7B8A-493C-B320-0E6519B8CA6E}" type="slidenum">
              <a:rPr lang="en-US"/>
              <a:pPr/>
              <a:t>101</a:t>
            </a:fld>
            <a:endParaRPr lang="en-US"/>
          </a:p>
        </p:txBody>
      </p:sp>
      <p:sp>
        <p:nvSpPr>
          <p:cNvPr id="552962" name="Rectangle 2"/>
          <p:cNvSpPr>
            <a:spLocks noGrp="1" noChangeArrowheads="1"/>
          </p:cNvSpPr>
          <p:nvPr>
            <p:ph type="title"/>
          </p:nvPr>
        </p:nvSpPr>
        <p:spPr/>
        <p:txBody>
          <a:bodyPr/>
          <a:lstStyle/>
          <a:p>
            <a:r>
              <a:rPr lang="en-US"/>
              <a:t>Chapter 5: Summary</a:t>
            </a:r>
          </a:p>
        </p:txBody>
      </p:sp>
      <p:sp>
        <p:nvSpPr>
          <p:cNvPr id="552963" name="Rectangle 3"/>
          <p:cNvSpPr>
            <a:spLocks noGrp="1" noChangeArrowheads="1"/>
          </p:cNvSpPr>
          <p:nvPr>
            <p:ph type="body" sz="half" idx="1"/>
          </p:nvPr>
        </p:nvSpPr>
        <p:spPr>
          <a:xfrm>
            <a:off x="533400" y="1371600"/>
            <a:ext cx="7931150" cy="4648200"/>
          </a:xfrm>
        </p:spPr>
        <p:txBody>
          <a:bodyPr/>
          <a:lstStyle/>
          <a:p>
            <a:r>
              <a:rPr lang="en-US" sz="2400"/>
              <a:t> principles behind data link layer services:</a:t>
            </a:r>
          </a:p>
          <a:p>
            <a:pPr lvl="1"/>
            <a:r>
              <a:rPr lang="en-US" sz="2000"/>
              <a:t>error detection, correction</a:t>
            </a:r>
          </a:p>
          <a:p>
            <a:pPr lvl="1"/>
            <a:r>
              <a:rPr lang="en-US" sz="2000"/>
              <a:t>sharing a broadcast channel: multiple access</a:t>
            </a:r>
          </a:p>
          <a:p>
            <a:pPr lvl="1"/>
            <a:r>
              <a:rPr lang="en-US" sz="2000"/>
              <a:t>link layer addressing</a:t>
            </a:r>
          </a:p>
          <a:p>
            <a:r>
              <a:rPr lang="en-US" sz="2400"/>
              <a:t>instantiation and implementation of various link layer technologies</a:t>
            </a:r>
          </a:p>
          <a:p>
            <a:pPr lvl="1"/>
            <a:r>
              <a:rPr lang="en-US"/>
              <a:t>Ethernet</a:t>
            </a:r>
          </a:p>
          <a:p>
            <a:pPr lvl="1"/>
            <a:r>
              <a:rPr lang="en-US"/>
              <a:t>switched LANS, VLANs</a:t>
            </a:r>
          </a:p>
          <a:p>
            <a:pPr lvl="1"/>
            <a:r>
              <a:rPr lang="en-US"/>
              <a:t>PPP</a:t>
            </a:r>
          </a:p>
          <a:p>
            <a:pPr lvl="1"/>
            <a:r>
              <a:rPr lang="en-US"/>
              <a:t>virtualized networks as a link layer: MPLS</a:t>
            </a:r>
          </a:p>
          <a:p>
            <a:r>
              <a:rPr lang="en-US" sz="2400"/>
              <a:t>synthesis: a day in the life of a web request</a:t>
            </a:r>
          </a:p>
          <a:p>
            <a:endParaRPr lang="en-US" sz="240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1"/>
          </p:nvPr>
        </p:nvSpPr>
        <p:spPr/>
        <p:txBody>
          <a:bodyPr/>
          <a:lstStyle/>
          <a:p>
            <a:r>
              <a:rPr lang="en-US"/>
              <a:t>5: DataLink Layer</a:t>
            </a:r>
          </a:p>
        </p:txBody>
      </p:sp>
      <p:sp>
        <p:nvSpPr>
          <p:cNvPr id="5" name="Slide Number Placeholder 6"/>
          <p:cNvSpPr>
            <a:spLocks noGrp="1"/>
          </p:cNvSpPr>
          <p:nvPr>
            <p:ph type="sldNum" sz="quarter" idx="12"/>
          </p:nvPr>
        </p:nvSpPr>
        <p:spPr/>
        <p:txBody>
          <a:bodyPr/>
          <a:lstStyle/>
          <a:p>
            <a:r>
              <a:rPr lang="en-US"/>
              <a:t>5-</a:t>
            </a:r>
            <a:fld id="{6F10BEE1-123C-4E82-A8F3-8E599EE630E2}" type="slidenum">
              <a:rPr lang="en-US"/>
              <a:pPr/>
              <a:t>102</a:t>
            </a:fld>
            <a:endParaRPr lang="en-US"/>
          </a:p>
        </p:txBody>
      </p:sp>
      <p:sp>
        <p:nvSpPr>
          <p:cNvPr id="687106" name="Rectangle 2"/>
          <p:cNvSpPr>
            <a:spLocks noGrp="1" noChangeArrowheads="1"/>
          </p:cNvSpPr>
          <p:nvPr>
            <p:ph type="title"/>
          </p:nvPr>
        </p:nvSpPr>
        <p:spPr/>
        <p:txBody>
          <a:bodyPr/>
          <a:lstStyle/>
          <a:p>
            <a:r>
              <a:rPr lang="en-US"/>
              <a:t>Chapter 5: let’s take a breath</a:t>
            </a:r>
          </a:p>
        </p:txBody>
      </p:sp>
      <p:sp>
        <p:nvSpPr>
          <p:cNvPr id="687107" name="Rectangle 3"/>
          <p:cNvSpPr>
            <a:spLocks noGrp="1" noChangeArrowheads="1"/>
          </p:cNvSpPr>
          <p:nvPr>
            <p:ph type="body" sz="half" idx="1"/>
          </p:nvPr>
        </p:nvSpPr>
        <p:spPr>
          <a:xfrm>
            <a:off x="533400" y="1371600"/>
            <a:ext cx="7931150" cy="4648200"/>
          </a:xfrm>
        </p:spPr>
        <p:txBody>
          <a:bodyPr/>
          <a:lstStyle/>
          <a:p>
            <a:r>
              <a:rPr lang="en-US"/>
              <a:t>journey down protocol stack </a:t>
            </a:r>
            <a:r>
              <a:rPr lang="en-US" i="1">
                <a:solidFill>
                  <a:srgbClr val="FF0000"/>
                </a:solidFill>
              </a:rPr>
              <a:t>complete</a:t>
            </a:r>
            <a:r>
              <a:rPr lang="en-US"/>
              <a:t> (except PHY)</a:t>
            </a:r>
          </a:p>
          <a:p>
            <a:r>
              <a:rPr lang="en-US"/>
              <a:t>solid understanding of networking principles, practice</a:t>
            </a:r>
          </a:p>
          <a:p>
            <a:r>
              <a:rPr lang="en-US"/>
              <a:t>….. could stop here …. but </a:t>
            </a:r>
            <a:r>
              <a:rPr lang="en-US" i="1">
                <a:solidFill>
                  <a:srgbClr val="FF0000"/>
                </a:solidFill>
              </a:rPr>
              <a:t>lots </a:t>
            </a:r>
            <a:r>
              <a:rPr lang="en-US"/>
              <a:t>of interesting topics!</a:t>
            </a:r>
          </a:p>
          <a:p>
            <a:pPr lvl="1"/>
            <a:r>
              <a:rPr lang="en-US"/>
              <a:t>wireless</a:t>
            </a:r>
          </a:p>
          <a:p>
            <a:pPr lvl="1"/>
            <a:r>
              <a:rPr lang="en-US"/>
              <a:t>multimedia</a:t>
            </a:r>
          </a:p>
          <a:p>
            <a:pPr lvl="1"/>
            <a:r>
              <a:rPr lang="en-US"/>
              <a:t>security </a:t>
            </a:r>
          </a:p>
          <a:p>
            <a:pPr lvl="1"/>
            <a:r>
              <a:rPr lang="en-US"/>
              <a:t>network management</a:t>
            </a:r>
          </a:p>
          <a:p>
            <a:endParaRPr lang="en-US" sz="2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t>5: DataLink Layer</a:t>
            </a:r>
          </a:p>
        </p:txBody>
      </p:sp>
      <p:sp>
        <p:nvSpPr>
          <p:cNvPr id="8" name="Slide Number Placeholder 5"/>
          <p:cNvSpPr>
            <a:spLocks noGrp="1"/>
          </p:cNvSpPr>
          <p:nvPr>
            <p:ph type="sldNum" sz="quarter" idx="12"/>
          </p:nvPr>
        </p:nvSpPr>
        <p:spPr/>
        <p:txBody>
          <a:bodyPr/>
          <a:lstStyle/>
          <a:p>
            <a:r>
              <a:rPr lang="en-US"/>
              <a:t>5-</a:t>
            </a:r>
            <a:fld id="{E428AF1E-9B05-4066-8BA8-2CD8E83F66A5}" type="slidenum">
              <a:rPr lang="en-US"/>
              <a:pPr/>
              <a:t>11</a:t>
            </a:fld>
            <a:endParaRPr lang="en-US"/>
          </a:p>
        </p:txBody>
      </p:sp>
      <p:sp>
        <p:nvSpPr>
          <p:cNvPr id="515074" name="Rectangle 2"/>
          <p:cNvSpPr>
            <a:spLocks noGrp="1" noChangeArrowheads="1"/>
          </p:cNvSpPr>
          <p:nvPr>
            <p:ph type="title"/>
          </p:nvPr>
        </p:nvSpPr>
        <p:spPr/>
        <p:txBody>
          <a:bodyPr/>
          <a:lstStyle/>
          <a:p>
            <a:r>
              <a:rPr lang="en-US"/>
              <a:t>Error Detection</a:t>
            </a:r>
          </a:p>
        </p:txBody>
      </p:sp>
      <p:pic>
        <p:nvPicPr>
          <p:cNvPr id="515075" name="Picture 3" descr="521 Error Det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3322638"/>
            <a:ext cx="5670550" cy="3109912"/>
          </a:xfrm>
          <a:prstGeom prst="rect">
            <a:avLst/>
          </a:prstGeom>
          <a:noFill/>
          <a:extLst>
            <a:ext uri="{909E8E84-426E-40DD-AFC4-6F175D3DCCD1}">
              <a14:hiddenFill xmlns:a14="http://schemas.microsoft.com/office/drawing/2010/main">
                <a:solidFill>
                  <a:srgbClr val="FFFFFF"/>
                </a:solidFill>
              </a14:hiddenFill>
            </a:ext>
          </a:extLst>
        </p:spPr>
      </p:pic>
      <p:sp>
        <p:nvSpPr>
          <p:cNvPr id="515076" name="Text Box 4"/>
          <p:cNvSpPr txBox="1">
            <a:spLocks noChangeArrowheads="1"/>
          </p:cNvSpPr>
          <p:nvPr/>
        </p:nvSpPr>
        <p:spPr bwMode="auto">
          <a:xfrm>
            <a:off x="533400" y="1312863"/>
            <a:ext cx="83312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i="0"/>
              <a:t>EDC= Error Detection and Correction bits (redundancy)</a:t>
            </a:r>
          </a:p>
          <a:p>
            <a:r>
              <a:rPr lang="en-US" sz="2000" i="0"/>
              <a:t>D    = Data protected by error checking, may include header fields </a:t>
            </a:r>
            <a:br>
              <a:rPr lang="en-US" sz="2000" i="0"/>
            </a:br>
            <a:endParaRPr lang="en-US" sz="2000" i="0"/>
          </a:p>
          <a:p>
            <a:pPr>
              <a:buFontTx/>
              <a:buChar char="•"/>
            </a:pPr>
            <a:r>
              <a:rPr lang="en-US" sz="2000" i="0"/>
              <a:t> Error detection not 100% reliable!</a:t>
            </a:r>
          </a:p>
          <a:p>
            <a:pPr lvl="1">
              <a:buFontTx/>
              <a:buChar char="•"/>
            </a:pPr>
            <a:r>
              <a:rPr lang="en-US" sz="2000" i="0"/>
              <a:t> protocol may miss some errors, but rarely</a:t>
            </a:r>
          </a:p>
          <a:p>
            <a:pPr lvl="1">
              <a:buFontTx/>
              <a:buChar char="•"/>
            </a:pPr>
            <a:r>
              <a:rPr lang="en-US" sz="2000" i="0"/>
              <a:t> larger EDC field yields better detection and correction</a:t>
            </a:r>
          </a:p>
        </p:txBody>
      </p:sp>
      <p:sp>
        <p:nvSpPr>
          <p:cNvPr id="515078" name="Rectangle 6"/>
          <p:cNvSpPr>
            <a:spLocks noChangeArrowheads="1"/>
          </p:cNvSpPr>
          <p:nvPr/>
        </p:nvSpPr>
        <p:spPr bwMode="auto">
          <a:xfrm>
            <a:off x="5384800" y="3916363"/>
            <a:ext cx="176213" cy="193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077" name="Text Box 5"/>
          <p:cNvSpPr txBox="1">
            <a:spLocks noChangeArrowheads="1"/>
          </p:cNvSpPr>
          <p:nvPr/>
        </p:nvSpPr>
        <p:spPr bwMode="auto">
          <a:xfrm>
            <a:off x="4773613" y="3873500"/>
            <a:ext cx="9429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0">
                <a:latin typeface="Arial" charset="0"/>
              </a:rPr>
              <a:t>otherwise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a:t>5: DataLink Layer</a:t>
            </a:r>
          </a:p>
        </p:txBody>
      </p:sp>
      <p:sp>
        <p:nvSpPr>
          <p:cNvPr id="12" name="Slide Number Placeholder 5"/>
          <p:cNvSpPr>
            <a:spLocks noGrp="1"/>
          </p:cNvSpPr>
          <p:nvPr>
            <p:ph type="sldNum" sz="quarter" idx="12"/>
          </p:nvPr>
        </p:nvSpPr>
        <p:spPr/>
        <p:txBody>
          <a:bodyPr/>
          <a:lstStyle/>
          <a:p>
            <a:r>
              <a:rPr lang="en-US"/>
              <a:t>5-</a:t>
            </a:r>
            <a:fld id="{A651BE18-B7DA-4609-B09E-B5F1BB44788C}" type="slidenum">
              <a:rPr lang="en-US"/>
              <a:pPr/>
              <a:t>12</a:t>
            </a:fld>
            <a:endParaRPr lang="en-US"/>
          </a:p>
        </p:txBody>
      </p:sp>
      <p:sp>
        <p:nvSpPr>
          <p:cNvPr id="516098" name="Rectangle 2"/>
          <p:cNvSpPr>
            <a:spLocks noGrp="1" noChangeArrowheads="1"/>
          </p:cNvSpPr>
          <p:nvPr>
            <p:ph type="title"/>
          </p:nvPr>
        </p:nvSpPr>
        <p:spPr>
          <a:xfrm>
            <a:off x="303213" y="363538"/>
            <a:ext cx="5334000" cy="838200"/>
          </a:xfrm>
        </p:spPr>
        <p:txBody>
          <a:bodyPr/>
          <a:lstStyle/>
          <a:p>
            <a:r>
              <a:rPr lang="en-US"/>
              <a:t>Parity Checking</a:t>
            </a:r>
          </a:p>
        </p:txBody>
      </p:sp>
      <p:pic>
        <p:nvPicPr>
          <p:cNvPr id="516099" name="Picture 3" descr="522 Single Bit Par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438" y="2482850"/>
            <a:ext cx="2609850" cy="908050"/>
          </a:xfrm>
          <a:prstGeom prst="rect">
            <a:avLst/>
          </a:prstGeom>
          <a:noFill/>
          <a:extLst>
            <a:ext uri="{909E8E84-426E-40DD-AFC4-6F175D3DCCD1}">
              <a14:hiddenFill xmlns:a14="http://schemas.microsoft.com/office/drawing/2010/main">
                <a:solidFill>
                  <a:srgbClr val="FFFFFF"/>
                </a:solidFill>
              </a14:hiddenFill>
            </a:ext>
          </a:extLst>
        </p:spPr>
      </p:pic>
      <p:sp>
        <p:nvSpPr>
          <p:cNvPr id="516100" name="Text Box 4"/>
          <p:cNvSpPr txBox="1">
            <a:spLocks noChangeArrowheads="1"/>
          </p:cNvSpPr>
          <p:nvPr/>
        </p:nvSpPr>
        <p:spPr bwMode="auto">
          <a:xfrm>
            <a:off x="361950" y="1460500"/>
            <a:ext cx="2819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i="0" u="sng">
                <a:solidFill>
                  <a:srgbClr val="FF0000"/>
                </a:solidFill>
              </a:rPr>
              <a:t>Single Bit Parity:</a:t>
            </a:r>
            <a:endParaRPr lang="en-US" sz="2400" b="1" i="0"/>
          </a:p>
          <a:p>
            <a:r>
              <a:rPr lang="en-US" sz="1600" b="1" i="0"/>
              <a:t>Detect single bit errors</a:t>
            </a:r>
            <a:endParaRPr lang="en-US" sz="3200" b="1" i="0"/>
          </a:p>
        </p:txBody>
      </p:sp>
      <p:pic>
        <p:nvPicPr>
          <p:cNvPr id="516101" name="Picture 5" descr="523 Double Bit Par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0663" y="2220913"/>
            <a:ext cx="3751262" cy="4114800"/>
          </a:xfrm>
          <a:prstGeom prst="rect">
            <a:avLst/>
          </a:prstGeom>
          <a:noFill/>
          <a:extLst>
            <a:ext uri="{909E8E84-426E-40DD-AFC4-6F175D3DCCD1}">
              <a14:hiddenFill xmlns:a14="http://schemas.microsoft.com/office/drawing/2010/main">
                <a:solidFill>
                  <a:srgbClr val="FFFFFF"/>
                </a:solidFill>
              </a14:hiddenFill>
            </a:ext>
          </a:extLst>
        </p:spPr>
      </p:pic>
      <p:sp>
        <p:nvSpPr>
          <p:cNvPr id="516102" name="Text Box 6"/>
          <p:cNvSpPr txBox="1">
            <a:spLocks noChangeArrowheads="1"/>
          </p:cNvSpPr>
          <p:nvPr/>
        </p:nvSpPr>
        <p:spPr bwMode="auto">
          <a:xfrm>
            <a:off x="3643313" y="1408113"/>
            <a:ext cx="40957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i="0" u="sng">
                <a:solidFill>
                  <a:srgbClr val="FF0000"/>
                </a:solidFill>
              </a:rPr>
              <a:t>Two Dimensional Bit Parity</a:t>
            </a:r>
            <a:r>
              <a:rPr lang="en-US" sz="2400" b="1" i="0" u="sng">
                <a:solidFill>
                  <a:srgbClr val="FF0000"/>
                </a:solidFill>
              </a:rPr>
              <a:t>:</a:t>
            </a:r>
            <a:endParaRPr lang="en-US" sz="2400" b="1" i="0"/>
          </a:p>
          <a:p>
            <a:r>
              <a:rPr lang="en-US" sz="1600" b="1" i="0"/>
              <a:t>Detect </a:t>
            </a:r>
            <a:r>
              <a:rPr lang="en-US" sz="1600" b="1"/>
              <a:t>and correct</a:t>
            </a:r>
            <a:r>
              <a:rPr lang="en-US" sz="1600" b="1" i="0"/>
              <a:t> single bit errors</a:t>
            </a:r>
            <a:endParaRPr lang="en-US" sz="3200" b="1" i="0"/>
          </a:p>
        </p:txBody>
      </p:sp>
      <p:sp>
        <p:nvSpPr>
          <p:cNvPr id="516103" name="Oval 7"/>
          <p:cNvSpPr>
            <a:spLocks noChangeArrowheads="1"/>
          </p:cNvSpPr>
          <p:nvPr/>
        </p:nvSpPr>
        <p:spPr bwMode="auto">
          <a:xfrm>
            <a:off x="4354513" y="5222875"/>
            <a:ext cx="146050" cy="16827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104" name="Text Box 8"/>
          <p:cNvSpPr txBox="1">
            <a:spLocks noChangeArrowheads="1"/>
          </p:cNvSpPr>
          <p:nvPr/>
        </p:nvSpPr>
        <p:spPr bwMode="auto">
          <a:xfrm>
            <a:off x="4279900" y="5129213"/>
            <a:ext cx="261938"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i="0">
                <a:latin typeface="Courier New" pitchFamily="49" charset="0"/>
              </a:rPr>
              <a:t>0</a:t>
            </a:r>
            <a:endParaRPr lang="en-US" i="0"/>
          </a:p>
        </p:txBody>
      </p:sp>
      <p:sp>
        <p:nvSpPr>
          <p:cNvPr id="516105" name="Oval 9"/>
          <p:cNvSpPr>
            <a:spLocks noChangeArrowheads="1"/>
          </p:cNvSpPr>
          <p:nvPr/>
        </p:nvSpPr>
        <p:spPr bwMode="auto">
          <a:xfrm>
            <a:off x="6015038" y="5218113"/>
            <a:ext cx="146050" cy="16827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106" name="Text Box 10"/>
          <p:cNvSpPr txBox="1">
            <a:spLocks noChangeArrowheads="1"/>
          </p:cNvSpPr>
          <p:nvPr/>
        </p:nvSpPr>
        <p:spPr bwMode="auto">
          <a:xfrm>
            <a:off x="5940425" y="5124450"/>
            <a:ext cx="261938"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i="0">
                <a:latin typeface="Courier New" pitchFamily="49" charset="0"/>
              </a:rPr>
              <a:t>0</a:t>
            </a:r>
            <a:endParaRPr lang="en-US" i="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5: DataLink Layer</a:t>
            </a:r>
          </a:p>
        </p:txBody>
      </p:sp>
      <p:sp>
        <p:nvSpPr>
          <p:cNvPr id="7" name="Slide Number Placeholder 6"/>
          <p:cNvSpPr>
            <a:spLocks noGrp="1"/>
          </p:cNvSpPr>
          <p:nvPr>
            <p:ph type="sldNum" sz="quarter" idx="12"/>
          </p:nvPr>
        </p:nvSpPr>
        <p:spPr/>
        <p:txBody>
          <a:bodyPr/>
          <a:lstStyle/>
          <a:p>
            <a:r>
              <a:rPr lang="en-US"/>
              <a:t>5-</a:t>
            </a:r>
            <a:fld id="{33FBE23C-2926-45DF-89B5-A06EEE8E6285}" type="slidenum">
              <a:rPr lang="en-US"/>
              <a:pPr/>
              <a:t>13</a:t>
            </a:fld>
            <a:endParaRPr lang="en-US"/>
          </a:p>
        </p:txBody>
      </p:sp>
      <p:sp>
        <p:nvSpPr>
          <p:cNvPr id="517122" name="Rectangle 2"/>
          <p:cNvSpPr>
            <a:spLocks noGrp="1" noChangeArrowheads="1"/>
          </p:cNvSpPr>
          <p:nvPr>
            <p:ph type="title"/>
          </p:nvPr>
        </p:nvSpPr>
        <p:spPr/>
        <p:txBody>
          <a:bodyPr/>
          <a:lstStyle/>
          <a:p>
            <a:r>
              <a:rPr lang="en-US"/>
              <a:t>Internet checksum </a:t>
            </a:r>
            <a:r>
              <a:rPr lang="en-US" sz="3200" u="none"/>
              <a:t>(review)</a:t>
            </a:r>
          </a:p>
        </p:txBody>
      </p:sp>
      <p:sp>
        <p:nvSpPr>
          <p:cNvPr id="517123" name="Rectangle 3"/>
          <p:cNvSpPr>
            <a:spLocks noGrp="1" noChangeArrowheads="1"/>
          </p:cNvSpPr>
          <p:nvPr>
            <p:ph type="body" sz="half" idx="1"/>
          </p:nvPr>
        </p:nvSpPr>
        <p:spPr>
          <a:xfrm>
            <a:off x="638175" y="2619375"/>
            <a:ext cx="3657600" cy="3495675"/>
          </a:xfrm>
        </p:spPr>
        <p:txBody>
          <a:bodyPr/>
          <a:lstStyle/>
          <a:p>
            <a:pPr>
              <a:buFont typeface="ZapfDingbats" pitchFamily="82" charset="2"/>
              <a:buNone/>
            </a:pPr>
            <a:r>
              <a:rPr lang="en-US" sz="2400" u="sng">
                <a:solidFill>
                  <a:srgbClr val="FF0000"/>
                </a:solidFill>
              </a:rPr>
              <a:t>Sender:</a:t>
            </a:r>
            <a:endParaRPr lang="en-US" sz="2400"/>
          </a:p>
          <a:p>
            <a:r>
              <a:rPr lang="en-US" sz="2000"/>
              <a:t>treat segment contents as sequence of 16-bit integers</a:t>
            </a:r>
          </a:p>
          <a:p>
            <a:r>
              <a:rPr lang="en-US" sz="2000"/>
              <a:t>checksum: addition (1’s complement sum) of segment contents</a:t>
            </a:r>
          </a:p>
          <a:p>
            <a:r>
              <a:rPr lang="en-US" sz="2000"/>
              <a:t>sender puts checksum value into UDP checksum field</a:t>
            </a:r>
          </a:p>
          <a:p>
            <a:pPr>
              <a:buFont typeface="ZapfDingbats" pitchFamily="82" charset="2"/>
              <a:buNone/>
            </a:pPr>
            <a:endParaRPr lang="en-US" sz="2400"/>
          </a:p>
          <a:p>
            <a:endParaRPr lang="en-US" sz="2400"/>
          </a:p>
        </p:txBody>
      </p:sp>
      <p:sp>
        <p:nvSpPr>
          <p:cNvPr id="517124" name="Rectangle 4"/>
          <p:cNvSpPr>
            <a:spLocks noGrp="1" noChangeArrowheads="1"/>
          </p:cNvSpPr>
          <p:nvPr>
            <p:ph type="body" sz="half" idx="2"/>
          </p:nvPr>
        </p:nvSpPr>
        <p:spPr>
          <a:xfrm>
            <a:off x="4648200" y="2552700"/>
            <a:ext cx="4057650" cy="3414713"/>
          </a:xfrm>
        </p:spPr>
        <p:txBody>
          <a:bodyPr/>
          <a:lstStyle/>
          <a:p>
            <a:pPr>
              <a:buFont typeface="ZapfDingbats" pitchFamily="82" charset="2"/>
              <a:buNone/>
            </a:pPr>
            <a:r>
              <a:rPr lang="en-US" sz="2000" u="sng">
                <a:solidFill>
                  <a:srgbClr val="FF0000"/>
                </a:solidFill>
              </a:rPr>
              <a:t>Receiver:</a:t>
            </a:r>
            <a:endParaRPr lang="en-US" sz="2000"/>
          </a:p>
          <a:p>
            <a:r>
              <a:rPr lang="en-US" sz="2000"/>
              <a:t>compute checksum of received segment</a:t>
            </a:r>
          </a:p>
          <a:p>
            <a:r>
              <a:rPr lang="en-US" sz="2000"/>
              <a:t>check if computed checksum equals checksum field value:</a:t>
            </a:r>
          </a:p>
          <a:p>
            <a:pPr lvl="1"/>
            <a:r>
              <a:rPr lang="en-US" sz="2000"/>
              <a:t>NO - error detected</a:t>
            </a:r>
          </a:p>
          <a:p>
            <a:pPr lvl="1"/>
            <a:r>
              <a:rPr lang="en-US" sz="2000"/>
              <a:t>YES - no error detected. </a:t>
            </a:r>
            <a:r>
              <a:rPr lang="en-US" sz="2000" i="1"/>
              <a:t>But maybe errors nonetheless?</a:t>
            </a:r>
            <a:r>
              <a:rPr lang="en-US" sz="2000"/>
              <a:t> </a:t>
            </a:r>
            <a:endParaRPr lang="en-US" sz="1800"/>
          </a:p>
        </p:txBody>
      </p:sp>
      <p:sp>
        <p:nvSpPr>
          <p:cNvPr id="517125" name="Rectangle 5"/>
          <p:cNvSpPr>
            <a:spLocks noChangeArrowheads="1"/>
          </p:cNvSpPr>
          <p:nvPr/>
        </p:nvSpPr>
        <p:spPr bwMode="auto">
          <a:xfrm>
            <a:off x="695325" y="1457325"/>
            <a:ext cx="792480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2"/>
              </a:buClr>
              <a:buSzPct val="85000"/>
              <a:buFont typeface="ZapfDingbats" pitchFamily="82" charset="2"/>
              <a:buNone/>
            </a:pPr>
            <a:r>
              <a:rPr lang="en-US" sz="2400" i="0" u="sng">
                <a:solidFill>
                  <a:srgbClr val="FF0000"/>
                </a:solidFill>
              </a:rPr>
              <a:t>Goal:</a:t>
            </a:r>
            <a:r>
              <a:rPr lang="en-US" sz="2400" i="0"/>
              <a:t> detect “errors” (e.g., flipped bits) in transmitted packet (note: used at transport layer</a:t>
            </a:r>
            <a:r>
              <a:rPr lang="en-US" sz="2400"/>
              <a:t> only</a:t>
            </a:r>
            <a:r>
              <a:rPr lang="en-US" sz="2400" i="0"/>
              <a:t>)</a:t>
            </a:r>
          </a:p>
          <a:p>
            <a:pPr marL="342900" indent="-342900">
              <a:spcBef>
                <a:spcPct val="20000"/>
              </a:spcBef>
              <a:buClr>
                <a:schemeClr val="accent2"/>
              </a:buClr>
              <a:buSzPct val="85000"/>
              <a:buFont typeface="ZapfDingbats" pitchFamily="82" charset="2"/>
              <a:buChar char="r"/>
            </a:pPr>
            <a:endParaRPr lang="en-US" sz="2400" i="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5: DataLink Layer</a:t>
            </a:r>
          </a:p>
        </p:txBody>
      </p:sp>
      <p:sp>
        <p:nvSpPr>
          <p:cNvPr id="6" name="Slide Number Placeholder 5"/>
          <p:cNvSpPr>
            <a:spLocks noGrp="1"/>
          </p:cNvSpPr>
          <p:nvPr>
            <p:ph type="sldNum" sz="quarter" idx="12"/>
          </p:nvPr>
        </p:nvSpPr>
        <p:spPr/>
        <p:txBody>
          <a:bodyPr/>
          <a:lstStyle/>
          <a:p>
            <a:r>
              <a:rPr lang="en-US"/>
              <a:t>5-</a:t>
            </a:r>
            <a:fld id="{230F6240-CF93-4A5C-B38D-FC48E1A61C82}" type="slidenum">
              <a:rPr lang="en-US"/>
              <a:pPr/>
              <a:t>14</a:t>
            </a:fld>
            <a:endParaRPr lang="en-US"/>
          </a:p>
        </p:txBody>
      </p:sp>
      <p:sp>
        <p:nvSpPr>
          <p:cNvPr id="518146" name="Rectangle 2"/>
          <p:cNvSpPr>
            <a:spLocks noGrp="1" noChangeArrowheads="1"/>
          </p:cNvSpPr>
          <p:nvPr>
            <p:ph type="title"/>
          </p:nvPr>
        </p:nvSpPr>
        <p:spPr>
          <a:xfrm>
            <a:off x="533400" y="228600"/>
            <a:ext cx="8231188" cy="1143000"/>
          </a:xfrm>
        </p:spPr>
        <p:txBody>
          <a:bodyPr/>
          <a:lstStyle/>
          <a:p>
            <a:r>
              <a:rPr lang="en-US" sz="3200"/>
              <a:t>Checksumming: Cyclic Redundancy Check</a:t>
            </a:r>
            <a:endParaRPr lang="en-US"/>
          </a:p>
        </p:txBody>
      </p:sp>
      <p:sp>
        <p:nvSpPr>
          <p:cNvPr id="518147" name="Rectangle 3"/>
          <p:cNvSpPr>
            <a:spLocks noGrp="1" noChangeArrowheads="1"/>
          </p:cNvSpPr>
          <p:nvPr>
            <p:ph type="body" idx="1"/>
          </p:nvPr>
        </p:nvSpPr>
        <p:spPr>
          <a:xfrm>
            <a:off x="484188" y="1362075"/>
            <a:ext cx="7772400" cy="3360738"/>
          </a:xfrm>
        </p:spPr>
        <p:txBody>
          <a:bodyPr/>
          <a:lstStyle/>
          <a:p>
            <a:r>
              <a:rPr lang="en-US" sz="2000"/>
              <a:t>view data bits, </a:t>
            </a:r>
            <a:r>
              <a:rPr lang="en-US" sz="2000">
                <a:solidFill>
                  <a:srgbClr val="FF0000"/>
                </a:solidFill>
              </a:rPr>
              <a:t>D</a:t>
            </a:r>
            <a:r>
              <a:rPr lang="en-US" sz="2000"/>
              <a:t>, as a binary number</a:t>
            </a:r>
          </a:p>
          <a:p>
            <a:r>
              <a:rPr lang="en-US" sz="2000"/>
              <a:t>choose r+1 bit pattern (generator), </a:t>
            </a:r>
            <a:r>
              <a:rPr lang="en-US" sz="2000">
                <a:solidFill>
                  <a:srgbClr val="FF0000"/>
                </a:solidFill>
              </a:rPr>
              <a:t>G</a:t>
            </a:r>
            <a:r>
              <a:rPr lang="en-US" sz="2000"/>
              <a:t> </a:t>
            </a:r>
          </a:p>
          <a:p>
            <a:r>
              <a:rPr lang="en-US" sz="2000"/>
              <a:t>goal: choose r CRC bits, </a:t>
            </a:r>
            <a:r>
              <a:rPr lang="en-US" sz="2000">
                <a:solidFill>
                  <a:srgbClr val="FF0000"/>
                </a:solidFill>
              </a:rPr>
              <a:t>R</a:t>
            </a:r>
            <a:r>
              <a:rPr lang="en-US" sz="2000"/>
              <a:t>, such that</a:t>
            </a:r>
          </a:p>
          <a:p>
            <a:pPr lvl="1"/>
            <a:r>
              <a:rPr lang="en-US" sz="1800"/>
              <a:t> &lt;D,R&gt; exactly divisible by G (modulo 2) </a:t>
            </a:r>
          </a:p>
          <a:p>
            <a:pPr lvl="1"/>
            <a:r>
              <a:rPr lang="en-US" sz="1800"/>
              <a:t>receiver knows G, divides &lt;D,R&gt; by G.  If non-zero remainder: error detected!</a:t>
            </a:r>
          </a:p>
          <a:p>
            <a:pPr lvl="1"/>
            <a:r>
              <a:rPr lang="en-US" sz="1800"/>
              <a:t>can detect all burst errors less than r+1 bits</a:t>
            </a:r>
          </a:p>
          <a:p>
            <a:r>
              <a:rPr lang="en-US" sz="2000"/>
              <a:t>widely used in practice (Ethernet, 802.11 WiFi, ATM)</a:t>
            </a:r>
          </a:p>
        </p:txBody>
      </p:sp>
      <p:pic>
        <p:nvPicPr>
          <p:cNvPr id="518148" name="Picture 4" descr="524 CRC c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4543425"/>
            <a:ext cx="5738813" cy="158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a:t>5: DataLink Layer</a:t>
            </a:r>
          </a:p>
        </p:txBody>
      </p:sp>
      <p:sp>
        <p:nvSpPr>
          <p:cNvPr id="10" name="Slide Number Placeholder 5"/>
          <p:cNvSpPr>
            <a:spLocks noGrp="1"/>
          </p:cNvSpPr>
          <p:nvPr>
            <p:ph type="sldNum" sz="quarter" idx="12"/>
          </p:nvPr>
        </p:nvSpPr>
        <p:spPr/>
        <p:txBody>
          <a:bodyPr/>
          <a:lstStyle/>
          <a:p>
            <a:r>
              <a:rPr lang="en-US"/>
              <a:t>5-</a:t>
            </a:r>
            <a:fld id="{2F3CFA88-B0F0-43D7-AB2A-D1058739184D}" type="slidenum">
              <a:rPr lang="en-US"/>
              <a:pPr/>
              <a:t>15</a:t>
            </a:fld>
            <a:endParaRPr lang="en-US"/>
          </a:p>
        </p:txBody>
      </p:sp>
      <p:pic>
        <p:nvPicPr>
          <p:cNvPr id="519170" name="Picture 2" descr="525 CRC 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2150" y="1770063"/>
            <a:ext cx="3586163" cy="4343400"/>
          </a:xfrm>
          <a:prstGeom prst="rect">
            <a:avLst/>
          </a:prstGeom>
          <a:noFill/>
          <a:extLst>
            <a:ext uri="{909E8E84-426E-40DD-AFC4-6F175D3DCCD1}">
              <a14:hiddenFill xmlns:a14="http://schemas.microsoft.com/office/drawing/2010/main">
                <a:solidFill>
                  <a:srgbClr val="FFFFFF"/>
                </a:solidFill>
              </a14:hiddenFill>
            </a:ext>
          </a:extLst>
        </p:spPr>
      </p:pic>
      <p:sp>
        <p:nvSpPr>
          <p:cNvPr id="519171" name="Rectangle 3"/>
          <p:cNvSpPr>
            <a:spLocks noGrp="1" noChangeArrowheads="1"/>
          </p:cNvSpPr>
          <p:nvPr>
            <p:ph type="title"/>
          </p:nvPr>
        </p:nvSpPr>
        <p:spPr/>
        <p:txBody>
          <a:bodyPr/>
          <a:lstStyle/>
          <a:p>
            <a:r>
              <a:rPr lang="en-US" sz="3600"/>
              <a:t>CRC Example</a:t>
            </a:r>
            <a:endParaRPr lang="en-US"/>
          </a:p>
        </p:txBody>
      </p:sp>
      <p:sp>
        <p:nvSpPr>
          <p:cNvPr id="519172" name="Rectangle 4"/>
          <p:cNvSpPr>
            <a:spLocks noGrp="1" noChangeArrowheads="1"/>
          </p:cNvSpPr>
          <p:nvPr>
            <p:ph type="body" idx="1"/>
          </p:nvPr>
        </p:nvSpPr>
        <p:spPr>
          <a:xfrm>
            <a:off x="492125" y="1281113"/>
            <a:ext cx="3478213" cy="3244850"/>
          </a:xfrm>
        </p:spPr>
        <p:txBody>
          <a:bodyPr/>
          <a:lstStyle/>
          <a:p>
            <a:pPr>
              <a:buFont typeface="ZapfDingbats" pitchFamily="82" charset="2"/>
              <a:buNone/>
            </a:pPr>
            <a:r>
              <a:rPr lang="en-US" sz="2400">
                <a:solidFill>
                  <a:schemeClr val="accent2"/>
                </a:solidFill>
              </a:rPr>
              <a:t>Want:</a:t>
            </a:r>
            <a:endParaRPr lang="en-US"/>
          </a:p>
          <a:p>
            <a:pPr lvl="1">
              <a:buFont typeface="ZapfDingbats" pitchFamily="82" charset="2"/>
              <a:buNone/>
            </a:pPr>
            <a:r>
              <a:rPr lang="en-US"/>
              <a:t>D</a:t>
            </a:r>
            <a:r>
              <a:rPr lang="en-US" baseline="26000"/>
              <a:t>.</a:t>
            </a:r>
            <a:r>
              <a:rPr lang="en-US"/>
              <a:t>2</a:t>
            </a:r>
            <a:r>
              <a:rPr lang="en-US" baseline="30000"/>
              <a:t>r</a:t>
            </a:r>
            <a:r>
              <a:rPr lang="en-US"/>
              <a:t> XOR R = nG</a:t>
            </a:r>
          </a:p>
          <a:p>
            <a:pPr>
              <a:buFont typeface="ZapfDingbats" pitchFamily="82" charset="2"/>
              <a:buNone/>
            </a:pPr>
            <a:r>
              <a:rPr lang="en-US" sz="2400" i="1">
                <a:solidFill>
                  <a:schemeClr val="accent2"/>
                </a:solidFill>
              </a:rPr>
              <a:t>equivalently:</a:t>
            </a:r>
            <a:endParaRPr lang="en-US"/>
          </a:p>
          <a:p>
            <a:pPr lvl="1">
              <a:buFont typeface="ZapfDingbats" pitchFamily="82" charset="2"/>
              <a:buNone/>
            </a:pPr>
            <a:r>
              <a:rPr lang="en-US"/>
              <a:t>D</a:t>
            </a:r>
            <a:r>
              <a:rPr lang="en-US" baseline="26000"/>
              <a:t>.</a:t>
            </a:r>
            <a:r>
              <a:rPr lang="en-US"/>
              <a:t>2</a:t>
            </a:r>
            <a:r>
              <a:rPr lang="en-US" baseline="30000"/>
              <a:t>r</a:t>
            </a:r>
            <a:r>
              <a:rPr lang="en-US"/>
              <a:t> = nG XOR R </a:t>
            </a:r>
          </a:p>
          <a:p>
            <a:pPr>
              <a:buFont typeface="ZapfDingbats" pitchFamily="82" charset="2"/>
              <a:buNone/>
            </a:pPr>
            <a:r>
              <a:rPr lang="en-US" sz="2400" i="1">
                <a:solidFill>
                  <a:schemeClr val="accent2"/>
                </a:solidFill>
              </a:rPr>
              <a:t>equivalently:</a:t>
            </a:r>
            <a:r>
              <a:rPr lang="en-US" sz="2400"/>
              <a:t>  </a:t>
            </a:r>
          </a:p>
          <a:p>
            <a:pPr>
              <a:buFont typeface="ZapfDingbats" pitchFamily="82" charset="2"/>
              <a:buNone/>
            </a:pPr>
            <a:r>
              <a:rPr lang="en-US" sz="2400"/>
              <a:t>    if we divide D</a:t>
            </a:r>
            <a:r>
              <a:rPr lang="en-US" sz="2400" baseline="26000"/>
              <a:t>.</a:t>
            </a:r>
            <a:r>
              <a:rPr lang="en-US" sz="2400"/>
              <a:t>2</a:t>
            </a:r>
            <a:r>
              <a:rPr lang="en-US" sz="2400" baseline="30000"/>
              <a:t>r</a:t>
            </a:r>
            <a:r>
              <a:rPr lang="en-US" sz="2400"/>
              <a:t> by G, want remainder R</a:t>
            </a:r>
            <a:endParaRPr lang="en-US"/>
          </a:p>
        </p:txBody>
      </p:sp>
      <p:sp>
        <p:nvSpPr>
          <p:cNvPr id="519173" name="Text Box 5"/>
          <p:cNvSpPr txBox="1">
            <a:spLocks noChangeArrowheads="1"/>
          </p:cNvSpPr>
          <p:nvPr/>
        </p:nvSpPr>
        <p:spPr bwMode="auto">
          <a:xfrm>
            <a:off x="1082675" y="5213350"/>
            <a:ext cx="376713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i="0"/>
              <a:t>R</a:t>
            </a:r>
            <a:r>
              <a:rPr lang="en-US" i="0"/>
              <a:t> = remainder[           ]</a:t>
            </a:r>
          </a:p>
        </p:txBody>
      </p:sp>
      <p:sp>
        <p:nvSpPr>
          <p:cNvPr id="519174" name="Text Box 6"/>
          <p:cNvSpPr txBox="1">
            <a:spLocks noChangeArrowheads="1"/>
          </p:cNvSpPr>
          <p:nvPr/>
        </p:nvSpPr>
        <p:spPr bwMode="auto">
          <a:xfrm>
            <a:off x="2497138" y="5053013"/>
            <a:ext cx="1336675"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i="0"/>
              <a:t>D</a:t>
            </a:r>
            <a:r>
              <a:rPr lang="en-US" sz="2400" i="0" baseline="26000"/>
              <a:t>.</a:t>
            </a:r>
            <a:r>
              <a:rPr lang="en-US" sz="2400" i="0"/>
              <a:t>2</a:t>
            </a:r>
            <a:r>
              <a:rPr lang="en-US" sz="2400" i="0" baseline="30000"/>
              <a:t>r</a:t>
            </a:r>
          </a:p>
          <a:p>
            <a:pPr algn="ctr"/>
            <a:r>
              <a:rPr lang="en-US" sz="2400" i="0"/>
              <a:t>G</a:t>
            </a:r>
            <a:endParaRPr lang="en-US" sz="2400" i="0">
              <a:latin typeface="Times New Roman" pitchFamily="18" charset="0"/>
            </a:endParaRPr>
          </a:p>
        </p:txBody>
      </p:sp>
      <p:sp>
        <p:nvSpPr>
          <p:cNvPr id="519175" name="Line 7"/>
          <p:cNvSpPr>
            <a:spLocks noChangeShapeType="1"/>
          </p:cNvSpPr>
          <p:nvPr/>
        </p:nvSpPr>
        <p:spPr bwMode="auto">
          <a:xfrm>
            <a:off x="2840038" y="5468938"/>
            <a:ext cx="6318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176" name="Rectangle 8"/>
          <p:cNvSpPr>
            <a:spLocks noChangeArrowheads="1"/>
          </p:cNvSpPr>
          <p:nvPr/>
        </p:nvSpPr>
        <p:spPr bwMode="auto">
          <a:xfrm>
            <a:off x="911225" y="4878388"/>
            <a:ext cx="3201988" cy="1190625"/>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5: DataLink Layer</a:t>
            </a:r>
          </a:p>
        </p:txBody>
      </p:sp>
      <p:sp>
        <p:nvSpPr>
          <p:cNvPr id="6" name="Slide Number Placeholder 6"/>
          <p:cNvSpPr>
            <a:spLocks noGrp="1"/>
          </p:cNvSpPr>
          <p:nvPr>
            <p:ph type="sldNum" sz="quarter" idx="12"/>
          </p:nvPr>
        </p:nvSpPr>
        <p:spPr/>
        <p:txBody>
          <a:bodyPr/>
          <a:lstStyle/>
          <a:p>
            <a:r>
              <a:rPr lang="en-US"/>
              <a:t>5-</a:t>
            </a:r>
            <a:fld id="{698EA90C-8667-40D0-BFB8-931993032C5B}" type="slidenum">
              <a:rPr lang="en-US"/>
              <a:pPr/>
              <a:t>16</a:t>
            </a:fld>
            <a:endParaRPr lang="en-US"/>
          </a:p>
        </p:txBody>
      </p:sp>
      <p:sp>
        <p:nvSpPr>
          <p:cNvPr id="513026" name="Rectangle 2"/>
          <p:cNvSpPr>
            <a:spLocks noGrp="1" noChangeArrowheads="1"/>
          </p:cNvSpPr>
          <p:nvPr>
            <p:ph type="title"/>
          </p:nvPr>
        </p:nvSpPr>
        <p:spPr/>
        <p:txBody>
          <a:bodyPr/>
          <a:lstStyle/>
          <a:p>
            <a:r>
              <a:rPr lang="en-US"/>
              <a:t>Link Layer</a:t>
            </a:r>
          </a:p>
        </p:txBody>
      </p:sp>
      <p:sp>
        <p:nvSpPr>
          <p:cNvPr id="513027" name="Rectangle 3"/>
          <p:cNvSpPr>
            <a:spLocks noGrp="1" noChangeArrowheads="1"/>
          </p:cNvSpPr>
          <p:nvPr>
            <p:ph type="body" sz="half" idx="1"/>
          </p:nvPr>
        </p:nvSpPr>
        <p:spPr/>
        <p:txBody>
          <a:bodyPr/>
          <a:lstStyle/>
          <a:p>
            <a:r>
              <a:rPr lang="en-US" sz="2400"/>
              <a:t>5.1 Introduction and services</a:t>
            </a:r>
          </a:p>
          <a:p>
            <a:r>
              <a:rPr lang="en-US" sz="2400"/>
              <a:t>5.2 Error detection and correction </a:t>
            </a:r>
          </a:p>
          <a:p>
            <a:r>
              <a:rPr lang="en-US" sz="2400">
                <a:solidFill>
                  <a:srgbClr val="FF0000"/>
                </a:solidFill>
              </a:rPr>
              <a:t>5.3Multiple access protocols</a:t>
            </a:r>
          </a:p>
          <a:p>
            <a:r>
              <a:rPr lang="en-US" sz="2400"/>
              <a:t>5.4 Link-layer Addressing</a:t>
            </a:r>
          </a:p>
          <a:p>
            <a:r>
              <a:rPr lang="en-US" sz="2400"/>
              <a:t>5.5 Ethernet</a:t>
            </a:r>
          </a:p>
        </p:txBody>
      </p:sp>
      <p:sp>
        <p:nvSpPr>
          <p:cNvPr id="513030" name="Rectangle 6"/>
          <p:cNvSpPr>
            <a:spLocks noGrp="1" noChangeArrowheads="1"/>
          </p:cNvSpPr>
          <p:nvPr>
            <p:ph type="body" sz="half" idx="2"/>
          </p:nvPr>
        </p:nvSpPr>
        <p:spPr>
          <a:xfrm>
            <a:off x="4495800" y="1600200"/>
            <a:ext cx="4054475" cy="4648200"/>
          </a:xfrm>
          <a:noFill/>
          <a:ln/>
        </p:spPr>
        <p:txBody>
          <a:bodyPr/>
          <a:lstStyle/>
          <a:p>
            <a:r>
              <a:rPr lang="en-US" sz="2400"/>
              <a:t>5.6 Link-layer switches</a:t>
            </a:r>
          </a:p>
          <a:p>
            <a:r>
              <a:rPr lang="en-US" sz="2400"/>
              <a:t>5.7 PPP</a:t>
            </a:r>
          </a:p>
          <a:p>
            <a:r>
              <a:rPr lang="en-US" sz="2400"/>
              <a:t>5.8 Link virtualization: MPLS</a:t>
            </a:r>
          </a:p>
          <a:p>
            <a:r>
              <a:rPr lang="en-US" sz="2400"/>
              <a:t>5.9 A day in the life of a web request</a:t>
            </a:r>
          </a:p>
          <a:p>
            <a:pPr>
              <a:buFont typeface="ZapfDingbats" pitchFamily="82" charset="2"/>
              <a:buNone/>
            </a:pPr>
            <a:endParaRPr lang="en-US" sz="24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Footer Placeholder 4"/>
          <p:cNvSpPr>
            <a:spLocks noGrp="1"/>
          </p:cNvSpPr>
          <p:nvPr>
            <p:ph type="ftr" sz="quarter" idx="11"/>
          </p:nvPr>
        </p:nvSpPr>
        <p:spPr/>
        <p:txBody>
          <a:bodyPr/>
          <a:lstStyle/>
          <a:p>
            <a:r>
              <a:rPr lang="en-US"/>
              <a:t>5: DataLink Layer</a:t>
            </a:r>
          </a:p>
        </p:txBody>
      </p:sp>
      <p:sp>
        <p:nvSpPr>
          <p:cNvPr id="101" name="Slide Number Placeholder 5"/>
          <p:cNvSpPr>
            <a:spLocks noGrp="1"/>
          </p:cNvSpPr>
          <p:nvPr>
            <p:ph type="sldNum" sz="quarter" idx="12"/>
          </p:nvPr>
        </p:nvSpPr>
        <p:spPr/>
        <p:txBody>
          <a:bodyPr/>
          <a:lstStyle/>
          <a:p>
            <a:r>
              <a:rPr lang="en-US"/>
              <a:t>5-</a:t>
            </a:r>
            <a:fld id="{4162CEA4-8349-4F97-A67F-72BB47DA01ED}" type="slidenum">
              <a:rPr lang="en-US"/>
              <a:pPr/>
              <a:t>17</a:t>
            </a:fld>
            <a:endParaRPr lang="en-US"/>
          </a:p>
        </p:txBody>
      </p:sp>
      <p:sp>
        <p:nvSpPr>
          <p:cNvPr id="167938" name="Rectangle 2"/>
          <p:cNvSpPr>
            <a:spLocks noGrp="1" noChangeArrowheads="1"/>
          </p:cNvSpPr>
          <p:nvPr>
            <p:ph type="title"/>
          </p:nvPr>
        </p:nvSpPr>
        <p:spPr>
          <a:xfrm>
            <a:off x="533400" y="57150"/>
            <a:ext cx="7772400" cy="1143000"/>
          </a:xfrm>
        </p:spPr>
        <p:txBody>
          <a:bodyPr/>
          <a:lstStyle/>
          <a:p>
            <a:r>
              <a:rPr lang="en-US" sz="3200"/>
              <a:t>Multiple Access Links and Protocols</a:t>
            </a:r>
            <a:endParaRPr lang="en-US"/>
          </a:p>
        </p:txBody>
      </p:sp>
      <p:sp>
        <p:nvSpPr>
          <p:cNvPr id="167939" name="Rectangle 3"/>
          <p:cNvSpPr>
            <a:spLocks noGrp="1" noChangeArrowheads="1"/>
          </p:cNvSpPr>
          <p:nvPr>
            <p:ph type="body" idx="1"/>
          </p:nvPr>
        </p:nvSpPr>
        <p:spPr>
          <a:xfrm>
            <a:off x="533400" y="1054100"/>
            <a:ext cx="7772400" cy="3292475"/>
          </a:xfrm>
        </p:spPr>
        <p:txBody>
          <a:bodyPr/>
          <a:lstStyle/>
          <a:p>
            <a:pPr>
              <a:buFont typeface="ZapfDingbats" pitchFamily="82" charset="2"/>
              <a:buNone/>
            </a:pPr>
            <a:r>
              <a:rPr lang="en-US"/>
              <a:t>Two types of “links”:</a:t>
            </a:r>
          </a:p>
          <a:p>
            <a:r>
              <a:rPr lang="en-US" sz="2400"/>
              <a:t>point-to-point</a:t>
            </a:r>
          </a:p>
          <a:p>
            <a:pPr lvl="1"/>
            <a:r>
              <a:rPr lang="en-US" sz="2000"/>
              <a:t>PPP for dial-up access</a:t>
            </a:r>
          </a:p>
          <a:p>
            <a:pPr lvl="1"/>
            <a:r>
              <a:rPr lang="en-US" sz="2000"/>
              <a:t>point-to-point link between Ethernet switch and host</a:t>
            </a:r>
          </a:p>
          <a:p>
            <a:r>
              <a:rPr lang="en-US" sz="2400">
                <a:solidFill>
                  <a:srgbClr val="FF0000"/>
                </a:solidFill>
              </a:rPr>
              <a:t>broadcast</a:t>
            </a:r>
            <a:r>
              <a:rPr lang="en-US" sz="2400"/>
              <a:t> (shared wire or medium)</a:t>
            </a:r>
          </a:p>
          <a:p>
            <a:pPr lvl="1"/>
            <a:r>
              <a:rPr lang="en-US" sz="2000"/>
              <a:t>old-fashioned Ethernet</a:t>
            </a:r>
          </a:p>
          <a:p>
            <a:pPr lvl="1"/>
            <a:r>
              <a:rPr lang="en-US" sz="2000"/>
              <a:t>upstream HFC</a:t>
            </a:r>
          </a:p>
          <a:p>
            <a:pPr lvl="1"/>
            <a:r>
              <a:rPr lang="en-US" sz="2000"/>
              <a:t>802.11 wireless LAN</a:t>
            </a:r>
          </a:p>
          <a:p>
            <a:endParaRPr lang="en-US" sz="2400"/>
          </a:p>
          <a:p>
            <a:endParaRPr lang="en-US" sz="2400"/>
          </a:p>
          <a:p>
            <a:endParaRPr lang="en-US" sz="2400"/>
          </a:p>
          <a:p>
            <a:endParaRPr lang="en-US" sz="2400"/>
          </a:p>
        </p:txBody>
      </p:sp>
      <p:sp>
        <p:nvSpPr>
          <p:cNvPr id="167941" name="Text Box 5"/>
          <p:cNvSpPr txBox="1">
            <a:spLocks noChangeArrowheads="1"/>
          </p:cNvSpPr>
          <p:nvPr/>
        </p:nvSpPr>
        <p:spPr bwMode="auto">
          <a:xfrm>
            <a:off x="906463" y="5883275"/>
            <a:ext cx="16573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i="0"/>
              <a:t>shared wire (e.g., </a:t>
            </a:r>
          </a:p>
          <a:p>
            <a:pPr algn="ctr"/>
            <a:r>
              <a:rPr lang="en-US" sz="1400" i="0"/>
              <a:t>cabled Ethernet)</a:t>
            </a:r>
          </a:p>
        </p:txBody>
      </p:sp>
      <p:sp>
        <p:nvSpPr>
          <p:cNvPr id="167942" name="Text Box 6"/>
          <p:cNvSpPr txBox="1">
            <a:spLocks noChangeArrowheads="1"/>
          </p:cNvSpPr>
          <p:nvPr/>
        </p:nvSpPr>
        <p:spPr bwMode="auto">
          <a:xfrm>
            <a:off x="2863850" y="5897563"/>
            <a:ext cx="17176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i="0"/>
              <a:t>shared RF</a:t>
            </a:r>
          </a:p>
          <a:p>
            <a:pPr algn="ctr"/>
            <a:r>
              <a:rPr lang="en-US" sz="1400" i="0"/>
              <a:t> (e.g., 802.11 WiFi)</a:t>
            </a:r>
          </a:p>
        </p:txBody>
      </p:sp>
      <p:sp>
        <p:nvSpPr>
          <p:cNvPr id="167943" name="Text Box 7"/>
          <p:cNvSpPr txBox="1">
            <a:spLocks noChangeArrowheads="1"/>
          </p:cNvSpPr>
          <p:nvPr/>
        </p:nvSpPr>
        <p:spPr bwMode="auto">
          <a:xfrm>
            <a:off x="5049838" y="5957888"/>
            <a:ext cx="10541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i="0"/>
              <a:t>shared RF</a:t>
            </a:r>
          </a:p>
          <a:p>
            <a:pPr algn="ctr"/>
            <a:r>
              <a:rPr lang="en-US" sz="1400" i="0"/>
              <a:t>(satellite) </a:t>
            </a:r>
          </a:p>
        </p:txBody>
      </p:sp>
      <p:sp>
        <p:nvSpPr>
          <p:cNvPr id="167944" name="Text Box 8"/>
          <p:cNvSpPr txBox="1">
            <a:spLocks noChangeArrowheads="1"/>
          </p:cNvSpPr>
          <p:nvPr/>
        </p:nvSpPr>
        <p:spPr bwMode="auto">
          <a:xfrm>
            <a:off x="6500813" y="5667375"/>
            <a:ext cx="20828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i="0"/>
              <a:t>humans at a</a:t>
            </a:r>
          </a:p>
          <a:p>
            <a:pPr algn="ctr"/>
            <a:r>
              <a:rPr lang="en-US" sz="1400" i="0"/>
              <a:t>cocktail party </a:t>
            </a:r>
          </a:p>
          <a:p>
            <a:pPr algn="ctr"/>
            <a:r>
              <a:rPr lang="en-US" sz="1400" i="0"/>
              <a:t>(shared air, acoustical)</a:t>
            </a:r>
          </a:p>
        </p:txBody>
      </p:sp>
      <p:graphicFrame>
        <p:nvGraphicFramePr>
          <p:cNvPr id="167980" name="Object 44"/>
          <p:cNvGraphicFramePr>
            <a:graphicFrameLocks noChangeAspect="1"/>
          </p:cNvGraphicFramePr>
          <p:nvPr>
            <p:ph idx="1"/>
          </p:nvPr>
        </p:nvGraphicFramePr>
        <p:xfrm>
          <a:off x="982663" y="5314950"/>
          <a:ext cx="439737" cy="366713"/>
        </p:xfrm>
        <a:graphic>
          <a:graphicData uri="http://schemas.openxmlformats.org/presentationml/2006/ole">
            <mc:AlternateContent xmlns:mc="http://schemas.openxmlformats.org/markup-compatibility/2006">
              <mc:Choice xmlns:v="urn:schemas-microsoft-com:vml" Requires="v">
                <p:oleObj spid="_x0000_s168373" name="Clip" r:id="rId4" imgW="1305000" imgH="1085760" progId="MS_ClipArt_Gallery.2">
                  <p:embed/>
                </p:oleObj>
              </mc:Choice>
              <mc:Fallback>
                <p:oleObj name="Clip" r:id="rId4" imgW="1305000" imgH="1085760" progId="MS_ClipArt_Gallery.2">
                  <p:embed/>
                  <p:pic>
                    <p:nvPicPr>
                      <p:cNvPr id="0" name="Object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663" y="5314950"/>
                        <a:ext cx="4397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81" name="Object 45"/>
          <p:cNvGraphicFramePr>
            <a:graphicFrameLocks noChangeAspect="1"/>
          </p:cNvGraphicFramePr>
          <p:nvPr/>
        </p:nvGraphicFramePr>
        <p:xfrm>
          <a:off x="1138238" y="4930775"/>
          <a:ext cx="439737" cy="366713"/>
        </p:xfrm>
        <a:graphic>
          <a:graphicData uri="http://schemas.openxmlformats.org/presentationml/2006/ole">
            <mc:AlternateContent xmlns:mc="http://schemas.openxmlformats.org/markup-compatibility/2006">
              <mc:Choice xmlns:v="urn:schemas-microsoft-com:vml" Requires="v">
                <p:oleObj spid="_x0000_s168374" name="Clip" r:id="rId6" imgW="1305000" imgH="1085760" progId="MS_ClipArt_Gallery.2">
                  <p:embed/>
                </p:oleObj>
              </mc:Choice>
              <mc:Fallback>
                <p:oleObj name="Clip" r:id="rId6" imgW="1305000" imgH="1085760" progId="MS_ClipArt_Gallery.2">
                  <p:embed/>
                  <p:pic>
                    <p:nvPicPr>
                      <p:cNvPr id="0" name="Object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8238" y="4930775"/>
                        <a:ext cx="4397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82" name="Object 46"/>
          <p:cNvGraphicFramePr>
            <a:graphicFrameLocks noChangeAspect="1"/>
          </p:cNvGraphicFramePr>
          <p:nvPr/>
        </p:nvGraphicFramePr>
        <p:xfrm>
          <a:off x="1971675" y="4826000"/>
          <a:ext cx="439738" cy="366713"/>
        </p:xfrm>
        <a:graphic>
          <a:graphicData uri="http://schemas.openxmlformats.org/presentationml/2006/ole">
            <mc:AlternateContent xmlns:mc="http://schemas.openxmlformats.org/markup-compatibility/2006">
              <mc:Choice xmlns:v="urn:schemas-microsoft-com:vml" Requires="v">
                <p:oleObj spid="_x0000_s168375" name="Clip" r:id="rId7" imgW="1305000" imgH="1085760" progId="MS_ClipArt_Gallery.2">
                  <p:embed/>
                </p:oleObj>
              </mc:Choice>
              <mc:Fallback>
                <p:oleObj name="Clip" r:id="rId7" imgW="1305000" imgH="1085760" progId="MS_ClipArt_Gallery.2">
                  <p:embed/>
                  <p:pic>
                    <p:nvPicPr>
                      <p:cNvPr id="0" name="Object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1675" y="4826000"/>
                        <a:ext cx="43973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83" name="Object 47"/>
          <p:cNvGraphicFramePr>
            <a:graphicFrameLocks noChangeAspect="1"/>
          </p:cNvGraphicFramePr>
          <p:nvPr/>
        </p:nvGraphicFramePr>
        <p:xfrm>
          <a:off x="1792288" y="5295900"/>
          <a:ext cx="439737" cy="366713"/>
        </p:xfrm>
        <a:graphic>
          <a:graphicData uri="http://schemas.openxmlformats.org/presentationml/2006/ole">
            <mc:AlternateContent xmlns:mc="http://schemas.openxmlformats.org/markup-compatibility/2006">
              <mc:Choice xmlns:v="urn:schemas-microsoft-com:vml" Requires="v">
                <p:oleObj spid="_x0000_s168376" name="Clip" r:id="rId8" imgW="1305000" imgH="1085760" progId="MS_ClipArt_Gallery.2">
                  <p:embed/>
                </p:oleObj>
              </mc:Choice>
              <mc:Fallback>
                <p:oleObj name="Clip" r:id="rId8" imgW="1305000" imgH="1085760" progId="MS_ClipArt_Gallery.2">
                  <p:embed/>
                  <p:pic>
                    <p:nvPicPr>
                      <p:cNvPr id="0" name="Object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2288" y="5295900"/>
                        <a:ext cx="4397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7984" name="Group 48"/>
          <p:cNvGrpSpPr>
            <a:grpSpLocks/>
          </p:cNvGrpSpPr>
          <p:nvPr/>
        </p:nvGrpSpPr>
        <p:grpSpPr bwMode="auto">
          <a:xfrm>
            <a:off x="3976688" y="5238750"/>
            <a:ext cx="273050" cy="341313"/>
            <a:chOff x="2870" y="1518"/>
            <a:chExt cx="292" cy="320"/>
          </a:xfrm>
        </p:grpSpPr>
        <p:graphicFrame>
          <p:nvGraphicFramePr>
            <p:cNvPr id="167985" name="Object 4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68377" name="Clip" r:id="rId9" imgW="819000" imgH="847800" progId="MS_ClipArt_Gallery.2">
                    <p:embed/>
                  </p:oleObj>
                </mc:Choice>
                <mc:Fallback>
                  <p:oleObj name="Clip" r:id="rId9" imgW="819000" imgH="847800" progId="MS_ClipArt_Gallery.2">
                    <p:embed/>
                    <p:pic>
                      <p:nvPicPr>
                        <p:cNvPr id="0" name="Object 4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86" name="Object 5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68378" name="Clip" r:id="rId11" imgW="1266840" imgH="1200240" progId="MS_ClipArt_Gallery.2">
                    <p:embed/>
                  </p:oleObj>
                </mc:Choice>
                <mc:Fallback>
                  <p:oleObj name="Clip" r:id="rId11" imgW="1266840" imgH="1200240" progId="MS_ClipArt_Gallery.2">
                    <p:embed/>
                    <p:pic>
                      <p:nvPicPr>
                        <p:cNvPr id="0" name="Object 5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7987" name="Group 51"/>
          <p:cNvGrpSpPr>
            <a:grpSpLocks/>
          </p:cNvGrpSpPr>
          <p:nvPr/>
        </p:nvGrpSpPr>
        <p:grpSpPr bwMode="auto">
          <a:xfrm>
            <a:off x="3719513" y="5575300"/>
            <a:ext cx="349250" cy="322263"/>
            <a:chOff x="2870" y="1518"/>
            <a:chExt cx="292" cy="320"/>
          </a:xfrm>
        </p:grpSpPr>
        <p:graphicFrame>
          <p:nvGraphicFramePr>
            <p:cNvPr id="167988" name="Object 5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68379" name="Clip" r:id="rId13" imgW="819000" imgH="847800" progId="MS_ClipArt_Gallery.2">
                    <p:embed/>
                  </p:oleObj>
                </mc:Choice>
                <mc:Fallback>
                  <p:oleObj name="Clip" r:id="rId13" imgW="819000" imgH="847800" progId="MS_ClipArt_Gallery.2">
                    <p:embed/>
                    <p:pic>
                      <p:nvPicPr>
                        <p:cNvPr id="0" name="Object 5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89" name="Object 5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68380" name="Clip" r:id="rId14" imgW="1266840" imgH="1200240" progId="MS_ClipArt_Gallery.2">
                    <p:embed/>
                  </p:oleObj>
                </mc:Choice>
                <mc:Fallback>
                  <p:oleObj name="Clip" r:id="rId14" imgW="1266840" imgH="1200240" progId="MS_ClipArt_Gallery.2">
                    <p:embed/>
                    <p:pic>
                      <p:nvPicPr>
                        <p:cNvPr id="0" name="Object 5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68109" name="Line 173"/>
          <p:cNvSpPr>
            <a:spLocks noChangeShapeType="1"/>
          </p:cNvSpPr>
          <p:nvPr/>
        </p:nvSpPr>
        <p:spPr bwMode="auto">
          <a:xfrm flipH="1">
            <a:off x="1544638" y="4667250"/>
            <a:ext cx="466725" cy="890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110" name="Line 174"/>
          <p:cNvSpPr>
            <a:spLocks noChangeShapeType="1"/>
          </p:cNvSpPr>
          <p:nvPr/>
        </p:nvSpPr>
        <p:spPr bwMode="auto">
          <a:xfrm>
            <a:off x="1527175" y="5138738"/>
            <a:ext cx="242888"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111" name="Line 175"/>
          <p:cNvSpPr>
            <a:spLocks noChangeShapeType="1"/>
          </p:cNvSpPr>
          <p:nvPr/>
        </p:nvSpPr>
        <p:spPr bwMode="auto">
          <a:xfrm>
            <a:off x="1392238" y="5475288"/>
            <a:ext cx="19050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112" name="Line 176"/>
          <p:cNvSpPr>
            <a:spLocks noChangeShapeType="1"/>
          </p:cNvSpPr>
          <p:nvPr/>
        </p:nvSpPr>
        <p:spPr bwMode="auto">
          <a:xfrm flipV="1">
            <a:off x="1836738" y="4999038"/>
            <a:ext cx="177800" cy="7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68116" name="Group 180"/>
          <p:cNvGrpSpPr>
            <a:grpSpLocks/>
          </p:cNvGrpSpPr>
          <p:nvPr/>
        </p:nvGrpSpPr>
        <p:grpSpPr bwMode="auto">
          <a:xfrm>
            <a:off x="3598863" y="5027613"/>
            <a:ext cx="290512" cy="404812"/>
            <a:chOff x="2556" y="2689"/>
            <a:chExt cx="183" cy="255"/>
          </a:xfrm>
        </p:grpSpPr>
        <p:pic>
          <p:nvPicPr>
            <p:cNvPr id="168117" name="Picture 181" descr="31u_bnrz[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09" y="2770"/>
              <a:ext cx="121" cy="174"/>
            </a:xfrm>
            <a:prstGeom prst="rect">
              <a:avLst/>
            </a:prstGeom>
            <a:noFill/>
            <a:extLst>
              <a:ext uri="{909E8E84-426E-40DD-AFC4-6F175D3DCCD1}">
                <a14:hiddenFill xmlns:a14="http://schemas.microsoft.com/office/drawing/2010/main">
                  <a:solidFill>
                    <a:srgbClr val="FFFFFF"/>
                  </a:solidFill>
                </a14:hiddenFill>
              </a:ext>
            </a:extLst>
          </p:spPr>
        </p:pic>
        <p:sp>
          <p:nvSpPr>
            <p:cNvPr id="168118" name="Freeform 182"/>
            <p:cNvSpPr>
              <a:spLocks/>
            </p:cNvSpPr>
            <p:nvPr/>
          </p:nvSpPr>
          <p:spPr bwMode="auto">
            <a:xfrm>
              <a:off x="2605" y="2702"/>
              <a:ext cx="33" cy="39"/>
            </a:xfrm>
            <a:custGeom>
              <a:avLst/>
              <a:gdLst>
                <a:gd name="T0" fmla="*/ 70 w 199"/>
                <a:gd name="T1" fmla="*/ 29 h 232"/>
                <a:gd name="T2" fmla="*/ 55 w 199"/>
                <a:gd name="T3" fmla="*/ 39 h 232"/>
                <a:gd name="T4" fmla="*/ 42 w 199"/>
                <a:gd name="T5" fmla="*/ 50 h 232"/>
                <a:gd name="T6" fmla="*/ 30 w 199"/>
                <a:gd name="T7" fmla="*/ 63 h 232"/>
                <a:gd name="T8" fmla="*/ 20 w 199"/>
                <a:gd name="T9" fmla="*/ 77 h 232"/>
                <a:gd name="T10" fmla="*/ 12 w 199"/>
                <a:gd name="T11" fmla="*/ 91 h 232"/>
                <a:gd name="T12" fmla="*/ 6 w 199"/>
                <a:gd name="T13" fmla="*/ 108 h 232"/>
                <a:gd name="T14" fmla="*/ 2 w 199"/>
                <a:gd name="T15" fmla="*/ 125 h 232"/>
                <a:gd name="T16" fmla="*/ 0 w 199"/>
                <a:gd name="T17" fmla="*/ 142 h 232"/>
                <a:gd name="T18" fmla="*/ 2 w 199"/>
                <a:gd name="T19" fmla="*/ 166 h 232"/>
                <a:gd name="T20" fmla="*/ 12 w 199"/>
                <a:gd name="T21" fmla="*/ 186 h 232"/>
                <a:gd name="T22" fmla="*/ 26 w 199"/>
                <a:gd name="T23" fmla="*/ 203 h 232"/>
                <a:gd name="T24" fmla="*/ 45 w 199"/>
                <a:gd name="T25" fmla="*/ 216 h 232"/>
                <a:gd name="T26" fmla="*/ 66 w 199"/>
                <a:gd name="T27" fmla="*/ 226 h 232"/>
                <a:gd name="T28" fmla="*/ 88 w 199"/>
                <a:gd name="T29" fmla="*/ 230 h 232"/>
                <a:gd name="T30" fmla="*/ 111 w 199"/>
                <a:gd name="T31" fmla="*/ 232 h 232"/>
                <a:gd name="T32" fmla="*/ 134 w 199"/>
                <a:gd name="T33" fmla="*/ 228 h 232"/>
                <a:gd name="T34" fmla="*/ 138 w 199"/>
                <a:gd name="T35" fmla="*/ 228 h 232"/>
                <a:gd name="T36" fmla="*/ 143 w 199"/>
                <a:gd name="T37" fmla="*/ 226 h 232"/>
                <a:gd name="T38" fmla="*/ 147 w 199"/>
                <a:gd name="T39" fmla="*/ 222 h 232"/>
                <a:gd name="T40" fmla="*/ 148 w 199"/>
                <a:gd name="T41" fmla="*/ 218 h 232"/>
                <a:gd name="T42" fmla="*/ 145 w 199"/>
                <a:gd name="T43" fmla="*/ 212 h 232"/>
                <a:gd name="T44" fmla="*/ 141 w 199"/>
                <a:gd name="T45" fmla="*/ 207 h 232"/>
                <a:gd name="T46" fmla="*/ 135 w 199"/>
                <a:gd name="T47" fmla="*/ 203 h 232"/>
                <a:gd name="T48" fmla="*/ 129 w 199"/>
                <a:gd name="T49" fmla="*/ 201 h 232"/>
                <a:gd name="T50" fmla="*/ 117 w 199"/>
                <a:gd name="T51" fmla="*/ 197 h 232"/>
                <a:gd name="T52" fmla="*/ 105 w 199"/>
                <a:gd name="T53" fmla="*/ 195 h 232"/>
                <a:gd name="T54" fmla="*/ 94 w 199"/>
                <a:gd name="T55" fmla="*/ 193 h 232"/>
                <a:gd name="T56" fmla="*/ 83 w 199"/>
                <a:gd name="T57" fmla="*/ 190 h 232"/>
                <a:gd name="T58" fmla="*/ 73 w 199"/>
                <a:gd name="T59" fmla="*/ 187 h 232"/>
                <a:gd name="T60" fmla="*/ 62 w 199"/>
                <a:gd name="T61" fmla="*/ 182 h 232"/>
                <a:gd name="T62" fmla="*/ 53 w 199"/>
                <a:gd name="T63" fmla="*/ 176 h 232"/>
                <a:gd name="T64" fmla="*/ 43 w 199"/>
                <a:gd name="T65" fmla="*/ 167 h 232"/>
                <a:gd name="T66" fmla="*/ 40 w 199"/>
                <a:gd name="T67" fmla="*/ 128 h 232"/>
                <a:gd name="T68" fmla="*/ 49 w 199"/>
                <a:gd name="T69" fmla="*/ 96 h 232"/>
                <a:gd name="T70" fmla="*/ 68 w 199"/>
                <a:gd name="T71" fmla="*/ 71 h 232"/>
                <a:gd name="T72" fmla="*/ 94 w 199"/>
                <a:gd name="T73" fmla="*/ 50 h 232"/>
                <a:gd name="T74" fmla="*/ 122 w 199"/>
                <a:gd name="T75" fmla="*/ 34 h 232"/>
                <a:gd name="T76" fmla="*/ 151 w 199"/>
                <a:gd name="T77" fmla="*/ 21 h 232"/>
                <a:gd name="T78" fmla="*/ 178 w 199"/>
                <a:gd name="T79" fmla="*/ 12 h 232"/>
                <a:gd name="T80" fmla="*/ 199 w 199"/>
                <a:gd name="T81" fmla="*/ 4 h 232"/>
                <a:gd name="T82" fmla="*/ 186 w 199"/>
                <a:gd name="T83" fmla="*/ 1 h 232"/>
                <a:gd name="T84" fmla="*/ 172 w 199"/>
                <a:gd name="T85" fmla="*/ 0 h 232"/>
                <a:gd name="T86" fmla="*/ 156 w 199"/>
                <a:gd name="T87" fmla="*/ 2 h 232"/>
                <a:gd name="T88" fmla="*/ 138 w 199"/>
                <a:gd name="T89" fmla="*/ 4 h 232"/>
                <a:gd name="T90" fmla="*/ 121 w 199"/>
                <a:gd name="T91" fmla="*/ 10 h 232"/>
                <a:gd name="T92" fmla="*/ 103 w 199"/>
                <a:gd name="T93" fmla="*/ 16 h 232"/>
                <a:gd name="T94" fmla="*/ 86 w 199"/>
                <a:gd name="T95" fmla="*/ 23 h 232"/>
                <a:gd name="T96" fmla="*/ 70 w 199"/>
                <a:gd name="T97"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19" name="Freeform 183"/>
            <p:cNvSpPr>
              <a:spLocks/>
            </p:cNvSpPr>
            <p:nvPr/>
          </p:nvSpPr>
          <p:spPr bwMode="auto">
            <a:xfrm>
              <a:off x="2661" y="2701"/>
              <a:ext cx="22" cy="30"/>
            </a:xfrm>
            <a:custGeom>
              <a:avLst/>
              <a:gdLst>
                <a:gd name="T0" fmla="*/ 108 w 128"/>
                <a:gd name="T1" fmla="*/ 59 h 180"/>
                <a:gd name="T2" fmla="*/ 113 w 128"/>
                <a:gd name="T3" fmla="*/ 77 h 180"/>
                <a:gd name="T4" fmla="*/ 111 w 128"/>
                <a:gd name="T5" fmla="*/ 94 h 180"/>
                <a:gd name="T6" fmla="*/ 103 w 128"/>
                <a:gd name="T7" fmla="*/ 108 h 180"/>
                <a:gd name="T8" fmla="*/ 91 w 128"/>
                <a:gd name="T9" fmla="*/ 121 h 180"/>
                <a:gd name="T10" fmla="*/ 77 w 128"/>
                <a:gd name="T11" fmla="*/ 132 h 180"/>
                <a:gd name="T12" fmla="*/ 61 w 128"/>
                <a:gd name="T13" fmla="*/ 144 h 180"/>
                <a:gd name="T14" fmla="*/ 45 w 128"/>
                <a:gd name="T15" fmla="*/ 154 h 180"/>
                <a:gd name="T16" fmla="*/ 30 w 128"/>
                <a:gd name="T17" fmla="*/ 164 h 180"/>
                <a:gd name="T18" fmla="*/ 28 w 128"/>
                <a:gd name="T19" fmla="*/ 168 h 180"/>
                <a:gd name="T20" fmla="*/ 27 w 128"/>
                <a:gd name="T21" fmla="*/ 170 h 180"/>
                <a:gd name="T22" fmla="*/ 27 w 128"/>
                <a:gd name="T23" fmla="*/ 174 h 180"/>
                <a:gd name="T24" fmla="*/ 28 w 128"/>
                <a:gd name="T25" fmla="*/ 177 h 180"/>
                <a:gd name="T26" fmla="*/ 32 w 128"/>
                <a:gd name="T27" fmla="*/ 179 h 180"/>
                <a:gd name="T28" fmla="*/ 35 w 128"/>
                <a:gd name="T29" fmla="*/ 180 h 180"/>
                <a:gd name="T30" fmla="*/ 37 w 128"/>
                <a:gd name="T31" fmla="*/ 180 h 180"/>
                <a:gd name="T32" fmla="*/ 41 w 128"/>
                <a:gd name="T33" fmla="*/ 179 h 180"/>
                <a:gd name="T34" fmla="*/ 60 w 128"/>
                <a:gd name="T35" fmla="*/ 169 h 180"/>
                <a:gd name="T36" fmla="*/ 77 w 128"/>
                <a:gd name="T37" fmla="*/ 158 h 180"/>
                <a:gd name="T38" fmla="*/ 94 w 128"/>
                <a:gd name="T39" fmla="*/ 145 h 180"/>
                <a:gd name="T40" fmla="*/ 109 w 128"/>
                <a:gd name="T41" fmla="*/ 130 h 180"/>
                <a:gd name="T42" fmla="*/ 120 w 128"/>
                <a:gd name="T43" fmla="*/ 114 h 180"/>
                <a:gd name="T44" fmla="*/ 127 w 128"/>
                <a:gd name="T45" fmla="*/ 95 h 180"/>
                <a:gd name="T46" fmla="*/ 128 w 128"/>
                <a:gd name="T47" fmla="*/ 76 h 180"/>
                <a:gd name="T48" fmla="*/ 123 w 128"/>
                <a:gd name="T49" fmla="*/ 55 h 180"/>
                <a:gd name="T50" fmla="*/ 113 w 128"/>
                <a:gd name="T51" fmla="*/ 39 h 180"/>
                <a:gd name="T52" fmla="*/ 97 w 128"/>
                <a:gd name="T53" fmla="*/ 25 h 180"/>
                <a:gd name="T54" fmla="*/ 79 w 128"/>
                <a:gd name="T55" fmla="*/ 15 h 180"/>
                <a:gd name="T56" fmla="*/ 57 w 128"/>
                <a:gd name="T57" fmla="*/ 7 h 180"/>
                <a:gd name="T58" fmla="*/ 36 w 128"/>
                <a:gd name="T59" fmla="*/ 2 h 180"/>
                <a:gd name="T60" fmla="*/ 19 w 128"/>
                <a:gd name="T61" fmla="*/ 0 h 180"/>
                <a:gd name="T62" fmla="*/ 6 w 128"/>
                <a:gd name="T63" fmla="*/ 0 h 180"/>
                <a:gd name="T64" fmla="*/ 0 w 128"/>
                <a:gd name="T65" fmla="*/ 4 h 180"/>
                <a:gd name="T66" fmla="*/ 14 w 128"/>
                <a:gd name="T67" fmla="*/ 9 h 180"/>
                <a:gd name="T68" fmla="*/ 29 w 128"/>
                <a:gd name="T69" fmla="*/ 14 h 180"/>
                <a:gd name="T70" fmla="*/ 46 w 128"/>
                <a:gd name="T71" fmla="*/ 19 h 180"/>
                <a:gd name="T72" fmla="*/ 61 w 128"/>
                <a:gd name="T73" fmla="*/ 23 h 180"/>
                <a:gd name="T74" fmla="*/ 76 w 128"/>
                <a:gd name="T75" fmla="*/ 29 h 180"/>
                <a:gd name="T76" fmla="*/ 89 w 128"/>
                <a:gd name="T77" fmla="*/ 37 h 180"/>
                <a:gd name="T78" fmla="*/ 100 w 128"/>
                <a:gd name="T79" fmla="*/ 46 h 180"/>
                <a:gd name="T80" fmla="*/ 108 w 128"/>
                <a:gd name="T81"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0" name="Freeform 184"/>
            <p:cNvSpPr>
              <a:spLocks/>
            </p:cNvSpPr>
            <p:nvPr/>
          </p:nvSpPr>
          <p:spPr bwMode="auto">
            <a:xfrm>
              <a:off x="2584" y="2694"/>
              <a:ext cx="54" cy="63"/>
            </a:xfrm>
            <a:custGeom>
              <a:avLst/>
              <a:gdLst>
                <a:gd name="T0" fmla="*/ 100 w 322"/>
                <a:gd name="T1" fmla="*/ 70 h 378"/>
                <a:gd name="T2" fmla="*/ 53 w 322"/>
                <a:gd name="T3" fmla="*/ 115 h 378"/>
                <a:gd name="T4" fmla="*/ 17 w 322"/>
                <a:gd name="T5" fmla="*/ 166 h 378"/>
                <a:gd name="T6" fmla="*/ 0 w 322"/>
                <a:gd name="T7" fmla="*/ 226 h 378"/>
                <a:gd name="T8" fmla="*/ 3 w 322"/>
                <a:gd name="T9" fmla="*/ 266 h 378"/>
                <a:gd name="T10" fmla="*/ 9 w 322"/>
                <a:gd name="T11" fmla="*/ 282 h 378"/>
                <a:gd name="T12" fmla="*/ 19 w 322"/>
                <a:gd name="T13" fmla="*/ 297 h 378"/>
                <a:gd name="T14" fmla="*/ 32 w 322"/>
                <a:gd name="T15" fmla="*/ 310 h 378"/>
                <a:gd name="T16" fmla="*/ 56 w 322"/>
                <a:gd name="T17" fmla="*/ 324 h 378"/>
                <a:gd name="T18" fmla="*/ 86 w 322"/>
                <a:gd name="T19" fmla="*/ 338 h 378"/>
                <a:gd name="T20" fmla="*/ 119 w 322"/>
                <a:gd name="T21" fmla="*/ 350 h 378"/>
                <a:gd name="T22" fmla="*/ 152 w 322"/>
                <a:gd name="T23" fmla="*/ 359 h 378"/>
                <a:gd name="T24" fmla="*/ 186 w 322"/>
                <a:gd name="T25" fmla="*/ 366 h 378"/>
                <a:gd name="T26" fmla="*/ 220 w 322"/>
                <a:gd name="T27" fmla="*/ 371 h 378"/>
                <a:gd name="T28" fmla="*/ 254 w 322"/>
                <a:gd name="T29" fmla="*/ 374 h 378"/>
                <a:gd name="T30" fmla="*/ 289 w 322"/>
                <a:gd name="T31" fmla="*/ 376 h 378"/>
                <a:gd name="T32" fmla="*/ 311 w 322"/>
                <a:gd name="T33" fmla="*/ 378 h 378"/>
                <a:gd name="T34" fmla="*/ 320 w 322"/>
                <a:gd name="T35" fmla="*/ 371 h 378"/>
                <a:gd name="T36" fmla="*/ 322 w 322"/>
                <a:gd name="T37" fmla="*/ 360 h 378"/>
                <a:gd name="T38" fmla="*/ 315 w 322"/>
                <a:gd name="T39" fmla="*/ 352 h 378"/>
                <a:gd name="T40" fmla="*/ 294 w 322"/>
                <a:gd name="T41" fmla="*/ 347 h 378"/>
                <a:gd name="T42" fmla="*/ 263 w 322"/>
                <a:gd name="T43" fmla="*/ 341 h 378"/>
                <a:gd name="T44" fmla="*/ 232 w 322"/>
                <a:gd name="T45" fmla="*/ 336 h 378"/>
                <a:gd name="T46" fmla="*/ 200 w 322"/>
                <a:gd name="T47" fmla="*/ 332 h 378"/>
                <a:gd name="T48" fmla="*/ 170 w 322"/>
                <a:gd name="T49" fmla="*/ 326 h 378"/>
                <a:gd name="T50" fmla="*/ 139 w 322"/>
                <a:gd name="T51" fmla="*/ 318 h 378"/>
                <a:gd name="T52" fmla="*/ 110 w 322"/>
                <a:gd name="T53" fmla="*/ 309 h 378"/>
                <a:gd name="T54" fmla="*/ 80 w 322"/>
                <a:gd name="T55" fmla="*/ 297 h 378"/>
                <a:gd name="T56" fmla="*/ 55 w 322"/>
                <a:gd name="T57" fmla="*/ 281 h 378"/>
                <a:gd name="T58" fmla="*/ 38 w 322"/>
                <a:gd name="T59" fmla="*/ 259 h 378"/>
                <a:gd name="T60" fmla="*/ 34 w 322"/>
                <a:gd name="T61" fmla="*/ 232 h 378"/>
                <a:gd name="T62" fmla="*/ 38 w 322"/>
                <a:gd name="T63" fmla="*/ 200 h 378"/>
                <a:gd name="T64" fmla="*/ 51 w 322"/>
                <a:gd name="T65" fmla="*/ 170 h 378"/>
                <a:gd name="T66" fmla="*/ 71 w 322"/>
                <a:gd name="T67" fmla="*/ 137 h 378"/>
                <a:gd name="T68" fmla="*/ 94 w 322"/>
                <a:gd name="T69" fmla="*/ 110 h 378"/>
                <a:gd name="T70" fmla="*/ 123 w 322"/>
                <a:gd name="T71" fmla="*/ 82 h 378"/>
                <a:gd name="T72" fmla="*/ 153 w 322"/>
                <a:gd name="T73" fmla="*/ 57 h 378"/>
                <a:gd name="T74" fmla="*/ 195 w 322"/>
                <a:gd name="T75" fmla="*/ 38 h 378"/>
                <a:gd name="T76" fmla="*/ 238 w 322"/>
                <a:gd name="T77" fmla="*/ 20 h 378"/>
                <a:gd name="T78" fmla="*/ 264 w 322"/>
                <a:gd name="T79" fmla="*/ 7 h 378"/>
                <a:gd name="T80" fmla="*/ 256 w 322"/>
                <a:gd name="T81" fmla="*/ 0 h 378"/>
                <a:gd name="T82" fmla="*/ 221 w 322"/>
                <a:gd name="T83" fmla="*/ 4 h 378"/>
                <a:gd name="T84" fmla="*/ 180 w 322"/>
                <a:gd name="T85" fmla="*/ 18 h 378"/>
                <a:gd name="T86" fmla="*/ 141 w 322"/>
                <a:gd name="T87" fmla="*/ 3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1" name="Freeform 185"/>
            <p:cNvSpPr>
              <a:spLocks/>
            </p:cNvSpPr>
            <p:nvPr/>
          </p:nvSpPr>
          <p:spPr bwMode="auto">
            <a:xfrm>
              <a:off x="2660" y="2692"/>
              <a:ext cx="47" cy="42"/>
            </a:xfrm>
            <a:custGeom>
              <a:avLst/>
              <a:gdLst>
                <a:gd name="T0" fmla="*/ 235 w 283"/>
                <a:gd name="T1" fmla="*/ 77 h 252"/>
                <a:gd name="T2" fmla="*/ 248 w 283"/>
                <a:gd name="T3" fmla="*/ 91 h 252"/>
                <a:gd name="T4" fmla="*/ 256 w 283"/>
                <a:gd name="T5" fmla="*/ 107 h 252"/>
                <a:gd name="T6" fmla="*/ 259 w 283"/>
                <a:gd name="T7" fmla="*/ 124 h 252"/>
                <a:gd name="T8" fmla="*/ 259 w 283"/>
                <a:gd name="T9" fmla="*/ 142 h 252"/>
                <a:gd name="T10" fmla="*/ 257 w 283"/>
                <a:gd name="T11" fmla="*/ 157 h 252"/>
                <a:gd name="T12" fmla="*/ 252 w 283"/>
                <a:gd name="T13" fmla="*/ 170 h 252"/>
                <a:gd name="T14" fmla="*/ 244 w 283"/>
                <a:gd name="T15" fmla="*/ 183 h 252"/>
                <a:gd name="T16" fmla="*/ 236 w 283"/>
                <a:gd name="T17" fmla="*/ 193 h 252"/>
                <a:gd name="T18" fmla="*/ 225 w 283"/>
                <a:gd name="T19" fmla="*/ 204 h 252"/>
                <a:gd name="T20" fmla="*/ 215 w 283"/>
                <a:gd name="T21" fmla="*/ 214 h 252"/>
                <a:gd name="T22" fmla="*/ 204 w 283"/>
                <a:gd name="T23" fmla="*/ 224 h 252"/>
                <a:gd name="T24" fmla="*/ 194 w 283"/>
                <a:gd name="T25" fmla="*/ 234 h 252"/>
                <a:gd name="T26" fmla="*/ 191 w 283"/>
                <a:gd name="T27" fmla="*/ 238 h 252"/>
                <a:gd name="T28" fmla="*/ 191 w 283"/>
                <a:gd name="T29" fmla="*/ 241 h 252"/>
                <a:gd name="T30" fmla="*/ 191 w 283"/>
                <a:gd name="T31" fmla="*/ 245 h 252"/>
                <a:gd name="T32" fmla="*/ 194 w 283"/>
                <a:gd name="T33" fmla="*/ 248 h 252"/>
                <a:gd name="T34" fmla="*/ 197 w 283"/>
                <a:gd name="T35" fmla="*/ 250 h 252"/>
                <a:gd name="T36" fmla="*/ 202 w 283"/>
                <a:gd name="T37" fmla="*/ 252 h 252"/>
                <a:gd name="T38" fmla="*/ 205 w 283"/>
                <a:gd name="T39" fmla="*/ 250 h 252"/>
                <a:gd name="T40" fmla="*/ 209 w 283"/>
                <a:gd name="T41" fmla="*/ 248 h 252"/>
                <a:gd name="T42" fmla="*/ 232 w 283"/>
                <a:gd name="T43" fmla="*/ 233 h 252"/>
                <a:gd name="T44" fmla="*/ 252 w 283"/>
                <a:gd name="T45" fmla="*/ 214 h 252"/>
                <a:gd name="T46" fmla="*/ 268 w 283"/>
                <a:gd name="T47" fmla="*/ 192 h 252"/>
                <a:gd name="T48" fmla="*/ 278 w 283"/>
                <a:gd name="T49" fmla="*/ 167 h 252"/>
                <a:gd name="T50" fmla="*/ 283 w 283"/>
                <a:gd name="T51" fmla="*/ 141 h 252"/>
                <a:gd name="T52" fmla="*/ 280 w 283"/>
                <a:gd name="T53" fmla="*/ 115 h 252"/>
                <a:gd name="T54" fmla="*/ 271 w 283"/>
                <a:gd name="T55" fmla="*/ 91 h 252"/>
                <a:gd name="T56" fmla="*/ 252 w 283"/>
                <a:gd name="T57" fmla="*/ 69 h 252"/>
                <a:gd name="T58" fmla="*/ 238 w 283"/>
                <a:gd name="T59" fmla="*/ 57 h 252"/>
                <a:gd name="T60" fmla="*/ 222 w 283"/>
                <a:gd name="T61" fmla="*/ 48 h 252"/>
                <a:gd name="T62" fmla="*/ 204 w 283"/>
                <a:gd name="T63" fmla="*/ 39 h 252"/>
                <a:gd name="T64" fmla="*/ 184 w 283"/>
                <a:gd name="T65" fmla="*/ 31 h 252"/>
                <a:gd name="T66" fmla="*/ 164 w 283"/>
                <a:gd name="T67" fmla="*/ 23 h 252"/>
                <a:gd name="T68" fmla="*/ 144 w 283"/>
                <a:gd name="T69" fmla="*/ 17 h 252"/>
                <a:gd name="T70" fmla="*/ 123 w 283"/>
                <a:gd name="T71" fmla="*/ 13 h 252"/>
                <a:gd name="T72" fmla="*/ 103 w 283"/>
                <a:gd name="T73" fmla="*/ 8 h 252"/>
                <a:gd name="T74" fmla="*/ 83 w 283"/>
                <a:gd name="T75" fmla="*/ 5 h 252"/>
                <a:gd name="T76" fmla="*/ 66 w 283"/>
                <a:gd name="T77" fmla="*/ 2 h 252"/>
                <a:gd name="T78" fmla="*/ 48 w 283"/>
                <a:gd name="T79" fmla="*/ 0 h 252"/>
                <a:gd name="T80" fmla="*/ 34 w 283"/>
                <a:gd name="T81" fmla="*/ 0 h 252"/>
                <a:gd name="T82" fmla="*/ 21 w 283"/>
                <a:gd name="T83" fmla="*/ 0 h 252"/>
                <a:gd name="T84" fmla="*/ 11 w 283"/>
                <a:gd name="T85" fmla="*/ 0 h 252"/>
                <a:gd name="T86" fmla="*/ 4 w 283"/>
                <a:gd name="T87" fmla="*/ 2 h 252"/>
                <a:gd name="T88" fmla="*/ 0 w 283"/>
                <a:gd name="T89" fmla="*/ 5 h 252"/>
                <a:gd name="T90" fmla="*/ 12 w 283"/>
                <a:gd name="T91" fmla="*/ 7 h 252"/>
                <a:gd name="T92" fmla="*/ 24 w 283"/>
                <a:gd name="T93" fmla="*/ 8 h 252"/>
                <a:gd name="T94" fmla="*/ 38 w 283"/>
                <a:gd name="T95" fmla="*/ 10 h 252"/>
                <a:gd name="T96" fmla="*/ 52 w 283"/>
                <a:gd name="T97" fmla="*/ 13 h 252"/>
                <a:gd name="T98" fmla="*/ 66 w 283"/>
                <a:gd name="T99" fmla="*/ 16 h 252"/>
                <a:gd name="T100" fmla="*/ 82 w 283"/>
                <a:gd name="T101" fmla="*/ 18 h 252"/>
                <a:gd name="T102" fmla="*/ 98 w 283"/>
                <a:gd name="T103" fmla="*/ 22 h 252"/>
                <a:gd name="T104" fmla="*/ 114 w 283"/>
                <a:gd name="T105" fmla="*/ 25 h 252"/>
                <a:gd name="T106" fmla="*/ 129 w 283"/>
                <a:gd name="T107" fmla="*/ 30 h 252"/>
                <a:gd name="T108" fmla="*/ 146 w 283"/>
                <a:gd name="T109" fmla="*/ 34 h 252"/>
                <a:gd name="T110" fmla="*/ 162 w 283"/>
                <a:gd name="T111" fmla="*/ 39 h 252"/>
                <a:gd name="T112" fmla="*/ 177 w 283"/>
                <a:gd name="T113" fmla="*/ 45 h 252"/>
                <a:gd name="T114" fmla="*/ 193 w 283"/>
                <a:gd name="T115" fmla="*/ 52 h 252"/>
                <a:gd name="T116" fmla="*/ 208 w 283"/>
                <a:gd name="T117" fmla="*/ 60 h 252"/>
                <a:gd name="T118" fmla="*/ 222 w 283"/>
                <a:gd name="T119" fmla="*/ 68 h 252"/>
                <a:gd name="T120" fmla="*/ 235 w 283"/>
                <a:gd name="T121" fmla="*/ 7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2" name="Freeform 186"/>
            <p:cNvSpPr>
              <a:spLocks/>
            </p:cNvSpPr>
            <p:nvPr/>
          </p:nvSpPr>
          <p:spPr bwMode="auto">
            <a:xfrm>
              <a:off x="2564" y="2712"/>
              <a:ext cx="19" cy="39"/>
            </a:xfrm>
            <a:custGeom>
              <a:avLst/>
              <a:gdLst>
                <a:gd name="T0" fmla="*/ 0 w 114"/>
                <a:gd name="T1" fmla="*/ 130 h 238"/>
                <a:gd name="T2" fmla="*/ 0 w 114"/>
                <a:gd name="T3" fmla="*/ 149 h 238"/>
                <a:gd name="T4" fmla="*/ 4 w 114"/>
                <a:gd name="T5" fmla="*/ 168 h 238"/>
                <a:gd name="T6" fmla="*/ 12 w 114"/>
                <a:gd name="T7" fmla="*/ 185 h 238"/>
                <a:gd name="T8" fmla="*/ 24 w 114"/>
                <a:gd name="T9" fmla="*/ 200 h 238"/>
                <a:gd name="T10" fmla="*/ 38 w 114"/>
                <a:gd name="T11" fmla="*/ 213 h 238"/>
                <a:gd name="T12" fmla="*/ 55 w 114"/>
                <a:gd name="T13" fmla="*/ 224 h 238"/>
                <a:gd name="T14" fmla="*/ 73 w 114"/>
                <a:gd name="T15" fmla="*/ 232 h 238"/>
                <a:gd name="T16" fmla="*/ 92 w 114"/>
                <a:gd name="T17" fmla="*/ 237 h 238"/>
                <a:gd name="T18" fmla="*/ 98 w 114"/>
                <a:gd name="T19" fmla="*/ 238 h 238"/>
                <a:gd name="T20" fmla="*/ 104 w 114"/>
                <a:gd name="T21" fmla="*/ 235 h 238"/>
                <a:gd name="T22" fmla="*/ 109 w 114"/>
                <a:gd name="T23" fmla="*/ 232 h 238"/>
                <a:gd name="T24" fmla="*/ 111 w 114"/>
                <a:gd name="T25" fmla="*/ 227 h 238"/>
                <a:gd name="T26" fmla="*/ 111 w 114"/>
                <a:gd name="T27" fmla="*/ 222 h 238"/>
                <a:gd name="T28" fmla="*/ 110 w 114"/>
                <a:gd name="T29" fmla="*/ 216 h 238"/>
                <a:gd name="T30" fmla="*/ 106 w 114"/>
                <a:gd name="T31" fmla="*/ 211 h 238"/>
                <a:gd name="T32" fmla="*/ 100 w 114"/>
                <a:gd name="T33" fmla="*/ 209 h 238"/>
                <a:gd name="T34" fmla="*/ 82 w 114"/>
                <a:gd name="T35" fmla="*/ 202 h 238"/>
                <a:gd name="T36" fmla="*/ 64 w 114"/>
                <a:gd name="T37" fmla="*/ 193 h 238"/>
                <a:gd name="T38" fmla="*/ 50 w 114"/>
                <a:gd name="T39" fmla="*/ 180 h 238"/>
                <a:gd name="T40" fmla="*/ 39 w 114"/>
                <a:gd name="T41" fmla="*/ 167 h 238"/>
                <a:gd name="T42" fmla="*/ 32 w 114"/>
                <a:gd name="T43" fmla="*/ 149 h 238"/>
                <a:gd name="T44" fmla="*/ 29 w 114"/>
                <a:gd name="T45" fmla="*/ 131 h 238"/>
                <a:gd name="T46" fmla="*/ 29 w 114"/>
                <a:gd name="T47" fmla="*/ 111 h 238"/>
                <a:gd name="T48" fmla="*/ 35 w 114"/>
                <a:gd name="T49" fmla="*/ 91 h 238"/>
                <a:gd name="T50" fmla="*/ 42 w 114"/>
                <a:gd name="T51" fmla="*/ 76 h 238"/>
                <a:gd name="T52" fmla="*/ 51 w 114"/>
                <a:gd name="T53" fmla="*/ 62 h 238"/>
                <a:gd name="T54" fmla="*/ 62 w 114"/>
                <a:gd name="T55" fmla="*/ 49 h 238"/>
                <a:gd name="T56" fmla="*/ 73 w 114"/>
                <a:gd name="T57" fmla="*/ 38 h 238"/>
                <a:gd name="T58" fmla="*/ 84 w 114"/>
                <a:gd name="T59" fmla="*/ 28 h 238"/>
                <a:gd name="T60" fmla="*/ 96 w 114"/>
                <a:gd name="T61" fmla="*/ 18 h 238"/>
                <a:gd name="T62" fmla="*/ 106 w 114"/>
                <a:gd name="T63" fmla="*/ 9 h 238"/>
                <a:gd name="T64" fmla="*/ 114 w 114"/>
                <a:gd name="T65" fmla="*/ 1 h 238"/>
                <a:gd name="T66" fmla="*/ 106 w 114"/>
                <a:gd name="T67" fmla="*/ 0 h 238"/>
                <a:gd name="T68" fmla="*/ 93 w 114"/>
                <a:gd name="T69" fmla="*/ 6 h 238"/>
                <a:gd name="T70" fmla="*/ 76 w 114"/>
                <a:gd name="T71" fmla="*/ 18 h 238"/>
                <a:gd name="T72" fmla="*/ 56 w 114"/>
                <a:gd name="T73" fmla="*/ 36 h 238"/>
                <a:gd name="T74" fmla="*/ 37 w 114"/>
                <a:gd name="T75" fmla="*/ 57 h 238"/>
                <a:gd name="T76" fmla="*/ 20 w 114"/>
                <a:gd name="T77" fmla="*/ 80 h 238"/>
                <a:gd name="T78" fmla="*/ 7 w 114"/>
                <a:gd name="T79" fmla="*/ 106 h 238"/>
                <a:gd name="T80" fmla="*/ 0 w 114"/>
                <a:gd name="T81" fmla="*/ 13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3" name="Freeform 187"/>
            <p:cNvSpPr>
              <a:spLocks/>
            </p:cNvSpPr>
            <p:nvPr/>
          </p:nvSpPr>
          <p:spPr bwMode="auto">
            <a:xfrm>
              <a:off x="2698" y="2689"/>
              <a:ext cx="41" cy="52"/>
            </a:xfrm>
            <a:custGeom>
              <a:avLst/>
              <a:gdLst>
                <a:gd name="T0" fmla="*/ 207 w 246"/>
                <a:gd name="T1" fmla="*/ 124 h 310"/>
                <a:gd name="T2" fmla="*/ 219 w 246"/>
                <a:gd name="T3" fmla="*/ 143 h 310"/>
                <a:gd name="T4" fmla="*/ 225 w 246"/>
                <a:gd name="T5" fmla="*/ 164 h 310"/>
                <a:gd name="T6" fmla="*/ 221 w 246"/>
                <a:gd name="T7" fmla="*/ 187 h 310"/>
                <a:gd name="T8" fmla="*/ 208 w 246"/>
                <a:gd name="T9" fmla="*/ 209 h 310"/>
                <a:gd name="T10" fmla="*/ 188 w 246"/>
                <a:gd name="T11" fmla="*/ 228 h 310"/>
                <a:gd name="T12" fmla="*/ 166 w 246"/>
                <a:gd name="T13" fmla="*/ 246 h 310"/>
                <a:gd name="T14" fmla="*/ 143 w 246"/>
                <a:gd name="T15" fmla="*/ 264 h 310"/>
                <a:gd name="T16" fmla="*/ 129 w 246"/>
                <a:gd name="T17" fmla="*/ 278 h 310"/>
                <a:gd name="T18" fmla="*/ 124 w 246"/>
                <a:gd name="T19" fmla="*/ 287 h 310"/>
                <a:gd name="T20" fmla="*/ 120 w 246"/>
                <a:gd name="T21" fmla="*/ 296 h 310"/>
                <a:gd name="T22" fmla="*/ 121 w 246"/>
                <a:gd name="T23" fmla="*/ 305 h 310"/>
                <a:gd name="T24" fmla="*/ 130 w 246"/>
                <a:gd name="T25" fmla="*/ 310 h 310"/>
                <a:gd name="T26" fmla="*/ 139 w 246"/>
                <a:gd name="T27" fmla="*/ 309 h 310"/>
                <a:gd name="T28" fmla="*/ 154 w 246"/>
                <a:gd name="T29" fmla="*/ 293 h 310"/>
                <a:gd name="T30" fmla="*/ 180 w 246"/>
                <a:gd name="T31" fmla="*/ 269 h 310"/>
                <a:gd name="T32" fmla="*/ 207 w 246"/>
                <a:gd name="T33" fmla="*/ 246 h 310"/>
                <a:gd name="T34" fmla="*/ 231 w 246"/>
                <a:gd name="T35" fmla="*/ 219 h 310"/>
                <a:gd name="T36" fmla="*/ 245 w 246"/>
                <a:gd name="T37" fmla="*/ 187 h 310"/>
                <a:gd name="T38" fmla="*/ 242 w 246"/>
                <a:gd name="T39" fmla="*/ 153 h 310"/>
                <a:gd name="T40" fmla="*/ 227 w 246"/>
                <a:gd name="T41" fmla="*/ 120 h 310"/>
                <a:gd name="T42" fmla="*/ 201 w 246"/>
                <a:gd name="T43" fmla="*/ 94 h 310"/>
                <a:gd name="T44" fmla="*/ 177 w 246"/>
                <a:gd name="T45" fmla="*/ 74 h 310"/>
                <a:gd name="T46" fmla="*/ 152 w 246"/>
                <a:gd name="T47" fmla="*/ 60 h 310"/>
                <a:gd name="T48" fmla="*/ 126 w 246"/>
                <a:gd name="T49" fmla="*/ 43 h 310"/>
                <a:gd name="T50" fmla="*/ 98 w 246"/>
                <a:gd name="T51" fmla="*/ 28 h 310"/>
                <a:gd name="T52" fmla="*/ 72 w 246"/>
                <a:gd name="T53" fmla="*/ 16 h 310"/>
                <a:gd name="T54" fmla="*/ 46 w 246"/>
                <a:gd name="T55" fmla="*/ 7 h 310"/>
                <a:gd name="T56" fmla="*/ 24 w 246"/>
                <a:gd name="T57" fmla="*/ 1 h 310"/>
                <a:gd name="T58" fmla="*/ 7 w 246"/>
                <a:gd name="T59" fmla="*/ 1 h 310"/>
                <a:gd name="T60" fmla="*/ 8 w 246"/>
                <a:gd name="T61" fmla="*/ 6 h 310"/>
                <a:gd name="T62" fmla="*/ 28 w 246"/>
                <a:gd name="T63" fmla="*/ 14 h 310"/>
                <a:gd name="T64" fmla="*/ 51 w 246"/>
                <a:gd name="T65" fmla="*/ 24 h 310"/>
                <a:gd name="T66" fmla="*/ 78 w 246"/>
                <a:gd name="T67" fmla="*/ 37 h 310"/>
                <a:gd name="T68" fmla="*/ 106 w 246"/>
                <a:gd name="T69" fmla="*/ 51 h 310"/>
                <a:gd name="T70" fmla="*/ 134 w 246"/>
                <a:gd name="T71" fmla="*/ 69 h 310"/>
                <a:gd name="T72" fmla="*/ 163 w 246"/>
                <a:gd name="T73" fmla="*/ 87 h 310"/>
                <a:gd name="T74" fmla="*/ 187 w 246"/>
                <a:gd name="T75" fmla="*/ 10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4" name="Freeform 188"/>
            <p:cNvSpPr>
              <a:spLocks/>
            </p:cNvSpPr>
            <p:nvPr/>
          </p:nvSpPr>
          <p:spPr bwMode="auto">
            <a:xfrm>
              <a:off x="2653" y="2750"/>
              <a:ext cx="14" cy="31"/>
            </a:xfrm>
            <a:custGeom>
              <a:avLst/>
              <a:gdLst>
                <a:gd name="T0" fmla="*/ 31 w 83"/>
                <a:gd name="T1" fmla="*/ 14 h 187"/>
                <a:gd name="T2" fmla="*/ 29 w 83"/>
                <a:gd name="T3" fmla="*/ 8 h 187"/>
                <a:gd name="T4" fmla="*/ 25 w 83"/>
                <a:gd name="T5" fmla="*/ 3 h 187"/>
                <a:gd name="T6" fmla="*/ 19 w 83"/>
                <a:gd name="T7" fmla="*/ 1 h 187"/>
                <a:gd name="T8" fmla="*/ 14 w 83"/>
                <a:gd name="T9" fmla="*/ 0 h 187"/>
                <a:gd name="T10" fmla="*/ 8 w 83"/>
                <a:gd name="T11" fmla="*/ 2 h 187"/>
                <a:gd name="T12" fmla="*/ 3 w 83"/>
                <a:gd name="T13" fmla="*/ 5 h 187"/>
                <a:gd name="T14" fmla="*/ 0 w 83"/>
                <a:gd name="T15" fmla="*/ 11 h 187"/>
                <a:gd name="T16" fmla="*/ 0 w 83"/>
                <a:gd name="T17" fmla="*/ 17 h 187"/>
                <a:gd name="T18" fmla="*/ 5 w 83"/>
                <a:gd name="T19" fmla="*/ 42 h 187"/>
                <a:gd name="T20" fmla="*/ 15 w 83"/>
                <a:gd name="T21" fmla="*/ 71 h 187"/>
                <a:gd name="T22" fmla="*/ 27 w 83"/>
                <a:gd name="T23" fmla="*/ 100 h 187"/>
                <a:gd name="T24" fmla="*/ 41 w 83"/>
                <a:gd name="T25" fmla="*/ 127 h 187"/>
                <a:gd name="T26" fmla="*/ 55 w 83"/>
                <a:gd name="T27" fmla="*/ 151 h 187"/>
                <a:gd name="T28" fmla="*/ 68 w 83"/>
                <a:gd name="T29" fmla="*/ 171 h 187"/>
                <a:gd name="T30" fmla="*/ 77 w 83"/>
                <a:gd name="T31" fmla="*/ 184 h 187"/>
                <a:gd name="T32" fmla="*/ 83 w 83"/>
                <a:gd name="T33" fmla="*/ 187 h 187"/>
                <a:gd name="T34" fmla="*/ 80 w 83"/>
                <a:gd name="T35" fmla="*/ 174 h 187"/>
                <a:gd name="T36" fmla="*/ 75 w 83"/>
                <a:gd name="T37" fmla="*/ 158 h 187"/>
                <a:gd name="T38" fmla="*/ 68 w 83"/>
                <a:gd name="T39" fmla="*/ 138 h 187"/>
                <a:gd name="T40" fmla="*/ 59 w 83"/>
                <a:gd name="T41" fmla="*/ 113 h 187"/>
                <a:gd name="T42" fmla="*/ 51 w 83"/>
                <a:gd name="T43" fmla="*/ 88 h 187"/>
                <a:gd name="T44" fmla="*/ 43 w 83"/>
                <a:gd name="T45" fmla="*/ 63 h 187"/>
                <a:gd name="T46" fmla="*/ 36 w 83"/>
                <a:gd name="T47" fmla="*/ 38 h 187"/>
                <a:gd name="T48" fmla="*/ 31 w 83"/>
                <a:gd name="T49" fmla="*/ 1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5" name="Freeform 189"/>
            <p:cNvSpPr>
              <a:spLocks/>
            </p:cNvSpPr>
            <p:nvPr/>
          </p:nvSpPr>
          <p:spPr bwMode="auto">
            <a:xfrm>
              <a:off x="2647" y="2733"/>
              <a:ext cx="7" cy="16"/>
            </a:xfrm>
            <a:custGeom>
              <a:avLst/>
              <a:gdLst>
                <a:gd name="T0" fmla="*/ 22 w 44"/>
                <a:gd name="T1" fmla="*/ 10 h 94"/>
                <a:gd name="T2" fmla="*/ 21 w 44"/>
                <a:gd name="T3" fmla="*/ 6 h 94"/>
                <a:gd name="T4" fmla="*/ 18 w 44"/>
                <a:gd name="T5" fmla="*/ 2 h 94"/>
                <a:gd name="T6" fmla="*/ 14 w 44"/>
                <a:gd name="T7" fmla="*/ 0 h 94"/>
                <a:gd name="T8" fmla="*/ 10 w 44"/>
                <a:gd name="T9" fmla="*/ 0 h 94"/>
                <a:gd name="T10" fmla="*/ 6 w 44"/>
                <a:gd name="T11" fmla="*/ 1 h 94"/>
                <a:gd name="T12" fmla="*/ 3 w 44"/>
                <a:gd name="T13" fmla="*/ 3 h 94"/>
                <a:gd name="T14" fmla="*/ 0 w 44"/>
                <a:gd name="T15" fmla="*/ 7 h 94"/>
                <a:gd name="T16" fmla="*/ 0 w 44"/>
                <a:gd name="T17" fmla="*/ 11 h 94"/>
                <a:gd name="T18" fmla="*/ 0 w 44"/>
                <a:gd name="T19" fmla="*/ 24 h 94"/>
                <a:gd name="T20" fmla="*/ 4 w 44"/>
                <a:gd name="T21" fmla="*/ 38 h 94"/>
                <a:gd name="T22" fmla="*/ 8 w 44"/>
                <a:gd name="T23" fmla="*/ 52 h 94"/>
                <a:gd name="T24" fmla="*/ 14 w 44"/>
                <a:gd name="T25" fmla="*/ 65 h 94"/>
                <a:gd name="T26" fmla="*/ 21 w 44"/>
                <a:gd name="T27" fmla="*/ 78 h 94"/>
                <a:gd name="T28" fmla="*/ 28 w 44"/>
                <a:gd name="T29" fmla="*/ 87 h 94"/>
                <a:gd name="T30" fmla="*/ 37 w 44"/>
                <a:gd name="T31" fmla="*/ 93 h 94"/>
                <a:gd name="T32" fmla="*/ 42 w 44"/>
                <a:gd name="T33" fmla="*/ 94 h 94"/>
                <a:gd name="T34" fmla="*/ 44 w 44"/>
                <a:gd name="T35" fmla="*/ 76 h 94"/>
                <a:gd name="T36" fmla="*/ 38 w 44"/>
                <a:gd name="T37" fmla="*/ 54 h 94"/>
                <a:gd name="T38" fmla="*/ 31 w 44"/>
                <a:gd name="T39" fmla="*/ 32 h 94"/>
                <a:gd name="T40" fmla="*/ 22 w 44"/>
                <a:gd name="T4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6" name="Freeform 190"/>
            <p:cNvSpPr>
              <a:spLocks/>
            </p:cNvSpPr>
            <p:nvPr/>
          </p:nvSpPr>
          <p:spPr bwMode="auto">
            <a:xfrm>
              <a:off x="2641" y="2722"/>
              <a:ext cx="6" cy="9"/>
            </a:xfrm>
            <a:custGeom>
              <a:avLst/>
              <a:gdLst>
                <a:gd name="T0" fmla="*/ 20 w 38"/>
                <a:gd name="T1" fmla="*/ 7 h 54"/>
                <a:gd name="T2" fmla="*/ 20 w 38"/>
                <a:gd name="T3" fmla="*/ 8 h 54"/>
                <a:gd name="T4" fmla="*/ 20 w 38"/>
                <a:gd name="T5" fmla="*/ 8 h 54"/>
                <a:gd name="T6" fmla="*/ 20 w 38"/>
                <a:gd name="T7" fmla="*/ 8 h 54"/>
                <a:gd name="T8" fmla="*/ 20 w 38"/>
                <a:gd name="T9" fmla="*/ 8 h 54"/>
                <a:gd name="T10" fmla="*/ 19 w 38"/>
                <a:gd name="T11" fmla="*/ 4 h 54"/>
                <a:gd name="T12" fmla="*/ 15 w 38"/>
                <a:gd name="T13" fmla="*/ 1 h 54"/>
                <a:gd name="T14" fmla="*/ 12 w 38"/>
                <a:gd name="T15" fmla="*/ 0 h 54"/>
                <a:gd name="T16" fmla="*/ 7 w 38"/>
                <a:gd name="T17" fmla="*/ 0 h 54"/>
                <a:gd name="T18" fmla="*/ 4 w 38"/>
                <a:gd name="T19" fmla="*/ 1 h 54"/>
                <a:gd name="T20" fmla="*/ 1 w 38"/>
                <a:gd name="T21" fmla="*/ 4 h 54"/>
                <a:gd name="T22" fmla="*/ 0 w 38"/>
                <a:gd name="T23" fmla="*/ 8 h 54"/>
                <a:gd name="T24" fmla="*/ 0 w 38"/>
                <a:gd name="T25" fmla="*/ 11 h 54"/>
                <a:gd name="T26" fmla="*/ 1 w 38"/>
                <a:gd name="T27" fmla="*/ 17 h 54"/>
                <a:gd name="T28" fmla="*/ 4 w 38"/>
                <a:gd name="T29" fmla="*/ 24 h 54"/>
                <a:gd name="T30" fmla="*/ 8 w 38"/>
                <a:gd name="T31" fmla="*/ 32 h 54"/>
                <a:gd name="T32" fmla="*/ 14 w 38"/>
                <a:gd name="T33" fmla="*/ 39 h 54"/>
                <a:gd name="T34" fmla="*/ 20 w 38"/>
                <a:gd name="T35" fmla="*/ 46 h 54"/>
                <a:gd name="T36" fmla="*/ 27 w 38"/>
                <a:gd name="T37" fmla="*/ 50 h 54"/>
                <a:gd name="T38" fmla="*/ 33 w 38"/>
                <a:gd name="T39" fmla="*/ 54 h 54"/>
                <a:gd name="T40" fmla="*/ 38 w 38"/>
                <a:gd name="T41" fmla="*/ 54 h 54"/>
                <a:gd name="T42" fmla="*/ 36 w 38"/>
                <a:gd name="T43" fmla="*/ 42 h 54"/>
                <a:gd name="T44" fmla="*/ 32 w 38"/>
                <a:gd name="T45" fmla="*/ 29 h 54"/>
                <a:gd name="T46" fmla="*/ 25 w 38"/>
                <a:gd name="T47" fmla="*/ 16 h 54"/>
                <a:gd name="T48" fmla="*/ 20 w 38"/>
                <a:gd name="T4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54">
                  <a:moveTo>
                    <a:pt x="20" y="7"/>
                  </a:moveTo>
                  <a:lnTo>
                    <a:pt x="20" y="8"/>
                  </a:lnTo>
                  <a:lnTo>
                    <a:pt x="20" y="8"/>
                  </a:lnTo>
                  <a:lnTo>
                    <a:pt x="20" y="8"/>
                  </a:ln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7" name="Freeform 191"/>
            <p:cNvSpPr>
              <a:spLocks/>
            </p:cNvSpPr>
            <p:nvPr/>
          </p:nvSpPr>
          <p:spPr bwMode="auto">
            <a:xfrm>
              <a:off x="2636" y="2714"/>
              <a:ext cx="8" cy="6"/>
            </a:xfrm>
            <a:custGeom>
              <a:avLst/>
              <a:gdLst>
                <a:gd name="T0" fmla="*/ 41 w 52"/>
                <a:gd name="T1" fmla="*/ 27 h 36"/>
                <a:gd name="T2" fmla="*/ 46 w 52"/>
                <a:gd name="T3" fmla="*/ 24 h 36"/>
                <a:gd name="T4" fmla="*/ 51 w 52"/>
                <a:gd name="T5" fmla="*/ 21 h 36"/>
                <a:gd name="T6" fmla="*/ 52 w 52"/>
                <a:gd name="T7" fmla="*/ 16 h 36"/>
                <a:gd name="T8" fmla="*/ 52 w 52"/>
                <a:gd name="T9" fmla="*/ 12 h 36"/>
                <a:gd name="T10" fmla="*/ 50 w 52"/>
                <a:gd name="T11" fmla="*/ 6 h 36"/>
                <a:gd name="T12" fmla="*/ 46 w 52"/>
                <a:gd name="T13" fmla="*/ 2 h 36"/>
                <a:gd name="T14" fmla="*/ 41 w 52"/>
                <a:gd name="T15" fmla="*/ 0 h 36"/>
                <a:gd name="T16" fmla="*/ 36 w 52"/>
                <a:gd name="T17" fmla="*/ 0 h 36"/>
                <a:gd name="T18" fmla="*/ 33 w 52"/>
                <a:gd name="T19" fmla="*/ 0 h 36"/>
                <a:gd name="T20" fmla="*/ 29 w 52"/>
                <a:gd name="T21" fmla="*/ 1 h 36"/>
                <a:gd name="T22" fmla="*/ 21 w 52"/>
                <a:gd name="T23" fmla="*/ 4 h 36"/>
                <a:gd name="T24" fmla="*/ 13 w 52"/>
                <a:gd name="T25" fmla="*/ 8 h 36"/>
                <a:gd name="T26" fmla="*/ 6 w 52"/>
                <a:gd name="T27" fmla="*/ 15 h 36"/>
                <a:gd name="T28" fmla="*/ 3 w 52"/>
                <a:gd name="T29" fmla="*/ 22 h 36"/>
                <a:gd name="T30" fmla="*/ 0 w 52"/>
                <a:gd name="T31" fmla="*/ 29 h 36"/>
                <a:gd name="T32" fmla="*/ 0 w 52"/>
                <a:gd name="T33" fmla="*/ 31 h 36"/>
                <a:gd name="T34" fmla="*/ 4 w 52"/>
                <a:gd name="T35" fmla="*/ 33 h 36"/>
                <a:gd name="T36" fmla="*/ 9 w 52"/>
                <a:gd name="T37" fmla="*/ 36 h 36"/>
                <a:gd name="T38" fmla="*/ 13 w 52"/>
                <a:gd name="T39" fmla="*/ 36 h 36"/>
                <a:gd name="T40" fmla="*/ 18 w 52"/>
                <a:gd name="T41" fmla="*/ 36 h 36"/>
                <a:gd name="T42" fmla="*/ 24 w 52"/>
                <a:gd name="T43" fmla="*/ 33 h 36"/>
                <a:gd name="T44" fmla="*/ 30 w 52"/>
                <a:gd name="T45" fmla="*/ 32 h 36"/>
                <a:gd name="T46" fmla="*/ 36 w 52"/>
                <a:gd name="T47" fmla="*/ 30 h 36"/>
                <a:gd name="T48" fmla="*/ 41 w 52"/>
                <a:gd name="T49"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8" name="Freeform 192"/>
            <p:cNvSpPr>
              <a:spLocks/>
            </p:cNvSpPr>
            <p:nvPr/>
          </p:nvSpPr>
          <p:spPr bwMode="auto">
            <a:xfrm>
              <a:off x="2596" y="2704"/>
              <a:ext cx="33" cy="39"/>
            </a:xfrm>
            <a:custGeom>
              <a:avLst/>
              <a:gdLst>
                <a:gd name="T0" fmla="*/ 73 w 198"/>
                <a:gd name="T1" fmla="*/ 36 h 236"/>
                <a:gd name="T2" fmla="*/ 58 w 198"/>
                <a:gd name="T3" fmla="*/ 46 h 236"/>
                <a:gd name="T4" fmla="*/ 46 w 198"/>
                <a:gd name="T5" fmla="*/ 58 h 236"/>
                <a:gd name="T6" fmla="*/ 33 w 198"/>
                <a:gd name="T7" fmla="*/ 72 h 236"/>
                <a:gd name="T8" fmla="*/ 22 w 198"/>
                <a:gd name="T9" fmla="*/ 85 h 236"/>
                <a:gd name="T10" fmla="*/ 14 w 198"/>
                <a:gd name="T11" fmla="*/ 100 h 236"/>
                <a:gd name="T12" fmla="*/ 7 w 198"/>
                <a:gd name="T13" fmla="*/ 115 h 236"/>
                <a:gd name="T14" fmla="*/ 2 w 198"/>
                <a:gd name="T15" fmla="*/ 130 h 236"/>
                <a:gd name="T16" fmla="*/ 0 w 198"/>
                <a:gd name="T17" fmla="*/ 146 h 236"/>
                <a:gd name="T18" fmla="*/ 2 w 198"/>
                <a:gd name="T19" fmla="*/ 170 h 236"/>
                <a:gd name="T20" fmla="*/ 12 w 198"/>
                <a:gd name="T21" fmla="*/ 190 h 236"/>
                <a:gd name="T22" fmla="*/ 26 w 198"/>
                <a:gd name="T23" fmla="*/ 207 h 236"/>
                <a:gd name="T24" fmla="*/ 43 w 198"/>
                <a:gd name="T25" fmla="*/ 220 h 236"/>
                <a:gd name="T26" fmla="*/ 64 w 198"/>
                <a:gd name="T27" fmla="*/ 229 h 236"/>
                <a:gd name="T28" fmla="*/ 88 w 198"/>
                <a:gd name="T29" fmla="*/ 235 h 236"/>
                <a:gd name="T30" fmla="*/ 110 w 198"/>
                <a:gd name="T31" fmla="*/ 236 h 236"/>
                <a:gd name="T32" fmla="*/ 132 w 198"/>
                <a:gd name="T33" fmla="*/ 232 h 236"/>
                <a:gd name="T34" fmla="*/ 137 w 198"/>
                <a:gd name="T35" fmla="*/ 232 h 236"/>
                <a:gd name="T36" fmla="*/ 142 w 198"/>
                <a:gd name="T37" fmla="*/ 230 h 236"/>
                <a:gd name="T38" fmla="*/ 145 w 198"/>
                <a:gd name="T39" fmla="*/ 226 h 236"/>
                <a:gd name="T40" fmla="*/ 146 w 198"/>
                <a:gd name="T41" fmla="*/ 221 h 236"/>
                <a:gd name="T42" fmla="*/ 145 w 198"/>
                <a:gd name="T43" fmla="*/ 219 h 236"/>
                <a:gd name="T44" fmla="*/ 142 w 198"/>
                <a:gd name="T45" fmla="*/ 219 h 236"/>
                <a:gd name="T46" fmla="*/ 137 w 198"/>
                <a:gd name="T47" fmla="*/ 217 h 236"/>
                <a:gd name="T48" fmla="*/ 131 w 198"/>
                <a:gd name="T49" fmla="*/ 217 h 236"/>
                <a:gd name="T50" fmla="*/ 124 w 198"/>
                <a:gd name="T51" fmla="*/ 217 h 236"/>
                <a:gd name="T52" fmla="*/ 118 w 198"/>
                <a:gd name="T53" fmla="*/ 217 h 236"/>
                <a:gd name="T54" fmla="*/ 112 w 198"/>
                <a:gd name="T55" fmla="*/ 217 h 236"/>
                <a:gd name="T56" fmla="*/ 109 w 198"/>
                <a:gd name="T57" fmla="*/ 217 h 236"/>
                <a:gd name="T58" fmla="*/ 97 w 198"/>
                <a:gd name="T59" fmla="*/ 216 h 236"/>
                <a:gd name="T60" fmla="*/ 87 w 198"/>
                <a:gd name="T61" fmla="*/ 215 h 236"/>
                <a:gd name="T62" fmla="*/ 75 w 198"/>
                <a:gd name="T63" fmla="*/ 214 h 236"/>
                <a:gd name="T64" fmla="*/ 63 w 198"/>
                <a:gd name="T65" fmla="*/ 211 h 236"/>
                <a:gd name="T66" fmla="*/ 51 w 198"/>
                <a:gd name="T67" fmla="*/ 207 h 236"/>
                <a:gd name="T68" fmla="*/ 40 w 198"/>
                <a:gd name="T69" fmla="*/ 199 h 236"/>
                <a:gd name="T70" fmla="*/ 29 w 198"/>
                <a:gd name="T71" fmla="*/ 189 h 236"/>
                <a:gd name="T72" fmla="*/ 17 w 198"/>
                <a:gd name="T73" fmla="*/ 174 h 236"/>
                <a:gd name="T74" fmla="*/ 15 w 198"/>
                <a:gd name="T75" fmla="*/ 157 h 236"/>
                <a:gd name="T76" fmla="*/ 16 w 198"/>
                <a:gd name="T77" fmla="*/ 141 h 236"/>
                <a:gd name="T78" fmla="*/ 21 w 198"/>
                <a:gd name="T79" fmla="*/ 124 h 236"/>
                <a:gd name="T80" fmla="*/ 28 w 198"/>
                <a:gd name="T81" fmla="*/ 109 h 236"/>
                <a:gd name="T82" fmla="*/ 39 w 198"/>
                <a:gd name="T83" fmla="*/ 96 h 236"/>
                <a:gd name="T84" fmla="*/ 50 w 198"/>
                <a:gd name="T85" fmla="*/ 82 h 236"/>
                <a:gd name="T86" fmla="*/ 63 w 198"/>
                <a:gd name="T87" fmla="*/ 70 h 236"/>
                <a:gd name="T88" fmla="*/ 78 w 198"/>
                <a:gd name="T89" fmla="*/ 59 h 236"/>
                <a:gd name="T90" fmla="*/ 94 w 198"/>
                <a:gd name="T91" fmla="*/ 49 h 236"/>
                <a:gd name="T92" fmla="*/ 110 w 198"/>
                <a:gd name="T93" fmla="*/ 39 h 236"/>
                <a:gd name="T94" fmla="*/ 126 w 198"/>
                <a:gd name="T95" fmla="*/ 31 h 236"/>
                <a:gd name="T96" fmla="*/ 142 w 198"/>
                <a:gd name="T97" fmla="*/ 24 h 236"/>
                <a:gd name="T98" fmla="*/ 158 w 198"/>
                <a:gd name="T99" fmla="*/ 19 h 236"/>
                <a:gd name="T100" fmla="*/ 172 w 198"/>
                <a:gd name="T101" fmla="*/ 13 h 236"/>
                <a:gd name="T102" fmla="*/ 186 w 198"/>
                <a:gd name="T103" fmla="*/ 10 h 236"/>
                <a:gd name="T104" fmla="*/ 198 w 198"/>
                <a:gd name="T105" fmla="*/ 7 h 236"/>
                <a:gd name="T106" fmla="*/ 190 w 198"/>
                <a:gd name="T107" fmla="*/ 3 h 236"/>
                <a:gd name="T108" fmla="*/ 177 w 198"/>
                <a:gd name="T109" fmla="*/ 0 h 236"/>
                <a:gd name="T110" fmla="*/ 162 w 198"/>
                <a:gd name="T111" fmla="*/ 3 h 236"/>
                <a:gd name="T112" fmla="*/ 144 w 198"/>
                <a:gd name="T113" fmla="*/ 6 h 236"/>
                <a:gd name="T114" fmla="*/ 124 w 198"/>
                <a:gd name="T115" fmla="*/ 12 h 236"/>
                <a:gd name="T116" fmla="*/ 105 w 198"/>
                <a:gd name="T117" fmla="*/ 19 h 236"/>
                <a:gd name="T118" fmla="*/ 88 w 198"/>
                <a:gd name="T119" fmla="*/ 28 h 236"/>
                <a:gd name="T120" fmla="*/ 73 w 198"/>
                <a:gd name="T121" fmla="*/ 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9" name="Freeform 193"/>
            <p:cNvSpPr>
              <a:spLocks/>
            </p:cNvSpPr>
            <p:nvPr/>
          </p:nvSpPr>
          <p:spPr bwMode="auto">
            <a:xfrm>
              <a:off x="2652" y="2704"/>
              <a:ext cx="22" cy="30"/>
            </a:xfrm>
            <a:custGeom>
              <a:avLst/>
              <a:gdLst>
                <a:gd name="T0" fmla="*/ 108 w 128"/>
                <a:gd name="T1" fmla="*/ 61 h 183"/>
                <a:gd name="T2" fmla="*/ 111 w 128"/>
                <a:gd name="T3" fmla="*/ 80 h 183"/>
                <a:gd name="T4" fmla="*/ 109 w 128"/>
                <a:gd name="T5" fmla="*/ 97 h 183"/>
                <a:gd name="T6" fmla="*/ 101 w 128"/>
                <a:gd name="T7" fmla="*/ 110 h 183"/>
                <a:gd name="T8" fmla="*/ 89 w 128"/>
                <a:gd name="T9" fmla="*/ 123 h 183"/>
                <a:gd name="T10" fmla="*/ 75 w 128"/>
                <a:gd name="T11" fmla="*/ 134 h 183"/>
                <a:gd name="T12" fmla="*/ 60 w 128"/>
                <a:gd name="T13" fmla="*/ 145 h 183"/>
                <a:gd name="T14" fmla="*/ 43 w 128"/>
                <a:gd name="T15" fmla="*/ 156 h 183"/>
                <a:gd name="T16" fmla="*/ 29 w 128"/>
                <a:gd name="T17" fmla="*/ 167 h 183"/>
                <a:gd name="T18" fmla="*/ 27 w 128"/>
                <a:gd name="T19" fmla="*/ 170 h 183"/>
                <a:gd name="T20" fmla="*/ 26 w 128"/>
                <a:gd name="T21" fmla="*/ 172 h 183"/>
                <a:gd name="T22" fmla="*/ 26 w 128"/>
                <a:gd name="T23" fmla="*/ 176 h 183"/>
                <a:gd name="T24" fmla="*/ 28 w 128"/>
                <a:gd name="T25" fmla="*/ 179 h 183"/>
                <a:gd name="T26" fmla="*/ 30 w 128"/>
                <a:gd name="T27" fmla="*/ 182 h 183"/>
                <a:gd name="T28" fmla="*/ 34 w 128"/>
                <a:gd name="T29" fmla="*/ 183 h 183"/>
                <a:gd name="T30" fmla="*/ 37 w 128"/>
                <a:gd name="T31" fmla="*/ 183 h 183"/>
                <a:gd name="T32" fmla="*/ 41 w 128"/>
                <a:gd name="T33" fmla="*/ 182 h 183"/>
                <a:gd name="T34" fmla="*/ 58 w 128"/>
                <a:gd name="T35" fmla="*/ 171 h 183"/>
                <a:gd name="T36" fmla="*/ 76 w 128"/>
                <a:gd name="T37" fmla="*/ 160 h 183"/>
                <a:gd name="T38" fmla="*/ 92 w 128"/>
                <a:gd name="T39" fmla="*/ 147 h 183"/>
                <a:gd name="T40" fmla="*/ 108 w 128"/>
                <a:gd name="T41" fmla="*/ 132 h 183"/>
                <a:gd name="T42" fmla="*/ 118 w 128"/>
                <a:gd name="T43" fmla="*/ 116 h 183"/>
                <a:gd name="T44" fmla="*/ 125 w 128"/>
                <a:gd name="T45" fmla="*/ 98 h 183"/>
                <a:gd name="T46" fmla="*/ 128 w 128"/>
                <a:gd name="T47" fmla="*/ 78 h 183"/>
                <a:gd name="T48" fmla="*/ 123 w 128"/>
                <a:gd name="T49" fmla="*/ 58 h 183"/>
                <a:gd name="T50" fmla="*/ 112 w 128"/>
                <a:gd name="T51" fmla="*/ 41 h 183"/>
                <a:gd name="T52" fmla="*/ 98 w 128"/>
                <a:gd name="T53" fmla="*/ 28 h 183"/>
                <a:gd name="T54" fmla="*/ 80 w 128"/>
                <a:gd name="T55" fmla="*/ 16 h 183"/>
                <a:gd name="T56" fmla="*/ 61 w 128"/>
                <a:gd name="T57" fmla="*/ 8 h 183"/>
                <a:gd name="T58" fmla="*/ 41 w 128"/>
                <a:gd name="T59" fmla="*/ 2 h 183"/>
                <a:gd name="T60" fmla="*/ 23 w 128"/>
                <a:gd name="T61" fmla="*/ 0 h 183"/>
                <a:gd name="T62" fmla="*/ 9 w 128"/>
                <a:gd name="T63" fmla="*/ 1 h 183"/>
                <a:gd name="T64" fmla="*/ 0 w 128"/>
                <a:gd name="T65" fmla="*/ 6 h 183"/>
                <a:gd name="T66" fmla="*/ 16 w 128"/>
                <a:gd name="T67" fmla="*/ 10 h 183"/>
                <a:gd name="T68" fmla="*/ 33 w 128"/>
                <a:gd name="T69" fmla="*/ 14 h 183"/>
                <a:gd name="T70" fmla="*/ 48 w 128"/>
                <a:gd name="T71" fmla="*/ 17 h 183"/>
                <a:gd name="T72" fmla="*/ 63 w 128"/>
                <a:gd name="T73" fmla="*/ 22 h 183"/>
                <a:gd name="T74" fmla="*/ 77 w 128"/>
                <a:gd name="T75" fmla="*/ 28 h 183"/>
                <a:gd name="T76" fmla="*/ 90 w 128"/>
                <a:gd name="T77" fmla="*/ 36 h 183"/>
                <a:gd name="T78" fmla="*/ 101 w 128"/>
                <a:gd name="T79" fmla="*/ 46 h 183"/>
                <a:gd name="T80" fmla="*/ 108 w 128"/>
                <a:gd name="T81"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30" name="Freeform 194"/>
            <p:cNvSpPr>
              <a:spLocks/>
            </p:cNvSpPr>
            <p:nvPr/>
          </p:nvSpPr>
          <p:spPr bwMode="auto">
            <a:xfrm>
              <a:off x="2575" y="2697"/>
              <a:ext cx="53" cy="63"/>
            </a:xfrm>
            <a:custGeom>
              <a:avLst/>
              <a:gdLst>
                <a:gd name="T0" fmla="*/ 101 w 323"/>
                <a:gd name="T1" fmla="*/ 70 h 379"/>
                <a:gd name="T2" fmla="*/ 54 w 323"/>
                <a:gd name="T3" fmla="*/ 115 h 379"/>
                <a:gd name="T4" fmla="*/ 18 w 323"/>
                <a:gd name="T5" fmla="*/ 167 h 379"/>
                <a:gd name="T6" fmla="*/ 0 w 323"/>
                <a:gd name="T7" fmla="*/ 227 h 379"/>
                <a:gd name="T8" fmla="*/ 4 w 323"/>
                <a:gd name="T9" fmla="*/ 267 h 379"/>
                <a:gd name="T10" fmla="*/ 11 w 323"/>
                <a:gd name="T11" fmla="*/ 283 h 379"/>
                <a:gd name="T12" fmla="*/ 21 w 323"/>
                <a:gd name="T13" fmla="*/ 298 h 379"/>
                <a:gd name="T14" fmla="*/ 34 w 323"/>
                <a:gd name="T15" fmla="*/ 311 h 379"/>
                <a:gd name="T16" fmla="*/ 57 w 323"/>
                <a:gd name="T17" fmla="*/ 325 h 379"/>
                <a:gd name="T18" fmla="*/ 87 w 323"/>
                <a:gd name="T19" fmla="*/ 340 h 379"/>
                <a:gd name="T20" fmla="*/ 120 w 323"/>
                <a:gd name="T21" fmla="*/ 351 h 379"/>
                <a:gd name="T22" fmla="*/ 153 w 323"/>
                <a:gd name="T23" fmla="*/ 360 h 379"/>
                <a:gd name="T24" fmla="*/ 187 w 323"/>
                <a:gd name="T25" fmla="*/ 367 h 379"/>
                <a:gd name="T26" fmla="*/ 221 w 323"/>
                <a:gd name="T27" fmla="*/ 372 h 379"/>
                <a:gd name="T28" fmla="*/ 256 w 323"/>
                <a:gd name="T29" fmla="*/ 375 h 379"/>
                <a:gd name="T30" fmla="*/ 290 w 323"/>
                <a:gd name="T31" fmla="*/ 378 h 379"/>
                <a:gd name="T32" fmla="*/ 312 w 323"/>
                <a:gd name="T33" fmla="*/ 379 h 379"/>
                <a:gd name="T34" fmla="*/ 320 w 323"/>
                <a:gd name="T35" fmla="*/ 372 h 379"/>
                <a:gd name="T36" fmla="*/ 323 w 323"/>
                <a:gd name="T37" fmla="*/ 360 h 379"/>
                <a:gd name="T38" fmla="*/ 316 w 323"/>
                <a:gd name="T39" fmla="*/ 352 h 379"/>
                <a:gd name="T40" fmla="*/ 295 w 323"/>
                <a:gd name="T41" fmla="*/ 351 h 379"/>
                <a:gd name="T42" fmla="*/ 263 w 323"/>
                <a:gd name="T43" fmla="*/ 350 h 379"/>
                <a:gd name="T44" fmla="*/ 231 w 323"/>
                <a:gd name="T45" fmla="*/ 348 h 379"/>
                <a:gd name="T46" fmla="*/ 200 w 323"/>
                <a:gd name="T47" fmla="*/ 343 h 379"/>
                <a:gd name="T48" fmla="*/ 168 w 323"/>
                <a:gd name="T49" fmla="*/ 337 h 379"/>
                <a:gd name="T50" fmla="*/ 136 w 323"/>
                <a:gd name="T51" fmla="*/ 329 h 379"/>
                <a:gd name="T52" fmla="*/ 106 w 323"/>
                <a:gd name="T53" fmla="*/ 320 h 379"/>
                <a:gd name="T54" fmla="*/ 76 w 323"/>
                <a:gd name="T55" fmla="*/ 306 h 379"/>
                <a:gd name="T56" fmla="*/ 51 w 323"/>
                <a:gd name="T57" fmla="*/ 291 h 379"/>
                <a:gd name="T58" fmla="*/ 35 w 323"/>
                <a:gd name="T59" fmla="*/ 269 h 379"/>
                <a:gd name="T60" fmla="*/ 31 w 323"/>
                <a:gd name="T61" fmla="*/ 239 h 379"/>
                <a:gd name="T62" fmla="*/ 38 w 323"/>
                <a:gd name="T63" fmla="*/ 197 h 379"/>
                <a:gd name="T64" fmla="*/ 51 w 323"/>
                <a:gd name="T65" fmla="*/ 165 h 379"/>
                <a:gd name="T66" fmla="*/ 68 w 323"/>
                <a:gd name="T67" fmla="*/ 136 h 379"/>
                <a:gd name="T68" fmla="*/ 89 w 323"/>
                <a:gd name="T69" fmla="*/ 111 h 379"/>
                <a:gd name="T70" fmla="*/ 114 w 323"/>
                <a:gd name="T71" fmla="*/ 88 h 379"/>
                <a:gd name="T72" fmla="*/ 144 w 323"/>
                <a:gd name="T73" fmla="*/ 64 h 379"/>
                <a:gd name="T74" fmla="*/ 181 w 323"/>
                <a:gd name="T75" fmla="*/ 41 h 379"/>
                <a:gd name="T76" fmla="*/ 219 w 323"/>
                <a:gd name="T77" fmla="*/ 22 h 379"/>
                <a:gd name="T78" fmla="*/ 253 w 323"/>
                <a:gd name="T79" fmla="*/ 7 h 379"/>
                <a:gd name="T80" fmla="*/ 255 w 323"/>
                <a:gd name="T81" fmla="*/ 0 h 379"/>
                <a:gd name="T82" fmla="*/ 221 w 323"/>
                <a:gd name="T83" fmla="*/ 5 h 379"/>
                <a:gd name="T84" fmla="*/ 181 w 323"/>
                <a:gd name="T85" fmla="*/ 19 h 379"/>
                <a:gd name="T86" fmla="*/ 142 w 323"/>
                <a:gd name="T87" fmla="*/ 3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31" name="Freeform 195"/>
            <p:cNvSpPr>
              <a:spLocks/>
            </p:cNvSpPr>
            <p:nvPr/>
          </p:nvSpPr>
          <p:spPr bwMode="auto">
            <a:xfrm>
              <a:off x="2650" y="2695"/>
              <a:ext cx="47" cy="42"/>
            </a:xfrm>
            <a:custGeom>
              <a:avLst/>
              <a:gdLst>
                <a:gd name="T0" fmla="*/ 235 w 282"/>
                <a:gd name="T1" fmla="*/ 78 h 253"/>
                <a:gd name="T2" fmla="*/ 248 w 282"/>
                <a:gd name="T3" fmla="*/ 92 h 253"/>
                <a:gd name="T4" fmla="*/ 255 w 282"/>
                <a:gd name="T5" fmla="*/ 108 h 253"/>
                <a:gd name="T6" fmla="*/ 259 w 282"/>
                <a:gd name="T7" fmla="*/ 125 h 253"/>
                <a:gd name="T8" fmla="*/ 259 w 282"/>
                <a:gd name="T9" fmla="*/ 144 h 253"/>
                <a:gd name="T10" fmla="*/ 257 w 282"/>
                <a:gd name="T11" fmla="*/ 159 h 253"/>
                <a:gd name="T12" fmla="*/ 252 w 282"/>
                <a:gd name="T13" fmla="*/ 171 h 253"/>
                <a:gd name="T14" fmla="*/ 244 w 282"/>
                <a:gd name="T15" fmla="*/ 184 h 253"/>
                <a:gd name="T16" fmla="*/ 236 w 282"/>
                <a:gd name="T17" fmla="*/ 194 h 253"/>
                <a:gd name="T18" fmla="*/ 225 w 282"/>
                <a:gd name="T19" fmla="*/ 206 h 253"/>
                <a:gd name="T20" fmla="*/ 215 w 282"/>
                <a:gd name="T21" fmla="*/ 215 h 253"/>
                <a:gd name="T22" fmla="*/ 204 w 282"/>
                <a:gd name="T23" fmla="*/ 225 h 253"/>
                <a:gd name="T24" fmla="*/ 194 w 282"/>
                <a:gd name="T25" fmla="*/ 236 h 253"/>
                <a:gd name="T26" fmla="*/ 191 w 282"/>
                <a:gd name="T27" fmla="*/ 239 h 253"/>
                <a:gd name="T28" fmla="*/ 190 w 282"/>
                <a:gd name="T29" fmla="*/ 242 h 253"/>
                <a:gd name="T30" fmla="*/ 191 w 282"/>
                <a:gd name="T31" fmla="*/ 246 h 253"/>
                <a:gd name="T32" fmla="*/ 194 w 282"/>
                <a:gd name="T33" fmla="*/ 249 h 253"/>
                <a:gd name="T34" fmla="*/ 197 w 282"/>
                <a:gd name="T35" fmla="*/ 252 h 253"/>
                <a:gd name="T36" fmla="*/ 201 w 282"/>
                <a:gd name="T37" fmla="*/ 253 h 253"/>
                <a:gd name="T38" fmla="*/ 205 w 282"/>
                <a:gd name="T39" fmla="*/ 252 h 253"/>
                <a:gd name="T40" fmla="*/ 209 w 282"/>
                <a:gd name="T41" fmla="*/ 249 h 253"/>
                <a:gd name="T42" fmla="*/ 232 w 282"/>
                <a:gd name="T43" fmla="*/ 234 h 253"/>
                <a:gd name="T44" fmla="*/ 251 w 282"/>
                <a:gd name="T45" fmla="*/ 215 h 253"/>
                <a:gd name="T46" fmla="*/ 267 w 282"/>
                <a:gd name="T47" fmla="*/ 192 h 253"/>
                <a:gd name="T48" fmla="*/ 278 w 282"/>
                <a:gd name="T49" fmla="*/ 168 h 253"/>
                <a:gd name="T50" fmla="*/ 282 w 282"/>
                <a:gd name="T51" fmla="*/ 141 h 253"/>
                <a:gd name="T52" fmla="*/ 279 w 282"/>
                <a:gd name="T53" fmla="*/ 116 h 253"/>
                <a:gd name="T54" fmla="*/ 270 w 282"/>
                <a:gd name="T55" fmla="*/ 92 h 253"/>
                <a:gd name="T56" fmla="*/ 251 w 282"/>
                <a:gd name="T57" fmla="*/ 70 h 253"/>
                <a:gd name="T58" fmla="*/ 237 w 282"/>
                <a:gd name="T59" fmla="*/ 59 h 253"/>
                <a:gd name="T60" fmla="*/ 221 w 282"/>
                <a:gd name="T61" fmla="*/ 48 h 253"/>
                <a:gd name="T62" fmla="*/ 202 w 282"/>
                <a:gd name="T63" fmla="*/ 39 h 253"/>
                <a:gd name="T64" fmla="*/ 183 w 282"/>
                <a:gd name="T65" fmla="*/ 31 h 253"/>
                <a:gd name="T66" fmla="*/ 163 w 282"/>
                <a:gd name="T67" fmla="*/ 24 h 253"/>
                <a:gd name="T68" fmla="*/ 142 w 282"/>
                <a:gd name="T69" fmla="*/ 18 h 253"/>
                <a:gd name="T70" fmla="*/ 122 w 282"/>
                <a:gd name="T71" fmla="*/ 13 h 253"/>
                <a:gd name="T72" fmla="*/ 101 w 282"/>
                <a:gd name="T73" fmla="*/ 8 h 253"/>
                <a:gd name="T74" fmla="*/ 82 w 282"/>
                <a:gd name="T75" fmla="*/ 5 h 253"/>
                <a:gd name="T76" fmla="*/ 63 w 282"/>
                <a:gd name="T77" fmla="*/ 2 h 253"/>
                <a:gd name="T78" fmla="*/ 47 w 282"/>
                <a:gd name="T79" fmla="*/ 0 h 253"/>
                <a:gd name="T80" fmla="*/ 32 w 282"/>
                <a:gd name="T81" fmla="*/ 0 h 253"/>
                <a:gd name="T82" fmla="*/ 19 w 282"/>
                <a:gd name="T83" fmla="*/ 0 h 253"/>
                <a:gd name="T84" fmla="*/ 10 w 282"/>
                <a:gd name="T85" fmla="*/ 1 h 253"/>
                <a:gd name="T86" fmla="*/ 4 w 282"/>
                <a:gd name="T87" fmla="*/ 4 h 253"/>
                <a:gd name="T88" fmla="*/ 0 w 282"/>
                <a:gd name="T89" fmla="*/ 6 h 253"/>
                <a:gd name="T90" fmla="*/ 12 w 282"/>
                <a:gd name="T91" fmla="*/ 8 h 253"/>
                <a:gd name="T92" fmla="*/ 25 w 282"/>
                <a:gd name="T93" fmla="*/ 9 h 253"/>
                <a:gd name="T94" fmla="*/ 38 w 282"/>
                <a:gd name="T95" fmla="*/ 12 h 253"/>
                <a:gd name="T96" fmla="*/ 52 w 282"/>
                <a:gd name="T97" fmla="*/ 14 h 253"/>
                <a:gd name="T98" fmla="*/ 67 w 282"/>
                <a:gd name="T99" fmla="*/ 16 h 253"/>
                <a:gd name="T100" fmla="*/ 82 w 282"/>
                <a:gd name="T101" fmla="*/ 18 h 253"/>
                <a:gd name="T102" fmla="*/ 97 w 282"/>
                <a:gd name="T103" fmla="*/ 22 h 253"/>
                <a:gd name="T104" fmla="*/ 114 w 282"/>
                <a:gd name="T105" fmla="*/ 25 h 253"/>
                <a:gd name="T106" fmla="*/ 129 w 282"/>
                <a:gd name="T107" fmla="*/ 30 h 253"/>
                <a:gd name="T108" fmla="*/ 146 w 282"/>
                <a:gd name="T109" fmla="*/ 35 h 253"/>
                <a:gd name="T110" fmla="*/ 162 w 282"/>
                <a:gd name="T111" fmla="*/ 40 h 253"/>
                <a:gd name="T112" fmla="*/ 177 w 282"/>
                <a:gd name="T113" fmla="*/ 46 h 253"/>
                <a:gd name="T114" fmla="*/ 192 w 282"/>
                <a:gd name="T115" fmla="*/ 53 h 253"/>
                <a:gd name="T116" fmla="*/ 208 w 282"/>
                <a:gd name="T117" fmla="*/ 60 h 253"/>
                <a:gd name="T118" fmla="*/ 222 w 282"/>
                <a:gd name="T119" fmla="*/ 69 h 253"/>
                <a:gd name="T120" fmla="*/ 235 w 282"/>
                <a:gd name="T121" fmla="*/ 7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32" name="Freeform 196"/>
            <p:cNvSpPr>
              <a:spLocks/>
            </p:cNvSpPr>
            <p:nvPr/>
          </p:nvSpPr>
          <p:spPr bwMode="auto">
            <a:xfrm>
              <a:off x="2556" y="2718"/>
              <a:ext cx="19" cy="39"/>
            </a:xfrm>
            <a:custGeom>
              <a:avLst/>
              <a:gdLst>
                <a:gd name="T0" fmla="*/ 0 w 115"/>
                <a:gd name="T1" fmla="*/ 128 h 236"/>
                <a:gd name="T2" fmla="*/ 0 w 115"/>
                <a:gd name="T3" fmla="*/ 148 h 236"/>
                <a:gd name="T4" fmla="*/ 5 w 115"/>
                <a:gd name="T5" fmla="*/ 166 h 236"/>
                <a:gd name="T6" fmla="*/ 13 w 115"/>
                <a:gd name="T7" fmla="*/ 184 h 236"/>
                <a:gd name="T8" fmla="*/ 24 w 115"/>
                <a:gd name="T9" fmla="*/ 198 h 236"/>
                <a:gd name="T10" fmla="*/ 39 w 115"/>
                <a:gd name="T11" fmla="*/ 211 h 236"/>
                <a:gd name="T12" fmla="*/ 55 w 115"/>
                <a:gd name="T13" fmla="*/ 223 h 236"/>
                <a:gd name="T14" fmla="*/ 74 w 115"/>
                <a:gd name="T15" fmla="*/ 231 h 236"/>
                <a:gd name="T16" fmla="*/ 92 w 115"/>
                <a:gd name="T17" fmla="*/ 235 h 236"/>
                <a:gd name="T18" fmla="*/ 98 w 115"/>
                <a:gd name="T19" fmla="*/ 236 h 236"/>
                <a:gd name="T20" fmla="*/ 104 w 115"/>
                <a:gd name="T21" fmla="*/ 234 h 236"/>
                <a:gd name="T22" fmla="*/ 109 w 115"/>
                <a:gd name="T23" fmla="*/ 231 h 236"/>
                <a:gd name="T24" fmla="*/ 111 w 115"/>
                <a:gd name="T25" fmla="*/ 226 h 236"/>
                <a:gd name="T26" fmla="*/ 111 w 115"/>
                <a:gd name="T27" fmla="*/ 220 h 236"/>
                <a:gd name="T28" fmla="*/ 110 w 115"/>
                <a:gd name="T29" fmla="*/ 215 h 236"/>
                <a:gd name="T30" fmla="*/ 107 w 115"/>
                <a:gd name="T31" fmla="*/ 210 h 236"/>
                <a:gd name="T32" fmla="*/ 101 w 115"/>
                <a:gd name="T33" fmla="*/ 208 h 236"/>
                <a:gd name="T34" fmla="*/ 82 w 115"/>
                <a:gd name="T35" fmla="*/ 201 h 236"/>
                <a:gd name="T36" fmla="*/ 64 w 115"/>
                <a:gd name="T37" fmla="*/ 192 h 236"/>
                <a:gd name="T38" fmla="*/ 50 w 115"/>
                <a:gd name="T39" fmla="*/ 179 h 236"/>
                <a:gd name="T40" fmla="*/ 40 w 115"/>
                <a:gd name="T41" fmla="*/ 165 h 236"/>
                <a:gd name="T42" fmla="*/ 33 w 115"/>
                <a:gd name="T43" fmla="*/ 148 h 236"/>
                <a:gd name="T44" fmla="*/ 29 w 115"/>
                <a:gd name="T45" fmla="*/ 130 h 236"/>
                <a:gd name="T46" fmla="*/ 29 w 115"/>
                <a:gd name="T47" fmla="*/ 110 h 236"/>
                <a:gd name="T48" fmla="*/ 35 w 115"/>
                <a:gd name="T49" fmla="*/ 89 h 236"/>
                <a:gd name="T50" fmla="*/ 43 w 115"/>
                <a:gd name="T51" fmla="*/ 74 h 236"/>
                <a:gd name="T52" fmla="*/ 56 w 115"/>
                <a:gd name="T53" fmla="*/ 60 h 236"/>
                <a:gd name="T54" fmla="*/ 70 w 115"/>
                <a:gd name="T55" fmla="*/ 46 h 236"/>
                <a:gd name="T56" fmla="*/ 85 w 115"/>
                <a:gd name="T57" fmla="*/ 33 h 236"/>
                <a:gd name="T58" fmla="*/ 98 w 115"/>
                <a:gd name="T59" fmla="*/ 23 h 236"/>
                <a:gd name="T60" fmla="*/ 109 w 115"/>
                <a:gd name="T61" fmla="*/ 12 h 236"/>
                <a:gd name="T62" fmla="*/ 115 w 115"/>
                <a:gd name="T63" fmla="*/ 6 h 236"/>
                <a:gd name="T64" fmla="*/ 115 w 115"/>
                <a:gd name="T65" fmla="*/ 0 h 236"/>
                <a:gd name="T66" fmla="*/ 102 w 115"/>
                <a:gd name="T67" fmla="*/ 4 h 236"/>
                <a:gd name="T68" fmla="*/ 85 w 115"/>
                <a:gd name="T69" fmla="*/ 12 h 236"/>
                <a:gd name="T70" fmla="*/ 68 w 115"/>
                <a:gd name="T71" fmla="*/ 26 h 236"/>
                <a:gd name="T72" fmla="*/ 49 w 115"/>
                <a:gd name="T73" fmla="*/ 42 h 236"/>
                <a:gd name="T74" fmla="*/ 32 w 115"/>
                <a:gd name="T75" fmla="*/ 61 h 236"/>
                <a:gd name="T76" fmla="*/ 17 w 115"/>
                <a:gd name="T77" fmla="*/ 82 h 236"/>
                <a:gd name="T78" fmla="*/ 6 w 115"/>
                <a:gd name="T79" fmla="*/ 105 h 236"/>
                <a:gd name="T80" fmla="*/ 0 w 115"/>
                <a:gd name="T81" fmla="*/ 12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33" name="Freeform 197"/>
            <p:cNvSpPr>
              <a:spLocks/>
            </p:cNvSpPr>
            <p:nvPr/>
          </p:nvSpPr>
          <p:spPr bwMode="auto">
            <a:xfrm>
              <a:off x="2689" y="2692"/>
              <a:ext cx="41" cy="52"/>
            </a:xfrm>
            <a:custGeom>
              <a:avLst/>
              <a:gdLst>
                <a:gd name="T0" fmla="*/ 208 w 245"/>
                <a:gd name="T1" fmla="*/ 124 h 310"/>
                <a:gd name="T2" fmla="*/ 220 w 245"/>
                <a:gd name="T3" fmla="*/ 144 h 310"/>
                <a:gd name="T4" fmla="*/ 226 w 245"/>
                <a:gd name="T5" fmla="*/ 164 h 310"/>
                <a:gd name="T6" fmla="*/ 222 w 245"/>
                <a:gd name="T7" fmla="*/ 187 h 310"/>
                <a:gd name="T8" fmla="*/ 208 w 245"/>
                <a:gd name="T9" fmla="*/ 209 h 310"/>
                <a:gd name="T10" fmla="*/ 188 w 245"/>
                <a:gd name="T11" fmla="*/ 229 h 310"/>
                <a:gd name="T12" fmla="*/ 166 w 245"/>
                <a:gd name="T13" fmla="*/ 246 h 310"/>
                <a:gd name="T14" fmla="*/ 142 w 245"/>
                <a:gd name="T15" fmla="*/ 264 h 310"/>
                <a:gd name="T16" fmla="*/ 128 w 245"/>
                <a:gd name="T17" fmla="*/ 278 h 310"/>
                <a:gd name="T18" fmla="*/ 124 w 245"/>
                <a:gd name="T19" fmla="*/ 287 h 310"/>
                <a:gd name="T20" fmla="*/ 120 w 245"/>
                <a:gd name="T21" fmla="*/ 296 h 310"/>
                <a:gd name="T22" fmla="*/ 122 w 245"/>
                <a:gd name="T23" fmla="*/ 306 h 310"/>
                <a:gd name="T24" fmla="*/ 131 w 245"/>
                <a:gd name="T25" fmla="*/ 310 h 310"/>
                <a:gd name="T26" fmla="*/ 139 w 245"/>
                <a:gd name="T27" fmla="*/ 309 h 310"/>
                <a:gd name="T28" fmla="*/ 154 w 245"/>
                <a:gd name="T29" fmla="*/ 292 h 310"/>
                <a:gd name="T30" fmla="*/ 180 w 245"/>
                <a:gd name="T31" fmla="*/ 269 h 310"/>
                <a:gd name="T32" fmla="*/ 207 w 245"/>
                <a:gd name="T33" fmla="*/ 246 h 310"/>
                <a:gd name="T34" fmla="*/ 230 w 245"/>
                <a:gd name="T35" fmla="*/ 219 h 310"/>
                <a:gd name="T36" fmla="*/ 244 w 245"/>
                <a:gd name="T37" fmla="*/ 186 h 310"/>
                <a:gd name="T38" fmla="*/ 243 w 245"/>
                <a:gd name="T39" fmla="*/ 152 h 310"/>
                <a:gd name="T40" fmla="*/ 228 w 245"/>
                <a:gd name="T41" fmla="*/ 119 h 310"/>
                <a:gd name="T42" fmla="*/ 203 w 245"/>
                <a:gd name="T43" fmla="*/ 93 h 310"/>
                <a:gd name="T44" fmla="*/ 176 w 245"/>
                <a:gd name="T45" fmla="*/ 76 h 310"/>
                <a:gd name="T46" fmla="*/ 151 w 245"/>
                <a:gd name="T47" fmla="*/ 61 h 310"/>
                <a:gd name="T48" fmla="*/ 122 w 245"/>
                <a:gd name="T49" fmla="*/ 46 h 310"/>
                <a:gd name="T50" fmla="*/ 93 w 245"/>
                <a:gd name="T51" fmla="*/ 31 h 310"/>
                <a:gd name="T52" fmla="*/ 66 w 245"/>
                <a:gd name="T53" fmla="*/ 18 h 310"/>
                <a:gd name="T54" fmla="*/ 40 w 245"/>
                <a:gd name="T55" fmla="*/ 8 h 310"/>
                <a:gd name="T56" fmla="*/ 20 w 245"/>
                <a:gd name="T57" fmla="*/ 1 h 310"/>
                <a:gd name="T58" fmla="*/ 5 w 245"/>
                <a:gd name="T59" fmla="*/ 0 h 310"/>
                <a:gd name="T60" fmla="*/ 11 w 245"/>
                <a:gd name="T61" fmla="*/ 8 h 310"/>
                <a:gd name="T62" fmla="*/ 36 w 245"/>
                <a:gd name="T63" fmla="*/ 20 h 310"/>
                <a:gd name="T64" fmla="*/ 60 w 245"/>
                <a:gd name="T65" fmla="*/ 31 h 310"/>
                <a:gd name="T66" fmla="*/ 86 w 245"/>
                <a:gd name="T67" fmla="*/ 44 h 310"/>
                <a:gd name="T68" fmla="*/ 113 w 245"/>
                <a:gd name="T69" fmla="*/ 57 h 310"/>
                <a:gd name="T70" fmla="*/ 139 w 245"/>
                <a:gd name="T71" fmla="*/ 71 h 310"/>
                <a:gd name="T72" fmla="*/ 165 w 245"/>
                <a:gd name="T73" fmla="*/ 88 h 310"/>
                <a:gd name="T74" fmla="*/ 188 w 245"/>
                <a:gd name="T75" fmla="*/ 106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8263" name="Group 327"/>
          <p:cNvGrpSpPr>
            <a:grpSpLocks/>
          </p:cNvGrpSpPr>
          <p:nvPr/>
        </p:nvGrpSpPr>
        <p:grpSpPr bwMode="auto">
          <a:xfrm>
            <a:off x="3149600" y="4864100"/>
            <a:ext cx="273050" cy="341313"/>
            <a:chOff x="2870" y="1518"/>
            <a:chExt cx="292" cy="320"/>
          </a:xfrm>
        </p:grpSpPr>
        <p:graphicFrame>
          <p:nvGraphicFramePr>
            <p:cNvPr id="168264" name="Object 32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68381" name="Clip" r:id="rId16" imgW="819000" imgH="847800" progId="MS_ClipArt_Gallery.2">
                    <p:embed/>
                  </p:oleObj>
                </mc:Choice>
                <mc:Fallback>
                  <p:oleObj name="Clip" r:id="rId16" imgW="819000" imgH="847800" progId="MS_ClipArt_Gallery.2">
                    <p:embed/>
                    <p:pic>
                      <p:nvPicPr>
                        <p:cNvPr id="0" name="Object 3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8265" name="Object 32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68382" name="Clip" r:id="rId17" imgW="1266840" imgH="1200240" progId="MS_ClipArt_Gallery.2">
                    <p:embed/>
                  </p:oleObj>
                </mc:Choice>
                <mc:Fallback>
                  <p:oleObj name="Clip" r:id="rId17" imgW="1266840" imgH="1200240" progId="MS_ClipArt_Gallery.2">
                    <p:embed/>
                    <p:pic>
                      <p:nvPicPr>
                        <p:cNvPr id="0" name="Object 3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8266" name="Group 330"/>
          <p:cNvGrpSpPr>
            <a:grpSpLocks/>
          </p:cNvGrpSpPr>
          <p:nvPr/>
        </p:nvGrpSpPr>
        <p:grpSpPr bwMode="auto">
          <a:xfrm>
            <a:off x="3265488" y="5414963"/>
            <a:ext cx="273050" cy="341312"/>
            <a:chOff x="2870" y="1518"/>
            <a:chExt cx="292" cy="320"/>
          </a:xfrm>
        </p:grpSpPr>
        <p:graphicFrame>
          <p:nvGraphicFramePr>
            <p:cNvPr id="168267" name="Object 33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68383" name="Clip" r:id="rId18" imgW="819000" imgH="847800" progId="MS_ClipArt_Gallery.2">
                    <p:embed/>
                  </p:oleObj>
                </mc:Choice>
                <mc:Fallback>
                  <p:oleObj name="Clip" r:id="rId18" imgW="819000" imgH="847800" progId="MS_ClipArt_Gallery.2">
                    <p:embed/>
                    <p:pic>
                      <p:nvPicPr>
                        <p:cNvPr id="0" name="Object 3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8268" name="Object 33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68384" name="Clip" r:id="rId19" imgW="1266840" imgH="1200240" progId="MS_ClipArt_Gallery.2">
                    <p:embed/>
                  </p:oleObj>
                </mc:Choice>
                <mc:Fallback>
                  <p:oleObj name="Clip" r:id="rId19" imgW="1266840" imgH="1200240" progId="MS_ClipArt_Gallery.2">
                    <p:embed/>
                    <p:pic>
                      <p:nvPicPr>
                        <p:cNvPr id="0" name="Object 33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8269" name="Group 333"/>
          <p:cNvGrpSpPr>
            <a:grpSpLocks/>
          </p:cNvGrpSpPr>
          <p:nvPr/>
        </p:nvGrpSpPr>
        <p:grpSpPr bwMode="auto">
          <a:xfrm>
            <a:off x="4041775" y="4887913"/>
            <a:ext cx="273050" cy="341312"/>
            <a:chOff x="2870" y="1518"/>
            <a:chExt cx="292" cy="320"/>
          </a:xfrm>
        </p:grpSpPr>
        <p:graphicFrame>
          <p:nvGraphicFramePr>
            <p:cNvPr id="168270" name="Object 33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68385" name="Clip" r:id="rId20" imgW="819000" imgH="847800" progId="MS_ClipArt_Gallery.2">
                    <p:embed/>
                  </p:oleObj>
                </mc:Choice>
                <mc:Fallback>
                  <p:oleObj name="Clip" r:id="rId20" imgW="819000" imgH="847800" progId="MS_ClipArt_Gallery.2">
                    <p:embed/>
                    <p:pic>
                      <p:nvPicPr>
                        <p:cNvPr id="0" name="Object 3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8271" name="Object 33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68386" name="Clip" r:id="rId21" imgW="1266840" imgH="1200240" progId="MS_ClipArt_Gallery.2">
                    <p:embed/>
                  </p:oleObj>
                </mc:Choice>
                <mc:Fallback>
                  <p:oleObj name="Clip" r:id="rId21" imgW="1266840" imgH="1200240" progId="MS_ClipArt_Gallery.2">
                    <p:embed/>
                    <p:pic>
                      <p:nvPicPr>
                        <p:cNvPr id="0" name="Object 33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8318" name="Group 382"/>
          <p:cNvGrpSpPr>
            <a:grpSpLocks/>
          </p:cNvGrpSpPr>
          <p:nvPr/>
        </p:nvGrpSpPr>
        <p:grpSpPr bwMode="auto">
          <a:xfrm>
            <a:off x="4894263" y="5780088"/>
            <a:ext cx="203200" cy="157162"/>
            <a:chOff x="2274" y="2821"/>
            <a:chExt cx="215" cy="238"/>
          </a:xfrm>
        </p:grpSpPr>
        <p:sp>
          <p:nvSpPr>
            <p:cNvPr id="168319" name="Freeform 383"/>
            <p:cNvSpPr>
              <a:spLocks noEditPoints="1"/>
            </p:cNvSpPr>
            <p:nvPr/>
          </p:nvSpPr>
          <p:spPr bwMode="auto">
            <a:xfrm>
              <a:off x="2274" y="3034"/>
              <a:ext cx="215" cy="25"/>
            </a:xfrm>
            <a:custGeom>
              <a:avLst/>
              <a:gdLst>
                <a:gd name="T0" fmla="*/ 26 w 430"/>
                <a:gd name="T1" fmla="*/ 18 h 50"/>
                <a:gd name="T2" fmla="*/ 0 w 430"/>
                <a:gd name="T3" fmla="*/ 18 h 50"/>
                <a:gd name="T4" fmla="*/ 0 w 430"/>
                <a:gd name="T5" fmla="*/ 50 h 50"/>
                <a:gd name="T6" fmla="*/ 430 w 430"/>
                <a:gd name="T7" fmla="*/ 50 h 50"/>
                <a:gd name="T8" fmla="*/ 430 w 430"/>
                <a:gd name="T9" fmla="*/ 18 h 50"/>
                <a:gd name="T10" fmla="*/ 376 w 430"/>
                <a:gd name="T11" fmla="*/ 18 h 50"/>
                <a:gd name="T12" fmla="*/ 376 w 430"/>
                <a:gd name="T13" fmla="*/ 0 h 50"/>
                <a:gd name="T14" fmla="*/ 26 w 430"/>
                <a:gd name="T15" fmla="*/ 0 h 50"/>
                <a:gd name="T16" fmla="*/ 26 w 430"/>
                <a:gd name="T17" fmla="*/ 18 h 50"/>
                <a:gd name="T18" fmla="*/ 376 w 430"/>
                <a:gd name="T19" fmla="*/ 18 h 50"/>
                <a:gd name="T20" fmla="*/ 33 w 430"/>
                <a:gd name="T21" fmla="*/ 18 h 50"/>
                <a:gd name="T22" fmla="*/ 376 w 430"/>
                <a:gd name="T2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320" name="Line 384"/>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21" name="Freeform 385"/>
            <p:cNvSpPr>
              <a:spLocks/>
            </p:cNvSpPr>
            <p:nvPr/>
          </p:nvSpPr>
          <p:spPr bwMode="auto">
            <a:xfrm>
              <a:off x="2317" y="2923"/>
              <a:ext cx="44" cy="109"/>
            </a:xfrm>
            <a:custGeom>
              <a:avLst/>
              <a:gdLst>
                <a:gd name="T0" fmla="*/ 87 w 87"/>
                <a:gd name="T1" fmla="*/ 219 h 219"/>
                <a:gd name="T2" fmla="*/ 0 w 87"/>
                <a:gd name="T3" fmla="*/ 55 h 219"/>
                <a:gd name="T4" fmla="*/ 28 w 87"/>
                <a:gd name="T5" fmla="*/ 0 h 219"/>
              </a:gdLst>
              <a:ahLst/>
              <a:cxnLst>
                <a:cxn ang="0">
                  <a:pos x="T0" y="T1"/>
                </a:cxn>
                <a:cxn ang="0">
                  <a:pos x="T2" y="T3"/>
                </a:cxn>
                <a:cxn ang="0">
                  <a:pos x="T4" y="T5"/>
                </a:cxn>
              </a:cxnLst>
              <a:rect l="0" t="0" r="r" b="b"/>
              <a:pathLst>
                <a:path w="87" h="219">
                  <a:moveTo>
                    <a:pt x="87" y="219"/>
                  </a:moveTo>
                  <a:lnTo>
                    <a:pt x="0" y="55"/>
                  </a:lnTo>
                  <a:lnTo>
                    <a:pt x="28" y="0"/>
                  </a:lnTo>
                </a:path>
              </a:pathLst>
            </a:custGeom>
            <a:solidFill>
              <a:srgbClr val="3333FF"/>
            </a:solidFill>
            <a:ln w="6350">
              <a:solidFill>
                <a:srgbClr val="000000"/>
              </a:solidFill>
              <a:prstDash val="solid"/>
              <a:round/>
              <a:headEnd/>
              <a:tailEnd/>
            </a:ln>
          </p:spPr>
          <p:txBody>
            <a:bodyPr/>
            <a:lstStyle/>
            <a:p>
              <a:endParaRPr lang="en-US"/>
            </a:p>
          </p:txBody>
        </p:sp>
        <p:sp>
          <p:nvSpPr>
            <p:cNvPr id="168322" name="Line 386"/>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23" name="Freeform 387"/>
            <p:cNvSpPr>
              <a:spLocks/>
            </p:cNvSpPr>
            <p:nvPr/>
          </p:nvSpPr>
          <p:spPr bwMode="auto">
            <a:xfrm>
              <a:off x="2317" y="3005"/>
              <a:ext cx="86" cy="27"/>
            </a:xfrm>
            <a:custGeom>
              <a:avLst/>
              <a:gdLst>
                <a:gd name="T0" fmla="*/ 28 w 172"/>
                <a:gd name="T1" fmla="*/ 55 h 55"/>
                <a:gd name="T2" fmla="*/ 0 w 172"/>
                <a:gd name="T3" fmla="*/ 0 h 55"/>
                <a:gd name="T4" fmla="*/ 172 w 172"/>
                <a:gd name="T5" fmla="*/ 0 h 55"/>
                <a:gd name="T6" fmla="*/ 146 w 172"/>
                <a:gd name="T7" fmla="*/ 55 h 55"/>
              </a:gdLst>
              <a:ahLst/>
              <a:cxnLst>
                <a:cxn ang="0">
                  <a:pos x="T0" y="T1"/>
                </a:cxn>
                <a:cxn ang="0">
                  <a:pos x="T2" y="T3"/>
                </a:cxn>
                <a:cxn ang="0">
                  <a:pos x="T4" y="T5"/>
                </a:cxn>
                <a:cxn ang="0">
                  <a:pos x="T6" y="T7"/>
                </a:cxn>
              </a:cxnLst>
              <a:rect l="0" t="0" r="r" b="b"/>
              <a:pathLst>
                <a:path w="172" h="55">
                  <a:moveTo>
                    <a:pt x="28" y="55"/>
                  </a:moveTo>
                  <a:lnTo>
                    <a:pt x="0" y="0"/>
                  </a:lnTo>
                  <a:lnTo>
                    <a:pt x="172" y="0"/>
                  </a:lnTo>
                  <a:lnTo>
                    <a:pt x="146" y="55"/>
                  </a:lnTo>
                </a:path>
              </a:pathLst>
            </a:custGeom>
            <a:solidFill>
              <a:srgbClr val="3333FF"/>
            </a:solidFill>
            <a:ln w="6350">
              <a:solidFill>
                <a:srgbClr val="000000"/>
              </a:solidFill>
              <a:prstDash val="solid"/>
              <a:round/>
              <a:headEnd/>
              <a:tailEnd/>
            </a:ln>
          </p:spPr>
          <p:txBody>
            <a:bodyPr/>
            <a:lstStyle/>
            <a:p>
              <a:endParaRPr lang="en-US"/>
            </a:p>
          </p:txBody>
        </p:sp>
        <p:sp>
          <p:nvSpPr>
            <p:cNvPr id="168324" name="Line 388"/>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25" name="Freeform 389"/>
            <p:cNvSpPr>
              <a:spLocks/>
            </p:cNvSpPr>
            <p:nvPr/>
          </p:nvSpPr>
          <p:spPr bwMode="auto">
            <a:xfrm>
              <a:off x="2274" y="3034"/>
              <a:ext cx="215" cy="25"/>
            </a:xfrm>
            <a:custGeom>
              <a:avLst/>
              <a:gdLst>
                <a:gd name="T0" fmla="*/ 26 w 430"/>
                <a:gd name="T1" fmla="*/ 18 h 50"/>
                <a:gd name="T2" fmla="*/ 0 w 430"/>
                <a:gd name="T3" fmla="*/ 18 h 50"/>
                <a:gd name="T4" fmla="*/ 0 w 430"/>
                <a:gd name="T5" fmla="*/ 50 h 50"/>
                <a:gd name="T6" fmla="*/ 430 w 430"/>
                <a:gd name="T7" fmla="*/ 50 h 50"/>
                <a:gd name="T8" fmla="*/ 430 w 430"/>
                <a:gd name="T9" fmla="*/ 18 h 50"/>
                <a:gd name="T10" fmla="*/ 376 w 430"/>
                <a:gd name="T11" fmla="*/ 18 h 50"/>
                <a:gd name="T12" fmla="*/ 376 w 430"/>
                <a:gd name="T13" fmla="*/ 0 h 50"/>
                <a:gd name="T14" fmla="*/ 26 w 430"/>
                <a:gd name="T15" fmla="*/ 0 h 50"/>
                <a:gd name="T16" fmla="*/ 26 w 430"/>
                <a:gd name="T17"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prstDash val="solid"/>
              <a:round/>
              <a:headEnd/>
              <a:tailEnd/>
            </a:ln>
          </p:spPr>
          <p:txBody>
            <a:bodyPr/>
            <a:lstStyle/>
            <a:p>
              <a:endParaRPr lang="en-US"/>
            </a:p>
          </p:txBody>
        </p:sp>
        <p:sp>
          <p:nvSpPr>
            <p:cNvPr id="168326" name="Freeform 390"/>
            <p:cNvSpPr>
              <a:spLocks/>
            </p:cNvSpPr>
            <p:nvPr/>
          </p:nvSpPr>
          <p:spPr bwMode="auto">
            <a:xfrm>
              <a:off x="2290" y="3043"/>
              <a:ext cx="171" cy="1"/>
            </a:xfrm>
            <a:custGeom>
              <a:avLst/>
              <a:gdLst>
                <a:gd name="T0" fmla="*/ 343 w 343"/>
                <a:gd name="T1" fmla="*/ 0 w 343"/>
                <a:gd name="T2" fmla="*/ 343 w 343"/>
              </a:gdLst>
              <a:ahLst/>
              <a:cxnLst>
                <a:cxn ang="0">
                  <a:pos x="T0" y="0"/>
                </a:cxn>
                <a:cxn ang="0">
                  <a:pos x="T1" y="0"/>
                </a:cxn>
                <a:cxn ang="0">
                  <a:pos x="T2" y="0"/>
                </a:cxn>
              </a:cxnLst>
              <a:rect l="0" t="0" r="r" b="b"/>
              <a:pathLst>
                <a:path w="343">
                  <a:moveTo>
                    <a:pt x="343" y="0"/>
                  </a:moveTo>
                  <a:lnTo>
                    <a:pt x="0" y="0"/>
                  </a:lnTo>
                  <a:lnTo>
                    <a:pt x="343" y="0"/>
                  </a:lnTo>
                </a:path>
              </a:pathLst>
            </a:custGeom>
            <a:solidFill>
              <a:srgbClr val="3333FF"/>
            </a:solidFill>
            <a:ln w="6350">
              <a:solidFill>
                <a:srgbClr val="000000"/>
              </a:solidFill>
              <a:prstDash val="solid"/>
              <a:round/>
              <a:headEnd/>
              <a:tailEnd/>
            </a:ln>
          </p:spPr>
          <p:txBody>
            <a:bodyPr/>
            <a:lstStyle/>
            <a:p>
              <a:endParaRPr lang="en-US"/>
            </a:p>
          </p:txBody>
        </p:sp>
        <p:sp>
          <p:nvSpPr>
            <p:cNvPr id="168327" name="Rectangle 391"/>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endParaRPr lang="en-US"/>
            </a:p>
          </p:txBody>
        </p:sp>
        <p:sp>
          <p:nvSpPr>
            <p:cNvPr id="168328" name="Freeform 392"/>
            <p:cNvSpPr>
              <a:spLocks noEditPoints="1"/>
            </p:cNvSpPr>
            <p:nvPr/>
          </p:nvSpPr>
          <p:spPr bwMode="auto">
            <a:xfrm>
              <a:off x="2281" y="2821"/>
              <a:ext cx="208" cy="175"/>
            </a:xfrm>
            <a:custGeom>
              <a:avLst/>
              <a:gdLst>
                <a:gd name="T0" fmla="*/ 1 w 415"/>
                <a:gd name="T1" fmla="*/ 32 h 350"/>
                <a:gd name="T2" fmla="*/ 3 w 415"/>
                <a:gd name="T3" fmla="*/ 78 h 350"/>
                <a:gd name="T4" fmla="*/ 18 w 415"/>
                <a:gd name="T5" fmla="*/ 130 h 350"/>
                <a:gd name="T6" fmla="*/ 51 w 415"/>
                <a:gd name="T7" fmla="*/ 185 h 350"/>
                <a:gd name="T8" fmla="*/ 97 w 415"/>
                <a:gd name="T9" fmla="*/ 236 h 350"/>
                <a:gd name="T10" fmla="*/ 151 w 415"/>
                <a:gd name="T11" fmla="*/ 282 h 350"/>
                <a:gd name="T12" fmla="*/ 212 w 415"/>
                <a:gd name="T13" fmla="*/ 318 h 350"/>
                <a:gd name="T14" fmla="*/ 270 w 415"/>
                <a:gd name="T15" fmla="*/ 341 h 350"/>
                <a:gd name="T16" fmla="*/ 325 w 415"/>
                <a:gd name="T17" fmla="*/ 350 h 350"/>
                <a:gd name="T18" fmla="*/ 371 w 415"/>
                <a:gd name="T19" fmla="*/ 341 h 350"/>
                <a:gd name="T20" fmla="*/ 402 w 415"/>
                <a:gd name="T21" fmla="*/ 318 h 350"/>
                <a:gd name="T22" fmla="*/ 406 w 415"/>
                <a:gd name="T23" fmla="*/ 309 h 350"/>
                <a:gd name="T24" fmla="*/ 382 w 415"/>
                <a:gd name="T25" fmla="*/ 316 h 350"/>
                <a:gd name="T26" fmla="*/ 343 w 415"/>
                <a:gd name="T27" fmla="*/ 307 h 350"/>
                <a:gd name="T28" fmla="*/ 295 w 415"/>
                <a:gd name="T29" fmla="*/ 288 h 350"/>
                <a:gd name="T30" fmla="*/ 239 w 415"/>
                <a:gd name="T31" fmla="*/ 259 h 350"/>
                <a:gd name="T32" fmla="*/ 182 w 415"/>
                <a:gd name="T33" fmla="*/ 220 h 350"/>
                <a:gd name="T34" fmla="*/ 126 w 415"/>
                <a:gd name="T35" fmla="*/ 178 h 350"/>
                <a:gd name="T36" fmla="*/ 76 w 415"/>
                <a:gd name="T37" fmla="*/ 131 h 350"/>
                <a:gd name="T38" fmla="*/ 38 w 415"/>
                <a:gd name="T39" fmla="*/ 89 h 350"/>
                <a:gd name="T40" fmla="*/ 14 w 415"/>
                <a:gd name="T41" fmla="*/ 51 h 350"/>
                <a:gd name="T42" fmla="*/ 5 w 415"/>
                <a:gd name="T43" fmla="*/ 23 h 350"/>
                <a:gd name="T44" fmla="*/ 8 w 415"/>
                <a:gd name="T45" fmla="*/ 12 h 350"/>
                <a:gd name="T46" fmla="*/ 24 w 415"/>
                <a:gd name="T47" fmla="*/ 0 h 350"/>
                <a:gd name="T48" fmla="*/ 56 w 415"/>
                <a:gd name="T49" fmla="*/ 2 h 350"/>
                <a:gd name="T50" fmla="*/ 100 w 415"/>
                <a:gd name="T51" fmla="*/ 16 h 350"/>
                <a:gd name="T52" fmla="*/ 153 w 415"/>
                <a:gd name="T53" fmla="*/ 41 h 350"/>
                <a:gd name="T54" fmla="*/ 210 w 415"/>
                <a:gd name="T55" fmla="*/ 74 h 350"/>
                <a:gd name="T56" fmla="*/ 268 w 415"/>
                <a:gd name="T57" fmla="*/ 115 h 350"/>
                <a:gd name="T58" fmla="*/ 321 w 415"/>
                <a:gd name="T59" fmla="*/ 160 h 350"/>
                <a:gd name="T60" fmla="*/ 365 w 415"/>
                <a:gd name="T61" fmla="*/ 204 h 350"/>
                <a:gd name="T62" fmla="*/ 396 w 415"/>
                <a:gd name="T63" fmla="*/ 245 h 350"/>
                <a:gd name="T64" fmla="*/ 412 w 415"/>
                <a:gd name="T65" fmla="*/ 279 h 350"/>
                <a:gd name="T66" fmla="*/ 412 w 415"/>
                <a:gd name="T67" fmla="*/ 302 h 350"/>
                <a:gd name="T68" fmla="*/ 396 w 415"/>
                <a:gd name="T69" fmla="*/ 314 h 350"/>
                <a:gd name="T70" fmla="*/ 365 w 415"/>
                <a:gd name="T71" fmla="*/ 313 h 350"/>
                <a:gd name="T72" fmla="*/ 321 w 415"/>
                <a:gd name="T73" fmla="*/ 300 h 350"/>
                <a:gd name="T74" fmla="*/ 268 w 415"/>
                <a:gd name="T75" fmla="*/ 275 h 350"/>
                <a:gd name="T76" fmla="*/ 210 w 415"/>
                <a:gd name="T77" fmla="*/ 240 h 350"/>
                <a:gd name="T78" fmla="*/ 153 w 415"/>
                <a:gd name="T79" fmla="*/ 199 h 350"/>
                <a:gd name="T80" fmla="*/ 100 w 415"/>
                <a:gd name="T81" fmla="*/ 154 h 350"/>
                <a:gd name="T82" fmla="*/ 56 w 415"/>
                <a:gd name="T83" fmla="*/ 110 h 350"/>
                <a:gd name="T84" fmla="*/ 24 w 415"/>
                <a:gd name="T85" fmla="*/ 69 h 350"/>
                <a:gd name="T86" fmla="*/ 8 w 415"/>
                <a:gd name="T87" fmla="*/ 35 h 350"/>
                <a:gd name="T88" fmla="*/ 8 w 415"/>
                <a:gd name="T89" fmla="*/ 1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prstDash val="solid"/>
              <a:round/>
              <a:headEnd/>
              <a:tailEnd/>
            </a:ln>
          </p:spPr>
          <p:txBody>
            <a:bodyPr/>
            <a:lstStyle/>
            <a:p>
              <a:endParaRPr lang="en-US"/>
            </a:p>
          </p:txBody>
        </p:sp>
        <p:sp>
          <p:nvSpPr>
            <p:cNvPr id="168329" name="Line 393"/>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30" name="Line 394"/>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31" name="Line 395"/>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32" name="Freeform 396"/>
            <p:cNvSpPr>
              <a:spLocks/>
            </p:cNvSpPr>
            <p:nvPr/>
          </p:nvSpPr>
          <p:spPr bwMode="auto">
            <a:xfrm>
              <a:off x="2349" y="2902"/>
              <a:ext cx="51" cy="40"/>
            </a:xfrm>
            <a:custGeom>
              <a:avLst/>
              <a:gdLst>
                <a:gd name="T0" fmla="*/ 0 w 101"/>
                <a:gd name="T1" fmla="*/ 3 h 80"/>
                <a:gd name="T2" fmla="*/ 4 w 101"/>
                <a:gd name="T3" fmla="*/ 0 h 80"/>
                <a:gd name="T4" fmla="*/ 13 w 101"/>
                <a:gd name="T5" fmla="*/ 1 h 80"/>
                <a:gd name="T6" fmla="*/ 24 w 101"/>
                <a:gd name="T7" fmla="*/ 3 h 80"/>
                <a:gd name="T8" fmla="*/ 37 w 101"/>
                <a:gd name="T9" fmla="*/ 10 h 80"/>
                <a:gd name="T10" fmla="*/ 51 w 101"/>
                <a:gd name="T11" fmla="*/ 19 h 80"/>
                <a:gd name="T12" fmla="*/ 66 w 101"/>
                <a:gd name="T13" fmla="*/ 30 h 80"/>
                <a:gd name="T14" fmla="*/ 79 w 101"/>
                <a:gd name="T15" fmla="*/ 40 h 80"/>
                <a:gd name="T16" fmla="*/ 90 w 101"/>
                <a:gd name="T17" fmla="*/ 51 h 80"/>
                <a:gd name="T18" fmla="*/ 97 w 101"/>
                <a:gd name="T19" fmla="*/ 62 h 80"/>
                <a:gd name="T20" fmla="*/ 101 w 101"/>
                <a:gd name="T21" fmla="*/ 71 h 80"/>
                <a:gd name="T22" fmla="*/ 101 w 101"/>
                <a:gd name="T23" fmla="*/ 76 h 80"/>
                <a:gd name="T24" fmla="*/ 97 w 101"/>
                <a:gd name="T25" fmla="*/ 80 h 80"/>
                <a:gd name="T26" fmla="*/ 90 w 101"/>
                <a:gd name="T27" fmla="*/ 78 h 80"/>
                <a:gd name="T28" fmla="*/ 79 w 101"/>
                <a:gd name="T29" fmla="*/ 74 h 80"/>
                <a:gd name="T30" fmla="*/ 66 w 101"/>
                <a:gd name="T31" fmla="*/ 69 h 80"/>
                <a:gd name="T32" fmla="*/ 51 w 101"/>
                <a:gd name="T33" fmla="*/ 60 h 80"/>
                <a:gd name="T34" fmla="*/ 37 w 101"/>
                <a:gd name="T35" fmla="*/ 49 h 80"/>
                <a:gd name="T36" fmla="*/ 23 w 101"/>
                <a:gd name="T37" fmla="*/ 39 h 80"/>
                <a:gd name="T38" fmla="*/ 13 w 101"/>
                <a:gd name="T39" fmla="*/ 28 h 80"/>
                <a:gd name="T40" fmla="*/ 4 w 101"/>
                <a:gd name="T41" fmla="*/ 17 h 80"/>
                <a:gd name="T42" fmla="*/ 0 w 101"/>
                <a:gd name="T43" fmla="*/ 8 h 80"/>
                <a:gd name="T44" fmla="*/ 0 w 101"/>
                <a:gd name="T45" fmla="*/ 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prstDash val="solid"/>
              <a:round/>
              <a:headEnd/>
              <a:tailEnd/>
            </a:ln>
          </p:spPr>
          <p:txBody>
            <a:bodyPr/>
            <a:lstStyle/>
            <a:p>
              <a:endParaRPr lang="en-US"/>
            </a:p>
          </p:txBody>
        </p:sp>
      </p:grpSp>
      <p:grpSp>
        <p:nvGrpSpPr>
          <p:cNvPr id="168334" name="Group 398"/>
          <p:cNvGrpSpPr>
            <a:grpSpLocks/>
          </p:cNvGrpSpPr>
          <p:nvPr/>
        </p:nvGrpSpPr>
        <p:grpSpPr bwMode="auto">
          <a:xfrm>
            <a:off x="5314950" y="5784850"/>
            <a:ext cx="203200" cy="157163"/>
            <a:chOff x="2274" y="2821"/>
            <a:chExt cx="215" cy="238"/>
          </a:xfrm>
        </p:grpSpPr>
        <p:sp>
          <p:nvSpPr>
            <p:cNvPr id="168335" name="Freeform 399"/>
            <p:cNvSpPr>
              <a:spLocks noEditPoints="1"/>
            </p:cNvSpPr>
            <p:nvPr/>
          </p:nvSpPr>
          <p:spPr bwMode="auto">
            <a:xfrm>
              <a:off x="2274" y="3034"/>
              <a:ext cx="215" cy="25"/>
            </a:xfrm>
            <a:custGeom>
              <a:avLst/>
              <a:gdLst>
                <a:gd name="T0" fmla="*/ 26 w 430"/>
                <a:gd name="T1" fmla="*/ 18 h 50"/>
                <a:gd name="T2" fmla="*/ 0 w 430"/>
                <a:gd name="T3" fmla="*/ 18 h 50"/>
                <a:gd name="T4" fmla="*/ 0 w 430"/>
                <a:gd name="T5" fmla="*/ 50 h 50"/>
                <a:gd name="T6" fmla="*/ 430 w 430"/>
                <a:gd name="T7" fmla="*/ 50 h 50"/>
                <a:gd name="T8" fmla="*/ 430 w 430"/>
                <a:gd name="T9" fmla="*/ 18 h 50"/>
                <a:gd name="T10" fmla="*/ 376 w 430"/>
                <a:gd name="T11" fmla="*/ 18 h 50"/>
                <a:gd name="T12" fmla="*/ 376 w 430"/>
                <a:gd name="T13" fmla="*/ 0 h 50"/>
                <a:gd name="T14" fmla="*/ 26 w 430"/>
                <a:gd name="T15" fmla="*/ 0 h 50"/>
                <a:gd name="T16" fmla="*/ 26 w 430"/>
                <a:gd name="T17" fmla="*/ 18 h 50"/>
                <a:gd name="T18" fmla="*/ 376 w 430"/>
                <a:gd name="T19" fmla="*/ 18 h 50"/>
                <a:gd name="T20" fmla="*/ 33 w 430"/>
                <a:gd name="T21" fmla="*/ 18 h 50"/>
                <a:gd name="T22" fmla="*/ 376 w 430"/>
                <a:gd name="T2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336" name="Line 400"/>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37" name="Freeform 401"/>
            <p:cNvSpPr>
              <a:spLocks/>
            </p:cNvSpPr>
            <p:nvPr/>
          </p:nvSpPr>
          <p:spPr bwMode="auto">
            <a:xfrm>
              <a:off x="2317" y="2923"/>
              <a:ext cx="44" cy="109"/>
            </a:xfrm>
            <a:custGeom>
              <a:avLst/>
              <a:gdLst>
                <a:gd name="T0" fmla="*/ 87 w 87"/>
                <a:gd name="T1" fmla="*/ 219 h 219"/>
                <a:gd name="T2" fmla="*/ 0 w 87"/>
                <a:gd name="T3" fmla="*/ 55 h 219"/>
                <a:gd name="T4" fmla="*/ 28 w 87"/>
                <a:gd name="T5" fmla="*/ 0 h 219"/>
              </a:gdLst>
              <a:ahLst/>
              <a:cxnLst>
                <a:cxn ang="0">
                  <a:pos x="T0" y="T1"/>
                </a:cxn>
                <a:cxn ang="0">
                  <a:pos x="T2" y="T3"/>
                </a:cxn>
                <a:cxn ang="0">
                  <a:pos x="T4" y="T5"/>
                </a:cxn>
              </a:cxnLst>
              <a:rect l="0" t="0" r="r" b="b"/>
              <a:pathLst>
                <a:path w="87" h="219">
                  <a:moveTo>
                    <a:pt x="87" y="219"/>
                  </a:moveTo>
                  <a:lnTo>
                    <a:pt x="0" y="55"/>
                  </a:lnTo>
                  <a:lnTo>
                    <a:pt x="28" y="0"/>
                  </a:lnTo>
                </a:path>
              </a:pathLst>
            </a:custGeom>
            <a:solidFill>
              <a:srgbClr val="3333FF"/>
            </a:solidFill>
            <a:ln w="6350">
              <a:solidFill>
                <a:srgbClr val="000000"/>
              </a:solidFill>
              <a:prstDash val="solid"/>
              <a:round/>
              <a:headEnd/>
              <a:tailEnd/>
            </a:ln>
          </p:spPr>
          <p:txBody>
            <a:bodyPr/>
            <a:lstStyle/>
            <a:p>
              <a:endParaRPr lang="en-US"/>
            </a:p>
          </p:txBody>
        </p:sp>
        <p:sp>
          <p:nvSpPr>
            <p:cNvPr id="168338" name="Line 402"/>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39" name="Freeform 403"/>
            <p:cNvSpPr>
              <a:spLocks/>
            </p:cNvSpPr>
            <p:nvPr/>
          </p:nvSpPr>
          <p:spPr bwMode="auto">
            <a:xfrm>
              <a:off x="2317" y="3005"/>
              <a:ext cx="86" cy="27"/>
            </a:xfrm>
            <a:custGeom>
              <a:avLst/>
              <a:gdLst>
                <a:gd name="T0" fmla="*/ 28 w 172"/>
                <a:gd name="T1" fmla="*/ 55 h 55"/>
                <a:gd name="T2" fmla="*/ 0 w 172"/>
                <a:gd name="T3" fmla="*/ 0 h 55"/>
                <a:gd name="T4" fmla="*/ 172 w 172"/>
                <a:gd name="T5" fmla="*/ 0 h 55"/>
                <a:gd name="T6" fmla="*/ 146 w 172"/>
                <a:gd name="T7" fmla="*/ 55 h 55"/>
              </a:gdLst>
              <a:ahLst/>
              <a:cxnLst>
                <a:cxn ang="0">
                  <a:pos x="T0" y="T1"/>
                </a:cxn>
                <a:cxn ang="0">
                  <a:pos x="T2" y="T3"/>
                </a:cxn>
                <a:cxn ang="0">
                  <a:pos x="T4" y="T5"/>
                </a:cxn>
                <a:cxn ang="0">
                  <a:pos x="T6" y="T7"/>
                </a:cxn>
              </a:cxnLst>
              <a:rect l="0" t="0" r="r" b="b"/>
              <a:pathLst>
                <a:path w="172" h="55">
                  <a:moveTo>
                    <a:pt x="28" y="55"/>
                  </a:moveTo>
                  <a:lnTo>
                    <a:pt x="0" y="0"/>
                  </a:lnTo>
                  <a:lnTo>
                    <a:pt x="172" y="0"/>
                  </a:lnTo>
                  <a:lnTo>
                    <a:pt x="146" y="55"/>
                  </a:lnTo>
                </a:path>
              </a:pathLst>
            </a:custGeom>
            <a:solidFill>
              <a:srgbClr val="3333FF"/>
            </a:solidFill>
            <a:ln w="6350">
              <a:solidFill>
                <a:srgbClr val="000000"/>
              </a:solidFill>
              <a:prstDash val="solid"/>
              <a:round/>
              <a:headEnd/>
              <a:tailEnd/>
            </a:ln>
          </p:spPr>
          <p:txBody>
            <a:bodyPr/>
            <a:lstStyle/>
            <a:p>
              <a:endParaRPr lang="en-US"/>
            </a:p>
          </p:txBody>
        </p:sp>
        <p:sp>
          <p:nvSpPr>
            <p:cNvPr id="168340" name="Line 404"/>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41" name="Freeform 405"/>
            <p:cNvSpPr>
              <a:spLocks/>
            </p:cNvSpPr>
            <p:nvPr/>
          </p:nvSpPr>
          <p:spPr bwMode="auto">
            <a:xfrm>
              <a:off x="2274" y="3034"/>
              <a:ext cx="215" cy="25"/>
            </a:xfrm>
            <a:custGeom>
              <a:avLst/>
              <a:gdLst>
                <a:gd name="T0" fmla="*/ 26 w 430"/>
                <a:gd name="T1" fmla="*/ 18 h 50"/>
                <a:gd name="T2" fmla="*/ 0 w 430"/>
                <a:gd name="T3" fmla="*/ 18 h 50"/>
                <a:gd name="T4" fmla="*/ 0 w 430"/>
                <a:gd name="T5" fmla="*/ 50 h 50"/>
                <a:gd name="T6" fmla="*/ 430 w 430"/>
                <a:gd name="T7" fmla="*/ 50 h 50"/>
                <a:gd name="T8" fmla="*/ 430 w 430"/>
                <a:gd name="T9" fmla="*/ 18 h 50"/>
                <a:gd name="T10" fmla="*/ 376 w 430"/>
                <a:gd name="T11" fmla="*/ 18 h 50"/>
                <a:gd name="T12" fmla="*/ 376 w 430"/>
                <a:gd name="T13" fmla="*/ 0 h 50"/>
                <a:gd name="T14" fmla="*/ 26 w 430"/>
                <a:gd name="T15" fmla="*/ 0 h 50"/>
                <a:gd name="T16" fmla="*/ 26 w 430"/>
                <a:gd name="T17"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prstDash val="solid"/>
              <a:round/>
              <a:headEnd/>
              <a:tailEnd/>
            </a:ln>
          </p:spPr>
          <p:txBody>
            <a:bodyPr/>
            <a:lstStyle/>
            <a:p>
              <a:endParaRPr lang="en-US"/>
            </a:p>
          </p:txBody>
        </p:sp>
        <p:sp>
          <p:nvSpPr>
            <p:cNvPr id="168342" name="Freeform 406"/>
            <p:cNvSpPr>
              <a:spLocks/>
            </p:cNvSpPr>
            <p:nvPr/>
          </p:nvSpPr>
          <p:spPr bwMode="auto">
            <a:xfrm>
              <a:off x="2290" y="3043"/>
              <a:ext cx="171" cy="1"/>
            </a:xfrm>
            <a:custGeom>
              <a:avLst/>
              <a:gdLst>
                <a:gd name="T0" fmla="*/ 343 w 343"/>
                <a:gd name="T1" fmla="*/ 0 w 343"/>
                <a:gd name="T2" fmla="*/ 343 w 343"/>
              </a:gdLst>
              <a:ahLst/>
              <a:cxnLst>
                <a:cxn ang="0">
                  <a:pos x="T0" y="0"/>
                </a:cxn>
                <a:cxn ang="0">
                  <a:pos x="T1" y="0"/>
                </a:cxn>
                <a:cxn ang="0">
                  <a:pos x="T2" y="0"/>
                </a:cxn>
              </a:cxnLst>
              <a:rect l="0" t="0" r="r" b="b"/>
              <a:pathLst>
                <a:path w="343">
                  <a:moveTo>
                    <a:pt x="343" y="0"/>
                  </a:moveTo>
                  <a:lnTo>
                    <a:pt x="0" y="0"/>
                  </a:lnTo>
                  <a:lnTo>
                    <a:pt x="343" y="0"/>
                  </a:lnTo>
                </a:path>
              </a:pathLst>
            </a:custGeom>
            <a:solidFill>
              <a:srgbClr val="3333FF"/>
            </a:solidFill>
            <a:ln w="6350">
              <a:solidFill>
                <a:srgbClr val="000000"/>
              </a:solidFill>
              <a:prstDash val="solid"/>
              <a:round/>
              <a:headEnd/>
              <a:tailEnd/>
            </a:ln>
          </p:spPr>
          <p:txBody>
            <a:bodyPr/>
            <a:lstStyle/>
            <a:p>
              <a:endParaRPr lang="en-US"/>
            </a:p>
          </p:txBody>
        </p:sp>
        <p:sp>
          <p:nvSpPr>
            <p:cNvPr id="168343" name="Rectangle 407"/>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endParaRPr lang="en-US"/>
            </a:p>
          </p:txBody>
        </p:sp>
        <p:sp>
          <p:nvSpPr>
            <p:cNvPr id="168344" name="Freeform 408"/>
            <p:cNvSpPr>
              <a:spLocks noEditPoints="1"/>
            </p:cNvSpPr>
            <p:nvPr/>
          </p:nvSpPr>
          <p:spPr bwMode="auto">
            <a:xfrm>
              <a:off x="2281" y="2821"/>
              <a:ext cx="208" cy="175"/>
            </a:xfrm>
            <a:custGeom>
              <a:avLst/>
              <a:gdLst>
                <a:gd name="T0" fmla="*/ 1 w 415"/>
                <a:gd name="T1" fmla="*/ 32 h 350"/>
                <a:gd name="T2" fmla="*/ 3 w 415"/>
                <a:gd name="T3" fmla="*/ 78 h 350"/>
                <a:gd name="T4" fmla="*/ 18 w 415"/>
                <a:gd name="T5" fmla="*/ 130 h 350"/>
                <a:gd name="T6" fmla="*/ 51 w 415"/>
                <a:gd name="T7" fmla="*/ 185 h 350"/>
                <a:gd name="T8" fmla="*/ 97 w 415"/>
                <a:gd name="T9" fmla="*/ 236 h 350"/>
                <a:gd name="T10" fmla="*/ 151 w 415"/>
                <a:gd name="T11" fmla="*/ 282 h 350"/>
                <a:gd name="T12" fmla="*/ 212 w 415"/>
                <a:gd name="T13" fmla="*/ 318 h 350"/>
                <a:gd name="T14" fmla="*/ 270 w 415"/>
                <a:gd name="T15" fmla="*/ 341 h 350"/>
                <a:gd name="T16" fmla="*/ 325 w 415"/>
                <a:gd name="T17" fmla="*/ 350 h 350"/>
                <a:gd name="T18" fmla="*/ 371 w 415"/>
                <a:gd name="T19" fmla="*/ 341 h 350"/>
                <a:gd name="T20" fmla="*/ 402 w 415"/>
                <a:gd name="T21" fmla="*/ 318 h 350"/>
                <a:gd name="T22" fmla="*/ 406 w 415"/>
                <a:gd name="T23" fmla="*/ 309 h 350"/>
                <a:gd name="T24" fmla="*/ 382 w 415"/>
                <a:gd name="T25" fmla="*/ 316 h 350"/>
                <a:gd name="T26" fmla="*/ 343 w 415"/>
                <a:gd name="T27" fmla="*/ 307 h 350"/>
                <a:gd name="T28" fmla="*/ 295 w 415"/>
                <a:gd name="T29" fmla="*/ 288 h 350"/>
                <a:gd name="T30" fmla="*/ 239 w 415"/>
                <a:gd name="T31" fmla="*/ 259 h 350"/>
                <a:gd name="T32" fmla="*/ 182 w 415"/>
                <a:gd name="T33" fmla="*/ 220 h 350"/>
                <a:gd name="T34" fmla="*/ 126 w 415"/>
                <a:gd name="T35" fmla="*/ 178 h 350"/>
                <a:gd name="T36" fmla="*/ 76 w 415"/>
                <a:gd name="T37" fmla="*/ 131 h 350"/>
                <a:gd name="T38" fmla="*/ 38 w 415"/>
                <a:gd name="T39" fmla="*/ 89 h 350"/>
                <a:gd name="T40" fmla="*/ 14 w 415"/>
                <a:gd name="T41" fmla="*/ 51 h 350"/>
                <a:gd name="T42" fmla="*/ 5 w 415"/>
                <a:gd name="T43" fmla="*/ 23 h 350"/>
                <a:gd name="T44" fmla="*/ 8 w 415"/>
                <a:gd name="T45" fmla="*/ 12 h 350"/>
                <a:gd name="T46" fmla="*/ 24 w 415"/>
                <a:gd name="T47" fmla="*/ 0 h 350"/>
                <a:gd name="T48" fmla="*/ 56 w 415"/>
                <a:gd name="T49" fmla="*/ 2 h 350"/>
                <a:gd name="T50" fmla="*/ 100 w 415"/>
                <a:gd name="T51" fmla="*/ 16 h 350"/>
                <a:gd name="T52" fmla="*/ 153 w 415"/>
                <a:gd name="T53" fmla="*/ 41 h 350"/>
                <a:gd name="T54" fmla="*/ 210 w 415"/>
                <a:gd name="T55" fmla="*/ 74 h 350"/>
                <a:gd name="T56" fmla="*/ 268 w 415"/>
                <a:gd name="T57" fmla="*/ 115 h 350"/>
                <a:gd name="T58" fmla="*/ 321 w 415"/>
                <a:gd name="T59" fmla="*/ 160 h 350"/>
                <a:gd name="T60" fmla="*/ 365 w 415"/>
                <a:gd name="T61" fmla="*/ 204 h 350"/>
                <a:gd name="T62" fmla="*/ 396 w 415"/>
                <a:gd name="T63" fmla="*/ 245 h 350"/>
                <a:gd name="T64" fmla="*/ 412 w 415"/>
                <a:gd name="T65" fmla="*/ 279 h 350"/>
                <a:gd name="T66" fmla="*/ 412 w 415"/>
                <a:gd name="T67" fmla="*/ 302 h 350"/>
                <a:gd name="T68" fmla="*/ 396 w 415"/>
                <a:gd name="T69" fmla="*/ 314 h 350"/>
                <a:gd name="T70" fmla="*/ 365 w 415"/>
                <a:gd name="T71" fmla="*/ 313 h 350"/>
                <a:gd name="T72" fmla="*/ 321 w 415"/>
                <a:gd name="T73" fmla="*/ 300 h 350"/>
                <a:gd name="T74" fmla="*/ 268 w 415"/>
                <a:gd name="T75" fmla="*/ 275 h 350"/>
                <a:gd name="T76" fmla="*/ 210 w 415"/>
                <a:gd name="T77" fmla="*/ 240 h 350"/>
                <a:gd name="T78" fmla="*/ 153 w 415"/>
                <a:gd name="T79" fmla="*/ 199 h 350"/>
                <a:gd name="T80" fmla="*/ 100 w 415"/>
                <a:gd name="T81" fmla="*/ 154 h 350"/>
                <a:gd name="T82" fmla="*/ 56 w 415"/>
                <a:gd name="T83" fmla="*/ 110 h 350"/>
                <a:gd name="T84" fmla="*/ 24 w 415"/>
                <a:gd name="T85" fmla="*/ 69 h 350"/>
                <a:gd name="T86" fmla="*/ 8 w 415"/>
                <a:gd name="T87" fmla="*/ 35 h 350"/>
                <a:gd name="T88" fmla="*/ 8 w 415"/>
                <a:gd name="T89" fmla="*/ 1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prstDash val="solid"/>
              <a:round/>
              <a:headEnd/>
              <a:tailEnd/>
            </a:ln>
          </p:spPr>
          <p:txBody>
            <a:bodyPr/>
            <a:lstStyle/>
            <a:p>
              <a:endParaRPr lang="en-US"/>
            </a:p>
          </p:txBody>
        </p:sp>
        <p:sp>
          <p:nvSpPr>
            <p:cNvPr id="168345" name="Line 409"/>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46" name="Line 410"/>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47" name="Line 411"/>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48" name="Freeform 412"/>
            <p:cNvSpPr>
              <a:spLocks/>
            </p:cNvSpPr>
            <p:nvPr/>
          </p:nvSpPr>
          <p:spPr bwMode="auto">
            <a:xfrm>
              <a:off x="2349" y="2902"/>
              <a:ext cx="51" cy="40"/>
            </a:xfrm>
            <a:custGeom>
              <a:avLst/>
              <a:gdLst>
                <a:gd name="T0" fmla="*/ 0 w 101"/>
                <a:gd name="T1" fmla="*/ 3 h 80"/>
                <a:gd name="T2" fmla="*/ 4 w 101"/>
                <a:gd name="T3" fmla="*/ 0 h 80"/>
                <a:gd name="T4" fmla="*/ 13 w 101"/>
                <a:gd name="T5" fmla="*/ 1 h 80"/>
                <a:gd name="T6" fmla="*/ 24 w 101"/>
                <a:gd name="T7" fmla="*/ 3 h 80"/>
                <a:gd name="T8" fmla="*/ 37 w 101"/>
                <a:gd name="T9" fmla="*/ 10 h 80"/>
                <a:gd name="T10" fmla="*/ 51 w 101"/>
                <a:gd name="T11" fmla="*/ 19 h 80"/>
                <a:gd name="T12" fmla="*/ 66 w 101"/>
                <a:gd name="T13" fmla="*/ 30 h 80"/>
                <a:gd name="T14" fmla="*/ 79 w 101"/>
                <a:gd name="T15" fmla="*/ 40 h 80"/>
                <a:gd name="T16" fmla="*/ 90 w 101"/>
                <a:gd name="T17" fmla="*/ 51 h 80"/>
                <a:gd name="T18" fmla="*/ 97 w 101"/>
                <a:gd name="T19" fmla="*/ 62 h 80"/>
                <a:gd name="T20" fmla="*/ 101 w 101"/>
                <a:gd name="T21" fmla="*/ 71 h 80"/>
                <a:gd name="T22" fmla="*/ 101 w 101"/>
                <a:gd name="T23" fmla="*/ 76 h 80"/>
                <a:gd name="T24" fmla="*/ 97 w 101"/>
                <a:gd name="T25" fmla="*/ 80 h 80"/>
                <a:gd name="T26" fmla="*/ 90 w 101"/>
                <a:gd name="T27" fmla="*/ 78 h 80"/>
                <a:gd name="T28" fmla="*/ 79 w 101"/>
                <a:gd name="T29" fmla="*/ 74 h 80"/>
                <a:gd name="T30" fmla="*/ 66 w 101"/>
                <a:gd name="T31" fmla="*/ 69 h 80"/>
                <a:gd name="T32" fmla="*/ 51 w 101"/>
                <a:gd name="T33" fmla="*/ 60 h 80"/>
                <a:gd name="T34" fmla="*/ 37 w 101"/>
                <a:gd name="T35" fmla="*/ 49 h 80"/>
                <a:gd name="T36" fmla="*/ 23 w 101"/>
                <a:gd name="T37" fmla="*/ 39 h 80"/>
                <a:gd name="T38" fmla="*/ 13 w 101"/>
                <a:gd name="T39" fmla="*/ 28 h 80"/>
                <a:gd name="T40" fmla="*/ 4 w 101"/>
                <a:gd name="T41" fmla="*/ 17 h 80"/>
                <a:gd name="T42" fmla="*/ 0 w 101"/>
                <a:gd name="T43" fmla="*/ 8 h 80"/>
                <a:gd name="T44" fmla="*/ 0 w 101"/>
                <a:gd name="T45" fmla="*/ 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prstDash val="solid"/>
              <a:round/>
              <a:headEnd/>
              <a:tailEnd/>
            </a:ln>
          </p:spPr>
          <p:txBody>
            <a:bodyPr/>
            <a:lstStyle/>
            <a:p>
              <a:endParaRPr lang="en-US"/>
            </a:p>
          </p:txBody>
        </p:sp>
      </p:grpSp>
      <p:grpSp>
        <p:nvGrpSpPr>
          <p:cNvPr id="168349" name="Group 413"/>
          <p:cNvGrpSpPr>
            <a:grpSpLocks/>
          </p:cNvGrpSpPr>
          <p:nvPr/>
        </p:nvGrpSpPr>
        <p:grpSpPr bwMode="auto">
          <a:xfrm flipH="1">
            <a:off x="5789613" y="5770563"/>
            <a:ext cx="203200" cy="157162"/>
            <a:chOff x="2274" y="2821"/>
            <a:chExt cx="215" cy="238"/>
          </a:xfrm>
        </p:grpSpPr>
        <p:sp>
          <p:nvSpPr>
            <p:cNvPr id="168350" name="Freeform 414"/>
            <p:cNvSpPr>
              <a:spLocks noEditPoints="1"/>
            </p:cNvSpPr>
            <p:nvPr/>
          </p:nvSpPr>
          <p:spPr bwMode="auto">
            <a:xfrm>
              <a:off x="2274" y="3034"/>
              <a:ext cx="215" cy="25"/>
            </a:xfrm>
            <a:custGeom>
              <a:avLst/>
              <a:gdLst>
                <a:gd name="T0" fmla="*/ 26 w 430"/>
                <a:gd name="T1" fmla="*/ 18 h 50"/>
                <a:gd name="T2" fmla="*/ 0 w 430"/>
                <a:gd name="T3" fmla="*/ 18 h 50"/>
                <a:gd name="T4" fmla="*/ 0 w 430"/>
                <a:gd name="T5" fmla="*/ 50 h 50"/>
                <a:gd name="T6" fmla="*/ 430 w 430"/>
                <a:gd name="T7" fmla="*/ 50 h 50"/>
                <a:gd name="T8" fmla="*/ 430 w 430"/>
                <a:gd name="T9" fmla="*/ 18 h 50"/>
                <a:gd name="T10" fmla="*/ 376 w 430"/>
                <a:gd name="T11" fmla="*/ 18 h 50"/>
                <a:gd name="T12" fmla="*/ 376 w 430"/>
                <a:gd name="T13" fmla="*/ 0 h 50"/>
                <a:gd name="T14" fmla="*/ 26 w 430"/>
                <a:gd name="T15" fmla="*/ 0 h 50"/>
                <a:gd name="T16" fmla="*/ 26 w 430"/>
                <a:gd name="T17" fmla="*/ 18 h 50"/>
                <a:gd name="T18" fmla="*/ 376 w 430"/>
                <a:gd name="T19" fmla="*/ 18 h 50"/>
                <a:gd name="T20" fmla="*/ 33 w 430"/>
                <a:gd name="T21" fmla="*/ 18 h 50"/>
                <a:gd name="T22" fmla="*/ 376 w 430"/>
                <a:gd name="T2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351" name="Line 415"/>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52" name="Freeform 416"/>
            <p:cNvSpPr>
              <a:spLocks/>
            </p:cNvSpPr>
            <p:nvPr/>
          </p:nvSpPr>
          <p:spPr bwMode="auto">
            <a:xfrm>
              <a:off x="2317" y="2923"/>
              <a:ext cx="44" cy="109"/>
            </a:xfrm>
            <a:custGeom>
              <a:avLst/>
              <a:gdLst>
                <a:gd name="T0" fmla="*/ 87 w 87"/>
                <a:gd name="T1" fmla="*/ 219 h 219"/>
                <a:gd name="T2" fmla="*/ 0 w 87"/>
                <a:gd name="T3" fmla="*/ 55 h 219"/>
                <a:gd name="T4" fmla="*/ 28 w 87"/>
                <a:gd name="T5" fmla="*/ 0 h 219"/>
              </a:gdLst>
              <a:ahLst/>
              <a:cxnLst>
                <a:cxn ang="0">
                  <a:pos x="T0" y="T1"/>
                </a:cxn>
                <a:cxn ang="0">
                  <a:pos x="T2" y="T3"/>
                </a:cxn>
                <a:cxn ang="0">
                  <a:pos x="T4" y="T5"/>
                </a:cxn>
              </a:cxnLst>
              <a:rect l="0" t="0" r="r" b="b"/>
              <a:pathLst>
                <a:path w="87" h="219">
                  <a:moveTo>
                    <a:pt x="87" y="219"/>
                  </a:moveTo>
                  <a:lnTo>
                    <a:pt x="0" y="55"/>
                  </a:lnTo>
                  <a:lnTo>
                    <a:pt x="28" y="0"/>
                  </a:lnTo>
                </a:path>
              </a:pathLst>
            </a:custGeom>
            <a:solidFill>
              <a:srgbClr val="3333FF"/>
            </a:solidFill>
            <a:ln w="6350">
              <a:solidFill>
                <a:srgbClr val="000000"/>
              </a:solidFill>
              <a:prstDash val="solid"/>
              <a:round/>
              <a:headEnd/>
              <a:tailEnd/>
            </a:ln>
          </p:spPr>
          <p:txBody>
            <a:bodyPr/>
            <a:lstStyle/>
            <a:p>
              <a:endParaRPr lang="en-US"/>
            </a:p>
          </p:txBody>
        </p:sp>
        <p:sp>
          <p:nvSpPr>
            <p:cNvPr id="168353" name="Line 417"/>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54" name="Freeform 418"/>
            <p:cNvSpPr>
              <a:spLocks/>
            </p:cNvSpPr>
            <p:nvPr/>
          </p:nvSpPr>
          <p:spPr bwMode="auto">
            <a:xfrm>
              <a:off x="2317" y="3005"/>
              <a:ext cx="86" cy="27"/>
            </a:xfrm>
            <a:custGeom>
              <a:avLst/>
              <a:gdLst>
                <a:gd name="T0" fmla="*/ 28 w 172"/>
                <a:gd name="T1" fmla="*/ 55 h 55"/>
                <a:gd name="T2" fmla="*/ 0 w 172"/>
                <a:gd name="T3" fmla="*/ 0 h 55"/>
                <a:gd name="T4" fmla="*/ 172 w 172"/>
                <a:gd name="T5" fmla="*/ 0 h 55"/>
                <a:gd name="T6" fmla="*/ 146 w 172"/>
                <a:gd name="T7" fmla="*/ 55 h 55"/>
              </a:gdLst>
              <a:ahLst/>
              <a:cxnLst>
                <a:cxn ang="0">
                  <a:pos x="T0" y="T1"/>
                </a:cxn>
                <a:cxn ang="0">
                  <a:pos x="T2" y="T3"/>
                </a:cxn>
                <a:cxn ang="0">
                  <a:pos x="T4" y="T5"/>
                </a:cxn>
                <a:cxn ang="0">
                  <a:pos x="T6" y="T7"/>
                </a:cxn>
              </a:cxnLst>
              <a:rect l="0" t="0" r="r" b="b"/>
              <a:pathLst>
                <a:path w="172" h="55">
                  <a:moveTo>
                    <a:pt x="28" y="55"/>
                  </a:moveTo>
                  <a:lnTo>
                    <a:pt x="0" y="0"/>
                  </a:lnTo>
                  <a:lnTo>
                    <a:pt x="172" y="0"/>
                  </a:lnTo>
                  <a:lnTo>
                    <a:pt x="146" y="55"/>
                  </a:lnTo>
                </a:path>
              </a:pathLst>
            </a:custGeom>
            <a:solidFill>
              <a:srgbClr val="3333FF"/>
            </a:solidFill>
            <a:ln w="6350">
              <a:solidFill>
                <a:srgbClr val="000000"/>
              </a:solidFill>
              <a:prstDash val="solid"/>
              <a:round/>
              <a:headEnd/>
              <a:tailEnd/>
            </a:ln>
          </p:spPr>
          <p:txBody>
            <a:bodyPr/>
            <a:lstStyle/>
            <a:p>
              <a:endParaRPr lang="en-US"/>
            </a:p>
          </p:txBody>
        </p:sp>
        <p:sp>
          <p:nvSpPr>
            <p:cNvPr id="168355" name="Line 419"/>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56" name="Freeform 420"/>
            <p:cNvSpPr>
              <a:spLocks/>
            </p:cNvSpPr>
            <p:nvPr/>
          </p:nvSpPr>
          <p:spPr bwMode="auto">
            <a:xfrm>
              <a:off x="2274" y="3034"/>
              <a:ext cx="215" cy="25"/>
            </a:xfrm>
            <a:custGeom>
              <a:avLst/>
              <a:gdLst>
                <a:gd name="T0" fmla="*/ 26 w 430"/>
                <a:gd name="T1" fmla="*/ 18 h 50"/>
                <a:gd name="T2" fmla="*/ 0 w 430"/>
                <a:gd name="T3" fmla="*/ 18 h 50"/>
                <a:gd name="T4" fmla="*/ 0 w 430"/>
                <a:gd name="T5" fmla="*/ 50 h 50"/>
                <a:gd name="T6" fmla="*/ 430 w 430"/>
                <a:gd name="T7" fmla="*/ 50 h 50"/>
                <a:gd name="T8" fmla="*/ 430 w 430"/>
                <a:gd name="T9" fmla="*/ 18 h 50"/>
                <a:gd name="T10" fmla="*/ 376 w 430"/>
                <a:gd name="T11" fmla="*/ 18 h 50"/>
                <a:gd name="T12" fmla="*/ 376 w 430"/>
                <a:gd name="T13" fmla="*/ 0 h 50"/>
                <a:gd name="T14" fmla="*/ 26 w 430"/>
                <a:gd name="T15" fmla="*/ 0 h 50"/>
                <a:gd name="T16" fmla="*/ 26 w 430"/>
                <a:gd name="T17"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prstDash val="solid"/>
              <a:round/>
              <a:headEnd/>
              <a:tailEnd/>
            </a:ln>
          </p:spPr>
          <p:txBody>
            <a:bodyPr/>
            <a:lstStyle/>
            <a:p>
              <a:endParaRPr lang="en-US"/>
            </a:p>
          </p:txBody>
        </p:sp>
        <p:sp>
          <p:nvSpPr>
            <p:cNvPr id="168357" name="Freeform 421"/>
            <p:cNvSpPr>
              <a:spLocks/>
            </p:cNvSpPr>
            <p:nvPr/>
          </p:nvSpPr>
          <p:spPr bwMode="auto">
            <a:xfrm>
              <a:off x="2290" y="3043"/>
              <a:ext cx="171" cy="1"/>
            </a:xfrm>
            <a:custGeom>
              <a:avLst/>
              <a:gdLst>
                <a:gd name="T0" fmla="*/ 343 w 343"/>
                <a:gd name="T1" fmla="*/ 0 w 343"/>
                <a:gd name="T2" fmla="*/ 343 w 343"/>
              </a:gdLst>
              <a:ahLst/>
              <a:cxnLst>
                <a:cxn ang="0">
                  <a:pos x="T0" y="0"/>
                </a:cxn>
                <a:cxn ang="0">
                  <a:pos x="T1" y="0"/>
                </a:cxn>
                <a:cxn ang="0">
                  <a:pos x="T2" y="0"/>
                </a:cxn>
              </a:cxnLst>
              <a:rect l="0" t="0" r="r" b="b"/>
              <a:pathLst>
                <a:path w="343">
                  <a:moveTo>
                    <a:pt x="343" y="0"/>
                  </a:moveTo>
                  <a:lnTo>
                    <a:pt x="0" y="0"/>
                  </a:lnTo>
                  <a:lnTo>
                    <a:pt x="343" y="0"/>
                  </a:lnTo>
                </a:path>
              </a:pathLst>
            </a:custGeom>
            <a:solidFill>
              <a:srgbClr val="3333FF"/>
            </a:solidFill>
            <a:ln w="6350">
              <a:solidFill>
                <a:srgbClr val="000000"/>
              </a:solidFill>
              <a:prstDash val="solid"/>
              <a:round/>
              <a:headEnd/>
              <a:tailEnd/>
            </a:ln>
          </p:spPr>
          <p:txBody>
            <a:bodyPr/>
            <a:lstStyle/>
            <a:p>
              <a:endParaRPr lang="en-US"/>
            </a:p>
          </p:txBody>
        </p:sp>
        <p:sp>
          <p:nvSpPr>
            <p:cNvPr id="168358" name="Rectangle 422"/>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endParaRPr lang="en-US"/>
            </a:p>
          </p:txBody>
        </p:sp>
        <p:sp>
          <p:nvSpPr>
            <p:cNvPr id="168359" name="Freeform 423"/>
            <p:cNvSpPr>
              <a:spLocks noEditPoints="1"/>
            </p:cNvSpPr>
            <p:nvPr/>
          </p:nvSpPr>
          <p:spPr bwMode="auto">
            <a:xfrm>
              <a:off x="2281" y="2821"/>
              <a:ext cx="208" cy="175"/>
            </a:xfrm>
            <a:custGeom>
              <a:avLst/>
              <a:gdLst>
                <a:gd name="T0" fmla="*/ 1 w 415"/>
                <a:gd name="T1" fmla="*/ 32 h 350"/>
                <a:gd name="T2" fmla="*/ 3 w 415"/>
                <a:gd name="T3" fmla="*/ 78 h 350"/>
                <a:gd name="T4" fmla="*/ 18 w 415"/>
                <a:gd name="T5" fmla="*/ 130 h 350"/>
                <a:gd name="T6" fmla="*/ 51 w 415"/>
                <a:gd name="T7" fmla="*/ 185 h 350"/>
                <a:gd name="T8" fmla="*/ 97 w 415"/>
                <a:gd name="T9" fmla="*/ 236 h 350"/>
                <a:gd name="T10" fmla="*/ 151 w 415"/>
                <a:gd name="T11" fmla="*/ 282 h 350"/>
                <a:gd name="T12" fmla="*/ 212 w 415"/>
                <a:gd name="T13" fmla="*/ 318 h 350"/>
                <a:gd name="T14" fmla="*/ 270 w 415"/>
                <a:gd name="T15" fmla="*/ 341 h 350"/>
                <a:gd name="T16" fmla="*/ 325 w 415"/>
                <a:gd name="T17" fmla="*/ 350 h 350"/>
                <a:gd name="T18" fmla="*/ 371 w 415"/>
                <a:gd name="T19" fmla="*/ 341 h 350"/>
                <a:gd name="T20" fmla="*/ 402 w 415"/>
                <a:gd name="T21" fmla="*/ 318 h 350"/>
                <a:gd name="T22" fmla="*/ 406 w 415"/>
                <a:gd name="T23" fmla="*/ 309 h 350"/>
                <a:gd name="T24" fmla="*/ 382 w 415"/>
                <a:gd name="T25" fmla="*/ 316 h 350"/>
                <a:gd name="T26" fmla="*/ 343 w 415"/>
                <a:gd name="T27" fmla="*/ 307 h 350"/>
                <a:gd name="T28" fmla="*/ 295 w 415"/>
                <a:gd name="T29" fmla="*/ 288 h 350"/>
                <a:gd name="T30" fmla="*/ 239 w 415"/>
                <a:gd name="T31" fmla="*/ 259 h 350"/>
                <a:gd name="T32" fmla="*/ 182 w 415"/>
                <a:gd name="T33" fmla="*/ 220 h 350"/>
                <a:gd name="T34" fmla="*/ 126 w 415"/>
                <a:gd name="T35" fmla="*/ 178 h 350"/>
                <a:gd name="T36" fmla="*/ 76 w 415"/>
                <a:gd name="T37" fmla="*/ 131 h 350"/>
                <a:gd name="T38" fmla="*/ 38 w 415"/>
                <a:gd name="T39" fmla="*/ 89 h 350"/>
                <a:gd name="T40" fmla="*/ 14 w 415"/>
                <a:gd name="T41" fmla="*/ 51 h 350"/>
                <a:gd name="T42" fmla="*/ 5 w 415"/>
                <a:gd name="T43" fmla="*/ 23 h 350"/>
                <a:gd name="T44" fmla="*/ 8 w 415"/>
                <a:gd name="T45" fmla="*/ 12 h 350"/>
                <a:gd name="T46" fmla="*/ 24 w 415"/>
                <a:gd name="T47" fmla="*/ 0 h 350"/>
                <a:gd name="T48" fmla="*/ 56 w 415"/>
                <a:gd name="T49" fmla="*/ 2 h 350"/>
                <a:gd name="T50" fmla="*/ 100 w 415"/>
                <a:gd name="T51" fmla="*/ 16 h 350"/>
                <a:gd name="T52" fmla="*/ 153 w 415"/>
                <a:gd name="T53" fmla="*/ 41 h 350"/>
                <a:gd name="T54" fmla="*/ 210 w 415"/>
                <a:gd name="T55" fmla="*/ 74 h 350"/>
                <a:gd name="T56" fmla="*/ 268 w 415"/>
                <a:gd name="T57" fmla="*/ 115 h 350"/>
                <a:gd name="T58" fmla="*/ 321 w 415"/>
                <a:gd name="T59" fmla="*/ 160 h 350"/>
                <a:gd name="T60" fmla="*/ 365 w 415"/>
                <a:gd name="T61" fmla="*/ 204 h 350"/>
                <a:gd name="T62" fmla="*/ 396 w 415"/>
                <a:gd name="T63" fmla="*/ 245 h 350"/>
                <a:gd name="T64" fmla="*/ 412 w 415"/>
                <a:gd name="T65" fmla="*/ 279 h 350"/>
                <a:gd name="T66" fmla="*/ 412 w 415"/>
                <a:gd name="T67" fmla="*/ 302 h 350"/>
                <a:gd name="T68" fmla="*/ 396 w 415"/>
                <a:gd name="T69" fmla="*/ 314 h 350"/>
                <a:gd name="T70" fmla="*/ 365 w 415"/>
                <a:gd name="T71" fmla="*/ 313 h 350"/>
                <a:gd name="T72" fmla="*/ 321 w 415"/>
                <a:gd name="T73" fmla="*/ 300 h 350"/>
                <a:gd name="T74" fmla="*/ 268 w 415"/>
                <a:gd name="T75" fmla="*/ 275 h 350"/>
                <a:gd name="T76" fmla="*/ 210 w 415"/>
                <a:gd name="T77" fmla="*/ 240 h 350"/>
                <a:gd name="T78" fmla="*/ 153 w 415"/>
                <a:gd name="T79" fmla="*/ 199 h 350"/>
                <a:gd name="T80" fmla="*/ 100 w 415"/>
                <a:gd name="T81" fmla="*/ 154 h 350"/>
                <a:gd name="T82" fmla="*/ 56 w 415"/>
                <a:gd name="T83" fmla="*/ 110 h 350"/>
                <a:gd name="T84" fmla="*/ 24 w 415"/>
                <a:gd name="T85" fmla="*/ 69 h 350"/>
                <a:gd name="T86" fmla="*/ 8 w 415"/>
                <a:gd name="T87" fmla="*/ 35 h 350"/>
                <a:gd name="T88" fmla="*/ 8 w 415"/>
                <a:gd name="T89" fmla="*/ 1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prstDash val="solid"/>
              <a:round/>
              <a:headEnd/>
              <a:tailEnd/>
            </a:ln>
          </p:spPr>
          <p:txBody>
            <a:bodyPr/>
            <a:lstStyle/>
            <a:p>
              <a:endParaRPr lang="en-US"/>
            </a:p>
          </p:txBody>
        </p:sp>
        <p:sp>
          <p:nvSpPr>
            <p:cNvPr id="168360" name="Line 424"/>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61" name="Line 425"/>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62" name="Line 426"/>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63" name="Freeform 427"/>
            <p:cNvSpPr>
              <a:spLocks/>
            </p:cNvSpPr>
            <p:nvPr/>
          </p:nvSpPr>
          <p:spPr bwMode="auto">
            <a:xfrm>
              <a:off x="2349" y="2902"/>
              <a:ext cx="51" cy="40"/>
            </a:xfrm>
            <a:custGeom>
              <a:avLst/>
              <a:gdLst>
                <a:gd name="T0" fmla="*/ 0 w 101"/>
                <a:gd name="T1" fmla="*/ 3 h 80"/>
                <a:gd name="T2" fmla="*/ 4 w 101"/>
                <a:gd name="T3" fmla="*/ 0 h 80"/>
                <a:gd name="T4" fmla="*/ 13 w 101"/>
                <a:gd name="T5" fmla="*/ 1 h 80"/>
                <a:gd name="T6" fmla="*/ 24 w 101"/>
                <a:gd name="T7" fmla="*/ 3 h 80"/>
                <a:gd name="T8" fmla="*/ 37 w 101"/>
                <a:gd name="T9" fmla="*/ 10 h 80"/>
                <a:gd name="T10" fmla="*/ 51 w 101"/>
                <a:gd name="T11" fmla="*/ 19 h 80"/>
                <a:gd name="T12" fmla="*/ 66 w 101"/>
                <a:gd name="T13" fmla="*/ 30 h 80"/>
                <a:gd name="T14" fmla="*/ 79 w 101"/>
                <a:gd name="T15" fmla="*/ 40 h 80"/>
                <a:gd name="T16" fmla="*/ 90 w 101"/>
                <a:gd name="T17" fmla="*/ 51 h 80"/>
                <a:gd name="T18" fmla="*/ 97 w 101"/>
                <a:gd name="T19" fmla="*/ 62 h 80"/>
                <a:gd name="T20" fmla="*/ 101 w 101"/>
                <a:gd name="T21" fmla="*/ 71 h 80"/>
                <a:gd name="T22" fmla="*/ 101 w 101"/>
                <a:gd name="T23" fmla="*/ 76 h 80"/>
                <a:gd name="T24" fmla="*/ 97 w 101"/>
                <a:gd name="T25" fmla="*/ 80 h 80"/>
                <a:gd name="T26" fmla="*/ 90 w 101"/>
                <a:gd name="T27" fmla="*/ 78 h 80"/>
                <a:gd name="T28" fmla="*/ 79 w 101"/>
                <a:gd name="T29" fmla="*/ 74 h 80"/>
                <a:gd name="T30" fmla="*/ 66 w 101"/>
                <a:gd name="T31" fmla="*/ 69 h 80"/>
                <a:gd name="T32" fmla="*/ 51 w 101"/>
                <a:gd name="T33" fmla="*/ 60 h 80"/>
                <a:gd name="T34" fmla="*/ 37 w 101"/>
                <a:gd name="T35" fmla="*/ 49 h 80"/>
                <a:gd name="T36" fmla="*/ 23 w 101"/>
                <a:gd name="T37" fmla="*/ 39 h 80"/>
                <a:gd name="T38" fmla="*/ 13 w 101"/>
                <a:gd name="T39" fmla="*/ 28 h 80"/>
                <a:gd name="T40" fmla="*/ 4 w 101"/>
                <a:gd name="T41" fmla="*/ 17 h 80"/>
                <a:gd name="T42" fmla="*/ 0 w 101"/>
                <a:gd name="T43" fmla="*/ 8 h 80"/>
                <a:gd name="T44" fmla="*/ 0 w 101"/>
                <a:gd name="T45" fmla="*/ 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prstDash val="solid"/>
              <a:round/>
              <a:headEnd/>
              <a:tailEnd/>
            </a:ln>
          </p:spPr>
          <p:txBody>
            <a:bodyPr/>
            <a:lstStyle/>
            <a:p>
              <a:endParaRPr lang="en-US"/>
            </a:p>
          </p:txBody>
        </p:sp>
      </p:grpSp>
      <p:pic>
        <p:nvPicPr>
          <p:cNvPr id="168365" name="Picture 429" descr="MMj03957750000[1]"/>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5240338" y="4905375"/>
            <a:ext cx="3873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68368" name="Picture 432" descr="cocktail"/>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69063" y="4668838"/>
            <a:ext cx="2030412" cy="1041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8369" name="Object 433"/>
          <p:cNvGraphicFramePr>
            <a:graphicFrameLocks noChangeAspect="1"/>
          </p:cNvGraphicFramePr>
          <p:nvPr/>
        </p:nvGraphicFramePr>
        <p:xfrm>
          <a:off x="1309688" y="4502150"/>
          <a:ext cx="439737" cy="366713"/>
        </p:xfrm>
        <a:graphic>
          <a:graphicData uri="http://schemas.openxmlformats.org/presentationml/2006/ole">
            <mc:AlternateContent xmlns:mc="http://schemas.openxmlformats.org/markup-compatibility/2006">
              <mc:Choice xmlns:v="urn:schemas-microsoft-com:vml" Requires="v">
                <p:oleObj spid="_x0000_s168387" name="Clip" r:id="rId24" imgW="1305000" imgH="1085760" progId="MS_ClipArt_Gallery.2">
                  <p:embed/>
                </p:oleObj>
              </mc:Choice>
              <mc:Fallback>
                <p:oleObj name="Clip" r:id="rId24" imgW="1305000" imgH="1085760" progId="MS_ClipArt_Gallery.2">
                  <p:embed/>
                  <p:pic>
                    <p:nvPicPr>
                      <p:cNvPr id="0" name="Object 4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9688" y="4502150"/>
                        <a:ext cx="4397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8370" name="Line 434"/>
          <p:cNvSpPr>
            <a:spLocks noChangeShapeType="1"/>
          </p:cNvSpPr>
          <p:nvPr/>
        </p:nvSpPr>
        <p:spPr bwMode="auto">
          <a:xfrm>
            <a:off x="1708150" y="4772025"/>
            <a:ext cx="242888"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371" name="Line 435"/>
          <p:cNvSpPr>
            <a:spLocks noChangeShapeType="1"/>
          </p:cNvSpPr>
          <p:nvPr/>
        </p:nvSpPr>
        <p:spPr bwMode="auto">
          <a:xfrm>
            <a:off x="1708150" y="4772025"/>
            <a:ext cx="242888"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372" name="Line 436"/>
          <p:cNvSpPr>
            <a:spLocks noChangeShapeType="1"/>
          </p:cNvSpPr>
          <p:nvPr/>
        </p:nvSpPr>
        <p:spPr bwMode="auto">
          <a:xfrm>
            <a:off x="1639888" y="5408613"/>
            <a:ext cx="19050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A3EEC68B-E35A-4C82-8A32-153824E05C02}" type="slidenum">
              <a:rPr lang="en-US"/>
              <a:pPr/>
              <a:t>18</a:t>
            </a:fld>
            <a:endParaRPr lang="en-US"/>
          </a:p>
        </p:txBody>
      </p:sp>
      <p:sp>
        <p:nvSpPr>
          <p:cNvPr id="206850" name="Rectangle 2"/>
          <p:cNvSpPr>
            <a:spLocks noGrp="1" noChangeArrowheads="1"/>
          </p:cNvSpPr>
          <p:nvPr>
            <p:ph type="title"/>
          </p:nvPr>
        </p:nvSpPr>
        <p:spPr/>
        <p:txBody>
          <a:bodyPr/>
          <a:lstStyle/>
          <a:p>
            <a:r>
              <a:rPr lang="en-US"/>
              <a:t>Multiple Access protocols</a:t>
            </a:r>
          </a:p>
        </p:txBody>
      </p:sp>
      <p:sp>
        <p:nvSpPr>
          <p:cNvPr id="206851" name="Rectangle 3"/>
          <p:cNvSpPr>
            <a:spLocks noGrp="1" noChangeArrowheads="1"/>
          </p:cNvSpPr>
          <p:nvPr>
            <p:ph type="body" idx="1"/>
          </p:nvPr>
        </p:nvSpPr>
        <p:spPr>
          <a:xfrm>
            <a:off x="500063" y="1395413"/>
            <a:ext cx="8396287" cy="4648200"/>
          </a:xfrm>
        </p:spPr>
        <p:txBody>
          <a:bodyPr/>
          <a:lstStyle/>
          <a:p>
            <a:r>
              <a:rPr lang="en-US" sz="2400"/>
              <a:t>single shared broadcast channel </a:t>
            </a:r>
          </a:p>
          <a:p>
            <a:r>
              <a:rPr lang="en-US" sz="2400"/>
              <a:t>two or more simultaneous transmissions by nodes: interference </a:t>
            </a:r>
          </a:p>
          <a:p>
            <a:pPr lvl="1"/>
            <a:r>
              <a:rPr lang="en-US" sz="2000">
                <a:solidFill>
                  <a:srgbClr val="FF0000"/>
                </a:solidFill>
              </a:rPr>
              <a:t>collision</a:t>
            </a:r>
            <a:r>
              <a:rPr lang="en-US" sz="2000"/>
              <a:t> if node receives two or more signals at the same time</a:t>
            </a:r>
          </a:p>
          <a:p>
            <a:pPr>
              <a:buFont typeface="ZapfDingbats" pitchFamily="82" charset="2"/>
              <a:buNone/>
            </a:pPr>
            <a:r>
              <a:rPr lang="en-US" sz="2400" i="1" u="sng">
                <a:solidFill>
                  <a:srgbClr val="FF0000"/>
                </a:solidFill>
              </a:rPr>
              <a:t>multiple access protocol</a:t>
            </a:r>
            <a:endParaRPr lang="en-US" sz="2400"/>
          </a:p>
          <a:p>
            <a:r>
              <a:rPr lang="en-US" sz="2400"/>
              <a:t>distributed algorithm that determines how nodes share channel, i.e., determine when node can transmit</a:t>
            </a:r>
          </a:p>
          <a:p>
            <a:r>
              <a:rPr lang="en-US" sz="2400"/>
              <a:t>communication about channel sharing must use channel itself! </a:t>
            </a:r>
          </a:p>
          <a:p>
            <a:pPr lvl="1"/>
            <a:r>
              <a:rPr lang="en-US" sz="2000"/>
              <a:t>no out-of-band channel for coordination</a:t>
            </a:r>
          </a:p>
          <a:p>
            <a:endParaRPr lang="en-US"/>
          </a:p>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9990CFC4-C17A-4266-B605-39ED2E363F7E}" type="slidenum">
              <a:rPr lang="en-US"/>
              <a:pPr/>
              <a:t>19</a:t>
            </a:fld>
            <a:endParaRPr lang="en-US"/>
          </a:p>
        </p:txBody>
      </p:sp>
      <p:sp>
        <p:nvSpPr>
          <p:cNvPr id="310274" name="Rectangle 2"/>
          <p:cNvSpPr>
            <a:spLocks noGrp="1" noChangeArrowheads="1"/>
          </p:cNvSpPr>
          <p:nvPr>
            <p:ph type="title"/>
          </p:nvPr>
        </p:nvSpPr>
        <p:spPr/>
        <p:txBody>
          <a:bodyPr/>
          <a:lstStyle/>
          <a:p>
            <a:r>
              <a:rPr lang="en-US"/>
              <a:t>Ideal Multiple Access Protocol</a:t>
            </a:r>
          </a:p>
        </p:txBody>
      </p:sp>
      <p:sp>
        <p:nvSpPr>
          <p:cNvPr id="310275" name="Rectangle 3"/>
          <p:cNvSpPr>
            <a:spLocks noGrp="1" noChangeArrowheads="1"/>
          </p:cNvSpPr>
          <p:nvPr>
            <p:ph type="body" idx="1"/>
          </p:nvPr>
        </p:nvSpPr>
        <p:spPr/>
        <p:txBody>
          <a:bodyPr/>
          <a:lstStyle/>
          <a:p>
            <a:pPr>
              <a:buFont typeface="ZapfDingbats" pitchFamily="82" charset="2"/>
              <a:buNone/>
            </a:pPr>
            <a:r>
              <a:rPr lang="en-US" sz="2400" u="sng">
                <a:solidFill>
                  <a:srgbClr val="FF0000"/>
                </a:solidFill>
              </a:rPr>
              <a:t>Broadcast channel of rate R bps</a:t>
            </a:r>
            <a:endParaRPr lang="en-US" sz="2400"/>
          </a:p>
          <a:p>
            <a:pPr>
              <a:buFont typeface="ZapfDingbats" pitchFamily="82" charset="2"/>
              <a:buNone/>
            </a:pPr>
            <a:r>
              <a:rPr lang="en-US" sz="2400"/>
              <a:t>1. when one node wants to transmit, it can send at rate R.</a:t>
            </a:r>
          </a:p>
          <a:p>
            <a:pPr>
              <a:buFont typeface="ZapfDingbats" pitchFamily="82" charset="2"/>
              <a:buNone/>
            </a:pPr>
            <a:r>
              <a:rPr lang="en-US" sz="2400"/>
              <a:t>2. when M nodes want to transmit, each can send at average rate R/M</a:t>
            </a:r>
          </a:p>
          <a:p>
            <a:pPr>
              <a:buFont typeface="ZapfDingbats" pitchFamily="82" charset="2"/>
              <a:buNone/>
            </a:pPr>
            <a:r>
              <a:rPr lang="en-US" sz="2400"/>
              <a:t>3. fully decentralized:</a:t>
            </a:r>
          </a:p>
          <a:p>
            <a:pPr lvl="1"/>
            <a:r>
              <a:rPr lang="en-US" sz="2000"/>
              <a:t>no special node to coordinate transmissions</a:t>
            </a:r>
          </a:p>
          <a:p>
            <a:pPr lvl="1"/>
            <a:r>
              <a:rPr lang="en-US" sz="2000"/>
              <a:t>no synchronization of clocks, slots</a:t>
            </a:r>
            <a:endParaRPr lang="en-US"/>
          </a:p>
          <a:p>
            <a:pPr>
              <a:buFont typeface="ZapfDingbats" pitchFamily="82" charset="2"/>
              <a:buNone/>
            </a:pPr>
            <a:r>
              <a:rPr lang="en-US" sz="2400"/>
              <a:t>4. simple</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1"/>
          </p:nvPr>
        </p:nvSpPr>
        <p:spPr/>
        <p:txBody>
          <a:bodyPr/>
          <a:lstStyle/>
          <a:p>
            <a:r>
              <a:rPr lang="en-US"/>
              <a:t>5: DataLink Layer</a:t>
            </a:r>
          </a:p>
        </p:txBody>
      </p:sp>
      <p:sp>
        <p:nvSpPr>
          <p:cNvPr id="5" name="Slide Number Placeholder 6"/>
          <p:cNvSpPr>
            <a:spLocks noGrp="1"/>
          </p:cNvSpPr>
          <p:nvPr>
            <p:ph type="sldNum" sz="quarter" idx="12"/>
          </p:nvPr>
        </p:nvSpPr>
        <p:spPr/>
        <p:txBody>
          <a:bodyPr/>
          <a:lstStyle/>
          <a:p>
            <a:r>
              <a:rPr lang="en-US"/>
              <a:t>5-</a:t>
            </a:r>
            <a:fld id="{CC045B88-182B-423D-8051-399881338C26}" type="slidenum">
              <a:rPr lang="en-US"/>
              <a:pPr/>
              <a:t>2</a:t>
            </a:fld>
            <a:endParaRPr lang="en-US"/>
          </a:p>
        </p:txBody>
      </p:sp>
      <p:sp>
        <p:nvSpPr>
          <p:cNvPr id="435202" name="Rectangle 2"/>
          <p:cNvSpPr>
            <a:spLocks noGrp="1" noChangeArrowheads="1"/>
          </p:cNvSpPr>
          <p:nvPr>
            <p:ph type="title"/>
          </p:nvPr>
        </p:nvSpPr>
        <p:spPr/>
        <p:txBody>
          <a:bodyPr/>
          <a:lstStyle/>
          <a:p>
            <a:r>
              <a:rPr lang="en-US"/>
              <a:t>Chapter 5: The Data Link Layer</a:t>
            </a:r>
          </a:p>
        </p:txBody>
      </p:sp>
      <p:sp>
        <p:nvSpPr>
          <p:cNvPr id="435203" name="Rectangle 3"/>
          <p:cNvSpPr>
            <a:spLocks noGrp="1" noChangeArrowheads="1"/>
          </p:cNvSpPr>
          <p:nvPr>
            <p:ph type="body" sz="half" idx="1"/>
          </p:nvPr>
        </p:nvSpPr>
        <p:spPr>
          <a:xfrm>
            <a:off x="533400" y="1371600"/>
            <a:ext cx="7305675" cy="4648200"/>
          </a:xfrm>
        </p:spPr>
        <p:txBody>
          <a:bodyPr/>
          <a:lstStyle/>
          <a:p>
            <a:pPr>
              <a:buFont typeface="ZapfDingbats" pitchFamily="82" charset="2"/>
              <a:buNone/>
            </a:pPr>
            <a:r>
              <a:rPr lang="en-US" u="sng">
                <a:solidFill>
                  <a:srgbClr val="FF0000"/>
                </a:solidFill>
              </a:rPr>
              <a:t>Our goals:</a:t>
            </a:r>
            <a:r>
              <a:rPr lang="en-US" sz="2400"/>
              <a:t> </a:t>
            </a:r>
          </a:p>
          <a:p>
            <a:r>
              <a:rPr lang="en-US" sz="2400"/>
              <a:t>understand principles behind data link layer services:</a:t>
            </a:r>
          </a:p>
          <a:p>
            <a:pPr lvl="1"/>
            <a:r>
              <a:rPr lang="en-US" sz="2000"/>
              <a:t>error detection, correction</a:t>
            </a:r>
          </a:p>
          <a:p>
            <a:pPr lvl="1"/>
            <a:r>
              <a:rPr lang="en-US" sz="2000"/>
              <a:t>sharing a broadcast channel: multiple access</a:t>
            </a:r>
          </a:p>
          <a:p>
            <a:pPr lvl="1"/>
            <a:r>
              <a:rPr lang="en-US" sz="2000"/>
              <a:t>link layer addressing</a:t>
            </a:r>
          </a:p>
          <a:p>
            <a:pPr lvl="1"/>
            <a:r>
              <a:rPr lang="en-US" sz="2000"/>
              <a:t>reliable data transfer, flow control: </a:t>
            </a:r>
            <a:r>
              <a:rPr lang="en-US" sz="2000" i="1">
                <a:solidFill>
                  <a:schemeClr val="accent2"/>
                </a:solidFill>
              </a:rPr>
              <a:t>done!</a:t>
            </a:r>
            <a:endParaRPr lang="en-US" sz="2000"/>
          </a:p>
          <a:p>
            <a:r>
              <a:rPr lang="en-US" sz="2400"/>
              <a:t>instantiation and implementation of various link layer technologies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0AF9FB56-FCD8-4E55-880E-31C29149033A}" type="slidenum">
              <a:rPr lang="en-US"/>
              <a:pPr/>
              <a:t>20</a:t>
            </a:fld>
            <a:endParaRPr lang="en-US"/>
          </a:p>
        </p:txBody>
      </p:sp>
      <p:sp>
        <p:nvSpPr>
          <p:cNvPr id="168962" name="Rectangle 2"/>
          <p:cNvSpPr>
            <a:spLocks noGrp="1" noChangeArrowheads="1"/>
          </p:cNvSpPr>
          <p:nvPr>
            <p:ph type="title"/>
          </p:nvPr>
        </p:nvSpPr>
        <p:spPr>
          <a:xfrm>
            <a:off x="533400" y="228600"/>
            <a:ext cx="8101013" cy="1143000"/>
          </a:xfrm>
        </p:spPr>
        <p:txBody>
          <a:bodyPr/>
          <a:lstStyle/>
          <a:p>
            <a:r>
              <a:rPr lang="en-US" sz="3200"/>
              <a:t>MAC Protocols: a taxonomy</a:t>
            </a:r>
            <a:endParaRPr lang="en-US"/>
          </a:p>
        </p:txBody>
      </p:sp>
      <p:sp>
        <p:nvSpPr>
          <p:cNvPr id="168963" name="Rectangle 3"/>
          <p:cNvSpPr>
            <a:spLocks noGrp="1" noChangeArrowheads="1"/>
          </p:cNvSpPr>
          <p:nvPr>
            <p:ph type="body" idx="1"/>
          </p:nvPr>
        </p:nvSpPr>
        <p:spPr>
          <a:xfrm>
            <a:off x="533400" y="1271588"/>
            <a:ext cx="7772400" cy="4648200"/>
          </a:xfrm>
        </p:spPr>
        <p:txBody>
          <a:bodyPr/>
          <a:lstStyle/>
          <a:p>
            <a:pPr>
              <a:buFont typeface="ZapfDingbats" pitchFamily="82" charset="2"/>
              <a:buNone/>
            </a:pPr>
            <a:r>
              <a:rPr lang="en-US" sz="2400"/>
              <a:t>Three broad classes:</a:t>
            </a:r>
          </a:p>
          <a:p>
            <a:r>
              <a:rPr lang="en-US" sz="2400">
                <a:solidFill>
                  <a:srgbClr val="FF0000"/>
                </a:solidFill>
              </a:rPr>
              <a:t>Channel Partitioning</a:t>
            </a:r>
            <a:endParaRPr lang="en-US"/>
          </a:p>
          <a:p>
            <a:pPr lvl="1"/>
            <a:r>
              <a:rPr lang="en-US" sz="2000"/>
              <a:t>divide channel into smaller “pieces” (time slots, frequency, code)</a:t>
            </a:r>
          </a:p>
          <a:p>
            <a:pPr lvl="1"/>
            <a:r>
              <a:rPr lang="en-US" sz="2000"/>
              <a:t>allocate piece to node for exclusive use</a:t>
            </a:r>
            <a:endParaRPr lang="en-US"/>
          </a:p>
          <a:p>
            <a:r>
              <a:rPr lang="en-US" sz="2400">
                <a:solidFill>
                  <a:srgbClr val="FF0000"/>
                </a:solidFill>
              </a:rPr>
              <a:t>Random Access</a:t>
            </a:r>
            <a:endParaRPr lang="en-US"/>
          </a:p>
          <a:p>
            <a:pPr lvl="1"/>
            <a:r>
              <a:rPr lang="en-US" sz="2000"/>
              <a:t>channel not divided, allow collisions</a:t>
            </a:r>
          </a:p>
          <a:p>
            <a:pPr lvl="1"/>
            <a:r>
              <a:rPr lang="en-US" sz="2000"/>
              <a:t>“recover” from collisions</a:t>
            </a:r>
            <a:endParaRPr lang="en-US"/>
          </a:p>
          <a:p>
            <a:r>
              <a:rPr lang="en-US" sz="2400">
                <a:solidFill>
                  <a:srgbClr val="FF0000"/>
                </a:solidFill>
              </a:rPr>
              <a:t>“Taking turns”</a:t>
            </a:r>
            <a:endParaRPr lang="en-US"/>
          </a:p>
          <a:p>
            <a:pPr lvl="1"/>
            <a:r>
              <a:rPr lang="en-US" sz="2000"/>
              <a:t>nodes take turns, but nodes with more to send can take longer turns</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4"/>
          <p:cNvSpPr>
            <a:spLocks noGrp="1"/>
          </p:cNvSpPr>
          <p:nvPr>
            <p:ph type="ftr" sz="quarter" idx="11"/>
          </p:nvPr>
        </p:nvSpPr>
        <p:spPr/>
        <p:txBody>
          <a:bodyPr/>
          <a:lstStyle/>
          <a:p>
            <a:r>
              <a:rPr lang="en-US"/>
              <a:t>5: DataLink Layer</a:t>
            </a:r>
          </a:p>
        </p:txBody>
      </p:sp>
      <p:sp>
        <p:nvSpPr>
          <p:cNvPr id="37" name="Slide Number Placeholder 5"/>
          <p:cNvSpPr>
            <a:spLocks noGrp="1"/>
          </p:cNvSpPr>
          <p:nvPr>
            <p:ph type="sldNum" sz="quarter" idx="12"/>
          </p:nvPr>
        </p:nvSpPr>
        <p:spPr/>
        <p:txBody>
          <a:bodyPr/>
          <a:lstStyle/>
          <a:p>
            <a:r>
              <a:rPr lang="en-US"/>
              <a:t>5-</a:t>
            </a:r>
            <a:fld id="{7628A465-C1EA-40D6-B6F5-41EEEE94A5F6}" type="slidenum">
              <a:rPr lang="en-US"/>
              <a:pPr/>
              <a:t>21</a:t>
            </a:fld>
            <a:endParaRPr lang="en-US"/>
          </a:p>
        </p:txBody>
      </p:sp>
      <p:sp>
        <p:nvSpPr>
          <p:cNvPr id="534530" name="Rectangle 2"/>
          <p:cNvSpPr>
            <a:spLocks noGrp="1" noChangeArrowheads="1"/>
          </p:cNvSpPr>
          <p:nvPr>
            <p:ph type="title"/>
          </p:nvPr>
        </p:nvSpPr>
        <p:spPr>
          <a:xfrm>
            <a:off x="230188" y="228600"/>
            <a:ext cx="8629650" cy="1143000"/>
          </a:xfrm>
        </p:spPr>
        <p:txBody>
          <a:bodyPr/>
          <a:lstStyle/>
          <a:p>
            <a:r>
              <a:rPr lang="en-US" sz="3200"/>
              <a:t>Channel Partitioning MAC protocols: TDMA</a:t>
            </a:r>
            <a:endParaRPr lang="en-US"/>
          </a:p>
        </p:txBody>
      </p:sp>
      <p:sp>
        <p:nvSpPr>
          <p:cNvPr id="534531" name="Rectangle 3"/>
          <p:cNvSpPr>
            <a:spLocks noGrp="1" noChangeArrowheads="1"/>
          </p:cNvSpPr>
          <p:nvPr>
            <p:ph type="body" idx="1"/>
          </p:nvPr>
        </p:nvSpPr>
        <p:spPr>
          <a:xfrm>
            <a:off x="501650" y="1422400"/>
            <a:ext cx="7772400" cy="2930525"/>
          </a:xfrm>
        </p:spPr>
        <p:txBody>
          <a:bodyPr/>
          <a:lstStyle/>
          <a:p>
            <a:pPr>
              <a:buFont typeface="ZapfDingbats" pitchFamily="82" charset="2"/>
              <a:buNone/>
            </a:pPr>
            <a:r>
              <a:rPr lang="en-US">
                <a:solidFill>
                  <a:srgbClr val="FF0000"/>
                </a:solidFill>
              </a:rPr>
              <a:t>TDMA: time division multiple access</a:t>
            </a:r>
            <a:r>
              <a:rPr lang="en-US"/>
              <a:t> </a:t>
            </a:r>
          </a:p>
          <a:p>
            <a:r>
              <a:rPr lang="en-US" sz="2400"/>
              <a:t>access to channel in "rounds" </a:t>
            </a:r>
          </a:p>
          <a:p>
            <a:r>
              <a:rPr lang="en-US" sz="2400"/>
              <a:t>each station gets fixed length slot (length = pkt trans time) in each round </a:t>
            </a:r>
          </a:p>
          <a:p>
            <a:r>
              <a:rPr lang="en-US" sz="2400"/>
              <a:t>unused slots go idle </a:t>
            </a:r>
          </a:p>
          <a:p>
            <a:r>
              <a:rPr lang="en-US" sz="2400"/>
              <a:t>example: 6-station LAN, 1,3,4 have pkt, slots 2,5,6 idle </a:t>
            </a:r>
            <a:endParaRPr lang="en-US"/>
          </a:p>
        </p:txBody>
      </p:sp>
      <p:sp>
        <p:nvSpPr>
          <p:cNvPr id="534535" name="Line 7"/>
          <p:cNvSpPr>
            <a:spLocks noChangeShapeType="1"/>
          </p:cNvSpPr>
          <p:nvPr/>
        </p:nvSpPr>
        <p:spPr bwMode="auto">
          <a:xfrm>
            <a:off x="1052513" y="5440363"/>
            <a:ext cx="60848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36" name="Rectangle 8"/>
          <p:cNvSpPr>
            <a:spLocks noChangeArrowheads="1"/>
          </p:cNvSpPr>
          <p:nvPr/>
        </p:nvSpPr>
        <p:spPr bwMode="auto">
          <a:xfrm>
            <a:off x="1274763" y="5213350"/>
            <a:ext cx="479425" cy="23018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538" name="Rectangle 10"/>
          <p:cNvSpPr>
            <a:spLocks noChangeArrowheads="1"/>
          </p:cNvSpPr>
          <p:nvPr/>
        </p:nvSpPr>
        <p:spPr bwMode="auto">
          <a:xfrm>
            <a:off x="2233613" y="5213350"/>
            <a:ext cx="479425" cy="2301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539" name="Rectangle 11"/>
          <p:cNvSpPr>
            <a:spLocks noChangeArrowheads="1"/>
          </p:cNvSpPr>
          <p:nvPr/>
        </p:nvSpPr>
        <p:spPr bwMode="auto">
          <a:xfrm>
            <a:off x="2708275" y="5213350"/>
            <a:ext cx="479425" cy="2301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541" name="Line 13"/>
          <p:cNvSpPr>
            <a:spLocks noChangeShapeType="1"/>
          </p:cNvSpPr>
          <p:nvPr/>
        </p:nvSpPr>
        <p:spPr bwMode="auto">
          <a:xfrm>
            <a:off x="1276350" y="5100638"/>
            <a:ext cx="0" cy="3381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44" name="Line 16"/>
          <p:cNvSpPr>
            <a:spLocks noChangeShapeType="1"/>
          </p:cNvSpPr>
          <p:nvPr/>
        </p:nvSpPr>
        <p:spPr bwMode="auto">
          <a:xfrm>
            <a:off x="4141788" y="5103813"/>
            <a:ext cx="0" cy="338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51" name="Text Box 23"/>
          <p:cNvSpPr txBox="1">
            <a:spLocks noChangeArrowheads="1"/>
          </p:cNvSpPr>
          <p:nvPr/>
        </p:nvSpPr>
        <p:spPr bwMode="auto">
          <a:xfrm>
            <a:off x="1374775" y="5184775"/>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solidFill>
                  <a:schemeClr val="bg1"/>
                </a:solidFill>
              </a:rPr>
              <a:t>1</a:t>
            </a:r>
          </a:p>
        </p:txBody>
      </p:sp>
      <p:sp>
        <p:nvSpPr>
          <p:cNvPr id="534552" name="Text Box 24"/>
          <p:cNvSpPr txBox="1">
            <a:spLocks noChangeArrowheads="1"/>
          </p:cNvSpPr>
          <p:nvPr/>
        </p:nvSpPr>
        <p:spPr bwMode="auto">
          <a:xfrm>
            <a:off x="2320925" y="5170488"/>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solidFill>
                  <a:schemeClr val="bg1"/>
                </a:solidFill>
              </a:rPr>
              <a:t>3</a:t>
            </a:r>
          </a:p>
        </p:txBody>
      </p:sp>
      <p:sp>
        <p:nvSpPr>
          <p:cNvPr id="534553" name="Text Box 25"/>
          <p:cNvSpPr txBox="1">
            <a:spLocks noChangeArrowheads="1"/>
          </p:cNvSpPr>
          <p:nvPr/>
        </p:nvSpPr>
        <p:spPr bwMode="auto">
          <a:xfrm>
            <a:off x="2786063" y="5176838"/>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solidFill>
                  <a:schemeClr val="bg1"/>
                </a:solidFill>
              </a:rPr>
              <a:t>4</a:t>
            </a:r>
          </a:p>
        </p:txBody>
      </p:sp>
      <p:sp>
        <p:nvSpPr>
          <p:cNvPr id="534554" name="Rectangle 26"/>
          <p:cNvSpPr>
            <a:spLocks noChangeArrowheads="1"/>
          </p:cNvSpPr>
          <p:nvPr/>
        </p:nvSpPr>
        <p:spPr bwMode="auto">
          <a:xfrm>
            <a:off x="4132263" y="5208588"/>
            <a:ext cx="479425" cy="23018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555" name="Rectangle 27"/>
          <p:cNvSpPr>
            <a:spLocks noChangeArrowheads="1"/>
          </p:cNvSpPr>
          <p:nvPr/>
        </p:nvSpPr>
        <p:spPr bwMode="auto">
          <a:xfrm>
            <a:off x="5091113" y="5208588"/>
            <a:ext cx="479425" cy="230187"/>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556" name="Rectangle 28"/>
          <p:cNvSpPr>
            <a:spLocks noChangeArrowheads="1"/>
          </p:cNvSpPr>
          <p:nvPr/>
        </p:nvSpPr>
        <p:spPr bwMode="auto">
          <a:xfrm>
            <a:off x="5565775" y="5208588"/>
            <a:ext cx="479425" cy="2301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557" name="Line 29"/>
          <p:cNvSpPr>
            <a:spLocks noChangeShapeType="1"/>
          </p:cNvSpPr>
          <p:nvPr/>
        </p:nvSpPr>
        <p:spPr bwMode="auto">
          <a:xfrm>
            <a:off x="4133850" y="5095875"/>
            <a:ext cx="0" cy="3381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58" name="Text Box 30"/>
          <p:cNvSpPr txBox="1">
            <a:spLocks noChangeArrowheads="1"/>
          </p:cNvSpPr>
          <p:nvPr/>
        </p:nvSpPr>
        <p:spPr bwMode="auto">
          <a:xfrm>
            <a:off x="4232275" y="5180013"/>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solidFill>
                  <a:schemeClr val="bg1"/>
                </a:solidFill>
              </a:rPr>
              <a:t>1</a:t>
            </a:r>
          </a:p>
        </p:txBody>
      </p:sp>
      <p:sp>
        <p:nvSpPr>
          <p:cNvPr id="534559" name="Text Box 31"/>
          <p:cNvSpPr txBox="1">
            <a:spLocks noChangeArrowheads="1"/>
          </p:cNvSpPr>
          <p:nvPr/>
        </p:nvSpPr>
        <p:spPr bwMode="auto">
          <a:xfrm>
            <a:off x="5178425" y="5165725"/>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solidFill>
                  <a:schemeClr val="bg1"/>
                </a:solidFill>
              </a:rPr>
              <a:t>3</a:t>
            </a:r>
          </a:p>
        </p:txBody>
      </p:sp>
      <p:sp>
        <p:nvSpPr>
          <p:cNvPr id="534560" name="Text Box 32"/>
          <p:cNvSpPr txBox="1">
            <a:spLocks noChangeArrowheads="1"/>
          </p:cNvSpPr>
          <p:nvPr/>
        </p:nvSpPr>
        <p:spPr bwMode="auto">
          <a:xfrm>
            <a:off x="5643563" y="5172075"/>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solidFill>
                  <a:schemeClr val="bg1"/>
                </a:solidFill>
              </a:rPr>
              <a:t>4</a:t>
            </a:r>
          </a:p>
        </p:txBody>
      </p:sp>
      <p:sp>
        <p:nvSpPr>
          <p:cNvPr id="534562" name="Line 34"/>
          <p:cNvSpPr>
            <a:spLocks noChangeShapeType="1"/>
          </p:cNvSpPr>
          <p:nvPr/>
        </p:nvSpPr>
        <p:spPr bwMode="auto">
          <a:xfrm>
            <a:off x="1757363" y="5205413"/>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3" name="Line 35"/>
          <p:cNvSpPr>
            <a:spLocks noChangeShapeType="1"/>
          </p:cNvSpPr>
          <p:nvPr/>
        </p:nvSpPr>
        <p:spPr bwMode="auto">
          <a:xfrm>
            <a:off x="2233613" y="5210175"/>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4" name="Line 36"/>
          <p:cNvSpPr>
            <a:spLocks noChangeShapeType="1"/>
          </p:cNvSpPr>
          <p:nvPr/>
        </p:nvSpPr>
        <p:spPr bwMode="auto">
          <a:xfrm>
            <a:off x="2709863" y="5210175"/>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5" name="Line 37"/>
          <p:cNvSpPr>
            <a:spLocks noChangeShapeType="1"/>
          </p:cNvSpPr>
          <p:nvPr/>
        </p:nvSpPr>
        <p:spPr bwMode="auto">
          <a:xfrm>
            <a:off x="3186113" y="5210175"/>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6" name="Line 38"/>
          <p:cNvSpPr>
            <a:spLocks noChangeShapeType="1"/>
          </p:cNvSpPr>
          <p:nvPr/>
        </p:nvSpPr>
        <p:spPr bwMode="auto">
          <a:xfrm>
            <a:off x="3667125" y="5200650"/>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7" name="Line 39"/>
          <p:cNvSpPr>
            <a:spLocks noChangeShapeType="1"/>
          </p:cNvSpPr>
          <p:nvPr/>
        </p:nvSpPr>
        <p:spPr bwMode="auto">
          <a:xfrm>
            <a:off x="4614863" y="5205413"/>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8" name="Line 40"/>
          <p:cNvSpPr>
            <a:spLocks noChangeShapeType="1"/>
          </p:cNvSpPr>
          <p:nvPr/>
        </p:nvSpPr>
        <p:spPr bwMode="auto">
          <a:xfrm>
            <a:off x="5562600" y="5200650"/>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9" name="Line 41"/>
          <p:cNvSpPr>
            <a:spLocks noChangeShapeType="1"/>
          </p:cNvSpPr>
          <p:nvPr/>
        </p:nvSpPr>
        <p:spPr bwMode="auto">
          <a:xfrm>
            <a:off x="6510338" y="5195888"/>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0" name="Line 42"/>
          <p:cNvSpPr>
            <a:spLocks noChangeShapeType="1"/>
          </p:cNvSpPr>
          <p:nvPr/>
        </p:nvSpPr>
        <p:spPr bwMode="auto">
          <a:xfrm>
            <a:off x="6043613" y="5205413"/>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1" name="Line 43"/>
          <p:cNvSpPr>
            <a:spLocks noChangeShapeType="1"/>
          </p:cNvSpPr>
          <p:nvPr/>
        </p:nvSpPr>
        <p:spPr bwMode="auto">
          <a:xfrm>
            <a:off x="6991350" y="5110163"/>
            <a:ext cx="0" cy="3381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2" name="Line 44"/>
          <p:cNvSpPr>
            <a:spLocks noChangeShapeType="1"/>
          </p:cNvSpPr>
          <p:nvPr/>
        </p:nvSpPr>
        <p:spPr bwMode="auto">
          <a:xfrm>
            <a:off x="5091113" y="5205413"/>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3" name="Text Box 45"/>
          <p:cNvSpPr txBox="1">
            <a:spLocks noChangeArrowheads="1"/>
          </p:cNvSpPr>
          <p:nvPr/>
        </p:nvSpPr>
        <p:spPr bwMode="auto">
          <a:xfrm>
            <a:off x="2320925" y="4586288"/>
            <a:ext cx="7588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t>6-slot</a:t>
            </a:r>
          </a:p>
          <a:p>
            <a:r>
              <a:rPr lang="en-US" sz="1600" i="0"/>
              <a:t>frame</a:t>
            </a:r>
          </a:p>
        </p:txBody>
      </p:sp>
      <p:sp>
        <p:nvSpPr>
          <p:cNvPr id="534574" name="Line 46"/>
          <p:cNvSpPr>
            <a:spLocks noChangeShapeType="1"/>
          </p:cNvSpPr>
          <p:nvPr/>
        </p:nvSpPr>
        <p:spPr bwMode="auto">
          <a:xfrm>
            <a:off x="3132138" y="4918075"/>
            <a:ext cx="9890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5" name="Line 47"/>
          <p:cNvSpPr>
            <a:spLocks noChangeShapeType="1"/>
          </p:cNvSpPr>
          <p:nvPr/>
        </p:nvSpPr>
        <p:spPr bwMode="auto">
          <a:xfrm flipH="1">
            <a:off x="1287463" y="4913313"/>
            <a:ext cx="9890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6" name="Line 48"/>
          <p:cNvSpPr>
            <a:spLocks noChangeShapeType="1"/>
          </p:cNvSpPr>
          <p:nvPr/>
        </p:nvSpPr>
        <p:spPr bwMode="auto">
          <a:xfrm>
            <a:off x="1266825" y="4826000"/>
            <a:ext cx="0" cy="304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7" name="Line 49"/>
          <p:cNvSpPr>
            <a:spLocks noChangeShapeType="1"/>
          </p:cNvSpPr>
          <p:nvPr/>
        </p:nvSpPr>
        <p:spPr bwMode="auto">
          <a:xfrm>
            <a:off x="4125913" y="4783138"/>
            <a:ext cx="0" cy="304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ooter Placeholder 4"/>
          <p:cNvSpPr>
            <a:spLocks noGrp="1"/>
          </p:cNvSpPr>
          <p:nvPr>
            <p:ph type="ftr" sz="quarter" idx="11"/>
          </p:nvPr>
        </p:nvSpPr>
        <p:spPr/>
        <p:txBody>
          <a:bodyPr/>
          <a:lstStyle/>
          <a:p>
            <a:r>
              <a:rPr lang="en-US"/>
              <a:t>5: DataLink Layer</a:t>
            </a:r>
          </a:p>
        </p:txBody>
      </p:sp>
      <p:sp>
        <p:nvSpPr>
          <p:cNvPr id="33" name="Slide Number Placeholder 5"/>
          <p:cNvSpPr>
            <a:spLocks noGrp="1"/>
          </p:cNvSpPr>
          <p:nvPr>
            <p:ph type="sldNum" sz="quarter" idx="12"/>
          </p:nvPr>
        </p:nvSpPr>
        <p:spPr/>
        <p:txBody>
          <a:bodyPr/>
          <a:lstStyle/>
          <a:p>
            <a:r>
              <a:rPr lang="en-US"/>
              <a:t>5-</a:t>
            </a:r>
            <a:fld id="{47D24842-7929-411C-AC6D-8120B5F69D3C}" type="slidenum">
              <a:rPr lang="en-US"/>
              <a:pPr/>
              <a:t>22</a:t>
            </a:fld>
            <a:endParaRPr lang="en-US"/>
          </a:p>
        </p:txBody>
      </p:sp>
      <p:sp>
        <p:nvSpPr>
          <p:cNvPr id="535554" name="Rectangle 2"/>
          <p:cNvSpPr>
            <a:spLocks noGrp="1" noChangeArrowheads="1"/>
          </p:cNvSpPr>
          <p:nvPr>
            <p:ph type="title"/>
          </p:nvPr>
        </p:nvSpPr>
        <p:spPr>
          <a:xfrm>
            <a:off x="230188" y="228600"/>
            <a:ext cx="8629650" cy="1143000"/>
          </a:xfrm>
        </p:spPr>
        <p:txBody>
          <a:bodyPr/>
          <a:lstStyle/>
          <a:p>
            <a:r>
              <a:rPr lang="en-US" sz="3200"/>
              <a:t>Channel Partitioning MAC protocols: FDMA</a:t>
            </a:r>
            <a:endParaRPr lang="en-US"/>
          </a:p>
        </p:txBody>
      </p:sp>
      <p:sp>
        <p:nvSpPr>
          <p:cNvPr id="535555" name="Rectangle 3"/>
          <p:cNvSpPr>
            <a:spLocks noGrp="1" noChangeArrowheads="1"/>
          </p:cNvSpPr>
          <p:nvPr>
            <p:ph type="body" idx="1"/>
          </p:nvPr>
        </p:nvSpPr>
        <p:spPr>
          <a:xfrm>
            <a:off x="501650" y="1370013"/>
            <a:ext cx="8223250" cy="4648200"/>
          </a:xfrm>
        </p:spPr>
        <p:txBody>
          <a:bodyPr/>
          <a:lstStyle/>
          <a:p>
            <a:pPr>
              <a:buFont typeface="ZapfDingbats" pitchFamily="82" charset="2"/>
              <a:buNone/>
            </a:pPr>
            <a:r>
              <a:rPr lang="en-US">
                <a:solidFill>
                  <a:srgbClr val="FF0000"/>
                </a:solidFill>
              </a:rPr>
              <a:t>FDMA: frequency division multiple access</a:t>
            </a:r>
            <a:r>
              <a:rPr lang="en-US"/>
              <a:t> </a:t>
            </a:r>
          </a:p>
          <a:p>
            <a:r>
              <a:rPr lang="en-US" sz="2400"/>
              <a:t>channel spectrum divided into frequency bands</a:t>
            </a:r>
          </a:p>
          <a:p>
            <a:r>
              <a:rPr lang="en-US" sz="2400"/>
              <a:t>each station assigned fixed frequency band</a:t>
            </a:r>
          </a:p>
          <a:p>
            <a:r>
              <a:rPr lang="en-US" sz="2400"/>
              <a:t>unused transmission time in frequency bands go idle </a:t>
            </a:r>
          </a:p>
          <a:p>
            <a:r>
              <a:rPr lang="en-US" sz="2400"/>
              <a:t>example: 6-station LAN, 1,3,4 have pkt, frequency bands 2,5,6 idle </a:t>
            </a:r>
            <a:endParaRPr lang="en-US"/>
          </a:p>
        </p:txBody>
      </p:sp>
      <p:sp>
        <p:nvSpPr>
          <p:cNvPr id="535556" name="Rectangle 4"/>
          <p:cNvSpPr>
            <a:spLocks noChangeArrowheads="1"/>
          </p:cNvSpPr>
          <p:nvPr/>
        </p:nvSpPr>
        <p:spPr bwMode="auto">
          <a:xfrm>
            <a:off x="4627563" y="4138613"/>
            <a:ext cx="627062" cy="2251075"/>
          </a:xfrm>
          <a:prstGeom prst="rect">
            <a:avLst/>
          </a:prstGeom>
          <a:solidFill>
            <a:srgbClr val="FFFF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57" name="Line 5"/>
          <p:cNvSpPr>
            <a:spLocks noChangeShapeType="1"/>
          </p:cNvSpPr>
          <p:nvPr/>
        </p:nvSpPr>
        <p:spPr bwMode="auto">
          <a:xfrm flipV="1">
            <a:off x="4625975" y="5243513"/>
            <a:ext cx="622300" cy="15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58" name="Line 6"/>
          <p:cNvSpPr>
            <a:spLocks noChangeShapeType="1"/>
          </p:cNvSpPr>
          <p:nvPr/>
        </p:nvSpPr>
        <p:spPr bwMode="auto">
          <a:xfrm flipV="1">
            <a:off x="4621213" y="5635625"/>
            <a:ext cx="631825" cy="63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59" name="Line 7"/>
          <p:cNvSpPr>
            <a:spLocks noChangeShapeType="1"/>
          </p:cNvSpPr>
          <p:nvPr/>
        </p:nvSpPr>
        <p:spPr bwMode="auto">
          <a:xfrm flipV="1">
            <a:off x="4625975" y="6021388"/>
            <a:ext cx="627063" cy="15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0" name="Line 8"/>
          <p:cNvSpPr>
            <a:spLocks noChangeShapeType="1"/>
          </p:cNvSpPr>
          <p:nvPr/>
        </p:nvSpPr>
        <p:spPr bwMode="auto">
          <a:xfrm flipV="1">
            <a:off x="4621213" y="4857750"/>
            <a:ext cx="631825" cy="63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1" name="Line 9"/>
          <p:cNvSpPr>
            <a:spLocks noChangeShapeType="1"/>
          </p:cNvSpPr>
          <p:nvPr/>
        </p:nvSpPr>
        <p:spPr bwMode="auto">
          <a:xfrm flipV="1">
            <a:off x="4625975" y="4471988"/>
            <a:ext cx="631825" cy="63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3" name="Line 11"/>
          <p:cNvSpPr>
            <a:spLocks noChangeShapeType="1"/>
          </p:cNvSpPr>
          <p:nvPr/>
        </p:nvSpPr>
        <p:spPr bwMode="auto">
          <a:xfrm>
            <a:off x="5346700" y="4411663"/>
            <a:ext cx="22288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4" name="Freeform 12"/>
          <p:cNvSpPr>
            <a:spLocks/>
          </p:cNvSpPr>
          <p:nvPr/>
        </p:nvSpPr>
        <p:spPr bwMode="auto">
          <a:xfrm>
            <a:off x="5494338" y="4292600"/>
            <a:ext cx="1728787" cy="114300"/>
          </a:xfrm>
          <a:custGeom>
            <a:avLst/>
            <a:gdLst>
              <a:gd name="T0" fmla="*/ 0 w 1089"/>
              <a:gd name="T1" fmla="*/ 72 h 72"/>
              <a:gd name="T2" fmla="*/ 0 w 1089"/>
              <a:gd name="T3" fmla="*/ 3 h 72"/>
              <a:gd name="T4" fmla="*/ 1089 w 1089"/>
              <a:gd name="T5" fmla="*/ 0 h 72"/>
              <a:gd name="T6" fmla="*/ 1089 w 1089"/>
              <a:gd name="T7" fmla="*/ 72 h 72"/>
            </a:gdLst>
            <a:ahLst/>
            <a:cxnLst>
              <a:cxn ang="0">
                <a:pos x="T0" y="T1"/>
              </a:cxn>
              <a:cxn ang="0">
                <a:pos x="T2" y="T3"/>
              </a:cxn>
              <a:cxn ang="0">
                <a:pos x="T4" y="T5"/>
              </a:cxn>
              <a:cxn ang="0">
                <a:pos x="T6" y="T7"/>
              </a:cxn>
            </a:cxnLst>
            <a:rect l="0" t="0" r="r" b="b"/>
            <a:pathLst>
              <a:path w="1089" h="72">
                <a:moveTo>
                  <a:pt x="0" y="72"/>
                </a:moveTo>
                <a:lnTo>
                  <a:pt x="0" y="3"/>
                </a:lnTo>
                <a:lnTo>
                  <a:pt x="1089" y="0"/>
                </a:lnTo>
                <a:lnTo>
                  <a:pt x="1089" y="72"/>
                </a:lnTo>
              </a:path>
            </a:pathLst>
          </a:custGeom>
          <a:solidFill>
            <a:schemeClr val="accent2"/>
          </a:soli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5" name="Line 13"/>
          <p:cNvSpPr>
            <a:spLocks noChangeShapeType="1"/>
          </p:cNvSpPr>
          <p:nvPr/>
        </p:nvSpPr>
        <p:spPr bwMode="auto">
          <a:xfrm>
            <a:off x="5394325" y="4814888"/>
            <a:ext cx="22288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7" name="Line 15"/>
          <p:cNvSpPr>
            <a:spLocks noChangeShapeType="1"/>
          </p:cNvSpPr>
          <p:nvPr/>
        </p:nvSpPr>
        <p:spPr bwMode="auto">
          <a:xfrm>
            <a:off x="5394325" y="5213350"/>
            <a:ext cx="22288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8" name="Freeform 16"/>
          <p:cNvSpPr>
            <a:spLocks/>
          </p:cNvSpPr>
          <p:nvPr/>
        </p:nvSpPr>
        <p:spPr bwMode="auto">
          <a:xfrm>
            <a:off x="5541963" y="5094288"/>
            <a:ext cx="1728787" cy="114300"/>
          </a:xfrm>
          <a:custGeom>
            <a:avLst/>
            <a:gdLst>
              <a:gd name="T0" fmla="*/ 0 w 1089"/>
              <a:gd name="T1" fmla="*/ 72 h 72"/>
              <a:gd name="T2" fmla="*/ 0 w 1089"/>
              <a:gd name="T3" fmla="*/ 3 h 72"/>
              <a:gd name="T4" fmla="*/ 1089 w 1089"/>
              <a:gd name="T5" fmla="*/ 0 h 72"/>
              <a:gd name="T6" fmla="*/ 1089 w 1089"/>
              <a:gd name="T7" fmla="*/ 72 h 72"/>
            </a:gdLst>
            <a:ahLst/>
            <a:cxnLst>
              <a:cxn ang="0">
                <a:pos x="T0" y="T1"/>
              </a:cxn>
              <a:cxn ang="0">
                <a:pos x="T2" y="T3"/>
              </a:cxn>
              <a:cxn ang="0">
                <a:pos x="T4" y="T5"/>
              </a:cxn>
              <a:cxn ang="0">
                <a:pos x="T6" y="T7"/>
              </a:cxn>
            </a:cxnLst>
            <a:rect l="0" t="0" r="r" b="b"/>
            <a:pathLst>
              <a:path w="1089" h="72">
                <a:moveTo>
                  <a:pt x="0" y="72"/>
                </a:moveTo>
                <a:lnTo>
                  <a:pt x="0" y="3"/>
                </a:lnTo>
                <a:lnTo>
                  <a:pt x="1089" y="0"/>
                </a:lnTo>
                <a:lnTo>
                  <a:pt x="1089" y="72"/>
                </a:lnTo>
              </a:path>
            </a:pathLst>
          </a:custGeom>
          <a:solidFill>
            <a:srgbClr val="FF0000"/>
          </a:soli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35569" name="Group 17"/>
          <p:cNvGrpSpPr>
            <a:grpSpLocks/>
          </p:cNvGrpSpPr>
          <p:nvPr/>
        </p:nvGrpSpPr>
        <p:grpSpPr bwMode="auto">
          <a:xfrm>
            <a:off x="5411788" y="5499100"/>
            <a:ext cx="2228850" cy="119063"/>
            <a:chOff x="1884" y="2826"/>
            <a:chExt cx="1404" cy="75"/>
          </a:xfrm>
        </p:grpSpPr>
        <p:sp>
          <p:nvSpPr>
            <p:cNvPr id="535570" name="Line 18"/>
            <p:cNvSpPr>
              <a:spLocks noChangeShapeType="1"/>
            </p:cNvSpPr>
            <p:nvPr/>
          </p:nvSpPr>
          <p:spPr bwMode="auto">
            <a:xfrm>
              <a:off x="1884" y="2901"/>
              <a:ext cx="140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71" name="Freeform 19"/>
            <p:cNvSpPr>
              <a:spLocks/>
            </p:cNvSpPr>
            <p:nvPr/>
          </p:nvSpPr>
          <p:spPr bwMode="auto">
            <a:xfrm>
              <a:off x="1977" y="2826"/>
              <a:ext cx="1089" cy="72"/>
            </a:xfrm>
            <a:custGeom>
              <a:avLst/>
              <a:gdLst>
                <a:gd name="T0" fmla="*/ 0 w 1089"/>
                <a:gd name="T1" fmla="*/ 72 h 72"/>
                <a:gd name="T2" fmla="*/ 0 w 1089"/>
                <a:gd name="T3" fmla="*/ 3 h 72"/>
                <a:gd name="T4" fmla="*/ 1089 w 1089"/>
                <a:gd name="T5" fmla="*/ 0 h 72"/>
                <a:gd name="T6" fmla="*/ 1089 w 1089"/>
                <a:gd name="T7" fmla="*/ 72 h 72"/>
              </a:gdLst>
              <a:ahLst/>
              <a:cxnLst>
                <a:cxn ang="0">
                  <a:pos x="T0" y="T1"/>
                </a:cxn>
                <a:cxn ang="0">
                  <a:pos x="T2" y="T3"/>
                </a:cxn>
                <a:cxn ang="0">
                  <a:pos x="T4" y="T5"/>
                </a:cxn>
                <a:cxn ang="0">
                  <a:pos x="T6" y="T7"/>
                </a:cxn>
              </a:cxnLst>
              <a:rect l="0" t="0" r="r" b="b"/>
              <a:pathLst>
                <a:path w="1089" h="72">
                  <a:moveTo>
                    <a:pt x="0" y="72"/>
                  </a:moveTo>
                  <a:lnTo>
                    <a:pt x="0" y="3"/>
                  </a:lnTo>
                  <a:lnTo>
                    <a:pt x="1089" y="0"/>
                  </a:lnTo>
                  <a:lnTo>
                    <a:pt x="1089" y="72"/>
                  </a:lnTo>
                </a:path>
              </a:pathLst>
            </a:custGeom>
            <a:solidFill>
              <a:srgbClr val="00CC66"/>
            </a:soli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35572" name="Line 20"/>
          <p:cNvSpPr>
            <a:spLocks noChangeShapeType="1"/>
          </p:cNvSpPr>
          <p:nvPr/>
        </p:nvSpPr>
        <p:spPr bwMode="auto">
          <a:xfrm>
            <a:off x="5441950" y="6024563"/>
            <a:ext cx="22288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73" name="Line 21"/>
          <p:cNvSpPr>
            <a:spLocks noChangeShapeType="1"/>
          </p:cNvSpPr>
          <p:nvPr/>
        </p:nvSpPr>
        <p:spPr bwMode="auto">
          <a:xfrm>
            <a:off x="5448300" y="6354763"/>
            <a:ext cx="22288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74" name="Text Box 22"/>
          <p:cNvSpPr txBox="1">
            <a:spLocks noChangeArrowheads="1"/>
          </p:cNvSpPr>
          <p:nvPr/>
        </p:nvSpPr>
        <p:spPr bwMode="auto">
          <a:xfrm rot="-5400000">
            <a:off x="3393281" y="4987132"/>
            <a:ext cx="193992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frequency bands</a:t>
            </a:r>
          </a:p>
        </p:txBody>
      </p:sp>
      <p:sp>
        <p:nvSpPr>
          <p:cNvPr id="535575" name="Text Box 23"/>
          <p:cNvSpPr txBox="1">
            <a:spLocks noChangeArrowheads="1"/>
          </p:cNvSpPr>
          <p:nvPr/>
        </p:nvSpPr>
        <p:spPr bwMode="auto">
          <a:xfrm rot="67766">
            <a:off x="7332663" y="3965575"/>
            <a:ext cx="658812"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time</a:t>
            </a:r>
          </a:p>
        </p:txBody>
      </p:sp>
      <p:sp>
        <p:nvSpPr>
          <p:cNvPr id="535606" name="Freeform 54"/>
          <p:cNvSpPr>
            <a:spLocks/>
          </p:cNvSpPr>
          <p:nvPr/>
        </p:nvSpPr>
        <p:spPr bwMode="auto">
          <a:xfrm>
            <a:off x="2032000" y="4348163"/>
            <a:ext cx="595313" cy="1538287"/>
          </a:xfrm>
          <a:custGeom>
            <a:avLst/>
            <a:gdLst>
              <a:gd name="T0" fmla="*/ 375 w 375"/>
              <a:gd name="T1" fmla="*/ 0 h 969"/>
              <a:gd name="T2" fmla="*/ 0 w 375"/>
              <a:gd name="T3" fmla="*/ 485 h 969"/>
              <a:gd name="T4" fmla="*/ 375 w 375"/>
              <a:gd name="T5" fmla="*/ 969 h 969"/>
              <a:gd name="T6" fmla="*/ 375 w 375"/>
              <a:gd name="T7" fmla="*/ 0 h 969"/>
            </a:gdLst>
            <a:ahLst/>
            <a:cxnLst>
              <a:cxn ang="0">
                <a:pos x="T0" y="T1"/>
              </a:cxn>
              <a:cxn ang="0">
                <a:pos x="T2" y="T3"/>
              </a:cxn>
              <a:cxn ang="0">
                <a:pos x="T4" y="T5"/>
              </a:cxn>
              <a:cxn ang="0">
                <a:pos x="T6" y="T7"/>
              </a:cxn>
            </a:cxnLst>
            <a:rect l="0" t="0" r="r" b="b"/>
            <a:pathLst>
              <a:path w="375" h="969">
                <a:moveTo>
                  <a:pt x="375" y="0"/>
                </a:moveTo>
                <a:lnTo>
                  <a:pt x="0" y="485"/>
                </a:lnTo>
                <a:lnTo>
                  <a:pt x="375" y="969"/>
                </a:lnTo>
                <a:lnTo>
                  <a:pt x="375" y="0"/>
                </a:lnTo>
                <a:close/>
              </a:path>
            </a:pathLst>
          </a:custGeom>
          <a:gradFill rotWithShape="1">
            <a:gsLst>
              <a:gs pos="0">
                <a:schemeClr val="tx1"/>
              </a:gs>
              <a:gs pos="100000">
                <a:schemeClr val="bg1"/>
              </a:gs>
            </a:gsLst>
            <a:lin ang="0" scaled="1"/>
          </a:gra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35608" name="Group 56"/>
          <p:cNvGrpSpPr>
            <a:grpSpLocks/>
          </p:cNvGrpSpPr>
          <p:nvPr/>
        </p:nvGrpSpPr>
        <p:grpSpPr bwMode="auto">
          <a:xfrm>
            <a:off x="293688" y="4986338"/>
            <a:ext cx="1666875" cy="314325"/>
            <a:chOff x="1614" y="1494"/>
            <a:chExt cx="1050" cy="198"/>
          </a:xfrm>
        </p:grpSpPr>
        <p:sp>
          <p:nvSpPr>
            <p:cNvPr id="535609" name="Rectangle 57"/>
            <p:cNvSpPr>
              <a:spLocks noChangeArrowheads="1"/>
            </p:cNvSpPr>
            <p:nvPr/>
          </p:nvSpPr>
          <p:spPr bwMode="auto">
            <a:xfrm>
              <a:off x="2358" y="1500"/>
              <a:ext cx="168" cy="17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610" name="Freeform 58"/>
            <p:cNvSpPr>
              <a:spLocks/>
            </p:cNvSpPr>
            <p:nvPr/>
          </p:nvSpPr>
          <p:spPr bwMode="auto">
            <a:xfrm>
              <a:off x="1614" y="1494"/>
              <a:ext cx="896" cy="198"/>
            </a:xfrm>
            <a:custGeom>
              <a:avLst/>
              <a:gdLst>
                <a:gd name="T0" fmla="*/ 18 w 896"/>
                <a:gd name="T1" fmla="*/ 0 h 198"/>
                <a:gd name="T2" fmla="*/ 0 w 896"/>
                <a:gd name="T3" fmla="*/ 96 h 198"/>
                <a:gd name="T4" fmla="*/ 18 w 896"/>
                <a:gd name="T5" fmla="*/ 198 h 198"/>
                <a:gd name="T6" fmla="*/ 774 w 896"/>
                <a:gd name="T7" fmla="*/ 198 h 198"/>
                <a:gd name="T8" fmla="*/ 750 w 896"/>
                <a:gd name="T9" fmla="*/ 90 h 198"/>
                <a:gd name="T10" fmla="*/ 774 w 896"/>
                <a:gd name="T11" fmla="*/ 0 h 198"/>
                <a:gd name="T12" fmla="*/ 18 w 89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896" h="198">
                  <a:moveTo>
                    <a:pt x="18" y="0"/>
                  </a:moveTo>
                  <a:lnTo>
                    <a:pt x="0" y="96"/>
                  </a:lnTo>
                  <a:lnTo>
                    <a:pt x="18" y="198"/>
                  </a:lnTo>
                  <a:lnTo>
                    <a:pt x="774" y="198"/>
                  </a:lnTo>
                  <a:cubicBezTo>
                    <a:pt x="896" y="180"/>
                    <a:pt x="750" y="123"/>
                    <a:pt x="750" y="90"/>
                  </a:cubicBezTo>
                  <a:cubicBezTo>
                    <a:pt x="750" y="57"/>
                    <a:pt x="896" y="15"/>
                    <a:pt x="774" y="0"/>
                  </a:cubicBezTo>
                  <a:lnTo>
                    <a:pt x="18" y="0"/>
                  </a:lnTo>
                  <a:close/>
                </a:path>
              </a:pathLst>
            </a:custGeom>
            <a:gradFill rotWithShape="1">
              <a:gsLst>
                <a:gs pos="0">
                  <a:schemeClr val="tx1"/>
                </a:gs>
                <a:gs pos="50000">
                  <a:schemeClr val="bg1"/>
                </a:gs>
                <a:gs pos="100000">
                  <a:schemeClr val="tx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611" name="Oval 59"/>
            <p:cNvSpPr>
              <a:spLocks noChangeArrowheads="1"/>
            </p:cNvSpPr>
            <p:nvPr/>
          </p:nvSpPr>
          <p:spPr bwMode="auto">
            <a:xfrm>
              <a:off x="2502" y="1506"/>
              <a:ext cx="62" cy="16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612" name="Line 60"/>
            <p:cNvSpPr>
              <a:spLocks noChangeShapeType="1"/>
            </p:cNvSpPr>
            <p:nvPr/>
          </p:nvSpPr>
          <p:spPr bwMode="auto">
            <a:xfrm>
              <a:off x="2526" y="1584"/>
              <a:ext cx="13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35617" name="Freeform 65"/>
          <p:cNvSpPr>
            <a:spLocks/>
          </p:cNvSpPr>
          <p:nvPr/>
        </p:nvSpPr>
        <p:spPr bwMode="auto">
          <a:xfrm>
            <a:off x="2803525" y="5040313"/>
            <a:ext cx="892175" cy="173037"/>
          </a:xfrm>
          <a:custGeom>
            <a:avLst/>
            <a:gdLst>
              <a:gd name="T0" fmla="*/ 4 w 562"/>
              <a:gd name="T1" fmla="*/ 264 h 266"/>
              <a:gd name="T2" fmla="*/ 52 w 562"/>
              <a:gd name="T3" fmla="*/ 6 h 266"/>
              <a:gd name="T4" fmla="*/ 108 w 562"/>
              <a:gd name="T5" fmla="*/ 266 h 266"/>
              <a:gd name="T6" fmla="*/ 174 w 562"/>
              <a:gd name="T7" fmla="*/ 0 h 266"/>
              <a:gd name="T8" fmla="*/ 228 w 562"/>
              <a:gd name="T9" fmla="*/ 264 h 266"/>
              <a:gd name="T10" fmla="*/ 288 w 562"/>
              <a:gd name="T11" fmla="*/ 8 h 266"/>
              <a:gd name="T12" fmla="*/ 354 w 562"/>
              <a:gd name="T13" fmla="*/ 266 h 266"/>
              <a:gd name="T14" fmla="*/ 402 w 562"/>
              <a:gd name="T15" fmla="*/ 8 h 266"/>
              <a:gd name="T16" fmla="*/ 464 w 562"/>
              <a:gd name="T17" fmla="*/ 264 h 266"/>
              <a:gd name="T18" fmla="*/ 506 w 562"/>
              <a:gd name="T19" fmla="*/ 6 h 266"/>
              <a:gd name="T20" fmla="*/ 556 w 562"/>
              <a:gd name="T21"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618" name="Freeform 66"/>
          <p:cNvSpPr>
            <a:spLocks/>
          </p:cNvSpPr>
          <p:nvPr/>
        </p:nvSpPr>
        <p:spPr bwMode="auto">
          <a:xfrm>
            <a:off x="2846388" y="4270375"/>
            <a:ext cx="427037" cy="219075"/>
          </a:xfrm>
          <a:custGeom>
            <a:avLst/>
            <a:gdLst>
              <a:gd name="T0" fmla="*/ 4 w 562"/>
              <a:gd name="T1" fmla="*/ 264 h 266"/>
              <a:gd name="T2" fmla="*/ 52 w 562"/>
              <a:gd name="T3" fmla="*/ 6 h 266"/>
              <a:gd name="T4" fmla="*/ 108 w 562"/>
              <a:gd name="T5" fmla="*/ 266 h 266"/>
              <a:gd name="T6" fmla="*/ 174 w 562"/>
              <a:gd name="T7" fmla="*/ 0 h 266"/>
              <a:gd name="T8" fmla="*/ 228 w 562"/>
              <a:gd name="T9" fmla="*/ 264 h 266"/>
              <a:gd name="T10" fmla="*/ 288 w 562"/>
              <a:gd name="T11" fmla="*/ 8 h 266"/>
              <a:gd name="T12" fmla="*/ 354 w 562"/>
              <a:gd name="T13" fmla="*/ 266 h 266"/>
              <a:gd name="T14" fmla="*/ 402 w 562"/>
              <a:gd name="T15" fmla="*/ 8 h 266"/>
              <a:gd name="T16" fmla="*/ 464 w 562"/>
              <a:gd name="T17" fmla="*/ 264 h 266"/>
              <a:gd name="T18" fmla="*/ 506 w 562"/>
              <a:gd name="T19" fmla="*/ 6 h 266"/>
              <a:gd name="T20" fmla="*/ 556 w 562"/>
              <a:gd name="T21"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620" name="Freeform 68"/>
          <p:cNvSpPr>
            <a:spLocks/>
          </p:cNvSpPr>
          <p:nvPr/>
        </p:nvSpPr>
        <p:spPr bwMode="auto">
          <a:xfrm>
            <a:off x="2755900" y="6069013"/>
            <a:ext cx="989013" cy="185737"/>
          </a:xfrm>
          <a:custGeom>
            <a:avLst/>
            <a:gdLst>
              <a:gd name="T0" fmla="*/ 20 w 623"/>
              <a:gd name="T1" fmla="*/ 113 h 117"/>
              <a:gd name="T2" fmla="*/ 114 w 623"/>
              <a:gd name="T3" fmla="*/ 2 h 117"/>
              <a:gd name="T4" fmla="*/ 256 w 623"/>
              <a:gd name="T5" fmla="*/ 114 h 117"/>
              <a:gd name="T6" fmla="*/ 394 w 623"/>
              <a:gd name="T7" fmla="*/ 0 h 117"/>
              <a:gd name="T8" fmla="*/ 522 w 623"/>
              <a:gd name="T9" fmla="*/ 116 h 117"/>
              <a:gd name="T10" fmla="*/ 616 w 623"/>
              <a:gd name="T11" fmla="*/ 14 h 117"/>
            </a:gdLst>
            <a:ahLst/>
            <a:cxnLst>
              <a:cxn ang="0">
                <a:pos x="T0" y="T1"/>
              </a:cxn>
              <a:cxn ang="0">
                <a:pos x="T2" y="T3"/>
              </a:cxn>
              <a:cxn ang="0">
                <a:pos x="T4" y="T5"/>
              </a:cxn>
              <a:cxn ang="0">
                <a:pos x="T6" y="T7"/>
              </a:cxn>
              <a:cxn ang="0">
                <a:pos x="T8" y="T9"/>
              </a:cxn>
              <a:cxn ang="0">
                <a:pos x="T10" y="T11"/>
              </a:cxn>
            </a:cxnLst>
            <a:rect l="0" t="0" r="r" b="b"/>
            <a:pathLst>
              <a:path w="623" h="117">
                <a:moveTo>
                  <a:pt x="20" y="113"/>
                </a:moveTo>
                <a:cubicBezTo>
                  <a:pt x="44" y="68"/>
                  <a:pt x="0" y="1"/>
                  <a:pt x="114" y="2"/>
                </a:cubicBezTo>
                <a:cubicBezTo>
                  <a:pt x="233" y="1"/>
                  <a:pt x="144" y="114"/>
                  <a:pt x="256" y="114"/>
                </a:cubicBezTo>
                <a:cubicBezTo>
                  <a:pt x="368" y="114"/>
                  <a:pt x="288" y="0"/>
                  <a:pt x="394" y="0"/>
                </a:cubicBezTo>
                <a:cubicBezTo>
                  <a:pt x="500" y="0"/>
                  <a:pt x="421" y="117"/>
                  <a:pt x="522" y="116"/>
                </a:cubicBezTo>
                <a:cubicBezTo>
                  <a:pt x="623" y="115"/>
                  <a:pt x="570" y="64"/>
                  <a:pt x="616" y="1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621" name="Text Box 69"/>
          <p:cNvSpPr txBox="1">
            <a:spLocks noChangeArrowheads="1"/>
          </p:cNvSpPr>
          <p:nvPr/>
        </p:nvSpPr>
        <p:spPr bwMode="auto">
          <a:xfrm>
            <a:off x="442913" y="5703888"/>
            <a:ext cx="1314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FDM cable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E2173E27-2F35-434E-867A-AD5B6E7DB241}" type="slidenum">
              <a:rPr lang="en-US"/>
              <a:pPr/>
              <a:t>23</a:t>
            </a:fld>
            <a:endParaRPr lang="en-US"/>
          </a:p>
        </p:txBody>
      </p:sp>
      <p:sp>
        <p:nvSpPr>
          <p:cNvPr id="175106" name="Rectangle 2"/>
          <p:cNvSpPr>
            <a:spLocks noGrp="1" noChangeArrowheads="1"/>
          </p:cNvSpPr>
          <p:nvPr>
            <p:ph type="title"/>
          </p:nvPr>
        </p:nvSpPr>
        <p:spPr/>
        <p:txBody>
          <a:bodyPr/>
          <a:lstStyle/>
          <a:p>
            <a:r>
              <a:rPr lang="en-US"/>
              <a:t>Random Access Protocols</a:t>
            </a:r>
          </a:p>
        </p:txBody>
      </p:sp>
      <p:sp>
        <p:nvSpPr>
          <p:cNvPr id="175107" name="Rectangle 3"/>
          <p:cNvSpPr>
            <a:spLocks noGrp="1" noChangeArrowheads="1"/>
          </p:cNvSpPr>
          <p:nvPr>
            <p:ph type="body" idx="1"/>
          </p:nvPr>
        </p:nvSpPr>
        <p:spPr/>
        <p:txBody>
          <a:bodyPr/>
          <a:lstStyle/>
          <a:p>
            <a:r>
              <a:rPr lang="en-US" sz="2400"/>
              <a:t>When node has packet to send</a:t>
            </a:r>
          </a:p>
          <a:p>
            <a:pPr lvl="1"/>
            <a:r>
              <a:rPr lang="en-US" sz="2000"/>
              <a:t>transmit at full channel data rate R.</a:t>
            </a:r>
          </a:p>
          <a:p>
            <a:pPr lvl="1"/>
            <a:r>
              <a:rPr lang="en-US" sz="2000"/>
              <a:t>no </a:t>
            </a:r>
            <a:r>
              <a:rPr lang="en-US" sz="2000" i="1"/>
              <a:t>a priori</a:t>
            </a:r>
            <a:r>
              <a:rPr lang="en-US" sz="2000"/>
              <a:t> coordination among nodes</a:t>
            </a:r>
          </a:p>
          <a:p>
            <a:r>
              <a:rPr lang="en-US" sz="2400"/>
              <a:t>two or more transmitting nodes </a:t>
            </a:r>
            <a:r>
              <a:rPr lang="en-US" sz="2400">
                <a:latin typeface="MS Mincho" pitchFamily="49" charset="-128"/>
                <a:ea typeface="MS Mincho" pitchFamily="49" charset="-128"/>
              </a:rPr>
              <a:t>➜</a:t>
            </a:r>
            <a:r>
              <a:rPr lang="en-US" sz="2400"/>
              <a:t> “collision”,</a:t>
            </a:r>
          </a:p>
          <a:p>
            <a:r>
              <a:rPr lang="en-US" sz="2400">
                <a:solidFill>
                  <a:srgbClr val="FF0000"/>
                </a:solidFill>
              </a:rPr>
              <a:t>random access MAC protocol</a:t>
            </a:r>
            <a:r>
              <a:rPr lang="en-US" sz="2400"/>
              <a:t> specifies: </a:t>
            </a:r>
          </a:p>
          <a:p>
            <a:pPr lvl="1"/>
            <a:r>
              <a:rPr lang="en-US" sz="2000"/>
              <a:t>how to detect collisions</a:t>
            </a:r>
          </a:p>
          <a:p>
            <a:pPr lvl="1"/>
            <a:r>
              <a:rPr lang="en-US" sz="2000"/>
              <a:t>how to recover from collisions (e.g., via delayed retransmissions)</a:t>
            </a:r>
          </a:p>
          <a:p>
            <a:r>
              <a:rPr lang="en-US" sz="2400"/>
              <a:t>Examples of random access MAC protocols:</a:t>
            </a:r>
          </a:p>
          <a:p>
            <a:pPr lvl="1"/>
            <a:r>
              <a:rPr lang="en-US" sz="2000"/>
              <a:t>slotted ALOHA</a:t>
            </a:r>
          </a:p>
          <a:p>
            <a:pPr lvl="1"/>
            <a:r>
              <a:rPr lang="en-US" sz="2000"/>
              <a:t>ALOHA</a:t>
            </a:r>
          </a:p>
          <a:p>
            <a:pPr lvl="1"/>
            <a:r>
              <a:rPr lang="en-US" sz="2000"/>
              <a:t>CSMA, CSMA/CD, CSMA/CA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5: DataLink Layer</a:t>
            </a:r>
          </a:p>
        </p:txBody>
      </p:sp>
      <p:sp>
        <p:nvSpPr>
          <p:cNvPr id="6" name="Slide Number Placeholder 6"/>
          <p:cNvSpPr>
            <a:spLocks noGrp="1"/>
          </p:cNvSpPr>
          <p:nvPr>
            <p:ph type="sldNum" sz="quarter" idx="12"/>
          </p:nvPr>
        </p:nvSpPr>
        <p:spPr/>
        <p:txBody>
          <a:bodyPr/>
          <a:lstStyle/>
          <a:p>
            <a:r>
              <a:rPr lang="en-US"/>
              <a:t>5-</a:t>
            </a:r>
            <a:fld id="{65646077-0168-465E-9366-8DDF0A0522E6}" type="slidenum">
              <a:rPr lang="en-US"/>
              <a:pPr/>
              <a:t>24</a:t>
            </a:fld>
            <a:endParaRPr lang="en-US"/>
          </a:p>
        </p:txBody>
      </p:sp>
      <p:sp>
        <p:nvSpPr>
          <p:cNvPr id="311298" name="Rectangle 2"/>
          <p:cNvSpPr>
            <a:spLocks noGrp="1" noChangeArrowheads="1"/>
          </p:cNvSpPr>
          <p:nvPr>
            <p:ph type="title"/>
          </p:nvPr>
        </p:nvSpPr>
        <p:spPr/>
        <p:txBody>
          <a:bodyPr/>
          <a:lstStyle/>
          <a:p>
            <a:r>
              <a:rPr lang="en-US"/>
              <a:t>Slotted ALOHA</a:t>
            </a:r>
          </a:p>
        </p:txBody>
      </p:sp>
      <p:sp>
        <p:nvSpPr>
          <p:cNvPr id="311299" name="Rectangle 3"/>
          <p:cNvSpPr>
            <a:spLocks noGrp="1" noChangeArrowheads="1"/>
          </p:cNvSpPr>
          <p:nvPr>
            <p:ph type="body" sz="half" idx="1"/>
          </p:nvPr>
        </p:nvSpPr>
        <p:spPr>
          <a:xfrm>
            <a:off x="354013" y="1600200"/>
            <a:ext cx="3989387" cy="4648200"/>
          </a:xfrm>
        </p:spPr>
        <p:txBody>
          <a:bodyPr/>
          <a:lstStyle/>
          <a:p>
            <a:pPr>
              <a:lnSpc>
                <a:spcPct val="90000"/>
              </a:lnSpc>
              <a:buFont typeface="ZapfDingbats" pitchFamily="82" charset="2"/>
              <a:buNone/>
            </a:pPr>
            <a:r>
              <a:rPr lang="en-US" sz="2400" u="sng">
                <a:solidFill>
                  <a:srgbClr val="FF0000"/>
                </a:solidFill>
              </a:rPr>
              <a:t>Assumptions:</a:t>
            </a:r>
            <a:endParaRPr lang="en-US" sz="2400"/>
          </a:p>
          <a:p>
            <a:pPr>
              <a:lnSpc>
                <a:spcPct val="90000"/>
              </a:lnSpc>
            </a:pPr>
            <a:r>
              <a:rPr lang="en-US" sz="2400"/>
              <a:t>all frames same size</a:t>
            </a:r>
          </a:p>
          <a:p>
            <a:pPr>
              <a:lnSpc>
                <a:spcPct val="90000"/>
              </a:lnSpc>
            </a:pPr>
            <a:r>
              <a:rPr lang="en-US" sz="2400"/>
              <a:t>time divided into equal size slots (time to transmit 1 frame)</a:t>
            </a:r>
          </a:p>
          <a:p>
            <a:pPr>
              <a:lnSpc>
                <a:spcPct val="90000"/>
              </a:lnSpc>
            </a:pPr>
            <a:r>
              <a:rPr lang="en-US" sz="2400"/>
              <a:t>nodes start to transmit only slot beginning </a:t>
            </a:r>
          </a:p>
          <a:p>
            <a:pPr>
              <a:lnSpc>
                <a:spcPct val="90000"/>
              </a:lnSpc>
            </a:pPr>
            <a:r>
              <a:rPr lang="en-US" sz="2400"/>
              <a:t>nodes are synchronized</a:t>
            </a:r>
          </a:p>
          <a:p>
            <a:pPr>
              <a:lnSpc>
                <a:spcPct val="90000"/>
              </a:lnSpc>
            </a:pPr>
            <a:r>
              <a:rPr lang="en-US" sz="2400"/>
              <a:t>if 2 or more nodes transmit in slot, all nodes detect collision</a:t>
            </a:r>
          </a:p>
        </p:txBody>
      </p:sp>
      <p:sp>
        <p:nvSpPr>
          <p:cNvPr id="311300" name="Rectangle 4"/>
          <p:cNvSpPr>
            <a:spLocks noGrp="1" noChangeArrowheads="1"/>
          </p:cNvSpPr>
          <p:nvPr>
            <p:ph type="body" sz="half" idx="2"/>
          </p:nvPr>
        </p:nvSpPr>
        <p:spPr>
          <a:xfrm>
            <a:off x="4495800" y="1600200"/>
            <a:ext cx="4332288" cy="4648200"/>
          </a:xfrm>
        </p:spPr>
        <p:txBody>
          <a:bodyPr/>
          <a:lstStyle/>
          <a:p>
            <a:pPr>
              <a:lnSpc>
                <a:spcPct val="90000"/>
              </a:lnSpc>
              <a:buFont typeface="ZapfDingbats" pitchFamily="82" charset="2"/>
              <a:buNone/>
            </a:pPr>
            <a:r>
              <a:rPr lang="en-US" sz="2400" u="sng">
                <a:solidFill>
                  <a:srgbClr val="FF0000"/>
                </a:solidFill>
              </a:rPr>
              <a:t>Operation:</a:t>
            </a:r>
            <a:endParaRPr lang="en-US" sz="2400"/>
          </a:p>
          <a:p>
            <a:pPr>
              <a:lnSpc>
                <a:spcPct val="90000"/>
              </a:lnSpc>
            </a:pPr>
            <a:r>
              <a:rPr lang="en-US" sz="2400"/>
              <a:t>when node obtains fresh frame, transmits in next slot</a:t>
            </a:r>
          </a:p>
          <a:p>
            <a:pPr lvl="1">
              <a:lnSpc>
                <a:spcPct val="90000"/>
              </a:lnSpc>
            </a:pPr>
            <a:r>
              <a:rPr lang="en-US" i="1"/>
              <a:t>if no collision:</a:t>
            </a:r>
            <a:r>
              <a:rPr lang="en-US"/>
              <a:t> node can send new frame in next slot</a:t>
            </a:r>
          </a:p>
          <a:p>
            <a:pPr lvl="1">
              <a:lnSpc>
                <a:spcPct val="90000"/>
              </a:lnSpc>
            </a:pPr>
            <a:r>
              <a:rPr lang="en-US" i="1"/>
              <a:t>if collision:</a:t>
            </a:r>
            <a:r>
              <a:rPr lang="en-US"/>
              <a:t> node retransmits frame in each subsequent slot with prob. p until success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1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0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5: DataLink Layer</a:t>
            </a:r>
          </a:p>
        </p:txBody>
      </p:sp>
      <p:sp>
        <p:nvSpPr>
          <p:cNvPr id="7" name="Slide Number Placeholder 6"/>
          <p:cNvSpPr>
            <a:spLocks noGrp="1"/>
          </p:cNvSpPr>
          <p:nvPr>
            <p:ph type="sldNum" sz="quarter" idx="12"/>
          </p:nvPr>
        </p:nvSpPr>
        <p:spPr/>
        <p:txBody>
          <a:bodyPr/>
          <a:lstStyle/>
          <a:p>
            <a:r>
              <a:rPr lang="en-US"/>
              <a:t>5-</a:t>
            </a:r>
            <a:fld id="{10817BA1-E0FE-400F-81A5-7782B4917F26}" type="slidenum">
              <a:rPr lang="en-US"/>
              <a:pPr/>
              <a:t>25</a:t>
            </a:fld>
            <a:endParaRPr lang="en-US"/>
          </a:p>
        </p:txBody>
      </p:sp>
      <p:sp>
        <p:nvSpPr>
          <p:cNvPr id="312322" name="Rectangle 2"/>
          <p:cNvSpPr>
            <a:spLocks noGrp="1" noChangeArrowheads="1"/>
          </p:cNvSpPr>
          <p:nvPr>
            <p:ph type="title"/>
          </p:nvPr>
        </p:nvSpPr>
        <p:spPr>
          <a:xfrm>
            <a:off x="292100" y="0"/>
            <a:ext cx="7772400" cy="1143000"/>
          </a:xfrm>
        </p:spPr>
        <p:txBody>
          <a:bodyPr/>
          <a:lstStyle/>
          <a:p>
            <a:r>
              <a:rPr lang="en-US"/>
              <a:t>Slotted ALOHA</a:t>
            </a:r>
          </a:p>
        </p:txBody>
      </p:sp>
      <p:sp>
        <p:nvSpPr>
          <p:cNvPr id="312323" name="Rectangle 3"/>
          <p:cNvSpPr>
            <a:spLocks noGrp="1" noChangeArrowheads="1"/>
          </p:cNvSpPr>
          <p:nvPr>
            <p:ph type="body" sz="half" idx="1"/>
          </p:nvPr>
        </p:nvSpPr>
        <p:spPr>
          <a:xfrm>
            <a:off x="533400" y="3255963"/>
            <a:ext cx="3810000" cy="3203575"/>
          </a:xfrm>
        </p:spPr>
        <p:txBody>
          <a:bodyPr/>
          <a:lstStyle/>
          <a:p>
            <a:pPr>
              <a:buFont typeface="ZapfDingbats" pitchFamily="82" charset="2"/>
              <a:buNone/>
            </a:pPr>
            <a:r>
              <a:rPr lang="en-US" sz="2400" u="sng">
                <a:solidFill>
                  <a:srgbClr val="FF0000"/>
                </a:solidFill>
              </a:rPr>
              <a:t>Pros</a:t>
            </a:r>
            <a:endParaRPr lang="en-US" sz="2400"/>
          </a:p>
          <a:p>
            <a:r>
              <a:rPr lang="en-US" sz="2400"/>
              <a:t>single active node can continuously transmit at full rate of channel</a:t>
            </a:r>
          </a:p>
          <a:p>
            <a:r>
              <a:rPr lang="en-US" sz="2400"/>
              <a:t>highly decentralized: only slots in nodes need to be in sync</a:t>
            </a:r>
          </a:p>
          <a:p>
            <a:r>
              <a:rPr lang="en-US" sz="2400"/>
              <a:t>simple</a:t>
            </a:r>
          </a:p>
          <a:p>
            <a:endParaRPr lang="en-US" sz="2400"/>
          </a:p>
        </p:txBody>
      </p:sp>
      <p:sp>
        <p:nvSpPr>
          <p:cNvPr id="312324" name="Rectangle 4"/>
          <p:cNvSpPr>
            <a:spLocks noGrp="1" noChangeArrowheads="1"/>
          </p:cNvSpPr>
          <p:nvPr>
            <p:ph type="body" sz="half" idx="2"/>
          </p:nvPr>
        </p:nvSpPr>
        <p:spPr>
          <a:xfrm>
            <a:off x="4495800" y="3255963"/>
            <a:ext cx="3810000" cy="3200400"/>
          </a:xfrm>
        </p:spPr>
        <p:txBody>
          <a:bodyPr/>
          <a:lstStyle/>
          <a:p>
            <a:pPr>
              <a:lnSpc>
                <a:spcPct val="90000"/>
              </a:lnSpc>
              <a:buFont typeface="ZapfDingbats" pitchFamily="82" charset="2"/>
              <a:buNone/>
            </a:pPr>
            <a:r>
              <a:rPr lang="en-US" sz="2400" u="sng">
                <a:solidFill>
                  <a:srgbClr val="FF0000"/>
                </a:solidFill>
              </a:rPr>
              <a:t>Cons</a:t>
            </a:r>
            <a:endParaRPr lang="en-US" sz="2400"/>
          </a:p>
          <a:p>
            <a:pPr>
              <a:lnSpc>
                <a:spcPct val="90000"/>
              </a:lnSpc>
            </a:pPr>
            <a:r>
              <a:rPr lang="en-US" sz="2400"/>
              <a:t>collisions, wasting slots</a:t>
            </a:r>
          </a:p>
          <a:p>
            <a:pPr>
              <a:lnSpc>
                <a:spcPct val="90000"/>
              </a:lnSpc>
            </a:pPr>
            <a:r>
              <a:rPr lang="en-US" sz="2400"/>
              <a:t>idle slots</a:t>
            </a:r>
          </a:p>
          <a:p>
            <a:pPr>
              <a:lnSpc>
                <a:spcPct val="90000"/>
              </a:lnSpc>
            </a:pPr>
            <a:r>
              <a:rPr lang="en-US" sz="2400"/>
              <a:t>nodes may be able to detect collision in less than time to transmit packet</a:t>
            </a:r>
          </a:p>
          <a:p>
            <a:pPr>
              <a:lnSpc>
                <a:spcPct val="90000"/>
              </a:lnSpc>
            </a:pPr>
            <a:r>
              <a:rPr lang="en-US" sz="2400"/>
              <a:t>clock synchronization</a:t>
            </a:r>
          </a:p>
        </p:txBody>
      </p:sp>
      <p:pic>
        <p:nvPicPr>
          <p:cNvPr id="312328" name="Picture 8"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43000"/>
            <a:ext cx="8089900" cy="1954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5: DataLink Layer</a:t>
            </a:r>
          </a:p>
        </p:txBody>
      </p:sp>
      <p:sp>
        <p:nvSpPr>
          <p:cNvPr id="9" name="Slide Number Placeholder 6"/>
          <p:cNvSpPr>
            <a:spLocks noGrp="1"/>
          </p:cNvSpPr>
          <p:nvPr>
            <p:ph type="sldNum" sz="quarter" idx="12"/>
          </p:nvPr>
        </p:nvSpPr>
        <p:spPr/>
        <p:txBody>
          <a:bodyPr/>
          <a:lstStyle/>
          <a:p>
            <a:r>
              <a:rPr lang="en-US"/>
              <a:t>5-</a:t>
            </a:r>
            <a:fld id="{ED4C15DE-EF37-497F-89DD-EE1BB8DA64CF}" type="slidenum">
              <a:rPr lang="en-US"/>
              <a:pPr/>
              <a:t>26</a:t>
            </a:fld>
            <a:endParaRPr lang="en-US"/>
          </a:p>
        </p:txBody>
      </p:sp>
      <p:sp>
        <p:nvSpPr>
          <p:cNvPr id="177154" name="Rectangle 2"/>
          <p:cNvSpPr>
            <a:spLocks noGrp="1" noChangeArrowheads="1"/>
          </p:cNvSpPr>
          <p:nvPr>
            <p:ph type="title"/>
          </p:nvPr>
        </p:nvSpPr>
        <p:spPr>
          <a:xfrm>
            <a:off x="0" y="0"/>
            <a:ext cx="7772400" cy="1143000"/>
          </a:xfrm>
        </p:spPr>
        <p:txBody>
          <a:bodyPr/>
          <a:lstStyle/>
          <a:p>
            <a:r>
              <a:rPr lang="en-US"/>
              <a:t>Slotted Aloha efficiency</a:t>
            </a:r>
          </a:p>
        </p:txBody>
      </p:sp>
      <p:sp>
        <p:nvSpPr>
          <p:cNvPr id="177155" name="Rectangle 3"/>
          <p:cNvSpPr>
            <a:spLocks noGrp="1" noChangeArrowheads="1"/>
          </p:cNvSpPr>
          <p:nvPr>
            <p:ph type="body" sz="half" idx="1"/>
          </p:nvPr>
        </p:nvSpPr>
        <p:spPr>
          <a:xfrm>
            <a:off x="361950" y="2986088"/>
            <a:ext cx="3810000" cy="3128962"/>
          </a:xfrm>
        </p:spPr>
        <p:txBody>
          <a:bodyPr/>
          <a:lstStyle/>
          <a:p>
            <a:r>
              <a:rPr lang="en-US" sz="2400" i="1"/>
              <a:t>suppose:</a:t>
            </a:r>
            <a:r>
              <a:rPr lang="en-US" sz="2400"/>
              <a:t> N nodes with many frames to send, each transmits in slot with probability </a:t>
            </a:r>
            <a:r>
              <a:rPr lang="en-US" sz="2400" i="1"/>
              <a:t>p</a:t>
            </a:r>
          </a:p>
          <a:p>
            <a:r>
              <a:rPr lang="en-US" sz="2400"/>
              <a:t>prob that given node has success in a slot</a:t>
            </a:r>
            <a:r>
              <a:rPr lang="en-US" sz="2000"/>
              <a:t>  = p(1-p)</a:t>
            </a:r>
            <a:r>
              <a:rPr lang="en-US" sz="2000" b="1" baseline="30000"/>
              <a:t>N-1</a:t>
            </a:r>
          </a:p>
          <a:p>
            <a:r>
              <a:rPr lang="en-US" sz="2400"/>
              <a:t>prob that </a:t>
            </a:r>
            <a:r>
              <a:rPr lang="en-US" sz="2400" i="1"/>
              <a:t>any</a:t>
            </a:r>
            <a:r>
              <a:rPr lang="en-US" sz="2400"/>
              <a:t> node has a success</a:t>
            </a:r>
            <a:r>
              <a:rPr lang="en-US" sz="2000"/>
              <a:t> = Np(1-p)</a:t>
            </a:r>
            <a:r>
              <a:rPr lang="en-US" sz="2000" b="1" baseline="30000"/>
              <a:t>N-1</a:t>
            </a:r>
          </a:p>
          <a:p>
            <a:endParaRPr lang="en-US" sz="2000" b="1" baseline="30000"/>
          </a:p>
          <a:p>
            <a:endParaRPr lang="en-US" sz="2000"/>
          </a:p>
          <a:p>
            <a:pPr>
              <a:buFont typeface="ZapfDingbats" pitchFamily="82" charset="2"/>
              <a:buNone/>
            </a:pPr>
            <a:r>
              <a:rPr lang="en-US" sz="2000"/>
              <a:t>          </a:t>
            </a:r>
            <a:endParaRPr lang="en-US" sz="2000" b="1" i="1"/>
          </a:p>
          <a:p>
            <a:pPr>
              <a:buFont typeface="ZapfDingbats" pitchFamily="82" charset="2"/>
              <a:buNone/>
            </a:pPr>
            <a:endParaRPr lang="en-US" sz="2000" i="1"/>
          </a:p>
        </p:txBody>
      </p:sp>
      <p:sp>
        <p:nvSpPr>
          <p:cNvPr id="177159" name="Rectangle 7"/>
          <p:cNvSpPr>
            <a:spLocks noGrp="1" noChangeArrowheads="1"/>
          </p:cNvSpPr>
          <p:nvPr>
            <p:ph type="body" sz="half" idx="2"/>
          </p:nvPr>
        </p:nvSpPr>
        <p:spPr>
          <a:xfrm>
            <a:off x="5148263" y="1108075"/>
            <a:ext cx="3810000" cy="3238500"/>
          </a:xfrm>
        </p:spPr>
        <p:txBody>
          <a:bodyPr/>
          <a:lstStyle/>
          <a:p>
            <a:r>
              <a:rPr lang="en-US" sz="2400"/>
              <a:t>max efficiency: find p* that maximizes </a:t>
            </a:r>
            <a:br>
              <a:rPr lang="en-US" sz="2400"/>
            </a:br>
            <a:r>
              <a:rPr lang="en-US" sz="2400"/>
              <a:t>Np(1-p)</a:t>
            </a:r>
            <a:r>
              <a:rPr lang="en-US" sz="2400" b="1" baseline="30000"/>
              <a:t>N-1</a:t>
            </a:r>
            <a:endParaRPr lang="en-US" sz="2000" b="1" baseline="30000"/>
          </a:p>
          <a:p>
            <a:r>
              <a:rPr lang="en-US" sz="2400"/>
              <a:t>for many nodes, take limit of Np*(1-p*)</a:t>
            </a:r>
            <a:r>
              <a:rPr lang="en-US" sz="2400" b="1" baseline="30000"/>
              <a:t>N-1 </a:t>
            </a:r>
            <a:r>
              <a:rPr lang="en-US" sz="2400"/>
              <a:t>as N goes to infinity, gives:</a:t>
            </a:r>
          </a:p>
          <a:p>
            <a:pPr>
              <a:buFont typeface="ZapfDingbats" pitchFamily="82" charset="2"/>
              <a:buNone/>
            </a:pPr>
            <a:r>
              <a:rPr lang="en-US" sz="2000"/>
              <a:t>Max efficiency = 1/e = .37</a:t>
            </a:r>
            <a:endParaRPr lang="en-US" sz="2000" b="1" baseline="30000"/>
          </a:p>
        </p:txBody>
      </p:sp>
      <p:sp>
        <p:nvSpPr>
          <p:cNvPr id="177161" name="Text Box 9"/>
          <p:cNvSpPr txBox="1">
            <a:spLocks noChangeArrowheads="1"/>
          </p:cNvSpPr>
          <p:nvPr/>
        </p:nvSpPr>
        <p:spPr bwMode="auto">
          <a:xfrm>
            <a:off x="361950" y="1143000"/>
            <a:ext cx="4171950" cy="157797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i="0">
                <a:solidFill>
                  <a:srgbClr val="FF0000"/>
                </a:solidFill>
              </a:rPr>
              <a:t>Efficiency</a:t>
            </a:r>
            <a:r>
              <a:rPr lang="en-US" sz="2400" i="0"/>
              <a:t> : long-run </a:t>
            </a:r>
            <a:br>
              <a:rPr lang="en-US" sz="2400" i="0"/>
            </a:br>
            <a:r>
              <a:rPr lang="en-US" sz="2400" i="0"/>
              <a:t>fraction of successful slots </a:t>
            </a:r>
            <a:br>
              <a:rPr lang="en-US" sz="2400" i="0"/>
            </a:br>
            <a:r>
              <a:rPr lang="en-US" sz="2400" i="0"/>
              <a:t>(many nodes, all with many frames to send)</a:t>
            </a:r>
            <a:endParaRPr lang="en-US" i="0"/>
          </a:p>
        </p:txBody>
      </p:sp>
      <p:sp>
        <p:nvSpPr>
          <p:cNvPr id="177162" name="Text Box 10"/>
          <p:cNvSpPr txBox="1">
            <a:spLocks noChangeArrowheads="1"/>
          </p:cNvSpPr>
          <p:nvPr/>
        </p:nvSpPr>
        <p:spPr bwMode="auto">
          <a:xfrm>
            <a:off x="5106988" y="4529138"/>
            <a:ext cx="3143250" cy="157797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solidFill>
                  <a:srgbClr val="FF0000"/>
                </a:solidFill>
              </a:rPr>
              <a:t>At best:</a:t>
            </a:r>
            <a:r>
              <a:rPr lang="en-US" sz="2400" i="0"/>
              <a:t> channel</a:t>
            </a:r>
          </a:p>
          <a:p>
            <a:r>
              <a:rPr lang="en-US" sz="2400" i="0"/>
              <a:t>used for useful </a:t>
            </a:r>
          </a:p>
          <a:p>
            <a:r>
              <a:rPr lang="en-US" sz="2400" i="0"/>
              <a:t>transmissions 37%</a:t>
            </a:r>
          </a:p>
          <a:p>
            <a:r>
              <a:rPr lang="en-US" sz="2400" i="0"/>
              <a:t>of time!</a:t>
            </a:r>
            <a:endParaRPr lang="en-US" i="0"/>
          </a:p>
        </p:txBody>
      </p:sp>
      <p:sp>
        <p:nvSpPr>
          <p:cNvPr id="177163" name="Text Box 11"/>
          <p:cNvSpPr txBox="1">
            <a:spLocks noChangeArrowheads="1"/>
          </p:cNvSpPr>
          <p:nvPr/>
        </p:nvSpPr>
        <p:spPr bwMode="auto">
          <a:xfrm>
            <a:off x="8367713" y="4533900"/>
            <a:ext cx="474662"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9600" i="0">
                <a:solidFill>
                  <a:srgbClr val="FF0000"/>
                </a:solidFill>
              </a:rPr>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5: DataLink Layer</a:t>
            </a:r>
          </a:p>
        </p:txBody>
      </p:sp>
      <p:sp>
        <p:nvSpPr>
          <p:cNvPr id="6" name="Slide Number Placeholder 5"/>
          <p:cNvSpPr>
            <a:spLocks noGrp="1"/>
          </p:cNvSpPr>
          <p:nvPr>
            <p:ph type="sldNum" sz="quarter" idx="12"/>
          </p:nvPr>
        </p:nvSpPr>
        <p:spPr/>
        <p:txBody>
          <a:bodyPr/>
          <a:lstStyle/>
          <a:p>
            <a:r>
              <a:rPr lang="en-US"/>
              <a:t>5-</a:t>
            </a:r>
            <a:fld id="{331D8C92-80D1-4A29-A960-B1D96E9DE6B7}" type="slidenum">
              <a:rPr lang="en-US"/>
              <a:pPr/>
              <a:t>27</a:t>
            </a:fld>
            <a:endParaRPr lang="en-US"/>
          </a:p>
        </p:txBody>
      </p:sp>
      <p:sp>
        <p:nvSpPr>
          <p:cNvPr id="532482" name="Rectangle 2"/>
          <p:cNvSpPr>
            <a:spLocks noGrp="1" noChangeArrowheads="1"/>
          </p:cNvSpPr>
          <p:nvPr>
            <p:ph type="title"/>
          </p:nvPr>
        </p:nvSpPr>
        <p:spPr/>
        <p:txBody>
          <a:bodyPr/>
          <a:lstStyle/>
          <a:p>
            <a:r>
              <a:rPr lang="en-US"/>
              <a:t>Pure (unslotted) ALOHA</a:t>
            </a:r>
          </a:p>
        </p:txBody>
      </p:sp>
      <p:sp>
        <p:nvSpPr>
          <p:cNvPr id="532483" name="Rectangle 3"/>
          <p:cNvSpPr>
            <a:spLocks noGrp="1" noChangeArrowheads="1"/>
          </p:cNvSpPr>
          <p:nvPr>
            <p:ph type="body" idx="1"/>
          </p:nvPr>
        </p:nvSpPr>
        <p:spPr>
          <a:xfrm>
            <a:off x="533400" y="1422400"/>
            <a:ext cx="8343900" cy="4648200"/>
          </a:xfrm>
        </p:spPr>
        <p:txBody>
          <a:bodyPr/>
          <a:lstStyle/>
          <a:p>
            <a:r>
              <a:rPr lang="en-US" sz="2400"/>
              <a:t>unslotted Aloha: simpler, no synchronization</a:t>
            </a:r>
          </a:p>
          <a:p>
            <a:r>
              <a:rPr lang="en-US" sz="2400"/>
              <a:t>when frame first arrives</a:t>
            </a:r>
          </a:p>
          <a:p>
            <a:pPr lvl="1"/>
            <a:r>
              <a:rPr lang="en-US" sz="2000"/>
              <a:t> transmit immediately </a:t>
            </a:r>
          </a:p>
          <a:p>
            <a:r>
              <a:rPr lang="en-US" sz="2400"/>
              <a:t>collision probability increases:</a:t>
            </a:r>
          </a:p>
          <a:p>
            <a:pPr lvl="1"/>
            <a:r>
              <a:rPr lang="en-US" sz="2000"/>
              <a:t>frame sent at t</a:t>
            </a:r>
            <a:r>
              <a:rPr lang="en-US" sz="2000" baseline="-25000"/>
              <a:t>0</a:t>
            </a:r>
            <a:r>
              <a:rPr lang="en-US" sz="2000"/>
              <a:t> collides with other frames sent in [t</a:t>
            </a:r>
            <a:r>
              <a:rPr lang="en-US" sz="2000" baseline="-25000"/>
              <a:t>0</a:t>
            </a:r>
            <a:r>
              <a:rPr lang="en-US" sz="2000"/>
              <a:t>-1,t</a:t>
            </a:r>
            <a:r>
              <a:rPr lang="en-US" sz="2000" baseline="-25000"/>
              <a:t>0</a:t>
            </a:r>
            <a:r>
              <a:rPr lang="en-US" sz="2000"/>
              <a:t>+1]</a:t>
            </a:r>
          </a:p>
        </p:txBody>
      </p:sp>
      <p:pic>
        <p:nvPicPr>
          <p:cNvPr id="532484" name="Picture 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38575"/>
            <a:ext cx="6280150" cy="2543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5: DataLink Layer</a:t>
            </a:r>
          </a:p>
        </p:txBody>
      </p:sp>
      <p:sp>
        <p:nvSpPr>
          <p:cNvPr id="6" name="Slide Number Placeholder 5"/>
          <p:cNvSpPr>
            <a:spLocks noGrp="1"/>
          </p:cNvSpPr>
          <p:nvPr>
            <p:ph type="sldNum" sz="quarter" idx="12"/>
          </p:nvPr>
        </p:nvSpPr>
        <p:spPr/>
        <p:txBody>
          <a:bodyPr/>
          <a:lstStyle/>
          <a:p>
            <a:r>
              <a:rPr lang="en-US"/>
              <a:t>5-</a:t>
            </a:r>
            <a:fld id="{DCA118AA-E017-4879-8A40-BEAD18B13BA3}" type="slidenum">
              <a:rPr lang="en-US"/>
              <a:pPr/>
              <a:t>28</a:t>
            </a:fld>
            <a:endParaRPr lang="en-US"/>
          </a:p>
        </p:txBody>
      </p:sp>
      <p:sp>
        <p:nvSpPr>
          <p:cNvPr id="533506" name="Rectangle 2"/>
          <p:cNvSpPr>
            <a:spLocks noGrp="1" noChangeArrowheads="1"/>
          </p:cNvSpPr>
          <p:nvPr>
            <p:ph type="title"/>
          </p:nvPr>
        </p:nvSpPr>
        <p:spPr/>
        <p:txBody>
          <a:bodyPr/>
          <a:lstStyle/>
          <a:p>
            <a:r>
              <a:rPr lang="en-US" sz="3600"/>
              <a:t>Pure Aloha efficiency</a:t>
            </a:r>
            <a:endParaRPr lang="en-US"/>
          </a:p>
        </p:txBody>
      </p:sp>
      <p:sp>
        <p:nvSpPr>
          <p:cNvPr id="533507" name="Rectangle 3"/>
          <p:cNvSpPr>
            <a:spLocks noGrp="1" noChangeArrowheads="1"/>
          </p:cNvSpPr>
          <p:nvPr>
            <p:ph type="body" idx="1"/>
          </p:nvPr>
        </p:nvSpPr>
        <p:spPr>
          <a:xfrm>
            <a:off x="533400" y="1328738"/>
            <a:ext cx="8264525" cy="4648200"/>
          </a:xfrm>
        </p:spPr>
        <p:txBody>
          <a:bodyPr/>
          <a:lstStyle/>
          <a:p>
            <a:pPr>
              <a:buFont typeface="ZapfDingbats" pitchFamily="82" charset="2"/>
              <a:buNone/>
            </a:pPr>
            <a:r>
              <a:rPr lang="en-US" sz="2000"/>
              <a:t>P(success by given node) = P(node transmits) </a:t>
            </a:r>
            <a:r>
              <a:rPr lang="en-US" baseline="16000"/>
              <a:t>.</a:t>
            </a:r>
            <a:endParaRPr lang="en-US" sz="2000"/>
          </a:p>
          <a:p>
            <a:pPr>
              <a:buFont typeface="ZapfDingbats" pitchFamily="82" charset="2"/>
              <a:buNone/>
            </a:pPr>
            <a:r>
              <a:rPr lang="en-US" sz="2000"/>
              <a:t>                                         P(no other node transmits in [p</a:t>
            </a:r>
            <a:r>
              <a:rPr lang="en-US" sz="2000" baseline="-25000"/>
              <a:t>0</a:t>
            </a:r>
            <a:r>
              <a:rPr lang="en-US" sz="2000"/>
              <a:t>-1,p</a:t>
            </a:r>
            <a:r>
              <a:rPr lang="en-US" sz="2000" baseline="-25000"/>
              <a:t>0</a:t>
            </a:r>
            <a:r>
              <a:rPr lang="en-US" sz="2000"/>
              <a:t>] </a:t>
            </a:r>
            <a:r>
              <a:rPr lang="en-US" baseline="16000"/>
              <a:t>.</a:t>
            </a:r>
            <a:endParaRPr lang="en-US" sz="2000"/>
          </a:p>
          <a:p>
            <a:pPr>
              <a:buFont typeface="ZapfDingbats" pitchFamily="82" charset="2"/>
              <a:buNone/>
            </a:pPr>
            <a:r>
              <a:rPr lang="en-US" sz="2000"/>
              <a:t>                                         P(no other node transmits in [p</a:t>
            </a:r>
            <a:r>
              <a:rPr lang="en-US" sz="2000" baseline="-25000"/>
              <a:t>0</a:t>
            </a:r>
            <a:r>
              <a:rPr lang="en-US" sz="2000"/>
              <a:t>-1,p</a:t>
            </a:r>
            <a:r>
              <a:rPr lang="en-US" sz="2000" baseline="-25000"/>
              <a:t>0</a:t>
            </a:r>
            <a:r>
              <a:rPr lang="en-US" sz="2000"/>
              <a:t>] </a:t>
            </a:r>
          </a:p>
          <a:p>
            <a:pPr>
              <a:buFont typeface="ZapfDingbats" pitchFamily="82" charset="2"/>
              <a:buNone/>
            </a:pPr>
            <a:r>
              <a:rPr lang="en-US" sz="2000"/>
              <a:t>                                      = p </a:t>
            </a:r>
            <a:r>
              <a:rPr lang="en-US" baseline="16000"/>
              <a:t>. </a:t>
            </a:r>
            <a:r>
              <a:rPr lang="en-US" sz="2000"/>
              <a:t>(1-p)</a:t>
            </a:r>
            <a:r>
              <a:rPr lang="en-US" sz="2000" b="1" baseline="30000"/>
              <a:t>N-1</a:t>
            </a:r>
            <a:r>
              <a:rPr lang="en-US" baseline="16000"/>
              <a:t> . </a:t>
            </a:r>
            <a:r>
              <a:rPr lang="en-US" sz="2000"/>
              <a:t>(1-p)</a:t>
            </a:r>
            <a:r>
              <a:rPr lang="en-US" sz="2000" b="1" baseline="30000"/>
              <a:t>N-1</a:t>
            </a:r>
          </a:p>
          <a:p>
            <a:pPr>
              <a:buFont typeface="ZapfDingbats" pitchFamily="82" charset="2"/>
              <a:buNone/>
            </a:pPr>
            <a:r>
              <a:rPr lang="en-US" sz="2000" b="1" baseline="30000"/>
              <a:t>                                        </a:t>
            </a:r>
            <a:r>
              <a:rPr lang="en-US" sz="2000" b="1"/>
              <a:t>= </a:t>
            </a:r>
            <a:r>
              <a:rPr lang="en-US" sz="2000"/>
              <a:t>p </a:t>
            </a:r>
            <a:r>
              <a:rPr lang="en-US" baseline="16000"/>
              <a:t>. </a:t>
            </a:r>
            <a:r>
              <a:rPr lang="en-US" sz="2000"/>
              <a:t>(1-p)</a:t>
            </a:r>
            <a:r>
              <a:rPr lang="en-US" sz="2000" b="1" baseline="30000"/>
              <a:t>2(N-1)</a:t>
            </a:r>
            <a:r>
              <a:rPr lang="en-US" baseline="16000"/>
              <a:t> </a:t>
            </a:r>
            <a:endParaRPr lang="en-US" sz="2000"/>
          </a:p>
          <a:p>
            <a:pPr>
              <a:buFont typeface="ZapfDingbats" pitchFamily="82" charset="2"/>
              <a:buNone/>
            </a:pPr>
            <a:endParaRPr lang="en-US" baseline="16000"/>
          </a:p>
          <a:p>
            <a:pPr>
              <a:buFont typeface="ZapfDingbats" pitchFamily="82" charset="2"/>
              <a:buNone/>
            </a:pPr>
            <a:r>
              <a:rPr lang="en-US" baseline="16000"/>
              <a:t>                              … choosing optimum p and then letting n -&gt; infty ...</a:t>
            </a:r>
          </a:p>
          <a:p>
            <a:pPr>
              <a:buFont typeface="ZapfDingbats" pitchFamily="82" charset="2"/>
              <a:buNone/>
            </a:pPr>
            <a:r>
              <a:rPr lang="en-US" baseline="16000"/>
              <a:t>                                        </a:t>
            </a:r>
            <a:br>
              <a:rPr lang="en-US" baseline="16000"/>
            </a:br>
            <a:r>
              <a:rPr lang="en-US" baseline="16000"/>
              <a:t>                                    = 1/(2e) = .18 </a:t>
            </a:r>
            <a:r>
              <a:rPr lang="en-US" sz="2000"/>
              <a:t>	</a:t>
            </a:r>
            <a:endParaRPr lang="en-US" sz="2400" b="1" i="1"/>
          </a:p>
          <a:p>
            <a:endParaRPr lang="en-US"/>
          </a:p>
        </p:txBody>
      </p:sp>
      <p:sp>
        <p:nvSpPr>
          <p:cNvPr id="533508" name="Text Box 4"/>
          <p:cNvSpPr txBox="1">
            <a:spLocks noChangeArrowheads="1"/>
          </p:cNvSpPr>
          <p:nvPr/>
        </p:nvSpPr>
        <p:spPr bwMode="auto">
          <a:xfrm>
            <a:off x="2222500" y="5227638"/>
            <a:ext cx="454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i="0">
                <a:solidFill>
                  <a:srgbClr val="FF0000"/>
                </a:solidFill>
              </a:rPr>
              <a:t>even </a:t>
            </a:r>
            <a:r>
              <a:rPr lang="en-US" sz="2400">
                <a:solidFill>
                  <a:srgbClr val="FF0000"/>
                </a:solidFill>
              </a:rPr>
              <a:t>worse</a:t>
            </a:r>
            <a:r>
              <a:rPr lang="en-US" sz="2400" i="0">
                <a:solidFill>
                  <a:srgbClr val="FF0000"/>
                </a:solidFill>
              </a:rPr>
              <a:t> than slotted Aloha!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19FFF23B-4D46-4BA0-8AF4-CD130D154554}" type="slidenum">
              <a:rPr lang="en-US"/>
              <a:pPr/>
              <a:t>29</a:t>
            </a:fld>
            <a:endParaRPr lang="en-US"/>
          </a:p>
        </p:txBody>
      </p:sp>
      <p:sp>
        <p:nvSpPr>
          <p:cNvPr id="179202" name="Rectangle 2"/>
          <p:cNvSpPr>
            <a:spLocks noGrp="1" noChangeArrowheads="1"/>
          </p:cNvSpPr>
          <p:nvPr>
            <p:ph type="title"/>
          </p:nvPr>
        </p:nvSpPr>
        <p:spPr>
          <a:xfrm>
            <a:off x="333375" y="228600"/>
            <a:ext cx="8464550" cy="1143000"/>
          </a:xfrm>
        </p:spPr>
        <p:txBody>
          <a:bodyPr/>
          <a:lstStyle/>
          <a:p>
            <a:r>
              <a:rPr lang="en-US" sz="3600"/>
              <a:t>CSMA (Carrier Sense Multiple Access)</a:t>
            </a:r>
            <a:endParaRPr lang="en-US"/>
          </a:p>
        </p:txBody>
      </p:sp>
      <p:sp>
        <p:nvSpPr>
          <p:cNvPr id="179203" name="Rectangle 3"/>
          <p:cNvSpPr>
            <a:spLocks noGrp="1" noChangeArrowheads="1"/>
          </p:cNvSpPr>
          <p:nvPr>
            <p:ph type="body" idx="1"/>
          </p:nvPr>
        </p:nvSpPr>
        <p:spPr>
          <a:xfrm>
            <a:off x="533400" y="1789113"/>
            <a:ext cx="8296275" cy="3246437"/>
          </a:xfrm>
        </p:spPr>
        <p:txBody>
          <a:bodyPr/>
          <a:lstStyle/>
          <a:p>
            <a:pPr>
              <a:buFont typeface="ZapfDingbats" pitchFamily="82" charset="2"/>
              <a:buNone/>
            </a:pPr>
            <a:r>
              <a:rPr lang="en-US" sz="2400" b="1" u="sng">
                <a:solidFill>
                  <a:srgbClr val="FF0000"/>
                </a:solidFill>
              </a:rPr>
              <a:t>CSMA</a:t>
            </a:r>
            <a:r>
              <a:rPr lang="en-US" sz="2400" u="sng">
                <a:solidFill>
                  <a:srgbClr val="FF0000"/>
                </a:solidFill>
              </a:rPr>
              <a:t>:</a:t>
            </a:r>
            <a:r>
              <a:rPr lang="en-US" sz="2400"/>
              <a:t> listen before transmit:</a:t>
            </a:r>
          </a:p>
          <a:p>
            <a:pPr>
              <a:buFont typeface="ZapfDingbats" pitchFamily="82" charset="2"/>
              <a:buNone/>
            </a:pPr>
            <a:r>
              <a:rPr lang="en-US" sz="2400"/>
              <a:t>If channel sensed idle: transmit entire frame</a:t>
            </a:r>
          </a:p>
          <a:p>
            <a:r>
              <a:rPr lang="en-US" sz="2400"/>
              <a:t>If channel sensed busy, defer transmission </a:t>
            </a:r>
            <a:br>
              <a:rPr lang="en-US" sz="2400"/>
            </a:br>
            <a:r>
              <a:rPr lang="en-US" sz="2400"/>
              <a:t/>
            </a:r>
            <a:br>
              <a:rPr lang="en-US" sz="2400"/>
            </a:br>
            <a:endParaRPr lang="en-US" sz="2400"/>
          </a:p>
          <a:p>
            <a:r>
              <a:rPr lang="en-US" sz="2400"/>
              <a:t>human analogy: don’t interrupt others!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5: DataLink Layer</a:t>
            </a:r>
          </a:p>
        </p:txBody>
      </p:sp>
      <p:sp>
        <p:nvSpPr>
          <p:cNvPr id="6" name="Slide Number Placeholder 6"/>
          <p:cNvSpPr>
            <a:spLocks noGrp="1"/>
          </p:cNvSpPr>
          <p:nvPr>
            <p:ph type="sldNum" sz="quarter" idx="12"/>
          </p:nvPr>
        </p:nvSpPr>
        <p:spPr/>
        <p:txBody>
          <a:bodyPr/>
          <a:lstStyle/>
          <a:p>
            <a:r>
              <a:rPr lang="en-US"/>
              <a:t>5-</a:t>
            </a:r>
            <a:fld id="{9F2B0C3D-1128-436A-9162-666C09D4A5B4}" type="slidenum">
              <a:rPr lang="en-US"/>
              <a:pPr/>
              <a:t>3</a:t>
            </a:fld>
            <a:endParaRPr lang="en-US"/>
          </a:p>
        </p:txBody>
      </p:sp>
      <p:sp>
        <p:nvSpPr>
          <p:cNvPr id="296962" name="Rectangle 2"/>
          <p:cNvSpPr>
            <a:spLocks noGrp="1" noChangeArrowheads="1"/>
          </p:cNvSpPr>
          <p:nvPr>
            <p:ph type="title"/>
          </p:nvPr>
        </p:nvSpPr>
        <p:spPr/>
        <p:txBody>
          <a:bodyPr/>
          <a:lstStyle/>
          <a:p>
            <a:r>
              <a:rPr lang="en-US"/>
              <a:t>Link Layer</a:t>
            </a:r>
          </a:p>
        </p:txBody>
      </p:sp>
      <p:sp>
        <p:nvSpPr>
          <p:cNvPr id="296963" name="Rectangle 3"/>
          <p:cNvSpPr>
            <a:spLocks noGrp="1" noChangeArrowheads="1"/>
          </p:cNvSpPr>
          <p:nvPr>
            <p:ph type="body" sz="half" idx="1"/>
          </p:nvPr>
        </p:nvSpPr>
        <p:spPr/>
        <p:txBody>
          <a:bodyPr/>
          <a:lstStyle/>
          <a:p>
            <a:r>
              <a:rPr lang="en-US" sz="2400">
                <a:solidFill>
                  <a:srgbClr val="FF0000"/>
                </a:solidFill>
              </a:rPr>
              <a:t>5.1 Introduction and services</a:t>
            </a:r>
          </a:p>
          <a:p>
            <a:r>
              <a:rPr lang="en-US" sz="2400"/>
              <a:t>5.2 Error detection and correction </a:t>
            </a:r>
          </a:p>
          <a:p>
            <a:r>
              <a:rPr lang="en-US" sz="2400"/>
              <a:t>5.3Multiple access protocols</a:t>
            </a:r>
          </a:p>
          <a:p>
            <a:r>
              <a:rPr lang="en-US" sz="2400"/>
              <a:t>5.4 Link-layer Addressing</a:t>
            </a:r>
          </a:p>
          <a:p>
            <a:r>
              <a:rPr lang="en-US" sz="2400"/>
              <a:t>5.5 Ethernet</a:t>
            </a:r>
          </a:p>
        </p:txBody>
      </p:sp>
      <p:sp>
        <p:nvSpPr>
          <p:cNvPr id="296964" name="Rectangle 4"/>
          <p:cNvSpPr>
            <a:spLocks noGrp="1" noChangeArrowheads="1"/>
          </p:cNvSpPr>
          <p:nvPr>
            <p:ph type="body" sz="half" idx="2"/>
          </p:nvPr>
        </p:nvSpPr>
        <p:spPr>
          <a:xfrm>
            <a:off x="4495800" y="1600200"/>
            <a:ext cx="4054475" cy="4648200"/>
          </a:xfrm>
        </p:spPr>
        <p:txBody>
          <a:bodyPr/>
          <a:lstStyle/>
          <a:p>
            <a:r>
              <a:rPr lang="en-US" sz="2400"/>
              <a:t>5.6 Link-layer switches</a:t>
            </a:r>
          </a:p>
          <a:p>
            <a:r>
              <a:rPr lang="en-US" sz="2400"/>
              <a:t>5.7 PPP</a:t>
            </a:r>
          </a:p>
          <a:p>
            <a:r>
              <a:rPr lang="en-US" sz="2400"/>
              <a:t>5.8 Link virtualization: MPLS</a:t>
            </a:r>
          </a:p>
          <a:p>
            <a:r>
              <a:rPr lang="en-US" sz="2400"/>
              <a:t>5.9 A day in the life of a web request</a:t>
            </a:r>
          </a:p>
          <a:p>
            <a:pPr>
              <a:buFont typeface="ZapfDingbats" pitchFamily="82" charset="2"/>
              <a:buNone/>
            </a:pPr>
            <a:endParaRPr lang="en-US" sz="24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1"/>
          </p:nvPr>
        </p:nvSpPr>
        <p:spPr/>
        <p:txBody>
          <a:bodyPr/>
          <a:lstStyle/>
          <a:p>
            <a:r>
              <a:rPr lang="en-US"/>
              <a:t>5: DataLink Layer</a:t>
            </a:r>
          </a:p>
        </p:txBody>
      </p:sp>
      <p:sp>
        <p:nvSpPr>
          <p:cNvPr id="9" name="Slide Number Placeholder 4"/>
          <p:cNvSpPr>
            <a:spLocks noGrp="1"/>
          </p:cNvSpPr>
          <p:nvPr>
            <p:ph type="sldNum" sz="quarter" idx="12"/>
          </p:nvPr>
        </p:nvSpPr>
        <p:spPr/>
        <p:txBody>
          <a:bodyPr/>
          <a:lstStyle/>
          <a:p>
            <a:r>
              <a:rPr lang="en-US"/>
              <a:t>5-</a:t>
            </a:r>
            <a:fld id="{8A472B74-690C-4747-8136-4838EDD9D91B}" type="slidenum">
              <a:rPr lang="en-US"/>
              <a:pPr/>
              <a:t>30</a:t>
            </a:fld>
            <a:endParaRPr lang="en-US"/>
          </a:p>
        </p:txBody>
      </p:sp>
      <p:sp>
        <p:nvSpPr>
          <p:cNvPr id="180226" name="Rectangle 2"/>
          <p:cNvSpPr>
            <a:spLocks noGrp="1" noChangeArrowheads="1"/>
          </p:cNvSpPr>
          <p:nvPr>
            <p:ph type="title"/>
          </p:nvPr>
        </p:nvSpPr>
        <p:spPr/>
        <p:txBody>
          <a:bodyPr/>
          <a:lstStyle/>
          <a:p>
            <a:r>
              <a:rPr lang="en-US"/>
              <a:t>CSMA collisions</a:t>
            </a:r>
          </a:p>
        </p:txBody>
      </p:sp>
      <p:pic>
        <p:nvPicPr>
          <p:cNvPr id="180227" name="Picture 3"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3413" y="1322388"/>
            <a:ext cx="4287837" cy="5049837"/>
          </a:xfrm>
          <a:prstGeom prst="rect">
            <a:avLst/>
          </a:prstGeom>
          <a:noFill/>
          <a:extLst>
            <a:ext uri="{909E8E84-426E-40DD-AFC4-6F175D3DCCD1}">
              <a14:hiddenFill xmlns:a14="http://schemas.microsoft.com/office/drawing/2010/main">
                <a:solidFill>
                  <a:srgbClr val="FFFFFF"/>
                </a:solidFill>
              </a14:hiddenFill>
            </a:ext>
          </a:extLst>
        </p:spPr>
      </p:pic>
      <p:sp>
        <p:nvSpPr>
          <p:cNvPr id="180228" name="Rectangle 4"/>
          <p:cNvSpPr>
            <a:spLocks noChangeArrowheads="1"/>
          </p:cNvSpPr>
          <p:nvPr/>
        </p:nvSpPr>
        <p:spPr bwMode="auto">
          <a:xfrm>
            <a:off x="307975" y="1536700"/>
            <a:ext cx="3794125"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i="0">
                <a:solidFill>
                  <a:schemeClr val="accent2"/>
                </a:solidFill>
              </a:rPr>
              <a:t>collisions </a:t>
            </a:r>
            <a:r>
              <a:rPr lang="en-US" sz="2400">
                <a:solidFill>
                  <a:schemeClr val="accent2"/>
                </a:solidFill>
              </a:rPr>
              <a:t>can</a:t>
            </a:r>
            <a:r>
              <a:rPr lang="en-US" sz="2400" i="0">
                <a:solidFill>
                  <a:schemeClr val="accent2"/>
                </a:solidFill>
              </a:rPr>
              <a:t> still occur:</a:t>
            </a:r>
            <a:endParaRPr lang="en-US" sz="2400" i="0"/>
          </a:p>
          <a:p>
            <a:r>
              <a:rPr lang="en-US" sz="2000" i="0"/>
              <a:t>propagation delay means </a:t>
            </a:r>
          </a:p>
          <a:p>
            <a:r>
              <a:rPr lang="en-US" sz="2000" i="0"/>
              <a:t>two nodes may not hear</a:t>
            </a:r>
          </a:p>
          <a:p>
            <a:r>
              <a:rPr lang="en-US" sz="2000" i="0"/>
              <a:t>each other’s transmission</a:t>
            </a:r>
            <a:endParaRPr lang="en-US" sz="2400" i="0">
              <a:latin typeface="Times New Roman" pitchFamily="18" charset="0"/>
            </a:endParaRPr>
          </a:p>
        </p:txBody>
      </p:sp>
      <p:sp>
        <p:nvSpPr>
          <p:cNvPr id="180229" name="Rectangle 5"/>
          <p:cNvSpPr>
            <a:spLocks noChangeArrowheads="1"/>
          </p:cNvSpPr>
          <p:nvPr/>
        </p:nvSpPr>
        <p:spPr bwMode="auto">
          <a:xfrm>
            <a:off x="307975" y="3059113"/>
            <a:ext cx="349885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i="0">
                <a:solidFill>
                  <a:schemeClr val="accent2"/>
                </a:solidFill>
              </a:rPr>
              <a:t>collision:</a:t>
            </a:r>
            <a:endParaRPr lang="en-US" sz="2400" i="0"/>
          </a:p>
          <a:p>
            <a:r>
              <a:rPr lang="en-US" sz="2000" i="0"/>
              <a:t>entire packet transmission </a:t>
            </a:r>
          </a:p>
          <a:p>
            <a:r>
              <a:rPr lang="en-US" sz="2000" i="0"/>
              <a:t>time wasted</a:t>
            </a:r>
            <a:endParaRPr lang="en-US" sz="2000" i="0">
              <a:latin typeface="Times New Roman" pitchFamily="18" charset="0"/>
            </a:endParaRPr>
          </a:p>
        </p:txBody>
      </p:sp>
      <p:sp>
        <p:nvSpPr>
          <p:cNvPr id="180230" name="Rectangle 6"/>
          <p:cNvSpPr>
            <a:spLocks noChangeArrowheads="1"/>
          </p:cNvSpPr>
          <p:nvPr/>
        </p:nvSpPr>
        <p:spPr bwMode="auto">
          <a:xfrm>
            <a:off x="4759325" y="874713"/>
            <a:ext cx="35464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i="0"/>
              <a:t>spatial layout of nodes </a:t>
            </a:r>
            <a:endParaRPr lang="en-US" sz="2000" i="0">
              <a:latin typeface="Times New Roman" pitchFamily="18" charset="0"/>
            </a:endParaRPr>
          </a:p>
        </p:txBody>
      </p:sp>
      <p:sp>
        <p:nvSpPr>
          <p:cNvPr id="180231" name="Rectangle 7"/>
          <p:cNvSpPr>
            <a:spLocks noChangeArrowheads="1"/>
          </p:cNvSpPr>
          <p:nvPr/>
        </p:nvSpPr>
        <p:spPr bwMode="auto">
          <a:xfrm>
            <a:off x="307975" y="4125913"/>
            <a:ext cx="4135438"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i="0">
                <a:solidFill>
                  <a:schemeClr val="accent2"/>
                </a:solidFill>
              </a:rPr>
              <a:t>note:</a:t>
            </a:r>
            <a:endParaRPr lang="en-US" sz="2400" i="0"/>
          </a:p>
          <a:p>
            <a:r>
              <a:rPr lang="en-US" sz="2000" i="0"/>
              <a:t>role of distance &amp; propagation delay in determining collision probability</a:t>
            </a:r>
            <a:endParaRPr lang="en-US" sz="2000" i="0">
              <a:latin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816AFDFB-7118-4039-9B46-3AD88D54FDFD}" type="slidenum">
              <a:rPr lang="en-US"/>
              <a:pPr/>
              <a:t>31</a:t>
            </a:fld>
            <a:endParaRPr lang="en-US"/>
          </a:p>
        </p:txBody>
      </p:sp>
      <p:sp>
        <p:nvSpPr>
          <p:cNvPr id="181250" name="Rectangle 2"/>
          <p:cNvSpPr>
            <a:spLocks noGrp="1" noChangeArrowheads="1"/>
          </p:cNvSpPr>
          <p:nvPr>
            <p:ph type="title"/>
          </p:nvPr>
        </p:nvSpPr>
        <p:spPr/>
        <p:txBody>
          <a:bodyPr/>
          <a:lstStyle/>
          <a:p>
            <a:r>
              <a:rPr lang="en-US"/>
              <a:t>CSMA/CD (Collision Detection)</a:t>
            </a:r>
          </a:p>
        </p:txBody>
      </p:sp>
      <p:sp>
        <p:nvSpPr>
          <p:cNvPr id="181251" name="Rectangle 3"/>
          <p:cNvSpPr>
            <a:spLocks noGrp="1" noChangeArrowheads="1"/>
          </p:cNvSpPr>
          <p:nvPr>
            <p:ph type="body" idx="1"/>
          </p:nvPr>
        </p:nvSpPr>
        <p:spPr>
          <a:xfrm>
            <a:off x="522288" y="1433513"/>
            <a:ext cx="8264525" cy="4648200"/>
          </a:xfrm>
        </p:spPr>
        <p:txBody>
          <a:bodyPr/>
          <a:lstStyle/>
          <a:p>
            <a:pPr>
              <a:buFont typeface="ZapfDingbats" pitchFamily="82" charset="2"/>
              <a:buNone/>
            </a:pPr>
            <a:r>
              <a:rPr lang="en-US">
                <a:solidFill>
                  <a:srgbClr val="FF0000"/>
                </a:solidFill>
              </a:rPr>
              <a:t>CSMA/CD:</a:t>
            </a:r>
            <a:r>
              <a:rPr lang="en-US"/>
              <a:t> carrier sensing, deferral as in CSMA</a:t>
            </a:r>
          </a:p>
          <a:p>
            <a:pPr lvl="1"/>
            <a:r>
              <a:rPr lang="en-US"/>
              <a:t>collisions </a:t>
            </a:r>
            <a:r>
              <a:rPr lang="en-US" i="1"/>
              <a:t>detected</a:t>
            </a:r>
            <a:r>
              <a:rPr lang="en-US"/>
              <a:t> within short time</a:t>
            </a:r>
          </a:p>
          <a:p>
            <a:pPr lvl="1"/>
            <a:r>
              <a:rPr lang="en-US"/>
              <a:t>colliding transmissions aborted, reducing channel wastage </a:t>
            </a:r>
          </a:p>
          <a:p>
            <a:r>
              <a:rPr lang="en-US"/>
              <a:t>collision detection:</a:t>
            </a:r>
            <a:r>
              <a:rPr lang="en-US" sz="2400"/>
              <a:t> </a:t>
            </a:r>
          </a:p>
          <a:p>
            <a:pPr lvl="1"/>
            <a:r>
              <a:rPr lang="en-US"/>
              <a:t>easy in wired LANs: measure signal strengths, compare transmitted, received signals</a:t>
            </a:r>
          </a:p>
          <a:p>
            <a:pPr lvl="1"/>
            <a:r>
              <a:rPr lang="en-US"/>
              <a:t>difficult in wireless LANs: received signal strength overwhelmed by local transmission strength </a:t>
            </a:r>
          </a:p>
          <a:p>
            <a:r>
              <a:rPr lang="en-US"/>
              <a:t>human analogy: the polite conversationalist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5: DataLink Layer</a:t>
            </a:r>
          </a:p>
        </p:txBody>
      </p:sp>
      <p:sp>
        <p:nvSpPr>
          <p:cNvPr id="5" name="Slide Number Placeholder 4"/>
          <p:cNvSpPr>
            <a:spLocks noGrp="1"/>
          </p:cNvSpPr>
          <p:nvPr>
            <p:ph type="sldNum" sz="quarter" idx="12"/>
          </p:nvPr>
        </p:nvSpPr>
        <p:spPr/>
        <p:txBody>
          <a:bodyPr/>
          <a:lstStyle/>
          <a:p>
            <a:r>
              <a:rPr lang="en-US"/>
              <a:t>5-</a:t>
            </a:r>
            <a:fld id="{2F1E8F37-D7AF-498B-A9E8-E0603C32C2AD}" type="slidenum">
              <a:rPr lang="en-US"/>
              <a:pPr/>
              <a:t>32</a:t>
            </a:fld>
            <a:endParaRPr lang="en-US"/>
          </a:p>
        </p:txBody>
      </p:sp>
      <p:sp>
        <p:nvSpPr>
          <p:cNvPr id="182274" name="Rectangle 2"/>
          <p:cNvSpPr>
            <a:spLocks noGrp="1" noChangeArrowheads="1"/>
          </p:cNvSpPr>
          <p:nvPr>
            <p:ph type="title"/>
          </p:nvPr>
        </p:nvSpPr>
        <p:spPr/>
        <p:txBody>
          <a:bodyPr/>
          <a:lstStyle/>
          <a:p>
            <a:r>
              <a:rPr lang="en-US"/>
              <a:t>CSMA/CD collision detection</a:t>
            </a:r>
          </a:p>
        </p:txBody>
      </p:sp>
      <p:pic>
        <p:nvPicPr>
          <p:cNvPr id="182275" name="Picture 3"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788" y="1531938"/>
            <a:ext cx="4433887" cy="3870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70A9AA27-27C4-4A6C-8727-A05C489FF5E6}" type="slidenum">
              <a:rPr lang="en-US"/>
              <a:pPr/>
              <a:t>33</a:t>
            </a:fld>
            <a:endParaRPr lang="en-US"/>
          </a:p>
        </p:txBody>
      </p:sp>
      <p:sp>
        <p:nvSpPr>
          <p:cNvPr id="183298" name="Rectangle 2"/>
          <p:cNvSpPr>
            <a:spLocks noGrp="1" noChangeArrowheads="1"/>
          </p:cNvSpPr>
          <p:nvPr>
            <p:ph type="title"/>
          </p:nvPr>
        </p:nvSpPr>
        <p:spPr/>
        <p:txBody>
          <a:bodyPr/>
          <a:lstStyle/>
          <a:p>
            <a:r>
              <a:rPr lang="en-US"/>
              <a:t>“Taking Turns” MAC protocols</a:t>
            </a:r>
          </a:p>
        </p:txBody>
      </p:sp>
      <p:sp>
        <p:nvSpPr>
          <p:cNvPr id="183299" name="Rectangle 3"/>
          <p:cNvSpPr>
            <a:spLocks noGrp="1" noChangeArrowheads="1"/>
          </p:cNvSpPr>
          <p:nvPr>
            <p:ph type="body" idx="1"/>
          </p:nvPr>
        </p:nvSpPr>
        <p:spPr/>
        <p:txBody>
          <a:bodyPr/>
          <a:lstStyle/>
          <a:p>
            <a:pPr>
              <a:buFont typeface="ZapfDingbats" pitchFamily="82" charset="2"/>
              <a:buNone/>
            </a:pPr>
            <a:r>
              <a:rPr lang="en-US" sz="2400">
                <a:solidFill>
                  <a:schemeClr val="accent2"/>
                </a:solidFill>
              </a:rPr>
              <a:t>channel partitioning MAC protocols:</a:t>
            </a:r>
            <a:endParaRPr lang="en-US"/>
          </a:p>
          <a:p>
            <a:pPr lvl="1"/>
            <a:r>
              <a:rPr lang="en-US"/>
              <a:t>share channel </a:t>
            </a:r>
            <a:r>
              <a:rPr lang="en-US" i="1"/>
              <a:t>efficiently</a:t>
            </a:r>
            <a:r>
              <a:rPr lang="en-US"/>
              <a:t> and </a:t>
            </a:r>
            <a:r>
              <a:rPr lang="en-US" i="1"/>
              <a:t>fairly</a:t>
            </a:r>
            <a:r>
              <a:rPr lang="en-US"/>
              <a:t> at high load</a:t>
            </a:r>
          </a:p>
          <a:p>
            <a:pPr lvl="1"/>
            <a:r>
              <a:rPr lang="en-US"/>
              <a:t>inefficient at low load: delay in channel access, 1/N bandwidth allocated even if only 1 active node! </a:t>
            </a:r>
          </a:p>
          <a:p>
            <a:pPr>
              <a:buFont typeface="ZapfDingbats" pitchFamily="82" charset="2"/>
              <a:buNone/>
            </a:pPr>
            <a:r>
              <a:rPr lang="en-US" sz="2400">
                <a:solidFill>
                  <a:schemeClr val="accent2"/>
                </a:solidFill>
              </a:rPr>
              <a:t>Random access MAC protocols</a:t>
            </a:r>
            <a:endParaRPr lang="en-US"/>
          </a:p>
          <a:p>
            <a:pPr lvl="1"/>
            <a:r>
              <a:rPr lang="en-US"/>
              <a:t>efficient at low load: single node can fully utilize channel</a:t>
            </a:r>
          </a:p>
          <a:p>
            <a:pPr lvl="1"/>
            <a:r>
              <a:rPr lang="en-US"/>
              <a:t>high load: collision overhead</a:t>
            </a:r>
          </a:p>
          <a:p>
            <a:pPr>
              <a:buFont typeface="ZapfDingbats" pitchFamily="82" charset="2"/>
              <a:buNone/>
            </a:pPr>
            <a:r>
              <a:rPr lang="en-US" sz="2400">
                <a:solidFill>
                  <a:schemeClr val="accent2"/>
                </a:solidFill>
              </a:rPr>
              <a:t>“taking turns” protocols</a:t>
            </a:r>
            <a:endParaRPr lang="en-US"/>
          </a:p>
          <a:p>
            <a:pPr lvl="1">
              <a:buFont typeface="ZapfDingbats" pitchFamily="82" charset="2"/>
              <a:buNone/>
            </a:pPr>
            <a:r>
              <a:rPr lang="en-US"/>
              <a:t>look for best of both worlds!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4"/>
          <p:cNvSpPr>
            <a:spLocks noGrp="1"/>
          </p:cNvSpPr>
          <p:nvPr>
            <p:ph type="ftr" sz="quarter" idx="11"/>
          </p:nvPr>
        </p:nvSpPr>
        <p:spPr/>
        <p:txBody>
          <a:bodyPr/>
          <a:lstStyle/>
          <a:p>
            <a:r>
              <a:rPr lang="en-US"/>
              <a:t>5: DataLink Layer</a:t>
            </a:r>
          </a:p>
        </p:txBody>
      </p:sp>
      <p:sp>
        <p:nvSpPr>
          <p:cNvPr id="27" name="Slide Number Placeholder 5"/>
          <p:cNvSpPr>
            <a:spLocks noGrp="1"/>
          </p:cNvSpPr>
          <p:nvPr>
            <p:ph type="sldNum" sz="quarter" idx="12"/>
          </p:nvPr>
        </p:nvSpPr>
        <p:spPr/>
        <p:txBody>
          <a:bodyPr/>
          <a:lstStyle/>
          <a:p>
            <a:r>
              <a:rPr lang="en-US"/>
              <a:t>5-</a:t>
            </a:r>
            <a:fld id="{305EDE68-54DA-434F-8EBE-0A79C98257DA}" type="slidenum">
              <a:rPr lang="en-US"/>
              <a:pPr/>
              <a:t>34</a:t>
            </a:fld>
            <a:endParaRPr lang="en-US"/>
          </a:p>
        </p:txBody>
      </p:sp>
      <p:sp>
        <p:nvSpPr>
          <p:cNvPr id="184322" name="Rectangle 2"/>
          <p:cNvSpPr>
            <a:spLocks noGrp="1" noChangeArrowheads="1"/>
          </p:cNvSpPr>
          <p:nvPr>
            <p:ph type="title"/>
          </p:nvPr>
        </p:nvSpPr>
        <p:spPr/>
        <p:txBody>
          <a:bodyPr/>
          <a:lstStyle/>
          <a:p>
            <a:r>
              <a:rPr lang="en-US"/>
              <a:t>“Taking Turns” MAC protocols</a:t>
            </a:r>
          </a:p>
        </p:txBody>
      </p:sp>
      <p:sp>
        <p:nvSpPr>
          <p:cNvPr id="184323" name="Rectangle 3"/>
          <p:cNvSpPr>
            <a:spLocks noGrp="1" noChangeArrowheads="1"/>
          </p:cNvSpPr>
          <p:nvPr>
            <p:ph type="body" idx="1"/>
          </p:nvPr>
        </p:nvSpPr>
        <p:spPr>
          <a:xfrm>
            <a:off x="690563" y="1485900"/>
            <a:ext cx="3460750" cy="4648200"/>
          </a:xfrm>
        </p:spPr>
        <p:txBody>
          <a:bodyPr/>
          <a:lstStyle/>
          <a:p>
            <a:pPr>
              <a:buFont typeface="ZapfDingbats" pitchFamily="82" charset="2"/>
              <a:buNone/>
            </a:pPr>
            <a:r>
              <a:rPr lang="en-US" sz="2400">
                <a:solidFill>
                  <a:srgbClr val="FF0000"/>
                </a:solidFill>
              </a:rPr>
              <a:t>Polling:</a:t>
            </a:r>
            <a:r>
              <a:rPr lang="en-US" sz="2400" b="1"/>
              <a:t> </a:t>
            </a:r>
            <a:endParaRPr lang="en-US" sz="2400"/>
          </a:p>
          <a:p>
            <a:r>
              <a:rPr lang="en-US" sz="2400"/>
              <a:t>master node “invites” slave nodes to transmit in turn</a:t>
            </a:r>
          </a:p>
          <a:p>
            <a:r>
              <a:rPr lang="en-US" sz="2400"/>
              <a:t>typically used with “dumb” slave devices</a:t>
            </a:r>
          </a:p>
          <a:p>
            <a:r>
              <a:rPr lang="en-US" sz="2400"/>
              <a:t>concerns:</a:t>
            </a:r>
          </a:p>
          <a:p>
            <a:pPr lvl="1"/>
            <a:r>
              <a:rPr lang="en-US" sz="2000"/>
              <a:t>polling overhead </a:t>
            </a:r>
          </a:p>
          <a:p>
            <a:pPr lvl="1"/>
            <a:r>
              <a:rPr lang="en-US" sz="2000"/>
              <a:t>latency</a:t>
            </a:r>
          </a:p>
          <a:p>
            <a:pPr lvl="1"/>
            <a:r>
              <a:rPr lang="en-US" sz="2000"/>
              <a:t>single point of failure (master)</a:t>
            </a:r>
            <a:endParaRPr lang="en-US"/>
          </a:p>
        </p:txBody>
      </p:sp>
      <p:graphicFrame>
        <p:nvGraphicFramePr>
          <p:cNvPr id="184327" name="Object 7"/>
          <p:cNvGraphicFramePr>
            <a:graphicFrameLocks noChangeAspect="1"/>
          </p:cNvGraphicFramePr>
          <p:nvPr/>
        </p:nvGraphicFramePr>
        <p:xfrm>
          <a:off x="5426075" y="2446338"/>
          <a:ext cx="522288" cy="434975"/>
        </p:xfrm>
        <a:graphic>
          <a:graphicData uri="http://schemas.openxmlformats.org/presentationml/2006/ole">
            <mc:AlternateContent xmlns:mc="http://schemas.openxmlformats.org/markup-compatibility/2006">
              <mc:Choice xmlns:v="urn:schemas-microsoft-com:vml" Requires="v">
                <p:oleObj spid="_x0000_s184372" name="Clip" r:id="rId4" imgW="1305000" imgH="1085760" progId="MS_ClipArt_Gallery.2">
                  <p:embed/>
                </p:oleObj>
              </mc:Choice>
              <mc:Fallback>
                <p:oleObj name="Clip" r:id="rId4" imgW="1305000" imgH="1085760" progId="MS_ClipArt_Gallery.2">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6075" y="2446338"/>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44" name="Line 24"/>
          <p:cNvSpPr>
            <a:spLocks noChangeShapeType="1"/>
          </p:cNvSpPr>
          <p:nvPr/>
        </p:nvSpPr>
        <p:spPr bwMode="auto">
          <a:xfrm flipH="1">
            <a:off x="5286375" y="2717800"/>
            <a:ext cx="927100" cy="177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45" name="Line 25"/>
          <p:cNvSpPr>
            <a:spLocks noChangeShapeType="1"/>
          </p:cNvSpPr>
          <p:nvPr/>
        </p:nvSpPr>
        <p:spPr bwMode="auto">
          <a:xfrm>
            <a:off x="5927725" y="2768600"/>
            <a:ext cx="25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51" name="Line 31"/>
          <p:cNvSpPr>
            <a:spLocks noChangeShapeType="1"/>
          </p:cNvSpPr>
          <p:nvPr/>
        </p:nvSpPr>
        <p:spPr bwMode="auto">
          <a:xfrm>
            <a:off x="6076950" y="2982913"/>
            <a:ext cx="858838" cy="12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84352" name="Object 32"/>
          <p:cNvGraphicFramePr>
            <a:graphicFrameLocks noChangeAspect="1"/>
          </p:cNvGraphicFramePr>
          <p:nvPr/>
        </p:nvGraphicFramePr>
        <p:xfrm>
          <a:off x="6835775" y="2679700"/>
          <a:ext cx="522288" cy="434975"/>
        </p:xfrm>
        <a:graphic>
          <a:graphicData uri="http://schemas.openxmlformats.org/presentationml/2006/ole">
            <mc:AlternateContent xmlns:mc="http://schemas.openxmlformats.org/markup-compatibility/2006">
              <mc:Choice xmlns:v="urn:schemas-microsoft-com:vml" Requires="v">
                <p:oleObj spid="_x0000_s184373" name="Clip" r:id="rId6" imgW="1305000" imgH="1085760" progId="MS_ClipArt_Gallery.2">
                  <p:embed/>
                </p:oleObj>
              </mc:Choice>
              <mc:Fallback>
                <p:oleObj name="Clip" r:id="rId6" imgW="1305000" imgH="1085760" progId="MS_ClipArt_Gallery.2">
                  <p:embed/>
                  <p:pic>
                    <p:nvPicPr>
                      <p:cNvPr id="0"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775" y="2679700"/>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54" name="Object 34"/>
          <p:cNvGraphicFramePr>
            <a:graphicFrameLocks noChangeAspect="1"/>
          </p:cNvGraphicFramePr>
          <p:nvPr/>
        </p:nvGraphicFramePr>
        <p:xfrm>
          <a:off x="5154613" y="2974975"/>
          <a:ext cx="522287" cy="434975"/>
        </p:xfrm>
        <a:graphic>
          <a:graphicData uri="http://schemas.openxmlformats.org/presentationml/2006/ole">
            <mc:AlternateContent xmlns:mc="http://schemas.openxmlformats.org/markup-compatibility/2006">
              <mc:Choice xmlns:v="urn:schemas-microsoft-com:vml" Requires="v">
                <p:oleObj spid="_x0000_s184374" name="Clip" r:id="rId7" imgW="1305000" imgH="1085760" progId="MS_ClipArt_Gallery.2">
                  <p:embed/>
                </p:oleObj>
              </mc:Choice>
              <mc:Fallback>
                <p:oleObj name="Clip" r:id="rId7" imgW="1305000" imgH="1085760" progId="MS_ClipArt_Gallery.2">
                  <p:embed/>
                  <p:pic>
                    <p:nvPicPr>
                      <p:cNvPr id="0" name="Object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4613" y="2974975"/>
                        <a:ext cx="522287"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55" name="Line 35"/>
          <p:cNvSpPr>
            <a:spLocks noChangeShapeType="1"/>
          </p:cNvSpPr>
          <p:nvPr/>
        </p:nvSpPr>
        <p:spPr bwMode="auto">
          <a:xfrm>
            <a:off x="5656263" y="3297238"/>
            <a:ext cx="25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84356" name="Object 36"/>
          <p:cNvGraphicFramePr>
            <a:graphicFrameLocks noChangeAspect="1"/>
          </p:cNvGraphicFramePr>
          <p:nvPr/>
        </p:nvGraphicFramePr>
        <p:xfrm>
          <a:off x="4883150" y="3503613"/>
          <a:ext cx="522288" cy="434975"/>
        </p:xfrm>
        <a:graphic>
          <a:graphicData uri="http://schemas.openxmlformats.org/presentationml/2006/ole">
            <mc:AlternateContent xmlns:mc="http://schemas.openxmlformats.org/markup-compatibility/2006">
              <mc:Choice xmlns:v="urn:schemas-microsoft-com:vml" Requires="v">
                <p:oleObj spid="_x0000_s184375" name="Clip" r:id="rId8" imgW="1305000" imgH="1085760" progId="MS_ClipArt_Gallery.2">
                  <p:embed/>
                </p:oleObj>
              </mc:Choice>
              <mc:Fallback>
                <p:oleObj name="Clip" r:id="rId8" imgW="1305000" imgH="1085760" progId="MS_ClipArt_Gallery.2">
                  <p:embed/>
                  <p:pic>
                    <p:nvPicPr>
                      <p:cNvPr id="0" name="Object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3150" y="3503613"/>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57" name="Line 37"/>
          <p:cNvSpPr>
            <a:spLocks noChangeShapeType="1"/>
          </p:cNvSpPr>
          <p:nvPr/>
        </p:nvSpPr>
        <p:spPr bwMode="auto">
          <a:xfrm>
            <a:off x="5384800" y="3825875"/>
            <a:ext cx="25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84358" name="Object 38"/>
          <p:cNvGraphicFramePr>
            <a:graphicFrameLocks noChangeAspect="1"/>
          </p:cNvGraphicFramePr>
          <p:nvPr/>
        </p:nvGraphicFramePr>
        <p:xfrm>
          <a:off x="4611688" y="4032250"/>
          <a:ext cx="522287" cy="434975"/>
        </p:xfrm>
        <a:graphic>
          <a:graphicData uri="http://schemas.openxmlformats.org/presentationml/2006/ole">
            <mc:AlternateContent xmlns:mc="http://schemas.openxmlformats.org/markup-compatibility/2006">
              <mc:Choice xmlns:v="urn:schemas-microsoft-com:vml" Requires="v">
                <p:oleObj spid="_x0000_s184376" name="Clip" r:id="rId9" imgW="1305000" imgH="1085760" progId="MS_ClipArt_Gallery.2">
                  <p:embed/>
                </p:oleObj>
              </mc:Choice>
              <mc:Fallback>
                <p:oleObj name="Clip" r:id="rId9" imgW="1305000" imgH="1085760" progId="MS_ClipArt_Gallery.2">
                  <p:embed/>
                  <p:pic>
                    <p:nvPicPr>
                      <p:cNvPr id="0" name="Object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1688" y="4032250"/>
                        <a:ext cx="522287"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59" name="Line 39"/>
          <p:cNvSpPr>
            <a:spLocks noChangeShapeType="1"/>
          </p:cNvSpPr>
          <p:nvPr/>
        </p:nvSpPr>
        <p:spPr bwMode="auto">
          <a:xfrm>
            <a:off x="5113338" y="4354513"/>
            <a:ext cx="25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60" name="Text Box 40"/>
          <p:cNvSpPr txBox="1">
            <a:spLocks noChangeArrowheads="1"/>
          </p:cNvSpPr>
          <p:nvPr/>
        </p:nvSpPr>
        <p:spPr bwMode="auto">
          <a:xfrm>
            <a:off x="6616700" y="3141663"/>
            <a:ext cx="933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master</a:t>
            </a:r>
          </a:p>
        </p:txBody>
      </p:sp>
      <p:sp>
        <p:nvSpPr>
          <p:cNvPr id="184361" name="Text Box 41"/>
          <p:cNvSpPr txBox="1">
            <a:spLocks noChangeArrowheads="1"/>
          </p:cNvSpPr>
          <p:nvPr/>
        </p:nvSpPr>
        <p:spPr bwMode="auto">
          <a:xfrm>
            <a:off x="4379913" y="4711700"/>
            <a:ext cx="822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slaves</a:t>
            </a:r>
          </a:p>
        </p:txBody>
      </p:sp>
      <p:grpSp>
        <p:nvGrpSpPr>
          <p:cNvPr id="184364" name="Group 44"/>
          <p:cNvGrpSpPr>
            <a:grpSpLocks/>
          </p:cNvGrpSpPr>
          <p:nvPr/>
        </p:nvGrpSpPr>
        <p:grpSpPr bwMode="auto">
          <a:xfrm>
            <a:off x="6823075" y="2641600"/>
            <a:ext cx="560388" cy="336550"/>
            <a:chOff x="4212" y="2867"/>
            <a:chExt cx="353" cy="212"/>
          </a:xfrm>
        </p:grpSpPr>
        <p:sp>
          <p:nvSpPr>
            <p:cNvPr id="184362" name="Rectangle 42"/>
            <p:cNvSpPr>
              <a:spLocks noChangeArrowheads="1"/>
            </p:cNvSpPr>
            <p:nvPr/>
          </p:nvSpPr>
          <p:spPr bwMode="auto">
            <a:xfrm>
              <a:off x="4212" y="2916"/>
              <a:ext cx="353" cy="137"/>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63" name="Text Box 43"/>
            <p:cNvSpPr txBox="1">
              <a:spLocks noChangeArrowheads="1"/>
            </p:cNvSpPr>
            <p:nvPr/>
          </p:nvSpPr>
          <p:spPr bwMode="auto">
            <a:xfrm>
              <a:off x="4227" y="2867"/>
              <a:ext cx="32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solidFill>
                    <a:schemeClr val="bg1"/>
                  </a:solidFill>
                </a:rPr>
                <a:t>poll</a:t>
              </a:r>
            </a:p>
          </p:txBody>
        </p:sp>
      </p:grpSp>
      <p:grpSp>
        <p:nvGrpSpPr>
          <p:cNvPr id="184368" name="Group 48"/>
          <p:cNvGrpSpPr>
            <a:grpSpLocks/>
          </p:cNvGrpSpPr>
          <p:nvPr/>
        </p:nvGrpSpPr>
        <p:grpSpPr bwMode="auto">
          <a:xfrm>
            <a:off x="4872038" y="3563938"/>
            <a:ext cx="608012" cy="336550"/>
            <a:chOff x="4415" y="2367"/>
            <a:chExt cx="383" cy="212"/>
          </a:xfrm>
        </p:grpSpPr>
        <p:sp>
          <p:nvSpPr>
            <p:cNvPr id="184366" name="Rectangle 46"/>
            <p:cNvSpPr>
              <a:spLocks noChangeArrowheads="1"/>
            </p:cNvSpPr>
            <p:nvPr/>
          </p:nvSpPr>
          <p:spPr bwMode="auto">
            <a:xfrm>
              <a:off x="4437" y="2400"/>
              <a:ext cx="353" cy="13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67" name="Text Box 47"/>
            <p:cNvSpPr txBox="1">
              <a:spLocks noChangeArrowheads="1"/>
            </p:cNvSpPr>
            <p:nvPr/>
          </p:nvSpPr>
          <p:spPr bwMode="auto">
            <a:xfrm>
              <a:off x="4415" y="2367"/>
              <a:ext cx="38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solidFill>
                    <a:schemeClr val="bg1"/>
                  </a:solidFill>
                </a:rPr>
                <a:t>data</a:t>
              </a:r>
            </a:p>
          </p:txBody>
        </p:sp>
      </p:grpSp>
      <p:grpSp>
        <p:nvGrpSpPr>
          <p:cNvPr id="184369" name="Group 49"/>
          <p:cNvGrpSpPr>
            <a:grpSpLocks/>
          </p:cNvGrpSpPr>
          <p:nvPr/>
        </p:nvGrpSpPr>
        <p:grpSpPr bwMode="auto">
          <a:xfrm>
            <a:off x="5378450" y="2446338"/>
            <a:ext cx="608013" cy="336550"/>
            <a:chOff x="4415" y="2367"/>
            <a:chExt cx="383" cy="212"/>
          </a:xfrm>
        </p:grpSpPr>
        <p:sp>
          <p:nvSpPr>
            <p:cNvPr id="184370" name="Rectangle 50"/>
            <p:cNvSpPr>
              <a:spLocks noChangeArrowheads="1"/>
            </p:cNvSpPr>
            <p:nvPr/>
          </p:nvSpPr>
          <p:spPr bwMode="auto">
            <a:xfrm>
              <a:off x="4437" y="2400"/>
              <a:ext cx="353" cy="13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71" name="Text Box 51"/>
            <p:cNvSpPr txBox="1">
              <a:spLocks noChangeArrowheads="1"/>
            </p:cNvSpPr>
            <p:nvPr/>
          </p:nvSpPr>
          <p:spPr bwMode="auto">
            <a:xfrm>
              <a:off x="4415" y="2367"/>
              <a:ext cx="38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solidFill>
                    <a:schemeClr val="bg1"/>
                  </a:solidFill>
                </a:rPr>
                <a:t>data</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64"/>
                                        </p:tgtEl>
                                        <p:attrNameLst>
                                          <p:attrName>style.visibility</p:attrName>
                                        </p:attrNameLst>
                                      </p:cBhvr>
                                      <p:to>
                                        <p:strVal val="visible"/>
                                      </p:to>
                                    </p:set>
                                  </p:childTnLst>
                                </p:cTn>
                              </p:par>
                            </p:childTnLst>
                          </p:cTn>
                        </p:par>
                        <p:par>
                          <p:cTn id="7" fill="hold" nodeType="afterGroup">
                            <p:stCondLst>
                              <p:cond delay="0"/>
                            </p:stCondLst>
                            <p:childTnLst>
                              <p:par>
                                <p:cTn id="8" presetID="0" presetClass="path" presetSubtype="0" accel="50000" decel="50000" fill="hold" nodeType="afterEffect">
                                  <p:stCondLst>
                                    <p:cond delay="0"/>
                                  </p:stCondLst>
                                  <p:childTnLst>
                                    <p:animMotion origin="layout" path="M -3.33333E-6 -1.85185E-6 L -0.09254 -1.85185E-6 L -0.07882 -0.03495 L -0.1526 -0.03495 " pathEditMode="relative" ptsTypes="AAAA">
                                      <p:cBhvr>
                                        <p:cTn id="9" dur="2000" fill="hold"/>
                                        <p:tgtEl>
                                          <p:spTgt spid="184364"/>
                                        </p:tgtEl>
                                        <p:attrNameLst>
                                          <p:attrName>ppt_x</p:attrName>
                                          <p:attrName>ppt_y</p:attrName>
                                        </p:attrNameLst>
                                      </p:cBhvr>
                                    </p:animMotion>
                                  </p:childTnLst>
                                </p:cTn>
                              </p:par>
                            </p:childTnLst>
                          </p:cTn>
                        </p:par>
                        <p:par>
                          <p:cTn id="10" fill="hold" nodeType="afterGroup">
                            <p:stCondLst>
                              <p:cond delay="2000"/>
                            </p:stCondLst>
                            <p:childTnLst>
                              <p:par>
                                <p:cTn id="11" presetID="1" presetClass="exit" presetSubtype="0" fill="hold" nodeType="afterEffect">
                                  <p:stCondLst>
                                    <p:cond delay="0"/>
                                  </p:stCondLst>
                                  <p:childTnLst>
                                    <p:set>
                                      <p:cBhvr>
                                        <p:cTn id="12" dur="1" fill="hold">
                                          <p:stCondLst>
                                            <p:cond delay="0"/>
                                          </p:stCondLst>
                                        </p:cTn>
                                        <p:tgtEl>
                                          <p:spTgt spid="184364"/>
                                        </p:tgtEl>
                                        <p:attrNameLst>
                                          <p:attrName>style.visibility</p:attrName>
                                        </p:attrNameLst>
                                      </p:cBhvr>
                                      <p:to>
                                        <p:strVal val="hidden"/>
                                      </p:to>
                                    </p:set>
                                  </p:childTnLst>
                                </p:cTn>
                              </p:par>
                            </p:childTnLst>
                          </p:cTn>
                        </p:par>
                        <p:par>
                          <p:cTn id="13" fill="hold" nodeType="afterGroup">
                            <p:stCondLst>
                              <p:cond delay="2000"/>
                            </p:stCondLst>
                            <p:childTnLst>
                              <p:par>
                                <p:cTn id="14" presetID="1" presetClass="entr" presetSubtype="0" fill="hold" nodeType="afterEffect">
                                  <p:stCondLst>
                                    <p:cond delay="0"/>
                                  </p:stCondLst>
                                  <p:childTnLst>
                                    <p:set>
                                      <p:cBhvr>
                                        <p:cTn id="15" dur="1" fill="hold">
                                          <p:stCondLst>
                                            <p:cond delay="0"/>
                                          </p:stCondLst>
                                        </p:cTn>
                                        <p:tgtEl>
                                          <p:spTgt spid="184369"/>
                                        </p:tgtEl>
                                        <p:attrNameLst>
                                          <p:attrName>style.visibility</p:attrName>
                                        </p:attrNameLst>
                                      </p:cBhvr>
                                      <p:to>
                                        <p:strVal val="visible"/>
                                      </p:to>
                                    </p:set>
                                  </p:childTnLst>
                                </p:cTn>
                              </p:par>
                            </p:childTnLst>
                          </p:cTn>
                        </p:par>
                        <p:par>
                          <p:cTn id="16" fill="hold" nodeType="afterGroup">
                            <p:stCondLst>
                              <p:cond delay="2000"/>
                            </p:stCondLst>
                            <p:childTnLst>
                              <p:par>
                                <p:cTn id="17" presetID="0" presetClass="path" presetSubtype="0" accel="50000" decel="50000" fill="hold" nodeType="afterEffect">
                                  <p:stCondLst>
                                    <p:cond delay="0"/>
                                  </p:stCondLst>
                                  <p:childTnLst>
                                    <p:animMotion origin="layout" path="M -5.55556E-7 -7.40741E-7 L 0.07119 -0.00162 L 0.0599 0.03171 L 0.15122 0.03009 " pathEditMode="relative" ptsTypes="AAAA">
                                      <p:cBhvr>
                                        <p:cTn id="18" dur="2000" fill="hold"/>
                                        <p:tgtEl>
                                          <p:spTgt spid="184369"/>
                                        </p:tgtEl>
                                        <p:attrNameLst>
                                          <p:attrName>ppt_x</p:attrName>
                                          <p:attrName>ppt_y</p:attrName>
                                        </p:attrNameLst>
                                      </p:cBhvr>
                                    </p:animMotion>
                                  </p:childTnLst>
                                </p:cTn>
                              </p:par>
                            </p:childTnLst>
                          </p:cTn>
                        </p:par>
                        <p:par>
                          <p:cTn id="19" fill="hold" nodeType="afterGroup">
                            <p:stCondLst>
                              <p:cond delay="4000"/>
                            </p:stCondLst>
                            <p:childTnLst>
                              <p:par>
                                <p:cTn id="20" presetID="1" presetClass="exit" presetSubtype="0" fill="hold" nodeType="afterEffect">
                                  <p:stCondLst>
                                    <p:cond delay="0"/>
                                  </p:stCondLst>
                                  <p:childTnLst>
                                    <p:set>
                                      <p:cBhvr>
                                        <p:cTn id="21" dur="1" fill="hold">
                                          <p:stCondLst>
                                            <p:cond delay="0"/>
                                          </p:stCondLst>
                                        </p:cTn>
                                        <p:tgtEl>
                                          <p:spTgt spid="184369"/>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84364"/>
                                        </p:tgtEl>
                                        <p:attrNameLst>
                                          <p:attrName>style.visibility</p:attrName>
                                        </p:attrNameLst>
                                      </p:cBhvr>
                                      <p:to>
                                        <p:strVal val="visible"/>
                                      </p:to>
                                    </p:set>
                                  </p:childTnLst>
                                </p:cTn>
                              </p:par>
                            </p:childTnLst>
                          </p:cTn>
                        </p:par>
                        <p:par>
                          <p:cTn id="26" fill="hold" nodeType="afterGroup">
                            <p:stCondLst>
                              <p:cond delay="0"/>
                            </p:stCondLst>
                            <p:childTnLst>
                              <p:par>
                                <p:cTn id="27" presetID="0" presetClass="path" presetSubtype="0" accel="50000" decel="50000" fill="hold" nodeType="afterEffect">
                                  <p:stCondLst>
                                    <p:cond delay="0"/>
                                  </p:stCondLst>
                                  <p:childTnLst>
                                    <p:animMotion origin="layout" path="M -3.88889E-6 -1.85185E-6 L -0.08872 -1.85185E-6 L -0.14375 0.14167 L -0.21753 0.14167 " pathEditMode="relative" ptsTypes="AAAA">
                                      <p:cBhvr>
                                        <p:cTn id="28" dur="2000" fill="hold"/>
                                        <p:tgtEl>
                                          <p:spTgt spid="184364"/>
                                        </p:tgtEl>
                                        <p:attrNameLst>
                                          <p:attrName>ppt_x</p:attrName>
                                          <p:attrName>ppt_y</p:attrName>
                                        </p:attrNameLst>
                                      </p:cBhvr>
                                    </p:animMotion>
                                  </p:childTnLst>
                                </p:cTn>
                              </p:par>
                            </p:childTnLst>
                          </p:cTn>
                        </p:par>
                        <p:par>
                          <p:cTn id="29" fill="hold" nodeType="afterGroup">
                            <p:stCondLst>
                              <p:cond delay="2000"/>
                            </p:stCondLst>
                            <p:childTnLst>
                              <p:par>
                                <p:cTn id="30" presetID="1" presetClass="exit" presetSubtype="0" fill="hold" nodeType="afterEffect">
                                  <p:stCondLst>
                                    <p:cond delay="0"/>
                                  </p:stCondLst>
                                  <p:childTnLst>
                                    <p:set>
                                      <p:cBhvr>
                                        <p:cTn id="31" dur="1" fill="hold">
                                          <p:stCondLst>
                                            <p:cond delay="0"/>
                                          </p:stCondLst>
                                        </p:cTn>
                                        <p:tgtEl>
                                          <p:spTgt spid="184364"/>
                                        </p:tgtEl>
                                        <p:attrNameLst>
                                          <p:attrName>style.visibility</p:attrName>
                                        </p:attrNameLst>
                                      </p:cBhvr>
                                      <p:to>
                                        <p:strVal val="hidden"/>
                                      </p:to>
                                    </p:set>
                                  </p:childTnLst>
                                </p:cTn>
                              </p:par>
                            </p:childTnLst>
                          </p:cTn>
                        </p:par>
                        <p:par>
                          <p:cTn id="32" fill="hold" nodeType="afterGroup">
                            <p:stCondLst>
                              <p:cond delay="2000"/>
                            </p:stCondLst>
                            <p:childTnLst>
                              <p:par>
                                <p:cTn id="33" presetID="1" presetClass="entr" presetSubtype="0" fill="hold" nodeType="afterEffect">
                                  <p:stCondLst>
                                    <p:cond delay="0"/>
                                  </p:stCondLst>
                                  <p:childTnLst>
                                    <p:set>
                                      <p:cBhvr>
                                        <p:cTn id="34" dur="1" fill="hold">
                                          <p:stCondLst>
                                            <p:cond delay="0"/>
                                          </p:stCondLst>
                                        </p:cTn>
                                        <p:tgtEl>
                                          <p:spTgt spid="184368"/>
                                        </p:tgtEl>
                                        <p:attrNameLst>
                                          <p:attrName>style.visibility</p:attrName>
                                        </p:attrNameLst>
                                      </p:cBhvr>
                                      <p:to>
                                        <p:strVal val="visible"/>
                                      </p:to>
                                    </p:set>
                                  </p:childTnLst>
                                </p:cTn>
                              </p:par>
                            </p:childTnLst>
                          </p:cTn>
                        </p:par>
                        <p:par>
                          <p:cTn id="35" fill="hold" nodeType="afterGroup">
                            <p:stCondLst>
                              <p:cond delay="2000"/>
                            </p:stCondLst>
                            <p:childTnLst>
                              <p:par>
                                <p:cTn id="36" presetID="0" presetClass="path" presetSubtype="0" accel="50000" decel="50000" fill="hold" nodeType="afterEffect">
                                  <p:stCondLst>
                                    <p:cond delay="0"/>
                                  </p:stCondLst>
                                  <p:childTnLst>
                                    <p:animMotion origin="layout" path="M 1.66667E-6 6.2963E-6 L 0.07135 -0.00161 L 0.11754 -0.13171 L 0.21129 -0.13333 " pathEditMode="relative" ptsTypes="AAAA">
                                      <p:cBhvr>
                                        <p:cTn id="37" dur="2000" fill="hold"/>
                                        <p:tgtEl>
                                          <p:spTgt spid="184368"/>
                                        </p:tgtEl>
                                        <p:attrNameLst>
                                          <p:attrName>ppt_x</p:attrName>
                                          <p:attrName>ppt_y</p:attrName>
                                        </p:attrNameLst>
                                      </p:cBhvr>
                                    </p:animMotion>
                                  </p:childTnLst>
                                </p:cTn>
                              </p:par>
                            </p:childTnLst>
                          </p:cTn>
                        </p:par>
                        <p:par>
                          <p:cTn id="38" fill="hold" nodeType="afterGroup">
                            <p:stCondLst>
                              <p:cond delay="4000"/>
                            </p:stCondLst>
                            <p:childTnLst>
                              <p:par>
                                <p:cTn id="39" presetID="1" presetClass="exit" presetSubtype="0" fill="hold" nodeType="afterEffect">
                                  <p:stCondLst>
                                    <p:cond delay="0"/>
                                  </p:stCondLst>
                                  <p:childTnLst>
                                    <p:set>
                                      <p:cBhvr>
                                        <p:cTn id="40" dur="1" fill="hold">
                                          <p:stCondLst>
                                            <p:cond delay="0"/>
                                          </p:stCondLst>
                                        </p:cTn>
                                        <p:tgtEl>
                                          <p:spTgt spid="1843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t>5: DataLink Layer</a:t>
            </a:r>
          </a:p>
        </p:txBody>
      </p:sp>
      <p:sp>
        <p:nvSpPr>
          <p:cNvPr id="14" name="Slide Number Placeholder 5"/>
          <p:cNvSpPr>
            <a:spLocks noGrp="1"/>
          </p:cNvSpPr>
          <p:nvPr>
            <p:ph type="sldNum" sz="quarter" idx="12"/>
          </p:nvPr>
        </p:nvSpPr>
        <p:spPr/>
        <p:txBody>
          <a:bodyPr/>
          <a:lstStyle/>
          <a:p>
            <a:r>
              <a:rPr lang="en-US"/>
              <a:t>5-</a:t>
            </a:r>
            <a:fld id="{DBA6F532-49F6-4A57-BBCE-D857C8178B29}" type="slidenum">
              <a:rPr lang="en-US"/>
              <a:pPr/>
              <a:t>35</a:t>
            </a:fld>
            <a:endParaRPr lang="en-US"/>
          </a:p>
        </p:txBody>
      </p:sp>
      <p:sp>
        <p:nvSpPr>
          <p:cNvPr id="672770" name="Rectangle 2"/>
          <p:cNvSpPr>
            <a:spLocks noGrp="1" noChangeArrowheads="1"/>
          </p:cNvSpPr>
          <p:nvPr>
            <p:ph type="title"/>
          </p:nvPr>
        </p:nvSpPr>
        <p:spPr/>
        <p:txBody>
          <a:bodyPr/>
          <a:lstStyle/>
          <a:p>
            <a:r>
              <a:rPr lang="en-US"/>
              <a:t>“Taking Turns” MAC protocols</a:t>
            </a:r>
          </a:p>
        </p:txBody>
      </p:sp>
      <p:sp>
        <p:nvSpPr>
          <p:cNvPr id="672772" name="Rectangle 4"/>
          <p:cNvSpPr>
            <a:spLocks noChangeArrowheads="1"/>
          </p:cNvSpPr>
          <p:nvPr/>
        </p:nvSpPr>
        <p:spPr bwMode="auto">
          <a:xfrm>
            <a:off x="600075" y="1376363"/>
            <a:ext cx="3754438"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2"/>
              </a:buClr>
              <a:buSzPct val="85000"/>
              <a:buFont typeface="ZapfDingbats" pitchFamily="82" charset="2"/>
              <a:buNone/>
            </a:pPr>
            <a:r>
              <a:rPr lang="en-US" sz="2400" i="0">
                <a:solidFill>
                  <a:srgbClr val="FF0000"/>
                </a:solidFill>
              </a:rPr>
              <a:t>Token passing:</a:t>
            </a:r>
            <a:endParaRPr lang="en-US" sz="2800" b="1" i="0"/>
          </a:p>
          <a:p>
            <a:pPr marL="342900" indent="-342900">
              <a:spcBef>
                <a:spcPct val="20000"/>
              </a:spcBef>
              <a:buClr>
                <a:schemeClr val="accent2"/>
              </a:buClr>
              <a:buSzPct val="85000"/>
              <a:buFont typeface="ZapfDingbats" pitchFamily="82" charset="2"/>
              <a:buChar char="r"/>
            </a:pPr>
            <a:r>
              <a:rPr lang="en-US" sz="2400" i="0"/>
              <a:t>control </a:t>
            </a:r>
            <a:r>
              <a:rPr lang="en-US" sz="2400" b="1" i="0"/>
              <a:t>token </a:t>
            </a:r>
            <a:r>
              <a:rPr lang="en-US" sz="2400" i="0"/>
              <a:t>passed from one node to next sequentially.</a:t>
            </a:r>
          </a:p>
          <a:p>
            <a:pPr marL="342900" indent="-342900">
              <a:spcBef>
                <a:spcPct val="20000"/>
              </a:spcBef>
              <a:buClr>
                <a:schemeClr val="accent2"/>
              </a:buClr>
              <a:buSzPct val="85000"/>
              <a:buFont typeface="ZapfDingbats" pitchFamily="82" charset="2"/>
              <a:buChar char="r"/>
            </a:pPr>
            <a:r>
              <a:rPr lang="en-US" sz="2400" i="0"/>
              <a:t>token message</a:t>
            </a:r>
          </a:p>
          <a:p>
            <a:pPr marL="342900" indent="-342900">
              <a:spcBef>
                <a:spcPct val="20000"/>
              </a:spcBef>
              <a:buClr>
                <a:schemeClr val="accent2"/>
              </a:buClr>
              <a:buSzPct val="85000"/>
              <a:buFont typeface="ZapfDingbats" pitchFamily="82" charset="2"/>
              <a:buChar char="r"/>
            </a:pPr>
            <a:r>
              <a:rPr lang="en-US" sz="2400" i="0"/>
              <a:t>concerns:</a:t>
            </a:r>
          </a:p>
          <a:p>
            <a:pPr marL="742950" lvl="1" indent="-285750">
              <a:spcBef>
                <a:spcPct val="20000"/>
              </a:spcBef>
              <a:buClr>
                <a:schemeClr val="accent2"/>
              </a:buClr>
              <a:buSzPct val="75000"/>
              <a:buFont typeface="ZapfDingbats" pitchFamily="82" charset="2"/>
              <a:buChar char="m"/>
            </a:pPr>
            <a:r>
              <a:rPr lang="en-US" sz="2000" i="0"/>
              <a:t>token overhead </a:t>
            </a:r>
          </a:p>
          <a:p>
            <a:pPr marL="742950" lvl="1" indent="-285750">
              <a:spcBef>
                <a:spcPct val="20000"/>
              </a:spcBef>
              <a:buClr>
                <a:schemeClr val="accent2"/>
              </a:buClr>
              <a:buSzPct val="75000"/>
              <a:buFont typeface="ZapfDingbats" pitchFamily="82" charset="2"/>
              <a:buChar char="m"/>
            </a:pPr>
            <a:r>
              <a:rPr lang="en-US" sz="2000" i="0"/>
              <a:t>latency</a:t>
            </a:r>
          </a:p>
          <a:p>
            <a:pPr marL="742950" lvl="1" indent="-285750">
              <a:spcBef>
                <a:spcPct val="20000"/>
              </a:spcBef>
              <a:buClr>
                <a:schemeClr val="accent2"/>
              </a:buClr>
              <a:buSzPct val="75000"/>
              <a:buFont typeface="ZapfDingbats" pitchFamily="82" charset="2"/>
              <a:buChar char="m"/>
            </a:pPr>
            <a:r>
              <a:rPr lang="en-US" sz="2000" i="0"/>
              <a:t>single point of failure (token)</a:t>
            </a:r>
          </a:p>
          <a:p>
            <a:pPr marL="342900" indent="-342900">
              <a:spcBef>
                <a:spcPct val="20000"/>
              </a:spcBef>
              <a:buClr>
                <a:schemeClr val="accent2"/>
              </a:buClr>
              <a:buSzPct val="85000"/>
              <a:buFont typeface="ZapfDingbats" pitchFamily="82" charset="2"/>
              <a:buNone/>
            </a:pPr>
            <a:r>
              <a:rPr lang="en-US" sz="2800" i="0"/>
              <a:t> </a:t>
            </a:r>
          </a:p>
        </p:txBody>
      </p:sp>
      <p:graphicFrame>
        <p:nvGraphicFramePr>
          <p:cNvPr id="672775" name="Object 7"/>
          <p:cNvGraphicFramePr>
            <a:graphicFrameLocks noChangeAspect="1"/>
          </p:cNvGraphicFramePr>
          <p:nvPr/>
        </p:nvGraphicFramePr>
        <p:xfrm>
          <a:off x="6057900" y="2106613"/>
          <a:ext cx="522288" cy="434975"/>
        </p:xfrm>
        <a:graphic>
          <a:graphicData uri="http://schemas.openxmlformats.org/presentationml/2006/ole">
            <mc:AlternateContent xmlns:mc="http://schemas.openxmlformats.org/markup-compatibility/2006">
              <mc:Choice xmlns:v="urn:schemas-microsoft-com:vml" Requires="v">
                <p:oleObj spid="_x0000_s672786" name="Clip" r:id="rId4" imgW="1305000" imgH="1085760" progId="MS_ClipArt_Gallery.2">
                  <p:embed/>
                </p:oleObj>
              </mc:Choice>
              <mc:Fallback>
                <p:oleObj name="Clip" r:id="rId4" imgW="1305000" imgH="1085760" progId="MS_ClipArt_Gallery.2">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7900" y="2106613"/>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2776" name="Oval 8"/>
          <p:cNvSpPr>
            <a:spLocks noChangeArrowheads="1"/>
          </p:cNvSpPr>
          <p:nvPr/>
        </p:nvSpPr>
        <p:spPr bwMode="auto">
          <a:xfrm>
            <a:off x="5360988" y="2617788"/>
            <a:ext cx="2046287" cy="2778125"/>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672777" name="Object 9"/>
          <p:cNvGraphicFramePr>
            <a:graphicFrameLocks noChangeAspect="1"/>
          </p:cNvGraphicFramePr>
          <p:nvPr/>
        </p:nvGraphicFramePr>
        <p:xfrm>
          <a:off x="6175375" y="5527675"/>
          <a:ext cx="522288" cy="434975"/>
        </p:xfrm>
        <a:graphic>
          <a:graphicData uri="http://schemas.openxmlformats.org/presentationml/2006/ole">
            <mc:AlternateContent xmlns:mc="http://schemas.openxmlformats.org/markup-compatibility/2006">
              <mc:Choice xmlns:v="urn:schemas-microsoft-com:vml" Requires="v">
                <p:oleObj spid="_x0000_s672787" name="Clip" r:id="rId6" imgW="1305000" imgH="1085760" progId="MS_ClipArt_Gallery.2">
                  <p:embed/>
                </p:oleObj>
              </mc:Choice>
              <mc:Fallback>
                <p:oleObj name="Clip" r:id="rId6" imgW="1305000" imgH="1085760" progId="MS_ClipArt_Gallery.2">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5375" y="5527675"/>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2778" name="Object 10"/>
          <p:cNvGraphicFramePr>
            <a:graphicFrameLocks noChangeAspect="1"/>
          </p:cNvGraphicFramePr>
          <p:nvPr/>
        </p:nvGraphicFramePr>
        <p:xfrm>
          <a:off x="4714875" y="3724275"/>
          <a:ext cx="522288" cy="434975"/>
        </p:xfrm>
        <a:graphic>
          <a:graphicData uri="http://schemas.openxmlformats.org/presentationml/2006/ole">
            <mc:AlternateContent xmlns:mc="http://schemas.openxmlformats.org/markup-compatibility/2006">
              <mc:Choice xmlns:v="urn:schemas-microsoft-com:vml" Requires="v">
                <p:oleObj spid="_x0000_s672788" name="Clip" r:id="rId7" imgW="1305000" imgH="1085760" progId="MS_ClipArt_Gallery.2">
                  <p:embed/>
                </p:oleObj>
              </mc:Choice>
              <mc:Fallback>
                <p:oleObj name="Clip" r:id="rId7" imgW="1305000" imgH="1085760" progId="MS_ClipArt_Gallery.2">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875" y="3724275"/>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2779" name="Object 11"/>
          <p:cNvGraphicFramePr>
            <a:graphicFrameLocks noChangeAspect="1"/>
          </p:cNvGraphicFramePr>
          <p:nvPr/>
        </p:nvGraphicFramePr>
        <p:xfrm>
          <a:off x="7551738" y="3681413"/>
          <a:ext cx="522287" cy="434975"/>
        </p:xfrm>
        <a:graphic>
          <a:graphicData uri="http://schemas.openxmlformats.org/presentationml/2006/ole">
            <mc:AlternateContent xmlns:mc="http://schemas.openxmlformats.org/markup-compatibility/2006">
              <mc:Choice xmlns:v="urn:schemas-microsoft-com:vml" Requires="v">
                <p:oleObj spid="_x0000_s672789" name="Clip" r:id="rId8" imgW="1305000" imgH="1085760" progId="MS_ClipArt_Gallery.2">
                  <p:embed/>
                </p:oleObj>
              </mc:Choice>
              <mc:Fallback>
                <p:oleObj name="Clip" r:id="rId8" imgW="1305000" imgH="1085760" progId="MS_ClipArt_Gallery.2">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1738" y="3681413"/>
                        <a:ext cx="522287"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2780" name="Rectangle 12"/>
          <p:cNvSpPr>
            <a:spLocks noChangeArrowheads="1"/>
          </p:cNvSpPr>
          <p:nvPr/>
        </p:nvSpPr>
        <p:spPr bwMode="auto">
          <a:xfrm>
            <a:off x="6205538" y="1725613"/>
            <a:ext cx="274637" cy="320675"/>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i="0">
                <a:solidFill>
                  <a:schemeClr val="bg1"/>
                </a:solidFill>
              </a:rPr>
              <a:t>T</a:t>
            </a:r>
          </a:p>
        </p:txBody>
      </p:sp>
      <p:sp>
        <p:nvSpPr>
          <p:cNvPr id="672783" name="Rectangle 15"/>
          <p:cNvSpPr>
            <a:spLocks noChangeArrowheads="1"/>
          </p:cNvSpPr>
          <p:nvPr/>
        </p:nvSpPr>
        <p:spPr bwMode="auto">
          <a:xfrm>
            <a:off x="5949950" y="6008688"/>
            <a:ext cx="811213" cy="32067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i="0">
                <a:solidFill>
                  <a:schemeClr val="bg1"/>
                </a:solidFill>
              </a:rPr>
              <a:t>data</a:t>
            </a:r>
          </a:p>
        </p:txBody>
      </p:sp>
      <p:sp>
        <p:nvSpPr>
          <p:cNvPr id="672784" name="Text Box 16"/>
          <p:cNvSpPr txBox="1">
            <a:spLocks noChangeArrowheads="1"/>
          </p:cNvSpPr>
          <p:nvPr/>
        </p:nvSpPr>
        <p:spPr bwMode="auto">
          <a:xfrm>
            <a:off x="4341813" y="3084513"/>
            <a:ext cx="10556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(nothing</a:t>
            </a:r>
          </a:p>
          <a:p>
            <a:r>
              <a:rPr lang="en-US" i="0"/>
              <a:t>to send)</a:t>
            </a:r>
          </a:p>
        </p:txBody>
      </p:sp>
      <p:sp>
        <p:nvSpPr>
          <p:cNvPr id="672785" name="Rectangle 17"/>
          <p:cNvSpPr>
            <a:spLocks noChangeArrowheads="1"/>
          </p:cNvSpPr>
          <p:nvPr/>
        </p:nvSpPr>
        <p:spPr bwMode="auto">
          <a:xfrm>
            <a:off x="4838700" y="3743325"/>
            <a:ext cx="274638" cy="320675"/>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i="0">
                <a:solidFill>
                  <a:schemeClr val="bg1"/>
                </a:solidFill>
              </a:rPr>
              <a:t>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0105 0.03657 C 0.00694 0.06435 0.00121 0.09282 0.00139 0.10509 C 0.00156 0.11736 0.00659 0.10694 0.00017 0.10995 C -0.00625 0.11296 -0.02361 0.11273 -0.03733 0.12338 C -0.05105 0.13403 -0.06945 0.14444 -0.0823 0.17338 C -0.09514 0.20231 -0.1033 0.27847 -0.11476 0.29676 C -0.12622 0.31505 -0.14341 0.28611 -0.15105 0.28333 " pathEditMode="relative" rAng="0" ptsTypes="aaaaaaa">
                                      <p:cBhvr>
                                        <p:cTn id="6" dur="2000" fill="hold"/>
                                        <p:tgtEl>
                                          <p:spTgt spid="672780"/>
                                        </p:tgtEl>
                                        <p:attrNameLst>
                                          <p:attrName>ppt_x</p:attrName>
                                          <p:attrName>ppt_y</p:attrName>
                                        </p:attrNameLst>
                                      </p:cBhvr>
                                      <p:rCtr x="-7101" y="13912"/>
                                    </p:animMotion>
                                  </p:childTnLst>
                                </p:cTn>
                              </p:par>
                            </p:childTnLst>
                          </p:cTn>
                        </p:par>
                        <p:par>
                          <p:cTn id="7" fill="hold" nodeType="afterGroup">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672784"/>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xit" presetSubtype="0" fill="hold" grpId="1" nodeType="afterEffect">
                                  <p:stCondLst>
                                    <p:cond delay="0"/>
                                  </p:stCondLst>
                                  <p:childTnLst>
                                    <p:set>
                                      <p:cBhvr>
                                        <p:cTn id="12" dur="1" fill="hold">
                                          <p:stCondLst>
                                            <p:cond delay="0"/>
                                          </p:stCondLst>
                                        </p:cTn>
                                        <p:tgtEl>
                                          <p:spTgt spid="67278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72785"/>
                                        </p:tgtEl>
                                        <p:attrNameLst>
                                          <p:attrName>style.visibility</p:attrName>
                                        </p:attrNameLst>
                                      </p:cBhvr>
                                      <p:to>
                                        <p:strVal val="visible"/>
                                      </p:to>
                                    </p:set>
                                  </p:childTnLst>
                                </p:cTn>
                              </p:par>
                            </p:childTnLst>
                          </p:cTn>
                        </p:par>
                        <p:par>
                          <p:cTn id="17" fill="hold" nodeType="afterGroup">
                            <p:stCondLst>
                              <p:cond delay="0"/>
                            </p:stCondLst>
                            <p:childTnLst>
                              <p:par>
                                <p:cTn id="18" presetID="0" presetClass="path" presetSubtype="0" accel="50000" decel="50000" fill="hold" grpId="1" nodeType="afterEffect">
                                  <p:stCondLst>
                                    <p:cond delay="0"/>
                                  </p:stCondLst>
                                  <p:childTnLst>
                                    <p:animMotion origin="layout" path="M 0.0 0.0 C 0.01354 -0.0044 0.02708 -0.0088 0.03506 0.00671 C 0.04305 0.02222 0.04236 0.06875 0.04756 0.09328 C 0.05277 0.11782 0.05538 0.13402 0.06631 0.15347 C 0.07725 0.17291 0.09982 0.19861 0.11371 0.20995 C 0.1276 0.22129 0.1434 0.20926 0.15 0.22176 C 0.15659 0.23426 0.1552 0.25949 0.15381 0.28495 " pathEditMode="relative" ptsTypes="aaaaaaA">
                                      <p:cBhvr>
                                        <p:cTn id="19" dur="2000" fill="hold"/>
                                        <p:tgtEl>
                                          <p:spTgt spid="672785"/>
                                        </p:tgtEl>
                                        <p:attrNameLst>
                                          <p:attrName>ppt_x</p:attrName>
                                          <p:attrName>ppt_y</p:attrName>
                                        </p:attrNameLst>
                                      </p:cBhvr>
                                    </p:animMotion>
                                  </p:childTnLst>
                                </p:cTn>
                              </p:par>
                            </p:childTnLst>
                          </p:cTn>
                        </p:par>
                      </p:childTnLst>
                    </p:cTn>
                  </p:par>
                  <p:par>
                    <p:cTn id="20" fill="hold" nodeType="clickPar">
                      <p:stCondLst>
                        <p:cond delay="indefinite"/>
                      </p:stCondLst>
                      <p:childTnLst>
                        <p:par>
                          <p:cTn id="21" fill="hold" nodeType="withGroup">
                            <p:stCondLst>
                              <p:cond delay="0"/>
                            </p:stCondLst>
                            <p:childTnLst>
                              <p:par>
                                <p:cTn id="22" presetID="0" presetClass="path" presetSubtype="0" accel="50000" decel="50000" fill="hold" grpId="0" nodeType="clickEffect">
                                  <p:stCondLst>
                                    <p:cond delay="0"/>
                                  </p:stCondLst>
                                  <p:childTnLst>
                                    <p:animMotion origin="layout" path="M 0.01875 -0.02431 C 0.01319 -0.0581 0.00763 -0.09167 0.01371 -0.10926 C 0.01979 -0.12685 0.04114 -0.11273 0.05503 -0.1294 C 0.06892 -0.14607 0.0875 -0.1794 0.09756 -0.20926 C 0.10763 -0.23912 0.11371 -0.27824 0.1151 -0.30926 C 0.11649 -0.34028 0.11371 -0.36783 0.10625 -0.39607 C 0.09878 -0.42431 0.08454 -0.45949 0.06996 -0.4794 C 0.05538 -0.49931 0.03142 -0.50996 0.01875 -0.51598 C 0.00607 -0.52199 0.0052 -0.51875 -0.00625 -0.51598 C -0.01771 -0.5132 -0.03698 -0.51135 -0.05 -0.49931 C -0.06303 -0.48727 -0.07605 -0.46343 -0.0849 -0.44422 C -0.09375 -0.425 -0.10018 -0.4044 -0.10365 -0.38426 C -0.10712 -0.36412 -0.10556 -0.34375 -0.10625 -0.32269 C -0.10695 -0.30162 -0.11025 -0.27801 -0.10747 -0.25764 C -0.10469 -0.23727 -0.09705 -0.21852 -0.08994 -0.20093 C -0.08282 -0.18334 -0.07553 -0.1669 -0.06494 -0.15255 C -0.05434 -0.1382 -0.03768 -0.12107 -0.02622 -0.11435 C -0.01476 -0.10764 -0.00174 -0.11806 0.00381 -0.11273 C 0.00937 -0.10741 0.00677 -0.09931 0.00746 -0.08264 C 0.00816 -0.06598 0.00781 -0.03935 0.00746 -0.01273 " pathEditMode="relative" rAng="0" ptsTypes="aaaaaaaaaaaaaaaaaaaA">
                                      <p:cBhvr>
                                        <p:cTn id="23" dur="2000" fill="hold"/>
                                        <p:tgtEl>
                                          <p:spTgt spid="672783"/>
                                        </p:tgtEl>
                                        <p:attrNameLst>
                                          <p:attrName>ppt_x</p:attrName>
                                          <p:attrName>ppt_y</p:attrName>
                                        </p:attrNameLst>
                                      </p:cBhvr>
                                      <p:rCtr x="-1563" y="-24306"/>
                                    </p:animMotion>
                                  </p:childTnLst>
                                </p:cTn>
                              </p:par>
                            </p:childTnLst>
                          </p:cTn>
                        </p:par>
                        <p:par>
                          <p:cTn id="24" fill="hold" nodeType="afterGroup">
                            <p:stCondLst>
                              <p:cond delay="2000"/>
                            </p:stCondLst>
                            <p:childTnLst>
                              <p:par>
                                <p:cTn id="25" presetID="1" presetClass="exit" presetSubtype="0" fill="hold" grpId="1" nodeType="afterEffect">
                                  <p:stCondLst>
                                    <p:cond delay="0"/>
                                  </p:stCondLst>
                                  <p:childTnLst>
                                    <p:set>
                                      <p:cBhvr>
                                        <p:cTn id="26" dur="1" fill="hold">
                                          <p:stCondLst>
                                            <p:cond delay="0"/>
                                          </p:stCondLst>
                                        </p:cTn>
                                        <p:tgtEl>
                                          <p:spTgt spid="6727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80" grpId="0" animBg="1"/>
      <p:bldP spid="672780" grpId="1" animBg="1"/>
      <p:bldP spid="672783" grpId="0" animBg="1"/>
      <p:bldP spid="672783" grpId="1" animBg="1"/>
      <p:bldP spid="672784" grpId="0"/>
      <p:bldP spid="672785" grpId="0" animBg="1"/>
      <p:bldP spid="672785"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F1FE3A38-8DEF-45F7-A791-627DD6A68A06}" type="slidenum">
              <a:rPr lang="en-US"/>
              <a:pPr/>
              <a:t>36</a:t>
            </a:fld>
            <a:endParaRPr lang="en-US"/>
          </a:p>
        </p:txBody>
      </p:sp>
      <p:sp>
        <p:nvSpPr>
          <p:cNvPr id="211970" name="Rectangle 2"/>
          <p:cNvSpPr>
            <a:spLocks noGrp="1" noChangeArrowheads="1"/>
          </p:cNvSpPr>
          <p:nvPr>
            <p:ph type="title"/>
          </p:nvPr>
        </p:nvSpPr>
        <p:spPr/>
        <p:txBody>
          <a:bodyPr/>
          <a:lstStyle/>
          <a:p>
            <a:r>
              <a:rPr lang="en-US"/>
              <a:t> Summary of MAC protocols</a:t>
            </a:r>
          </a:p>
        </p:txBody>
      </p:sp>
      <p:sp>
        <p:nvSpPr>
          <p:cNvPr id="211971" name="Rectangle 3"/>
          <p:cNvSpPr>
            <a:spLocks noGrp="1" noChangeArrowheads="1"/>
          </p:cNvSpPr>
          <p:nvPr>
            <p:ph type="body" idx="1"/>
          </p:nvPr>
        </p:nvSpPr>
        <p:spPr>
          <a:xfrm>
            <a:off x="533400" y="1600200"/>
            <a:ext cx="7772400" cy="4906963"/>
          </a:xfrm>
        </p:spPr>
        <p:txBody>
          <a:bodyPr/>
          <a:lstStyle/>
          <a:p>
            <a:r>
              <a:rPr lang="en-US" sz="2400" i="1">
                <a:solidFill>
                  <a:srgbClr val="FF0000"/>
                </a:solidFill>
              </a:rPr>
              <a:t>channel partitioning,</a:t>
            </a:r>
            <a:r>
              <a:rPr lang="en-US" sz="2400"/>
              <a:t> by time, frequency or code</a:t>
            </a:r>
          </a:p>
          <a:p>
            <a:pPr lvl="1"/>
            <a:r>
              <a:rPr lang="en-US" sz="2000"/>
              <a:t>Time Division, Frequency Division</a:t>
            </a:r>
          </a:p>
          <a:p>
            <a:r>
              <a:rPr lang="en-US" sz="2400" i="1">
                <a:solidFill>
                  <a:srgbClr val="FF0000"/>
                </a:solidFill>
              </a:rPr>
              <a:t>random access </a:t>
            </a:r>
            <a:r>
              <a:rPr lang="en-US" sz="2400"/>
              <a:t>(dynamic), </a:t>
            </a:r>
          </a:p>
          <a:p>
            <a:pPr lvl="1"/>
            <a:r>
              <a:rPr lang="en-US" sz="2000"/>
              <a:t>ALOHA, S-ALOHA, CSMA, CSMA/CD</a:t>
            </a:r>
          </a:p>
          <a:p>
            <a:pPr lvl="1"/>
            <a:r>
              <a:rPr lang="en-US" sz="2000"/>
              <a:t>carrier sensing: easy in some technologies (wire), hard in others (wireless)</a:t>
            </a:r>
          </a:p>
          <a:p>
            <a:pPr lvl="1"/>
            <a:r>
              <a:rPr lang="en-US" sz="2000"/>
              <a:t>CSMA/CD used in Ethernet</a:t>
            </a:r>
          </a:p>
          <a:p>
            <a:pPr lvl="1"/>
            <a:r>
              <a:rPr lang="en-US" sz="2000"/>
              <a:t>CSMA/CA used in 802.11</a:t>
            </a:r>
          </a:p>
          <a:p>
            <a:r>
              <a:rPr lang="en-US" sz="2400" i="1">
                <a:solidFill>
                  <a:srgbClr val="FF0000"/>
                </a:solidFill>
              </a:rPr>
              <a:t>taking turns</a:t>
            </a:r>
          </a:p>
          <a:p>
            <a:pPr lvl="1"/>
            <a:r>
              <a:rPr lang="en-US" sz="2000"/>
              <a:t>polling from central site, token passing</a:t>
            </a:r>
          </a:p>
          <a:p>
            <a:pPr lvl="1"/>
            <a:r>
              <a:rPr lang="en-US" sz="2000"/>
              <a:t>Bluetooth, FDDI, IBM Token Ring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5: DataLink Layer</a:t>
            </a:r>
          </a:p>
        </p:txBody>
      </p:sp>
      <p:sp>
        <p:nvSpPr>
          <p:cNvPr id="6" name="Slide Number Placeholder 6"/>
          <p:cNvSpPr>
            <a:spLocks noGrp="1"/>
          </p:cNvSpPr>
          <p:nvPr>
            <p:ph type="sldNum" sz="quarter" idx="12"/>
          </p:nvPr>
        </p:nvSpPr>
        <p:spPr/>
        <p:txBody>
          <a:bodyPr/>
          <a:lstStyle/>
          <a:p>
            <a:r>
              <a:rPr lang="en-US"/>
              <a:t>5-</a:t>
            </a:r>
            <a:fld id="{A0225E0A-B6C0-4A1A-B60D-1CBB4B648DE1}" type="slidenum">
              <a:rPr lang="en-US"/>
              <a:pPr/>
              <a:t>37</a:t>
            </a:fld>
            <a:endParaRPr lang="en-US"/>
          </a:p>
        </p:txBody>
      </p:sp>
      <p:sp>
        <p:nvSpPr>
          <p:cNvPr id="520194" name="Rectangle 2"/>
          <p:cNvSpPr>
            <a:spLocks noGrp="1" noChangeArrowheads="1"/>
          </p:cNvSpPr>
          <p:nvPr>
            <p:ph type="title"/>
          </p:nvPr>
        </p:nvSpPr>
        <p:spPr/>
        <p:txBody>
          <a:bodyPr/>
          <a:lstStyle/>
          <a:p>
            <a:r>
              <a:rPr lang="en-US"/>
              <a:t>Link Layer</a:t>
            </a:r>
          </a:p>
        </p:txBody>
      </p:sp>
      <p:sp>
        <p:nvSpPr>
          <p:cNvPr id="520195" name="Rectangle 3"/>
          <p:cNvSpPr>
            <a:spLocks noGrp="1" noChangeArrowheads="1"/>
          </p:cNvSpPr>
          <p:nvPr>
            <p:ph type="body" sz="half" idx="1"/>
          </p:nvPr>
        </p:nvSpPr>
        <p:spPr/>
        <p:txBody>
          <a:bodyPr/>
          <a:lstStyle/>
          <a:p>
            <a:r>
              <a:rPr lang="en-US" sz="2400"/>
              <a:t>5.1 Introduction and services</a:t>
            </a:r>
          </a:p>
          <a:p>
            <a:r>
              <a:rPr lang="en-US" sz="2400"/>
              <a:t>5.2 Error detection and correction </a:t>
            </a:r>
          </a:p>
          <a:p>
            <a:r>
              <a:rPr lang="en-US" sz="2400"/>
              <a:t>5.3Multiple access protocols</a:t>
            </a:r>
          </a:p>
          <a:p>
            <a:r>
              <a:rPr lang="en-US" sz="2400">
                <a:solidFill>
                  <a:srgbClr val="FF0000"/>
                </a:solidFill>
              </a:rPr>
              <a:t>5.4 Link-Layer Addressing</a:t>
            </a:r>
          </a:p>
          <a:p>
            <a:r>
              <a:rPr lang="en-US" sz="2400"/>
              <a:t>5.5 Ethernet</a:t>
            </a:r>
          </a:p>
        </p:txBody>
      </p:sp>
      <p:sp>
        <p:nvSpPr>
          <p:cNvPr id="520198" name="Rectangle 6"/>
          <p:cNvSpPr>
            <a:spLocks noGrp="1" noChangeArrowheads="1"/>
          </p:cNvSpPr>
          <p:nvPr>
            <p:ph type="body" sz="half" idx="2"/>
          </p:nvPr>
        </p:nvSpPr>
        <p:spPr>
          <a:xfrm>
            <a:off x="4495800" y="1600200"/>
            <a:ext cx="4054475" cy="4648200"/>
          </a:xfrm>
          <a:noFill/>
          <a:ln/>
        </p:spPr>
        <p:txBody>
          <a:bodyPr/>
          <a:lstStyle/>
          <a:p>
            <a:r>
              <a:rPr lang="en-US" sz="2400"/>
              <a:t>5.6 Link-layer switches</a:t>
            </a:r>
          </a:p>
          <a:p>
            <a:r>
              <a:rPr lang="en-US" sz="2400"/>
              <a:t>5.7 PPP</a:t>
            </a:r>
          </a:p>
          <a:p>
            <a:r>
              <a:rPr lang="en-US" sz="2400"/>
              <a:t>5.8 Link virtualization: MPLS</a:t>
            </a:r>
          </a:p>
          <a:p>
            <a:r>
              <a:rPr lang="en-US" sz="2400"/>
              <a:t>5.9 A day in the life of a web request</a:t>
            </a:r>
          </a:p>
          <a:p>
            <a:pPr>
              <a:buFont typeface="ZapfDingbats" pitchFamily="82" charset="2"/>
              <a:buNone/>
            </a:pPr>
            <a:endParaRPr lang="en-US" sz="24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658663F5-3AF0-4B32-A5B0-397CC6BF9CF8}" type="slidenum">
              <a:rPr lang="en-US"/>
              <a:pPr/>
              <a:t>38</a:t>
            </a:fld>
            <a:endParaRPr lang="en-US"/>
          </a:p>
        </p:txBody>
      </p:sp>
      <p:sp>
        <p:nvSpPr>
          <p:cNvPr id="395266" name="Rectangle 2"/>
          <p:cNvSpPr>
            <a:spLocks noGrp="1" noChangeArrowheads="1"/>
          </p:cNvSpPr>
          <p:nvPr>
            <p:ph type="title"/>
          </p:nvPr>
        </p:nvSpPr>
        <p:spPr/>
        <p:txBody>
          <a:bodyPr/>
          <a:lstStyle/>
          <a:p>
            <a:r>
              <a:rPr lang="en-US"/>
              <a:t>MAC Addresses and ARP</a:t>
            </a:r>
          </a:p>
        </p:txBody>
      </p:sp>
      <p:sp>
        <p:nvSpPr>
          <p:cNvPr id="395267" name="Rectangle 3"/>
          <p:cNvSpPr>
            <a:spLocks noGrp="1" noChangeArrowheads="1"/>
          </p:cNvSpPr>
          <p:nvPr>
            <p:ph type="body" idx="1"/>
          </p:nvPr>
        </p:nvSpPr>
        <p:spPr>
          <a:xfrm>
            <a:off x="533400" y="1600200"/>
            <a:ext cx="8247063" cy="4648200"/>
          </a:xfrm>
        </p:spPr>
        <p:txBody>
          <a:bodyPr/>
          <a:lstStyle/>
          <a:p>
            <a:r>
              <a:rPr lang="en-US" sz="3200"/>
              <a:t>32-bit IP address: </a:t>
            </a:r>
          </a:p>
          <a:p>
            <a:pPr lvl="1"/>
            <a:r>
              <a:rPr lang="en-US" i="1"/>
              <a:t>network-layer</a:t>
            </a:r>
            <a:r>
              <a:rPr lang="en-US"/>
              <a:t> address</a:t>
            </a:r>
          </a:p>
          <a:p>
            <a:pPr lvl="1"/>
            <a:r>
              <a:rPr lang="en-US"/>
              <a:t>used to get datagram to destination IP subnet </a:t>
            </a:r>
          </a:p>
          <a:p>
            <a:r>
              <a:rPr lang="en-US" sz="3200"/>
              <a:t>MAC (or LAN or physical or Ethernet) address:</a:t>
            </a:r>
            <a:r>
              <a:rPr lang="en-US" sz="3200">
                <a:solidFill>
                  <a:srgbClr val="FF0000"/>
                </a:solidFill>
              </a:rPr>
              <a:t> </a:t>
            </a:r>
          </a:p>
          <a:p>
            <a:pPr lvl="1"/>
            <a:r>
              <a:rPr lang="en-US"/>
              <a:t>function:</a:t>
            </a:r>
            <a:r>
              <a:rPr lang="en-US">
                <a:solidFill>
                  <a:schemeClr val="accent2"/>
                </a:solidFill>
              </a:rPr>
              <a:t> </a:t>
            </a:r>
            <a:r>
              <a:rPr lang="en-US" i="1">
                <a:solidFill>
                  <a:srgbClr val="FF0000"/>
                </a:solidFill>
              </a:rPr>
              <a:t>get frame from one interface to another physically-connected interface (same network)</a:t>
            </a:r>
          </a:p>
          <a:p>
            <a:pPr lvl="1"/>
            <a:r>
              <a:rPr lang="en-US"/>
              <a:t>48 bit MAC address (for most LANs)</a:t>
            </a:r>
          </a:p>
          <a:p>
            <a:pPr lvl="2"/>
            <a:r>
              <a:rPr lang="en-US"/>
              <a:t> burned in NIC ROM, also sometimes software settable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4"/>
          <p:cNvSpPr>
            <a:spLocks noGrp="1"/>
          </p:cNvSpPr>
          <p:nvPr>
            <p:ph type="ftr" sz="quarter" idx="11"/>
          </p:nvPr>
        </p:nvSpPr>
        <p:spPr/>
        <p:txBody>
          <a:bodyPr/>
          <a:lstStyle/>
          <a:p>
            <a:r>
              <a:rPr lang="en-US"/>
              <a:t>5: DataLink Layer</a:t>
            </a:r>
          </a:p>
        </p:txBody>
      </p:sp>
      <p:sp>
        <p:nvSpPr>
          <p:cNvPr id="30" name="Slide Number Placeholder 5"/>
          <p:cNvSpPr>
            <a:spLocks noGrp="1"/>
          </p:cNvSpPr>
          <p:nvPr>
            <p:ph type="sldNum" sz="quarter" idx="12"/>
          </p:nvPr>
        </p:nvSpPr>
        <p:spPr/>
        <p:txBody>
          <a:bodyPr/>
          <a:lstStyle/>
          <a:p>
            <a:r>
              <a:rPr lang="en-US"/>
              <a:t>5-</a:t>
            </a:r>
            <a:fld id="{9ED2D863-EE08-45C9-815F-5649A3E34C60}" type="slidenum">
              <a:rPr lang="en-US"/>
              <a:pPr/>
              <a:t>39</a:t>
            </a:fld>
            <a:endParaRPr lang="en-US"/>
          </a:p>
        </p:txBody>
      </p:sp>
      <p:sp>
        <p:nvSpPr>
          <p:cNvPr id="526338" name="Rectangle 2"/>
          <p:cNvSpPr>
            <a:spLocks noGrp="1" noChangeArrowheads="1"/>
          </p:cNvSpPr>
          <p:nvPr>
            <p:ph type="title"/>
          </p:nvPr>
        </p:nvSpPr>
        <p:spPr/>
        <p:txBody>
          <a:bodyPr/>
          <a:lstStyle/>
          <a:p>
            <a:r>
              <a:rPr lang="en-US"/>
              <a:t>LAN Addresses and ARP</a:t>
            </a:r>
          </a:p>
        </p:txBody>
      </p:sp>
      <p:sp>
        <p:nvSpPr>
          <p:cNvPr id="526340" name="Text Box 4"/>
          <p:cNvSpPr txBox="1">
            <a:spLocks noChangeArrowheads="1"/>
          </p:cNvSpPr>
          <p:nvPr/>
        </p:nvSpPr>
        <p:spPr bwMode="auto">
          <a:xfrm>
            <a:off x="766763" y="1314450"/>
            <a:ext cx="56118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0">
                <a:solidFill>
                  <a:srgbClr val="FF0000"/>
                </a:solidFill>
              </a:rPr>
              <a:t>Each adapter on LAN has unique LAN address</a:t>
            </a:r>
          </a:p>
        </p:txBody>
      </p:sp>
      <p:sp>
        <p:nvSpPr>
          <p:cNvPr id="526341" name="Text Box 5"/>
          <p:cNvSpPr txBox="1">
            <a:spLocks noChangeArrowheads="1"/>
          </p:cNvSpPr>
          <p:nvPr/>
        </p:nvSpPr>
        <p:spPr bwMode="auto">
          <a:xfrm>
            <a:off x="6230938" y="2490788"/>
            <a:ext cx="236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Broadcast address =</a:t>
            </a:r>
          </a:p>
          <a:p>
            <a:r>
              <a:rPr lang="en-US" i="0">
                <a:solidFill>
                  <a:srgbClr val="FF0000"/>
                </a:solidFill>
              </a:rPr>
              <a:t>FF-FF-FF-FF-FF-FF</a:t>
            </a:r>
          </a:p>
        </p:txBody>
      </p:sp>
      <p:sp>
        <p:nvSpPr>
          <p:cNvPr id="526353" name="Rectangle 17"/>
          <p:cNvSpPr>
            <a:spLocks noChangeArrowheads="1"/>
          </p:cNvSpPr>
          <p:nvPr/>
        </p:nvSpPr>
        <p:spPr bwMode="auto">
          <a:xfrm>
            <a:off x="6642100" y="3989388"/>
            <a:ext cx="269875" cy="2047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6354" name="Text Box 18"/>
          <p:cNvSpPr txBox="1">
            <a:spLocks noChangeArrowheads="1"/>
          </p:cNvSpPr>
          <p:nvPr/>
        </p:nvSpPr>
        <p:spPr bwMode="auto">
          <a:xfrm>
            <a:off x="6862763" y="3895725"/>
            <a:ext cx="1203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 adapter</a:t>
            </a:r>
          </a:p>
        </p:txBody>
      </p:sp>
      <p:graphicFrame>
        <p:nvGraphicFramePr>
          <p:cNvPr id="526343" name="Object 7"/>
          <p:cNvGraphicFramePr>
            <a:graphicFrameLocks noChangeAspect="1"/>
          </p:cNvGraphicFramePr>
          <p:nvPr/>
        </p:nvGraphicFramePr>
        <p:xfrm>
          <a:off x="2967038" y="2052638"/>
          <a:ext cx="611187" cy="520700"/>
        </p:xfrm>
        <a:graphic>
          <a:graphicData uri="http://schemas.openxmlformats.org/presentationml/2006/ole">
            <mc:AlternateContent xmlns:mc="http://schemas.openxmlformats.org/markup-compatibility/2006">
              <mc:Choice xmlns:v="urn:schemas-microsoft-com:vml" Requires="v">
                <p:oleObj spid="_x0000_s526370" name="Clip" r:id="rId4" imgW="1305000" imgH="1085760" progId="MS_ClipArt_Gallery.2">
                  <p:embed/>
                </p:oleObj>
              </mc:Choice>
              <mc:Fallback>
                <p:oleObj name="Clip" r:id="rId4" imgW="1305000" imgH="1085760" progId="MS_ClipArt_Gallery.2">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7038" y="2052638"/>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6344" name="Freeform 8"/>
          <p:cNvSpPr>
            <a:spLocks/>
          </p:cNvSpPr>
          <p:nvPr/>
        </p:nvSpPr>
        <p:spPr bwMode="auto">
          <a:xfrm>
            <a:off x="2152650" y="3262313"/>
            <a:ext cx="2046288" cy="2049462"/>
          </a:xfrm>
          <a:custGeom>
            <a:avLst/>
            <a:gdLst>
              <a:gd name="T0" fmla="*/ 239 w 1292"/>
              <a:gd name="T1" fmla="*/ 7 h 1255"/>
              <a:gd name="T2" fmla="*/ 35 w 1292"/>
              <a:gd name="T3" fmla="*/ 157 h 1255"/>
              <a:gd name="T4" fmla="*/ 29 w 1292"/>
              <a:gd name="T5" fmla="*/ 523 h 1255"/>
              <a:gd name="T6" fmla="*/ 53 w 1292"/>
              <a:gd name="T7" fmla="*/ 829 h 1255"/>
              <a:gd name="T8" fmla="*/ 245 w 1292"/>
              <a:gd name="T9" fmla="*/ 871 h 1255"/>
              <a:gd name="T10" fmla="*/ 647 w 1292"/>
              <a:gd name="T11" fmla="*/ 1129 h 1255"/>
              <a:gd name="T12" fmla="*/ 995 w 1292"/>
              <a:gd name="T13" fmla="*/ 1237 h 1255"/>
              <a:gd name="T14" fmla="*/ 1199 w 1292"/>
              <a:gd name="T15" fmla="*/ 1021 h 1255"/>
              <a:gd name="T16" fmla="*/ 1271 w 1292"/>
              <a:gd name="T17" fmla="*/ 445 h 1255"/>
              <a:gd name="T18" fmla="*/ 1205 w 1292"/>
              <a:gd name="T19" fmla="*/ 211 h 1255"/>
              <a:gd name="T20" fmla="*/ 749 w 1292"/>
              <a:gd name="T21" fmla="*/ 115 h 1255"/>
              <a:gd name="T22" fmla="*/ 239 w 1292"/>
              <a:gd name="T23" fmla="*/ 7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526345" name="Object 9"/>
          <p:cNvGraphicFramePr>
            <a:graphicFrameLocks noChangeAspect="1"/>
          </p:cNvGraphicFramePr>
          <p:nvPr/>
        </p:nvGraphicFramePr>
        <p:xfrm>
          <a:off x="5167313" y="3868738"/>
          <a:ext cx="611187" cy="520700"/>
        </p:xfrm>
        <a:graphic>
          <a:graphicData uri="http://schemas.openxmlformats.org/presentationml/2006/ole">
            <mc:AlternateContent xmlns:mc="http://schemas.openxmlformats.org/markup-compatibility/2006">
              <mc:Choice xmlns:v="urn:schemas-microsoft-com:vml" Requires="v">
                <p:oleObj spid="_x0000_s526371" name="Clip" r:id="rId6" imgW="1305000" imgH="1085760" progId="MS_ClipArt_Gallery.2">
                  <p:embed/>
                </p:oleObj>
              </mc:Choice>
              <mc:Fallback>
                <p:oleObj name="Clip" r:id="rId6" imgW="1305000" imgH="1085760" progId="MS_ClipArt_Gallery.2">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7313" y="3868738"/>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6346" name="Object 10"/>
          <p:cNvGraphicFramePr>
            <a:graphicFrameLocks noChangeAspect="1"/>
          </p:cNvGraphicFramePr>
          <p:nvPr/>
        </p:nvGraphicFramePr>
        <p:xfrm>
          <a:off x="2952750" y="5811838"/>
          <a:ext cx="611188" cy="520700"/>
        </p:xfrm>
        <a:graphic>
          <a:graphicData uri="http://schemas.openxmlformats.org/presentationml/2006/ole">
            <mc:AlternateContent xmlns:mc="http://schemas.openxmlformats.org/markup-compatibility/2006">
              <mc:Choice xmlns:v="urn:schemas-microsoft-com:vml" Requires="v">
                <p:oleObj spid="_x0000_s526372" name="Clip" r:id="rId7" imgW="1305000" imgH="1085760" progId="MS_ClipArt_Gallery.2">
                  <p:embed/>
                </p:oleObj>
              </mc:Choice>
              <mc:Fallback>
                <p:oleObj name="Clip" r:id="rId7" imgW="1305000" imgH="1085760" progId="MS_ClipArt_Gallery.2">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2750" y="581183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6347" name="Object 11"/>
          <p:cNvGraphicFramePr>
            <a:graphicFrameLocks noChangeAspect="1"/>
          </p:cNvGraphicFramePr>
          <p:nvPr/>
        </p:nvGraphicFramePr>
        <p:xfrm>
          <a:off x="492125" y="3711575"/>
          <a:ext cx="611188" cy="520700"/>
        </p:xfrm>
        <a:graphic>
          <a:graphicData uri="http://schemas.openxmlformats.org/presentationml/2006/ole">
            <mc:AlternateContent xmlns:mc="http://schemas.openxmlformats.org/markup-compatibility/2006">
              <mc:Choice xmlns:v="urn:schemas-microsoft-com:vml" Requires="v">
                <p:oleObj spid="_x0000_s526373" name="Clip" r:id="rId8" imgW="1305000" imgH="1085760" progId="MS_ClipArt_Gallery.2">
                  <p:embed/>
                </p:oleObj>
              </mc:Choice>
              <mc:Fallback>
                <p:oleObj name="Clip" r:id="rId8" imgW="1305000" imgH="1085760" progId="MS_ClipArt_Gallery.2">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125" y="371157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6348" name="Rectangle 12"/>
          <p:cNvSpPr>
            <a:spLocks noChangeArrowheads="1"/>
          </p:cNvSpPr>
          <p:nvPr/>
        </p:nvSpPr>
        <p:spPr bwMode="auto">
          <a:xfrm>
            <a:off x="4968875" y="4017963"/>
            <a:ext cx="269875" cy="2047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6349" name="Rectangle 13"/>
          <p:cNvSpPr>
            <a:spLocks noChangeArrowheads="1"/>
          </p:cNvSpPr>
          <p:nvPr/>
        </p:nvSpPr>
        <p:spPr bwMode="auto">
          <a:xfrm>
            <a:off x="1038225" y="3835400"/>
            <a:ext cx="269875" cy="2047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6350" name="Rectangle 14"/>
          <p:cNvSpPr>
            <a:spLocks noChangeArrowheads="1"/>
          </p:cNvSpPr>
          <p:nvPr/>
        </p:nvSpPr>
        <p:spPr bwMode="auto">
          <a:xfrm>
            <a:off x="3238500" y="2546350"/>
            <a:ext cx="192088" cy="2555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6352" name="Rectangle 16"/>
          <p:cNvSpPr>
            <a:spLocks noChangeArrowheads="1"/>
          </p:cNvSpPr>
          <p:nvPr/>
        </p:nvSpPr>
        <p:spPr bwMode="auto">
          <a:xfrm>
            <a:off x="3171825" y="5557838"/>
            <a:ext cx="192088" cy="2555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6355" name="Line 19"/>
          <p:cNvSpPr>
            <a:spLocks noChangeShapeType="1"/>
          </p:cNvSpPr>
          <p:nvPr/>
        </p:nvSpPr>
        <p:spPr bwMode="auto">
          <a:xfrm>
            <a:off x="1300163" y="3940175"/>
            <a:ext cx="901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26356" name="Line 20"/>
          <p:cNvSpPr>
            <a:spLocks noChangeShapeType="1"/>
          </p:cNvSpPr>
          <p:nvPr/>
        </p:nvSpPr>
        <p:spPr bwMode="auto">
          <a:xfrm>
            <a:off x="3309938" y="2808288"/>
            <a:ext cx="0" cy="655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26357" name="Line 21"/>
          <p:cNvSpPr>
            <a:spLocks noChangeShapeType="1"/>
          </p:cNvSpPr>
          <p:nvPr/>
        </p:nvSpPr>
        <p:spPr bwMode="auto">
          <a:xfrm flipH="1">
            <a:off x="4173538" y="4108450"/>
            <a:ext cx="796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26358" name="Line 22"/>
          <p:cNvSpPr>
            <a:spLocks noChangeShapeType="1"/>
          </p:cNvSpPr>
          <p:nvPr/>
        </p:nvSpPr>
        <p:spPr bwMode="auto">
          <a:xfrm flipV="1">
            <a:off x="3271838" y="5113338"/>
            <a:ext cx="0" cy="438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26360" name="Text Box 24"/>
          <p:cNvSpPr txBox="1">
            <a:spLocks noChangeArrowheads="1"/>
          </p:cNvSpPr>
          <p:nvPr/>
        </p:nvSpPr>
        <p:spPr bwMode="auto">
          <a:xfrm>
            <a:off x="3630613" y="2516188"/>
            <a:ext cx="1898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0"/>
              <a:t>1A-2F-BB-76-09-AD</a:t>
            </a:r>
          </a:p>
        </p:txBody>
      </p:sp>
      <p:sp>
        <p:nvSpPr>
          <p:cNvPr id="526361" name="Line 25"/>
          <p:cNvSpPr>
            <a:spLocks noChangeShapeType="1"/>
          </p:cNvSpPr>
          <p:nvPr/>
        </p:nvSpPr>
        <p:spPr bwMode="auto">
          <a:xfrm flipH="1" flipV="1">
            <a:off x="3438525" y="2652713"/>
            <a:ext cx="257175" cy="12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26362" name="Line 26"/>
          <p:cNvSpPr>
            <a:spLocks noChangeShapeType="1"/>
          </p:cNvSpPr>
          <p:nvPr/>
        </p:nvSpPr>
        <p:spPr bwMode="auto">
          <a:xfrm flipV="1">
            <a:off x="5087938" y="4211638"/>
            <a:ext cx="0" cy="373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26363" name="Text Box 27"/>
          <p:cNvSpPr txBox="1">
            <a:spLocks noChangeArrowheads="1"/>
          </p:cNvSpPr>
          <p:nvPr/>
        </p:nvSpPr>
        <p:spPr bwMode="auto">
          <a:xfrm>
            <a:off x="4479925" y="4602163"/>
            <a:ext cx="19002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0"/>
              <a:t>58-23-D7-FA-20-B0</a:t>
            </a:r>
          </a:p>
        </p:txBody>
      </p:sp>
      <p:sp>
        <p:nvSpPr>
          <p:cNvPr id="526364" name="Line 28"/>
          <p:cNvSpPr>
            <a:spLocks noChangeShapeType="1"/>
          </p:cNvSpPr>
          <p:nvPr/>
        </p:nvSpPr>
        <p:spPr bwMode="auto">
          <a:xfrm flipH="1">
            <a:off x="3375025" y="5667375"/>
            <a:ext cx="360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26365" name="Text Box 29"/>
          <p:cNvSpPr txBox="1">
            <a:spLocks noChangeArrowheads="1"/>
          </p:cNvSpPr>
          <p:nvPr/>
        </p:nvSpPr>
        <p:spPr bwMode="auto">
          <a:xfrm>
            <a:off x="3797300" y="5554663"/>
            <a:ext cx="17954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0"/>
              <a:t>0C-C4-11-6F-E3-98</a:t>
            </a:r>
          </a:p>
        </p:txBody>
      </p:sp>
      <p:sp>
        <p:nvSpPr>
          <p:cNvPr id="526366" name="Line 30"/>
          <p:cNvSpPr>
            <a:spLocks noChangeShapeType="1"/>
          </p:cNvSpPr>
          <p:nvPr/>
        </p:nvSpPr>
        <p:spPr bwMode="auto">
          <a:xfrm flipV="1">
            <a:off x="1169988" y="4040188"/>
            <a:ext cx="0" cy="373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26367" name="Text Box 31"/>
          <p:cNvSpPr txBox="1">
            <a:spLocks noChangeArrowheads="1"/>
          </p:cNvSpPr>
          <p:nvPr/>
        </p:nvSpPr>
        <p:spPr bwMode="auto">
          <a:xfrm>
            <a:off x="319088" y="4473575"/>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0"/>
              <a:t>71-65-F7-2B-08-53</a:t>
            </a:r>
          </a:p>
        </p:txBody>
      </p:sp>
      <p:sp>
        <p:nvSpPr>
          <p:cNvPr id="526368" name="Text Box 32"/>
          <p:cNvSpPr txBox="1">
            <a:spLocks noChangeArrowheads="1"/>
          </p:cNvSpPr>
          <p:nvPr/>
        </p:nvSpPr>
        <p:spPr bwMode="auto">
          <a:xfrm>
            <a:off x="2636838" y="3625850"/>
            <a:ext cx="1157287"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   LAN</a:t>
            </a:r>
          </a:p>
          <a:p>
            <a:r>
              <a:rPr lang="en-US" i="0"/>
              <a:t>(wired or</a:t>
            </a:r>
          </a:p>
          <a:p>
            <a:r>
              <a:rPr lang="en-US" i="0"/>
              <a:t>wireless)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 name="Footer Placeholder 5"/>
          <p:cNvSpPr>
            <a:spLocks noGrp="1"/>
          </p:cNvSpPr>
          <p:nvPr>
            <p:ph type="ftr" sz="quarter" idx="11"/>
          </p:nvPr>
        </p:nvSpPr>
        <p:spPr/>
        <p:txBody>
          <a:bodyPr/>
          <a:lstStyle/>
          <a:p>
            <a:r>
              <a:rPr lang="en-US"/>
              <a:t>5: DataLink Layer</a:t>
            </a:r>
          </a:p>
        </p:txBody>
      </p:sp>
      <p:sp>
        <p:nvSpPr>
          <p:cNvPr id="662" name="Slide Number Placeholder 6"/>
          <p:cNvSpPr>
            <a:spLocks noGrp="1"/>
          </p:cNvSpPr>
          <p:nvPr>
            <p:ph type="sldNum" sz="quarter" idx="12"/>
          </p:nvPr>
        </p:nvSpPr>
        <p:spPr/>
        <p:txBody>
          <a:bodyPr/>
          <a:lstStyle/>
          <a:p>
            <a:r>
              <a:rPr lang="en-US"/>
              <a:t>5-</a:t>
            </a:r>
            <a:fld id="{D28C2E32-F8D9-46F7-95C6-5EC87F14485B}" type="slidenum">
              <a:rPr lang="en-US"/>
              <a:pPr/>
              <a:t>4</a:t>
            </a:fld>
            <a:endParaRPr lang="en-US"/>
          </a:p>
        </p:txBody>
      </p:sp>
      <p:sp>
        <p:nvSpPr>
          <p:cNvPr id="302082" name="Rectangle 2"/>
          <p:cNvSpPr>
            <a:spLocks noGrp="1" noChangeArrowheads="1"/>
          </p:cNvSpPr>
          <p:nvPr>
            <p:ph type="title"/>
          </p:nvPr>
        </p:nvSpPr>
        <p:spPr>
          <a:xfrm>
            <a:off x="304800" y="228600"/>
            <a:ext cx="8382000" cy="1143000"/>
          </a:xfrm>
        </p:spPr>
        <p:txBody>
          <a:bodyPr/>
          <a:lstStyle/>
          <a:p>
            <a:r>
              <a:rPr lang="en-US"/>
              <a:t>Link Layer: Introduction</a:t>
            </a:r>
          </a:p>
        </p:txBody>
      </p:sp>
      <p:sp>
        <p:nvSpPr>
          <p:cNvPr id="302083" name="Rectangle 3"/>
          <p:cNvSpPr>
            <a:spLocks noGrp="1" noChangeArrowheads="1"/>
          </p:cNvSpPr>
          <p:nvPr>
            <p:ph type="body" sz="half" idx="1"/>
          </p:nvPr>
        </p:nvSpPr>
        <p:spPr>
          <a:xfrm>
            <a:off x="322263" y="1219200"/>
            <a:ext cx="4267200" cy="3802063"/>
          </a:xfrm>
        </p:spPr>
        <p:txBody>
          <a:bodyPr/>
          <a:lstStyle/>
          <a:p>
            <a:pPr>
              <a:buFont typeface="ZapfDingbats" pitchFamily="82" charset="2"/>
              <a:buNone/>
            </a:pPr>
            <a:r>
              <a:rPr lang="en-US" sz="2400" u="sng">
                <a:solidFill>
                  <a:srgbClr val="FF0000"/>
                </a:solidFill>
              </a:rPr>
              <a:t>Some terminology:</a:t>
            </a:r>
            <a:endParaRPr lang="en-US" sz="2400"/>
          </a:p>
          <a:p>
            <a:r>
              <a:rPr lang="en-US" sz="2000"/>
              <a:t>hosts and routers are </a:t>
            </a:r>
            <a:r>
              <a:rPr lang="en-US" sz="2000" b="1">
                <a:solidFill>
                  <a:srgbClr val="FF0000"/>
                </a:solidFill>
              </a:rPr>
              <a:t>nodes</a:t>
            </a:r>
          </a:p>
          <a:p>
            <a:r>
              <a:rPr lang="en-US" sz="2000"/>
              <a:t>communication channels that connect adjacent nodes along communication path are </a:t>
            </a:r>
            <a:r>
              <a:rPr lang="en-US" sz="2000" b="1">
                <a:solidFill>
                  <a:srgbClr val="FF0000"/>
                </a:solidFill>
              </a:rPr>
              <a:t>links</a:t>
            </a:r>
          </a:p>
          <a:p>
            <a:pPr lvl="1"/>
            <a:r>
              <a:rPr lang="en-US" sz="1800"/>
              <a:t>wired links</a:t>
            </a:r>
          </a:p>
          <a:p>
            <a:pPr lvl="1"/>
            <a:r>
              <a:rPr lang="en-US" sz="1800"/>
              <a:t>wireless links</a:t>
            </a:r>
          </a:p>
          <a:p>
            <a:pPr lvl="1"/>
            <a:r>
              <a:rPr lang="en-US" sz="1800"/>
              <a:t>LANs</a:t>
            </a:r>
            <a:endParaRPr lang="en-US" sz="1800" b="1">
              <a:solidFill>
                <a:srgbClr val="FF0000"/>
              </a:solidFill>
            </a:endParaRPr>
          </a:p>
          <a:p>
            <a:r>
              <a:rPr lang="en-US" sz="2000"/>
              <a:t>layer-2 packet is a </a:t>
            </a:r>
            <a:r>
              <a:rPr lang="en-US" sz="2000" b="1">
                <a:solidFill>
                  <a:srgbClr val="FF0000"/>
                </a:solidFill>
              </a:rPr>
              <a:t>frame</a:t>
            </a:r>
            <a:r>
              <a:rPr lang="en-US" sz="2000" b="1"/>
              <a:t>,</a:t>
            </a:r>
            <a:r>
              <a:rPr lang="en-US" sz="2000" b="1">
                <a:solidFill>
                  <a:srgbClr val="FF0000"/>
                </a:solidFill>
              </a:rPr>
              <a:t> </a:t>
            </a:r>
            <a:r>
              <a:rPr lang="en-US" sz="2000"/>
              <a:t>encapsulates datagram</a:t>
            </a:r>
          </a:p>
          <a:p>
            <a:pPr>
              <a:buFont typeface="ZapfDingbats" pitchFamily="82" charset="2"/>
              <a:buNone/>
            </a:pPr>
            <a:endParaRPr lang="en-US" sz="2400"/>
          </a:p>
          <a:p>
            <a:endParaRPr lang="en-US" sz="2400"/>
          </a:p>
        </p:txBody>
      </p:sp>
      <p:sp>
        <p:nvSpPr>
          <p:cNvPr id="302547" name="Text Box 467"/>
          <p:cNvSpPr txBox="1">
            <a:spLocks noChangeArrowheads="1"/>
          </p:cNvSpPr>
          <p:nvPr/>
        </p:nvSpPr>
        <p:spPr bwMode="auto">
          <a:xfrm>
            <a:off x="236538" y="5268913"/>
            <a:ext cx="5616575" cy="120650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solidFill>
                  <a:srgbClr val="FF0000"/>
                </a:solidFill>
              </a:rPr>
              <a:t>data-link layer</a:t>
            </a:r>
            <a:r>
              <a:rPr lang="en-US" sz="2400" i="0"/>
              <a:t> has responsibility of </a:t>
            </a:r>
          </a:p>
          <a:p>
            <a:r>
              <a:rPr lang="en-US" sz="2400" i="0"/>
              <a:t>transferring datagram from one node </a:t>
            </a:r>
          </a:p>
          <a:p>
            <a:r>
              <a:rPr lang="en-US" sz="2400" i="0"/>
              <a:t>to adjacent node over a link</a:t>
            </a:r>
            <a:endParaRPr lang="en-US" i="0"/>
          </a:p>
        </p:txBody>
      </p:sp>
      <p:sp>
        <p:nvSpPr>
          <p:cNvPr id="312329" name="Freeform 9"/>
          <p:cNvSpPr>
            <a:spLocks/>
          </p:cNvSpPr>
          <p:nvPr/>
        </p:nvSpPr>
        <p:spPr bwMode="auto">
          <a:xfrm>
            <a:off x="6710363" y="3457575"/>
            <a:ext cx="1314450" cy="674688"/>
          </a:xfrm>
          <a:custGeom>
            <a:avLst/>
            <a:gdLst>
              <a:gd name="T0" fmla="*/ 382 w 828"/>
              <a:gd name="T1" fmla="*/ 30 h 425"/>
              <a:gd name="T2" fmla="*/ 370 w 828"/>
              <a:gd name="T3" fmla="*/ 30 h 425"/>
              <a:gd name="T4" fmla="*/ 126 w 828"/>
              <a:gd name="T5" fmla="*/ 32 h 425"/>
              <a:gd name="T6" fmla="*/ 6 w 828"/>
              <a:gd name="T7" fmla="*/ 126 h 425"/>
              <a:gd name="T8" fmla="*/ 92 w 828"/>
              <a:gd name="T9" fmla="*/ 274 h 425"/>
              <a:gd name="T10" fmla="*/ 292 w 828"/>
              <a:gd name="T11" fmla="*/ 384 h 425"/>
              <a:gd name="T12" fmla="*/ 540 w 828"/>
              <a:gd name="T13" fmla="*/ 416 h 425"/>
              <a:gd name="T14" fmla="*/ 698 w 828"/>
              <a:gd name="T15" fmla="*/ 330 h 425"/>
              <a:gd name="T16" fmla="*/ 776 w 828"/>
              <a:gd name="T17" fmla="*/ 170 h 425"/>
              <a:gd name="T18" fmla="*/ 792 w 828"/>
              <a:gd name="T19" fmla="*/ 22 h 425"/>
              <a:gd name="T20" fmla="*/ 560 w 828"/>
              <a:gd name="T21" fmla="*/ 38 h 425"/>
              <a:gd name="T22" fmla="*/ 382 w 828"/>
              <a:gd name="T23" fmla="*/ 3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330" name="Freeform 10"/>
          <p:cNvSpPr>
            <a:spLocks/>
          </p:cNvSpPr>
          <p:nvPr/>
        </p:nvSpPr>
        <p:spPr bwMode="auto">
          <a:xfrm>
            <a:off x="6729413" y="1931988"/>
            <a:ext cx="1730375" cy="1044575"/>
          </a:xfrm>
          <a:custGeom>
            <a:avLst/>
            <a:gdLst>
              <a:gd name="T0" fmla="*/ 424 w 765"/>
              <a:gd name="T1" fmla="*/ 10 h 459"/>
              <a:gd name="T2" fmla="*/ 288 w 765"/>
              <a:gd name="T3" fmla="*/ 70 h 459"/>
              <a:gd name="T4" fmla="*/ 96 w 765"/>
              <a:gd name="T5" fmla="*/ 100 h 459"/>
              <a:gd name="T6" fmla="*/ 14 w 765"/>
              <a:gd name="T7" fmla="*/ 336 h 459"/>
              <a:gd name="T8" fmla="*/ 180 w 765"/>
              <a:gd name="T9" fmla="*/ 444 h 459"/>
              <a:gd name="T10" fmla="*/ 346 w 765"/>
              <a:gd name="T11" fmla="*/ 426 h 459"/>
              <a:gd name="T12" fmla="*/ 584 w 765"/>
              <a:gd name="T13" fmla="*/ 444 h 459"/>
              <a:gd name="T14" fmla="*/ 698 w 765"/>
              <a:gd name="T15" fmla="*/ 434 h 459"/>
              <a:gd name="T16" fmla="*/ 752 w 765"/>
              <a:gd name="T17" fmla="*/ 372 h 459"/>
              <a:gd name="T18" fmla="*/ 750 w 765"/>
              <a:gd name="T19" fmla="*/ 158 h 459"/>
              <a:gd name="T20" fmla="*/ 662 w 765"/>
              <a:gd name="T21" fmla="*/ 34 h 459"/>
              <a:gd name="T22" fmla="*/ 424 w 765"/>
              <a:gd name="T23" fmla="*/ 1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331" name="Freeform 11"/>
          <p:cNvSpPr>
            <a:spLocks/>
          </p:cNvSpPr>
          <p:nvPr/>
        </p:nvSpPr>
        <p:spPr bwMode="auto">
          <a:xfrm>
            <a:off x="4989513" y="1639888"/>
            <a:ext cx="1644650" cy="1071562"/>
          </a:xfrm>
          <a:custGeom>
            <a:avLst/>
            <a:gdLst>
              <a:gd name="T0" fmla="*/ 648 w 1036"/>
              <a:gd name="T1" fmla="*/ 11 h 675"/>
              <a:gd name="T2" fmla="*/ 390 w 1036"/>
              <a:gd name="T3" fmla="*/ 53 h 675"/>
              <a:gd name="T4" fmla="*/ 206 w 1036"/>
              <a:gd name="T5" fmla="*/ 129 h 675"/>
              <a:gd name="T6" fmla="*/ 152 w 1036"/>
              <a:gd name="T7" fmla="*/ 229 h 675"/>
              <a:gd name="T8" fmla="*/ 22 w 1036"/>
              <a:gd name="T9" fmla="*/ 297 h 675"/>
              <a:gd name="T10" fmla="*/ 18 w 1036"/>
              <a:gd name="T11" fmla="*/ 459 h 675"/>
              <a:gd name="T12" fmla="*/ 132 w 1036"/>
              <a:gd name="T13" fmla="*/ 489 h 675"/>
              <a:gd name="T14" fmla="*/ 458 w 1036"/>
              <a:gd name="T15" fmla="*/ 489 h 675"/>
              <a:gd name="T16" fmla="*/ 598 w 1036"/>
              <a:gd name="T17" fmla="*/ 555 h 675"/>
              <a:gd name="T18" fmla="*/ 752 w 1036"/>
              <a:gd name="T19" fmla="*/ 657 h 675"/>
              <a:gd name="T20" fmla="*/ 870 w 1036"/>
              <a:gd name="T21" fmla="*/ 661 h 675"/>
              <a:gd name="T22" fmla="*/ 952 w 1036"/>
              <a:gd name="T23" fmla="*/ 603 h 675"/>
              <a:gd name="T24" fmla="*/ 992 w 1036"/>
              <a:gd name="T25" fmla="*/ 445 h 675"/>
              <a:gd name="T26" fmla="*/ 1018 w 1036"/>
              <a:gd name="T27" fmla="*/ 291 h 675"/>
              <a:gd name="T28" fmla="*/ 1022 w 1036"/>
              <a:gd name="T29" fmla="*/ 107 h 675"/>
              <a:gd name="T30" fmla="*/ 934 w 1036"/>
              <a:gd name="T31" fmla="*/ 17 h 675"/>
              <a:gd name="T32" fmla="*/ 776 w 1036"/>
              <a:gd name="T33" fmla="*/ 3 h 675"/>
              <a:gd name="T34" fmla="*/ 648 w 1036"/>
              <a:gd name="T35" fmla="*/ 11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12332" name="Group 12"/>
          <p:cNvGrpSpPr>
            <a:grpSpLocks/>
          </p:cNvGrpSpPr>
          <p:nvPr/>
        </p:nvGrpSpPr>
        <p:grpSpPr bwMode="auto">
          <a:xfrm>
            <a:off x="5076825" y="2974975"/>
            <a:ext cx="1458913" cy="933450"/>
            <a:chOff x="2889" y="1631"/>
            <a:chExt cx="980" cy="743"/>
          </a:xfrm>
        </p:grpSpPr>
        <p:sp>
          <p:nvSpPr>
            <p:cNvPr id="312333" name="Rectangle 13"/>
            <p:cNvSpPr>
              <a:spLocks noChangeArrowheads="1"/>
            </p:cNvSpPr>
            <p:nvPr/>
          </p:nvSpPr>
          <p:spPr bwMode="auto">
            <a:xfrm>
              <a:off x="3046" y="1841"/>
              <a:ext cx="663" cy="533"/>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34" name="AutoShape 14"/>
            <p:cNvSpPr>
              <a:spLocks noChangeArrowheads="1"/>
            </p:cNvSpPr>
            <p:nvPr/>
          </p:nvSpPr>
          <p:spPr bwMode="auto">
            <a:xfrm>
              <a:off x="2889" y="1631"/>
              <a:ext cx="980" cy="253"/>
            </a:xfrm>
            <a:prstGeom prst="triangle">
              <a:avLst>
                <a:gd name="adj" fmla="val 50000"/>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solidFill>
                  <a:srgbClr val="00CCFF"/>
                </a:solidFill>
                <a:latin typeface="Times New Roman" pitchFamily="18" charset="0"/>
              </a:endParaRPr>
            </a:p>
          </p:txBody>
        </p:sp>
      </p:grpSp>
      <p:sp>
        <p:nvSpPr>
          <p:cNvPr id="312335" name="Line 15"/>
          <p:cNvSpPr>
            <a:spLocks noChangeShapeType="1"/>
          </p:cNvSpPr>
          <p:nvPr/>
        </p:nvSpPr>
        <p:spPr bwMode="auto">
          <a:xfrm flipH="1">
            <a:off x="5854700" y="2020888"/>
            <a:ext cx="92075" cy="31115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36" name="Line 16"/>
          <p:cNvSpPr>
            <a:spLocks noChangeShapeType="1"/>
          </p:cNvSpPr>
          <p:nvPr/>
        </p:nvSpPr>
        <p:spPr bwMode="auto">
          <a:xfrm>
            <a:off x="5946775" y="2020888"/>
            <a:ext cx="90488" cy="309562"/>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37" name="Line 17"/>
          <p:cNvSpPr>
            <a:spLocks noChangeShapeType="1"/>
          </p:cNvSpPr>
          <p:nvPr/>
        </p:nvSpPr>
        <p:spPr bwMode="auto">
          <a:xfrm>
            <a:off x="5854700" y="2330450"/>
            <a:ext cx="92075" cy="33338"/>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38" name="Line 18"/>
          <p:cNvSpPr>
            <a:spLocks noChangeShapeType="1"/>
          </p:cNvSpPr>
          <p:nvPr/>
        </p:nvSpPr>
        <p:spPr bwMode="auto">
          <a:xfrm flipH="1">
            <a:off x="5946775" y="2330450"/>
            <a:ext cx="90488" cy="33338"/>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39" name="Line 19"/>
          <p:cNvSpPr>
            <a:spLocks noChangeShapeType="1"/>
          </p:cNvSpPr>
          <p:nvPr/>
        </p:nvSpPr>
        <p:spPr bwMode="auto">
          <a:xfrm>
            <a:off x="5946775" y="2027238"/>
            <a:ext cx="0" cy="33655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40" name="Line 20"/>
          <p:cNvSpPr>
            <a:spLocks noChangeShapeType="1"/>
          </p:cNvSpPr>
          <p:nvPr/>
        </p:nvSpPr>
        <p:spPr bwMode="auto">
          <a:xfrm flipV="1">
            <a:off x="5854700" y="2298700"/>
            <a:ext cx="92075" cy="33338"/>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41" name="Line 21"/>
          <p:cNvSpPr>
            <a:spLocks noChangeShapeType="1"/>
          </p:cNvSpPr>
          <p:nvPr/>
        </p:nvSpPr>
        <p:spPr bwMode="auto">
          <a:xfrm flipH="1" flipV="1">
            <a:off x="5946775" y="2298700"/>
            <a:ext cx="90488" cy="3175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42" name="Line 22"/>
          <p:cNvSpPr>
            <a:spLocks noChangeShapeType="1"/>
          </p:cNvSpPr>
          <p:nvPr/>
        </p:nvSpPr>
        <p:spPr bwMode="auto">
          <a:xfrm>
            <a:off x="5894388" y="2195513"/>
            <a:ext cx="52387" cy="26987"/>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43" name="Line 23"/>
          <p:cNvSpPr>
            <a:spLocks noChangeShapeType="1"/>
          </p:cNvSpPr>
          <p:nvPr/>
        </p:nvSpPr>
        <p:spPr bwMode="auto">
          <a:xfrm flipV="1">
            <a:off x="5946775" y="2195513"/>
            <a:ext cx="55563" cy="26987"/>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44" name="Line 24"/>
          <p:cNvSpPr>
            <a:spLocks noChangeShapeType="1"/>
          </p:cNvSpPr>
          <p:nvPr/>
        </p:nvSpPr>
        <p:spPr bwMode="auto">
          <a:xfrm>
            <a:off x="5876925" y="2241550"/>
            <a:ext cx="66675" cy="34925"/>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45" name="Line 25"/>
          <p:cNvSpPr>
            <a:spLocks noChangeShapeType="1"/>
          </p:cNvSpPr>
          <p:nvPr/>
        </p:nvSpPr>
        <p:spPr bwMode="auto">
          <a:xfrm flipV="1">
            <a:off x="5946775" y="2247900"/>
            <a:ext cx="68263" cy="3175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46" name="Line 26"/>
          <p:cNvSpPr>
            <a:spLocks noChangeShapeType="1"/>
          </p:cNvSpPr>
          <p:nvPr/>
        </p:nvSpPr>
        <p:spPr bwMode="auto">
          <a:xfrm flipV="1">
            <a:off x="5946775" y="2149475"/>
            <a:ext cx="34925" cy="127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47" name="Line 27"/>
          <p:cNvSpPr>
            <a:spLocks noChangeShapeType="1"/>
          </p:cNvSpPr>
          <p:nvPr/>
        </p:nvSpPr>
        <p:spPr bwMode="auto">
          <a:xfrm flipV="1">
            <a:off x="5946775" y="2085975"/>
            <a:ext cx="22225" cy="7938"/>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48" name="Line 28"/>
          <p:cNvSpPr>
            <a:spLocks noChangeShapeType="1"/>
          </p:cNvSpPr>
          <p:nvPr/>
        </p:nvSpPr>
        <p:spPr bwMode="auto">
          <a:xfrm>
            <a:off x="5907088" y="2144713"/>
            <a:ext cx="42862" cy="17462"/>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49" name="Line 29"/>
          <p:cNvSpPr>
            <a:spLocks noChangeShapeType="1"/>
          </p:cNvSpPr>
          <p:nvPr/>
        </p:nvSpPr>
        <p:spPr bwMode="auto">
          <a:xfrm>
            <a:off x="5926138" y="2082800"/>
            <a:ext cx="23812" cy="15875"/>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312350" name="Group 30"/>
          <p:cNvGrpSpPr>
            <a:grpSpLocks/>
          </p:cNvGrpSpPr>
          <p:nvPr/>
        </p:nvGrpSpPr>
        <p:grpSpPr bwMode="auto">
          <a:xfrm>
            <a:off x="5962650" y="1992313"/>
            <a:ext cx="152400" cy="58737"/>
            <a:chOff x="4227" y="1360"/>
            <a:chExt cx="863" cy="270"/>
          </a:xfrm>
        </p:grpSpPr>
        <p:sp>
          <p:nvSpPr>
            <p:cNvPr id="312351" name="Line 31"/>
            <p:cNvSpPr>
              <a:spLocks noChangeShapeType="1"/>
            </p:cNvSpPr>
            <p:nvPr/>
          </p:nvSpPr>
          <p:spPr bwMode="auto">
            <a:xfrm>
              <a:off x="4227" y="1604"/>
              <a:ext cx="0"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52" name="Line 32"/>
            <p:cNvSpPr>
              <a:spLocks noChangeShapeType="1"/>
            </p:cNvSpPr>
            <p:nvPr/>
          </p:nvSpPr>
          <p:spPr bwMode="auto">
            <a:xfrm rot="6361956" flipH="1" flipV="1">
              <a:off x="4464" y="1205"/>
              <a:ext cx="189" cy="500"/>
            </a:xfrm>
            <a:prstGeom prst="line">
              <a:avLst/>
            </a:prstGeom>
            <a:noFill/>
            <a:ln w="317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53" name="Line 33"/>
            <p:cNvSpPr>
              <a:spLocks noChangeShapeType="1"/>
            </p:cNvSpPr>
            <p:nvPr/>
          </p:nvSpPr>
          <p:spPr bwMode="auto">
            <a:xfrm rot="6361956">
              <a:off x="4602" y="1393"/>
              <a:ext cx="189" cy="203"/>
            </a:xfrm>
            <a:prstGeom prst="line">
              <a:avLst/>
            </a:prstGeom>
            <a:noFill/>
            <a:ln w="317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54" name="Line 34"/>
            <p:cNvSpPr>
              <a:spLocks noChangeShapeType="1"/>
            </p:cNvSpPr>
            <p:nvPr/>
          </p:nvSpPr>
          <p:spPr bwMode="auto">
            <a:xfrm rot="6361956" flipH="1" flipV="1">
              <a:off x="4745" y="1286"/>
              <a:ext cx="189" cy="500"/>
            </a:xfrm>
            <a:prstGeom prst="line">
              <a:avLst/>
            </a:prstGeom>
            <a:noFill/>
            <a:ln w="317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12355" name="Group 35"/>
          <p:cNvGrpSpPr>
            <a:grpSpLocks/>
          </p:cNvGrpSpPr>
          <p:nvPr/>
        </p:nvGrpSpPr>
        <p:grpSpPr bwMode="auto">
          <a:xfrm rot="5700496">
            <a:off x="5870575" y="1889125"/>
            <a:ext cx="168275" cy="53975"/>
            <a:chOff x="4227" y="1360"/>
            <a:chExt cx="863" cy="270"/>
          </a:xfrm>
        </p:grpSpPr>
        <p:sp>
          <p:nvSpPr>
            <p:cNvPr id="312356" name="Line 36"/>
            <p:cNvSpPr>
              <a:spLocks noChangeShapeType="1"/>
            </p:cNvSpPr>
            <p:nvPr/>
          </p:nvSpPr>
          <p:spPr bwMode="auto">
            <a:xfrm>
              <a:off x="4227" y="1604"/>
              <a:ext cx="0"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57" name="Line 37"/>
            <p:cNvSpPr>
              <a:spLocks noChangeShapeType="1"/>
            </p:cNvSpPr>
            <p:nvPr/>
          </p:nvSpPr>
          <p:spPr bwMode="auto">
            <a:xfrm rot="6361956" flipH="1" flipV="1">
              <a:off x="4464" y="1205"/>
              <a:ext cx="189" cy="500"/>
            </a:xfrm>
            <a:prstGeom prst="line">
              <a:avLst/>
            </a:prstGeom>
            <a:noFill/>
            <a:ln w="317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58" name="Line 38"/>
            <p:cNvSpPr>
              <a:spLocks noChangeShapeType="1"/>
            </p:cNvSpPr>
            <p:nvPr/>
          </p:nvSpPr>
          <p:spPr bwMode="auto">
            <a:xfrm rot="6361956">
              <a:off x="4602" y="1393"/>
              <a:ext cx="189" cy="203"/>
            </a:xfrm>
            <a:prstGeom prst="line">
              <a:avLst/>
            </a:prstGeom>
            <a:noFill/>
            <a:ln w="317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59" name="Line 39"/>
            <p:cNvSpPr>
              <a:spLocks noChangeShapeType="1"/>
            </p:cNvSpPr>
            <p:nvPr/>
          </p:nvSpPr>
          <p:spPr bwMode="auto">
            <a:xfrm rot="6361956" flipH="1" flipV="1">
              <a:off x="4745" y="1286"/>
              <a:ext cx="189" cy="500"/>
            </a:xfrm>
            <a:prstGeom prst="line">
              <a:avLst/>
            </a:prstGeom>
            <a:noFill/>
            <a:ln w="317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12360" name="Group 40"/>
          <p:cNvGrpSpPr>
            <a:grpSpLocks/>
          </p:cNvGrpSpPr>
          <p:nvPr/>
        </p:nvGrpSpPr>
        <p:grpSpPr bwMode="auto">
          <a:xfrm rot="10800000">
            <a:off x="5778500" y="1985963"/>
            <a:ext cx="152400" cy="58737"/>
            <a:chOff x="4227" y="1360"/>
            <a:chExt cx="863" cy="270"/>
          </a:xfrm>
        </p:grpSpPr>
        <p:sp>
          <p:nvSpPr>
            <p:cNvPr id="312361" name="Line 41"/>
            <p:cNvSpPr>
              <a:spLocks noChangeShapeType="1"/>
            </p:cNvSpPr>
            <p:nvPr/>
          </p:nvSpPr>
          <p:spPr bwMode="auto">
            <a:xfrm>
              <a:off x="4227" y="1604"/>
              <a:ext cx="0"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62" name="Line 42"/>
            <p:cNvSpPr>
              <a:spLocks noChangeShapeType="1"/>
            </p:cNvSpPr>
            <p:nvPr/>
          </p:nvSpPr>
          <p:spPr bwMode="auto">
            <a:xfrm rot="6361956" flipH="1" flipV="1">
              <a:off x="4464" y="1205"/>
              <a:ext cx="189" cy="500"/>
            </a:xfrm>
            <a:prstGeom prst="line">
              <a:avLst/>
            </a:prstGeom>
            <a:noFill/>
            <a:ln w="317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63" name="Line 43"/>
            <p:cNvSpPr>
              <a:spLocks noChangeShapeType="1"/>
            </p:cNvSpPr>
            <p:nvPr/>
          </p:nvSpPr>
          <p:spPr bwMode="auto">
            <a:xfrm rot="6361956">
              <a:off x="4602" y="1393"/>
              <a:ext cx="189" cy="203"/>
            </a:xfrm>
            <a:prstGeom prst="line">
              <a:avLst/>
            </a:prstGeom>
            <a:noFill/>
            <a:ln w="317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2364" name="Line 44"/>
            <p:cNvSpPr>
              <a:spLocks noChangeShapeType="1"/>
            </p:cNvSpPr>
            <p:nvPr/>
          </p:nvSpPr>
          <p:spPr bwMode="auto">
            <a:xfrm rot="6361956" flipH="1" flipV="1">
              <a:off x="4745" y="1286"/>
              <a:ext cx="189" cy="500"/>
            </a:xfrm>
            <a:prstGeom prst="line">
              <a:avLst/>
            </a:prstGeom>
            <a:noFill/>
            <a:ln w="317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312365" name="Oval 45"/>
          <p:cNvSpPr>
            <a:spLocks noChangeArrowheads="1"/>
          </p:cNvSpPr>
          <p:nvPr/>
        </p:nvSpPr>
        <p:spPr bwMode="auto">
          <a:xfrm>
            <a:off x="6835775" y="3652838"/>
            <a:ext cx="358775" cy="95250"/>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66" name="Line 46"/>
          <p:cNvSpPr>
            <a:spLocks noChangeShapeType="1"/>
          </p:cNvSpPr>
          <p:nvPr/>
        </p:nvSpPr>
        <p:spPr bwMode="auto">
          <a:xfrm>
            <a:off x="6835775" y="3644900"/>
            <a:ext cx="0" cy="58738"/>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67" name="Line 47"/>
          <p:cNvSpPr>
            <a:spLocks noChangeShapeType="1"/>
          </p:cNvSpPr>
          <p:nvPr/>
        </p:nvSpPr>
        <p:spPr bwMode="auto">
          <a:xfrm>
            <a:off x="7194550" y="3644900"/>
            <a:ext cx="0" cy="58738"/>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68" name="Rectangle 48"/>
          <p:cNvSpPr>
            <a:spLocks noChangeArrowheads="1"/>
          </p:cNvSpPr>
          <p:nvPr/>
        </p:nvSpPr>
        <p:spPr bwMode="auto">
          <a:xfrm>
            <a:off x="6835775" y="3644900"/>
            <a:ext cx="355600" cy="58738"/>
          </a:xfrm>
          <a:prstGeom prst="rect">
            <a:avLst/>
          </a:prstGeom>
          <a:solidFill>
            <a:srgbClr val="DDDDD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312369" name="Oval 49"/>
          <p:cNvSpPr>
            <a:spLocks noChangeArrowheads="1"/>
          </p:cNvSpPr>
          <p:nvPr/>
        </p:nvSpPr>
        <p:spPr bwMode="auto">
          <a:xfrm>
            <a:off x="6832600" y="3576638"/>
            <a:ext cx="358775" cy="111125"/>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2370" name="Group 50"/>
          <p:cNvGrpSpPr>
            <a:grpSpLocks/>
          </p:cNvGrpSpPr>
          <p:nvPr/>
        </p:nvGrpSpPr>
        <p:grpSpPr bwMode="auto">
          <a:xfrm>
            <a:off x="6918325" y="3600450"/>
            <a:ext cx="179388" cy="65088"/>
            <a:chOff x="2848" y="848"/>
            <a:chExt cx="140" cy="98"/>
          </a:xfrm>
        </p:grpSpPr>
        <p:sp>
          <p:nvSpPr>
            <p:cNvPr id="312371" name="Line 51"/>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72" name="Line 52"/>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73" name="Line 53"/>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2374" name="Group 54"/>
          <p:cNvGrpSpPr>
            <a:grpSpLocks/>
          </p:cNvGrpSpPr>
          <p:nvPr/>
        </p:nvGrpSpPr>
        <p:grpSpPr bwMode="auto">
          <a:xfrm flipV="1">
            <a:off x="6918325" y="3600450"/>
            <a:ext cx="179388" cy="65088"/>
            <a:chOff x="2848" y="848"/>
            <a:chExt cx="140" cy="98"/>
          </a:xfrm>
        </p:grpSpPr>
        <p:sp>
          <p:nvSpPr>
            <p:cNvPr id="312375" name="Line 55"/>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76" name="Line 56"/>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77" name="Line 57"/>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2378" name="Oval 58"/>
          <p:cNvSpPr>
            <a:spLocks noChangeArrowheads="1"/>
          </p:cNvSpPr>
          <p:nvPr/>
        </p:nvSpPr>
        <p:spPr bwMode="auto">
          <a:xfrm>
            <a:off x="7191375" y="3932238"/>
            <a:ext cx="358775" cy="95250"/>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79" name="Line 59"/>
          <p:cNvSpPr>
            <a:spLocks noChangeShapeType="1"/>
          </p:cNvSpPr>
          <p:nvPr/>
        </p:nvSpPr>
        <p:spPr bwMode="auto">
          <a:xfrm>
            <a:off x="7191375" y="3924300"/>
            <a:ext cx="0" cy="58738"/>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80" name="Line 60"/>
          <p:cNvSpPr>
            <a:spLocks noChangeShapeType="1"/>
          </p:cNvSpPr>
          <p:nvPr/>
        </p:nvSpPr>
        <p:spPr bwMode="auto">
          <a:xfrm>
            <a:off x="7550150" y="3924300"/>
            <a:ext cx="0" cy="58738"/>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81" name="Rectangle 61"/>
          <p:cNvSpPr>
            <a:spLocks noChangeArrowheads="1"/>
          </p:cNvSpPr>
          <p:nvPr/>
        </p:nvSpPr>
        <p:spPr bwMode="auto">
          <a:xfrm>
            <a:off x="7191375" y="3924300"/>
            <a:ext cx="355600" cy="58738"/>
          </a:xfrm>
          <a:prstGeom prst="rect">
            <a:avLst/>
          </a:prstGeom>
          <a:solidFill>
            <a:srgbClr val="DDDDD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312382" name="Oval 62"/>
          <p:cNvSpPr>
            <a:spLocks noChangeArrowheads="1"/>
          </p:cNvSpPr>
          <p:nvPr/>
        </p:nvSpPr>
        <p:spPr bwMode="auto">
          <a:xfrm>
            <a:off x="7188200" y="3856038"/>
            <a:ext cx="358775" cy="111125"/>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2383" name="Group 63"/>
          <p:cNvGrpSpPr>
            <a:grpSpLocks/>
          </p:cNvGrpSpPr>
          <p:nvPr/>
        </p:nvGrpSpPr>
        <p:grpSpPr bwMode="auto">
          <a:xfrm>
            <a:off x="7273925" y="3879850"/>
            <a:ext cx="179388" cy="65088"/>
            <a:chOff x="2848" y="848"/>
            <a:chExt cx="140" cy="98"/>
          </a:xfrm>
        </p:grpSpPr>
        <p:sp>
          <p:nvSpPr>
            <p:cNvPr id="312384" name="Line 64"/>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85" name="Line 65"/>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86" name="Line 66"/>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2387" name="Group 67"/>
          <p:cNvGrpSpPr>
            <a:grpSpLocks/>
          </p:cNvGrpSpPr>
          <p:nvPr/>
        </p:nvGrpSpPr>
        <p:grpSpPr bwMode="auto">
          <a:xfrm flipV="1">
            <a:off x="7273925" y="3879850"/>
            <a:ext cx="179388" cy="65088"/>
            <a:chOff x="2848" y="848"/>
            <a:chExt cx="140" cy="98"/>
          </a:xfrm>
        </p:grpSpPr>
        <p:sp>
          <p:nvSpPr>
            <p:cNvPr id="312388" name="Line 68"/>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89" name="Line 69"/>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90" name="Line 70"/>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2391" name="Oval 71"/>
          <p:cNvSpPr>
            <a:spLocks noChangeArrowheads="1"/>
          </p:cNvSpPr>
          <p:nvPr/>
        </p:nvSpPr>
        <p:spPr bwMode="auto">
          <a:xfrm>
            <a:off x="7470775" y="3665538"/>
            <a:ext cx="358775" cy="95250"/>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92" name="Line 72"/>
          <p:cNvSpPr>
            <a:spLocks noChangeShapeType="1"/>
          </p:cNvSpPr>
          <p:nvPr/>
        </p:nvSpPr>
        <p:spPr bwMode="auto">
          <a:xfrm>
            <a:off x="7470775" y="3657600"/>
            <a:ext cx="0" cy="58738"/>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93" name="Line 73"/>
          <p:cNvSpPr>
            <a:spLocks noChangeShapeType="1"/>
          </p:cNvSpPr>
          <p:nvPr/>
        </p:nvSpPr>
        <p:spPr bwMode="auto">
          <a:xfrm>
            <a:off x="7829550" y="3657600"/>
            <a:ext cx="0" cy="58738"/>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94" name="Rectangle 74"/>
          <p:cNvSpPr>
            <a:spLocks noChangeArrowheads="1"/>
          </p:cNvSpPr>
          <p:nvPr/>
        </p:nvSpPr>
        <p:spPr bwMode="auto">
          <a:xfrm>
            <a:off x="7470775" y="3657600"/>
            <a:ext cx="355600" cy="58738"/>
          </a:xfrm>
          <a:prstGeom prst="rect">
            <a:avLst/>
          </a:prstGeom>
          <a:solidFill>
            <a:srgbClr val="DDDDD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312395" name="Oval 75"/>
          <p:cNvSpPr>
            <a:spLocks noChangeArrowheads="1"/>
          </p:cNvSpPr>
          <p:nvPr/>
        </p:nvSpPr>
        <p:spPr bwMode="auto">
          <a:xfrm>
            <a:off x="7467600" y="3589338"/>
            <a:ext cx="358775" cy="111125"/>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2396" name="Group 76"/>
          <p:cNvGrpSpPr>
            <a:grpSpLocks/>
          </p:cNvGrpSpPr>
          <p:nvPr/>
        </p:nvGrpSpPr>
        <p:grpSpPr bwMode="auto">
          <a:xfrm>
            <a:off x="7553325" y="3613150"/>
            <a:ext cx="179388" cy="65088"/>
            <a:chOff x="2848" y="848"/>
            <a:chExt cx="140" cy="98"/>
          </a:xfrm>
        </p:grpSpPr>
        <p:sp>
          <p:nvSpPr>
            <p:cNvPr id="312397" name="Line 77"/>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98" name="Line 78"/>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99" name="Line 79"/>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2400" name="Group 80"/>
          <p:cNvGrpSpPr>
            <a:grpSpLocks/>
          </p:cNvGrpSpPr>
          <p:nvPr/>
        </p:nvGrpSpPr>
        <p:grpSpPr bwMode="auto">
          <a:xfrm flipV="1">
            <a:off x="7553325" y="3613150"/>
            <a:ext cx="179388" cy="65088"/>
            <a:chOff x="2848" y="848"/>
            <a:chExt cx="140" cy="98"/>
          </a:xfrm>
        </p:grpSpPr>
        <p:sp>
          <p:nvSpPr>
            <p:cNvPr id="312401" name="Line 81"/>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02" name="Line 82"/>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03" name="Line 83"/>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2404" name="Oval 84"/>
          <p:cNvSpPr>
            <a:spLocks noChangeArrowheads="1"/>
          </p:cNvSpPr>
          <p:nvPr/>
        </p:nvSpPr>
        <p:spPr bwMode="auto">
          <a:xfrm>
            <a:off x="6935788" y="2503488"/>
            <a:ext cx="347662" cy="88900"/>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05" name="Line 85"/>
          <p:cNvSpPr>
            <a:spLocks noChangeShapeType="1"/>
          </p:cNvSpPr>
          <p:nvPr/>
        </p:nvSpPr>
        <p:spPr bwMode="auto">
          <a:xfrm>
            <a:off x="6935788" y="2495550"/>
            <a:ext cx="0" cy="55563"/>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06" name="Line 86"/>
          <p:cNvSpPr>
            <a:spLocks noChangeShapeType="1"/>
          </p:cNvSpPr>
          <p:nvPr/>
        </p:nvSpPr>
        <p:spPr bwMode="auto">
          <a:xfrm>
            <a:off x="7283450" y="2495550"/>
            <a:ext cx="0" cy="55563"/>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07" name="Rectangle 87"/>
          <p:cNvSpPr>
            <a:spLocks noChangeArrowheads="1"/>
          </p:cNvSpPr>
          <p:nvPr/>
        </p:nvSpPr>
        <p:spPr bwMode="auto">
          <a:xfrm>
            <a:off x="6935788" y="2495550"/>
            <a:ext cx="344487" cy="53975"/>
          </a:xfrm>
          <a:prstGeom prst="rect">
            <a:avLst/>
          </a:prstGeom>
          <a:solidFill>
            <a:srgbClr val="DDDDDD"/>
          </a:solidFill>
          <a:ln>
            <a:noFill/>
          </a:ln>
          <a:effectLst/>
          <a:extLs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312408" name="Oval 88"/>
          <p:cNvSpPr>
            <a:spLocks noChangeArrowheads="1"/>
          </p:cNvSpPr>
          <p:nvPr/>
        </p:nvSpPr>
        <p:spPr bwMode="auto">
          <a:xfrm>
            <a:off x="6932613" y="2432050"/>
            <a:ext cx="347662" cy="103188"/>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2409" name="Group 89"/>
          <p:cNvGrpSpPr>
            <a:grpSpLocks/>
          </p:cNvGrpSpPr>
          <p:nvPr/>
        </p:nvGrpSpPr>
        <p:grpSpPr bwMode="auto">
          <a:xfrm>
            <a:off x="7016750" y="2454275"/>
            <a:ext cx="171450" cy="61913"/>
            <a:chOff x="2848" y="848"/>
            <a:chExt cx="140" cy="98"/>
          </a:xfrm>
        </p:grpSpPr>
        <p:sp>
          <p:nvSpPr>
            <p:cNvPr id="312410" name="Line 90"/>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11" name="Line 91"/>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12" name="Line 92"/>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2413" name="Group 93"/>
          <p:cNvGrpSpPr>
            <a:grpSpLocks/>
          </p:cNvGrpSpPr>
          <p:nvPr/>
        </p:nvGrpSpPr>
        <p:grpSpPr bwMode="auto">
          <a:xfrm flipV="1">
            <a:off x="7016750" y="2454275"/>
            <a:ext cx="171450" cy="60325"/>
            <a:chOff x="2848" y="848"/>
            <a:chExt cx="140" cy="98"/>
          </a:xfrm>
        </p:grpSpPr>
        <p:sp>
          <p:nvSpPr>
            <p:cNvPr id="312414" name="Line 94"/>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15" name="Line 95"/>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16" name="Line 96"/>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2417" name="Oval 97"/>
          <p:cNvSpPr>
            <a:spLocks noChangeArrowheads="1"/>
          </p:cNvSpPr>
          <p:nvPr/>
        </p:nvSpPr>
        <p:spPr bwMode="auto">
          <a:xfrm>
            <a:off x="6934200" y="2763838"/>
            <a:ext cx="358775" cy="95250"/>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18" name="Line 98"/>
          <p:cNvSpPr>
            <a:spLocks noChangeShapeType="1"/>
          </p:cNvSpPr>
          <p:nvPr/>
        </p:nvSpPr>
        <p:spPr bwMode="auto">
          <a:xfrm>
            <a:off x="6934200" y="2755900"/>
            <a:ext cx="0" cy="58738"/>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19" name="Line 99"/>
          <p:cNvSpPr>
            <a:spLocks noChangeShapeType="1"/>
          </p:cNvSpPr>
          <p:nvPr/>
        </p:nvSpPr>
        <p:spPr bwMode="auto">
          <a:xfrm>
            <a:off x="7292975" y="2755900"/>
            <a:ext cx="0" cy="58738"/>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20" name="Rectangle 100"/>
          <p:cNvSpPr>
            <a:spLocks noChangeArrowheads="1"/>
          </p:cNvSpPr>
          <p:nvPr/>
        </p:nvSpPr>
        <p:spPr bwMode="auto">
          <a:xfrm>
            <a:off x="6934200" y="2755900"/>
            <a:ext cx="355600" cy="58738"/>
          </a:xfrm>
          <a:prstGeom prst="rect">
            <a:avLst/>
          </a:prstGeom>
          <a:solidFill>
            <a:srgbClr val="DDDDDD"/>
          </a:solidFill>
          <a:ln>
            <a:noFill/>
          </a:ln>
          <a:effectLst/>
          <a:extLs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312421" name="Oval 101"/>
          <p:cNvSpPr>
            <a:spLocks noChangeArrowheads="1"/>
          </p:cNvSpPr>
          <p:nvPr/>
        </p:nvSpPr>
        <p:spPr bwMode="auto">
          <a:xfrm>
            <a:off x="6931025" y="2687638"/>
            <a:ext cx="358775" cy="111125"/>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2422" name="Group 102"/>
          <p:cNvGrpSpPr>
            <a:grpSpLocks/>
          </p:cNvGrpSpPr>
          <p:nvPr/>
        </p:nvGrpSpPr>
        <p:grpSpPr bwMode="auto">
          <a:xfrm>
            <a:off x="7016750" y="2711450"/>
            <a:ext cx="179388" cy="65088"/>
            <a:chOff x="2848" y="848"/>
            <a:chExt cx="140" cy="98"/>
          </a:xfrm>
        </p:grpSpPr>
        <p:sp>
          <p:nvSpPr>
            <p:cNvPr id="312423" name="Line 103"/>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24" name="Line 104"/>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25" name="Line 105"/>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2426" name="Group 106"/>
          <p:cNvGrpSpPr>
            <a:grpSpLocks/>
          </p:cNvGrpSpPr>
          <p:nvPr/>
        </p:nvGrpSpPr>
        <p:grpSpPr bwMode="auto">
          <a:xfrm flipV="1">
            <a:off x="7016750" y="2711450"/>
            <a:ext cx="179388" cy="65088"/>
            <a:chOff x="2848" y="848"/>
            <a:chExt cx="140" cy="98"/>
          </a:xfrm>
        </p:grpSpPr>
        <p:sp>
          <p:nvSpPr>
            <p:cNvPr id="312427" name="Line 107"/>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28" name="Line 108"/>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29" name="Line 109"/>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2430" name="Oval 110"/>
          <p:cNvSpPr>
            <a:spLocks noChangeArrowheads="1"/>
          </p:cNvSpPr>
          <p:nvPr/>
        </p:nvSpPr>
        <p:spPr bwMode="auto">
          <a:xfrm>
            <a:off x="7410450" y="2405063"/>
            <a:ext cx="330200" cy="85725"/>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31" name="Line 111"/>
          <p:cNvSpPr>
            <a:spLocks noChangeShapeType="1"/>
          </p:cNvSpPr>
          <p:nvPr/>
        </p:nvSpPr>
        <p:spPr bwMode="auto">
          <a:xfrm>
            <a:off x="7410450" y="2398713"/>
            <a:ext cx="0" cy="52387"/>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32" name="Line 112"/>
          <p:cNvSpPr>
            <a:spLocks noChangeShapeType="1"/>
          </p:cNvSpPr>
          <p:nvPr/>
        </p:nvSpPr>
        <p:spPr bwMode="auto">
          <a:xfrm>
            <a:off x="7740650" y="2398713"/>
            <a:ext cx="0" cy="52387"/>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33" name="Rectangle 113"/>
          <p:cNvSpPr>
            <a:spLocks noChangeArrowheads="1"/>
          </p:cNvSpPr>
          <p:nvPr/>
        </p:nvSpPr>
        <p:spPr bwMode="auto">
          <a:xfrm>
            <a:off x="7410450" y="2398713"/>
            <a:ext cx="327025" cy="52387"/>
          </a:xfrm>
          <a:prstGeom prst="rect">
            <a:avLst/>
          </a:prstGeom>
          <a:solidFill>
            <a:srgbClr val="DDDDDD"/>
          </a:solidFill>
          <a:ln>
            <a:noFill/>
          </a:ln>
          <a:effectLst/>
          <a:extLs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solidFill>
                <a:schemeClr val="bg2"/>
              </a:solidFill>
              <a:latin typeface="Times New Roman" pitchFamily="18" charset="0"/>
            </a:endParaRPr>
          </a:p>
        </p:txBody>
      </p:sp>
      <p:sp>
        <p:nvSpPr>
          <p:cNvPr id="312434" name="Oval 114"/>
          <p:cNvSpPr>
            <a:spLocks noChangeArrowheads="1"/>
          </p:cNvSpPr>
          <p:nvPr/>
        </p:nvSpPr>
        <p:spPr bwMode="auto">
          <a:xfrm>
            <a:off x="7407275" y="2336800"/>
            <a:ext cx="330200" cy="100013"/>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2435" name="Group 115"/>
          <p:cNvGrpSpPr>
            <a:grpSpLocks/>
          </p:cNvGrpSpPr>
          <p:nvPr/>
        </p:nvGrpSpPr>
        <p:grpSpPr bwMode="auto">
          <a:xfrm>
            <a:off x="7486650" y="2359025"/>
            <a:ext cx="163513" cy="57150"/>
            <a:chOff x="2848" y="848"/>
            <a:chExt cx="140" cy="98"/>
          </a:xfrm>
        </p:grpSpPr>
        <p:sp>
          <p:nvSpPr>
            <p:cNvPr id="312436" name="Line 116"/>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37" name="Line 117"/>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38" name="Line 118"/>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2439" name="Group 119"/>
          <p:cNvGrpSpPr>
            <a:grpSpLocks/>
          </p:cNvGrpSpPr>
          <p:nvPr/>
        </p:nvGrpSpPr>
        <p:grpSpPr bwMode="auto">
          <a:xfrm flipV="1">
            <a:off x="7486650" y="2357438"/>
            <a:ext cx="163513" cy="58737"/>
            <a:chOff x="2848" y="848"/>
            <a:chExt cx="140" cy="98"/>
          </a:xfrm>
        </p:grpSpPr>
        <p:sp>
          <p:nvSpPr>
            <p:cNvPr id="312440" name="Line 120"/>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41" name="Line 121"/>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42" name="Line 122"/>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2443" name="Oval 123"/>
          <p:cNvSpPr>
            <a:spLocks noChangeArrowheads="1"/>
          </p:cNvSpPr>
          <p:nvPr/>
        </p:nvSpPr>
        <p:spPr bwMode="auto">
          <a:xfrm>
            <a:off x="7496175" y="2763838"/>
            <a:ext cx="358775" cy="95250"/>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44" name="Line 124"/>
          <p:cNvSpPr>
            <a:spLocks noChangeShapeType="1"/>
          </p:cNvSpPr>
          <p:nvPr/>
        </p:nvSpPr>
        <p:spPr bwMode="auto">
          <a:xfrm>
            <a:off x="7496175" y="2755900"/>
            <a:ext cx="0" cy="58738"/>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45" name="Line 125"/>
          <p:cNvSpPr>
            <a:spLocks noChangeShapeType="1"/>
          </p:cNvSpPr>
          <p:nvPr/>
        </p:nvSpPr>
        <p:spPr bwMode="auto">
          <a:xfrm>
            <a:off x="7854950" y="2755900"/>
            <a:ext cx="0" cy="58738"/>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46" name="Rectangle 126"/>
          <p:cNvSpPr>
            <a:spLocks noChangeArrowheads="1"/>
          </p:cNvSpPr>
          <p:nvPr/>
        </p:nvSpPr>
        <p:spPr bwMode="auto">
          <a:xfrm>
            <a:off x="7496175" y="2755900"/>
            <a:ext cx="355600" cy="58738"/>
          </a:xfrm>
          <a:prstGeom prst="rect">
            <a:avLst/>
          </a:prstGeom>
          <a:solidFill>
            <a:srgbClr val="DDDDDD"/>
          </a:solidFill>
          <a:ln>
            <a:noFill/>
          </a:ln>
          <a:effectLst/>
          <a:extLs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312447" name="Oval 127"/>
          <p:cNvSpPr>
            <a:spLocks noChangeArrowheads="1"/>
          </p:cNvSpPr>
          <p:nvPr/>
        </p:nvSpPr>
        <p:spPr bwMode="auto">
          <a:xfrm>
            <a:off x="7493000" y="2687638"/>
            <a:ext cx="358775" cy="111125"/>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2448" name="Group 128"/>
          <p:cNvGrpSpPr>
            <a:grpSpLocks/>
          </p:cNvGrpSpPr>
          <p:nvPr/>
        </p:nvGrpSpPr>
        <p:grpSpPr bwMode="auto">
          <a:xfrm>
            <a:off x="7578725" y="2711450"/>
            <a:ext cx="179388" cy="65088"/>
            <a:chOff x="2848" y="848"/>
            <a:chExt cx="140" cy="98"/>
          </a:xfrm>
        </p:grpSpPr>
        <p:sp>
          <p:nvSpPr>
            <p:cNvPr id="312449" name="Line 129"/>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50" name="Line 130"/>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51" name="Line 131"/>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2452" name="Group 132"/>
          <p:cNvGrpSpPr>
            <a:grpSpLocks/>
          </p:cNvGrpSpPr>
          <p:nvPr/>
        </p:nvGrpSpPr>
        <p:grpSpPr bwMode="auto">
          <a:xfrm flipV="1">
            <a:off x="7578725" y="2711450"/>
            <a:ext cx="179388" cy="65088"/>
            <a:chOff x="2848" y="848"/>
            <a:chExt cx="140" cy="98"/>
          </a:xfrm>
        </p:grpSpPr>
        <p:sp>
          <p:nvSpPr>
            <p:cNvPr id="312453" name="Line 133"/>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54" name="Line 134"/>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55" name="Line 135"/>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2456" name="Oval 136"/>
          <p:cNvSpPr>
            <a:spLocks noChangeArrowheads="1"/>
          </p:cNvSpPr>
          <p:nvPr/>
        </p:nvSpPr>
        <p:spPr bwMode="auto">
          <a:xfrm>
            <a:off x="6086475" y="2498725"/>
            <a:ext cx="346075" cy="87313"/>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57" name="Line 137"/>
          <p:cNvSpPr>
            <a:spLocks noChangeShapeType="1"/>
          </p:cNvSpPr>
          <p:nvPr/>
        </p:nvSpPr>
        <p:spPr bwMode="auto">
          <a:xfrm>
            <a:off x="6086475" y="2490788"/>
            <a:ext cx="0" cy="53975"/>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58" name="Line 138"/>
          <p:cNvSpPr>
            <a:spLocks noChangeShapeType="1"/>
          </p:cNvSpPr>
          <p:nvPr/>
        </p:nvSpPr>
        <p:spPr bwMode="auto">
          <a:xfrm>
            <a:off x="6432550" y="2490788"/>
            <a:ext cx="0" cy="53975"/>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59" name="Rectangle 139"/>
          <p:cNvSpPr>
            <a:spLocks noChangeArrowheads="1"/>
          </p:cNvSpPr>
          <p:nvPr/>
        </p:nvSpPr>
        <p:spPr bwMode="auto">
          <a:xfrm>
            <a:off x="6086475" y="2490788"/>
            <a:ext cx="342900" cy="53975"/>
          </a:xfrm>
          <a:prstGeom prst="rect">
            <a:avLst/>
          </a:prstGeom>
          <a:solidFill>
            <a:srgbClr val="DDDDDD"/>
          </a:solidFill>
          <a:ln>
            <a:noFill/>
          </a:ln>
          <a:effectLst/>
          <a:extLs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312460" name="Oval 140"/>
          <p:cNvSpPr>
            <a:spLocks noChangeArrowheads="1"/>
          </p:cNvSpPr>
          <p:nvPr/>
        </p:nvSpPr>
        <p:spPr bwMode="auto">
          <a:xfrm>
            <a:off x="6083300" y="2427288"/>
            <a:ext cx="346075" cy="103187"/>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2461" name="Group 141"/>
          <p:cNvGrpSpPr>
            <a:grpSpLocks/>
          </p:cNvGrpSpPr>
          <p:nvPr/>
        </p:nvGrpSpPr>
        <p:grpSpPr bwMode="auto">
          <a:xfrm>
            <a:off x="6167438" y="2449513"/>
            <a:ext cx="171450" cy="60325"/>
            <a:chOff x="2848" y="848"/>
            <a:chExt cx="140" cy="98"/>
          </a:xfrm>
        </p:grpSpPr>
        <p:sp>
          <p:nvSpPr>
            <p:cNvPr id="312462" name="Line 142"/>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63" name="Line 143"/>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64" name="Line 144"/>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2465" name="Group 145"/>
          <p:cNvGrpSpPr>
            <a:grpSpLocks/>
          </p:cNvGrpSpPr>
          <p:nvPr/>
        </p:nvGrpSpPr>
        <p:grpSpPr bwMode="auto">
          <a:xfrm flipV="1">
            <a:off x="6167438" y="2449513"/>
            <a:ext cx="171450" cy="58737"/>
            <a:chOff x="2848" y="848"/>
            <a:chExt cx="140" cy="98"/>
          </a:xfrm>
        </p:grpSpPr>
        <p:sp>
          <p:nvSpPr>
            <p:cNvPr id="312466" name="Line 146"/>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67" name="Line 147"/>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68" name="Line 148"/>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2469" name="Oval 149"/>
          <p:cNvSpPr>
            <a:spLocks noChangeArrowheads="1"/>
          </p:cNvSpPr>
          <p:nvPr/>
        </p:nvSpPr>
        <p:spPr bwMode="auto">
          <a:xfrm>
            <a:off x="5780088" y="3648075"/>
            <a:ext cx="346075" cy="87313"/>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70" name="Line 150"/>
          <p:cNvSpPr>
            <a:spLocks noChangeShapeType="1"/>
          </p:cNvSpPr>
          <p:nvPr/>
        </p:nvSpPr>
        <p:spPr bwMode="auto">
          <a:xfrm>
            <a:off x="5780088" y="3640138"/>
            <a:ext cx="0" cy="53975"/>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71" name="Line 151"/>
          <p:cNvSpPr>
            <a:spLocks noChangeShapeType="1"/>
          </p:cNvSpPr>
          <p:nvPr/>
        </p:nvSpPr>
        <p:spPr bwMode="auto">
          <a:xfrm>
            <a:off x="6126163" y="3640138"/>
            <a:ext cx="0" cy="53975"/>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72" name="Rectangle 152"/>
          <p:cNvSpPr>
            <a:spLocks noChangeArrowheads="1"/>
          </p:cNvSpPr>
          <p:nvPr/>
        </p:nvSpPr>
        <p:spPr bwMode="auto">
          <a:xfrm>
            <a:off x="5780088" y="3640138"/>
            <a:ext cx="342900" cy="53975"/>
          </a:xfrm>
          <a:prstGeom prst="rect">
            <a:avLst/>
          </a:prstGeom>
          <a:solidFill>
            <a:srgbClr val="DDDDD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312473" name="Oval 153"/>
          <p:cNvSpPr>
            <a:spLocks noChangeArrowheads="1"/>
          </p:cNvSpPr>
          <p:nvPr/>
        </p:nvSpPr>
        <p:spPr bwMode="auto">
          <a:xfrm>
            <a:off x="5776913" y="3576638"/>
            <a:ext cx="346075" cy="103187"/>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2474" name="Group 154"/>
          <p:cNvGrpSpPr>
            <a:grpSpLocks/>
          </p:cNvGrpSpPr>
          <p:nvPr/>
        </p:nvGrpSpPr>
        <p:grpSpPr bwMode="auto">
          <a:xfrm>
            <a:off x="5861050" y="3598863"/>
            <a:ext cx="171450" cy="60325"/>
            <a:chOff x="2848" y="848"/>
            <a:chExt cx="140" cy="98"/>
          </a:xfrm>
        </p:grpSpPr>
        <p:sp>
          <p:nvSpPr>
            <p:cNvPr id="312475" name="Line 155"/>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76" name="Line 156"/>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77" name="Line 157"/>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2478" name="Group 158"/>
          <p:cNvGrpSpPr>
            <a:grpSpLocks/>
          </p:cNvGrpSpPr>
          <p:nvPr/>
        </p:nvGrpSpPr>
        <p:grpSpPr bwMode="auto">
          <a:xfrm flipV="1">
            <a:off x="5861050" y="3598863"/>
            <a:ext cx="171450" cy="58737"/>
            <a:chOff x="2848" y="848"/>
            <a:chExt cx="140" cy="98"/>
          </a:xfrm>
        </p:grpSpPr>
        <p:sp>
          <p:nvSpPr>
            <p:cNvPr id="312479" name="Line 159"/>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80" name="Line 160"/>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81" name="Line 161"/>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2483" name="Line 163"/>
          <p:cNvSpPr>
            <a:spLocks noChangeShapeType="1"/>
          </p:cNvSpPr>
          <p:nvPr/>
        </p:nvSpPr>
        <p:spPr bwMode="auto">
          <a:xfrm>
            <a:off x="7102475" y="3743325"/>
            <a:ext cx="163513" cy="1206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484" name="Line 164"/>
          <p:cNvSpPr>
            <a:spLocks noChangeShapeType="1"/>
          </p:cNvSpPr>
          <p:nvPr/>
        </p:nvSpPr>
        <p:spPr bwMode="auto">
          <a:xfrm>
            <a:off x="7199313" y="3663950"/>
            <a:ext cx="279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485" name="Line 165"/>
          <p:cNvSpPr>
            <a:spLocks noChangeShapeType="1"/>
          </p:cNvSpPr>
          <p:nvPr/>
        </p:nvSpPr>
        <p:spPr bwMode="auto">
          <a:xfrm flipV="1">
            <a:off x="7435850" y="3749675"/>
            <a:ext cx="134938" cy="10477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486" name="Line 166"/>
          <p:cNvSpPr>
            <a:spLocks noChangeShapeType="1"/>
          </p:cNvSpPr>
          <p:nvPr/>
        </p:nvSpPr>
        <p:spPr bwMode="auto">
          <a:xfrm>
            <a:off x="6134100" y="3670300"/>
            <a:ext cx="67945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487" name="Line 167"/>
          <p:cNvSpPr>
            <a:spLocks noChangeShapeType="1"/>
          </p:cNvSpPr>
          <p:nvPr/>
        </p:nvSpPr>
        <p:spPr bwMode="auto">
          <a:xfrm>
            <a:off x="6429375" y="2517775"/>
            <a:ext cx="509588" cy="317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488" name="Line 168"/>
          <p:cNvSpPr>
            <a:spLocks noChangeShapeType="1"/>
          </p:cNvSpPr>
          <p:nvPr/>
        </p:nvSpPr>
        <p:spPr bwMode="auto">
          <a:xfrm>
            <a:off x="5995988" y="2346325"/>
            <a:ext cx="152400" cy="8255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489" name="Freeform 169"/>
          <p:cNvSpPr>
            <a:spLocks/>
          </p:cNvSpPr>
          <p:nvPr/>
        </p:nvSpPr>
        <p:spPr bwMode="auto">
          <a:xfrm>
            <a:off x="5316538" y="4352925"/>
            <a:ext cx="2979737" cy="1455738"/>
          </a:xfrm>
          <a:custGeom>
            <a:avLst/>
            <a:gdLst>
              <a:gd name="T0" fmla="*/ 889 w 1877"/>
              <a:gd name="T1" fmla="*/ 23 h 917"/>
              <a:gd name="T2" fmla="*/ 692 w 1877"/>
              <a:gd name="T3" fmla="*/ 109 h 917"/>
              <a:gd name="T4" fmla="*/ 415 w 1877"/>
              <a:gd name="T5" fmla="*/ 91 h 917"/>
              <a:gd name="T6" fmla="*/ 112 w 1877"/>
              <a:gd name="T7" fmla="*/ 170 h 917"/>
              <a:gd name="T8" fmla="*/ 50 w 1877"/>
              <a:gd name="T9" fmla="*/ 353 h 917"/>
              <a:gd name="T10" fmla="*/ 14 w 1877"/>
              <a:gd name="T11" fmla="*/ 528 h 917"/>
              <a:gd name="T12" fmla="*/ 139 w 1877"/>
              <a:gd name="T13" fmla="*/ 650 h 917"/>
              <a:gd name="T14" fmla="*/ 505 w 1877"/>
              <a:gd name="T15" fmla="*/ 781 h 917"/>
              <a:gd name="T16" fmla="*/ 933 w 1877"/>
              <a:gd name="T17" fmla="*/ 886 h 917"/>
              <a:gd name="T18" fmla="*/ 1370 w 1877"/>
              <a:gd name="T19" fmla="*/ 901 h 917"/>
              <a:gd name="T20" fmla="*/ 1676 w 1877"/>
              <a:gd name="T21" fmla="*/ 793 h 917"/>
              <a:gd name="T22" fmla="*/ 1860 w 1877"/>
              <a:gd name="T23" fmla="*/ 624 h 917"/>
              <a:gd name="T24" fmla="*/ 1776 w 1877"/>
              <a:gd name="T25" fmla="*/ 219 h 917"/>
              <a:gd name="T26" fmla="*/ 1503 w 1877"/>
              <a:gd name="T27" fmla="*/ 100 h 917"/>
              <a:gd name="T28" fmla="*/ 1200 w 1877"/>
              <a:gd name="T29" fmla="*/ 13 h 917"/>
              <a:gd name="T30" fmla="*/ 889 w 1877"/>
              <a:gd name="T31" fmla="*/ 23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490" name="Line 170"/>
          <p:cNvSpPr>
            <a:spLocks noChangeShapeType="1"/>
          </p:cNvSpPr>
          <p:nvPr/>
        </p:nvSpPr>
        <p:spPr bwMode="auto">
          <a:xfrm rot="-5400000">
            <a:off x="7551737" y="5089526"/>
            <a:ext cx="523875" cy="1397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91" name="Line 171"/>
          <p:cNvSpPr>
            <a:spLocks noChangeShapeType="1"/>
          </p:cNvSpPr>
          <p:nvPr/>
        </p:nvSpPr>
        <p:spPr bwMode="auto">
          <a:xfrm rot="5400000" flipV="1">
            <a:off x="7697788" y="5370513"/>
            <a:ext cx="3175" cy="85725"/>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92" name="Line 172"/>
          <p:cNvSpPr>
            <a:spLocks noChangeShapeType="1"/>
          </p:cNvSpPr>
          <p:nvPr/>
        </p:nvSpPr>
        <p:spPr bwMode="auto">
          <a:xfrm rot="-5400000">
            <a:off x="7883525" y="5046663"/>
            <a:ext cx="0" cy="1143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2493" name="Group 173"/>
          <p:cNvGrpSpPr>
            <a:grpSpLocks/>
          </p:cNvGrpSpPr>
          <p:nvPr/>
        </p:nvGrpSpPr>
        <p:grpSpPr bwMode="auto">
          <a:xfrm>
            <a:off x="7462838" y="4756150"/>
            <a:ext cx="501650" cy="234950"/>
            <a:chOff x="4701" y="2996"/>
            <a:chExt cx="316" cy="148"/>
          </a:xfrm>
        </p:grpSpPr>
        <p:sp>
          <p:nvSpPr>
            <p:cNvPr id="312494" name="Oval 174"/>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95" name="Line 175"/>
            <p:cNvSpPr>
              <a:spLocks noChangeShapeType="1"/>
            </p:cNvSpPr>
            <p:nvPr/>
          </p:nvSpPr>
          <p:spPr bwMode="auto">
            <a:xfrm>
              <a:off x="4704" y="3055"/>
              <a:ext cx="0" cy="51"/>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96" name="Line 176"/>
            <p:cNvSpPr>
              <a:spLocks noChangeShapeType="1"/>
            </p:cNvSpPr>
            <p:nvPr/>
          </p:nvSpPr>
          <p:spPr bwMode="auto">
            <a:xfrm>
              <a:off x="5017" y="3055"/>
              <a:ext cx="0" cy="51"/>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97" name="Rectangle 177"/>
            <p:cNvSpPr>
              <a:spLocks noChangeArrowheads="1"/>
            </p:cNvSpPr>
            <p:nvPr/>
          </p:nvSpPr>
          <p:spPr bwMode="auto">
            <a:xfrm>
              <a:off x="4704" y="3055"/>
              <a:ext cx="310" cy="50"/>
            </a:xfrm>
            <a:prstGeom prst="rect">
              <a:avLst/>
            </a:prstGeom>
            <a:solidFill>
              <a:srgbClr val="DDDDD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312498" name="Oval 178"/>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2499" name="Group 179"/>
            <p:cNvGrpSpPr>
              <a:grpSpLocks/>
            </p:cNvGrpSpPr>
            <p:nvPr/>
          </p:nvGrpSpPr>
          <p:grpSpPr bwMode="auto">
            <a:xfrm>
              <a:off x="4776" y="3017"/>
              <a:ext cx="156" cy="56"/>
              <a:chOff x="2848" y="848"/>
              <a:chExt cx="140" cy="98"/>
            </a:xfrm>
          </p:grpSpPr>
          <p:sp>
            <p:nvSpPr>
              <p:cNvPr id="312500" name="Line 180"/>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01" name="Line 181"/>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02" name="Line 182"/>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2503" name="Group 183"/>
            <p:cNvGrpSpPr>
              <a:grpSpLocks/>
            </p:cNvGrpSpPr>
            <p:nvPr/>
          </p:nvGrpSpPr>
          <p:grpSpPr bwMode="auto">
            <a:xfrm flipV="1">
              <a:off x="4776" y="3016"/>
              <a:ext cx="156" cy="56"/>
              <a:chOff x="2848" y="848"/>
              <a:chExt cx="140" cy="98"/>
            </a:xfrm>
          </p:grpSpPr>
          <p:sp>
            <p:nvSpPr>
              <p:cNvPr id="312504" name="Line 184"/>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05" name="Line 185"/>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06" name="Line 186"/>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2507" name="Group 187"/>
          <p:cNvGrpSpPr>
            <a:grpSpLocks/>
          </p:cNvGrpSpPr>
          <p:nvPr/>
        </p:nvGrpSpPr>
        <p:grpSpPr bwMode="auto">
          <a:xfrm>
            <a:off x="6646863" y="4479925"/>
            <a:ext cx="501650" cy="234950"/>
            <a:chOff x="3600" y="219"/>
            <a:chExt cx="360" cy="175"/>
          </a:xfrm>
        </p:grpSpPr>
        <p:sp>
          <p:nvSpPr>
            <p:cNvPr id="312508" name="Oval 188"/>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09" name="Line 189"/>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10" name="Line 190"/>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11" name="Rectangle 191"/>
            <p:cNvSpPr>
              <a:spLocks noChangeArrowheads="1"/>
            </p:cNvSpPr>
            <p:nvPr/>
          </p:nvSpPr>
          <p:spPr bwMode="auto">
            <a:xfrm>
              <a:off x="3603" y="289"/>
              <a:ext cx="354" cy="59"/>
            </a:xfrm>
            <a:prstGeom prst="rect">
              <a:avLst/>
            </a:prstGeom>
            <a:solidFill>
              <a:srgbClr val="DDDDD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312512" name="Oval 192"/>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2513" name="Group 193"/>
            <p:cNvGrpSpPr>
              <a:grpSpLocks/>
            </p:cNvGrpSpPr>
            <p:nvPr/>
          </p:nvGrpSpPr>
          <p:grpSpPr bwMode="auto">
            <a:xfrm>
              <a:off x="3686" y="244"/>
              <a:ext cx="177" cy="66"/>
              <a:chOff x="2848" y="848"/>
              <a:chExt cx="140" cy="98"/>
            </a:xfrm>
          </p:grpSpPr>
          <p:sp>
            <p:nvSpPr>
              <p:cNvPr id="312514" name="Line 194"/>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15" name="Line 195"/>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16" name="Line 196"/>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2517" name="Group 197"/>
            <p:cNvGrpSpPr>
              <a:grpSpLocks/>
            </p:cNvGrpSpPr>
            <p:nvPr/>
          </p:nvGrpSpPr>
          <p:grpSpPr bwMode="auto">
            <a:xfrm flipV="1">
              <a:off x="3686" y="243"/>
              <a:ext cx="177" cy="66"/>
              <a:chOff x="2848" y="848"/>
              <a:chExt cx="140" cy="98"/>
            </a:xfrm>
          </p:grpSpPr>
          <p:sp>
            <p:nvSpPr>
              <p:cNvPr id="312518" name="Line 198"/>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19" name="Line 199"/>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20" name="Line 200"/>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2521" name="Group 201"/>
          <p:cNvGrpSpPr>
            <a:grpSpLocks/>
          </p:cNvGrpSpPr>
          <p:nvPr/>
        </p:nvGrpSpPr>
        <p:grpSpPr bwMode="auto">
          <a:xfrm>
            <a:off x="5981700" y="4784725"/>
            <a:ext cx="501650" cy="234950"/>
            <a:chOff x="3600" y="219"/>
            <a:chExt cx="360" cy="175"/>
          </a:xfrm>
        </p:grpSpPr>
        <p:sp>
          <p:nvSpPr>
            <p:cNvPr id="312522" name="Oval 202"/>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23" name="Line 203"/>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24" name="Line 204"/>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25" name="Rectangle 205"/>
            <p:cNvSpPr>
              <a:spLocks noChangeArrowheads="1"/>
            </p:cNvSpPr>
            <p:nvPr/>
          </p:nvSpPr>
          <p:spPr bwMode="auto">
            <a:xfrm>
              <a:off x="3603" y="289"/>
              <a:ext cx="354" cy="59"/>
            </a:xfrm>
            <a:prstGeom prst="rect">
              <a:avLst/>
            </a:prstGeom>
            <a:solidFill>
              <a:srgbClr val="DDDDD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312526" name="Oval 206"/>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2527" name="Group 207"/>
            <p:cNvGrpSpPr>
              <a:grpSpLocks/>
            </p:cNvGrpSpPr>
            <p:nvPr/>
          </p:nvGrpSpPr>
          <p:grpSpPr bwMode="auto">
            <a:xfrm>
              <a:off x="3686" y="244"/>
              <a:ext cx="177" cy="66"/>
              <a:chOff x="2848" y="848"/>
              <a:chExt cx="140" cy="98"/>
            </a:xfrm>
          </p:grpSpPr>
          <p:sp>
            <p:nvSpPr>
              <p:cNvPr id="312528" name="Line 208"/>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29" name="Line 209"/>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30" name="Line 210"/>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2531" name="Group 211"/>
            <p:cNvGrpSpPr>
              <a:grpSpLocks/>
            </p:cNvGrpSpPr>
            <p:nvPr/>
          </p:nvGrpSpPr>
          <p:grpSpPr bwMode="auto">
            <a:xfrm flipV="1">
              <a:off x="3686" y="243"/>
              <a:ext cx="177" cy="66"/>
              <a:chOff x="2848" y="848"/>
              <a:chExt cx="140" cy="98"/>
            </a:xfrm>
          </p:grpSpPr>
          <p:sp>
            <p:nvSpPr>
              <p:cNvPr id="312532" name="Line 212"/>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33" name="Line 213"/>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34" name="Line 214"/>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12535" name="Line 215"/>
          <p:cNvSpPr>
            <a:spLocks noChangeShapeType="1"/>
          </p:cNvSpPr>
          <p:nvPr/>
        </p:nvSpPr>
        <p:spPr bwMode="auto">
          <a:xfrm>
            <a:off x="7096125" y="4691063"/>
            <a:ext cx="358775" cy="1206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36" name="Line 216"/>
          <p:cNvSpPr>
            <a:spLocks noChangeShapeType="1"/>
          </p:cNvSpPr>
          <p:nvPr/>
        </p:nvSpPr>
        <p:spPr bwMode="auto">
          <a:xfrm flipV="1">
            <a:off x="6443663" y="4703763"/>
            <a:ext cx="277812" cy="10953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37" name="Line 217"/>
          <p:cNvSpPr>
            <a:spLocks noChangeShapeType="1"/>
          </p:cNvSpPr>
          <p:nvPr/>
        </p:nvSpPr>
        <p:spPr bwMode="auto">
          <a:xfrm flipV="1">
            <a:off x="6486525" y="4906963"/>
            <a:ext cx="97155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38" name="Line 218"/>
          <p:cNvSpPr>
            <a:spLocks noChangeShapeType="1"/>
          </p:cNvSpPr>
          <p:nvPr/>
        </p:nvSpPr>
        <p:spPr bwMode="auto">
          <a:xfrm flipH="1">
            <a:off x="5781675" y="4652963"/>
            <a:ext cx="254000" cy="4699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39" name="Line 219"/>
          <p:cNvSpPr>
            <a:spLocks noChangeShapeType="1"/>
          </p:cNvSpPr>
          <p:nvPr/>
        </p:nvSpPr>
        <p:spPr bwMode="auto">
          <a:xfrm>
            <a:off x="5807075" y="4703763"/>
            <a:ext cx="19685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40" name="Line 220"/>
          <p:cNvSpPr>
            <a:spLocks noChangeShapeType="1"/>
          </p:cNvSpPr>
          <p:nvPr/>
        </p:nvSpPr>
        <p:spPr bwMode="auto">
          <a:xfrm>
            <a:off x="5667375" y="5040313"/>
            <a:ext cx="153988"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41" name="Line 221"/>
          <p:cNvSpPr>
            <a:spLocks noChangeShapeType="1"/>
          </p:cNvSpPr>
          <p:nvPr/>
        </p:nvSpPr>
        <p:spPr bwMode="auto">
          <a:xfrm>
            <a:off x="5918200" y="5119688"/>
            <a:ext cx="492125"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42" name="Line 222"/>
          <p:cNvSpPr>
            <a:spLocks noChangeShapeType="1"/>
          </p:cNvSpPr>
          <p:nvPr/>
        </p:nvSpPr>
        <p:spPr bwMode="auto">
          <a:xfrm flipH="1">
            <a:off x="6159500" y="5027613"/>
            <a:ext cx="53975" cy="85725"/>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43" name="Line 223"/>
          <p:cNvSpPr>
            <a:spLocks noChangeShapeType="1"/>
          </p:cNvSpPr>
          <p:nvPr/>
        </p:nvSpPr>
        <p:spPr bwMode="auto">
          <a:xfrm>
            <a:off x="5972175" y="5116513"/>
            <a:ext cx="1588" cy="8255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44" name="Line 224"/>
          <p:cNvSpPr>
            <a:spLocks noChangeShapeType="1"/>
          </p:cNvSpPr>
          <p:nvPr/>
        </p:nvSpPr>
        <p:spPr bwMode="auto">
          <a:xfrm flipH="1" flipV="1">
            <a:off x="6369050" y="5124450"/>
            <a:ext cx="0" cy="7620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45" name="Line 225"/>
          <p:cNvSpPr>
            <a:spLocks noChangeShapeType="1"/>
          </p:cNvSpPr>
          <p:nvPr/>
        </p:nvSpPr>
        <p:spPr bwMode="auto">
          <a:xfrm>
            <a:off x="6450013" y="4983163"/>
            <a:ext cx="503237" cy="269875"/>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46" name="Line 226"/>
          <p:cNvSpPr>
            <a:spLocks noChangeShapeType="1"/>
          </p:cNvSpPr>
          <p:nvPr/>
        </p:nvSpPr>
        <p:spPr bwMode="auto">
          <a:xfrm>
            <a:off x="5899150" y="4918075"/>
            <a:ext cx="80963"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47" name="Line 227"/>
          <p:cNvSpPr>
            <a:spLocks noChangeShapeType="1"/>
          </p:cNvSpPr>
          <p:nvPr/>
        </p:nvSpPr>
        <p:spPr bwMode="auto">
          <a:xfrm flipH="1">
            <a:off x="5988050" y="3440113"/>
            <a:ext cx="3175" cy="144462"/>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48" name="Line 228"/>
          <p:cNvSpPr>
            <a:spLocks noChangeShapeType="1"/>
          </p:cNvSpPr>
          <p:nvPr/>
        </p:nvSpPr>
        <p:spPr bwMode="auto">
          <a:xfrm flipV="1">
            <a:off x="7285038" y="2422525"/>
            <a:ext cx="123825" cy="8731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49" name="Line 229"/>
          <p:cNvSpPr>
            <a:spLocks noChangeShapeType="1"/>
          </p:cNvSpPr>
          <p:nvPr/>
        </p:nvSpPr>
        <p:spPr bwMode="auto">
          <a:xfrm>
            <a:off x="7112000" y="2595563"/>
            <a:ext cx="0" cy="825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50" name="Line 230"/>
          <p:cNvSpPr>
            <a:spLocks noChangeShapeType="1"/>
          </p:cNvSpPr>
          <p:nvPr/>
        </p:nvSpPr>
        <p:spPr bwMode="auto">
          <a:xfrm flipV="1">
            <a:off x="7296150" y="2492375"/>
            <a:ext cx="263525" cy="28892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51" name="Line 231"/>
          <p:cNvSpPr>
            <a:spLocks noChangeShapeType="1"/>
          </p:cNvSpPr>
          <p:nvPr/>
        </p:nvSpPr>
        <p:spPr bwMode="auto">
          <a:xfrm>
            <a:off x="7648575" y="2490788"/>
            <a:ext cx="0" cy="19685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52" name="Line 232"/>
          <p:cNvSpPr>
            <a:spLocks noChangeShapeType="1"/>
          </p:cNvSpPr>
          <p:nvPr/>
        </p:nvSpPr>
        <p:spPr bwMode="auto">
          <a:xfrm>
            <a:off x="7302500" y="2797175"/>
            <a:ext cx="18891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53" name="Line 233"/>
          <p:cNvSpPr>
            <a:spLocks noChangeShapeType="1"/>
          </p:cNvSpPr>
          <p:nvPr/>
        </p:nvSpPr>
        <p:spPr bwMode="auto">
          <a:xfrm flipV="1">
            <a:off x="7716838" y="2190750"/>
            <a:ext cx="238125" cy="16827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54" name="Line 234"/>
          <p:cNvSpPr>
            <a:spLocks noChangeShapeType="1"/>
          </p:cNvSpPr>
          <p:nvPr/>
        </p:nvSpPr>
        <p:spPr bwMode="auto">
          <a:xfrm>
            <a:off x="7856538" y="2787650"/>
            <a:ext cx="1778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55" name="Line 235"/>
          <p:cNvSpPr>
            <a:spLocks noChangeShapeType="1"/>
          </p:cNvSpPr>
          <p:nvPr/>
        </p:nvSpPr>
        <p:spPr bwMode="auto">
          <a:xfrm flipH="1">
            <a:off x="7002463" y="2863850"/>
            <a:ext cx="98425" cy="7048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56" name="Line 236"/>
          <p:cNvSpPr>
            <a:spLocks noChangeShapeType="1"/>
          </p:cNvSpPr>
          <p:nvPr/>
        </p:nvSpPr>
        <p:spPr bwMode="auto">
          <a:xfrm flipH="1">
            <a:off x="7593013" y="2863850"/>
            <a:ext cx="111125" cy="72707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12557" name="Group 237"/>
          <p:cNvGrpSpPr>
            <a:grpSpLocks/>
          </p:cNvGrpSpPr>
          <p:nvPr/>
        </p:nvGrpSpPr>
        <p:grpSpPr bwMode="auto">
          <a:xfrm>
            <a:off x="6645275" y="4481513"/>
            <a:ext cx="501650" cy="234950"/>
            <a:chOff x="4701" y="2996"/>
            <a:chExt cx="316" cy="148"/>
          </a:xfrm>
        </p:grpSpPr>
        <p:sp>
          <p:nvSpPr>
            <p:cNvPr id="312558" name="Oval 238"/>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59" name="Line 239"/>
            <p:cNvSpPr>
              <a:spLocks noChangeShapeType="1"/>
            </p:cNvSpPr>
            <p:nvPr/>
          </p:nvSpPr>
          <p:spPr bwMode="auto">
            <a:xfrm>
              <a:off x="4704" y="3055"/>
              <a:ext cx="0" cy="51"/>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60" name="Line 240"/>
            <p:cNvSpPr>
              <a:spLocks noChangeShapeType="1"/>
            </p:cNvSpPr>
            <p:nvPr/>
          </p:nvSpPr>
          <p:spPr bwMode="auto">
            <a:xfrm>
              <a:off x="5017" y="3055"/>
              <a:ext cx="0" cy="51"/>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61" name="Rectangle 241"/>
            <p:cNvSpPr>
              <a:spLocks noChangeArrowheads="1"/>
            </p:cNvSpPr>
            <p:nvPr/>
          </p:nvSpPr>
          <p:spPr bwMode="auto">
            <a:xfrm>
              <a:off x="4704" y="3055"/>
              <a:ext cx="310" cy="50"/>
            </a:xfrm>
            <a:prstGeom prst="rect">
              <a:avLst/>
            </a:prstGeom>
            <a:solidFill>
              <a:srgbClr val="DDDDD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312562" name="Oval 242"/>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2563" name="Group 243"/>
            <p:cNvGrpSpPr>
              <a:grpSpLocks/>
            </p:cNvGrpSpPr>
            <p:nvPr/>
          </p:nvGrpSpPr>
          <p:grpSpPr bwMode="auto">
            <a:xfrm>
              <a:off x="4776" y="3017"/>
              <a:ext cx="156" cy="56"/>
              <a:chOff x="2848" y="848"/>
              <a:chExt cx="140" cy="98"/>
            </a:xfrm>
          </p:grpSpPr>
          <p:sp>
            <p:nvSpPr>
              <p:cNvPr id="312564" name="Line 244"/>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65" name="Line 245"/>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66" name="Line 246"/>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2567" name="Group 247"/>
            <p:cNvGrpSpPr>
              <a:grpSpLocks/>
            </p:cNvGrpSpPr>
            <p:nvPr/>
          </p:nvGrpSpPr>
          <p:grpSpPr bwMode="auto">
            <a:xfrm flipV="1">
              <a:off x="4776" y="3016"/>
              <a:ext cx="156" cy="56"/>
              <a:chOff x="2848" y="848"/>
              <a:chExt cx="140" cy="98"/>
            </a:xfrm>
          </p:grpSpPr>
          <p:sp>
            <p:nvSpPr>
              <p:cNvPr id="312568" name="Line 248"/>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69" name="Line 249"/>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70" name="Line 250"/>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2571" name="Group 251"/>
          <p:cNvGrpSpPr>
            <a:grpSpLocks/>
          </p:cNvGrpSpPr>
          <p:nvPr/>
        </p:nvGrpSpPr>
        <p:grpSpPr bwMode="auto">
          <a:xfrm>
            <a:off x="5980113" y="4783138"/>
            <a:ext cx="501650" cy="234950"/>
            <a:chOff x="4701" y="2996"/>
            <a:chExt cx="316" cy="148"/>
          </a:xfrm>
        </p:grpSpPr>
        <p:sp>
          <p:nvSpPr>
            <p:cNvPr id="312572" name="Oval 252"/>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73" name="Line 253"/>
            <p:cNvSpPr>
              <a:spLocks noChangeShapeType="1"/>
            </p:cNvSpPr>
            <p:nvPr/>
          </p:nvSpPr>
          <p:spPr bwMode="auto">
            <a:xfrm>
              <a:off x="4704" y="3055"/>
              <a:ext cx="0" cy="51"/>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74" name="Line 254"/>
            <p:cNvSpPr>
              <a:spLocks noChangeShapeType="1"/>
            </p:cNvSpPr>
            <p:nvPr/>
          </p:nvSpPr>
          <p:spPr bwMode="auto">
            <a:xfrm>
              <a:off x="5017" y="3055"/>
              <a:ext cx="0" cy="51"/>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75" name="Rectangle 255"/>
            <p:cNvSpPr>
              <a:spLocks noChangeArrowheads="1"/>
            </p:cNvSpPr>
            <p:nvPr/>
          </p:nvSpPr>
          <p:spPr bwMode="auto">
            <a:xfrm>
              <a:off x="4704" y="3055"/>
              <a:ext cx="310" cy="50"/>
            </a:xfrm>
            <a:prstGeom prst="rect">
              <a:avLst/>
            </a:prstGeom>
            <a:solidFill>
              <a:srgbClr val="DDDDD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312576" name="Oval 256"/>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2577" name="Group 257"/>
            <p:cNvGrpSpPr>
              <a:grpSpLocks/>
            </p:cNvGrpSpPr>
            <p:nvPr/>
          </p:nvGrpSpPr>
          <p:grpSpPr bwMode="auto">
            <a:xfrm>
              <a:off x="4776" y="3017"/>
              <a:ext cx="156" cy="56"/>
              <a:chOff x="2848" y="848"/>
              <a:chExt cx="140" cy="98"/>
            </a:xfrm>
          </p:grpSpPr>
          <p:sp>
            <p:nvSpPr>
              <p:cNvPr id="312578" name="Line 258"/>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79" name="Line 259"/>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80" name="Line 260"/>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2581" name="Group 261"/>
            <p:cNvGrpSpPr>
              <a:grpSpLocks/>
            </p:cNvGrpSpPr>
            <p:nvPr/>
          </p:nvGrpSpPr>
          <p:grpSpPr bwMode="auto">
            <a:xfrm flipV="1">
              <a:off x="4776" y="3016"/>
              <a:ext cx="156" cy="56"/>
              <a:chOff x="2848" y="848"/>
              <a:chExt cx="140" cy="98"/>
            </a:xfrm>
          </p:grpSpPr>
          <p:sp>
            <p:nvSpPr>
              <p:cNvPr id="312582" name="Line 262"/>
              <p:cNvSpPr>
                <a:spLocks noChangeShapeType="1"/>
              </p:cNvSpPr>
              <p:nvPr/>
            </p:nvSpPr>
            <p:spPr bwMode="auto">
              <a:xfrm flipV="1">
                <a:off x="2848" y="848"/>
                <a:ext cx="50" cy="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83" name="Line 263"/>
              <p:cNvSpPr>
                <a:spLocks noChangeShapeType="1"/>
              </p:cNvSpPr>
              <p:nvPr/>
            </p:nvSpPr>
            <p:spPr bwMode="auto">
              <a:xfrm>
                <a:off x="2944" y="946"/>
                <a:ext cx="4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84" name="Line 264"/>
              <p:cNvSpPr>
                <a:spLocks noChangeShapeType="1"/>
              </p:cNvSpPr>
              <p:nvPr/>
            </p:nvSpPr>
            <p:spPr bwMode="auto">
              <a:xfrm>
                <a:off x="2894" y="850"/>
                <a:ext cx="52"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pic>
        <p:nvPicPr>
          <p:cNvPr id="312585" name="Picture 265" descr="imgyjavg[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1938" y="1878013"/>
            <a:ext cx="368300" cy="266700"/>
          </a:xfrm>
          <a:prstGeom prst="rect">
            <a:avLst/>
          </a:prstGeom>
          <a:noFill/>
          <a:extLst>
            <a:ext uri="{909E8E84-426E-40DD-AFC4-6F175D3DCCD1}">
              <a14:hiddenFill xmlns:a14="http://schemas.microsoft.com/office/drawing/2010/main">
                <a:solidFill>
                  <a:srgbClr val="FFFFFF"/>
                </a:solidFill>
              </a14:hiddenFill>
            </a:ext>
          </a:extLst>
        </p:spPr>
      </p:pic>
      <p:grpSp>
        <p:nvGrpSpPr>
          <p:cNvPr id="312586" name="Group 266"/>
          <p:cNvGrpSpPr>
            <a:grpSpLocks/>
          </p:cNvGrpSpPr>
          <p:nvPr/>
        </p:nvGrpSpPr>
        <p:grpSpPr bwMode="auto">
          <a:xfrm>
            <a:off x="7464425" y="5226050"/>
            <a:ext cx="198438" cy="365125"/>
            <a:chOff x="4702" y="3292"/>
            <a:chExt cx="125" cy="230"/>
          </a:xfrm>
        </p:grpSpPr>
        <p:sp>
          <p:nvSpPr>
            <p:cNvPr id="312587" name="AutoShape 267"/>
            <p:cNvSpPr>
              <a:spLocks noChangeArrowheads="1"/>
            </p:cNvSpPr>
            <p:nvPr/>
          </p:nvSpPr>
          <p:spPr bwMode="auto">
            <a:xfrm>
              <a:off x="4702" y="3469"/>
              <a:ext cx="125" cy="53"/>
            </a:xfrm>
            <a:prstGeom prst="parallelogram">
              <a:avLst>
                <a:gd name="adj" fmla="val 90856"/>
              </a:avLst>
            </a:prstGeom>
            <a:solidFill>
              <a:schemeClr val="folHlink"/>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88" name="Rectangle 268"/>
            <p:cNvSpPr>
              <a:spLocks noChangeArrowheads="1"/>
            </p:cNvSpPr>
            <p:nvPr/>
          </p:nvSpPr>
          <p:spPr bwMode="auto">
            <a:xfrm>
              <a:off x="4765" y="3293"/>
              <a:ext cx="58" cy="177"/>
            </a:xfrm>
            <a:prstGeom prst="rect">
              <a:avLst/>
            </a:prstGeom>
            <a:solidFill>
              <a:schemeClr val="folHlink"/>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89" name="Rectangle 269"/>
            <p:cNvSpPr>
              <a:spLocks noChangeArrowheads="1"/>
            </p:cNvSpPr>
            <p:nvPr/>
          </p:nvSpPr>
          <p:spPr bwMode="auto">
            <a:xfrm>
              <a:off x="4703" y="3344"/>
              <a:ext cx="79" cy="177"/>
            </a:xfrm>
            <a:prstGeom prst="rect">
              <a:avLst/>
            </a:prstGeom>
            <a:solidFill>
              <a:schemeClr val="folHlink"/>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90" name="AutoShape 270"/>
            <p:cNvSpPr>
              <a:spLocks noChangeArrowheads="1"/>
            </p:cNvSpPr>
            <p:nvPr/>
          </p:nvSpPr>
          <p:spPr bwMode="auto">
            <a:xfrm>
              <a:off x="4702" y="3292"/>
              <a:ext cx="125" cy="53"/>
            </a:xfrm>
            <a:prstGeom prst="parallelogram">
              <a:avLst>
                <a:gd name="adj" fmla="val 90856"/>
              </a:avLst>
            </a:prstGeom>
            <a:solidFill>
              <a:schemeClr val="folHlink"/>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91" name="Line 271"/>
            <p:cNvSpPr>
              <a:spLocks noChangeShapeType="1"/>
            </p:cNvSpPr>
            <p:nvPr/>
          </p:nvSpPr>
          <p:spPr bwMode="auto">
            <a:xfrm>
              <a:off x="4827" y="3296"/>
              <a:ext cx="0" cy="173"/>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92" name="Line 272"/>
            <p:cNvSpPr>
              <a:spLocks noChangeShapeType="1"/>
            </p:cNvSpPr>
            <p:nvPr/>
          </p:nvSpPr>
          <p:spPr bwMode="auto">
            <a:xfrm flipH="1">
              <a:off x="4782" y="3469"/>
              <a:ext cx="45" cy="52"/>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93" name="Rectangle 273"/>
            <p:cNvSpPr>
              <a:spLocks noChangeArrowheads="1"/>
            </p:cNvSpPr>
            <p:nvPr/>
          </p:nvSpPr>
          <p:spPr bwMode="auto">
            <a:xfrm>
              <a:off x="4713" y="3367"/>
              <a:ext cx="52" cy="102"/>
            </a:xfrm>
            <a:prstGeom prst="rect">
              <a:avLst/>
            </a:prstGeom>
            <a:solidFill>
              <a:schemeClr val="folHlink"/>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94" name="Rectangle 274"/>
            <p:cNvSpPr>
              <a:spLocks noChangeArrowheads="1"/>
            </p:cNvSpPr>
            <p:nvPr/>
          </p:nvSpPr>
          <p:spPr bwMode="auto">
            <a:xfrm>
              <a:off x="4720" y="3398"/>
              <a:ext cx="40" cy="36"/>
            </a:xfrm>
            <a:prstGeom prst="rect">
              <a:avLst/>
            </a:prstGeom>
            <a:solidFill>
              <a:schemeClr val="folHlink"/>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2595" name="Group 275"/>
          <p:cNvGrpSpPr>
            <a:grpSpLocks/>
          </p:cNvGrpSpPr>
          <p:nvPr/>
        </p:nvGrpSpPr>
        <p:grpSpPr bwMode="auto">
          <a:xfrm>
            <a:off x="7926388" y="4949825"/>
            <a:ext cx="198437" cy="365125"/>
            <a:chOff x="4702" y="3292"/>
            <a:chExt cx="125" cy="230"/>
          </a:xfrm>
        </p:grpSpPr>
        <p:sp>
          <p:nvSpPr>
            <p:cNvPr id="312596" name="AutoShape 276"/>
            <p:cNvSpPr>
              <a:spLocks noChangeArrowheads="1"/>
            </p:cNvSpPr>
            <p:nvPr/>
          </p:nvSpPr>
          <p:spPr bwMode="auto">
            <a:xfrm>
              <a:off x="4702" y="3469"/>
              <a:ext cx="125" cy="53"/>
            </a:xfrm>
            <a:prstGeom prst="parallelogram">
              <a:avLst>
                <a:gd name="adj" fmla="val 90856"/>
              </a:avLst>
            </a:prstGeom>
            <a:solidFill>
              <a:schemeClr val="folHlink"/>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97" name="Rectangle 277"/>
            <p:cNvSpPr>
              <a:spLocks noChangeArrowheads="1"/>
            </p:cNvSpPr>
            <p:nvPr/>
          </p:nvSpPr>
          <p:spPr bwMode="auto">
            <a:xfrm>
              <a:off x="4765" y="3293"/>
              <a:ext cx="58" cy="177"/>
            </a:xfrm>
            <a:prstGeom prst="rect">
              <a:avLst/>
            </a:prstGeom>
            <a:solidFill>
              <a:schemeClr val="folHlink"/>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98" name="Rectangle 278"/>
            <p:cNvSpPr>
              <a:spLocks noChangeArrowheads="1"/>
            </p:cNvSpPr>
            <p:nvPr/>
          </p:nvSpPr>
          <p:spPr bwMode="auto">
            <a:xfrm>
              <a:off x="4703" y="3344"/>
              <a:ext cx="79" cy="177"/>
            </a:xfrm>
            <a:prstGeom prst="rect">
              <a:avLst/>
            </a:prstGeom>
            <a:solidFill>
              <a:schemeClr val="folHlink"/>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599" name="AutoShape 279"/>
            <p:cNvSpPr>
              <a:spLocks noChangeArrowheads="1"/>
            </p:cNvSpPr>
            <p:nvPr/>
          </p:nvSpPr>
          <p:spPr bwMode="auto">
            <a:xfrm>
              <a:off x="4702" y="3292"/>
              <a:ext cx="125" cy="53"/>
            </a:xfrm>
            <a:prstGeom prst="parallelogram">
              <a:avLst>
                <a:gd name="adj" fmla="val 90856"/>
              </a:avLst>
            </a:prstGeom>
            <a:solidFill>
              <a:schemeClr val="folHlink"/>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600" name="Line 280"/>
            <p:cNvSpPr>
              <a:spLocks noChangeShapeType="1"/>
            </p:cNvSpPr>
            <p:nvPr/>
          </p:nvSpPr>
          <p:spPr bwMode="auto">
            <a:xfrm>
              <a:off x="4827" y="3296"/>
              <a:ext cx="0" cy="173"/>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601" name="Line 281"/>
            <p:cNvSpPr>
              <a:spLocks noChangeShapeType="1"/>
            </p:cNvSpPr>
            <p:nvPr/>
          </p:nvSpPr>
          <p:spPr bwMode="auto">
            <a:xfrm flipH="1">
              <a:off x="4782" y="3469"/>
              <a:ext cx="45" cy="52"/>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602" name="Rectangle 282"/>
            <p:cNvSpPr>
              <a:spLocks noChangeArrowheads="1"/>
            </p:cNvSpPr>
            <p:nvPr/>
          </p:nvSpPr>
          <p:spPr bwMode="auto">
            <a:xfrm>
              <a:off x="4713" y="3367"/>
              <a:ext cx="52" cy="102"/>
            </a:xfrm>
            <a:prstGeom prst="rect">
              <a:avLst/>
            </a:prstGeom>
            <a:solidFill>
              <a:schemeClr val="folHlink"/>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603" name="Rectangle 283"/>
            <p:cNvSpPr>
              <a:spLocks noChangeArrowheads="1"/>
            </p:cNvSpPr>
            <p:nvPr/>
          </p:nvSpPr>
          <p:spPr bwMode="auto">
            <a:xfrm>
              <a:off x="4720" y="3398"/>
              <a:ext cx="40" cy="36"/>
            </a:xfrm>
            <a:prstGeom prst="rect">
              <a:avLst/>
            </a:prstGeom>
            <a:solidFill>
              <a:schemeClr val="folHlink"/>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2604" name="AutoShape 284"/>
          <p:cNvSpPr>
            <a:spLocks noChangeAspect="1" noChangeArrowheads="1" noTextEdit="1"/>
          </p:cNvSpPr>
          <p:nvPr/>
        </p:nvSpPr>
        <p:spPr bwMode="auto">
          <a:xfrm>
            <a:off x="7143750" y="5394325"/>
            <a:ext cx="23336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2605" name="Freeform 285"/>
          <p:cNvSpPr>
            <a:spLocks/>
          </p:cNvSpPr>
          <p:nvPr/>
        </p:nvSpPr>
        <p:spPr bwMode="auto">
          <a:xfrm>
            <a:off x="7145338" y="5394325"/>
            <a:ext cx="231775" cy="252413"/>
          </a:xfrm>
          <a:custGeom>
            <a:avLst/>
            <a:gdLst>
              <a:gd name="T0" fmla="*/ 653 w 1894"/>
              <a:gd name="T1" fmla="*/ 0 h 1904"/>
              <a:gd name="T2" fmla="*/ 668 w 1894"/>
              <a:gd name="T3" fmla="*/ 0 h 1904"/>
              <a:gd name="T4" fmla="*/ 699 w 1894"/>
              <a:gd name="T5" fmla="*/ 1 h 1904"/>
              <a:gd name="T6" fmla="*/ 742 w 1894"/>
              <a:gd name="T7" fmla="*/ 3 h 1904"/>
              <a:gd name="T8" fmla="*/ 799 w 1894"/>
              <a:gd name="T9" fmla="*/ 6 h 1904"/>
              <a:gd name="T10" fmla="*/ 865 w 1894"/>
              <a:gd name="T11" fmla="*/ 10 h 1904"/>
              <a:gd name="T12" fmla="*/ 941 w 1894"/>
              <a:gd name="T13" fmla="*/ 17 h 1904"/>
              <a:gd name="T14" fmla="*/ 1025 w 1894"/>
              <a:gd name="T15" fmla="*/ 26 h 1904"/>
              <a:gd name="T16" fmla="*/ 1116 w 1894"/>
              <a:gd name="T17" fmla="*/ 38 h 1904"/>
              <a:gd name="T18" fmla="*/ 1213 w 1894"/>
              <a:gd name="T19" fmla="*/ 55 h 1904"/>
              <a:gd name="T20" fmla="*/ 1315 w 1894"/>
              <a:gd name="T21" fmla="*/ 73 h 1904"/>
              <a:gd name="T22" fmla="*/ 1418 w 1894"/>
              <a:gd name="T23" fmla="*/ 97 h 1904"/>
              <a:gd name="T24" fmla="*/ 1525 w 1894"/>
              <a:gd name="T25" fmla="*/ 125 h 1904"/>
              <a:gd name="T26" fmla="*/ 1632 w 1894"/>
              <a:gd name="T27" fmla="*/ 159 h 1904"/>
              <a:gd name="T28" fmla="*/ 1739 w 1894"/>
              <a:gd name="T29" fmla="*/ 197 h 1904"/>
              <a:gd name="T30" fmla="*/ 1843 w 1894"/>
              <a:gd name="T31" fmla="*/ 241 h 1904"/>
              <a:gd name="T32" fmla="*/ 1729 w 1894"/>
              <a:gd name="T33" fmla="*/ 1139 h 1904"/>
              <a:gd name="T34" fmla="*/ 1742 w 1894"/>
              <a:gd name="T35" fmla="*/ 1146 h 1904"/>
              <a:gd name="T36" fmla="*/ 1768 w 1894"/>
              <a:gd name="T37" fmla="*/ 1173 h 1904"/>
              <a:gd name="T38" fmla="*/ 1781 w 1894"/>
              <a:gd name="T39" fmla="*/ 1234 h 1904"/>
              <a:gd name="T40" fmla="*/ 1760 w 1894"/>
              <a:gd name="T41" fmla="*/ 1341 h 1904"/>
              <a:gd name="T42" fmla="*/ 1432 w 1894"/>
              <a:gd name="T43" fmla="*/ 1765 h 1904"/>
              <a:gd name="T44" fmla="*/ 1322 w 1894"/>
              <a:gd name="T45" fmla="*/ 1904 h 1904"/>
              <a:gd name="T46" fmla="*/ 1304 w 1894"/>
              <a:gd name="T47" fmla="*/ 1902 h 1904"/>
              <a:gd name="T48" fmla="*/ 1270 w 1894"/>
              <a:gd name="T49" fmla="*/ 1897 h 1904"/>
              <a:gd name="T50" fmla="*/ 1223 w 1894"/>
              <a:gd name="T51" fmla="*/ 1891 h 1904"/>
              <a:gd name="T52" fmla="*/ 1162 w 1894"/>
              <a:gd name="T53" fmla="*/ 1881 h 1904"/>
              <a:gd name="T54" fmla="*/ 1091 w 1894"/>
              <a:gd name="T55" fmla="*/ 1869 h 1904"/>
              <a:gd name="T56" fmla="*/ 1008 w 1894"/>
              <a:gd name="T57" fmla="*/ 1854 h 1904"/>
              <a:gd name="T58" fmla="*/ 918 w 1894"/>
              <a:gd name="T59" fmla="*/ 1835 h 1904"/>
              <a:gd name="T60" fmla="*/ 820 w 1894"/>
              <a:gd name="T61" fmla="*/ 1813 h 1904"/>
              <a:gd name="T62" fmla="*/ 717 w 1894"/>
              <a:gd name="T63" fmla="*/ 1786 h 1904"/>
              <a:gd name="T64" fmla="*/ 610 w 1894"/>
              <a:gd name="T65" fmla="*/ 1755 h 1904"/>
              <a:gd name="T66" fmla="*/ 501 w 1894"/>
              <a:gd name="T67" fmla="*/ 1720 h 1904"/>
              <a:gd name="T68" fmla="*/ 390 w 1894"/>
              <a:gd name="T69" fmla="*/ 1681 h 1904"/>
              <a:gd name="T70" fmla="*/ 280 w 1894"/>
              <a:gd name="T71" fmla="*/ 1636 h 1904"/>
              <a:gd name="T72" fmla="*/ 172 w 1894"/>
              <a:gd name="T73" fmla="*/ 1585 h 1904"/>
              <a:gd name="T74" fmla="*/ 67 w 1894"/>
              <a:gd name="T75" fmla="*/ 1530 h 1904"/>
              <a:gd name="T76" fmla="*/ 16 w 1894"/>
              <a:gd name="T77" fmla="*/ 1495 h 1904"/>
              <a:gd name="T78" fmla="*/ 8 w 1894"/>
              <a:gd name="T79" fmla="*/ 1457 h 1904"/>
              <a:gd name="T80" fmla="*/ 0 w 1894"/>
              <a:gd name="T81" fmla="*/ 1401 h 1904"/>
              <a:gd name="T82" fmla="*/ 4 w 1894"/>
              <a:gd name="T83" fmla="*/ 1343 h 1904"/>
              <a:gd name="T84" fmla="*/ 388 w 1894"/>
              <a:gd name="T85" fmla="*/ 965 h 1904"/>
              <a:gd name="T86" fmla="*/ 386 w 1894"/>
              <a:gd name="T87" fmla="*/ 952 h 1904"/>
              <a:gd name="T88" fmla="*/ 390 w 1894"/>
              <a:gd name="T89" fmla="*/ 917 h 1904"/>
              <a:gd name="T90" fmla="*/ 412 w 1894"/>
              <a:gd name="T91" fmla="*/ 868 h 1904"/>
              <a:gd name="T92" fmla="*/ 468 w 1894"/>
              <a:gd name="T93" fmla="*/ 814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94" h="1904">
                <a:moveTo>
                  <a:pt x="651" y="0"/>
                </a:moveTo>
                <a:lnTo>
                  <a:pt x="653" y="0"/>
                </a:lnTo>
                <a:lnTo>
                  <a:pt x="659" y="0"/>
                </a:lnTo>
                <a:lnTo>
                  <a:pt x="668" y="0"/>
                </a:lnTo>
                <a:lnTo>
                  <a:pt x="682" y="0"/>
                </a:lnTo>
                <a:lnTo>
                  <a:pt x="699" y="1"/>
                </a:lnTo>
                <a:lnTo>
                  <a:pt x="720" y="1"/>
                </a:lnTo>
                <a:lnTo>
                  <a:pt x="742" y="3"/>
                </a:lnTo>
                <a:lnTo>
                  <a:pt x="769" y="4"/>
                </a:lnTo>
                <a:lnTo>
                  <a:pt x="799" y="6"/>
                </a:lnTo>
                <a:lnTo>
                  <a:pt x="831" y="8"/>
                </a:lnTo>
                <a:lnTo>
                  <a:pt x="865" y="10"/>
                </a:lnTo>
                <a:lnTo>
                  <a:pt x="902" y="13"/>
                </a:lnTo>
                <a:lnTo>
                  <a:pt x="941" y="17"/>
                </a:lnTo>
                <a:lnTo>
                  <a:pt x="982" y="21"/>
                </a:lnTo>
                <a:lnTo>
                  <a:pt x="1025" y="26"/>
                </a:lnTo>
                <a:lnTo>
                  <a:pt x="1070" y="32"/>
                </a:lnTo>
                <a:lnTo>
                  <a:pt x="1116" y="38"/>
                </a:lnTo>
                <a:lnTo>
                  <a:pt x="1164" y="46"/>
                </a:lnTo>
                <a:lnTo>
                  <a:pt x="1213" y="55"/>
                </a:lnTo>
                <a:lnTo>
                  <a:pt x="1263" y="63"/>
                </a:lnTo>
                <a:lnTo>
                  <a:pt x="1315" y="73"/>
                </a:lnTo>
                <a:lnTo>
                  <a:pt x="1366" y="85"/>
                </a:lnTo>
                <a:lnTo>
                  <a:pt x="1418" y="97"/>
                </a:lnTo>
                <a:lnTo>
                  <a:pt x="1472" y="111"/>
                </a:lnTo>
                <a:lnTo>
                  <a:pt x="1525" y="125"/>
                </a:lnTo>
                <a:lnTo>
                  <a:pt x="1579" y="141"/>
                </a:lnTo>
                <a:lnTo>
                  <a:pt x="1632" y="159"/>
                </a:lnTo>
                <a:lnTo>
                  <a:pt x="1685" y="177"/>
                </a:lnTo>
                <a:lnTo>
                  <a:pt x="1739" y="197"/>
                </a:lnTo>
                <a:lnTo>
                  <a:pt x="1791" y="218"/>
                </a:lnTo>
                <a:lnTo>
                  <a:pt x="1843" y="241"/>
                </a:lnTo>
                <a:lnTo>
                  <a:pt x="1894" y="266"/>
                </a:lnTo>
                <a:lnTo>
                  <a:pt x="1729" y="1139"/>
                </a:lnTo>
                <a:lnTo>
                  <a:pt x="1733" y="1140"/>
                </a:lnTo>
                <a:lnTo>
                  <a:pt x="1742" y="1146"/>
                </a:lnTo>
                <a:lnTo>
                  <a:pt x="1755" y="1156"/>
                </a:lnTo>
                <a:lnTo>
                  <a:pt x="1768" y="1173"/>
                </a:lnTo>
                <a:lnTo>
                  <a:pt x="1778" y="1199"/>
                </a:lnTo>
                <a:lnTo>
                  <a:pt x="1781" y="1234"/>
                </a:lnTo>
                <a:lnTo>
                  <a:pt x="1777" y="1281"/>
                </a:lnTo>
                <a:lnTo>
                  <a:pt x="1760" y="1341"/>
                </a:lnTo>
                <a:lnTo>
                  <a:pt x="1472" y="1765"/>
                </a:lnTo>
                <a:lnTo>
                  <a:pt x="1432" y="1765"/>
                </a:lnTo>
                <a:lnTo>
                  <a:pt x="1324" y="1904"/>
                </a:lnTo>
                <a:lnTo>
                  <a:pt x="1322" y="1904"/>
                </a:lnTo>
                <a:lnTo>
                  <a:pt x="1315" y="1903"/>
                </a:lnTo>
                <a:lnTo>
                  <a:pt x="1304" y="1902"/>
                </a:lnTo>
                <a:lnTo>
                  <a:pt x="1290" y="1900"/>
                </a:lnTo>
                <a:lnTo>
                  <a:pt x="1270" y="1897"/>
                </a:lnTo>
                <a:lnTo>
                  <a:pt x="1249" y="1894"/>
                </a:lnTo>
                <a:lnTo>
                  <a:pt x="1223" y="1891"/>
                </a:lnTo>
                <a:lnTo>
                  <a:pt x="1194" y="1887"/>
                </a:lnTo>
                <a:lnTo>
                  <a:pt x="1162" y="1881"/>
                </a:lnTo>
                <a:lnTo>
                  <a:pt x="1128" y="1876"/>
                </a:lnTo>
                <a:lnTo>
                  <a:pt x="1091" y="1869"/>
                </a:lnTo>
                <a:lnTo>
                  <a:pt x="1050" y="1862"/>
                </a:lnTo>
                <a:lnTo>
                  <a:pt x="1008" y="1854"/>
                </a:lnTo>
                <a:lnTo>
                  <a:pt x="964" y="1845"/>
                </a:lnTo>
                <a:lnTo>
                  <a:pt x="918" y="1835"/>
                </a:lnTo>
                <a:lnTo>
                  <a:pt x="870" y="1824"/>
                </a:lnTo>
                <a:lnTo>
                  <a:pt x="820" y="1813"/>
                </a:lnTo>
                <a:lnTo>
                  <a:pt x="769" y="1800"/>
                </a:lnTo>
                <a:lnTo>
                  <a:pt x="717" y="1786"/>
                </a:lnTo>
                <a:lnTo>
                  <a:pt x="664" y="1772"/>
                </a:lnTo>
                <a:lnTo>
                  <a:pt x="610" y="1755"/>
                </a:lnTo>
                <a:lnTo>
                  <a:pt x="555" y="1738"/>
                </a:lnTo>
                <a:lnTo>
                  <a:pt x="501" y="1720"/>
                </a:lnTo>
                <a:lnTo>
                  <a:pt x="445" y="1701"/>
                </a:lnTo>
                <a:lnTo>
                  <a:pt x="390" y="1681"/>
                </a:lnTo>
                <a:lnTo>
                  <a:pt x="334" y="1659"/>
                </a:lnTo>
                <a:lnTo>
                  <a:pt x="280" y="1636"/>
                </a:lnTo>
                <a:lnTo>
                  <a:pt x="225" y="1611"/>
                </a:lnTo>
                <a:lnTo>
                  <a:pt x="172" y="1585"/>
                </a:lnTo>
                <a:lnTo>
                  <a:pt x="119" y="1559"/>
                </a:lnTo>
                <a:lnTo>
                  <a:pt x="67" y="1530"/>
                </a:lnTo>
                <a:lnTo>
                  <a:pt x="17" y="1500"/>
                </a:lnTo>
                <a:lnTo>
                  <a:pt x="16" y="1495"/>
                </a:lnTo>
                <a:lnTo>
                  <a:pt x="12" y="1480"/>
                </a:lnTo>
                <a:lnTo>
                  <a:pt x="8" y="1457"/>
                </a:lnTo>
                <a:lnTo>
                  <a:pt x="4" y="1430"/>
                </a:lnTo>
                <a:lnTo>
                  <a:pt x="0" y="1401"/>
                </a:lnTo>
                <a:lnTo>
                  <a:pt x="0" y="1370"/>
                </a:lnTo>
                <a:lnTo>
                  <a:pt x="4" y="1343"/>
                </a:lnTo>
                <a:lnTo>
                  <a:pt x="12" y="1319"/>
                </a:lnTo>
                <a:lnTo>
                  <a:pt x="388" y="965"/>
                </a:lnTo>
                <a:lnTo>
                  <a:pt x="387" y="961"/>
                </a:lnTo>
                <a:lnTo>
                  <a:pt x="386" y="952"/>
                </a:lnTo>
                <a:lnTo>
                  <a:pt x="386" y="936"/>
                </a:lnTo>
                <a:lnTo>
                  <a:pt x="390" y="917"/>
                </a:lnTo>
                <a:lnTo>
                  <a:pt x="397" y="893"/>
                </a:lnTo>
                <a:lnTo>
                  <a:pt x="412" y="868"/>
                </a:lnTo>
                <a:lnTo>
                  <a:pt x="435" y="841"/>
                </a:lnTo>
                <a:lnTo>
                  <a:pt x="468" y="814"/>
                </a:lnTo>
                <a:lnTo>
                  <a:pt x="651" y="0"/>
                </a:lnTo>
                <a:close/>
              </a:path>
            </a:pathLst>
          </a:custGeom>
          <a:solidFill>
            <a:schemeClr val="folHlink"/>
          </a:solidFill>
          <a:ln w="9525">
            <a:solidFill>
              <a:schemeClr val="bg2"/>
            </a:solidFill>
            <a:round/>
            <a:headEnd/>
            <a:tailEnd/>
          </a:ln>
        </p:spPr>
        <p:txBody>
          <a:bodyPr/>
          <a:lstStyle/>
          <a:p>
            <a:endParaRPr lang="en-US"/>
          </a:p>
        </p:txBody>
      </p:sp>
      <p:sp>
        <p:nvSpPr>
          <p:cNvPr id="312606" name="Freeform 286"/>
          <p:cNvSpPr>
            <a:spLocks/>
          </p:cNvSpPr>
          <p:nvPr/>
        </p:nvSpPr>
        <p:spPr bwMode="auto">
          <a:xfrm>
            <a:off x="7173913" y="5554663"/>
            <a:ext cx="134937" cy="42862"/>
          </a:xfrm>
          <a:custGeom>
            <a:avLst/>
            <a:gdLst>
              <a:gd name="T0" fmla="*/ 40 w 1106"/>
              <a:gd name="T1" fmla="*/ 0 h 331"/>
              <a:gd name="T2" fmla="*/ 1106 w 1106"/>
              <a:gd name="T3" fmla="*/ 277 h 331"/>
              <a:gd name="T4" fmla="*/ 1071 w 1106"/>
              <a:gd name="T5" fmla="*/ 331 h 331"/>
              <a:gd name="T6" fmla="*/ 0 w 1106"/>
              <a:gd name="T7" fmla="*/ 36 h 331"/>
              <a:gd name="T8" fmla="*/ 40 w 1106"/>
              <a:gd name="T9" fmla="*/ 0 h 331"/>
            </a:gdLst>
            <a:ahLst/>
            <a:cxnLst>
              <a:cxn ang="0">
                <a:pos x="T0" y="T1"/>
              </a:cxn>
              <a:cxn ang="0">
                <a:pos x="T2" y="T3"/>
              </a:cxn>
              <a:cxn ang="0">
                <a:pos x="T4" y="T5"/>
              </a:cxn>
              <a:cxn ang="0">
                <a:pos x="T6" y="T7"/>
              </a:cxn>
              <a:cxn ang="0">
                <a:pos x="T8" y="T9"/>
              </a:cxn>
            </a:cxnLst>
            <a:rect l="0" t="0" r="r" b="b"/>
            <a:pathLst>
              <a:path w="1106" h="331">
                <a:moveTo>
                  <a:pt x="40" y="0"/>
                </a:moveTo>
                <a:lnTo>
                  <a:pt x="1106" y="277"/>
                </a:lnTo>
                <a:lnTo>
                  <a:pt x="1071" y="331"/>
                </a:lnTo>
                <a:lnTo>
                  <a:pt x="0" y="36"/>
                </a:lnTo>
                <a:lnTo>
                  <a:pt x="4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07" name="Freeform 287"/>
          <p:cNvSpPr>
            <a:spLocks/>
          </p:cNvSpPr>
          <p:nvPr/>
        </p:nvSpPr>
        <p:spPr bwMode="auto">
          <a:xfrm>
            <a:off x="7151688" y="5573713"/>
            <a:ext cx="157162" cy="66675"/>
          </a:xfrm>
          <a:custGeom>
            <a:avLst/>
            <a:gdLst>
              <a:gd name="T0" fmla="*/ 1282 w 1285"/>
              <a:gd name="T1" fmla="*/ 391 h 505"/>
              <a:gd name="T2" fmla="*/ 1264 w 1285"/>
              <a:gd name="T3" fmla="*/ 389 h 505"/>
              <a:gd name="T4" fmla="*/ 1232 w 1285"/>
              <a:gd name="T5" fmla="*/ 385 h 505"/>
              <a:gd name="T6" fmla="*/ 1183 w 1285"/>
              <a:gd name="T7" fmla="*/ 378 h 505"/>
              <a:gd name="T8" fmla="*/ 1124 w 1285"/>
              <a:gd name="T9" fmla="*/ 369 h 505"/>
              <a:gd name="T10" fmla="*/ 1052 w 1285"/>
              <a:gd name="T11" fmla="*/ 355 h 505"/>
              <a:gd name="T12" fmla="*/ 971 w 1285"/>
              <a:gd name="T13" fmla="*/ 340 h 505"/>
              <a:gd name="T14" fmla="*/ 881 w 1285"/>
              <a:gd name="T15" fmla="*/ 322 h 505"/>
              <a:gd name="T16" fmla="*/ 785 w 1285"/>
              <a:gd name="T17" fmla="*/ 299 h 505"/>
              <a:gd name="T18" fmla="*/ 684 w 1285"/>
              <a:gd name="T19" fmla="*/ 273 h 505"/>
              <a:gd name="T20" fmla="*/ 579 w 1285"/>
              <a:gd name="T21" fmla="*/ 244 h 505"/>
              <a:gd name="T22" fmla="*/ 472 w 1285"/>
              <a:gd name="T23" fmla="*/ 209 h 505"/>
              <a:gd name="T24" fmla="*/ 364 w 1285"/>
              <a:gd name="T25" fmla="*/ 171 h 505"/>
              <a:gd name="T26" fmla="*/ 259 w 1285"/>
              <a:gd name="T27" fmla="*/ 128 h 505"/>
              <a:gd name="T28" fmla="*/ 155 w 1285"/>
              <a:gd name="T29" fmla="*/ 81 h 505"/>
              <a:gd name="T30" fmla="*/ 55 w 1285"/>
              <a:gd name="T31" fmla="*/ 28 h 505"/>
              <a:gd name="T32" fmla="*/ 6 w 1285"/>
              <a:gd name="T33" fmla="*/ 4 h 505"/>
              <a:gd name="T34" fmla="*/ 2 w 1285"/>
              <a:gd name="T35" fmla="*/ 32 h 505"/>
              <a:gd name="T36" fmla="*/ 0 w 1285"/>
              <a:gd name="T37" fmla="*/ 76 h 505"/>
              <a:gd name="T38" fmla="*/ 8 w 1285"/>
              <a:gd name="T39" fmla="*/ 120 h 505"/>
              <a:gd name="T40" fmla="*/ 19 w 1285"/>
              <a:gd name="T41" fmla="*/ 139 h 505"/>
              <a:gd name="T42" fmla="*/ 28 w 1285"/>
              <a:gd name="T43" fmla="*/ 144 h 505"/>
              <a:gd name="T44" fmla="*/ 47 w 1285"/>
              <a:gd name="T45" fmla="*/ 155 h 505"/>
              <a:gd name="T46" fmla="*/ 75 w 1285"/>
              <a:gd name="T47" fmla="*/ 170 h 505"/>
              <a:gd name="T48" fmla="*/ 112 w 1285"/>
              <a:gd name="T49" fmla="*/ 190 h 505"/>
              <a:gd name="T50" fmla="*/ 159 w 1285"/>
              <a:gd name="T51" fmla="*/ 212 h 505"/>
              <a:gd name="T52" fmla="*/ 215 w 1285"/>
              <a:gd name="T53" fmla="*/ 238 h 505"/>
              <a:gd name="T54" fmla="*/ 281 w 1285"/>
              <a:gd name="T55" fmla="*/ 267 h 505"/>
              <a:gd name="T56" fmla="*/ 358 w 1285"/>
              <a:gd name="T57" fmla="*/ 296 h 505"/>
              <a:gd name="T58" fmla="*/ 443 w 1285"/>
              <a:gd name="T59" fmla="*/ 326 h 505"/>
              <a:gd name="T60" fmla="*/ 540 w 1285"/>
              <a:gd name="T61" fmla="*/ 357 h 505"/>
              <a:gd name="T62" fmla="*/ 647 w 1285"/>
              <a:gd name="T63" fmla="*/ 387 h 505"/>
              <a:gd name="T64" fmla="*/ 764 w 1285"/>
              <a:gd name="T65" fmla="*/ 416 h 505"/>
              <a:gd name="T66" fmla="*/ 890 w 1285"/>
              <a:gd name="T67" fmla="*/ 444 h 505"/>
              <a:gd name="T68" fmla="*/ 1028 w 1285"/>
              <a:gd name="T69" fmla="*/ 472 h 505"/>
              <a:gd name="T70" fmla="*/ 1177 w 1285"/>
              <a:gd name="T71" fmla="*/ 494 h 505"/>
              <a:gd name="T72" fmla="*/ 1256 w 1285"/>
              <a:gd name="T73" fmla="*/ 503 h 505"/>
              <a:gd name="T74" fmla="*/ 1265 w 1285"/>
              <a:gd name="T75" fmla="*/ 487 h 505"/>
              <a:gd name="T76" fmla="*/ 1278 w 1285"/>
              <a:gd name="T77" fmla="*/ 456 h 505"/>
              <a:gd name="T78" fmla="*/ 1285 w 1285"/>
              <a:gd name="T79" fmla="*/ 41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5" h="505">
                <a:moveTo>
                  <a:pt x="1284" y="391"/>
                </a:moveTo>
                <a:lnTo>
                  <a:pt x="1282" y="391"/>
                </a:lnTo>
                <a:lnTo>
                  <a:pt x="1275" y="390"/>
                </a:lnTo>
                <a:lnTo>
                  <a:pt x="1264" y="389"/>
                </a:lnTo>
                <a:lnTo>
                  <a:pt x="1250" y="387"/>
                </a:lnTo>
                <a:lnTo>
                  <a:pt x="1232" y="385"/>
                </a:lnTo>
                <a:lnTo>
                  <a:pt x="1209" y="382"/>
                </a:lnTo>
                <a:lnTo>
                  <a:pt x="1183" y="378"/>
                </a:lnTo>
                <a:lnTo>
                  <a:pt x="1155" y="374"/>
                </a:lnTo>
                <a:lnTo>
                  <a:pt x="1124" y="369"/>
                </a:lnTo>
                <a:lnTo>
                  <a:pt x="1089" y="362"/>
                </a:lnTo>
                <a:lnTo>
                  <a:pt x="1052" y="355"/>
                </a:lnTo>
                <a:lnTo>
                  <a:pt x="1013" y="349"/>
                </a:lnTo>
                <a:lnTo>
                  <a:pt x="971" y="340"/>
                </a:lnTo>
                <a:lnTo>
                  <a:pt x="926" y="332"/>
                </a:lnTo>
                <a:lnTo>
                  <a:pt x="881" y="322"/>
                </a:lnTo>
                <a:lnTo>
                  <a:pt x="834" y="311"/>
                </a:lnTo>
                <a:lnTo>
                  <a:pt x="785" y="299"/>
                </a:lnTo>
                <a:lnTo>
                  <a:pt x="735" y="287"/>
                </a:lnTo>
                <a:lnTo>
                  <a:pt x="684" y="273"/>
                </a:lnTo>
                <a:lnTo>
                  <a:pt x="632" y="259"/>
                </a:lnTo>
                <a:lnTo>
                  <a:pt x="579" y="244"/>
                </a:lnTo>
                <a:lnTo>
                  <a:pt x="526" y="228"/>
                </a:lnTo>
                <a:lnTo>
                  <a:pt x="472" y="209"/>
                </a:lnTo>
                <a:lnTo>
                  <a:pt x="419" y="191"/>
                </a:lnTo>
                <a:lnTo>
                  <a:pt x="364" y="171"/>
                </a:lnTo>
                <a:lnTo>
                  <a:pt x="311" y="150"/>
                </a:lnTo>
                <a:lnTo>
                  <a:pt x="259" y="128"/>
                </a:lnTo>
                <a:lnTo>
                  <a:pt x="206" y="105"/>
                </a:lnTo>
                <a:lnTo>
                  <a:pt x="155" y="81"/>
                </a:lnTo>
                <a:lnTo>
                  <a:pt x="104" y="55"/>
                </a:lnTo>
                <a:lnTo>
                  <a:pt x="55" y="28"/>
                </a:lnTo>
                <a:lnTo>
                  <a:pt x="7" y="0"/>
                </a:lnTo>
                <a:lnTo>
                  <a:pt x="6" y="4"/>
                </a:lnTo>
                <a:lnTo>
                  <a:pt x="4" y="15"/>
                </a:lnTo>
                <a:lnTo>
                  <a:pt x="2" y="32"/>
                </a:lnTo>
                <a:lnTo>
                  <a:pt x="0" y="53"/>
                </a:lnTo>
                <a:lnTo>
                  <a:pt x="0" y="76"/>
                </a:lnTo>
                <a:lnTo>
                  <a:pt x="2" y="98"/>
                </a:lnTo>
                <a:lnTo>
                  <a:pt x="8" y="120"/>
                </a:lnTo>
                <a:lnTo>
                  <a:pt x="18" y="137"/>
                </a:lnTo>
                <a:lnTo>
                  <a:pt x="19" y="139"/>
                </a:lnTo>
                <a:lnTo>
                  <a:pt x="22" y="141"/>
                </a:lnTo>
                <a:lnTo>
                  <a:pt x="28" y="144"/>
                </a:lnTo>
                <a:lnTo>
                  <a:pt x="37" y="148"/>
                </a:lnTo>
                <a:lnTo>
                  <a:pt x="47" y="155"/>
                </a:lnTo>
                <a:lnTo>
                  <a:pt x="59" y="162"/>
                </a:lnTo>
                <a:lnTo>
                  <a:pt x="75" y="170"/>
                </a:lnTo>
                <a:lnTo>
                  <a:pt x="92" y="180"/>
                </a:lnTo>
                <a:lnTo>
                  <a:pt x="112" y="190"/>
                </a:lnTo>
                <a:lnTo>
                  <a:pt x="134" y="200"/>
                </a:lnTo>
                <a:lnTo>
                  <a:pt x="159" y="212"/>
                </a:lnTo>
                <a:lnTo>
                  <a:pt x="186" y="225"/>
                </a:lnTo>
                <a:lnTo>
                  <a:pt x="215" y="238"/>
                </a:lnTo>
                <a:lnTo>
                  <a:pt x="247" y="252"/>
                </a:lnTo>
                <a:lnTo>
                  <a:pt x="281" y="267"/>
                </a:lnTo>
                <a:lnTo>
                  <a:pt x="318" y="281"/>
                </a:lnTo>
                <a:lnTo>
                  <a:pt x="358" y="296"/>
                </a:lnTo>
                <a:lnTo>
                  <a:pt x="399" y="311"/>
                </a:lnTo>
                <a:lnTo>
                  <a:pt x="443" y="326"/>
                </a:lnTo>
                <a:lnTo>
                  <a:pt x="491" y="341"/>
                </a:lnTo>
                <a:lnTo>
                  <a:pt x="540" y="357"/>
                </a:lnTo>
                <a:lnTo>
                  <a:pt x="592" y="372"/>
                </a:lnTo>
                <a:lnTo>
                  <a:pt x="647" y="387"/>
                </a:lnTo>
                <a:lnTo>
                  <a:pt x="703" y="402"/>
                </a:lnTo>
                <a:lnTo>
                  <a:pt x="764" y="416"/>
                </a:lnTo>
                <a:lnTo>
                  <a:pt x="826" y="431"/>
                </a:lnTo>
                <a:lnTo>
                  <a:pt x="890" y="444"/>
                </a:lnTo>
                <a:lnTo>
                  <a:pt x="958" y="459"/>
                </a:lnTo>
                <a:lnTo>
                  <a:pt x="1028" y="472"/>
                </a:lnTo>
                <a:lnTo>
                  <a:pt x="1101" y="483"/>
                </a:lnTo>
                <a:lnTo>
                  <a:pt x="1177" y="494"/>
                </a:lnTo>
                <a:lnTo>
                  <a:pt x="1255" y="505"/>
                </a:lnTo>
                <a:lnTo>
                  <a:pt x="1256" y="503"/>
                </a:lnTo>
                <a:lnTo>
                  <a:pt x="1260" y="497"/>
                </a:lnTo>
                <a:lnTo>
                  <a:pt x="1265" y="487"/>
                </a:lnTo>
                <a:lnTo>
                  <a:pt x="1272" y="473"/>
                </a:lnTo>
                <a:lnTo>
                  <a:pt x="1278" y="456"/>
                </a:lnTo>
                <a:lnTo>
                  <a:pt x="1282" y="437"/>
                </a:lnTo>
                <a:lnTo>
                  <a:pt x="1285" y="415"/>
                </a:lnTo>
                <a:lnTo>
                  <a:pt x="1284" y="39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08" name="AutoShape 288"/>
          <p:cNvSpPr>
            <a:spLocks noChangeAspect="1" noChangeArrowheads="1" noTextEdit="1"/>
          </p:cNvSpPr>
          <p:nvPr/>
        </p:nvSpPr>
        <p:spPr bwMode="auto">
          <a:xfrm>
            <a:off x="7104063" y="5305425"/>
            <a:ext cx="2540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2609" name="Freeform 289"/>
          <p:cNvSpPr>
            <a:spLocks/>
          </p:cNvSpPr>
          <p:nvPr/>
        </p:nvSpPr>
        <p:spPr bwMode="auto">
          <a:xfrm>
            <a:off x="7156450" y="5324475"/>
            <a:ext cx="36513" cy="49213"/>
          </a:xfrm>
          <a:custGeom>
            <a:avLst/>
            <a:gdLst>
              <a:gd name="T0" fmla="*/ 63 w 179"/>
              <a:gd name="T1" fmla="*/ 28 h 216"/>
              <a:gd name="T2" fmla="*/ 49 w 179"/>
              <a:gd name="T3" fmla="*/ 37 h 216"/>
              <a:gd name="T4" fmla="*/ 38 w 179"/>
              <a:gd name="T5" fmla="*/ 47 h 216"/>
              <a:gd name="T6" fmla="*/ 27 w 179"/>
              <a:gd name="T7" fmla="*/ 59 h 216"/>
              <a:gd name="T8" fmla="*/ 18 w 179"/>
              <a:gd name="T9" fmla="*/ 72 h 216"/>
              <a:gd name="T10" fmla="*/ 10 w 179"/>
              <a:gd name="T11" fmla="*/ 86 h 216"/>
              <a:gd name="T12" fmla="*/ 5 w 179"/>
              <a:gd name="T13" fmla="*/ 101 h 216"/>
              <a:gd name="T14" fmla="*/ 2 w 179"/>
              <a:gd name="T15" fmla="*/ 117 h 216"/>
              <a:gd name="T16" fmla="*/ 0 w 179"/>
              <a:gd name="T17" fmla="*/ 133 h 216"/>
              <a:gd name="T18" fmla="*/ 2 w 179"/>
              <a:gd name="T19" fmla="*/ 155 h 216"/>
              <a:gd name="T20" fmla="*/ 10 w 179"/>
              <a:gd name="T21" fmla="*/ 173 h 216"/>
              <a:gd name="T22" fmla="*/ 23 w 179"/>
              <a:gd name="T23" fmla="*/ 190 h 216"/>
              <a:gd name="T24" fmla="*/ 40 w 179"/>
              <a:gd name="T25" fmla="*/ 201 h 216"/>
              <a:gd name="T26" fmla="*/ 59 w 179"/>
              <a:gd name="T27" fmla="*/ 211 h 216"/>
              <a:gd name="T28" fmla="*/ 79 w 179"/>
              <a:gd name="T29" fmla="*/ 215 h 216"/>
              <a:gd name="T30" fmla="*/ 100 w 179"/>
              <a:gd name="T31" fmla="*/ 216 h 216"/>
              <a:gd name="T32" fmla="*/ 120 w 179"/>
              <a:gd name="T33" fmla="*/ 213 h 216"/>
              <a:gd name="T34" fmla="*/ 124 w 179"/>
              <a:gd name="T35" fmla="*/ 213 h 216"/>
              <a:gd name="T36" fmla="*/ 128 w 179"/>
              <a:gd name="T37" fmla="*/ 211 h 216"/>
              <a:gd name="T38" fmla="*/ 131 w 179"/>
              <a:gd name="T39" fmla="*/ 208 h 216"/>
              <a:gd name="T40" fmla="*/ 132 w 179"/>
              <a:gd name="T41" fmla="*/ 203 h 216"/>
              <a:gd name="T42" fmla="*/ 130 w 179"/>
              <a:gd name="T43" fmla="*/ 198 h 216"/>
              <a:gd name="T44" fmla="*/ 126 w 179"/>
              <a:gd name="T45" fmla="*/ 194 h 216"/>
              <a:gd name="T46" fmla="*/ 121 w 179"/>
              <a:gd name="T47" fmla="*/ 190 h 216"/>
              <a:gd name="T48" fmla="*/ 116 w 179"/>
              <a:gd name="T49" fmla="*/ 187 h 216"/>
              <a:gd name="T50" fmla="*/ 105 w 179"/>
              <a:gd name="T51" fmla="*/ 184 h 216"/>
              <a:gd name="T52" fmla="*/ 95 w 179"/>
              <a:gd name="T53" fmla="*/ 182 h 216"/>
              <a:gd name="T54" fmla="*/ 84 w 179"/>
              <a:gd name="T55" fmla="*/ 180 h 216"/>
              <a:gd name="T56" fmla="*/ 75 w 179"/>
              <a:gd name="T57" fmla="*/ 178 h 216"/>
              <a:gd name="T58" fmla="*/ 65 w 179"/>
              <a:gd name="T59" fmla="*/ 175 h 216"/>
              <a:gd name="T60" fmla="*/ 56 w 179"/>
              <a:gd name="T61" fmla="*/ 170 h 216"/>
              <a:gd name="T62" fmla="*/ 47 w 179"/>
              <a:gd name="T63" fmla="*/ 165 h 216"/>
              <a:gd name="T64" fmla="*/ 39 w 179"/>
              <a:gd name="T65" fmla="*/ 156 h 216"/>
              <a:gd name="T66" fmla="*/ 36 w 179"/>
              <a:gd name="T67" fmla="*/ 120 h 216"/>
              <a:gd name="T68" fmla="*/ 44 w 179"/>
              <a:gd name="T69" fmla="*/ 90 h 216"/>
              <a:gd name="T70" fmla="*/ 61 w 179"/>
              <a:gd name="T71" fmla="*/ 67 h 216"/>
              <a:gd name="T72" fmla="*/ 84 w 179"/>
              <a:gd name="T73" fmla="*/ 47 h 216"/>
              <a:gd name="T74" fmla="*/ 109 w 179"/>
              <a:gd name="T75" fmla="*/ 32 h 216"/>
              <a:gd name="T76" fmla="*/ 136 w 179"/>
              <a:gd name="T77" fmla="*/ 21 h 216"/>
              <a:gd name="T78" fmla="*/ 160 w 179"/>
              <a:gd name="T79" fmla="*/ 12 h 216"/>
              <a:gd name="T80" fmla="*/ 179 w 179"/>
              <a:gd name="T81" fmla="*/ 5 h 216"/>
              <a:gd name="T82" fmla="*/ 167 w 179"/>
              <a:gd name="T83" fmla="*/ 1 h 216"/>
              <a:gd name="T84" fmla="*/ 154 w 179"/>
              <a:gd name="T85" fmla="*/ 0 h 216"/>
              <a:gd name="T86" fmla="*/ 140 w 179"/>
              <a:gd name="T87" fmla="*/ 2 h 216"/>
              <a:gd name="T88" fmla="*/ 124 w 179"/>
              <a:gd name="T89" fmla="*/ 5 h 216"/>
              <a:gd name="T90" fmla="*/ 108 w 179"/>
              <a:gd name="T91" fmla="*/ 10 h 216"/>
              <a:gd name="T92" fmla="*/ 92 w 179"/>
              <a:gd name="T93" fmla="*/ 15 h 216"/>
              <a:gd name="T94" fmla="*/ 77 w 179"/>
              <a:gd name="T95" fmla="*/ 22 h 216"/>
              <a:gd name="T96" fmla="*/ 63 w 179"/>
              <a:gd name="T97" fmla="*/ 2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9" h="216">
                <a:moveTo>
                  <a:pt x="63" y="28"/>
                </a:moveTo>
                <a:lnTo>
                  <a:pt x="49" y="37"/>
                </a:lnTo>
                <a:lnTo>
                  <a:pt x="38" y="47"/>
                </a:lnTo>
                <a:lnTo>
                  <a:pt x="27" y="59"/>
                </a:lnTo>
                <a:lnTo>
                  <a:pt x="18" y="72"/>
                </a:lnTo>
                <a:lnTo>
                  <a:pt x="10" y="86"/>
                </a:lnTo>
                <a:lnTo>
                  <a:pt x="5" y="101"/>
                </a:lnTo>
                <a:lnTo>
                  <a:pt x="2" y="117"/>
                </a:lnTo>
                <a:lnTo>
                  <a:pt x="0" y="133"/>
                </a:lnTo>
                <a:lnTo>
                  <a:pt x="2" y="155"/>
                </a:lnTo>
                <a:lnTo>
                  <a:pt x="10" y="173"/>
                </a:lnTo>
                <a:lnTo>
                  <a:pt x="23" y="190"/>
                </a:lnTo>
                <a:lnTo>
                  <a:pt x="40" y="201"/>
                </a:lnTo>
                <a:lnTo>
                  <a:pt x="59" y="211"/>
                </a:lnTo>
                <a:lnTo>
                  <a:pt x="79" y="215"/>
                </a:lnTo>
                <a:lnTo>
                  <a:pt x="100" y="216"/>
                </a:lnTo>
                <a:lnTo>
                  <a:pt x="120" y="213"/>
                </a:lnTo>
                <a:lnTo>
                  <a:pt x="124" y="213"/>
                </a:lnTo>
                <a:lnTo>
                  <a:pt x="128" y="211"/>
                </a:lnTo>
                <a:lnTo>
                  <a:pt x="131" y="208"/>
                </a:lnTo>
                <a:lnTo>
                  <a:pt x="132" y="203"/>
                </a:lnTo>
                <a:lnTo>
                  <a:pt x="130" y="198"/>
                </a:lnTo>
                <a:lnTo>
                  <a:pt x="126" y="194"/>
                </a:lnTo>
                <a:lnTo>
                  <a:pt x="121" y="190"/>
                </a:lnTo>
                <a:lnTo>
                  <a:pt x="116" y="187"/>
                </a:lnTo>
                <a:lnTo>
                  <a:pt x="105" y="184"/>
                </a:lnTo>
                <a:lnTo>
                  <a:pt x="95" y="182"/>
                </a:lnTo>
                <a:lnTo>
                  <a:pt x="84" y="180"/>
                </a:lnTo>
                <a:lnTo>
                  <a:pt x="75" y="178"/>
                </a:lnTo>
                <a:lnTo>
                  <a:pt x="65" y="175"/>
                </a:lnTo>
                <a:lnTo>
                  <a:pt x="56" y="170"/>
                </a:lnTo>
                <a:lnTo>
                  <a:pt x="47" y="165"/>
                </a:lnTo>
                <a:lnTo>
                  <a:pt x="39" y="156"/>
                </a:lnTo>
                <a:lnTo>
                  <a:pt x="36" y="120"/>
                </a:lnTo>
                <a:lnTo>
                  <a:pt x="44" y="90"/>
                </a:lnTo>
                <a:lnTo>
                  <a:pt x="61" y="67"/>
                </a:lnTo>
                <a:lnTo>
                  <a:pt x="84" y="47"/>
                </a:lnTo>
                <a:lnTo>
                  <a:pt x="109" y="32"/>
                </a:lnTo>
                <a:lnTo>
                  <a:pt x="136" y="21"/>
                </a:lnTo>
                <a:lnTo>
                  <a:pt x="160" y="12"/>
                </a:lnTo>
                <a:lnTo>
                  <a:pt x="179" y="5"/>
                </a:lnTo>
                <a:lnTo>
                  <a:pt x="167" y="1"/>
                </a:lnTo>
                <a:lnTo>
                  <a:pt x="154" y="0"/>
                </a:lnTo>
                <a:lnTo>
                  <a:pt x="140" y="2"/>
                </a:lnTo>
                <a:lnTo>
                  <a:pt x="124" y="5"/>
                </a:lnTo>
                <a:lnTo>
                  <a:pt x="108" y="10"/>
                </a:lnTo>
                <a:lnTo>
                  <a:pt x="92" y="15"/>
                </a:lnTo>
                <a:lnTo>
                  <a:pt x="77" y="22"/>
                </a:lnTo>
                <a:lnTo>
                  <a:pt x="63" y="28"/>
                </a:lnTo>
                <a:close/>
              </a:path>
            </a:pathLst>
          </a:custGeom>
          <a:solidFill>
            <a:srgbClr val="C9E8FF"/>
          </a:solidFill>
          <a:ln w="9525">
            <a:solidFill>
              <a:srgbClr val="FF3300"/>
            </a:solidFill>
            <a:round/>
            <a:headEnd/>
            <a:tailEnd/>
          </a:ln>
        </p:spPr>
        <p:txBody>
          <a:bodyPr/>
          <a:lstStyle/>
          <a:p>
            <a:endParaRPr lang="en-US"/>
          </a:p>
        </p:txBody>
      </p:sp>
      <p:sp>
        <p:nvSpPr>
          <p:cNvPr id="312610" name="Freeform 290"/>
          <p:cNvSpPr>
            <a:spLocks/>
          </p:cNvSpPr>
          <p:nvPr/>
        </p:nvSpPr>
        <p:spPr bwMode="auto">
          <a:xfrm>
            <a:off x="7218363" y="5322888"/>
            <a:ext cx="22225" cy="38100"/>
          </a:xfrm>
          <a:custGeom>
            <a:avLst/>
            <a:gdLst>
              <a:gd name="T0" fmla="*/ 96 w 114"/>
              <a:gd name="T1" fmla="*/ 55 h 168"/>
              <a:gd name="T2" fmla="*/ 101 w 114"/>
              <a:gd name="T3" fmla="*/ 72 h 168"/>
              <a:gd name="T4" fmla="*/ 100 w 114"/>
              <a:gd name="T5" fmla="*/ 88 h 168"/>
              <a:gd name="T6" fmla="*/ 92 w 114"/>
              <a:gd name="T7" fmla="*/ 101 h 168"/>
              <a:gd name="T8" fmla="*/ 82 w 114"/>
              <a:gd name="T9" fmla="*/ 112 h 168"/>
              <a:gd name="T10" fmla="*/ 69 w 114"/>
              <a:gd name="T11" fmla="*/ 123 h 168"/>
              <a:gd name="T12" fmla="*/ 54 w 114"/>
              <a:gd name="T13" fmla="*/ 134 h 168"/>
              <a:gd name="T14" fmla="*/ 40 w 114"/>
              <a:gd name="T15" fmla="*/ 143 h 168"/>
              <a:gd name="T16" fmla="*/ 27 w 114"/>
              <a:gd name="T17" fmla="*/ 153 h 168"/>
              <a:gd name="T18" fmla="*/ 25 w 114"/>
              <a:gd name="T19" fmla="*/ 156 h 168"/>
              <a:gd name="T20" fmla="*/ 24 w 114"/>
              <a:gd name="T21" fmla="*/ 158 h 168"/>
              <a:gd name="T22" fmla="*/ 24 w 114"/>
              <a:gd name="T23" fmla="*/ 162 h 168"/>
              <a:gd name="T24" fmla="*/ 25 w 114"/>
              <a:gd name="T25" fmla="*/ 165 h 168"/>
              <a:gd name="T26" fmla="*/ 28 w 114"/>
              <a:gd name="T27" fmla="*/ 167 h 168"/>
              <a:gd name="T28" fmla="*/ 31 w 114"/>
              <a:gd name="T29" fmla="*/ 168 h 168"/>
              <a:gd name="T30" fmla="*/ 33 w 114"/>
              <a:gd name="T31" fmla="*/ 168 h 168"/>
              <a:gd name="T32" fmla="*/ 37 w 114"/>
              <a:gd name="T33" fmla="*/ 167 h 168"/>
              <a:gd name="T34" fmla="*/ 53 w 114"/>
              <a:gd name="T35" fmla="*/ 157 h 168"/>
              <a:gd name="T36" fmla="*/ 69 w 114"/>
              <a:gd name="T37" fmla="*/ 147 h 168"/>
              <a:gd name="T38" fmla="*/ 84 w 114"/>
              <a:gd name="T39" fmla="*/ 135 h 168"/>
              <a:gd name="T40" fmla="*/ 97 w 114"/>
              <a:gd name="T41" fmla="*/ 121 h 168"/>
              <a:gd name="T42" fmla="*/ 107 w 114"/>
              <a:gd name="T43" fmla="*/ 106 h 168"/>
              <a:gd name="T44" fmla="*/ 113 w 114"/>
              <a:gd name="T45" fmla="*/ 89 h 168"/>
              <a:gd name="T46" fmla="*/ 114 w 114"/>
              <a:gd name="T47" fmla="*/ 71 h 168"/>
              <a:gd name="T48" fmla="*/ 110 w 114"/>
              <a:gd name="T49" fmla="*/ 51 h 168"/>
              <a:gd name="T50" fmla="*/ 101 w 114"/>
              <a:gd name="T51" fmla="*/ 36 h 168"/>
              <a:gd name="T52" fmla="*/ 87 w 114"/>
              <a:gd name="T53" fmla="*/ 24 h 168"/>
              <a:gd name="T54" fmla="*/ 70 w 114"/>
              <a:gd name="T55" fmla="*/ 14 h 168"/>
              <a:gd name="T56" fmla="*/ 51 w 114"/>
              <a:gd name="T57" fmla="*/ 7 h 168"/>
              <a:gd name="T58" fmla="*/ 32 w 114"/>
              <a:gd name="T59" fmla="*/ 2 h 168"/>
              <a:gd name="T60" fmla="*/ 17 w 114"/>
              <a:gd name="T61" fmla="*/ 0 h 168"/>
              <a:gd name="T62" fmla="*/ 5 w 114"/>
              <a:gd name="T63" fmla="*/ 0 h 168"/>
              <a:gd name="T64" fmla="*/ 0 w 114"/>
              <a:gd name="T65" fmla="*/ 3 h 168"/>
              <a:gd name="T66" fmla="*/ 12 w 114"/>
              <a:gd name="T67" fmla="*/ 9 h 168"/>
              <a:gd name="T68" fmla="*/ 26 w 114"/>
              <a:gd name="T69" fmla="*/ 13 h 168"/>
              <a:gd name="T70" fmla="*/ 41 w 114"/>
              <a:gd name="T71" fmla="*/ 17 h 168"/>
              <a:gd name="T72" fmla="*/ 54 w 114"/>
              <a:gd name="T73" fmla="*/ 22 h 168"/>
              <a:gd name="T74" fmla="*/ 68 w 114"/>
              <a:gd name="T75" fmla="*/ 27 h 168"/>
              <a:gd name="T76" fmla="*/ 80 w 114"/>
              <a:gd name="T77" fmla="*/ 34 h 168"/>
              <a:gd name="T78" fmla="*/ 89 w 114"/>
              <a:gd name="T79" fmla="*/ 43 h 168"/>
              <a:gd name="T80" fmla="*/ 96 w 114"/>
              <a:gd name="T81" fmla="*/ 5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4" h="168">
                <a:moveTo>
                  <a:pt x="96" y="55"/>
                </a:moveTo>
                <a:lnTo>
                  <a:pt x="101" y="72"/>
                </a:lnTo>
                <a:lnTo>
                  <a:pt x="100" y="88"/>
                </a:lnTo>
                <a:lnTo>
                  <a:pt x="92" y="101"/>
                </a:lnTo>
                <a:lnTo>
                  <a:pt x="82" y="112"/>
                </a:lnTo>
                <a:lnTo>
                  <a:pt x="69" y="123"/>
                </a:lnTo>
                <a:lnTo>
                  <a:pt x="54" y="134"/>
                </a:lnTo>
                <a:lnTo>
                  <a:pt x="40" y="143"/>
                </a:lnTo>
                <a:lnTo>
                  <a:pt x="27" y="153"/>
                </a:lnTo>
                <a:lnTo>
                  <a:pt x="25" y="156"/>
                </a:lnTo>
                <a:lnTo>
                  <a:pt x="24" y="158"/>
                </a:lnTo>
                <a:lnTo>
                  <a:pt x="24" y="162"/>
                </a:lnTo>
                <a:lnTo>
                  <a:pt x="25" y="165"/>
                </a:lnTo>
                <a:lnTo>
                  <a:pt x="28" y="167"/>
                </a:lnTo>
                <a:lnTo>
                  <a:pt x="31" y="168"/>
                </a:lnTo>
                <a:lnTo>
                  <a:pt x="33" y="168"/>
                </a:lnTo>
                <a:lnTo>
                  <a:pt x="37" y="167"/>
                </a:lnTo>
                <a:lnTo>
                  <a:pt x="53" y="157"/>
                </a:lnTo>
                <a:lnTo>
                  <a:pt x="69" y="147"/>
                </a:lnTo>
                <a:lnTo>
                  <a:pt x="84" y="135"/>
                </a:lnTo>
                <a:lnTo>
                  <a:pt x="97" y="121"/>
                </a:lnTo>
                <a:lnTo>
                  <a:pt x="107" y="106"/>
                </a:lnTo>
                <a:lnTo>
                  <a:pt x="113" y="89"/>
                </a:lnTo>
                <a:lnTo>
                  <a:pt x="114" y="71"/>
                </a:lnTo>
                <a:lnTo>
                  <a:pt x="110" y="51"/>
                </a:lnTo>
                <a:lnTo>
                  <a:pt x="101" y="36"/>
                </a:lnTo>
                <a:lnTo>
                  <a:pt x="87" y="24"/>
                </a:lnTo>
                <a:lnTo>
                  <a:pt x="70" y="14"/>
                </a:lnTo>
                <a:lnTo>
                  <a:pt x="51" y="7"/>
                </a:lnTo>
                <a:lnTo>
                  <a:pt x="32" y="2"/>
                </a:lnTo>
                <a:lnTo>
                  <a:pt x="17" y="0"/>
                </a:lnTo>
                <a:lnTo>
                  <a:pt x="5" y="0"/>
                </a:lnTo>
                <a:lnTo>
                  <a:pt x="0" y="3"/>
                </a:lnTo>
                <a:lnTo>
                  <a:pt x="12" y="9"/>
                </a:lnTo>
                <a:lnTo>
                  <a:pt x="26" y="13"/>
                </a:lnTo>
                <a:lnTo>
                  <a:pt x="41" y="17"/>
                </a:lnTo>
                <a:lnTo>
                  <a:pt x="54" y="22"/>
                </a:lnTo>
                <a:lnTo>
                  <a:pt x="68" y="27"/>
                </a:lnTo>
                <a:lnTo>
                  <a:pt x="80" y="34"/>
                </a:lnTo>
                <a:lnTo>
                  <a:pt x="89" y="43"/>
                </a:lnTo>
                <a:lnTo>
                  <a:pt x="96" y="55"/>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11" name="Freeform 291"/>
          <p:cNvSpPr>
            <a:spLocks/>
          </p:cNvSpPr>
          <p:nvPr/>
        </p:nvSpPr>
        <p:spPr bwMode="auto">
          <a:xfrm>
            <a:off x="7134225" y="5314950"/>
            <a:ext cx="58738" cy="79375"/>
          </a:xfrm>
          <a:custGeom>
            <a:avLst/>
            <a:gdLst>
              <a:gd name="T0" fmla="*/ 90 w 289"/>
              <a:gd name="T1" fmla="*/ 65 h 351"/>
              <a:gd name="T2" fmla="*/ 48 w 289"/>
              <a:gd name="T3" fmla="*/ 106 h 351"/>
              <a:gd name="T4" fmla="*/ 15 w 289"/>
              <a:gd name="T5" fmla="*/ 155 h 351"/>
              <a:gd name="T6" fmla="*/ 0 w 289"/>
              <a:gd name="T7" fmla="*/ 210 h 351"/>
              <a:gd name="T8" fmla="*/ 3 w 289"/>
              <a:gd name="T9" fmla="*/ 248 h 351"/>
              <a:gd name="T10" fmla="*/ 8 w 289"/>
              <a:gd name="T11" fmla="*/ 262 h 351"/>
              <a:gd name="T12" fmla="*/ 17 w 289"/>
              <a:gd name="T13" fmla="*/ 276 h 351"/>
              <a:gd name="T14" fmla="*/ 29 w 289"/>
              <a:gd name="T15" fmla="*/ 288 h 351"/>
              <a:gd name="T16" fmla="*/ 50 w 289"/>
              <a:gd name="T17" fmla="*/ 301 h 351"/>
              <a:gd name="T18" fmla="*/ 77 w 289"/>
              <a:gd name="T19" fmla="*/ 315 h 351"/>
              <a:gd name="T20" fmla="*/ 107 w 289"/>
              <a:gd name="T21" fmla="*/ 326 h 351"/>
              <a:gd name="T22" fmla="*/ 136 w 289"/>
              <a:gd name="T23" fmla="*/ 334 h 351"/>
              <a:gd name="T24" fmla="*/ 167 w 289"/>
              <a:gd name="T25" fmla="*/ 341 h 351"/>
              <a:gd name="T26" fmla="*/ 197 w 289"/>
              <a:gd name="T27" fmla="*/ 345 h 351"/>
              <a:gd name="T28" fmla="*/ 228 w 289"/>
              <a:gd name="T29" fmla="*/ 348 h 351"/>
              <a:gd name="T30" fmla="*/ 259 w 289"/>
              <a:gd name="T31" fmla="*/ 350 h 351"/>
              <a:gd name="T32" fmla="*/ 279 w 289"/>
              <a:gd name="T33" fmla="*/ 351 h 351"/>
              <a:gd name="T34" fmla="*/ 286 w 289"/>
              <a:gd name="T35" fmla="*/ 345 h 351"/>
              <a:gd name="T36" fmla="*/ 289 w 289"/>
              <a:gd name="T37" fmla="*/ 335 h 351"/>
              <a:gd name="T38" fmla="*/ 282 w 289"/>
              <a:gd name="T39" fmla="*/ 328 h 351"/>
              <a:gd name="T40" fmla="*/ 263 w 289"/>
              <a:gd name="T41" fmla="*/ 322 h 351"/>
              <a:gd name="T42" fmla="*/ 236 w 289"/>
              <a:gd name="T43" fmla="*/ 317 h 351"/>
              <a:gd name="T44" fmla="*/ 208 w 289"/>
              <a:gd name="T45" fmla="*/ 313 h 351"/>
              <a:gd name="T46" fmla="*/ 179 w 289"/>
              <a:gd name="T47" fmla="*/ 308 h 351"/>
              <a:gd name="T48" fmla="*/ 152 w 289"/>
              <a:gd name="T49" fmla="*/ 303 h 351"/>
              <a:gd name="T50" fmla="*/ 125 w 289"/>
              <a:gd name="T51" fmla="*/ 296 h 351"/>
              <a:gd name="T52" fmla="*/ 98 w 289"/>
              <a:gd name="T53" fmla="*/ 287 h 351"/>
              <a:gd name="T54" fmla="*/ 72 w 289"/>
              <a:gd name="T55" fmla="*/ 276 h 351"/>
              <a:gd name="T56" fmla="*/ 49 w 289"/>
              <a:gd name="T57" fmla="*/ 261 h 351"/>
              <a:gd name="T58" fmla="*/ 34 w 289"/>
              <a:gd name="T59" fmla="*/ 241 h 351"/>
              <a:gd name="T60" fmla="*/ 30 w 289"/>
              <a:gd name="T61" fmla="*/ 215 h 351"/>
              <a:gd name="T62" fmla="*/ 34 w 289"/>
              <a:gd name="T63" fmla="*/ 186 h 351"/>
              <a:gd name="T64" fmla="*/ 46 w 289"/>
              <a:gd name="T65" fmla="*/ 158 h 351"/>
              <a:gd name="T66" fmla="*/ 64 w 289"/>
              <a:gd name="T67" fmla="*/ 128 h 351"/>
              <a:gd name="T68" fmla="*/ 85 w 289"/>
              <a:gd name="T69" fmla="*/ 102 h 351"/>
              <a:gd name="T70" fmla="*/ 110 w 289"/>
              <a:gd name="T71" fmla="*/ 77 h 351"/>
              <a:gd name="T72" fmla="*/ 137 w 289"/>
              <a:gd name="T73" fmla="*/ 53 h 351"/>
              <a:gd name="T74" fmla="*/ 175 w 289"/>
              <a:gd name="T75" fmla="*/ 35 h 351"/>
              <a:gd name="T76" fmla="*/ 213 w 289"/>
              <a:gd name="T77" fmla="*/ 19 h 351"/>
              <a:gd name="T78" fmla="*/ 237 w 289"/>
              <a:gd name="T79" fmla="*/ 6 h 351"/>
              <a:gd name="T80" fmla="*/ 230 w 289"/>
              <a:gd name="T81" fmla="*/ 0 h 351"/>
              <a:gd name="T82" fmla="*/ 198 w 289"/>
              <a:gd name="T83" fmla="*/ 4 h 351"/>
              <a:gd name="T84" fmla="*/ 161 w 289"/>
              <a:gd name="T85" fmla="*/ 17 h 351"/>
              <a:gd name="T86" fmla="*/ 127 w 289"/>
              <a:gd name="T87" fmla="*/ 3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9" h="351">
                <a:moveTo>
                  <a:pt x="112" y="46"/>
                </a:moveTo>
                <a:lnTo>
                  <a:pt x="90" y="65"/>
                </a:lnTo>
                <a:lnTo>
                  <a:pt x="68" y="84"/>
                </a:lnTo>
                <a:lnTo>
                  <a:pt x="48" y="106"/>
                </a:lnTo>
                <a:lnTo>
                  <a:pt x="30" y="130"/>
                </a:lnTo>
                <a:lnTo>
                  <a:pt x="15" y="155"/>
                </a:lnTo>
                <a:lnTo>
                  <a:pt x="5" y="181"/>
                </a:lnTo>
                <a:lnTo>
                  <a:pt x="0" y="210"/>
                </a:lnTo>
                <a:lnTo>
                  <a:pt x="1" y="240"/>
                </a:lnTo>
                <a:lnTo>
                  <a:pt x="3" y="248"/>
                </a:lnTo>
                <a:lnTo>
                  <a:pt x="5" y="256"/>
                </a:lnTo>
                <a:lnTo>
                  <a:pt x="8" y="262"/>
                </a:lnTo>
                <a:lnTo>
                  <a:pt x="12" y="270"/>
                </a:lnTo>
                <a:lnTo>
                  <a:pt x="17" y="276"/>
                </a:lnTo>
                <a:lnTo>
                  <a:pt x="24" y="283"/>
                </a:lnTo>
                <a:lnTo>
                  <a:pt x="29" y="288"/>
                </a:lnTo>
                <a:lnTo>
                  <a:pt x="36" y="292"/>
                </a:lnTo>
                <a:lnTo>
                  <a:pt x="50" y="301"/>
                </a:lnTo>
                <a:lnTo>
                  <a:pt x="64" y="308"/>
                </a:lnTo>
                <a:lnTo>
                  <a:pt x="77" y="315"/>
                </a:lnTo>
                <a:lnTo>
                  <a:pt x="92" y="320"/>
                </a:lnTo>
                <a:lnTo>
                  <a:pt x="107" y="326"/>
                </a:lnTo>
                <a:lnTo>
                  <a:pt x="121" y="330"/>
                </a:lnTo>
                <a:lnTo>
                  <a:pt x="136" y="334"/>
                </a:lnTo>
                <a:lnTo>
                  <a:pt x="151" y="337"/>
                </a:lnTo>
                <a:lnTo>
                  <a:pt x="167" y="341"/>
                </a:lnTo>
                <a:lnTo>
                  <a:pt x="181" y="343"/>
                </a:lnTo>
                <a:lnTo>
                  <a:pt x="197" y="345"/>
                </a:lnTo>
                <a:lnTo>
                  <a:pt x="213" y="347"/>
                </a:lnTo>
                <a:lnTo>
                  <a:pt x="228" y="348"/>
                </a:lnTo>
                <a:lnTo>
                  <a:pt x="243" y="349"/>
                </a:lnTo>
                <a:lnTo>
                  <a:pt x="259" y="350"/>
                </a:lnTo>
                <a:lnTo>
                  <a:pt x="274" y="351"/>
                </a:lnTo>
                <a:lnTo>
                  <a:pt x="279" y="351"/>
                </a:lnTo>
                <a:lnTo>
                  <a:pt x="283" y="349"/>
                </a:lnTo>
                <a:lnTo>
                  <a:pt x="286" y="345"/>
                </a:lnTo>
                <a:lnTo>
                  <a:pt x="289" y="341"/>
                </a:lnTo>
                <a:lnTo>
                  <a:pt x="289" y="335"/>
                </a:lnTo>
                <a:lnTo>
                  <a:pt x="286" y="331"/>
                </a:lnTo>
                <a:lnTo>
                  <a:pt x="282" y="328"/>
                </a:lnTo>
                <a:lnTo>
                  <a:pt x="277" y="326"/>
                </a:lnTo>
                <a:lnTo>
                  <a:pt x="263" y="322"/>
                </a:lnTo>
                <a:lnTo>
                  <a:pt x="250" y="320"/>
                </a:lnTo>
                <a:lnTo>
                  <a:pt x="236" y="317"/>
                </a:lnTo>
                <a:lnTo>
                  <a:pt x="221" y="315"/>
                </a:lnTo>
                <a:lnTo>
                  <a:pt x="208" y="313"/>
                </a:lnTo>
                <a:lnTo>
                  <a:pt x="194" y="311"/>
                </a:lnTo>
                <a:lnTo>
                  <a:pt x="179" y="308"/>
                </a:lnTo>
                <a:lnTo>
                  <a:pt x="166" y="305"/>
                </a:lnTo>
                <a:lnTo>
                  <a:pt x="152" y="303"/>
                </a:lnTo>
                <a:lnTo>
                  <a:pt x="138" y="300"/>
                </a:lnTo>
                <a:lnTo>
                  <a:pt x="125" y="296"/>
                </a:lnTo>
                <a:lnTo>
                  <a:pt x="111" y="292"/>
                </a:lnTo>
                <a:lnTo>
                  <a:pt x="98" y="287"/>
                </a:lnTo>
                <a:lnTo>
                  <a:pt x="85" y="282"/>
                </a:lnTo>
                <a:lnTo>
                  <a:pt x="72" y="276"/>
                </a:lnTo>
                <a:lnTo>
                  <a:pt x="59" y="269"/>
                </a:lnTo>
                <a:lnTo>
                  <a:pt x="49" y="261"/>
                </a:lnTo>
                <a:lnTo>
                  <a:pt x="41" y="252"/>
                </a:lnTo>
                <a:lnTo>
                  <a:pt x="34" y="241"/>
                </a:lnTo>
                <a:lnTo>
                  <a:pt x="31" y="228"/>
                </a:lnTo>
                <a:lnTo>
                  <a:pt x="30" y="215"/>
                </a:lnTo>
                <a:lnTo>
                  <a:pt x="31" y="201"/>
                </a:lnTo>
                <a:lnTo>
                  <a:pt x="34" y="186"/>
                </a:lnTo>
                <a:lnTo>
                  <a:pt x="38" y="174"/>
                </a:lnTo>
                <a:lnTo>
                  <a:pt x="46" y="158"/>
                </a:lnTo>
                <a:lnTo>
                  <a:pt x="54" y="142"/>
                </a:lnTo>
                <a:lnTo>
                  <a:pt x="64" y="128"/>
                </a:lnTo>
                <a:lnTo>
                  <a:pt x="74" y="115"/>
                </a:lnTo>
                <a:lnTo>
                  <a:pt x="85" y="102"/>
                </a:lnTo>
                <a:lnTo>
                  <a:pt x="96" y="89"/>
                </a:lnTo>
                <a:lnTo>
                  <a:pt x="110" y="77"/>
                </a:lnTo>
                <a:lnTo>
                  <a:pt x="124" y="64"/>
                </a:lnTo>
                <a:lnTo>
                  <a:pt x="137" y="53"/>
                </a:lnTo>
                <a:lnTo>
                  <a:pt x="155" y="43"/>
                </a:lnTo>
                <a:lnTo>
                  <a:pt x="175" y="35"/>
                </a:lnTo>
                <a:lnTo>
                  <a:pt x="195" y="26"/>
                </a:lnTo>
                <a:lnTo>
                  <a:pt x="213" y="19"/>
                </a:lnTo>
                <a:lnTo>
                  <a:pt x="228" y="12"/>
                </a:lnTo>
                <a:lnTo>
                  <a:pt x="237" y="6"/>
                </a:lnTo>
                <a:lnTo>
                  <a:pt x="240" y="2"/>
                </a:lnTo>
                <a:lnTo>
                  <a:pt x="230" y="0"/>
                </a:lnTo>
                <a:lnTo>
                  <a:pt x="215" y="1"/>
                </a:lnTo>
                <a:lnTo>
                  <a:pt x="198" y="4"/>
                </a:lnTo>
                <a:lnTo>
                  <a:pt x="180" y="9"/>
                </a:lnTo>
                <a:lnTo>
                  <a:pt x="161" y="17"/>
                </a:lnTo>
                <a:lnTo>
                  <a:pt x="144" y="25"/>
                </a:lnTo>
                <a:lnTo>
                  <a:pt x="127" y="35"/>
                </a:lnTo>
                <a:lnTo>
                  <a:pt x="112" y="4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12" name="Freeform 292"/>
          <p:cNvSpPr>
            <a:spLocks/>
          </p:cNvSpPr>
          <p:nvPr/>
        </p:nvSpPr>
        <p:spPr bwMode="auto">
          <a:xfrm>
            <a:off x="7215188" y="5311775"/>
            <a:ext cx="50800" cy="53975"/>
          </a:xfrm>
          <a:custGeom>
            <a:avLst/>
            <a:gdLst>
              <a:gd name="T0" fmla="*/ 210 w 254"/>
              <a:gd name="T1" fmla="*/ 71 h 234"/>
              <a:gd name="T2" fmla="*/ 222 w 254"/>
              <a:gd name="T3" fmla="*/ 84 h 234"/>
              <a:gd name="T4" fmla="*/ 229 w 254"/>
              <a:gd name="T5" fmla="*/ 99 h 234"/>
              <a:gd name="T6" fmla="*/ 232 w 254"/>
              <a:gd name="T7" fmla="*/ 115 h 234"/>
              <a:gd name="T8" fmla="*/ 232 w 254"/>
              <a:gd name="T9" fmla="*/ 132 h 234"/>
              <a:gd name="T10" fmla="*/ 230 w 254"/>
              <a:gd name="T11" fmla="*/ 146 h 234"/>
              <a:gd name="T12" fmla="*/ 226 w 254"/>
              <a:gd name="T13" fmla="*/ 158 h 234"/>
              <a:gd name="T14" fmla="*/ 219 w 254"/>
              <a:gd name="T15" fmla="*/ 170 h 234"/>
              <a:gd name="T16" fmla="*/ 211 w 254"/>
              <a:gd name="T17" fmla="*/ 179 h 234"/>
              <a:gd name="T18" fmla="*/ 202 w 254"/>
              <a:gd name="T19" fmla="*/ 190 h 234"/>
              <a:gd name="T20" fmla="*/ 193 w 254"/>
              <a:gd name="T21" fmla="*/ 199 h 234"/>
              <a:gd name="T22" fmla="*/ 183 w 254"/>
              <a:gd name="T23" fmla="*/ 208 h 234"/>
              <a:gd name="T24" fmla="*/ 174 w 254"/>
              <a:gd name="T25" fmla="*/ 218 h 234"/>
              <a:gd name="T26" fmla="*/ 172 w 254"/>
              <a:gd name="T27" fmla="*/ 221 h 234"/>
              <a:gd name="T28" fmla="*/ 172 w 254"/>
              <a:gd name="T29" fmla="*/ 224 h 234"/>
              <a:gd name="T30" fmla="*/ 172 w 254"/>
              <a:gd name="T31" fmla="*/ 227 h 234"/>
              <a:gd name="T32" fmla="*/ 174 w 254"/>
              <a:gd name="T33" fmla="*/ 231 h 234"/>
              <a:gd name="T34" fmla="*/ 177 w 254"/>
              <a:gd name="T35" fmla="*/ 233 h 234"/>
              <a:gd name="T36" fmla="*/ 181 w 254"/>
              <a:gd name="T37" fmla="*/ 234 h 234"/>
              <a:gd name="T38" fmla="*/ 184 w 254"/>
              <a:gd name="T39" fmla="*/ 233 h 234"/>
              <a:gd name="T40" fmla="*/ 187 w 254"/>
              <a:gd name="T41" fmla="*/ 231 h 234"/>
              <a:gd name="T42" fmla="*/ 208 w 254"/>
              <a:gd name="T43" fmla="*/ 217 h 234"/>
              <a:gd name="T44" fmla="*/ 226 w 254"/>
              <a:gd name="T45" fmla="*/ 199 h 234"/>
              <a:gd name="T46" fmla="*/ 240 w 254"/>
              <a:gd name="T47" fmla="*/ 178 h 234"/>
              <a:gd name="T48" fmla="*/ 249 w 254"/>
              <a:gd name="T49" fmla="*/ 155 h 234"/>
              <a:gd name="T50" fmla="*/ 254 w 254"/>
              <a:gd name="T51" fmla="*/ 131 h 234"/>
              <a:gd name="T52" fmla="*/ 251 w 254"/>
              <a:gd name="T53" fmla="*/ 107 h 234"/>
              <a:gd name="T54" fmla="*/ 243 w 254"/>
              <a:gd name="T55" fmla="*/ 84 h 234"/>
              <a:gd name="T56" fmla="*/ 226 w 254"/>
              <a:gd name="T57" fmla="*/ 64 h 234"/>
              <a:gd name="T58" fmla="*/ 214 w 254"/>
              <a:gd name="T59" fmla="*/ 53 h 234"/>
              <a:gd name="T60" fmla="*/ 199 w 254"/>
              <a:gd name="T61" fmla="*/ 45 h 234"/>
              <a:gd name="T62" fmla="*/ 183 w 254"/>
              <a:gd name="T63" fmla="*/ 36 h 234"/>
              <a:gd name="T64" fmla="*/ 165 w 254"/>
              <a:gd name="T65" fmla="*/ 29 h 234"/>
              <a:gd name="T66" fmla="*/ 147 w 254"/>
              <a:gd name="T67" fmla="*/ 21 h 234"/>
              <a:gd name="T68" fmla="*/ 129 w 254"/>
              <a:gd name="T69" fmla="*/ 16 h 234"/>
              <a:gd name="T70" fmla="*/ 111 w 254"/>
              <a:gd name="T71" fmla="*/ 12 h 234"/>
              <a:gd name="T72" fmla="*/ 93 w 254"/>
              <a:gd name="T73" fmla="*/ 7 h 234"/>
              <a:gd name="T74" fmla="*/ 75 w 254"/>
              <a:gd name="T75" fmla="*/ 4 h 234"/>
              <a:gd name="T76" fmla="*/ 59 w 254"/>
              <a:gd name="T77" fmla="*/ 2 h 234"/>
              <a:gd name="T78" fmla="*/ 43 w 254"/>
              <a:gd name="T79" fmla="*/ 0 h 234"/>
              <a:gd name="T80" fmla="*/ 31 w 254"/>
              <a:gd name="T81" fmla="*/ 0 h 234"/>
              <a:gd name="T82" fmla="*/ 19 w 254"/>
              <a:gd name="T83" fmla="*/ 0 h 234"/>
              <a:gd name="T84" fmla="*/ 10 w 254"/>
              <a:gd name="T85" fmla="*/ 0 h 234"/>
              <a:gd name="T86" fmla="*/ 3 w 254"/>
              <a:gd name="T87" fmla="*/ 2 h 234"/>
              <a:gd name="T88" fmla="*/ 0 w 254"/>
              <a:gd name="T89" fmla="*/ 4 h 234"/>
              <a:gd name="T90" fmla="*/ 11 w 254"/>
              <a:gd name="T91" fmla="*/ 6 h 234"/>
              <a:gd name="T92" fmla="*/ 21 w 254"/>
              <a:gd name="T93" fmla="*/ 7 h 234"/>
              <a:gd name="T94" fmla="*/ 34 w 254"/>
              <a:gd name="T95" fmla="*/ 9 h 234"/>
              <a:gd name="T96" fmla="*/ 46 w 254"/>
              <a:gd name="T97" fmla="*/ 12 h 234"/>
              <a:gd name="T98" fmla="*/ 59 w 254"/>
              <a:gd name="T99" fmla="*/ 15 h 234"/>
              <a:gd name="T100" fmla="*/ 74 w 254"/>
              <a:gd name="T101" fmla="*/ 17 h 234"/>
              <a:gd name="T102" fmla="*/ 87 w 254"/>
              <a:gd name="T103" fmla="*/ 20 h 234"/>
              <a:gd name="T104" fmla="*/ 102 w 254"/>
              <a:gd name="T105" fmla="*/ 23 h 234"/>
              <a:gd name="T106" fmla="*/ 116 w 254"/>
              <a:gd name="T107" fmla="*/ 28 h 234"/>
              <a:gd name="T108" fmla="*/ 131 w 254"/>
              <a:gd name="T109" fmla="*/ 32 h 234"/>
              <a:gd name="T110" fmla="*/ 145 w 254"/>
              <a:gd name="T111" fmla="*/ 36 h 234"/>
              <a:gd name="T112" fmla="*/ 159 w 254"/>
              <a:gd name="T113" fmla="*/ 42 h 234"/>
              <a:gd name="T114" fmla="*/ 173 w 254"/>
              <a:gd name="T115" fmla="*/ 48 h 234"/>
              <a:gd name="T116" fmla="*/ 186 w 254"/>
              <a:gd name="T117" fmla="*/ 55 h 234"/>
              <a:gd name="T118" fmla="*/ 199 w 254"/>
              <a:gd name="T119" fmla="*/ 63 h 234"/>
              <a:gd name="T120" fmla="*/ 210 w 254"/>
              <a:gd name="T121" fmla="*/ 7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4" h="234">
                <a:moveTo>
                  <a:pt x="210" y="71"/>
                </a:moveTo>
                <a:lnTo>
                  <a:pt x="222" y="84"/>
                </a:lnTo>
                <a:lnTo>
                  <a:pt x="229" y="99"/>
                </a:lnTo>
                <a:lnTo>
                  <a:pt x="232" y="115"/>
                </a:lnTo>
                <a:lnTo>
                  <a:pt x="232" y="132"/>
                </a:lnTo>
                <a:lnTo>
                  <a:pt x="230" y="146"/>
                </a:lnTo>
                <a:lnTo>
                  <a:pt x="226" y="158"/>
                </a:lnTo>
                <a:lnTo>
                  <a:pt x="219" y="170"/>
                </a:lnTo>
                <a:lnTo>
                  <a:pt x="211" y="179"/>
                </a:lnTo>
                <a:lnTo>
                  <a:pt x="202" y="190"/>
                </a:lnTo>
                <a:lnTo>
                  <a:pt x="193" y="199"/>
                </a:lnTo>
                <a:lnTo>
                  <a:pt x="183" y="208"/>
                </a:lnTo>
                <a:lnTo>
                  <a:pt x="174" y="218"/>
                </a:lnTo>
                <a:lnTo>
                  <a:pt x="172" y="221"/>
                </a:lnTo>
                <a:lnTo>
                  <a:pt x="172" y="224"/>
                </a:lnTo>
                <a:lnTo>
                  <a:pt x="172" y="227"/>
                </a:lnTo>
                <a:lnTo>
                  <a:pt x="174" y="231"/>
                </a:lnTo>
                <a:lnTo>
                  <a:pt x="177" y="233"/>
                </a:lnTo>
                <a:lnTo>
                  <a:pt x="181" y="234"/>
                </a:lnTo>
                <a:lnTo>
                  <a:pt x="184" y="233"/>
                </a:lnTo>
                <a:lnTo>
                  <a:pt x="187" y="231"/>
                </a:lnTo>
                <a:lnTo>
                  <a:pt x="208" y="217"/>
                </a:lnTo>
                <a:lnTo>
                  <a:pt x="226" y="199"/>
                </a:lnTo>
                <a:lnTo>
                  <a:pt x="240" y="178"/>
                </a:lnTo>
                <a:lnTo>
                  <a:pt x="249" y="155"/>
                </a:lnTo>
                <a:lnTo>
                  <a:pt x="254" y="131"/>
                </a:lnTo>
                <a:lnTo>
                  <a:pt x="251" y="107"/>
                </a:lnTo>
                <a:lnTo>
                  <a:pt x="243" y="84"/>
                </a:lnTo>
                <a:lnTo>
                  <a:pt x="226" y="64"/>
                </a:lnTo>
                <a:lnTo>
                  <a:pt x="214" y="53"/>
                </a:lnTo>
                <a:lnTo>
                  <a:pt x="199" y="45"/>
                </a:lnTo>
                <a:lnTo>
                  <a:pt x="183" y="36"/>
                </a:lnTo>
                <a:lnTo>
                  <a:pt x="165" y="29"/>
                </a:lnTo>
                <a:lnTo>
                  <a:pt x="147" y="21"/>
                </a:lnTo>
                <a:lnTo>
                  <a:pt x="129" y="16"/>
                </a:lnTo>
                <a:lnTo>
                  <a:pt x="111" y="12"/>
                </a:lnTo>
                <a:lnTo>
                  <a:pt x="93" y="7"/>
                </a:lnTo>
                <a:lnTo>
                  <a:pt x="75" y="4"/>
                </a:lnTo>
                <a:lnTo>
                  <a:pt x="59" y="2"/>
                </a:lnTo>
                <a:lnTo>
                  <a:pt x="43" y="0"/>
                </a:lnTo>
                <a:lnTo>
                  <a:pt x="31" y="0"/>
                </a:lnTo>
                <a:lnTo>
                  <a:pt x="19" y="0"/>
                </a:lnTo>
                <a:lnTo>
                  <a:pt x="10" y="0"/>
                </a:lnTo>
                <a:lnTo>
                  <a:pt x="3" y="2"/>
                </a:lnTo>
                <a:lnTo>
                  <a:pt x="0" y="4"/>
                </a:lnTo>
                <a:lnTo>
                  <a:pt x="11" y="6"/>
                </a:lnTo>
                <a:lnTo>
                  <a:pt x="21" y="7"/>
                </a:lnTo>
                <a:lnTo>
                  <a:pt x="34" y="9"/>
                </a:lnTo>
                <a:lnTo>
                  <a:pt x="46" y="12"/>
                </a:lnTo>
                <a:lnTo>
                  <a:pt x="59" y="15"/>
                </a:lnTo>
                <a:lnTo>
                  <a:pt x="74" y="17"/>
                </a:lnTo>
                <a:lnTo>
                  <a:pt x="87" y="20"/>
                </a:lnTo>
                <a:lnTo>
                  <a:pt x="102" y="23"/>
                </a:lnTo>
                <a:lnTo>
                  <a:pt x="116" y="28"/>
                </a:lnTo>
                <a:lnTo>
                  <a:pt x="131" y="32"/>
                </a:lnTo>
                <a:lnTo>
                  <a:pt x="145" y="36"/>
                </a:lnTo>
                <a:lnTo>
                  <a:pt x="159" y="42"/>
                </a:lnTo>
                <a:lnTo>
                  <a:pt x="173" y="48"/>
                </a:lnTo>
                <a:lnTo>
                  <a:pt x="186" y="55"/>
                </a:lnTo>
                <a:lnTo>
                  <a:pt x="199" y="63"/>
                </a:lnTo>
                <a:lnTo>
                  <a:pt x="210" y="7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13" name="Freeform 293"/>
          <p:cNvSpPr>
            <a:spLocks/>
          </p:cNvSpPr>
          <p:nvPr/>
        </p:nvSpPr>
        <p:spPr bwMode="auto">
          <a:xfrm>
            <a:off x="7113588" y="5337175"/>
            <a:ext cx="20637" cy="49213"/>
          </a:xfrm>
          <a:custGeom>
            <a:avLst/>
            <a:gdLst>
              <a:gd name="T0" fmla="*/ 0 w 103"/>
              <a:gd name="T1" fmla="*/ 121 h 221"/>
              <a:gd name="T2" fmla="*/ 0 w 103"/>
              <a:gd name="T3" fmla="*/ 139 h 221"/>
              <a:gd name="T4" fmla="*/ 4 w 103"/>
              <a:gd name="T5" fmla="*/ 156 h 221"/>
              <a:gd name="T6" fmla="*/ 12 w 103"/>
              <a:gd name="T7" fmla="*/ 172 h 221"/>
              <a:gd name="T8" fmla="*/ 22 w 103"/>
              <a:gd name="T9" fmla="*/ 186 h 221"/>
              <a:gd name="T10" fmla="*/ 35 w 103"/>
              <a:gd name="T11" fmla="*/ 197 h 221"/>
              <a:gd name="T12" fmla="*/ 50 w 103"/>
              <a:gd name="T13" fmla="*/ 208 h 221"/>
              <a:gd name="T14" fmla="*/ 66 w 103"/>
              <a:gd name="T15" fmla="*/ 216 h 221"/>
              <a:gd name="T16" fmla="*/ 83 w 103"/>
              <a:gd name="T17" fmla="*/ 220 h 221"/>
              <a:gd name="T18" fmla="*/ 89 w 103"/>
              <a:gd name="T19" fmla="*/ 221 h 221"/>
              <a:gd name="T20" fmla="*/ 94 w 103"/>
              <a:gd name="T21" fmla="*/ 219 h 221"/>
              <a:gd name="T22" fmla="*/ 98 w 103"/>
              <a:gd name="T23" fmla="*/ 216 h 221"/>
              <a:gd name="T24" fmla="*/ 100 w 103"/>
              <a:gd name="T25" fmla="*/ 211 h 221"/>
              <a:gd name="T26" fmla="*/ 100 w 103"/>
              <a:gd name="T27" fmla="*/ 206 h 221"/>
              <a:gd name="T28" fmla="*/ 99 w 103"/>
              <a:gd name="T29" fmla="*/ 201 h 221"/>
              <a:gd name="T30" fmla="*/ 96 w 103"/>
              <a:gd name="T31" fmla="*/ 196 h 221"/>
              <a:gd name="T32" fmla="*/ 91 w 103"/>
              <a:gd name="T33" fmla="*/ 194 h 221"/>
              <a:gd name="T34" fmla="*/ 74 w 103"/>
              <a:gd name="T35" fmla="*/ 188 h 221"/>
              <a:gd name="T36" fmla="*/ 58 w 103"/>
              <a:gd name="T37" fmla="*/ 179 h 221"/>
              <a:gd name="T38" fmla="*/ 45 w 103"/>
              <a:gd name="T39" fmla="*/ 168 h 221"/>
              <a:gd name="T40" fmla="*/ 36 w 103"/>
              <a:gd name="T41" fmla="*/ 155 h 221"/>
              <a:gd name="T42" fmla="*/ 30 w 103"/>
              <a:gd name="T43" fmla="*/ 139 h 221"/>
              <a:gd name="T44" fmla="*/ 27 w 103"/>
              <a:gd name="T45" fmla="*/ 122 h 221"/>
              <a:gd name="T46" fmla="*/ 27 w 103"/>
              <a:gd name="T47" fmla="*/ 103 h 221"/>
              <a:gd name="T48" fmla="*/ 32 w 103"/>
              <a:gd name="T49" fmla="*/ 84 h 221"/>
              <a:gd name="T50" fmla="*/ 38 w 103"/>
              <a:gd name="T51" fmla="*/ 70 h 221"/>
              <a:gd name="T52" fmla="*/ 46 w 103"/>
              <a:gd name="T53" fmla="*/ 57 h 221"/>
              <a:gd name="T54" fmla="*/ 56 w 103"/>
              <a:gd name="T55" fmla="*/ 46 h 221"/>
              <a:gd name="T56" fmla="*/ 66 w 103"/>
              <a:gd name="T57" fmla="*/ 35 h 221"/>
              <a:gd name="T58" fmla="*/ 76 w 103"/>
              <a:gd name="T59" fmla="*/ 25 h 221"/>
              <a:gd name="T60" fmla="*/ 86 w 103"/>
              <a:gd name="T61" fmla="*/ 17 h 221"/>
              <a:gd name="T62" fmla="*/ 96 w 103"/>
              <a:gd name="T63" fmla="*/ 8 h 221"/>
              <a:gd name="T64" fmla="*/ 103 w 103"/>
              <a:gd name="T65" fmla="*/ 1 h 221"/>
              <a:gd name="T66" fmla="*/ 96 w 103"/>
              <a:gd name="T67" fmla="*/ 0 h 221"/>
              <a:gd name="T68" fmla="*/ 84 w 103"/>
              <a:gd name="T69" fmla="*/ 5 h 221"/>
              <a:gd name="T70" fmla="*/ 69 w 103"/>
              <a:gd name="T71" fmla="*/ 17 h 221"/>
              <a:gd name="T72" fmla="*/ 51 w 103"/>
              <a:gd name="T73" fmla="*/ 33 h 221"/>
              <a:gd name="T74" fmla="*/ 34 w 103"/>
              <a:gd name="T75" fmla="*/ 53 h 221"/>
              <a:gd name="T76" fmla="*/ 18 w 103"/>
              <a:gd name="T77" fmla="*/ 75 h 221"/>
              <a:gd name="T78" fmla="*/ 7 w 103"/>
              <a:gd name="T79" fmla="*/ 98 h 221"/>
              <a:gd name="T80" fmla="*/ 0 w 103"/>
              <a:gd name="T81" fmla="*/ 1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221">
                <a:moveTo>
                  <a:pt x="0" y="121"/>
                </a:moveTo>
                <a:lnTo>
                  <a:pt x="0" y="139"/>
                </a:lnTo>
                <a:lnTo>
                  <a:pt x="4" y="156"/>
                </a:lnTo>
                <a:lnTo>
                  <a:pt x="12" y="172"/>
                </a:lnTo>
                <a:lnTo>
                  <a:pt x="22" y="186"/>
                </a:lnTo>
                <a:lnTo>
                  <a:pt x="35" y="197"/>
                </a:lnTo>
                <a:lnTo>
                  <a:pt x="50" y="208"/>
                </a:lnTo>
                <a:lnTo>
                  <a:pt x="66" y="216"/>
                </a:lnTo>
                <a:lnTo>
                  <a:pt x="83" y="220"/>
                </a:lnTo>
                <a:lnTo>
                  <a:pt x="89" y="221"/>
                </a:lnTo>
                <a:lnTo>
                  <a:pt x="94" y="219"/>
                </a:lnTo>
                <a:lnTo>
                  <a:pt x="98" y="216"/>
                </a:lnTo>
                <a:lnTo>
                  <a:pt x="100" y="211"/>
                </a:lnTo>
                <a:lnTo>
                  <a:pt x="100" y="206"/>
                </a:lnTo>
                <a:lnTo>
                  <a:pt x="99" y="201"/>
                </a:lnTo>
                <a:lnTo>
                  <a:pt x="96" y="196"/>
                </a:lnTo>
                <a:lnTo>
                  <a:pt x="91" y="194"/>
                </a:lnTo>
                <a:lnTo>
                  <a:pt x="74" y="188"/>
                </a:lnTo>
                <a:lnTo>
                  <a:pt x="58" y="179"/>
                </a:lnTo>
                <a:lnTo>
                  <a:pt x="45" y="168"/>
                </a:lnTo>
                <a:lnTo>
                  <a:pt x="36" y="155"/>
                </a:lnTo>
                <a:lnTo>
                  <a:pt x="30" y="139"/>
                </a:lnTo>
                <a:lnTo>
                  <a:pt x="27" y="122"/>
                </a:lnTo>
                <a:lnTo>
                  <a:pt x="27" y="103"/>
                </a:lnTo>
                <a:lnTo>
                  <a:pt x="32" y="84"/>
                </a:lnTo>
                <a:lnTo>
                  <a:pt x="38" y="70"/>
                </a:lnTo>
                <a:lnTo>
                  <a:pt x="46" y="57"/>
                </a:lnTo>
                <a:lnTo>
                  <a:pt x="56" y="46"/>
                </a:lnTo>
                <a:lnTo>
                  <a:pt x="66" y="35"/>
                </a:lnTo>
                <a:lnTo>
                  <a:pt x="76" y="25"/>
                </a:lnTo>
                <a:lnTo>
                  <a:pt x="86" y="17"/>
                </a:lnTo>
                <a:lnTo>
                  <a:pt x="96" y="8"/>
                </a:lnTo>
                <a:lnTo>
                  <a:pt x="103" y="1"/>
                </a:lnTo>
                <a:lnTo>
                  <a:pt x="96" y="0"/>
                </a:lnTo>
                <a:lnTo>
                  <a:pt x="84" y="5"/>
                </a:lnTo>
                <a:lnTo>
                  <a:pt x="69" y="17"/>
                </a:lnTo>
                <a:lnTo>
                  <a:pt x="51" y="33"/>
                </a:lnTo>
                <a:lnTo>
                  <a:pt x="34" y="53"/>
                </a:lnTo>
                <a:lnTo>
                  <a:pt x="18" y="75"/>
                </a:lnTo>
                <a:lnTo>
                  <a:pt x="7" y="98"/>
                </a:lnTo>
                <a:lnTo>
                  <a:pt x="0" y="12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14" name="Freeform 294"/>
          <p:cNvSpPr>
            <a:spLocks/>
          </p:cNvSpPr>
          <p:nvPr/>
        </p:nvSpPr>
        <p:spPr bwMode="auto">
          <a:xfrm>
            <a:off x="7256463" y="5308600"/>
            <a:ext cx="44450" cy="65088"/>
          </a:xfrm>
          <a:custGeom>
            <a:avLst/>
            <a:gdLst>
              <a:gd name="T0" fmla="*/ 186 w 221"/>
              <a:gd name="T1" fmla="*/ 115 h 288"/>
              <a:gd name="T2" fmla="*/ 197 w 221"/>
              <a:gd name="T3" fmla="*/ 133 h 288"/>
              <a:gd name="T4" fmla="*/ 202 w 221"/>
              <a:gd name="T5" fmla="*/ 153 h 288"/>
              <a:gd name="T6" fmla="*/ 199 w 221"/>
              <a:gd name="T7" fmla="*/ 174 h 288"/>
              <a:gd name="T8" fmla="*/ 187 w 221"/>
              <a:gd name="T9" fmla="*/ 194 h 288"/>
              <a:gd name="T10" fmla="*/ 170 w 221"/>
              <a:gd name="T11" fmla="*/ 212 h 288"/>
              <a:gd name="T12" fmla="*/ 150 w 221"/>
              <a:gd name="T13" fmla="*/ 229 h 288"/>
              <a:gd name="T14" fmla="*/ 129 w 221"/>
              <a:gd name="T15" fmla="*/ 246 h 288"/>
              <a:gd name="T16" fmla="*/ 116 w 221"/>
              <a:gd name="T17" fmla="*/ 258 h 288"/>
              <a:gd name="T18" fmla="*/ 112 w 221"/>
              <a:gd name="T19" fmla="*/ 267 h 288"/>
              <a:gd name="T20" fmla="*/ 109 w 221"/>
              <a:gd name="T21" fmla="*/ 276 h 288"/>
              <a:gd name="T22" fmla="*/ 110 w 221"/>
              <a:gd name="T23" fmla="*/ 284 h 288"/>
              <a:gd name="T24" fmla="*/ 117 w 221"/>
              <a:gd name="T25" fmla="*/ 288 h 288"/>
              <a:gd name="T26" fmla="*/ 125 w 221"/>
              <a:gd name="T27" fmla="*/ 287 h 288"/>
              <a:gd name="T28" fmla="*/ 139 w 221"/>
              <a:gd name="T29" fmla="*/ 272 h 288"/>
              <a:gd name="T30" fmla="*/ 162 w 221"/>
              <a:gd name="T31" fmla="*/ 250 h 288"/>
              <a:gd name="T32" fmla="*/ 186 w 221"/>
              <a:gd name="T33" fmla="*/ 229 h 288"/>
              <a:gd name="T34" fmla="*/ 207 w 221"/>
              <a:gd name="T35" fmla="*/ 204 h 288"/>
              <a:gd name="T36" fmla="*/ 220 w 221"/>
              <a:gd name="T37" fmla="*/ 174 h 288"/>
              <a:gd name="T38" fmla="*/ 218 w 221"/>
              <a:gd name="T39" fmla="*/ 142 h 288"/>
              <a:gd name="T40" fmla="*/ 204 w 221"/>
              <a:gd name="T41" fmla="*/ 112 h 288"/>
              <a:gd name="T42" fmla="*/ 181 w 221"/>
              <a:gd name="T43" fmla="*/ 87 h 288"/>
              <a:gd name="T44" fmla="*/ 159 w 221"/>
              <a:gd name="T45" fmla="*/ 69 h 288"/>
              <a:gd name="T46" fmla="*/ 137 w 221"/>
              <a:gd name="T47" fmla="*/ 55 h 288"/>
              <a:gd name="T48" fmla="*/ 114 w 221"/>
              <a:gd name="T49" fmla="*/ 40 h 288"/>
              <a:gd name="T50" fmla="*/ 89 w 221"/>
              <a:gd name="T51" fmla="*/ 27 h 288"/>
              <a:gd name="T52" fmla="*/ 66 w 221"/>
              <a:gd name="T53" fmla="*/ 15 h 288"/>
              <a:gd name="T54" fmla="*/ 42 w 221"/>
              <a:gd name="T55" fmla="*/ 6 h 288"/>
              <a:gd name="T56" fmla="*/ 22 w 221"/>
              <a:gd name="T57" fmla="*/ 1 h 288"/>
              <a:gd name="T58" fmla="*/ 7 w 221"/>
              <a:gd name="T59" fmla="*/ 1 h 288"/>
              <a:gd name="T60" fmla="*/ 8 w 221"/>
              <a:gd name="T61" fmla="*/ 5 h 288"/>
              <a:gd name="T62" fmla="*/ 26 w 221"/>
              <a:gd name="T63" fmla="*/ 13 h 288"/>
              <a:gd name="T64" fmla="*/ 47 w 221"/>
              <a:gd name="T65" fmla="*/ 22 h 288"/>
              <a:gd name="T66" fmla="*/ 71 w 221"/>
              <a:gd name="T67" fmla="*/ 34 h 288"/>
              <a:gd name="T68" fmla="*/ 96 w 221"/>
              <a:gd name="T69" fmla="*/ 48 h 288"/>
              <a:gd name="T70" fmla="*/ 121 w 221"/>
              <a:gd name="T71" fmla="*/ 64 h 288"/>
              <a:gd name="T72" fmla="*/ 146 w 221"/>
              <a:gd name="T73" fmla="*/ 81 h 288"/>
              <a:gd name="T74" fmla="*/ 169 w 221"/>
              <a:gd name="T75" fmla="*/ 9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1" h="288">
                <a:moveTo>
                  <a:pt x="179" y="108"/>
                </a:moveTo>
                <a:lnTo>
                  <a:pt x="186" y="115"/>
                </a:lnTo>
                <a:lnTo>
                  <a:pt x="193" y="124"/>
                </a:lnTo>
                <a:lnTo>
                  <a:pt x="197" y="133"/>
                </a:lnTo>
                <a:lnTo>
                  <a:pt x="201" y="143"/>
                </a:lnTo>
                <a:lnTo>
                  <a:pt x="202" y="153"/>
                </a:lnTo>
                <a:lnTo>
                  <a:pt x="202" y="163"/>
                </a:lnTo>
                <a:lnTo>
                  <a:pt x="199" y="174"/>
                </a:lnTo>
                <a:lnTo>
                  <a:pt x="195" y="184"/>
                </a:lnTo>
                <a:lnTo>
                  <a:pt x="187" y="194"/>
                </a:lnTo>
                <a:lnTo>
                  <a:pt x="179" y="204"/>
                </a:lnTo>
                <a:lnTo>
                  <a:pt x="170" y="212"/>
                </a:lnTo>
                <a:lnTo>
                  <a:pt x="159" y="221"/>
                </a:lnTo>
                <a:lnTo>
                  <a:pt x="150" y="229"/>
                </a:lnTo>
                <a:lnTo>
                  <a:pt x="139" y="237"/>
                </a:lnTo>
                <a:lnTo>
                  <a:pt x="129" y="246"/>
                </a:lnTo>
                <a:lnTo>
                  <a:pt x="119" y="255"/>
                </a:lnTo>
                <a:lnTo>
                  <a:pt x="116" y="258"/>
                </a:lnTo>
                <a:lnTo>
                  <a:pt x="114" y="263"/>
                </a:lnTo>
                <a:lnTo>
                  <a:pt x="112" y="267"/>
                </a:lnTo>
                <a:lnTo>
                  <a:pt x="110" y="271"/>
                </a:lnTo>
                <a:lnTo>
                  <a:pt x="109" y="276"/>
                </a:lnTo>
                <a:lnTo>
                  <a:pt x="109" y="280"/>
                </a:lnTo>
                <a:lnTo>
                  <a:pt x="110" y="284"/>
                </a:lnTo>
                <a:lnTo>
                  <a:pt x="113" y="287"/>
                </a:lnTo>
                <a:lnTo>
                  <a:pt x="117" y="288"/>
                </a:lnTo>
                <a:lnTo>
                  <a:pt x="121" y="288"/>
                </a:lnTo>
                <a:lnTo>
                  <a:pt x="125" y="287"/>
                </a:lnTo>
                <a:lnTo>
                  <a:pt x="129" y="284"/>
                </a:lnTo>
                <a:lnTo>
                  <a:pt x="139" y="272"/>
                </a:lnTo>
                <a:lnTo>
                  <a:pt x="151" y="261"/>
                </a:lnTo>
                <a:lnTo>
                  <a:pt x="162" y="250"/>
                </a:lnTo>
                <a:lnTo>
                  <a:pt x="175" y="239"/>
                </a:lnTo>
                <a:lnTo>
                  <a:pt x="186" y="229"/>
                </a:lnTo>
                <a:lnTo>
                  <a:pt x="197" y="217"/>
                </a:lnTo>
                <a:lnTo>
                  <a:pt x="207" y="204"/>
                </a:lnTo>
                <a:lnTo>
                  <a:pt x="215" y="190"/>
                </a:lnTo>
                <a:lnTo>
                  <a:pt x="220" y="174"/>
                </a:lnTo>
                <a:lnTo>
                  <a:pt x="221" y="158"/>
                </a:lnTo>
                <a:lnTo>
                  <a:pt x="218" y="142"/>
                </a:lnTo>
                <a:lnTo>
                  <a:pt x="213" y="127"/>
                </a:lnTo>
                <a:lnTo>
                  <a:pt x="204" y="112"/>
                </a:lnTo>
                <a:lnTo>
                  <a:pt x="194" y="99"/>
                </a:lnTo>
                <a:lnTo>
                  <a:pt x="181" y="87"/>
                </a:lnTo>
                <a:lnTo>
                  <a:pt x="169" y="77"/>
                </a:lnTo>
                <a:lnTo>
                  <a:pt x="159" y="69"/>
                </a:lnTo>
                <a:lnTo>
                  <a:pt x="149" y="63"/>
                </a:lnTo>
                <a:lnTo>
                  <a:pt x="137" y="55"/>
                </a:lnTo>
                <a:lnTo>
                  <a:pt x="125" y="48"/>
                </a:lnTo>
                <a:lnTo>
                  <a:pt x="114" y="40"/>
                </a:lnTo>
                <a:lnTo>
                  <a:pt x="101" y="33"/>
                </a:lnTo>
                <a:lnTo>
                  <a:pt x="89" y="27"/>
                </a:lnTo>
                <a:lnTo>
                  <a:pt x="77" y="20"/>
                </a:lnTo>
                <a:lnTo>
                  <a:pt x="66" y="15"/>
                </a:lnTo>
                <a:lnTo>
                  <a:pt x="54" y="9"/>
                </a:lnTo>
                <a:lnTo>
                  <a:pt x="42" y="6"/>
                </a:lnTo>
                <a:lnTo>
                  <a:pt x="32" y="3"/>
                </a:lnTo>
                <a:lnTo>
                  <a:pt x="22" y="1"/>
                </a:lnTo>
                <a:lnTo>
                  <a:pt x="14" y="0"/>
                </a:lnTo>
                <a:lnTo>
                  <a:pt x="7" y="1"/>
                </a:lnTo>
                <a:lnTo>
                  <a:pt x="0" y="3"/>
                </a:lnTo>
                <a:lnTo>
                  <a:pt x="8" y="5"/>
                </a:lnTo>
                <a:lnTo>
                  <a:pt x="16" y="8"/>
                </a:lnTo>
                <a:lnTo>
                  <a:pt x="26" y="13"/>
                </a:lnTo>
                <a:lnTo>
                  <a:pt x="35" y="17"/>
                </a:lnTo>
                <a:lnTo>
                  <a:pt x="47" y="22"/>
                </a:lnTo>
                <a:lnTo>
                  <a:pt x="58" y="28"/>
                </a:lnTo>
                <a:lnTo>
                  <a:pt x="71" y="34"/>
                </a:lnTo>
                <a:lnTo>
                  <a:pt x="83" y="40"/>
                </a:lnTo>
                <a:lnTo>
                  <a:pt x="96" y="48"/>
                </a:lnTo>
                <a:lnTo>
                  <a:pt x="109" y="55"/>
                </a:lnTo>
                <a:lnTo>
                  <a:pt x="121" y="64"/>
                </a:lnTo>
                <a:lnTo>
                  <a:pt x="134" y="72"/>
                </a:lnTo>
                <a:lnTo>
                  <a:pt x="146" y="81"/>
                </a:lnTo>
                <a:lnTo>
                  <a:pt x="158" y="90"/>
                </a:lnTo>
                <a:lnTo>
                  <a:pt x="169" y="98"/>
                </a:lnTo>
                <a:lnTo>
                  <a:pt x="179" y="10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15" name="Freeform 295"/>
          <p:cNvSpPr>
            <a:spLocks/>
          </p:cNvSpPr>
          <p:nvPr/>
        </p:nvSpPr>
        <p:spPr bwMode="auto">
          <a:xfrm>
            <a:off x="7208838" y="5384800"/>
            <a:ext cx="14287" cy="39688"/>
          </a:xfrm>
          <a:custGeom>
            <a:avLst/>
            <a:gdLst>
              <a:gd name="T0" fmla="*/ 28 w 74"/>
              <a:gd name="T1" fmla="*/ 12 h 174"/>
              <a:gd name="T2" fmla="*/ 26 w 74"/>
              <a:gd name="T3" fmla="*/ 7 h 174"/>
              <a:gd name="T4" fmla="*/ 23 w 74"/>
              <a:gd name="T5" fmla="*/ 3 h 174"/>
              <a:gd name="T6" fmla="*/ 17 w 74"/>
              <a:gd name="T7" fmla="*/ 1 h 174"/>
              <a:gd name="T8" fmla="*/ 12 w 74"/>
              <a:gd name="T9" fmla="*/ 0 h 174"/>
              <a:gd name="T10" fmla="*/ 7 w 74"/>
              <a:gd name="T11" fmla="*/ 2 h 174"/>
              <a:gd name="T12" fmla="*/ 3 w 74"/>
              <a:gd name="T13" fmla="*/ 5 h 174"/>
              <a:gd name="T14" fmla="*/ 0 w 74"/>
              <a:gd name="T15" fmla="*/ 10 h 174"/>
              <a:gd name="T16" fmla="*/ 0 w 74"/>
              <a:gd name="T17" fmla="*/ 16 h 174"/>
              <a:gd name="T18" fmla="*/ 5 w 74"/>
              <a:gd name="T19" fmla="*/ 39 h 174"/>
              <a:gd name="T20" fmla="*/ 13 w 74"/>
              <a:gd name="T21" fmla="*/ 66 h 174"/>
              <a:gd name="T22" fmla="*/ 24 w 74"/>
              <a:gd name="T23" fmla="*/ 92 h 174"/>
              <a:gd name="T24" fmla="*/ 36 w 74"/>
              <a:gd name="T25" fmla="*/ 118 h 174"/>
              <a:gd name="T26" fmla="*/ 49 w 74"/>
              <a:gd name="T27" fmla="*/ 141 h 174"/>
              <a:gd name="T28" fmla="*/ 61 w 74"/>
              <a:gd name="T29" fmla="*/ 159 h 174"/>
              <a:gd name="T30" fmla="*/ 69 w 74"/>
              <a:gd name="T31" fmla="*/ 171 h 174"/>
              <a:gd name="T32" fmla="*/ 74 w 74"/>
              <a:gd name="T33" fmla="*/ 174 h 174"/>
              <a:gd name="T34" fmla="*/ 72 w 74"/>
              <a:gd name="T35" fmla="*/ 162 h 174"/>
              <a:gd name="T36" fmla="*/ 67 w 74"/>
              <a:gd name="T37" fmla="*/ 147 h 174"/>
              <a:gd name="T38" fmla="*/ 61 w 74"/>
              <a:gd name="T39" fmla="*/ 128 h 174"/>
              <a:gd name="T40" fmla="*/ 53 w 74"/>
              <a:gd name="T41" fmla="*/ 105 h 174"/>
              <a:gd name="T42" fmla="*/ 46 w 74"/>
              <a:gd name="T43" fmla="*/ 82 h 174"/>
              <a:gd name="T44" fmla="*/ 38 w 74"/>
              <a:gd name="T45" fmla="*/ 58 h 174"/>
              <a:gd name="T46" fmla="*/ 32 w 74"/>
              <a:gd name="T47" fmla="*/ 35 h 174"/>
              <a:gd name="T48" fmla="*/ 28 w 74"/>
              <a:gd name="T49" fmla="*/ 1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4" h="174">
                <a:moveTo>
                  <a:pt x="28" y="12"/>
                </a:moveTo>
                <a:lnTo>
                  <a:pt x="26" y="7"/>
                </a:lnTo>
                <a:lnTo>
                  <a:pt x="23" y="3"/>
                </a:lnTo>
                <a:lnTo>
                  <a:pt x="17" y="1"/>
                </a:lnTo>
                <a:lnTo>
                  <a:pt x="12" y="0"/>
                </a:lnTo>
                <a:lnTo>
                  <a:pt x="7" y="2"/>
                </a:lnTo>
                <a:lnTo>
                  <a:pt x="3" y="5"/>
                </a:lnTo>
                <a:lnTo>
                  <a:pt x="0" y="10"/>
                </a:lnTo>
                <a:lnTo>
                  <a:pt x="0" y="16"/>
                </a:lnTo>
                <a:lnTo>
                  <a:pt x="5" y="39"/>
                </a:lnTo>
                <a:lnTo>
                  <a:pt x="13" y="66"/>
                </a:lnTo>
                <a:lnTo>
                  <a:pt x="24" y="92"/>
                </a:lnTo>
                <a:lnTo>
                  <a:pt x="36" y="118"/>
                </a:lnTo>
                <a:lnTo>
                  <a:pt x="49" y="141"/>
                </a:lnTo>
                <a:lnTo>
                  <a:pt x="61" y="159"/>
                </a:lnTo>
                <a:lnTo>
                  <a:pt x="69" y="171"/>
                </a:lnTo>
                <a:lnTo>
                  <a:pt x="74" y="174"/>
                </a:lnTo>
                <a:lnTo>
                  <a:pt x="72" y="162"/>
                </a:lnTo>
                <a:lnTo>
                  <a:pt x="67" y="147"/>
                </a:lnTo>
                <a:lnTo>
                  <a:pt x="61" y="128"/>
                </a:lnTo>
                <a:lnTo>
                  <a:pt x="53" y="105"/>
                </a:lnTo>
                <a:lnTo>
                  <a:pt x="46" y="82"/>
                </a:lnTo>
                <a:lnTo>
                  <a:pt x="38" y="58"/>
                </a:lnTo>
                <a:lnTo>
                  <a:pt x="32" y="35"/>
                </a:lnTo>
                <a:lnTo>
                  <a:pt x="2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16" name="Freeform 296"/>
          <p:cNvSpPr>
            <a:spLocks/>
          </p:cNvSpPr>
          <p:nvPr/>
        </p:nvSpPr>
        <p:spPr bwMode="auto">
          <a:xfrm>
            <a:off x="7202488" y="5364163"/>
            <a:ext cx="7937" cy="19050"/>
          </a:xfrm>
          <a:custGeom>
            <a:avLst/>
            <a:gdLst>
              <a:gd name="T0" fmla="*/ 20 w 39"/>
              <a:gd name="T1" fmla="*/ 9 h 87"/>
              <a:gd name="T2" fmla="*/ 19 w 39"/>
              <a:gd name="T3" fmla="*/ 5 h 87"/>
              <a:gd name="T4" fmla="*/ 16 w 39"/>
              <a:gd name="T5" fmla="*/ 2 h 87"/>
              <a:gd name="T6" fmla="*/ 13 w 39"/>
              <a:gd name="T7" fmla="*/ 0 h 87"/>
              <a:gd name="T8" fmla="*/ 8 w 39"/>
              <a:gd name="T9" fmla="*/ 0 h 87"/>
              <a:gd name="T10" fmla="*/ 5 w 39"/>
              <a:gd name="T11" fmla="*/ 1 h 87"/>
              <a:gd name="T12" fmla="*/ 2 w 39"/>
              <a:gd name="T13" fmla="*/ 3 h 87"/>
              <a:gd name="T14" fmla="*/ 0 w 39"/>
              <a:gd name="T15" fmla="*/ 6 h 87"/>
              <a:gd name="T16" fmla="*/ 0 w 39"/>
              <a:gd name="T17" fmla="*/ 10 h 87"/>
              <a:gd name="T18" fmla="*/ 0 w 39"/>
              <a:gd name="T19" fmla="*/ 22 h 87"/>
              <a:gd name="T20" fmla="*/ 3 w 39"/>
              <a:gd name="T21" fmla="*/ 35 h 87"/>
              <a:gd name="T22" fmla="*/ 7 w 39"/>
              <a:gd name="T23" fmla="*/ 48 h 87"/>
              <a:gd name="T24" fmla="*/ 13 w 39"/>
              <a:gd name="T25" fmla="*/ 60 h 87"/>
              <a:gd name="T26" fmla="*/ 19 w 39"/>
              <a:gd name="T27" fmla="*/ 72 h 87"/>
              <a:gd name="T28" fmla="*/ 25 w 39"/>
              <a:gd name="T29" fmla="*/ 81 h 87"/>
              <a:gd name="T30" fmla="*/ 33 w 39"/>
              <a:gd name="T31" fmla="*/ 86 h 87"/>
              <a:gd name="T32" fmla="*/ 38 w 39"/>
              <a:gd name="T33" fmla="*/ 87 h 87"/>
              <a:gd name="T34" fmla="*/ 39 w 39"/>
              <a:gd name="T35" fmla="*/ 70 h 87"/>
              <a:gd name="T36" fmla="*/ 34 w 39"/>
              <a:gd name="T37" fmla="*/ 50 h 87"/>
              <a:gd name="T38" fmla="*/ 27 w 39"/>
              <a:gd name="T39" fmla="*/ 29 h 87"/>
              <a:gd name="T40" fmla="*/ 20 w 39"/>
              <a:gd name="T41" fmla="*/ 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87">
                <a:moveTo>
                  <a:pt x="20" y="9"/>
                </a:moveTo>
                <a:lnTo>
                  <a:pt x="19" y="5"/>
                </a:lnTo>
                <a:lnTo>
                  <a:pt x="16" y="2"/>
                </a:lnTo>
                <a:lnTo>
                  <a:pt x="13" y="0"/>
                </a:lnTo>
                <a:lnTo>
                  <a:pt x="8" y="0"/>
                </a:lnTo>
                <a:lnTo>
                  <a:pt x="5" y="1"/>
                </a:lnTo>
                <a:lnTo>
                  <a:pt x="2" y="3"/>
                </a:lnTo>
                <a:lnTo>
                  <a:pt x="0" y="6"/>
                </a:lnTo>
                <a:lnTo>
                  <a:pt x="0" y="10"/>
                </a:lnTo>
                <a:lnTo>
                  <a:pt x="0" y="22"/>
                </a:lnTo>
                <a:lnTo>
                  <a:pt x="3" y="35"/>
                </a:lnTo>
                <a:lnTo>
                  <a:pt x="7" y="48"/>
                </a:lnTo>
                <a:lnTo>
                  <a:pt x="13" y="60"/>
                </a:lnTo>
                <a:lnTo>
                  <a:pt x="19" y="72"/>
                </a:lnTo>
                <a:lnTo>
                  <a:pt x="25" y="81"/>
                </a:lnTo>
                <a:lnTo>
                  <a:pt x="33" y="86"/>
                </a:lnTo>
                <a:lnTo>
                  <a:pt x="38" y="87"/>
                </a:lnTo>
                <a:lnTo>
                  <a:pt x="39" y="70"/>
                </a:lnTo>
                <a:lnTo>
                  <a:pt x="34" y="50"/>
                </a:lnTo>
                <a:lnTo>
                  <a:pt x="27" y="2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17" name="Freeform 297"/>
          <p:cNvSpPr>
            <a:spLocks/>
          </p:cNvSpPr>
          <p:nvPr/>
        </p:nvSpPr>
        <p:spPr bwMode="auto">
          <a:xfrm>
            <a:off x="7196138" y="5349875"/>
            <a:ext cx="6350" cy="11113"/>
          </a:xfrm>
          <a:custGeom>
            <a:avLst/>
            <a:gdLst>
              <a:gd name="T0" fmla="*/ 18 w 34"/>
              <a:gd name="T1" fmla="*/ 7 h 51"/>
              <a:gd name="T2" fmla="*/ 18 w 34"/>
              <a:gd name="T3" fmla="*/ 8 h 51"/>
              <a:gd name="T4" fmla="*/ 18 w 34"/>
              <a:gd name="T5" fmla="*/ 8 h 51"/>
              <a:gd name="T6" fmla="*/ 18 w 34"/>
              <a:gd name="T7" fmla="*/ 8 h 51"/>
              <a:gd name="T8" fmla="*/ 18 w 34"/>
              <a:gd name="T9" fmla="*/ 8 h 51"/>
              <a:gd name="T10" fmla="*/ 17 w 34"/>
              <a:gd name="T11" fmla="*/ 5 h 51"/>
              <a:gd name="T12" fmla="*/ 14 w 34"/>
              <a:gd name="T13" fmla="*/ 1 h 51"/>
              <a:gd name="T14" fmla="*/ 11 w 34"/>
              <a:gd name="T15" fmla="*/ 0 h 51"/>
              <a:gd name="T16" fmla="*/ 7 w 34"/>
              <a:gd name="T17" fmla="*/ 0 h 51"/>
              <a:gd name="T18" fmla="*/ 4 w 34"/>
              <a:gd name="T19" fmla="*/ 1 h 51"/>
              <a:gd name="T20" fmla="*/ 1 w 34"/>
              <a:gd name="T21" fmla="*/ 5 h 51"/>
              <a:gd name="T22" fmla="*/ 0 w 34"/>
              <a:gd name="T23" fmla="*/ 8 h 51"/>
              <a:gd name="T24" fmla="*/ 0 w 34"/>
              <a:gd name="T25" fmla="*/ 11 h 51"/>
              <a:gd name="T26" fmla="*/ 1 w 34"/>
              <a:gd name="T27" fmla="*/ 16 h 51"/>
              <a:gd name="T28" fmla="*/ 4 w 34"/>
              <a:gd name="T29" fmla="*/ 23 h 51"/>
              <a:gd name="T30" fmla="*/ 8 w 34"/>
              <a:gd name="T31" fmla="*/ 30 h 51"/>
              <a:gd name="T32" fmla="*/ 13 w 34"/>
              <a:gd name="T33" fmla="*/ 37 h 51"/>
              <a:gd name="T34" fmla="*/ 18 w 34"/>
              <a:gd name="T35" fmla="*/ 43 h 51"/>
              <a:gd name="T36" fmla="*/ 25 w 34"/>
              <a:gd name="T37" fmla="*/ 47 h 51"/>
              <a:gd name="T38" fmla="*/ 30 w 34"/>
              <a:gd name="T39" fmla="*/ 51 h 51"/>
              <a:gd name="T40" fmla="*/ 34 w 34"/>
              <a:gd name="T41" fmla="*/ 51 h 51"/>
              <a:gd name="T42" fmla="*/ 33 w 34"/>
              <a:gd name="T43" fmla="*/ 40 h 51"/>
              <a:gd name="T44" fmla="*/ 29 w 34"/>
              <a:gd name="T45" fmla="*/ 27 h 51"/>
              <a:gd name="T46" fmla="*/ 23 w 34"/>
              <a:gd name="T47" fmla="*/ 15 h 51"/>
              <a:gd name="T48" fmla="*/ 18 w 34"/>
              <a:gd name="T49"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51">
                <a:moveTo>
                  <a:pt x="18" y="7"/>
                </a:moveTo>
                <a:lnTo>
                  <a:pt x="18" y="8"/>
                </a:lnTo>
                <a:lnTo>
                  <a:pt x="18" y="8"/>
                </a:lnTo>
                <a:lnTo>
                  <a:pt x="18" y="8"/>
                </a:lnTo>
                <a:lnTo>
                  <a:pt x="18" y="8"/>
                </a:lnTo>
                <a:lnTo>
                  <a:pt x="17" y="5"/>
                </a:lnTo>
                <a:lnTo>
                  <a:pt x="14" y="1"/>
                </a:lnTo>
                <a:lnTo>
                  <a:pt x="11" y="0"/>
                </a:lnTo>
                <a:lnTo>
                  <a:pt x="7" y="0"/>
                </a:lnTo>
                <a:lnTo>
                  <a:pt x="4" y="1"/>
                </a:lnTo>
                <a:lnTo>
                  <a:pt x="1" y="5"/>
                </a:lnTo>
                <a:lnTo>
                  <a:pt x="0" y="8"/>
                </a:lnTo>
                <a:lnTo>
                  <a:pt x="0" y="11"/>
                </a:lnTo>
                <a:lnTo>
                  <a:pt x="1" y="16"/>
                </a:lnTo>
                <a:lnTo>
                  <a:pt x="4" y="23"/>
                </a:lnTo>
                <a:lnTo>
                  <a:pt x="8" y="30"/>
                </a:lnTo>
                <a:lnTo>
                  <a:pt x="13" y="37"/>
                </a:lnTo>
                <a:lnTo>
                  <a:pt x="18" y="43"/>
                </a:lnTo>
                <a:lnTo>
                  <a:pt x="25" y="47"/>
                </a:lnTo>
                <a:lnTo>
                  <a:pt x="30" y="51"/>
                </a:lnTo>
                <a:lnTo>
                  <a:pt x="34" y="51"/>
                </a:lnTo>
                <a:lnTo>
                  <a:pt x="33" y="40"/>
                </a:lnTo>
                <a:lnTo>
                  <a:pt x="29" y="27"/>
                </a:lnTo>
                <a:lnTo>
                  <a:pt x="23" y="15"/>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18" name="Freeform 298"/>
          <p:cNvSpPr>
            <a:spLocks/>
          </p:cNvSpPr>
          <p:nvPr/>
        </p:nvSpPr>
        <p:spPr bwMode="auto">
          <a:xfrm>
            <a:off x="7189788" y="5340350"/>
            <a:ext cx="9525" cy="6350"/>
          </a:xfrm>
          <a:custGeom>
            <a:avLst/>
            <a:gdLst>
              <a:gd name="T0" fmla="*/ 37 w 46"/>
              <a:gd name="T1" fmla="*/ 24 h 33"/>
              <a:gd name="T2" fmla="*/ 41 w 46"/>
              <a:gd name="T3" fmla="*/ 22 h 33"/>
              <a:gd name="T4" fmla="*/ 45 w 46"/>
              <a:gd name="T5" fmla="*/ 19 h 33"/>
              <a:gd name="T6" fmla="*/ 46 w 46"/>
              <a:gd name="T7" fmla="*/ 15 h 33"/>
              <a:gd name="T8" fmla="*/ 46 w 46"/>
              <a:gd name="T9" fmla="*/ 10 h 33"/>
              <a:gd name="T10" fmla="*/ 44 w 46"/>
              <a:gd name="T11" fmla="*/ 5 h 33"/>
              <a:gd name="T12" fmla="*/ 41 w 46"/>
              <a:gd name="T13" fmla="*/ 2 h 33"/>
              <a:gd name="T14" fmla="*/ 37 w 46"/>
              <a:gd name="T15" fmla="*/ 0 h 33"/>
              <a:gd name="T16" fmla="*/ 32 w 46"/>
              <a:gd name="T17" fmla="*/ 0 h 33"/>
              <a:gd name="T18" fmla="*/ 29 w 46"/>
              <a:gd name="T19" fmla="*/ 0 h 33"/>
              <a:gd name="T20" fmla="*/ 25 w 46"/>
              <a:gd name="T21" fmla="*/ 1 h 33"/>
              <a:gd name="T22" fmla="*/ 19 w 46"/>
              <a:gd name="T23" fmla="*/ 3 h 33"/>
              <a:gd name="T24" fmla="*/ 12 w 46"/>
              <a:gd name="T25" fmla="*/ 7 h 33"/>
              <a:gd name="T26" fmla="*/ 5 w 46"/>
              <a:gd name="T27" fmla="*/ 14 h 33"/>
              <a:gd name="T28" fmla="*/ 2 w 46"/>
              <a:gd name="T29" fmla="*/ 20 h 33"/>
              <a:gd name="T30" fmla="*/ 0 w 46"/>
              <a:gd name="T31" fmla="*/ 26 h 33"/>
              <a:gd name="T32" fmla="*/ 0 w 46"/>
              <a:gd name="T33" fmla="*/ 29 h 33"/>
              <a:gd name="T34" fmla="*/ 3 w 46"/>
              <a:gd name="T35" fmla="*/ 31 h 33"/>
              <a:gd name="T36" fmla="*/ 7 w 46"/>
              <a:gd name="T37" fmla="*/ 33 h 33"/>
              <a:gd name="T38" fmla="*/ 12 w 46"/>
              <a:gd name="T39" fmla="*/ 33 h 33"/>
              <a:gd name="T40" fmla="*/ 16 w 46"/>
              <a:gd name="T41" fmla="*/ 33 h 33"/>
              <a:gd name="T42" fmla="*/ 21 w 46"/>
              <a:gd name="T43" fmla="*/ 31 h 33"/>
              <a:gd name="T44" fmla="*/ 26 w 46"/>
              <a:gd name="T45" fmla="*/ 30 h 33"/>
              <a:gd name="T46" fmla="*/ 32 w 46"/>
              <a:gd name="T47" fmla="*/ 28 h 33"/>
              <a:gd name="T48" fmla="*/ 37 w 46"/>
              <a:gd name="T49"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33">
                <a:moveTo>
                  <a:pt x="37" y="24"/>
                </a:moveTo>
                <a:lnTo>
                  <a:pt x="41" y="22"/>
                </a:lnTo>
                <a:lnTo>
                  <a:pt x="45" y="19"/>
                </a:lnTo>
                <a:lnTo>
                  <a:pt x="46" y="15"/>
                </a:lnTo>
                <a:lnTo>
                  <a:pt x="46" y="10"/>
                </a:lnTo>
                <a:lnTo>
                  <a:pt x="44" y="5"/>
                </a:lnTo>
                <a:lnTo>
                  <a:pt x="41" y="2"/>
                </a:lnTo>
                <a:lnTo>
                  <a:pt x="37" y="0"/>
                </a:lnTo>
                <a:lnTo>
                  <a:pt x="32" y="0"/>
                </a:lnTo>
                <a:lnTo>
                  <a:pt x="29" y="0"/>
                </a:lnTo>
                <a:lnTo>
                  <a:pt x="25" y="1"/>
                </a:lnTo>
                <a:lnTo>
                  <a:pt x="19" y="3"/>
                </a:lnTo>
                <a:lnTo>
                  <a:pt x="12" y="7"/>
                </a:lnTo>
                <a:lnTo>
                  <a:pt x="5" y="14"/>
                </a:lnTo>
                <a:lnTo>
                  <a:pt x="2" y="20"/>
                </a:lnTo>
                <a:lnTo>
                  <a:pt x="0" y="26"/>
                </a:lnTo>
                <a:lnTo>
                  <a:pt x="0" y="29"/>
                </a:lnTo>
                <a:lnTo>
                  <a:pt x="3" y="31"/>
                </a:lnTo>
                <a:lnTo>
                  <a:pt x="7" y="33"/>
                </a:lnTo>
                <a:lnTo>
                  <a:pt x="12" y="33"/>
                </a:lnTo>
                <a:lnTo>
                  <a:pt x="16" y="33"/>
                </a:lnTo>
                <a:lnTo>
                  <a:pt x="21" y="31"/>
                </a:lnTo>
                <a:lnTo>
                  <a:pt x="26" y="30"/>
                </a:lnTo>
                <a:lnTo>
                  <a:pt x="32" y="28"/>
                </a:lnTo>
                <a:lnTo>
                  <a:pt x="3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19" name="Freeform 299"/>
          <p:cNvSpPr>
            <a:spLocks/>
          </p:cNvSpPr>
          <p:nvPr/>
        </p:nvSpPr>
        <p:spPr bwMode="auto">
          <a:xfrm>
            <a:off x="7146925" y="5327650"/>
            <a:ext cx="36513" cy="49213"/>
          </a:xfrm>
          <a:custGeom>
            <a:avLst/>
            <a:gdLst>
              <a:gd name="T0" fmla="*/ 65 w 177"/>
              <a:gd name="T1" fmla="*/ 33 h 219"/>
              <a:gd name="T2" fmla="*/ 52 w 177"/>
              <a:gd name="T3" fmla="*/ 43 h 219"/>
              <a:gd name="T4" fmla="*/ 41 w 177"/>
              <a:gd name="T5" fmla="*/ 54 h 219"/>
              <a:gd name="T6" fmla="*/ 29 w 177"/>
              <a:gd name="T7" fmla="*/ 66 h 219"/>
              <a:gd name="T8" fmla="*/ 20 w 177"/>
              <a:gd name="T9" fmla="*/ 79 h 219"/>
              <a:gd name="T10" fmla="*/ 12 w 177"/>
              <a:gd name="T11" fmla="*/ 93 h 219"/>
              <a:gd name="T12" fmla="*/ 6 w 177"/>
              <a:gd name="T13" fmla="*/ 107 h 219"/>
              <a:gd name="T14" fmla="*/ 2 w 177"/>
              <a:gd name="T15" fmla="*/ 121 h 219"/>
              <a:gd name="T16" fmla="*/ 0 w 177"/>
              <a:gd name="T17" fmla="*/ 136 h 219"/>
              <a:gd name="T18" fmla="*/ 2 w 177"/>
              <a:gd name="T19" fmla="*/ 158 h 219"/>
              <a:gd name="T20" fmla="*/ 10 w 177"/>
              <a:gd name="T21" fmla="*/ 177 h 219"/>
              <a:gd name="T22" fmla="*/ 23 w 177"/>
              <a:gd name="T23" fmla="*/ 193 h 219"/>
              <a:gd name="T24" fmla="*/ 38 w 177"/>
              <a:gd name="T25" fmla="*/ 204 h 219"/>
              <a:gd name="T26" fmla="*/ 57 w 177"/>
              <a:gd name="T27" fmla="*/ 213 h 219"/>
              <a:gd name="T28" fmla="*/ 78 w 177"/>
              <a:gd name="T29" fmla="*/ 218 h 219"/>
              <a:gd name="T30" fmla="*/ 98 w 177"/>
              <a:gd name="T31" fmla="*/ 219 h 219"/>
              <a:gd name="T32" fmla="*/ 118 w 177"/>
              <a:gd name="T33" fmla="*/ 216 h 219"/>
              <a:gd name="T34" fmla="*/ 123 w 177"/>
              <a:gd name="T35" fmla="*/ 216 h 219"/>
              <a:gd name="T36" fmla="*/ 127 w 177"/>
              <a:gd name="T37" fmla="*/ 214 h 219"/>
              <a:gd name="T38" fmla="*/ 130 w 177"/>
              <a:gd name="T39" fmla="*/ 210 h 219"/>
              <a:gd name="T40" fmla="*/ 131 w 177"/>
              <a:gd name="T41" fmla="*/ 205 h 219"/>
              <a:gd name="T42" fmla="*/ 130 w 177"/>
              <a:gd name="T43" fmla="*/ 203 h 219"/>
              <a:gd name="T44" fmla="*/ 127 w 177"/>
              <a:gd name="T45" fmla="*/ 203 h 219"/>
              <a:gd name="T46" fmla="*/ 123 w 177"/>
              <a:gd name="T47" fmla="*/ 202 h 219"/>
              <a:gd name="T48" fmla="*/ 117 w 177"/>
              <a:gd name="T49" fmla="*/ 202 h 219"/>
              <a:gd name="T50" fmla="*/ 111 w 177"/>
              <a:gd name="T51" fmla="*/ 202 h 219"/>
              <a:gd name="T52" fmla="*/ 106 w 177"/>
              <a:gd name="T53" fmla="*/ 202 h 219"/>
              <a:gd name="T54" fmla="*/ 100 w 177"/>
              <a:gd name="T55" fmla="*/ 202 h 219"/>
              <a:gd name="T56" fmla="*/ 97 w 177"/>
              <a:gd name="T57" fmla="*/ 202 h 219"/>
              <a:gd name="T58" fmla="*/ 87 w 177"/>
              <a:gd name="T59" fmla="*/ 201 h 219"/>
              <a:gd name="T60" fmla="*/ 77 w 177"/>
              <a:gd name="T61" fmla="*/ 200 h 219"/>
              <a:gd name="T62" fmla="*/ 67 w 177"/>
              <a:gd name="T63" fmla="*/ 199 h 219"/>
              <a:gd name="T64" fmla="*/ 56 w 177"/>
              <a:gd name="T65" fmla="*/ 196 h 219"/>
              <a:gd name="T66" fmla="*/ 46 w 177"/>
              <a:gd name="T67" fmla="*/ 193 h 219"/>
              <a:gd name="T68" fmla="*/ 35 w 177"/>
              <a:gd name="T69" fmla="*/ 185 h 219"/>
              <a:gd name="T70" fmla="*/ 26 w 177"/>
              <a:gd name="T71" fmla="*/ 175 h 219"/>
              <a:gd name="T72" fmla="*/ 15 w 177"/>
              <a:gd name="T73" fmla="*/ 162 h 219"/>
              <a:gd name="T74" fmla="*/ 13 w 177"/>
              <a:gd name="T75" fmla="*/ 146 h 219"/>
              <a:gd name="T76" fmla="*/ 14 w 177"/>
              <a:gd name="T77" fmla="*/ 131 h 219"/>
              <a:gd name="T78" fmla="*/ 19 w 177"/>
              <a:gd name="T79" fmla="*/ 116 h 219"/>
              <a:gd name="T80" fmla="*/ 25 w 177"/>
              <a:gd name="T81" fmla="*/ 102 h 219"/>
              <a:gd name="T82" fmla="*/ 34 w 177"/>
              <a:gd name="T83" fmla="*/ 89 h 219"/>
              <a:gd name="T84" fmla="*/ 45 w 177"/>
              <a:gd name="T85" fmla="*/ 76 h 219"/>
              <a:gd name="T86" fmla="*/ 56 w 177"/>
              <a:gd name="T87" fmla="*/ 65 h 219"/>
              <a:gd name="T88" fmla="*/ 70 w 177"/>
              <a:gd name="T89" fmla="*/ 55 h 219"/>
              <a:gd name="T90" fmla="*/ 84 w 177"/>
              <a:gd name="T91" fmla="*/ 45 h 219"/>
              <a:gd name="T92" fmla="*/ 98 w 177"/>
              <a:gd name="T93" fmla="*/ 37 h 219"/>
              <a:gd name="T94" fmla="*/ 113 w 177"/>
              <a:gd name="T95" fmla="*/ 29 h 219"/>
              <a:gd name="T96" fmla="*/ 127 w 177"/>
              <a:gd name="T97" fmla="*/ 23 h 219"/>
              <a:gd name="T98" fmla="*/ 141 w 177"/>
              <a:gd name="T99" fmla="*/ 17 h 219"/>
              <a:gd name="T100" fmla="*/ 154 w 177"/>
              <a:gd name="T101" fmla="*/ 12 h 219"/>
              <a:gd name="T102" fmla="*/ 167 w 177"/>
              <a:gd name="T103" fmla="*/ 9 h 219"/>
              <a:gd name="T104" fmla="*/ 177 w 177"/>
              <a:gd name="T105" fmla="*/ 7 h 219"/>
              <a:gd name="T106" fmla="*/ 170 w 177"/>
              <a:gd name="T107" fmla="*/ 2 h 219"/>
              <a:gd name="T108" fmla="*/ 158 w 177"/>
              <a:gd name="T109" fmla="*/ 0 h 219"/>
              <a:gd name="T110" fmla="*/ 145 w 177"/>
              <a:gd name="T111" fmla="*/ 2 h 219"/>
              <a:gd name="T112" fmla="*/ 129 w 177"/>
              <a:gd name="T113" fmla="*/ 6 h 219"/>
              <a:gd name="T114" fmla="*/ 111 w 177"/>
              <a:gd name="T115" fmla="*/ 11 h 219"/>
              <a:gd name="T116" fmla="*/ 94 w 177"/>
              <a:gd name="T117" fmla="*/ 17 h 219"/>
              <a:gd name="T118" fmla="*/ 78 w 177"/>
              <a:gd name="T119" fmla="*/ 26 h 219"/>
              <a:gd name="T120" fmla="*/ 65 w 177"/>
              <a:gd name="T121" fmla="*/ 3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20" name="Freeform 300"/>
          <p:cNvSpPr>
            <a:spLocks/>
          </p:cNvSpPr>
          <p:nvPr/>
        </p:nvSpPr>
        <p:spPr bwMode="auto">
          <a:xfrm>
            <a:off x="7207250" y="5326063"/>
            <a:ext cx="23813" cy="39687"/>
          </a:xfrm>
          <a:custGeom>
            <a:avLst/>
            <a:gdLst>
              <a:gd name="T0" fmla="*/ 97 w 115"/>
              <a:gd name="T1" fmla="*/ 57 h 170"/>
              <a:gd name="T2" fmla="*/ 100 w 115"/>
              <a:gd name="T3" fmla="*/ 75 h 170"/>
              <a:gd name="T4" fmla="*/ 98 w 115"/>
              <a:gd name="T5" fmla="*/ 90 h 170"/>
              <a:gd name="T6" fmla="*/ 91 w 115"/>
              <a:gd name="T7" fmla="*/ 103 h 170"/>
              <a:gd name="T8" fmla="*/ 80 w 115"/>
              <a:gd name="T9" fmla="*/ 114 h 170"/>
              <a:gd name="T10" fmla="*/ 68 w 115"/>
              <a:gd name="T11" fmla="*/ 125 h 170"/>
              <a:gd name="T12" fmla="*/ 54 w 115"/>
              <a:gd name="T13" fmla="*/ 135 h 170"/>
              <a:gd name="T14" fmla="*/ 39 w 115"/>
              <a:gd name="T15" fmla="*/ 145 h 170"/>
              <a:gd name="T16" fmla="*/ 27 w 115"/>
              <a:gd name="T17" fmla="*/ 155 h 170"/>
              <a:gd name="T18" fmla="*/ 25 w 115"/>
              <a:gd name="T19" fmla="*/ 158 h 170"/>
              <a:gd name="T20" fmla="*/ 23 w 115"/>
              <a:gd name="T21" fmla="*/ 160 h 170"/>
              <a:gd name="T22" fmla="*/ 23 w 115"/>
              <a:gd name="T23" fmla="*/ 164 h 170"/>
              <a:gd name="T24" fmla="*/ 26 w 115"/>
              <a:gd name="T25" fmla="*/ 167 h 170"/>
              <a:gd name="T26" fmla="*/ 28 w 115"/>
              <a:gd name="T27" fmla="*/ 169 h 170"/>
              <a:gd name="T28" fmla="*/ 31 w 115"/>
              <a:gd name="T29" fmla="*/ 170 h 170"/>
              <a:gd name="T30" fmla="*/ 34 w 115"/>
              <a:gd name="T31" fmla="*/ 170 h 170"/>
              <a:gd name="T32" fmla="*/ 37 w 115"/>
              <a:gd name="T33" fmla="*/ 169 h 170"/>
              <a:gd name="T34" fmla="*/ 53 w 115"/>
              <a:gd name="T35" fmla="*/ 159 h 170"/>
              <a:gd name="T36" fmla="*/ 69 w 115"/>
              <a:gd name="T37" fmla="*/ 149 h 170"/>
              <a:gd name="T38" fmla="*/ 83 w 115"/>
              <a:gd name="T39" fmla="*/ 137 h 170"/>
              <a:gd name="T40" fmla="*/ 97 w 115"/>
              <a:gd name="T41" fmla="*/ 123 h 170"/>
              <a:gd name="T42" fmla="*/ 106 w 115"/>
              <a:gd name="T43" fmla="*/ 108 h 170"/>
              <a:gd name="T44" fmla="*/ 113 w 115"/>
              <a:gd name="T45" fmla="*/ 91 h 170"/>
              <a:gd name="T46" fmla="*/ 115 w 115"/>
              <a:gd name="T47" fmla="*/ 73 h 170"/>
              <a:gd name="T48" fmla="*/ 111 w 115"/>
              <a:gd name="T49" fmla="*/ 53 h 170"/>
              <a:gd name="T50" fmla="*/ 101 w 115"/>
              <a:gd name="T51" fmla="*/ 39 h 170"/>
              <a:gd name="T52" fmla="*/ 89 w 115"/>
              <a:gd name="T53" fmla="*/ 26 h 170"/>
              <a:gd name="T54" fmla="*/ 72 w 115"/>
              <a:gd name="T55" fmla="*/ 15 h 170"/>
              <a:gd name="T56" fmla="*/ 55 w 115"/>
              <a:gd name="T57" fmla="*/ 8 h 170"/>
              <a:gd name="T58" fmla="*/ 37 w 115"/>
              <a:gd name="T59" fmla="*/ 2 h 170"/>
              <a:gd name="T60" fmla="*/ 21 w 115"/>
              <a:gd name="T61" fmla="*/ 0 h 170"/>
              <a:gd name="T62" fmla="*/ 9 w 115"/>
              <a:gd name="T63" fmla="*/ 1 h 170"/>
              <a:gd name="T64" fmla="*/ 0 w 115"/>
              <a:gd name="T65" fmla="*/ 5 h 170"/>
              <a:gd name="T66" fmla="*/ 15 w 115"/>
              <a:gd name="T67" fmla="*/ 10 h 170"/>
              <a:gd name="T68" fmla="*/ 30 w 115"/>
              <a:gd name="T69" fmla="*/ 13 h 170"/>
              <a:gd name="T70" fmla="*/ 43 w 115"/>
              <a:gd name="T71" fmla="*/ 16 h 170"/>
              <a:gd name="T72" fmla="*/ 57 w 115"/>
              <a:gd name="T73" fmla="*/ 20 h 170"/>
              <a:gd name="T74" fmla="*/ 70 w 115"/>
              <a:gd name="T75" fmla="*/ 26 h 170"/>
              <a:gd name="T76" fmla="*/ 81 w 115"/>
              <a:gd name="T77" fmla="*/ 33 h 170"/>
              <a:gd name="T78" fmla="*/ 91 w 115"/>
              <a:gd name="T79" fmla="*/ 43 h 170"/>
              <a:gd name="T80" fmla="*/ 97 w 115"/>
              <a:gd name="T81" fmla="*/ 5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a:p>
        </p:txBody>
      </p:sp>
      <p:sp>
        <p:nvSpPr>
          <p:cNvPr id="312621" name="Freeform 301"/>
          <p:cNvSpPr>
            <a:spLocks/>
          </p:cNvSpPr>
          <p:nvPr/>
        </p:nvSpPr>
        <p:spPr bwMode="auto">
          <a:xfrm>
            <a:off x="7124700" y="5318125"/>
            <a:ext cx="57150" cy="79375"/>
          </a:xfrm>
          <a:custGeom>
            <a:avLst/>
            <a:gdLst>
              <a:gd name="T0" fmla="*/ 90 w 289"/>
              <a:gd name="T1" fmla="*/ 65 h 352"/>
              <a:gd name="T2" fmla="*/ 48 w 289"/>
              <a:gd name="T3" fmla="*/ 106 h 352"/>
              <a:gd name="T4" fmla="*/ 16 w 289"/>
              <a:gd name="T5" fmla="*/ 156 h 352"/>
              <a:gd name="T6" fmla="*/ 0 w 289"/>
              <a:gd name="T7" fmla="*/ 211 h 352"/>
              <a:gd name="T8" fmla="*/ 3 w 289"/>
              <a:gd name="T9" fmla="*/ 249 h 352"/>
              <a:gd name="T10" fmla="*/ 10 w 289"/>
              <a:gd name="T11" fmla="*/ 264 h 352"/>
              <a:gd name="T12" fmla="*/ 19 w 289"/>
              <a:gd name="T13" fmla="*/ 277 h 352"/>
              <a:gd name="T14" fmla="*/ 31 w 289"/>
              <a:gd name="T15" fmla="*/ 289 h 352"/>
              <a:gd name="T16" fmla="*/ 51 w 289"/>
              <a:gd name="T17" fmla="*/ 302 h 352"/>
              <a:gd name="T18" fmla="*/ 78 w 289"/>
              <a:gd name="T19" fmla="*/ 316 h 352"/>
              <a:gd name="T20" fmla="*/ 107 w 289"/>
              <a:gd name="T21" fmla="*/ 327 h 352"/>
              <a:gd name="T22" fmla="*/ 137 w 289"/>
              <a:gd name="T23" fmla="*/ 335 h 352"/>
              <a:gd name="T24" fmla="*/ 167 w 289"/>
              <a:gd name="T25" fmla="*/ 342 h 352"/>
              <a:gd name="T26" fmla="*/ 198 w 289"/>
              <a:gd name="T27" fmla="*/ 346 h 352"/>
              <a:gd name="T28" fmla="*/ 229 w 289"/>
              <a:gd name="T29" fmla="*/ 349 h 352"/>
              <a:gd name="T30" fmla="*/ 260 w 289"/>
              <a:gd name="T31" fmla="*/ 351 h 352"/>
              <a:gd name="T32" fmla="*/ 280 w 289"/>
              <a:gd name="T33" fmla="*/ 352 h 352"/>
              <a:gd name="T34" fmla="*/ 287 w 289"/>
              <a:gd name="T35" fmla="*/ 346 h 352"/>
              <a:gd name="T36" fmla="*/ 289 w 289"/>
              <a:gd name="T37" fmla="*/ 335 h 352"/>
              <a:gd name="T38" fmla="*/ 283 w 289"/>
              <a:gd name="T39" fmla="*/ 328 h 352"/>
              <a:gd name="T40" fmla="*/ 264 w 289"/>
              <a:gd name="T41" fmla="*/ 327 h 352"/>
              <a:gd name="T42" fmla="*/ 235 w 289"/>
              <a:gd name="T43" fmla="*/ 326 h 352"/>
              <a:gd name="T44" fmla="*/ 207 w 289"/>
              <a:gd name="T45" fmla="*/ 323 h 352"/>
              <a:gd name="T46" fmla="*/ 179 w 289"/>
              <a:gd name="T47" fmla="*/ 319 h 352"/>
              <a:gd name="T48" fmla="*/ 150 w 289"/>
              <a:gd name="T49" fmla="*/ 314 h 352"/>
              <a:gd name="T50" fmla="*/ 122 w 289"/>
              <a:gd name="T51" fmla="*/ 306 h 352"/>
              <a:gd name="T52" fmla="*/ 95 w 289"/>
              <a:gd name="T53" fmla="*/ 298 h 352"/>
              <a:gd name="T54" fmla="*/ 68 w 289"/>
              <a:gd name="T55" fmla="*/ 285 h 352"/>
              <a:gd name="T56" fmla="*/ 45 w 289"/>
              <a:gd name="T57" fmla="*/ 271 h 352"/>
              <a:gd name="T58" fmla="*/ 32 w 289"/>
              <a:gd name="T59" fmla="*/ 250 h 352"/>
              <a:gd name="T60" fmla="*/ 27 w 289"/>
              <a:gd name="T61" fmla="*/ 222 h 352"/>
              <a:gd name="T62" fmla="*/ 34 w 289"/>
              <a:gd name="T63" fmla="*/ 183 h 352"/>
              <a:gd name="T64" fmla="*/ 45 w 289"/>
              <a:gd name="T65" fmla="*/ 153 h 352"/>
              <a:gd name="T66" fmla="*/ 61 w 289"/>
              <a:gd name="T67" fmla="*/ 127 h 352"/>
              <a:gd name="T68" fmla="*/ 80 w 289"/>
              <a:gd name="T69" fmla="*/ 103 h 352"/>
              <a:gd name="T70" fmla="*/ 102 w 289"/>
              <a:gd name="T71" fmla="*/ 82 h 352"/>
              <a:gd name="T72" fmla="*/ 129 w 289"/>
              <a:gd name="T73" fmla="*/ 59 h 352"/>
              <a:gd name="T74" fmla="*/ 162 w 289"/>
              <a:gd name="T75" fmla="*/ 38 h 352"/>
              <a:gd name="T76" fmla="*/ 197 w 289"/>
              <a:gd name="T77" fmla="*/ 20 h 352"/>
              <a:gd name="T78" fmla="*/ 227 w 289"/>
              <a:gd name="T79" fmla="*/ 6 h 352"/>
              <a:gd name="T80" fmla="*/ 228 w 289"/>
              <a:gd name="T81" fmla="*/ 0 h 352"/>
              <a:gd name="T82" fmla="*/ 198 w 289"/>
              <a:gd name="T83" fmla="*/ 5 h 352"/>
              <a:gd name="T84" fmla="*/ 162 w 289"/>
              <a:gd name="T85" fmla="*/ 18 h 352"/>
              <a:gd name="T86" fmla="*/ 127 w 289"/>
              <a:gd name="T87" fmla="*/ 3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a:p>
        </p:txBody>
      </p:sp>
      <p:sp>
        <p:nvSpPr>
          <p:cNvPr id="312622" name="Freeform 302"/>
          <p:cNvSpPr>
            <a:spLocks/>
          </p:cNvSpPr>
          <p:nvPr/>
        </p:nvSpPr>
        <p:spPr bwMode="auto">
          <a:xfrm>
            <a:off x="7205663" y="5314950"/>
            <a:ext cx="50800" cy="53975"/>
          </a:xfrm>
          <a:custGeom>
            <a:avLst/>
            <a:gdLst>
              <a:gd name="T0" fmla="*/ 210 w 252"/>
              <a:gd name="T1" fmla="*/ 72 h 235"/>
              <a:gd name="T2" fmla="*/ 222 w 252"/>
              <a:gd name="T3" fmla="*/ 85 h 235"/>
              <a:gd name="T4" fmla="*/ 228 w 252"/>
              <a:gd name="T5" fmla="*/ 100 h 235"/>
              <a:gd name="T6" fmla="*/ 232 w 252"/>
              <a:gd name="T7" fmla="*/ 116 h 235"/>
              <a:gd name="T8" fmla="*/ 232 w 252"/>
              <a:gd name="T9" fmla="*/ 133 h 235"/>
              <a:gd name="T10" fmla="*/ 230 w 252"/>
              <a:gd name="T11" fmla="*/ 147 h 235"/>
              <a:gd name="T12" fmla="*/ 226 w 252"/>
              <a:gd name="T13" fmla="*/ 159 h 235"/>
              <a:gd name="T14" fmla="*/ 218 w 252"/>
              <a:gd name="T15" fmla="*/ 171 h 235"/>
              <a:gd name="T16" fmla="*/ 211 w 252"/>
              <a:gd name="T17" fmla="*/ 180 h 235"/>
              <a:gd name="T18" fmla="*/ 202 w 252"/>
              <a:gd name="T19" fmla="*/ 191 h 235"/>
              <a:gd name="T20" fmla="*/ 192 w 252"/>
              <a:gd name="T21" fmla="*/ 200 h 235"/>
              <a:gd name="T22" fmla="*/ 183 w 252"/>
              <a:gd name="T23" fmla="*/ 209 h 235"/>
              <a:gd name="T24" fmla="*/ 173 w 252"/>
              <a:gd name="T25" fmla="*/ 219 h 235"/>
              <a:gd name="T26" fmla="*/ 171 w 252"/>
              <a:gd name="T27" fmla="*/ 222 h 235"/>
              <a:gd name="T28" fmla="*/ 170 w 252"/>
              <a:gd name="T29" fmla="*/ 225 h 235"/>
              <a:gd name="T30" fmla="*/ 171 w 252"/>
              <a:gd name="T31" fmla="*/ 229 h 235"/>
              <a:gd name="T32" fmla="*/ 173 w 252"/>
              <a:gd name="T33" fmla="*/ 232 h 235"/>
              <a:gd name="T34" fmla="*/ 176 w 252"/>
              <a:gd name="T35" fmla="*/ 234 h 235"/>
              <a:gd name="T36" fmla="*/ 180 w 252"/>
              <a:gd name="T37" fmla="*/ 235 h 235"/>
              <a:gd name="T38" fmla="*/ 184 w 252"/>
              <a:gd name="T39" fmla="*/ 234 h 235"/>
              <a:gd name="T40" fmla="*/ 187 w 252"/>
              <a:gd name="T41" fmla="*/ 232 h 235"/>
              <a:gd name="T42" fmla="*/ 208 w 252"/>
              <a:gd name="T43" fmla="*/ 218 h 235"/>
              <a:gd name="T44" fmla="*/ 225 w 252"/>
              <a:gd name="T45" fmla="*/ 200 h 235"/>
              <a:gd name="T46" fmla="*/ 239 w 252"/>
              <a:gd name="T47" fmla="*/ 178 h 235"/>
              <a:gd name="T48" fmla="*/ 249 w 252"/>
              <a:gd name="T49" fmla="*/ 156 h 235"/>
              <a:gd name="T50" fmla="*/ 252 w 252"/>
              <a:gd name="T51" fmla="*/ 131 h 235"/>
              <a:gd name="T52" fmla="*/ 250 w 252"/>
              <a:gd name="T53" fmla="*/ 108 h 235"/>
              <a:gd name="T54" fmla="*/ 242 w 252"/>
              <a:gd name="T55" fmla="*/ 85 h 235"/>
              <a:gd name="T56" fmla="*/ 225 w 252"/>
              <a:gd name="T57" fmla="*/ 65 h 235"/>
              <a:gd name="T58" fmla="*/ 212 w 252"/>
              <a:gd name="T59" fmla="*/ 54 h 235"/>
              <a:gd name="T60" fmla="*/ 197 w 252"/>
              <a:gd name="T61" fmla="*/ 45 h 235"/>
              <a:gd name="T62" fmla="*/ 181 w 252"/>
              <a:gd name="T63" fmla="*/ 36 h 235"/>
              <a:gd name="T64" fmla="*/ 164 w 252"/>
              <a:gd name="T65" fmla="*/ 29 h 235"/>
              <a:gd name="T66" fmla="*/ 146 w 252"/>
              <a:gd name="T67" fmla="*/ 22 h 235"/>
              <a:gd name="T68" fmla="*/ 127 w 252"/>
              <a:gd name="T69" fmla="*/ 17 h 235"/>
              <a:gd name="T70" fmla="*/ 109 w 252"/>
              <a:gd name="T71" fmla="*/ 12 h 235"/>
              <a:gd name="T72" fmla="*/ 90 w 252"/>
              <a:gd name="T73" fmla="*/ 7 h 235"/>
              <a:gd name="T74" fmla="*/ 73 w 252"/>
              <a:gd name="T75" fmla="*/ 4 h 235"/>
              <a:gd name="T76" fmla="*/ 57 w 252"/>
              <a:gd name="T77" fmla="*/ 2 h 235"/>
              <a:gd name="T78" fmla="*/ 42 w 252"/>
              <a:gd name="T79" fmla="*/ 0 h 235"/>
              <a:gd name="T80" fmla="*/ 28 w 252"/>
              <a:gd name="T81" fmla="*/ 0 h 235"/>
              <a:gd name="T82" fmla="*/ 17 w 252"/>
              <a:gd name="T83" fmla="*/ 0 h 235"/>
              <a:gd name="T84" fmla="*/ 8 w 252"/>
              <a:gd name="T85" fmla="*/ 1 h 235"/>
              <a:gd name="T86" fmla="*/ 3 w 252"/>
              <a:gd name="T87" fmla="*/ 3 h 235"/>
              <a:gd name="T88" fmla="*/ 0 w 252"/>
              <a:gd name="T89" fmla="*/ 5 h 235"/>
              <a:gd name="T90" fmla="*/ 10 w 252"/>
              <a:gd name="T91" fmla="*/ 7 h 235"/>
              <a:gd name="T92" fmla="*/ 22 w 252"/>
              <a:gd name="T93" fmla="*/ 8 h 235"/>
              <a:gd name="T94" fmla="*/ 33 w 252"/>
              <a:gd name="T95" fmla="*/ 11 h 235"/>
              <a:gd name="T96" fmla="*/ 46 w 252"/>
              <a:gd name="T97" fmla="*/ 13 h 235"/>
              <a:gd name="T98" fmla="*/ 60 w 252"/>
              <a:gd name="T99" fmla="*/ 15 h 235"/>
              <a:gd name="T100" fmla="*/ 73 w 252"/>
              <a:gd name="T101" fmla="*/ 17 h 235"/>
              <a:gd name="T102" fmla="*/ 87 w 252"/>
              <a:gd name="T103" fmla="*/ 20 h 235"/>
              <a:gd name="T104" fmla="*/ 102 w 252"/>
              <a:gd name="T105" fmla="*/ 23 h 235"/>
              <a:gd name="T106" fmla="*/ 115 w 252"/>
              <a:gd name="T107" fmla="*/ 28 h 235"/>
              <a:gd name="T108" fmla="*/ 130 w 252"/>
              <a:gd name="T109" fmla="*/ 32 h 235"/>
              <a:gd name="T110" fmla="*/ 145 w 252"/>
              <a:gd name="T111" fmla="*/ 37 h 235"/>
              <a:gd name="T112" fmla="*/ 159 w 252"/>
              <a:gd name="T113" fmla="*/ 43 h 235"/>
              <a:gd name="T114" fmla="*/ 172 w 252"/>
              <a:gd name="T115" fmla="*/ 49 h 235"/>
              <a:gd name="T116" fmla="*/ 186 w 252"/>
              <a:gd name="T117" fmla="*/ 55 h 235"/>
              <a:gd name="T118" fmla="*/ 198 w 252"/>
              <a:gd name="T119" fmla="*/ 64 h 235"/>
              <a:gd name="T120" fmla="*/ 210 w 252"/>
              <a:gd name="T121" fmla="*/ 7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a:p>
        </p:txBody>
      </p:sp>
      <p:sp>
        <p:nvSpPr>
          <p:cNvPr id="312623" name="Freeform 303"/>
          <p:cNvSpPr>
            <a:spLocks/>
          </p:cNvSpPr>
          <p:nvPr/>
        </p:nvSpPr>
        <p:spPr bwMode="auto">
          <a:xfrm>
            <a:off x="7105650" y="5343525"/>
            <a:ext cx="20638" cy="50800"/>
          </a:xfrm>
          <a:custGeom>
            <a:avLst/>
            <a:gdLst>
              <a:gd name="T0" fmla="*/ 0 w 103"/>
              <a:gd name="T1" fmla="*/ 120 h 220"/>
              <a:gd name="T2" fmla="*/ 0 w 103"/>
              <a:gd name="T3" fmla="*/ 138 h 220"/>
              <a:gd name="T4" fmla="*/ 4 w 103"/>
              <a:gd name="T5" fmla="*/ 155 h 220"/>
              <a:gd name="T6" fmla="*/ 12 w 103"/>
              <a:gd name="T7" fmla="*/ 171 h 220"/>
              <a:gd name="T8" fmla="*/ 22 w 103"/>
              <a:gd name="T9" fmla="*/ 185 h 220"/>
              <a:gd name="T10" fmla="*/ 35 w 103"/>
              <a:gd name="T11" fmla="*/ 197 h 220"/>
              <a:gd name="T12" fmla="*/ 50 w 103"/>
              <a:gd name="T13" fmla="*/ 207 h 220"/>
              <a:gd name="T14" fmla="*/ 66 w 103"/>
              <a:gd name="T15" fmla="*/ 215 h 220"/>
              <a:gd name="T16" fmla="*/ 83 w 103"/>
              <a:gd name="T17" fmla="*/ 219 h 220"/>
              <a:gd name="T18" fmla="*/ 89 w 103"/>
              <a:gd name="T19" fmla="*/ 220 h 220"/>
              <a:gd name="T20" fmla="*/ 94 w 103"/>
              <a:gd name="T21" fmla="*/ 218 h 220"/>
              <a:gd name="T22" fmla="*/ 98 w 103"/>
              <a:gd name="T23" fmla="*/ 215 h 220"/>
              <a:gd name="T24" fmla="*/ 100 w 103"/>
              <a:gd name="T25" fmla="*/ 211 h 220"/>
              <a:gd name="T26" fmla="*/ 100 w 103"/>
              <a:gd name="T27" fmla="*/ 205 h 220"/>
              <a:gd name="T28" fmla="*/ 99 w 103"/>
              <a:gd name="T29" fmla="*/ 200 h 220"/>
              <a:gd name="T30" fmla="*/ 96 w 103"/>
              <a:gd name="T31" fmla="*/ 196 h 220"/>
              <a:gd name="T32" fmla="*/ 91 w 103"/>
              <a:gd name="T33" fmla="*/ 193 h 220"/>
              <a:gd name="T34" fmla="*/ 74 w 103"/>
              <a:gd name="T35" fmla="*/ 187 h 220"/>
              <a:gd name="T36" fmla="*/ 58 w 103"/>
              <a:gd name="T37" fmla="*/ 178 h 220"/>
              <a:gd name="T38" fmla="*/ 45 w 103"/>
              <a:gd name="T39" fmla="*/ 167 h 220"/>
              <a:gd name="T40" fmla="*/ 36 w 103"/>
              <a:gd name="T41" fmla="*/ 154 h 220"/>
              <a:gd name="T42" fmla="*/ 30 w 103"/>
              <a:gd name="T43" fmla="*/ 138 h 220"/>
              <a:gd name="T44" fmla="*/ 27 w 103"/>
              <a:gd name="T45" fmla="*/ 121 h 220"/>
              <a:gd name="T46" fmla="*/ 27 w 103"/>
              <a:gd name="T47" fmla="*/ 103 h 220"/>
              <a:gd name="T48" fmla="*/ 32 w 103"/>
              <a:gd name="T49" fmla="*/ 83 h 220"/>
              <a:gd name="T50" fmla="*/ 39 w 103"/>
              <a:gd name="T51" fmla="*/ 69 h 220"/>
              <a:gd name="T52" fmla="*/ 51 w 103"/>
              <a:gd name="T53" fmla="*/ 56 h 220"/>
              <a:gd name="T54" fmla="*/ 63 w 103"/>
              <a:gd name="T55" fmla="*/ 43 h 220"/>
              <a:gd name="T56" fmla="*/ 77 w 103"/>
              <a:gd name="T57" fmla="*/ 31 h 220"/>
              <a:gd name="T58" fmla="*/ 89 w 103"/>
              <a:gd name="T59" fmla="*/ 21 h 220"/>
              <a:gd name="T60" fmla="*/ 98 w 103"/>
              <a:gd name="T61" fmla="*/ 12 h 220"/>
              <a:gd name="T62" fmla="*/ 103 w 103"/>
              <a:gd name="T63" fmla="*/ 5 h 220"/>
              <a:gd name="T64" fmla="*/ 103 w 103"/>
              <a:gd name="T65" fmla="*/ 0 h 220"/>
              <a:gd name="T66" fmla="*/ 92 w 103"/>
              <a:gd name="T67" fmla="*/ 4 h 220"/>
              <a:gd name="T68" fmla="*/ 77 w 103"/>
              <a:gd name="T69" fmla="*/ 12 h 220"/>
              <a:gd name="T70" fmla="*/ 61 w 103"/>
              <a:gd name="T71" fmla="*/ 25 h 220"/>
              <a:gd name="T72" fmla="*/ 44 w 103"/>
              <a:gd name="T73" fmla="*/ 40 h 220"/>
              <a:gd name="T74" fmla="*/ 29 w 103"/>
              <a:gd name="T75" fmla="*/ 57 h 220"/>
              <a:gd name="T76" fmla="*/ 16 w 103"/>
              <a:gd name="T77" fmla="*/ 77 h 220"/>
              <a:gd name="T78" fmla="*/ 6 w 103"/>
              <a:gd name="T79" fmla="*/ 98 h 220"/>
              <a:gd name="T80" fmla="*/ 0 w 103"/>
              <a:gd name="T81" fmla="*/ 1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a:p>
        </p:txBody>
      </p:sp>
      <p:sp>
        <p:nvSpPr>
          <p:cNvPr id="312624" name="Freeform 304"/>
          <p:cNvSpPr>
            <a:spLocks/>
          </p:cNvSpPr>
          <p:nvPr/>
        </p:nvSpPr>
        <p:spPr bwMode="auto">
          <a:xfrm>
            <a:off x="7246938" y="5311775"/>
            <a:ext cx="44450" cy="65088"/>
          </a:xfrm>
          <a:custGeom>
            <a:avLst/>
            <a:gdLst>
              <a:gd name="T0" fmla="*/ 186 w 220"/>
              <a:gd name="T1" fmla="*/ 115 h 288"/>
              <a:gd name="T2" fmla="*/ 196 w 220"/>
              <a:gd name="T3" fmla="*/ 133 h 288"/>
              <a:gd name="T4" fmla="*/ 202 w 220"/>
              <a:gd name="T5" fmla="*/ 153 h 288"/>
              <a:gd name="T6" fmla="*/ 199 w 220"/>
              <a:gd name="T7" fmla="*/ 174 h 288"/>
              <a:gd name="T8" fmla="*/ 186 w 220"/>
              <a:gd name="T9" fmla="*/ 194 h 288"/>
              <a:gd name="T10" fmla="*/ 168 w 220"/>
              <a:gd name="T11" fmla="*/ 213 h 288"/>
              <a:gd name="T12" fmla="*/ 148 w 220"/>
              <a:gd name="T13" fmla="*/ 229 h 288"/>
              <a:gd name="T14" fmla="*/ 127 w 220"/>
              <a:gd name="T15" fmla="*/ 246 h 288"/>
              <a:gd name="T16" fmla="*/ 115 w 220"/>
              <a:gd name="T17" fmla="*/ 258 h 288"/>
              <a:gd name="T18" fmla="*/ 110 w 220"/>
              <a:gd name="T19" fmla="*/ 267 h 288"/>
              <a:gd name="T20" fmla="*/ 107 w 220"/>
              <a:gd name="T21" fmla="*/ 276 h 288"/>
              <a:gd name="T22" fmla="*/ 109 w 220"/>
              <a:gd name="T23" fmla="*/ 284 h 288"/>
              <a:gd name="T24" fmla="*/ 117 w 220"/>
              <a:gd name="T25" fmla="*/ 288 h 288"/>
              <a:gd name="T26" fmla="*/ 124 w 220"/>
              <a:gd name="T27" fmla="*/ 287 h 288"/>
              <a:gd name="T28" fmla="*/ 138 w 220"/>
              <a:gd name="T29" fmla="*/ 271 h 288"/>
              <a:gd name="T30" fmla="*/ 161 w 220"/>
              <a:gd name="T31" fmla="*/ 250 h 288"/>
              <a:gd name="T32" fmla="*/ 185 w 220"/>
              <a:gd name="T33" fmla="*/ 229 h 288"/>
              <a:gd name="T34" fmla="*/ 206 w 220"/>
              <a:gd name="T35" fmla="*/ 204 h 288"/>
              <a:gd name="T36" fmla="*/ 219 w 220"/>
              <a:gd name="T37" fmla="*/ 173 h 288"/>
              <a:gd name="T38" fmla="*/ 218 w 220"/>
              <a:gd name="T39" fmla="*/ 141 h 288"/>
              <a:gd name="T40" fmla="*/ 204 w 220"/>
              <a:gd name="T41" fmla="*/ 111 h 288"/>
              <a:gd name="T42" fmla="*/ 182 w 220"/>
              <a:gd name="T43" fmla="*/ 86 h 288"/>
              <a:gd name="T44" fmla="*/ 158 w 220"/>
              <a:gd name="T45" fmla="*/ 70 h 288"/>
              <a:gd name="T46" fmla="*/ 134 w 220"/>
              <a:gd name="T47" fmla="*/ 56 h 288"/>
              <a:gd name="T48" fmla="*/ 109 w 220"/>
              <a:gd name="T49" fmla="*/ 43 h 288"/>
              <a:gd name="T50" fmla="*/ 83 w 220"/>
              <a:gd name="T51" fmla="*/ 29 h 288"/>
              <a:gd name="T52" fmla="*/ 59 w 220"/>
              <a:gd name="T53" fmla="*/ 17 h 288"/>
              <a:gd name="T54" fmla="*/ 36 w 220"/>
              <a:gd name="T55" fmla="*/ 7 h 288"/>
              <a:gd name="T56" fmla="*/ 18 w 220"/>
              <a:gd name="T57" fmla="*/ 1 h 288"/>
              <a:gd name="T58" fmla="*/ 4 w 220"/>
              <a:gd name="T59" fmla="*/ 0 h 288"/>
              <a:gd name="T60" fmla="*/ 9 w 220"/>
              <a:gd name="T61" fmla="*/ 7 h 288"/>
              <a:gd name="T62" fmla="*/ 31 w 220"/>
              <a:gd name="T63" fmla="*/ 18 h 288"/>
              <a:gd name="T64" fmla="*/ 54 w 220"/>
              <a:gd name="T65" fmla="*/ 29 h 288"/>
              <a:gd name="T66" fmla="*/ 77 w 220"/>
              <a:gd name="T67" fmla="*/ 40 h 288"/>
              <a:gd name="T68" fmla="*/ 101 w 220"/>
              <a:gd name="T69" fmla="*/ 53 h 288"/>
              <a:gd name="T70" fmla="*/ 124 w 220"/>
              <a:gd name="T71" fmla="*/ 66 h 288"/>
              <a:gd name="T72" fmla="*/ 147 w 220"/>
              <a:gd name="T73" fmla="*/ 82 h 288"/>
              <a:gd name="T74" fmla="*/ 168 w 220"/>
              <a:gd name="T75" fmla="*/ 9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a:p>
        </p:txBody>
      </p:sp>
      <p:sp>
        <p:nvSpPr>
          <p:cNvPr id="312625" name="Freeform 305"/>
          <p:cNvSpPr>
            <a:spLocks/>
          </p:cNvSpPr>
          <p:nvPr/>
        </p:nvSpPr>
        <p:spPr bwMode="auto">
          <a:xfrm>
            <a:off x="7204075" y="5411788"/>
            <a:ext cx="169863" cy="112712"/>
          </a:xfrm>
          <a:custGeom>
            <a:avLst/>
            <a:gdLst>
              <a:gd name="T0" fmla="*/ 141 w 1070"/>
              <a:gd name="T1" fmla="*/ 0 h 844"/>
              <a:gd name="T2" fmla="*/ 1070 w 1070"/>
              <a:gd name="T3" fmla="*/ 194 h 844"/>
              <a:gd name="T4" fmla="*/ 919 w 1070"/>
              <a:gd name="T5" fmla="*/ 844 h 844"/>
              <a:gd name="T6" fmla="*/ 0 w 1070"/>
              <a:gd name="T7" fmla="*/ 624 h 844"/>
              <a:gd name="T8" fmla="*/ 141 w 1070"/>
              <a:gd name="T9" fmla="*/ 0 h 844"/>
            </a:gdLst>
            <a:ahLst/>
            <a:cxnLst>
              <a:cxn ang="0">
                <a:pos x="T0" y="T1"/>
              </a:cxn>
              <a:cxn ang="0">
                <a:pos x="T2" y="T3"/>
              </a:cxn>
              <a:cxn ang="0">
                <a:pos x="T4" y="T5"/>
              </a:cxn>
              <a:cxn ang="0">
                <a:pos x="T6" y="T7"/>
              </a:cxn>
              <a:cxn ang="0">
                <a:pos x="T8" y="T9"/>
              </a:cxn>
            </a:cxnLst>
            <a:rect l="0" t="0" r="r" b="b"/>
            <a:pathLst>
              <a:path w="1070" h="844">
                <a:moveTo>
                  <a:pt x="141" y="0"/>
                </a:moveTo>
                <a:lnTo>
                  <a:pt x="1070" y="194"/>
                </a:lnTo>
                <a:lnTo>
                  <a:pt x="919" y="844"/>
                </a:lnTo>
                <a:lnTo>
                  <a:pt x="0" y="624"/>
                </a:lnTo>
                <a:lnTo>
                  <a:pt x="14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26" name="Freeform 306"/>
          <p:cNvSpPr>
            <a:spLocks/>
          </p:cNvSpPr>
          <p:nvPr/>
        </p:nvSpPr>
        <p:spPr bwMode="auto">
          <a:xfrm>
            <a:off x="7218363" y="5414963"/>
            <a:ext cx="130175" cy="44450"/>
          </a:xfrm>
          <a:custGeom>
            <a:avLst/>
            <a:gdLst>
              <a:gd name="T0" fmla="*/ 97 w 819"/>
              <a:gd name="T1" fmla="*/ 0 h 333"/>
              <a:gd name="T2" fmla="*/ 819 w 819"/>
              <a:gd name="T3" fmla="*/ 139 h 333"/>
              <a:gd name="T4" fmla="*/ 172 w 819"/>
              <a:gd name="T5" fmla="*/ 98 h 333"/>
              <a:gd name="T6" fmla="*/ 0 w 819"/>
              <a:gd name="T7" fmla="*/ 333 h 333"/>
              <a:gd name="T8" fmla="*/ 97 w 819"/>
              <a:gd name="T9" fmla="*/ 0 h 333"/>
            </a:gdLst>
            <a:ahLst/>
            <a:cxnLst>
              <a:cxn ang="0">
                <a:pos x="T0" y="T1"/>
              </a:cxn>
              <a:cxn ang="0">
                <a:pos x="T2" y="T3"/>
              </a:cxn>
              <a:cxn ang="0">
                <a:pos x="T4" y="T5"/>
              </a:cxn>
              <a:cxn ang="0">
                <a:pos x="T6" y="T7"/>
              </a:cxn>
              <a:cxn ang="0">
                <a:pos x="T8" y="T9"/>
              </a:cxn>
            </a:cxnLst>
            <a:rect l="0" t="0" r="r" b="b"/>
            <a:pathLst>
              <a:path w="819" h="333">
                <a:moveTo>
                  <a:pt x="97" y="0"/>
                </a:moveTo>
                <a:lnTo>
                  <a:pt x="819" y="139"/>
                </a:lnTo>
                <a:lnTo>
                  <a:pt x="172" y="98"/>
                </a:lnTo>
                <a:lnTo>
                  <a:pt x="0" y="333"/>
                </a:lnTo>
                <a:lnTo>
                  <a:pt x="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27" name="Freeform 307"/>
          <p:cNvSpPr>
            <a:spLocks/>
          </p:cNvSpPr>
          <p:nvPr/>
        </p:nvSpPr>
        <p:spPr bwMode="auto">
          <a:xfrm>
            <a:off x="7186613" y="5546725"/>
            <a:ext cx="171450" cy="41275"/>
          </a:xfrm>
          <a:custGeom>
            <a:avLst/>
            <a:gdLst>
              <a:gd name="T0" fmla="*/ 34 w 1083"/>
              <a:gd name="T1" fmla="*/ 0 h 306"/>
              <a:gd name="T2" fmla="*/ 1083 w 1083"/>
              <a:gd name="T3" fmla="*/ 261 h 306"/>
              <a:gd name="T4" fmla="*/ 1055 w 1083"/>
              <a:gd name="T5" fmla="*/ 306 h 306"/>
              <a:gd name="T6" fmla="*/ 0 w 1083"/>
              <a:gd name="T7" fmla="*/ 28 h 306"/>
              <a:gd name="T8" fmla="*/ 34 w 1083"/>
              <a:gd name="T9" fmla="*/ 0 h 306"/>
            </a:gdLst>
            <a:ahLst/>
            <a:cxnLst>
              <a:cxn ang="0">
                <a:pos x="T0" y="T1"/>
              </a:cxn>
              <a:cxn ang="0">
                <a:pos x="T2" y="T3"/>
              </a:cxn>
              <a:cxn ang="0">
                <a:pos x="T4" y="T5"/>
              </a:cxn>
              <a:cxn ang="0">
                <a:pos x="T6" y="T7"/>
              </a:cxn>
              <a:cxn ang="0">
                <a:pos x="T8" y="T9"/>
              </a:cxn>
            </a:cxnLst>
            <a:rect l="0" t="0" r="r" b="b"/>
            <a:pathLst>
              <a:path w="1083" h="306">
                <a:moveTo>
                  <a:pt x="34" y="0"/>
                </a:moveTo>
                <a:lnTo>
                  <a:pt x="1083" y="261"/>
                </a:lnTo>
                <a:lnTo>
                  <a:pt x="1055" y="306"/>
                </a:lnTo>
                <a:lnTo>
                  <a:pt x="0" y="28"/>
                </a:lnTo>
                <a:lnTo>
                  <a:pt x="34"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28" name="Freeform 308"/>
          <p:cNvSpPr>
            <a:spLocks/>
          </p:cNvSpPr>
          <p:nvPr/>
        </p:nvSpPr>
        <p:spPr bwMode="auto">
          <a:xfrm>
            <a:off x="7170738" y="5559425"/>
            <a:ext cx="173037" cy="41275"/>
          </a:xfrm>
          <a:custGeom>
            <a:avLst/>
            <a:gdLst>
              <a:gd name="T0" fmla="*/ 39 w 1088"/>
              <a:gd name="T1" fmla="*/ 0 h 311"/>
              <a:gd name="T2" fmla="*/ 1088 w 1088"/>
              <a:gd name="T3" fmla="*/ 260 h 311"/>
              <a:gd name="T4" fmla="*/ 1055 w 1088"/>
              <a:gd name="T5" fmla="*/ 311 h 311"/>
              <a:gd name="T6" fmla="*/ 0 w 1088"/>
              <a:gd name="T7" fmla="*/ 34 h 311"/>
              <a:gd name="T8" fmla="*/ 39 w 1088"/>
              <a:gd name="T9" fmla="*/ 0 h 311"/>
            </a:gdLst>
            <a:ahLst/>
            <a:cxnLst>
              <a:cxn ang="0">
                <a:pos x="T0" y="T1"/>
              </a:cxn>
              <a:cxn ang="0">
                <a:pos x="T2" y="T3"/>
              </a:cxn>
              <a:cxn ang="0">
                <a:pos x="T4" y="T5"/>
              </a:cxn>
              <a:cxn ang="0">
                <a:pos x="T6" y="T7"/>
              </a:cxn>
              <a:cxn ang="0">
                <a:pos x="T8" y="T9"/>
              </a:cxn>
            </a:cxnLst>
            <a:rect l="0" t="0" r="r" b="b"/>
            <a:pathLst>
              <a:path w="1088" h="311">
                <a:moveTo>
                  <a:pt x="39" y="0"/>
                </a:moveTo>
                <a:lnTo>
                  <a:pt x="1088" y="260"/>
                </a:lnTo>
                <a:lnTo>
                  <a:pt x="1055" y="311"/>
                </a:lnTo>
                <a:lnTo>
                  <a:pt x="0" y="34"/>
                </a:lnTo>
                <a:lnTo>
                  <a:pt x="39"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29" name="Freeform 309"/>
          <p:cNvSpPr>
            <a:spLocks/>
          </p:cNvSpPr>
          <p:nvPr/>
        </p:nvSpPr>
        <p:spPr bwMode="auto">
          <a:xfrm>
            <a:off x="7197725" y="5597525"/>
            <a:ext cx="25400" cy="9525"/>
          </a:xfrm>
          <a:custGeom>
            <a:avLst/>
            <a:gdLst>
              <a:gd name="T0" fmla="*/ 16 w 164"/>
              <a:gd name="T1" fmla="*/ 1 h 72"/>
              <a:gd name="T2" fmla="*/ 21 w 164"/>
              <a:gd name="T3" fmla="*/ 1 h 72"/>
              <a:gd name="T4" fmla="*/ 35 w 164"/>
              <a:gd name="T5" fmla="*/ 0 h 72"/>
              <a:gd name="T6" fmla="*/ 54 w 164"/>
              <a:gd name="T7" fmla="*/ 0 h 72"/>
              <a:gd name="T8" fmla="*/ 78 w 164"/>
              <a:gd name="T9" fmla="*/ 2 h 72"/>
              <a:gd name="T10" fmla="*/ 104 w 164"/>
              <a:gd name="T11" fmla="*/ 7 h 72"/>
              <a:gd name="T12" fmla="*/ 128 w 164"/>
              <a:gd name="T13" fmla="*/ 17 h 72"/>
              <a:gd name="T14" fmla="*/ 149 w 164"/>
              <a:gd name="T15" fmla="*/ 31 h 72"/>
              <a:gd name="T16" fmla="*/ 164 w 164"/>
              <a:gd name="T17" fmla="*/ 51 h 72"/>
              <a:gd name="T18" fmla="*/ 164 w 164"/>
              <a:gd name="T19" fmla="*/ 52 h 72"/>
              <a:gd name="T20" fmla="*/ 164 w 164"/>
              <a:gd name="T21" fmla="*/ 57 h 72"/>
              <a:gd name="T22" fmla="*/ 163 w 164"/>
              <a:gd name="T23" fmla="*/ 62 h 72"/>
              <a:gd name="T24" fmla="*/ 161 w 164"/>
              <a:gd name="T25" fmla="*/ 67 h 72"/>
              <a:gd name="T26" fmla="*/ 156 w 164"/>
              <a:gd name="T27" fmla="*/ 71 h 72"/>
              <a:gd name="T28" fmla="*/ 149 w 164"/>
              <a:gd name="T29" fmla="*/ 72 h 72"/>
              <a:gd name="T30" fmla="*/ 138 w 164"/>
              <a:gd name="T31" fmla="*/ 71 h 72"/>
              <a:gd name="T32" fmla="*/ 124 w 164"/>
              <a:gd name="T33" fmla="*/ 65 h 72"/>
              <a:gd name="T34" fmla="*/ 124 w 164"/>
              <a:gd name="T35" fmla="*/ 63 h 72"/>
              <a:gd name="T36" fmla="*/ 123 w 164"/>
              <a:gd name="T37" fmla="*/ 59 h 72"/>
              <a:gd name="T38" fmla="*/ 120 w 164"/>
              <a:gd name="T39" fmla="*/ 52 h 72"/>
              <a:gd name="T40" fmla="*/ 113 w 164"/>
              <a:gd name="T41" fmla="*/ 45 h 72"/>
              <a:gd name="T42" fmla="*/ 100 w 164"/>
              <a:gd name="T43" fmla="*/ 38 h 72"/>
              <a:gd name="T44" fmla="*/ 81 w 164"/>
              <a:gd name="T45" fmla="*/ 32 h 72"/>
              <a:gd name="T46" fmla="*/ 55 w 164"/>
              <a:gd name="T47" fmla="*/ 29 h 72"/>
              <a:gd name="T48" fmla="*/ 20 w 164"/>
              <a:gd name="T49" fmla="*/ 29 h 72"/>
              <a:gd name="T50" fmla="*/ 18 w 164"/>
              <a:gd name="T51" fmla="*/ 29 h 72"/>
              <a:gd name="T52" fmla="*/ 14 w 164"/>
              <a:gd name="T53" fmla="*/ 27 h 72"/>
              <a:gd name="T54" fmla="*/ 9 w 164"/>
              <a:gd name="T55" fmla="*/ 25 h 72"/>
              <a:gd name="T56" fmla="*/ 4 w 164"/>
              <a:gd name="T57" fmla="*/ 22 h 72"/>
              <a:gd name="T58" fmla="*/ 0 w 164"/>
              <a:gd name="T59" fmla="*/ 18 h 72"/>
              <a:gd name="T60" fmla="*/ 0 w 164"/>
              <a:gd name="T61" fmla="*/ 14 h 72"/>
              <a:gd name="T62" fmla="*/ 5 w 164"/>
              <a:gd name="T63" fmla="*/ 7 h 72"/>
              <a:gd name="T64" fmla="*/ 16 w 164"/>
              <a:gd name="T65" fmla="*/ 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72">
                <a:moveTo>
                  <a:pt x="16" y="1"/>
                </a:moveTo>
                <a:lnTo>
                  <a:pt x="21" y="1"/>
                </a:lnTo>
                <a:lnTo>
                  <a:pt x="35" y="0"/>
                </a:lnTo>
                <a:lnTo>
                  <a:pt x="54" y="0"/>
                </a:lnTo>
                <a:lnTo>
                  <a:pt x="78" y="2"/>
                </a:lnTo>
                <a:lnTo>
                  <a:pt x="104" y="7"/>
                </a:lnTo>
                <a:lnTo>
                  <a:pt x="128" y="17"/>
                </a:lnTo>
                <a:lnTo>
                  <a:pt x="149" y="31"/>
                </a:lnTo>
                <a:lnTo>
                  <a:pt x="164" y="51"/>
                </a:lnTo>
                <a:lnTo>
                  <a:pt x="164" y="52"/>
                </a:lnTo>
                <a:lnTo>
                  <a:pt x="164" y="57"/>
                </a:lnTo>
                <a:lnTo>
                  <a:pt x="163" y="62"/>
                </a:lnTo>
                <a:lnTo>
                  <a:pt x="161" y="67"/>
                </a:lnTo>
                <a:lnTo>
                  <a:pt x="156" y="71"/>
                </a:lnTo>
                <a:lnTo>
                  <a:pt x="149" y="72"/>
                </a:lnTo>
                <a:lnTo>
                  <a:pt x="138" y="71"/>
                </a:lnTo>
                <a:lnTo>
                  <a:pt x="124" y="65"/>
                </a:lnTo>
                <a:lnTo>
                  <a:pt x="124" y="63"/>
                </a:lnTo>
                <a:lnTo>
                  <a:pt x="123" y="59"/>
                </a:lnTo>
                <a:lnTo>
                  <a:pt x="120" y="52"/>
                </a:lnTo>
                <a:lnTo>
                  <a:pt x="113" y="45"/>
                </a:lnTo>
                <a:lnTo>
                  <a:pt x="100" y="38"/>
                </a:lnTo>
                <a:lnTo>
                  <a:pt x="81" y="32"/>
                </a:lnTo>
                <a:lnTo>
                  <a:pt x="55" y="29"/>
                </a:lnTo>
                <a:lnTo>
                  <a:pt x="20" y="29"/>
                </a:lnTo>
                <a:lnTo>
                  <a:pt x="18" y="29"/>
                </a:lnTo>
                <a:lnTo>
                  <a:pt x="14" y="27"/>
                </a:lnTo>
                <a:lnTo>
                  <a:pt x="9" y="25"/>
                </a:lnTo>
                <a:lnTo>
                  <a:pt x="4" y="22"/>
                </a:lnTo>
                <a:lnTo>
                  <a:pt x="0" y="18"/>
                </a:lnTo>
                <a:lnTo>
                  <a:pt x="0" y="14"/>
                </a:lnTo>
                <a:lnTo>
                  <a:pt x="5" y="7"/>
                </a:lnTo>
                <a:lnTo>
                  <a:pt x="16" y="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30" name="Freeform 310"/>
          <p:cNvSpPr>
            <a:spLocks/>
          </p:cNvSpPr>
          <p:nvPr/>
        </p:nvSpPr>
        <p:spPr bwMode="auto">
          <a:xfrm>
            <a:off x="7202488" y="5529263"/>
            <a:ext cx="23812" cy="14287"/>
          </a:xfrm>
          <a:custGeom>
            <a:avLst/>
            <a:gdLst>
              <a:gd name="T0" fmla="*/ 45 w 146"/>
              <a:gd name="T1" fmla="*/ 0 h 109"/>
              <a:gd name="T2" fmla="*/ 42 w 146"/>
              <a:gd name="T3" fmla="*/ 0 h 109"/>
              <a:gd name="T4" fmla="*/ 35 w 146"/>
              <a:gd name="T5" fmla="*/ 3 h 109"/>
              <a:gd name="T6" fmla="*/ 26 w 146"/>
              <a:gd name="T7" fmla="*/ 7 h 109"/>
              <a:gd name="T8" fmla="*/ 15 w 146"/>
              <a:gd name="T9" fmla="*/ 14 h 109"/>
              <a:gd name="T10" fmla="*/ 6 w 146"/>
              <a:gd name="T11" fmla="*/ 24 h 109"/>
              <a:gd name="T12" fmla="*/ 1 w 146"/>
              <a:gd name="T13" fmla="*/ 39 h 109"/>
              <a:gd name="T14" fmla="*/ 0 w 146"/>
              <a:gd name="T15" fmla="*/ 59 h 109"/>
              <a:gd name="T16" fmla="*/ 6 w 146"/>
              <a:gd name="T17" fmla="*/ 85 h 109"/>
              <a:gd name="T18" fmla="*/ 85 w 146"/>
              <a:gd name="T19" fmla="*/ 109 h 109"/>
              <a:gd name="T20" fmla="*/ 84 w 146"/>
              <a:gd name="T21" fmla="*/ 104 h 109"/>
              <a:gd name="T22" fmla="*/ 84 w 146"/>
              <a:gd name="T23" fmla="*/ 93 h 109"/>
              <a:gd name="T24" fmla="*/ 84 w 146"/>
              <a:gd name="T25" fmla="*/ 76 h 109"/>
              <a:gd name="T26" fmla="*/ 87 w 146"/>
              <a:gd name="T27" fmla="*/ 58 h 109"/>
              <a:gd name="T28" fmla="*/ 93 w 146"/>
              <a:gd name="T29" fmla="*/ 40 h 109"/>
              <a:gd name="T30" fmla="*/ 104 w 146"/>
              <a:gd name="T31" fmla="*/ 27 h 109"/>
              <a:gd name="T32" fmla="*/ 121 w 146"/>
              <a:gd name="T33" fmla="*/ 20 h 109"/>
              <a:gd name="T34" fmla="*/ 146 w 146"/>
              <a:gd name="T35" fmla="*/ 23 h 109"/>
              <a:gd name="T36" fmla="*/ 45 w 146"/>
              <a:gd name="T3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6" h="109">
                <a:moveTo>
                  <a:pt x="45" y="0"/>
                </a:moveTo>
                <a:lnTo>
                  <a:pt x="42" y="0"/>
                </a:lnTo>
                <a:lnTo>
                  <a:pt x="35" y="3"/>
                </a:lnTo>
                <a:lnTo>
                  <a:pt x="26" y="7"/>
                </a:lnTo>
                <a:lnTo>
                  <a:pt x="15" y="14"/>
                </a:lnTo>
                <a:lnTo>
                  <a:pt x="6" y="24"/>
                </a:lnTo>
                <a:lnTo>
                  <a:pt x="1" y="39"/>
                </a:lnTo>
                <a:lnTo>
                  <a:pt x="0" y="59"/>
                </a:lnTo>
                <a:lnTo>
                  <a:pt x="6" y="85"/>
                </a:lnTo>
                <a:lnTo>
                  <a:pt x="85" y="109"/>
                </a:lnTo>
                <a:lnTo>
                  <a:pt x="84" y="104"/>
                </a:lnTo>
                <a:lnTo>
                  <a:pt x="84" y="93"/>
                </a:lnTo>
                <a:lnTo>
                  <a:pt x="84" y="76"/>
                </a:lnTo>
                <a:lnTo>
                  <a:pt x="87" y="58"/>
                </a:lnTo>
                <a:lnTo>
                  <a:pt x="93" y="40"/>
                </a:lnTo>
                <a:lnTo>
                  <a:pt x="104" y="27"/>
                </a:lnTo>
                <a:lnTo>
                  <a:pt x="121" y="20"/>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31" name="Freeform 311"/>
          <p:cNvSpPr>
            <a:spLocks/>
          </p:cNvSpPr>
          <p:nvPr/>
        </p:nvSpPr>
        <p:spPr bwMode="auto">
          <a:xfrm>
            <a:off x="7334250" y="5554663"/>
            <a:ext cx="23813" cy="14287"/>
          </a:xfrm>
          <a:custGeom>
            <a:avLst/>
            <a:gdLst>
              <a:gd name="T0" fmla="*/ 45 w 146"/>
              <a:gd name="T1" fmla="*/ 0 h 107"/>
              <a:gd name="T2" fmla="*/ 42 w 146"/>
              <a:gd name="T3" fmla="*/ 0 h 107"/>
              <a:gd name="T4" fmla="*/ 35 w 146"/>
              <a:gd name="T5" fmla="*/ 2 h 107"/>
              <a:gd name="T6" fmla="*/ 25 w 146"/>
              <a:gd name="T7" fmla="*/ 6 h 107"/>
              <a:gd name="T8" fmla="*/ 15 w 146"/>
              <a:gd name="T9" fmla="*/ 12 h 107"/>
              <a:gd name="T10" fmla="*/ 6 w 146"/>
              <a:gd name="T11" fmla="*/ 23 h 107"/>
              <a:gd name="T12" fmla="*/ 0 w 146"/>
              <a:gd name="T13" fmla="*/ 38 h 107"/>
              <a:gd name="T14" fmla="*/ 0 w 146"/>
              <a:gd name="T15" fmla="*/ 58 h 107"/>
              <a:gd name="T16" fmla="*/ 6 w 146"/>
              <a:gd name="T17" fmla="*/ 85 h 107"/>
              <a:gd name="T18" fmla="*/ 84 w 146"/>
              <a:gd name="T19" fmla="*/ 107 h 107"/>
              <a:gd name="T20" fmla="*/ 83 w 146"/>
              <a:gd name="T21" fmla="*/ 103 h 107"/>
              <a:gd name="T22" fmla="*/ 83 w 146"/>
              <a:gd name="T23" fmla="*/ 91 h 107"/>
              <a:gd name="T24" fmla="*/ 83 w 146"/>
              <a:gd name="T25" fmla="*/ 75 h 107"/>
              <a:gd name="T26" fmla="*/ 86 w 146"/>
              <a:gd name="T27" fmla="*/ 56 h 107"/>
              <a:gd name="T28" fmla="*/ 92 w 146"/>
              <a:gd name="T29" fmla="*/ 40 h 107"/>
              <a:gd name="T30" fmla="*/ 103 w 146"/>
              <a:gd name="T31" fmla="*/ 27 h 107"/>
              <a:gd name="T32" fmla="*/ 121 w 146"/>
              <a:gd name="T33" fmla="*/ 19 h 107"/>
              <a:gd name="T34" fmla="*/ 146 w 146"/>
              <a:gd name="T35" fmla="*/ 23 h 107"/>
              <a:gd name="T36" fmla="*/ 45 w 146"/>
              <a:gd name="T3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6" h="107">
                <a:moveTo>
                  <a:pt x="45" y="0"/>
                </a:moveTo>
                <a:lnTo>
                  <a:pt x="42" y="0"/>
                </a:lnTo>
                <a:lnTo>
                  <a:pt x="35" y="2"/>
                </a:lnTo>
                <a:lnTo>
                  <a:pt x="25" y="6"/>
                </a:lnTo>
                <a:lnTo>
                  <a:pt x="15" y="12"/>
                </a:lnTo>
                <a:lnTo>
                  <a:pt x="6" y="23"/>
                </a:lnTo>
                <a:lnTo>
                  <a:pt x="0" y="38"/>
                </a:lnTo>
                <a:lnTo>
                  <a:pt x="0" y="58"/>
                </a:lnTo>
                <a:lnTo>
                  <a:pt x="6" y="85"/>
                </a:lnTo>
                <a:lnTo>
                  <a:pt x="84" y="107"/>
                </a:lnTo>
                <a:lnTo>
                  <a:pt x="83" y="103"/>
                </a:lnTo>
                <a:lnTo>
                  <a:pt x="83" y="91"/>
                </a:lnTo>
                <a:lnTo>
                  <a:pt x="83" y="75"/>
                </a:lnTo>
                <a:lnTo>
                  <a:pt x="86" y="56"/>
                </a:lnTo>
                <a:lnTo>
                  <a:pt x="92" y="40"/>
                </a:lnTo>
                <a:lnTo>
                  <a:pt x="103" y="27"/>
                </a:lnTo>
                <a:lnTo>
                  <a:pt x="121" y="19"/>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32" name="Freeform 312"/>
          <p:cNvSpPr>
            <a:spLocks/>
          </p:cNvSpPr>
          <p:nvPr/>
        </p:nvSpPr>
        <p:spPr bwMode="auto">
          <a:xfrm>
            <a:off x="7227888" y="5532438"/>
            <a:ext cx="100012" cy="25400"/>
          </a:xfrm>
          <a:custGeom>
            <a:avLst/>
            <a:gdLst>
              <a:gd name="T0" fmla="*/ 0 w 629"/>
              <a:gd name="T1" fmla="*/ 40 h 182"/>
              <a:gd name="T2" fmla="*/ 601 w 629"/>
              <a:gd name="T3" fmla="*/ 182 h 182"/>
              <a:gd name="T4" fmla="*/ 629 w 629"/>
              <a:gd name="T5" fmla="*/ 142 h 182"/>
              <a:gd name="T6" fmla="*/ 29 w 629"/>
              <a:gd name="T7" fmla="*/ 0 h 182"/>
              <a:gd name="T8" fmla="*/ 0 w 629"/>
              <a:gd name="T9" fmla="*/ 40 h 182"/>
            </a:gdLst>
            <a:ahLst/>
            <a:cxnLst>
              <a:cxn ang="0">
                <a:pos x="T0" y="T1"/>
              </a:cxn>
              <a:cxn ang="0">
                <a:pos x="T2" y="T3"/>
              </a:cxn>
              <a:cxn ang="0">
                <a:pos x="T4" y="T5"/>
              </a:cxn>
              <a:cxn ang="0">
                <a:pos x="T6" y="T7"/>
              </a:cxn>
              <a:cxn ang="0">
                <a:pos x="T8" y="T9"/>
              </a:cxn>
            </a:cxnLst>
            <a:rect l="0" t="0" r="r" b="b"/>
            <a:pathLst>
              <a:path w="629" h="182">
                <a:moveTo>
                  <a:pt x="0" y="40"/>
                </a:moveTo>
                <a:lnTo>
                  <a:pt x="601" y="182"/>
                </a:lnTo>
                <a:lnTo>
                  <a:pt x="629" y="142"/>
                </a:lnTo>
                <a:lnTo>
                  <a:pt x="29" y="0"/>
                </a:lnTo>
                <a:lnTo>
                  <a:pt x="0" y="4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33" name="Freeform 313"/>
          <p:cNvSpPr>
            <a:spLocks/>
          </p:cNvSpPr>
          <p:nvPr/>
        </p:nvSpPr>
        <p:spPr bwMode="auto">
          <a:xfrm>
            <a:off x="7227888" y="5543550"/>
            <a:ext cx="95250" cy="22225"/>
          </a:xfrm>
          <a:custGeom>
            <a:avLst/>
            <a:gdLst>
              <a:gd name="T0" fmla="*/ 0 w 606"/>
              <a:gd name="T1" fmla="*/ 28 h 170"/>
              <a:gd name="T2" fmla="*/ 600 w 606"/>
              <a:gd name="T3" fmla="*/ 170 h 170"/>
              <a:gd name="T4" fmla="*/ 606 w 606"/>
              <a:gd name="T5" fmla="*/ 142 h 170"/>
              <a:gd name="T6" fmla="*/ 5 w 606"/>
              <a:gd name="T7" fmla="*/ 0 h 170"/>
              <a:gd name="T8" fmla="*/ 0 w 606"/>
              <a:gd name="T9" fmla="*/ 28 h 170"/>
            </a:gdLst>
            <a:ahLst/>
            <a:cxnLst>
              <a:cxn ang="0">
                <a:pos x="T0" y="T1"/>
              </a:cxn>
              <a:cxn ang="0">
                <a:pos x="T2" y="T3"/>
              </a:cxn>
              <a:cxn ang="0">
                <a:pos x="T4" y="T5"/>
              </a:cxn>
              <a:cxn ang="0">
                <a:pos x="T6" y="T7"/>
              </a:cxn>
              <a:cxn ang="0">
                <a:pos x="T8" y="T9"/>
              </a:cxn>
            </a:cxnLst>
            <a:rect l="0" t="0" r="r" b="b"/>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34" name="Freeform 314"/>
          <p:cNvSpPr>
            <a:spLocks/>
          </p:cNvSpPr>
          <p:nvPr/>
        </p:nvSpPr>
        <p:spPr bwMode="auto">
          <a:xfrm>
            <a:off x="7227888" y="5527675"/>
            <a:ext cx="95250" cy="22225"/>
          </a:xfrm>
          <a:custGeom>
            <a:avLst/>
            <a:gdLst>
              <a:gd name="T0" fmla="*/ 0 w 606"/>
              <a:gd name="T1" fmla="*/ 28 h 170"/>
              <a:gd name="T2" fmla="*/ 600 w 606"/>
              <a:gd name="T3" fmla="*/ 170 h 170"/>
              <a:gd name="T4" fmla="*/ 606 w 606"/>
              <a:gd name="T5" fmla="*/ 142 h 170"/>
              <a:gd name="T6" fmla="*/ 5 w 606"/>
              <a:gd name="T7" fmla="*/ 0 h 170"/>
              <a:gd name="T8" fmla="*/ 0 w 606"/>
              <a:gd name="T9" fmla="*/ 28 h 170"/>
            </a:gdLst>
            <a:ahLst/>
            <a:cxnLst>
              <a:cxn ang="0">
                <a:pos x="T0" y="T1"/>
              </a:cxn>
              <a:cxn ang="0">
                <a:pos x="T2" y="T3"/>
              </a:cxn>
              <a:cxn ang="0">
                <a:pos x="T4" y="T5"/>
              </a:cxn>
              <a:cxn ang="0">
                <a:pos x="T6" y="T7"/>
              </a:cxn>
              <a:cxn ang="0">
                <a:pos x="T8" y="T9"/>
              </a:cxn>
            </a:cxnLst>
            <a:rect l="0" t="0" r="r" b="b"/>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35" name="AutoShape 315"/>
          <p:cNvSpPr>
            <a:spLocks noChangeAspect="1" noChangeArrowheads="1" noTextEdit="1"/>
          </p:cNvSpPr>
          <p:nvPr/>
        </p:nvSpPr>
        <p:spPr bwMode="auto">
          <a:xfrm>
            <a:off x="6686550" y="5411788"/>
            <a:ext cx="23336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2636" name="Freeform 316"/>
          <p:cNvSpPr>
            <a:spLocks/>
          </p:cNvSpPr>
          <p:nvPr/>
        </p:nvSpPr>
        <p:spPr bwMode="auto">
          <a:xfrm>
            <a:off x="6688138" y="5411788"/>
            <a:ext cx="231775" cy="252412"/>
          </a:xfrm>
          <a:custGeom>
            <a:avLst/>
            <a:gdLst>
              <a:gd name="T0" fmla="*/ 653 w 1894"/>
              <a:gd name="T1" fmla="*/ 0 h 1904"/>
              <a:gd name="T2" fmla="*/ 668 w 1894"/>
              <a:gd name="T3" fmla="*/ 0 h 1904"/>
              <a:gd name="T4" fmla="*/ 699 w 1894"/>
              <a:gd name="T5" fmla="*/ 1 h 1904"/>
              <a:gd name="T6" fmla="*/ 742 w 1894"/>
              <a:gd name="T7" fmla="*/ 3 h 1904"/>
              <a:gd name="T8" fmla="*/ 799 w 1894"/>
              <a:gd name="T9" fmla="*/ 6 h 1904"/>
              <a:gd name="T10" fmla="*/ 865 w 1894"/>
              <a:gd name="T11" fmla="*/ 10 h 1904"/>
              <a:gd name="T12" fmla="*/ 941 w 1894"/>
              <a:gd name="T13" fmla="*/ 17 h 1904"/>
              <a:gd name="T14" fmla="*/ 1025 w 1894"/>
              <a:gd name="T15" fmla="*/ 26 h 1904"/>
              <a:gd name="T16" fmla="*/ 1116 w 1894"/>
              <a:gd name="T17" fmla="*/ 38 h 1904"/>
              <a:gd name="T18" fmla="*/ 1213 w 1894"/>
              <a:gd name="T19" fmla="*/ 55 h 1904"/>
              <a:gd name="T20" fmla="*/ 1315 w 1894"/>
              <a:gd name="T21" fmla="*/ 73 h 1904"/>
              <a:gd name="T22" fmla="*/ 1418 w 1894"/>
              <a:gd name="T23" fmla="*/ 97 h 1904"/>
              <a:gd name="T24" fmla="*/ 1525 w 1894"/>
              <a:gd name="T25" fmla="*/ 125 h 1904"/>
              <a:gd name="T26" fmla="*/ 1632 w 1894"/>
              <a:gd name="T27" fmla="*/ 159 h 1904"/>
              <a:gd name="T28" fmla="*/ 1739 w 1894"/>
              <a:gd name="T29" fmla="*/ 197 h 1904"/>
              <a:gd name="T30" fmla="*/ 1843 w 1894"/>
              <a:gd name="T31" fmla="*/ 241 h 1904"/>
              <a:gd name="T32" fmla="*/ 1729 w 1894"/>
              <a:gd name="T33" fmla="*/ 1139 h 1904"/>
              <a:gd name="T34" fmla="*/ 1742 w 1894"/>
              <a:gd name="T35" fmla="*/ 1146 h 1904"/>
              <a:gd name="T36" fmla="*/ 1768 w 1894"/>
              <a:gd name="T37" fmla="*/ 1173 h 1904"/>
              <a:gd name="T38" fmla="*/ 1781 w 1894"/>
              <a:gd name="T39" fmla="*/ 1234 h 1904"/>
              <a:gd name="T40" fmla="*/ 1760 w 1894"/>
              <a:gd name="T41" fmla="*/ 1341 h 1904"/>
              <a:gd name="T42" fmla="*/ 1432 w 1894"/>
              <a:gd name="T43" fmla="*/ 1765 h 1904"/>
              <a:gd name="T44" fmla="*/ 1322 w 1894"/>
              <a:gd name="T45" fmla="*/ 1904 h 1904"/>
              <a:gd name="T46" fmla="*/ 1304 w 1894"/>
              <a:gd name="T47" fmla="*/ 1902 h 1904"/>
              <a:gd name="T48" fmla="*/ 1270 w 1894"/>
              <a:gd name="T49" fmla="*/ 1897 h 1904"/>
              <a:gd name="T50" fmla="*/ 1223 w 1894"/>
              <a:gd name="T51" fmla="*/ 1891 h 1904"/>
              <a:gd name="T52" fmla="*/ 1162 w 1894"/>
              <a:gd name="T53" fmla="*/ 1881 h 1904"/>
              <a:gd name="T54" fmla="*/ 1091 w 1894"/>
              <a:gd name="T55" fmla="*/ 1869 h 1904"/>
              <a:gd name="T56" fmla="*/ 1008 w 1894"/>
              <a:gd name="T57" fmla="*/ 1854 h 1904"/>
              <a:gd name="T58" fmla="*/ 918 w 1894"/>
              <a:gd name="T59" fmla="*/ 1835 h 1904"/>
              <a:gd name="T60" fmla="*/ 820 w 1894"/>
              <a:gd name="T61" fmla="*/ 1813 h 1904"/>
              <a:gd name="T62" fmla="*/ 717 w 1894"/>
              <a:gd name="T63" fmla="*/ 1786 h 1904"/>
              <a:gd name="T64" fmla="*/ 610 w 1894"/>
              <a:gd name="T65" fmla="*/ 1755 h 1904"/>
              <a:gd name="T66" fmla="*/ 501 w 1894"/>
              <a:gd name="T67" fmla="*/ 1720 h 1904"/>
              <a:gd name="T68" fmla="*/ 390 w 1894"/>
              <a:gd name="T69" fmla="*/ 1681 h 1904"/>
              <a:gd name="T70" fmla="*/ 280 w 1894"/>
              <a:gd name="T71" fmla="*/ 1636 h 1904"/>
              <a:gd name="T72" fmla="*/ 172 w 1894"/>
              <a:gd name="T73" fmla="*/ 1585 h 1904"/>
              <a:gd name="T74" fmla="*/ 67 w 1894"/>
              <a:gd name="T75" fmla="*/ 1530 h 1904"/>
              <a:gd name="T76" fmla="*/ 16 w 1894"/>
              <a:gd name="T77" fmla="*/ 1495 h 1904"/>
              <a:gd name="T78" fmla="*/ 8 w 1894"/>
              <a:gd name="T79" fmla="*/ 1457 h 1904"/>
              <a:gd name="T80" fmla="*/ 0 w 1894"/>
              <a:gd name="T81" fmla="*/ 1401 h 1904"/>
              <a:gd name="T82" fmla="*/ 4 w 1894"/>
              <a:gd name="T83" fmla="*/ 1343 h 1904"/>
              <a:gd name="T84" fmla="*/ 388 w 1894"/>
              <a:gd name="T85" fmla="*/ 965 h 1904"/>
              <a:gd name="T86" fmla="*/ 386 w 1894"/>
              <a:gd name="T87" fmla="*/ 952 h 1904"/>
              <a:gd name="T88" fmla="*/ 390 w 1894"/>
              <a:gd name="T89" fmla="*/ 917 h 1904"/>
              <a:gd name="T90" fmla="*/ 412 w 1894"/>
              <a:gd name="T91" fmla="*/ 868 h 1904"/>
              <a:gd name="T92" fmla="*/ 468 w 1894"/>
              <a:gd name="T93" fmla="*/ 814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94" h="1904">
                <a:moveTo>
                  <a:pt x="651" y="0"/>
                </a:moveTo>
                <a:lnTo>
                  <a:pt x="653" y="0"/>
                </a:lnTo>
                <a:lnTo>
                  <a:pt x="659" y="0"/>
                </a:lnTo>
                <a:lnTo>
                  <a:pt x="668" y="0"/>
                </a:lnTo>
                <a:lnTo>
                  <a:pt x="682" y="0"/>
                </a:lnTo>
                <a:lnTo>
                  <a:pt x="699" y="1"/>
                </a:lnTo>
                <a:lnTo>
                  <a:pt x="720" y="1"/>
                </a:lnTo>
                <a:lnTo>
                  <a:pt x="742" y="3"/>
                </a:lnTo>
                <a:lnTo>
                  <a:pt x="769" y="4"/>
                </a:lnTo>
                <a:lnTo>
                  <a:pt x="799" y="6"/>
                </a:lnTo>
                <a:lnTo>
                  <a:pt x="831" y="8"/>
                </a:lnTo>
                <a:lnTo>
                  <a:pt x="865" y="10"/>
                </a:lnTo>
                <a:lnTo>
                  <a:pt x="902" y="13"/>
                </a:lnTo>
                <a:lnTo>
                  <a:pt x="941" y="17"/>
                </a:lnTo>
                <a:lnTo>
                  <a:pt x="982" y="21"/>
                </a:lnTo>
                <a:lnTo>
                  <a:pt x="1025" y="26"/>
                </a:lnTo>
                <a:lnTo>
                  <a:pt x="1070" y="32"/>
                </a:lnTo>
                <a:lnTo>
                  <a:pt x="1116" y="38"/>
                </a:lnTo>
                <a:lnTo>
                  <a:pt x="1164" y="46"/>
                </a:lnTo>
                <a:lnTo>
                  <a:pt x="1213" y="55"/>
                </a:lnTo>
                <a:lnTo>
                  <a:pt x="1263" y="63"/>
                </a:lnTo>
                <a:lnTo>
                  <a:pt x="1315" y="73"/>
                </a:lnTo>
                <a:lnTo>
                  <a:pt x="1366" y="85"/>
                </a:lnTo>
                <a:lnTo>
                  <a:pt x="1418" y="97"/>
                </a:lnTo>
                <a:lnTo>
                  <a:pt x="1472" y="111"/>
                </a:lnTo>
                <a:lnTo>
                  <a:pt x="1525" y="125"/>
                </a:lnTo>
                <a:lnTo>
                  <a:pt x="1579" y="141"/>
                </a:lnTo>
                <a:lnTo>
                  <a:pt x="1632" y="159"/>
                </a:lnTo>
                <a:lnTo>
                  <a:pt x="1685" y="177"/>
                </a:lnTo>
                <a:lnTo>
                  <a:pt x="1739" y="197"/>
                </a:lnTo>
                <a:lnTo>
                  <a:pt x="1791" y="218"/>
                </a:lnTo>
                <a:lnTo>
                  <a:pt x="1843" y="241"/>
                </a:lnTo>
                <a:lnTo>
                  <a:pt x="1894" y="266"/>
                </a:lnTo>
                <a:lnTo>
                  <a:pt x="1729" y="1139"/>
                </a:lnTo>
                <a:lnTo>
                  <a:pt x="1733" y="1140"/>
                </a:lnTo>
                <a:lnTo>
                  <a:pt x="1742" y="1146"/>
                </a:lnTo>
                <a:lnTo>
                  <a:pt x="1755" y="1156"/>
                </a:lnTo>
                <a:lnTo>
                  <a:pt x="1768" y="1173"/>
                </a:lnTo>
                <a:lnTo>
                  <a:pt x="1778" y="1199"/>
                </a:lnTo>
                <a:lnTo>
                  <a:pt x="1781" y="1234"/>
                </a:lnTo>
                <a:lnTo>
                  <a:pt x="1777" y="1281"/>
                </a:lnTo>
                <a:lnTo>
                  <a:pt x="1760" y="1341"/>
                </a:lnTo>
                <a:lnTo>
                  <a:pt x="1472" y="1765"/>
                </a:lnTo>
                <a:lnTo>
                  <a:pt x="1432" y="1765"/>
                </a:lnTo>
                <a:lnTo>
                  <a:pt x="1324" y="1904"/>
                </a:lnTo>
                <a:lnTo>
                  <a:pt x="1322" y="1904"/>
                </a:lnTo>
                <a:lnTo>
                  <a:pt x="1315" y="1903"/>
                </a:lnTo>
                <a:lnTo>
                  <a:pt x="1304" y="1902"/>
                </a:lnTo>
                <a:lnTo>
                  <a:pt x="1290" y="1900"/>
                </a:lnTo>
                <a:lnTo>
                  <a:pt x="1270" y="1897"/>
                </a:lnTo>
                <a:lnTo>
                  <a:pt x="1249" y="1894"/>
                </a:lnTo>
                <a:lnTo>
                  <a:pt x="1223" y="1891"/>
                </a:lnTo>
                <a:lnTo>
                  <a:pt x="1194" y="1887"/>
                </a:lnTo>
                <a:lnTo>
                  <a:pt x="1162" y="1881"/>
                </a:lnTo>
                <a:lnTo>
                  <a:pt x="1128" y="1876"/>
                </a:lnTo>
                <a:lnTo>
                  <a:pt x="1091" y="1869"/>
                </a:lnTo>
                <a:lnTo>
                  <a:pt x="1050" y="1862"/>
                </a:lnTo>
                <a:lnTo>
                  <a:pt x="1008" y="1854"/>
                </a:lnTo>
                <a:lnTo>
                  <a:pt x="964" y="1845"/>
                </a:lnTo>
                <a:lnTo>
                  <a:pt x="918" y="1835"/>
                </a:lnTo>
                <a:lnTo>
                  <a:pt x="870" y="1824"/>
                </a:lnTo>
                <a:lnTo>
                  <a:pt x="820" y="1813"/>
                </a:lnTo>
                <a:lnTo>
                  <a:pt x="769" y="1800"/>
                </a:lnTo>
                <a:lnTo>
                  <a:pt x="717" y="1786"/>
                </a:lnTo>
                <a:lnTo>
                  <a:pt x="664" y="1772"/>
                </a:lnTo>
                <a:lnTo>
                  <a:pt x="610" y="1755"/>
                </a:lnTo>
                <a:lnTo>
                  <a:pt x="555" y="1738"/>
                </a:lnTo>
                <a:lnTo>
                  <a:pt x="501" y="1720"/>
                </a:lnTo>
                <a:lnTo>
                  <a:pt x="445" y="1701"/>
                </a:lnTo>
                <a:lnTo>
                  <a:pt x="390" y="1681"/>
                </a:lnTo>
                <a:lnTo>
                  <a:pt x="334" y="1659"/>
                </a:lnTo>
                <a:lnTo>
                  <a:pt x="280" y="1636"/>
                </a:lnTo>
                <a:lnTo>
                  <a:pt x="225" y="1611"/>
                </a:lnTo>
                <a:lnTo>
                  <a:pt x="172" y="1585"/>
                </a:lnTo>
                <a:lnTo>
                  <a:pt x="119" y="1559"/>
                </a:lnTo>
                <a:lnTo>
                  <a:pt x="67" y="1530"/>
                </a:lnTo>
                <a:lnTo>
                  <a:pt x="17" y="1500"/>
                </a:lnTo>
                <a:lnTo>
                  <a:pt x="16" y="1495"/>
                </a:lnTo>
                <a:lnTo>
                  <a:pt x="12" y="1480"/>
                </a:lnTo>
                <a:lnTo>
                  <a:pt x="8" y="1457"/>
                </a:lnTo>
                <a:lnTo>
                  <a:pt x="4" y="1430"/>
                </a:lnTo>
                <a:lnTo>
                  <a:pt x="0" y="1401"/>
                </a:lnTo>
                <a:lnTo>
                  <a:pt x="0" y="1370"/>
                </a:lnTo>
                <a:lnTo>
                  <a:pt x="4" y="1343"/>
                </a:lnTo>
                <a:lnTo>
                  <a:pt x="12" y="1319"/>
                </a:lnTo>
                <a:lnTo>
                  <a:pt x="388" y="965"/>
                </a:lnTo>
                <a:lnTo>
                  <a:pt x="387" y="961"/>
                </a:lnTo>
                <a:lnTo>
                  <a:pt x="386" y="952"/>
                </a:lnTo>
                <a:lnTo>
                  <a:pt x="386" y="936"/>
                </a:lnTo>
                <a:lnTo>
                  <a:pt x="390" y="917"/>
                </a:lnTo>
                <a:lnTo>
                  <a:pt x="397" y="893"/>
                </a:lnTo>
                <a:lnTo>
                  <a:pt x="412" y="868"/>
                </a:lnTo>
                <a:lnTo>
                  <a:pt x="435" y="841"/>
                </a:lnTo>
                <a:lnTo>
                  <a:pt x="468" y="814"/>
                </a:lnTo>
                <a:lnTo>
                  <a:pt x="651" y="0"/>
                </a:lnTo>
                <a:close/>
              </a:path>
            </a:pathLst>
          </a:custGeom>
          <a:solidFill>
            <a:schemeClr val="folHlink"/>
          </a:solidFill>
          <a:ln w="9525">
            <a:solidFill>
              <a:schemeClr val="bg2"/>
            </a:solidFill>
            <a:round/>
            <a:headEnd/>
            <a:tailEnd/>
          </a:ln>
        </p:spPr>
        <p:txBody>
          <a:bodyPr/>
          <a:lstStyle/>
          <a:p>
            <a:endParaRPr lang="en-US"/>
          </a:p>
        </p:txBody>
      </p:sp>
      <p:sp>
        <p:nvSpPr>
          <p:cNvPr id="312637" name="Freeform 317"/>
          <p:cNvSpPr>
            <a:spLocks/>
          </p:cNvSpPr>
          <p:nvPr/>
        </p:nvSpPr>
        <p:spPr bwMode="auto">
          <a:xfrm>
            <a:off x="6716713" y="5572125"/>
            <a:ext cx="134937" cy="42863"/>
          </a:xfrm>
          <a:custGeom>
            <a:avLst/>
            <a:gdLst>
              <a:gd name="T0" fmla="*/ 40 w 1106"/>
              <a:gd name="T1" fmla="*/ 0 h 331"/>
              <a:gd name="T2" fmla="*/ 1106 w 1106"/>
              <a:gd name="T3" fmla="*/ 277 h 331"/>
              <a:gd name="T4" fmla="*/ 1071 w 1106"/>
              <a:gd name="T5" fmla="*/ 331 h 331"/>
              <a:gd name="T6" fmla="*/ 0 w 1106"/>
              <a:gd name="T7" fmla="*/ 36 h 331"/>
              <a:gd name="T8" fmla="*/ 40 w 1106"/>
              <a:gd name="T9" fmla="*/ 0 h 331"/>
            </a:gdLst>
            <a:ahLst/>
            <a:cxnLst>
              <a:cxn ang="0">
                <a:pos x="T0" y="T1"/>
              </a:cxn>
              <a:cxn ang="0">
                <a:pos x="T2" y="T3"/>
              </a:cxn>
              <a:cxn ang="0">
                <a:pos x="T4" y="T5"/>
              </a:cxn>
              <a:cxn ang="0">
                <a:pos x="T6" y="T7"/>
              </a:cxn>
              <a:cxn ang="0">
                <a:pos x="T8" y="T9"/>
              </a:cxn>
            </a:cxnLst>
            <a:rect l="0" t="0" r="r" b="b"/>
            <a:pathLst>
              <a:path w="1106" h="331">
                <a:moveTo>
                  <a:pt x="40" y="0"/>
                </a:moveTo>
                <a:lnTo>
                  <a:pt x="1106" y="277"/>
                </a:lnTo>
                <a:lnTo>
                  <a:pt x="1071" y="331"/>
                </a:lnTo>
                <a:lnTo>
                  <a:pt x="0" y="36"/>
                </a:lnTo>
                <a:lnTo>
                  <a:pt x="4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38" name="Freeform 318"/>
          <p:cNvSpPr>
            <a:spLocks/>
          </p:cNvSpPr>
          <p:nvPr/>
        </p:nvSpPr>
        <p:spPr bwMode="auto">
          <a:xfrm>
            <a:off x="6694488" y="5591175"/>
            <a:ext cx="157162" cy="66675"/>
          </a:xfrm>
          <a:custGeom>
            <a:avLst/>
            <a:gdLst>
              <a:gd name="T0" fmla="*/ 1282 w 1285"/>
              <a:gd name="T1" fmla="*/ 391 h 505"/>
              <a:gd name="T2" fmla="*/ 1264 w 1285"/>
              <a:gd name="T3" fmla="*/ 389 h 505"/>
              <a:gd name="T4" fmla="*/ 1232 w 1285"/>
              <a:gd name="T5" fmla="*/ 385 h 505"/>
              <a:gd name="T6" fmla="*/ 1183 w 1285"/>
              <a:gd name="T7" fmla="*/ 378 h 505"/>
              <a:gd name="T8" fmla="*/ 1124 w 1285"/>
              <a:gd name="T9" fmla="*/ 369 h 505"/>
              <a:gd name="T10" fmla="*/ 1052 w 1285"/>
              <a:gd name="T11" fmla="*/ 355 h 505"/>
              <a:gd name="T12" fmla="*/ 971 w 1285"/>
              <a:gd name="T13" fmla="*/ 340 h 505"/>
              <a:gd name="T14" fmla="*/ 881 w 1285"/>
              <a:gd name="T15" fmla="*/ 322 h 505"/>
              <a:gd name="T16" fmla="*/ 785 w 1285"/>
              <a:gd name="T17" fmla="*/ 299 h 505"/>
              <a:gd name="T18" fmla="*/ 684 w 1285"/>
              <a:gd name="T19" fmla="*/ 273 h 505"/>
              <a:gd name="T20" fmla="*/ 579 w 1285"/>
              <a:gd name="T21" fmla="*/ 244 h 505"/>
              <a:gd name="T22" fmla="*/ 472 w 1285"/>
              <a:gd name="T23" fmla="*/ 209 h 505"/>
              <a:gd name="T24" fmla="*/ 364 w 1285"/>
              <a:gd name="T25" fmla="*/ 171 h 505"/>
              <a:gd name="T26" fmla="*/ 259 w 1285"/>
              <a:gd name="T27" fmla="*/ 128 h 505"/>
              <a:gd name="T28" fmla="*/ 155 w 1285"/>
              <a:gd name="T29" fmla="*/ 81 h 505"/>
              <a:gd name="T30" fmla="*/ 55 w 1285"/>
              <a:gd name="T31" fmla="*/ 28 h 505"/>
              <a:gd name="T32" fmla="*/ 6 w 1285"/>
              <a:gd name="T33" fmla="*/ 4 h 505"/>
              <a:gd name="T34" fmla="*/ 2 w 1285"/>
              <a:gd name="T35" fmla="*/ 32 h 505"/>
              <a:gd name="T36" fmla="*/ 0 w 1285"/>
              <a:gd name="T37" fmla="*/ 76 h 505"/>
              <a:gd name="T38" fmla="*/ 8 w 1285"/>
              <a:gd name="T39" fmla="*/ 120 h 505"/>
              <a:gd name="T40" fmla="*/ 19 w 1285"/>
              <a:gd name="T41" fmla="*/ 139 h 505"/>
              <a:gd name="T42" fmla="*/ 28 w 1285"/>
              <a:gd name="T43" fmla="*/ 144 h 505"/>
              <a:gd name="T44" fmla="*/ 47 w 1285"/>
              <a:gd name="T45" fmla="*/ 155 h 505"/>
              <a:gd name="T46" fmla="*/ 75 w 1285"/>
              <a:gd name="T47" fmla="*/ 170 h 505"/>
              <a:gd name="T48" fmla="*/ 112 w 1285"/>
              <a:gd name="T49" fmla="*/ 190 h 505"/>
              <a:gd name="T50" fmla="*/ 159 w 1285"/>
              <a:gd name="T51" fmla="*/ 212 h 505"/>
              <a:gd name="T52" fmla="*/ 215 w 1285"/>
              <a:gd name="T53" fmla="*/ 238 h 505"/>
              <a:gd name="T54" fmla="*/ 281 w 1285"/>
              <a:gd name="T55" fmla="*/ 267 h 505"/>
              <a:gd name="T56" fmla="*/ 358 w 1285"/>
              <a:gd name="T57" fmla="*/ 296 h 505"/>
              <a:gd name="T58" fmla="*/ 443 w 1285"/>
              <a:gd name="T59" fmla="*/ 326 h 505"/>
              <a:gd name="T60" fmla="*/ 540 w 1285"/>
              <a:gd name="T61" fmla="*/ 357 h 505"/>
              <a:gd name="T62" fmla="*/ 647 w 1285"/>
              <a:gd name="T63" fmla="*/ 387 h 505"/>
              <a:gd name="T64" fmla="*/ 764 w 1285"/>
              <a:gd name="T65" fmla="*/ 416 h 505"/>
              <a:gd name="T66" fmla="*/ 890 w 1285"/>
              <a:gd name="T67" fmla="*/ 444 h 505"/>
              <a:gd name="T68" fmla="*/ 1028 w 1285"/>
              <a:gd name="T69" fmla="*/ 472 h 505"/>
              <a:gd name="T70" fmla="*/ 1177 w 1285"/>
              <a:gd name="T71" fmla="*/ 494 h 505"/>
              <a:gd name="T72" fmla="*/ 1256 w 1285"/>
              <a:gd name="T73" fmla="*/ 503 h 505"/>
              <a:gd name="T74" fmla="*/ 1265 w 1285"/>
              <a:gd name="T75" fmla="*/ 487 h 505"/>
              <a:gd name="T76" fmla="*/ 1278 w 1285"/>
              <a:gd name="T77" fmla="*/ 456 h 505"/>
              <a:gd name="T78" fmla="*/ 1285 w 1285"/>
              <a:gd name="T79" fmla="*/ 41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5" h="505">
                <a:moveTo>
                  <a:pt x="1284" y="391"/>
                </a:moveTo>
                <a:lnTo>
                  <a:pt x="1282" y="391"/>
                </a:lnTo>
                <a:lnTo>
                  <a:pt x="1275" y="390"/>
                </a:lnTo>
                <a:lnTo>
                  <a:pt x="1264" y="389"/>
                </a:lnTo>
                <a:lnTo>
                  <a:pt x="1250" y="387"/>
                </a:lnTo>
                <a:lnTo>
                  <a:pt x="1232" y="385"/>
                </a:lnTo>
                <a:lnTo>
                  <a:pt x="1209" y="382"/>
                </a:lnTo>
                <a:lnTo>
                  <a:pt x="1183" y="378"/>
                </a:lnTo>
                <a:lnTo>
                  <a:pt x="1155" y="374"/>
                </a:lnTo>
                <a:lnTo>
                  <a:pt x="1124" y="369"/>
                </a:lnTo>
                <a:lnTo>
                  <a:pt x="1089" y="362"/>
                </a:lnTo>
                <a:lnTo>
                  <a:pt x="1052" y="355"/>
                </a:lnTo>
                <a:lnTo>
                  <a:pt x="1013" y="349"/>
                </a:lnTo>
                <a:lnTo>
                  <a:pt x="971" y="340"/>
                </a:lnTo>
                <a:lnTo>
                  <a:pt x="926" y="332"/>
                </a:lnTo>
                <a:lnTo>
                  <a:pt x="881" y="322"/>
                </a:lnTo>
                <a:lnTo>
                  <a:pt x="834" y="311"/>
                </a:lnTo>
                <a:lnTo>
                  <a:pt x="785" y="299"/>
                </a:lnTo>
                <a:lnTo>
                  <a:pt x="735" y="287"/>
                </a:lnTo>
                <a:lnTo>
                  <a:pt x="684" y="273"/>
                </a:lnTo>
                <a:lnTo>
                  <a:pt x="632" y="259"/>
                </a:lnTo>
                <a:lnTo>
                  <a:pt x="579" y="244"/>
                </a:lnTo>
                <a:lnTo>
                  <a:pt x="526" y="228"/>
                </a:lnTo>
                <a:lnTo>
                  <a:pt x="472" y="209"/>
                </a:lnTo>
                <a:lnTo>
                  <a:pt x="419" y="191"/>
                </a:lnTo>
                <a:lnTo>
                  <a:pt x="364" y="171"/>
                </a:lnTo>
                <a:lnTo>
                  <a:pt x="311" y="150"/>
                </a:lnTo>
                <a:lnTo>
                  <a:pt x="259" y="128"/>
                </a:lnTo>
                <a:lnTo>
                  <a:pt x="206" y="105"/>
                </a:lnTo>
                <a:lnTo>
                  <a:pt x="155" y="81"/>
                </a:lnTo>
                <a:lnTo>
                  <a:pt x="104" y="55"/>
                </a:lnTo>
                <a:lnTo>
                  <a:pt x="55" y="28"/>
                </a:lnTo>
                <a:lnTo>
                  <a:pt x="7" y="0"/>
                </a:lnTo>
                <a:lnTo>
                  <a:pt x="6" y="4"/>
                </a:lnTo>
                <a:lnTo>
                  <a:pt x="4" y="15"/>
                </a:lnTo>
                <a:lnTo>
                  <a:pt x="2" y="32"/>
                </a:lnTo>
                <a:lnTo>
                  <a:pt x="0" y="53"/>
                </a:lnTo>
                <a:lnTo>
                  <a:pt x="0" y="76"/>
                </a:lnTo>
                <a:lnTo>
                  <a:pt x="2" y="98"/>
                </a:lnTo>
                <a:lnTo>
                  <a:pt x="8" y="120"/>
                </a:lnTo>
                <a:lnTo>
                  <a:pt x="18" y="137"/>
                </a:lnTo>
                <a:lnTo>
                  <a:pt x="19" y="139"/>
                </a:lnTo>
                <a:lnTo>
                  <a:pt x="22" y="141"/>
                </a:lnTo>
                <a:lnTo>
                  <a:pt x="28" y="144"/>
                </a:lnTo>
                <a:lnTo>
                  <a:pt x="37" y="148"/>
                </a:lnTo>
                <a:lnTo>
                  <a:pt x="47" y="155"/>
                </a:lnTo>
                <a:lnTo>
                  <a:pt x="59" y="162"/>
                </a:lnTo>
                <a:lnTo>
                  <a:pt x="75" y="170"/>
                </a:lnTo>
                <a:lnTo>
                  <a:pt x="92" y="180"/>
                </a:lnTo>
                <a:lnTo>
                  <a:pt x="112" y="190"/>
                </a:lnTo>
                <a:lnTo>
                  <a:pt x="134" y="200"/>
                </a:lnTo>
                <a:lnTo>
                  <a:pt x="159" y="212"/>
                </a:lnTo>
                <a:lnTo>
                  <a:pt x="186" y="225"/>
                </a:lnTo>
                <a:lnTo>
                  <a:pt x="215" y="238"/>
                </a:lnTo>
                <a:lnTo>
                  <a:pt x="247" y="252"/>
                </a:lnTo>
                <a:lnTo>
                  <a:pt x="281" y="267"/>
                </a:lnTo>
                <a:lnTo>
                  <a:pt x="318" y="281"/>
                </a:lnTo>
                <a:lnTo>
                  <a:pt x="358" y="296"/>
                </a:lnTo>
                <a:lnTo>
                  <a:pt x="399" y="311"/>
                </a:lnTo>
                <a:lnTo>
                  <a:pt x="443" y="326"/>
                </a:lnTo>
                <a:lnTo>
                  <a:pt x="491" y="341"/>
                </a:lnTo>
                <a:lnTo>
                  <a:pt x="540" y="357"/>
                </a:lnTo>
                <a:lnTo>
                  <a:pt x="592" y="372"/>
                </a:lnTo>
                <a:lnTo>
                  <a:pt x="647" y="387"/>
                </a:lnTo>
                <a:lnTo>
                  <a:pt x="703" y="402"/>
                </a:lnTo>
                <a:lnTo>
                  <a:pt x="764" y="416"/>
                </a:lnTo>
                <a:lnTo>
                  <a:pt x="826" y="431"/>
                </a:lnTo>
                <a:lnTo>
                  <a:pt x="890" y="444"/>
                </a:lnTo>
                <a:lnTo>
                  <a:pt x="958" y="459"/>
                </a:lnTo>
                <a:lnTo>
                  <a:pt x="1028" y="472"/>
                </a:lnTo>
                <a:lnTo>
                  <a:pt x="1101" y="483"/>
                </a:lnTo>
                <a:lnTo>
                  <a:pt x="1177" y="494"/>
                </a:lnTo>
                <a:lnTo>
                  <a:pt x="1255" y="505"/>
                </a:lnTo>
                <a:lnTo>
                  <a:pt x="1256" y="503"/>
                </a:lnTo>
                <a:lnTo>
                  <a:pt x="1260" y="497"/>
                </a:lnTo>
                <a:lnTo>
                  <a:pt x="1265" y="487"/>
                </a:lnTo>
                <a:lnTo>
                  <a:pt x="1272" y="473"/>
                </a:lnTo>
                <a:lnTo>
                  <a:pt x="1278" y="456"/>
                </a:lnTo>
                <a:lnTo>
                  <a:pt x="1282" y="437"/>
                </a:lnTo>
                <a:lnTo>
                  <a:pt x="1285" y="415"/>
                </a:lnTo>
                <a:lnTo>
                  <a:pt x="1284" y="39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39" name="AutoShape 319"/>
          <p:cNvSpPr>
            <a:spLocks noChangeAspect="1" noChangeArrowheads="1" noTextEdit="1"/>
          </p:cNvSpPr>
          <p:nvPr/>
        </p:nvSpPr>
        <p:spPr bwMode="auto">
          <a:xfrm>
            <a:off x="6646863" y="5322888"/>
            <a:ext cx="2540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2640" name="Freeform 320"/>
          <p:cNvSpPr>
            <a:spLocks/>
          </p:cNvSpPr>
          <p:nvPr/>
        </p:nvSpPr>
        <p:spPr bwMode="auto">
          <a:xfrm>
            <a:off x="6699250" y="5341938"/>
            <a:ext cx="36513" cy="49212"/>
          </a:xfrm>
          <a:custGeom>
            <a:avLst/>
            <a:gdLst>
              <a:gd name="T0" fmla="*/ 63 w 179"/>
              <a:gd name="T1" fmla="*/ 28 h 216"/>
              <a:gd name="T2" fmla="*/ 49 w 179"/>
              <a:gd name="T3" fmla="*/ 37 h 216"/>
              <a:gd name="T4" fmla="*/ 38 w 179"/>
              <a:gd name="T5" fmla="*/ 47 h 216"/>
              <a:gd name="T6" fmla="*/ 27 w 179"/>
              <a:gd name="T7" fmla="*/ 59 h 216"/>
              <a:gd name="T8" fmla="*/ 18 w 179"/>
              <a:gd name="T9" fmla="*/ 72 h 216"/>
              <a:gd name="T10" fmla="*/ 10 w 179"/>
              <a:gd name="T11" fmla="*/ 86 h 216"/>
              <a:gd name="T12" fmla="*/ 5 w 179"/>
              <a:gd name="T13" fmla="*/ 101 h 216"/>
              <a:gd name="T14" fmla="*/ 2 w 179"/>
              <a:gd name="T15" fmla="*/ 117 h 216"/>
              <a:gd name="T16" fmla="*/ 0 w 179"/>
              <a:gd name="T17" fmla="*/ 133 h 216"/>
              <a:gd name="T18" fmla="*/ 2 w 179"/>
              <a:gd name="T19" fmla="*/ 155 h 216"/>
              <a:gd name="T20" fmla="*/ 10 w 179"/>
              <a:gd name="T21" fmla="*/ 173 h 216"/>
              <a:gd name="T22" fmla="*/ 23 w 179"/>
              <a:gd name="T23" fmla="*/ 190 h 216"/>
              <a:gd name="T24" fmla="*/ 40 w 179"/>
              <a:gd name="T25" fmla="*/ 201 h 216"/>
              <a:gd name="T26" fmla="*/ 59 w 179"/>
              <a:gd name="T27" fmla="*/ 211 h 216"/>
              <a:gd name="T28" fmla="*/ 79 w 179"/>
              <a:gd name="T29" fmla="*/ 215 h 216"/>
              <a:gd name="T30" fmla="*/ 100 w 179"/>
              <a:gd name="T31" fmla="*/ 216 h 216"/>
              <a:gd name="T32" fmla="*/ 120 w 179"/>
              <a:gd name="T33" fmla="*/ 213 h 216"/>
              <a:gd name="T34" fmla="*/ 124 w 179"/>
              <a:gd name="T35" fmla="*/ 213 h 216"/>
              <a:gd name="T36" fmla="*/ 128 w 179"/>
              <a:gd name="T37" fmla="*/ 211 h 216"/>
              <a:gd name="T38" fmla="*/ 131 w 179"/>
              <a:gd name="T39" fmla="*/ 208 h 216"/>
              <a:gd name="T40" fmla="*/ 132 w 179"/>
              <a:gd name="T41" fmla="*/ 203 h 216"/>
              <a:gd name="T42" fmla="*/ 130 w 179"/>
              <a:gd name="T43" fmla="*/ 198 h 216"/>
              <a:gd name="T44" fmla="*/ 126 w 179"/>
              <a:gd name="T45" fmla="*/ 194 h 216"/>
              <a:gd name="T46" fmla="*/ 121 w 179"/>
              <a:gd name="T47" fmla="*/ 190 h 216"/>
              <a:gd name="T48" fmla="*/ 116 w 179"/>
              <a:gd name="T49" fmla="*/ 187 h 216"/>
              <a:gd name="T50" fmla="*/ 105 w 179"/>
              <a:gd name="T51" fmla="*/ 184 h 216"/>
              <a:gd name="T52" fmla="*/ 95 w 179"/>
              <a:gd name="T53" fmla="*/ 182 h 216"/>
              <a:gd name="T54" fmla="*/ 84 w 179"/>
              <a:gd name="T55" fmla="*/ 180 h 216"/>
              <a:gd name="T56" fmla="*/ 75 w 179"/>
              <a:gd name="T57" fmla="*/ 178 h 216"/>
              <a:gd name="T58" fmla="*/ 65 w 179"/>
              <a:gd name="T59" fmla="*/ 175 h 216"/>
              <a:gd name="T60" fmla="*/ 56 w 179"/>
              <a:gd name="T61" fmla="*/ 170 h 216"/>
              <a:gd name="T62" fmla="*/ 47 w 179"/>
              <a:gd name="T63" fmla="*/ 165 h 216"/>
              <a:gd name="T64" fmla="*/ 39 w 179"/>
              <a:gd name="T65" fmla="*/ 156 h 216"/>
              <a:gd name="T66" fmla="*/ 36 w 179"/>
              <a:gd name="T67" fmla="*/ 120 h 216"/>
              <a:gd name="T68" fmla="*/ 44 w 179"/>
              <a:gd name="T69" fmla="*/ 90 h 216"/>
              <a:gd name="T70" fmla="*/ 61 w 179"/>
              <a:gd name="T71" fmla="*/ 67 h 216"/>
              <a:gd name="T72" fmla="*/ 84 w 179"/>
              <a:gd name="T73" fmla="*/ 47 h 216"/>
              <a:gd name="T74" fmla="*/ 109 w 179"/>
              <a:gd name="T75" fmla="*/ 32 h 216"/>
              <a:gd name="T76" fmla="*/ 136 w 179"/>
              <a:gd name="T77" fmla="*/ 21 h 216"/>
              <a:gd name="T78" fmla="*/ 160 w 179"/>
              <a:gd name="T79" fmla="*/ 12 h 216"/>
              <a:gd name="T80" fmla="*/ 179 w 179"/>
              <a:gd name="T81" fmla="*/ 5 h 216"/>
              <a:gd name="T82" fmla="*/ 167 w 179"/>
              <a:gd name="T83" fmla="*/ 1 h 216"/>
              <a:gd name="T84" fmla="*/ 154 w 179"/>
              <a:gd name="T85" fmla="*/ 0 h 216"/>
              <a:gd name="T86" fmla="*/ 140 w 179"/>
              <a:gd name="T87" fmla="*/ 2 h 216"/>
              <a:gd name="T88" fmla="*/ 124 w 179"/>
              <a:gd name="T89" fmla="*/ 5 h 216"/>
              <a:gd name="T90" fmla="*/ 108 w 179"/>
              <a:gd name="T91" fmla="*/ 10 h 216"/>
              <a:gd name="T92" fmla="*/ 92 w 179"/>
              <a:gd name="T93" fmla="*/ 15 h 216"/>
              <a:gd name="T94" fmla="*/ 77 w 179"/>
              <a:gd name="T95" fmla="*/ 22 h 216"/>
              <a:gd name="T96" fmla="*/ 63 w 179"/>
              <a:gd name="T97" fmla="*/ 2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9" h="216">
                <a:moveTo>
                  <a:pt x="63" y="28"/>
                </a:moveTo>
                <a:lnTo>
                  <a:pt x="49" y="37"/>
                </a:lnTo>
                <a:lnTo>
                  <a:pt x="38" y="47"/>
                </a:lnTo>
                <a:lnTo>
                  <a:pt x="27" y="59"/>
                </a:lnTo>
                <a:lnTo>
                  <a:pt x="18" y="72"/>
                </a:lnTo>
                <a:lnTo>
                  <a:pt x="10" y="86"/>
                </a:lnTo>
                <a:lnTo>
                  <a:pt x="5" y="101"/>
                </a:lnTo>
                <a:lnTo>
                  <a:pt x="2" y="117"/>
                </a:lnTo>
                <a:lnTo>
                  <a:pt x="0" y="133"/>
                </a:lnTo>
                <a:lnTo>
                  <a:pt x="2" y="155"/>
                </a:lnTo>
                <a:lnTo>
                  <a:pt x="10" y="173"/>
                </a:lnTo>
                <a:lnTo>
                  <a:pt x="23" y="190"/>
                </a:lnTo>
                <a:lnTo>
                  <a:pt x="40" y="201"/>
                </a:lnTo>
                <a:lnTo>
                  <a:pt x="59" y="211"/>
                </a:lnTo>
                <a:lnTo>
                  <a:pt x="79" y="215"/>
                </a:lnTo>
                <a:lnTo>
                  <a:pt x="100" y="216"/>
                </a:lnTo>
                <a:lnTo>
                  <a:pt x="120" y="213"/>
                </a:lnTo>
                <a:lnTo>
                  <a:pt x="124" y="213"/>
                </a:lnTo>
                <a:lnTo>
                  <a:pt x="128" y="211"/>
                </a:lnTo>
                <a:lnTo>
                  <a:pt x="131" y="208"/>
                </a:lnTo>
                <a:lnTo>
                  <a:pt x="132" y="203"/>
                </a:lnTo>
                <a:lnTo>
                  <a:pt x="130" y="198"/>
                </a:lnTo>
                <a:lnTo>
                  <a:pt x="126" y="194"/>
                </a:lnTo>
                <a:lnTo>
                  <a:pt x="121" y="190"/>
                </a:lnTo>
                <a:lnTo>
                  <a:pt x="116" y="187"/>
                </a:lnTo>
                <a:lnTo>
                  <a:pt x="105" y="184"/>
                </a:lnTo>
                <a:lnTo>
                  <a:pt x="95" y="182"/>
                </a:lnTo>
                <a:lnTo>
                  <a:pt x="84" y="180"/>
                </a:lnTo>
                <a:lnTo>
                  <a:pt x="75" y="178"/>
                </a:lnTo>
                <a:lnTo>
                  <a:pt x="65" y="175"/>
                </a:lnTo>
                <a:lnTo>
                  <a:pt x="56" y="170"/>
                </a:lnTo>
                <a:lnTo>
                  <a:pt x="47" y="165"/>
                </a:lnTo>
                <a:lnTo>
                  <a:pt x="39" y="156"/>
                </a:lnTo>
                <a:lnTo>
                  <a:pt x="36" y="120"/>
                </a:lnTo>
                <a:lnTo>
                  <a:pt x="44" y="90"/>
                </a:lnTo>
                <a:lnTo>
                  <a:pt x="61" y="67"/>
                </a:lnTo>
                <a:lnTo>
                  <a:pt x="84" y="47"/>
                </a:lnTo>
                <a:lnTo>
                  <a:pt x="109" y="32"/>
                </a:lnTo>
                <a:lnTo>
                  <a:pt x="136" y="21"/>
                </a:lnTo>
                <a:lnTo>
                  <a:pt x="160" y="12"/>
                </a:lnTo>
                <a:lnTo>
                  <a:pt x="179" y="5"/>
                </a:lnTo>
                <a:lnTo>
                  <a:pt x="167" y="1"/>
                </a:lnTo>
                <a:lnTo>
                  <a:pt x="154" y="0"/>
                </a:lnTo>
                <a:lnTo>
                  <a:pt x="140" y="2"/>
                </a:lnTo>
                <a:lnTo>
                  <a:pt x="124" y="5"/>
                </a:lnTo>
                <a:lnTo>
                  <a:pt x="108" y="10"/>
                </a:lnTo>
                <a:lnTo>
                  <a:pt x="92" y="15"/>
                </a:lnTo>
                <a:lnTo>
                  <a:pt x="77" y="22"/>
                </a:lnTo>
                <a:lnTo>
                  <a:pt x="63" y="28"/>
                </a:lnTo>
                <a:close/>
              </a:path>
            </a:pathLst>
          </a:custGeom>
          <a:solidFill>
            <a:srgbClr val="C9E8FF"/>
          </a:solidFill>
          <a:ln w="9525">
            <a:solidFill>
              <a:srgbClr val="FF3300"/>
            </a:solidFill>
            <a:round/>
            <a:headEnd/>
            <a:tailEnd/>
          </a:ln>
        </p:spPr>
        <p:txBody>
          <a:bodyPr/>
          <a:lstStyle/>
          <a:p>
            <a:endParaRPr lang="en-US"/>
          </a:p>
        </p:txBody>
      </p:sp>
      <p:sp>
        <p:nvSpPr>
          <p:cNvPr id="312641" name="Freeform 321"/>
          <p:cNvSpPr>
            <a:spLocks/>
          </p:cNvSpPr>
          <p:nvPr/>
        </p:nvSpPr>
        <p:spPr bwMode="auto">
          <a:xfrm>
            <a:off x="6761163" y="5340350"/>
            <a:ext cx="22225" cy="38100"/>
          </a:xfrm>
          <a:custGeom>
            <a:avLst/>
            <a:gdLst>
              <a:gd name="T0" fmla="*/ 96 w 114"/>
              <a:gd name="T1" fmla="*/ 55 h 168"/>
              <a:gd name="T2" fmla="*/ 101 w 114"/>
              <a:gd name="T3" fmla="*/ 72 h 168"/>
              <a:gd name="T4" fmla="*/ 100 w 114"/>
              <a:gd name="T5" fmla="*/ 88 h 168"/>
              <a:gd name="T6" fmla="*/ 92 w 114"/>
              <a:gd name="T7" fmla="*/ 101 h 168"/>
              <a:gd name="T8" fmla="*/ 82 w 114"/>
              <a:gd name="T9" fmla="*/ 112 h 168"/>
              <a:gd name="T10" fmla="*/ 69 w 114"/>
              <a:gd name="T11" fmla="*/ 123 h 168"/>
              <a:gd name="T12" fmla="*/ 54 w 114"/>
              <a:gd name="T13" fmla="*/ 134 h 168"/>
              <a:gd name="T14" fmla="*/ 40 w 114"/>
              <a:gd name="T15" fmla="*/ 143 h 168"/>
              <a:gd name="T16" fmla="*/ 27 w 114"/>
              <a:gd name="T17" fmla="*/ 153 h 168"/>
              <a:gd name="T18" fmla="*/ 25 w 114"/>
              <a:gd name="T19" fmla="*/ 156 h 168"/>
              <a:gd name="T20" fmla="*/ 24 w 114"/>
              <a:gd name="T21" fmla="*/ 158 h 168"/>
              <a:gd name="T22" fmla="*/ 24 w 114"/>
              <a:gd name="T23" fmla="*/ 162 h 168"/>
              <a:gd name="T24" fmla="*/ 25 w 114"/>
              <a:gd name="T25" fmla="*/ 165 h 168"/>
              <a:gd name="T26" fmla="*/ 28 w 114"/>
              <a:gd name="T27" fmla="*/ 167 h 168"/>
              <a:gd name="T28" fmla="*/ 31 w 114"/>
              <a:gd name="T29" fmla="*/ 168 h 168"/>
              <a:gd name="T30" fmla="*/ 33 w 114"/>
              <a:gd name="T31" fmla="*/ 168 h 168"/>
              <a:gd name="T32" fmla="*/ 37 w 114"/>
              <a:gd name="T33" fmla="*/ 167 h 168"/>
              <a:gd name="T34" fmla="*/ 53 w 114"/>
              <a:gd name="T35" fmla="*/ 157 h 168"/>
              <a:gd name="T36" fmla="*/ 69 w 114"/>
              <a:gd name="T37" fmla="*/ 147 h 168"/>
              <a:gd name="T38" fmla="*/ 84 w 114"/>
              <a:gd name="T39" fmla="*/ 135 h 168"/>
              <a:gd name="T40" fmla="*/ 97 w 114"/>
              <a:gd name="T41" fmla="*/ 121 h 168"/>
              <a:gd name="T42" fmla="*/ 107 w 114"/>
              <a:gd name="T43" fmla="*/ 106 h 168"/>
              <a:gd name="T44" fmla="*/ 113 w 114"/>
              <a:gd name="T45" fmla="*/ 89 h 168"/>
              <a:gd name="T46" fmla="*/ 114 w 114"/>
              <a:gd name="T47" fmla="*/ 71 h 168"/>
              <a:gd name="T48" fmla="*/ 110 w 114"/>
              <a:gd name="T49" fmla="*/ 51 h 168"/>
              <a:gd name="T50" fmla="*/ 101 w 114"/>
              <a:gd name="T51" fmla="*/ 36 h 168"/>
              <a:gd name="T52" fmla="*/ 87 w 114"/>
              <a:gd name="T53" fmla="*/ 24 h 168"/>
              <a:gd name="T54" fmla="*/ 70 w 114"/>
              <a:gd name="T55" fmla="*/ 14 h 168"/>
              <a:gd name="T56" fmla="*/ 51 w 114"/>
              <a:gd name="T57" fmla="*/ 7 h 168"/>
              <a:gd name="T58" fmla="*/ 32 w 114"/>
              <a:gd name="T59" fmla="*/ 2 h 168"/>
              <a:gd name="T60" fmla="*/ 17 w 114"/>
              <a:gd name="T61" fmla="*/ 0 h 168"/>
              <a:gd name="T62" fmla="*/ 5 w 114"/>
              <a:gd name="T63" fmla="*/ 0 h 168"/>
              <a:gd name="T64" fmla="*/ 0 w 114"/>
              <a:gd name="T65" fmla="*/ 3 h 168"/>
              <a:gd name="T66" fmla="*/ 12 w 114"/>
              <a:gd name="T67" fmla="*/ 9 h 168"/>
              <a:gd name="T68" fmla="*/ 26 w 114"/>
              <a:gd name="T69" fmla="*/ 13 h 168"/>
              <a:gd name="T70" fmla="*/ 41 w 114"/>
              <a:gd name="T71" fmla="*/ 17 h 168"/>
              <a:gd name="T72" fmla="*/ 54 w 114"/>
              <a:gd name="T73" fmla="*/ 22 h 168"/>
              <a:gd name="T74" fmla="*/ 68 w 114"/>
              <a:gd name="T75" fmla="*/ 27 h 168"/>
              <a:gd name="T76" fmla="*/ 80 w 114"/>
              <a:gd name="T77" fmla="*/ 34 h 168"/>
              <a:gd name="T78" fmla="*/ 89 w 114"/>
              <a:gd name="T79" fmla="*/ 43 h 168"/>
              <a:gd name="T80" fmla="*/ 96 w 114"/>
              <a:gd name="T81" fmla="*/ 5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4" h="168">
                <a:moveTo>
                  <a:pt x="96" y="55"/>
                </a:moveTo>
                <a:lnTo>
                  <a:pt x="101" y="72"/>
                </a:lnTo>
                <a:lnTo>
                  <a:pt x="100" y="88"/>
                </a:lnTo>
                <a:lnTo>
                  <a:pt x="92" y="101"/>
                </a:lnTo>
                <a:lnTo>
                  <a:pt x="82" y="112"/>
                </a:lnTo>
                <a:lnTo>
                  <a:pt x="69" y="123"/>
                </a:lnTo>
                <a:lnTo>
                  <a:pt x="54" y="134"/>
                </a:lnTo>
                <a:lnTo>
                  <a:pt x="40" y="143"/>
                </a:lnTo>
                <a:lnTo>
                  <a:pt x="27" y="153"/>
                </a:lnTo>
                <a:lnTo>
                  <a:pt x="25" y="156"/>
                </a:lnTo>
                <a:lnTo>
                  <a:pt x="24" y="158"/>
                </a:lnTo>
                <a:lnTo>
                  <a:pt x="24" y="162"/>
                </a:lnTo>
                <a:lnTo>
                  <a:pt x="25" y="165"/>
                </a:lnTo>
                <a:lnTo>
                  <a:pt x="28" y="167"/>
                </a:lnTo>
                <a:lnTo>
                  <a:pt x="31" y="168"/>
                </a:lnTo>
                <a:lnTo>
                  <a:pt x="33" y="168"/>
                </a:lnTo>
                <a:lnTo>
                  <a:pt x="37" y="167"/>
                </a:lnTo>
                <a:lnTo>
                  <a:pt x="53" y="157"/>
                </a:lnTo>
                <a:lnTo>
                  <a:pt x="69" y="147"/>
                </a:lnTo>
                <a:lnTo>
                  <a:pt x="84" y="135"/>
                </a:lnTo>
                <a:lnTo>
                  <a:pt x="97" y="121"/>
                </a:lnTo>
                <a:lnTo>
                  <a:pt x="107" y="106"/>
                </a:lnTo>
                <a:lnTo>
                  <a:pt x="113" y="89"/>
                </a:lnTo>
                <a:lnTo>
                  <a:pt x="114" y="71"/>
                </a:lnTo>
                <a:lnTo>
                  <a:pt x="110" y="51"/>
                </a:lnTo>
                <a:lnTo>
                  <a:pt x="101" y="36"/>
                </a:lnTo>
                <a:lnTo>
                  <a:pt x="87" y="24"/>
                </a:lnTo>
                <a:lnTo>
                  <a:pt x="70" y="14"/>
                </a:lnTo>
                <a:lnTo>
                  <a:pt x="51" y="7"/>
                </a:lnTo>
                <a:lnTo>
                  <a:pt x="32" y="2"/>
                </a:lnTo>
                <a:lnTo>
                  <a:pt x="17" y="0"/>
                </a:lnTo>
                <a:lnTo>
                  <a:pt x="5" y="0"/>
                </a:lnTo>
                <a:lnTo>
                  <a:pt x="0" y="3"/>
                </a:lnTo>
                <a:lnTo>
                  <a:pt x="12" y="9"/>
                </a:lnTo>
                <a:lnTo>
                  <a:pt x="26" y="13"/>
                </a:lnTo>
                <a:lnTo>
                  <a:pt x="41" y="17"/>
                </a:lnTo>
                <a:lnTo>
                  <a:pt x="54" y="22"/>
                </a:lnTo>
                <a:lnTo>
                  <a:pt x="68" y="27"/>
                </a:lnTo>
                <a:lnTo>
                  <a:pt x="80" y="34"/>
                </a:lnTo>
                <a:lnTo>
                  <a:pt x="89" y="43"/>
                </a:lnTo>
                <a:lnTo>
                  <a:pt x="96" y="55"/>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42" name="Freeform 322"/>
          <p:cNvSpPr>
            <a:spLocks/>
          </p:cNvSpPr>
          <p:nvPr/>
        </p:nvSpPr>
        <p:spPr bwMode="auto">
          <a:xfrm>
            <a:off x="6677025" y="5332413"/>
            <a:ext cx="58738" cy="79375"/>
          </a:xfrm>
          <a:custGeom>
            <a:avLst/>
            <a:gdLst>
              <a:gd name="T0" fmla="*/ 90 w 289"/>
              <a:gd name="T1" fmla="*/ 65 h 351"/>
              <a:gd name="T2" fmla="*/ 48 w 289"/>
              <a:gd name="T3" fmla="*/ 106 h 351"/>
              <a:gd name="T4" fmla="*/ 15 w 289"/>
              <a:gd name="T5" fmla="*/ 155 h 351"/>
              <a:gd name="T6" fmla="*/ 0 w 289"/>
              <a:gd name="T7" fmla="*/ 210 h 351"/>
              <a:gd name="T8" fmla="*/ 3 w 289"/>
              <a:gd name="T9" fmla="*/ 248 h 351"/>
              <a:gd name="T10" fmla="*/ 8 w 289"/>
              <a:gd name="T11" fmla="*/ 262 h 351"/>
              <a:gd name="T12" fmla="*/ 17 w 289"/>
              <a:gd name="T13" fmla="*/ 276 h 351"/>
              <a:gd name="T14" fmla="*/ 29 w 289"/>
              <a:gd name="T15" fmla="*/ 288 h 351"/>
              <a:gd name="T16" fmla="*/ 50 w 289"/>
              <a:gd name="T17" fmla="*/ 301 h 351"/>
              <a:gd name="T18" fmla="*/ 77 w 289"/>
              <a:gd name="T19" fmla="*/ 315 h 351"/>
              <a:gd name="T20" fmla="*/ 107 w 289"/>
              <a:gd name="T21" fmla="*/ 326 h 351"/>
              <a:gd name="T22" fmla="*/ 136 w 289"/>
              <a:gd name="T23" fmla="*/ 334 h 351"/>
              <a:gd name="T24" fmla="*/ 167 w 289"/>
              <a:gd name="T25" fmla="*/ 341 h 351"/>
              <a:gd name="T26" fmla="*/ 197 w 289"/>
              <a:gd name="T27" fmla="*/ 345 h 351"/>
              <a:gd name="T28" fmla="*/ 228 w 289"/>
              <a:gd name="T29" fmla="*/ 348 h 351"/>
              <a:gd name="T30" fmla="*/ 259 w 289"/>
              <a:gd name="T31" fmla="*/ 350 h 351"/>
              <a:gd name="T32" fmla="*/ 279 w 289"/>
              <a:gd name="T33" fmla="*/ 351 h 351"/>
              <a:gd name="T34" fmla="*/ 286 w 289"/>
              <a:gd name="T35" fmla="*/ 345 h 351"/>
              <a:gd name="T36" fmla="*/ 289 w 289"/>
              <a:gd name="T37" fmla="*/ 335 h 351"/>
              <a:gd name="T38" fmla="*/ 282 w 289"/>
              <a:gd name="T39" fmla="*/ 328 h 351"/>
              <a:gd name="T40" fmla="*/ 263 w 289"/>
              <a:gd name="T41" fmla="*/ 322 h 351"/>
              <a:gd name="T42" fmla="*/ 236 w 289"/>
              <a:gd name="T43" fmla="*/ 317 h 351"/>
              <a:gd name="T44" fmla="*/ 208 w 289"/>
              <a:gd name="T45" fmla="*/ 313 h 351"/>
              <a:gd name="T46" fmla="*/ 179 w 289"/>
              <a:gd name="T47" fmla="*/ 308 h 351"/>
              <a:gd name="T48" fmla="*/ 152 w 289"/>
              <a:gd name="T49" fmla="*/ 303 h 351"/>
              <a:gd name="T50" fmla="*/ 125 w 289"/>
              <a:gd name="T51" fmla="*/ 296 h 351"/>
              <a:gd name="T52" fmla="*/ 98 w 289"/>
              <a:gd name="T53" fmla="*/ 287 h 351"/>
              <a:gd name="T54" fmla="*/ 72 w 289"/>
              <a:gd name="T55" fmla="*/ 276 h 351"/>
              <a:gd name="T56" fmla="*/ 49 w 289"/>
              <a:gd name="T57" fmla="*/ 261 h 351"/>
              <a:gd name="T58" fmla="*/ 34 w 289"/>
              <a:gd name="T59" fmla="*/ 241 h 351"/>
              <a:gd name="T60" fmla="*/ 30 w 289"/>
              <a:gd name="T61" fmla="*/ 215 h 351"/>
              <a:gd name="T62" fmla="*/ 34 w 289"/>
              <a:gd name="T63" fmla="*/ 186 h 351"/>
              <a:gd name="T64" fmla="*/ 46 w 289"/>
              <a:gd name="T65" fmla="*/ 158 h 351"/>
              <a:gd name="T66" fmla="*/ 64 w 289"/>
              <a:gd name="T67" fmla="*/ 128 h 351"/>
              <a:gd name="T68" fmla="*/ 85 w 289"/>
              <a:gd name="T69" fmla="*/ 102 h 351"/>
              <a:gd name="T70" fmla="*/ 110 w 289"/>
              <a:gd name="T71" fmla="*/ 77 h 351"/>
              <a:gd name="T72" fmla="*/ 137 w 289"/>
              <a:gd name="T73" fmla="*/ 53 h 351"/>
              <a:gd name="T74" fmla="*/ 175 w 289"/>
              <a:gd name="T75" fmla="*/ 35 h 351"/>
              <a:gd name="T76" fmla="*/ 213 w 289"/>
              <a:gd name="T77" fmla="*/ 19 h 351"/>
              <a:gd name="T78" fmla="*/ 237 w 289"/>
              <a:gd name="T79" fmla="*/ 6 h 351"/>
              <a:gd name="T80" fmla="*/ 230 w 289"/>
              <a:gd name="T81" fmla="*/ 0 h 351"/>
              <a:gd name="T82" fmla="*/ 198 w 289"/>
              <a:gd name="T83" fmla="*/ 4 h 351"/>
              <a:gd name="T84" fmla="*/ 161 w 289"/>
              <a:gd name="T85" fmla="*/ 17 h 351"/>
              <a:gd name="T86" fmla="*/ 127 w 289"/>
              <a:gd name="T87" fmla="*/ 3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9" h="351">
                <a:moveTo>
                  <a:pt x="112" y="46"/>
                </a:moveTo>
                <a:lnTo>
                  <a:pt x="90" y="65"/>
                </a:lnTo>
                <a:lnTo>
                  <a:pt x="68" y="84"/>
                </a:lnTo>
                <a:lnTo>
                  <a:pt x="48" y="106"/>
                </a:lnTo>
                <a:lnTo>
                  <a:pt x="30" y="130"/>
                </a:lnTo>
                <a:lnTo>
                  <a:pt x="15" y="155"/>
                </a:lnTo>
                <a:lnTo>
                  <a:pt x="5" y="181"/>
                </a:lnTo>
                <a:lnTo>
                  <a:pt x="0" y="210"/>
                </a:lnTo>
                <a:lnTo>
                  <a:pt x="1" y="240"/>
                </a:lnTo>
                <a:lnTo>
                  <a:pt x="3" y="248"/>
                </a:lnTo>
                <a:lnTo>
                  <a:pt x="5" y="256"/>
                </a:lnTo>
                <a:lnTo>
                  <a:pt x="8" y="262"/>
                </a:lnTo>
                <a:lnTo>
                  <a:pt x="12" y="270"/>
                </a:lnTo>
                <a:lnTo>
                  <a:pt x="17" y="276"/>
                </a:lnTo>
                <a:lnTo>
                  <a:pt x="24" y="283"/>
                </a:lnTo>
                <a:lnTo>
                  <a:pt x="29" y="288"/>
                </a:lnTo>
                <a:lnTo>
                  <a:pt x="36" y="292"/>
                </a:lnTo>
                <a:lnTo>
                  <a:pt x="50" y="301"/>
                </a:lnTo>
                <a:lnTo>
                  <a:pt x="64" y="308"/>
                </a:lnTo>
                <a:lnTo>
                  <a:pt x="77" y="315"/>
                </a:lnTo>
                <a:lnTo>
                  <a:pt x="92" y="320"/>
                </a:lnTo>
                <a:lnTo>
                  <a:pt x="107" y="326"/>
                </a:lnTo>
                <a:lnTo>
                  <a:pt x="121" y="330"/>
                </a:lnTo>
                <a:lnTo>
                  <a:pt x="136" y="334"/>
                </a:lnTo>
                <a:lnTo>
                  <a:pt x="151" y="337"/>
                </a:lnTo>
                <a:lnTo>
                  <a:pt x="167" y="341"/>
                </a:lnTo>
                <a:lnTo>
                  <a:pt x="181" y="343"/>
                </a:lnTo>
                <a:lnTo>
                  <a:pt x="197" y="345"/>
                </a:lnTo>
                <a:lnTo>
                  <a:pt x="213" y="347"/>
                </a:lnTo>
                <a:lnTo>
                  <a:pt x="228" y="348"/>
                </a:lnTo>
                <a:lnTo>
                  <a:pt x="243" y="349"/>
                </a:lnTo>
                <a:lnTo>
                  <a:pt x="259" y="350"/>
                </a:lnTo>
                <a:lnTo>
                  <a:pt x="274" y="351"/>
                </a:lnTo>
                <a:lnTo>
                  <a:pt x="279" y="351"/>
                </a:lnTo>
                <a:lnTo>
                  <a:pt x="283" y="349"/>
                </a:lnTo>
                <a:lnTo>
                  <a:pt x="286" y="345"/>
                </a:lnTo>
                <a:lnTo>
                  <a:pt x="289" y="341"/>
                </a:lnTo>
                <a:lnTo>
                  <a:pt x="289" y="335"/>
                </a:lnTo>
                <a:lnTo>
                  <a:pt x="286" y="331"/>
                </a:lnTo>
                <a:lnTo>
                  <a:pt x="282" y="328"/>
                </a:lnTo>
                <a:lnTo>
                  <a:pt x="277" y="326"/>
                </a:lnTo>
                <a:lnTo>
                  <a:pt x="263" y="322"/>
                </a:lnTo>
                <a:lnTo>
                  <a:pt x="250" y="320"/>
                </a:lnTo>
                <a:lnTo>
                  <a:pt x="236" y="317"/>
                </a:lnTo>
                <a:lnTo>
                  <a:pt x="221" y="315"/>
                </a:lnTo>
                <a:lnTo>
                  <a:pt x="208" y="313"/>
                </a:lnTo>
                <a:lnTo>
                  <a:pt x="194" y="311"/>
                </a:lnTo>
                <a:lnTo>
                  <a:pt x="179" y="308"/>
                </a:lnTo>
                <a:lnTo>
                  <a:pt x="166" y="305"/>
                </a:lnTo>
                <a:lnTo>
                  <a:pt x="152" y="303"/>
                </a:lnTo>
                <a:lnTo>
                  <a:pt x="138" y="300"/>
                </a:lnTo>
                <a:lnTo>
                  <a:pt x="125" y="296"/>
                </a:lnTo>
                <a:lnTo>
                  <a:pt x="111" y="292"/>
                </a:lnTo>
                <a:lnTo>
                  <a:pt x="98" y="287"/>
                </a:lnTo>
                <a:lnTo>
                  <a:pt x="85" y="282"/>
                </a:lnTo>
                <a:lnTo>
                  <a:pt x="72" y="276"/>
                </a:lnTo>
                <a:lnTo>
                  <a:pt x="59" y="269"/>
                </a:lnTo>
                <a:lnTo>
                  <a:pt x="49" y="261"/>
                </a:lnTo>
                <a:lnTo>
                  <a:pt x="41" y="252"/>
                </a:lnTo>
                <a:lnTo>
                  <a:pt x="34" y="241"/>
                </a:lnTo>
                <a:lnTo>
                  <a:pt x="31" y="228"/>
                </a:lnTo>
                <a:lnTo>
                  <a:pt x="30" y="215"/>
                </a:lnTo>
                <a:lnTo>
                  <a:pt x="31" y="201"/>
                </a:lnTo>
                <a:lnTo>
                  <a:pt x="34" y="186"/>
                </a:lnTo>
                <a:lnTo>
                  <a:pt x="38" y="174"/>
                </a:lnTo>
                <a:lnTo>
                  <a:pt x="46" y="158"/>
                </a:lnTo>
                <a:lnTo>
                  <a:pt x="54" y="142"/>
                </a:lnTo>
                <a:lnTo>
                  <a:pt x="64" y="128"/>
                </a:lnTo>
                <a:lnTo>
                  <a:pt x="74" y="115"/>
                </a:lnTo>
                <a:lnTo>
                  <a:pt x="85" y="102"/>
                </a:lnTo>
                <a:lnTo>
                  <a:pt x="96" y="89"/>
                </a:lnTo>
                <a:lnTo>
                  <a:pt x="110" y="77"/>
                </a:lnTo>
                <a:lnTo>
                  <a:pt x="124" y="64"/>
                </a:lnTo>
                <a:lnTo>
                  <a:pt x="137" y="53"/>
                </a:lnTo>
                <a:lnTo>
                  <a:pt x="155" y="43"/>
                </a:lnTo>
                <a:lnTo>
                  <a:pt x="175" y="35"/>
                </a:lnTo>
                <a:lnTo>
                  <a:pt x="195" y="26"/>
                </a:lnTo>
                <a:lnTo>
                  <a:pt x="213" y="19"/>
                </a:lnTo>
                <a:lnTo>
                  <a:pt x="228" y="12"/>
                </a:lnTo>
                <a:lnTo>
                  <a:pt x="237" y="6"/>
                </a:lnTo>
                <a:lnTo>
                  <a:pt x="240" y="2"/>
                </a:lnTo>
                <a:lnTo>
                  <a:pt x="230" y="0"/>
                </a:lnTo>
                <a:lnTo>
                  <a:pt x="215" y="1"/>
                </a:lnTo>
                <a:lnTo>
                  <a:pt x="198" y="4"/>
                </a:lnTo>
                <a:lnTo>
                  <a:pt x="180" y="9"/>
                </a:lnTo>
                <a:lnTo>
                  <a:pt x="161" y="17"/>
                </a:lnTo>
                <a:lnTo>
                  <a:pt x="144" y="25"/>
                </a:lnTo>
                <a:lnTo>
                  <a:pt x="127" y="35"/>
                </a:lnTo>
                <a:lnTo>
                  <a:pt x="112" y="4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43" name="Freeform 323"/>
          <p:cNvSpPr>
            <a:spLocks/>
          </p:cNvSpPr>
          <p:nvPr/>
        </p:nvSpPr>
        <p:spPr bwMode="auto">
          <a:xfrm>
            <a:off x="6757988" y="5329238"/>
            <a:ext cx="50800" cy="53975"/>
          </a:xfrm>
          <a:custGeom>
            <a:avLst/>
            <a:gdLst>
              <a:gd name="T0" fmla="*/ 210 w 254"/>
              <a:gd name="T1" fmla="*/ 71 h 234"/>
              <a:gd name="T2" fmla="*/ 222 w 254"/>
              <a:gd name="T3" fmla="*/ 84 h 234"/>
              <a:gd name="T4" fmla="*/ 229 w 254"/>
              <a:gd name="T5" fmla="*/ 99 h 234"/>
              <a:gd name="T6" fmla="*/ 232 w 254"/>
              <a:gd name="T7" fmla="*/ 115 h 234"/>
              <a:gd name="T8" fmla="*/ 232 w 254"/>
              <a:gd name="T9" fmla="*/ 132 h 234"/>
              <a:gd name="T10" fmla="*/ 230 w 254"/>
              <a:gd name="T11" fmla="*/ 146 h 234"/>
              <a:gd name="T12" fmla="*/ 226 w 254"/>
              <a:gd name="T13" fmla="*/ 158 h 234"/>
              <a:gd name="T14" fmla="*/ 219 w 254"/>
              <a:gd name="T15" fmla="*/ 170 h 234"/>
              <a:gd name="T16" fmla="*/ 211 w 254"/>
              <a:gd name="T17" fmla="*/ 179 h 234"/>
              <a:gd name="T18" fmla="*/ 202 w 254"/>
              <a:gd name="T19" fmla="*/ 190 h 234"/>
              <a:gd name="T20" fmla="*/ 193 w 254"/>
              <a:gd name="T21" fmla="*/ 199 h 234"/>
              <a:gd name="T22" fmla="*/ 183 w 254"/>
              <a:gd name="T23" fmla="*/ 208 h 234"/>
              <a:gd name="T24" fmla="*/ 174 w 254"/>
              <a:gd name="T25" fmla="*/ 218 h 234"/>
              <a:gd name="T26" fmla="*/ 172 w 254"/>
              <a:gd name="T27" fmla="*/ 221 h 234"/>
              <a:gd name="T28" fmla="*/ 172 w 254"/>
              <a:gd name="T29" fmla="*/ 224 h 234"/>
              <a:gd name="T30" fmla="*/ 172 w 254"/>
              <a:gd name="T31" fmla="*/ 227 h 234"/>
              <a:gd name="T32" fmla="*/ 174 w 254"/>
              <a:gd name="T33" fmla="*/ 231 h 234"/>
              <a:gd name="T34" fmla="*/ 177 w 254"/>
              <a:gd name="T35" fmla="*/ 233 h 234"/>
              <a:gd name="T36" fmla="*/ 181 w 254"/>
              <a:gd name="T37" fmla="*/ 234 h 234"/>
              <a:gd name="T38" fmla="*/ 184 w 254"/>
              <a:gd name="T39" fmla="*/ 233 h 234"/>
              <a:gd name="T40" fmla="*/ 187 w 254"/>
              <a:gd name="T41" fmla="*/ 231 h 234"/>
              <a:gd name="T42" fmla="*/ 208 w 254"/>
              <a:gd name="T43" fmla="*/ 217 h 234"/>
              <a:gd name="T44" fmla="*/ 226 w 254"/>
              <a:gd name="T45" fmla="*/ 199 h 234"/>
              <a:gd name="T46" fmla="*/ 240 w 254"/>
              <a:gd name="T47" fmla="*/ 178 h 234"/>
              <a:gd name="T48" fmla="*/ 249 w 254"/>
              <a:gd name="T49" fmla="*/ 155 h 234"/>
              <a:gd name="T50" fmla="*/ 254 w 254"/>
              <a:gd name="T51" fmla="*/ 131 h 234"/>
              <a:gd name="T52" fmla="*/ 251 w 254"/>
              <a:gd name="T53" fmla="*/ 107 h 234"/>
              <a:gd name="T54" fmla="*/ 243 w 254"/>
              <a:gd name="T55" fmla="*/ 84 h 234"/>
              <a:gd name="T56" fmla="*/ 226 w 254"/>
              <a:gd name="T57" fmla="*/ 64 h 234"/>
              <a:gd name="T58" fmla="*/ 214 w 254"/>
              <a:gd name="T59" fmla="*/ 53 h 234"/>
              <a:gd name="T60" fmla="*/ 199 w 254"/>
              <a:gd name="T61" fmla="*/ 45 h 234"/>
              <a:gd name="T62" fmla="*/ 183 w 254"/>
              <a:gd name="T63" fmla="*/ 36 h 234"/>
              <a:gd name="T64" fmla="*/ 165 w 254"/>
              <a:gd name="T65" fmla="*/ 29 h 234"/>
              <a:gd name="T66" fmla="*/ 147 w 254"/>
              <a:gd name="T67" fmla="*/ 21 h 234"/>
              <a:gd name="T68" fmla="*/ 129 w 254"/>
              <a:gd name="T69" fmla="*/ 16 h 234"/>
              <a:gd name="T70" fmla="*/ 111 w 254"/>
              <a:gd name="T71" fmla="*/ 12 h 234"/>
              <a:gd name="T72" fmla="*/ 93 w 254"/>
              <a:gd name="T73" fmla="*/ 7 h 234"/>
              <a:gd name="T74" fmla="*/ 75 w 254"/>
              <a:gd name="T75" fmla="*/ 4 h 234"/>
              <a:gd name="T76" fmla="*/ 59 w 254"/>
              <a:gd name="T77" fmla="*/ 2 h 234"/>
              <a:gd name="T78" fmla="*/ 43 w 254"/>
              <a:gd name="T79" fmla="*/ 0 h 234"/>
              <a:gd name="T80" fmla="*/ 31 w 254"/>
              <a:gd name="T81" fmla="*/ 0 h 234"/>
              <a:gd name="T82" fmla="*/ 19 w 254"/>
              <a:gd name="T83" fmla="*/ 0 h 234"/>
              <a:gd name="T84" fmla="*/ 10 w 254"/>
              <a:gd name="T85" fmla="*/ 0 h 234"/>
              <a:gd name="T86" fmla="*/ 3 w 254"/>
              <a:gd name="T87" fmla="*/ 2 h 234"/>
              <a:gd name="T88" fmla="*/ 0 w 254"/>
              <a:gd name="T89" fmla="*/ 4 h 234"/>
              <a:gd name="T90" fmla="*/ 11 w 254"/>
              <a:gd name="T91" fmla="*/ 6 h 234"/>
              <a:gd name="T92" fmla="*/ 21 w 254"/>
              <a:gd name="T93" fmla="*/ 7 h 234"/>
              <a:gd name="T94" fmla="*/ 34 w 254"/>
              <a:gd name="T95" fmla="*/ 9 h 234"/>
              <a:gd name="T96" fmla="*/ 46 w 254"/>
              <a:gd name="T97" fmla="*/ 12 h 234"/>
              <a:gd name="T98" fmla="*/ 59 w 254"/>
              <a:gd name="T99" fmla="*/ 15 h 234"/>
              <a:gd name="T100" fmla="*/ 74 w 254"/>
              <a:gd name="T101" fmla="*/ 17 h 234"/>
              <a:gd name="T102" fmla="*/ 87 w 254"/>
              <a:gd name="T103" fmla="*/ 20 h 234"/>
              <a:gd name="T104" fmla="*/ 102 w 254"/>
              <a:gd name="T105" fmla="*/ 23 h 234"/>
              <a:gd name="T106" fmla="*/ 116 w 254"/>
              <a:gd name="T107" fmla="*/ 28 h 234"/>
              <a:gd name="T108" fmla="*/ 131 w 254"/>
              <a:gd name="T109" fmla="*/ 32 h 234"/>
              <a:gd name="T110" fmla="*/ 145 w 254"/>
              <a:gd name="T111" fmla="*/ 36 h 234"/>
              <a:gd name="T112" fmla="*/ 159 w 254"/>
              <a:gd name="T113" fmla="*/ 42 h 234"/>
              <a:gd name="T114" fmla="*/ 173 w 254"/>
              <a:gd name="T115" fmla="*/ 48 h 234"/>
              <a:gd name="T116" fmla="*/ 186 w 254"/>
              <a:gd name="T117" fmla="*/ 55 h 234"/>
              <a:gd name="T118" fmla="*/ 199 w 254"/>
              <a:gd name="T119" fmla="*/ 63 h 234"/>
              <a:gd name="T120" fmla="*/ 210 w 254"/>
              <a:gd name="T121" fmla="*/ 7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4" h="234">
                <a:moveTo>
                  <a:pt x="210" y="71"/>
                </a:moveTo>
                <a:lnTo>
                  <a:pt x="222" y="84"/>
                </a:lnTo>
                <a:lnTo>
                  <a:pt x="229" y="99"/>
                </a:lnTo>
                <a:lnTo>
                  <a:pt x="232" y="115"/>
                </a:lnTo>
                <a:lnTo>
                  <a:pt x="232" y="132"/>
                </a:lnTo>
                <a:lnTo>
                  <a:pt x="230" y="146"/>
                </a:lnTo>
                <a:lnTo>
                  <a:pt x="226" y="158"/>
                </a:lnTo>
                <a:lnTo>
                  <a:pt x="219" y="170"/>
                </a:lnTo>
                <a:lnTo>
                  <a:pt x="211" y="179"/>
                </a:lnTo>
                <a:lnTo>
                  <a:pt x="202" y="190"/>
                </a:lnTo>
                <a:lnTo>
                  <a:pt x="193" y="199"/>
                </a:lnTo>
                <a:lnTo>
                  <a:pt x="183" y="208"/>
                </a:lnTo>
                <a:lnTo>
                  <a:pt x="174" y="218"/>
                </a:lnTo>
                <a:lnTo>
                  <a:pt x="172" y="221"/>
                </a:lnTo>
                <a:lnTo>
                  <a:pt x="172" y="224"/>
                </a:lnTo>
                <a:lnTo>
                  <a:pt x="172" y="227"/>
                </a:lnTo>
                <a:lnTo>
                  <a:pt x="174" y="231"/>
                </a:lnTo>
                <a:lnTo>
                  <a:pt x="177" y="233"/>
                </a:lnTo>
                <a:lnTo>
                  <a:pt x="181" y="234"/>
                </a:lnTo>
                <a:lnTo>
                  <a:pt x="184" y="233"/>
                </a:lnTo>
                <a:lnTo>
                  <a:pt x="187" y="231"/>
                </a:lnTo>
                <a:lnTo>
                  <a:pt x="208" y="217"/>
                </a:lnTo>
                <a:lnTo>
                  <a:pt x="226" y="199"/>
                </a:lnTo>
                <a:lnTo>
                  <a:pt x="240" y="178"/>
                </a:lnTo>
                <a:lnTo>
                  <a:pt x="249" y="155"/>
                </a:lnTo>
                <a:lnTo>
                  <a:pt x="254" y="131"/>
                </a:lnTo>
                <a:lnTo>
                  <a:pt x="251" y="107"/>
                </a:lnTo>
                <a:lnTo>
                  <a:pt x="243" y="84"/>
                </a:lnTo>
                <a:lnTo>
                  <a:pt x="226" y="64"/>
                </a:lnTo>
                <a:lnTo>
                  <a:pt x="214" y="53"/>
                </a:lnTo>
                <a:lnTo>
                  <a:pt x="199" y="45"/>
                </a:lnTo>
                <a:lnTo>
                  <a:pt x="183" y="36"/>
                </a:lnTo>
                <a:lnTo>
                  <a:pt x="165" y="29"/>
                </a:lnTo>
                <a:lnTo>
                  <a:pt x="147" y="21"/>
                </a:lnTo>
                <a:lnTo>
                  <a:pt x="129" y="16"/>
                </a:lnTo>
                <a:lnTo>
                  <a:pt x="111" y="12"/>
                </a:lnTo>
                <a:lnTo>
                  <a:pt x="93" y="7"/>
                </a:lnTo>
                <a:lnTo>
                  <a:pt x="75" y="4"/>
                </a:lnTo>
                <a:lnTo>
                  <a:pt x="59" y="2"/>
                </a:lnTo>
                <a:lnTo>
                  <a:pt x="43" y="0"/>
                </a:lnTo>
                <a:lnTo>
                  <a:pt x="31" y="0"/>
                </a:lnTo>
                <a:lnTo>
                  <a:pt x="19" y="0"/>
                </a:lnTo>
                <a:lnTo>
                  <a:pt x="10" y="0"/>
                </a:lnTo>
                <a:lnTo>
                  <a:pt x="3" y="2"/>
                </a:lnTo>
                <a:lnTo>
                  <a:pt x="0" y="4"/>
                </a:lnTo>
                <a:lnTo>
                  <a:pt x="11" y="6"/>
                </a:lnTo>
                <a:lnTo>
                  <a:pt x="21" y="7"/>
                </a:lnTo>
                <a:lnTo>
                  <a:pt x="34" y="9"/>
                </a:lnTo>
                <a:lnTo>
                  <a:pt x="46" y="12"/>
                </a:lnTo>
                <a:lnTo>
                  <a:pt x="59" y="15"/>
                </a:lnTo>
                <a:lnTo>
                  <a:pt x="74" y="17"/>
                </a:lnTo>
                <a:lnTo>
                  <a:pt x="87" y="20"/>
                </a:lnTo>
                <a:lnTo>
                  <a:pt x="102" y="23"/>
                </a:lnTo>
                <a:lnTo>
                  <a:pt x="116" y="28"/>
                </a:lnTo>
                <a:lnTo>
                  <a:pt x="131" y="32"/>
                </a:lnTo>
                <a:lnTo>
                  <a:pt x="145" y="36"/>
                </a:lnTo>
                <a:lnTo>
                  <a:pt x="159" y="42"/>
                </a:lnTo>
                <a:lnTo>
                  <a:pt x="173" y="48"/>
                </a:lnTo>
                <a:lnTo>
                  <a:pt x="186" y="55"/>
                </a:lnTo>
                <a:lnTo>
                  <a:pt x="199" y="63"/>
                </a:lnTo>
                <a:lnTo>
                  <a:pt x="210" y="7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44" name="Freeform 324"/>
          <p:cNvSpPr>
            <a:spLocks/>
          </p:cNvSpPr>
          <p:nvPr/>
        </p:nvSpPr>
        <p:spPr bwMode="auto">
          <a:xfrm>
            <a:off x="6656388" y="5354638"/>
            <a:ext cx="20637" cy="49212"/>
          </a:xfrm>
          <a:custGeom>
            <a:avLst/>
            <a:gdLst>
              <a:gd name="T0" fmla="*/ 0 w 103"/>
              <a:gd name="T1" fmla="*/ 121 h 221"/>
              <a:gd name="T2" fmla="*/ 0 w 103"/>
              <a:gd name="T3" fmla="*/ 139 h 221"/>
              <a:gd name="T4" fmla="*/ 4 w 103"/>
              <a:gd name="T5" fmla="*/ 156 h 221"/>
              <a:gd name="T6" fmla="*/ 12 w 103"/>
              <a:gd name="T7" fmla="*/ 172 h 221"/>
              <a:gd name="T8" fmla="*/ 22 w 103"/>
              <a:gd name="T9" fmla="*/ 186 h 221"/>
              <a:gd name="T10" fmla="*/ 35 w 103"/>
              <a:gd name="T11" fmla="*/ 197 h 221"/>
              <a:gd name="T12" fmla="*/ 50 w 103"/>
              <a:gd name="T13" fmla="*/ 208 h 221"/>
              <a:gd name="T14" fmla="*/ 66 w 103"/>
              <a:gd name="T15" fmla="*/ 216 h 221"/>
              <a:gd name="T16" fmla="*/ 83 w 103"/>
              <a:gd name="T17" fmla="*/ 220 h 221"/>
              <a:gd name="T18" fmla="*/ 89 w 103"/>
              <a:gd name="T19" fmla="*/ 221 h 221"/>
              <a:gd name="T20" fmla="*/ 94 w 103"/>
              <a:gd name="T21" fmla="*/ 219 h 221"/>
              <a:gd name="T22" fmla="*/ 98 w 103"/>
              <a:gd name="T23" fmla="*/ 216 h 221"/>
              <a:gd name="T24" fmla="*/ 100 w 103"/>
              <a:gd name="T25" fmla="*/ 211 h 221"/>
              <a:gd name="T26" fmla="*/ 100 w 103"/>
              <a:gd name="T27" fmla="*/ 206 h 221"/>
              <a:gd name="T28" fmla="*/ 99 w 103"/>
              <a:gd name="T29" fmla="*/ 201 h 221"/>
              <a:gd name="T30" fmla="*/ 96 w 103"/>
              <a:gd name="T31" fmla="*/ 196 h 221"/>
              <a:gd name="T32" fmla="*/ 91 w 103"/>
              <a:gd name="T33" fmla="*/ 194 h 221"/>
              <a:gd name="T34" fmla="*/ 74 w 103"/>
              <a:gd name="T35" fmla="*/ 188 h 221"/>
              <a:gd name="T36" fmla="*/ 58 w 103"/>
              <a:gd name="T37" fmla="*/ 179 h 221"/>
              <a:gd name="T38" fmla="*/ 45 w 103"/>
              <a:gd name="T39" fmla="*/ 168 h 221"/>
              <a:gd name="T40" fmla="*/ 36 w 103"/>
              <a:gd name="T41" fmla="*/ 155 h 221"/>
              <a:gd name="T42" fmla="*/ 30 w 103"/>
              <a:gd name="T43" fmla="*/ 139 h 221"/>
              <a:gd name="T44" fmla="*/ 27 w 103"/>
              <a:gd name="T45" fmla="*/ 122 h 221"/>
              <a:gd name="T46" fmla="*/ 27 w 103"/>
              <a:gd name="T47" fmla="*/ 103 h 221"/>
              <a:gd name="T48" fmla="*/ 32 w 103"/>
              <a:gd name="T49" fmla="*/ 84 h 221"/>
              <a:gd name="T50" fmla="*/ 38 w 103"/>
              <a:gd name="T51" fmla="*/ 70 h 221"/>
              <a:gd name="T52" fmla="*/ 46 w 103"/>
              <a:gd name="T53" fmla="*/ 57 h 221"/>
              <a:gd name="T54" fmla="*/ 56 w 103"/>
              <a:gd name="T55" fmla="*/ 46 h 221"/>
              <a:gd name="T56" fmla="*/ 66 w 103"/>
              <a:gd name="T57" fmla="*/ 35 h 221"/>
              <a:gd name="T58" fmla="*/ 76 w 103"/>
              <a:gd name="T59" fmla="*/ 25 h 221"/>
              <a:gd name="T60" fmla="*/ 86 w 103"/>
              <a:gd name="T61" fmla="*/ 17 h 221"/>
              <a:gd name="T62" fmla="*/ 96 w 103"/>
              <a:gd name="T63" fmla="*/ 8 h 221"/>
              <a:gd name="T64" fmla="*/ 103 w 103"/>
              <a:gd name="T65" fmla="*/ 1 h 221"/>
              <a:gd name="T66" fmla="*/ 96 w 103"/>
              <a:gd name="T67" fmla="*/ 0 h 221"/>
              <a:gd name="T68" fmla="*/ 84 w 103"/>
              <a:gd name="T69" fmla="*/ 5 h 221"/>
              <a:gd name="T70" fmla="*/ 69 w 103"/>
              <a:gd name="T71" fmla="*/ 17 h 221"/>
              <a:gd name="T72" fmla="*/ 51 w 103"/>
              <a:gd name="T73" fmla="*/ 33 h 221"/>
              <a:gd name="T74" fmla="*/ 34 w 103"/>
              <a:gd name="T75" fmla="*/ 53 h 221"/>
              <a:gd name="T76" fmla="*/ 18 w 103"/>
              <a:gd name="T77" fmla="*/ 75 h 221"/>
              <a:gd name="T78" fmla="*/ 7 w 103"/>
              <a:gd name="T79" fmla="*/ 98 h 221"/>
              <a:gd name="T80" fmla="*/ 0 w 103"/>
              <a:gd name="T81" fmla="*/ 1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221">
                <a:moveTo>
                  <a:pt x="0" y="121"/>
                </a:moveTo>
                <a:lnTo>
                  <a:pt x="0" y="139"/>
                </a:lnTo>
                <a:lnTo>
                  <a:pt x="4" y="156"/>
                </a:lnTo>
                <a:lnTo>
                  <a:pt x="12" y="172"/>
                </a:lnTo>
                <a:lnTo>
                  <a:pt x="22" y="186"/>
                </a:lnTo>
                <a:lnTo>
                  <a:pt x="35" y="197"/>
                </a:lnTo>
                <a:lnTo>
                  <a:pt x="50" y="208"/>
                </a:lnTo>
                <a:lnTo>
                  <a:pt x="66" y="216"/>
                </a:lnTo>
                <a:lnTo>
                  <a:pt x="83" y="220"/>
                </a:lnTo>
                <a:lnTo>
                  <a:pt x="89" y="221"/>
                </a:lnTo>
                <a:lnTo>
                  <a:pt x="94" y="219"/>
                </a:lnTo>
                <a:lnTo>
                  <a:pt x="98" y="216"/>
                </a:lnTo>
                <a:lnTo>
                  <a:pt x="100" y="211"/>
                </a:lnTo>
                <a:lnTo>
                  <a:pt x="100" y="206"/>
                </a:lnTo>
                <a:lnTo>
                  <a:pt x="99" y="201"/>
                </a:lnTo>
                <a:lnTo>
                  <a:pt x="96" y="196"/>
                </a:lnTo>
                <a:lnTo>
                  <a:pt x="91" y="194"/>
                </a:lnTo>
                <a:lnTo>
                  <a:pt x="74" y="188"/>
                </a:lnTo>
                <a:lnTo>
                  <a:pt x="58" y="179"/>
                </a:lnTo>
                <a:lnTo>
                  <a:pt x="45" y="168"/>
                </a:lnTo>
                <a:lnTo>
                  <a:pt x="36" y="155"/>
                </a:lnTo>
                <a:lnTo>
                  <a:pt x="30" y="139"/>
                </a:lnTo>
                <a:lnTo>
                  <a:pt x="27" y="122"/>
                </a:lnTo>
                <a:lnTo>
                  <a:pt x="27" y="103"/>
                </a:lnTo>
                <a:lnTo>
                  <a:pt x="32" y="84"/>
                </a:lnTo>
                <a:lnTo>
                  <a:pt x="38" y="70"/>
                </a:lnTo>
                <a:lnTo>
                  <a:pt x="46" y="57"/>
                </a:lnTo>
                <a:lnTo>
                  <a:pt x="56" y="46"/>
                </a:lnTo>
                <a:lnTo>
                  <a:pt x="66" y="35"/>
                </a:lnTo>
                <a:lnTo>
                  <a:pt x="76" y="25"/>
                </a:lnTo>
                <a:lnTo>
                  <a:pt x="86" y="17"/>
                </a:lnTo>
                <a:lnTo>
                  <a:pt x="96" y="8"/>
                </a:lnTo>
                <a:lnTo>
                  <a:pt x="103" y="1"/>
                </a:lnTo>
                <a:lnTo>
                  <a:pt x="96" y="0"/>
                </a:lnTo>
                <a:lnTo>
                  <a:pt x="84" y="5"/>
                </a:lnTo>
                <a:lnTo>
                  <a:pt x="69" y="17"/>
                </a:lnTo>
                <a:lnTo>
                  <a:pt x="51" y="33"/>
                </a:lnTo>
                <a:lnTo>
                  <a:pt x="34" y="53"/>
                </a:lnTo>
                <a:lnTo>
                  <a:pt x="18" y="75"/>
                </a:lnTo>
                <a:lnTo>
                  <a:pt x="7" y="98"/>
                </a:lnTo>
                <a:lnTo>
                  <a:pt x="0" y="12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45" name="Freeform 325"/>
          <p:cNvSpPr>
            <a:spLocks/>
          </p:cNvSpPr>
          <p:nvPr/>
        </p:nvSpPr>
        <p:spPr bwMode="auto">
          <a:xfrm>
            <a:off x="6799263" y="5326063"/>
            <a:ext cx="44450" cy="65087"/>
          </a:xfrm>
          <a:custGeom>
            <a:avLst/>
            <a:gdLst>
              <a:gd name="T0" fmla="*/ 186 w 221"/>
              <a:gd name="T1" fmla="*/ 115 h 288"/>
              <a:gd name="T2" fmla="*/ 197 w 221"/>
              <a:gd name="T3" fmla="*/ 133 h 288"/>
              <a:gd name="T4" fmla="*/ 202 w 221"/>
              <a:gd name="T5" fmla="*/ 153 h 288"/>
              <a:gd name="T6" fmla="*/ 199 w 221"/>
              <a:gd name="T7" fmla="*/ 174 h 288"/>
              <a:gd name="T8" fmla="*/ 187 w 221"/>
              <a:gd name="T9" fmla="*/ 194 h 288"/>
              <a:gd name="T10" fmla="*/ 170 w 221"/>
              <a:gd name="T11" fmla="*/ 212 h 288"/>
              <a:gd name="T12" fmla="*/ 150 w 221"/>
              <a:gd name="T13" fmla="*/ 229 h 288"/>
              <a:gd name="T14" fmla="*/ 129 w 221"/>
              <a:gd name="T15" fmla="*/ 246 h 288"/>
              <a:gd name="T16" fmla="*/ 116 w 221"/>
              <a:gd name="T17" fmla="*/ 258 h 288"/>
              <a:gd name="T18" fmla="*/ 112 w 221"/>
              <a:gd name="T19" fmla="*/ 267 h 288"/>
              <a:gd name="T20" fmla="*/ 109 w 221"/>
              <a:gd name="T21" fmla="*/ 276 h 288"/>
              <a:gd name="T22" fmla="*/ 110 w 221"/>
              <a:gd name="T23" fmla="*/ 284 h 288"/>
              <a:gd name="T24" fmla="*/ 117 w 221"/>
              <a:gd name="T25" fmla="*/ 288 h 288"/>
              <a:gd name="T26" fmla="*/ 125 w 221"/>
              <a:gd name="T27" fmla="*/ 287 h 288"/>
              <a:gd name="T28" fmla="*/ 139 w 221"/>
              <a:gd name="T29" fmla="*/ 272 h 288"/>
              <a:gd name="T30" fmla="*/ 162 w 221"/>
              <a:gd name="T31" fmla="*/ 250 h 288"/>
              <a:gd name="T32" fmla="*/ 186 w 221"/>
              <a:gd name="T33" fmla="*/ 229 h 288"/>
              <a:gd name="T34" fmla="*/ 207 w 221"/>
              <a:gd name="T35" fmla="*/ 204 h 288"/>
              <a:gd name="T36" fmla="*/ 220 w 221"/>
              <a:gd name="T37" fmla="*/ 174 h 288"/>
              <a:gd name="T38" fmla="*/ 218 w 221"/>
              <a:gd name="T39" fmla="*/ 142 h 288"/>
              <a:gd name="T40" fmla="*/ 204 w 221"/>
              <a:gd name="T41" fmla="*/ 112 h 288"/>
              <a:gd name="T42" fmla="*/ 181 w 221"/>
              <a:gd name="T43" fmla="*/ 87 h 288"/>
              <a:gd name="T44" fmla="*/ 159 w 221"/>
              <a:gd name="T45" fmla="*/ 69 h 288"/>
              <a:gd name="T46" fmla="*/ 137 w 221"/>
              <a:gd name="T47" fmla="*/ 55 h 288"/>
              <a:gd name="T48" fmla="*/ 114 w 221"/>
              <a:gd name="T49" fmla="*/ 40 h 288"/>
              <a:gd name="T50" fmla="*/ 89 w 221"/>
              <a:gd name="T51" fmla="*/ 27 h 288"/>
              <a:gd name="T52" fmla="*/ 66 w 221"/>
              <a:gd name="T53" fmla="*/ 15 h 288"/>
              <a:gd name="T54" fmla="*/ 42 w 221"/>
              <a:gd name="T55" fmla="*/ 6 h 288"/>
              <a:gd name="T56" fmla="*/ 22 w 221"/>
              <a:gd name="T57" fmla="*/ 1 h 288"/>
              <a:gd name="T58" fmla="*/ 7 w 221"/>
              <a:gd name="T59" fmla="*/ 1 h 288"/>
              <a:gd name="T60" fmla="*/ 8 w 221"/>
              <a:gd name="T61" fmla="*/ 5 h 288"/>
              <a:gd name="T62" fmla="*/ 26 w 221"/>
              <a:gd name="T63" fmla="*/ 13 h 288"/>
              <a:gd name="T64" fmla="*/ 47 w 221"/>
              <a:gd name="T65" fmla="*/ 22 h 288"/>
              <a:gd name="T66" fmla="*/ 71 w 221"/>
              <a:gd name="T67" fmla="*/ 34 h 288"/>
              <a:gd name="T68" fmla="*/ 96 w 221"/>
              <a:gd name="T69" fmla="*/ 48 h 288"/>
              <a:gd name="T70" fmla="*/ 121 w 221"/>
              <a:gd name="T71" fmla="*/ 64 h 288"/>
              <a:gd name="T72" fmla="*/ 146 w 221"/>
              <a:gd name="T73" fmla="*/ 81 h 288"/>
              <a:gd name="T74" fmla="*/ 169 w 221"/>
              <a:gd name="T75" fmla="*/ 9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1" h="288">
                <a:moveTo>
                  <a:pt x="179" y="108"/>
                </a:moveTo>
                <a:lnTo>
                  <a:pt x="186" y="115"/>
                </a:lnTo>
                <a:lnTo>
                  <a:pt x="193" y="124"/>
                </a:lnTo>
                <a:lnTo>
                  <a:pt x="197" y="133"/>
                </a:lnTo>
                <a:lnTo>
                  <a:pt x="201" y="143"/>
                </a:lnTo>
                <a:lnTo>
                  <a:pt x="202" y="153"/>
                </a:lnTo>
                <a:lnTo>
                  <a:pt x="202" y="163"/>
                </a:lnTo>
                <a:lnTo>
                  <a:pt x="199" y="174"/>
                </a:lnTo>
                <a:lnTo>
                  <a:pt x="195" y="184"/>
                </a:lnTo>
                <a:lnTo>
                  <a:pt x="187" y="194"/>
                </a:lnTo>
                <a:lnTo>
                  <a:pt x="179" y="204"/>
                </a:lnTo>
                <a:lnTo>
                  <a:pt x="170" y="212"/>
                </a:lnTo>
                <a:lnTo>
                  <a:pt x="159" y="221"/>
                </a:lnTo>
                <a:lnTo>
                  <a:pt x="150" y="229"/>
                </a:lnTo>
                <a:lnTo>
                  <a:pt x="139" y="237"/>
                </a:lnTo>
                <a:lnTo>
                  <a:pt x="129" y="246"/>
                </a:lnTo>
                <a:lnTo>
                  <a:pt x="119" y="255"/>
                </a:lnTo>
                <a:lnTo>
                  <a:pt x="116" y="258"/>
                </a:lnTo>
                <a:lnTo>
                  <a:pt x="114" y="263"/>
                </a:lnTo>
                <a:lnTo>
                  <a:pt x="112" y="267"/>
                </a:lnTo>
                <a:lnTo>
                  <a:pt x="110" y="271"/>
                </a:lnTo>
                <a:lnTo>
                  <a:pt x="109" y="276"/>
                </a:lnTo>
                <a:lnTo>
                  <a:pt x="109" y="280"/>
                </a:lnTo>
                <a:lnTo>
                  <a:pt x="110" y="284"/>
                </a:lnTo>
                <a:lnTo>
                  <a:pt x="113" y="287"/>
                </a:lnTo>
                <a:lnTo>
                  <a:pt x="117" y="288"/>
                </a:lnTo>
                <a:lnTo>
                  <a:pt x="121" y="288"/>
                </a:lnTo>
                <a:lnTo>
                  <a:pt x="125" y="287"/>
                </a:lnTo>
                <a:lnTo>
                  <a:pt x="129" y="284"/>
                </a:lnTo>
                <a:lnTo>
                  <a:pt x="139" y="272"/>
                </a:lnTo>
                <a:lnTo>
                  <a:pt x="151" y="261"/>
                </a:lnTo>
                <a:lnTo>
                  <a:pt x="162" y="250"/>
                </a:lnTo>
                <a:lnTo>
                  <a:pt x="175" y="239"/>
                </a:lnTo>
                <a:lnTo>
                  <a:pt x="186" y="229"/>
                </a:lnTo>
                <a:lnTo>
                  <a:pt x="197" y="217"/>
                </a:lnTo>
                <a:lnTo>
                  <a:pt x="207" y="204"/>
                </a:lnTo>
                <a:lnTo>
                  <a:pt x="215" y="190"/>
                </a:lnTo>
                <a:lnTo>
                  <a:pt x="220" y="174"/>
                </a:lnTo>
                <a:lnTo>
                  <a:pt x="221" y="158"/>
                </a:lnTo>
                <a:lnTo>
                  <a:pt x="218" y="142"/>
                </a:lnTo>
                <a:lnTo>
                  <a:pt x="213" y="127"/>
                </a:lnTo>
                <a:lnTo>
                  <a:pt x="204" y="112"/>
                </a:lnTo>
                <a:lnTo>
                  <a:pt x="194" y="99"/>
                </a:lnTo>
                <a:lnTo>
                  <a:pt x="181" y="87"/>
                </a:lnTo>
                <a:lnTo>
                  <a:pt x="169" y="77"/>
                </a:lnTo>
                <a:lnTo>
                  <a:pt x="159" y="69"/>
                </a:lnTo>
                <a:lnTo>
                  <a:pt x="149" y="63"/>
                </a:lnTo>
                <a:lnTo>
                  <a:pt x="137" y="55"/>
                </a:lnTo>
                <a:lnTo>
                  <a:pt x="125" y="48"/>
                </a:lnTo>
                <a:lnTo>
                  <a:pt x="114" y="40"/>
                </a:lnTo>
                <a:lnTo>
                  <a:pt x="101" y="33"/>
                </a:lnTo>
                <a:lnTo>
                  <a:pt x="89" y="27"/>
                </a:lnTo>
                <a:lnTo>
                  <a:pt x="77" y="20"/>
                </a:lnTo>
                <a:lnTo>
                  <a:pt x="66" y="15"/>
                </a:lnTo>
                <a:lnTo>
                  <a:pt x="54" y="9"/>
                </a:lnTo>
                <a:lnTo>
                  <a:pt x="42" y="6"/>
                </a:lnTo>
                <a:lnTo>
                  <a:pt x="32" y="3"/>
                </a:lnTo>
                <a:lnTo>
                  <a:pt x="22" y="1"/>
                </a:lnTo>
                <a:lnTo>
                  <a:pt x="14" y="0"/>
                </a:lnTo>
                <a:lnTo>
                  <a:pt x="7" y="1"/>
                </a:lnTo>
                <a:lnTo>
                  <a:pt x="0" y="3"/>
                </a:lnTo>
                <a:lnTo>
                  <a:pt x="8" y="5"/>
                </a:lnTo>
                <a:lnTo>
                  <a:pt x="16" y="8"/>
                </a:lnTo>
                <a:lnTo>
                  <a:pt x="26" y="13"/>
                </a:lnTo>
                <a:lnTo>
                  <a:pt x="35" y="17"/>
                </a:lnTo>
                <a:lnTo>
                  <a:pt x="47" y="22"/>
                </a:lnTo>
                <a:lnTo>
                  <a:pt x="58" y="28"/>
                </a:lnTo>
                <a:lnTo>
                  <a:pt x="71" y="34"/>
                </a:lnTo>
                <a:lnTo>
                  <a:pt x="83" y="40"/>
                </a:lnTo>
                <a:lnTo>
                  <a:pt x="96" y="48"/>
                </a:lnTo>
                <a:lnTo>
                  <a:pt x="109" y="55"/>
                </a:lnTo>
                <a:lnTo>
                  <a:pt x="121" y="64"/>
                </a:lnTo>
                <a:lnTo>
                  <a:pt x="134" y="72"/>
                </a:lnTo>
                <a:lnTo>
                  <a:pt x="146" y="81"/>
                </a:lnTo>
                <a:lnTo>
                  <a:pt x="158" y="90"/>
                </a:lnTo>
                <a:lnTo>
                  <a:pt x="169" y="98"/>
                </a:lnTo>
                <a:lnTo>
                  <a:pt x="179" y="10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46" name="Freeform 326"/>
          <p:cNvSpPr>
            <a:spLocks/>
          </p:cNvSpPr>
          <p:nvPr/>
        </p:nvSpPr>
        <p:spPr bwMode="auto">
          <a:xfrm>
            <a:off x="6751638" y="5402263"/>
            <a:ext cx="14287" cy="39687"/>
          </a:xfrm>
          <a:custGeom>
            <a:avLst/>
            <a:gdLst>
              <a:gd name="T0" fmla="*/ 28 w 74"/>
              <a:gd name="T1" fmla="*/ 12 h 174"/>
              <a:gd name="T2" fmla="*/ 26 w 74"/>
              <a:gd name="T3" fmla="*/ 7 h 174"/>
              <a:gd name="T4" fmla="*/ 23 w 74"/>
              <a:gd name="T5" fmla="*/ 3 h 174"/>
              <a:gd name="T6" fmla="*/ 17 w 74"/>
              <a:gd name="T7" fmla="*/ 1 h 174"/>
              <a:gd name="T8" fmla="*/ 12 w 74"/>
              <a:gd name="T9" fmla="*/ 0 h 174"/>
              <a:gd name="T10" fmla="*/ 7 w 74"/>
              <a:gd name="T11" fmla="*/ 2 h 174"/>
              <a:gd name="T12" fmla="*/ 3 w 74"/>
              <a:gd name="T13" fmla="*/ 5 h 174"/>
              <a:gd name="T14" fmla="*/ 0 w 74"/>
              <a:gd name="T15" fmla="*/ 10 h 174"/>
              <a:gd name="T16" fmla="*/ 0 w 74"/>
              <a:gd name="T17" fmla="*/ 16 h 174"/>
              <a:gd name="T18" fmla="*/ 5 w 74"/>
              <a:gd name="T19" fmla="*/ 39 h 174"/>
              <a:gd name="T20" fmla="*/ 13 w 74"/>
              <a:gd name="T21" fmla="*/ 66 h 174"/>
              <a:gd name="T22" fmla="*/ 24 w 74"/>
              <a:gd name="T23" fmla="*/ 92 h 174"/>
              <a:gd name="T24" fmla="*/ 36 w 74"/>
              <a:gd name="T25" fmla="*/ 118 h 174"/>
              <a:gd name="T26" fmla="*/ 49 w 74"/>
              <a:gd name="T27" fmla="*/ 141 h 174"/>
              <a:gd name="T28" fmla="*/ 61 w 74"/>
              <a:gd name="T29" fmla="*/ 159 h 174"/>
              <a:gd name="T30" fmla="*/ 69 w 74"/>
              <a:gd name="T31" fmla="*/ 171 h 174"/>
              <a:gd name="T32" fmla="*/ 74 w 74"/>
              <a:gd name="T33" fmla="*/ 174 h 174"/>
              <a:gd name="T34" fmla="*/ 72 w 74"/>
              <a:gd name="T35" fmla="*/ 162 h 174"/>
              <a:gd name="T36" fmla="*/ 67 w 74"/>
              <a:gd name="T37" fmla="*/ 147 h 174"/>
              <a:gd name="T38" fmla="*/ 61 w 74"/>
              <a:gd name="T39" fmla="*/ 128 h 174"/>
              <a:gd name="T40" fmla="*/ 53 w 74"/>
              <a:gd name="T41" fmla="*/ 105 h 174"/>
              <a:gd name="T42" fmla="*/ 46 w 74"/>
              <a:gd name="T43" fmla="*/ 82 h 174"/>
              <a:gd name="T44" fmla="*/ 38 w 74"/>
              <a:gd name="T45" fmla="*/ 58 h 174"/>
              <a:gd name="T46" fmla="*/ 32 w 74"/>
              <a:gd name="T47" fmla="*/ 35 h 174"/>
              <a:gd name="T48" fmla="*/ 28 w 74"/>
              <a:gd name="T49" fmla="*/ 1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4" h="174">
                <a:moveTo>
                  <a:pt x="28" y="12"/>
                </a:moveTo>
                <a:lnTo>
                  <a:pt x="26" y="7"/>
                </a:lnTo>
                <a:lnTo>
                  <a:pt x="23" y="3"/>
                </a:lnTo>
                <a:lnTo>
                  <a:pt x="17" y="1"/>
                </a:lnTo>
                <a:lnTo>
                  <a:pt x="12" y="0"/>
                </a:lnTo>
                <a:lnTo>
                  <a:pt x="7" y="2"/>
                </a:lnTo>
                <a:lnTo>
                  <a:pt x="3" y="5"/>
                </a:lnTo>
                <a:lnTo>
                  <a:pt x="0" y="10"/>
                </a:lnTo>
                <a:lnTo>
                  <a:pt x="0" y="16"/>
                </a:lnTo>
                <a:lnTo>
                  <a:pt x="5" y="39"/>
                </a:lnTo>
                <a:lnTo>
                  <a:pt x="13" y="66"/>
                </a:lnTo>
                <a:lnTo>
                  <a:pt x="24" y="92"/>
                </a:lnTo>
                <a:lnTo>
                  <a:pt x="36" y="118"/>
                </a:lnTo>
                <a:lnTo>
                  <a:pt x="49" y="141"/>
                </a:lnTo>
                <a:lnTo>
                  <a:pt x="61" y="159"/>
                </a:lnTo>
                <a:lnTo>
                  <a:pt x="69" y="171"/>
                </a:lnTo>
                <a:lnTo>
                  <a:pt x="74" y="174"/>
                </a:lnTo>
                <a:lnTo>
                  <a:pt x="72" y="162"/>
                </a:lnTo>
                <a:lnTo>
                  <a:pt x="67" y="147"/>
                </a:lnTo>
                <a:lnTo>
                  <a:pt x="61" y="128"/>
                </a:lnTo>
                <a:lnTo>
                  <a:pt x="53" y="105"/>
                </a:lnTo>
                <a:lnTo>
                  <a:pt x="46" y="82"/>
                </a:lnTo>
                <a:lnTo>
                  <a:pt x="38" y="58"/>
                </a:lnTo>
                <a:lnTo>
                  <a:pt x="32" y="35"/>
                </a:lnTo>
                <a:lnTo>
                  <a:pt x="2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47" name="Freeform 327"/>
          <p:cNvSpPr>
            <a:spLocks/>
          </p:cNvSpPr>
          <p:nvPr/>
        </p:nvSpPr>
        <p:spPr bwMode="auto">
          <a:xfrm>
            <a:off x="6745288" y="5381625"/>
            <a:ext cx="7937" cy="19050"/>
          </a:xfrm>
          <a:custGeom>
            <a:avLst/>
            <a:gdLst>
              <a:gd name="T0" fmla="*/ 20 w 39"/>
              <a:gd name="T1" fmla="*/ 9 h 87"/>
              <a:gd name="T2" fmla="*/ 19 w 39"/>
              <a:gd name="T3" fmla="*/ 5 h 87"/>
              <a:gd name="T4" fmla="*/ 16 w 39"/>
              <a:gd name="T5" fmla="*/ 2 h 87"/>
              <a:gd name="T6" fmla="*/ 13 w 39"/>
              <a:gd name="T7" fmla="*/ 0 h 87"/>
              <a:gd name="T8" fmla="*/ 8 w 39"/>
              <a:gd name="T9" fmla="*/ 0 h 87"/>
              <a:gd name="T10" fmla="*/ 5 w 39"/>
              <a:gd name="T11" fmla="*/ 1 h 87"/>
              <a:gd name="T12" fmla="*/ 2 w 39"/>
              <a:gd name="T13" fmla="*/ 3 h 87"/>
              <a:gd name="T14" fmla="*/ 0 w 39"/>
              <a:gd name="T15" fmla="*/ 6 h 87"/>
              <a:gd name="T16" fmla="*/ 0 w 39"/>
              <a:gd name="T17" fmla="*/ 10 h 87"/>
              <a:gd name="T18" fmla="*/ 0 w 39"/>
              <a:gd name="T19" fmla="*/ 22 h 87"/>
              <a:gd name="T20" fmla="*/ 3 w 39"/>
              <a:gd name="T21" fmla="*/ 35 h 87"/>
              <a:gd name="T22" fmla="*/ 7 w 39"/>
              <a:gd name="T23" fmla="*/ 48 h 87"/>
              <a:gd name="T24" fmla="*/ 13 w 39"/>
              <a:gd name="T25" fmla="*/ 60 h 87"/>
              <a:gd name="T26" fmla="*/ 19 w 39"/>
              <a:gd name="T27" fmla="*/ 72 h 87"/>
              <a:gd name="T28" fmla="*/ 25 w 39"/>
              <a:gd name="T29" fmla="*/ 81 h 87"/>
              <a:gd name="T30" fmla="*/ 33 w 39"/>
              <a:gd name="T31" fmla="*/ 86 h 87"/>
              <a:gd name="T32" fmla="*/ 38 w 39"/>
              <a:gd name="T33" fmla="*/ 87 h 87"/>
              <a:gd name="T34" fmla="*/ 39 w 39"/>
              <a:gd name="T35" fmla="*/ 70 h 87"/>
              <a:gd name="T36" fmla="*/ 34 w 39"/>
              <a:gd name="T37" fmla="*/ 50 h 87"/>
              <a:gd name="T38" fmla="*/ 27 w 39"/>
              <a:gd name="T39" fmla="*/ 29 h 87"/>
              <a:gd name="T40" fmla="*/ 20 w 39"/>
              <a:gd name="T41" fmla="*/ 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87">
                <a:moveTo>
                  <a:pt x="20" y="9"/>
                </a:moveTo>
                <a:lnTo>
                  <a:pt x="19" y="5"/>
                </a:lnTo>
                <a:lnTo>
                  <a:pt x="16" y="2"/>
                </a:lnTo>
                <a:lnTo>
                  <a:pt x="13" y="0"/>
                </a:lnTo>
                <a:lnTo>
                  <a:pt x="8" y="0"/>
                </a:lnTo>
                <a:lnTo>
                  <a:pt x="5" y="1"/>
                </a:lnTo>
                <a:lnTo>
                  <a:pt x="2" y="3"/>
                </a:lnTo>
                <a:lnTo>
                  <a:pt x="0" y="6"/>
                </a:lnTo>
                <a:lnTo>
                  <a:pt x="0" y="10"/>
                </a:lnTo>
                <a:lnTo>
                  <a:pt x="0" y="22"/>
                </a:lnTo>
                <a:lnTo>
                  <a:pt x="3" y="35"/>
                </a:lnTo>
                <a:lnTo>
                  <a:pt x="7" y="48"/>
                </a:lnTo>
                <a:lnTo>
                  <a:pt x="13" y="60"/>
                </a:lnTo>
                <a:lnTo>
                  <a:pt x="19" y="72"/>
                </a:lnTo>
                <a:lnTo>
                  <a:pt x="25" y="81"/>
                </a:lnTo>
                <a:lnTo>
                  <a:pt x="33" y="86"/>
                </a:lnTo>
                <a:lnTo>
                  <a:pt x="38" y="87"/>
                </a:lnTo>
                <a:lnTo>
                  <a:pt x="39" y="70"/>
                </a:lnTo>
                <a:lnTo>
                  <a:pt x="34" y="50"/>
                </a:lnTo>
                <a:lnTo>
                  <a:pt x="27" y="2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48" name="Freeform 328"/>
          <p:cNvSpPr>
            <a:spLocks/>
          </p:cNvSpPr>
          <p:nvPr/>
        </p:nvSpPr>
        <p:spPr bwMode="auto">
          <a:xfrm>
            <a:off x="6738938" y="5367338"/>
            <a:ext cx="6350" cy="11112"/>
          </a:xfrm>
          <a:custGeom>
            <a:avLst/>
            <a:gdLst>
              <a:gd name="T0" fmla="*/ 18 w 34"/>
              <a:gd name="T1" fmla="*/ 7 h 51"/>
              <a:gd name="T2" fmla="*/ 18 w 34"/>
              <a:gd name="T3" fmla="*/ 8 h 51"/>
              <a:gd name="T4" fmla="*/ 18 w 34"/>
              <a:gd name="T5" fmla="*/ 8 h 51"/>
              <a:gd name="T6" fmla="*/ 18 w 34"/>
              <a:gd name="T7" fmla="*/ 8 h 51"/>
              <a:gd name="T8" fmla="*/ 18 w 34"/>
              <a:gd name="T9" fmla="*/ 8 h 51"/>
              <a:gd name="T10" fmla="*/ 17 w 34"/>
              <a:gd name="T11" fmla="*/ 5 h 51"/>
              <a:gd name="T12" fmla="*/ 14 w 34"/>
              <a:gd name="T13" fmla="*/ 1 h 51"/>
              <a:gd name="T14" fmla="*/ 11 w 34"/>
              <a:gd name="T15" fmla="*/ 0 h 51"/>
              <a:gd name="T16" fmla="*/ 7 w 34"/>
              <a:gd name="T17" fmla="*/ 0 h 51"/>
              <a:gd name="T18" fmla="*/ 4 w 34"/>
              <a:gd name="T19" fmla="*/ 1 h 51"/>
              <a:gd name="T20" fmla="*/ 1 w 34"/>
              <a:gd name="T21" fmla="*/ 5 h 51"/>
              <a:gd name="T22" fmla="*/ 0 w 34"/>
              <a:gd name="T23" fmla="*/ 8 h 51"/>
              <a:gd name="T24" fmla="*/ 0 w 34"/>
              <a:gd name="T25" fmla="*/ 11 h 51"/>
              <a:gd name="T26" fmla="*/ 1 w 34"/>
              <a:gd name="T27" fmla="*/ 16 h 51"/>
              <a:gd name="T28" fmla="*/ 4 w 34"/>
              <a:gd name="T29" fmla="*/ 23 h 51"/>
              <a:gd name="T30" fmla="*/ 8 w 34"/>
              <a:gd name="T31" fmla="*/ 30 h 51"/>
              <a:gd name="T32" fmla="*/ 13 w 34"/>
              <a:gd name="T33" fmla="*/ 37 h 51"/>
              <a:gd name="T34" fmla="*/ 18 w 34"/>
              <a:gd name="T35" fmla="*/ 43 h 51"/>
              <a:gd name="T36" fmla="*/ 25 w 34"/>
              <a:gd name="T37" fmla="*/ 47 h 51"/>
              <a:gd name="T38" fmla="*/ 30 w 34"/>
              <a:gd name="T39" fmla="*/ 51 h 51"/>
              <a:gd name="T40" fmla="*/ 34 w 34"/>
              <a:gd name="T41" fmla="*/ 51 h 51"/>
              <a:gd name="T42" fmla="*/ 33 w 34"/>
              <a:gd name="T43" fmla="*/ 40 h 51"/>
              <a:gd name="T44" fmla="*/ 29 w 34"/>
              <a:gd name="T45" fmla="*/ 27 h 51"/>
              <a:gd name="T46" fmla="*/ 23 w 34"/>
              <a:gd name="T47" fmla="*/ 15 h 51"/>
              <a:gd name="T48" fmla="*/ 18 w 34"/>
              <a:gd name="T49"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51">
                <a:moveTo>
                  <a:pt x="18" y="7"/>
                </a:moveTo>
                <a:lnTo>
                  <a:pt x="18" y="8"/>
                </a:lnTo>
                <a:lnTo>
                  <a:pt x="18" y="8"/>
                </a:lnTo>
                <a:lnTo>
                  <a:pt x="18" y="8"/>
                </a:lnTo>
                <a:lnTo>
                  <a:pt x="18" y="8"/>
                </a:lnTo>
                <a:lnTo>
                  <a:pt x="17" y="5"/>
                </a:lnTo>
                <a:lnTo>
                  <a:pt x="14" y="1"/>
                </a:lnTo>
                <a:lnTo>
                  <a:pt x="11" y="0"/>
                </a:lnTo>
                <a:lnTo>
                  <a:pt x="7" y="0"/>
                </a:lnTo>
                <a:lnTo>
                  <a:pt x="4" y="1"/>
                </a:lnTo>
                <a:lnTo>
                  <a:pt x="1" y="5"/>
                </a:lnTo>
                <a:lnTo>
                  <a:pt x="0" y="8"/>
                </a:lnTo>
                <a:lnTo>
                  <a:pt x="0" y="11"/>
                </a:lnTo>
                <a:lnTo>
                  <a:pt x="1" y="16"/>
                </a:lnTo>
                <a:lnTo>
                  <a:pt x="4" y="23"/>
                </a:lnTo>
                <a:lnTo>
                  <a:pt x="8" y="30"/>
                </a:lnTo>
                <a:lnTo>
                  <a:pt x="13" y="37"/>
                </a:lnTo>
                <a:lnTo>
                  <a:pt x="18" y="43"/>
                </a:lnTo>
                <a:lnTo>
                  <a:pt x="25" y="47"/>
                </a:lnTo>
                <a:lnTo>
                  <a:pt x="30" y="51"/>
                </a:lnTo>
                <a:lnTo>
                  <a:pt x="34" y="51"/>
                </a:lnTo>
                <a:lnTo>
                  <a:pt x="33" y="40"/>
                </a:lnTo>
                <a:lnTo>
                  <a:pt x="29" y="27"/>
                </a:lnTo>
                <a:lnTo>
                  <a:pt x="23" y="15"/>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49" name="Freeform 329"/>
          <p:cNvSpPr>
            <a:spLocks/>
          </p:cNvSpPr>
          <p:nvPr/>
        </p:nvSpPr>
        <p:spPr bwMode="auto">
          <a:xfrm>
            <a:off x="6732588" y="5357813"/>
            <a:ext cx="9525" cy="6350"/>
          </a:xfrm>
          <a:custGeom>
            <a:avLst/>
            <a:gdLst>
              <a:gd name="T0" fmla="*/ 37 w 46"/>
              <a:gd name="T1" fmla="*/ 24 h 33"/>
              <a:gd name="T2" fmla="*/ 41 w 46"/>
              <a:gd name="T3" fmla="*/ 22 h 33"/>
              <a:gd name="T4" fmla="*/ 45 w 46"/>
              <a:gd name="T5" fmla="*/ 19 h 33"/>
              <a:gd name="T6" fmla="*/ 46 w 46"/>
              <a:gd name="T7" fmla="*/ 15 h 33"/>
              <a:gd name="T8" fmla="*/ 46 w 46"/>
              <a:gd name="T9" fmla="*/ 10 h 33"/>
              <a:gd name="T10" fmla="*/ 44 w 46"/>
              <a:gd name="T11" fmla="*/ 5 h 33"/>
              <a:gd name="T12" fmla="*/ 41 w 46"/>
              <a:gd name="T13" fmla="*/ 2 h 33"/>
              <a:gd name="T14" fmla="*/ 37 w 46"/>
              <a:gd name="T15" fmla="*/ 0 h 33"/>
              <a:gd name="T16" fmla="*/ 32 w 46"/>
              <a:gd name="T17" fmla="*/ 0 h 33"/>
              <a:gd name="T18" fmla="*/ 29 w 46"/>
              <a:gd name="T19" fmla="*/ 0 h 33"/>
              <a:gd name="T20" fmla="*/ 25 w 46"/>
              <a:gd name="T21" fmla="*/ 1 h 33"/>
              <a:gd name="T22" fmla="*/ 19 w 46"/>
              <a:gd name="T23" fmla="*/ 3 h 33"/>
              <a:gd name="T24" fmla="*/ 12 w 46"/>
              <a:gd name="T25" fmla="*/ 7 h 33"/>
              <a:gd name="T26" fmla="*/ 5 w 46"/>
              <a:gd name="T27" fmla="*/ 14 h 33"/>
              <a:gd name="T28" fmla="*/ 2 w 46"/>
              <a:gd name="T29" fmla="*/ 20 h 33"/>
              <a:gd name="T30" fmla="*/ 0 w 46"/>
              <a:gd name="T31" fmla="*/ 26 h 33"/>
              <a:gd name="T32" fmla="*/ 0 w 46"/>
              <a:gd name="T33" fmla="*/ 29 h 33"/>
              <a:gd name="T34" fmla="*/ 3 w 46"/>
              <a:gd name="T35" fmla="*/ 31 h 33"/>
              <a:gd name="T36" fmla="*/ 7 w 46"/>
              <a:gd name="T37" fmla="*/ 33 h 33"/>
              <a:gd name="T38" fmla="*/ 12 w 46"/>
              <a:gd name="T39" fmla="*/ 33 h 33"/>
              <a:gd name="T40" fmla="*/ 16 w 46"/>
              <a:gd name="T41" fmla="*/ 33 h 33"/>
              <a:gd name="T42" fmla="*/ 21 w 46"/>
              <a:gd name="T43" fmla="*/ 31 h 33"/>
              <a:gd name="T44" fmla="*/ 26 w 46"/>
              <a:gd name="T45" fmla="*/ 30 h 33"/>
              <a:gd name="T46" fmla="*/ 32 w 46"/>
              <a:gd name="T47" fmla="*/ 28 h 33"/>
              <a:gd name="T48" fmla="*/ 37 w 46"/>
              <a:gd name="T49"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33">
                <a:moveTo>
                  <a:pt x="37" y="24"/>
                </a:moveTo>
                <a:lnTo>
                  <a:pt x="41" y="22"/>
                </a:lnTo>
                <a:lnTo>
                  <a:pt x="45" y="19"/>
                </a:lnTo>
                <a:lnTo>
                  <a:pt x="46" y="15"/>
                </a:lnTo>
                <a:lnTo>
                  <a:pt x="46" y="10"/>
                </a:lnTo>
                <a:lnTo>
                  <a:pt x="44" y="5"/>
                </a:lnTo>
                <a:lnTo>
                  <a:pt x="41" y="2"/>
                </a:lnTo>
                <a:lnTo>
                  <a:pt x="37" y="0"/>
                </a:lnTo>
                <a:lnTo>
                  <a:pt x="32" y="0"/>
                </a:lnTo>
                <a:lnTo>
                  <a:pt x="29" y="0"/>
                </a:lnTo>
                <a:lnTo>
                  <a:pt x="25" y="1"/>
                </a:lnTo>
                <a:lnTo>
                  <a:pt x="19" y="3"/>
                </a:lnTo>
                <a:lnTo>
                  <a:pt x="12" y="7"/>
                </a:lnTo>
                <a:lnTo>
                  <a:pt x="5" y="14"/>
                </a:lnTo>
                <a:lnTo>
                  <a:pt x="2" y="20"/>
                </a:lnTo>
                <a:lnTo>
                  <a:pt x="0" y="26"/>
                </a:lnTo>
                <a:lnTo>
                  <a:pt x="0" y="29"/>
                </a:lnTo>
                <a:lnTo>
                  <a:pt x="3" y="31"/>
                </a:lnTo>
                <a:lnTo>
                  <a:pt x="7" y="33"/>
                </a:lnTo>
                <a:lnTo>
                  <a:pt x="12" y="33"/>
                </a:lnTo>
                <a:lnTo>
                  <a:pt x="16" y="33"/>
                </a:lnTo>
                <a:lnTo>
                  <a:pt x="21" y="31"/>
                </a:lnTo>
                <a:lnTo>
                  <a:pt x="26" y="30"/>
                </a:lnTo>
                <a:lnTo>
                  <a:pt x="32" y="28"/>
                </a:lnTo>
                <a:lnTo>
                  <a:pt x="3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50" name="Freeform 330"/>
          <p:cNvSpPr>
            <a:spLocks/>
          </p:cNvSpPr>
          <p:nvPr/>
        </p:nvSpPr>
        <p:spPr bwMode="auto">
          <a:xfrm>
            <a:off x="6689725" y="5345113"/>
            <a:ext cx="36513" cy="49212"/>
          </a:xfrm>
          <a:custGeom>
            <a:avLst/>
            <a:gdLst>
              <a:gd name="T0" fmla="*/ 65 w 177"/>
              <a:gd name="T1" fmla="*/ 33 h 219"/>
              <a:gd name="T2" fmla="*/ 52 w 177"/>
              <a:gd name="T3" fmla="*/ 43 h 219"/>
              <a:gd name="T4" fmla="*/ 41 w 177"/>
              <a:gd name="T5" fmla="*/ 54 h 219"/>
              <a:gd name="T6" fmla="*/ 29 w 177"/>
              <a:gd name="T7" fmla="*/ 66 h 219"/>
              <a:gd name="T8" fmla="*/ 20 w 177"/>
              <a:gd name="T9" fmla="*/ 79 h 219"/>
              <a:gd name="T10" fmla="*/ 12 w 177"/>
              <a:gd name="T11" fmla="*/ 93 h 219"/>
              <a:gd name="T12" fmla="*/ 6 w 177"/>
              <a:gd name="T13" fmla="*/ 107 h 219"/>
              <a:gd name="T14" fmla="*/ 2 w 177"/>
              <a:gd name="T15" fmla="*/ 121 h 219"/>
              <a:gd name="T16" fmla="*/ 0 w 177"/>
              <a:gd name="T17" fmla="*/ 136 h 219"/>
              <a:gd name="T18" fmla="*/ 2 w 177"/>
              <a:gd name="T19" fmla="*/ 158 h 219"/>
              <a:gd name="T20" fmla="*/ 10 w 177"/>
              <a:gd name="T21" fmla="*/ 177 h 219"/>
              <a:gd name="T22" fmla="*/ 23 w 177"/>
              <a:gd name="T23" fmla="*/ 193 h 219"/>
              <a:gd name="T24" fmla="*/ 38 w 177"/>
              <a:gd name="T25" fmla="*/ 204 h 219"/>
              <a:gd name="T26" fmla="*/ 57 w 177"/>
              <a:gd name="T27" fmla="*/ 213 h 219"/>
              <a:gd name="T28" fmla="*/ 78 w 177"/>
              <a:gd name="T29" fmla="*/ 218 h 219"/>
              <a:gd name="T30" fmla="*/ 98 w 177"/>
              <a:gd name="T31" fmla="*/ 219 h 219"/>
              <a:gd name="T32" fmla="*/ 118 w 177"/>
              <a:gd name="T33" fmla="*/ 216 h 219"/>
              <a:gd name="T34" fmla="*/ 123 w 177"/>
              <a:gd name="T35" fmla="*/ 216 h 219"/>
              <a:gd name="T36" fmla="*/ 127 w 177"/>
              <a:gd name="T37" fmla="*/ 214 h 219"/>
              <a:gd name="T38" fmla="*/ 130 w 177"/>
              <a:gd name="T39" fmla="*/ 210 h 219"/>
              <a:gd name="T40" fmla="*/ 131 w 177"/>
              <a:gd name="T41" fmla="*/ 205 h 219"/>
              <a:gd name="T42" fmla="*/ 130 w 177"/>
              <a:gd name="T43" fmla="*/ 203 h 219"/>
              <a:gd name="T44" fmla="*/ 127 w 177"/>
              <a:gd name="T45" fmla="*/ 203 h 219"/>
              <a:gd name="T46" fmla="*/ 123 w 177"/>
              <a:gd name="T47" fmla="*/ 202 h 219"/>
              <a:gd name="T48" fmla="*/ 117 w 177"/>
              <a:gd name="T49" fmla="*/ 202 h 219"/>
              <a:gd name="T50" fmla="*/ 111 w 177"/>
              <a:gd name="T51" fmla="*/ 202 h 219"/>
              <a:gd name="T52" fmla="*/ 106 w 177"/>
              <a:gd name="T53" fmla="*/ 202 h 219"/>
              <a:gd name="T54" fmla="*/ 100 w 177"/>
              <a:gd name="T55" fmla="*/ 202 h 219"/>
              <a:gd name="T56" fmla="*/ 97 w 177"/>
              <a:gd name="T57" fmla="*/ 202 h 219"/>
              <a:gd name="T58" fmla="*/ 87 w 177"/>
              <a:gd name="T59" fmla="*/ 201 h 219"/>
              <a:gd name="T60" fmla="*/ 77 w 177"/>
              <a:gd name="T61" fmla="*/ 200 h 219"/>
              <a:gd name="T62" fmla="*/ 67 w 177"/>
              <a:gd name="T63" fmla="*/ 199 h 219"/>
              <a:gd name="T64" fmla="*/ 56 w 177"/>
              <a:gd name="T65" fmla="*/ 196 h 219"/>
              <a:gd name="T66" fmla="*/ 46 w 177"/>
              <a:gd name="T67" fmla="*/ 193 h 219"/>
              <a:gd name="T68" fmla="*/ 35 w 177"/>
              <a:gd name="T69" fmla="*/ 185 h 219"/>
              <a:gd name="T70" fmla="*/ 26 w 177"/>
              <a:gd name="T71" fmla="*/ 175 h 219"/>
              <a:gd name="T72" fmla="*/ 15 w 177"/>
              <a:gd name="T73" fmla="*/ 162 h 219"/>
              <a:gd name="T74" fmla="*/ 13 w 177"/>
              <a:gd name="T75" fmla="*/ 146 h 219"/>
              <a:gd name="T76" fmla="*/ 14 w 177"/>
              <a:gd name="T77" fmla="*/ 131 h 219"/>
              <a:gd name="T78" fmla="*/ 19 w 177"/>
              <a:gd name="T79" fmla="*/ 116 h 219"/>
              <a:gd name="T80" fmla="*/ 25 w 177"/>
              <a:gd name="T81" fmla="*/ 102 h 219"/>
              <a:gd name="T82" fmla="*/ 34 w 177"/>
              <a:gd name="T83" fmla="*/ 89 h 219"/>
              <a:gd name="T84" fmla="*/ 45 w 177"/>
              <a:gd name="T85" fmla="*/ 76 h 219"/>
              <a:gd name="T86" fmla="*/ 56 w 177"/>
              <a:gd name="T87" fmla="*/ 65 h 219"/>
              <a:gd name="T88" fmla="*/ 70 w 177"/>
              <a:gd name="T89" fmla="*/ 55 h 219"/>
              <a:gd name="T90" fmla="*/ 84 w 177"/>
              <a:gd name="T91" fmla="*/ 45 h 219"/>
              <a:gd name="T92" fmla="*/ 98 w 177"/>
              <a:gd name="T93" fmla="*/ 37 h 219"/>
              <a:gd name="T94" fmla="*/ 113 w 177"/>
              <a:gd name="T95" fmla="*/ 29 h 219"/>
              <a:gd name="T96" fmla="*/ 127 w 177"/>
              <a:gd name="T97" fmla="*/ 23 h 219"/>
              <a:gd name="T98" fmla="*/ 141 w 177"/>
              <a:gd name="T99" fmla="*/ 17 h 219"/>
              <a:gd name="T100" fmla="*/ 154 w 177"/>
              <a:gd name="T101" fmla="*/ 12 h 219"/>
              <a:gd name="T102" fmla="*/ 167 w 177"/>
              <a:gd name="T103" fmla="*/ 9 h 219"/>
              <a:gd name="T104" fmla="*/ 177 w 177"/>
              <a:gd name="T105" fmla="*/ 7 h 219"/>
              <a:gd name="T106" fmla="*/ 170 w 177"/>
              <a:gd name="T107" fmla="*/ 2 h 219"/>
              <a:gd name="T108" fmla="*/ 158 w 177"/>
              <a:gd name="T109" fmla="*/ 0 h 219"/>
              <a:gd name="T110" fmla="*/ 145 w 177"/>
              <a:gd name="T111" fmla="*/ 2 h 219"/>
              <a:gd name="T112" fmla="*/ 129 w 177"/>
              <a:gd name="T113" fmla="*/ 6 h 219"/>
              <a:gd name="T114" fmla="*/ 111 w 177"/>
              <a:gd name="T115" fmla="*/ 11 h 219"/>
              <a:gd name="T116" fmla="*/ 94 w 177"/>
              <a:gd name="T117" fmla="*/ 17 h 219"/>
              <a:gd name="T118" fmla="*/ 78 w 177"/>
              <a:gd name="T119" fmla="*/ 26 h 219"/>
              <a:gd name="T120" fmla="*/ 65 w 177"/>
              <a:gd name="T121" fmla="*/ 3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51" name="Freeform 331"/>
          <p:cNvSpPr>
            <a:spLocks/>
          </p:cNvSpPr>
          <p:nvPr/>
        </p:nvSpPr>
        <p:spPr bwMode="auto">
          <a:xfrm>
            <a:off x="6750050" y="5343525"/>
            <a:ext cx="23813" cy="39688"/>
          </a:xfrm>
          <a:custGeom>
            <a:avLst/>
            <a:gdLst>
              <a:gd name="T0" fmla="*/ 97 w 115"/>
              <a:gd name="T1" fmla="*/ 57 h 170"/>
              <a:gd name="T2" fmla="*/ 100 w 115"/>
              <a:gd name="T3" fmla="*/ 75 h 170"/>
              <a:gd name="T4" fmla="*/ 98 w 115"/>
              <a:gd name="T5" fmla="*/ 90 h 170"/>
              <a:gd name="T6" fmla="*/ 91 w 115"/>
              <a:gd name="T7" fmla="*/ 103 h 170"/>
              <a:gd name="T8" fmla="*/ 80 w 115"/>
              <a:gd name="T9" fmla="*/ 114 h 170"/>
              <a:gd name="T10" fmla="*/ 68 w 115"/>
              <a:gd name="T11" fmla="*/ 125 h 170"/>
              <a:gd name="T12" fmla="*/ 54 w 115"/>
              <a:gd name="T13" fmla="*/ 135 h 170"/>
              <a:gd name="T14" fmla="*/ 39 w 115"/>
              <a:gd name="T15" fmla="*/ 145 h 170"/>
              <a:gd name="T16" fmla="*/ 27 w 115"/>
              <a:gd name="T17" fmla="*/ 155 h 170"/>
              <a:gd name="T18" fmla="*/ 25 w 115"/>
              <a:gd name="T19" fmla="*/ 158 h 170"/>
              <a:gd name="T20" fmla="*/ 23 w 115"/>
              <a:gd name="T21" fmla="*/ 160 h 170"/>
              <a:gd name="T22" fmla="*/ 23 w 115"/>
              <a:gd name="T23" fmla="*/ 164 h 170"/>
              <a:gd name="T24" fmla="*/ 26 w 115"/>
              <a:gd name="T25" fmla="*/ 167 h 170"/>
              <a:gd name="T26" fmla="*/ 28 w 115"/>
              <a:gd name="T27" fmla="*/ 169 h 170"/>
              <a:gd name="T28" fmla="*/ 31 w 115"/>
              <a:gd name="T29" fmla="*/ 170 h 170"/>
              <a:gd name="T30" fmla="*/ 34 w 115"/>
              <a:gd name="T31" fmla="*/ 170 h 170"/>
              <a:gd name="T32" fmla="*/ 37 w 115"/>
              <a:gd name="T33" fmla="*/ 169 h 170"/>
              <a:gd name="T34" fmla="*/ 53 w 115"/>
              <a:gd name="T35" fmla="*/ 159 h 170"/>
              <a:gd name="T36" fmla="*/ 69 w 115"/>
              <a:gd name="T37" fmla="*/ 149 h 170"/>
              <a:gd name="T38" fmla="*/ 83 w 115"/>
              <a:gd name="T39" fmla="*/ 137 h 170"/>
              <a:gd name="T40" fmla="*/ 97 w 115"/>
              <a:gd name="T41" fmla="*/ 123 h 170"/>
              <a:gd name="T42" fmla="*/ 106 w 115"/>
              <a:gd name="T43" fmla="*/ 108 h 170"/>
              <a:gd name="T44" fmla="*/ 113 w 115"/>
              <a:gd name="T45" fmla="*/ 91 h 170"/>
              <a:gd name="T46" fmla="*/ 115 w 115"/>
              <a:gd name="T47" fmla="*/ 73 h 170"/>
              <a:gd name="T48" fmla="*/ 111 w 115"/>
              <a:gd name="T49" fmla="*/ 53 h 170"/>
              <a:gd name="T50" fmla="*/ 101 w 115"/>
              <a:gd name="T51" fmla="*/ 39 h 170"/>
              <a:gd name="T52" fmla="*/ 89 w 115"/>
              <a:gd name="T53" fmla="*/ 26 h 170"/>
              <a:gd name="T54" fmla="*/ 72 w 115"/>
              <a:gd name="T55" fmla="*/ 15 h 170"/>
              <a:gd name="T56" fmla="*/ 55 w 115"/>
              <a:gd name="T57" fmla="*/ 8 h 170"/>
              <a:gd name="T58" fmla="*/ 37 w 115"/>
              <a:gd name="T59" fmla="*/ 2 h 170"/>
              <a:gd name="T60" fmla="*/ 21 w 115"/>
              <a:gd name="T61" fmla="*/ 0 h 170"/>
              <a:gd name="T62" fmla="*/ 9 w 115"/>
              <a:gd name="T63" fmla="*/ 1 h 170"/>
              <a:gd name="T64" fmla="*/ 0 w 115"/>
              <a:gd name="T65" fmla="*/ 5 h 170"/>
              <a:gd name="T66" fmla="*/ 15 w 115"/>
              <a:gd name="T67" fmla="*/ 10 h 170"/>
              <a:gd name="T68" fmla="*/ 30 w 115"/>
              <a:gd name="T69" fmla="*/ 13 h 170"/>
              <a:gd name="T70" fmla="*/ 43 w 115"/>
              <a:gd name="T71" fmla="*/ 16 h 170"/>
              <a:gd name="T72" fmla="*/ 57 w 115"/>
              <a:gd name="T73" fmla="*/ 20 h 170"/>
              <a:gd name="T74" fmla="*/ 70 w 115"/>
              <a:gd name="T75" fmla="*/ 26 h 170"/>
              <a:gd name="T76" fmla="*/ 81 w 115"/>
              <a:gd name="T77" fmla="*/ 33 h 170"/>
              <a:gd name="T78" fmla="*/ 91 w 115"/>
              <a:gd name="T79" fmla="*/ 43 h 170"/>
              <a:gd name="T80" fmla="*/ 97 w 115"/>
              <a:gd name="T81" fmla="*/ 5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a:p>
        </p:txBody>
      </p:sp>
      <p:sp>
        <p:nvSpPr>
          <p:cNvPr id="312652" name="Freeform 332"/>
          <p:cNvSpPr>
            <a:spLocks/>
          </p:cNvSpPr>
          <p:nvPr/>
        </p:nvSpPr>
        <p:spPr bwMode="auto">
          <a:xfrm>
            <a:off x="6667500" y="5335588"/>
            <a:ext cx="57150" cy="79375"/>
          </a:xfrm>
          <a:custGeom>
            <a:avLst/>
            <a:gdLst>
              <a:gd name="T0" fmla="*/ 90 w 289"/>
              <a:gd name="T1" fmla="*/ 65 h 352"/>
              <a:gd name="T2" fmla="*/ 48 w 289"/>
              <a:gd name="T3" fmla="*/ 106 h 352"/>
              <a:gd name="T4" fmla="*/ 16 w 289"/>
              <a:gd name="T5" fmla="*/ 156 h 352"/>
              <a:gd name="T6" fmla="*/ 0 w 289"/>
              <a:gd name="T7" fmla="*/ 211 h 352"/>
              <a:gd name="T8" fmla="*/ 3 w 289"/>
              <a:gd name="T9" fmla="*/ 249 h 352"/>
              <a:gd name="T10" fmla="*/ 10 w 289"/>
              <a:gd name="T11" fmla="*/ 264 h 352"/>
              <a:gd name="T12" fmla="*/ 19 w 289"/>
              <a:gd name="T13" fmla="*/ 277 h 352"/>
              <a:gd name="T14" fmla="*/ 31 w 289"/>
              <a:gd name="T15" fmla="*/ 289 h 352"/>
              <a:gd name="T16" fmla="*/ 51 w 289"/>
              <a:gd name="T17" fmla="*/ 302 h 352"/>
              <a:gd name="T18" fmla="*/ 78 w 289"/>
              <a:gd name="T19" fmla="*/ 316 h 352"/>
              <a:gd name="T20" fmla="*/ 107 w 289"/>
              <a:gd name="T21" fmla="*/ 327 h 352"/>
              <a:gd name="T22" fmla="*/ 137 w 289"/>
              <a:gd name="T23" fmla="*/ 335 h 352"/>
              <a:gd name="T24" fmla="*/ 167 w 289"/>
              <a:gd name="T25" fmla="*/ 342 h 352"/>
              <a:gd name="T26" fmla="*/ 198 w 289"/>
              <a:gd name="T27" fmla="*/ 346 h 352"/>
              <a:gd name="T28" fmla="*/ 229 w 289"/>
              <a:gd name="T29" fmla="*/ 349 h 352"/>
              <a:gd name="T30" fmla="*/ 260 w 289"/>
              <a:gd name="T31" fmla="*/ 351 h 352"/>
              <a:gd name="T32" fmla="*/ 280 w 289"/>
              <a:gd name="T33" fmla="*/ 352 h 352"/>
              <a:gd name="T34" fmla="*/ 287 w 289"/>
              <a:gd name="T35" fmla="*/ 346 h 352"/>
              <a:gd name="T36" fmla="*/ 289 w 289"/>
              <a:gd name="T37" fmla="*/ 335 h 352"/>
              <a:gd name="T38" fmla="*/ 283 w 289"/>
              <a:gd name="T39" fmla="*/ 328 h 352"/>
              <a:gd name="T40" fmla="*/ 264 w 289"/>
              <a:gd name="T41" fmla="*/ 327 h 352"/>
              <a:gd name="T42" fmla="*/ 235 w 289"/>
              <a:gd name="T43" fmla="*/ 326 h 352"/>
              <a:gd name="T44" fmla="*/ 207 w 289"/>
              <a:gd name="T45" fmla="*/ 323 h 352"/>
              <a:gd name="T46" fmla="*/ 179 w 289"/>
              <a:gd name="T47" fmla="*/ 319 h 352"/>
              <a:gd name="T48" fmla="*/ 150 w 289"/>
              <a:gd name="T49" fmla="*/ 314 h 352"/>
              <a:gd name="T50" fmla="*/ 122 w 289"/>
              <a:gd name="T51" fmla="*/ 306 h 352"/>
              <a:gd name="T52" fmla="*/ 95 w 289"/>
              <a:gd name="T53" fmla="*/ 298 h 352"/>
              <a:gd name="T54" fmla="*/ 68 w 289"/>
              <a:gd name="T55" fmla="*/ 285 h 352"/>
              <a:gd name="T56" fmla="*/ 45 w 289"/>
              <a:gd name="T57" fmla="*/ 271 h 352"/>
              <a:gd name="T58" fmla="*/ 32 w 289"/>
              <a:gd name="T59" fmla="*/ 250 h 352"/>
              <a:gd name="T60" fmla="*/ 27 w 289"/>
              <a:gd name="T61" fmla="*/ 222 h 352"/>
              <a:gd name="T62" fmla="*/ 34 w 289"/>
              <a:gd name="T63" fmla="*/ 183 h 352"/>
              <a:gd name="T64" fmla="*/ 45 w 289"/>
              <a:gd name="T65" fmla="*/ 153 h 352"/>
              <a:gd name="T66" fmla="*/ 61 w 289"/>
              <a:gd name="T67" fmla="*/ 127 h 352"/>
              <a:gd name="T68" fmla="*/ 80 w 289"/>
              <a:gd name="T69" fmla="*/ 103 h 352"/>
              <a:gd name="T70" fmla="*/ 102 w 289"/>
              <a:gd name="T71" fmla="*/ 82 h 352"/>
              <a:gd name="T72" fmla="*/ 129 w 289"/>
              <a:gd name="T73" fmla="*/ 59 h 352"/>
              <a:gd name="T74" fmla="*/ 162 w 289"/>
              <a:gd name="T75" fmla="*/ 38 h 352"/>
              <a:gd name="T76" fmla="*/ 197 w 289"/>
              <a:gd name="T77" fmla="*/ 20 h 352"/>
              <a:gd name="T78" fmla="*/ 227 w 289"/>
              <a:gd name="T79" fmla="*/ 6 h 352"/>
              <a:gd name="T80" fmla="*/ 228 w 289"/>
              <a:gd name="T81" fmla="*/ 0 h 352"/>
              <a:gd name="T82" fmla="*/ 198 w 289"/>
              <a:gd name="T83" fmla="*/ 5 h 352"/>
              <a:gd name="T84" fmla="*/ 162 w 289"/>
              <a:gd name="T85" fmla="*/ 18 h 352"/>
              <a:gd name="T86" fmla="*/ 127 w 289"/>
              <a:gd name="T87" fmla="*/ 3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a:p>
        </p:txBody>
      </p:sp>
      <p:sp>
        <p:nvSpPr>
          <p:cNvPr id="312653" name="Freeform 333"/>
          <p:cNvSpPr>
            <a:spLocks/>
          </p:cNvSpPr>
          <p:nvPr/>
        </p:nvSpPr>
        <p:spPr bwMode="auto">
          <a:xfrm>
            <a:off x="6748463" y="5332413"/>
            <a:ext cx="50800" cy="53975"/>
          </a:xfrm>
          <a:custGeom>
            <a:avLst/>
            <a:gdLst>
              <a:gd name="T0" fmla="*/ 210 w 252"/>
              <a:gd name="T1" fmla="*/ 72 h 235"/>
              <a:gd name="T2" fmla="*/ 222 w 252"/>
              <a:gd name="T3" fmla="*/ 85 h 235"/>
              <a:gd name="T4" fmla="*/ 228 w 252"/>
              <a:gd name="T5" fmla="*/ 100 h 235"/>
              <a:gd name="T6" fmla="*/ 232 w 252"/>
              <a:gd name="T7" fmla="*/ 116 h 235"/>
              <a:gd name="T8" fmla="*/ 232 w 252"/>
              <a:gd name="T9" fmla="*/ 133 h 235"/>
              <a:gd name="T10" fmla="*/ 230 w 252"/>
              <a:gd name="T11" fmla="*/ 147 h 235"/>
              <a:gd name="T12" fmla="*/ 226 w 252"/>
              <a:gd name="T13" fmla="*/ 159 h 235"/>
              <a:gd name="T14" fmla="*/ 218 w 252"/>
              <a:gd name="T15" fmla="*/ 171 h 235"/>
              <a:gd name="T16" fmla="*/ 211 w 252"/>
              <a:gd name="T17" fmla="*/ 180 h 235"/>
              <a:gd name="T18" fmla="*/ 202 w 252"/>
              <a:gd name="T19" fmla="*/ 191 h 235"/>
              <a:gd name="T20" fmla="*/ 192 w 252"/>
              <a:gd name="T21" fmla="*/ 200 h 235"/>
              <a:gd name="T22" fmla="*/ 183 w 252"/>
              <a:gd name="T23" fmla="*/ 209 h 235"/>
              <a:gd name="T24" fmla="*/ 173 w 252"/>
              <a:gd name="T25" fmla="*/ 219 h 235"/>
              <a:gd name="T26" fmla="*/ 171 w 252"/>
              <a:gd name="T27" fmla="*/ 222 h 235"/>
              <a:gd name="T28" fmla="*/ 170 w 252"/>
              <a:gd name="T29" fmla="*/ 225 h 235"/>
              <a:gd name="T30" fmla="*/ 171 w 252"/>
              <a:gd name="T31" fmla="*/ 229 h 235"/>
              <a:gd name="T32" fmla="*/ 173 w 252"/>
              <a:gd name="T33" fmla="*/ 232 h 235"/>
              <a:gd name="T34" fmla="*/ 176 w 252"/>
              <a:gd name="T35" fmla="*/ 234 h 235"/>
              <a:gd name="T36" fmla="*/ 180 w 252"/>
              <a:gd name="T37" fmla="*/ 235 h 235"/>
              <a:gd name="T38" fmla="*/ 184 w 252"/>
              <a:gd name="T39" fmla="*/ 234 h 235"/>
              <a:gd name="T40" fmla="*/ 187 w 252"/>
              <a:gd name="T41" fmla="*/ 232 h 235"/>
              <a:gd name="T42" fmla="*/ 208 w 252"/>
              <a:gd name="T43" fmla="*/ 218 h 235"/>
              <a:gd name="T44" fmla="*/ 225 w 252"/>
              <a:gd name="T45" fmla="*/ 200 h 235"/>
              <a:gd name="T46" fmla="*/ 239 w 252"/>
              <a:gd name="T47" fmla="*/ 178 h 235"/>
              <a:gd name="T48" fmla="*/ 249 w 252"/>
              <a:gd name="T49" fmla="*/ 156 h 235"/>
              <a:gd name="T50" fmla="*/ 252 w 252"/>
              <a:gd name="T51" fmla="*/ 131 h 235"/>
              <a:gd name="T52" fmla="*/ 250 w 252"/>
              <a:gd name="T53" fmla="*/ 108 h 235"/>
              <a:gd name="T54" fmla="*/ 242 w 252"/>
              <a:gd name="T55" fmla="*/ 85 h 235"/>
              <a:gd name="T56" fmla="*/ 225 w 252"/>
              <a:gd name="T57" fmla="*/ 65 h 235"/>
              <a:gd name="T58" fmla="*/ 212 w 252"/>
              <a:gd name="T59" fmla="*/ 54 h 235"/>
              <a:gd name="T60" fmla="*/ 197 w 252"/>
              <a:gd name="T61" fmla="*/ 45 h 235"/>
              <a:gd name="T62" fmla="*/ 181 w 252"/>
              <a:gd name="T63" fmla="*/ 36 h 235"/>
              <a:gd name="T64" fmla="*/ 164 w 252"/>
              <a:gd name="T65" fmla="*/ 29 h 235"/>
              <a:gd name="T66" fmla="*/ 146 w 252"/>
              <a:gd name="T67" fmla="*/ 22 h 235"/>
              <a:gd name="T68" fmla="*/ 127 w 252"/>
              <a:gd name="T69" fmla="*/ 17 h 235"/>
              <a:gd name="T70" fmla="*/ 109 w 252"/>
              <a:gd name="T71" fmla="*/ 12 h 235"/>
              <a:gd name="T72" fmla="*/ 90 w 252"/>
              <a:gd name="T73" fmla="*/ 7 h 235"/>
              <a:gd name="T74" fmla="*/ 73 w 252"/>
              <a:gd name="T75" fmla="*/ 4 h 235"/>
              <a:gd name="T76" fmla="*/ 57 w 252"/>
              <a:gd name="T77" fmla="*/ 2 h 235"/>
              <a:gd name="T78" fmla="*/ 42 w 252"/>
              <a:gd name="T79" fmla="*/ 0 h 235"/>
              <a:gd name="T80" fmla="*/ 28 w 252"/>
              <a:gd name="T81" fmla="*/ 0 h 235"/>
              <a:gd name="T82" fmla="*/ 17 w 252"/>
              <a:gd name="T83" fmla="*/ 0 h 235"/>
              <a:gd name="T84" fmla="*/ 8 w 252"/>
              <a:gd name="T85" fmla="*/ 1 h 235"/>
              <a:gd name="T86" fmla="*/ 3 w 252"/>
              <a:gd name="T87" fmla="*/ 3 h 235"/>
              <a:gd name="T88" fmla="*/ 0 w 252"/>
              <a:gd name="T89" fmla="*/ 5 h 235"/>
              <a:gd name="T90" fmla="*/ 10 w 252"/>
              <a:gd name="T91" fmla="*/ 7 h 235"/>
              <a:gd name="T92" fmla="*/ 22 w 252"/>
              <a:gd name="T93" fmla="*/ 8 h 235"/>
              <a:gd name="T94" fmla="*/ 33 w 252"/>
              <a:gd name="T95" fmla="*/ 11 h 235"/>
              <a:gd name="T96" fmla="*/ 46 w 252"/>
              <a:gd name="T97" fmla="*/ 13 h 235"/>
              <a:gd name="T98" fmla="*/ 60 w 252"/>
              <a:gd name="T99" fmla="*/ 15 h 235"/>
              <a:gd name="T100" fmla="*/ 73 w 252"/>
              <a:gd name="T101" fmla="*/ 17 h 235"/>
              <a:gd name="T102" fmla="*/ 87 w 252"/>
              <a:gd name="T103" fmla="*/ 20 h 235"/>
              <a:gd name="T104" fmla="*/ 102 w 252"/>
              <a:gd name="T105" fmla="*/ 23 h 235"/>
              <a:gd name="T106" fmla="*/ 115 w 252"/>
              <a:gd name="T107" fmla="*/ 28 h 235"/>
              <a:gd name="T108" fmla="*/ 130 w 252"/>
              <a:gd name="T109" fmla="*/ 32 h 235"/>
              <a:gd name="T110" fmla="*/ 145 w 252"/>
              <a:gd name="T111" fmla="*/ 37 h 235"/>
              <a:gd name="T112" fmla="*/ 159 w 252"/>
              <a:gd name="T113" fmla="*/ 43 h 235"/>
              <a:gd name="T114" fmla="*/ 172 w 252"/>
              <a:gd name="T115" fmla="*/ 49 h 235"/>
              <a:gd name="T116" fmla="*/ 186 w 252"/>
              <a:gd name="T117" fmla="*/ 55 h 235"/>
              <a:gd name="T118" fmla="*/ 198 w 252"/>
              <a:gd name="T119" fmla="*/ 64 h 235"/>
              <a:gd name="T120" fmla="*/ 210 w 252"/>
              <a:gd name="T121" fmla="*/ 7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a:p>
        </p:txBody>
      </p:sp>
      <p:sp>
        <p:nvSpPr>
          <p:cNvPr id="312654" name="Freeform 334"/>
          <p:cNvSpPr>
            <a:spLocks/>
          </p:cNvSpPr>
          <p:nvPr/>
        </p:nvSpPr>
        <p:spPr bwMode="auto">
          <a:xfrm>
            <a:off x="6648450" y="5360988"/>
            <a:ext cx="20638" cy="50800"/>
          </a:xfrm>
          <a:custGeom>
            <a:avLst/>
            <a:gdLst>
              <a:gd name="T0" fmla="*/ 0 w 103"/>
              <a:gd name="T1" fmla="*/ 120 h 220"/>
              <a:gd name="T2" fmla="*/ 0 w 103"/>
              <a:gd name="T3" fmla="*/ 138 h 220"/>
              <a:gd name="T4" fmla="*/ 4 w 103"/>
              <a:gd name="T5" fmla="*/ 155 h 220"/>
              <a:gd name="T6" fmla="*/ 12 w 103"/>
              <a:gd name="T7" fmla="*/ 171 h 220"/>
              <a:gd name="T8" fmla="*/ 22 w 103"/>
              <a:gd name="T9" fmla="*/ 185 h 220"/>
              <a:gd name="T10" fmla="*/ 35 w 103"/>
              <a:gd name="T11" fmla="*/ 197 h 220"/>
              <a:gd name="T12" fmla="*/ 50 w 103"/>
              <a:gd name="T13" fmla="*/ 207 h 220"/>
              <a:gd name="T14" fmla="*/ 66 w 103"/>
              <a:gd name="T15" fmla="*/ 215 h 220"/>
              <a:gd name="T16" fmla="*/ 83 w 103"/>
              <a:gd name="T17" fmla="*/ 219 h 220"/>
              <a:gd name="T18" fmla="*/ 89 w 103"/>
              <a:gd name="T19" fmla="*/ 220 h 220"/>
              <a:gd name="T20" fmla="*/ 94 w 103"/>
              <a:gd name="T21" fmla="*/ 218 h 220"/>
              <a:gd name="T22" fmla="*/ 98 w 103"/>
              <a:gd name="T23" fmla="*/ 215 h 220"/>
              <a:gd name="T24" fmla="*/ 100 w 103"/>
              <a:gd name="T25" fmla="*/ 211 h 220"/>
              <a:gd name="T26" fmla="*/ 100 w 103"/>
              <a:gd name="T27" fmla="*/ 205 h 220"/>
              <a:gd name="T28" fmla="*/ 99 w 103"/>
              <a:gd name="T29" fmla="*/ 200 h 220"/>
              <a:gd name="T30" fmla="*/ 96 w 103"/>
              <a:gd name="T31" fmla="*/ 196 h 220"/>
              <a:gd name="T32" fmla="*/ 91 w 103"/>
              <a:gd name="T33" fmla="*/ 193 h 220"/>
              <a:gd name="T34" fmla="*/ 74 w 103"/>
              <a:gd name="T35" fmla="*/ 187 h 220"/>
              <a:gd name="T36" fmla="*/ 58 w 103"/>
              <a:gd name="T37" fmla="*/ 178 h 220"/>
              <a:gd name="T38" fmla="*/ 45 w 103"/>
              <a:gd name="T39" fmla="*/ 167 h 220"/>
              <a:gd name="T40" fmla="*/ 36 w 103"/>
              <a:gd name="T41" fmla="*/ 154 h 220"/>
              <a:gd name="T42" fmla="*/ 30 w 103"/>
              <a:gd name="T43" fmla="*/ 138 h 220"/>
              <a:gd name="T44" fmla="*/ 27 w 103"/>
              <a:gd name="T45" fmla="*/ 121 h 220"/>
              <a:gd name="T46" fmla="*/ 27 w 103"/>
              <a:gd name="T47" fmla="*/ 103 h 220"/>
              <a:gd name="T48" fmla="*/ 32 w 103"/>
              <a:gd name="T49" fmla="*/ 83 h 220"/>
              <a:gd name="T50" fmla="*/ 39 w 103"/>
              <a:gd name="T51" fmla="*/ 69 h 220"/>
              <a:gd name="T52" fmla="*/ 51 w 103"/>
              <a:gd name="T53" fmla="*/ 56 h 220"/>
              <a:gd name="T54" fmla="*/ 63 w 103"/>
              <a:gd name="T55" fmla="*/ 43 h 220"/>
              <a:gd name="T56" fmla="*/ 77 w 103"/>
              <a:gd name="T57" fmla="*/ 31 h 220"/>
              <a:gd name="T58" fmla="*/ 89 w 103"/>
              <a:gd name="T59" fmla="*/ 21 h 220"/>
              <a:gd name="T60" fmla="*/ 98 w 103"/>
              <a:gd name="T61" fmla="*/ 12 h 220"/>
              <a:gd name="T62" fmla="*/ 103 w 103"/>
              <a:gd name="T63" fmla="*/ 5 h 220"/>
              <a:gd name="T64" fmla="*/ 103 w 103"/>
              <a:gd name="T65" fmla="*/ 0 h 220"/>
              <a:gd name="T66" fmla="*/ 92 w 103"/>
              <a:gd name="T67" fmla="*/ 4 h 220"/>
              <a:gd name="T68" fmla="*/ 77 w 103"/>
              <a:gd name="T69" fmla="*/ 12 h 220"/>
              <a:gd name="T70" fmla="*/ 61 w 103"/>
              <a:gd name="T71" fmla="*/ 25 h 220"/>
              <a:gd name="T72" fmla="*/ 44 w 103"/>
              <a:gd name="T73" fmla="*/ 40 h 220"/>
              <a:gd name="T74" fmla="*/ 29 w 103"/>
              <a:gd name="T75" fmla="*/ 57 h 220"/>
              <a:gd name="T76" fmla="*/ 16 w 103"/>
              <a:gd name="T77" fmla="*/ 77 h 220"/>
              <a:gd name="T78" fmla="*/ 6 w 103"/>
              <a:gd name="T79" fmla="*/ 98 h 220"/>
              <a:gd name="T80" fmla="*/ 0 w 103"/>
              <a:gd name="T81" fmla="*/ 1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a:p>
        </p:txBody>
      </p:sp>
      <p:sp>
        <p:nvSpPr>
          <p:cNvPr id="312655" name="Freeform 335"/>
          <p:cNvSpPr>
            <a:spLocks/>
          </p:cNvSpPr>
          <p:nvPr/>
        </p:nvSpPr>
        <p:spPr bwMode="auto">
          <a:xfrm>
            <a:off x="6789738" y="5329238"/>
            <a:ext cx="44450" cy="65087"/>
          </a:xfrm>
          <a:custGeom>
            <a:avLst/>
            <a:gdLst>
              <a:gd name="T0" fmla="*/ 186 w 220"/>
              <a:gd name="T1" fmla="*/ 115 h 288"/>
              <a:gd name="T2" fmla="*/ 196 w 220"/>
              <a:gd name="T3" fmla="*/ 133 h 288"/>
              <a:gd name="T4" fmla="*/ 202 w 220"/>
              <a:gd name="T5" fmla="*/ 153 h 288"/>
              <a:gd name="T6" fmla="*/ 199 w 220"/>
              <a:gd name="T7" fmla="*/ 174 h 288"/>
              <a:gd name="T8" fmla="*/ 186 w 220"/>
              <a:gd name="T9" fmla="*/ 194 h 288"/>
              <a:gd name="T10" fmla="*/ 168 w 220"/>
              <a:gd name="T11" fmla="*/ 213 h 288"/>
              <a:gd name="T12" fmla="*/ 148 w 220"/>
              <a:gd name="T13" fmla="*/ 229 h 288"/>
              <a:gd name="T14" fmla="*/ 127 w 220"/>
              <a:gd name="T15" fmla="*/ 246 h 288"/>
              <a:gd name="T16" fmla="*/ 115 w 220"/>
              <a:gd name="T17" fmla="*/ 258 h 288"/>
              <a:gd name="T18" fmla="*/ 110 w 220"/>
              <a:gd name="T19" fmla="*/ 267 h 288"/>
              <a:gd name="T20" fmla="*/ 107 w 220"/>
              <a:gd name="T21" fmla="*/ 276 h 288"/>
              <a:gd name="T22" fmla="*/ 109 w 220"/>
              <a:gd name="T23" fmla="*/ 284 h 288"/>
              <a:gd name="T24" fmla="*/ 117 w 220"/>
              <a:gd name="T25" fmla="*/ 288 h 288"/>
              <a:gd name="T26" fmla="*/ 124 w 220"/>
              <a:gd name="T27" fmla="*/ 287 h 288"/>
              <a:gd name="T28" fmla="*/ 138 w 220"/>
              <a:gd name="T29" fmla="*/ 271 h 288"/>
              <a:gd name="T30" fmla="*/ 161 w 220"/>
              <a:gd name="T31" fmla="*/ 250 h 288"/>
              <a:gd name="T32" fmla="*/ 185 w 220"/>
              <a:gd name="T33" fmla="*/ 229 h 288"/>
              <a:gd name="T34" fmla="*/ 206 w 220"/>
              <a:gd name="T35" fmla="*/ 204 h 288"/>
              <a:gd name="T36" fmla="*/ 219 w 220"/>
              <a:gd name="T37" fmla="*/ 173 h 288"/>
              <a:gd name="T38" fmla="*/ 218 w 220"/>
              <a:gd name="T39" fmla="*/ 141 h 288"/>
              <a:gd name="T40" fmla="*/ 204 w 220"/>
              <a:gd name="T41" fmla="*/ 111 h 288"/>
              <a:gd name="T42" fmla="*/ 182 w 220"/>
              <a:gd name="T43" fmla="*/ 86 h 288"/>
              <a:gd name="T44" fmla="*/ 158 w 220"/>
              <a:gd name="T45" fmla="*/ 70 h 288"/>
              <a:gd name="T46" fmla="*/ 134 w 220"/>
              <a:gd name="T47" fmla="*/ 56 h 288"/>
              <a:gd name="T48" fmla="*/ 109 w 220"/>
              <a:gd name="T49" fmla="*/ 43 h 288"/>
              <a:gd name="T50" fmla="*/ 83 w 220"/>
              <a:gd name="T51" fmla="*/ 29 h 288"/>
              <a:gd name="T52" fmla="*/ 59 w 220"/>
              <a:gd name="T53" fmla="*/ 17 h 288"/>
              <a:gd name="T54" fmla="*/ 36 w 220"/>
              <a:gd name="T55" fmla="*/ 7 h 288"/>
              <a:gd name="T56" fmla="*/ 18 w 220"/>
              <a:gd name="T57" fmla="*/ 1 h 288"/>
              <a:gd name="T58" fmla="*/ 4 w 220"/>
              <a:gd name="T59" fmla="*/ 0 h 288"/>
              <a:gd name="T60" fmla="*/ 9 w 220"/>
              <a:gd name="T61" fmla="*/ 7 h 288"/>
              <a:gd name="T62" fmla="*/ 31 w 220"/>
              <a:gd name="T63" fmla="*/ 18 h 288"/>
              <a:gd name="T64" fmla="*/ 54 w 220"/>
              <a:gd name="T65" fmla="*/ 29 h 288"/>
              <a:gd name="T66" fmla="*/ 77 w 220"/>
              <a:gd name="T67" fmla="*/ 40 h 288"/>
              <a:gd name="T68" fmla="*/ 101 w 220"/>
              <a:gd name="T69" fmla="*/ 53 h 288"/>
              <a:gd name="T70" fmla="*/ 124 w 220"/>
              <a:gd name="T71" fmla="*/ 66 h 288"/>
              <a:gd name="T72" fmla="*/ 147 w 220"/>
              <a:gd name="T73" fmla="*/ 82 h 288"/>
              <a:gd name="T74" fmla="*/ 168 w 220"/>
              <a:gd name="T75" fmla="*/ 9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a:p>
        </p:txBody>
      </p:sp>
      <p:sp>
        <p:nvSpPr>
          <p:cNvPr id="312656" name="Freeform 336"/>
          <p:cNvSpPr>
            <a:spLocks/>
          </p:cNvSpPr>
          <p:nvPr/>
        </p:nvSpPr>
        <p:spPr bwMode="auto">
          <a:xfrm>
            <a:off x="6746875" y="5429250"/>
            <a:ext cx="169863" cy="112713"/>
          </a:xfrm>
          <a:custGeom>
            <a:avLst/>
            <a:gdLst>
              <a:gd name="T0" fmla="*/ 141 w 1070"/>
              <a:gd name="T1" fmla="*/ 0 h 844"/>
              <a:gd name="T2" fmla="*/ 1070 w 1070"/>
              <a:gd name="T3" fmla="*/ 194 h 844"/>
              <a:gd name="T4" fmla="*/ 919 w 1070"/>
              <a:gd name="T5" fmla="*/ 844 h 844"/>
              <a:gd name="T6" fmla="*/ 0 w 1070"/>
              <a:gd name="T7" fmla="*/ 624 h 844"/>
              <a:gd name="T8" fmla="*/ 141 w 1070"/>
              <a:gd name="T9" fmla="*/ 0 h 844"/>
            </a:gdLst>
            <a:ahLst/>
            <a:cxnLst>
              <a:cxn ang="0">
                <a:pos x="T0" y="T1"/>
              </a:cxn>
              <a:cxn ang="0">
                <a:pos x="T2" y="T3"/>
              </a:cxn>
              <a:cxn ang="0">
                <a:pos x="T4" y="T5"/>
              </a:cxn>
              <a:cxn ang="0">
                <a:pos x="T6" y="T7"/>
              </a:cxn>
              <a:cxn ang="0">
                <a:pos x="T8" y="T9"/>
              </a:cxn>
            </a:cxnLst>
            <a:rect l="0" t="0" r="r" b="b"/>
            <a:pathLst>
              <a:path w="1070" h="844">
                <a:moveTo>
                  <a:pt x="141" y="0"/>
                </a:moveTo>
                <a:lnTo>
                  <a:pt x="1070" y="194"/>
                </a:lnTo>
                <a:lnTo>
                  <a:pt x="919" y="844"/>
                </a:lnTo>
                <a:lnTo>
                  <a:pt x="0" y="624"/>
                </a:lnTo>
                <a:lnTo>
                  <a:pt x="14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57" name="Freeform 337"/>
          <p:cNvSpPr>
            <a:spLocks/>
          </p:cNvSpPr>
          <p:nvPr/>
        </p:nvSpPr>
        <p:spPr bwMode="auto">
          <a:xfrm>
            <a:off x="6761163" y="5432425"/>
            <a:ext cx="130175" cy="44450"/>
          </a:xfrm>
          <a:custGeom>
            <a:avLst/>
            <a:gdLst>
              <a:gd name="T0" fmla="*/ 97 w 819"/>
              <a:gd name="T1" fmla="*/ 0 h 333"/>
              <a:gd name="T2" fmla="*/ 819 w 819"/>
              <a:gd name="T3" fmla="*/ 139 h 333"/>
              <a:gd name="T4" fmla="*/ 172 w 819"/>
              <a:gd name="T5" fmla="*/ 98 h 333"/>
              <a:gd name="T6" fmla="*/ 0 w 819"/>
              <a:gd name="T7" fmla="*/ 333 h 333"/>
              <a:gd name="T8" fmla="*/ 97 w 819"/>
              <a:gd name="T9" fmla="*/ 0 h 333"/>
            </a:gdLst>
            <a:ahLst/>
            <a:cxnLst>
              <a:cxn ang="0">
                <a:pos x="T0" y="T1"/>
              </a:cxn>
              <a:cxn ang="0">
                <a:pos x="T2" y="T3"/>
              </a:cxn>
              <a:cxn ang="0">
                <a:pos x="T4" y="T5"/>
              </a:cxn>
              <a:cxn ang="0">
                <a:pos x="T6" y="T7"/>
              </a:cxn>
              <a:cxn ang="0">
                <a:pos x="T8" y="T9"/>
              </a:cxn>
            </a:cxnLst>
            <a:rect l="0" t="0" r="r" b="b"/>
            <a:pathLst>
              <a:path w="819" h="333">
                <a:moveTo>
                  <a:pt x="97" y="0"/>
                </a:moveTo>
                <a:lnTo>
                  <a:pt x="819" y="139"/>
                </a:lnTo>
                <a:lnTo>
                  <a:pt x="172" y="98"/>
                </a:lnTo>
                <a:lnTo>
                  <a:pt x="0" y="333"/>
                </a:lnTo>
                <a:lnTo>
                  <a:pt x="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58" name="Freeform 338"/>
          <p:cNvSpPr>
            <a:spLocks/>
          </p:cNvSpPr>
          <p:nvPr/>
        </p:nvSpPr>
        <p:spPr bwMode="auto">
          <a:xfrm>
            <a:off x="6729413" y="5564188"/>
            <a:ext cx="171450" cy="41275"/>
          </a:xfrm>
          <a:custGeom>
            <a:avLst/>
            <a:gdLst>
              <a:gd name="T0" fmla="*/ 34 w 1083"/>
              <a:gd name="T1" fmla="*/ 0 h 306"/>
              <a:gd name="T2" fmla="*/ 1083 w 1083"/>
              <a:gd name="T3" fmla="*/ 261 h 306"/>
              <a:gd name="T4" fmla="*/ 1055 w 1083"/>
              <a:gd name="T5" fmla="*/ 306 h 306"/>
              <a:gd name="T6" fmla="*/ 0 w 1083"/>
              <a:gd name="T7" fmla="*/ 28 h 306"/>
              <a:gd name="T8" fmla="*/ 34 w 1083"/>
              <a:gd name="T9" fmla="*/ 0 h 306"/>
            </a:gdLst>
            <a:ahLst/>
            <a:cxnLst>
              <a:cxn ang="0">
                <a:pos x="T0" y="T1"/>
              </a:cxn>
              <a:cxn ang="0">
                <a:pos x="T2" y="T3"/>
              </a:cxn>
              <a:cxn ang="0">
                <a:pos x="T4" y="T5"/>
              </a:cxn>
              <a:cxn ang="0">
                <a:pos x="T6" y="T7"/>
              </a:cxn>
              <a:cxn ang="0">
                <a:pos x="T8" y="T9"/>
              </a:cxn>
            </a:cxnLst>
            <a:rect l="0" t="0" r="r" b="b"/>
            <a:pathLst>
              <a:path w="1083" h="306">
                <a:moveTo>
                  <a:pt x="34" y="0"/>
                </a:moveTo>
                <a:lnTo>
                  <a:pt x="1083" y="261"/>
                </a:lnTo>
                <a:lnTo>
                  <a:pt x="1055" y="306"/>
                </a:lnTo>
                <a:lnTo>
                  <a:pt x="0" y="28"/>
                </a:lnTo>
                <a:lnTo>
                  <a:pt x="34"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59" name="Freeform 339"/>
          <p:cNvSpPr>
            <a:spLocks/>
          </p:cNvSpPr>
          <p:nvPr/>
        </p:nvSpPr>
        <p:spPr bwMode="auto">
          <a:xfrm>
            <a:off x="6713538" y="5576888"/>
            <a:ext cx="173037" cy="41275"/>
          </a:xfrm>
          <a:custGeom>
            <a:avLst/>
            <a:gdLst>
              <a:gd name="T0" fmla="*/ 39 w 1088"/>
              <a:gd name="T1" fmla="*/ 0 h 311"/>
              <a:gd name="T2" fmla="*/ 1088 w 1088"/>
              <a:gd name="T3" fmla="*/ 260 h 311"/>
              <a:gd name="T4" fmla="*/ 1055 w 1088"/>
              <a:gd name="T5" fmla="*/ 311 h 311"/>
              <a:gd name="T6" fmla="*/ 0 w 1088"/>
              <a:gd name="T7" fmla="*/ 34 h 311"/>
              <a:gd name="T8" fmla="*/ 39 w 1088"/>
              <a:gd name="T9" fmla="*/ 0 h 311"/>
            </a:gdLst>
            <a:ahLst/>
            <a:cxnLst>
              <a:cxn ang="0">
                <a:pos x="T0" y="T1"/>
              </a:cxn>
              <a:cxn ang="0">
                <a:pos x="T2" y="T3"/>
              </a:cxn>
              <a:cxn ang="0">
                <a:pos x="T4" y="T5"/>
              </a:cxn>
              <a:cxn ang="0">
                <a:pos x="T6" y="T7"/>
              </a:cxn>
              <a:cxn ang="0">
                <a:pos x="T8" y="T9"/>
              </a:cxn>
            </a:cxnLst>
            <a:rect l="0" t="0" r="r" b="b"/>
            <a:pathLst>
              <a:path w="1088" h="311">
                <a:moveTo>
                  <a:pt x="39" y="0"/>
                </a:moveTo>
                <a:lnTo>
                  <a:pt x="1088" y="260"/>
                </a:lnTo>
                <a:lnTo>
                  <a:pt x="1055" y="311"/>
                </a:lnTo>
                <a:lnTo>
                  <a:pt x="0" y="34"/>
                </a:lnTo>
                <a:lnTo>
                  <a:pt x="39"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60" name="Freeform 340"/>
          <p:cNvSpPr>
            <a:spLocks/>
          </p:cNvSpPr>
          <p:nvPr/>
        </p:nvSpPr>
        <p:spPr bwMode="auto">
          <a:xfrm>
            <a:off x="6740525" y="5614988"/>
            <a:ext cx="25400" cy="9525"/>
          </a:xfrm>
          <a:custGeom>
            <a:avLst/>
            <a:gdLst>
              <a:gd name="T0" fmla="*/ 16 w 164"/>
              <a:gd name="T1" fmla="*/ 1 h 72"/>
              <a:gd name="T2" fmla="*/ 21 w 164"/>
              <a:gd name="T3" fmla="*/ 1 h 72"/>
              <a:gd name="T4" fmla="*/ 35 w 164"/>
              <a:gd name="T5" fmla="*/ 0 h 72"/>
              <a:gd name="T6" fmla="*/ 54 w 164"/>
              <a:gd name="T7" fmla="*/ 0 h 72"/>
              <a:gd name="T8" fmla="*/ 78 w 164"/>
              <a:gd name="T9" fmla="*/ 2 h 72"/>
              <a:gd name="T10" fmla="*/ 104 w 164"/>
              <a:gd name="T11" fmla="*/ 7 h 72"/>
              <a:gd name="T12" fmla="*/ 128 w 164"/>
              <a:gd name="T13" fmla="*/ 17 h 72"/>
              <a:gd name="T14" fmla="*/ 149 w 164"/>
              <a:gd name="T15" fmla="*/ 31 h 72"/>
              <a:gd name="T16" fmla="*/ 164 w 164"/>
              <a:gd name="T17" fmla="*/ 51 h 72"/>
              <a:gd name="T18" fmla="*/ 164 w 164"/>
              <a:gd name="T19" fmla="*/ 52 h 72"/>
              <a:gd name="T20" fmla="*/ 164 w 164"/>
              <a:gd name="T21" fmla="*/ 57 h 72"/>
              <a:gd name="T22" fmla="*/ 163 w 164"/>
              <a:gd name="T23" fmla="*/ 62 h 72"/>
              <a:gd name="T24" fmla="*/ 161 w 164"/>
              <a:gd name="T25" fmla="*/ 67 h 72"/>
              <a:gd name="T26" fmla="*/ 156 w 164"/>
              <a:gd name="T27" fmla="*/ 71 h 72"/>
              <a:gd name="T28" fmla="*/ 149 w 164"/>
              <a:gd name="T29" fmla="*/ 72 h 72"/>
              <a:gd name="T30" fmla="*/ 138 w 164"/>
              <a:gd name="T31" fmla="*/ 71 h 72"/>
              <a:gd name="T32" fmla="*/ 124 w 164"/>
              <a:gd name="T33" fmla="*/ 65 h 72"/>
              <a:gd name="T34" fmla="*/ 124 w 164"/>
              <a:gd name="T35" fmla="*/ 63 h 72"/>
              <a:gd name="T36" fmla="*/ 123 w 164"/>
              <a:gd name="T37" fmla="*/ 59 h 72"/>
              <a:gd name="T38" fmla="*/ 120 w 164"/>
              <a:gd name="T39" fmla="*/ 52 h 72"/>
              <a:gd name="T40" fmla="*/ 113 w 164"/>
              <a:gd name="T41" fmla="*/ 45 h 72"/>
              <a:gd name="T42" fmla="*/ 100 w 164"/>
              <a:gd name="T43" fmla="*/ 38 h 72"/>
              <a:gd name="T44" fmla="*/ 81 w 164"/>
              <a:gd name="T45" fmla="*/ 32 h 72"/>
              <a:gd name="T46" fmla="*/ 55 w 164"/>
              <a:gd name="T47" fmla="*/ 29 h 72"/>
              <a:gd name="T48" fmla="*/ 20 w 164"/>
              <a:gd name="T49" fmla="*/ 29 h 72"/>
              <a:gd name="T50" fmla="*/ 18 w 164"/>
              <a:gd name="T51" fmla="*/ 29 h 72"/>
              <a:gd name="T52" fmla="*/ 14 w 164"/>
              <a:gd name="T53" fmla="*/ 27 h 72"/>
              <a:gd name="T54" fmla="*/ 9 w 164"/>
              <a:gd name="T55" fmla="*/ 25 h 72"/>
              <a:gd name="T56" fmla="*/ 4 w 164"/>
              <a:gd name="T57" fmla="*/ 22 h 72"/>
              <a:gd name="T58" fmla="*/ 0 w 164"/>
              <a:gd name="T59" fmla="*/ 18 h 72"/>
              <a:gd name="T60" fmla="*/ 0 w 164"/>
              <a:gd name="T61" fmla="*/ 14 h 72"/>
              <a:gd name="T62" fmla="*/ 5 w 164"/>
              <a:gd name="T63" fmla="*/ 7 h 72"/>
              <a:gd name="T64" fmla="*/ 16 w 164"/>
              <a:gd name="T65" fmla="*/ 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72">
                <a:moveTo>
                  <a:pt x="16" y="1"/>
                </a:moveTo>
                <a:lnTo>
                  <a:pt x="21" y="1"/>
                </a:lnTo>
                <a:lnTo>
                  <a:pt x="35" y="0"/>
                </a:lnTo>
                <a:lnTo>
                  <a:pt x="54" y="0"/>
                </a:lnTo>
                <a:lnTo>
                  <a:pt x="78" y="2"/>
                </a:lnTo>
                <a:lnTo>
                  <a:pt x="104" y="7"/>
                </a:lnTo>
                <a:lnTo>
                  <a:pt x="128" y="17"/>
                </a:lnTo>
                <a:lnTo>
                  <a:pt x="149" y="31"/>
                </a:lnTo>
                <a:lnTo>
                  <a:pt x="164" y="51"/>
                </a:lnTo>
                <a:lnTo>
                  <a:pt x="164" y="52"/>
                </a:lnTo>
                <a:lnTo>
                  <a:pt x="164" y="57"/>
                </a:lnTo>
                <a:lnTo>
                  <a:pt x="163" y="62"/>
                </a:lnTo>
                <a:lnTo>
                  <a:pt x="161" y="67"/>
                </a:lnTo>
                <a:lnTo>
                  <a:pt x="156" y="71"/>
                </a:lnTo>
                <a:lnTo>
                  <a:pt x="149" y="72"/>
                </a:lnTo>
                <a:lnTo>
                  <a:pt x="138" y="71"/>
                </a:lnTo>
                <a:lnTo>
                  <a:pt x="124" y="65"/>
                </a:lnTo>
                <a:lnTo>
                  <a:pt x="124" y="63"/>
                </a:lnTo>
                <a:lnTo>
                  <a:pt x="123" y="59"/>
                </a:lnTo>
                <a:lnTo>
                  <a:pt x="120" y="52"/>
                </a:lnTo>
                <a:lnTo>
                  <a:pt x="113" y="45"/>
                </a:lnTo>
                <a:lnTo>
                  <a:pt x="100" y="38"/>
                </a:lnTo>
                <a:lnTo>
                  <a:pt x="81" y="32"/>
                </a:lnTo>
                <a:lnTo>
                  <a:pt x="55" y="29"/>
                </a:lnTo>
                <a:lnTo>
                  <a:pt x="20" y="29"/>
                </a:lnTo>
                <a:lnTo>
                  <a:pt x="18" y="29"/>
                </a:lnTo>
                <a:lnTo>
                  <a:pt x="14" y="27"/>
                </a:lnTo>
                <a:lnTo>
                  <a:pt x="9" y="25"/>
                </a:lnTo>
                <a:lnTo>
                  <a:pt x="4" y="22"/>
                </a:lnTo>
                <a:lnTo>
                  <a:pt x="0" y="18"/>
                </a:lnTo>
                <a:lnTo>
                  <a:pt x="0" y="14"/>
                </a:lnTo>
                <a:lnTo>
                  <a:pt x="5" y="7"/>
                </a:lnTo>
                <a:lnTo>
                  <a:pt x="16" y="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61" name="Freeform 341"/>
          <p:cNvSpPr>
            <a:spLocks/>
          </p:cNvSpPr>
          <p:nvPr/>
        </p:nvSpPr>
        <p:spPr bwMode="auto">
          <a:xfrm>
            <a:off x="6745288" y="5546725"/>
            <a:ext cx="23812" cy="14288"/>
          </a:xfrm>
          <a:custGeom>
            <a:avLst/>
            <a:gdLst>
              <a:gd name="T0" fmla="*/ 45 w 146"/>
              <a:gd name="T1" fmla="*/ 0 h 109"/>
              <a:gd name="T2" fmla="*/ 42 w 146"/>
              <a:gd name="T3" fmla="*/ 0 h 109"/>
              <a:gd name="T4" fmla="*/ 35 w 146"/>
              <a:gd name="T5" fmla="*/ 3 h 109"/>
              <a:gd name="T6" fmla="*/ 26 w 146"/>
              <a:gd name="T7" fmla="*/ 7 h 109"/>
              <a:gd name="T8" fmla="*/ 15 w 146"/>
              <a:gd name="T9" fmla="*/ 14 h 109"/>
              <a:gd name="T10" fmla="*/ 6 w 146"/>
              <a:gd name="T11" fmla="*/ 24 h 109"/>
              <a:gd name="T12" fmla="*/ 1 w 146"/>
              <a:gd name="T13" fmla="*/ 39 h 109"/>
              <a:gd name="T14" fmla="*/ 0 w 146"/>
              <a:gd name="T15" fmla="*/ 59 h 109"/>
              <a:gd name="T16" fmla="*/ 6 w 146"/>
              <a:gd name="T17" fmla="*/ 85 h 109"/>
              <a:gd name="T18" fmla="*/ 85 w 146"/>
              <a:gd name="T19" fmla="*/ 109 h 109"/>
              <a:gd name="T20" fmla="*/ 84 w 146"/>
              <a:gd name="T21" fmla="*/ 104 h 109"/>
              <a:gd name="T22" fmla="*/ 84 w 146"/>
              <a:gd name="T23" fmla="*/ 93 h 109"/>
              <a:gd name="T24" fmla="*/ 84 w 146"/>
              <a:gd name="T25" fmla="*/ 76 h 109"/>
              <a:gd name="T26" fmla="*/ 87 w 146"/>
              <a:gd name="T27" fmla="*/ 58 h 109"/>
              <a:gd name="T28" fmla="*/ 93 w 146"/>
              <a:gd name="T29" fmla="*/ 40 h 109"/>
              <a:gd name="T30" fmla="*/ 104 w 146"/>
              <a:gd name="T31" fmla="*/ 27 h 109"/>
              <a:gd name="T32" fmla="*/ 121 w 146"/>
              <a:gd name="T33" fmla="*/ 20 h 109"/>
              <a:gd name="T34" fmla="*/ 146 w 146"/>
              <a:gd name="T35" fmla="*/ 23 h 109"/>
              <a:gd name="T36" fmla="*/ 45 w 146"/>
              <a:gd name="T3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6" h="109">
                <a:moveTo>
                  <a:pt x="45" y="0"/>
                </a:moveTo>
                <a:lnTo>
                  <a:pt x="42" y="0"/>
                </a:lnTo>
                <a:lnTo>
                  <a:pt x="35" y="3"/>
                </a:lnTo>
                <a:lnTo>
                  <a:pt x="26" y="7"/>
                </a:lnTo>
                <a:lnTo>
                  <a:pt x="15" y="14"/>
                </a:lnTo>
                <a:lnTo>
                  <a:pt x="6" y="24"/>
                </a:lnTo>
                <a:lnTo>
                  <a:pt x="1" y="39"/>
                </a:lnTo>
                <a:lnTo>
                  <a:pt x="0" y="59"/>
                </a:lnTo>
                <a:lnTo>
                  <a:pt x="6" y="85"/>
                </a:lnTo>
                <a:lnTo>
                  <a:pt x="85" y="109"/>
                </a:lnTo>
                <a:lnTo>
                  <a:pt x="84" y="104"/>
                </a:lnTo>
                <a:lnTo>
                  <a:pt x="84" y="93"/>
                </a:lnTo>
                <a:lnTo>
                  <a:pt x="84" y="76"/>
                </a:lnTo>
                <a:lnTo>
                  <a:pt x="87" y="58"/>
                </a:lnTo>
                <a:lnTo>
                  <a:pt x="93" y="40"/>
                </a:lnTo>
                <a:lnTo>
                  <a:pt x="104" y="27"/>
                </a:lnTo>
                <a:lnTo>
                  <a:pt x="121" y="20"/>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62" name="Freeform 342"/>
          <p:cNvSpPr>
            <a:spLocks/>
          </p:cNvSpPr>
          <p:nvPr/>
        </p:nvSpPr>
        <p:spPr bwMode="auto">
          <a:xfrm>
            <a:off x="6877050" y="5572125"/>
            <a:ext cx="23813" cy="14288"/>
          </a:xfrm>
          <a:custGeom>
            <a:avLst/>
            <a:gdLst>
              <a:gd name="T0" fmla="*/ 45 w 146"/>
              <a:gd name="T1" fmla="*/ 0 h 107"/>
              <a:gd name="T2" fmla="*/ 42 w 146"/>
              <a:gd name="T3" fmla="*/ 0 h 107"/>
              <a:gd name="T4" fmla="*/ 35 w 146"/>
              <a:gd name="T5" fmla="*/ 2 h 107"/>
              <a:gd name="T6" fmla="*/ 25 w 146"/>
              <a:gd name="T7" fmla="*/ 6 h 107"/>
              <a:gd name="T8" fmla="*/ 15 w 146"/>
              <a:gd name="T9" fmla="*/ 12 h 107"/>
              <a:gd name="T10" fmla="*/ 6 w 146"/>
              <a:gd name="T11" fmla="*/ 23 h 107"/>
              <a:gd name="T12" fmla="*/ 0 w 146"/>
              <a:gd name="T13" fmla="*/ 38 h 107"/>
              <a:gd name="T14" fmla="*/ 0 w 146"/>
              <a:gd name="T15" fmla="*/ 58 h 107"/>
              <a:gd name="T16" fmla="*/ 6 w 146"/>
              <a:gd name="T17" fmla="*/ 85 h 107"/>
              <a:gd name="T18" fmla="*/ 84 w 146"/>
              <a:gd name="T19" fmla="*/ 107 h 107"/>
              <a:gd name="T20" fmla="*/ 83 w 146"/>
              <a:gd name="T21" fmla="*/ 103 h 107"/>
              <a:gd name="T22" fmla="*/ 83 w 146"/>
              <a:gd name="T23" fmla="*/ 91 h 107"/>
              <a:gd name="T24" fmla="*/ 83 w 146"/>
              <a:gd name="T25" fmla="*/ 75 h 107"/>
              <a:gd name="T26" fmla="*/ 86 w 146"/>
              <a:gd name="T27" fmla="*/ 56 h 107"/>
              <a:gd name="T28" fmla="*/ 92 w 146"/>
              <a:gd name="T29" fmla="*/ 40 h 107"/>
              <a:gd name="T30" fmla="*/ 103 w 146"/>
              <a:gd name="T31" fmla="*/ 27 h 107"/>
              <a:gd name="T32" fmla="*/ 121 w 146"/>
              <a:gd name="T33" fmla="*/ 19 h 107"/>
              <a:gd name="T34" fmla="*/ 146 w 146"/>
              <a:gd name="T35" fmla="*/ 23 h 107"/>
              <a:gd name="T36" fmla="*/ 45 w 146"/>
              <a:gd name="T3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6" h="107">
                <a:moveTo>
                  <a:pt x="45" y="0"/>
                </a:moveTo>
                <a:lnTo>
                  <a:pt x="42" y="0"/>
                </a:lnTo>
                <a:lnTo>
                  <a:pt x="35" y="2"/>
                </a:lnTo>
                <a:lnTo>
                  <a:pt x="25" y="6"/>
                </a:lnTo>
                <a:lnTo>
                  <a:pt x="15" y="12"/>
                </a:lnTo>
                <a:lnTo>
                  <a:pt x="6" y="23"/>
                </a:lnTo>
                <a:lnTo>
                  <a:pt x="0" y="38"/>
                </a:lnTo>
                <a:lnTo>
                  <a:pt x="0" y="58"/>
                </a:lnTo>
                <a:lnTo>
                  <a:pt x="6" y="85"/>
                </a:lnTo>
                <a:lnTo>
                  <a:pt x="84" y="107"/>
                </a:lnTo>
                <a:lnTo>
                  <a:pt x="83" y="103"/>
                </a:lnTo>
                <a:lnTo>
                  <a:pt x="83" y="91"/>
                </a:lnTo>
                <a:lnTo>
                  <a:pt x="83" y="75"/>
                </a:lnTo>
                <a:lnTo>
                  <a:pt x="86" y="56"/>
                </a:lnTo>
                <a:lnTo>
                  <a:pt x="92" y="40"/>
                </a:lnTo>
                <a:lnTo>
                  <a:pt x="103" y="27"/>
                </a:lnTo>
                <a:lnTo>
                  <a:pt x="121" y="19"/>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63" name="Freeform 343"/>
          <p:cNvSpPr>
            <a:spLocks/>
          </p:cNvSpPr>
          <p:nvPr/>
        </p:nvSpPr>
        <p:spPr bwMode="auto">
          <a:xfrm>
            <a:off x="6770688" y="5549900"/>
            <a:ext cx="100012" cy="25400"/>
          </a:xfrm>
          <a:custGeom>
            <a:avLst/>
            <a:gdLst>
              <a:gd name="T0" fmla="*/ 0 w 629"/>
              <a:gd name="T1" fmla="*/ 40 h 182"/>
              <a:gd name="T2" fmla="*/ 601 w 629"/>
              <a:gd name="T3" fmla="*/ 182 h 182"/>
              <a:gd name="T4" fmla="*/ 629 w 629"/>
              <a:gd name="T5" fmla="*/ 142 h 182"/>
              <a:gd name="T6" fmla="*/ 29 w 629"/>
              <a:gd name="T7" fmla="*/ 0 h 182"/>
              <a:gd name="T8" fmla="*/ 0 w 629"/>
              <a:gd name="T9" fmla="*/ 40 h 182"/>
            </a:gdLst>
            <a:ahLst/>
            <a:cxnLst>
              <a:cxn ang="0">
                <a:pos x="T0" y="T1"/>
              </a:cxn>
              <a:cxn ang="0">
                <a:pos x="T2" y="T3"/>
              </a:cxn>
              <a:cxn ang="0">
                <a:pos x="T4" y="T5"/>
              </a:cxn>
              <a:cxn ang="0">
                <a:pos x="T6" y="T7"/>
              </a:cxn>
              <a:cxn ang="0">
                <a:pos x="T8" y="T9"/>
              </a:cxn>
            </a:cxnLst>
            <a:rect l="0" t="0" r="r" b="b"/>
            <a:pathLst>
              <a:path w="629" h="182">
                <a:moveTo>
                  <a:pt x="0" y="40"/>
                </a:moveTo>
                <a:lnTo>
                  <a:pt x="601" y="182"/>
                </a:lnTo>
                <a:lnTo>
                  <a:pt x="629" y="142"/>
                </a:lnTo>
                <a:lnTo>
                  <a:pt x="29" y="0"/>
                </a:lnTo>
                <a:lnTo>
                  <a:pt x="0" y="4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64" name="Freeform 344"/>
          <p:cNvSpPr>
            <a:spLocks/>
          </p:cNvSpPr>
          <p:nvPr/>
        </p:nvSpPr>
        <p:spPr bwMode="auto">
          <a:xfrm>
            <a:off x="6770688" y="5561013"/>
            <a:ext cx="95250" cy="22225"/>
          </a:xfrm>
          <a:custGeom>
            <a:avLst/>
            <a:gdLst>
              <a:gd name="T0" fmla="*/ 0 w 606"/>
              <a:gd name="T1" fmla="*/ 28 h 170"/>
              <a:gd name="T2" fmla="*/ 600 w 606"/>
              <a:gd name="T3" fmla="*/ 170 h 170"/>
              <a:gd name="T4" fmla="*/ 606 w 606"/>
              <a:gd name="T5" fmla="*/ 142 h 170"/>
              <a:gd name="T6" fmla="*/ 5 w 606"/>
              <a:gd name="T7" fmla="*/ 0 h 170"/>
              <a:gd name="T8" fmla="*/ 0 w 606"/>
              <a:gd name="T9" fmla="*/ 28 h 170"/>
            </a:gdLst>
            <a:ahLst/>
            <a:cxnLst>
              <a:cxn ang="0">
                <a:pos x="T0" y="T1"/>
              </a:cxn>
              <a:cxn ang="0">
                <a:pos x="T2" y="T3"/>
              </a:cxn>
              <a:cxn ang="0">
                <a:pos x="T4" y="T5"/>
              </a:cxn>
              <a:cxn ang="0">
                <a:pos x="T6" y="T7"/>
              </a:cxn>
              <a:cxn ang="0">
                <a:pos x="T8" y="T9"/>
              </a:cxn>
            </a:cxnLst>
            <a:rect l="0" t="0" r="r" b="b"/>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65" name="Freeform 345"/>
          <p:cNvSpPr>
            <a:spLocks/>
          </p:cNvSpPr>
          <p:nvPr/>
        </p:nvSpPr>
        <p:spPr bwMode="auto">
          <a:xfrm>
            <a:off x="6770688" y="5545138"/>
            <a:ext cx="95250" cy="22225"/>
          </a:xfrm>
          <a:custGeom>
            <a:avLst/>
            <a:gdLst>
              <a:gd name="T0" fmla="*/ 0 w 606"/>
              <a:gd name="T1" fmla="*/ 28 h 170"/>
              <a:gd name="T2" fmla="*/ 600 w 606"/>
              <a:gd name="T3" fmla="*/ 170 h 170"/>
              <a:gd name="T4" fmla="*/ 606 w 606"/>
              <a:gd name="T5" fmla="*/ 142 h 170"/>
              <a:gd name="T6" fmla="*/ 5 w 606"/>
              <a:gd name="T7" fmla="*/ 0 h 170"/>
              <a:gd name="T8" fmla="*/ 0 w 606"/>
              <a:gd name="T9" fmla="*/ 28 h 170"/>
            </a:gdLst>
            <a:ahLst/>
            <a:cxnLst>
              <a:cxn ang="0">
                <a:pos x="T0" y="T1"/>
              </a:cxn>
              <a:cxn ang="0">
                <a:pos x="T2" y="T3"/>
              </a:cxn>
              <a:cxn ang="0">
                <a:pos x="T4" y="T5"/>
              </a:cxn>
              <a:cxn ang="0">
                <a:pos x="T6" y="T7"/>
              </a:cxn>
              <a:cxn ang="0">
                <a:pos x="T8" y="T9"/>
              </a:cxn>
            </a:cxnLst>
            <a:rect l="0" t="0" r="r" b="b"/>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12666" name="Group 346"/>
          <p:cNvGrpSpPr>
            <a:grpSpLocks/>
          </p:cNvGrpSpPr>
          <p:nvPr/>
        </p:nvGrpSpPr>
        <p:grpSpPr bwMode="auto">
          <a:xfrm>
            <a:off x="6189663" y="5181600"/>
            <a:ext cx="338137" cy="282575"/>
            <a:chOff x="3899" y="3264"/>
            <a:chExt cx="213" cy="178"/>
          </a:xfrm>
        </p:grpSpPr>
        <p:sp>
          <p:nvSpPr>
            <p:cNvPr id="312667" name="Freeform 347"/>
            <p:cNvSpPr>
              <a:spLocks/>
            </p:cNvSpPr>
            <p:nvPr/>
          </p:nvSpPr>
          <p:spPr bwMode="auto">
            <a:xfrm>
              <a:off x="3899" y="3264"/>
              <a:ext cx="213" cy="178"/>
            </a:xfrm>
            <a:custGeom>
              <a:avLst/>
              <a:gdLst>
                <a:gd name="T0" fmla="*/ 539 w 1913"/>
                <a:gd name="T1" fmla="*/ 115 h 1606"/>
                <a:gd name="T2" fmla="*/ 544 w 1913"/>
                <a:gd name="T3" fmla="*/ 114 h 1606"/>
                <a:gd name="T4" fmla="*/ 555 w 1913"/>
                <a:gd name="T5" fmla="*/ 110 h 1606"/>
                <a:gd name="T6" fmla="*/ 574 w 1913"/>
                <a:gd name="T7" fmla="*/ 103 h 1606"/>
                <a:gd name="T8" fmla="*/ 602 w 1913"/>
                <a:gd name="T9" fmla="*/ 95 h 1606"/>
                <a:gd name="T10" fmla="*/ 636 w 1913"/>
                <a:gd name="T11" fmla="*/ 85 h 1606"/>
                <a:gd name="T12" fmla="*/ 679 w 1913"/>
                <a:gd name="T13" fmla="*/ 75 h 1606"/>
                <a:gd name="T14" fmla="*/ 730 w 1913"/>
                <a:gd name="T15" fmla="*/ 64 h 1606"/>
                <a:gd name="T16" fmla="*/ 789 w 1913"/>
                <a:gd name="T17" fmla="*/ 52 h 1606"/>
                <a:gd name="T18" fmla="*/ 855 w 1913"/>
                <a:gd name="T19" fmla="*/ 41 h 1606"/>
                <a:gd name="T20" fmla="*/ 929 w 1913"/>
                <a:gd name="T21" fmla="*/ 31 h 1606"/>
                <a:gd name="T22" fmla="*/ 1013 w 1913"/>
                <a:gd name="T23" fmla="*/ 21 h 1606"/>
                <a:gd name="T24" fmla="*/ 1103 w 1913"/>
                <a:gd name="T25" fmla="*/ 13 h 1606"/>
                <a:gd name="T26" fmla="*/ 1202 w 1913"/>
                <a:gd name="T27" fmla="*/ 6 h 1606"/>
                <a:gd name="T28" fmla="*/ 1309 w 1913"/>
                <a:gd name="T29" fmla="*/ 1 h 1606"/>
                <a:gd name="T30" fmla="*/ 1425 w 1913"/>
                <a:gd name="T31" fmla="*/ 0 h 1606"/>
                <a:gd name="T32" fmla="*/ 1548 w 1913"/>
                <a:gd name="T33" fmla="*/ 1 h 1606"/>
                <a:gd name="T34" fmla="*/ 1601 w 1913"/>
                <a:gd name="T35" fmla="*/ 221 h 1606"/>
                <a:gd name="T36" fmla="*/ 1620 w 1913"/>
                <a:gd name="T37" fmla="*/ 230 h 1606"/>
                <a:gd name="T38" fmla="*/ 1663 w 1913"/>
                <a:gd name="T39" fmla="*/ 260 h 1606"/>
                <a:gd name="T40" fmla="*/ 1709 w 1913"/>
                <a:gd name="T41" fmla="*/ 312 h 1606"/>
                <a:gd name="T42" fmla="*/ 1736 w 1913"/>
                <a:gd name="T43" fmla="*/ 388 h 1606"/>
                <a:gd name="T44" fmla="*/ 1849 w 1913"/>
                <a:gd name="T45" fmla="*/ 898 h 1606"/>
                <a:gd name="T46" fmla="*/ 1895 w 1913"/>
                <a:gd name="T47" fmla="*/ 1110 h 1606"/>
                <a:gd name="T48" fmla="*/ 1902 w 1913"/>
                <a:gd name="T49" fmla="*/ 1125 h 1606"/>
                <a:gd name="T50" fmla="*/ 1912 w 1913"/>
                <a:gd name="T51" fmla="*/ 1166 h 1606"/>
                <a:gd name="T52" fmla="*/ 1911 w 1913"/>
                <a:gd name="T53" fmla="*/ 1229 h 1606"/>
                <a:gd name="T54" fmla="*/ 1884 w 1913"/>
                <a:gd name="T55" fmla="*/ 1307 h 1606"/>
                <a:gd name="T56" fmla="*/ 0 w 1913"/>
                <a:gd name="T57" fmla="*/ 1258 h 1606"/>
                <a:gd name="T58" fmla="*/ 188 w 1913"/>
                <a:gd name="T59" fmla="*/ 1159 h 1606"/>
                <a:gd name="T60" fmla="*/ 189 w 1913"/>
                <a:gd name="T61" fmla="*/ 220 h 1606"/>
                <a:gd name="T62" fmla="*/ 198 w 1913"/>
                <a:gd name="T63" fmla="*/ 214 h 1606"/>
                <a:gd name="T64" fmla="*/ 218 w 1913"/>
                <a:gd name="T65" fmla="*/ 203 h 1606"/>
                <a:gd name="T66" fmla="*/ 245 w 1913"/>
                <a:gd name="T67" fmla="*/ 191 h 1606"/>
                <a:gd name="T68" fmla="*/ 281 w 1913"/>
                <a:gd name="T69" fmla="*/ 179 h 1606"/>
                <a:gd name="T70" fmla="*/ 326 w 1913"/>
                <a:gd name="T71" fmla="*/ 173 h 1606"/>
                <a:gd name="T72" fmla="*/ 378 w 1913"/>
                <a:gd name="T73" fmla="*/ 172 h 1606"/>
                <a:gd name="T74" fmla="*/ 439 w 1913"/>
                <a:gd name="T75" fmla="*/ 181 h 1606"/>
                <a:gd name="T76" fmla="*/ 518 w 1913"/>
                <a:gd name="T77" fmla="*/ 213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a:p>
          </p:txBody>
        </p:sp>
        <p:sp>
          <p:nvSpPr>
            <p:cNvPr id="312668" name="Freeform 348"/>
            <p:cNvSpPr>
              <a:spLocks/>
            </p:cNvSpPr>
            <p:nvPr/>
          </p:nvSpPr>
          <p:spPr bwMode="auto">
            <a:xfrm>
              <a:off x="3977" y="3278"/>
              <a:ext cx="68" cy="78"/>
            </a:xfrm>
            <a:custGeom>
              <a:avLst/>
              <a:gdLst>
                <a:gd name="T0" fmla="*/ 609 w 614"/>
                <a:gd name="T1" fmla="*/ 26 h 697"/>
                <a:gd name="T2" fmla="*/ 606 w 614"/>
                <a:gd name="T3" fmla="*/ 25 h 697"/>
                <a:gd name="T4" fmla="*/ 596 w 614"/>
                <a:gd name="T5" fmla="*/ 23 h 697"/>
                <a:gd name="T6" fmla="*/ 581 w 614"/>
                <a:gd name="T7" fmla="*/ 18 h 697"/>
                <a:gd name="T8" fmla="*/ 559 w 614"/>
                <a:gd name="T9" fmla="*/ 14 h 697"/>
                <a:gd name="T10" fmla="*/ 534 w 614"/>
                <a:gd name="T11" fmla="*/ 10 h 697"/>
                <a:gd name="T12" fmla="*/ 503 w 614"/>
                <a:gd name="T13" fmla="*/ 6 h 697"/>
                <a:gd name="T14" fmla="*/ 469 w 614"/>
                <a:gd name="T15" fmla="*/ 3 h 697"/>
                <a:gd name="T16" fmla="*/ 430 w 614"/>
                <a:gd name="T17" fmla="*/ 1 h 697"/>
                <a:gd name="T18" fmla="*/ 388 w 614"/>
                <a:gd name="T19" fmla="*/ 0 h 697"/>
                <a:gd name="T20" fmla="*/ 344 w 614"/>
                <a:gd name="T21" fmla="*/ 2 h 697"/>
                <a:gd name="T22" fmla="*/ 297 w 614"/>
                <a:gd name="T23" fmla="*/ 6 h 697"/>
                <a:gd name="T24" fmla="*/ 247 w 614"/>
                <a:gd name="T25" fmla="*/ 14 h 697"/>
                <a:gd name="T26" fmla="*/ 197 w 614"/>
                <a:gd name="T27" fmla="*/ 25 h 697"/>
                <a:gd name="T28" fmla="*/ 145 w 614"/>
                <a:gd name="T29" fmla="*/ 40 h 697"/>
                <a:gd name="T30" fmla="*/ 92 w 614"/>
                <a:gd name="T31" fmla="*/ 58 h 697"/>
                <a:gd name="T32" fmla="*/ 39 w 614"/>
                <a:gd name="T33" fmla="*/ 83 h 697"/>
                <a:gd name="T34" fmla="*/ 35 w 614"/>
                <a:gd name="T35" fmla="*/ 96 h 697"/>
                <a:gd name="T36" fmla="*/ 26 w 614"/>
                <a:gd name="T37" fmla="*/ 134 h 697"/>
                <a:gd name="T38" fmla="*/ 15 w 614"/>
                <a:gd name="T39" fmla="*/ 192 h 697"/>
                <a:gd name="T40" fmla="*/ 5 w 614"/>
                <a:gd name="T41" fmla="*/ 268 h 697"/>
                <a:gd name="T42" fmla="*/ 0 w 614"/>
                <a:gd name="T43" fmla="*/ 358 h 697"/>
                <a:gd name="T44" fmla="*/ 4 w 614"/>
                <a:gd name="T45" fmla="*/ 459 h 697"/>
                <a:gd name="T46" fmla="*/ 19 w 614"/>
                <a:gd name="T47" fmla="*/ 568 h 697"/>
                <a:gd name="T48" fmla="*/ 50 w 614"/>
                <a:gd name="T49" fmla="*/ 679 h 697"/>
                <a:gd name="T50" fmla="*/ 54 w 614"/>
                <a:gd name="T51" fmla="*/ 679 h 697"/>
                <a:gd name="T52" fmla="*/ 62 w 614"/>
                <a:gd name="T53" fmla="*/ 678 h 697"/>
                <a:gd name="T54" fmla="*/ 75 w 614"/>
                <a:gd name="T55" fmla="*/ 676 h 697"/>
                <a:gd name="T56" fmla="*/ 93 w 614"/>
                <a:gd name="T57" fmla="*/ 675 h 697"/>
                <a:gd name="T58" fmla="*/ 117 w 614"/>
                <a:gd name="T59" fmla="*/ 673 h 697"/>
                <a:gd name="T60" fmla="*/ 144 w 614"/>
                <a:gd name="T61" fmla="*/ 671 h 697"/>
                <a:gd name="T62" fmla="*/ 177 w 614"/>
                <a:gd name="T63" fmla="*/ 670 h 697"/>
                <a:gd name="T64" fmla="*/ 212 w 614"/>
                <a:gd name="T65" fmla="*/ 669 h 697"/>
                <a:gd name="T66" fmla="*/ 252 w 614"/>
                <a:gd name="T67" fmla="*/ 668 h 697"/>
                <a:gd name="T68" fmla="*/ 295 w 614"/>
                <a:gd name="T69" fmla="*/ 669 h 697"/>
                <a:gd name="T70" fmla="*/ 342 w 614"/>
                <a:gd name="T71" fmla="*/ 670 h 697"/>
                <a:gd name="T72" fmla="*/ 391 w 614"/>
                <a:gd name="T73" fmla="*/ 672 h 697"/>
                <a:gd name="T74" fmla="*/ 443 w 614"/>
                <a:gd name="T75" fmla="*/ 676 h 697"/>
                <a:gd name="T76" fmla="*/ 498 w 614"/>
                <a:gd name="T77" fmla="*/ 681 h 697"/>
                <a:gd name="T78" fmla="*/ 555 w 614"/>
                <a:gd name="T79" fmla="*/ 688 h 697"/>
                <a:gd name="T80" fmla="*/ 614 w 614"/>
                <a:gd name="T81" fmla="*/ 697 h 697"/>
                <a:gd name="T82" fmla="*/ 611 w 614"/>
                <a:gd name="T83" fmla="*/ 676 h 697"/>
                <a:gd name="T84" fmla="*/ 605 w 614"/>
                <a:gd name="T85" fmla="*/ 621 h 697"/>
                <a:gd name="T86" fmla="*/ 596 w 614"/>
                <a:gd name="T87" fmla="*/ 538 h 697"/>
                <a:gd name="T88" fmla="*/ 589 w 614"/>
                <a:gd name="T89" fmla="*/ 438 h 697"/>
                <a:gd name="T90" fmla="*/ 584 w 614"/>
                <a:gd name="T91" fmla="*/ 327 h 697"/>
                <a:gd name="T92" fmla="*/ 584 w 614"/>
                <a:gd name="T93" fmla="*/ 217 h 697"/>
                <a:gd name="T94" fmla="*/ 592 w 614"/>
                <a:gd name="T95" fmla="*/ 114 h 697"/>
                <a:gd name="T96" fmla="*/ 609 w 614"/>
                <a:gd name="T97" fmla="*/ 26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69" name="Freeform 349"/>
            <p:cNvSpPr>
              <a:spLocks/>
            </p:cNvSpPr>
            <p:nvPr/>
          </p:nvSpPr>
          <p:spPr bwMode="auto">
            <a:xfrm>
              <a:off x="3984" y="3299"/>
              <a:ext cx="113" cy="77"/>
            </a:xfrm>
            <a:custGeom>
              <a:avLst/>
              <a:gdLst>
                <a:gd name="T0" fmla="*/ 6 w 1014"/>
                <a:gd name="T1" fmla="*/ 523 h 693"/>
                <a:gd name="T2" fmla="*/ 0 w 1014"/>
                <a:gd name="T3" fmla="*/ 608 h 693"/>
                <a:gd name="T4" fmla="*/ 660 w 1014"/>
                <a:gd name="T5" fmla="*/ 693 h 693"/>
                <a:gd name="T6" fmla="*/ 665 w 1014"/>
                <a:gd name="T7" fmla="*/ 691 h 693"/>
                <a:gd name="T8" fmla="*/ 679 w 1014"/>
                <a:gd name="T9" fmla="*/ 683 h 693"/>
                <a:gd name="T10" fmla="*/ 700 w 1014"/>
                <a:gd name="T11" fmla="*/ 672 h 693"/>
                <a:gd name="T12" fmla="*/ 726 w 1014"/>
                <a:gd name="T13" fmla="*/ 657 h 693"/>
                <a:gd name="T14" fmla="*/ 758 w 1014"/>
                <a:gd name="T15" fmla="*/ 636 h 693"/>
                <a:gd name="T16" fmla="*/ 793 w 1014"/>
                <a:gd name="T17" fmla="*/ 611 h 693"/>
                <a:gd name="T18" fmla="*/ 829 w 1014"/>
                <a:gd name="T19" fmla="*/ 581 h 693"/>
                <a:gd name="T20" fmla="*/ 866 w 1014"/>
                <a:gd name="T21" fmla="*/ 546 h 693"/>
                <a:gd name="T22" fmla="*/ 902 w 1014"/>
                <a:gd name="T23" fmla="*/ 508 h 693"/>
                <a:gd name="T24" fmla="*/ 935 w 1014"/>
                <a:gd name="T25" fmla="*/ 465 h 693"/>
                <a:gd name="T26" fmla="*/ 964 w 1014"/>
                <a:gd name="T27" fmla="*/ 416 h 693"/>
                <a:gd name="T28" fmla="*/ 987 w 1014"/>
                <a:gd name="T29" fmla="*/ 362 h 693"/>
                <a:gd name="T30" fmla="*/ 1004 w 1014"/>
                <a:gd name="T31" fmla="*/ 305 h 693"/>
                <a:gd name="T32" fmla="*/ 1014 w 1014"/>
                <a:gd name="T33" fmla="*/ 242 h 693"/>
                <a:gd name="T34" fmla="*/ 1012 w 1014"/>
                <a:gd name="T35" fmla="*/ 175 h 693"/>
                <a:gd name="T36" fmla="*/ 1000 w 1014"/>
                <a:gd name="T37" fmla="*/ 103 h 693"/>
                <a:gd name="T38" fmla="*/ 998 w 1014"/>
                <a:gd name="T39" fmla="*/ 98 h 693"/>
                <a:gd name="T40" fmla="*/ 992 w 1014"/>
                <a:gd name="T41" fmla="*/ 87 h 693"/>
                <a:gd name="T42" fmla="*/ 981 w 1014"/>
                <a:gd name="T43" fmla="*/ 72 h 693"/>
                <a:gd name="T44" fmla="*/ 967 w 1014"/>
                <a:gd name="T45" fmla="*/ 53 h 693"/>
                <a:gd name="T46" fmla="*/ 948 w 1014"/>
                <a:gd name="T47" fmla="*/ 35 h 693"/>
                <a:gd name="T48" fmla="*/ 926 w 1014"/>
                <a:gd name="T49" fmla="*/ 19 h 693"/>
                <a:gd name="T50" fmla="*/ 900 w 1014"/>
                <a:gd name="T51" fmla="*/ 6 h 693"/>
                <a:gd name="T52" fmla="*/ 870 w 1014"/>
                <a:gd name="T53" fmla="*/ 0 h 693"/>
                <a:gd name="T54" fmla="*/ 874 w 1014"/>
                <a:gd name="T55" fmla="*/ 12 h 693"/>
                <a:gd name="T56" fmla="*/ 884 w 1014"/>
                <a:gd name="T57" fmla="*/ 41 h 693"/>
                <a:gd name="T58" fmla="*/ 896 w 1014"/>
                <a:gd name="T59" fmla="*/ 89 h 693"/>
                <a:gd name="T60" fmla="*/ 907 w 1014"/>
                <a:gd name="T61" fmla="*/ 151 h 693"/>
                <a:gd name="T62" fmla="*/ 910 w 1014"/>
                <a:gd name="T63" fmla="*/ 225 h 693"/>
                <a:gd name="T64" fmla="*/ 902 w 1014"/>
                <a:gd name="T65" fmla="*/ 307 h 693"/>
                <a:gd name="T66" fmla="*/ 878 w 1014"/>
                <a:gd name="T67" fmla="*/ 396 h 693"/>
                <a:gd name="T68" fmla="*/ 836 w 1014"/>
                <a:gd name="T69" fmla="*/ 489 h 693"/>
                <a:gd name="T70" fmla="*/ 835 w 1014"/>
                <a:gd name="T71" fmla="*/ 490 h 693"/>
                <a:gd name="T72" fmla="*/ 831 w 1014"/>
                <a:gd name="T73" fmla="*/ 493 h 693"/>
                <a:gd name="T74" fmla="*/ 825 w 1014"/>
                <a:gd name="T75" fmla="*/ 498 h 693"/>
                <a:gd name="T76" fmla="*/ 816 w 1014"/>
                <a:gd name="T77" fmla="*/ 506 h 693"/>
                <a:gd name="T78" fmla="*/ 805 w 1014"/>
                <a:gd name="T79" fmla="*/ 513 h 693"/>
                <a:gd name="T80" fmla="*/ 792 w 1014"/>
                <a:gd name="T81" fmla="*/ 521 h 693"/>
                <a:gd name="T82" fmla="*/ 775 w 1014"/>
                <a:gd name="T83" fmla="*/ 529 h 693"/>
                <a:gd name="T84" fmla="*/ 757 w 1014"/>
                <a:gd name="T85" fmla="*/ 537 h 693"/>
                <a:gd name="T86" fmla="*/ 737 w 1014"/>
                <a:gd name="T87" fmla="*/ 544 h 693"/>
                <a:gd name="T88" fmla="*/ 713 w 1014"/>
                <a:gd name="T89" fmla="*/ 552 h 693"/>
                <a:gd name="T90" fmla="*/ 688 w 1014"/>
                <a:gd name="T91" fmla="*/ 557 h 693"/>
                <a:gd name="T92" fmla="*/ 659 w 1014"/>
                <a:gd name="T93" fmla="*/ 561 h 693"/>
                <a:gd name="T94" fmla="*/ 630 w 1014"/>
                <a:gd name="T95" fmla="*/ 562 h 693"/>
                <a:gd name="T96" fmla="*/ 597 w 1014"/>
                <a:gd name="T97" fmla="*/ 561 h 693"/>
                <a:gd name="T98" fmla="*/ 562 w 1014"/>
                <a:gd name="T99" fmla="*/ 558 h 693"/>
                <a:gd name="T100" fmla="*/ 525 w 1014"/>
                <a:gd name="T101" fmla="*/ 551 h 693"/>
                <a:gd name="T102" fmla="*/ 525 w 1014"/>
                <a:gd name="T103" fmla="*/ 642 h 693"/>
                <a:gd name="T104" fmla="*/ 23 w 1014"/>
                <a:gd name="T105" fmla="*/ 590 h 693"/>
                <a:gd name="T106" fmla="*/ 6 w 1014"/>
                <a:gd name="T107" fmla="*/ 523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70" name="Freeform 350"/>
            <p:cNvSpPr>
              <a:spLocks/>
            </p:cNvSpPr>
            <p:nvPr/>
          </p:nvSpPr>
          <p:spPr bwMode="auto">
            <a:xfrm>
              <a:off x="3970" y="3375"/>
              <a:ext cx="83" cy="27"/>
            </a:xfrm>
            <a:custGeom>
              <a:avLst/>
              <a:gdLst>
                <a:gd name="T0" fmla="*/ 745 w 745"/>
                <a:gd name="T1" fmla="*/ 86 h 240"/>
                <a:gd name="T2" fmla="*/ 11 w 745"/>
                <a:gd name="T3" fmla="*/ 0 h 240"/>
                <a:gd name="T4" fmla="*/ 0 w 745"/>
                <a:gd name="T5" fmla="*/ 86 h 240"/>
                <a:gd name="T6" fmla="*/ 722 w 745"/>
                <a:gd name="T7" fmla="*/ 240 h 240"/>
                <a:gd name="T8" fmla="*/ 745 w 745"/>
                <a:gd name="T9" fmla="*/ 86 h 240"/>
              </a:gdLst>
              <a:ahLst/>
              <a:cxnLst>
                <a:cxn ang="0">
                  <a:pos x="T0" y="T1"/>
                </a:cxn>
                <a:cxn ang="0">
                  <a:pos x="T2" y="T3"/>
                </a:cxn>
                <a:cxn ang="0">
                  <a:pos x="T4" y="T5"/>
                </a:cxn>
                <a:cxn ang="0">
                  <a:pos x="T6" y="T7"/>
                </a:cxn>
                <a:cxn ang="0">
                  <a:pos x="T8" y="T9"/>
                </a:cxn>
              </a:cxnLst>
              <a:rect l="0" t="0" r="r" b="b"/>
              <a:pathLst>
                <a:path w="745" h="240">
                  <a:moveTo>
                    <a:pt x="745" y="86"/>
                  </a:moveTo>
                  <a:lnTo>
                    <a:pt x="11" y="0"/>
                  </a:lnTo>
                  <a:lnTo>
                    <a:pt x="0" y="86"/>
                  </a:lnTo>
                  <a:lnTo>
                    <a:pt x="722" y="240"/>
                  </a:lnTo>
                  <a:lnTo>
                    <a:pt x="745" y="8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71" name="Freeform 351"/>
            <p:cNvSpPr>
              <a:spLocks/>
            </p:cNvSpPr>
            <p:nvPr/>
          </p:nvSpPr>
          <p:spPr bwMode="auto">
            <a:xfrm>
              <a:off x="4011" y="3384"/>
              <a:ext cx="36" cy="12"/>
            </a:xfrm>
            <a:custGeom>
              <a:avLst/>
              <a:gdLst>
                <a:gd name="T0" fmla="*/ 319 w 319"/>
                <a:gd name="T1" fmla="*/ 47 h 109"/>
                <a:gd name="T2" fmla="*/ 4 w 319"/>
                <a:gd name="T3" fmla="*/ 0 h 109"/>
                <a:gd name="T4" fmla="*/ 0 w 319"/>
                <a:gd name="T5" fmla="*/ 45 h 109"/>
                <a:gd name="T6" fmla="*/ 309 w 319"/>
                <a:gd name="T7" fmla="*/ 109 h 109"/>
                <a:gd name="T8" fmla="*/ 319 w 319"/>
                <a:gd name="T9" fmla="*/ 47 h 109"/>
              </a:gdLst>
              <a:ahLst/>
              <a:cxnLst>
                <a:cxn ang="0">
                  <a:pos x="T0" y="T1"/>
                </a:cxn>
                <a:cxn ang="0">
                  <a:pos x="T2" y="T3"/>
                </a:cxn>
                <a:cxn ang="0">
                  <a:pos x="T4" y="T5"/>
                </a:cxn>
                <a:cxn ang="0">
                  <a:pos x="T6" y="T7"/>
                </a:cxn>
                <a:cxn ang="0">
                  <a:pos x="T8" y="T9"/>
                </a:cxn>
              </a:cxnLst>
              <a:rect l="0" t="0" r="r" b="b"/>
              <a:pathLst>
                <a:path w="319" h="109">
                  <a:moveTo>
                    <a:pt x="319" y="47"/>
                  </a:moveTo>
                  <a:lnTo>
                    <a:pt x="4" y="0"/>
                  </a:lnTo>
                  <a:lnTo>
                    <a:pt x="0" y="45"/>
                  </a:lnTo>
                  <a:lnTo>
                    <a:pt x="309" y="109"/>
                  </a:lnTo>
                  <a:lnTo>
                    <a:pt x="319" y="4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72" name="Freeform 352"/>
            <p:cNvSpPr>
              <a:spLocks/>
            </p:cNvSpPr>
            <p:nvPr/>
          </p:nvSpPr>
          <p:spPr bwMode="auto">
            <a:xfrm>
              <a:off x="3975" y="3378"/>
              <a:ext cx="24" cy="9"/>
            </a:xfrm>
            <a:custGeom>
              <a:avLst/>
              <a:gdLst>
                <a:gd name="T0" fmla="*/ 213 w 213"/>
                <a:gd name="T1" fmla="*/ 37 h 81"/>
                <a:gd name="T2" fmla="*/ 0 w 213"/>
                <a:gd name="T3" fmla="*/ 0 h 81"/>
                <a:gd name="T4" fmla="*/ 2 w 213"/>
                <a:gd name="T5" fmla="*/ 39 h 81"/>
                <a:gd name="T6" fmla="*/ 206 w 213"/>
                <a:gd name="T7" fmla="*/ 81 h 81"/>
                <a:gd name="T8" fmla="*/ 213 w 213"/>
                <a:gd name="T9" fmla="*/ 37 h 81"/>
              </a:gdLst>
              <a:ahLst/>
              <a:cxnLst>
                <a:cxn ang="0">
                  <a:pos x="T0" y="T1"/>
                </a:cxn>
                <a:cxn ang="0">
                  <a:pos x="T2" y="T3"/>
                </a:cxn>
                <a:cxn ang="0">
                  <a:pos x="T4" y="T5"/>
                </a:cxn>
                <a:cxn ang="0">
                  <a:pos x="T6" y="T7"/>
                </a:cxn>
                <a:cxn ang="0">
                  <a:pos x="T8" y="T9"/>
                </a:cxn>
              </a:cxnLst>
              <a:rect l="0" t="0" r="r" b="b"/>
              <a:pathLst>
                <a:path w="213" h="81">
                  <a:moveTo>
                    <a:pt x="213" y="37"/>
                  </a:moveTo>
                  <a:lnTo>
                    <a:pt x="0" y="0"/>
                  </a:lnTo>
                  <a:lnTo>
                    <a:pt x="2" y="39"/>
                  </a:lnTo>
                  <a:lnTo>
                    <a:pt x="206" y="81"/>
                  </a:lnTo>
                  <a:lnTo>
                    <a:pt x="213" y="3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73" name="Freeform 353"/>
            <p:cNvSpPr>
              <a:spLocks/>
            </p:cNvSpPr>
            <p:nvPr/>
          </p:nvSpPr>
          <p:spPr bwMode="auto">
            <a:xfrm>
              <a:off x="3916" y="3386"/>
              <a:ext cx="139" cy="47"/>
            </a:xfrm>
            <a:custGeom>
              <a:avLst/>
              <a:gdLst>
                <a:gd name="T0" fmla="*/ 0 w 1254"/>
                <a:gd name="T1" fmla="*/ 124 h 415"/>
                <a:gd name="T2" fmla="*/ 3 w 1254"/>
                <a:gd name="T3" fmla="*/ 124 h 415"/>
                <a:gd name="T4" fmla="*/ 10 w 1254"/>
                <a:gd name="T5" fmla="*/ 122 h 415"/>
                <a:gd name="T6" fmla="*/ 23 w 1254"/>
                <a:gd name="T7" fmla="*/ 120 h 415"/>
                <a:gd name="T8" fmla="*/ 40 w 1254"/>
                <a:gd name="T9" fmla="*/ 117 h 415"/>
                <a:gd name="T10" fmla="*/ 59 w 1254"/>
                <a:gd name="T11" fmla="*/ 114 h 415"/>
                <a:gd name="T12" fmla="*/ 81 w 1254"/>
                <a:gd name="T13" fmla="*/ 109 h 415"/>
                <a:gd name="T14" fmla="*/ 107 w 1254"/>
                <a:gd name="T15" fmla="*/ 103 h 415"/>
                <a:gd name="T16" fmla="*/ 133 w 1254"/>
                <a:gd name="T17" fmla="*/ 96 h 415"/>
                <a:gd name="T18" fmla="*/ 161 w 1254"/>
                <a:gd name="T19" fmla="*/ 89 h 415"/>
                <a:gd name="T20" fmla="*/ 188 w 1254"/>
                <a:gd name="T21" fmla="*/ 79 h 415"/>
                <a:gd name="T22" fmla="*/ 216 w 1254"/>
                <a:gd name="T23" fmla="*/ 69 h 415"/>
                <a:gd name="T24" fmla="*/ 243 w 1254"/>
                <a:gd name="T25" fmla="*/ 58 h 415"/>
                <a:gd name="T26" fmla="*/ 270 w 1254"/>
                <a:gd name="T27" fmla="*/ 45 h 415"/>
                <a:gd name="T28" fmla="*/ 293 w 1254"/>
                <a:gd name="T29" fmla="*/ 31 h 415"/>
                <a:gd name="T30" fmla="*/ 316 w 1254"/>
                <a:gd name="T31" fmla="*/ 16 h 415"/>
                <a:gd name="T32" fmla="*/ 334 w 1254"/>
                <a:gd name="T33" fmla="*/ 0 h 415"/>
                <a:gd name="T34" fmla="*/ 1254 w 1254"/>
                <a:gd name="T35" fmla="*/ 210 h 415"/>
                <a:gd name="T36" fmla="*/ 1252 w 1254"/>
                <a:gd name="T37" fmla="*/ 212 h 415"/>
                <a:gd name="T38" fmla="*/ 1247 w 1254"/>
                <a:gd name="T39" fmla="*/ 218 h 415"/>
                <a:gd name="T40" fmla="*/ 1239 w 1254"/>
                <a:gd name="T41" fmla="*/ 226 h 415"/>
                <a:gd name="T42" fmla="*/ 1227 w 1254"/>
                <a:gd name="T43" fmla="*/ 236 h 415"/>
                <a:gd name="T44" fmla="*/ 1213 w 1254"/>
                <a:gd name="T45" fmla="*/ 248 h 415"/>
                <a:gd name="T46" fmla="*/ 1197 w 1254"/>
                <a:gd name="T47" fmla="*/ 263 h 415"/>
                <a:gd name="T48" fmla="*/ 1180 w 1254"/>
                <a:gd name="T49" fmla="*/ 279 h 415"/>
                <a:gd name="T50" fmla="*/ 1159 w 1254"/>
                <a:gd name="T51" fmla="*/ 295 h 415"/>
                <a:gd name="T52" fmla="*/ 1138 w 1254"/>
                <a:gd name="T53" fmla="*/ 313 h 415"/>
                <a:gd name="T54" fmla="*/ 1116 w 1254"/>
                <a:gd name="T55" fmla="*/ 330 h 415"/>
                <a:gd name="T56" fmla="*/ 1092 w 1254"/>
                <a:gd name="T57" fmla="*/ 347 h 415"/>
                <a:gd name="T58" fmla="*/ 1068 w 1254"/>
                <a:gd name="T59" fmla="*/ 364 h 415"/>
                <a:gd name="T60" fmla="*/ 1043 w 1254"/>
                <a:gd name="T61" fmla="*/ 379 h 415"/>
                <a:gd name="T62" fmla="*/ 1019 w 1254"/>
                <a:gd name="T63" fmla="*/ 392 h 415"/>
                <a:gd name="T64" fmla="*/ 994 w 1254"/>
                <a:gd name="T65" fmla="*/ 405 h 415"/>
                <a:gd name="T66" fmla="*/ 971 w 1254"/>
                <a:gd name="T67" fmla="*/ 415 h 415"/>
                <a:gd name="T68" fmla="*/ 0 w 1254"/>
                <a:gd name="T69" fmla="*/ 12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74" name="Freeform 354"/>
            <p:cNvSpPr>
              <a:spLocks/>
            </p:cNvSpPr>
            <p:nvPr/>
          </p:nvSpPr>
          <p:spPr bwMode="auto">
            <a:xfrm>
              <a:off x="4055" y="3381"/>
              <a:ext cx="49" cy="22"/>
            </a:xfrm>
            <a:custGeom>
              <a:avLst/>
              <a:gdLst>
                <a:gd name="T0" fmla="*/ 45 w 447"/>
                <a:gd name="T1" fmla="*/ 198 h 198"/>
                <a:gd name="T2" fmla="*/ 447 w 447"/>
                <a:gd name="T3" fmla="*/ 79 h 198"/>
                <a:gd name="T4" fmla="*/ 203 w 447"/>
                <a:gd name="T5" fmla="*/ 0 h 198"/>
                <a:gd name="T6" fmla="*/ 5 w 447"/>
                <a:gd name="T7" fmla="*/ 22 h 198"/>
                <a:gd name="T8" fmla="*/ 0 w 447"/>
                <a:gd name="T9" fmla="*/ 187 h 198"/>
                <a:gd name="T10" fmla="*/ 45 w 447"/>
                <a:gd name="T11" fmla="*/ 198 h 198"/>
              </a:gdLst>
              <a:ahLst/>
              <a:cxnLst>
                <a:cxn ang="0">
                  <a:pos x="T0" y="T1"/>
                </a:cxn>
                <a:cxn ang="0">
                  <a:pos x="T2" y="T3"/>
                </a:cxn>
                <a:cxn ang="0">
                  <a:pos x="T4" y="T5"/>
                </a:cxn>
                <a:cxn ang="0">
                  <a:pos x="T6" y="T7"/>
                </a:cxn>
                <a:cxn ang="0">
                  <a:pos x="T8" y="T9"/>
                </a:cxn>
                <a:cxn ang="0">
                  <a:pos x="T10" y="T11"/>
                </a:cxn>
              </a:cxnLst>
              <a:rect l="0" t="0" r="r" b="b"/>
              <a:pathLst>
                <a:path w="447" h="198">
                  <a:moveTo>
                    <a:pt x="45" y="198"/>
                  </a:moveTo>
                  <a:lnTo>
                    <a:pt x="447" y="79"/>
                  </a:lnTo>
                  <a:lnTo>
                    <a:pt x="203" y="0"/>
                  </a:lnTo>
                  <a:lnTo>
                    <a:pt x="5" y="22"/>
                  </a:lnTo>
                  <a:lnTo>
                    <a:pt x="0" y="187"/>
                  </a:lnTo>
                  <a:lnTo>
                    <a:pt x="45" y="19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75" name="Freeform 355"/>
            <p:cNvSpPr>
              <a:spLocks/>
            </p:cNvSpPr>
            <p:nvPr/>
          </p:nvSpPr>
          <p:spPr bwMode="auto">
            <a:xfrm>
              <a:off x="3926" y="3287"/>
              <a:ext cx="27" cy="105"/>
            </a:xfrm>
            <a:custGeom>
              <a:avLst/>
              <a:gdLst>
                <a:gd name="T0" fmla="*/ 238 w 238"/>
                <a:gd name="T1" fmla="*/ 22 h 947"/>
                <a:gd name="T2" fmla="*/ 237 w 238"/>
                <a:gd name="T3" fmla="*/ 21 h 947"/>
                <a:gd name="T4" fmla="*/ 233 w 238"/>
                <a:gd name="T5" fmla="*/ 19 h 947"/>
                <a:gd name="T6" fmla="*/ 226 w 238"/>
                <a:gd name="T7" fmla="*/ 17 h 947"/>
                <a:gd name="T8" fmla="*/ 217 w 238"/>
                <a:gd name="T9" fmla="*/ 14 h 947"/>
                <a:gd name="T10" fmla="*/ 206 w 238"/>
                <a:gd name="T11" fmla="*/ 10 h 947"/>
                <a:gd name="T12" fmla="*/ 194 w 238"/>
                <a:gd name="T13" fmla="*/ 7 h 947"/>
                <a:gd name="T14" fmla="*/ 180 w 238"/>
                <a:gd name="T15" fmla="*/ 4 h 947"/>
                <a:gd name="T16" fmla="*/ 164 w 238"/>
                <a:gd name="T17" fmla="*/ 1 h 947"/>
                <a:gd name="T18" fmla="*/ 146 w 238"/>
                <a:gd name="T19" fmla="*/ 0 h 947"/>
                <a:gd name="T20" fmla="*/ 127 w 238"/>
                <a:gd name="T21" fmla="*/ 0 h 947"/>
                <a:gd name="T22" fmla="*/ 108 w 238"/>
                <a:gd name="T23" fmla="*/ 2 h 947"/>
                <a:gd name="T24" fmla="*/ 87 w 238"/>
                <a:gd name="T25" fmla="*/ 5 h 947"/>
                <a:gd name="T26" fmla="*/ 66 w 238"/>
                <a:gd name="T27" fmla="*/ 11 h 947"/>
                <a:gd name="T28" fmla="*/ 44 w 238"/>
                <a:gd name="T29" fmla="*/ 19 h 947"/>
                <a:gd name="T30" fmla="*/ 22 w 238"/>
                <a:gd name="T31" fmla="*/ 30 h 947"/>
                <a:gd name="T32" fmla="*/ 0 w 238"/>
                <a:gd name="T33" fmla="*/ 45 h 947"/>
                <a:gd name="T34" fmla="*/ 0 w 238"/>
                <a:gd name="T35" fmla="*/ 947 h 947"/>
                <a:gd name="T36" fmla="*/ 1 w 238"/>
                <a:gd name="T37" fmla="*/ 947 h 947"/>
                <a:gd name="T38" fmla="*/ 6 w 238"/>
                <a:gd name="T39" fmla="*/ 947 h 947"/>
                <a:gd name="T40" fmla="*/ 13 w 238"/>
                <a:gd name="T41" fmla="*/ 946 h 947"/>
                <a:gd name="T42" fmla="*/ 22 w 238"/>
                <a:gd name="T43" fmla="*/ 945 h 947"/>
                <a:gd name="T44" fmla="*/ 33 w 238"/>
                <a:gd name="T45" fmla="*/ 943 h 947"/>
                <a:gd name="T46" fmla="*/ 47 w 238"/>
                <a:gd name="T47" fmla="*/ 941 h 947"/>
                <a:gd name="T48" fmla="*/ 62 w 238"/>
                <a:gd name="T49" fmla="*/ 938 h 947"/>
                <a:gd name="T50" fmla="*/ 78 w 238"/>
                <a:gd name="T51" fmla="*/ 934 h 947"/>
                <a:gd name="T52" fmla="*/ 96 w 238"/>
                <a:gd name="T53" fmla="*/ 928 h 947"/>
                <a:gd name="T54" fmla="*/ 115 w 238"/>
                <a:gd name="T55" fmla="*/ 922 h 947"/>
                <a:gd name="T56" fmla="*/ 135 w 238"/>
                <a:gd name="T57" fmla="*/ 915 h 947"/>
                <a:gd name="T58" fmla="*/ 155 w 238"/>
                <a:gd name="T59" fmla="*/ 906 h 947"/>
                <a:gd name="T60" fmla="*/ 176 w 238"/>
                <a:gd name="T61" fmla="*/ 896 h 947"/>
                <a:gd name="T62" fmla="*/ 197 w 238"/>
                <a:gd name="T63" fmla="*/ 884 h 947"/>
                <a:gd name="T64" fmla="*/ 217 w 238"/>
                <a:gd name="T65" fmla="*/ 871 h 947"/>
                <a:gd name="T66" fmla="*/ 238 w 238"/>
                <a:gd name="T67" fmla="*/ 856 h 947"/>
                <a:gd name="T68" fmla="*/ 238 w 238"/>
                <a:gd name="T69" fmla="*/ 22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76" name="Freeform 356"/>
            <p:cNvSpPr>
              <a:spLocks/>
            </p:cNvSpPr>
            <p:nvPr/>
          </p:nvSpPr>
          <p:spPr bwMode="auto">
            <a:xfrm>
              <a:off x="3927" y="3288"/>
              <a:ext cx="23" cy="89"/>
            </a:xfrm>
            <a:custGeom>
              <a:avLst/>
              <a:gdLst>
                <a:gd name="T0" fmla="*/ 203 w 203"/>
                <a:gd name="T1" fmla="*/ 18 h 799"/>
                <a:gd name="T2" fmla="*/ 202 w 203"/>
                <a:gd name="T3" fmla="*/ 17 h 799"/>
                <a:gd name="T4" fmla="*/ 199 w 203"/>
                <a:gd name="T5" fmla="*/ 16 h 799"/>
                <a:gd name="T6" fmla="*/ 193 w 203"/>
                <a:gd name="T7" fmla="*/ 14 h 799"/>
                <a:gd name="T8" fmla="*/ 186 w 203"/>
                <a:gd name="T9" fmla="*/ 11 h 799"/>
                <a:gd name="T10" fmla="*/ 177 w 203"/>
                <a:gd name="T11" fmla="*/ 8 h 799"/>
                <a:gd name="T12" fmla="*/ 166 w 203"/>
                <a:gd name="T13" fmla="*/ 5 h 799"/>
                <a:gd name="T14" fmla="*/ 153 w 203"/>
                <a:gd name="T15" fmla="*/ 3 h 799"/>
                <a:gd name="T16" fmla="*/ 140 w 203"/>
                <a:gd name="T17" fmla="*/ 1 h 799"/>
                <a:gd name="T18" fmla="*/ 125 w 203"/>
                <a:gd name="T19" fmla="*/ 0 h 799"/>
                <a:gd name="T20" fmla="*/ 109 w 203"/>
                <a:gd name="T21" fmla="*/ 0 h 799"/>
                <a:gd name="T22" fmla="*/ 92 w 203"/>
                <a:gd name="T23" fmla="*/ 1 h 799"/>
                <a:gd name="T24" fmla="*/ 74 w 203"/>
                <a:gd name="T25" fmla="*/ 4 h 799"/>
                <a:gd name="T26" fmla="*/ 57 w 203"/>
                <a:gd name="T27" fmla="*/ 9 h 799"/>
                <a:gd name="T28" fmla="*/ 37 w 203"/>
                <a:gd name="T29" fmla="*/ 16 h 799"/>
                <a:gd name="T30" fmla="*/ 19 w 203"/>
                <a:gd name="T31" fmla="*/ 26 h 799"/>
                <a:gd name="T32" fmla="*/ 0 w 203"/>
                <a:gd name="T33" fmla="*/ 38 h 799"/>
                <a:gd name="T34" fmla="*/ 0 w 203"/>
                <a:gd name="T35" fmla="*/ 799 h 799"/>
                <a:gd name="T36" fmla="*/ 1 w 203"/>
                <a:gd name="T37" fmla="*/ 799 h 799"/>
                <a:gd name="T38" fmla="*/ 5 w 203"/>
                <a:gd name="T39" fmla="*/ 799 h 799"/>
                <a:gd name="T40" fmla="*/ 11 w 203"/>
                <a:gd name="T41" fmla="*/ 798 h 799"/>
                <a:gd name="T42" fmla="*/ 19 w 203"/>
                <a:gd name="T43" fmla="*/ 797 h 799"/>
                <a:gd name="T44" fmla="*/ 28 w 203"/>
                <a:gd name="T45" fmla="*/ 796 h 799"/>
                <a:gd name="T46" fmla="*/ 41 w 203"/>
                <a:gd name="T47" fmla="*/ 794 h 799"/>
                <a:gd name="T48" fmla="*/ 53 w 203"/>
                <a:gd name="T49" fmla="*/ 791 h 799"/>
                <a:gd name="T50" fmla="*/ 67 w 203"/>
                <a:gd name="T51" fmla="*/ 786 h 799"/>
                <a:gd name="T52" fmla="*/ 82 w 203"/>
                <a:gd name="T53" fmla="*/ 782 h 799"/>
                <a:gd name="T54" fmla="*/ 99 w 203"/>
                <a:gd name="T55" fmla="*/ 777 h 799"/>
                <a:gd name="T56" fmla="*/ 116 w 203"/>
                <a:gd name="T57" fmla="*/ 771 h 799"/>
                <a:gd name="T58" fmla="*/ 133 w 203"/>
                <a:gd name="T59" fmla="*/ 763 h 799"/>
                <a:gd name="T60" fmla="*/ 150 w 203"/>
                <a:gd name="T61" fmla="*/ 755 h 799"/>
                <a:gd name="T62" fmla="*/ 169 w 203"/>
                <a:gd name="T63" fmla="*/ 745 h 799"/>
                <a:gd name="T64" fmla="*/ 186 w 203"/>
                <a:gd name="T65" fmla="*/ 733 h 799"/>
                <a:gd name="T66" fmla="*/ 203 w 203"/>
                <a:gd name="T67" fmla="*/ 720 h 799"/>
                <a:gd name="T68" fmla="*/ 203 w 203"/>
                <a:gd name="T69" fmla="*/ 18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77" name="Freeform 357"/>
            <p:cNvSpPr>
              <a:spLocks/>
            </p:cNvSpPr>
            <p:nvPr/>
          </p:nvSpPr>
          <p:spPr bwMode="auto">
            <a:xfrm>
              <a:off x="3928" y="3289"/>
              <a:ext cx="19" cy="72"/>
            </a:xfrm>
            <a:custGeom>
              <a:avLst/>
              <a:gdLst>
                <a:gd name="T0" fmla="*/ 171 w 171"/>
                <a:gd name="T1" fmla="*/ 15 h 650"/>
                <a:gd name="T2" fmla="*/ 170 w 171"/>
                <a:gd name="T3" fmla="*/ 15 h 650"/>
                <a:gd name="T4" fmla="*/ 167 w 171"/>
                <a:gd name="T5" fmla="*/ 13 h 650"/>
                <a:gd name="T6" fmla="*/ 163 w 171"/>
                <a:gd name="T7" fmla="*/ 11 h 650"/>
                <a:gd name="T8" fmla="*/ 157 w 171"/>
                <a:gd name="T9" fmla="*/ 9 h 650"/>
                <a:gd name="T10" fmla="*/ 149 w 171"/>
                <a:gd name="T11" fmla="*/ 7 h 650"/>
                <a:gd name="T12" fmla="*/ 139 w 171"/>
                <a:gd name="T13" fmla="*/ 4 h 650"/>
                <a:gd name="T14" fmla="*/ 129 w 171"/>
                <a:gd name="T15" fmla="*/ 2 h 650"/>
                <a:gd name="T16" fmla="*/ 118 w 171"/>
                <a:gd name="T17" fmla="*/ 0 h 650"/>
                <a:gd name="T18" fmla="*/ 105 w 171"/>
                <a:gd name="T19" fmla="*/ 0 h 650"/>
                <a:gd name="T20" fmla="*/ 92 w 171"/>
                <a:gd name="T21" fmla="*/ 0 h 650"/>
                <a:gd name="T22" fmla="*/ 77 w 171"/>
                <a:gd name="T23" fmla="*/ 1 h 650"/>
                <a:gd name="T24" fmla="*/ 63 w 171"/>
                <a:gd name="T25" fmla="*/ 3 h 650"/>
                <a:gd name="T26" fmla="*/ 48 w 171"/>
                <a:gd name="T27" fmla="*/ 7 h 650"/>
                <a:gd name="T28" fmla="*/ 31 w 171"/>
                <a:gd name="T29" fmla="*/ 13 h 650"/>
                <a:gd name="T30" fmla="*/ 16 w 171"/>
                <a:gd name="T31" fmla="*/ 22 h 650"/>
                <a:gd name="T32" fmla="*/ 0 w 171"/>
                <a:gd name="T33" fmla="*/ 32 h 650"/>
                <a:gd name="T34" fmla="*/ 0 w 171"/>
                <a:gd name="T35" fmla="*/ 650 h 650"/>
                <a:gd name="T36" fmla="*/ 1 w 171"/>
                <a:gd name="T37" fmla="*/ 650 h 650"/>
                <a:gd name="T38" fmla="*/ 4 w 171"/>
                <a:gd name="T39" fmla="*/ 650 h 650"/>
                <a:gd name="T40" fmla="*/ 9 w 171"/>
                <a:gd name="T41" fmla="*/ 649 h 650"/>
                <a:gd name="T42" fmla="*/ 16 w 171"/>
                <a:gd name="T43" fmla="*/ 648 h 650"/>
                <a:gd name="T44" fmla="*/ 24 w 171"/>
                <a:gd name="T45" fmla="*/ 647 h 650"/>
                <a:gd name="T46" fmla="*/ 34 w 171"/>
                <a:gd name="T47" fmla="*/ 645 h 650"/>
                <a:gd name="T48" fmla="*/ 45 w 171"/>
                <a:gd name="T49" fmla="*/ 642 h 650"/>
                <a:gd name="T50" fmla="*/ 57 w 171"/>
                <a:gd name="T51" fmla="*/ 640 h 650"/>
                <a:gd name="T52" fmla="*/ 69 w 171"/>
                <a:gd name="T53" fmla="*/ 636 h 650"/>
                <a:gd name="T54" fmla="*/ 82 w 171"/>
                <a:gd name="T55" fmla="*/ 632 h 650"/>
                <a:gd name="T56" fmla="*/ 97 w 171"/>
                <a:gd name="T57" fmla="*/ 627 h 650"/>
                <a:gd name="T58" fmla="*/ 112 w 171"/>
                <a:gd name="T59" fmla="*/ 621 h 650"/>
                <a:gd name="T60" fmla="*/ 126 w 171"/>
                <a:gd name="T61" fmla="*/ 614 h 650"/>
                <a:gd name="T62" fmla="*/ 141 w 171"/>
                <a:gd name="T63" fmla="*/ 606 h 650"/>
                <a:gd name="T64" fmla="*/ 157 w 171"/>
                <a:gd name="T65" fmla="*/ 595 h 650"/>
                <a:gd name="T66" fmla="*/ 171 w 171"/>
                <a:gd name="T67" fmla="*/ 585 h 650"/>
                <a:gd name="T68" fmla="*/ 171 w 171"/>
                <a:gd name="T69" fmla="*/ 15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78" name="Freeform 358"/>
            <p:cNvSpPr>
              <a:spLocks/>
            </p:cNvSpPr>
            <p:nvPr/>
          </p:nvSpPr>
          <p:spPr bwMode="auto">
            <a:xfrm>
              <a:off x="3929" y="3289"/>
              <a:ext cx="15" cy="56"/>
            </a:xfrm>
            <a:custGeom>
              <a:avLst/>
              <a:gdLst>
                <a:gd name="T0" fmla="*/ 138 w 138"/>
                <a:gd name="T1" fmla="*/ 14 h 502"/>
                <a:gd name="T2" fmla="*/ 135 w 138"/>
                <a:gd name="T3" fmla="*/ 13 h 502"/>
                <a:gd name="T4" fmla="*/ 126 w 138"/>
                <a:gd name="T5" fmla="*/ 8 h 502"/>
                <a:gd name="T6" fmla="*/ 113 w 138"/>
                <a:gd name="T7" fmla="*/ 4 h 502"/>
                <a:gd name="T8" fmla="*/ 96 w 138"/>
                <a:gd name="T9" fmla="*/ 1 h 502"/>
                <a:gd name="T10" fmla="*/ 74 w 138"/>
                <a:gd name="T11" fmla="*/ 0 h 502"/>
                <a:gd name="T12" fmla="*/ 51 w 138"/>
                <a:gd name="T13" fmla="*/ 3 h 502"/>
                <a:gd name="T14" fmla="*/ 25 w 138"/>
                <a:gd name="T15" fmla="*/ 12 h 502"/>
                <a:gd name="T16" fmla="*/ 0 w 138"/>
                <a:gd name="T17" fmla="*/ 26 h 502"/>
                <a:gd name="T18" fmla="*/ 0 w 138"/>
                <a:gd name="T19" fmla="*/ 502 h 502"/>
                <a:gd name="T20" fmla="*/ 3 w 138"/>
                <a:gd name="T21" fmla="*/ 502 h 502"/>
                <a:gd name="T22" fmla="*/ 13 w 138"/>
                <a:gd name="T23" fmla="*/ 501 h 502"/>
                <a:gd name="T24" fmla="*/ 28 w 138"/>
                <a:gd name="T25" fmla="*/ 499 h 502"/>
                <a:gd name="T26" fmla="*/ 46 w 138"/>
                <a:gd name="T27" fmla="*/ 494 h 502"/>
                <a:gd name="T28" fmla="*/ 67 w 138"/>
                <a:gd name="T29" fmla="*/ 488 h 502"/>
                <a:gd name="T30" fmla="*/ 91 w 138"/>
                <a:gd name="T31" fmla="*/ 479 h 502"/>
                <a:gd name="T32" fmla="*/ 114 w 138"/>
                <a:gd name="T33" fmla="*/ 467 h 502"/>
                <a:gd name="T34" fmla="*/ 138 w 138"/>
                <a:gd name="T35" fmla="*/ 450 h 502"/>
                <a:gd name="T36" fmla="*/ 138 w 138"/>
                <a:gd name="T37" fmla="*/ 1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79" name="Freeform 359"/>
            <p:cNvSpPr>
              <a:spLocks/>
            </p:cNvSpPr>
            <p:nvPr/>
          </p:nvSpPr>
          <p:spPr bwMode="auto">
            <a:xfrm>
              <a:off x="3929" y="3290"/>
              <a:ext cx="12" cy="40"/>
            </a:xfrm>
            <a:custGeom>
              <a:avLst/>
              <a:gdLst>
                <a:gd name="T0" fmla="*/ 104 w 104"/>
                <a:gd name="T1" fmla="*/ 10 h 353"/>
                <a:gd name="T2" fmla="*/ 102 w 104"/>
                <a:gd name="T3" fmla="*/ 9 h 353"/>
                <a:gd name="T4" fmla="*/ 95 w 104"/>
                <a:gd name="T5" fmla="*/ 6 h 353"/>
                <a:gd name="T6" fmla="*/ 85 w 104"/>
                <a:gd name="T7" fmla="*/ 3 h 353"/>
                <a:gd name="T8" fmla="*/ 71 w 104"/>
                <a:gd name="T9" fmla="*/ 0 h 353"/>
                <a:gd name="T10" fmla="*/ 56 w 104"/>
                <a:gd name="T11" fmla="*/ 0 h 353"/>
                <a:gd name="T12" fmla="*/ 38 w 104"/>
                <a:gd name="T13" fmla="*/ 3 h 353"/>
                <a:gd name="T14" fmla="*/ 19 w 104"/>
                <a:gd name="T15" fmla="*/ 9 h 353"/>
                <a:gd name="T16" fmla="*/ 0 w 104"/>
                <a:gd name="T17" fmla="*/ 20 h 353"/>
                <a:gd name="T18" fmla="*/ 0 w 104"/>
                <a:gd name="T19" fmla="*/ 353 h 353"/>
                <a:gd name="T20" fmla="*/ 2 w 104"/>
                <a:gd name="T21" fmla="*/ 353 h 353"/>
                <a:gd name="T22" fmla="*/ 9 w 104"/>
                <a:gd name="T23" fmla="*/ 352 h 353"/>
                <a:gd name="T24" fmla="*/ 21 w 104"/>
                <a:gd name="T25" fmla="*/ 350 h 353"/>
                <a:gd name="T26" fmla="*/ 35 w 104"/>
                <a:gd name="T27" fmla="*/ 347 h 353"/>
                <a:gd name="T28" fmla="*/ 51 w 104"/>
                <a:gd name="T29" fmla="*/ 343 h 353"/>
                <a:gd name="T30" fmla="*/ 68 w 104"/>
                <a:gd name="T31" fmla="*/ 336 h 353"/>
                <a:gd name="T32" fmla="*/ 86 w 104"/>
                <a:gd name="T33" fmla="*/ 326 h 353"/>
                <a:gd name="T34" fmla="*/ 104 w 104"/>
                <a:gd name="T35" fmla="*/ 313 h 353"/>
                <a:gd name="T36" fmla="*/ 104 w 104"/>
                <a:gd name="T37" fmla="*/ 1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80" name="Freeform 360"/>
            <p:cNvSpPr>
              <a:spLocks/>
            </p:cNvSpPr>
            <p:nvPr/>
          </p:nvSpPr>
          <p:spPr bwMode="auto">
            <a:xfrm>
              <a:off x="3930" y="3291"/>
              <a:ext cx="8" cy="23"/>
            </a:xfrm>
            <a:custGeom>
              <a:avLst/>
              <a:gdLst>
                <a:gd name="T0" fmla="*/ 72 w 72"/>
                <a:gd name="T1" fmla="*/ 6 h 204"/>
                <a:gd name="T2" fmla="*/ 69 w 72"/>
                <a:gd name="T3" fmla="*/ 5 h 204"/>
                <a:gd name="T4" fmla="*/ 65 w 72"/>
                <a:gd name="T5" fmla="*/ 4 h 204"/>
                <a:gd name="T6" fmla="*/ 58 w 72"/>
                <a:gd name="T7" fmla="*/ 2 h 204"/>
                <a:gd name="T8" fmla="*/ 49 w 72"/>
                <a:gd name="T9" fmla="*/ 0 h 204"/>
                <a:gd name="T10" fmla="*/ 39 w 72"/>
                <a:gd name="T11" fmla="*/ 0 h 204"/>
                <a:gd name="T12" fmla="*/ 27 w 72"/>
                <a:gd name="T13" fmla="*/ 1 h 204"/>
                <a:gd name="T14" fmla="*/ 13 w 72"/>
                <a:gd name="T15" fmla="*/ 6 h 204"/>
                <a:gd name="T16" fmla="*/ 0 w 72"/>
                <a:gd name="T17" fmla="*/ 13 h 204"/>
                <a:gd name="T18" fmla="*/ 0 w 72"/>
                <a:gd name="T19" fmla="*/ 204 h 204"/>
                <a:gd name="T20" fmla="*/ 2 w 72"/>
                <a:gd name="T21" fmla="*/ 204 h 204"/>
                <a:gd name="T22" fmla="*/ 6 w 72"/>
                <a:gd name="T23" fmla="*/ 203 h 204"/>
                <a:gd name="T24" fmla="*/ 15 w 72"/>
                <a:gd name="T25" fmla="*/ 202 h 204"/>
                <a:gd name="T26" fmla="*/ 24 w 72"/>
                <a:gd name="T27" fmla="*/ 200 h 204"/>
                <a:gd name="T28" fmla="*/ 35 w 72"/>
                <a:gd name="T29" fmla="*/ 197 h 204"/>
                <a:gd name="T30" fmla="*/ 47 w 72"/>
                <a:gd name="T31" fmla="*/ 192 h 204"/>
                <a:gd name="T32" fmla="*/ 59 w 72"/>
                <a:gd name="T33" fmla="*/ 185 h 204"/>
                <a:gd name="T34" fmla="*/ 72 w 72"/>
                <a:gd name="T35" fmla="*/ 177 h 204"/>
                <a:gd name="T36" fmla="*/ 72 w 72"/>
                <a:gd name="T37" fmla="*/ 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81" name="Freeform 361"/>
            <p:cNvSpPr>
              <a:spLocks/>
            </p:cNvSpPr>
            <p:nvPr/>
          </p:nvSpPr>
          <p:spPr bwMode="auto">
            <a:xfrm>
              <a:off x="4025" y="3357"/>
              <a:ext cx="12" cy="11"/>
            </a:xfrm>
            <a:custGeom>
              <a:avLst/>
              <a:gdLst>
                <a:gd name="T0" fmla="*/ 52 w 104"/>
                <a:gd name="T1" fmla="*/ 104 h 104"/>
                <a:gd name="T2" fmla="*/ 62 w 104"/>
                <a:gd name="T3" fmla="*/ 103 h 104"/>
                <a:gd name="T4" fmla="*/ 73 w 104"/>
                <a:gd name="T5" fmla="*/ 100 h 104"/>
                <a:gd name="T6" fmla="*/ 81 w 104"/>
                <a:gd name="T7" fmla="*/ 95 h 104"/>
                <a:gd name="T8" fmla="*/ 89 w 104"/>
                <a:gd name="T9" fmla="*/ 89 h 104"/>
                <a:gd name="T10" fmla="*/ 95 w 104"/>
                <a:gd name="T11" fmla="*/ 81 h 104"/>
                <a:gd name="T12" fmla="*/ 100 w 104"/>
                <a:gd name="T13" fmla="*/ 72 h 104"/>
                <a:gd name="T14" fmla="*/ 103 w 104"/>
                <a:gd name="T15" fmla="*/ 62 h 104"/>
                <a:gd name="T16" fmla="*/ 104 w 104"/>
                <a:gd name="T17" fmla="*/ 52 h 104"/>
                <a:gd name="T18" fmla="*/ 103 w 104"/>
                <a:gd name="T19" fmla="*/ 41 h 104"/>
                <a:gd name="T20" fmla="*/ 100 w 104"/>
                <a:gd name="T21" fmla="*/ 31 h 104"/>
                <a:gd name="T22" fmla="*/ 95 w 104"/>
                <a:gd name="T23" fmla="*/ 22 h 104"/>
                <a:gd name="T24" fmla="*/ 89 w 104"/>
                <a:gd name="T25" fmla="*/ 15 h 104"/>
                <a:gd name="T26" fmla="*/ 81 w 104"/>
                <a:gd name="T27" fmla="*/ 8 h 104"/>
                <a:gd name="T28" fmla="*/ 73 w 104"/>
                <a:gd name="T29" fmla="*/ 4 h 104"/>
                <a:gd name="T30" fmla="*/ 62 w 104"/>
                <a:gd name="T31" fmla="*/ 1 h 104"/>
                <a:gd name="T32" fmla="*/ 52 w 104"/>
                <a:gd name="T33" fmla="*/ 0 h 104"/>
                <a:gd name="T34" fmla="*/ 42 w 104"/>
                <a:gd name="T35" fmla="*/ 1 h 104"/>
                <a:gd name="T36" fmla="*/ 32 w 104"/>
                <a:gd name="T37" fmla="*/ 4 h 104"/>
                <a:gd name="T38" fmla="*/ 24 w 104"/>
                <a:gd name="T39" fmla="*/ 8 h 104"/>
                <a:gd name="T40" fmla="*/ 16 w 104"/>
                <a:gd name="T41" fmla="*/ 15 h 104"/>
                <a:gd name="T42" fmla="*/ 9 w 104"/>
                <a:gd name="T43" fmla="*/ 22 h 104"/>
                <a:gd name="T44" fmla="*/ 4 w 104"/>
                <a:gd name="T45" fmla="*/ 31 h 104"/>
                <a:gd name="T46" fmla="*/ 1 w 104"/>
                <a:gd name="T47" fmla="*/ 41 h 104"/>
                <a:gd name="T48" fmla="*/ 0 w 104"/>
                <a:gd name="T49" fmla="*/ 52 h 104"/>
                <a:gd name="T50" fmla="*/ 1 w 104"/>
                <a:gd name="T51" fmla="*/ 62 h 104"/>
                <a:gd name="T52" fmla="*/ 4 w 104"/>
                <a:gd name="T53" fmla="*/ 72 h 104"/>
                <a:gd name="T54" fmla="*/ 9 w 104"/>
                <a:gd name="T55" fmla="*/ 81 h 104"/>
                <a:gd name="T56" fmla="*/ 16 w 104"/>
                <a:gd name="T57" fmla="*/ 89 h 104"/>
                <a:gd name="T58" fmla="*/ 24 w 104"/>
                <a:gd name="T59" fmla="*/ 95 h 104"/>
                <a:gd name="T60" fmla="*/ 32 w 104"/>
                <a:gd name="T61" fmla="*/ 100 h 104"/>
                <a:gd name="T62" fmla="*/ 42 w 104"/>
                <a:gd name="T63" fmla="*/ 103 h 104"/>
                <a:gd name="T64" fmla="*/ 52 w 104"/>
                <a:gd name="T6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82" name="Freeform 362"/>
            <p:cNvSpPr>
              <a:spLocks/>
            </p:cNvSpPr>
            <p:nvPr/>
          </p:nvSpPr>
          <p:spPr bwMode="auto">
            <a:xfrm>
              <a:off x="3990" y="3357"/>
              <a:ext cx="6" cy="6"/>
            </a:xfrm>
            <a:custGeom>
              <a:avLst/>
              <a:gdLst>
                <a:gd name="T0" fmla="*/ 25 w 52"/>
                <a:gd name="T1" fmla="*/ 52 h 52"/>
                <a:gd name="T2" fmla="*/ 35 w 52"/>
                <a:gd name="T3" fmla="*/ 50 h 52"/>
                <a:gd name="T4" fmla="*/ 44 w 52"/>
                <a:gd name="T5" fmla="*/ 44 h 52"/>
                <a:gd name="T6" fmla="*/ 50 w 52"/>
                <a:gd name="T7" fmla="*/ 36 h 52"/>
                <a:gd name="T8" fmla="*/ 52 w 52"/>
                <a:gd name="T9" fmla="*/ 25 h 52"/>
                <a:gd name="T10" fmla="*/ 50 w 52"/>
                <a:gd name="T11" fmla="*/ 15 h 52"/>
                <a:gd name="T12" fmla="*/ 44 w 52"/>
                <a:gd name="T13" fmla="*/ 7 h 52"/>
                <a:gd name="T14" fmla="*/ 35 w 52"/>
                <a:gd name="T15" fmla="*/ 2 h 52"/>
                <a:gd name="T16" fmla="*/ 25 w 52"/>
                <a:gd name="T17" fmla="*/ 0 h 52"/>
                <a:gd name="T18" fmla="*/ 15 w 52"/>
                <a:gd name="T19" fmla="*/ 2 h 52"/>
                <a:gd name="T20" fmla="*/ 7 w 52"/>
                <a:gd name="T21" fmla="*/ 7 h 52"/>
                <a:gd name="T22" fmla="*/ 2 w 52"/>
                <a:gd name="T23" fmla="*/ 15 h 52"/>
                <a:gd name="T24" fmla="*/ 0 w 52"/>
                <a:gd name="T25" fmla="*/ 25 h 52"/>
                <a:gd name="T26" fmla="*/ 2 w 52"/>
                <a:gd name="T27" fmla="*/ 36 h 52"/>
                <a:gd name="T28" fmla="*/ 7 w 52"/>
                <a:gd name="T29" fmla="*/ 44 h 52"/>
                <a:gd name="T30" fmla="*/ 15 w 52"/>
                <a:gd name="T31" fmla="*/ 50 h 52"/>
                <a:gd name="T32" fmla="*/ 25 w 52"/>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83" name="Freeform 363"/>
            <p:cNvSpPr>
              <a:spLocks/>
            </p:cNvSpPr>
            <p:nvPr/>
          </p:nvSpPr>
          <p:spPr bwMode="auto">
            <a:xfrm>
              <a:off x="4000" y="3357"/>
              <a:ext cx="5" cy="6"/>
            </a:xfrm>
            <a:custGeom>
              <a:avLst/>
              <a:gdLst>
                <a:gd name="T0" fmla="*/ 27 w 52"/>
                <a:gd name="T1" fmla="*/ 52 h 52"/>
                <a:gd name="T2" fmla="*/ 37 w 52"/>
                <a:gd name="T3" fmla="*/ 50 h 52"/>
                <a:gd name="T4" fmla="*/ 45 w 52"/>
                <a:gd name="T5" fmla="*/ 45 h 52"/>
                <a:gd name="T6" fmla="*/ 50 w 52"/>
                <a:gd name="T7" fmla="*/ 37 h 52"/>
                <a:gd name="T8" fmla="*/ 52 w 52"/>
                <a:gd name="T9" fmla="*/ 26 h 52"/>
                <a:gd name="T10" fmla="*/ 50 w 52"/>
                <a:gd name="T11" fmla="*/ 16 h 52"/>
                <a:gd name="T12" fmla="*/ 45 w 52"/>
                <a:gd name="T13" fmla="*/ 8 h 52"/>
                <a:gd name="T14" fmla="*/ 37 w 52"/>
                <a:gd name="T15" fmla="*/ 2 h 52"/>
                <a:gd name="T16" fmla="*/ 27 w 52"/>
                <a:gd name="T17" fmla="*/ 0 h 52"/>
                <a:gd name="T18" fmla="*/ 17 w 52"/>
                <a:gd name="T19" fmla="*/ 2 h 52"/>
                <a:gd name="T20" fmla="*/ 8 w 52"/>
                <a:gd name="T21" fmla="*/ 8 h 52"/>
                <a:gd name="T22" fmla="*/ 2 w 52"/>
                <a:gd name="T23" fmla="*/ 16 h 52"/>
                <a:gd name="T24" fmla="*/ 0 w 52"/>
                <a:gd name="T25" fmla="*/ 26 h 52"/>
                <a:gd name="T26" fmla="*/ 2 w 52"/>
                <a:gd name="T27" fmla="*/ 37 h 52"/>
                <a:gd name="T28" fmla="*/ 8 w 52"/>
                <a:gd name="T29" fmla="*/ 45 h 52"/>
                <a:gd name="T30" fmla="*/ 17 w 52"/>
                <a:gd name="T31" fmla="*/ 50 h 52"/>
                <a:gd name="T32" fmla="*/ 27 w 52"/>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84" name="Freeform 364"/>
            <p:cNvSpPr>
              <a:spLocks/>
            </p:cNvSpPr>
            <p:nvPr/>
          </p:nvSpPr>
          <p:spPr bwMode="auto">
            <a:xfrm>
              <a:off x="3961" y="3278"/>
              <a:ext cx="16" cy="79"/>
            </a:xfrm>
            <a:custGeom>
              <a:avLst/>
              <a:gdLst>
                <a:gd name="T0" fmla="*/ 46 w 148"/>
                <a:gd name="T1" fmla="*/ 14 h 712"/>
                <a:gd name="T2" fmla="*/ 42 w 148"/>
                <a:gd name="T3" fmla="*/ 29 h 712"/>
                <a:gd name="T4" fmla="*/ 32 w 148"/>
                <a:gd name="T5" fmla="*/ 68 h 712"/>
                <a:gd name="T6" fmla="*/ 18 w 148"/>
                <a:gd name="T7" fmla="*/ 132 h 712"/>
                <a:gd name="T8" fmla="*/ 7 w 148"/>
                <a:gd name="T9" fmla="*/ 217 h 712"/>
                <a:gd name="T10" fmla="*/ 0 w 148"/>
                <a:gd name="T11" fmla="*/ 319 h 712"/>
                <a:gd name="T12" fmla="*/ 1 w 148"/>
                <a:gd name="T13" fmla="*/ 438 h 712"/>
                <a:gd name="T14" fmla="*/ 13 w 148"/>
                <a:gd name="T15" fmla="*/ 570 h 712"/>
                <a:gd name="T16" fmla="*/ 41 w 148"/>
                <a:gd name="T17" fmla="*/ 712 h 712"/>
                <a:gd name="T18" fmla="*/ 143 w 148"/>
                <a:gd name="T19" fmla="*/ 707 h 712"/>
                <a:gd name="T20" fmla="*/ 139 w 148"/>
                <a:gd name="T21" fmla="*/ 685 h 712"/>
                <a:gd name="T22" fmla="*/ 128 w 148"/>
                <a:gd name="T23" fmla="*/ 628 h 712"/>
                <a:gd name="T24" fmla="*/ 116 w 148"/>
                <a:gd name="T25" fmla="*/ 543 h 712"/>
                <a:gd name="T26" fmla="*/ 105 w 148"/>
                <a:gd name="T27" fmla="*/ 439 h 712"/>
                <a:gd name="T28" fmla="*/ 99 w 148"/>
                <a:gd name="T29" fmla="*/ 324 h 712"/>
                <a:gd name="T30" fmla="*/ 102 w 148"/>
                <a:gd name="T31" fmla="*/ 209 h 712"/>
                <a:gd name="T32" fmla="*/ 117 w 148"/>
                <a:gd name="T33" fmla="*/ 100 h 712"/>
                <a:gd name="T34" fmla="*/ 148 w 148"/>
                <a:gd name="T35" fmla="*/ 8 h 712"/>
                <a:gd name="T36" fmla="*/ 148 w 148"/>
                <a:gd name="T37" fmla="*/ 7 h 712"/>
                <a:gd name="T38" fmla="*/ 148 w 148"/>
                <a:gd name="T39" fmla="*/ 5 h 712"/>
                <a:gd name="T40" fmla="*/ 146 w 148"/>
                <a:gd name="T41" fmla="*/ 3 h 712"/>
                <a:gd name="T42" fmla="*/ 140 w 148"/>
                <a:gd name="T43" fmla="*/ 0 h 712"/>
                <a:gd name="T44" fmla="*/ 127 w 148"/>
                <a:gd name="T45" fmla="*/ 0 h 712"/>
                <a:gd name="T46" fmla="*/ 109 w 148"/>
                <a:gd name="T47" fmla="*/ 1 h 712"/>
                <a:gd name="T48" fmla="*/ 83 w 148"/>
                <a:gd name="T49" fmla="*/ 6 h 712"/>
                <a:gd name="T50" fmla="*/ 46 w 148"/>
                <a:gd name="T51" fmla="*/ 1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85" name="Freeform 365"/>
            <p:cNvSpPr>
              <a:spLocks/>
            </p:cNvSpPr>
            <p:nvPr/>
          </p:nvSpPr>
          <p:spPr bwMode="auto">
            <a:xfrm>
              <a:off x="4045" y="3268"/>
              <a:ext cx="23" cy="88"/>
            </a:xfrm>
            <a:custGeom>
              <a:avLst/>
              <a:gdLst>
                <a:gd name="T0" fmla="*/ 201 w 201"/>
                <a:gd name="T1" fmla="*/ 5 h 795"/>
                <a:gd name="T2" fmla="*/ 196 w 201"/>
                <a:gd name="T3" fmla="*/ 10 h 795"/>
                <a:gd name="T4" fmla="*/ 183 w 201"/>
                <a:gd name="T5" fmla="*/ 31 h 795"/>
                <a:gd name="T6" fmla="*/ 165 w 201"/>
                <a:gd name="T7" fmla="*/ 73 h 795"/>
                <a:gd name="T8" fmla="*/ 148 w 201"/>
                <a:gd name="T9" fmla="*/ 140 h 795"/>
                <a:gd name="T10" fmla="*/ 134 w 201"/>
                <a:gd name="T11" fmla="*/ 240 h 795"/>
                <a:gd name="T12" fmla="*/ 127 w 201"/>
                <a:gd name="T13" fmla="*/ 379 h 795"/>
                <a:gd name="T14" fmla="*/ 131 w 201"/>
                <a:gd name="T15" fmla="*/ 561 h 795"/>
                <a:gd name="T16" fmla="*/ 150 w 201"/>
                <a:gd name="T17" fmla="*/ 795 h 795"/>
                <a:gd name="T18" fmla="*/ 37 w 201"/>
                <a:gd name="T19" fmla="*/ 795 h 795"/>
                <a:gd name="T20" fmla="*/ 33 w 201"/>
                <a:gd name="T21" fmla="*/ 771 h 795"/>
                <a:gd name="T22" fmla="*/ 24 w 201"/>
                <a:gd name="T23" fmla="*/ 707 h 795"/>
                <a:gd name="T24" fmla="*/ 13 w 201"/>
                <a:gd name="T25" fmla="*/ 611 h 795"/>
                <a:gd name="T26" fmla="*/ 3 w 201"/>
                <a:gd name="T27" fmla="*/ 493 h 795"/>
                <a:gd name="T28" fmla="*/ 0 w 201"/>
                <a:gd name="T29" fmla="*/ 363 h 795"/>
                <a:gd name="T30" fmla="*/ 7 w 201"/>
                <a:gd name="T31" fmla="*/ 231 h 795"/>
                <a:gd name="T32" fmla="*/ 28 w 201"/>
                <a:gd name="T33" fmla="*/ 107 h 795"/>
                <a:gd name="T34" fmla="*/ 66 w 201"/>
                <a:gd name="T35" fmla="*/ 0 h 795"/>
                <a:gd name="T36" fmla="*/ 201 w 201"/>
                <a:gd name="T37" fmla="*/ 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86" name="Freeform 366"/>
            <p:cNvSpPr>
              <a:spLocks/>
            </p:cNvSpPr>
            <p:nvPr/>
          </p:nvSpPr>
          <p:spPr bwMode="auto">
            <a:xfrm>
              <a:off x="3961" y="3282"/>
              <a:ext cx="15" cy="69"/>
            </a:xfrm>
            <a:custGeom>
              <a:avLst/>
              <a:gdLst>
                <a:gd name="T0" fmla="*/ 41 w 129"/>
                <a:gd name="T1" fmla="*/ 12 h 622"/>
                <a:gd name="T2" fmla="*/ 37 w 129"/>
                <a:gd name="T3" fmla="*/ 24 h 622"/>
                <a:gd name="T4" fmla="*/ 29 w 129"/>
                <a:gd name="T5" fmla="*/ 59 h 622"/>
                <a:gd name="T6" fmla="*/ 18 w 129"/>
                <a:gd name="T7" fmla="*/ 115 h 622"/>
                <a:gd name="T8" fmla="*/ 6 w 129"/>
                <a:gd name="T9" fmla="*/ 189 h 622"/>
                <a:gd name="T10" fmla="*/ 0 w 129"/>
                <a:gd name="T11" fmla="*/ 279 h 622"/>
                <a:gd name="T12" fmla="*/ 1 w 129"/>
                <a:gd name="T13" fmla="*/ 382 h 622"/>
                <a:gd name="T14" fmla="*/ 11 w 129"/>
                <a:gd name="T15" fmla="*/ 497 h 622"/>
                <a:gd name="T16" fmla="*/ 36 w 129"/>
                <a:gd name="T17" fmla="*/ 622 h 622"/>
                <a:gd name="T18" fmla="*/ 124 w 129"/>
                <a:gd name="T19" fmla="*/ 617 h 622"/>
                <a:gd name="T20" fmla="*/ 120 w 129"/>
                <a:gd name="T21" fmla="*/ 598 h 622"/>
                <a:gd name="T22" fmla="*/ 112 w 129"/>
                <a:gd name="T23" fmla="*/ 548 h 622"/>
                <a:gd name="T24" fmla="*/ 101 w 129"/>
                <a:gd name="T25" fmla="*/ 473 h 622"/>
                <a:gd name="T26" fmla="*/ 92 w 129"/>
                <a:gd name="T27" fmla="*/ 382 h 622"/>
                <a:gd name="T28" fmla="*/ 87 w 129"/>
                <a:gd name="T29" fmla="*/ 282 h 622"/>
                <a:gd name="T30" fmla="*/ 89 w 129"/>
                <a:gd name="T31" fmla="*/ 182 h 622"/>
                <a:gd name="T32" fmla="*/ 102 w 129"/>
                <a:gd name="T33" fmla="*/ 87 h 622"/>
                <a:gd name="T34" fmla="*/ 129 w 129"/>
                <a:gd name="T35" fmla="*/ 7 h 622"/>
                <a:gd name="T36" fmla="*/ 129 w 129"/>
                <a:gd name="T37" fmla="*/ 6 h 622"/>
                <a:gd name="T38" fmla="*/ 129 w 129"/>
                <a:gd name="T39" fmla="*/ 4 h 622"/>
                <a:gd name="T40" fmla="*/ 127 w 129"/>
                <a:gd name="T41" fmla="*/ 2 h 622"/>
                <a:gd name="T42" fmla="*/ 122 w 129"/>
                <a:gd name="T43" fmla="*/ 0 h 622"/>
                <a:gd name="T44" fmla="*/ 112 w 129"/>
                <a:gd name="T45" fmla="*/ 0 h 622"/>
                <a:gd name="T46" fmla="*/ 96 w 129"/>
                <a:gd name="T47" fmla="*/ 1 h 622"/>
                <a:gd name="T48" fmla="*/ 72 w 129"/>
                <a:gd name="T49" fmla="*/ 5 h 622"/>
                <a:gd name="T50" fmla="*/ 41 w 129"/>
                <a:gd name="T51" fmla="*/ 12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87" name="Freeform 367"/>
            <p:cNvSpPr>
              <a:spLocks/>
            </p:cNvSpPr>
            <p:nvPr/>
          </p:nvSpPr>
          <p:spPr bwMode="auto">
            <a:xfrm>
              <a:off x="3962" y="3287"/>
              <a:ext cx="12" cy="59"/>
            </a:xfrm>
            <a:custGeom>
              <a:avLst/>
              <a:gdLst>
                <a:gd name="T0" fmla="*/ 35 w 110"/>
                <a:gd name="T1" fmla="*/ 10 h 531"/>
                <a:gd name="T2" fmla="*/ 32 w 110"/>
                <a:gd name="T3" fmla="*/ 20 h 531"/>
                <a:gd name="T4" fmla="*/ 24 w 110"/>
                <a:gd name="T5" fmla="*/ 50 h 531"/>
                <a:gd name="T6" fmla="*/ 15 w 110"/>
                <a:gd name="T7" fmla="*/ 98 h 531"/>
                <a:gd name="T8" fmla="*/ 5 w 110"/>
                <a:gd name="T9" fmla="*/ 160 h 531"/>
                <a:gd name="T10" fmla="*/ 0 w 110"/>
                <a:gd name="T11" fmla="*/ 237 h 531"/>
                <a:gd name="T12" fmla="*/ 1 w 110"/>
                <a:gd name="T13" fmla="*/ 326 h 531"/>
                <a:gd name="T14" fmla="*/ 10 w 110"/>
                <a:gd name="T15" fmla="*/ 424 h 531"/>
                <a:gd name="T16" fmla="*/ 31 w 110"/>
                <a:gd name="T17" fmla="*/ 531 h 531"/>
                <a:gd name="T18" fmla="*/ 106 w 110"/>
                <a:gd name="T19" fmla="*/ 525 h 531"/>
                <a:gd name="T20" fmla="*/ 103 w 110"/>
                <a:gd name="T21" fmla="*/ 510 h 531"/>
                <a:gd name="T22" fmla="*/ 96 w 110"/>
                <a:gd name="T23" fmla="*/ 467 h 531"/>
                <a:gd name="T24" fmla="*/ 87 w 110"/>
                <a:gd name="T25" fmla="*/ 404 h 531"/>
                <a:gd name="T26" fmla="*/ 79 w 110"/>
                <a:gd name="T27" fmla="*/ 326 h 531"/>
                <a:gd name="T28" fmla="*/ 74 w 110"/>
                <a:gd name="T29" fmla="*/ 241 h 531"/>
                <a:gd name="T30" fmla="*/ 76 w 110"/>
                <a:gd name="T31" fmla="*/ 155 h 531"/>
                <a:gd name="T32" fmla="*/ 87 w 110"/>
                <a:gd name="T33" fmla="*/ 74 h 531"/>
                <a:gd name="T34" fmla="*/ 110 w 110"/>
                <a:gd name="T35" fmla="*/ 6 h 531"/>
                <a:gd name="T36" fmla="*/ 110 w 110"/>
                <a:gd name="T37" fmla="*/ 5 h 531"/>
                <a:gd name="T38" fmla="*/ 110 w 110"/>
                <a:gd name="T39" fmla="*/ 4 h 531"/>
                <a:gd name="T40" fmla="*/ 108 w 110"/>
                <a:gd name="T41" fmla="*/ 2 h 531"/>
                <a:gd name="T42" fmla="*/ 104 w 110"/>
                <a:gd name="T43" fmla="*/ 0 h 531"/>
                <a:gd name="T44" fmla="*/ 95 w 110"/>
                <a:gd name="T45" fmla="*/ 0 h 531"/>
                <a:gd name="T46" fmla="*/ 82 w 110"/>
                <a:gd name="T47" fmla="*/ 1 h 531"/>
                <a:gd name="T48" fmla="*/ 62 w 110"/>
                <a:gd name="T49" fmla="*/ 4 h 531"/>
                <a:gd name="T50" fmla="*/ 35 w 110"/>
                <a:gd name="T51" fmla="*/ 1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88" name="Freeform 368"/>
            <p:cNvSpPr>
              <a:spLocks/>
            </p:cNvSpPr>
            <p:nvPr/>
          </p:nvSpPr>
          <p:spPr bwMode="auto">
            <a:xfrm>
              <a:off x="3963" y="3292"/>
              <a:ext cx="10" cy="48"/>
            </a:xfrm>
            <a:custGeom>
              <a:avLst/>
              <a:gdLst>
                <a:gd name="T0" fmla="*/ 29 w 92"/>
                <a:gd name="T1" fmla="*/ 8 h 438"/>
                <a:gd name="T2" fmla="*/ 26 w 92"/>
                <a:gd name="T3" fmla="*/ 16 h 438"/>
                <a:gd name="T4" fmla="*/ 20 w 92"/>
                <a:gd name="T5" fmla="*/ 42 h 438"/>
                <a:gd name="T6" fmla="*/ 12 w 92"/>
                <a:gd name="T7" fmla="*/ 81 h 438"/>
                <a:gd name="T8" fmla="*/ 4 w 92"/>
                <a:gd name="T9" fmla="*/ 133 h 438"/>
                <a:gd name="T10" fmla="*/ 0 w 92"/>
                <a:gd name="T11" fmla="*/ 196 h 438"/>
                <a:gd name="T12" fmla="*/ 0 w 92"/>
                <a:gd name="T13" fmla="*/ 270 h 438"/>
                <a:gd name="T14" fmla="*/ 9 w 92"/>
                <a:gd name="T15" fmla="*/ 351 h 438"/>
                <a:gd name="T16" fmla="*/ 25 w 92"/>
                <a:gd name="T17" fmla="*/ 438 h 438"/>
                <a:gd name="T18" fmla="*/ 88 w 92"/>
                <a:gd name="T19" fmla="*/ 435 h 438"/>
                <a:gd name="T20" fmla="*/ 85 w 92"/>
                <a:gd name="T21" fmla="*/ 422 h 438"/>
                <a:gd name="T22" fmla="*/ 79 w 92"/>
                <a:gd name="T23" fmla="*/ 386 h 438"/>
                <a:gd name="T24" fmla="*/ 72 w 92"/>
                <a:gd name="T25" fmla="*/ 334 h 438"/>
                <a:gd name="T26" fmla="*/ 65 w 92"/>
                <a:gd name="T27" fmla="*/ 270 h 438"/>
                <a:gd name="T28" fmla="*/ 61 w 92"/>
                <a:gd name="T29" fmla="*/ 199 h 438"/>
                <a:gd name="T30" fmla="*/ 63 w 92"/>
                <a:gd name="T31" fmla="*/ 129 h 438"/>
                <a:gd name="T32" fmla="*/ 73 w 92"/>
                <a:gd name="T33" fmla="*/ 61 h 438"/>
                <a:gd name="T34" fmla="*/ 92 w 92"/>
                <a:gd name="T35" fmla="*/ 5 h 438"/>
                <a:gd name="T36" fmla="*/ 92 w 92"/>
                <a:gd name="T37" fmla="*/ 4 h 438"/>
                <a:gd name="T38" fmla="*/ 92 w 92"/>
                <a:gd name="T39" fmla="*/ 3 h 438"/>
                <a:gd name="T40" fmla="*/ 90 w 92"/>
                <a:gd name="T41" fmla="*/ 1 h 438"/>
                <a:gd name="T42" fmla="*/ 87 w 92"/>
                <a:gd name="T43" fmla="*/ 0 h 438"/>
                <a:gd name="T44" fmla="*/ 80 w 92"/>
                <a:gd name="T45" fmla="*/ 0 h 438"/>
                <a:gd name="T46" fmla="*/ 68 w 92"/>
                <a:gd name="T47" fmla="*/ 0 h 438"/>
                <a:gd name="T48" fmla="*/ 51 w 92"/>
                <a:gd name="T49" fmla="*/ 3 h 438"/>
                <a:gd name="T50" fmla="*/ 29 w 92"/>
                <a:gd name="T51" fmla="*/ 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89" name="Freeform 369"/>
            <p:cNvSpPr>
              <a:spLocks/>
            </p:cNvSpPr>
            <p:nvPr/>
          </p:nvSpPr>
          <p:spPr bwMode="auto">
            <a:xfrm>
              <a:off x="3963" y="3296"/>
              <a:ext cx="8" cy="39"/>
            </a:xfrm>
            <a:custGeom>
              <a:avLst/>
              <a:gdLst>
                <a:gd name="T0" fmla="*/ 23 w 73"/>
                <a:gd name="T1" fmla="*/ 7 h 347"/>
                <a:gd name="T2" fmla="*/ 21 w 73"/>
                <a:gd name="T3" fmla="*/ 14 h 347"/>
                <a:gd name="T4" fmla="*/ 16 w 73"/>
                <a:gd name="T5" fmla="*/ 33 h 347"/>
                <a:gd name="T6" fmla="*/ 10 w 73"/>
                <a:gd name="T7" fmla="*/ 64 h 347"/>
                <a:gd name="T8" fmla="*/ 4 w 73"/>
                <a:gd name="T9" fmla="*/ 105 h 347"/>
                <a:gd name="T10" fmla="*/ 0 w 73"/>
                <a:gd name="T11" fmla="*/ 155 h 347"/>
                <a:gd name="T12" fmla="*/ 0 w 73"/>
                <a:gd name="T13" fmla="*/ 213 h 347"/>
                <a:gd name="T14" fmla="*/ 7 w 73"/>
                <a:gd name="T15" fmla="*/ 278 h 347"/>
                <a:gd name="T16" fmla="*/ 20 w 73"/>
                <a:gd name="T17" fmla="*/ 347 h 347"/>
                <a:gd name="T18" fmla="*/ 70 w 73"/>
                <a:gd name="T19" fmla="*/ 344 h 347"/>
                <a:gd name="T20" fmla="*/ 68 w 73"/>
                <a:gd name="T21" fmla="*/ 334 h 347"/>
                <a:gd name="T22" fmla="*/ 63 w 73"/>
                <a:gd name="T23" fmla="*/ 305 h 347"/>
                <a:gd name="T24" fmla="*/ 56 w 73"/>
                <a:gd name="T25" fmla="*/ 265 h 347"/>
                <a:gd name="T26" fmla="*/ 51 w 73"/>
                <a:gd name="T27" fmla="*/ 213 h 347"/>
                <a:gd name="T28" fmla="*/ 48 w 73"/>
                <a:gd name="T29" fmla="*/ 158 h 347"/>
                <a:gd name="T30" fmla="*/ 50 w 73"/>
                <a:gd name="T31" fmla="*/ 101 h 347"/>
                <a:gd name="T32" fmla="*/ 57 w 73"/>
                <a:gd name="T33" fmla="*/ 49 h 347"/>
                <a:gd name="T34" fmla="*/ 73 w 73"/>
                <a:gd name="T35" fmla="*/ 4 h 347"/>
                <a:gd name="T36" fmla="*/ 73 w 73"/>
                <a:gd name="T37" fmla="*/ 4 h 347"/>
                <a:gd name="T38" fmla="*/ 73 w 73"/>
                <a:gd name="T39" fmla="*/ 2 h 347"/>
                <a:gd name="T40" fmla="*/ 72 w 73"/>
                <a:gd name="T41" fmla="*/ 1 h 347"/>
                <a:gd name="T42" fmla="*/ 69 w 73"/>
                <a:gd name="T43" fmla="*/ 0 h 347"/>
                <a:gd name="T44" fmla="*/ 63 w 73"/>
                <a:gd name="T45" fmla="*/ 0 h 347"/>
                <a:gd name="T46" fmla="*/ 53 w 73"/>
                <a:gd name="T47" fmla="*/ 1 h 347"/>
                <a:gd name="T48" fmla="*/ 41 w 73"/>
                <a:gd name="T49" fmla="*/ 3 h 347"/>
                <a:gd name="T50" fmla="*/ 23 w 73"/>
                <a:gd name="T51" fmla="*/ 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4"/>
                  </a:lnTo>
                  <a:lnTo>
                    <a:pt x="73" y="2"/>
                  </a:lnTo>
                  <a:lnTo>
                    <a:pt x="72" y="1"/>
                  </a:lnTo>
                  <a:lnTo>
                    <a:pt x="69" y="0"/>
                  </a:lnTo>
                  <a:lnTo>
                    <a:pt x="63" y="0"/>
                  </a:lnTo>
                  <a:lnTo>
                    <a:pt x="53" y="1"/>
                  </a:lnTo>
                  <a:lnTo>
                    <a:pt x="41" y="3"/>
                  </a:lnTo>
                  <a:lnTo>
                    <a:pt x="23" y="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90" name="Freeform 370"/>
            <p:cNvSpPr>
              <a:spLocks/>
            </p:cNvSpPr>
            <p:nvPr/>
          </p:nvSpPr>
          <p:spPr bwMode="auto">
            <a:xfrm>
              <a:off x="3964" y="3301"/>
              <a:ext cx="6" cy="28"/>
            </a:xfrm>
            <a:custGeom>
              <a:avLst/>
              <a:gdLst>
                <a:gd name="T0" fmla="*/ 16 w 52"/>
                <a:gd name="T1" fmla="*/ 5 h 256"/>
                <a:gd name="T2" fmla="*/ 15 w 52"/>
                <a:gd name="T3" fmla="*/ 10 h 256"/>
                <a:gd name="T4" fmla="*/ 11 w 52"/>
                <a:gd name="T5" fmla="*/ 24 h 256"/>
                <a:gd name="T6" fmla="*/ 6 w 52"/>
                <a:gd name="T7" fmla="*/ 47 h 256"/>
                <a:gd name="T8" fmla="*/ 2 w 52"/>
                <a:gd name="T9" fmla="*/ 77 h 256"/>
                <a:gd name="T10" fmla="*/ 0 w 52"/>
                <a:gd name="T11" fmla="*/ 115 h 256"/>
                <a:gd name="T12" fmla="*/ 0 w 52"/>
                <a:gd name="T13" fmla="*/ 157 h 256"/>
                <a:gd name="T14" fmla="*/ 4 w 52"/>
                <a:gd name="T15" fmla="*/ 205 h 256"/>
                <a:gd name="T16" fmla="*/ 14 w 52"/>
                <a:gd name="T17" fmla="*/ 256 h 256"/>
                <a:gd name="T18" fmla="*/ 50 w 52"/>
                <a:gd name="T19" fmla="*/ 254 h 256"/>
                <a:gd name="T20" fmla="*/ 49 w 52"/>
                <a:gd name="T21" fmla="*/ 247 h 256"/>
                <a:gd name="T22" fmla="*/ 45 w 52"/>
                <a:gd name="T23" fmla="*/ 226 h 256"/>
                <a:gd name="T24" fmla="*/ 41 w 52"/>
                <a:gd name="T25" fmla="*/ 195 h 256"/>
                <a:gd name="T26" fmla="*/ 37 w 52"/>
                <a:gd name="T27" fmla="*/ 157 h 256"/>
                <a:gd name="T28" fmla="*/ 35 w 52"/>
                <a:gd name="T29" fmla="*/ 116 h 256"/>
                <a:gd name="T30" fmla="*/ 36 w 52"/>
                <a:gd name="T31" fmla="*/ 74 h 256"/>
                <a:gd name="T32" fmla="*/ 41 w 52"/>
                <a:gd name="T33" fmla="*/ 35 h 256"/>
                <a:gd name="T34" fmla="*/ 52 w 52"/>
                <a:gd name="T35" fmla="*/ 3 h 256"/>
                <a:gd name="T36" fmla="*/ 52 w 52"/>
                <a:gd name="T37" fmla="*/ 3 h 256"/>
                <a:gd name="T38" fmla="*/ 52 w 52"/>
                <a:gd name="T39" fmla="*/ 2 h 256"/>
                <a:gd name="T40" fmla="*/ 51 w 52"/>
                <a:gd name="T41" fmla="*/ 1 h 256"/>
                <a:gd name="T42" fmla="*/ 49 w 52"/>
                <a:gd name="T43" fmla="*/ 0 h 256"/>
                <a:gd name="T44" fmla="*/ 45 w 52"/>
                <a:gd name="T45" fmla="*/ 0 h 256"/>
                <a:gd name="T46" fmla="*/ 39 w 52"/>
                <a:gd name="T47" fmla="*/ 0 h 256"/>
                <a:gd name="T48" fmla="*/ 29 w 52"/>
                <a:gd name="T49" fmla="*/ 2 h 256"/>
                <a:gd name="T50" fmla="*/ 16 w 52"/>
                <a:gd name="T51" fmla="*/ 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3"/>
                  </a:lnTo>
                  <a:lnTo>
                    <a:pt x="52" y="2"/>
                  </a:lnTo>
                  <a:lnTo>
                    <a:pt x="51" y="1"/>
                  </a:lnTo>
                  <a:lnTo>
                    <a:pt x="49" y="0"/>
                  </a:lnTo>
                  <a:lnTo>
                    <a:pt x="45" y="0"/>
                  </a:lnTo>
                  <a:lnTo>
                    <a:pt x="39" y="0"/>
                  </a:lnTo>
                  <a:lnTo>
                    <a:pt x="29" y="2"/>
                  </a:lnTo>
                  <a:lnTo>
                    <a:pt x="1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91" name="Freeform 371"/>
            <p:cNvSpPr>
              <a:spLocks/>
            </p:cNvSpPr>
            <p:nvPr/>
          </p:nvSpPr>
          <p:spPr bwMode="auto">
            <a:xfrm>
              <a:off x="4046" y="3273"/>
              <a:ext cx="20" cy="77"/>
            </a:xfrm>
            <a:custGeom>
              <a:avLst/>
              <a:gdLst>
                <a:gd name="T0" fmla="*/ 176 w 176"/>
                <a:gd name="T1" fmla="*/ 5 h 693"/>
                <a:gd name="T2" fmla="*/ 172 w 176"/>
                <a:gd name="T3" fmla="*/ 10 h 693"/>
                <a:gd name="T4" fmla="*/ 159 w 176"/>
                <a:gd name="T5" fmla="*/ 28 h 693"/>
                <a:gd name="T6" fmla="*/ 144 w 176"/>
                <a:gd name="T7" fmla="*/ 63 h 693"/>
                <a:gd name="T8" fmla="*/ 129 w 176"/>
                <a:gd name="T9" fmla="*/ 123 h 693"/>
                <a:gd name="T10" fmla="*/ 117 w 176"/>
                <a:gd name="T11" fmla="*/ 210 h 693"/>
                <a:gd name="T12" fmla="*/ 110 w 176"/>
                <a:gd name="T13" fmla="*/ 331 h 693"/>
                <a:gd name="T14" fmla="*/ 115 w 176"/>
                <a:gd name="T15" fmla="*/ 490 h 693"/>
                <a:gd name="T16" fmla="*/ 131 w 176"/>
                <a:gd name="T17" fmla="*/ 693 h 693"/>
                <a:gd name="T18" fmla="*/ 32 w 176"/>
                <a:gd name="T19" fmla="*/ 693 h 693"/>
                <a:gd name="T20" fmla="*/ 29 w 176"/>
                <a:gd name="T21" fmla="*/ 673 h 693"/>
                <a:gd name="T22" fmla="*/ 20 w 176"/>
                <a:gd name="T23" fmla="*/ 617 h 693"/>
                <a:gd name="T24" fmla="*/ 11 w 176"/>
                <a:gd name="T25" fmla="*/ 533 h 693"/>
                <a:gd name="T26" fmla="*/ 3 w 176"/>
                <a:gd name="T27" fmla="*/ 430 h 693"/>
                <a:gd name="T28" fmla="*/ 0 w 176"/>
                <a:gd name="T29" fmla="*/ 317 h 693"/>
                <a:gd name="T30" fmla="*/ 6 w 176"/>
                <a:gd name="T31" fmla="*/ 202 h 693"/>
                <a:gd name="T32" fmla="*/ 23 w 176"/>
                <a:gd name="T33" fmla="*/ 93 h 693"/>
                <a:gd name="T34" fmla="*/ 57 w 176"/>
                <a:gd name="T35" fmla="*/ 0 h 693"/>
                <a:gd name="T36" fmla="*/ 176 w 176"/>
                <a:gd name="T37" fmla="*/ 5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92" name="Freeform 372"/>
            <p:cNvSpPr>
              <a:spLocks/>
            </p:cNvSpPr>
            <p:nvPr/>
          </p:nvSpPr>
          <p:spPr bwMode="auto">
            <a:xfrm>
              <a:off x="4047" y="3279"/>
              <a:ext cx="16" cy="65"/>
            </a:xfrm>
            <a:custGeom>
              <a:avLst/>
              <a:gdLst>
                <a:gd name="T0" fmla="*/ 149 w 149"/>
                <a:gd name="T1" fmla="*/ 4 h 592"/>
                <a:gd name="T2" fmla="*/ 145 w 149"/>
                <a:gd name="T3" fmla="*/ 8 h 592"/>
                <a:gd name="T4" fmla="*/ 136 w 149"/>
                <a:gd name="T5" fmla="*/ 24 h 592"/>
                <a:gd name="T6" fmla="*/ 123 w 149"/>
                <a:gd name="T7" fmla="*/ 54 h 592"/>
                <a:gd name="T8" fmla="*/ 110 w 149"/>
                <a:gd name="T9" fmla="*/ 104 h 592"/>
                <a:gd name="T10" fmla="*/ 99 w 149"/>
                <a:gd name="T11" fmla="*/ 179 h 592"/>
                <a:gd name="T12" fmla="*/ 94 w 149"/>
                <a:gd name="T13" fmla="*/ 282 h 592"/>
                <a:gd name="T14" fmla="*/ 97 w 149"/>
                <a:gd name="T15" fmla="*/ 418 h 592"/>
                <a:gd name="T16" fmla="*/ 112 w 149"/>
                <a:gd name="T17" fmla="*/ 592 h 592"/>
                <a:gd name="T18" fmla="*/ 27 w 149"/>
                <a:gd name="T19" fmla="*/ 592 h 592"/>
                <a:gd name="T20" fmla="*/ 24 w 149"/>
                <a:gd name="T21" fmla="*/ 575 h 592"/>
                <a:gd name="T22" fmla="*/ 17 w 149"/>
                <a:gd name="T23" fmla="*/ 527 h 592"/>
                <a:gd name="T24" fmla="*/ 9 w 149"/>
                <a:gd name="T25" fmla="*/ 455 h 592"/>
                <a:gd name="T26" fmla="*/ 2 w 149"/>
                <a:gd name="T27" fmla="*/ 367 h 592"/>
                <a:gd name="T28" fmla="*/ 0 w 149"/>
                <a:gd name="T29" fmla="*/ 271 h 592"/>
                <a:gd name="T30" fmla="*/ 5 w 149"/>
                <a:gd name="T31" fmla="*/ 173 h 592"/>
                <a:gd name="T32" fmla="*/ 20 w 149"/>
                <a:gd name="T33" fmla="*/ 80 h 592"/>
                <a:gd name="T34" fmla="*/ 48 w 149"/>
                <a:gd name="T35" fmla="*/ 0 h 592"/>
                <a:gd name="T36" fmla="*/ 149 w 149"/>
                <a:gd name="T37" fmla="*/ 4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93" name="Freeform 373"/>
            <p:cNvSpPr>
              <a:spLocks/>
            </p:cNvSpPr>
            <p:nvPr/>
          </p:nvSpPr>
          <p:spPr bwMode="auto">
            <a:xfrm>
              <a:off x="4048" y="3284"/>
              <a:ext cx="13" cy="54"/>
            </a:xfrm>
            <a:custGeom>
              <a:avLst/>
              <a:gdLst>
                <a:gd name="T0" fmla="*/ 124 w 124"/>
                <a:gd name="T1" fmla="*/ 4 h 490"/>
                <a:gd name="T2" fmla="*/ 121 w 124"/>
                <a:gd name="T3" fmla="*/ 7 h 490"/>
                <a:gd name="T4" fmla="*/ 113 w 124"/>
                <a:gd name="T5" fmla="*/ 21 h 490"/>
                <a:gd name="T6" fmla="*/ 103 w 124"/>
                <a:gd name="T7" fmla="*/ 45 h 490"/>
                <a:gd name="T8" fmla="*/ 91 w 124"/>
                <a:gd name="T9" fmla="*/ 87 h 490"/>
                <a:gd name="T10" fmla="*/ 83 w 124"/>
                <a:gd name="T11" fmla="*/ 148 h 490"/>
                <a:gd name="T12" fmla="*/ 79 w 124"/>
                <a:gd name="T13" fmla="*/ 234 h 490"/>
                <a:gd name="T14" fmla="*/ 81 w 124"/>
                <a:gd name="T15" fmla="*/ 347 h 490"/>
                <a:gd name="T16" fmla="*/ 93 w 124"/>
                <a:gd name="T17" fmla="*/ 490 h 490"/>
                <a:gd name="T18" fmla="*/ 23 w 124"/>
                <a:gd name="T19" fmla="*/ 490 h 490"/>
                <a:gd name="T20" fmla="*/ 21 w 124"/>
                <a:gd name="T21" fmla="*/ 476 h 490"/>
                <a:gd name="T22" fmla="*/ 15 w 124"/>
                <a:gd name="T23" fmla="*/ 436 h 490"/>
                <a:gd name="T24" fmla="*/ 8 w 124"/>
                <a:gd name="T25" fmla="*/ 377 h 490"/>
                <a:gd name="T26" fmla="*/ 2 w 124"/>
                <a:gd name="T27" fmla="*/ 304 h 490"/>
                <a:gd name="T28" fmla="*/ 0 w 124"/>
                <a:gd name="T29" fmla="*/ 224 h 490"/>
                <a:gd name="T30" fmla="*/ 4 w 124"/>
                <a:gd name="T31" fmla="*/ 143 h 490"/>
                <a:gd name="T32" fmla="*/ 17 w 124"/>
                <a:gd name="T33" fmla="*/ 67 h 490"/>
                <a:gd name="T34" fmla="*/ 40 w 124"/>
                <a:gd name="T35" fmla="*/ 0 h 490"/>
                <a:gd name="T36" fmla="*/ 124 w 124"/>
                <a:gd name="T37" fmla="*/ 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94" name="Freeform 374"/>
            <p:cNvSpPr>
              <a:spLocks/>
            </p:cNvSpPr>
            <p:nvPr/>
          </p:nvSpPr>
          <p:spPr bwMode="auto">
            <a:xfrm>
              <a:off x="4048" y="3289"/>
              <a:ext cx="11" cy="43"/>
            </a:xfrm>
            <a:custGeom>
              <a:avLst/>
              <a:gdLst>
                <a:gd name="T0" fmla="*/ 99 w 99"/>
                <a:gd name="T1" fmla="*/ 3 h 389"/>
                <a:gd name="T2" fmla="*/ 96 w 99"/>
                <a:gd name="T3" fmla="*/ 6 h 389"/>
                <a:gd name="T4" fmla="*/ 89 w 99"/>
                <a:gd name="T5" fmla="*/ 16 h 389"/>
                <a:gd name="T6" fmla="*/ 81 w 99"/>
                <a:gd name="T7" fmla="*/ 36 h 389"/>
                <a:gd name="T8" fmla="*/ 72 w 99"/>
                <a:gd name="T9" fmla="*/ 69 h 389"/>
                <a:gd name="T10" fmla="*/ 66 w 99"/>
                <a:gd name="T11" fmla="*/ 118 h 389"/>
                <a:gd name="T12" fmla="*/ 62 w 99"/>
                <a:gd name="T13" fmla="*/ 185 h 389"/>
                <a:gd name="T14" fmla="*/ 64 w 99"/>
                <a:gd name="T15" fmla="*/ 275 h 389"/>
                <a:gd name="T16" fmla="*/ 73 w 99"/>
                <a:gd name="T17" fmla="*/ 389 h 389"/>
                <a:gd name="T18" fmla="*/ 18 w 99"/>
                <a:gd name="T19" fmla="*/ 389 h 389"/>
                <a:gd name="T20" fmla="*/ 16 w 99"/>
                <a:gd name="T21" fmla="*/ 378 h 389"/>
                <a:gd name="T22" fmla="*/ 11 w 99"/>
                <a:gd name="T23" fmla="*/ 346 h 389"/>
                <a:gd name="T24" fmla="*/ 6 w 99"/>
                <a:gd name="T25" fmla="*/ 299 h 389"/>
                <a:gd name="T26" fmla="*/ 2 w 99"/>
                <a:gd name="T27" fmla="*/ 242 h 389"/>
                <a:gd name="T28" fmla="*/ 0 w 99"/>
                <a:gd name="T29" fmla="*/ 178 h 389"/>
                <a:gd name="T30" fmla="*/ 4 w 99"/>
                <a:gd name="T31" fmla="*/ 114 h 389"/>
                <a:gd name="T32" fmla="*/ 14 w 99"/>
                <a:gd name="T33" fmla="*/ 52 h 389"/>
                <a:gd name="T34" fmla="*/ 32 w 99"/>
                <a:gd name="T35" fmla="*/ 0 h 389"/>
                <a:gd name="T36" fmla="*/ 99 w 99"/>
                <a:gd name="T37" fmla="*/ 3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95" name="Freeform 375"/>
            <p:cNvSpPr>
              <a:spLocks/>
            </p:cNvSpPr>
            <p:nvPr/>
          </p:nvSpPr>
          <p:spPr bwMode="auto">
            <a:xfrm>
              <a:off x="4049" y="3295"/>
              <a:ext cx="8" cy="31"/>
            </a:xfrm>
            <a:custGeom>
              <a:avLst/>
              <a:gdLst>
                <a:gd name="T0" fmla="*/ 72 w 72"/>
                <a:gd name="T1" fmla="*/ 2 h 287"/>
                <a:gd name="T2" fmla="*/ 70 w 72"/>
                <a:gd name="T3" fmla="*/ 4 h 287"/>
                <a:gd name="T4" fmla="*/ 66 w 72"/>
                <a:gd name="T5" fmla="*/ 12 h 287"/>
                <a:gd name="T6" fmla="*/ 59 w 72"/>
                <a:gd name="T7" fmla="*/ 27 h 287"/>
                <a:gd name="T8" fmla="*/ 53 w 72"/>
                <a:gd name="T9" fmla="*/ 50 h 287"/>
                <a:gd name="T10" fmla="*/ 48 w 72"/>
                <a:gd name="T11" fmla="*/ 87 h 287"/>
                <a:gd name="T12" fmla="*/ 46 w 72"/>
                <a:gd name="T13" fmla="*/ 137 h 287"/>
                <a:gd name="T14" fmla="*/ 47 w 72"/>
                <a:gd name="T15" fmla="*/ 203 h 287"/>
                <a:gd name="T16" fmla="*/ 54 w 72"/>
                <a:gd name="T17" fmla="*/ 287 h 287"/>
                <a:gd name="T18" fmla="*/ 13 w 72"/>
                <a:gd name="T19" fmla="*/ 287 h 287"/>
                <a:gd name="T20" fmla="*/ 12 w 72"/>
                <a:gd name="T21" fmla="*/ 279 h 287"/>
                <a:gd name="T22" fmla="*/ 8 w 72"/>
                <a:gd name="T23" fmla="*/ 255 h 287"/>
                <a:gd name="T24" fmla="*/ 4 w 72"/>
                <a:gd name="T25" fmla="*/ 220 h 287"/>
                <a:gd name="T26" fmla="*/ 1 w 72"/>
                <a:gd name="T27" fmla="*/ 178 h 287"/>
                <a:gd name="T28" fmla="*/ 0 w 72"/>
                <a:gd name="T29" fmla="*/ 131 h 287"/>
                <a:gd name="T30" fmla="*/ 2 w 72"/>
                <a:gd name="T31" fmla="*/ 84 h 287"/>
                <a:gd name="T32" fmla="*/ 9 w 72"/>
                <a:gd name="T33" fmla="*/ 39 h 287"/>
                <a:gd name="T34" fmla="*/ 23 w 72"/>
                <a:gd name="T35" fmla="*/ 0 h 287"/>
                <a:gd name="T36" fmla="*/ 72 w 72"/>
                <a:gd name="T37" fmla="*/ 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96" name="Rectangle 376"/>
            <p:cNvSpPr>
              <a:spLocks noChangeArrowheads="1"/>
            </p:cNvSpPr>
            <p:nvPr/>
          </p:nvSpPr>
          <p:spPr bwMode="auto">
            <a:xfrm>
              <a:off x="3944" y="3287"/>
              <a:ext cx="3" cy="101"/>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2697" name="Freeform 377"/>
            <p:cNvSpPr>
              <a:spLocks/>
            </p:cNvSpPr>
            <p:nvPr/>
          </p:nvSpPr>
          <p:spPr bwMode="auto">
            <a:xfrm>
              <a:off x="3980" y="3285"/>
              <a:ext cx="39" cy="47"/>
            </a:xfrm>
            <a:custGeom>
              <a:avLst/>
              <a:gdLst>
                <a:gd name="T0" fmla="*/ 33 w 354"/>
                <a:gd name="T1" fmla="*/ 39 h 418"/>
                <a:gd name="T2" fmla="*/ 30 w 354"/>
                <a:gd name="T3" fmla="*/ 48 h 418"/>
                <a:gd name="T4" fmla="*/ 23 w 354"/>
                <a:gd name="T5" fmla="*/ 71 h 418"/>
                <a:gd name="T6" fmla="*/ 15 w 354"/>
                <a:gd name="T7" fmla="*/ 107 h 418"/>
                <a:gd name="T8" fmla="*/ 7 w 354"/>
                <a:gd name="T9" fmla="*/ 155 h 418"/>
                <a:gd name="T10" fmla="*/ 1 w 354"/>
                <a:gd name="T11" fmla="*/ 212 h 418"/>
                <a:gd name="T12" fmla="*/ 0 w 354"/>
                <a:gd name="T13" fmla="*/ 276 h 418"/>
                <a:gd name="T14" fmla="*/ 6 w 354"/>
                <a:gd name="T15" fmla="*/ 345 h 418"/>
                <a:gd name="T16" fmla="*/ 21 w 354"/>
                <a:gd name="T17" fmla="*/ 418 h 418"/>
                <a:gd name="T18" fmla="*/ 21 w 354"/>
                <a:gd name="T19" fmla="*/ 415 h 418"/>
                <a:gd name="T20" fmla="*/ 21 w 354"/>
                <a:gd name="T21" fmla="*/ 405 h 418"/>
                <a:gd name="T22" fmla="*/ 21 w 354"/>
                <a:gd name="T23" fmla="*/ 390 h 418"/>
                <a:gd name="T24" fmla="*/ 21 w 354"/>
                <a:gd name="T25" fmla="*/ 372 h 418"/>
                <a:gd name="T26" fmla="*/ 23 w 354"/>
                <a:gd name="T27" fmla="*/ 348 h 418"/>
                <a:gd name="T28" fmla="*/ 27 w 354"/>
                <a:gd name="T29" fmla="*/ 324 h 418"/>
                <a:gd name="T30" fmla="*/ 31 w 354"/>
                <a:gd name="T31" fmla="*/ 296 h 418"/>
                <a:gd name="T32" fmla="*/ 37 w 354"/>
                <a:gd name="T33" fmla="*/ 267 h 418"/>
                <a:gd name="T34" fmla="*/ 46 w 354"/>
                <a:gd name="T35" fmla="*/ 239 h 418"/>
                <a:gd name="T36" fmla="*/ 57 w 354"/>
                <a:gd name="T37" fmla="*/ 211 h 418"/>
                <a:gd name="T38" fmla="*/ 70 w 354"/>
                <a:gd name="T39" fmla="*/ 185 h 418"/>
                <a:gd name="T40" fmla="*/ 88 w 354"/>
                <a:gd name="T41" fmla="*/ 160 h 418"/>
                <a:gd name="T42" fmla="*/ 109 w 354"/>
                <a:gd name="T43" fmla="*/ 139 h 418"/>
                <a:gd name="T44" fmla="*/ 133 w 354"/>
                <a:gd name="T45" fmla="*/ 121 h 418"/>
                <a:gd name="T46" fmla="*/ 163 w 354"/>
                <a:gd name="T47" fmla="*/ 109 h 418"/>
                <a:gd name="T48" fmla="*/ 197 w 354"/>
                <a:gd name="T49" fmla="*/ 102 h 418"/>
                <a:gd name="T50" fmla="*/ 199 w 354"/>
                <a:gd name="T51" fmla="*/ 100 h 418"/>
                <a:gd name="T52" fmla="*/ 205 w 354"/>
                <a:gd name="T53" fmla="*/ 96 h 418"/>
                <a:gd name="T54" fmla="*/ 215 w 354"/>
                <a:gd name="T55" fmla="*/ 88 h 418"/>
                <a:gd name="T56" fmla="*/ 231 w 354"/>
                <a:gd name="T57" fmla="*/ 78 h 418"/>
                <a:gd name="T58" fmla="*/ 252 w 354"/>
                <a:gd name="T59" fmla="*/ 66 h 418"/>
                <a:gd name="T60" fmla="*/ 280 w 354"/>
                <a:gd name="T61" fmla="*/ 52 h 418"/>
                <a:gd name="T62" fmla="*/ 314 w 354"/>
                <a:gd name="T63" fmla="*/ 35 h 418"/>
                <a:gd name="T64" fmla="*/ 354 w 354"/>
                <a:gd name="T65" fmla="*/ 17 h 418"/>
                <a:gd name="T66" fmla="*/ 352 w 354"/>
                <a:gd name="T67" fmla="*/ 16 h 418"/>
                <a:gd name="T68" fmla="*/ 346 w 354"/>
                <a:gd name="T69" fmla="*/ 15 h 418"/>
                <a:gd name="T70" fmla="*/ 337 w 354"/>
                <a:gd name="T71" fmla="*/ 13 h 418"/>
                <a:gd name="T72" fmla="*/ 324 w 354"/>
                <a:gd name="T73" fmla="*/ 11 h 418"/>
                <a:gd name="T74" fmla="*/ 308 w 354"/>
                <a:gd name="T75" fmla="*/ 8 h 418"/>
                <a:gd name="T76" fmla="*/ 290 w 354"/>
                <a:gd name="T77" fmla="*/ 6 h 418"/>
                <a:gd name="T78" fmla="*/ 269 w 354"/>
                <a:gd name="T79" fmla="*/ 4 h 418"/>
                <a:gd name="T80" fmla="*/ 246 w 354"/>
                <a:gd name="T81" fmla="*/ 1 h 418"/>
                <a:gd name="T82" fmla="*/ 222 w 354"/>
                <a:gd name="T83" fmla="*/ 0 h 418"/>
                <a:gd name="T84" fmla="*/ 197 w 354"/>
                <a:gd name="T85" fmla="*/ 1 h 418"/>
                <a:gd name="T86" fmla="*/ 170 w 354"/>
                <a:gd name="T87" fmla="*/ 3 h 418"/>
                <a:gd name="T88" fmla="*/ 143 w 354"/>
                <a:gd name="T89" fmla="*/ 6 h 418"/>
                <a:gd name="T90" fmla="*/ 115 w 354"/>
                <a:gd name="T91" fmla="*/ 11 h 418"/>
                <a:gd name="T92" fmla="*/ 87 w 354"/>
                <a:gd name="T93" fmla="*/ 18 h 418"/>
                <a:gd name="T94" fmla="*/ 59 w 354"/>
                <a:gd name="T95" fmla="*/ 27 h 418"/>
                <a:gd name="T96" fmla="*/ 33 w 354"/>
                <a:gd name="T97" fmla="*/ 3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98" name="Freeform 378"/>
            <p:cNvSpPr>
              <a:spLocks/>
            </p:cNvSpPr>
            <p:nvPr/>
          </p:nvSpPr>
          <p:spPr bwMode="auto">
            <a:xfrm>
              <a:off x="3925" y="3320"/>
              <a:ext cx="32" cy="8"/>
            </a:xfrm>
            <a:custGeom>
              <a:avLst/>
              <a:gdLst>
                <a:gd name="T0" fmla="*/ 0 w 290"/>
                <a:gd name="T1" fmla="*/ 50 h 79"/>
                <a:gd name="T2" fmla="*/ 0 w 290"/>
                <a:gd name="T3" fmla="*/ 49 h 79"/>
                <a:gd name="T4" fmla="*/ 3 w 290"/>
                <a:gd name="T5" fmla="*/ 46 h 79"/>
                <a:gd name="T6" fmla="*/ 6 w 290"/>
                <a:gd name="T7" fmla="*/ 42 h 79"/>
                <a:gd name="T8" fmla="*/ 11 w 290"/>
                <a:gd name="T9" fmla="*/ 36 h 79"/>
                <a:gd name="T10" fmla="*/ 18 w 290"/>
                <a:gd name="T11" fmla="*/ 30 h 79"/>
                <a:gd name="T12" fmla="*/ 26 w 290"/>
                <a:gd name="T13" fmla="*/ 24 h 79"/>
                <a:gd name="T14" fmla="*/ 37 w 290"/>
                <a:gd name="T15" fmla="*/ 18 h 79"/>
                <a:gd name="T16" fmla="*/ 51 w 290"/>
                <a:gd name="T17" fmla="*/ 12 h 79"/>
                <a:gd name="T18" fmla="*/ 69 w 290"/>
                <a:gd name="T19" fmla="*/ 6 h 79"/>
                <a:gd name="T20" fmla="*/ 88 w 290"/>
                <a:gd name="T21" fmla="*/ 2 h 79"/>
                <a:gd name="T22" fmla="*/ 112 w 290"/>
                <a:gd name="T23" fmla="*/ 0 h 79"/>
                <a:gd name="T24" fmla="*/ 139 w 290"/>
                <a:gd name="T25" fmla="*/ 0 h 79"/>
                <a:gd name="T26" fmla="*/ 170 w 290"/>
                <a:gd name="T27" fmla="*/ 2 h 79"/>
                <a:gd name="T28" fmla="*/ 205 w 290"/>
                <a:gd name="T29" fmla="*/ 8 h 79"/>
                <a:gd name="T30" fmla="*/ 245 w 290"/>
                <a:gd name="T31" fmla="*/ 16 h 79"/>
                <a:gd name="T32" fmla="*/ 290 w 290"/>
                <a:gd name="T33" fmla="*/ 28 h 79"/>
                <a:gd name="T34" fmla="*/ 283 w 290"/>
                <a:gd name="T35" fmla="*/ 45 h 79"/>
                <a:gd name="T36" fmla="*/ 281 w 290"/>
                <a:gd name="T37" fmla="*/ 44 h 79"/>
                <a:gd name="T38" fmla="*/ 274 w 290"/>
                <a:gd name="T39" fmla="*/ 42 h 79"/>
                <a:gd name="T40" fmla="*/ 263 w 290"/>
                <a:gd name="T41" fmla="*/ 39 h 79"/>
                <a:gd name="T42" fmla="*/ 249 w 290"/>
                <a:gd name="T43" fmla="*/ 35 h 79"/>
                <a:gd name="T44" fmla="*/ 232 w 290"/>
                <a:gd name="T45" fmla="*/ 31 h 79"/>
                <a:gd name="T46" fmla="*/ 212 w 290"/>
                <a:gd name="T47" fmla="*/ 27 h 79"/>
                <a:gd name="T48" fmla="*/ 191 w 290"/>
                <a:gd name="T49" fmla="*/ 24 h 79"/>
                <a:gd name="T50" fmla="*/ 167 w 290"/>
                <a:gd name="T51" fmla="*/ 22 h 79"/>
                <a:gd name="T52" fmla="*/ 144 w 290"/>
                <a:gd name="T53" fmla="*/ 21 h 79"/>
                <a:gd name="T54" fmla="*/ 120 w 290"/>
                <a:gd name="T55" fmla="*/ 21 h 79"/>
                <a:gd name="T56" fmla="*/ 96 w 290"/>
                <a:gd name="T57" fmla="*/ 23 h 79"/>
                <a:gd name="T58" fmla="*/ 74 w 290"/>
                <a:gd name="T59" fmla="*/ 28 h 79"/>
                <a:gd name="T60" fmla="*/ 52 w 290"/>
                <a:gd name="T61" fmla="*/ 36 h 79"/>
                <a:gd name="T62" fmla="*/ 32 w 290"/>
                <a:gd name="T63" fmla="*/ 46 h 79"/>
                <a:gd name="T64" fmla="*/ 15 w 290"/>
                <a:gd name="T65" fmla="*/ 61 h 79"/>
                <a:gd name="T66" fmla="*/ 0 w 290"/>
                <a:gd name="T67" fmla="*/ 79 h 79"/>
                <a:gd name="T68" fmla="*/ 0 w 290"/>
                <a:gd name="T69" fmla="*/ 5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99" name="Freeform 379"/>
            <p:cNvSpPr>
              <a:spLocks/>
            </p:cNvSpPr>
            <p:nvPr/>
          </p:nvSpPr>
          <p:spPr bwMode="auto">
            <a:xfrm>
              <a:off x="3925" y="3299"/>
              <a:ext cx="32" cy="9"/>
            </a:xfrm>
            <a:custGeom>
              <a:avLst/>
              <a:gdLst>
                <a:gd name="T0" fmla="*/ 0 w 290"/>
                <a:gd name="T1" fmla="*/ 50 h 79"/>
                <a:gd name="T2" fmla="*/ 0 w 290"/>
                <a:gd name="T3" fmla="*/ 49 h 79"/>
                <a:gd name="T4" fmla="*/ 3 w 290"/>
                <a:gd name="T5" fmla="*/ 46 h 79"/>
                <a:gd name="T6" fmla="*/ 6 w 290"/>
                <a:gd name="T7" fmla="*/ 42 h 79"/>
                <a:gd name="T8" fmla="*/ 11 w 290"/>
                <a:gd name="T9" fmla="*/ 36 h 79"/>
                <a:gd name="T10" fmla="*/ 18 w 290"/>
                <a:gd name="T11" fmla="*/ 30 h 79"/>
                <a:gd name="T12" fmla="*/ 26 w 290"/>
                <a:gd name="T13" fmla="*/ 24 h 79"/>
                <a:gd name="T14" fmla="*/ 37 w 290"/>
                <a:gd name="T15" fmla="*/ 17 h 79"/>
                <a:gd name="T16" fmla="*/ 51 w 290"/>
                <a:gd name="T17" fmla="*/ 11 h 79"/>
                <a:gd name="T18" fmla="*/ 69 w 290"/>
                <a:gd name="T19" fmla="*/ 6 h 79"/>
                <a:gd name="T20" fmla="*/ 88 w 290"/>
                <a:gd name="T21" fmla="*/ 2 h 79"/>
                <a:gd name="T22" fmla="*/ 112 w 290"/>
                <a:gd name="T23" fmla="*/ 0 h 79"/>
                <a:gd name="T24" fmla="*/ 139 w 290"/>
                <a:gd name="T25" fmla="*/ 0 h 79"/>
                <a:gd name="T26" fmla="*/ 170 w 290"/>
                <a:gd name="T27" fmla="*/ 2 h 79"/>
                <a:gd name="T28" fmla="*/ 205 w 290"/>
                <a:gd name="T29" fmla="*/ 7 h 79"/>
                <a:gd name="T30" fmla="*/ 245 w 290"/>
                <a:gd name="T31" fmla="*/ 16 h 79"/>
                <a:gd name="T32" fmla="*/ 290 w 290"/>
                <a:gd name="T33" fmla="*/ 28 h 79"/>
                <a:gd name="T34" fmla="*/ 283 w 290"/>
                <a:gd name="T35" fmla="*/ 44 h 79"/>
                <a:gd name="T36" fmla="*/ 281 w 290"/>
                <a:gd name="T37" fmla="*/ 43 h 79"/>
                <a:gd name="T38" fmla="*/ 274 w 290"/>
                <a:gd name="T39" fmla="*/ 41 h 79"/>
                <a:gd name="T40" fmla="*/ 263 w 290"/>
                <a:gd name="T41" fmla="*/ 38 h 79"/>
                <a:gd name="T42" fmla="*/ 249 w 290"/>
                <a:gd name="T43" fmla="*/ 34 h 79"/>
                <a:gd name="T44" fmla="*/ 232 w 290"/>
                <a:gd name="T45" fmla="*/ 31 h 79"/>
                <a:gd name="T46" fmla="*/ 212 w 290"/>
                <a:gd name="T47" fmla="*/ 27 h 79"/>
                <a:gd name="T48" fmla="*/ 191 w 290"/>
                <a:gd name="T49" fmla="*/ 24 h 79"/>
                <a:gd name="T50" fmla="*/ 167 w 290"/>
                <a:gd name="T51" fmla="*/ 21 h 79"/>
                <a:gd name="T52" fmla="*/ 144 w 290"/>
                <a:gd name="T53" fmla="*/ 20 h 79"/>
                <a:gd name="T54" fmla="*/ 120 w 290"/>
                <a:gd name="T55" fmla="*/ 21 h 79"/>
                <a:gd name="T56" fmla="*/ 96 w 290"/>
                <a:gd name="T57" fmla="*/ 23 h 79"/>
                <a:gd name="T58" fmla="*/ 74 w 290"/>
                <a:gd name="T59" fmla="*/ 28 h 79"/>
                <a:gd name="T60" fmla="*/ 52 w 290"/>
                <a:gd name="T61" fmla="*/ 36 h 79"/>
                <a:gd name="T62" fmla="*/ 32 w 290"/>
                <a:gd name="T63" fmla="*/ 46 h 79"/>
                <a:gd name="T64" fmla="*/ 15 w 290"/>
                <a:gd name="T65" fmla="*/ 61 h 79"/>
                <a:gd name="T66" fmla="*/ 0 w 290"/>
                <a:gd name="T67" fmla="*/ 79 h 79"/>
                <a:gd name="T68" fmla="*/ 0 w 290"/>
                <a:gd name="T69" fmla="*/ 5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00" name="Freeform 380"/>
            <p:cNvSpPr>
              <a:spLocks/>
            </p:cNvSpPr>
            <p:nvPr/>
          </p:nvSpPr>
          <p:spPr bwMode="auto">
            <a:xfrm>
              <a:off x="3955" y="3289"/>
              <a:ext cx="52" cy="96"/>
            </a:xfrm>
            <a:custGeom>
              <a:avLst/>
              <a:gdLst>
                <a:gd name="T0" fmla="*/ 0 w 469"/>
                <a:gd name="T1" fmla="*/ 0 h 868"/>
                <a:gd name="T2" fmla="*/ 0 w 469"/>
                <a:gd name="T3" fmla="*/ 840 h 868"/>
                <a:gd name="T4" fmla="*/ 142 w 469"/>
                <a:gd name="T5" fmla="*/ 868 h 868"/>
                <a:gd name="T6" fmla="*/ 136 w 469"/>
                <a:gd name="T7" fmla="*/ 755 h 868"/>
                <a:gd name="T8" fmla="*/ 469 w 469"/>
                <a:gd name="T9" fmla="*/ 806 h 868"/>
                <a:gd name="T10" fmla="*/ 463 w 469"/>
                <a:gd name="T11" fmla="*/ 761 h 868"/>
                <a:gd name="T12" fmla="*/ 232 w 469"/>
                <a:gd name="T13" fmla="*/ 732 h 868"/>
                <a:gd name="T14" fmla="*/ 226 w 469"/>
                <a:gd name="T15" fmla="*/ 635 h 868"/>
                <a:gd name="T16" fmla="*/ 68 w 469"/>
                <a:gd name="T17" fmla="*/ 635 h 868"/>
                <a:gd name="T18" fmla="*/ 64 w 469"/>
                <a:gd name="T19" fmla="*/ 623 h 868"/>
                <a:gd name="T20" fmla="*/ 53 w 469"/>
                <a:gd name="T21" fmla="*/ 587 h 868"/>
                <a:gd name="T22" fmla="*/ 39 w 469"/>
                <a:gd name="T23" fmla="*/ 530 h 868"/>
                <a:gd name="T24" fmla="*/ 25 w 469"/>
                <a:gd name="T25" fmla="*/ 455 h 868"/>
                <a:gd name="T26" fmla="*/ 14 w 469"/>
                <a:gd name="T27" fmla="*/ 365 h 868"/>
                <a:gd name="T28" fmla="*/ 10 w 469"/>
                <a:gd name="T29" fmla="*/ 262 h 868"/>
                <a:gd name="T30" fmla="*/ 19 w 469"/>
                <a:gd name="T31" fmla="*/ 149 h 868"/>
                <a:gd name="T32" fmla="*/ 40 w 469"/>
                <a:gd name="T33" fmla="*/ 29 h 868"/>
                <a:gd name="T34" fmla="*/ 0 w 469"/>
                <a:gd name="T35"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01" name="Freeform 381"/>
            <p:cNvSpPr>
              <a:spLocks/>
            </p:cNvSpPr>
            <p:nvPr/>
          </p:nvSpPr>
          <p:spPr bwMode="auto">
            <a:xfrm>
              <a:off x="3981" y="3267"/>
              <a:ext cx="67" cy="13"/>
            </a:xfrm>
            <a:custGeom>
              <a:avLst/>
              <a:gdLst>
                <a:gd name="T0" fmla="*/ 0 w 604"/>
                <a:gd name="T1" fmla="*/ 118 h 118"/>
                <a:gd name="T2" fmla="*/ 3 w 604"/>
                <a:gd name="T3" fmla="*/ 117 h 118"/>
                <a:gd name="T4" fmla="*/ 14 w 604"/>
                <a:gd name="T5" fmla="*/ 113 h 118"/>
                <a:gd name="T6" fmla="*/ 29 w 604"/>
                <a:gd name="T7" fmla="*/ 108 h 118"/>
                <a:gd name="T8" fmla="*/ 50 w 604"/>
                <a:gd name="T9" fmla="*/ 101 h 118"/>
                <a:gd name="T10" fmla="*/ 77 w 604"/>
                <a:gd name="T11" fmla="*/ 93 h 118"/>
                <a:gd name="T12" fmla="*/ 107 w 604"/>
                <a:gd name="T13" fmla="*/ 85 h 118"/>
                <a:gd name="T14" fmla="*/ 143 w 604"/>
                <a:gd name="T15" fmla="*/ 76 h 118"/>
                <a:gd name="T16" fmla="*/ 181 w 604"/>
                <a:gd name="T17" fmla="*/ 69 h 118"/>
                <a:gd name="T18" fmla="*/ 224 w 604"/>
                <a:gd name="T19" fmla="*/ 62 h 118"/>
                <a:gd name="T20" fmla="*/ 270 w 604"/>
                <a:gd name="T21" fmla="*/ 57 h 118"/>
                <a:gd name="T22" fmla="*/ 319 w 604"/>
                <a:gd name="T23" fmla="*/ 53 h 118"/>
                <a:gd name="T24" fmla="*/ 369 w 604"/>
                <a:gd name="T25" fmla="*/ 52 h 118"/>
                <a:gd name="T26" fmla="*/ 422 w 604"/>
                <a:gd name="T27" fmla="*/ 53 h 118"/>
                <a:gd name="T28" fmla="*/ 476 w 604"/>
                <a:gd name="T29" fmla="*/ 58 h 118"/>
                <a:gd name="T30" fmla="*/ 531 w 604"/>
                <a:gd name="T31" fmla="*/ 66 h 118"/>
                <a:gd name="T32" fmla="*/ 587 w 604"/>
                <a:gd name="T33" fmla="*/ 78 h 118"/>
                <a:gd name="T34" fmla="*/ 604 w 604"/>
                <a:gd name="T35" fmla="*/ 0 h 118"/>
                <a:gd name="T36" fmla="*/ 600 w 604"/>
                <a:gd name="T37" fmla="*/ 0 h 118"/>
                <a:gd name="T38" fmla="*/ 587 w 604"/>
                <a:gd name="T39" fmla="*/ 0 h 118"/>
                <a:gd name="T40" fmla="*/ 566 w 604"/>
                <a:gd name="T41" fmla="*/ 0 h 118"/>
                <a:gd name="T42" fmla="*/ 540 w 604"/>
                <a:gd name="T43" fmla="*/ 1 h 118"/>
                <a:gd name="T44" fmla="*/ 507 w 604"/>
                <a:gd name="T45" fmla="*/ 2 h 118"/>
                <a:gd name="T46" fmla="*/ 470 w 604"/>
                <a:gd name="T47" fmla="*/ 3 h 118"/>
                <a:gd name="T48" fmla="*/ 428 w 604"/>
                <a:gd name="T49" fmla="*/ 6 h 118"/>
                <a:gd name="T50" fmla="*/ 383 w 604"/>
                <a:gd name="T51" fmla="*/ 8 h 118"/>
                <a:gd name="T52" fmla="*/ 335 w 604"/>
                <a:gd name="T53" fmla="*/ 12 h 118"/>
                <a:gd name="T54" fmla="*/ 285 w 604"/>
                <a:gd name="T55" fmla="*/ 16 h 118"/>
                <a:gd name="T56" fmla="*/ 235 w 604"/>
                <a:gd name="T57" fmla="*/ 21 h 118"/>
                <a:gd name="T58" fmla="*/ 186 w 604"/>
                <a:gd name="T59" fmla="*/ 28 h 118"/>
                <a:gd name="T60" fmla="*/ 136 w 604"/>
                <a:gd name="T61" fmla="*/ 36 h 118"/>
                <a:gd name="T62" fmla="*/ 88 w 604"/>
                <a:gd name="T63" fmla="*/ 45 h 118"/>
                <a:gd name="T64" fmla="*/ 42 w 604"/>
                <a:gd name="T65" fmla="*/ 55 h 118"/>
                <a:gd name="T66" fmla="*/ 0 w 604"/>
                <a:gd name="T67" fmla="*/ 67 h 118"/>
                <a:gd name="T68" fmla="*/ 0 w 604"/>
                <a:gd name="T6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02" name="Freeform 382"/>
            <p:cNvSpPr>
              <a:spLocks/>
            </p:cNvSpPr>
            <p:nvPr/>
          </p:nvSpPr>
          <p:spPr bwMode="auto">
            <a:xfrm>
              <a:off x="3942" y="3387"/>
              <a:ext cx="113" cy="38"/>
            </a:xfrm>
            <a:custGeom>
              <a:avLst/>
              <a:gdLst>
                <a:gd name="T0" fmla="*/ 430 w 1017"/>
                <a:gd name="T1" fmla="*/ 326 h 337"/>
                <a:gd name="T2" fmla="*/ 432 w 1017"/>
                <a:gd name="T3" fmla="*/ 325 h 337"/>
                <a:gd name="T4" fmla="*/ 438 w 1017"/>
                <a:gd name="T5" fmla="*/ 323 h 337"/>
                <a:gd name="T6" fmla="*/ 447 w 1017"/>
                <a:gd name="T7" fmla="*/ 319 h 337"/>
                <a:gd name="T8" fmla="*/ 459 w 1017"/>
                <a:gd name="T9" fmla="*/ 314 h 337"/>
                <a:gd name="T10" fmla="*/ 474 w 1017"/>
                <a:gd name="T11" fmla="*/ 308 h 337"/>
                <a:gd name="T12" fmla="*/ 491 w 1017"/>
                <a:gd name="T13" fmla="*/ 301 h 337"/>
                <a:gd name="T14" fmla="*/ 509 w 1017"/>
                <a:gd name="T15" fmla="*/ 291 h 337"/>
                <a:gd name="T16" fmla="*/ 528 w 1017"/>
                <a:gd name="T17" fmla="*/ 282 h 337"/>
                <a:gd name="T18" fmla="*/ 549 w 1017"/>
                <a:gd name="T19" fmla="*/ 272 h 337"/>
                <a:gd name="T20" fmla="*/ 568 w 1017"/>
                <a:gd name="T21" fmla="*/ 260 h 337"/>
                <a:gd name="T22" fmla="*/ 587 w 1017"/>
                <a:gd name="T23" fmla="*/ 248 h 337"/>
                <a:gd name="T24" fmla="*/ 606 w 1017"/>
                <a:gd name="T25" fmla="*/ 235 h 337"/>
                <a:gd name="T26" fmla="*/ 623 w 1017"/>
                <a:gd name="T27" fmla="*/ 222 h 337"/>
                <a:gd name="T28" fmla="*/ 638 w 1017"/>
                <a:gd name="T29" fmla="*/ 208 h 337"/>
                <a:gd name="T30" fmla="*/ 651 w 1017"/>
                <a:gd name="T31" fmla="*/ 193 h 337"/>
                <a:gd name="T32" fmla="*/ 662 w 1017"/>
                <a:gd name="T33" fmla="*/ 179 h 337"/>
                <a:gd name="T34" fmla="*/ 0 w 1017"/>
                <a:gd name="T35" fmla="*/ 17 h 337"/>
                <a:gd name="T36" fmla="*/ 51 w 1017"/>
                <a:gd name="T37" fmla="*/ 0 h 337"/>
                <a:gd name="T38" fmla="*/ 1017 w 1017"/>
                <a:gd name="T39" fmla="*/ 237 h 337"/>
                <a:gd name="T40" fmla="*/ 977 w 1017"/>
                <a:gd name="T41" fmla="*/ 260 h 337"/>
                <a:gd name="T42" fmla="*/ 698 w 1017"/>
                <a:gd name="T43" fmla="*/ 188 h 337"/>
                <a:gd name="T44" fmla="*/ 697 w 1017"/>
                <a:gd name="T45" fmla="*/ 189 h 337"/>
                <a:gd name="T46" fmla="*/ 695 w 1017"/>
                <a:gd name="T47" fmla="*/ 192 h 337"/>
                <a:gd name="T48" fmla="*/ 691 w 1017"/>
                <a:gd name="T49" fmla="*/ 196 h 337"/>
                <a:gd name="T50" fmla="*/ 685 w 1017"/>
                <a:gd name="T51" fmla="*/ 202 h 337"/>
                <a:gd name="T52" fmla="*/ 678 w 1017"/>
                <a:gd name="T53" fmla="*/ 211 h 337"/>
                <a:gd name="T54" fmla="*/ 668 w 1017"/>
                <a:gd name="T55" fmla="*/ 219 h 337"/>
                <a:gd name="T56" fmla="*/ 657 w 1017"/>
                <a:gd name="T57" fmla="*/ 229 h 337"/>
                <a:gd name="T58" fmla="*/ 642 w 1017"/>
                <a:gd name="T59" fmla="*/ 239 h 337"/>
                <a:gd name="T60" fmla="*/ 626 w 1017"/>
                <a:gd name="T61" fmla="*/ 250 h 337"/>
                <a:gd name="T62" fmla="*/ 609 w 1017"/>
                <a:gd name="T63" fmla="*/ 263 h 337"/>
                <a:gd name="T64" fmla="*/ 587 w 1017"/>
                <a:gd name="T65" fmla="*/ 275 h 337"/>
                <a:gd name="T66" fmla="*/ 565 w 1017"/>
                <a:gd name="T67" fmla="*/ 287 h 337"/>
                <a:gd name="T68" fmla="*/ 540 w 1017"/>
                <a:gd name="T69" fmla="*/ 301 h 337"/>
                <a:gd name="T70" fmla="*/ 511 w 1017"/>
                <a:gd name="T71" fmla="*/ 313 h 337"/>
                <a:gd name="T72" fmla="*/ 480 w 1017"/>
                <a:gd name="T73" fmla="*/ 325 h 337"/>
                <a:gd name="T74" fmla="*/ 447 w 1017"/>
                <a:gd name="T75" fmla="*/ 337 h 337"/>
                <a:gd name="T76" fmla="*/ 430 w 1017"/>
                <a:gd name="T77" fmla="*/ 32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03" name="Freeform 383"/>
            <p:cNvSpPr>
              <a:spLocks/>
            </p:cNvSpPr>
            <p:nvPr/>
          </p:nvSpPr>
          <p:spPr bwMode="auto">
            <a:xfrm>
              <a:off x="3918" y="3397"/>
              <a:ext cx="116" cy="34"/>
            </a:xfrm>
            <a:custGeom>
              <a:avLst/>
              <a:gdLst>
                <a:gd name="T0" fmla="*/ 0 w 1036"/>
                <a:gd name="T1" fmla="*/ 0 h 303"/>
                <a:gd name="T2" fmla="*/ 1013 w 1036"/>
                <a:gd name="T3" fmla="*/ 303 h 303"/>
                <a:gd name="T4" fmla="*/ 1036 w 1036"/>
                <a:gd name="T5" fmla="*/ 303 h 303"/>
                <a:gd name="T6" fmla="*/ 31 w 1036"/>
                <a:gd name="T7" fmla="*/ 0 h 303"/>
                <a:gd name="T8" fmla="*/ 0 w 1036"/>
                <a:gd name="T9" fmla="*/ 0 h 303"/>
              </a:gdLst>
              <a:ahLst/>
              <a:cxnLst>
                <a:cxn ang="0">
                  <a:pos x="T0" y="T1"/>
                </a:cxn>
                <a:cxn ang="0">
                  <a:pos x="T2" y="T3"/>
                </a:cxn>
                <a:cxn ang="0">
                  <a:pos x="T4" y="T5"/>
                </a:cxn>
                <a:cxn ang="0">
                  <a:pos x="T6" y="T7"/>
                </a:cxn>
                <a:cxn ang="0">
                  <a:pos x="T8" y="T9"/>
                </a:cxn>
              </a:cxnLst>
              <a:rect l="0" t="0" r="r" b="b"/>
              <a:pathLst>
                <a:path w="1036" h="303">
                  <a:moveTo>
                    <a:pt x="0" y="0"/>
                  </a:moveTo>
                  <a:lnTo>
                    <a:pt x="1013" y="303"/>
                  </a:lnTo>
                  <a:lnTo>
                    <a:pt x="1036" y="303"/>
                  </a:lnTo>
                  <a:lnTo>
                    <a:pt x="31"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04" name="Freeform 384"/>
            <p:cNvSpPr>
              <a:spLocks/>
            </p:cNvSpPr>
            <p:nvPr/>
          </p:nvSpPr>
          <p:spPr bwMode="auto">
            <a:xfrm>
              <a:off x="3938" y="3393"/>
              <a:ext cx="113" cy="30"/>
            </a:xfrm>
            <a:custGeom>
              <a:avLst/>
              <a:gdLst>
                <a:gd name="T0" fmla="*/ 0 w 1023"/>
                <a:gd name="T1" fmla="*/ 1 h 270"/>
                <a:gd name="T2" fmla="*/ 1001 w 1023"/>
                <a:gd name="T3" fmla="*/ 270 h 270"/>
                <a:gd name="T4" fmla="*/ 1023 w 1023"/>
                <a:gd name="T5" fmla="*/ 269 h 270"/>
                <a:gd name="T6" fmla="*/ 31 w 1023"/>
                <a:gd name="T7" fmla="*/ 0 h 270"/>
                <a:gd name="T8" fmla="*/ 0 w 1023"/>
                <a:gd name="T9" fmla="*/ 1 h 270"/>
              </a:gdLst>
              <a:ahLst/>
              <a:cxnLst>
                <a:cxn ang="0">
                  <a:pos x="T0" y="T1"/>
                </a:cxn>
                <a:cxn ang="0">
                  <a:pos x="T2" y="T3"/>
                </a:cxn>
                <a:cxn ang="0">
                  <a:pos x="T4" y="T5"/>
                </a:cxn>
                <a:cxn ang="0">
                  <a:pos x="T6" y="T7"/>
                </a:cxn>
                <a:cxn ang="0">
                  <a:pos x="T8" y="T9"/>
                </a:cxn>
              </a:cxnLst>
              <a:rect l="0" t="0" r="r" b="b"/>
              <a:pathLst>
                <a:path w="1023" h="270">
                  <a:moveTo>
                    <a:pt x="0" y="1"/>
                  </a:moveTo>
                  <a:lnTo>
                    <a:pt x="1001" y="270"/>
                  </a:lnTo>
                  <a:lnTo>
                    <a:pt x="1023" y="269"/>
                  </a:lnTo>
                  <a:lnTo>
                    <a:pt x="31" y="0"/>
                  </a:lnTo>
                  <a:lnTo>
                    <a:pt x="0" y="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05" name="Freeform 385"/>
            <p:cNvSpPr>
              <a:spLocks/>
            </p:cNvSpPr>
            <p:nvPr/>
          </p:nvSpPr>
          <p:spPr bwMode="auto">
            <a:xfrm>
              <a:off x="3929" y="3394"/>
              <a:ext cx="114" cy="33"/>
            </a:xfrm>
            <a:custGeom>
              <a:avLst/>
              <a:gdLst>
                <a:gd name="T0" fmla="*/ 0 w 1028"/>
                <a:gd name="T1" fmla="*/ 0 h 299"/>
                <a:gd name="T2" fmla="*/ 1009 w 1028"/>
                <a:gd name="T3" fmla="*/ 299 h 299"/>
                <a:gd name="T4" fmla="*/ 1028 w 1028"/>
                <a:gd name="T5" fmla="*/ 292 h 299"/>
                <a:gd name="T6" fmla="*/ 30 w 1028"/>
                <a:gd name="T7" fmla="*/ 0 h 299"/>
                <a:gd name="T8" fmla="*/ 0 w 1028"/>
                <a:gd name="T9" fmla="*/ 0 h 299"/>
              </a:gdLst>
              <a:ahLst/>
              <a:cxnLst>
                <a:cxn ang="0">
                  <a:pos x="T0" y="T1"/>
                </a:cxn>
                <a:cxn ang="0">
                  <a:pos x="T2" y="T3"/>
                </a:cxn>
                <a:cxn ang="0">
                  <a:pos x="T4" y="T5"/>
                </a:cxn>
                <a:cxn ang="0">
                  <a:pos x="T6" y="T7"/>
                </a:cxn>
                <a:cxn ang="0">
                  <a:pos x="T8" y="T9"/>
                </a:cxn>
              </a:cxnLst>
              <a:rect l="0" t="0" r="r" b="b"/>
              <a:pathLst>
                <a:path w="1028" h="299">
                  <a:moveTo>
                    <a:pt x="0" y="0"/>
                  </a:moveTo>
                  <a:lnTo>
                    <a:pt x="1009" y="299"/>
                  </a:lnTo>
                  <a:lnTo>
                    <a:pt x="1028" y="292"/>
                  </a:lnTo>
                  <a:lnTo>
                    <a:pt x="30"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12706" name="Group 386"/>
          <p:cNvGrpSpPr>
            <a:grpSpLocks/>
          </p:cNvGrpSpPr>
          <p:nvPr/>
        </p:nvGrpSpPr>
        <p:grpSpPr bwMode="auto">
          <a:xfrm>
            <a:off x="5843588" y="5184775"/>
            <a:ext cx="338137" cy="282575"/>
            <a:chOff x="3899" y="3264"/>
            <a:chExt cx="213" cy="178"/>
          </a:xfrm>
        </p:grpSpPr>
        <p:sp>
          <p:nvSpPr>
            <p:cNvPr id="312707" name="Freeform 387"/>
            <p:cNvSpPr>
              <a:spLocks/>
            </p:cNvSpPr>
            <p:nvPr/>
          </p:nvSpPr>
          <p:spPr bwMode="auto">
            <a:xfrm>
              <a:off x="3899" y="3264"/>
              <a:ext cx="213" cy="178"/>
            </a:xfrm>
            <a:custGeom>
              <a:avLst/>
              <a:gdLst>
                <a:gd name="T0" fmla="*/ 539 w 1913"/>
                <a:gd name="T1" fmla="*/ 115 h 1606"/>
                <a:gd name="T2" fmla="*/ 544 w 1913"/>
                <a:gd name="T3" fmla="*/ 114 h 1606"/>
                <a:gd name="T4" fmla="*/ 555 w 1913"/>
                <a:gd name="T5" fmla="*/ 110 h 1606"/>
                <a:gd name="T6" fmla="*/ 574 w 1913"/>
                <a:gd name="T7" fmla="*/ 103 h 1606"/>
                <a:gd name="T8" fmla="*/ 602 w 1913"/>
                <a:gd name="T9" fmla="*/ 95 h 1606"/>
                <a:gd name="T10" fmla="*/ 636 w 1913"/>
                <a:gd name="T11" fmla="*/ 85 h 1606"/>
                <a:gd name="T12" fmla="*/ 679 w 1913"/>
                <a:gd name="T13" fmla="*/ 75 h 1606"/>
                <a:gd name="T14" fmla="*/ 730 w 1913"/>
                <a:gd name="T15" fmla="*/ 64 h 1606"/>
                <a:gd name="T16" fmla="*/ 789 w 1913"/>
                <a:gd name="T17" fmla="*/ 52 h 1606"/>
                <a:gd name="T18" fmla="*/ 855 w 1913"/>
                <a:gd name="T19" fmla="*/ 41 h 1606"/>
                <a:gd name="T20" fmla="*/ 929 w 1913"/>
                <a:gd name="T21" fmla="*/ 31 h 1606"/>
                <a:gd name="T22" fmla="*/ 1013 w 1913"/>
                <a:gd name="T23" fmla="*/ 21 h 1606"/>
                <a:gd name="T24" fmla="*/ 1103 w 1913"/>
                <a:gd name="T25" fmla="*/ 13 h 1606"/>
                <a:gd name="T26" fmla="*/ 1202 w 1913"/>
                <a:gd name="T27" fmla="*/ 6 h 1606"/>
                <a:gd name="T28" fmla="*/ 1309 w 1913"/>
                <a:gd name="T29" fmla="*/ 1 h 1606"/>
                <a:gd name="T30" fmla="*/ 1425 w 1913"/>
                <a:gd name="T31" fmla="*/ 0 h 1606"/>
                <a:gd name="T32" fmla="*/ 1548 w 1913"/>
                <a:gd name="T33" fmla="*/ 1 h 1606"/>
                <a:gd name="T34" fmla="*/ 1601 w 1913"/>
                <a:gd name="T35" fmla="*/ 221 h 1606"/>
                <a:gd name="T36" fmla="*/ 1620 w 1913"/>
                <a:gd name="T37" fmla="*/ 230 h 1606"/>
                <a:gd name="T38" fmla="*/ 1663 w 1913"/>
                <a:gd name="T39" fmla="*/ 260 h 1606"/>
                <a:gd name="T40" fmla="*/ 1709 w 1913"/>
                <a:gd name="T41" fmla="*/ 312 h 1606"/>
                <a:gd name="T42" fmla="*/ 1736 w 1913"/>
                <a:gd name="T43" fmla="*/ 388 h 1606"/>
                <a:gd name="T44" fmla="*/ 1849 w 1913"/>
                <a:gd name="T45" fmla="*/ 898 h 1606"/>
                <a:gd name="T46" fmla="*/ 1895 w 1913"/>
                <a:gd name="T47" fmla="*/ 1110 h 1606"/>
                <a:gd name="T48" fmla="*/ 1902 w 1913"/>
                <a:gd name="T49" fmla="*/ 1125 h 1606"/>
                <a:gd name="T50" fmla="*/ 1912 w 1913"/>
                <a:gd name="T51" fmla="*/ 1166 h 1606"/>
                <a:gd name="T52" fmla="*/ 1911 w 1913"/>
                <a:gd name="T53" fmla="*/ 1229 h 1606"/>
                <a:gd name="T54" fmla="*/ 1884 w 1913"/>
                <a:gd name="T55" fmla="*/ 1307 h 1606"/>
                <a:gd name="T56" fmla="*/ 0 w 1913"/>
                <a:gd name="T57" fmla="*/ 1258 h 1606"/>
                <a:gd name="T58" fmla="*/ 188 w 1913"/>
                <a:gd name="T59" fmla="*/ 1159 h 1606"/>
                <a:gd name="T60" fmla="*/ 189 w 1913"/>
                <a:gd name="T61" fmla="*/ 220 h 1606"/>
                <a:gd name="T62" fmla="*/ 198 w 1913"/>
                <a:gd name="T63" fmla="*/ 214 h 1606"/>
                <a:gd name="T64" fmla="*/ 218 w 1913"/>
                <a:gd name="T65" fmla="*/ 203 h 1606"/>
                <a:gd name="T66" fmla="*/ 245 w 1913"/>
                <a:gd name="T67" fmla="*/ 191 h 1606"/>
                <a:gd name="T68" fmla="*/ 281 w 1913"/>
                <a:gd name="T69" fmla="*/ 179 h 1606"/>
                <a:gd name="T70" fmla="*/ 326 w 1913"/>
                <a:gd name="T71" fmla="*/ 173 h 1606"/>
                <a:gd name="T72" fmla="*/ 378 w 1913"/>
                <a:gd name="T73" fmla="*/ 172 h 1606"/>
                <a:gd name="T74" fmla="*/ 439 w 1913"/>
                <a:gd name="T75" fmla="*/ 181 h 1606"/>
                <a:gd name="T76" fmla="*/ 518 w 1913"/>
                <a:gd name="T77" fmla="*/ 213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a:p>
          </p:txBody>
        </p:sp>
        <p:sp>
          <p:nvSpPr>
            <p:cNvPr id="312708" name="Freeform 388"/>
            <p:cNvSpPr>
              <a:spLocks/>
            </p:cNvSpPr>
            <p:nvPr/>
          </p:nvSpPr>
          <p:spPr bwMode="auto">
            <a:xfrm>
              <a:off x="3977" y="3278"/>
              <a:ext cx="68" cy="78"/>
            </a:xfrm>
            <a:custGeom>
              <a:avLst/>
              <a:gdLst>
                <a:gd name="T0" fmla="*/ 609 w 614"/>
                <a:gd name="T1" fmla="*/ 26 h 697"/>
                <a:gd name="T2" fmla="*/ 606 w 614"/>
                <a:gd name="T3" fmla="*/ 25 h 697"/>
                <a:gd name="T4" fmla="*/ 596 w 614"/>
                <a:gd name="T5" fmla="*/ 23 h 697"/>
                <a:gd name="T6" fmla="*/ 581 w 614"/>
                <a:gd name="T7" fmla="*/ 18 h 697"/>
                <a:gd name="T8" fmla="*/ 559 w 614"/>
                <a:gd name="T9" fmla="*/ 14 h 697"/>
                <a:gd name="T10" fmla="*/ 534 w 614"/>
                <a:gd name="T11" fmla="*/ 10 h 697"/>
                <a:gd name="T12" fmla="*/ 503 w 614"/>
                <a:gd name="T13" fmla="*/ 6 h 697"/>
                <a:gd name="T14" fmla="*/ 469 w 614"/>
                <a:gd name="T15" fmla="*/ 3 h 697"/>
                <a:gd name="T16" fmla="*/ 430 w 614"/>
                <a:gd name="T17" fmla="*/ 1 h 697"/>
                <a:gd name="T18" fmla="*/ 388 w 614"/>
                <a:gd name="T19" fmla="*/ 0 h 697"/>
                <a:gd name="T20" fmla="*/ 344 w 614"/>
                <a:gd name="T21" fmla="*/ 2 h 697"/>
                <a:gd name="T22" fmla="*/ 297 w 614"/>
                <a:gd name="T23" fmla="*/ 6 h 697"/>
                <a:gd name="T24" fmla="*/ 247 w 614"/>
                <a:gd name="T25" fmla="*/ 14 h 697"/>
                <a:gd name="T26" fmla="*/ 197 w 614"/>
                <a:gd name="T27" fmla="*/ 25 h 697"/>
                <a:gd name="T28" fmla="*/ 145 w 614"/>
                <a:gd name="T29" fmla="*/ 40 h 697"/>
                <a:gd name="T30" fmla="*/ 92 w 614"/>
                <a:gd name="T31" fmla="*/ 58 h 697"/>
                <a:gd name="T32" fmla="*/ 39 w 614"/>
                <a:gd name="T33" fmla="*/ 83 h 697"/>
                <a:gd name="T34" fmla="*/ 35 w 614"/>
                <a:gd name="T35" fmla="*/ 96 h 697"/>
                <a:gd name="T36" fmla="*/ 26 w 614"/>
                <a:gd name="T37" fmla="*/ 134 h 697"/>
                <a:gd name="T38" fmla="*/ 15 w 614"/>
                <a:gd name="T39" fmla="*/ 192 h 697"/>
                <a:gd name="T40" fmla="*/ 5 w 614"/>
                <a:gd name="T41" fmla="*/ 268 h 697"/>
                <a:gd name="T42" fmla="*/ 0 w 614"/>
                <a:gd name="T43" fmla="*/ 358 h 697"/>
                <a:gd name="T44" fmla="*/ 4 w 614"/>
                <a:gd name="T45" fmla="*/ 459 h 697"/>
                <a:gd name="T46" fmla="*/ 19 w 614"/>
                <a:gd name="T47" fmla="*/ 568 h 697"/>
                <a:gd name="T48" fmla="*/ 50 w 614"/>
                <a:gd name="T49" fmla="*/ 679 h 697"/>
                <a:gd name="T50" fmla="*/ 54 w 614"/>
                <a:gd name="T51" fmla="*/ 679 h 697"/>
                <a:gd name="T52" fmla="*/ 62 w 614"/>
                <a:gd name="T53" fmla="*/ 678 h 697"/>
                <a:gd name="T54" fmla="*/ 75 w 614"/>
                <a:gd name="T55" fmla="*/ 676 h 697"/>
                <a:gd name="T56" fmla="*/ 93 w 614"/>
                <a:gd name="T57" fmla="*/ 675 h 697"/>
                <a:gd name="T58" fmla="*/ 117 w 614"/>
                <a:gd name="T59" fmla="*/ 673 h 697"/>
                <a:gd name="T60" fmla="*/ 144 w 614"/>
                <a:gd name="T61" fmla="*/ 671 h 697"/>
                <a:gd name="T62" fmla="*/ 177 w 614"/>
                <a:gd name="T63" fmla="*/ 670 h 697"/>
                <a:gd name="T64" fmla="*/ 212 w 614"/>
                <a:gd name="T65" fmla="*/ 669 h 697"/>
                <a:gd name="T66" fmla="*/ 252 w 614"/>
                <a:gd name="T67" fmla="*/ 668 h 697"/>
                <a:gd name="T68" fmla="*/ 295 w 614"/>
                <a:gd name="T69" fmla="*/ 669 h 697"/>
                <a:gd name="T70" fmla="*/ 342 w 614"/>
                <a:gd name="T71" fmla="*/ 670 h 697"/>
                <a:gd name="T72" fmla="*/ 391 w 614"/>
                <a:gd name="T73" fmla="*/ 672 h 697"/>
                <a:gd name="T74" fmla="*/ 443 w 614"/>
                <a:gd name="T75" fmla="*/ 676 h 697"/>
                <a:gd name="T76" fmla="*/ 498 w 614"/>
                <a:gd name="T77" fmla="*/ 681 h 697"/>
                <a:gd name="T78" fmla="*/ 555 w 614"/>
                <a:gd name="T79" fmla="*/ 688 h 697"/>
                <a:gd name="T80" fmla="*/ 614 w 614"/>
                <a:gd name="T81" fmla="*/ 697 h 697"/>
                <a:gd name="T82" fmla="*/ 611 w 614"/>
                <a:gd name="T83" fmla="*/ 676 h 697"/>
                <a:gd name="T84" fmla="*/ 605 w 614"/>
                <a:gd name="T85" fmla="*/ 621 h 697"/>
                <a:gd name="T86" fmla="*/ 596 w 614"/>
                <a:gd name="T87" fmla="*/ 538 h 697"/>
                <a:gd name="T88" fmla="*/ 589 w 614"/>
                <a:gd name="T89" fmla="*/ 438 h 697"/>
                <a:gd name="T90" fmla="*/ 584 w 614"/>
                <a:gd name="T91" fmla="*/ 327 h 697"/>
                <a:gd name="T92" fmla="*/ 584 w 614"/>
                <a:gd name="T93" fmla="*/ 217 h 697"/>
                <a:gd name="T94" fmla="*/ 592 w 614"/>
                <a:gd name="T95" fmla="*/ 114 h 697"/>
                <a:gd name="T96" fmla="*/ 609 w 614"/>
                <a:gd name="T97" fmla="*/ 26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09" name="Freeform 389"/>
            <p:cNvSpPr>
              <a:spLocks/>
            </p:cNvSpPr>
            <p:nvPr/>
          </p:nvSpPr>
          <p:spPr bwMode="auto">
            <a:xfrm>
              <a:off x="3984" y="3299"/>
              <a:ext cx="113" cy="77"/>
            </a:xfrm>
            <a:custGeom>
              <a:avLst/>
              <a:gdLst>
                <a:gd name="T0" fmla="*/ 6 w 1014"/>
                <a:gd name="T1" fmla="*/ 523 h 693"/>
                <a:gd name="T2" fmla="*/ 0 w 1014"/>
                <a:gd name="T3" fmla="*/ 608 h 693"/>
                <a:gd name="T4" fmla="*/ 660 w 1014"/>
                <a:gd name="T5" fmla="*/ 693 h 693"/>
                <a:gd name="T6" fmla="*/ 665 w 1014"/>
                <a:gd name="T7" fmla="*/ 691 h 693"/>
                <a:gd name="T8" fmla="*/ 679 w 1014"/>
                <a:gd name="T9" fmla="*/ 683 h 693"/>
                <a:gd name="T10" fmla="*/ 700 w 1014"/>
                <a:gd name="T11" fmla="*/ 672 h 693"/>
                <a:gd name="T12" fmla="*/ 726 w 1014"/>
                <a:gd name="T13" fmla="*/ 657 h 693"/>
                <a:gd name="T14" fmla="*/ 758 w 1014"/>
                <a:gd name="T15" fmla="*/ 636 h 693"/>
                <a:gd name="T16" fmla="*/ 793 w 1014"/>
                <a:gd name="T17" fmla="*/ 611 h 693"/>
                <a:gd name="T18" fmla="*/ 829 w 1014"/>
                <a:gd name="T19" fmla="*/ 581 h 693"/>
                <a:gd name="T20" fmla="*/ 866 w 1014"/>
                <a:gd name="T21" fmla="*/ 546 h 693"/>
                <a:gd name="T22" fmla="*/ 902 w 1014"/>
                <a:gd name="T23" fmla="*/ 508 h 693"/>
                <a:gd name="T24" fmla="*/ 935 w 1014"/>
                <a:gd name="T25" fmla="*/ 465 h 693"/>
                <a:gd name="T26" fmla="*/ 964 w 1014"/>
                <a:gd name="T27" fmla="*/ 416 h 693"/>
                <a:gd name="T28" fmla="*/ 987 w 1014"/>
                <a:gd name="T29" fmla="*/ 362 h 693"/>
                <a:gd name="T30" fmla="*/ 1004 w 1014"/>
                <a:gd name="T31" fmla="*/ 305 h 693"/>
                <a:gd name="T32" fmla="*/ 1014 w 1014"/>
                <a:gd name="T33" fmla="*/ 242 h 693"/>
                <a:gd name="T34" fmla="*/ 1012 w 1014"/>
                <a:gd name="T35" fmla="*/ 175 h 693"/>
                <a:gd name="T36" fmla="*/ 1000 w 1014"/>
                <a:gd name="T37" fmla="*/ 103 h 693"/>
                <a:gd name="T38" fmla="*/ 998 w 1014"/>
                <a:gd name="T39" fmla="*/ 98 h 693"/>
                <a:gd name="T40" fmla="*/ 992 w 1014"/>
                <a:gd name="T41" fmla="*/ 87 h 693"/>
                <a:gd name="T42" fmla="*/ 981 w 1014"/>
                <a:gd name="T43" fmla="*/ 72 h 693"/>
                <a:gd name="T44" fmla="*/ 967 w 1014"/>
                <a:gd name="T45" fmla="*/ 53 h 693"/>
                <a:gd name="T46" fmla="*/ 948 w 1014"/>
                <a:gd name="T47" fmla="*/ 35 h 693"/>
                <a:gd name="T48" fmla="*/ 926 w 1014"/>
                <a:gd name="T49" fmla="*/ 19 h 693"/>
                <a:gd name="T50" fmla="*/ 900 w 1014"/>
                <a:gd name="T51" fmla="*/ 6 h 693"/>
                <a:gd name="T52" fmla="*/ 870 w 1014"/>
                <a:gd name="T53" fmla="*/ 0 h 693"/>
                <a:gd name="T54" fmla="*/ 874 w 1014"/>
                <a:gd name="T55" fmla="*/ 12 h 693"/>
                <a:gd name="T56" fmla="*/ 884 w 1014"/>
                <a:gd name="T57" fmla="*/ 41 h 693"/>
                <a:gd name="T58" fmla="*/ 896 w 1014"/>
                <a:gd name="T59" fmla="*/ 89 h 693"/>
                <a:gd name="T60" fmla="*/ 907 w 1014"/>
                <a:gd name="T61" fmla="*/ 151 h 693"/>
                <a:gd name="T62" fmla="*/ 910 w 1014"/>
                <a:gd name="T63" fmla="*/ 225 h 693"/>
                <a:gd name="T64" fmla="*/ 902 w 1014"/>
                <a:gd name="T65" fmla="*/ 307 h 693"/>
                <a:gd name="T66" fmla="*/ 878 w 1014"/>
                <a:gd name="T67" fmla="*/ 396 h 693"/>
                <a:gd name="T68" fmla="*/ 836 w 1014"/>
                <a:gd name="T69" fmla="*/ 489 h 693"/>
                <a:gd name="T70" fmla="*/ 835 w 1014"/>
                <a:gd name="T71" fmla="*/ 490 h 693"/>
                <a:gd name="T72" fmla="*/ 831 w 1014"/>
                <a:gd name="T73" fmla="*/ 493 h 693"/>
                <a:gd name="T74" fmla="*/ 825 w 1014"/>
                <a:gd name="T75" fmla="*/ 498 h 693"/>
                <a:gd name="T76" fmla="*/ 816 w 1014"/>
                <a:gd name="T77" fmla="*/ 506 h 693"/>
                <a:gd name="T78" fmla="*/ 805 w 1014"/>
                <a:gd name="T79" fmla="*/ 513 h 693"/>
                <a:gd name="T80" fmla="*/ 792 w 1014"/>
                <a:gd name="T81" fmla="*/ 521 h 693"/>
                <a:gd name="T82" fmla="*/ 775 w 1014"/>
                <a:gd name="T83" fmla="*/ 529 h 693"/>
                <a:gd name="T84" fmla="*/ 757 w 1014"/>
                <a:gd name="T85" fmla="*/ 537 h 693"/>
                <a:gd name="T86" fmla="*/ 737 w 1014"/>
                <a:gd name="T87" fmla="*/ 544 h 693"/>
                <a:gd name="T88" fmla="*/ 713 w 1014"/>
                <a:gd name="T89" fmla="*/ 552 h 693"/>
                <a:gd name="T90" fmla="*/ 688 w 1014"/>
                <a:gd name="T91" fmla="*/ 557 h 693"/>
                <a:gd name="T92" fmla="*/ 659 w 1014"/>
                <a:gd name="T93" fmla="*/ 561 h 693"/>
                <a:gd name="T94" fmla="*/ 630 w 1014"/>
                <a:gd name="T95" fmla="*/ 562 h 693"/>
                <a:gd name="T96" fmla="*/ 597 w 1014"/>
                <a:gd name="T97" fmla="*/ 561 h 693"/>
                <a:gd name="T98" fmla="*/ 562 w 1014"/>
                <a:gd name="T99" fmla="*/ 558 h 693"/>
                <a:gd name="T100" fmla="*/ 525 w 1014"/>
                <a:gd name="T101" fmla="*/ 551 h 693"/>
                <a:gd name="T102" fmla="*/ 525 w 1014"/>
                <a:gd name="T103" fmla="*/ 642 h 693"/>
                <a:gd name="T104" fmla="*/ 23 w 1014"/>
                <a:gd name="T105" fmla="*/ 590 h 693"/>
                <a:gd name="T106" fmla="*/ 6 w 1014"/>
                <a:gd name="T107" fmla="*/ 523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10" name="Freeform 390"/>
            <p:cNvSpPr>
              <a:spLocks/>
            </p:cNvSpPr>
            <p:nvPr/>
          </p:nvSpPr>
          <p:spPr bwMode="auto">
            <a:xfrm>
              <a:off x="3970" y="3375"/>
              <a:ext cx="83" cy="27"/>
            </a:xfrm>
            <a:custGeom>
              <a:avLst/>
              <a:gdLst>
                <a:gd name="T0" fmla="*/ 745 w 745"/>
                <a:gd name="T1" fmla="*/ 86 h 240"/>
                <a:gd name="T2" fmla="*/ 11 w 745"/>
                <a:gd name="T3" fmla="*/ 0 h 240"/>
                <a:gd name="T4" fmla="*/ 0 w 745"/>
                <a:gd name="T5" fmla="*/ 86 h 240"/>
                <a:gd name="T6" fmla="*/ 722 w 745"/>
                <a:gd name="T7" fmla="*/ 240 h 240"/>
                <a:gd name="T8" fmla="*/ 745 w 745"/>
                <a:gd name="T9" fmla="*/ 86 h 240"/>
              </a:gdLst>
              <a:ahLst/>
              <a:cxnLst>
                <a:cxn ang="0">
                  <a:pos x="T0" y="T1"/>
                </a:cxn>
                <a:cxn ang="0">
                  <a:pos x="T2" y="T3"/>
                </a:cxn>
                <a:cxn ang="0">
                  <a:pos x="T4" y="T5"/>
                </a:cxn>
                <a:cxn ang="0">
                  <a:pos x="T6" y="T7"/>
                </a:cxn>
                <a:cxn ang="0">
                  <a:pos x="T8" y="T9"/>
                </a:cxn>
              </a:cxnLst>
              <a:rect l="0" t="0" r="r" b="b"/>
              <a:pathLst>
                <a:path w="745" h="240">
                  <a:moveTo>
                    <a:pt x="745" y="86"/>
                  </a:moveTo>
                  <a:lnTo>
                    <a:pt x="11" y="0"/>
                  </a:lnTo>
                  <a:lnTo>
                    <a:pt x="0" y="86"/>
                  </a:lnTo>
                  <a:lnTo>
                    <a:pt x="722" y="240"/>
                  </a:lnTo>
                  <a:lnTo>
                    <a:pt x="745" y="8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11" name="Freeform 391"/>
            <p:cNvSpPr>
              <a:spLocks/>
            </p:cNvSpPr>
            <p:nvPr/>
          </p:nvSpPr>
          <p:spPr bwMode="auto">
            <a:xfrm>
              <a:off x="4011" y="3384"/>
              <a:ext cx="36" cy="12"/>
            </a:xfrm>
            <a:custGeom>
              <a:avLst/>
              <a:gdLst>
                <a:gd name="T0" fmla="*/ 319 w 319"/>
                <a:gd name="T1" fmla="*/ 47 h 109"/>
                <a:gd name="T2" fmla="*/ 4 w 319"/>
                <a:gd name="T3" fmla="*/ 0 h 109"/>
                <a:gd name="T4" fmla="*/ 0 w 319"/>
                <a:gd name="T5" fmla="*/ 45 h 109"/>
                <a:gd name="T6" fmla="*/ 309 w 319"/>
                <a:gd name="T7" fmla="*/ 109 h 109"/>
                <a:gd name="T8" fmla="*/ 319 w 319"/>
                <a:gd name="T9" fmla="*/ 47 h 109"/>
              </a:gdLst>
              <a:ahLst/>
              <a:cxnLst>
                <a:cxn ang="0">
                  <a:pos x="T0" y="T1"/>
                </a:cxn>
                <a:cxn ang="0">
                  <a:pos x="T2" y="T3"/>
                </a:cxn>
                <a:cxn ang="0">
                  <a:pos x="T4" y="T5"/>
                </a:cxn>
                <a:cxn ang="0">
                  <a:pos x="T6" y="T7"/>
                </a:cxn>
                <a:cxn ang="0">
                  <a:pos x="T8" y="T9"/>
                </a:cxn>
              </a:cxnLst>
              <a:rect l="0" t="0" r="r" b="b"/>
              <a:pathLst>
                <a:path w="319" h="109">
                  <a:moveTo>
                    <a:pt x="319" y="47"/>
                  </a:moveTo>
                  <a:lnTo>
                    <a:pt x="4" y="0"/>
                  </a:lnTo>
                  <a:lnTo>
                    <a:pt x="0" y="45"/>
                  </a:lnTo>
                  <a:lnTo>
                    <a:pt x="309" y="109"/>
                  </a:lnTo>
                  <a:lnTo>
                    <a:pt x="319" y="4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12" name="Freeform 392"/>
            <p:cNvSpPr>
              <a:spLocks/>
            </p:cNvSpPr>
            <p:nvPr/>
          </p:nvSpPr>
          <p:spPr bwMode="auto">
            <a:xfrm>
              <a:off x="3975" y="3378"/>
              <a:ext cx="24" cy="9"/>
            </a:xfrm>
            <a:custGeom>
              <a:avLst/>
              <a:gdLst>
                <a:gd name="T0" fmla="*/ 213 w 213"/>
                <a:gd name="T1" fmla="*/ 37 h 81"/>
                <a:gd name="T2" fmla="*/ 0 w 213"/>
                <a:gd name="T3" fmla="*/ 0 h 81"/>
                <a:gd name="T4" fmla="*/ 2 w 213"/>
                <a:gd name="T5" fmla="*/ 39 h 81"/>
                <a:gd name="T6" fmla="*/ 206 w 213"/>
                <a:gd name="T7" fmla="*/ 81 h 81"/>
                <a:gd name="T8" fmla="*/ 213 w 213"/>
                <a:gd name="T9" fmla="*/ 37 h 81"/>
              </a:gdLst>
              <a:ahLst/>
              <a:cxnLst>
                <a:cxn ang="0">
                  <a:pos x="T0" y="T1"/>
                </a:cxn>
                <a:cxn ang="0">
                  <a:pos x="T2" y="T3"/>
                </a:cxn>
                <a:cxn ang="0">
                  <a:pos x="T4" y="T5"/>
                </a:cxn>
                <a:cxn ang="0">
                  <a:pos x="T6" y="T7"/>
                </a:cxn>
                <a:cxn ang="0">
                  <a:pos x="T8" y="T9"/>
                </a:cxn>
              </a:cxnLst>
              <a:rect l="0" t="0" r="r" b="b"/>
              <a:pathLst>
                <a:path w="213" h="81">
                  <a:moveTo>
                    <a:pt x="213" y="37"/>
                  </a:moveTo>
                  <a:lnTo>
                    <a:pt x="0" y="0"/>
                  </a:lnTo>
                  <a:lnTo>
                    <a:pt x="2" y="39"/>
                  </a:lnTo>
                  <a:lnTo>
                    <a:pt x="206" y="81"/>
                  </a:lnTo>
                  <a:lnTo>
                    <a:pt x="213" y="3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13" name="Freeform 393"/>
            <p:cNvSpPr>
              <a:spLocks/>
            </p:cNvSpPr>
            <p:nvPr/>
          </p:nvSpPr>
          <p:spPr bwMode="auto">
            <a:xfrm>
              <a:off x="3916" y="3386"/>
              <a:ext cx="139" cy="47"/>
            </a:xfrm>
            <a:custGeom>
              <a:avLst/>
              <a:gdLst>
                <a:gd name="T0" fmla="*/ 0 w 1254"/>
                <a:gd name="T1" fmla="*/ 124 h 415"/>
                <a:gd name="T2" fmla="*/ 3 w 1254"/>
                <a:gd name="T3" fmla="*/ 124 h 415"/>
                <a:gd name="T4" fmla="*/ 10 w 1254"/>
                <a:gd name="T5" fmla="*/ 122 h 415"/>
                <a:gd name="T6" fmla="*/ 23 w 1254"/>
                <a:gd name="T7" fmla="*/ 120 h 415"/>
                <a:gd name="T8" fmla="*/ 40 w 1254"/>
                <a:gd name="T9" fmla="*/ 117 h 415"/>
                <a:gd name="T10" fmla="*/ 59 w 1254"/>
                <a:gd name="T11" fmla="*/ 114 h 415"/>
                <a:gd name="T12" fmla="*/ 81 w 1254"/>
                <a:gd name="T13" fmla="*/ 109 h 415"/>
                <a:gd name="T14" fmla="*/ 107 w 1254"/>
                <a:gd name="T15" fmla="*/ 103 h 415"/>
                <a:gd name="T16" fmla="*/ 133 w 1254"/>
                <a:gd name="T17" fmla="*/ 96 h 415"/>
                <a:gd name="T18" fmla="*/ 161 w 1254"/>
                <a:gd name="T19" fmla="*/ 89 h 415"/>
                <a:gd name="T20" fmla="*/ 188 w 1254"/>
                <a:gd name="T21" fmla="*/ 79 h 415"/>
                <a:gd name="T22" fmla="*/ 216 w 1254"/>
                <a:gd name="T23" fmla="*/ 69 h 415"/>
                <a:gd name="T24" fmla="*/ 243 w 1254"/>
                <a:gd name="T25" fmla="*/ 58 h 415"/>
                <a:gd name="T26" fmla="*/ 270 w 1254"/>
                <a:gd name="T27" fmla="*/ 45 h 415"/>
                <a:gd name="T28" fmla="*/ 293 w 1254"/>
                <a:gd name="T29" fmla="*/ 31 h 415"/>
                <a:gd name="T30" fmla="*/ 316 w 1254"/>
                <a:gd name="T31" fmla="*/ 16 h 415"/>
                <a:gd name="T32" fmla="*/ 334 w 1254"/>
                <a:gd name="T33" fmla="*/ 0 h 415"/>
                <a:gd name="T34" fmla="*/ 1254 w 1254"/>
                <a:gd name="T35" fmla="*/ 210 h 415"/>
                <a:gd name="T36" fmla="*/ 1252 w 1254"/>
                <a:gd name="T37" fmla="*/ 212 h 415"/>
                <a:gd name="T38" fmla="*/ 1247 w 1254"/>
                <a:gd name="T39" fmla="*/ 218 h 415"/>
                <a:gd name="T40" fmla="*/ 1239 w 1254"/>
                <a:gd name="T41" fmla="*/ 226 h 415"/>
                <a:gd name="T42" fmla="*/ 1227 w 1254"/>
                <a:gd name="T43" fmla="*/ 236 h 415"/>
                <a:gd name="T44" fmla="*/ 1213 w 1254"/>
                <a:gd name="T45" fmla="*/ 248 h 415"/>
                <a:gd name="T46" fmla="*/ 1197 w 1254"/>
                <a:gd name="T47" fmla="*/ 263 h 415"/>
                <a:gd name="T48" fmla="*/ 1180 w 1254"/>
                <a:gd name="T49" fmla="*/ 279 h 415"/>
                <a:gd name="T50" fmla="*/ 1159 w 1254"/>
                <a:gd name="T51" fmla="*/ 295 h 415"/>
                <a:gd name="T52" fmla="*/ 1138 w 1254"/>
                <a:gd name="T53" fmla="*/ 313 h 415"/>
                <a:gd name="T54" fmla="*/ 1116 w 1254"/>
                <a:gd name="T55" fmla="*/ 330 h 415"/>
                <a:gd name="T56" fmla="*/ 1092 w 1254"/>
                <a:gd name="T57" fmla="*/ 347 h 415"/>
                <a:gd name="T58" fmla="*/ 1068 w 1254"/>
                <a:gd name="T59" fmla="*/ 364 h 415"/>
                <a:gd name="T60" fmla="*/ 1043 w 1254"/>
                <a:gd name="T61" fmla="*/ 379 h 415"/>
                <a:gd name="T62" fmla="*/ 1019 w 1254"/>
                <a:gd name="T63" fmla="*/ 392 h 415"/>
                <a:gd name="T64" fmla="*/ 994 w 1254"/>
                <a:gd name="T65" fmla="*/ 405 h 415"/>
                <a:gd name="T66" fmla="*/ 971 w 1254"/>
                <a:gd name="T67" fmla="*/ 415 h 415"/>
                <a:gd name="T68" fmla="*/ 0 w 1254"/>
                <a:gd name="T69" fmla="*/ 12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14" name="Freeform 394"/>
            <p:cNvSpPr>
              <a:spLocks/>
            </p:cNvSpPr>
            <p:nvPr/>
          </p:nvSpPr>
          <p:spPr bwMode="auto">
            <a:xfrm>
              <a:off x="4055" y="3381"/>
              <a:ext cx="49" cy="22"/>
            </a:xfrm>
            <a:custGeom>
              <a:avLst/>
              <a:gdLst>
                <a:gd name="T0" fmla="*/ 45 w 447"/>
                <a:gd name="T1" fmla="*/ 198 h 198"/>
                <a:gd name="T2" fmla="*/ 447 w 447"/>
                <a:gd name="T3" fmla="*/ 79 h 198"/>
                <a:gd name="T4" fmla="*/ 203 w 447"/>
                <a:gd name="T5" fmla="*/ 0 h 198"/>
                <a:gd name="T6" fmla="*/ 5 w 447"/>
                <a:gd name="T7" fmla="*/ 22 h 198"/>
                <a:gd name="T8" fmla="*/ 0 w 447"/>
                <a:gd name="T9" fmla="*/ 187 h 198"/>
                <a:gd name="T10" fmla="*/ 45 w 447"/>
                <a:gd name="T11" fmla="*/ 198 h 198"/>
              </a:gdLst>
              <a:ahLst/>
              <a:cxnLst>
                <a:cxn ang="0">
                  <a:pos x="T0" y="T1"/>
                </a:cxn>
                <a:cxn ang="0">
                  <a:pos x="T2" y="T3"/>
                </a:cxn>
                <a:cxn ang="0">
                  <a:pos x="T4" y="T5"/>
                </a:cxn>
                <a:cxn ang="0">
                  <a:pos x="T6" y="T7"/>
                </a:cxn>
                <a:cxn ang="0">
                  <a:pos x="T8" y="T9"/>
                </a:cxn>
                <a:cxn ang="0">
                  <a:pos x="T10" y="T11"/>
                </a:cxn>
              </a:cxnLst>
              <a:rect l="0" t="0" r="r" b="b"/>
              <a:pathLst>
                <a:path w="447" h="198">
                  <a:moveTo>
                    <a:pt x="45" y="198"/>
                  </a:moveTo>
                  <a:lnTo>
                    <a:pt x="447" y="79"/>
                  </a:lnTo>
                  <a:lnTo>
                    <a:pt x="203" y="0"/>
                  </a:lnTo>
                  <a:lnTo>
                    <a:pt x="5" y="22"/>
                  </a:lnTo>
                  <a:lnTo>
                    <a:pt x="0" y="187"/>
                  </a:lnTo>
                  <a:lnTo>
                    <a:pt x="45" y="19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15" name="Freeform 395"/>
            <p:cNvSpPr>
              <a:spLocks/>
            </p:cNvSpPr>
            <p:nvPr/>
          </p:nvSpPr>
          <p:spPr bwMode="auto">
            <a:xfrm>
              <a:off x="3926" y="3287"/>
              <a:ext cx="27" cy="105"/>
            </a:xfrm>
            <a:custGeom>
              <a:avLst/>
              <a:gdLst>
                <a:gd name="T0" fmla="*/ 238 w 238"/>
                <a:gd name="T1" fmla="*/ 22 h 947"/>
                <a:gd name="T2" fmla="*/ 237 w 238"/>
                <a:gd name="T3" fmla="*/ 21 h 947"/>
                <a:gd name="T4" fmla="*/ 233 w 238"/>
                <a:gd name="T5" fmla="*/ 19 h 947"/>
                <a:gd name="T6" fmla="*/ 226 w 238"/>
                <a:gd name="T7" fmla="*/ 17 h 947"/>
                <a:gd name="T8" fmla="*/ 217 w 238"/>
                <a:gd name="T9" fmla="*/ 14 h 947"/>
                <a:gd name="T10" fmla="*/ 206 w 238"/>
                <a:gd name="T11" fmla="*/ 10 h 947"/>
                <a:gd name="T12" fmla="*/ 194 w 238"/>
                <a:gd name="T13" fmla="*/ 7 h 947"/>
                <a:gd name="T14" fmla="*/ 180 w 238"/>
                <a:gd name="T15" fmla="*/ 4 h 947"/>
                <a:gd name="T16" fmla="*/ 164 w 238"/>
                <a:gd name="T17" fmla="*/ 1 h 947"/>
                <a:gd name="T18" fmla="*/ 146 w 238"/>
                <a:gd name="T19" fmla="*/ 0 h 947"/>
                <a:gd name="T20" fmla="*/ 127 w 238"/>
                <a:gd name="T21" fmla="*/ 0 h 947"/>
                <a:gd name="T22" fmla="*/ 108 w 238"/>
                <a:gd name="T23" fmla="*/ 2 h 947"/>
                <a:gd name="T24" fmla="*/ 87 w 238"/>
                <a:gd name="T25" fmla="*/ 5 h 947"/>
                <a:gd name="T26" fmla="*/ 66 w 238"/>
                <a:gd name="T27" fmla="*/ 11 h 947"/>
                <a:gd name="T28" fmla="*/ 44 w 238"/>
                <a:gd name="T29" fmla="*/ 19 h 947"/>
                <a:gd name="T30" fmla="*/ 22 w 238"/>
                <a:gd name="T31" fmla="*/ 30 h 947"/>
                <a:gd name="T32" fmla="*/ 0 w 238"/>
                <a:gd name="T33" fmla="*/ 45 h 947"/>
                <a:gd name="T34" fmla="*/ 0 w 238"/>
                <a:gd name="T35" fmla="*/ 947 h 947"/>
                <a:gd name="T36" fmla="*/ 1 w 238"/>
                <a:gd name="T37" fmla="*/ 947 h 947"/>
                <a:gd name="T38" fmla="*/ 6 w 238"/>
                <a:gd name="T39" fmla="*/ 947 h 947"/>
                <a:gd name="T40" fmla="*/ 13 w 238"/>
                <a:gd name="T41" fmla="*/ 946 h 947"/>
                <a:gd name="T42" fmla="*/ 22 w 238"/>
                <a:gd name="T43" fmla="*/ 945 h 947"/>
                <a:gd name="T44" fmla="*/ 33 w 238"/>
                <a:gd name="T45" fmla="*/ 943 h 947"/>
                <a:gd name="T46" fmla="*/ 47 w 238"/>
                <a:gd name="T47" fmla="*/ 941 h 947"/>
                <a:gd name="T48" fmla="*/ 62 w 238"/>
                <a:gd name="T49" fmla="*/ 938 h 947"/>
                <a:gd name="T50" fmla="*/ 78 w 238"/>
                <a:gd name="T51" fmla="*/ 934 h 947"/>
                <a:gd name="T52" fmla="*/ 96 w 238"/>
                <a:gd name="T53" fmla="*/ 928 h 947"/>
                <a:gd name="T54" fmla="*/ 115 w 238"/>
                <a:gd name="T55" fmla="*/ 922 h 947"/>
                <a:gd name="T56" fmla="*/ 135 w 238"/>
                <a:gd name="T57" fmla="*/ 915 h 947"/>
                <a:gd name="T58" fmla="*/ 155 w 238"/>
                <a:gd name="T59" fmla="*/ 906 h 947"/>
                <a:gd name="T60" fmla="*/ 176 w 238"/>
                <a:gd name="T61" fmla="*/ 896 h 947"/>
                <a:gd name="T62" fmla="*/ 197 w 238"/>
                <a:gd name="T63" fmla="*/ 884 h 947"/>
                <a:gd name="T64" fmla="*/ 217 w 238"/>
                <a:gd name="T65" fmla="*/ 871 h 947"/>
                <a:gd name="T66" fmla="*/ 238 w 238"/>
                <a:gd name="T67" fmla="*/ 856 h 947"/>
                <a:gd name="T68" fmla="*/ 238 w 238"/>
                <a:gd name="T69" fmla="*/ 22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16" name="Freeform 396"/>
            <p:cNvSpPr>
              <a:spLocks/>
            </p:cNvSpPr>
            <p:nvPr/>
          </p:nvSpPr>
          <p:spPr bwMode="auto">
            <a:xfrm>
              <a:off x="3927" y="3288"/>
              <a:ext cx="23" cy="89"/>
            </a:xfrm>
            <a:custGeom>
              <a:avLst/>
              <a:gdLst>
                <a:gd name="T0" fmla="*/ 203 w 203"/>
                <a:gd name="T1" fmla="*/ 18 h 799"/>
                <a:gd name="T2" fmla="*/ 202 w 203"/>
                <a:gd name="T3" fmla="*/ 17 h 799"/>
                <a:gd name="T4" fmla="*/ 199 w 203"/>
                <a:gd name="T5" fmla="*/ 16 h 799"/>
                <a:gd name="T6" fmla="*/ 193 w 203"/>
                <a:gd name="T7" fmla="*/ 14 h 799"/>
                <a:gd name="T8" fmla="*/ 186 w 203"/>
                <a:gd name="T9" fmla="*/ 11 h 799"/>
                <a:gd name="T10" fmla="*/ 177 w 203"/>
                <a:gd name="T11" fmla="*/ 8 h 799"/>
                <a:gd name="T12" fmla="*/ 166 w 203"/>
                <a:gd name="T13" fmla="*/ 5 h 799"/>
                <a:gd name="T14" fmla="*/ 153 w 203"/>
                <a:gd name="T15" fmla="*/ 3 h 799"/>
                <a:gd name="T16" fmla="*/ 140 w 203"/>
                <a:gd name="T17" fmla="*/ 1 h 799"/>
                <a:gd name="T18" fmla="*/ 125 w 203"/>
                <a:gd name="T19" fmla="*/ 0 h 799"/>
                <a:gd name="T20" fmla="*/ 109 w 203"/>
                <a:gd name="T21" fmla="*/ 0 h 799"/>
                <a:gd name="T22" fmla="*/ 92 w 203"/>
                <a:gd name="T23" fmla="*/ 1 h 799"/>
                <a:gd name="T24" fmla="*/ 74 w 203"/>
                <a:gd name="T25" fmla="*/ 4 h 799"/>
                <a:gd name="T26" fmla="*/ 57 w 203"/>
                <a:gd name="T27" fmla="*/ 9 h 799"/>
                <a:gd name="T28" fmla="*/ 37 w 203"/>
                <a:gd name="T29" fmla="*/ 16 h 799"/>
                <a:gd name="T30" fmla="*/ 19 w 203"/>
                <a:gd name="T31" fmla="*/ 26 h 799"/>
                <a:gd name="T32" fmla="*/ 0 w 203"/>
                <a:gd name="T33" fmla="*/ 38 h 799"/>
                <a:gd name="T34" fmla="*/ 0 w 203"/>
                <a:gd name="T35" fmla="*/ 799 h 799"/>
                <a:gd name="T36" fmla="*/ 1 w 203"/>
                <a:gd name="T37" fmla="*/ 799 h 799"/>
                <a:gd name="T38" fmla="*/ 5 w 203"/>
                <a:gd name="T39" fmla="*/ 799 h 799"/>
                <a:gd name="T40" fmla="*/ 11 w 203"/>
                <a:gd name="T41" fmla="*/ 798 h 799"/>
                <a:gd name="T42" fmla="*/ 19 w 203"/>
                <a:gd name="T43" fmla="*/ 797 h 799"/>
                <a:gd name="T44" fmla="*/ 28 w 203"/>
                <a:gd name="T45" fmla="*/ 796 h 799"/>
                <a:gd name="T46" fmla="*/ 41 w 203"/>
                <a:gd name="T47" fmla="*/ 794 h 799"/>
                <a:gd name="T48" fmla="*/ 53 w 203"/>
                <a:gd name="T49" fmla="*/ 791 h 799"/>
                <a:gd name="T50" fmla="*/ 67 w 203"/>
                <a:gd name="T51" fmla="*/ 786 h 799"/>
                <a:gd name="T52" fmla="*/ 82 w 203"/>
                <a:gd name="T53" fmla="*/ 782 h 799"/>
                <a:gd name="T54" fmla="*/ 99 w 203"/>
                <a:gd name="T55" fmla="*/ 777 h 799"/>
                <a:gd name="T56" fmla="*/ 116 w 203"/>
                <a:gd name="T57" fmla="*/ 771 h 799"/>
                <a:gd name="T58" fmla="*/ 133 w 203"/>
                <a:gd name="T59" fmla="*/ 763 h 799"/>
                <a:gd name="T60" fmla="*/ 150 w 203"/>
                <a:gd name="T61" fmla="*/ 755 h 799"/>
                <a:gd name="T62" fmla="*/ 169 w 203"/>
                <a:gd name="T63" fmla="*/ 745 h 799"/>
                <a:gd name="T64" fmla="*/ 186 w 203"/>
                <a:gd name="T65" fmla="*/ 733 h 799"/>
                <a:gd name="T66" fmla="*/ 203 w 203"/>
                <a:gd name="T67" fmla="*/ 720 h 799"/>
                <a:gd name="T68" fmla="*/ 203 w 203"/>
                <a:gd name="T69" fmla="*/ 18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17" name="Freeform 397"/>
            <p:cNvSpPr>
              <a:spLocks/>
            </p:cNvSpPr>
            <p:nvPr/>
          </p:nvSpPr>
          <p:spPr bwMode="auto">
            <a:xfrm>
              <a:off x="3928" y="3289"/>
              <a:ext cx="19" cy="72"/>
            </a:xfrm>
            <a:custGeom>
              <a:avLst/>
              <a:gdLst>
                <a:gd name="T0" fmla="*/ 171 w 171"/>
                <a:gd name="T1" fmla="*/ 15 h 650"/>
                <a:gd name="T2" fmla="*/ 170 w 171"/>
                <a:gd name="T3" fmla="*/ 15 h 650"/>
                <a:gd name="T4" fmla="*/ 167 w 171"/>
                <a:gd name="T5" fmla="*/ 13 h 650"/>
                <a:gd name="T6" fmla="*/ 163 w 171"/>
                <a:gd name="T7" fmla="*/ 11 h 650"/>
                <a:gd name="T8" fmla="*/ 157 w 171"/>
                <a:gd name="T9" fmla="*/ 9 h 650"/>
                <a:gd name="T10" fmla="*/ 149 w 171"/>
                <a:gd name="T11" fmla="*/ 7 h 650"/>
                <a:gd name="T12" fmla="*/ 139 w 171"/>
                <a:gd name="T13" fmla="*/ 4 h 650"/>
                <a:gd name="T14" fmla="*/ 129 w 171"/>
                <a:gd name="T15" fmla="*/ 2 h 650"/>
                <a:gd name="T16" fmla="*/ 118 w 171"/>
                <a:gd name="T17" fmla="*/ 0 h 650"/>
                <a:gd name="T18" fmla="*/ 105 w 171"/>
                <a:gd name="T19" fmla="*/ 0 h 650"/>
                <a:gd name="T20" fmla="*/ 92 w 171"/>
                <a:gd name="T21" fmla="*/ 0 h 650"/>
                <a:gd name="T22" fmla="*/ 77 w 171"/>
                <a:gd name="T23" fmla="*/ 1 h 650"/>
                <a:gd name="T24" fmla="*/ 63 w 171"/>
                <a:gd name="T25" fmla="*/ 3 h 650"/>
                <a:gd name="T26" fmla="*/ 48 w 171"/>
                <a:gd name="T27" fmla="*/ 7 h 650"/>
                <a:gd name="T28" fmla="*/ 31 w 171"/>
                <a:gd name="T29" fmla="*/ 13 h 650"/>
                <a:gd name="T30" fmla="*/ 16 w 171"/>
                <a:gd name="T31" fmla="*/ 22 h 650"/>
                <a:gd name="T32" fmla="*/ 0 w 171"/>
                <a:gd name="T33" fmla="*/ 32 h 650"/>
                <a:gd name="T34" fmla="*/ 0 w 171"/>
                <a:gd name="T35" fmla="*/ 650 h 650"/>
                <a:gd name="T36" fmla="*/ 1 w 171"/>
                <a:gd name="T37" fmla="*/ 650 h 650"/>
                <a:gd name="T38" fmla="*/ 4 w 171"/>
                <a:gd name="T39" fmla="*/ 650 h 650"/>
                <a:gd name="T40" fmla="*/ 9 w 171"/>
                <a:gd name="T41" fmla="*/ 649 h 650"/>
                <a:gd name="T42" fmla="*/ 16 w 171"/>
                <a:gd name="T43" fmla="*/ 648 h 650"/>
                <a:gd name="T44" fmla="*/ 24 w 171"/>
                <a:gd name="T45" fmla="*/ 647 h 650"/>
                <a:gd name="T46" fmla="*/ 34 w 171"/>
                <a:gd name="T47" fmla="*/ 645 h 650"/>
                <a:gd name="T48" fmla="*/ 45 w 171"/>
                <a:gd name="T49" fmla="*/ 642 h 650"/>
                <a:gd name="T50" fmla="*/ 57 w 171"/>
                <a:gd name="T51" fmla="*/ 640 h 650"/>
                <a:gd name="T52" fmla="*/ 69 w 171"/>
                <a:gd name="T53" fmla="*/ 636 h 650"/>
                <a:gd name="T54" fmla="*/ 82 w 171"/>
                <a:gd name="T55" fmla="*/ 632 h 650"/>
                <a:gd name="T56" fmla="*/ 97 w 171"/>
                <a:gd name="T57" fmla="*/ 627 h 650"/>
                <a:gd name="T58" fmla="*/ 112 w 171"/>
                <a:gd name="T59" fmla="*/ 621 h 650"/>
                <a:gd name="T60" fmla="*/ 126 w 171"/>
                <a:gd name="T61" fmla="*/ 614 h 650"/>
                <a:gd name="T62" fmla="*/ 141 w 171"/>
                <a:gd name="T63" fmla="*/ 606 h 650"/>
                <a:gd name="T64" fmla="*/ 157 w 171"/>
                <a:gd name="T65" fmla="*/ 595 h 650"/>
                <a:gd name="T66" fmla="*/ 171 w 171"/>
                <a:gd name="T67" fmla="*/ 585 h 650"/>
                <a:gd name="T68" fmla="*/ 171 w 171"/>
                <a:gd name="T69" fmla="*/ 15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18" name="Freeform 398"/>
            <p:cNvSpPr>
              <a:spLocks/>
            </p:cNvSpPr>
            <p:nvPr/>
          </p:nvSpPr>
          <p:spPr bwMode="auto">
            <a:xfrm>
              <a:off x="3929" y="3289"/>
              <a:ext cx="15" cy="56"/>
            </a:xfrm>
            <a:custGeom>
              <a:avLst/>
              <a:gdLst>
                <a:gd name="T0" fmla="*/ 138 w 138"/>
                <a:gd name="T1" fmla="*/ 14 h 502"/>
                <a:gd name="T2" fmla="*/ 135 w 138"/>
                <a:gd name="T3" fmla="*/ 13 h 502"/>
                <a:gd name="T4" fmla="*/ 126 w 138"/>
                <a:gd name="T5" fmla="*/ 8 h 502"/>
                <a:gd name="T6" fmla="*/ 113 w 138"/>
                <a:gd name="T7" fmla="*/ 4 h 502"/>
                <a:gd name="T8" fmla="*/ 96 w 138"/>
                <a:gd name="T9" fmla="*/ 1 h 502"/>
                <a:gd name="T10" fmla="*/ 74 w 138"/>
                <a:gd name="T11" fmla="*/ 0 h 502"/>
                <a:gd name="T12" fmla="*/ 51 w 138"/>
                <a:gd name="T13" fmla="*/ 3 h 502"/>
                <a:gd name="T14" fmla="*/ 25 w 138"/>
                <a:gd name="T15" fmla="*/ 12 h 502"/>
                <a:gd name="T16" fmla="*/ 0 w 138"/>
                <a:gd name="T17" fmla="*/ 26 h 502"/>
                <a:gd name="T18" fmla="*/ 0 w 138"/>
                <a:gd name="T19" fmla="*/ 502 h 502"/>
                <a:gd name="T20" fmla="*/ 3 w 138"/>
                <a:gd name="T21" fmla="*/ 502 h 502"/>
                <a:gd name="T22" fmla="*/ 13 w 138"/>
                <a:gd name="T23" fmla="*/ 501 h 502"/>
                <a:gd name="T24" fmla="*/ 28 w 138"/>
                <a:gd name="T25" fmla="*/ 499 h 502"/>
                <a:gd name="T26" fmla="*/ 46 w 138"/>
                <a:gd name="T27" fmla="*/ 494 h 502"/>
                <a:gd name="T28" fmla="*/ 67 w 138"/>
                <a:gd name="T29" fmla="*/ 488 h 502"/>
                <a:gd name="T30" fmla="*/ 91 w 138"/>
                <a:gd name="T31" fmla="*/ 479 h 502"/>
                <a:gd name="T32" fmla="*/ 114 w 138"/>
                <a:gd name="T33" fmla="*/ 467 h 502"/>
                <a:gd name="T34" fmla="*/ 138 w 138"/>
                <a:gd name="T35" fmla="*/ 450 h 502"/>
                <a:gd name="T36" fmla="*/ 138 w 138"/>
                <a:gd name="T37" fmla="*/ 1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19" name="Freeform 399"/>
            <p:cNvSpPr>
              <a:spLocks/>
            </p:cNvSpPr>
            <p:nvPr/>
          </p:nvSpPr>
          <p:spPr bwMode="auto">
            <a:xfrm>
              <a:off x="3929" y="3290"/>
              <a:ext cx="12" cy="40"/>
            </a:xfrm>
            <a:custGeom>
              <a:avLst/>
              <a:gdLst>
                <a:gd name="T0" fmla="*/ 104 w 104"/>
                <a:gd name="T1" fmla="*/ 10 h 353"/>
                <a:gd name="T2" fmla="*/ 102 w 104"/>
                <a:gd name="T3" fmla="*/ 9 h 353"/>
                <a:gd name="T4" fmla="*/ 95 w 104"/>
                <a:gd name="T5" fmla="*/ 6 h 353"/>
                <a:gd name="T6" fmla="*/ 85 w 104"/>
                <a:gd name="T7" fmla="*/ 3 h 353"/>
                <a:gd name="T8" fmla="*/ 71 w 104"/>
                <a:gd name="T9" fmla="*/ 0 h 353"/>
                <a:gd name="T10" fmla="*/ 56 w 104"/>
                <a:gd name="T11" fmla="*/ 0 h 353"/>
                <a:gd name="T12" fmla="*/ 38 w 104"/>
                <a:gd name="T13" fmla="*/ 3 h 353"/>
                <a:gd name="T14" fmla="*/ 19 w 104"/>
                <a:gd name="T15" fmla="*/ 9 h 353"/>
                <a:gd name="T16" fmla="*/ 0 w 104"/>
                <a:gd name="T17" fmla="*/ 20 h 353"/>
                <a:gd name="T18" fmla="*/ 0 w 104"/>
                <a:gd name="T19" fmla="*/ 353 h 353"/>
                <a:gd name="T20" fmla="*/ 2 w 104"/>
                <a:gd name="T21" fmla="*/ 353 h 353"/>
                <a:gd name="T22" fmla="*/ 9 w 104"/>
                <a:gd name="T23" fmla="*/ 352 h 353"/>
                <a:gd name="T24" fmla="*/ 21 w 104"/>
                <a:gd name="T25" fmla="*/ 350 h 353"/>
                <a:gd name="T26" fmla="*/ 35 w 104"/>
                <a:gd name="T27" fmla="*/ 347 h 353"/>
                <a:gd name="T28" fmla="*/ 51 w 104"/>
                <a:gd name="T29" fmla="*/ 343 h 353"/>
                <a:gd name="T30" fmla="*/ 68 w 104"/>
                <a:gd name="T31" fmla="*/ 336 h 353"/>
                <a:gd name="T32" fmla="*/ 86 w 104"/>
                <a:gd name="T33" fmla="*/ 326 h 353"/>
                <a:gd name="T34" fmla="*/ 104 w 104"/>
                <a:gd name="T35" fmla="*/ 313 h 353"/>
                <a:gd name="T36" fmla="*/ 104 w 104"/>
                <a:gd name="T37" fmla="*/ 1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20" name="Freeform 400"/>
            <p:cNvSpPr>
              <a:spLocks/>
            </p:cNvSpPr>
            <p:nvPr/>
          </p:nvSpPr>
          <p:spPr bwMode="auto">
            <a:xfrm>
              <a:off x="3930" y="3291"/>
              <a:ext cx="8" cy="23"/>
            </a:xfrm>
            <a:custGeom>
              <a:avLst/>
              <a:gdLst>
                <a:gd name="T0" fmla="*/ 72 w 72"/>
                <a:gd name="T1" fmla="*/ 6 h 204"/>
                <a:gd name="T2" fmla="*/ 69 w 72"/>
                <a:gd name="T3" fmla="*/ 5 h 204"/>
                <a:gd name="T4" fmla="*/ 65 w 72"/>
                <a:gd name="T5" fmla="*/ 4 h 204"/>
                <a:gd name="T6" fmla="*/ 58 w 72"/>
                <a:gd name="T7" fmla="*/ 2 h 204"/>
                <a:gd name="T8" fmla="*/ 49 w 72"/>
                <a:gd name="T9" fmla="*/ 0 h 204"/>
                <a:gd name="T10" fmla="*/ 39 w 72"/>
                <a:gd name="T11" fmla="*/ 0 h 204"/>
                <a:gd name="T12" fmla="*/ 27 w 72"/>
                <a:gd name="T13" fmla="*/ 1 h 204"/>
                <a:gd name="T14" fmla="*/ 13 w 72"/>
                <a:gd name="T15" fmla="*/ 6 h 204"/>
                <a:gd name="T16" fmla="*/ 0 w 72"/>
                <a:gd name="T17" fmla="*/ 13 h 204"/>
                <a:gd name="T18" fmla="*/ 0 w 72"/>
                <a:gd name="T19" fmla="*/ 204 h 204"/>
                <a:gd name="T20" fmla="*/ 2 w 72"/>
                <a:gd name="T21" fmla="*/ 204 h 204"/>
                <a:gd name="T22" fmla="*/ 6 w 72"/>
                <a:gd name="T23" fmla="*/ 203 h 204"/>
                <a:gd name="T24" fmla="*/ 15 w 72"/>
                <a:gd name="T25" fmla="*/ 202 h 204"/>
                <a:gd name="T26" fmla="*/ 24 w 72"/>
                <a:gd name="T27" fmla="*/ 200 h 204"/>
                <a:gd name="T28" fmla="*/ 35 w 72"/>
                <a:gd name="T29" fmla="*/ 197 h 204"/>
                <a:gd name="T30" fmla="*/ 47 w 72"/>
                <a:gd name="T31" fmla="*/ 192 h 204"/>
                <a:gd name="T32" fmla="*/ 59 w 72"/>
                <a:gd name="T33" fmla="*/ 185 h 204"/>
                <a:gd name="T34" fmla="*/ 72 w 72"/>
                <a:gd name="T35" fmla="*/ 177 h 204"/>
                <a:gd name="T36" fmla="*/ 72 w 72"/>
                <a:gd name="T37" fmla="*/ 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21" name="Freeform 401"/>
            <p:cNvSpPr>
              <a:spLocks/>
            </p:cNvSpPr>
            <p:nvPr/>
          </p:nvSpPr>
          <p:spPr bwMode="auto">
            <a:xfrm>
              <a:off x="4025" y="3357"/>
              <a:ext cx="12" cy="11"/>
            </a:xfrm>
            <a:custGeom>
              <a:avLst/>
              <a:gdLst>
                <a:gd name="T0" fmla="*/ 52 w 104"/>
                <a:gd name="T1" fmla="*/ 104 h 104"/>
                <a:gd name="T2" fmla="*/ 62 w 104"/>
                <a:gd name="T3" fmla="*/ 103 h 104"/>
                <a:gd name="T4" fmla="*/ 73 w 104"/>
                <a:gd name="T5" fmla="*/ 100 h 104"/>
                <a:gd name="T6" fmla="*/ 81 w 104"/>
                <a:gd name="T7" fmla="*/ 95 h 104"/>
                <a:gd name="T8" fmla="*/ 89 w 104"/>
                <a:gd name="T9" fmla="*/ 89 h 104"/>
                <a:gd name="T10" fmla="*/ 95 w 104"/>
                <a:gd name="T11" fmla="*/ 81 h 104"/>
                <a:gd name="T12" fmla="*/ 100 w 104"/>
                <a:gd name="T13" fmla="*/ 72 h 104"/>
                <a:gd name="T14" fmla="*/ 103 w 104"/>
                <a:gd name="T15" fmla="*/ 62 h 104"/>
                <a:gd name="T16" fmla="*/ 104 w 104"/>
                <a:gd name="T17" fmla="*/ 52 h 104"/>
                <a:gd name="T18" fmla="*/ 103 w 104"/>
                <a:gd name="T19" fmla="*/ 41 h 104"/>
                <a:gd name="T20" fmla="*/ 100 w 104"/>
                <a:gd name="T21" fmla="*/ 31 h 104"/>
                <a:gd name="T22" fmla="*/ 95 w 104"/>
                <a:gd name="T23" fmla="*/ 22 h 104"/>
                <a:gd name="T24" fmla="*/ 89 w 104"/>
                <a:gd name="T25" fmla="*/ 15 h 104"/>
                <a:gd name="T26" fmla="*/ 81 w 104"/>
                <a:gd name="T27" fmla="*/ 8 h 104"/>
                <a:gd name="T28" fmla="*/ 73 w 104"/>
                <a:gd name="T29" fmla="*/ 4 h 104"/>
                <a:gd name="T30" fmla="*/ 62 w 104"/>
                <a:gd name="T31" fmla="*/ 1 h 104"/>
                <a:gd name="T32" fmla="*/ 52 w 104"/>
                <a:gd name="T33" fmla="*/ 0 h 104"/>
                <a:gd name="T34" fmla="*/ 42 w 104"/>
                <a:gd name="T35" fmla="*/ 1 h 104"/>
                <a:gd name="T36" fmla="*/ 32 w 104"/>
                <a:gd name="T37" fmla="*/ 4 h 104"/>
                <a:gd name="T38" fmla="*/ 24 w 104"/>
                <a:gd name="T39" fmla="*/ 8 h 104"/>
                <a:gd name="T40" fmla="*/ 16 w 104"/>
                <a:gd name="T41" fmla="*/ 15 h 104"/>
                <a:gd name="T42" fmla="*/ 9 w 104"/>
                <a:gd name="T43" fmla="*/ 22 h 104"/>
                <a:gd name="T44" fmla="*/ 4 w 104"/>
                <a:gd name="T45" fmla="*/ 31 h 104"/>
                <a:gd name="T46" fmla="*/ 1 w 104"/>
                <a:gd name="T47" fmla="*/ 41 h 104"/>
                <a:gd name="T48" fmla="*/ 0 w 104"/>
                <a:gd name="T49" fmla="*/ 52 h 104"/>
                <a:gd name="T50" fmla="*/ 1 w 104"/>
                <a:gd name="T51" fmla="*/ 62 h 104"/>
                <a:gd name="T52" fmla="*/ 4 w 104"/>
                <a:gd name="T53" fmla="*/ 72 h 104"/>
                <a:gd name="T54" fmla="*/ 9 w 104"/>
                <a:gd name="T55" fmla="*/ 81 h 104"/>
                <a:gd name="T56" fmla="*/ 16 w 104"/>
                <a:gd name="T57" fmla="*/ 89 h 104"/>
                <a:gd name="T58" fmla="*/ 24 w 104"/>
                <a:gd name="T59" fmla="*/ 95 h 104"/>
                <a:gd name="T60" fmla="*/ 32 w 104"/>
                <a:gd name="T61" fmla="*/ 100 h 104"/>
                <a:gd name="T62" fmla="*/ 42 w 104"/>
                <a:gd name="T63" fmla="*/ 103 h 104"/>
                <a:gd name="T64" fmla="*/ 52 w 104"/>
                <a:gd name="T6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22" name="Freeform 402"/>
            <p:cNvSpPr>
              <a:spLocks/>
            </p:cNvSpPr>
            <p:nvPr/>
          </p:nvSpPr>
          <p:spPr bwMode="auto">
            <a:xfrm>
              <a:off x="3990" y="3357"/>
              <a:ext cx="6" cy="6"/>
            </a:xfrm>
            <a:custGeom>
              <a:avLst/>
              <a:gdLst>
                <a:gd name="T0" fmla="*/ 25 w 52"/>
                <a:gd name="T1" fmla="*/ 52 h 52"/>
                <a:gd name="T2" fmla="*/ 35 w 52"/>
                <a:gd name="T3" fmla="*/ 50 h 52"/>
                <a:gd name="T4" fmla="*/ 44 w 52"/>
                <a:gd name="T5" fmla="*/ 44 h 52"/>
                <a:gd name="T6" fmla="*/ 50 w 52"/>
                <a:gd name="T7" fmla="*/ 36 h 52"/>
                <a:gd name="T8" fmla="*/ 52 w 52"/>
                <a:gd name="T9" fmla="*/ 25 h 52"/>
                <a:gd name="T10" fmla="*/ 50 w 52"/>
                <a:gd name="T11" fmla="*/ 15 h 52"/>
                <a:gd name="T12" fmla="*/ 44 w 52"/>
                <a:gd name="T13" fmla="*/ 7 h 52"/>
                <a:gd name="T14" fmla="*/ 35 w 52"/>
                <a:gd name="T15" fmla="*/ 2 h 52"/>
                <a:gd name="T16" fmla="*/ 25 w 52"/>
                <a:gd name="T17" fmla="*/ 0 h 52"/>
                <a:gd name="T18" fmla="*/ 15 w 52"/>
                <a:gd name="T19" fmla="*/ 2 h 52"/>
                <a:gd name="T20" fmla="*/ 7 w 52"/>
                <a:gd name="T21" fmla="*/ 7 h 52"/>
                <a:gd name="T22" fmla="*/ 2 w 52"/>
                <a:gd name="T23" fmla="*/ 15 h 52"/>
                <a:gd name="T24" fmla="*/ 0 w 52"/>
                <a:gd name="T25" fmla="*/ 25 h 52"/>
                <a:gd name="T26" fmla="*/ 2 w 52"/>
                <a:gd name="T27" fmla="*/ 36 h 52"/>
                <a:gd name="T28" fmla="*/ 7 w 52"/>
                <a:gd name="T29" fmla="*/ 44 h 52"/>
                <a:gd name="T30" fmla="*/ 15 w 52"/>
                <a:gd name="T31" fmla="*/ 50 h 52"/>
                <a:gd name="T32" fmla="*/ 25 w 52"/>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23" name="Freeform 403"/>
            <p:cNvSpPr>
              <a:spLocks/>
            </p:cNvSpPr>
            <p:nvPr/>
          </p:nvSpPr>
          <p:spPr bwMode="auto">
            <a:xfrm>
              <a:off x="4000" y="3357"/>
              <a:ext cx="5" cy="6"/>
            </a:xfrm>
            <a:custGeom>
              <a:avLst/>
              <a:gdLst>
                <a:gd name="T0" fmla="*/ 27 w 52"/>
                <a:gd name="T1" fmla="*/ 52 h 52"/>
                <a:gd name="T2" fmla="*/ 37 w 52"/>
                <a:gd name="T3" fmla="*/ 50 h 52"/>
                <a:gd name="T4" fmla="*/ 45 w 52"/>
                <a:gd name="T5" fmla="*/ 45 h 52"/>
                <a:gd name="T6" fmla="*/ 50 w 52"/>
                <a:gd name="T7" fmla="*/ 37 h 52"/>
                <a:gd name="T8" fmla="*/ 52 w 52"/>
                <a:gd name="T9" fmla="*/ 26 h 52"/>
                <a:gd name="T10" fmla="*/ 50 w 52"/>
                <a:gd name="T11" fmla="*/ 16 h 52"/>
                <a:gd name="T12" fmla="*/ 45 w 52"/>
                <a:gd name="T13" fmla="*/ 8 h 52"/>
                <a:gd name="T14" fmla="*/ 37 w 52"/>
                <a:gd name="T15" fmla="*/ 2 h 52"/>
                <a:gd name="T16" fmla="*/ 27 w 52"/>
                <a:gd name="T17" fmla="*/ 0 h 52"/>
                <a:gd name="T18" fmla="*/ 17 w 52"/>
                <a:gd name="T19" fmla="*/ 2 h 52"/>
                <a:gd name="T20" fmla="*/ 8 w 52"/>
                <a:gd name="T21" fmla="*/ 8 h 52"/>
                <a:gd name="T22" fmla="*/ 2 w 52"/>
                <a:gd name="T23" fmla="*/ 16 h 52"/>
                <a:gd name="T24" fmla="*/ 0 w 52"/>
                <a:gd name="T25" fmla="*/ 26 h 52"/>
                <a:gd name="T26" fmla="*/ 2 w 52"/>
                <a:gd name="T27" fmla="*/ 37 h 52"/>
                <a:gd name="T28" fmla="*/ 8 w 52"/>
                <a:gd name="T29" fmla="*/ 45 h 52"/>
                <a:gd name="T30" fmla="*/ 17 w 52"/>
                <a:gd name="T31" fmla="*/ 50 h 52"/>
                <a:gd name="T32" fmla="*/ 27 w 52"/>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24" name="Freeform 404"/>
            <p:cNvSpPr>
              <a:spLocks/>
            </p:cNvSpPr>
            <p:nvPr/>
          </p:nvSpPr>
          <p:spPr bwMode="auto">
            <a:xfrm>
              <a:off x="3961" y="3278"/>
              <a:ext cx="16" cy="79"/>
            </a:xfrm>
            <a:custGeom>
              <a:avLst/>
              <a:gdLst>
                <a:gd name="T0" fmla="*/ 46 w 148"/>
                <a:gd name="T1" fmla="*/ 14 h 712"/>
                <a:gd name="T2" fmla="*/ 42 w 148"/>
                <a:gd name="T3" fmla="*/ 29 h 712"/>
                <a:gd name="T4" fmla="*/ 32 w 148"/>
                <a:gd name="T5" fmla="*/ 68 h 712"/>
                <a:gd name="T6" fmla="*/ 18 w 148"/>
                <a:gd name="T7" fmla="*/ 132 h 712"/>
                <a:gd name="T8" fmla="*/ 7 w 148"/>
                <a:gd name="T9" fmla="*/ 217 h 712"/>
                <a:gd name="T10" fmla="*/ 0 w 148"/>
                <a:gd name="T11" fmla="*/ 319 h 712"/>
                <a:gd name="T12" fmla="*/ 1 w 148"/>
                <a:gd name="T13" fmla="*/ 438 h 712"/>
                <a:gd name="T14" fmla="*/ 13 w 148"/>
                <a:gd name="T15" fmla="*/ 570 h 712"/>
                <a:gd name="T16" fmla="*/ 41 w 148"/>
                <a:gd name="T17" fmla="*/ 712 h 712"/>
                <a:gd name="T18" fmla="*/ 143 w 148"/>
                <a:gd name="T19" fmla="*/ 707 h 712"/>
                <a:gd name="T20" fmla="*/ 139 w 148"/>
                <a:gd name="T21" fmla="*/ 685 h 712"/>
                <a:gd name="T22" fmla="*/ 128 w 148"/>
                <a:gd name="T23" fmla="*/ 628 h 712"/>
                <a:gd name="T24" fmla="*/ 116 w 148"/>
                <a:gd name="T25" fmla="*/ 543 h 712"/>
                <a:gd name="T26" fmla="*/ 105 w 148"/>
                <a:gd name="T27" fmla="*/ 439 h 712"/>
                <a:gd name="T28" fmla="*/ 99 w 148"/>
                <a:gd name="T29" fmla="*/ 324 h 712"/>
                <a:gd name="T30" fmla="*/ 102 w 148"/>
                <a:gd name="T31" fmla="*/ 209 h 712"/>
                <a:gd name="T32" fmla="*/ 117 w 148"/>
                <a:gd name="T33" fmla="*/ 100 h 712"/>
                <a:gd name="T34" fmla="*/ 148 w 148"/>
                <a:gd name="T35" fmla="*/ 8 h 712"/>
                <a:gd name="T36" fmla="*/ 148 w 148"/>
                <a:gd name="T37" fmla="*/ 7 h 712"/>
                <a:gd name="T38" fmla="*/ 148 w 148"/>
                <a:gd name="T39" fmla="*/ 5 h 712"/>
                <a:gd name="T40" fmla="*/ 146 w 148"/>
                <a:gd name="T41" fmla="*/ 3 h 712"/>
                <a:gd name="T42" fmla="*/ 140 w 148"/>
                <a:gd name="T43" fmla="*/ 0 h 712"/>
                <a:gd name="T44" fmla="*/ 127 w 148"/>
                <a:gd name="T45" fmla="*/ 0 h 712"/>
                <a:gd name="T46" fmla="*/ 109 w 148"/>
                <a:gd name="T47" fmla="*/ 1 h 712"/>
                <a:gd name="T48" fmla="*/ 83 w 148"/>
                <a:gd name="T49" fmla="*/ 6 h 712"/>
                <a:gd name="T50" fmla="*/ 46 w 148"/>
                <a:gd name="T51" fmla="*/ 1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25" name="Freeform 405"/>
            <p:cNvSpPr>
              <a:spLocks/>
            </p:cNvSpPr>
            <p:nvPr/>
          </p:nvSpPr>
          <p:spPr bwMode="auto">
            <a:xfrm>
              <a:off x="4045" y="3268"/>
              <a:ext cx="23" cy="88"/>
            </a:xfrm>
            <a:custGeom>
              <a:avLst/>
              <a:gdLst>
                <a:gd name="T0" fmla="*/ 201 w 201"/>
                <a:gd name="T1" fmla="*/ 5 h 795"/>
                <a:gd name="T2" fmla="*/ 196 w 201"/>
                <a:gd name="T3" fmla="*/ 10 h 795"/>
                <a:gd name="T4" fmla="*/ 183 w 201"/>
                <a:gd name="T5" fmla="*/ 31 h 795"/>
                <a:gd name="T6" fmla="*/ 165 w 201"/>
                <a:gd name="T7" fmla="*/ 73 h 795"/>
                <a:gd name="T8" fmla="*/ 148 w 201"/>
                <a:gd name="T9" fmla="*/ 140 h 795"/>
                <a:gd name="T10" fmla="*/ 134 w 201"/>
                <a:gd name="T11" fmla="*/ 240 h 795"/>
                <a:gd name="T12" fmla="*/ 127 w 201"/>
                <a:gd name="T13" fmla="*/ 379 h 795"/>
                <a:gd name="T14" fmla="*/ 131 w 201"/>
                <a:gd name="T15" fmla="*/ 561 h 795"/>
                <a:gd name="T16" fmla="*/ 150 w 201"/>
                <a:gd name="T17" fmla="*/ 795 h 795"/>
                <a:gd name="T18" fmla="*/ 37 w 201"/>
                <a:gd name="T19" fmla="*/ 795 h 795"/>
                <a:gd name="T20" fmla="*/ 33 w 201"/>
                <a:gd name="T21" fmla="*/ 771 h 795"/>
                <a:gd name="T22" fmla="*/ 24 w 201"/>
                <a:gd name="T23" fmla="*/ 707 h 795"/>
                <a:gd name="T24" fmla="*/ 13 w 201"/>
                <a:gd name="T25" fmla="*/ 611 h 795"/>
                <a:gd name="T26" fmla="*/ 3 w 201"/>
                <a:gd name="T27" fmla="*/ 493 h 795"/>
                <a:gd name="T28" fmla="*/ 0 w 201"/>
                <a:gd name="T29" fmla="*/ 363 h 795"/>
                <a:gd name="T30" fmla="*/ 7 w 201"/>
                <a:gd name="T31" fmla="*/ 231 h 795"/>
                <a:gd name="T32" fmla="*/ 28 w 201"/>
                <a:gd name="T33" fmla="*/ 107 h 795"/>
                <a:gd name="T34" fmla="*/ 66 w 201"/>
                <a:gd name="T35" fmla="*/ 0 h 795"/>
                <a:gd name="T36" fmla="*/ 201 w 201"/>
                <a:gd name="T37" fmla="*/ 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26" name="Freeform 406"/>
            <p:cNvSpPr>
              <a:spLocks/>
            </p:cNvSpPr>
            <p:nvPr/>
          </p:nvSpPr>
          <p:spPr bwMode="auto">
            <a:xfrm>
              <a:off x="3961" y="3282"/>
              <a:ext cx="15" cy="69"/>
            </a:xfrm>
            <a:custGeom>
              <a:avLst/>
              <a:gdLst>
                <a:gd name="T0" fmla="*/ 41 w 129"/>
                <a:gd name="T1" fmla="*/ 12 h 622"/>
                <a:gd name="T2" fmla="*/ 37 w 129"/>
                <a:gd name="T3" fmla="*/ 24 h 622"/>
                <a:gd name="T4" fmla="*/ 29 w 129"/>
                <a:gd name="T5" fmla="*/ 59 h 622"/>
                <a:gd name="T6" fmla="*/ 18 w 129"/>
                <a:gd name="T7" fmla="*/ 115 h 622"/>
                <a:gd name="T8" fmla="*/ 6 w 129"/>
                <a:gd name="T9" fmla="*/ 189 h 622"/>
                <a:gd name="T10" fmla="*/ 0 w 129"/>
                <a:gd name="T11" fmla="*/ 279 h 622"/>
                <a:gd name="T12" fmla="*/ 1 w 129"/>
                <a:gd name="T13" fmla="*/ 382 h 622"/>
                <a:gd name="T14" fmla="*/ 11 w 129"/>
                <a:gd name="T15" fmla="*/ 497 h 622"/>
                <a:gd name="T16" fmla="*/ 36 w 129"/>
                <a:gd name="T17" fmla="*/ 622 h 622"/>
                <a:gd name="T18" fmla="*/ 124 w 129"/>
                <a:gd name="T19" fmla="*/ 617 h 622"/>
                <a:gd name="T20" fmla="*/ 120 w 129"/>
                <a:gd name="T21" fmla="*/ 598 h 622"/>
                <a:gd name="T22" fmla="*/ 112 w 129"/>
                <a:gd name="T23" fmla="*/ 548 h 622"/>
                <a:gd name="T24" fmla="*/ 101 w 129"/>
                <a:gd name="T25" fmla="*/ 473 h 622"/>
                <a:gd name="T26" fmla="*/ 92 w 129"/>
                <a:gd name="T27" fmla="*/ 382 h 622"/>
                <a:gd name="T28" fmla="*/ 87 w 129"/>
                <a:gd name="T29" fmla="*/ 282 h 622"/>
                <a:gd name="T30" fmla="*/ 89 w 129"/>
                <a:gd name="T31" fmla="*/ 182 h 622"/>
                <a:gd name="T32" fmla="*/ 102 w 129"/>
                <a:gd name="T33" fmla="*/ 87 h 622"/>
                <a:gd name="T34" fmla="*/ 129 w 129"/>
                <a:gd name="T35" fmla="*/ 7 h 622"/>
                <a:gd name="T36" fmla="*/ 129 w 129"/>
                <a:gd name="T37" fmla="*/ 6 h 622"/>
                <a:gd name="T38" fmla="*/ 129 w 129"/>
                <a:gd name="T39" fmla="*/ 4 h 622"/>
                <a:gd name="T40" fmla="*/ 127 w 129"/>
                <a:gd name="T41" fmla="*/ 2 h 622"/>
                <a:gd name="T42" fmla="*/ 122 w 129"/>
                <a:gd name="T43" fmla="*/ 0 h 622"/>
                <a:gd name="T44" fmla="*/ 112 w 129"/>
                <a:gd name="T45" fmla="*/ 0 h 622"/>
                <a:gd name="T46" fmla="*/ 96 w 129"/>
                <a:gd name="T47" fmla="*/ 1 h 622"/>
                <a:gd name="T48" fmla="*/ 72 w 129"/>
                <a:gd name="T49" fmla="*/ 5 h 622"/>
                <a:gd name="T50" fmla="*/ 41 w 129"/>
                <a:gd name="T51" fmla="*/ 12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27" name="Freeform 407"/>
            <p:cNvSpPr>
              <a:spLocks/>
            </p:cNvSpPr>
            <p:nvPr/>
          </p:nvSpPr>
          <p:spPr bwMode="auto">
            <a:xfrm>
              <a:off x="3962" y="3287"/>
              <a:ext cx="12" cy="59"/>
            </a:xfrm>
            <a:custGeom>
              <a:avLst/>
              <a:gdLst>
                <a:gd name="T0" fmla="*/ 35 w 110"/>
                <a:gd name="T1" fmla="*/ 10 h 531"/>
                <a:gd name="T2" fmla="*/ 32 w 110"/>
                <a:gd name="T3" fmla="*/ 20 h 531"/>
                <a:gd name="T4" fmla="*/ 24 w 110"/>
                <a:gd name="T5" fmla="*/ 50 h 531"/>
                <a:gd name="T6" fmla="*/ 15 w 110"/>
                <a:gd name="T7" fmla="*/ 98 h 531"/>
                <a:gd name="T8" fmla="*/ 5 w 110"/>
                <a:gd name="T9" fmla="*/ 160 h 531"/>
                <a:gd name="T10" fmla="*/ 0 w 110"/>
                <a:gd name="T11" fmla="*/ 237 h 531"/>
                <a:gd name="T12" fmla="*/ 1 w 110"/>
                <a:gd name="T13" fmla="*/ 326 h 531"/>
                <a:gd name="T14" fmla="*/ 10 w 110"/>
                <a:gd name="T15" fmla="*/ 424 h 531"/>
                <a:gd name="T16" fmla="*/ 31 w 110"/>
                <a:gd name="T17" fmla="*/ 531 h 531"/>
                <a:gd name="T18" fmla="*/ 106 w 110"/>
                <a:gd name="T19" fmla="*/ 525 h 531"/>
                <a:gd name="T20" fmla="*/ 103 w 110"/>
                <a:gd name="T21" fmla="*/ 510 h 531"/>
                <a:gd name="T22" fmla="*/ 96 w 110"/>
                <a:gd name="T23" fmla="*/ 467 h 531"/>
                <a:gd name="T24" fmla="*/ 87 w 110"/>
                <a:gd name="T25" fmla="*/ 404 h 531"/>
                <a:gd name="T26" fmla="*/ 79 w 110"/>
                <a:gd name="T27" fmla="*/ 326 h 531"/>
                <a:gd name="T28" fmla="*/ 74 w 110"/>
                <a:gd name="T29" fmla="*/ 241 h 531"/>
                <a:gd name="T30" fmla="*/ 76 w 110"/>
                <a:gd name="T31" fmla="*/ 155 h 531"/>
                <a:gd name="T32" fmla="*/ 87 w 110"/>
                <a:gd name="T33" fmla="*/ 74 h 531"/>
                <a:gd name="T34" fmla="*/ 110 w 110"/>
                <a:gd name="T35" fmla="*/ 6 h 531"/>
                <a:gd name="T36" fmla="*/ 110 w 110"/>
                <a:gd name="T37" fmla="*/ 5 h 531"/>
                <a:gd name="T38" fmla="*/ 110 w 110"/>
                <a:gd name="T39" fmla="*/ 4 h 531"/>
                <a:gd name="T40" fmla="*/ 108 w 110"/>
                <a:gd name="T41" fmla="*/ 2 h 531"/>
                <a:gd name="T42" fmla="*/ 104 w 110"/>
                <a:gd name="T43" fmla="*/ 0 h 531"/>
                <a:gd name="T44" fmla="*/ 95 w 110"/>
                <a:gd name="T45" fmla="*/ 0 h 531"/>
                <a:gd name="T46" fmla="*/ 82 w 110"/>
                <a:gd name="T47" fmla="*/ 1 h 531"/>
                <a:gd name="T48" fmla="*/ 62 w 110"/>
                <a:gd name="T49" fmla="*/ 4 h 531"/>
                <a:gd name="T50" fmla="*/ 35 w 110"/>
                <a:gd name="T51" fmla="*/ 1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28" name="Freeform 408"/>
            <p:cNvSpPr>
              <a:spLocks/>
            </p:cNvSpPr>
            <p:nvPr/>
          </p:nvSpPr>
          <p:spPr bwMode="auto">
            <a:xfrm>
              <a:off x="3963" y="3292"/>
              <a:ext cx="10" cy="48"/>
            </a:xfrm>
            <a:custGeom>
              <a:avLst/>
              <a:gdLst>
                <a:gd name="T0" fmla="*/ 29 w 92"/>
                <a:gd name="T1" fmla="*/ 8 h 438"/>
                <a:gd name="T2" fmla="*/ 26 w 92"/>
                <a:gd name="T3" fmla="*/ 16 h 438"/>
                <a:gd name="T4" fmla="*/ 20 w 92"/>
                <a:gd name="T5" fmla="*/ 42 h 438"/>
                <a:gd name="T6" fmla="*/ 12 w 92"/>
                <a:gd name="T7" fmla="*/ 81 h 438"/>
                <a:gd name="T8" fmla="*/ 4 w 92"/>
                <a:gd name="T9" fmla="*/ 133 h 438"/>
                <a:gd name="T10" fmla="*/ 0 w 92"/>
                <a:gd name="T11" fmla="*/ 196 h 438"/>
                <a:gd name="T12" fmla="*/ 0 w 92"/>
                <a:gd name="T13" fmla="*/ 270 h 438"/>
                <a:gd name="T14" fmla="*/ 9 w 92"/>
                <a:gd name="T15" fmla="*/ 351 h 438"/>
                <a:gd name="T16" fmla="*/ 25 w 92"/>
                <a:gd name="T17" fmla="*/ 438 h 438"/>
                <a:gd name="T18" fmla="*/ 88 w 92"/>
                <a:gd name="T19" fmla="*/ 435 h 438"/>
                <a:gd name="T20" fmla="*/ 85 w 92"/>
                <a:gd name="T21" fmla="*/ 422 h 438"/>
                <a:gd name="T22" fmla="*/ 79 w 92"/>
                <a:gd name="T23" fmla="*/ 386 h 438"/>
                <a:gd name="T24" fmla="*/ 72 w 92"/>
                <a:gd name="T25" fmla="*/ 334 h 438"/>
                <a:gd name="T26" fmla="*/ 65 w 92"/>
                <a:gd name="T27" fmla="*/ 270 h 438"/>
                <a:gd name="T28" fmla="*/ 61 w 92"/>
                <a:gd name="T29" fmla="*/ 199 h 438"/>
                <a:gd name="T30" fmla="*/ 63 w 92"/>
                <a:gd name="T31" fmla="*/ 129 h 438"/>
                <a:gd name="T32" fmla="*/ 73 w 92"/>
                <a:gd name="T33" fmla="*/ 61 h 438"/>
                <a:gd name="T34" fmla="*/ 92 w 92"/>
                <a:gd name="T35" fmla="*/ 5 h 438"/>
                <a:gd name="T36" fmla="*/ 92 w 92"/>
                <a:gd name="T37" fmla="*/ 4 h 438"/>
                <a:gd name="T38" fmla="*/ 92 w 92"/>
                <a:gd name="T39" fmla="*/ 3 h 438"/>
                <a:gd name="T40" fmla="*/ 90 w 92"/>
                <a:gd name="T41" fmla="*/ 1 h 438"/>
                <a:gd name="T42" fmla="*/ 87 w 92"/>
                <a:gd name="T43" fmla="*/ 0 h 438"/>
                <a:gd name="T44" fmla="*/ 80 w 92"/>
                <a:gd name="T45" fmla="*/ 0 h 438"/>
                <a:gd name="T46" fmla="*/ 68 w 92"/>
                <a:gd name="T47" fmla="*/ 0 h 438"/>
                <a:gd name="T48" fmla="*/ 51 w 92"/>
                <a:gd name="T49" fmla="*/ 3 h 438"/>
                <a:gd name="T50" fmla="*/ 29 w 92"/>
                <a:gd name="T51" fmla="*/ 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29" name="Freeform 409"/>
            <p:cNvSpPr>
              <a:spLocks/>
            </p:cNvSpPr>
            <p:nvPr/>
          </p:nvSpPr>
          <p:spPr bwMode="auto">
            <a:xfrm>
              <a:off x="3963" y="3296"/>
              <a:ext cx="8" cy="39"/>
            </a:xfrm>
            <a:custGeom>
              <a:avLst/>
              <a:gdLst>
                <a:gd name="T0" fmla="*/ 23 w 73"/>
                <a:gd name="T1" fmla="*/ 7 h 347"/>
                <a:gd name="T2" fmla="*/ 21 w 73"/>
                <a:gd name="T3" fmla="*/ 14 h 347"/>
                <a:gd name="T4" fmla="*/ 16 w 73"/>
                <a:gd name="T5" fmla="*/ 33 h 347"/>
                <a:gd name="T6" fmla="*/ 10 w 73"/>
                <a:gd name="T7" fmla="*/ 64 h 347"/>
                <a:gd name="T8" fmla="*/ 4 w 73"/>
                <a:gd name="T9" fmla="*/ 105 h 347"/>
                <a:gd name="T10" fmla="*/ 0 w 73"/>
                <a:gd name="T11" fmla="*/ 155 h 347"/>
                <a:gd name="T12" fmla="*/ 0 w 73"/>
                <a:gd name="T13" fmla="*/ 213 h 347"/>
                <a:gd name="T14" fmla="*/ 7 w 73"/>
                <a:gd name="T15" fmla="*/ 278 h 347"/>
                <a:gd name="T16" fmla="*/ 20 w 73"/>
                <a:gd name="T17" fmla="*/ 347 h 347"/>
                <a:gd name="T18" fmla="*/ 70 w 73"/>
                <a:gd name="T19" fmla="*/ 344 h 347"/>
                <a:gd name="T20" fmla="*/ 68 w 73"/>
                <a:gd name="T21" fmla="*/ 334 h 347"/>
                <a:gd name="T22" fmla="*/ 63 w 73"/>
                <a:gd name="T23" fmla="*/ 305 h 347"/>
                <a:gd name="T24" fmla="*/ 56 w 73"/>
                <a:gd name="T25" fmla="*/ 265 h 347"/>
                <a:gd name="T26" fmla="*/ 51 w 73"/>
                <a:gd name="T27" fmla="*/ 213 h 347"/>
                <a:gd name="T28" fmla="*/ 48 w 73"/>
                <a:gd name="T29" fmla="*/ 158 h 347"/>
                <a:gd name="T30" fmla="*/ 50 w 73"/>
                <a:gd name="T31" fmla="*/ 101 h 347"/>
                <a:gd name="T32" fmla="*/ 57 w 73"/>
                <a:gd name="T33" fmla="*/ 49 h 347"/>
                <a:gd name="T34" fmla="*/ 73 w 73"/>
                <a:gd name="T35" fmla="*/ 4 h 347"/>
                <a:gd name="T36" fmla="*/ 73 w 73"/>
                <a:gd name="T37" fmla="*/ 4 h 347"/>
                <a:gd name="T38" fmla="*/ 73 w 73"/>
                <a:gd name="T39" fmla="*/ 2 h 347"/>
                <a:gd name="T40" fmla="*/ 72 w 73"/>
                <a:gd name="T41" fmla="*/ 1 h 347"/>
                <a:gd name="T42" fmla="*/ 69 w 73"/>
                <a:gd name="T43" fmla="*/ 0 h 347"/>
                <a:gd name="T44" fmla="*/ 63 w 73"/>
                <a:gd name="T45" fmla="*/ 0 h 347"/>
                <a:gd name="T46" fmla="*/ 53 w 73"/>
                <a:gd name="T47" fmla="*/ 1 h 347"/>
                <a:gd name="T48" fmla="*/ 41 w 73"/>
                <a:gd name="T49" fmla="*/ 3 h 347"/>
                <a:gd name="T50" fmla="*/ 23 w 73"/>
                <a:gd name="T51" fmla="*/ 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4"/>
                  </a:lnTo>
                  <a:lnTo>
                    <a:pt x="73" y="2"/>
                  </a:lnTo>
                  <a:lnTo>
                    <a:pt x="72" y="1"/>
                  </a:lnTo>
                  <a:lnTo>
                    <a:pt x="69" y="0"/>
                  </a:lnTo>
                  <a:lnTo>
                    <a:pt x="63" y="0"/>
                  </a:lnTo>
                  <a:lnTo>
                    <a:pt x="53" y="1"/>
                  </a:lnTo>
                  <a:lnTo>
                    <a:pt x="41" y="3"/>
                  </a:lnTo>
                  <a:lnTo>
                    <a:pt x="23" y="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30" name="Freeform 410"/>
            <p:cNvSpPr>
              <a:spLocks/>
            </p:cNvSpPr>
            <p:nvPr/>
          </p:nvSpPr>
          <p:spPr bwMode="auto">
            <a:xfrm>
              <a:off x="3964" y="3301"/>
              <a:ext cx="6" cy="28"/>
            </a:xfrm>
            <a:custGeom>
              <a:avLst/>
              <a:gdLst>
                <a:gd name="T0" fmla="*/ 16 w 52"/>
                <a:gd name="T1" fmla="*/ 5 h 256"/>
                <a:gd name="T2" fmla="*/ 15 w 52"/>
                <a:gd name="T3" fmla="*/ 10 h 256"/>
                <a:gd name="T4" fmla="*/ 11 w 52"/>
                <a:gd name="T5" fmla="*/ 24 h 256"/>
                <a:gd name="T6" fmla="*/ 6 w 52"/>
                <a:gd name="T7" fmla="*/ 47 h 256"/>
                <a:gd name="T8" fmla="*/ 2 w 52"/>
                <a:gd name="T9" fmla="*/ 77 h 256"/>
                <a:gd name="T10" fmla="*/ 0 w 52"/>
                <a:gd name="T11" fmla="*/ 115 h 256"/>
                <a:gd name="T12" fmla="*/ 0 w 52"/>
                <a:gd name="T13" fmla="*/ 157 h 256"/>
                <a:gd name="T14" fmla="*/ 4 w 52"/>
                <a:gd name="T15" fmla="*/ 205 h 256"/>
                <a:gd name="T16" fmla="*/ 14 w 52"/>
                <a:gd name="T17" fmla="*/ 256 h 256"/>
                <a:gd name="T18" fmla="*/ 50 w 52"/>
                <a:gd name="T19" fmla="*/ 254 h 256"/>
                <a:gd name="T20" fmla="*/ 49 w 52"/>
                <a:gd name="T21" fmla="*/ 247 h 256"/>
                <a:gd name="T22" fmla="*/ 45 w 52"/>
                <a:gd name="T23" fmla="*/ 226 h 256"/>
                <a:gd name="T24" fmla="*/ 41 w 52"/>
                <a:gd name="T25" fmla="*/ 195 h 256"/>
                <a:gd name="T26" fmla="*/ 37 w 52"/>
                <a:gd name="T27" fmla="*/ 157 h 256"/>
                <a:gd name="T28" fmla="*/ 35 w 52"/>
                <a:gd name="T29" fmla="*/ 116 h 256"/>
                <a:gd name="T30" fmla="*/ 36 w 52"/>
                <a:gd name="T31" fmla="*/ 74 h 256"/>
                <a:gd name="T32" fmla="*/ 41 w 52"/>
                <a:gd name="T33" fmla="*/ 35 h 256"/>
                <a:gd name="T34" fmla="*/ 52 w 52"/>
                <a:gd name="T35" fmla="*/ 3 h 256"/>
                <a:gd name="T36" fmla="*/ 52 w 52"/>
                <a:gd name="T37" fmla="*/ 3 h 256"/>
                <a:gd name="T38" fmla="*/ 52 w 52"/>
                <a:gd name="T39" fmla="*/ 2 h 256"/>
                <a:gd name="T40" fmla="*/ 51 w 52"/>
                <a:gd name="T41" fmla="*/ 1 h 256"/>
                <a:gd name="T42" fmla="*/ 49 w 52"/>
                <a:gd name="T43" fmla="*/ 0 h 256"/>
                <a:gd name="T44" fmla="*/ 45 w 52"/>
                <a:gd name="T45" fmla="*/ 0 h 256"/>
                <a:gd name="T46" fmla="*/ 39 w 52"/>
                <a:gd name="T47" fmla="*/ 0 h 256"/>
                <a:gd name="T48" fmla="*/ 29 w 52"/>
                <a:gd name="T49" fmla="*/ 2 h 256"/>
                <a:gd name="T50" fmla="*/ 16 w 52"/>
                <a:gd name="T51" fmla="*/ 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3"/>
                  </a:lnTo>
                  <a:lnTo>
                    <a:pt x="52" y="2"/>
                  </a:lnTo>
                  <a:lnTo>
                    <a:pt x="51" y="1"/>
                  </a:lnTo>
                  <a:lnTo>
                    <a:pt x="49" y="0"/>
                  </a:lnTo>
                  <a:lnTo>
                    <a:pt x="45" y="0"/>
                  </a:lnTo>
                  <a:lnTo>
                    <a:pt x="39" y="0"/>
                  </a:lnTo>
                  <a:lnTo>
                    <a:pt x="29" y="2"/>
                  </a:lnTo>
                  <a:lnTo>
                    <a:pt x="1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31" name="Freeform 411"/>
            <p:cNvSpPr>
              <a:spLocks/>
            </p:cNvSpPr>
            <p:nvPr/>
          </p:nvSpPr>
          <p:spPr bwMode="auto">
            <a:xfrm>
              <a:off x="4046" y="3273"/>
              <a:ext cx="20" cy="77"/>
            </a:xfrm>
            <a:custGeom>
              <a:avLst/>
              <a:gdLst>
                <a:gd name="T0" fmla="*/ 176 w 176"/>
                <a:gd name="T1" fmla="*/ 5 h 693"/>
                <a:gd name="T2" fmla="*/ 172 w 176"/>
                <a:gd name="T3" fmla="*/ 10 h 693"/>
                <a:gd name="T4" fmla="*/ 159 w 176"/>
                <a:gd name="T5" fmla="*/ 28 h 693"/>
                <a:gd name="T6" fmla="*/ 144 w 176"/>
                <a:gd name="T7" fmla="*/ 63 h 693"/>
                <a:gd name="T8" fmla="*/ 129 w 176"/>
                <a:gd name="T9" fmla="*/ 123 h 693"/>
                <a:gd name="T10" fmla="*/ 117 w 176"/>
                <a:gd name="T11" fmla="*/ 210 h 693"/>
                <a:gd name="T12" fmla="*/ 110 w 176"/>
                <a:gd name="T13" fmla="*/ 331 h 693"/>
                <a:gd name="T14" fmla="*/ 115 w 176"/>
                <a:gd name="T15" fmla="*/ 490 h 693"/>
                <a:gd name="T16" fmla="*/ 131 w 176"/>
                <a:gd name="T17" fmla="*/ 693 h 693"/>
                <a:gd name="T18" fmla="*/ 32 w 176"/>
                <a:gd name="T19" fmla="*/ 693 h 693"/>
                <a:gd name="T20" fmla="*/ 29 w 176"/>
                <a:gd name="T21" fmla="*/ 673 h 693"/>
                <a:gd name="T22" fmla="*/ 20 w 176"/>
                <a:gd name="T23" fmla="*/ 617 h 693"/>
                <a:gd name="T24" fmla="*/ 11 w 176"/>
                <a:gd name="T25" fmla="*/ 533 h 693"/>
                <a:gd name="T26" fmla="*/ 3 w 176"/>
                <a:gd name="T27" fmla="*/ 430 h 693"/>
                <a:gd name="T28" fmla="*/ 0 w 176"/>
                <a:gd name="T29" fmla="*/ 317 h 693"/>
                <a:gd name="T30" fmla="*/ 6 w 176"/>
                <a:gd name="T31" fmla="*/ 202 h 693"/>
                <a:gd name="T32" fmla="*/ 23 w 176"/>
                <a:gd name="T33" fmla="*/ 93 h 693"/>
                <a:gd name="T34" fmla="*/ 57 w 176"/>
                <a:gd name="T35" fmla="*/ 0 h 693"/>
                <a:gd name="T36" fmla="*/ 176 w 176"/>
                <a:gd name="T37" fmla="*/ 5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32" name="Freeform 412"/>
            <p:cNvSpPr>
              <a:spLocks/>
            </p:cNvSpPr>
            <p:nvPr/>
          </p:nvSpPr>
          <p:spPr bwMode="auto">
            <a:xfrm>
              <a:off x="4047" y="3279"/>
              <a:ext cx="16" cy="65"/>
            </a:xfrm>
            <a:custGeom>
              <a:avLst/>
              <a:gdLst>
                <a:gd name="T0" fmla="*/ 149 w 149"/>
                <a:gd name="T1" fmla="*/ 4 h 592"/>
                <a:gd name="T2" fmla="*/ 145 w 149"/>
                <a:gd name="T3" fmla="*/ 8 h 592"/>
                <a:gd name="T4" fmla="*/ 136 w 149"/>
                <a:gd name="T5" fmla="*/ 24 h 592"/>
                <a:gd name="T6" fmla="*/ 123 w 149"/>
                <a:gd name="T7" fmla="*/ 54 h 592"/>
                <a:gd name="T8" fmla="*/ 110 w 149"/>
                <a:gd name="T9" fmla="*/ 104 h 592"/>
                <a:gd name="T10" fmla="*/ 99 w 149"/>
                <a:gd name="T11" fmla="*/ 179 h 592"/>
                <a:gd name="T12" fmla="*/ 94 w 149"/>
                <a:gd name="T13" fmla="*/ 282 h 592"/>
                <a:gd name="T14" fmla="*/ 97 w 149"/>
                <a:gd name="T15" fmla="*/ 418 h 592"/>
                <a:gd name="T16" fmla="*/ 112 w 149"/>
                <a:gd name="T17" fmla="*/ 592 h 592"/>
                <a:gd name="T18" fmla="*/ 27 w 149"/>
                <a:gd name="T19" fmla="*/ 592 h 592"/>
                <a:gd name="T20" fmla="*/ 24 w 149"/>
                <a:gd name="T21" fmla="*/ 575 h 592"/>
                <a:gd name="T22" fmla="*/ 17 w 149"/>
                <a:gd name="T23" fmla="*/ 527 h 592"/>
                <a:gd name="T24" fmla="*/ 9 w 149"/>
                <a:gd name="T25" fmla="*/ 455 h 592"/>
                <a:gd name="T26" fmla="*/ 2 w 149"/>
                <a:gd name="T27" fmla="*/ 367 h 592"/>
                <a:gd name="T28" fmla="*/ 0 w 149"/>
                <a:gd name="T29" fmla="*/ 271 h 592"/>
                <a:gd name="T30" fmla="*/ 5 w 149"/>
                <a:gd name="T31" fmla="*/ 173 h 592"/>
                <a:gd name="T32" fmla="*/ 20 w 149"/>
                <a:gd name="T33" fmla="*/ 80 h 592"/>
                <a:gd name="T34" fmla="*/ 48 w 149"/>
                <a:gd name="T35" fmla="*/ 0 h 592"/>
                <a:gd name="T36" fmla="*/ 149 w 149"/>
                <a:gd name="T37" fmla="*/ 4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33" name="Freeform 413"/>
            <p:cNvSpPr>
              <a:spLocks/>
            </p:cNvSpPr>
            <p:nvPr/>
          </p:nvSpPr>
          <p:spPr bwMode="auto">
            <a:xfrm>
              <a:off x="4048" y="3284"/>
              <a:ext cx="13" cy="54"/>
            </a:xfrm>
            <a:custGeom>
              <a:avLst/>
              <a:gdLst>
                <a:gd name="T0" fmla="*/ 124 w 124"/>
                <a:gd name="T1" fmla="*/ 4 h 490"/>
                <a:gd name="T2" fmla="*/ 121 w 124"/>
                <a:gd name="T3" fmla="*/ 7 h 490"/>
                <a:gd name="T4" fmla="*/ 113 w 124"/>
                <a:gd name="T5" fmla="*/ 21 h 490"/>
                <a:gd name="T6" fmla="*/ 103 w 124"/>
                <a:gd name="T7" fmla="*/ 45 h 490"/>
                <a:gd name="T8" fmla="*/ 91 w 124"/>
                <a:gd name="T9" fmla="*/ 87 h 490"/>
                <a:gd name="T10" fmla="*/ 83 w 124"/>
                <a:gd name="T11" fmla="*/ 148 h 490"/>
                <a:gd name="T12" fmla="*/ 79 w 124"/>
                <a:gd name="T13" fmla="*/ 234 h 490"/>
                <a:gd name="T14" fmla="*/ 81 w 124"/>
                <a:gd name="T15" fmla="*/ 347 h 490"/>
                <a:gd name="T16" fmla="*/ 93 w 124"/>
                <a:gd name="T17" fmla="*/ 490 h 490"/>
                <a:gd name="T18" fmla="*/ 23 w 124"/>
                <a:gd name="T19" fmla="*/ 490 h 490"/>
                <a:gd name="T20" fmla="*/ 21 w 124"/>
                <a:gd name="T21" fmla="*/ 476 h 490"/>
                <a:gd name="T22" fmla="*/ 15 w 124"/>
                <a:gd name="T23" fmla="*/ 436 h 490"/>
                <a:gd name="T24" fmla="*/ 8 w 124"/>
                <a:gd name="T25" fmla="*/ 377 h 490"/>
                <a:gd name="T26" fmla="*/ 2 w 124"/>
                <a:gd name="T27" fmla="*/ 304 h 490"/>
                <a:gd name="T28" fmla="*/ 0 w 124"/>
                <a:gd name="T29" fmla="*/ 224 h 490"/>
                <a:gd name="T30" fmla="*/ 4 w 124"/>
                <a:gd name="T31" fmla="*/ 143 h 490"/>
                <a:gd name="T32" fmla="*/ 17 w 124"/>
                <a:gd name="T33" fmla="*/ 67 h 490"/>
                <a:gd name="T34" fmla="*/ 40 w 124"/>
                <a:gd name="T35" fmla="*/ 0 h 490"/>
                <a:gd name="T36" fmla="*/ 124 w 124"/>
                <a:gd name="T37" fmla="*/ 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34" name="Freeform 414"/>
            <p:cNvSpPr>
              <a:spLocks/>
            </p:cNvSpPr>
            <p:nvPr/>
          </p:nvSpPr>
          <p:spPr bwMode="auto">
            <a:xfrm>
              <a:off x="4048" y="3289"/>
              <a:ext cx="11" cy="43"/>
            </a:xfrm>
            <a:custGeom>
              <a:avLst/>
              <a:gdLst>
                <a:gd name="T0" fmla="*/ 99 w 99"/>
                <a:gd name="T1" fmla="*/ 3 h 389"/>
                <a:gd name="T2" fmla="*/ 96 w 99"/>
                <a:gd name="T3" fmla="*/ 6 h 389"/>
                <a:gd name="T4" fmla="*/ 89 w 99"/>
                <a:gd name="T5" fmla="*/ 16 h 389"/>
                <a:gd name="T6" fmla="*/ 81 w 99"/>
                <a:gd name="T7" fmla="*/ 36 h 389"/>
                <a:gd name="T8" fmla="*/ 72 w 99"/>
                <a:gd name="T9" fmla="*/ 69 h 389"/>
                <a:gd name="T10" fmla="*/ 66 w 99"/>
                <a:gd name="T11" fmla="*/ 118 h 389"/>
                <a:gd name="T12" fmla="*/ 62 w 99"/>
                <a:gd name="T13" fmla="*/ 185 h 389"/>
                <a:gd name="T14" fmla="*/ 64 w 99"/>
                <a:gd name="T15" fmla="*/ 275 h 389"/>
                <a:gd name="T16" fmla="*/ 73 w 99"/>
                <a:gd name="T17" fmla="*/ 389 h 389"/>
                <a:gd name="T18" fmla="*/ 18 w 99"/>
                <a:gd name="T19" fmla="*/ 389 h 389"/>
                <a:gd name="T20" fmla="*/ 16 w 99"/>
                <a:gd name="T21" fmla="*/ 378 h 389"/>
                <a:gd name="T22" fmla="*/ 11 w 99"/>
                <a:gd name="T23" fmla="*/ 346 h 389"/>
                <a:gd name="T24" fmla="*/ 6 w 99"/>
                <a:gd name="T25" fmla="*/ 299 h 389"/>
                <a:gd name="T26" fmla="*/ 2 w 99"/>
                <a:gd name="T27" fmla="*/ 242 h 389"/>
                <a:gd name="T28" fmla="*/ 0 w 99"/>
                <a:gd name="T29" fmla="*/ 178 h 389"/>
                <a:gd name="T30" fmla="*/ 4 w 99"/>
                <a:gd name="T31" fmla="*/ 114 h 389"/>
                <a:gd name="T32" fmla="*/ 14 w 99"/>
                <a:gd name="T33" fmla="*/ 52 h 389"/>
                <a:gd name="T34" fmla="*/ 32 w 99"/>
                <a:gd name="T35" fmla="*/ 0 h 389"/>
                <a:gd name="T36" fmla="*/ 99 w 99"/>
                <a:gd name="T37" fmla="*/ 3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35" name="Freeform 415"/>
            <p:cNvSpPr>
              <a:spLocks/>
            </p:cNvSpPr>
            <p:nvPr/>
          </p:nvSpPr>
          <p:spPr bwMode="auto">
            <a:xfrm>
              <a:off x="4049" y="3295"/>
              <a:ext cx="8" cy="31"/>
            </a:xfrm>
            <a:custGeom>
              <a:avLst/>
              <a:gdLst>
                <a:gd name="T0" fmla="*/ 72 w 72"/>
                <a:gd name="T1" fmla="*/ 2 h 287"/>
                <a:gd name="T2" fmla="*/ 70 w 72"/>
                <a:gd name="T3" fmla="*/ 4 h 287"/>
                <a:gd name="T4" fmla="*/ 66 w 72"/>
                <a:gd name="T5" fmla="*/ 12 h 287"/>
                <a:gd name="T6" fmla="*/ 59 w 72"/>
                <a:gd name="T7" fmla="*/ 27 h 287"/>
                <a:gd name="T8" fmla="*/ 53 w 72"/>
                <a:gd name="T9" fmla="*/ 50 h 287"/>
                <a:gd name="T10" fmla="*/ 48 w 72"/>
                <a:gd name="T11" fmla="*/ 87 h 287"/>
                <a:gd name="T12" fmla="*/ 46 w 72"/>
                <a:gd name="T13" fmla="*/ 137 h 287"/>
                <a:gd name="T14" fmla="*/ 47 w 72"/>
                <a:gd name="T15" fmla="*/ 203 h 287"/>
                <a:gd name="T16" fmla="*/ 54 w 72"/>
                <a:gd name="T17" fmla="*/ 287 h 287"/>
                <a:gd name="T18" fmla="*/ 13 w 72"/>
                <a:gd name="T19" fmla="*/ 287 h 287"/>
                <a:gd name="T20" fmla="*/ 12 w 72"/>
                <a:gd name="T21" fmla="*/ 279 h 287"/>
                <a:gd name="T22" fmla="*/ 8 w 72"/>
                <a:gd name="T23" fmla="*/ 255 h 287"/>
                <a:gd name="T24" fmla="*/ 4 w 72"/>
                <a:gd name="T25" fmla="*/ 220 h 287"/>
                <a:gd name="T26" fmla="*/ 1 w 72"/>
                <a:gd name="T27" fmla="*/ 178 h 287"/>
                <a:gd name="T28" fmla="*/ 0 w 72"/>
                <a:gd name="T29" fmla="*/ 131 h 287"/>
                <a:gd name="T30" fmla="*/ 2 w 72"/>
                <a:gd name="T31" fmla="*/ 84 h 287"/>
                <a:gd name="T32" fmla="*/ 9 w 72"/>
                <a:gd name="T33" fmla="*/ 39 h 287"/>
                <a:gd name="T34" fmla="*/ 23 w 72"/>
                <a:gd name="T35" fmla="*/ 0 h 287"/>
                <a:gd name="T36" fmla="*/ 72 w 72"/>
                <a:gd name="T37" fmla="*/ 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36" name="Rectangle 416"/>
            <p:cNvSpPr>
              <a:spLocks noChangeArrowheads="1"/>
            </p:cNvSpPr>
            <p:nvPr/>
          </p:nvSpPr>
          <p:spPr bwMode="auto">
            <a:xfrm>
              <a:off x="3944" y="3287"/>
              <a:ext cx="3" cy="101"/>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2737" name="Freeform 417"/>
            <p:cNvSpPr>
              <a:spLocks/>
            </p:cNvSpPr>
            <p:nvPr/>
          </p:nvSpPr>
          <p:spPr bwMode="auto">
            <a:xfrm>
              <a:off x="3980" y="3285"/>
              <a:ext cx="39" cy="47"/>
            </a:xfrm>
            <a:custGeom>
              <a:avLst/>
              <a:gdLst>
                <a:gd name="T0" fmla="*/ 33 w 354"/>
                <a:gd name="T1" fmla="*/ 39 h 418"/>
                <a:gd name="T2" fmla="*/ 30 w 354"/>
                <a:gd name="T3" fmla="*/ 48 h 418"/>
                <a:gd name="T4" fmla="*/ 23 w 354"/>
                <a:gd name="T5" fmla="*/ 71 h 418"/>
                <a:gd name="T6" fmla="*/ 15 w 354"/>
                <a:gd name="T7" fmla="*/ 107 h 418"/>
                <a:gd name="T8" fmla="*/ 7 w 354"/>
                <a:gd name="T9" fmla="*/ 155 h 418"/>
                <a:gd name="T10" fmla="*/ 1 w 354"/>
                <a:gd name="T11" fmla="*/ 212 h 418"/>
                <a:gd name="T12" fmla="*/ 0 w 354"/>
                <a:gd name="T13" fmla="*/ 276 h 418"/>
                <a:gd name="T14" fmla="*/ 6 w 354"/>
                <a:gd name="T15" fmla="*/ 345 h 418"/>
                <a:gd name="T16" fmla="*/ 21 w 354"/>
                <a:gd name="T17" fmla="*/ 418 h 418"/>
                <a:gd name="T18" fmla="*/ 21 w 354"/>
                <a:gd name="T19" fmla="*/ 415 h 418"/>
                <a:gd name="T20" fmla="*/ 21 w 354"/>
                <a:gd name="T21" fmla="*/ 405 h 418"/>
                <a:gd name="T22" fmla="*/ 21 w 354"/>
                <a:gd name="T23" fmla="*/ 390 h 418"/>
                <a:gd name="T24" fmla="*/ 21 w 354"/>
                <a:gd name="T25" fmla="*/ 372 h 418"/>
                <a:gd name="T26" fmla="*/ 23 w 354"/>
                <a:gd name="T27" fmla="*/ 348 h 418"/>
                <a:gd name="T28" fmla="*/ 27 w 354"/>
                <a:gd name="T29" fmla="*/ 324 h 418"/>
                <a:gd name="T30" fmla="*/ 31 w 354"/>
                <a:gd name="T31" fmla="*/ 296 h 418"/>
                <a:gd name="T32" fmla="*/ 37 w 354"/>
                <a:gd name="T33" fmla="*/ 267 h 418"/>
                <a:gd name="T34" fmla="*/ 46 w 354"/>
                <a:gd name="T35" fmla="*/ 239 h 418"/>
                <a:gd name="T36" fmla="*/ 57 w 354"/>
                <a:gd name="T37" fmla="*/ 211 h 418"/>
                <a:gd name="T38" fmla="*/ 70 w 354"/>
                <a:gd name="T39" fmla="*/ 185 h 418"/>
                <a:gd name="T40" fmla="*/ 88 w 354"/>
                <a:gd name="T41" fmla="*/ 160 h 418"/>
                <a:gd name="T42" fmla="*/ 109 w 354"/>
                <a:gd name="T43" fmla="*/ 139 h 418"/>
                <a:gd name="T44" fmla="*/ 133 w 354"/>
                <a:gd name="T45" fmla="*/ 121 h 418"/>
                <a:gd name="T46" fmla="*/ 163 w 354"/>
                <a:gd name="T47" fmla="*/ 109 h 418"/>
                <a:gd name="T48" fmla="*/ 197 w 354"/>
                <a:gd name="T49" fmla="*/ 102 h 418"/>
                <a:gd name="T50" fmla="*/ 199 w 354"/>
                <a:gd name="T51" fmla="*/ 100 h 418"/>
                <a:gd name="T52" fmla="*/ 205 w 354"/>
                <a:gd name="T53" fmla="*/ 96 h 418"/>
                <a:gd name="T54" fmla="*/ 215 w 354"/>
                <a:gd name="T55" fmla="*/ 88 h 418"/>
                <a:gd name="T56" fmla="*/ 231 w 354"/>
                <a:gd name="T57" fmla="*/ 78 h 418"/>
                <a:gd name="T58" fmla="*/ 252 w 354"/>
                <a:gd name="T59" fmla="*/ 66 h 418"/>
                <a:gd name="T60" fmla="*/ 280 w 354"/>
                <a:gd name="T61" fmla="*/ 52 h 418"/>
                <a:gd name="T62" fmla="*/ 314 w 354"/>
                <a:gd name="T63" fmla="*/ 35 h 418"/>
                <a:gd name="T64" fmla="*/ 354 w 354"/>
                <a:gd name="T65" fmla="*/ 17 h 418"/>
                <a:gd name="T66" fmla="*/ 352 w 354"/>
                <a:gd name="T67" fmla="*/ 16 h 418"/>
                <a:gd name="T68" fmla="*/ 346 w 354"/>
                <a:gd name="T69" fmla="*/ 15 h 418"/>
                <a:gd name="T70" fmla="*/ 337 w 354"/>
                <a:gd name="T71" fmla="*/ 13 h 418"/>
                <a:gd name="T72" fmla="*/ 324 w 354"/>
                <a:gd name="T73" fmla="*/ 11 h 418"/>
                <a:gd name="T74" fmla="*/ 308 w 354"/>
                <a:gd name="T75" fmla="*/ 8 h 418"/>
                <a:gd name="T76" fmla="*/ 290 w 354"/>
                <a:gd name="T77" fmla="*/ 6 h 418"/>
                <a:gd name="T78" fmla="*/ 269 w 354"/>
                <a:gd name="T79" fmla="*/ 4 h 418"/>
                <a:gd name="T80" fmla="*/ 246 w 354"/>
                <a:gd name="T81" fmla="*/ 1 h 418"/>
                <a:gd name="T82" fmla="*/ 222 w 354"/>
                <a:gd name="T83" fmla="*/ 0 h 418"/>
                <a:gd name="T84" fmla="*/ 197 w 354"/>
                <a:gd name="T85" fmla="*/ 1 h 418"/>
                <a:gd name="T86" fmla="*/ 170 w 354"/>
                <a:gd name="T87" fmla="*/ 3 h 418"/>
                <a:gd name="T88" fmla="*/ 143 w 354"/>
                <a:gd name="T89" fmla="*/ 6 h 418"/>
                <a:gd name="T90" fmla="*/ 115 w 354"/>
                <a:gd name="T91" fmla="*/ 11 h 418"/>
                <a:gd name="T92" fmla="*/ 87 w 354"/>
                <a:gd name="T93" fmla="*/ 18 h 418"/>
                <a:gd name="T94" fmla="*/ 59 w 354"/>
                <a:gd name="T95" fmla="*/ 27 h 418"/>
                <a:gd name="T96" fmla="*/ 33 w 354"/>
                <a:gd name="T97" fmla="*/ 3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38" name="Freeform 418"/>
            <p:cNvSpPr>
              <a:spLocks/>
            </p:cNvSpPr>
            <p:nvPr/>
          </p:nvSpPr>
          <p:spPr bwMode="auto">
            <a:xfrm>
              <a:off x="3925" y="3320"/>
              <a:ext cx="32" cy="8"/>
            </a:xfrm>
            <a:custGeom>
              <a:avLst/>
              <a:gdLst>
                <a:gd name="T0" fmla="*/ 0 w 290"/>
                <a:gd name="T1" fmla="*/ 50 h 79"/>
                <a:gd name="T2" fmla="*/ 0 w 290"/>
                <a:gd name="T3" fmla="*/ 49 h 79"/>
                <a:gd name="T4" fmla="*/ 3 w 290"/>
                <a:gd name="T5" fmla="*/ 46 h 79"/>
                <a:gd name="T6" fmla="*/ 6 w 290"/>
                <a:gd name="T7" fmla="*/ 42 h 79"/>
                <a:gd name="T8" fmla="*/ 11 w 290"/>
                <a:gd name="T9" fmla="*/ 36 h 79"/>
                <a:gd name="T10" fmla="*/ 18 w 290"/>
                <a:gd name="T11" fmla="*/ 30 h 79"/>
                <a:gd name="T12" fmla="*/ 26 w 290"/>
                <a:gd name="T13" fmla="*/ 24 h 79"/>
                <a:gd name="T14" fmla="*/ 37 w 290"/>
                <a:gd name="T15" fmla="*/ 18 h 79"/>
                <a:gd name="T16" fmla="*/ 51 w 290"/>
                <a:gd name="T17" fmla="*/ 12 h 79"/>
                <a:gd name="T18" fmla="*/ 69 w 290"/>
                <a:gd name="T19" fmla="*/ 6 h 79"/>
                <a:gd name="T20" fmla="*/ 88 w 290"/>
                <a:gd name="T21" fmla="*/ 2 h 79"/>
                <a:gd name="T22" fmla="*/ 112 w 290"/>
                <a:gd name="T23" fmla="*/ 0 h 79"/>
                <a:gd name="T24" fmla="*/ 139 w 290"/>
                <a:gd name="T25" fmla="*/ 0 h 79"/>
                <a:gd name="T26" fmla="*/ 170 w 290"/>
                <a:gd name="T27" fmla="*/ 2 h 79"/>
                <a:gd name="T28" fmla="*/ 205 w 290"/>
                <a:gd name="T29" fmla="*/ 8 h 79"/>
                <a:gd name="T30" fmla="*/ 245 w 290"/>
                <a:gd name="T31" fmla="*/ 16 h 79"/>
                <a:gd name="T32" fmla="*/ 290 w 290"/>
                <a:gd name="T33" fmla="*/ 28 h 79"/>
                <a:gd name="T34" fmla="*/ 283 w 290"/>
                <a:gd name="T35" fmla="*/ 45 h 79"/>
                <a:gd name="T36" fmla="*/ 281 w 290"/>
                <a:gd name="T37" fmla="*/ 44 h 79"/>
                <a:gd name="T38" fmla="*/ 274 w 290"/>
                <a:gd name="T39" fmla="*/ 42 h 79"/>
                <a:gd name="T40" fmla="*/ 263 w 290"/>
                <a:gd name="T41" fmla="*/ 39 h 79"/>
                <a:gd name="T42" fmla="*/ 249 w 290"/>
                <a:gd name="T43" fmla="*/ 35 h 79"/>
                <a:gd name="T44" fmla="*/ 232 w 290"/>
                <a:gd name="T45" fmla="*/ 31 h 79"/>
                <a:gd name="T46" fmla="*/ 212 w 290"/>
                <a:gd name="T47" fmla="*/ 27 h 79"/>
                <a:gd name="T48" fmla="*/ 191 w 290"/>
                <a:gd name="T49" fmla="*/ 24 h 79"/>
                <a:gd name="T50" fmla="*/ 167 w 290"/>
                <a:gd name="T51" fmla="*/ 22 h 79"/>
                <a:gd name="T52" fmla="*/ 144 w 290"/>
                <a:gd name="T53" fmla="*/ 21 h 79"/>
                <a:gd name="T54" fmla="*/ 120 w 290"/>
                <a:gd name="T55" fmla="*/ 21 h 79"/>
                <a:gd name="T56" fmla="*/ 96 w 290"/>
                <a:gd name="T57" fmla="*/ 23 h 79"/>
                <a:gd name="T58" fmla="*/ 74 w 290"/>
                <a:gd name="T59" fmla="*/ 28 h 79"/>
                <a:gd name="T60" fmla="*/ 52 w 290"/>
                <a:gd name="T61" fmla="*/ 36 h 79"/>
                <a:gd name="T62" fmla="*/ 32 w 290"/>
                <a:gd name="T63" fmla="*/ 46 h 79"/>
                <a:gd name="T64" fmla="*/ 15 w 290"/>
                <a:gd name="T65" fmla="*/ 61 h 79"/>
                <a:gd name="T66" fmla="*/ 0 w 290"/>
                <a:gd name="T67" fmla="*/ 79 h 79"/>
                <a:gd name="T68" fmla="*/ 0 w 290"/>
                <a:gd name="T69" fmla="*/ 5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39" name="Freeform 419"/>
            <p:cNvSpPr>
              <a:spLocks/>
            </p:cNvSpPr>
            <p:nvPr/>
          </p:nvSpPr>
          <p:spPr bwMode="auto">
            <a:xfrm>
              <a:off x="3925" y="3299"/>
              <a:ext cx="32" cy="9"/>
            </a:xfrm>
            <a:custGeom>
              <a:avLst/>
              <a:gdLst>
                <a:gd name="T0" fmla="*/ 0 w 290"/>
                <a:gd name="T1" fmla="*/ 50 h 79"/>
                <a:gd name="T2" fmla="*/ 0 w 290"/>
                <a:gd name="T3" fmla="*/ 49 h 79"/>
                <a:gd name="T4" fmla="*/ 3 w 290"/>
                <a:gd name="T5" fmla="*/ 46 h 79"/>
                <a:gd name="T6" fmla="*/ 6 w 290"/>
                <a:gd name="T7" fmla="*/ 42 h 79"/>
                <a:gd name="T8" fmla="*/ 11 w 290"/>
                <a:gd name="T9" fmla="*/ 36 h 79"/>
                <a:gd name="T10" fmla="*/ 18 w 290"/>
                <a:gd name="T11" fmla="*/ 30 h 79"/>
                <a:gd name="T12" fmla="*/ 26 w 290"/>
                <a:gd name="T13" fmla="*/ 24 h 79"/>
                <a:gd name="T14" fmla="*/ 37 w 290"/>
                <a:gd name="T15" fmla="*/ 17 h 79"/>
                <a:gd name="T16" fmla="*/ 51 w 290"/>
                <a:gd name="T17" fmla="*/ 11 h 79"/>
                <a:gd name="T18" fmla="*/ 69 w 290"/>
                <a:gd name="T19" fmla="*/ 6 h 79"/>
                <a:gd name="T20" fmla="*/ 88 w 290"/>
                <a:gd name="T21" fmla="*/ 2 h 79"/>
                <a:gd name="T22" fmla="*/ 112 w 290"/>
                <a:gd name="T23" fmla="*/ 0 h 79"/>
                <a:gd name="T24" fmla="*/ 139 w 290"/>
                <a:gd name="T25" fmla="*/ 0 h 79"/>
                <a:gd name="T26" fmla="*/ 170 w 290"/>
                <a:gd name="T27" fmla="*/ 2 h 79"/>
                <a:gd name="T28" fmla="*/ 205 w 290"/>
                <a:gd name="T29" fmla="*/ 7 h 79"/>
                <a:gd name="T30" fmla="*/ 245 w 290"/>
                <a:gd name="T31" fmla="*/ 16 h 79"/>
                <a:gd name="T32" fmla="*/ 290 w 290"/>
                <a:gd name="T33" fmla="*/ 28 h 79"/>
                <a:gd name="T34" fmla="*/ 283 w 290"/>
                <a:gd name="T35" fmla="*/ 44 h 79"/>
                <a:gd name="T36" fmla="*/ 281 w 290"/>
                <a:gd name="T37" fmla="*/ 43 h 79"/>
                <a:gd name="T38" fmla="*/ 274 w 290"/>
                <a:gd name="T39" fmla="*/ 41 h 79"/>
                <a:gd name="T40" fmla="*/ 263 w 290"/>
                <a:gd name="T41" fmla="*/ 38 h 79"/>
                <a:gd name="T42" fmla="*/ 249 w 290"/>
                <a:gd name="T43" fmla="*/ 34 h 79"/>
                <a:gd name="T44" fmla="*/ 232 w 290"/>
                <a:gd name="T45" fmla="*/ 31 h 79"/>
                <a:gd name="T46" fmla="*/ 212 w 290"/>
                <a:gd name="T47" fmla="*/ 27 h 79"/>
                <a:gd name="T48" fmla="*/ 191 w 290"/>
                <a:gd name="T49" fmla="*/ 24 h 79"/>
                <a:gd name="T50" fmla="*/ 167 w 290"/>
                <a:gd name="T51" fmla="*/ 21 h 79"/>
                <a:gd name="T52" fmla="*/ 144 w 290"/>
                <a:gd name="T53" fmla="*/ 20 h 79"/>
                <a:gd name="T54" fmla="*/ 120 w 290"/>
                <a:gd name="T55" fmla="*/ 21 h 79"/>
                <a:gd name="T56" fmla="*/ 96 w 290"/>
                <a:gd name="T57" fmla="*/ 23 h 79"/>
                <a:gd name="T58" fmla="*/ 74 w 290"/>
                <a:gd name="T59" fmla="*/ 28 h 79"/>
                <a:gd name="T60" fmla="*/ 52 w 290"/>
                <a:gd name="T61" fmla="*/ 36 h 79"/>
                <a:gd name="T62" fmla="*/ 32 w 290"/>
                <a:gd name="T63" fmla="*/ 46 h 79"/>
                <a:gd name="T64" fmla="*/ 15 w 290"/>
                <a:gd name="T65" fmla="*/ 61 h 79"/>
                <a:gd name="T66" fmla="*/ 0 w 290"/>
                <a:gd name="T67" fmla="*/ 79 h 79"/>
                <a:gd name="T68" fmla="*/ 0 w 290"/>
                <a:gd name="T69" fmla="*/ 5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40" name="Freeform 420"/>
            <p:cNvSpPr>
              <a:spLocks/>
            </p:cNvSpPr>
            <p:nvPr/>
          </p:nvSpPr>
          <p:spPr bwMode="auto">
            <a:xfrm>
              <a:off x="3955" y="3289"/>
              <a:ext cx="52" cy="96"/>
            </a:xfrm>
            <a:custGeom>
              <a:avLst/>
              <a:gdLst>
                <a:gd name="T0" fmla="*/ 0 w 469"/>
                <a:gd name="T1" fmla="*/ 0 h 868"/>
                <a:gd name="T2" fmla="*/ 0 w 469"/>
                <a:gd name="T3" fmla="*/ 840 h 868"/>
                <a:gd name="T4" fmla="*/ 142 w 469"/>
                <a:gd name="T5" fmla="*/ 868 h 868"/>
                <a:gd name="T6" fmla="*/ 136 w 469"/>
                <a:gd name="T7" fmla="*/ 755 h 868"/>
                <a:gd name="T8" fmla="*/ 469 w 469"/>
                <a:gd name="T9" fmla="*/ 806 h 868"/>
                <a:gd name="T10" fmla="*/ 463 w 469"/>
                <a:gd name="T11" fmla="*/ 761 h 868"/>
                <a:gd name="T12" fmla="*/ 232 w 469"/>
                <a:gd name="T13" fmla="*/ 732 h 868"/>
                <a:gd name="T14" fmla="*/ 226 w 469"/>
                <a:gd name="T15" fmla="*/ 635 h 868"/>
                <a:gd name="T16" fmla="*/ 68 w 469"/>
                <a:gd name="T17" fmla="*/ 635 h 868"/>
                <a:gd name="T18" fmla="*/ 64 w 469"/>
                <a:gd name="T19" fmla="*/ 623 h 868"/>
                <a:gd name="T20" fmla="*/ 53 w 469"/>
                <a:gd name="T21" fmla="*/ 587 h 868"/>
                <a:gd name="T22" fmla="*/ 39 w 469"/>
                <a:gd name="T23" fmla="*/ 530 h 868"/>
                <a:gd name="T24" fmla="*/ 25 w 469"/>
                <a:gd name="T25" fmla="*/ 455 h 868"/>
                <a:gd name="T26" fmla="*/ 14 w 469"/>
                <a:gd name="T27" fmla="*/ 365 h 868"/>
                <a:gd name="T28" fmla="*/ 10 w 469"/>
                <a:gd name="T29" fmla="*/ 262 h 868"/>
                <a:gd name="T30" fmla="*/ 19 w 469"/>
                <a:gd name="T31" fmla="*/ 149 h 868"/>
                <a:gd name="T32" fmla="*/ 40 w 469"/>
                <a:gd name="T33" fmla="*/ 29 h 868"/>
                <a:gd name="T34" fmla="*/ 0 w 469"/>
                <a:gd name="T35"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41" name="Freeform 421"/>
            <p:cNvSpPr>
              <a:spLocks/>
            </p:cNvSpPr>
            <p:nvPr/>
          </p:nvSpPr>
          <p:spPr bwMode="auto">
            <a:xfrm>
              <a:off x="3981" y="3267"/>
              <a:ext cx="67" cy="13"/>
            </a:xfrm>
            <a:custGeom>
              <a:avLst/>
              <a:gdLst>
                <a:gd name="T0" fmla="*/ 0 w 604"/>
                <a:gd name="T1" fmla="*/ 118 h 118"/>
                <a:gd name="T2" fmla="*/ 3 w 604"/>
                <a:gd name="T3" fmla="*/ 117 h 118"/>
                <a:gd name="T4" fmla="*/ 14 w 604"/>
                <a:gd name="T5" fmla="*/ 113 h 118"/>
                <a:gd name="T6" fmla="*/ 29 w 604"/>
                <a:gd name="T7" fmla="*/ 108 h 118"/>
                <a:gd name="T8" fmla="*/ 50 w 604"/>
                <a:gd name="T9" fmla="*/ 101 h 118"/>
                <a:gd name="T10" fmla="*/ 77 w 604"/>
                <a:gd name="T11" fmla="*/ 93 h 118"/>
                <a:gd name="T12" fmla="*/ 107 w 604"/>
                <a:gd name="T13" fmla="*/ 85 h 118"/>
                <a:gd name="T14" fmla="*/ 143 w 604"/>
                <a:gd name="T15" fmla="*/ 76 h 118"/>
                <a:gd name="T16" fmla="*/ 181 w 604"/>
                <a:gd name="T17" fmla="*/ 69 h 118"/>
                <a:gd name="T18" fmla="*/ 224 w 604"/>
                <a:gd name="T19" fmla="*/ 62 h 118"/>
                <a:gd name="T20" fmla="*/ 270 w 604"/>
                <a:gd name="T21" fmla="*/ 57 h 118"/>
                <a:gd name="T22" fmla="*/ 319 w 604"/>
                <a:gd name="T23" fmla="*/ 53 h 118"/>
                <a:gd name="T24" fmla="*/ 369 w 604"/>
                <a:gd name="T25" fmla="*/ 52 h 118"/>
                <a:gd name="T26" fmla="*/ 422 w 604"/>
                <a:gd name="T27" fmla="*/ 53 h 118"/>
                <a:gd name="T28" fmla="*/ 476 w 604"/>
                <a:gd name="T29" fmla="*/ 58 h 118"/>
                <a:gd name="T30" fmla="*/ 531 w 604"/>
                <a:gd name="T31" fmla="*/ 66 h 118"/>
                <a:gd name="T32" fmla="*/ 587 w 604"/>
                <a:gd name="T33" fmla="*/ 78 h 118"/>
                <a:gd name="T34" fmla="*/ 604 w 604"/>
                <a:gd name="T35" fmla="*/ 0 h 118"/>
                <a:gd name="T36" fmla="*/ 600 w 604"/>
                <a:gd name="T37" fmla="*/ 0 h 118"/>
                <a:gd name="T38" fmla="*/ 587 w 604"/>
                <a:gd name="T39" fmla="*/ 0 h 118"/>
                <a:gd name="T40" fmla="*/ 566 w 604"/>
                <a:gd name="T41" fmla="*/ 0 h 118"/>
                <a:gd name="T42" fmla="*/ 540 w 604"/>
                <a:gd name="T43" fmla="*/ 1 h 118"/>
                <a:gd name="T44" fmla="*/ 507 w 604"/>
                <a:gd name="T45" fmla="*/ 2 h 118"/>
                <a:gd name="T46" fmla="*/ 470 w 604"/>
                <a:gd name="T47" fmla="*/ 3 h 118"/>
                <a:gd name="T48" fmla="*/ 428 w 604"/>
                <a:gd name="T49" fmla="*/ 6 h 118"/>
                <a:gd name="T50" fmla="*/ 383 w 604"/>
                <a:gd name="T51" fmla="*/ 8 h 118"/>
                <a:gd name="T52" fmla="*/ 335 w 604"/>
                <a:gd name="T53" fmla="*/ 12 h 118"/>
                <a:gd name="T54" fmla="*/ 285 w 604"/>
                <a:gd name="T55" fmla="*/ 16 h 118"/>
                <a:gd name="T56" fmla="*/ 235 w 604"/>
                <a:gd name="T57" fmla="*/ 21 h 118"/>
                <a:gd name="T58" fmla="*/ 186 w 604"/>
                <a:gd name="T59" fmla="*/ 28 h 118"/>
                <a:gd name="T60" fmla="*/ 136 w 604"/>
                <a:gd name="T61" fmla="*/ 36 h 118"/>
                <a:gd name="T62" fmla="*/ 88 w 604"/>
                <a:gd name="T63" fmla="*/ 45 h 118"/>
                <a:gd name="T64" fmla="*/ 42 w 604"/>
                <a:gd name="T65" fmla="*/ 55 h 118"/>
                <a:gd name="T66" fmla="*/ 0 w 604"/>
                <a:gd name="T67" fmla="*/ 67 h 118"/>
                <a:gd name="T68" fmla="*/ 0 w 604"/>
                <a:gd name="T6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42" name="Freeform 422"/>
            <p:cNvSpPr>
              <a:spLocks/>
            </p:cNvSpPr>
            <p:nvPr/>
          </p:nvSpPr>
          <p:spPr bwMode="auto">
            <a:xfrm>
              <a:off x="3942" y="3387"/>
              <a:ext cx="113" cy="38"/>
            </a:xfrm>
            <a:custGeom>
              <a:avLst/>
              <a:gdLst>
                <a:gd name="T0" fmla="*/ 430 w 1017"/>
                <a:gd name="T1" fmla="*/ 326 h 337"/>
                <a:gd name="T2" fmla="*/ 432 w 1017"/>
                <a:gd name="T3" fmla="*/ 325 h 337"/>
                <a:gd name="T4" fmla="*/ 438 w 1017"/>
                <a:gd name="T5" fmla="*/ 323 h 337"/>
                <a:gd name="T6" fmla="*/ 447 w 1017"/>
                <a:gd name="T7" fmla="*/ 319 h 337"/>
                <a:gd name="T8" fmla="*/ 459 w 1017"/>
                <a:gd name="T9" fmla="*/ 314 h 337"/>
                <a:gd name="T10" fmla="*/ 474 w 1017"/>
                <a:gd name="T11" fmla="*/ 308 h 337"/>
                <a:gd name="T12" fmla="*/ 491 w 1017"/>
                <a:gd name="T13" fmla="*/ 301 h 337"/>
                <a:gd name="T14" fmla="*/ 509 w 1017"/>
                <a:gd name="T15" fmla="*/ 291 h 337"/>
                <a:gd name="T16" fmla="*/ 528 w 1017"/>
                <a:gd name="T17" fmla="*/ 282 h 337"/>
                <a:gd name="T18" fmla="*/ 549 w 1017"/>
                <a:gd name="T19" fmla="*/ 272 h 337"/>
                <a:gd name="T20" fmla="*/ 568 w 1017"/>
                <a:gd name="T21" fmla="*/ 260 h 337"/>
                <a:gd name="T22" fmla="*/ 587 w 1017"/>
                <a:gd name="T23" fmla="*/ 248 h 337"/>
                <a:gd name="T24" fmla="*/ 606 w 1017"/>
                <a:gd name="T25" fmla="*/ 235 h 337"/>
                <a:gd name="T26" fmla="*/ 623 w 1017"/>
                <a:gd name="T27" fmla="*/ 222 h 337"/>
                <a:gd name="T28" fmla="*/ 638 w 1017"/>
                <a:gd name="T29" fmla="*/ 208 h 337"/>
                <a:gd name="T30" fmla="*/ 651 w 1017"/>
                <a:gd name="T31" fmla="*/ 193 h 337"/>
                <a:gd name="T32" fmla="*/ 662 w 1017"/>
                <a:gd name="T33" fmla="*/ 179 h 337"/>
                <a:gd name="T34" fmla="*/ 0 w 1017"/>
                <a:gd name="T35" fmla="*/ 17 h 337"/>
                <a:gd name="T36" fmla="*/ 51 w 1017"/>
                <a:gd name="T37" fmla="*/ 0 h 337"/>
                <a:gd name="T38" fmla="*/ 1017 w 1017"/>
                <a:gd name="T39" fmla="*/ 237 h 337"/>
                <a:gd name="T40" fmla="*/ 977 w 1017"/>
                <a:gd name="T41" fmla="*/ 260 h 337"/>
                <a:gd name="T42" fmla="*/ 698 w 1017"/>
                <a:gd name="T43" fmla="*/ 188 h 337"/>
                <a:gd name="T44" fmla="*/ 697 w 1017"/>
                <a:gd name="T45" fmla="*/ 189 h 337"/>
                <a:gd name="T46" fmla="*/ 695 w 1017"/>
                <a:gd name="T47" fmla="*/ 192 h 337"/>
                <a:gd name="T48" fmla="*/ 691 w 1017"/>
                <a:gd name="T49" fmla="*/ 196 h 337"/>
                <a:gd name="T50" fmla="*/ 685 w 1017"/>
                <a:gd name="T51" fmla="*/ 202 h 337"/>
                <a:gd name="T52" fmla="*/ 678 w 1017"/>
                <a:gd name="T53" fmla="*/ 211 h 337"/>
                <a:gd name="T54" fmla="*/ 668 w 1017"/>
                <a:gd name="T55" fmla="*/ 219 h 337"/>
                <a:gd name="T56" fmla="*/ 657 w 1017"/>
                <a:gd name="T57" fmla="*/ 229 h 337"/>
                <a:gd name="T58" fmla="*/ 642 w 1017"/>
                <a:gd name="T59" fmla="*/ 239 h 337"/>
                <a:gd name="T60" fmla="*/ 626 w 1017"/>
                <a:gd name="T61" fmla="*/ 250 h 337"/>
                <a:gd name="T62" fmla="*/ 609 w 1017"/>
                <a:gd name="T63" fmla="*/ 263 h 337"/>
                <a:gd name="T64" fmla="*/ 587 w 1017"/>
                <a:gd name="T65" fmla="*/ 275 h 337"/>
                <a:gd name="T66" fmla="*/ 565 w 1017"/>
                <a:gd name="T67" fmla="*/ 287 h 337"/>
                <a:gd name="T68" fmla="*/ 540 w 1017"/>
                <a:gd name="T69" fmla="*/ 301 h 337"/>
                <a:gd name="T70" fmla="*/ 511 w 1017"/>
                <a:gd name="T71" fmla="*/ 313 h 337"/>
                <a:gd name="T72" fmla="*/ 480 w 1017"/>
                <a:gd name="T73" fmla="*/ 325 h 337"/>
                <a:gd name="T74" fmla="*/ 447 w 1017"/>
                <a:gd name="T75" fmla="*/ 337 h 337"/>
                <a:gd name="T76" fmla="*/ 430 w 1017"/>
                <a:gd name="T77" fmla="*/ 32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43" name="Freeform 423"/>
            <p:cNvSpPr>
              <a:spLocks/>
            </p:cNvSpPr>
            <p:nvPr/>
          </p:nvSpPr>
          <p:spPr bwMode="auto">
            <a:xfrm>
              <a:off x="3918" y="3397"/>
              <a:ext cx="116" cy="34"/>
            </a:xfrm>
            <a:custGeom>
              <a:avLst/>
              <a:gdLst>
                <a:gd name="T0" fmla="*/ 0 w 1036"/>
                <a:gd name="T1" fmla="*/ 0 h 303"/>
                <a:gd name="T2" fmla="*/ 1013 w 1036"/>
                <a:gd name="T3" fmla="*/ 303 h 303"/>
                <a:gd name="T4" fmla="*/ 1036 w 1036"/>
                <a:gd name="T5" fmla="*/ 303 h 303"/>
                <a:gd name="T6" fmla="*/ 31 w 1036"/>
                <a:gd name="T7" fmla="*/ 0 h 303"/>
                <a:gd name="T8" fmla="*/ 0 w 1036"/>
                <a:gd name="T9" fmla="*/ 0 h 303"/>
              </a:gdLst>
              <a:ahLst/>
              <a:cxnLst>
                <a:cxn ang="0">
                  <a:pos x="T0" y="T1"/>
                </a:cxn>
                <a:cxn ang="0">
                  <a:pos x="T2" y="T3"/>
                </a:cxn>
                <a:cxn ang="0">
                  <a:pos x="T4" y="T5"/>
                </a:cxn>
                <a:cxn ang="0">
                  <a:pos x="T6" y="T7"/>
                </a:cxn>
                <a:cxn ang="0">
                  <a:pos x="T8" y="T9"/>
                </a:cxn>
              </a:cxnLst>
              <a:rect l="0" t="0" r="r" b="b"/>
              <a:pathLst>
                <a:path w="1036" h="303">
                  <a:moveTo>
                    <a:pt x="0" y="0"/>
                  </a:moveTo>
                  <a:lnTo>
                    <a:pt x="1013" y="303"/>
                  </a:lnTo>
                  <a:lnTo>
                    <a:pt x="1036" y="303"/>
                  </a:lnTo>
                  <a:lnTo>
                    <a:pt x="31"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44" name="Freeform 424"/>
            <p:cNvSpPr>
              <a:spLocks/>
            </p:cNvSpPr>
            <p:nvPr/>
          </p:nvSpPr>
          <p:spPr bwMode="auto">
            <a:xfrm>
              <a:off x="3938" y="3393"/>
              <a:ext cx="113" cy="30"/>
            </a:xfrm>
            <a:custGeom>
              <a:avLst/>
              <a:gdLst>
                <a:gd name="T0" fmla="*/ 0 w 1023"/>
                <a:gd name="T1" fmla="*/ 1 h 270"/>
                <a:gd name="T2" fmla="*/ 1001 w 1023"/>
                <a:gd name="T3" fmla="*/ 270 h 270"/>
                <a:gd name="T4" fmla="*/ 1023 w 1023"/>
                <a:gd name="T5" fmla="*/ 269 h 270"/>
                <a:gd name="T6" fmla="*/ 31 w 1023"/>
                <a:gd name="T7" fmla="*/ 0 h 270"/>
                <a:gd name="T8" fmla="*/ 0 w 1023"/>
                <a:gd name="T9" fmla="*/ 1 h 270"/>
              </a:gdLst>
              <a:ahLst/>
              <a:cxnLst>
                <a:cxn ang="0">
                  <a:pos x="T0" y="T1"/>
                </a:cxn>
                <a:cxn ang="0">
                  <a:pos x="T2" y="T3"/>
                </a:cxn>
                <a:cxn ang="0">
                  <a:pos x="T4" y="T5"/>
                </a:cxn>
                <a:cxn ang="0">
                  <a:pos x="T6" y="T7"/>
                </a:cxn>
                <a:cxn ang="0">
                  <a:pos x="T8" y="T9"/>
                </a:cxn>
              </a:cxnLst>
              <a:rect l="0" t="0" r="r" b="b"/>
              <a:pathLst>
                <a:path w="1023" h="270">
                  <a:moveTo>
                    <a:pt x="0" y="1"/>
                  </a:moveTo>
                  <a:lnTo>
                    <a:pt x="1001" y="270"/>
                  </a:lnTo>
                  <a:lnTo>
                    <a:pt x="1023" y="269"/>
                  </a:lnTo>
                  <a:lnTo>
                    <a:pt x="31" y="0"/>
                  </a:lnTo>
                  <a:lnTo>
                    <a:pt x="0" y="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45" name="Freeform 425"/>
            <p:cNvSpPr>
              <a:spLocks/>
            </p:cNvSpPr>
            <p:nvPr/>
          </p:nvSpPr>
          <p:spPr bwMode="auto">
            <a:xfrm>
              <a:off x="3929" y="3394"/>
              <a:ext cx="114" cy="33"/>
            </a:xfrm>
            <a:custGeom>
              <a:avLst/>
              <a:gdLst>
                <a:gd name="T0" fmla="*/ 0 w 1028"/>
                <a:gd name="T1" fmla="*/ 0 h 299"/>
                <a:gd name="T2" fmla="*/ 1009 w 1028"/>
                <a:gd name="T3" fmla="*/ 299 h 299"/>
                <a:gd name="T4" fmla="*/ 1028 w 1028"/>
                <a:gd name="T5" fmla="*/ 292 h 299"/>
                <a:gd name="T6" fmla="*/ 30 w 1028"/>
                <a:gd name="T7" fmla="*/ 0 h 299"/>
                <a:gd name="T8" fmla="*/ 0 w 1028"/>
                <a:gd name="T9" fmla="*/ 0 h 299"/>
              </a:gdLst>
              <a:ahLst/>
              <a:cxnLst>
                <a:cxn ang="0">
                  <a:pos x="T0" y="T1"/>
                </a:cxn>
                <a:cxn ang="0">
                  <a:pos x="T2" y="T3"/>
                </a:cxn>
                <a:cxn ang="0">
                  <a:pos x="T4" y="T5"/>
                </a:cxn>
                <a:cxn ang="0">
                  <a:pos x="T6" y="T7"/>
                </a:cxn>
                <a:cxn ang="0">
                  <a:pos x="T8" y="T9"/>
                </a:cxn>
              </a:cxnLst>
              <a:rect l="0" t="0" r="r" b="b"/>
              <a:pathLst>
                <a:path w="1028" h="299">
                  <a:moveTo>
                    <a:pt x="0" y="0"/>
                  </a:moveTo>
                  <a:lnTo>
                    <a:pt x="1009" y="299"/>
                  </a:lnTo>
                  <a:lnTo>
                    <a:pt x="1028" y="292"/>
                  </a:lnTo>
                  <a:lnTo>
                    <a:pt x="30"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12746" name="Group 426"/>
          <p:cNvGrpSpPr>
            <a:grpSpLocks/>
          </p:cNvGrpSpPr>
          <p:nvPr/>
        </p:nvGrpSpPr>
        <p:grpSpPr bwMode="auto">
          <a:xfrm>
            <a:off x="5424488" y="4926013"/>
            <a:ext cx="338137" cy="282575"/>
            <a:chOff x="3899" y="3264"/>
            <a:chExt cx="213" cy="178"/>
          </a:xfrm>
        </p:grpSpPr>
        <p:sp>
          <p:nvSpPr>
            <p:cNvPr id="312747" name="Freeform 427"/>
            <p:cNvSpPr>
              <a:spLocks/>
            </p:cNvSpPr>
            <p:nvPr/>
          </p:nvSpPr>
          <p:spPr bwMode="auto">
            <a:xfrm>
              <a:off x="3899" y="3264"/>
              <a:ext cx="213" cy="178"/>
            </a:xfrm>
            <a:custGeom>
              <a:avLst/>
              <a:gdLst>
                <a:gd name="T0" fmla="*/ 539 w 1913"/>
                <a:gd name="T1" fmla="*/ 115 h 1606"/>
                <a:gd name="T2" fmla="*/ 544 w 1913"/>
                <a:gd name="T3" fmla="*/ 114 h 1606"/>
                <a:gd name="T4" fmla="*/ 555 w 1913"/>
                <a:gd name="T5" fmla="*/ 110 h 1606"/>
                <a:gd name="T6" fmla="*/ 574 w 1913"/>
                <a:gd name="T7" fmla="*/ 103 h 1606"/>
                <a:gd name="T8" fmla="*/ 602 w 1913"/>
                <a:gd name="T9" fmla="*/ 95 h 1606"/>
                <a:gd name="T10" fmla="*/ 636 w 1913"/>
                <a:gd name="T11" fmla="*/ 85 h 1606"/>
                <a:gd name="T12" fmla="*/ 679 w 1913"/>
                <a:gd name="T13" fmla="*/ 75 h 1606"/>
                <a:gd name="T14" fmla="*/ 730 w 1913"/>
                <a:gd name="T15" fmla="*/ 64 h 1606"/>
                <a:gd name="T16" fmla="*/ 789 w 1913"/>
                <a:gd name="T17" fmla="*/ 52 h 1606"/>
                <a:gd name="T18" fmla="*/ 855 w 1913"/>
                <a:gd name="T19" fmla="*/ 41 h 1606"/>
                <a:gd name="T20" fmla="*/ 929 w 1913"/>
                <a:gd name="T21" fmla="*/ 31 h 1606"/>
                <a:gd name="T22" fmla="*/ 1013 w 1913"/>
                <a:gd name="T23" fmla="*/ 21 h 1606"/>
                <a:gd name="T24" fmla="*/ 1103 w 1913"/>
                <a:gd name="T25" fmla="*/ 13 h 1606"/>
                <a:gd name="T26" fmla="*/ 1202 w 1913"/>
                <a:gd name="T27" fmla="*/ 6 h 1606"/>
                <a:gd name="T28" fmla="*/ 1309 w 1913"/>
                <a:gd name="T29" fmla="*/ 1 h 1606"/>
                <a:gd name="T30" fmla="*/ 1425 w 1913"/>
                <a:gd name="T31" fmla="*/ 0 h 1606"/>
                <a:gd name="T32" fmla="*/ 1548 w 1913"/>
                <a:gd name="T33" fmla="*/ 1 h 1606"/>
                <a:gd name="T34" fmla="*/ 1601 w 1913"/>
                <a:gd name="T35" fmla="*/ 221 h 1606"/>
                <a:gd name="T36" fmla="*/ 1620 w 1913"/>
                <a:gd name="T37" fmla="*/ 230 h 1606"/>
                <a:gd name="T38" fmla="*/ 1663 w 1913"/>
                <a:gd name="T39" fmla="*/ 260 h 1606"/>
                <a:gd name="T40" fmla="*/ 1709 w 1913"/>
                <a:gd name="T41" fmla="*/ 312 h 1606"/>
                <a:gd name="T42" fmla="*/ 1736 w 1913"/>
                <a:gd name="T43" fmla="*/ 388 h 1606"/>
                <a:gd name="T44" fmla="*/ 1849 w 1913"/>
                <a:gd name="T45" fmla="*/ 898 h 1606"/>
                <a:gd name="T46" fmla="*/ 1895 w 1913"/>
                <a:gd name="T47" fmla="*/ 1110 h 1606"/>
                <a:gd name="T48" fmla="*/ 1902 w 1913"/>
                <a:gd name="T49" fmla="*/ 1125 h 1606"/>
                <a:gd name="T50" fmla="*/ 1912 w 1913"/>
                <a:gd name="T51" fmla="*/ 1166 h 1606"/>
                <a:gd name="T52" fmla="*/ 1911 w 1913"/>
                <a:gd name="T53" fmla="*/ 1229 h 1606"/>
                <a:gd name="T54" fmla="*/ 1884 w 1913"/>
                <a:gd name="T55" fmla="*/ 1307 h 1606"/>
                <a:gd name="T56" fmla="*/ 0 w 1913"/>
                <a:gd name="T57" fmla="*/ 1258 h 1606"/>
                <a:gd name="T58" fmla="*/ 188 w 1913"/>
                <a:gd name="T59" fmla="*/ 1159 h 1606"/>
                <a:gd name="T60" fmla="*/ 189 w 1913"/>
                <a:gd name="T61" fmla="*/ 220 h 1606"/>
                <a:gd name="T62" fmla="*/ 198 w 1913"/>
                <a:gd name="T63" fmla="*/ 214 h 1606"/>
                <a:gd name="T64" fmla="*/ 218 w 1913"/>
                <a:gd name="T65" fmla="*/ 203 h 1606"/>
                <a:gd name="T66" fmla="*/ 245 w 1913"/>
                <a:gd name="T67" fmla="*/ 191 h 1606"/>
                <a:gd name="T68" fmla="*/ 281 w 1913"/>
                <a:gd name="T69" fmla="*/ 179 h 1606"/>
                <a:gd name="T70" fmla="*/ 326 w 1913"/>
                <a:gd name="T71" fmla="*/ 173 h 1606"/>
                <a:gd name="T72" fmla="*/ 378 w 1913"/>
                <a:gd name="T73" fmla="*/ 172 h 1606"/>
                <a:gd name="T74" fmla="*/ 439 w 1913"/>
                <a:gd name="T75" fmla="*/ 181 h 1606"/>
                <a:gd name="T76" fmla="*/ 518 w 1913"/>
                <a:gd name="T77" fmla="*/ 213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a:p>
          </p:txBody>
        </p:sp>
        <p:sp>
          <p:nvSpPr>
            <p:cNvPr id="312748" name="Freeform 428"/>
            <p:cNvSpPr>
              <a:spLocks/>
            </p:cNvSpPr>
            <p:nvPr/>
          </p:nvSpPr>
          <p:spPr bwMode="auto">
            <a:xfrm>
              <a:off x="3977" y="3278"/>
              <a:ext cx="68" cy="78"/>
            </a:xfrm>
            <a:custGeom>
              <a:avLst/>
              <a:gdLst>
                <a:gd name="T0" fmla="*/ 609 w 614"/>
                <a:gd name="T1" fmla="*/ 26 h 697"/>
                <a:gd name="T2" fmla="*/ 606 w 614"/>
                <a:gd name="T3" fmla="*/ 25 h 697"/>
                <a:gd name="T4" fmla="*/ 596 w 614"/>
                <a:gd name="T5" fmla="*/ 23 h 697"/>
                <a:gd name="T6" fmla="*/ 581 w 614"/>
                <a:gd name="T7" fmla="*/ 18 h 697"/>
                <a:gd name="T8" fmla="*/ 559 w 614"/>
                <a:gd name="T9" fmla="*/ 14 h 697"/>
                <a:gd name="T10" fmla="*/ 534 w 614"/>
                <a:gd name="T11" fmla="*/ 10 h 697"/>
                <a:gd name="T12" fmla="*/ 503 w 614"/>
                <a:gd name="T13" fmla="*/ 6 h 697"/>
                <a:gd name="T14" fmla="*/ 469 w 614"/>
                <a:gd name="T15" fmla="*/ 3 h 697"/>
                <a:gd name="T16" fmla="*/ 430 w 614"/>
                <a:gd name="T17" fmla="*/ 1 h 697"/>
                <a:gd name="T18" fmla="*/ 388 w 614"/>
                <a:gd name="T19" fmla="*/ 0 h 697"/>
                <a:gd name="T20" fmla="*/ 344 w 614"/>
                <a:gd name="T21" fmla="*/ 2 h 697"/>
                <a:gd name="T22" fmla="*/ 297 w 614"/>
                <a:gd name="T23" fmla="*/ 6 h 697"/>
                <a:gd name="T24" fmla="*/ 247 w 614"/>
                <a:gd name="T25" fmla="*/ 14 h 697"/>
                <a:gd name="T26" fmla="*/ 197 w 614"/>
                <a:gd name="T27" fmla="*/ 25 h 697"/>
                <a:gd name="T28" fmla="*/ 145 w 614"/>
                <a:gd name="T29" fmla="*/ 40 h 697"/>
                <a:gd name="T30" fmla="*/ 92 w 614"/>
                <a:gd name="T31" fmla="*/ 58 h 697"/>
                <a:gd name="T32" fmla="*/ 39 w 614"/>
                <a:gd name="T33" fmla="*/ 83 h 697"/>
                <a:gd name="T34" fmla="*/ 35 w 614"/>
                <a:gd name="T35" fmla="*/ 96 h 697"/>
                <a:gd name="T36" fmla="*/ 26 w 614"/>
                <a:gd name="T37" fmla="*/ 134 h 697"/>
                <a:gd name="T38" fmla="*/ 15 w 614"/>
                <a:gd name="T39" fmla="*/ 192 h 697"/>
                <a:gd name="T40" fmla="*/ 5 w 614"/>
                <a:gd name="T41" fmla="*/ 268 h 697"/>
                <a:gd name="T42" fmla="*/ 0 w 614"/>
                <a:gd name="T43" fmla="*/ 358 h 697"/>
                <a:gd name="T44" fmla="*/ 4 w 614"/>
                <a:gd name="T45" fmla="*/ 459 h 697"/>
                <a:gd name="T46" fmla="*/ 19 w 614"/>
                <a:gd name="T47" fmla="*/ 568 h 697"/>
                <a:gd name="T48" fmla="*/ 50 w 614"/>
                <a:gd name="T49" fmla="*/ 679 h 697"/>
                <a:gd name="T50" fmla="*/ 54 w 614"/>
                <a:gd name="T51" fmla="*/ 679 h 697"/>
                <a:gd name="T52" fmla="*/ 62 w 614"/>
                <a:gd name="T53" fmla="*/ 678 h 697"/>
                <a:gd name="T54" fmla="*/ 75 w 614"/>
                <a:gd name="T55" fmla="*/ 676 h 697"/>
                <a:gd name="T56" fmla="*/ 93 w 614"/>
                <a:gd name="T57" fmla="*/ 675 h 697"/>
                <a:gd name="T58" fmla="*/ 117 w 614"/>
                <a:gd name="T59" fmla="*/ 673 h 697"/>
                <a:gd name="T60" fmla="*/ 144 w 614"/>
                <a:gd name="T61" fmla="*/ 671 h 697"/>
                <a:gd name="T62" fmla="*/ 177 w 614"/>
                <a:gd name="T63" fmla="*/ 670 h 697"/>
                <a:gd name="T64" fmla="*/ 212 w 614"/>
                <a:gd name="T65" fmla="*/ 669 h 697"/>
                <a:gd name="T66" fmla="*/ 252 w 614"/>
                <a:gd name="T67" fmla="*/ 668 h 697"/>
                <a:gd name="T68" fmla="*/ 295 w 614"/>
                <a:gd name="T69" fmla="*/ 669 h 697"/>
                <a:gd name="T70" fmla="*/ 342 w 614"/>
                <a:gd name="T71" fmla="*/ 670 h 697"/>
                <a:gd name="T72" fmla="*/ 391 w 614"/>
                <a:gd name="T73" fmla="*/ 672 h 697"/>
                <a:gd name="T74" fmla="*/ 443 w 614"/>
                <a:gd name="T75" fmla="*/ 676 h 697"/>
                <a:gd name="T76" fmla="*/ 498 w 614"/>
                <a:gd name="T77" fmla="*/ 681 h 697"/>
                <a:gd name="T78" fmla="*/ 555 w 614"/>
                <a:gd name="T79" fmla="*/ 688 h 697"/>
                <a:gd name="T80" fmla="*/ 614 w 614"/>
                <a:gd name="T81" fmla="*/ 697 h 697"/>
                <a:gd name="T82" fmla="*/ 611 w 614"/>
                <a:gd name="T83" fmla="*/ 676 h 697"/>
                <a:gd name="T84" fmla="*/ 605 w 614"/>
                <a:gd name="T85" fmla="*/ 621 h 697"/>
                <a:gd name="T86" fmla="*/ 596 w 614"/>
                <a:gd name="T87" fmla="*/ 538 h 697"/>
                <a:gd name="T88" fmla="*/ 589 w 614"/>
                <a:gd name="T89" fmla="*/ 438 h 697"/>
                <a:gd name="T90" fmla="*/ 584 w 614"/>
                <a:gd name="T91" fmla="*/ 327 h 697"/>
                <a:gd name="T92" fmla="*/ 584 w 614"/>
                <a:gd name="T93" fmla="*/ 217 h 697"/>
                <a:gd name="T94" fmla="*/ 592 w 614"/>
                <a:gd name="T95" fmla="*/ 114 h 697"/>
                <a:gd name="T96" fmla="*/ 609 w 614"/>
                <a:gd name="T97" fmla="*/ 26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49" name="Freeform 429"/>
            <p:cNvSpPr>
              <a:spLocks/>
            </p:cNvSpPr>
            <p:nvPr/>
          </p:nvSpPr>
          <p:spPr bwMode="auto">
            <a:xfrm>
              <a:off x="3984" y="3299"/>
              <a:ext cx="113" cy="77"/>
            </a:xfrm>
            <a:custGeom>
              <a:avLst/>
              <a:gdLst>
                <a:gd name="T0" fmla="*/ 6 w 1014"/>
                <a:gd name="T1" fmla="*/ 523 h 693"/>
                <a:gd name="T2" fmla="*/ 0 w 1014"/>
                <a:gd name="T3" fmla="*/ 608 h 693"/>
                <a:gd name="T4" fmla="*/ 660 w 1014"/>
                <a:gd name="T5" fmla="*/ 693 h 693"/>
                <a:gd name="T6" fmla="*/ 665 w 1014"/>
                <a:gd name="T7" fmla="*/ 691 h 693"/>
                <a:gd name="T8" fmla="*/ 679 w 1014"/>
                <a:gd name="T9" fmla="*/ 683 h 693"/>
                <a:gd name="T10" fmla="*/ 700 w 1014"/>
                <a:gd name="T11" fmla="*/ 672 h 693"/>
                <a:gd name="T12" fmla="*/ 726 w 1014"/>
                <a:gd name="T13" fmla="*/ 657 h 693"/>
                <a:gd name="T14" fmla="*/ 758 w 1014"/>
                <a:gd name="T15" fmla="*/ 636 h 693"/>
                <a:gd name="T16" fmla="*/ 793 w 1014"/>
                <a:gd name="T17" fmla="*/ 611 h 693"/>
                <a:gd name="T18" fmla="*/ 829 w 1014"/>
                <a:gd name="T19" fmla="*/ 581 h 693"/>
                <a:gd name="T20" fmla="*/ 866 w 1014"/>
                <a:gd name="T21" fmla="*/ 546 h 693"/>
                <a:gd name="T22" fmla="*/ 902 w 1014"/>
                <a:gd name="T23" fmla="*/ 508 h 693"/>
                <a:gd name="T24" fmla="*/ 935 w 1014"/>
                <a:gd name="T25" fmla="*/ 465 h 693"/>
                <a:gd name="T26" fmla="*/ 964 w 1014"/>
                <a:gd name="T27" fmla="*/ 416 h 693"/>
                <a:gd name="T28" fmla="*/ 987 w 1014"/>
                <a:gd name="T29" fmla="*/ 362 h 693"/>
                <a:gd name="T30" fmla="*/ 1004 w 1014"/>
                <a:gd name="T31" fmla="*/ 305 h 693"/>
                <a:gd name="T32" fmla="*/ 1014 w 1014"/>
                <a:gd name="T33" fmla="*/ 242 h 693"/>
                <a:gd name="T34" fmla="*/ 1012 w 1014"/>
                <a:gd name="T35" fmla="*/ 175 h 693"/>
                <a:gd name="T36" fmla="*/ 1000 w 1014"/>
                <a:gd name="T37" fmla="*/ 103 h 693"/>
                <a:gd name="T38" fmla="*/ 998 w 1014"/>
                <a:gd name="T39" fmla="*/ 98 h 693"/>
                <a:gd name="T40" fmla="*/ 992 w 1014"/>
                <a:gd name="T41" fmla="*/ 87 h 693"/>
                <a:gd name="T42" fmla="*/ 981 w 1014"/>
                <a:gd name="T43" fmla="*/ 72 h 693"/>
                <a:gd name="T44" fmla="*/ 967 w 1014"/>
                <a:gd name="T45" fmla="*/ 53 h 693"/>
                <a:gd name="T46" fmla="*/ 948 w 1014"/>
                <a:gd name="T47" fmla="*/ 35 h 693"/>
                <a:gd name="T48" fmla="*/ 926 w 1014"/>
                <a:gd name="T49" fmla="*/ 19 h 693"/>
                <a:gd name="T50" fmla="*/ 900 w 1014"/>
                <a:gd name="T51" fmla="*/ 6 h 693"/>
                <a:gd name="T52" fmla="*/ 870 w 1014"/>
                <a:gd name="T53" fmla="*/ 0 h 693"/>
                <a:gd name="T54" fmla="*/ 874 w 1014"/>
                <a:gd name="T55" fmla="*/ 12 h 693"/>
                <a:gd name="T56" fmla="*/ 884 w 1014"/>
                <a:gd name="T57" fmla="*/ 41 h 693"/>
                <a:gd name="T58" fmla="*/ 896 w 1014"/>
                <a:gd name="T59" fmla="*/ 89 h 693"/>
                <a:gd name="T60" fmla="*/ 907 w 1014"/>
                <a:gd name="T61" fmla="*/ 151 h 693"/>
                <a:gd name="T62" fmla="*/ 910 w 1014"/>
                <a:gd name="T63" fmla="*/ 225 h 693"/>
                <a:gd name="T64" fmla="*/ 902 w 1014"/>
                <a:gd name="T65" fmla="*/ 307 h 693"/>
                <a:gd name="T66" fmla="*/ 878 w 1014"/>
                <a:gd name="T67" fmla="*/ 396 h 693"/>
                <a:gd name="T68" fmla="*/ 836 w 1014"/>
                <a:gd name="T69" fmla="*/ 489 h 693"/>
                <a:gd name="T70" fmla="*/ 835 w 1014"/>
                <a:gd name="T71" fmla="*/ 490 h 693"/>
                <a:gd name="T72" fmla="*/ 831 w 1014"/>
                <a:gd name="T73" fmla="*/ 493 h 693"/>
                <a:gd name="T74" fmla="*/ 825 w 1014"/>
                <a:gd name="T75" fmla="*/ 498 h 693"/>
                <a:gd name="T76" fmla="*/ 816 w 1014"/>
                <a:gd name="T77" fmla="*/ 506 h 693"/>
                <a:gd name="T78" fmla="*/ 805 w 1014"/>
                <a:gd name="T79" fmla="*/ 513 h 693"/>
                <a:gd name="T80" fmla="*/ 792 w 1014"/>
                <a:gd name="T81" fmla="*/ 521 h 693"/>
                <a:gd name="T82" fmla="*/ 775 w 1014"/>
                <a:gd name="T83" fmla="*/ 529 h 693"/>
                <a:gd name="T84" fmla="*/ 757 w 1014"/>
                <a:gd name="T85" fmla="*/ 537 h 693"/>
                <a:gd name="T86" fmla="*/ 737 w 1014"/>
                <a:gd name="T87" fmla="*/ 544 h 693"/>
                <a:gd name="T88" fmla="*/ 713 w 1014"/>
                <a:gd name="T89" fmla="*/ 552 h 693"/>
                <a:gd name="T90" fmla="*/ 688 w 1014"/>
                <a:gd name="T91" fmla="*/ 557 h 693"/>
                <a:gd name="T92" fmla="*/ 659 w 1014"/>
                <a:gd name="T93" fmla="*/ 561 h 693"/>
                <a:gd name="T94" fmla="*/ 630 w 1014"/>
                <a:gd name="T95" fmla="*/ 562 h 693"/>
                <a:gd name="T96" fmla="*/ 597 w 1014"/>
                <a:gd name="T97" fmla="*/ 561 h 693"/>
                <a:gd name="T98" fmla="*/ 562 w 1014"/>
                <a:gd name="T99" fmla="*/ 558 h 693"/>
                <a:gd name="T100" fmla="*/ 525 w 1014"/>
                <a:gd name="T101" fmla="*/ 551 h 693"/>
                <a:gd name="T102" fmla="*/ 525 w 1014"/>
                <a:gd name="T103" fmla="*/ 642 h 693"/>
                <a:gd name="T104" fmla="*/ 23 w 1014"/>
                <a:gd name="T105" fmla="*/ 590 h 693"/>
                <a:gd name="T106" fmla="*/ 6 w 1014"/>
                <a:gd name="T107" fmla="*/ 523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50" name="Freeform 430"/>
            <p:cNvSpPr>
              <a:spLocks/>
            </p:cNvSpPr>
            <p:nvPr/>
          </p:nvSpPr>
          <p:spPr bwMode="auto">
            <a:xfrm>
              <a:off x="3970" y="3375"/>
              <a:ext cx="83" cy="27"/>
            </a:xfrm>
            <a:custGeom>
              <a:avLst/>
              <a:gdLst>
                <a:gd name="T0" fmla="*/ 745 w 745"/>
                <a:gd name="T1" fmla="*/ 86 h 240"/>
                <a:gd name="T2" fmla="*/ 11 w 745"/>
                <a:gd name="T3" fmla="*/ 0 h 240"/>
                <a:gd name="T4" fmla="*/ 0 w 745"/>
                <a:gd name="T5" fmla="*/ 86 h 240"/>
                <a:gd name="T6" fmla="*/ 722 w 745"/>
                <a:gd name="T7" fmla="*/ 240 h 240"/>
                <a:gd name="T8" fmla="*/ 745 w 745"/>
                <a:gd name="T9" fmla="*/ 86 h 240"/>
              </a:gdLst>
              <a:ahLst/>
              <a:cxnLst>
                <a:cxn ang="0">
                  <a:pos x="T0" y="T1"/>
                </a:cxn>
                <a:cxn ang="0">
                  <a:pos x="T2" y="T3"/>
                </a:cxn>
                <a:cxn ang="0">
                  <a:pos x="T4" y="T5"/>
                </a:cxn>
                <a:cxn ang="0">
                  <a:pos x="T6" y="T7"/>
                </a:cxn>
                <a:cxn ang="0">
                  <a:pos x="T8" y="T9"/>
                </a:cxn>
              </a:cxnLst>
              <a:rect l="0" t="0" r="r" b="b"/>
              <a:pathLst>
                <a:path w="745" h="240">
                  <a:moveTo>
                    <a:pt x="745" y="86"/>
                  </a:moveTo>
                  <a:lnTo>
                    <a:pt x="11" y="0"/>
                  </a:lnTo>
                  <a:lnTo>
                    <a:pt x="0" y="86"/>
                  </a:lnTo>
                  <a:lnTo>
                    <a:pt x="722" y="240"/>
                  </a:lnTo>
                  <a:lnTo>
                    <a:pt x="745" y="8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51" name="Freeform 431"/>
            <p:cNvSpPr>
              <a:spLocks/>
            </p:cNvSpPr>
            <p:nvPr/>
          </p:nvSpPr>
          <p:spPr bwMode="auto">
            <a:xfrm>
              <a:off x="4011" y="3384"/>
              <a:ext cx="36" cy="12"/>
            </a:xfrm>
            <a:custGeom>
              <a:avLst/>
              <a:gdLst>
                <a:gd name="T0" fmla="*/ 319 w 319"/>
                <a:gd name="T1" fmla="*/ 47 h 109"/>
                <a:gd name="T2" fmla="*/ 4 w 319"/>
                <a:gd name="T3" fmla="*/ 0 h 109"/>
                <a:gd name="T4" fmla="*/ 0 w 319"/>
                <a:gd name="T5" fmla="*/ 45 h 109"/>
                <a:gd name="T6" fmla="*/ 309 w 319"/>
                <a:gd name="T7" fmla="*/ 109 h 109"/>
                <a:gd name="T8" fmla="*/ 319 w 319"/>
                <a:gd name="T9" fmla="*/ 47 h 109"/>
              </a:gdLst>
              <a:ahLst/>
              <a:cxnLst>
                <a:cxn ang="0">
                  <a:pos x="T0" y="T1"/>
                </a:cxn>
                <a:cxn ang="0">
                  <a:pos x="T2" y="T3"/>
                </a:cxn>
                <a:cxn ang="0">
                  <a:pos x="T4" y="T5"/>
                </a:cxn>
                <a:cxn ang="0">
                  <a:pos x="T6" y="T7"/>
                </a:cxn>
                <a:cxn ang="0">
                  <a:pos x="T8" y="T9"/>
                </a:cxn>
              </a:cxnLst>
              <a:rect l="0" t="0" r="r" b="b"/>
              <a:pathLst>
                <a:path w="319" h="109">
                  <a:moveTo>
                    <a:pt x="319" y="47"/>
                  </a:moveTo>
                  <a:lnTo>
                    <a:pt x="4" y="0"/>
                  </a:lnTo>
                  <a:lnTo>
                    <a:pt x="0" y="45"/>
                  </a:lnTo>
                  <a:lnTo>
                    <a:pt x="309" y="109"/>
                  </a:lnTo>
                  <a:lnTo>
                    <a:pt x="319" y="4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52" name="Freeform 432"/>
            <p:cNvSpPr>
              <a:spLocks/>
            </p:cNvSpPr>
            <p:nvPr/>
          </p:nvSpPr>
          <p:spPr bwMode="auto">
            <a:xfrm>
              <a:off x="3975" y="3378"/>
              <a:ext cx="24" cy="9"/>
            </a:xfrm>
            <a:custGeom>
              <a:avLst/>
              <a:gdLst>
                <a:gd name="T0" fmla="*/ 213 w 213"/>
                <a:gd name="T1" fmla="*/ 37 h 81"/>
                <a:gd name="T2" fmla="*/ 0 w 213"/>
                <a:gd name="T3" fmla="*/ 0 h 81"/>
                <a:gd name="T4" fmla="*/ 2 w 213"/>
                <a:gd name="T5" fmla="*/ 39 h 81"/>
                <a:gd name="T6" fmla="*/ 206 w 213"/>
                <a:gd name="T7" fmla="*/ 81 h 81"/>
                <a:gd name="T8" fmla="*/ 213 w 213"/>
                <a:gd name="T9" fmla="*/ 37 h 81"/>
              </a:gdLst>
              <a:ahLst/>
              <a:cxnLst>
                <a:cxn ang="0">
                  <a:pos x="T0" y="T1"/>
                </a:cxn>
                <a:cxn ang="0">
                  <a:pos x="T2" y="T3"/>
                </a:cxn>
                <a:cxn ang="0">
                  <a:pos x="T4" y="T5"/>
                </a:cxn>
                <a:cxn ang="0">
                  <a:pos x="T6" y="T7"/>
                </a:cxn>
                <a:cxn ang="0">
                  <a:pos x="T8" y="T9"/>
                </a:cxn>
              </a:cxnLst>
              <a:rect l="0" t="0" r="r" b="b"/>
              <a:pathLst>
                <a:path w="213" h="81">
                  <a:moveTo>
                    <a:pt x="213" y="37"/>
                  </a:moveTo>
                  <a:lnTo>
                    <a:pt x="0" y="0"/>
                  </a:lnTo>
                  <a:lnTo>
                    <a:pt x="2" y="39"/>
                  </a:lnTo>
                  <a:lnTo>
                    <a:pt x="206" y="81"/>
                  </a:lnTo>
                  <a:lnTo>
                    <a:pt x="213" y="3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53" name="Freeform 433"/>
            <p:cNvSpPr>
              <a:spLocks/>
            </p:cNvSpPr>
            <p:nvPr/>
          </p:nvSpPr>
          <p:spPr bwMode="auto">
            <a:xfrm>
              <a:off x="3916" y="3386"/>
              <a:ext cx="139" cy="47"/>
            </a:xfrm>
            <a:custGeom>
              <a:avLst/>
              <a:gdLst>
                <a:gd name="T0" fmla="*/ 0 w 1254"/>
                <a:gd name="T1" fmla="*/ 124 h 415"/>
                <a:gd name="T2" fmla="*/ 3 w 1254"/>
                <a:gd name="T3" fmla="*/ 124 h 415"/>
                <a:gd name="T4" fmla="*/ 10 w 1254"/>
                <a:gd name="T5" fmla="*/ 122 h 415"/>
                <a:gd name="T6" fmla="*/ 23 w 1254"/>
                <a:gd name="T7" fmla="*/ 120 h 415"/>
                <a:gd name="T8" fmla="*/ 40 w 1254"/>
                <a:gd name="T9" fmla="*/ 117 h 415"/>
                <a:gd name="T10" fmla="*/ 59 w 1254"/>
                <a:gd name="T11" fmla="*/ 114 h 415"/>
                <a:gd name="T12" fmla="*/ 81 w 1254"/>
                <a:gd name="T13" fmla="*/ 109 h 415"/>
                <a:gd name="T14" fmla="*/ 107 w 1254"/>
                <a:gd name="T15" fmla="*/ 103 h 415"/>
                <a:gd name="T16" fmla="*/ 133 w 1254"/>
                <a:gd name="T17" fmla="*/ 96 h 415"/>
                <a:gd name="T18" fmla="*/ 161 w 1254"/>
                <a:gd name="T19" fmla="*/ 89 h 415"/>
                <a:gd name="T20" fmla="*/ 188 w 1254"/>
                <a:gd name="T21" fmla="*/ 79 h 415"/>
                <a:gd name="T22" fmla="*/ 216 w 1254"/>
                <a:gd name="T23" fmla="*/ 69 h 415"/>
                <a:gd name="T24" fmla="*/ 243 w 1254"/>
                <a:gd name="T25" fmla="*/ 58 h 415"/>
                <a:gd name="T26" fmla="*/ 270 w 1254"/>
                <a:gd name="T27" fmla="*/ 45 h 415"/>
                <a:gd name="T28" fmla="*/ 293 w 1254"/>
                <a:gd name="T29" fmla="*/ 31 h 415"/>
                <a:gd name="T30" fmla="*/ 316 w 1254"/>
                <a:gd name="T31" fmla="*/ 16 h 415"/>
                <a:gd name="T32" fmla="*/ 334 w 1254"/>
                <a:gd name="T33" fmla="*/ 0 h 415"/>
                <a:gd name="T34" fmla="*/ 1254 w 1254"/>
                <a:gd name="T35" fmla="*/ 210 h 415"/>
                <a:gd name="T36" fmla="*/ 1252 w 1254"/>
                <a:gd name="T37" fmla="*/ 212 h 415"/>
                <a:gd name="T38" fmla="*/ 1247 w 1254"/>
                <a:gd name="T39" fmla="*/ 218 h 415"/>
                <a:gd name="T40" fmla="*/ 1239 w 1254"/>
                <a:gd name="T41" fmla="*/ 226 h 415"/>
                <a:gd name="T42" fmla="*/ 1227 w 1254"/>
                <a:gd name="T43" fmla="*/ 236 h 415"/>
                <a:gd name="T44" fmla="*/ 1213 w 1254"/>
                <a:gd name="T45" fmla="*/ 248 h 415"/>
                <a:gd name="T46" fmla="*/ 1197 w 1254"/>
                <a:gd name="T47" fmla="*/ 263 h 415"/>
                <a:gd name="T48" fmla="*/ 1180 w 1254"/>
                <a:gd name="T49" fmla="*/ 279 h 415"/>
                <a:gd name="T50" fmla="*/ 1159 w 1254"/>
                <a:gd name="T51" fmla="*/ 295 h 415"/>
                <a:gd name="T52" fmla="*/ 1138 w 1254"/>
                <a:gd name="T53" fmla="*/ 313 h 415"/>
                <a:gd name="T54" fmla="*/ 1116 w 1254"/>
                <a:gd name="T55" fmla="*/ 330 h 415"/>
                <a:gd name="T56" fmla="*/ 1092 w 1254"/>
                <a:gd name="T57" fmla="*/ 347 h 415"/>
                <a:gd name="T58" fmla="*/ 1068 w 1254"/>
                <a:gd name="T59" fmla="*/ 364 h 415"/>
                <a:gd name="T60" fmla="*/ 1043 w 1254"/>
                <a:gd name="T61" fmla="*/ 379 h 415"/>
                <a:gd name="T62" fmla="*/ 1019 w 1254"/>
                <a:gd name="T63" fmla="*/ 392 h 415"/>
                <a:gd name="T64" fmla="*/ 994 w 1254"/>
                <a:gd name="T65" fmla="*/ 405 h 415"/>
                <a:gd name="T66" fmla="*/ 971 w 1254"/>
                <a:gd name="T67" fmla="*/ 415 h 415"/>
                <a:gd name="T68" fmla="*/ 0 w 1254"/>
                <a:gd name="T69" fmla="*/ 12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54" name="Freeform 434"/>
            <p:cNvSpPr>
              <a:spLocks/>
            </p:cNvSpPr>
            <p:nvPr/>
          </p:nvSpPr>
          <p:spPr bwMode="auto">
            <a:xfrm>
              <a:off x="4055" y="3381"/>
              <a:ext cx="49" cy="22"/>
            </a:xfrm>
            <a:custGeom>
              <a:avLst/>
              <a:gdLst>
                <a:gd name="T0" fmla="*/ 45 w 447"/>
                <a:gd name="T1" fmla="*/ 198 h 198"/>
                <a:gd name="T2" fmla="*/ 447 w 447"/>
                <a:gd name="T3" fmla="*/ 79 h 198"/>
                <a:gd name="T4" fmla="*/ 203 w 447"/>
                <a:gd name="T5" fmla="*/ 0 h 198"/>
                <a:gd name="T6" fmla="*/ 5 w 447"/>
                <a:gd name="T7" fmla="*/ 22 h 198"/>
                <a:gd name="T8" fmla="*/ 0 w 447"/>
                <a:gd name="T9" fmla="*/ 187 h 198"/>
                <a:gd name="T10" fmla="*/ 45 w 447"/>
                <a:gd name="T11" fmla="*/ 198 h 198"/>
              </a:gdLst>
              <a:ahLst/>
              <a:cxnLst>
                <a:cxn ang="0">
                  <a:pos x="T0" y="T1"/>
                </a:cxn>
                <a:cxn ang="0">
                  <a:pos x="T2" y="T3"/>
                </a:cxn>
                <a:cxn ang="0">
                  <a:pos x="T4" y="T5"/>
                </a:cxn>
                <a:cxn ang="0">
                  <a:pos x="T6" y="T7"/>
                </a:cxn>
                <a:cxn ang="0">
                  <a:pos x="T8" y="T9"/>
                </a:cxn>
                <a:cxn ang="0">
                  <a:pos x="T10" y="T11"/>
                </a:cxn>
              </a:cxnLst>
              <a:rect l="0" t="0" r="r" b="b"/>
              <a:pathLst>
                <a:path w="447" h="198">
                  <a:moveTo>
                    <a:pt x="45" y="198"/>
                  </a:moveTo>
                  <a:lnTo>
                    <a:pt x="447" y="79"/>
                  </a:lnTo>
                  <a:lnTo>
                    <a:pt x="203" y="0"/>
                  </a:lnTo>
                  <a:lnTo>
                    <a:pt x="5" y="22"/>
                  </a:lnTo>
                  <a:lnTo>
                    <a:pt x="0" y="187"/>
                  </a:lnTo>
                  <a:lnTo>
                    <a:pt x="45" y="19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55" name="Freeform 435"/>
            <p:cNvSpPr>
              <a:spLocks/>
            </p:cNvSpPr>
            <p:nvPr/>
          </p:nvSpPr>
          <p:spPr bwMode="auto">
            <a:xfrm>
              <a:off x="3926" y="3287"/>
              <a:ext cx="27" cy="105"/>
            </a:xfrm>
            <a:custGeom>
              <a:avLst/>
              <a:gdLst>
                <a:gd name="T0" fmla="*/ 238 w 238"/>
                <a:gd name="T1" fmla="*/ 22 h 947"/>
                <a:gd name="T2" fmla="*/ 237 w 238"/>
                <a:gd name="T3" fmla="*/ 21 h 947"/>
                <a:gd name="T4" fmla="*/ 233 w 238"/>
                <a:gd name="T5" fmla="*/ 19 h 947"/>
                <a:gd name="T6" fmla="*/ 226 w 238"/>
                <a:gd name="T7" fmla="*/ 17 h 947"/>
                <a:gd name="T8" fmla="*/ 217 w 238"/>
                <a:gd name="T9" fmla="*/ 14 h 947"/>
                <a:gd name="T10" fmla="*/ 206 w 238"/>
                <a:gd name="T11" fmla="*/ 10 h 947"/>
                <a:gd name="T12" fmla="*/ 194 w 238"/>
                <a:gd name="T13" fmla="*/ 7 h 947"/>
                <a:gd name="T14" fmla="*/ 180 w 238"/>
                <a:gd name="T15" fmla="*/ 4 h 947"/>
                <a:gd name="T16" fmla="*/ 164 w 238"/>
                <a:gd name="T17" fmla="*/ 1 h 947"/>
                <a:gd name="T18" fmla="*/ 146 w 238"/>
                <a:gd name="T19" fmla="*/ 0 h 947"/>
                <a:gd name="T20" fmla="*/ 127 w 238"/>
                <a:gd name="T21" fmla="*/ 0 h 947"/>
                <a:gd name="T22" fmla="*/ 108 w 238"/>
                <a:gd name="T23" fmla="*/ 2 h 947"/>
                <a:gd name="T24" fmla="*/ 87 w 238"/>
                <a:gd name="T25" fmla="*/ 5 h 947"/>
                <a:gd name="T26" fmla="*/ 66 w 238"/>
                <a:gd name="T27" fmla="*/ 11 h 947"/>
                <a:gd name="T28" fmla="*/ 44 w 238"/>
                <a:gd name="T29" fmla="*/ 19 h 947"/>
                <a:gd name="T30" fmla="*/ 22 w 238"/>
                <a:gd name="T31" fmla="*/ 30 h 947"/>
                <a:gd name="T32" fmla="*/ 0 w 238"/>
                <a:gd name="T33" fmla="*/ 45 h 947"/>
                <a:gd name="T34" fmla="*/ 0 w 238"/>
                <a:gd name="T35" fmla="*/ 947 h 947"/>
                <a:gd name="T36" fmla="*/ 1 w 238"/>
                <a:gd name="T37" fmla="*/ 947 h 947"/>
                <a:gd name="T38" fmla="*/ 6 w 238"/>
                <a:gd name="T39" fmla="*/ 947 h 947"/>
                <a:gd name="T40" fmla="*/ 13 w 238"/>
                <a:gd name="T41" fmla="*/ 946 h 947"/>
                <a:gd name="T42" fmla="*/ 22 w 238"/>
                <a:gd name="T43" fmla="*/ 945 h 947"/>
                <a:gd name="T44" fmla="*/ 33 w 238"/>
                <a:gd name="T45" fmla="*/ 943 h 947"/>
                <a:gd name="T46" fmla="*/ 47 w 238"/>
                <a:gd name="T47" fmla="*/ 941 h 947"/>
                <a:gd name="T48" fmla="*/ 62 w 238"/>
                <a:gd name="T49" fmla="*/ 938 h 947"/>
                <a:gd name="T50" fmla="*/ 78 w 238"/>
                <a:gd name="T51" fmla="*/ 934 h 947"/>
                <a:gd name="T52" fmla="*/ 96 w 238"/>
                <a:gd name="T53" fmla="*/ 928 h 947"/>
                <a:gd name="T54" fmla="*/ 115 w 238"/>
                <a:gd name="T55" fmla="*/ 922 h 947"/>
                <a:gd name="T56" fmla="*/ 135 w 238"/>
                <a:gd name="T57" fmla="*/ 915 h 947"/>
                <a:gd name="T58" fmla="*/ 155 w 238"/>
                <a:gd name="T59" fmla="*/ 906 h 947"/>
                <a:gd name="T60" fmla="*/ 176 w 238"/>
                <a:gd name="T61" fmla="*/ 896 h 947"/>
                <a:gd name="T62" fmla="*/ 197 w 238"/>
                <a:gd name="T63" fmla="*/ 884 h 947"/>
                <a:gd name="T64" fmla="*/ 217 w 238"/>
                <a:gd name="T65" fmla="*/ 871 h 947"/>
                <a:gd name="T66" fmla="*/ 238 w 238"/>
                <a:gd name="T67" fmla="*/ 856 h 947"/>
                <a:gd name="T68" fmla="*/ 238 w 238"/>
                <a:gd name="T69" fmla="*/ 22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56" name="Freeform 436"/>
            <p:cNvSpPr>
              <a:spLocks/>
            </p:cNvSpPr>
            <p:nvPr/>
          </p:nvSpPr>
          <p:spPr bwMode="auto">
            <a:xfrm>
              <a:off x="3927" y="3288"/>
              <a:ext cx="23" cy="89"/>
            </a:xfrm>
            <a:custGeom>
              <a:avLst/>
              <a:gdLst>
                <a:gd name="T0" fmla="*/ 203 w 203"/>
                <a:gd name="T1" fmla="*/ 18 h 799"/>
                <a:gd name="T2" fmla="*/ 202 w 203"/>
                <a:gd name="T3" fmla="*/ 17 h 799"/>
                <a:gd name="T4" fmla="*/ 199 w 203"/>
                <a:gd name="T5" fmla="*/ 16 h 799"/>
                <a:gd name="T6" fmla="*/ 193 w 203"/>
                <a:gd name="T7" fmla="*/ 14 h 799"/>
                <a:gd name="T8" fmla="*/ 186 w 203"/>
                <a:gd name="T9" fmla="*/ 11 h 799"/>
                <a:gd name="T10" fmla="*/ 177 w 203"/>
                <a:gd name="T11" fmla="*/ 8 h 799"/>
                <a:gd name="T12" fmla="*/ 166 w 203"/>
                <a:gd name="T13" fmla="*/ 5 h 799"/>
                <a:gd name="T14" fmla="*/ 153 w 203"/>
                <a:gd name="T15" fmla="*/ 3 h 799"/>
                <a:gd name="T16" fmla="*/ 140 w 203"/>
                <a:gd name="T17" fmla="*/ 1 h 799"/>
                <a:gd name="T18" fmla="*/ 125 w 203"/>
                <a:gd name="T19" fmla="*/ 0 h 799"/>
                <a:gd name="T20" fmla="*/ 109 w 203"/>
                <a:gd name="T21" fmla="*/ 0 h 799"/>
                <a:gd name="T22" fmla="*/ 92 w 203"/>
                <a:gd name="T23" fmla="*/ 1 h 799"/>
                <a:gd name="T24" fmla="*/ 74 w 203"/>
                <a:gd name="T25" fmla="*/ 4 h 799"/>
                <a:gd name="T26" fmla="*/ 57 w 203"/>
                <a:gd name="T27" fmla="*/ 9 h 799"/>
                <a:gd name="T28" fmla="*/ 37 w 203"/>
                <a:gd name="T29" fmla="*/ 16 h 799"/>
                <a:gd name="T30" fmla="*/ 19 w 203"/>
                <a:gd name="T31" fmla="*/ 26 h 799"/>
                <a:gd name="T32" fmla="*/ 0 w 203"/>
                <a:gd name="T33" fmla="*/ 38 h 799"/>
                <a:gd name="T34" fmla="*/ 0 w 203"/>
                <a:gd name="T35" fmla="*/ 799 h 799"/>
                <a:gd name="T36" fmla="*/ 1 w 203"/>
                <a:gd name="T37" fmla="*/ 799 h 799"/>
                <a:gd name="T38" fmla="*/ 5 w 203"/>
                <a:gd name="T39" fmla="*/ 799 h 799"/>
                <a:gd name="T40" fmla="*/ 11 w 203"/>
                <a:gd name="T41" fmla="*/ 798 h 799"/>
                <a:gd name="T42" fmla="*/ 19 w 203"/>
                <a:gd name="T43" fmla="*/ 797 h 799"/>
                <a:gd name="T44" fmla="*/ 28 w 203"/>
                <a:gd name="T45" fmla="*/ 796 h 799"/>
                <a:gd name="T46" fmla="*/ 41 w 203"/>
                <a:gd name="T47" fmla="*/ 794 h 799"/>
                <a:gd name="T48" fmla="*/ 53 w 203"/>
                <a:gd name="T49" fmla="*/ 791 h 799"/>
                <a:gd name="T50" fmla="*/ 67 w 203"/>
                <a:gd name="T51" fmla="*/ 786 h 799"/>
                <a:gd name="T52" fmla="*/ 82 w 203"/>
                <a:gd name="T53" fmla="*/ 782 h 799"/>
                <a:gd name="T54" fmla="*/ 99 w 203"/>
                <a:gd name="T55" fmla="*/ 777 h 799"/>
                <a:gd name="T56" fmla="*/ 116 w 203"/>
                <a:gd name="T57" fmla="*/ 771 h 799"/>
                <a:gd name="T58" fmla="*/ 133 w 203"/>
                <a:gd name="T59" fmla="*/ 763 h 799"/>
                <a:gd name="T60" fmla="*/ 150 w 203"/>
                <a:gd name="T61" fmla="*/ 755 h 799"/>
                <a:gd name="T62" fmla="*/ 169 w 203"/>
                <a:gd name="T63" fmla="*/ 745 h 799"/>
                <a:gd name="T64" fmla="*/ 186 w 203"/>
                <a:gd name="T65" fmla="*/ 733 h 799"/>
                <a:gd name="T66" fmla="*/ 203 w 203"/>
                <a:gd name="T67" fmla="*/ 720 h 799"/>
                <a:gd name="T68" fmla="*/ 203 w 203"/>
                <a:gd name="T69" fmla="*/ 18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57" name="Freeform 437"/>
            <p:cNvSpPr>
              <a:spLocks/>
            </p:cNvSpPr>
            <p:nvPr/>
          </p:nvSpPr>
          <p:spPr bwMode="auto">
            <a:xfrm>
              <a:off x="3928" y="3289"/>
              <a:ext cx="19" cy="72"/>
            </a:xfrm>
            <a:custGeom>
              <a:avLst/>
              <a:gdLst>
                <a:gd name="T0" fmla="*/ 171 w 171"/>
                <a:gd name="T1" fmla="*/ 15 h 650"/>
                <a:gd name="T2" fmla="*/ 170 w 171"/>
                <a:gd name="T3" fmla="*/ 15 h 650"/>
                <a:gd name="T4" fmla="*/ 167 w 171"/>
                <a:gd name="T5" fmla="*/ 13 h 650"/>
                <a:gd name="T6" fmla="*/ 163 w 171"/>
                <a:gd name="T7" fmla="*/ 11 h 650"/>
                <a:gd name="T8" fmla="*/ 157 w 171"/>
                <a:gd name="T9" fmla="*/ 9 h 650"/>
                <a:gd name="T10" fmla="*/ 149 w 171"/>
                <a:gd name="T11" fmla="*/ 7 h 650"/>
                <a:gd name="T12" fmla="*/ 139 w 171"/>
                <a:gd name="T13" fmla="*/ 4 h 650"/>
                <a:gd name="T14" fmla="*/ 129 w 171"/>
                <a:gd name="T15" fmla="*/ 2 h 650"/>
                <a:gd name="T16" fmla="*/ 118 w 171"/>
                <a:gd name="T17" fmla="*/ 0 h 650"/>
                <a:gd name="T18" fmla="*/ 105 w 171"/>
                <a:gd name="T19" fmla="*/ 0 h 650"/>
                <a:gd name="T20" fmla="*/ 92 w 171"/>
                <a:gd name="T21" fmla="*/ 0 h 650"/>
                <a:gd name="T22" fmla="*/ 77 w 171"/>
                <a:gd name="T23" fmla="*/ 1 h 650"/>
                <a:gd name="T24" fmla="*/ 63 w 171"/>
                <a:gd name="T25" fmla="*/ 3 h 650"/>
                <a:gd name="T26" fmla="*/ 48 w 171"/>
                <a:gd name="T27" fmla="*/ 7 h 650"/>
                <a:gd name="T28" fmla="*/ 31 w 171"/>
                <a:gd name="T29" fmla="*/ 13 h 650"/>
                <a:gd name="T30" fmla="*/ 16 w 171"/>
                <a:gd name="T31" fmla="*/ 22 h 650"/>
                <a:gd name="T32" fmla="*/ 0 w 171"/>
                <a:gd name="T33" fmla="*/ 32 h 650"/>
                <a:gd name="T34" fmla="*/ 0 w 171"/>
                <a:gd name="T35" fmla="*/ 650 h 650"/>
                <a:gd name="T36" fmla="*/ 1 w 171"/>
                <a:gd name="T37" fmla="*/ 650 h 650"/>
                <a:gd name="T38" fmla="*/ 4 w 171"/>
                <a:gd name="T39" fmla="*/ 650 h 650"/>
                <a:gd name="T40" fmla="*/ 9 w 171"/>
                <a:gd name="T41" fmla="*/ 649 h 650"/>
                <a:gd name="T42" fmla="*/ 16 w 171"/>
                <a:gd name="T43" fmla="*/ 648 h 650"/>
                <a:gd name="T44" fmla="*/ 24 w 171"/>
                <a:gd name="T45" fmla="*/ 647 h 650"/>
                <a:gd name="T46" fmla="*/ 34 w 171"/>
                <a:gd name="T47" fmla="*/ 645 h 650"/>
                <a:gd name="T48" fmla="*/ 45 w 171"/>
                <a:gd name="T49" fmla="*/ 642 h 650"/>
                <a:gd name="T50" fmla="*/ 57 w 171"/>
                <a:gd name="T51" fmla="*/ 640 h 650"/>
                <a:gd name="T52" fmla="*/ 69 w 171"/>
                <a:gd name="T53" fmla="*/ 636 h 650"/>
                <a:gd name="T54" fmla="*/ 82 w 171"/>
                <a:gd name="T55" fmla="*/ 632 h 650"/>
                <a:gd name="T56" fmla="*/ 97 w 171"/>
                <a:gd name="T57" fmla="*/ 627 h 650"/>
                <a:gd name="T58" fmla="*/ 112 w 171"/>
                <a:gd name="T59" fmla="*/ 621 h 650"/>
                <a:gd name="T60" fmla="*/ 126 w 171"/>
                <a:gd name="T61" fmla="*/ 614 h 650"/>
                <a:gd name="T62" fmla="*/ 141 w 171"/>
                <a:gd name="T63" fmla="*/ 606 h 650"/>
                <a:gd name="T64" fmla="*/ 157 w 171"/>
                <a:gd name="T65" fmla="*/ 595 h 650"/>
                <a:gd name="T66" fmla="*/ 171 w 171"/>
                <a:gd name="T67" fmla="*/ 585 h 650"/>
                <a:gd name="T68" fmla="*/ 171 w 171"/>
                <a:gd name="T69" fmla="*/ 15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58" name="Freeform 438"/>
            <p:cNvSpPr>
              <a:spLocks/>
            </p:cNvSpPr>
            <p:nvPr/>
          </p:nvSpPr>
          <p:spPr bwMode="auto">
            <a:xfrm>
              <a:off x="3929" y="3289"/>
              <a:ext cx="15" cy="56"/>
            </a:xfrm>
            <a:custGeom>
              <a:avLst/>
              <a:gdLst>
                <a:gd name="T0" fmla="*/ 138 w 138"/>
                <a:gd name="T1" fmla="*/ 14 h 502"/>
                <a:gd name="T2" fmla="*/ 135 w 138"/>
                <a:gd name="T3" fmla="*/ 13 h 502"/>
                <a:gd name="T4" fmla="*/ 126 w 138"/>
                <a:gd name="T5" fmla="*/ 8 h 502"/>
                <a:gd name="T6" fmla="*/ 113 w 138"/>
                <a:gd name="T7" fmla="*/ 4 h 502"/>
                <a:gd name="T8" fmla="*/ 96 w 138"/>
                <a:gd name="T9" fmla="*/ 1 h 502"/>
                <a:gd name="T10" fmla="*/ 74 w 138"/>
                <a:gd name="T11" fmla="*/ 0 h 502"/>
                <a:gd name="T12" fmla="*/ 51 w 138"/>
                <a:gd name="T13" fmla="*/ 3 h 502"/>
                <a:gd name="T14" fmla="*/ 25 w 138"/>
                <a:gd name="T15" fmla="*/ 12 h 502"/>
                <a:gd name="T16" fmla="*/ 0 w 138"/>
                <a:gd name="T17" fmla="*/ 26 h 502"/>
                <a:gd name="T18" fmla="*/ 0 w 138"/>
                <a:gd name="T19" fmla="*/ 502 h 502"/>
                <a:gd name="T20" fmla="*/ 3 w 138"/>
                <a:gd name="T21" fmla="*/ 502 h 502"/>
                <a:gd name="T22" fmla="*/ 13 w 138"/>
                <a:gd name="T23" fmla="*/ 501 h 502"/>
                <a:gd name="T24" fmla="*/ 28 w 138"/>
                <a:gd name="T25" fmla="*/ 499 h 502"/>
                <a:gd name="T26" fmla="*/ 46 w 138"/>
                <a:gd name="T27" fmla="*/ 494 h 502"/>
                <a:gd name="T28" fmla="*/ 67 w 138"/>
                <a:gd name="T29" fmla="*/ 488 h 502"/>
                <a:gd name="T30" fmla="*/ 91 w 138"/>
                <a:gd name="T31" fmla="*/ 479 h 502"/>
                <a:gd name="T32" fmla="*/ 114 w 138"/>
                <a:gd name="T33" fmla="*/ 467 h 502"/>
                <a:gd name="T34" fmla="*/ 138 w 138"/>
                <a:gd name="T35" fmla="*/ 450 h 502"/>
                <a:gd name="T36" fmla="*/ 138 w 138"/>
                <a:gd name="T37" fmla="*/ 1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59" name="Freeform 439"/>
            <p:cNvSpPr>
              <a:spLocks/>
            </p:cNvSpPr>
            <p:nvPr/>
          </p:nvSpPr>
          <p:spPr bwMode="auto">
            <a:xfrm>
              <a:off x="3929" y="3290"/>
              <a:ext cx="12" cy="40"/>
            </a:xfrm>
            <a:custGeom>
              <a:avLst/>
              <a:gdLst>
                <a:gd name="T0" fmla="*/ 104 w 104"/>
                <a:gd name="T1" fmla="*/ 10 h 353"/>
                <a:gd name="T2" fmla="*/ 102 w 104"/>
                <a:gd name="T3" fmla="*/ 9 h 353"/>
                <a:gd name="T4" fmla="*/ 95 w 104"/>
                <a:gd name="T5" fmla="*/ 6 h 353"/>
                <a:gd name="T6" fmla="*/ 85 w 104"/>
                <a:gd name="T7" fmla="*/ 3 h 353"/>
                <a:gd name="T8" fmla="*/ 71 w 104"/>
                <a:gd name="T9" fmla="*/ 0 h 353"/>
                <a:gd name="T10" fmla="*/ 56 w 104"/>
                <a:gd name="T11" fmla="*/ 0 h 353"/>
                <a:gd name="T12" fmla="*/ 38 w 104"/>
                <a:gd name="T13" fmla="*/ 3 h 353"/>
                <a:gd name="T14" fmla="*/ 19 w 104"/>
                <a:gd name="T15" fmla="*/ 9 h 353"/>
                <a:gd name="T16" fmla="*/ 0 w 104"/>
                <a:gd name="T17" fmla="*/ 20 h 353"/>
                <a:gd name="T18" fmla="*/ 0 w 104"/>
                <a:gd name="T19" fmla="*/ 353 h 353"/>
                <a:gd name="T20" fmla="*/ 2 w 104"/>
                <a:gd name="T21" fmla="*/ 353 h 353"/>
                <a:gd name="T22" fmla="*/ 9 w 104"/>
                <a:gd name="T23" fmla="*/ 352 h 353"/>
                <a:gd name="T24" fmla="*/ 21 w 104"/>
                <a:gd name="T25" fmla="*/ 350 h 353"/>
                <a:gd name="T26" fmla="*/ 35 w 104"/>
                <a:gd name="T27" fmla="*/ 347 h 353"/>
                <a:gd name="T28" fmla="*/ 51 w 104"/>
                <a:gd name="T29" fmla="*/ 343 h 353"/>
                <a:gd name="T30" fmla="*/ 68 w 104"/>
                <a:gd name="T31" fmla="*/ 336 h 353"/>
                <a:gd name="T32" fmla="*/ 86 w 104"/>
                <a:gd name="T33" fmla="*/ 326 h 353"/>
                <a:gd name="T34" fmla="*/ 104 w 104"/>
                <a:gd name="T35" fmla="*/ 313 h 353"/>
                <a:gd name="T36" fmla="*/ 104 w 104"/>
                <a:gd name="T37" fmla="*/ 1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60" name="Freeform 440"/>
            <p:cNvSpPr>
              <a:spLocks/>
            </p:cNvSpPr>
            <p:nvPr/>
          </p:nvSpPr>
          <p:spPr bwMode="auto">
            <a:xfrm>
              <a:off x="3930" y="3291"/>
              <a:ext cx="8" cy="23"/>
            </a:xfrm>
            <a:custGeom>
              <a:avLst/>
              <a:gdLst>
                <a:gd name="T0" fmla="*/ 72 w 72"/>
                <a:gd name="T1" fmla="*/ 6 h 204"/>
                <a:gd name="T2" fmla="*/ 69 w 72"/>
                <a:gd name="T3" fmla="*/ 5 h 204"/>
                <a:gd name="T4" fmla="*/ 65 w 72"/>
                <a:gd name="T5" fmla="*/ 4 h 204"/>
                <a:gd name="T6" fmla="*/ 58 w 72"/>
                <a:gd name="T7" fmla="*/ 2 h 204"/>
                <a:gd name="T8" fmla="*/ 49 w 72"/>
                <a:gd name="T9" fmla="*/ 0 h 204"/>
                <a:gd name="T10" fmla="*/ 39 w 72"/>
                <a:gd name="T11" fmla="*/ 0 h 204"/>
                <a:gd name="T12" fmla="*/ 27 w 72"/>
                <a:gd name="T13" fmla="*/ 1 h 204"/>
                <a:gd name="T14" fmla="*/ 13 w 72"/>
                <a:gd name="T15" fmla="*/ 6 h 204"/>
                <a:gd name="T16" fmla="*/ 0 w 72"/>
                <a:gd name="T17" fmla="*/ 13 h 204"/>
                <a:gd name="T18" fmla="*/ 0 w 72"/>
                <a:gd name="T19" fmla="*/ 204 h 204"/>
                <a:gd name="T20" fmla="*/ 2 w 72"/>
                <a:gd name="T21" fmla="*/ 204 h 204"/>
                <a:gd name="T22" fmla="*/ 6 w 72"/>
                <a:gd name="T23" fmla="*/ 203 h 204"/>
                <a:gd name="T24" fmla="*/ 15 w 72"/>
                <a:gd name="T25" fmla="*/ 202 h 204"/>
                <a:gd name="T26" fmla="*/ 24 w 72"/>
                <a:gd name="T27" fmla="*/ 200 h 204"/>
                <a:gd name="T28" fmla="*/ 35 w 72"/>
                <a:gd name="T29" fmla="*/ 197 h 204"/>
                <a:gd name="T30" fmla="*/ 47 w 72"/>
                <a:gd name="T31" fmla="*/ 192 h 204"/>
                <a:gd name="T32" fmla="*/ 59 w 72"/>
                <a:gd name="T33" fmla="*/ 185 h 204"/>
                <a:gd name="T34" fmla="*/ 72 w 72"/>
                <a:gd name="T35" fmla="*/ 177 h 204"/>
                <a:gd name="T36" fmla="*/ 72 w 72"/>
                <a:gd name="T37" fmla="*/ 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61" name="Freeform 441"/>
            <p:cNvSpPr>
              <a:spLocks/>
            </p:cNvSpPr>
            <p:nvPr/>
          </p:nvSpPr>
          <p:spPr bwMode="auto">
            <a:xfrm>
              <a:off x="4025" y="3357"/>
              <a:ext cx="12" cy="11"/>
            </a:xfrm>
            <a:custGeom>
              <a:avLst/>
              <a:gdLst>
                <a:gd name="T0" fmla="*/ 52 w 104"/>
                <a:gd name="T1" fmla="*/ 104 h 104"/>
                <a:gd name="T2" fmla="*/ 62 w 104"/>
                <a:gd name="T3" fmla="*/ 103 h 104"/>
                <a:gd name="T4" fmla="*/ 73 w 104"/>
                <a:gd name="T5" fmla="*/ 100 h 104"/>
                <a:gd name="T6" fmla="*/ 81 w 104"/>
                <a:gd name="T7" fmla="*/ 95 h 104"/>
                <a:gd name="T8" fmla="*/ 89 w 104"/>
                <a:gd name="T9" fmla="*/ 89 h 104"/>
                <a:gd name="T10" fmla="*/ 95 w 104"/>
                <a:gd name="T11" fmla="*/ 81 h 104"/>
                <a:gd name="T12" fmla="*/ 100 w 104"/>
                <a:gd name="T13" fmla="*/ 72 h 104"/>
                <a:gd name="T14" fmla="*/ 103 w 104"/>
                <a:gd name="T15" fmla="*/ 62 h 104"/>
                <a:gd name="T16" fmla="*/ 104 w 104"/>
                <a:gd name="T17" fmla="*/ 52 h 104"/>
                <a:gd name="T18" fmla="*/ 103 w 104"/>
                <a:gd name="T19" fmla="*/ 41 h 104"/>
                <a:gd name="T20" fmla="*/ 100 w 104"/>
                <a:gd name="T21" fmla="*/ 31 h 104"/>
                <a:gd name="T22" fmla="*/ 95 w 104"/>
                <a:gd name="T23" fmla="*/ 22 h 104"/>
                <a:gd name="T24" fmla="*/ 89 w 104"/>
                <a:gd name="T25" fmla="*/ 15 h 104"/>
                <a:gd name="T26" fmla="*/ 81 w 104"/>
                <a:gd name="T27" fmla="*/ 8 h 104"/>
                <a:gd name="T28" fmla="*/ 73 w 104"/>
                <a:gd name="T29" fmla="*/ 4 h 104"/>
                <a:gd name="T30" fmla="*/ 62 w 104"/>
                <a:gd name="T31" fmla="*/ 1 h 104"/>
                <a:gd name="T32" fmla="*/ 52 w 104"/>
                <a:gd name="T33" fmla="*/ 0 h 104"/>
                <a:gd name="T34" fmla="*/ 42 w 104"/>
                <a:gd name="T35" fmla="*/ 1 h 104"/>
                <a:gd name="T36" fmla="*/ 32 w 104"/>
                <a:gd name="T37" fmla="*/ 4 h 104"/>
                <a:gd name="T38" fmla="*/ 24 w 104"/>
                <a:gd name="T39" fmla="*/ 8 h 104"/>
                <a:gd name="T40" fmla="*/ 16 w 104"/>
                <a:gd name="T41" fmla="*/ 15 h 104"/>
                <a:gd name="T42" fmla="*/ 9 w 104"/>
                <a:gd name="T43" fmla="*/ 22 h 104"/>
                <a:gd name="T44" fmla="*/ 4 w 104"/>
                <a:gd name="T45" fmla="*/ 31 h 104"/>
                <a:gd name="T46" fmla="*/ 1 w 104"/>
                <a:gd name="T47" fmla="*/ 41 h 104"/>
                <a:gd name="T48" fmla="*/ 0 w 104"/>
                <a:gd name="T49" fmla="*/ 52 h 104"/>
                <a:gd name="T50" fmla="*/ 1 w 104"/>
                <a:gd name="T51" fmla="*/ 62 h 104"/>
                <a:gd name="T52" fmla="*/ 4 w 104"/>
                <a:gd name="T53" fmla="*/ 72 h 104"/>
                <a:gd name="T54" fmla="*/ 9 w 104"/>
                <a:gd name="T55" fmla="*/ 81 h 104"/>
                <a:gd name="T56" fmla="*/ 16 w 104"/>
                <a:gd name="T57" fmla="*/ 89 h 104"/>
                <a:gd name="T58" fmla="*/ 24 w 104"/>
                <a:gd name="T59" fmla="*/ 95 h 104"/>
                <a:gd name="T60" fmla="*/ 32 w 104"/>
                <a:gd name="T61" fmla="*/ 100 h 104"/>
                <a:gd name="T62" fmla="*/ 42 w 104"/>
                <a:gd name="T63" fmla="*/ 103 h 104"/>
                <a:gd name="T64" fmla="*/ 52 w 104"/>
                <a:gd name="T6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62" name="Freeform 442"/>
            <p:cNvSpPr>
              <a:spLocks/>
            </p:cNvSpPr>
            <p:nvPr/>
          </p:nvSpPr>
          <p:spPr bwMode="auto">
            <a:xfrm>
              <a:off x="3990" y="3357"/>
              <a:ext cx="6" cy="6"/>
            </a:xfrm>
            <a:custGeom>
              <a:avLst/>
              <a:gdLst>
                <a:gd name="T0" fmla="*/ 25 w 52"/>
                <a:gd name="T1" fmla="*/ 52 h 52"/>
                <a:gd name="T2" fmla="*/ 35 w 52"/>
                <a:gd name="T3" fmla="*/ 50 h 52"/>
                <a:gd name="T4" fmla="*/ 44 w 52"/>
                <a:gd name="T5" fmla="*/ 44 h 52"/>
                <a:gd name="T6" fmla="*/ 50 w 52"/>
                <a:gd name="T7" fmla="*/ 36 h 52"/>
                <a:gd name="T8" fmla="*/ 52 w 52"/>
                <a:gd name="T9" fmla="*/ 25 h 52"/>
                <a:gd name="T10" fmla="*/ 50 w 52"/>
                <a:gd name="T11" fmla="*/ 15 h 52"/>
                <a:gd name="T12" fmla="*/ 44 w 52"/>
                <a:gd name="T13" fmla="*/ 7 h 52"/>
                <a:gd name="T14" fmla="*/ 35 w 52"/>
                <a:gd name="T15" fmla="*/ 2 h 52"/>
                <a:gd name="T16" fmla="*/ 25 w 52"/>
                <a:gd name="T17" fmla="*/ 0 h 52"/>
                <a:gd name="T18" fmla="*/ 15 w 52"/>
                <a:gd name="T19" fmla="*/ 2 h 52"/>
                <a:gd name="T20" fmla="*/ 7 w 52"/>
                <a:gd name="T21" fmla="*/ 7 h 52"/>
                <a:gd name="T22" fmla="*/ 2 w 52"/>
                <a:gd name="T23" fmla="*/ 15 h 52"/>
                <a:gd name="T24" fmla="*/ 0 w 52"/>
                <a:gd name="T25" fmla="*/ 25 h 52"/>
                <a:gd name="T26" fmla="*/ 2 w 52"/>
                <a:gd name="T27" fmla="*/ 36 h 52"/>
                <a:gd name="T28" fmla="*/ 7 w 52"/>
                <a:gd name="T29" fmla="*/ 44 h 52"/>
                <a:gd name="T30" fmla="*/ 15 w 52"/>
                <a:gd name="T31" fmla="*/ 50 h 52"/>
                <a:gd name="T32" fmla="*/ 25 w 52"/>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63" name="Freeform 443"/>
            <p:cNvSpPr>
              <a:spLocks/>
            </p:cNvSpPr>
            <p:nvPr/>
          </p:nvSpPr>
          <p:spPr bwMode="auto">
            <a:xfrm>
              <a:off x="4000" y="3357"/>
              <a:ext cx="5" cy="6"/>
            </a:xfrm>
            <a:custGeom>
              <a:avLst/>
              <a:gdLst>
                <a:gd name="T0" fmla="*/ 27 w 52"/>
                <a:gd name="T1" fmla="*/ 52 h 52"/>
                <a:gd name="T2" fmla="*/ 37 w 52"/>
                <a:gd name="T3" fmla="*/ 50 h 52"/>
                <a:gd name="T4" fmla="*/ 45 w 52"/>
                <a:gd name="T5" fmla="*/ 45 h 52"/>
                <a:gd name="T6" fmla="*/ 50 w 52"/>
                <a:gd name="T7" fmla="*/ 37 h 52"/>
                <a:gd name="T8" fmla="*/ 52 w 52"/>
                <a:gd name="T9" fmla="*/ 26 h 52"/>
                <a:gd name="T10" fmla="*/ 50 w 52"/>
                <a:gd name="T11" fmla="*/ 16 h 52"/>
                <a:gd name="T12" fmla="*/ 45 w 52"/>
                <a:gd name="T13" fmla="*/ 8 h 52"/>
                <a:gd name="T14" fmla="*/ 37 w 52"/>
                <a:gd name="T15" fmla="*/ 2 h 52"/>
                <a:gd name="T16" fmla="*/ 27 w 52"/>
                <a:gd name="T17" fmla="*/ 0 h 52"/>
                <a:gd name="T18" fmla="*/ 17 w 52"/>
                <a:gd name="T19" fmla="*/ 2 h 52"/>
                <a:gd name="T20" fmla="*/ 8 w 52"/>
                <a:gd name="T21" fmla="*/ 8 h 52"/>
                <a:gd name="T22" fmla="*/ 2 w 52"/>
                <a:gd name="T23" fmla="*/ 16 h 52"/>
                <a:gd name="T24" fmla="*/ 0 w 52"/>
                <a:gd name="T25" fmla="*/ 26 h 52"/>
                <a:gd name="T26" fmla="*/ 2 w 52"/>
                <a:gd name="T27" fmla="*/ 37 h 52"/>
                <a:gd name="T28" fmla="*/ 8 w 52"/>
                <a:gd name="T29" fmla="*/ 45 h 52"/>
                <a:gd name="T30" fmla="*/ 17 w 52"/>
                <a:gd name="T31" fmla="*/ 50 h 52"/>
                <a:gd name="T32" fmla="*/ 27 w 52"/>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64" name="Freeform 444"/>
            <p:cNvSpPr>
              <a:spLocks/>
            </p:cNvSpPr>
            <p:nvPr/>
          </p:nvSpPr>
          <p:spPr bwMode="auto">
            <a:xfrm>
              <a:off x="3961" y="3278"/>
              <a:ext cx="16" cy="79"/>
            </a:xfrm>
            <a:custGeom>
              <a:avLst/>
              <a:gdLst>
                <a:gd name="T0" fmla="*/ 46 w 148"/>
                <a:gd name="T1" fmla="*/ 14 h 712"/>
                <a:gd name="T2" fmla="*/ 42 w 148"/>
                <a:gd name="T3" fmla="*/ 29 h 712"/>
                <a:gd name="T4" fmla="*/ 32 w 148"/>
                <a:gd name="T5" fmla="*/ 68 h 712"/>
                <a:gd name="T6" fmla="*/ 18 w 148"/>
                <a:gd name="T7" fmla="*/ 132 h 712"/>
                <a:gd name="T8" fmla="*/ 7 w 148"/>
                <a:gd name="T9" fmla="*/ 217 h 712"/>
                <a:gd name="T10" fmla="*/ 0 w 148"/>
                <a:gd name="T11" fmla="*/ 319 h 712"/>
                <a:gd name="T12" fmla="*/ 1 w 148"/>
                <a:gd name="T13" fmla="*/ 438 h 712"/>
                <a:gd name="T14" fmla="*/ 13 w 148"/>
                <a:gd name="T15" fmla="*/ 570 h 712"/>
                <a:gd name="T16" fmla="*/ 41 w 148"/>
                <a:gd name="T17" fmla="*/ 712 h 712"/>
                <a:gd name="T18" fmla="*/ 143 w 148"/>
                <a:gd name="T19" fmla="*/ 707 h 712"/>
                <a:gd name="T20" fmla="*/ 139 w 148"/>
                <a:gd name="T21" fmla="*/ 685 h 712"/>
                <a:gd name="T22" fmla="*/ 128 w 148"/>
                <a:gd name="T23" fmla="*/ 628 h 712"/>
                <a:gd name="T24" fmla="*/ 116 w 148"/>
                <a:gd name="T25" fmla="*/ 543 h 712"/>
                <a:gd name="T26" fmla="*/ 105 w 148"/>
                <a:gd name="T27" fmla="*/ 439 h 712"/>
                <a:gd name="T28" fmla="*/ 99 w 148"/>
                <a:gd name="T29" fmla="*/ 324 h 712"/>
                <a:gd name="T30" fmla="*/ 102 w 148"/>
                <a:gd name="T31" fmla="*/ 209 h 712"/>
                <a:gd name="T32" fmla="*/ 117 w 148"/>
                <a:gd name="T33" fmla="*/ 100 h 712"/>
                <a:gd name="T34" fmla="*/ 148 w 148"/>
                <a:gd name="T35" fmla="*/ 8 h 712"/>
                <a:gd name="T36" fmla="*/ 148 w 148"/>
                <a:gd name="T37" fmla="*/ 7 h 712"/>
                <a:gd name="T38" fmla="*/ 148 w 148"/>
                <a:gd name="T39" fmla="*/ 5 h 712"/>
                <a:gd name="T40" fmla="*/ 146 w 148"/>
                <a:gd name="T41" fmla="*/ 3 h 712"/>
                <a:gd name="T42" fmla="*/ 140 w 148"/>
                <a:gd name="T43" fmla="*/ 0 h 712"/>
                <a:gd name="T44" fmla="*/ 127 w 148"/>
                <a:gd name="T45" fmla="*/ 0 h 712"/>
                <a:gd name="T46" fmla="*/ 109 w 148"/>
                <a:gd name="T47" fmla="*/ 1 h 712"/>
                <a:gd name="T48" fmla="*/ 83 w 148"/>
                <a:gd name="T49" fmla="*/ 6 h 712"/>
                <a:gd name="T50" fmla="*/ 46 w 148"/>
                <a:gd name="T51" fmla="*/ 1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65" name="Freeform 445"/>
            <p:cNvSpPr>
              <a:spLocks/>
            </p:cNvSpPr>
            <p:nvPr/>
          </p:nvSpPr>
          <p:spPr bwMode="auto">
            <a:xfrm>
              <a:off x="4045" y="3268"/>
              <a:ext cx="23" cy="88"/>
            </a:xfrm>
            <a:custGeom>
              <a:avLst/>
              <a:gdLst>
                <a:gd name="T0" fmla="*/ 201 w 201"/>
                <a:gd name="T1" fmla="*/ 5 h 795"/>
                <a:gd name="T2" fmla="*/ 196 w 201"/>
                <a:gd name="T3" fmla="*/ 10 h 795"/>
                <a:gd name="T4" fmla="*/ 183 w 201"/>
                <a:gd name="T5" fmla="*/ 31 h 795"/>
                <a:gd name="T6" fmla="*/ 165 w 201"/>
                <a:gd name="T7" fmla="*/ 73 h 795"/>
                <a:gd name="T8" fmla="*/ 148 w 201"/>
                <a:gd name="T9" fmla="*/ 140 h 795"/>
                <a:gd name="T10" fmla="*/ 134 w 201"/>
                <a:gd name="T11" fmla="*/ 240 h 795"/>
                <a:gd name="T12" fmla="*/ 127 w 201"/>
                <a:gd name="T13" fmla="*/ 379 h 795"/>
                <a:gd name="T14" fmla="*/ 131 w 201"/>
                <a:gd name="T15" fmla="*/ 561 h 795"/>
                <a:gd name="T16" fmla="*/ 150 w 201"/>
                <a:gd name="T17" fmla="*/ 795 h 795"/>
                <a:gd name="T18" fmla="*/ 37 w 201"/>
                <a:gd name="T19" fmla="*/ 795 h 795"/>
                <a:gd name="T20" fmla="*/ 33 w 201"/>
                <a:gd name="T21" fmla="*/ 771 h 795"/>
                <a:gd name="T22" fmla="*/ 24 w 201"/>
                <a:gd name="T23" fmla="*/ 707 h 795"/>
                <a:gd name="T24" fmla="*/ 13 w 201"/>
                <a:gd name="T25" fmla="*/ 611 h 795"/>
                <a:gd name="T26" fmla="*/ 3 w 201"/>
                <a:gd name="T27" fmla="*/ 493 h 795"/>
                <a:gd name="T28" fmla="*/ 0 w 201"/>
                <a:gd name="T29" fmla="*/ 363 h 795"/>
                <a:gd name="T30" fmla="*/ 7 w 201"/>
                <a:gd name="T31" fmla="*/ 231 h 795"/>
                <a:gd name="T32" fmla="*/ 28 w 201"/>
                <a:gd name="T33" fmla="*/ 107 h 795"/>
                <a:gd name="T34" fmla="*/ 66 w 201"/>
                <a:gd name="T35" fmla="*/ 0 h 795"/>
                <a:gd name="T36" fmla="*/ 201 w 201"/>
                <a:gd name="T37" fmla="*/ 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66" name="Freeform 446"/>
            <p:cNvSpPr>
              <a:spLocks/>
            </p:cNvSpPr>
            <p:nvPr/>
          </p:nvSpPr>
          <p:spPr bwMode="auto">
            <a:xfrm>
              <a:off x="3961" y="3282"/>
              <a:ext cx="15" cy="69"/>
            </a:xfrm>
            <a:custGeom>
              <a:avLst/>
              <a:gdLst>
                <a:gd name="T0" fmla="*/ 41 w 129"/>
                <a:gd name="T1" fmla="*/ 12 h 622"/>
                <a:gd name="T2" fmla="*/ 37 w 129"/>
                <a:gd name="T3" fmla="*/ 24 h 622"/>
                <a:gd name="T4" fmla="*/ 29 w 129"/>
                <a:gd name="T5" fmla="*/ 59 h 622"/>
                <a:gd name="T6" fmla="*/ 18 w 129"/>
                <a:gd name="T7" fmla="*/ 115 h 622"/>
                <a:gd name="T8" fmla="*/ 6 w 129"/>
                <a:gd name="T9" fmla="*/ 189 h 622"/>
                <a:gd name="T10" fmla="*/ 0 w 129"/>
                <a:gd name="T11" fmla="*/ 279 h 622"/>
                <a:gd name="T12" fmla="*/ 1 w 129"/>
                <a:gd name="T13" fmla="*/ 382 h 622"/>
                <a:gd name="T14" fmla="*/ 11 w 129"/>
                <a:gd name="T15" fmla="*/ 497 h 622"/>
                <a:gd name="T16" fmla="*/ 36 w 129"/>
                <a:gd name="T17" fmla="*/ 622 h 622"/>
                <a:gd name="T18" fmla="*/ 124 w 129"/>
                <a:gd name="T19" fmla="*/ 617 h 622"/>
                <a:gd name="T20" fmla="*/ 120 w 129"/>
                <a:gd name="T21" fmla="*/ 598 h 622"/>
                <a:gd name="T22" fmla="*/ 112 w 129"/>
                <a:gd name="T23" fmla="*/ 548 h 622"/>
                <a:gd name="T24" fmla="*/ 101 w 129"/>
                <a:gd name="T25" fmla="*/ 473 h 622"/>
                <a:gd name="T26" fmla="*/ 92 w 129"/>
                <a:gd name="T27" fmla="*/ 382 h 622"/>
                <a:gd name="T28" fmla="*/ 87 w 129"/>
                <a:gd name="T29" fmla="*/ 282 h 622"/>
                <a:gd name="T30" fmla="*/ 89 w 129"/>
                <a:gd name="T31" fmla="*/ 182 h 622"/>
                <a:gd name="T32" fmla="*/ 102 w 129"/>
                <a:gd name="T33" fmla="*/ 87 h 622"/>
                <a:gd name="T34" fmla="*/ 129 w 129"/>
                <a:gd name="T35" fmla="*/ 7 h 622"/>
                <a:gd name="T36" fmla="*/ 129 w 129"/>
                <a:gd name="T37" fmla="*/ 6 h 622"/>
                <a:gd name="T38" fmla="*/ 129 w 129"/>
                <a:gd name="T39" fmla="*/ 4 h 622"/>
                <a:gd name="T40" fmla="*/ 127 w 129"/>
                <a:gd name="T41" fmla="*/ 2 h 622"/>
                <a:gd name="T42" fmla="*/ 122 w 129"/>
                <a:gd name="T43" fmla="*/ 0 h 622"/>
                <a:gd name="T44" fmla="*/ 112 w 129"/>
                <a:gd name="T45" fmla="*/ 0 h 622"/>
                <a:gd name="T46" fmla="*/ 96 w 129"/>
                <a:gd name="T47" fmla="*/ 1 h 622"/>
                <a:gd name="T48" fmla="*/ 72 w 129"/>
                <a:gd name="T49" fmla="*/ 5 h 622"/>
                <a:gd name="T50" fmla="*/ 41 w 129"/>
                <a:gd name="T51" fmla="*/ 12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67" name="Freeform 447"/>
            <p:cNvSpPr>
              <a:spLocks/>
            </p:cNvSpPr>
            <p:nvPr/>
          </p:nvSpPr>
          <p:spPr bwMode="auto">
            <a:xfrm>
              <a:off x="3962" y="3287"/>
              <a:ext cx="12" cy="59"/>
            </a:xfrm>
            <a:custGeom>
              <a:avLst/>
              <a:gdLst>
                <a:gd name="T0" fmla="*/ 35 w 110"/>
                <a:gd name="T1" fmla="*/ 10 h 531"/>
                <a:gd name="T2" fmla="*/ 32 w 110"/>
                <a:gd name="T3" fmla="*/ 20 h 531"/>
                <a:gd name="T4" fmla="*/ 24 w 110"/>
                <a:gd name="T5" fmla="*/ 50 h 531"/>
                <a:gd name="T6" fmla="*/ 15 w 110"/>
                <a:gd name="T7" fmla="*/ 98 h 531"/>
                <a:gd name="T8" fmla="*/ 5 w 110"/>
                <a:gd name="T9" fmla="*/ 160 h 531"/>
                <a:gd name="T10" fmla="*/ 0 w 110"/>
                <a:gd name="T11" fmla="*/ 237 h 531"/>
                <a:gd name="T12" fmla="*/ 1 w 110"/>
                <a:gd name="T13" fmla="*/ 326 h 531"/>
                <a:gd name="T14" fmla="*/ 10 w 110"/>
                <a:gd name="T15" fmla="*/ 424 h 531"/>
                <a:gd name="T16" fmla="*/ 31 w 110"/>
                <a:gd name="T17" fmla="*/ 531 h 531"/>
                <a:gd name="T18" fmla="*/ 106 w 110"/>
                <a:gd name="T19" fmla="*/ 525 h 531"/>
                <a:gd name="T20" fmla="*/ 103 w 110"/>
                <a:gd name="T21" fmla="*/ 510 h 531"/>
                <a:gd name="T22" fmla="*/ 96 w 110"/>
                <a:gd name="T23" fmla="*/ 467 h 531"/>
                <a:gd name="T24" fmla="*/ 87 w 110"/>
                <a:gd name="T25" fmla="*/ 404 h 531"/>
                <a:gd name="T26" fmla="*/ 79 w 110"/>
                <a:gd name="T27" fmla="*/ 326 h 531"/>
                <a:gd name="T28" fmla="*/ 74 w 110"/>
                <a:gd name="T29" fmla="*/ 241 h 531"/>
                <a:gd name="T30" fmla="*/ 76 w 110"/>
                <a:gd name="T31" fmla="*/ 155 h 531"/>
                <a:gd name="T32" fmla="*/ 87 w 110"/>
                <a:gd name="T33" fmla="*/ 74 h 531"/>
                <a:gd name="T34" fmla="*/ 110 w 110"/>
                <a:gd name="T35" fmla="*/ 6 h 531"/>
                <a:gd name="T36" fmla="*/ 110 w 110"/>
                <a:gd name="T37" fmla="*/ 5 h 531"/>
                <a:gd name="T38" fmla="*/ 110 w 110"/>
                <a:gd name="T39" fmla="*/ 4 h 531"/>
                <a:gd name="T40" fmla="*/ 108 w 110"/>
                <a:gd name="T41" fmla="*/ 2 h 531"/>
                <a:gd name="T42" fmla="*/ 104 w 110"/>
                <a:gd name="T43" fmla="*/ 0 h 531"/>
                <a:gd name="T44" fmla="*/ 95 w 110"/>
                <a:gd name="T45" fmla="*/ 0 h 531"/>
                <a:gd name="T46" fmla="*/ 82 w 110"/>
                <a:gd name="T47" fmla="*/ 1 h 531"/>
                <a:gd name="T48" fmla="*/ 62 w 110"/>
                <a:gd name="T49" fmla="*/ 4 h 531"/>
                <a:gd name="T50" fmla="*/ 35 w 110"/>
                <a:gd name="T51" fmla="*/ 1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68" name="Freeform 448"/>
            <p:cNvSpPr>
              <a:spLocks/>
            </p:cNvSpPr>
            <p:nvPr/>
          </p:nvSpPr>
          <p:spPr bwMode="auto">
            <a:xfrm>
              <a:off x="3963" y="3292"/>
              <a:ext cx="10" cy="48"/>
            </a:xfrm>
            <a:custGeom>
              <a:avLst/>
              <a:gdLst>
                <a:gd name="T0" fmla="*/ 29 w 92"/>
                <a:gd name="T1" fmla="*/ 8 h 438"/>
                <a:gd name="T2" fmla="*/ 26 w 92"/>
                <a:gd name="T3" fmla="*/ 16 h 438"/>
                <a:gd name="T4" fmla="*/ 20 w 92"/>
                <a:gd name="T5" fmla="*/ 42 h 438"/>
                <a:gd name="T6" fmla="*/ 12 w 92"/>
                <a:gd name="T7" fmla="*/ 81 h 438"/>
                <a:gd name="T8" fmla="*/ 4 w 92"/>
                <a:gd name="T9" fmla="*/ 133 h 438"/>
                <a:gd name="T10" fmla="*/ 0 w 92"/>
                <a:gd name="T11" fmla="*/ 196 h 438"/>
                <a:gd name="T12" fmla="*/ 0 w 92"/>
                <a:gd name="T13" fmla="*/ 270 h 438"/>
                <a:gd name="T14" fmla="*/ 9 w 92"/>
                <a:gd name="T15" fmla="*/ 351 h 438"/>
                <a:gd name="T16" fmla="*/ 25 w 92"/>
                <a:gd name="T17" fmla="*/ 438 h 438"/>
                <a:gd name="T18" fmla="*/ 88 w 92"/>
                <a:gd name="T19" fmla="*/ 435 h 438"/>
                <a:gd name="T20" fmla="*/ 85 w 92"/>
                <a:gd name="T21" fmla="*/ 422 h 438"/>
                <a:gd name="T22" fmla="*/ 79 w 92"/>
                <a:gd name="T23" fmla="*/ 386 h 438"/>
                <a:gd name="T24" fmla="*/ 72 w 92"/>
                <a:gd name="T25" fmla="*/ 334 h 438"/>
                <a:gd name="T26" fmla="*/ 65 w 92"/>
                <a:gd name="T27" fmla="*/ 270 h 438"/>
                <a:gd name="T28" fmla="*/ 61 w 92"/>
                <a:gd name="T29" fmla="*/ 199 h 438"/>
                <a:gd name="T30" fmla="*/ 63 w 92"/>
                <a:gd name="T31" fmla="*/ 129 h 438"/>
                <a:gd name="T32" fmla="*/ 73 w 92"/>
                <a:gd name="T33" fmla="*/ 61 h 438"/>
                <a:gd name="T34" fmla="*/ 92 w 92"/>
                <a:gd name="T35" fmla="*/ 5 h 438"/>
                <a:gd name="T36" fmla="*/ 92 w 92"/>
                <a:gd name="T37" fmla="*/ 4 h 438"/>
                <a:gd name="T38" fmla="*/ 92 w 92"/>
                <a:gd name="T39" fmla="*/ 3 h 438"/>
                <a:gd name="T40" fmla="*/ 90 w 92"/>
                <a:gd name="T41" fmla="*/ 1 h 438"/>
                <a:gd name="T42" fmla="*/ 87 w 92"/>
                <a:gd name="T43" fmla="*/ 0 h 438"/>
                <a:gd name="T44" fmla="*/ 80 w 92"/>
                <a:gd name="T45" fmla="*/ 0 h 438"/>
                <a:gd name="T46" fmla="*/ 68 w 92"/>
                <a:gd name="T47" fmla="*/ 0 h 438"/>
                <a:gd name="T48" fmla="*/ 51 w 92"/>
                <a:gd name="T49" fmla="*/ 3 h 438"/>
                <a:gd name="T50" fmla="*/ 29 w 92"/>
                <a:gd name="T51" fmla="*/ 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69" name="Freeform 449"/>
            <p:cNvSpPr>
              <a:spLocks/>
            </p:cNvSpPr>
            <p:nvPr/>
          </p:nvSpPr>
          <p:spPr bwMode="auto">
            <a:xfrm>
              <a:off x="3963" y="3296"/>
              <a:ext cx="8" cy="39"/>
            </a:xfrm>
            <a:custGeom>
              <a:avLst/>
              <a:gdLst>
                <a:gd name="T0" fmla="*/ 23 w 73"/>
                <a:gd name="T1" fmla="*/ 7 h 347"/>
                <a:gd name="T2" fmla="*/ 21 w 73"/>
                <a:gd name="T3" fmla="*/ 14 h 347"/>
                <a:gd name="T4" fmla="*/ 16 w 73"/>
                <a:gd name="T5" fmla="*/ 33 h 347"/>
                <a:gd name="T6" fmla="*/ 10 w 73"/>
                <a:gd name="T7" fmla="*/ 64 h 347"/>
                <a:gd name="T8" fmla="*/ 4 w 73"/>
                <a:gd name="T9" fmla="*/ 105 h 347"/>
                <a:gd name="T10" fmla="*/ 0 w 73"/>
                <a:gd name="T11" fmla="*/ 155 h 347"/>
                <a:gd name="T12" fmla="*/ 0 w 73"/>
                <a:gd name="T13" fmla="*/ 213 h 347"/>
                <a:gd name="T14" fmla="*/ 7 w 73"/>
                <a:gd name="T15" fmla="*/ 278 h 347"/>
                <a:gd name="T16" fmla="*/ 20 w 73"/>
                <a:gd name="T17" fmla="*/ 347 h 347"/>
                <a:gd name="T18" fmla="*/ 70 w 73"/>
                <a:gd name="T19" fmla="*/ 344 h 347"/>
                <a:gd name="T20" fmla="*/ 68 w 73"/>
                <a:gd name="T21" fmla="*/ 334 h 347"/>
                <a:gd name="T22" fmla="*/ 63 w 73"/>
                <a:gd name="T23" fmla="*/ 305 h 347"/>
                <a:gd name="T24" fmla="*/ 56 w 73"/>
                <a:gd name="T25" fmla="*/ 265 h 347"/>
                <a:gd name="T26" fmla="*/ 51 w 73"/>
                <a:gd name="T27" fmla="*/ 213 h 347"/>
                <a:gd name="T28" fmla="*/ 48 w 73"/>
                <a:gd name="T29" fmla="*/ 158 h 347"/>
                <a:gd name="T30" fmla="*/ 50 w 73"/>
                <a:gd name="T31" fmla="*/ 101 h 347"/>
                <a:gd name="T32" fmla="*/ 57 w 73"/>
                <a:gd name="T33" fmla="*/ 49 h 347"/>
                <a:gd name="T34" fmla="*/ 73 w 73"/>
                <a:gd name="T35" fmla="*/ 4 h 347"/>
                <a:gd name="T36" fmla="*/ 73 w 73"/>
                <a:gd name="T37" fmla="*/ 4 h 347"/>
                <a:gd name="T38" fmla="*/ 73 w 73"/>
                <a:gd name="T39" fmla="*/ 2 h 347"/>
                <a:gd name="T40" fmla="*/ 72 w 73"/>
                <a:gd name="T41" fmla="*/ 1 h 347"/>
                <a:gd name="T42" fmla="*/ 69 w 73"/>
                <a:gd name="T43" fmla="*/ 0 h 347"/>
                <a:gd name="T44" fmla="*/ 63 w 73"/>
                <a:gd name="T45" fmla="*/ 0 h 347"/>
                <a:gd name="T46" fmla="*/ 53 w 73"/>
                <a:gd name="T47" fmla="*/ 1 h 347"/>
                <a:gd name="T48" fmla="*/ 41 w 73"/>
                <a:gd name="T49" fmla="*/ 3 h 347"/>
                <a:gd name="T50" fmla="*/ 23 w 73"/>
                <a:gd name="T51" fmla="*/ 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4"/>
                  </a:lnTo>
                  <a:lnTo>
                    <a:pt x="73" y="2"/>
                  </a:lnTo>
                  <a:lnTo>
                    <a:pt x="72" y="1"/>
                  </a:lnTo>
                  <a:lnTo>
                    <a:pt x="69" y="0"/>
                  </a:lnTo>
                  <a:lnTo>
                    <a:pt x="63" y="0"/>
                  </a:lnTo>
                  <a:lnTo>
                    <a:pt x="53" y="1"/>
                  </a:lnTo>
                  <a:lnTo>
                    <a:pt x="41" y="3"/>
                  </a:lnTo>
                  <a:lnTo>
                    <a:pt x="23" y="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70" name="Freeform 450"/>
            <p:cNvSpPr>
              <a:spLocks/>
            </p:cNvSpPr>
            <p:nvPr/>
          </p:nvSpPr>
          <p:spPr bwMode="auto">
            <a:xfrm>
              <a:off x="3964" y="3301"/>
              <a:ext cx="6" cy="28"/>
            </a:xfrm>
            <a:custGeom>
              <a:avLst/>
              <a:gdLst>
                <a:gd name="T0" fmla="*/ 16 w 52"/>
                <a:gd name="T1" fmla="*/ 5 h 256"/>
                <a:gd name="T2" fmla="*/ 15 w 52"/>
                <a:gd name="T3" fmla="*/ 10 h 256"/>
                <a:gd name="T4" fmla="*/ 11 w 52"/>
                <a:gd name="T5" fmla="*/ 24 h 256"/>
                <a:gd name="T6" fmla="*/ 6 w 52"/>
                <a:gd name="T7" fmla="*/ 47 h 256"/>
                <a:gd name="T8" fmla="*/ 2 w 52"/>
                <a:gd name="T9" fmla="*/ 77 h 256"/>
                <a:gd name="T10" fmla="*/ 0 w 52"/>
                <a:gd name="T11" fmla="*/ 115 h 256"/>
                <a:gd name="T12" fmla="*/ 0 w 52"/>
                <a:gd name="T13" fmla="*/ 157 h 256"/>
                <a:gd name="T14" fmla="*/ 4 w 52"/>
                <a:gd name="T15" fmla="*/ 205 h 256"/>
                <a:gd name="T16" fmla="*/ 14 w 52"/>
                <a:gd name="T17" fmla="*/ 256 h 256"/>
                <a:gd name="T18" fmla="*/ 50 w 52"/>
                <a:gd name="T19" fmla="*/ 254 h 256"/>
                <a:gd name="T20" fmla="*/ 49 w 52"/>
                <a:gd name="T21" fmla="*/ 247 h 256"/>
                <a:gd name="T22" fmla="*/ 45 w 52"/>
                <a:gd name="T23" fmla="*/ 226 h 256"/>
                <a:gd name="T24" fmla="*/ 41 w 52"/>
                <a:gd name="T25" fmla="*/ 195 h 256"/>
                <a:gd name="T26" fmla="*/ 37 w 52"/>
                <a:gd name="T27" fmla="*/ 157 h 256"/>
                <a:gd name="T28" fmla="*/ 35 w 52"/>
                <a:gd name="T29" fmla="*/ 116 h 256"/>
                <a:gd name="T30" fmla="*/ 36 w 52"/>
                <a:gd name="T31" fmla="*/ 74 h 256"/>
                <a:gd name="T32" fmla="*/ 41 w 52"/>
                <a:gd name="T33" fmla="*/ 35 h 256"/>
                <a:gd name="T34" fmla="*/ 52 w 52"/>
                <a:gd name="T35" fmla="*/ 3 h 256"/>
                <a:gd name="T36" fmla="*/ 52 w 52"/>
                <a:gd name="T37" fmla="*/ 3 h 256"/>
                <a:gd name="T38" fmla="*/ 52 w 52"/>
                <a:gd name="T39" fmla="*/ 2 h 256"/>
                <a:gd name="T40" fmla="*/ 51 w 52"/>
                <a:gd name="T41" fmla="*/ 1 h 256"/>
                <a:gd name="T42" fmla="*/ 49 w 52"/>
                <a:gd name="T43" fmla="*/ 0 h 256"/>
                <a:gd name="T44" fmla="*/ 45 w 52"/>
                <a:gd name="T45" fmla="*/ 0 h 256"/>
                <a:gd name="T46" fmla="*/ 39 w 52"/>
                <a:gd name="T47" fmla="*/ 0 h 256"/>
                <a:gd name="T48" fmla="*/ 29 w 52"/>
                <a:gd name="T49" fmla="*/ 2 h 256"/>
                <a:gd name="T50" fmla="*/ 16 w 52"/>
                <a:gd name="T51" fmla="*/ 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3"/>
                  </a:lnTo>
                  <a:lnTo>
                    <a:pt x="52" y="2"/>
                  </a:lnTo>
                  <a:lnTo>
                    <a:pt x="51" y="1"/>
                  </a:lnTo>
                  <a:lnTo>
                    <a:pt x="49" y="0"/>
                  </a:lnTo>
                  <a:lnTo>
                    <a:pt x="45" y="0"/>
                  </a:lnTo>
                  <a:lnTo>
                    <a:pt x="39" y="0"/>
                  </a:lnTo>
                  <a:lnTo>
                    <a:pt x="29" y="2"/>
                  </a:lnTo>
                  <a:lnTo>
                    <a:pt x="1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71" name="Freeform 451"/>
            <p:cNvSpPr>
              <a:spLocks/>
            </p:cNvSpPr>
            <p:nvPr/>
          </p:nvSpPr>
          <p:spPr bwMode="auto">
            <a:xfrm>
              <a:off x="4046" y="3273"/>
              <a:ext cx="20" cy="77"/>
            </a:xfrm>
            <a:custGeom>
              <a:avLst/>
              <a:gdLst>
                <a:gd name="T0" fmla="*/ 176 w 176"/>
                <a:gd name="T1" fmla="*/ 5 h 693"/>
                <a:gd name="T2" fmla="*/ 172 w 176"/>
                <a:gd name="T3" fmla="*/ 10 h 693"/>
                <a:gd name="T4" fmla="*/ 159 w 176"/>
                <a:gd name="T5" fmla="*/ 28 h 693"/>
                <a:gd name="T6" fmla="*/ 144 w 176"/>
                <a:gd name="T7" fmla="*/ 63 h 693"/>
                <a:gd name="T8" fmla="*/ 129 w 176"/>
                <a:gd name="T9" fmla="*/ 123 h 693"/>
                <a:gd name="T10" fmla="*/ 117 w 176"/>
                <a:gd name="T11" fmla="*/ 210 h 693"/>
                <a:gd name="T12" fmla="*/ 110 w 176"/>
                <a:gd name="T13" fmla="*/ 331 h 693"/>
                <a:gd name="T14" fmla="*/ 115 w 176"/>
                <a:gd name="T15" fmla="*/ 490 h 693"/>
                <a:gd name="T16" fmla="*/ 131 w 176"/>
                <a:gd name="T17" fmla="*/ 693 h 693"/>
                <a:gd name="T18" fmla="*/ 32 w 176"/>
                <a:gd name="T19" fmla="*/ 693 h 693"/>
                <a:gd name="T20" fmla="*/ 29 w 176"/>
                <a:gd name="T21" fmla="*/ 673 h 693"/>
                <a:gd name="T22" fmla="*/ 20 w 176"/>
                <a:gd name="T23" fmla="*/ 617 h 693"/>
                <a:gd name="T24" fmla="*/ 11 w 176"/>
                <a:gd name="T25" fmla="*/ 533 h 693"/>
                <a:gd name="T26" fmla="*/ 3 w 176"/>
                <a:gd name="T27" fmla="*/ 430 h 693"/>
                <a:gd name="T28" fmla="*/ 0 w 176"/>
                <a:gd name="T29" fmla="*/ 317 h 693"/>
                <a:gd name="T30" fmla="*/ 6 w 176"/>
                <a:gd name="T31" fmla="*/ 202 h 693"/>
                <a:gd name="T32" fmla="*/ 23 w 176"/>
                <a:gd name="T33" fmla="*/ 93 h 693"/>
                <a:gd name="T34" fmla="*/ 57 w 176"/>
                <a:gd name="T35" fmla="*/ 0 h 693"/>
                <a:gd name="T36" fmla="*/ 176 w 176"/>
                <a:gd name="T37" fmla="*/ 5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72" name="Freeform 452"/>
            <p:cNvSpPr>
              <a:spLocks/>
            </p:cNvSpPr>
            <p:nvPr/>
          </p:nvSpPr>
          <p:spPr bwMode="auto">
            <a:xfrm>
              <a:off x="4047" y="3279"/>
              <a:ext cx="16" cy="65"/>
            </a:xfrm>
            <a:custGeom>
              <a:avLst/>
              <a:gdLst>
                <a:gd name="T0" fmla="*/ 149 w 149"/>
                <a:gd name="T1" fmla="*/ 4 h 592"/>
                <a:gd name="T2" fmla="*/ 145 w 149"/>
                <a:gd name="T3" fmla="*/ 8 h 592"/>
                <a:gd name="T4" fmla="*/ 136 w 149"/>
                <a:gd name="T5" fmla="*/ 24 h 592"/>
                <a:gd name="T6" fmla="*/ 123 w 149"/>
                <a:gd name="T7" fmla="*/ 54 h 592"/>
                <a:gd name="T8" fmla="*/ 110 w 149"/>
                <a:gd name="T9" fmla="*/ 104 h 592"/>
                <a:gd name="T10" fmla="*/ 99 w 149"/>
                <a:gd name="T11" fmla="*/ 179 h 592"/>
                <a:gd name="T12" fmla="*/ 94 w 149"/>
                <a:gd name="T13" fmla="*/ 282 h 592"/>
                <a:gd name="T14" fmla="*/ 97 w 149"/>
                <a:gd name="T15" fmla="*/ 418 h 592"/>
                <a:gd name="T16" fmla="*/ 112 w 149"/>
                <a:gd name="T17" fmla="*/ 592 h 592"/>
                <a:gd name="T18" fmla="*/ 27 w 149"/>
                <a:gd name="T19" fmla="*/ 592 h 592"/>
                <a:gd name="T20" fmla="*/ 24 w 149"/>
                <a:gd name="T21" fmla="*/ 575 h 592"/>
                <a:gd name="T22" fmla="*/ 17 w 149"/>
                <a:gd name="T23" fmla="*/ 527 h 592"/>
                <a:gd name="T24" fmla="*/ 9 w 149"/>
                <a:gd name="T25" fmla="*/ 455 h 592"/>
                <a:gd name="T26" fmla="*/ 2 w 149"/>
                <a:gd name="T27" fmla="*/ 367 h 592"/>
                <a:gd name="T28" fmla="*/ 0 w 149"/>
                <a:gd name="T29" fmla="*/ 271 h 592"/>
                <a:gd name="T30" fmla="*/ 5 w 149"/>
                <a:gd name="T31" fmla="*/ 173 h 592"/>
                <a:gd name="T32" fmla="*/ 20 w 149"/>
                <a:gd name="T33" fmla="*/ 80 h 592"/>
                <a:gd name="T34" fmla="*/ 48 w 149"/>
                <a:gd name="T35" fmla="*/ 0 h 592"/>
                <a:gd name="T36" fmla="*/ 149 w 149"/>
                <a:gd name="T37" fmla="*/ 4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73" name="Freeform 453"/>
            <p:cNvSpPr>
              <a:spLocks/>
            </p:cNvSpPr>
            <p:nvPr/>
          </p:nvSpPr>
          <p:spPr bwMode="auto">
            <a:xfrm>
              <a:off x="4048" y="3284"/>
              <a:ext cx="13" cy="54"/>
            </a:xfrm>
            <a:custGeom>
              <a:avLst/>
              <a:gdLst>
                <a:gd name="T0" fmla="*/ 124 w 124"/>
                <a:gd name="T1" fmla="*/ 4 h 490"/>
                <a:gd name="T2" fmla="*/ 121 w 124"/>
                <a:gd name="T3" fmla="*/ 7 h 490"/>
                <a:gd name="T4" fmla="*/ 113 w 124"/>
                <a:gd name="T5" fmla="*/ 21 h 490"/>
                <a:gd name="T6" fmla="*/ 103 w 124"/>
                <a:gd name="T7" fmla="*/ 45 h 490"/>
                <a:gd name="T8" fmla="*/ 91 w 124"/>
                <a:gd name="T9" fmla="*/ 87 h 490"/>
                <a:gd name="T10" fmla="*/ 83 w 124"/>
                <a:gd name="T11" fmla="*/ 148 h 490"/>
                <a:gd name="T12" fmla="*/ 79 w 124"/>
                <a:gd name="T13" fmla="*/ 234 h 490"/>
                <a:gd name="T14" fmla="*/ 81 w 124"/>
                <a:gd name="T15" fmla="*/ 347 h 490"/>
                <a:gd name="T16" fmla="*/ 93 w 124"/>
                <a:gd name="T17" fmla="*/ 490 h 490"/>
                <a:gd name="T18" fmla="*/ 23 w 124"/>
                <a:gd name="T19" fmla="*/ 490 h 490"/>
                <a:gd name="T20" fmla="*/ 21 w 124"/>
                <a:gd name="T21" fmla="*/ 476 h 490"/>
                <a:gd name="T22" fmla="*/ 15 w 124"/>
                <a:gd name="T23" fmla="*/ 436 h 490"/>
                <a:gd name="T24" fmla="*/ 8 w 124"/>
                <a:gd name="T25" fmla="*/ 377 h 490"/>
                <a:gd name="T26" fmla="*/ 2 w 124"/>
                <a:gd name="T27" fmla="*/ 304 h 490"/>
                <a:gd name="T28" fmla="*/ 0 w 124"/>
                <a:gd name="T29" fmla="*/ 224 h 490"/>
                <a:gd name="T30" fmla="*/ 4 w 124"/>
                <a:gd name="T31" fmla="*/ 143 h 490"/>
                <a:gd name="T32" fmla="*/ 17 w 124"/>
                <a:gd name="T33" fmla="*/ 67 h 490"/>
                <a:gd name="T34" fmla="*/ 40 w 124"/>
                <a:gd name="T35" fmla="*/ 0 h 490"/>
                <a:gd name="T36" fmla="*/ 124 w 124"/>
                <a:gd name="T37" fmla="*/ 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74" name="Freeform 454"/>
            <p:cNvSpPr>
              <a:spLocks/>
            </p:cNvSpPr>
            <p:nvPr/>
          </p:nvSpPr>
          <p:spPr bwMode="auto">
            <a:xfrm>
              <a:off x="4048" y="3289"/>
              <a:ext cx="11" cy="43"/>
            </a:xfrm>
            <a:custGeom>
              <a:avLst/>
              <a:gdLst>
                <a:gd name="T0" fmla="*/ 99 w 99"/>
                <a:gd name="T1" fmla="*/ 3 h 389"/>
                <a:gd name="T2" fmla="*/ 96 w 99"/>
                <a:gd name="T3" fmla="*/ 6 h 389"/>
                <a:gd name="T4" fmla="*/ 89 w 99"/>
                <a:gd name="T5" fmla="*/ 16 h 389"/>
                <a:gd name="T6" fmla="*/ 81 w 99"/>
                <a:gd name="T7" fmla="*/ 36 h 389"/>
                <a:gd name="T8" fmla="*/ 72 w 99"/>
                <a:gd name="T9" fmla="*/ 69 h 389"/>
                <a:gd name="T10" fmla="*/ 66 w 99"/>
                <a:gd name="T11" fmla="*/ 118 h 389"/>
                <a:gd name="T12" fmla="*/ 62 w 99"/>
                <a:gd name="T13" fmla="*/ 185 h 389"/>
                <a:gd name="T14" fmla="*/ 64 w 99"/>
                <a:gd name="T15" fmla="*/ 275 h 389"/>
                <a:gd name="T16" fmla="*/ 73 w 99"/>
                <a:gd name="T17" fmla="*/ 389 h 389"/>
                <a:gd name="T18" fmla="*/ 18 w 99"/>
                <a:gd name="T19" fmla="*/ 389 h 389"/>
                <a:gd name="T20" fmla="*/ 16 w 99"/>
                <a:gd name="T21" fmla="*/ 378 h 389"/>
                <a:gd name="T22" fmla="*/ 11 w 99"/>
                <a:gd name="T23" fmla="*/ 346 h 389"/>
                <a:gd name="T24" fmla="*/ 6 w 99"/>
                <a:gd name="T25" fmla="*/ 299 h 389"/>
                <a:gd name="T26" fmla="*/ 2 w 99"/>
                <a:gd name="T27" fmla="*/ 242 h 389"/>
                <a:gd name="T28" fmla="*/ 0 w 99"/>
                <a:gd name="T29" fmla="*/ 178 h 389"/>
                <a:gd name="T30" fmla="*/ 4 w 99"/>
                <a:gd name="T31" fmla="*/ 114 h 389"/>
                <a:gd name="T32" fmla="*/ 14 w 99"/>
                <a:gd name="T33" fmla="*/ 52 h 389"/>
                <a:gd name="T34" fmla="*/ 32 w 99"/>
                <a:gd name="T35" fmla="*/ 0 h 389"/>
                <a:gd name="T36" fmla="*/ 99 w 99"/>
                <a:gd name="T37" fmla="*/ 3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75" name="Freeform 455"/>
            <p:cNvSpPr>
              <a:spLocks/>
            </p:cNvSpPr>
            <p:nvPr/>
          </p:nvSpPr>
          <p:spPr bwMode="auto">
            <a:xfrm>
              <a:off x="4049" y="3295"/>
              <a:ext cx="8" cy="31"/>
            </a:xfrm>
            <a:custGeom>
              <a:avLst/>
              <a:gdLst>
                <a:gd name="T0" fmla="*/ 72 w 72"/>
                <a:gd name="T1" fmla="*/ 2 h 287"/>
                <a:gd name="T2" fmla="*/ 70 w 72"/>
                <a:gd name="T3" fmla="*/ 4 h 287"/>
                <a:gd name="T4" fmla="*/ 66 w 72"/>
                <a:gd name="T5" fmla="*/ 12 h 287"/>
                <a:gd name="T6" fmla="*/ 59 w 72"/>
                <a:gd name="T7" fmla="*/ 27 h 287"/>
                <a:gd name="T8" fmla="*/ 53 w 72"/>
                <a:gd name="T9" fmla="*/ 50 h 287"/>
                <a:gd name="T10" fmla="*/ 48 w 72"/>
                <a:gd name="T11" fmla="*/ 87 h 287"/>
                <a:gd name="T12" fmla="*/ 46 w 72"/>
                <a:gd name="T13" fmla="*/ 137 h 287"/>
                <a:gd name="T14" fmla="*/ 47 w 72"/>
                <a:gd name="T15" fmla="*/ 203 h 287"/>
                <a:gd name="T16" fmla="*/ 54 w 72"/>
                <a:gd name="T17" fmla="*/ 287 h 287"/>
                <a:gd name="T18" fmla="*/ 13 w 72"/>
                <a:gd name="T19" fmla="*/ 287 h 287"/>
                <a:gd name="T20" fmla="*/ 12 w 72"/>
                <a:gd name="T21" fmla="*/ 279 h 287"/>
                <a:gd name="T22" fmla="*/ 8 w 72"/>
                <a:gd name="T23" fmla="*/ 255 h 287"/>
                <a:gd name="T24" fmla="*/ 4 w 72"/>
                <a:gd name="T25" fmla="*/ 220 h 287"/>
                <a:gd name="T26" fmla="*/ 1 w 72"/>
                <a:gd name="T27" fmla="*/ 178 h 287"/>
                <a:gd name="T28" fmla="*/ 0 w 72"/>
                <a:gd name="T29" fmla="*/ 131 h 287"/>
                <a:gd name="T30" fmla="*/ 2 w 72"/>
                <a:gd name="T31" fmla="*/ 84 h 287"/>
                <a:gd name="T32" fmla="*/ 9 w 72"/>
                <a:gd name="T33" fmla="*/ 39 h 287"/>
                <a:gd name="T34" fmla="*/ 23 w 72"/>
                <a:gd name="T35" fmla="*/ 0 h 287"/>
                <a:gd name="T36" fmla="*/ 72 w 72"/>
                <a:gd name="T37" fmla="*/ 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76" name="Rectangle 456"/>
            <p:cNvSpPr>
              <a:spLocks noChangeArrowheads="1"/>
            </p:cNvSpPr>
            <p:nvPr/>
          </p:nvSpPr>
          <p:spPr bwMode="auto">
            <a:xfrm>
              <a:off x="3944" y="3287"/>
              <a:ext cx="3" cy="101"/>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2777" name="Freeform 457"/>
            <p:cNvSpPr>
              <a:spLocks/>
            </p:cNvSpPr>
            <p:nvPr/>
          </p:nvSpPr>
          <p:spPr bwMode="auto">
            <a:xfrm>
              <a:off x="3980" y="3285"/>
              <a:ext cx="39" cy="47"/>
            </a:xfrm>
            <a:custGeom>
              <a:avLst/>
              <a:gdLst>
                <a:gd name="T0" fmla="*/ 33 w 354"/>
                <a:gd name="T1" fmla="*/ 39 h 418"/>
                <a:gd name="T2" fmla="*/ 30 w 354"/>
                <a:gd name="T3" fmla="*/ 48 h 418"/>
                <a:gd name="T4" fmla="*/ 23 w 354"/>
                <a:gd name="T5" fmla="*/ 71 h 418"/>
                <a:gd name="T6" fmla="*/ 15 w 354"/>
                <a:gd name="T7" fmla="*/ 107 h 418"/>
                <a:gd name="T8" fmla="*/ 7 w 354"/>
                <a:gd name="T9" fmla="*/ 155 h 418"/>
                <a:gd name="T10" fmla="*/ 1 w 354"/>
                <a:gd name="T11" fmla="*/ 212 h 418"/>
                <a:gd name="T12" fmla="*/ 0 w 354"/>
                <a:gd name="T13" fmla="*/ 276 h 418"/>
                <a:gd name="T14" fmla="*/ 6 w 354"/>
                <a:gd name="T15" fmla="*/ 345 h 418"/>
                <a:gd name="T16" fmla="*/ 21 w 354"/>
                <a:gd name="T17" fmla="*/ 418 h 418"/>
                <a:gd name="T18" fmla="*/ 21 w 354"/>
                <a:gd name="T19" fmla="*/ 415 h 418"/>
                <a:gd name="T20" fmla="*/ 21 w 354"/>
                <a:gd name="T21" fmla="*/ 405 h 418"/>
                <a:gd name="T22" fmla="*/ 21 w 354"/>
                <a:gd name="T23" fmla="*/ 390 h 418"/>
                <a:gd name="T24" fmla="*/ 21 w 354"/>
                <a:gd name="T25" fmla="*/ 372 h 418"/>
                <a:gd name="T26" fmla="*/ 23 w 354"/>
                <a:gd name="T27" fmla="*/ 348 h 418"/>
                <a:gd name="T28" fmla="*/ 27 w 354"/>
                <a:gd name="T29" fmla="*/ 324 h 418"/>
                <a:gd name="T30" fmla="*/ 31 w 354"/>
                <a:gd name="T31" fmla="*/ 296 h 418"/>
                <a:gd name="T32" fmla="*/ 37 w 354"/>
                <a:gd name="T33" fmla="*/ 267 h 418"/>
                <a:gd name="T34" fmla="*/ 46 w 354"/>
                <a:gd name="T35" fmla="*/ 239 h 418"/>
                <a:gd name="T36" fmla="*/ 57 w 354"/>
                <a:gd name="T37" fmla="*/ 211 h 418"/>
                <a:gd name="T38" fmla="*/ 70 w 354"/>
                <a:gd name="T39" fmla="*/ 185 h 418"/>
                <a:gd name="T40" fmla="*/ 88 w 354"/>
                <a:gd name="T41" fmla="*/ 160 h 418"/>
                <a:gd name="T42" fmla="*/ 109 w 354"/>
                <a:gd name="T43" fmla="*/ 139 h 418"/>
                <a:gd name="T44" fmla="*/ 133 w 354"/>
                <a:gd name="T45" fmla="*/ 121 h 418"/>
                <a:gd name="T46" fmla="*/ 163 w 354"/>
                <a:gd name="T47" fmla="*/ 109 h 418"/>
                <a:gd name="T48" fmla="*/ 197 w 354"/>
                <a:gd name="T49" fmla="*/ 102 h 418"/>
                <a:gd name="T50" fmla="*/ 199 w 354"/>
                <a:gd name="T51" fmla="*/ 100 h 418"/>
                <a:gd name="T52" fmla="*/ 205 w 354"/>
                <a:gd name="T53" fmla="*/ 96 h 418"/>
                <a:gd name="T54" fmla="*/ 215 w 354"/>
                <a:gd name="T55" fmla="*/ 88 h 418"/>
                <a:gd name="T56" fmla="*/ 231 w 354"/>
                <a:gd name="T57" fmla="*/ 78 h 418"/>
                <a:gd name="T58" fmla="*/ 252 w 354"/>
                <a:gd name="T59" fmla="*/ 66 h 418"/>
                <a:gd name="T60" fmla="*/ 280 w 354"/>
                <a:gd name="T61" fmla="*/ 52 h 418"/>
                <a:gd name="T62" fmla="*/ 314 w 354"/>
                <a:gd name="T63" fmla="*/ 35 h 418"/>
                <a:gd name="T64" fmla="*/ 354 w 354"/>
                <a:gd name="T65" fmla="*/ 17 h 418"/>
                <a:gd name="T66" fmla="*/ 352 w 354"/>
                <a:gd name="T67" fmla="*/ 16 h 418"/>
                <a:gd name="T68" fmla="*/ 346 w 354"/>
                <a:gd name="T69" fmla="*/ 15 h 418"/>
                <a:gd name="T70" fmla="*/ 337 w 354"/>
                <a:gd name="T71" fmla="*/ 13 h 418"/>
                <a:gd name="T72" fmla="*/ 324 w 354"/>
                <a:gd name="T73" fmla="*/ 11 h 418"/>
                <a:gd name="T74" fmla="*/ 308 w 354"/>
                <a:gd name="T75" fmla="*/ 8 h 418"/>
                <a:gd name="T76" fmla="*/ 290 w 354"/>
                <a:gd name="T77" fmla="*/ 6 h 418"/>
                <a:gd name="T78" fmla="*/ 269 w 354"/>
                <a:gd name="T79" fmla="*/ 4 h 418"/>
                <a:gd name="T80" fmla="*/ 246 w 354"/>
                <a:gd name="T81" fmla="*/ 1 h 418"/>
                <a:gd name="T82" fmla="*/ 222 w 354"/>
                <a:gd name="T83" fmla="*/ 0 h 418"/>
                <a:gd name="T84" fmla="*/ 197 w 354"/>
                <a:gd name="T85" fmla="*/ 1 h 418"/>
                <a:gd name="T86" fmla="*/ 170 w 354"/>
                <a:gd name="T87" fmla="*/ 3 h 418"/>
                <a:gd name="T88" fmla="*/ 143 w 354"/>
                <a:gd name="T89" fmla="*/ 6 h 418"/>
                <a:gd name="T90" fmla="*/ 115 w 354"/>
                <a:gd name="T91" fmla="*/ 11 h 418"/>
                <a:gd name="T92" fmla="*/ 87 w 354"/>
                <a:gd name="T93" fmla="*/ 18 h 418"/>
                <a:gd name="T94" fmla="*/ 59 w 354"/>
                <a:gd name="T95" fmla="*/ 27 h 418"/>
                <a:gd name="T96" fmla="*/ 33 w 354"/>
                <a:gd name="T97" fmla="*/ 3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78" name="Freeform 458"/>
            <p:cNvSpPr>
              <a:spLocks/>
            </p:cNvSpPr>
            <p:nvPr/>
          </p:nvSpPr>
          <p:spPr bwMode="auto">
            <a:xfrm>
              <a:off x="3925" y="3320"/>
              <a:ext cx="32" cy="8"/>
            </a:xfrm>
            <a:custGeom>
              <a:avLst/>
              <a:gdLst>
                <a:gd name="T0" fmla="*/ 0 w 290"/>
                <a:gd name="T1" fmla="*/ 50 h 79"/>
                <a:gd name="T2" fmla="*/ 0 w 290"/>
                <a:gd name="T3" fmla="*/ 49 h 79"/>
                <a:gd name="T4" fmla="*/ 3 w 290"/>
                <a:gd name="T5" fmla="*/ 46 h 79"/>
                <a:gd name="T6" fmla="*/ 6 w 290"/>
                <a:gd name="T7" fmla="*/ 42 h 79"/>
                <a:gd name="T8" fmla="*/ 11 w 290"/>
                <a:gd name="T9" fmla="*/ 36 h 79"/>
                <a:gd name="T10" fmla="*/ 18 w 290"/>
                <a:gd name="T11" fmla="*/ 30 h 79"/>
                <a:gd name="T12" fmla="*/ 26 w 290"/>
                <a:gd name="T13" fmla="*/ 24 h 79"/>
                <a:gd name="T14" fmla="*/ 37 w 290"/>
                <a:gd name="T15" fmla="*/ 18 h 79"/>
                <a:gd name="T16" fmla="*/ 51 w 290"/>
                <a:gd name="T17" fmla="*/ 12 h 79"/>
                <a:gd name="T18" fmla="*/ 69 w 290"/>
                <a:gd name="T19" fmla="*/ 6 h 79"/>
                <a:gd name="T20" fmla="*/ 88 w 290"/>
                <a:gd name="T21" fmla="*/ 2 h 79"/>
                <a:gd name="T22" fmla="*/ 112 w 290"/>
                <a:gd name="T23" fmla="*/ 0 h 79"/>
                <a:gd name="T24" fmla="*/ 139 w 290"/>
                <a:gd name="T25" fmla="*/ 0 h 79"/>
                <a:gd name="T26" fmla="*/ 170 w 290"/>
                <a:gd name="T27" fmla="*/ 2 h 79"/>
                <a:gd name="T28" fmla="*/ 205 w 290"/>
                <a:gd name="T29" fmla="*/ 8 h 79"/>
                <a:gd name="T30" fmla="*/ 245 w 290"/>
                <a:gd name="T31" fmla="*/ 16 h 79"/>
                <a:gd name="T32" fmla="*/ 290 w 290"/>
                <a:gd name="T33" fmla="*/ 28 h 79"/>
                <a:gd name="T34" fmla="*/ 283 w 290"/>
                <a:gd name="T35" fmla="*/ 45 h 79"/>
                <a:gd name="T36" fmla="*/ 281 w 290"/>
                <a:gd name="T37" fmla="*/ 44 h 79"/>
                <a:gd name="T38" fmla="*/ 274 w 290"/>
                <a:gd name="T39" fmla="*/ 42 h 79"/>
                <a:gd name="T40" fmla="*/ 263 w 290"/>
                <a:gd name="T41" fmla="*/ 39 h 79"/>
                <a:gd name="T42" fmla="*/ 249 w 290"/>
                <a:gd name="T43" fmla="*/ 35 h 79"/>
                <a:gd name="T44" fmla="*/ 232 w 290"/>
                <a:gd name="T45" fmla="*/ 31 h 79"/>
                <a:gd name="T46" fmla="*/ 212 w 290"/>
                <a:gd name="T47" fmla="*/ 27 h 79"/>
                <a:gd name="T48" fmla="*/ 191 w 290"/>
                <a:gd name="T49" fmla="*/ 24 h 79"/>
                <a:gd name="T50" fmla="*/ 167 w 290"/>
                <a:gd name="T51" fmla="*/ 22 h 79"/>
                <a:gd name="T52" fmla="*/ 144 w 290"/>
                <a:gd name="T53" fmla="*/ 21 h 79"/>
                <a:gd name="T54" fmla="*/ 120 w 290"/>
                <a:gd name="T55" fmla="*/ 21 h 79"/>
                <a:gd name="T56" fmla="*/ 96 w 290"/>
                <a:gd name="T57" fmla="*/ 23 h 79"/>
                <a:gd name="T58" fmla="*/ 74 w 290"/>
                <a:gd name="T59" fmla="*/ 28 h 79"/>
                <a:gd name="T60" fmla="*/ 52 w 290"/>
                <a:gd name="T61" fmla="*/ 36 h 79"/>
                <a:gd name="T62" fmla="*/ 32 w 290"/>
                <a:gd name="T63" fmla="*/ 46 h 79"/>
                <a:gd name="T64" fmla="*/ 15 w 290"/>
                <a:gd name="T65" fmla="*/ 61 h 79"/>
                <a:gd name="T66" fmla="*/ 0 w 290"/>
                <a:gd name="T67" fmla="*/ 79 h 79"/>
                <a:gd name="T68" fmla="*/ 0 w 290"/>
                <a:gd name="T69" fmla="*/ 5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79" name="Freeform 459"/>
            <p:cNvSpPr>
              <a:spLocks/>
            </p:cNvSpPr>
            <p:nvPr/>
          </p:nvSpPr>
          <p:spPr bwMode="auto">
            <a:xfrm>
              <a:off x="3925" y="3299"/>
              <a:ext cx="32" cy="9"/>
            </a:xfrm>
            <a:custGeom>
              <a:avLst/>
              <a:gdLst>
                <a:gd name="T0" fmla="*/ 0 w 290"/>
                <a:gd name="T1" fmla="*/ 50 h 79"/>
                <a:gd name="T2" fmla="*/ 0 w 290"/>
                <a:gd name="T3" fmla="*/ 49 h 79"/>
                <a:gd name="T4" fmla="*/ 3 w 290"/>
                <a:gd name="T5" fmla="*/ 46 h 79"/>
                <a:gd name="T6" fmla="*/ 6 w 290"/>
                <a:gd name="T7" fmla="*/ 42 h 79"/>
                <a:gd name="T8" fmla="*/ 11 w 290"/>
                <a:gd name="T9" fmla="*/ 36 h 79"/>
                <a:gd name="T10" fmla="*/ 18 w 290"/>
                <a:gd name="T11" fmla="*/ 30 h 79"/>
                <a:gd name="T12" fmla="*/ 26 w 290"/>
                <a:gd name="T13" fmla="*/ 24 h 79"/>
                <a:gd name="T14" fmla="*/ 37 w 290"/>
                <a:gd name="T15" fmla="*/ 17 h 79"/>
                <a:gd name="T16" fmla="*/ 51 w 290"/>
                <a:gd name="T17" fmla="*/ 11 h 79"/>
                <a:gd name="T18" fmla="*/ 69 w 290"/>
                <a:gd name="T19" fmla="*/ 6 h 79"/>
                <a:gd name="T20" fmla="*/ 88 w 290"/>
                <a:gd name="T21" fmla="*/ 2 h 79"/>
                <a:gd name="T22" fmla="*/ 112 w 290"/>
                <a:gd name="T23" fmla="*/ 0 h 79"/>
                <a:gd name="T24" fmla="*/ 139 w 290"/>
                <a:gd name="T25" fmla="*/ 0 h 79"/>
                <a:gd name="T26" fmla="*/ 170 w 290"/>
                <a:gd name="T27" fmla="*/ 2 h 79"/>
                <a:gd name="T28" fmla="*/ 205 w 290"/>
                <a:gd name="T29" fmla="*/ 7 h 79"/>
                <a:gd name="T30" fmla="*/ 245 w 290"/>
                <a:gd name="T31" fmla="*/ 16 h 79"/>
                <a:gd name="T32" fmla="*/ 290 w 290"/>
                <a:gd name="T33" fmla="*/ 28 h 79"/>
                <a:gd name="T34" fmla="*/ 283 w 290"/>
                <a:gd name="T35" fmla="*/ 44 h 79"/>
                <a:gd name="T36" fmla="*/ 281 w 290"/>
                <a:gd name="T37" fmla="*/ 43 h 79"/>
                <a:gd name="T38" fmla="*/ 274 w 290"/>
                <a:gd name="T39" fmla="*/ 41 h 79"/>
                <a:gd name="T40" fmla="*/ 263 w 290"/>
                <a:gd name="T41" fmla="*/ 38 h 79"/>
                <a:gd name="T42" fmla="*/ 249 w 290"/>
                <a:gd name="T43" fmla="*/ 34 h 79"/>
                <a:gd name="T44" fmla="*/ 232 w 290"/>
                <a:gd name="T45" fmla="*/ 31 h 79"/>
                <a:gd name="T46" fmla="*/ 212 w 290"/>
                <a:gd name="T47" fmla="*/ 27 h 79"/>
                <a:gd name="T48" fmla="*/ 191 w 290"/>
                <a:gd name="T49" fmla="*/ 24 h 79"/>
                <a:gd name="T50" fmla="*/ 167 w 290"/>
                <a:gd name="T51" fmla="*/ 21 h 79"/>
                <a:gd name="T52" fmla="*/ 144 w 290"/>
                <a:gd name="T53" fmla="*/ 20 h 79"/>
                <a:gd name="T54" fmla="*/ 120 w 290"/>
                <a:gd name="T55" fmla="*/ 21 h 79"/>
                <a:gd name="T56" fmla="*/ 96 w 290"/>
                <a:gd name="T57" fmla="*/ 23 h 79"/>
                <a:gd name="T58" fmla="*/ 74 w 290"/>
                <a:gd name="T59" fmla="*/ 28 h 79"/>
                <a:gd name="T60" fmla="*/ 52 w 290"/>
                <a:gd name="T61" fmla="*/ 36 h 79"/>
                <a:gd name="T62" fmla="*/ 32 w 290"/>
                <a:gd name="T63" fmla="*/ 46 h 79"/>
                <a:gd name="T64" fmla="*/ 15 w 290"/>
                <a:gd name="T65" fmla="*/ 61 h 79"/>
                <a:gd name="T66" fmla="*/ 0 w 290"/>
                <a:gd name="T67" fmla="*/ 79 h 79"/>
                <a:gd name="T68" fmla="*/ 0 w 290"/>
                <a:gd name="T69" fmla="*/ 5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80" name="Freeform 460"/>
            <p:cNvSpPr>
              <a:spLocks/>
            </p:cNvSpPr>
            <p:nvPr/>
          </p:nvSpPr>
          <p:spPr bwMode="auto">
            <a:xfrm>
              <a:off x="3955" y="3289"/>
              <a:ext cx="52" cy="96"/>
            </a:xfrm>
            <a:custGeom>
              <a:avLst/>
              <a:gdLst>
                <a:gd name="T0" fmla="*/ 0 w 469"/>
                <a:gd name="T1" fmla="*/ 0 h 868"/>
                <a:gd name="T2" fmla="*/ 0 w 469"/>
                <a:gd name="T3" fmla="*/ 840 h 868"/>
                <a:gd name="T4" fmla="*/ 142 w 469"/>
                <a:gd name="T5" fmla="*/ 868 h 868"/>
                <a:gd name="T6" fmla="*/ 136 w 469"/>
                <a:gd name="T7" fmla="*/ 755 h 868"/>
                <a:gd name="T8" fmla="*/ 469 w 469"/>
                <a:gd name="T9" fmla="*/ 806 h 868"/>
                <a:gd name="T10" fmla="*/ 463 w 469"/>
                <a:gd name="T11" fmla="*/ 761 h 868"/>
                <a:gd name="T12" fmla="*/ 232 w 469"/>
                <a:gd name="T13" fmla="*/ 732 h 868"/>
                <a:gd name="T14" fmla="*/ 226 w 469"/>
                <a:gd name="T15" fmla="*/ 635 h 868"/>
                <a:gd name="T16" fmla="*/ 68 w 469"/>
                <a:gd name="T17" fmla="*/ 635 h 868"/>
                <a:gd name="T18" fmla="*/ 64 w 469"/>
                <a:gd name="T19" fmla="*/ 623 h 868"/>
                <a:gd name="T20" fmla="*/ 53 w 469"/>
                <a:gd name="T21" fmla="*/ 587 h 868"/>
                <a:gd name="T22" fmla="*/ 39 w 469"/>
                <a:gd name="T23" fmla="*/ 530 h 868"/>
                <a:gd name="T24" fmla="*/ 25 w 469"/>
                <a:gd name="T25" fmla="*/ 455 h 868"/>
                <a:gd name="T26" fmla="*/ 14 w 469"/>
                <a:gd name="T27" fmla="*/ 365 h 868"/>
                <a:gd name="T28" fmla="*/ 10 w 469"/>
                <a:gd name="T29" fmla="*/ 262 h 868"/>
                <a:gd name="T30" fmla="*/ 19 w 469"/>
                <a:gd name="T31" fmla="*/ 149 h 868"/>
                <a:gd name="T32" fmla="*/ 40 w 469"/>
                <a:gd name="T33" fmla="*/ 29 h 868"/>
                <a:gd name="T34" fmla="*/ 0 w 469"/>
                <a:gd name="T35"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81" name="Freeform 461"/>
            <p:cNvSpPr>
              <a:spLocks/>
            </p:cNvSpPr>
            <p:nvPr/>
          </p:nvSpPr>
          <p:spPr bwMode="auto">
            <a:xfrm>
              <a:off x="3981" y="3267"/>
              <a:ext cx="67" cy="13"/>
            </a:xfrm>
            <a:custGeom>
              <a:avLst/>
              <a:gdLst>
                <a:gd name="T0" fmla="*/ 0 w 604"/>
                <a:gd name="T1" fmla="*/ 118 h 118"/>
                <a:gd name="T2" fmla="*/ 3 w 604"/>
                <a:gd name="T3" fmla="*/ 117 h 118"/>
                <a:gd name="T4" fmla="*/ 14 w 604"/>
                <a:gd name="T5" fmla="*/ 113 h 118"/>
                <a:gd name="T6" fmla="*/ 29 w 604"/>
                <a:gd name="T7" fmla="*/ 108 h 118"/>
                <a:gd name="T8" fmla="*/ 50 w 604"/>
                <a:gd name="T9" fmla="*/ 101 h 118"/>
                <a:gd name="T10" fmla="*/ 77 w 604"/>
                <a:gd name="T11" fmla="*/ 93 h 118"/>
                <a:gd name="T12" fmla="*/ 107 w 604"/>
                <a:gd name="T13" fmla="*/ 85 h 118"/>
                <a:gd name="T14" fmla="*/ 143 w 604"/>
                <a:gd name="T15" fmla="*/ 76 h 118"/>
                <a:gd name="T16" fmla="*/ 181 w 604"/>
                <a:gd name="T17" fmla="*/ 69 h 118"/>
                <a:gd name="T18" fmla="*/ 224 w 604"/>
                <a:gd name="T19" fmla="*/ 62 h 118"/>
                <a:gd name="T20" fmla="*/ 270 w 604"/>
                <a:gd name="T21" fmla="*/ 57 h 118"/>
                <a:gd name="T22" fmla="*/ 319 w 604"/>
                <a:gd name="T23" fmla="*/ 53 h 118"/>
                <a:gd name="T24" fmla="*/ 369 w 604"/>
                <a:gd name="T25" fmla="*/ 52 h 118"/>
                <a:gd name="T26" fmla="*/ 422 w 604"/>
                <a:gd name="T27" fmla="*/ 53 h 118"/>
                <a:gd name="T28" fmla="*/ 476 w 604"/>
                <a:gd name="T29" fmla="*/ 58 h 118"/>
                <a:gd name="T30" fmla="*/ 531 w 604"/>
                <a:gd name="T31" fmla="*/ 66 h 118"/>
                <a:gd name="T32" fmla="*/ 587 w 604"/>
                <a:gd name="T33" fmla="*/ 78 h 118"/>
                <a:gd name="T34" fmla="*/ 604 w 604"/>
                <a:gd name="T35" fmla="*/ 0 h 118"/>
                <a:gd name="T36" fmla="*/ 600 w 604"/>
                <a:gd name="T37" fmla="*/ 0 h 118"/>
                <a:gd name="T38" fmla="*/ 587 w 604"/>
                <a:gd name="T39" fmla="*/ 0 h 118"/>
                <a:gd name="T40" fmla="*/ 566 w 604"/>
                <a:gd name="T41" fmla="*/ 0 h 118"/>
                <a:gd name="T42" fmla="*/ 540 w 604"/>
                <a:gd name="T43" fmla="*/ 1 h 118"/>
                <a:gd name="T44" fmla="*/ 507 w 604"/>
                <a:gd name="T45" fmla="*/ 2 h 118"/>
                <a:gd name="T46" fmla="*/ 470 w 604"/>
                <a:gd name="T47" fmla="*/ 3 h 118"/>
                <a:gd name="T48" fmla="*/ 428 w 604"/>
                <a:gd name="T49" fmla="*/ 6 h 118"/>
                <a:gd name="T50" fmla="*/ 383 w 604"/>
                <a:gd name="T51" fmla="*/ 8 h 118"/>
                <a:gd name="T52" fmla="*/ 335 w 604"/>
                <a:gd name="T53" fmla="*/ 12 h 118"/>
                <a:gd name="T54" fmla="*/ 285 w 604"/>
                <a:gd name="T55" fmla="*/ 16 h 118"/>
                <a:gd name="T56" fmla="*/ 235 w 604"/>
                <a:gd name="T57" fmla="*/ 21 h 118"/>
                <a:gd name="T58" fmla="*/ 186 w 604"/>
                <a:gd name="T59" fmla="*/ 28 h 118"/>
                <a:gd name="T60" fmla="*/ 136 w 604"/>
                <a:gd name="T61" fmla="*/ 36 h 118"/>
                <a:gd name="T62" fmla="*/ 88 w 604"/>
                <a:gd name="T63" fmla="*/ 45 h 118"/>
                <a:gd name="T64" fmla="*/ 42 w 604"/>
                <a:gd name="T65" fmla="*/ 55 h 118"/>
                <a:gd name="T66" fmla="*/ 0 w 604"/>
                <a:gd name="T67" fmla="*/ 67 h 118"/>
                <a:gd name="T68" fmla="*/ 0 w 604"/>
                <a:gd name="T6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82" name="Freeform 462"/>
            <p:cNvSpPr>
              <a:spLocks/>
            </p:cNvSpPr>
            <p:nvPr/>
          </p:nvSpPr>
          <p:spPr bwMode="auto">
            <a:xfrm>
              <a:off x="3942" y="3387"/>
              <a:ext cx="113" cy="38"/>
            </a:xfrm>
            <a:custGeom>
              <a:avLst/>
              <a:gdLst>
                <a:gd name="T0" fmla="*/ 430 w 1017"/>
                <a:gd name="T1" fmla="*/ 326 h 337"/>
                <a:gd name="T2" fmla="*/ 432 w 1017"/>
                <a:gd name="T3" fmla="*/ 325 h 337"/>
                <a:gd name="T4" fmla="*/ 438 w 1017"/>
                <a:gd name="T5" fmla="*/ 323 h 337"/>
                <a:gd name="T6" fmla="*/ 447 w 1017"/>
                <a:gd name="T7" fmla="*/ 319 h 337"/>
                <a:gd name="T8" fmla="*/ 459 w 1017"/>
                <a:gd name="T9" fmla="*/ 314 h 337"/>
                <a:gd name="T10" fmla="*/ 474 w 1017"/>
                <a:gd name="T11" fmla="*/ 308 h 337"/>
                <a:gd name="T12" fmla="*/ 491 w 1017"/>
                <a:gd name="T13" fmla="*/ 301 h 337"/>
                <a:gd name="T14" fmla="*/ 509 w 1017"/>
                <a:gd name="T15" fmla="*/ 291 h 337"/>
                <a:gd name="T16" fmla="*/ 528 w 1017"/>
                <a:gd name="T17" fmla="*/ 282 h 337"/>
                <a:gd name="T18" fmla="*/ 549 w 1017"/>
                <a:gd name="T19" fmla="*/ 272 h 337"/>
                <a:gd name="T20" fmla="*/ 568 w 1017"/>
                <a:gd name="T21" fmla="*/ 260 h 337"/>
                <a:gd name="T22" fmla="*/ 587 w 1017"/>
                <a:gd name="T23" fmla="*/ 248 h 337"/>
                <a:gd name="T24" fmla="*/ 606 w 1017"/>
                <a:gd name="T25" fmla="*/ 235 h 337"/>
                <a:gd name="T26" fmla="*/ 623 w 1017"/>
                <a:gd name="T27" fmla="*/ 222 h 337"/>
                <a:gd name="T28" fmla="*/ 638 w 1017"/>
                <a:gd name="T29" fmla="*/ 208 h 337"/>
                <a:gd name="T30" fmla="*/ 651 w 1017"/>
                <a:gd name="T31" fmla="*/ 193 h 337"/>
                <a:gd name="T32" fmla="*/ 662 w 1017"/>
                <a:gd name="T33" fmla="*/ 179 h 337"/>
                <a:gd name="T34" fmla="*/ 0 w 1017"/>
                <a:gd name="T35" fmla="*/ 17 h 337"/>
                <a:gd name="T36" fmla="*/ 51 w 1017"/>
                <a:gd name="T37" fmla="*/ 0 h 337"/>
                <a:gd name="T38" fmla="*/ 1017 w 1017"/>
                <a:gd name="T39" fmla="*/ 237 h 337"/>
                <a:gd name="T40" fmla="*/ 977 w 1017"/>
                <a:gd name="T41" fmla="*/ 260 h 337"/>
                <a:gd name="T42" fmla="*/ 698 w 1017"/>
                <a:gd name="T43" fmla="*/ 188 h 337"/>
                <a:gd name="T44" fmla="*/ 697 w 1017"/>
                <a:gd name="T45" fmla="*/ 189 h 337"/>
                <a:gd name="T46" fmla="*/ 695 w 1017"/>
                <a:gd name="T47" fmla="*/ 192 h 337"/>
                <a:gd name="T48" fmla="*/ 691 w 1017"/>
                <a:gd name="T49" fmla="*/ 196 h 337"/>
                <a:gd name="T50" fmla="*/ 685 w 1017"/>
                <a:gd name="T51" fmla="*/ 202 h 337"/>
                <a:gd name="T52" fmla="*/ 678 w 1017"/>
                <a:gd name="T53" fmla="*/ 211 h 337"/>
                <a:gd name="T54" fmla="*/ 668 w 1017"/>
                <a:gd name="T55" fmla="*/ 219 h 337"/>
                <a:gd name="T56" fmla="*/ 657 w 1017"/>
                <a:gd name="T57" fmla="*/ 229 h 337"/>
                <a:gd name="T58" fmla="*/ 642 w 1017"/>
                <a:gd name="T59" fmla="*/ 239 h 337"/>
                <a:gd name="T60" fmla="*/ 626 w 1017"/>
                <a:gd name="T61" fmla="*/ 250 h 337"/>
                <a:gd name="T62" fmla="*/ 609 w 1017"/>
                <a:gd name="T63" fmla="*/ 263 h 337"/>
                <a:gd name="T64" fmla="*/ 587 w 1017"/>
                <a:gd name="T65" fmla="*/ 275 h 337"/>
                <a:gd name="T66" fmla="*/ 565 w 1017"/>
                <a:gd name="T67" fmla="*/ 287 h 337"/>
                <a:gd name="T68" fmla="*/ 540 w 1017"/>
                <a:gd name="T69" fmla="*/ 301 h 337"/>
                <a:gd name="T70" fmla="*/ 511 w 1017"/>
                <a:gd name="T71" fmla="*/ 313 h 337"/>
                <a:gd name="T72" fmla="*/ 480 w 1017"/>
                <a:gd name="T73" fmla="*/ 325 h 337"/>
                <a:gd name="T74" fmla="*/ 447 w 1017"/>
                <a:gd name="T75" fmla="*/ 337 h 337"/>
                <a:gd name="T76" fmla="*/ 430 w 1017"/>
                <a:gd name="T77" fmla="*/ 32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83" name="Freeform 463"/>
            <p:cNvSpPr>
              <a:spLocks/>
            </p:cNvSpPr>
            <p:nvPr/>
          </p:nvSpPr>
          <p:spPr bwMode="auto">
            <a:xfrm>
              <a:off x="3918" y="3397"/>
              <a:ext cx="116" cy="34"/>
            </a:xfrm>
            <a:custGeom>
              <a:avLst/>
              <a:gdLst>
                <a:gd name="T0" fmla="*/ 0 w 1036"/>
                <a:gd name="T1" fmla="*/ 0 h 303"/>
                <a:gd name="T2" fmla="*/ 1013 w 1036"/>
                <a:gd name="T3" fmla="*/ 303 h 303"/>
                <a:gd name="T4" fmla="*/ 1036 w 1036"/>
                <a:gd name="T5" fmla="*/ 303 h 303"/>
                <a:gd name="T6" fmla="*/ 31 w 1036"/>
                <a:gd name="T7" fmla="*/ 0 h 303"/>
                <a:gd name="T8" fmla="*/ 0 w 1036"/>
                <a:gd name="T9" fmla="*/ 0 h 303"/>
              </a:gdLst>
              <a:ahLst/>
              <a:cxnLst>
                <a:cxn ang="0">
                  <a:pos x="T0" y="T1"/>
                </a:cxn>
                <a:cxn ang="0">
                  <a:pos x="T2" y="T3"/>
                </a:cxn>
                <a:cxn ang="0">
                  <a:pos x="T4" y="T5"/>
                </a:cxn>
                <a:cxn ang="0">
                  <a:pos x="T6" y="T7"/>
                </a:cxn>
                <a:cxn ang="0">
                  <a:pos x="T8" y="T9"/>
                </a:cxn>
              </a:cxnLst>
              <a:rect l="0" t="0" r="r" b="b"/>
              <a:pathLst>
                <a:path w="1036" h="303">
                  <a:moveTo>
                    <a:pt x="0" y="0"/>
                  </a:moveTo>
                  <a:lnTo>
                    <a:pt x="1013" y="303"/>
                  </a:lnTo>
                  <a:lnTo>
                    <a:pt x="1036" y="303"/>
                  </a:lnTo>
                  <a:lnTo>
                    <a:pt x="31"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84" name="Freeform 464"/>
            <p:cNvSpPr>
              <a:spLocks/>
            </p:cNvSpPr>
            <p:nvPr/>
          </p:nvSpPr>
          <p:spPr bwMode="auto">
            <a:xfrm>
              <a:off x="3938" y="3393"/>
              <a:ext cx="113" cy="30"/>
            </a:xfrm>
            <a:custGeom>
              <a:avLst/>
              <a:gdLst>
                <a:gd name="T0" fmla="*/ 0 w 1023"/>
                <a:gd name="T1" fmla="*/ 1 h 270"/>
                <a:gd name="T2" fmla="*/ 1001 w 1023"/>
                <a:gd name="T3" fmla="*/ 270 h 270"/>
                <a:gd name="T4" fmla="*/ 1023 w 1023"/>
                <a:gd name="T5" fmla="*/ 269 h 270"/>
                <a:gd name="T6" fmla="*/ 31 w 1023"/>
                <a:gd name="T7" fmla="*/ 0 h 270"/>
                <a:gd name="T8" fmla="*/ 0 w 1023"/>
                <a:gd name="T9" fmla="*/ 1 h 270"/>
              </a:gdLst>
              <a:ahLst/>
              <a:cxnLst>
                <a:cxn ang="0">
                  <a:pos x="T0" y="T1"/>
                </a:cxn>
                <a:cxn ang="0">
                  <a:pos x="T2" y="T3"/>
                </a:cxn>
                <a:cxn ang="0">
                  <a:pos x="T4" y="T5"/>
                </a:cxn>
                <a:cxn ang="0">
                  <a:pos x="T6" y="T7"/>
                </a:cxn>
                <a:cxn ang="0">
                  <a:pos x="T8" y="T9"/>
                </a:cxn>
              </a:cxnLst>
              <a:rect l="0" t="0" r="r" b="b"/>
              <a:pathLst>
                <a:path w="1023" h="270">
                  <a:moveTo>
                    <a:pt x="0" y="1"/>
                  </a:moveTo>
                  <a:lnTo>
                    <a:pt x="1001" y="270"/>
                  </a:lnTo>
                  <a:lnTo>
                    <a:pt x="1023" y="269"/>
                  </a:lnTo>
                  <a:lnTo>
                    <a:pt x="31" y="0"/>
                  </a:lnTo>
                  <a:lnTo>
                    <a:pt x="0" y="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85" name="Freeform 465"/>
            <p:cNvSpPr>
              <a:spLocks/>
            </p:cNvSpPr>
            <p:nvPr/>
          </p:nvSpPr>
          <p:spPr bwMode="auto">
            <a:xfrm>
              <a:off x="3929" y="3394"/>
              <a:ext cx="114" cy="33"/>
            </a:xfrm>
            <a:custGeom>
              <a:avLst/>
              <a:gdLst>
                <a:gd name="T0" fmla="*/ 0 w 1028"/>
                <a:gd name="T1" fmla="*/ 0 h 299"/>
                <a:gd name="T2" fmla="*/ 1009 w 1028"/>
                <a:gd name="T3" fmla="*/ 299 h 299"/>
                <a:gd name="T4" fmla="*/ 1028 w 1028"/>
                <a:gd name="T5" fmla="*/ 292 h 299"/>
                <a:gd name="T6" fmla="*/ 30 w 1028"/>
                <a:gd name="T7" fmla="*/ 0 h 299"/>
                <a:gd name="T8" fmla="*/ 0 w 1028"/>
                <a:gd name="T9" fmla="*/ 0 h 299"/>
              </a:gdLst>
              <a:ahLst/>
              <a:cxnLst>
                <a:cxn ang="0">
                  <a:pos x="T0" y="T1"/>
                </a:cxn>
                <a:cxn ang="0">
                  <a:pos x="T2" y="T3"/>
                </a:cxn>
                <a:cxn ang="0">
                  <a:pos x="T4" y="T5"/>
                </a:cxn>
                <a:cxn ang="0">
                  <a:pos x="T6" y="T7"/>
                </a:cxn>
                <a:cxn ang="0">
                  <a:pos x="T8" y="T9"/>
                </a:cxn>
              </a:cxnLst>
              <a:rect l="0" t="0" r="r" b="b"/>
              <a:pathLst>
                <a:path w="1028" h="299">
                  <a:moveTo>
                    <a:pt x="0" y="0"/>
                  </a:moveTo>
                  <a:lnTo>
                    <a:pt x="1009" y="299"/>
                  </a:lnTo>
                  <a:lnTo>
                    <a:pt x="1028" y="292"/>
                  </a:lnTo>
                  <a:lnTo>
                    <a:pt x="30"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12786" name="Group 466"/>
          <p:cNvGrpSpPr>
            <a:grpSpLocks/>
          </p:cNvGrpSpPr>
          <p:nvPr/>
        </p:nvGrpSpPr>
        <p:grpSpPr bwMode="auto">
          <a:xfrm>
            <a:off x="5588000" y="4610100"/>
            <a:ext cx="338138" cy="282575"/>
            <a:chOff x="3899" y="3264"/>
            <a:chExt cx="213" cy="178"/>
          </a:xfrm>
        </p:grpSpPr>
        <p:sp>
          <p:nvSpPr>
            <p:cNvPr id="312787" name="Freeform 467"/>
            <p:cNvSpPr>
              <a:spLocks/>
            </p:cNvSpPr>
            <p:nvPr/>
          </p:nvSpPr>
          <p:spPr bwMode="auto">
            <a:xfrm>
              <a:off x="3899" y="3264"/>
              <a:ext cx="213" cy="178"/>
            </a:xfrm>
            <a:custGeom>
              <a:avLst/>
              <a:gdLst>
                <a:gd name="T0" fmla="*/ 539 w 1913"/>
                <a:gd name="T1" fmla="*/ 115 h 1606"/>
                <a:gd name="T2" fmla="*/ 544 w 1913"/>
                <a:gd name="T3" fmla="*/ 114 h 1606"/>
                <a:gd name="T4" fmla="*/ 555 w 1913"/>
                <a:gd name="T5" fmla="*/ 110 h 1606"/>
                <a:gd name="T6" fmla="*/ 574 w 1913"/>
                <a:gd name="T7" fmla="*/ 103 h 1606"/>
                <a:gd name="T8" fmla="*/ 602 w 1913"/>
                <a:gd name="T9" fmla="*/ 95 h 1606"/>
                <a:gd name="T10" fmla="*/ 636 w 1913"/>
                <a:gd name="T11" fmla="*/ 85 h 1606"/>
                <a:gd name="T12" fmla="*/ 679 w 1913"/>
                <a:gd name="T13" fmla="*/ 75 h 1606"/>
                <a:gd name="T14" fmla="*/ 730 w 1913"/>
                <a:gd name="T15" fmla="*/ 64 h 1606"/>
                <a:gd name="T16" fmla="*/ 789 w 1913"/>
                <a:gd name="T17" fmla="*/ 52 h 1606"/>
                <a:gd name="T18" fmla="*/ 855 w 1913"/>
                <a:gd name="T19" fmla="*/ 41 h 1606"/>
                <a:gd name="T20" fmla="*/ 929 w 1913"/>
                <a:gd name="T21" fmla="*/ 31 h 1606"/>
                <a:gd name="T22" fmla="*/ 1013 w 1913"/>
                <a:gd name="T23" fmla="*/ 21 h 1606"/>
                <a:gd name="T24" fmla="*/ 1103 w 1913"/>
                <a:gd name="T25" fmla="*/ 13 h 1606"/>
                <a:gd name="T26" fmla="*/ 1202 w 1913"/>
                <a:gd name="T27" fmla="*/ 6 h 1606"/>
                <a:gd name="T28" fmla="*/ 1309 w 1913"/>
                <a:gd name="T29" fmla="*/ 1 h 1606"/>
                <a:gd name="T30" fmla="*/ 1425 w 1913"/>
                <a:gd name="T31" fmla="*/ 0 h 1606"/>
                <a:gd name="T32" fmla="*/ 1548 w 1913"/>
                <a:gd name="T33" fmla="*/ 1 h 1606"/>
                <a:gd name="T34" fmla="*/ 1601 w 1913"/>
                <a:gd name="T35" fmla="*/ 221 h 1606"/>
                <a:gd name="T36" fmla="*/ 1620 w 1913"/>
                <a:gd name="T37" fmla="*/ 230 h 1606"/>
                <a:gd name="T38" fmla="*/ 1663 w 1913"/>
                <a:gd name="T39" fmla="*/ 260 h 1606"/>
                <a:gd name="T40" fmla="*/ 1709 w 1913"/>
                <a:gd name="T41" fmla="*/ 312 h 1606"/>
                <a:gd name="T42" fmla="*/ 1736 w 1913"/>
                <a:gd name="T43" fmla="*/ 388 h 1606"/>
                <a:gd name="T44" fmla="*/ 1849 w 1913"/>
                <a:gd name="T45" fmla="*/ 898 h 1606"/>
                <a:gd name="T46" fmla="*/ 1895 w 1913"/>
                <a:gd name="T47" fmla="*/ 1110 h 1606"/>
                <a:gd name="T48" fmla="*/ 1902 w 1913"/>
                <a:gd name="T49" fmla="*/ 1125 h 1606"/>
                <a:gd name="T50" fmla="*/ 1912 w 1913"/>
                <a:gd name="T51" fmla="*/ 1166 h 1606"/>
                <a:gd name="T52" fmla="*/ 1911 w 1913"/>
                <a:gd name="T53" fmla="*/ 1229 h 1606"/>
                <a:gd name="T54" fmla="*/ 1884 w 1913"/>
                <a:gd name="T55" fmla="*/ 1307 h 1606"/>
                <a:gd name="T56" fmla="*/ 0 w 1913"/>
                <a:gd name="T57" fmla="*/ 1258 h 1606"/>
                <a:gd name="T58" fmla="*/ 188 w 1913"/>
                <a:gd name="T59" fmla="*/ 1159 h 1606"/>
                <a:gd name="T60" fmla="*/ 189 w 1913"/>
                <a:gd name="T61" fmla="*/ 220 h 1606"/>
                <a:gd name="T62" fmla="*/ 198 w 1913"/>
                <a:gd name="T63" fmla="*/ 214 h 1606"/>
                <a:gd name="T64" fmla="*/ 218 w 1913"/>
                <a:gd name="T65" fmla="*/ 203 h 1606"/>
                <a:gd name="T66" fmla="*/ 245 w 1913"/>
                <a:gd name="T67" fmla="*/ 191 h 1606"/>
                <a:gd name="T68" fmla="*/ 281 w 1913"/>
                <a:gd name="T69" fmla="*/ 179 h 1606"/>
                <a:gd name="T70" fmla="*/ 326 w 1913"/>
                <a:gd name="T71" fmla="*/ 173 h 1606"/>
                <a:gd name="T72" fmla="*/ 378 w 1913"/>
                <a:gd name="T73" fmla="*/ 172 h 1606"/>
                <a:gd name="T74" fmla="*/ 439 w 1913"/>
                <a:gd name="T75" fmla="*/ 181 h 1606"/>
                <a:gd name="T76" fmla="*/ 518 w 1913"/>
                <a:gd name="T77" fmla="*/ 213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a:p>
          </p:txBody>
        </p:sp>
        <p:sp>
          <p:nvSpPr>
            <p:cNvPr id="312788" name="Freeform 468"/>
            <p:cNvSpPr>
              <a:spLocks/>
            </p:cNvSpPr>
            <p:nvPr/>
          </p:nvSpPr>
          <p:spPr bwMode="auto">
            <a:xfrm>
              <a:off x="3977" y="3278"/>
              <a:ext cx="68" cy="78"/>
            </a:xfrm>
            <a:custGeom>
              <a:avLst/>
              <a:gdLst>
                <a:gd name="T0" fmla="*/ 609 w 614"/>
                <a:gd name="T1" fmla="*/ 26 h 697"/>
                <a:gd name="T2" fmla="*/ 606 w 614"/>
                <a:gd name="T3" fmla="*/ 25 h 697"/>
                <a:gd name="T4" fmla="*/ 596 w 614"/>
                <a:gd name="T5" fmla="*/ 23 h 697"/>
                <a:gd name="T6" fmla="*/ 581 w 614"/>
                <a:gd name="T7" fmla="*/ 18 h 697"/>
                <a:gd name="T8" fmla="*/ 559 w 614"/>
                <a:gd name="T9" fmla="*/ 14 h 697"/>
                <a:gd name="T10" fmla="*/ 534 w 614"/>
                <a:gd name="T11" fmla="*/ 10 h 697"/>
                <a:gd name="T12" fmla="*/ 503 w 614"/>
                <a:gd name="T13" fmla="*/ 6 h 697"/>
                <a:gd name="T14" fmla="*/ 469 w 614"/>
                <a:gd name="T15" fmla="*/ 3 h 697"/>
                <a:gd name="T16" fmla="*/ 430 w 614"/>
                <a:gd name="T17" fmla="*/ 1 h 697"/>
                <a:gd name="T18" fmla="*/ 388 w 614"/>
                <a:gd name="T19" fmla="*/ 0 h 697"/>
                <a:gd name="T20" fmla="*/ 344 w 614"/>
                <a:gd name="T21" fmla="*/ 2 h 697"/>
                <a:gd name="T22" fmla="*/ 297 w 614"/>
                <a:gd name="T23" fmla="*/ 6 h 697"/>
                <a:gd name="T24" fmla="*/ 247 w 614"/>
                <a:gd name="T25" fmla="*/ 14 h 697"/>
                <a:gd name="T26" fmla="*/ 197 w 614"/>
                <a:gd name="T27" fmla="*/ 25 h 697"/>
                <a:gd name="T28" fmla="*/ 145 w 614"/>
                <a:gd name="T29" fmla="*/ 40 h 697"/>
                <a:gd name="T30" fmla="*/ 92 w 614"/>
                <a:gd name="T31" fmla="*/ 58 h 697"/>
                <a:gd name="T32" fmla="*/ 39 w 614"/>
                <a:gd name="T33" fmla="*/ 83 h 697"/>
                <a:gd name="T34" fmla="*/ 35 w 614"/>
                <a:gd name="T35" fmla="*/ 96 h 697"/>
                <a:gd name="T36" fmla="*/ 26 w 614"/>
                <a:gd name="T37" fmla="*/ 134 h 697"/>
                <a:gd name="T38" fmla="*/ 15 w 614"/>
                <a:gd name="T39" fmla="*/ 192 h 697"/>
                <a:gd name="T40" fmla="*/ 5 w 614"/>
                <a:gd name="T41" fmla="*/ 268 h 697"/>
                <a:gd name="T42" fmla="*/ 0 w 614"/>
                <a:gd name="T43" fmla="*/ 358 h 697"/>
                <a:gd name="T44" fmla="*/ 4 w 614"/>
                <a:gd name="T45" fmla="*/ 459 h 697"/>
                <a:gd name="T46" fmla="*/ 19 w 614"/>
                <a:gd name="T47" fmla="*/ 568 h 697"/>
                <a:gd name="T48" fmla="*/ 50 w 614"/>
                <a:gd name="T49" fmla="*/ 679 h 697"/>
                <a:gd name="T50" fmla="*/ 54 w 614"/>
                <a:gd name="T51" fmla="*/ 679 h 697"/>
                <a:gd name="T52" fmla="*/ 62 w 614"/>
                <a:gd name="T53" fmla="*/ 678 h 697"/>
                <a:gd name="T54" fmla="*/ 75 w 614"/>
                <a:gd name="T55" fmla="*/ 676 h 697"/>
                <a:gd name="T56" fmla="*/ 93 w 614"/>
                <a:gd name="T57" fmla="*/ 675 h 697"/>
                <a:gd name="T58" fmla="*/ 117 w 614"/>
                <a:gd name="T59" fmla="*/ 673 h 697"/>
                <a:gd name="T60" fmla="*/ 144 w 614"/>
                <a:gd name="T61" fmla="*/ 671 h 697"/>
                <a:gd name="T62" fmla="*/ 177 w 614"/>
                <a:gd name="T63" fmla="*/ 670 h 697"/>
                <a:gd name="T64" fmla="*/ 212 w 614"/>
                <a:gd name="T65" fmla="*/ 669 h 697"/>
                <a:gd name="T66" fmla="*/ 252 w 614"/>
                <a:gd name="T67" fmla="*/ 668 h 697"/>
                <a:gd name="T68" fmla="*/ 295 w 614"/>
                <a:gd name="T69" fmla="*/ 669 h 697"/>
                <a:gd name="T70" fmla="*/ 342 w 614"/>
                <a:gd name="T71" fmla="*/ 670 h 697"/>
                <a:gd name="T72" fmla="*/ 391 w 614"/>
                <a:gd name="T73" fmla="*/ 672 h 697"/>
                <a:gd name="T74" fmla="*/ 443 w 614"/>
                <a:gd name="T75" fmla="*/ 676 h 697"/>
                <a:gd name="T76" fmla="*/ 498 w 614"/>
                <a:gd name="T77" fmla="*/ 681 h 697"/>
                <a:gd name="T78" fmla="*/ 555 w 614"/>
                <a:gd name="T79" fmla="*/ 688 h 697"/>
                <a:gd name="T80" fmla="*/ 614 w 614"/>
                <a:gd name="T81" fmla="*/ 697 h 697"/>
                <a:gd name="T82" fmla="*/ 611 w 614"/>
                <a:gd name="T83" fmla="*/ 676 h 697"/>
                <a:gd name="T84" fmla="*/ 605 w 614"/>
                <a:gd name="T85" fmla="*/ 621 h 697"/>
                <a:gd name="T86" fmla="*/ 596 w 614"/>
                <a:gd name="T87" fmla="*/ 538 h 697"/>
                <a:gd name="T88" fmla="*/ 589 w 614"/>
                <a:gd name="T89" fmla="*/ 438 h 697"/>
                <a:gd name="T90" fmla="*/ 584 w 614"/>
                <a:gd name="T91" fmla="*/ 327 h 697"/>
                <a:gd name="T92" fmla="*/ 584 w 614"/>
                <a:gd name="T93" fmla="*/ 217 h 697"/>
                <a:gd name="T94" fmla="*/ 592 w 614"/>
                <a:gd name="T95" fmla="*/ 114 h 697"/>
                <a:gd name="T96" fmla="*/ 609 w 614"/>
                <a:gd name="T97" fmla="*/ 26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89" name="Freeform 469"/>
            <p:cNvSpPr>
              <a:spLocks/>
            </p:cNvSpPr>
            <p:nvPr/>
          </p:nvSpPr>
          <p:spPr bwMode="auto">
            <a:xfrm>
              <a:off x="3984" y="3299"/>
              <a:ext cx="113" cy="77"/>
            </a:xfrm>
            <a:custGeom>
              <a:avLst/>
              <a:gdLst>
                <a:gd name="T0" fmla="*/ 6 w 1014"/>
                <a:gd name="T1" fmla="*/ 523 h 693"/>
                <a:gd name="T2" fmla="*/ 0 w 1014"/>
                <a:gd name="T3" fmla="*/ 608 h 693"/>
                <a:gd name="T4" fmla="*/ 660 w 1014"/>
                <a:gd name="T5" fmla="*/ 693 h 693"/>
                <a:gd name="T6" fmla="*/ 665 w 1014"/>
                <a:gd name="T7" fmla="*/ 691 h 693"/>
                <a:gd name="T8" fmla="*/ 679 w 1014"/>
                <a:gd name="T9" fmla="*/ 683 h 693"/>
                <a:gd name="T10" fmla="*/ 700 w 1014"/>
                <a:gd name="T11" fmla="*/ 672 h 693"/>
                <a:gd name="T12" fmla="*/ 726 w 1014"/>
                <a:gd name="T13" fmla="*/ 657 h 693"/>
                <a:gd name="T14" fmla="*/ 758 w 1014"/>
                <a:gd name="T15" fmla="*/ 636 h 693"/>
                <a:gd name="T16" fmla="*/ 793 w 1014"/>
                <a:gd name="T17" fmla="*/ 611 h 693"/>
                <a:gd name="T18" fmla="*/ 829 w 1014"/>
                <a:gd name="T19" fmla="*/ 581 h 693"/>
                <a:gd name="T20" fmla="*/ 866 w 1014"/>
                <a:gd name="T21" fmla="*/ 546 h 693"/>
                <a:gd name="T22" fmla="*/ 902 w 1014"/>
                <a:gd name="T23" fmla="*/ 508 h 693"/>
                <a:gd name="T24" fmla="*/ 935 w 1014"/>
                <a:gd name="T25" fmla="*/ 465 h 693"/>
                <a:gd name="T26" fmla="*/ 964 w 1014"/>
                <a:gd name="T27" fmla="*/ 416 h 693"/>
                <a:gd name="T28" fmla="*/ 987 w 1014"/>
                <a:gd name="T29" fmla="*/ 362 h 693"/>
                <a:gd name="T30" fmla="*/ 1004 w 1014"/>
                <a:gd name="T31" fmla="*/ 305 h 693"/>
                <a:gd name="T32" fmla="*/ 1014 w 1014"/>
                <a:gd name="T33" fmla="*/ 242 h 693"/>
                <a:gd name="T34" fmla="*/ 1012 w 1014"/>
                <a:gd name="T35" fmla="*/ 175 h 693"/>
                <a:gd name="T36" fmla="*/ 1000 w 1014"/>
                <a:gd name="T37" fmla="*/ 103 h 693"/>
                <a:gd name="T38" fmla="*/ 998 w 1014"/>
                <a:gd name="T39" fmla="*/ 98 h 693"/>
                <a:gd name="T40" fmla="*/ 992 w 1014"/>
                <a:gd name="T41" fmla="*/ 87 h 693"/>
                <a:gd name="T42" fmla="*/ 981 w 1014"/>
                <a:gd name="T43" fmla="*/ 72 h 693"/>
                <a:gd name="T44" fmla="*/ 967 w 1014"/>
                <a:gd name="T45" fmla="*/ 53 h 693"/>
                <a:gd name="T46" fmla="*/ 948 w 1014"/>
                <a:gd name="T47" fmla="*/ 35 h 693"/>
                <a:gd name="T48" fmla="*/ 926 w 1014"/>
                <a:gd name="T49" fmla="*/ 19 h 693"/>
                <a:gd name="T50" fmla="*/ 900 w 1014"/>
                <a:gd name="T51" fmla="*/ 6 h 693"/>
                <a:gd name="T52" fmla="*/ 870 w 1014"/>
                <a:gd name="T53" fmla="*/ 0 h 693"/>
                <a:gd name="T54" fmla="*/ 874 w 1014"/>
                <a:gd name="T55" fmla="*/ 12 h 693"/>
                <a:gd name="T56" fmla="*/ 884 w 1014"/>
                <a:gd name="T57" fmla="*/ 41 h 693"/>
                <a:gd name="T58" fmla="*/ 896 w 1014"/>
                <a:gd name="T59" fmla="*/ 89 h 693"/>
                <a:gd name="T60" fmla="*/ 907 w 1014"/>
                <a:gd name="T61" fmla="*/ 151 h 693"/>
                <a:gd name="T62" fmla="*/ 910 w 1014"/>
                <a:gd name="T63" fmla="*/ 225 h 693"/>
                <a:gd name="T64" fmla="*/ 902 w 1014"/>
                <a:gd name="T65" fmla="*/ 307 h 693"/>
                <a:gd name="T66" fmla="*/ 878 w 1014"/>
                <a:gd name="T67" fmla="*/ 396 h 693"/>
                <a:gd name="T68" fmla="*/ 836 w 1014"/>
                <a:gd name="T69" fmla="*/ 489 h 693"/>
                <a:gd name="T70" fmla="*/ 835 w 1014"/>
                <a:gd name="T71" fmla="*/ 490 h 693"/>
                <a:gd name="T72" fmla="*/ 831 w 1014"/>
                <a:gd name="T73" fmla="*/ 493 h 693"/>
                <a:gd name="T74" fmla="*/ 825 w 1014"/>
                <a:gd name="T75" fmla="*/ 498 h 693"/>
                <a:gd name="T76" fmla="*/ 816 w 1014"/>
                <a:gd name="T77" fmla="*/ 506 h 693"/>
                <a:gd name="T78" fmla="*/ 805 w 1014"/>
                <a:gd name="T79" fmla="*/ 513 h 693"/>
                <a:gd name="T80" fmla="*/ 792 w 1014"/>
                <a:gd name="T81" fmla="*/ 521 h 693"/>
                <a:gd name="T82" fmla="*/ 775 w 1014"/>
                <a:gd name="T83" fmla="*/ 529 h 693"/>
                <a:gd name="T84" fmla="*/ 757 w 1014"/>
                <a:gd name="T85" fmla="*/ 537 h 693"/>
                <a:gd name="T86" fmla="*/ 737 w 1014"/>
                <a:gd name="T87" fmla="*/ 544 h 693"/>
                <a:gd name="T88" fmla="*/ 713 w 1014"/>
                <a:gd name="T89" fmla="*/ 552 h 693"/>
                <a:gd name="T90" fmla="*/ 688 w 1014"/>
                <a:gd name="T91" fmla="*/ 557 h 693"/>
                <a:gd name="T92" fmla="*/ 659 w 1014"/>
                <a:gd name="T93" fmla="*/ 561 h 693"/>
                <a:gd name="T94" fmla="*/ 630 w 1014"/>
                <a:gd name="T95" fmla="*/ 562 h 693"/>
                <a:gd name="T96" fmla="*/ 597 w 1014"/>
                <a:gd name="T97" fmla="*/ 561 h 693"/>
                <a:gd name="T98" fmla="*/ 562 w 1014"/>
                <a:gd name="T99" fmla="*/ 558 h 693"/>
                <a:gd name="T100" fmla="*/ 525 w 1014"/>
                <a:gd name="T101" fmla="*/ 551 h 693"/>
                <a:gd name="T102" fmla="*/ 525 w 1014"/>
                <a:gd name="T103" fmla="*/ 642 h 693"/>
                <a:gd name="T104" fmla="*/ 23 w 1014"/>
                <a:gd name="T105" fmla="*/ 590 h 693"/>
                <a:gd name="T106" fmla="*/ 6 w 1014"/>
                <a:gd name="T107" fmla="*/ 523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90" name="Freeform 470"/>
            <p:cNvSpPr>
              <a:spLocks/>
            </p:cNvSpPr>
            <p:nvPr/>
          </p:nvSpPr>
          <p:spPr bwMode="auto">
            <a:xfrm>
              <a:off x="3970" y="3375"/>
              <a:ext cx="83" cy="27"/>
            </a:xfrm>
            <a:custGeom>
              <a:avLst/>
              <a:gdLst>
                <a:gd name="T0" fmla="*/ 745 w 745"/>
                <a:gd name="T1" fmla="*/ 86 h 240"/>
                <a:gd name="T2" fmla="*/ 11 w 745"/>
                <a:gd name="T3" fmla="*/ 0 h 240"/>
                <a:gd name="T4" fmla="*/ 0 w 745"/>
                <a:gd name="T5" fmla="*/ 86 h 240"/>
                <a:gd name="T6" fmla="*/ 722 w 745"/>
                <a:gd name="T7" fmla="*/ 240 h 240"/>
                <a:gd name="T8" fmla="*/ 745 w 745"/>
                <a:gd name="T9" fmla="*/ 86 h 240"/>
              </a:gdLst>
              <a:ahLst/>
              <a:cxnLst>
                <a:cxn ang="0">
                  <a:pos x="T0" y="T1"/>
                </a:cxn>
                <a:cxn ang="0">
                  <a:pos x="T2" y="T3"/>
                </a:cxn>
                <a:cxn ang="0">
                  <a:pos x="T4" y="T5"/>
                </a:cxn>
                <a:cxn ang="0">
                  <a:pos x="T6" y="T7"/>
                </a:cxn>
                <a:cxn ang="0">
                  <a:pos x="T8" y="T9"/>
                </a:cxn>
              </a:cxnLst>
              <a:rect l="0" t="0" r="r" b="b"/>
              <a:pathLst>
                <a:path w="745" h="240">
                  <a:moveTo>
                    <a:pt x="745" y="86"/>
                  </a:moveTo>
                  <a:lnTo>
                    <a:pt x="11" y="0"/>
                  </a:lnTo>
                  <a:lnTo>
                    <a:pt x="0" y="86"/>
                  </a:lnTo>
                  <a:lnTo>
                    <a:pt x="722" y="240"/>
                  </a:lnTo>
                  <a:lnTo>
                    <a:pt x="745" y="8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91" name="Freeform 471"/>
            <p:cNvSpPr>
              <a:spLocks/>
            </p:cNvSpPr>
            <p:nvPr/>
          </p:nvSpPr>
          <p:spPr bwMode="auto">
            <a:xfrm>
              <a:off x="4011" y="3384"/>
              <a:ext cx="36" cy="12"/>
            </a:xfrm>
            <a:custGeom>
              <a:avLst/>
              <a:gdLst>
                <a:gd name="T0" fmla="*/ 319 w 319"/>
                <a:gd name="T1" fmla="*/ 47 h 109"/>
                <a:gd name="T2" fmla="*/ 4 w 319"/>
                <a:gd name="T3" fmla="*/ 0 h 109"/>
                <a:gd name="T4" fmla="*/ 0 w 319"/>
                <a:gd name="T5" fmla="*/ 45 h 109"/>
                <a:gd name="T6" fmla="*/ 309 w 319"/>
                <a:gd name="T7" fmla="*/ 109 h 109"/>
                <a:gd name="T8" fmla="*/ 319 w 319"/>
                <a:gd name="T9" fmla="*/ 47 h 109"/>
              </a:gdLst>
              <a:ahLst/>
              <a:cxnLst>
                <a:cxn ang="0">
                  <a:pos x="T0" y="T1"/>
                </a:cxn>
                <a:cxn ang="0">
                  <a:pos x="T2" y="T3"/>
                </a:cxn>
                <a:cxn ang="0">
                  <a:pos x="T4" y="T5"/>
                </a:cxn>
                <a:cxn ang="0">
                  <a:pos x="T6" y="T7"/>
                </a:cxn>
                <a:cxn ang="0">
                  <a:pos x="T8" y="T9"/>
                </a:cxn>
              </a:cxnLst>
              <a:rect l="0" t="0" r="r" b="b"/>
              <a:pathLst>
                <a:path w="319" h="109">
                  <a:moveTo>
                    <a:pt x="319" y="47"/>
                  </a:moveTo>
                  <a:lnTo>
                    <a:pt x="4" y="0"/>
                  </a:lnTo>
                  <a:lnTo>
                    <a:pt x="0" y="45"/>
                  </a:lnTo>
                  <a:lnTo>
                    <a:pt x="309" y="109"/>
                  </a:lnTo>
                  <a:lnTo>
                    <a:pt x="319" y="4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92" name="Freeform 472"/>
            <p:cNvSpPr>
              <a:spLocks/>
            </p:cNvSpPr>
            <p:nvPr/>
          </p:nvSpPr>
          <p:spPr bwMode="auto">
            <a:xfrm>
              <a:off x="3975" y="3378"/>
              <a:ext cx="24" cy="9"/>
            </a:xfrm>
            <a:custGeom>
              <a:avLst/>
              <a:gdLst>
                <a:gd name="T0" fmla="*/ 213 w 213"/>
                <a:gd name="T1" fmla="*/ 37 h 81"/>
                <a:gd name="T2" fmla="*/ 0 w 213"/>
                <a:gd name="T3" fmla="*/ 0 h 81"/>
                <a:gd name="T4" fmla="*/ 2 w 213"/>
                <a:gd name="T5" fmla="*/ 39 h 81"/>
                <a:gd name="T6" fmla="*/ 206 w 213"/>
                <a:gd name="T7" fmla="*/ 81 h 81"/>
                <a:gd name="T8" fmla="*/ 213 w 213"/>
                <a:gd name="T9" fmla="*/ 37 h 81"/>
              </a:gdLst>
              <a:ahLst/>
              <a:cxnLst>
                <a:cxn ang="0">
                  <a:pos x="T0" y="T1"/>
                </a:cxn>
                <a:cxn ang="0">
                  <a:pos x="T2" y="T3"/>
                </a:cxn>
                <a:cxn ang="0">
                  <a:pos x="T4" y="T5"/>
                </a:cxn>
                <a:cxn ang="0">
                  <a:pos x="T6" y="T7"/>
                </a:cxn>
                <a:cxn ang="0">
                  <a:pos x="T8" y="T9"/>
                </a:cxn>
              </a:cxnLst>
              <a:rect l="0" t="0" r="r" b="b"/>
              <a:pathLst>
                <a:path w="213" h="81">
                  <a:moveTo>
                    <a:pt x="213" y="37"/>
                  </a:moveTo>
                  <a:lnTo>
                    <a:pt x="0" y="0"/>
                  </a:lnTo>
                  <a:lnTo>
                    <a:pt x="2" y="39"/>
                  </a:lnTo>
                  <a:lnTo>
                    <a:pt x="206" y="81"/>
                  </a:lnTo>
                  <a:lnTo>
                    <a:pt x="213" y="3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93" name="Freeform 473"/>
            <p:cNvSpPr>
              <a:spLocks/>
            </p:cNvSpPr>
            <p:nvPr/>
          </p:nvSpPr>
          <p:spPr bwMode="auto">
            <a:xfrm>
              <a:off x="3916" y="3386"/>
              <a:ext cx="139" cy="47"/>
            </a:xfrm>
            <a:custGeom>
              <a:avLst/>
              <a:gdLst>
                <a:gd name="T0" fmla="*/ 0 w 1254"/>
                <a:gd name="T1" fmla="*/ 124 h 415"/>
                <a:gd name="T2" fmla="*/ 3 w 1254"/>
                <a:gd name="T3" fmla="*/ 124 h 415"/>
                <a:gd name="T4" fmla="*/ 10 w 1254"/>
                <a:gd name="T5" fmla="*/ 122 h 415"/>
                <a:gd name="T6" fmla="*/ 23 w 1254"/>
                <a:gd name="T7" fmla="*/ 120 h 415"/>
                <a:gd name="T8" fmla="*/ 40 w 1254"/>
                <a:gd name="T9" fmla="*/ 117 h 415"/>
                <a:gd name="T10" fmla="*/ 59 w 1254"/>
                <a:gd name="T11" fmla="*/ 114 h 415"/>
                <a:gd name="T12" fmla="*/ 81 w 1254"/>
                <a:gd name="T13" fmla="*/ 109 h 415"/>
                <a:gd name="T14" fmla="*/ 107 w 1254"/>
                <a:gd name="T15" fmla="*/ 103 h 415"/>
                <a:gd name="T16" fmla="*/ 133 w 1254"/>
                <a:gd name="T17" fmla="*/ 96 h 415"/>
                <a:gd name="T18" fmla="*/ 161 w 1254"/>
                <a:gd name="T19" fmla="*/ 89 h 415"/>
                <a:gd name="T20" fmla="*/ 188 w 1254"/>
                <a:gd name="T21" fmla="*/ 79 h 415"/>
                <a:gd name="T22" fmla="*/ 216 w 1254"/>
                <a:gd name="T23" fmla="*/ 69 h 415"/>
                <a:gd name="T24" fmla="*/ 243 w 1254"/>
                <a:gd name="T25" fmla="*/ 58 h 415"/>
                <a:gd name="T26" fmla="*/ 270 w 1254"/>
                <a:gd name="T27" fmla="*/ 45 h 415"/>
                <a:gd name="T28" fmla="*/ 293 w 1254"/>
                <a:gd name="T29" fmla="*/ 31 h 415"/>
                <a:gd name="T30" fmla="*/ 316 w 1254"/>
                <a:gd name="T31" fmla="*/ 16 h 415"/>
                <a:gd name="T32" fmla="*/ 334 w 1254"/>
                <a:gd name="T33" fmla="*/ 0 h 415"/>
                <a:gd name="T34" fmla="*/ 1254 w 1254"/>
                <a:gd name="T35" fmla="*/ 210 h 415"/>
                <a:gd name="T36" fmla="*/ 1252 w 1254"/>
                <a:gd name="T37" fmla="*/ 212 h 415"/>
                <a:gd name="T38" fmla="*/ 1247 w 1254"/>
                <a:gd name="T39" fmla="*/ 218 h 415"/>
                <a:gd name="T40" fmla="*/ 1239 w 1254"/>
                <a:gd name="T41" fmla="*/ 226 h 415"/>
                <a:gd name="T42" fmla="*/ 1227 w 1254"/>
                <a:gd name="T43" fmla="*/ 236 h 415"/>
                <a:gd name="T44" fmla="*/ 1213 w 1254"/>
                <a:gd name="T45" fmla="*/ 248 h 415"/>
                <a:gd name="T46" fmla="*/ 1197 w 1254"/>
                <a:gd name="T47" fmla="*/ 263 h 415"/>
                <a:gd name="T48" fmla="*/ 1180 w 1254"/>
                <a:gd name="T49" fmla="*/ 279 h 415"/>
                <a:gd name="T50" fmla="*/ 1159 w 1254"/>
                <a:gd name="T51" fmla="*/ 295 h 415"/>
                <a:gd name="T52" fmla="*/ 1138 w 1254"/>
                <a:gd name="T53" fmla="*/ 313 h 415"/>
                <a:gd name="T54" fmla="*/ 1116 w 1254"/>
                <a:gd name="T55" fmla="*/ 330 h 415"/>
                <a:gd name="T56" fmla="*/ 1092 w 1254"/>
                <a:gd name="T57" fmla="*/ 347 h 415"/>
                <a:gd name="T58" fmla="*/ 1068 w 1254"/>
                <a:gd name="T59" fmla="*/ 364 h 415"/>
                <a:gd name="T60" fmla="*/ 1043 w 1254"/>
                <a:gd name="T61" fmla="*/ 379 h 415"/>
                <a:gd name="T62" fmla="*/ 1019 w 1254"/>
                <a:gd name="T63" fmla="*/ 392 h 415"/>
                <a:gd name="T64" fmla="*/ 994 w 1254"/>
                <a:gd name="T65" fmla="*/ 405 h 415"/>
                <a:gd name="T66" fmla="*/ 971 w 1254"/>
                <a:gd name="T67" fmla="*/ 415 h 415"/>
                <a:gd name="T68" fmla="*/ 0 w 1254"/>
                <a:gd name="T69" fmla="*/ 12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94" name="Freeform 474"/>
            <p:cNvSpPr>
              <a:spLocks/>
            </p:cNvSpPr>
            <p:nvPr/>
          </p:nvSpPr>
          <p:spPr bwMode="auto">
            <a:xfrm>
              <a:off x="4055" y="3381"/>
              <a:ext cx="49" cy="22"/>
            </a:xfrm>
            <a:custGeom>
              <a:avLst/>
              <a:gdLst>
                <a:gd name="T0" fmla="*/ 45 w 447"/>
                <a:gd name="T1" fmla="*/ 198 h 198"/>
                <a:gd name="T2" fmla="*/ 447 w 447"/>
                <a:gd name="T3" fmla="*/ 79 h 198"/>
                <a:gd name="T4" fmla="*/ 203 w 447"/>
                <a:gd name="T5" fmla="*/ 0 h 198"/>
                <a:gd name="T6" fmla="*/ 5 w 447"/>
                <a:gd name="T7" fmla="*/ 22 h 198"/>
                <a:gd name="T8" fmla="*/ 0 w 447"/>
                <a:gd name="T9" fmla="*/ 187 h 198"/>
                <a:gd name="T10" fmla="*/ 45 w 447"/>
                <a:gd name="T11" fmla="*/ 198 h 198"/>
              </a:gdLst>
              <a:ahLst/>
              <a:cxnLst>
                <a:cxn ang="0">
                  <a:pos x="T0" y="T1"/>
                </a:cxn>
                <a:cxn ang="0">
                  <a:pos x="T2" y="T3"/>
                </a:cxn>
                <a:cxn ang="0">
                  <a:pos x="T4" y="T5"/>
                </a:cxn>
                <a:cxn ang="0">
                  <a:pos x="T6" y="T7"/>
                </a:cxn>
                <a:cxn ang="0">
                  <a:pos x="T8" y="T9"/>
                </a:cxn>
                <a:cxn ang="0">
                  <a:pos x="T10" y="T11"/>
                </a:cxn>
              </a:cxnLst>
              <a:rect l="0" t="0" r="r" b="b"/>
              <a:pathLst>
                <a:path w="447" h="198">
                  <a:moveTo>
                    <a:pt x="45" y="198"/>
                  </a:moveTo>
                  <a:lnTo>
                    <a:pt x="447" y="79"/>
                  </a:lnTo>
                  <a:lnTo>
                    <a:pt x="203" y="0"/>
                  </a:lnTo>
                  <a:lnTo>
                    <a:pt x="5" y="22"/>
                  </a:lnTo>
                  <a:lnTo>
                    <a:pt x="0" y="187"/>
                  </a:lnTo>
                  <a:lnTo>
                    <a:pt x="45" y="19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95" name="Freeform 475"/>
            <p:cNvSpPr>
              <a:spLocks/>
            </p:cNvSpPr>
            <p:nvPr/>
          </p:nvSpPr>
          <p:spPr bwMode="auto">
            <a:xfrm>
              <a:off x="3926" y="3287"/>
              <a:ext cx="27" cy="105"/>
            </a:xfrm>
            <a:custGeom>
              <a:avLst/>
              <a:gdLst>
                <a:gd name="T0" fmla="*/ 238 w 238"/>
                <a:gd name="T1" fmla="*/ 22 h 947"/>
                <a:gd name="T2" fmla="*/ 237 w 238"/>
                <a:gd name="T3" fmla="*/ 21 h 947"/>
                <a:gd name="T4" fmla="*/ 233 w 238"/>
                <a:gd name="T5" fmla="*/ 19 h 947"/>
                <a:gd name="T6" fmla="*/ 226 w 238"/>
                <a:gd name="T7" fmla="*/ 17 h 947"/>
                <a:gd name="T8" fmla="*/ 217 w 238"/>
                <a:gd name="T9" fmla="*/ 14 h 947"/>
                <a:gd name="T10" fmla="*/ 206 w 238"/>
                <a:gd name="T11" fmla="*/ 10 h 947"/>
                <a:gd name="T12" fmla="*/ 194 w 238"/>
                <a:gd name="T13" fmla="*/ 7 h 947"/>
                <a:gd name="T14" fmla="*/ 180 w 238"/>
                <a:gd name="T15" fmla="*/ 4 h 947"/>
                <a:gd name="T16" fmla="*/ 164 w 238"/>
                <a:gd name="T17" fmla="*/ 1 h 947"/>
                <a:gd name="T18" fmla="*/ 146 w 238"/>
                <a:gd name="T19" fmla="*/ 0 h 947"/>
                <a:gd name="T20" fmla="*/ 127 w 238"/>
                <a:gd name="T21" fmla="*/ 0 h 947"/>
                <a:gd name="T22" fmla="*/ 108 w 238"/>
                <a:gd name="T23" fmla="*/ 2 h 947"/>
                <a:gd name="T24" fmla="*/ 87 w 238"/>
                <a:gd name="T25" fmla="*/ 5 h 947"/>
                <a:gd name="T26" fmla="*/ 66 w 238"/>
                <a:gd name="T27" fmla="*/ 11 h 947"/>
                <a:gd name="T28" fmla="*/ 44 w 238"/>
                <a:gd name="T29" fmla="*/ 19 h 947"/>
                <a:gd name="T30" fmla="*/ 22 w 238"/>
                <a:gd name="T31" fmla="*/ 30 h 947"/>
                <a:gd name="T32" fmla="*/ 0 w 238"/>
                <a:gd name="T33" fmla="*/ 45 h 947"/>
                <a:gd name="T34" fmla="*/ 0 w 238"/>
                <a:gd name="T35" fmla="*/ 947 h 947"/>
                <a:gd name="T36" fmla="*/ 1 w 238"/>
                <a:gd name="T37" fmla="*/ 947 h 947"/>
                <a:gd name="T38" fmla="*/ 6 w 238"/>
                <a:gd name="T39" fmla="*/ 947 h 947"/>
                <a:gd name="T40" fmla="*/ 13 w 238"/>
                <a:gd name="T41" fmla="*/ 946 h 947"/>
                <a:gd name="T42" fmla="*/ 22 w 238"/>
                <a:gd name="T43" fmla="*/ 945 h 947"/>
                <a:gd name="T44" fmla="*/ 33 w 238"/>
                <a:gd name="T45" fmla="*/ 943 h 947"/>
                <a:gd name="T46" fmla="*/ 47 w 238"/>
                <a:gd name="T47" fmla="*/ 941 h 947"/>
                <a:gd name="T48" fmla="*/ 62 w 238"/>
                <a:gd name="T49" fmla="*/ 938 h 947"/>
                <a:gd name="T50" fmla="*/ 78 w 238"/>
                <a:gd name="T51" fmla="*/ 934 h 947"/>
                <a:gd name="T52" fmla="*/ 96 w 238"/>
                <a:gd name="T53" fmla="*/ 928 h 947"/>
                <a:gd name="T54" fmla="*/ 115 w 238"/>
                <a:gd name="T55" fmla="*/ 922 h 947"/>
                <a:gd name="T56" fmla="*/ 135 w 238"/>
                <a:gd name="T57" fmla="*/ 915 h 947"/>
                <a:gd name="T58" fmla="*/ 155 w 238"/>
                <a:gd name="T59" fmla="*/ 906 h 947"/>
                <a:gd name="T60" fmla="*/ 176 w 238"/>
                <a:gd name="T61" fmla="*/ 896 h 947"/>
                <a:gd name="T62" fmla="*/ 197 w 238"/>
                <a:gd name="T63" fmla="*/ 884 h 947"/>
                <a:gd name="T64" fmla="*/ 217 w 238"/>
                <a:gd name="T65" fmla="*/ 871 h 947"/>
                <a:gd name="T66" fmla="*/ 238 w 238"/>
                <a:gd name="T67" fmla="*/ 856 h 947"/>
                <a:gd name="T68" fmla="*/ 238 w 238"/>
                <a:gd name="T69" fmla="*/ 22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96" name="Freeform 476"/>
            <p:cNvSpPr>
              <a:spLocks/>
            </p:cNvSpPr>
            <p:nvPr/>
          </p:nvSpPr>
          <p:spPr bwMode="auto">
            <a:xfrm>
              <a:off x="3927" y="3288"/>
              <a:ext cx="23" cy="89"/>
            </a:xfrm>
            <a:custGeom>
              <a:avLst/>
              <a:gdLst>
                <a:gd name="T0" fmla="*/ 203 w 203"/>
                <a:gd name="T1" fmla="*/ 18 h 799"/>
                <a:gd name="T2" fmla="*/ 202 w 203"/>
                <a:gd name="T3" fmla="*/ 17 h 799"/>
                <a:gd name="T4" fmla="*/ 199 w 203"/>
                <a:gd name="T5" fmla="*/ 16 h 799"/>
                <a:gd name="T6" fmla="*/ 193 w 203"/>
                <a:gd name="T7" fmla="*/ 14 h 799"/>
                <a:gd name="T8" fmla="*/ 186 w 203"/>
                <a:gd name="T9" fmla="*/ 11 h 799"/>
                <a:gd name="T10" fmla="*/ 177 w 203"/>
                <a:gd name="T11" fmla="*/ 8 h 799"/>
                <a:gd name="T12" fmla="*/ 166 w 203"/>
                <a:gd name="T13" fmla="*/ 5 h 799"/>
                <a:gd name="T14" fmla="*/ 153 w 203"/>
                <a:gd name="T15" fmla="*/ 3 h 799"/>
                <a:gd name="T16" fmla="*/ 140 w 203"/>
                <a:gd name="T17" fmla="*/ 1 h 799"/>
                <a:gd name="T18" fmla="*/ 125 w 203"/>
                <a:gd name="T19" fmla="*/ 0 h 799"/>
                <a:gd name="T20" fmla="*/ 109 w 203"/>
                <a:gd name="T21" fmla="*/ 0 h 799"/>
                <a:gd name="T22" fmla="*/ 92 w 203"/>
                <a:gd name="T23" fmla="*/ 1 h 799"/>
                <a:gd name="T24" fmla="*/ 74 w 203"/>
                <a:gd name="T25" fmla="*/ 4 h 799"/>
                <a:gd name="T26" fmla="*/ 57 w 203"/>
                <a:gd name="T27" fmla="*/ 9 h 799"/>
                <a:gd name="T28" fmla="*/ 37 w 203"/>
                <a:gd name="T29" fmla="*/ 16 h 799"/>
                <a:gd name="T30" fmla="*/ 19 w 203"/>
                <a:gd name="T31" fmla="*/ 26 h 799"/>
                <a:gd name="T32" fmla="*/ 0 w 203"/>
                <a:gd name="T33" fmla="*/ 38 h 799"/>
                <a:gd name="T34" fmla="*/ 0 w 203"/>
                <a:gd name="T35" fmla="*/ 799 h 799"/>
                <a:gd name="T36" fmla="*/ 1 w 203"/>
                <a:gd name="T37" fmla="*/ 799 h 799"/>
                <a:gd name="T38" fmla="*/ 5 w 203"/>
                <a:gd name="T39" fmla="*/ 799 h 799"/>
                <a:gd name="T40" fmla="*/ 11 w 203"/>
                <a:gd name="T41" fmla="*/ 798 h 799"/>
                <a:gd name="T42" fmla="*/ 19 w 203"/>
                <a:gd name="T43" fmla="*/ 797 h 799"/>
                <a:gd name="T44" fmla="*/ 28 w 203"/>
                <a:gd name="T45" fmla="*/ 796 h 799"/>
                <a:gd name="T46" fmla="*/ 41 w 203"/>
                <a:gd name="T47" fmla="*/ 794 h 799"/>
                <a:gd name="T48" fmla="*/ 53 w 203"/>
                <a:gd name="T49" fmla="*/ 791 h 799"/>
                <a:gd name="T50" fmla="*/ 67 w 203"/>
                <a:gd name="T51" fmla="*/ 786 h 799"/>
                <a:gd name="T52" fmla="*/ 82 w 203"/>
                <a:gd name="T53" fmla="*/ 782 h 799"/>
                <a:gd name="T54" fmla="*/ 99 w 203"/>
                <a:gd name="T55" fmla="*/ 777 h 799"/>
                <a:gd name="T56" fmla="*/ 116 w 203"/>
                <a:gd name="T57" fmla="*/ 771 h 799"/>
                <a:gd name="T58" fmla="*/ 133 w 203"/>
                <a:gd name="T59" fmla="*/ 763 h 799"/>
                <a:gd name="T60" fmla="*/ 150 w 203"/>
                <a:gd name="T61" fmla="*/ 755 h 799"/>
                <a:gd name="T62" fmla="*/ 169 w 203"/>
                <a:gd name="T63" fmla="*/ 745 h 799"/>
                <a:gd name="T64" fmla="*/ 186 w 203"/>
                <a:gd name="T65" fmla="*/ 733 h 799"/>
                <a:gd name="T66" fmla="*/ 203 w 203"/>
                <a:gd name="T67" fmla="*/ 720 h 799"/>
                <a:gd name="T68" fmla="*/ 203 w 203"/>
                <a:gd name="T69" fmla="*/ 18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97" name="Freeform 477"/>
            <p:cNvSpPr>
              <a:spLocks/>
            </p:cNvSpPr>
            <p:nvPr/>
          </p:nvSpPr>
          <p:spPr bwMode="auto">
            <a:xfrm>
              <a:off x="3928" y="3289"/>
              <a:ext cx="19" cy="72"/>
            </a:xfrm>
            <a:custGeom>
              <a:avLst/>
              <a:gdLst>
                <a:gd name="T0" fmla="*/ 171 w 171"/>
                <a:gd name="T1" fmla="*/ 15 h 650"/>
                <a:gd name="T2" fmla="*/ 170 w 171"/>
                <a:gd name="T3" fmla="*/ 15 h 650"/>
                <a:gd name="T4" fmla="*/ 167 w 171"/>
                <a:gd name="T5" fmla="*/ 13 h 650"/>
                <a:gd name="T6" fmla="*/ 163 w 171"/>
                <a:gd name="T7" fmla="*/ 11 h 650"/>
                <a:gd name="T8" fmla="*/ 157 w 171"/>
                <a:gd name="T9" fmla="*/ 9 h 650"/>
                <a:gd name="T10" fmla="*/ 149 w 171"/>
                <a:gd name="T11" fmla="*/ 7 h 650"/>
                <a:gd name="T12" fmla="*/ 139 w 171"/>
                <a:gd name="T13" fmla="*/ 4 h 650"/>
                <a:gd name="T14" fmla="*/ 129 w 171"/>
                <a:gd name="T15" fmla="*/ 2 h 650"/>
                <a:gd name="T16" fmla="*/ 118 w 171"/>
                <a:gd name="T17" fmla="*/ 0 h 650"/>
                <a:gd name="T18" fmla="*/ 105 w 171"/>
                <a:gd name="T19" fmla="*/ 0 h 650"/>
                <a:gd name="T20" fmla="*/ 92 w 171"/>
                <a:gd name="T21" fmla="*/ 0 h 650"/>
                <a:gd name="T22" fmla="*/ 77 w 171"/>
                <a:gd name="T23" fmla="*/ 1 h 650"/>
                <a:gd name="T24" fmla="*/ 63 w 171"/>
                <a:gd name="T25" fmla="*/ 3 h 650"/>
                <a:gd name="T26" fmla="*/ 48 w 171"/>
                <a:gd name="T27" fmla="*/ 7 h 650"/>
                <a:gd name="T28" fmla="*/ 31 w 171"/>
                <a:gd name="T29" fmla="*/ 13 h 650"/>
                <a:gd name="T30" fmla="*/ 16 w 171"/>
                <a:gd name="T31" fmla="*/ 22 h 650"/>
                <a:gd name="T32" fmla="*/ 0 w 171"/>
                <a:gd name="T33" fmla="*/ 32 h 650"/>
                <a:gd name="T34" fmla="*/ 0 w 171"/>
                <a:gd name="T35" fmla="*/ 650 h 650"/>
                <a:gd name="T36" fmla="*/ 1 w 171"/>
                <a:gd name="T37" fmla="*/ 650 h 650"/>
                <a:gd name="T38" fmla="*/ 4 w 171"/>
                <a:gd name="T39" fmla="*/ 650 h 650"/>
                <a:gd name="T40" fmla="*/ 9 w 171"/>
                <a:gd name="T41" fmla="*/ 649 h 650"/>
                <a:gd name="T42" fmla="*/ 16 w 171"/>
                <a:gd name="T43" fmla="*/ 648 h 650"/>
                <a:gd name="T44" fmla="*/ 24 w 171"/>
                <a:gd name="T45" fmla="*/ 647 h 650"/>
                <a:gd name="T46" fmla="*/ 34 w 171"/>
                <a:gd name="T47" fmla="*/ 645 h 650"/>
                <a:gd name="T48" fmla="*/ 45 w 171"/>
                <a:gd name="T49" fmla="*/ 642 h 650"/>
                <a:gd name="T50" fmla="*/ 57 w 171"/>
                <a:gd name="T51" fmla="*/ 640 h 650"/>
                <a:gd name="T52" fmla="*/ 69 w 171"/>
                <a:gd name="T53" fmla="*/ 636 h 650"/>
                <a:gd name="T54" fmla="*/ 82 w 171"/>
                <a:gd name="T55" fmla="*/ 632 h 650"/>
                <a:gd name="T56" fmla="*/ 97 w 171"/>
                <a:gd name="T57" fmla="*/ 627 h 650"/>
                <a:gd name="T58" fmla="*/ 112 w 171"/>
                <a:gd name="T59" fmla="*/ 621 h 650"/>
                <a:gd name="T60" fmla="*/ 126 w 171"/>
                <a:gd name="T61" fmla="*/ 614 h 650"/>
                <a:gd name="T62" fmla="*/ 141 w 171"/>
                <a:gd name="T63" fmla="*/ 606 h 650"/>
                <a:gd name="T64" fmla="*/ 157 w 171"/>
                <a:gd name="T65" fmla="*/ 595 h 650"/>
                <a:gd name="T66" fmla="*/ 171 w 171"/>
                <a:gd name="T67" fmla="*/ 585 h 650"/>
                <a:gd name="T68" fmla="*/ 171 w 171"/>
                <a:gd name="T69" fmla="*/ 15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98" name="Freeform 478"/>
            <p:cNvSpPr>
              <a:spLocks/>
            </p:cNvSpPr>
            <p:nvPr/>
          </p:nvSpPr>
          <p:spPr bwMode="auto">
            <a:xfrm>
              <a:off x="3929" y="3289"/>
              <a:ext cx="15" cy="56"/>
            </a:xfrm>
            <a:custGeom>
              <a:avLst/>
              <a:gdLst>
                <a:gd name="T0" fmla="*/ 138 w 138"/>
                <a:gd name="T1" fmla="*/ 14 h 502"/>
                <a:gd name="T2" fmla="*/ 135 w 138"/>
                <a:gd name="T3" fmla="*/ 13 h 502"/>
                <a:gd name="T4" fmla="*/ 126 w 138"/>
                <a:gd name="T5" fmla="*/ 8 h 502"/>
                <a:gd name="T6" fmla="*/ 113 w 138"/>
                <a:gd name="T7" fmla="*/ 4 h 502"/>
                <a:gd name="T8" fmla="*/ 96 w 138"/>
                <a:gd name="T9" fmla="*/ 1 h 502"/>
                <a:gd name="T10" fmla="*/ 74 w 138"/>
                <a:gd name="T11" fmla="*/ 0 h 502"/>
                <a:gd name="T12" fmla="*/ 51 w 138"/>
                <a:gd name="T13" fmla="*/ 3 h 502"/>
                <a:gd name="T14" fmla="*/ 25 w 138"/>
                <a:gd name="T15" fmla="*/ 12 h 502"/>
                <a:gd name="T16" fmla="*/ 0 w 138"/>
                <a:gd name="T17" fmla="*/ 26 h 502"/>
                <a:gd name="T18" fmla="*/ 0 w 138"/>
                <a:gd name="T19" fmla="*/ 502 h 502"/>
                <a:gd name="T20" fmla="*/ 3 w 138"/>
                <a:gd name="T21" fmla="*/ 502 h 502"/>
                <a:gd name="T22" fmla="*/ 13 w 138"/>
                <a:gd name="T23" fmla="*/ 501 h 502"/>
                <a:gd name="T24" fmla="*/ 28 w 138"/>
                <a:gd name="T25" fmla="*/ 499 h 502"/>
                <a:gd name="T26" fmla="*/ 46 w 138"/>
                <a:gd name="T27" fmla="*/ 494 h 502"/>
                <a:gd name="T28" fmla="*/ 67 w 138"/>
                <a:gd name="T29" fmla="*/ 488 h 502"/>
                <a:gd name="T30" fmla="*/ 91 w 138"/>
                <a:gd name="T31" fmla="*/ 479 h 502"/>
                <a:gd name="T32" fmla="*/ 114 w 138"/>
                <a:gd name="T33" fmla="*/ 467 h 502"/>
                <a:gd name="T34" fmla="*/ 138 w 138"/>
                <a:gd name="T35" fmla="*/ 450 h 502"/>
                <a:gd name="T36" fmla="*/ 138 w 138"/>
                <a:gd name="T37" fmla="*/ 1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99" name="Freeform 479"/>
            <p:cNvSpPr>
              <a:spLocks/>
            </p:cNvSpPr>
            <p:nvPr/>
          </p:nvSpPr>
          <p:spPr bwMode="auto">
            <a:xfrm>
              <a:off x="3929" y="3290"/>
              <a:ext cx="12" cy="40"/>
            </a:xfrm>
            <a:custGeom>
              <a:avLst/>
              <a:gdLst>
                <a:gd name="T0" fmla="*/ 104 w 104"/>
                <a:gd name="T1" fmla="*/ 10 h 353"/>
                <a:gd name="T2" fmla="*/ 102 w 104"/>
                <a:gd name="T3" fmla="*/ 9 h 353"/>
                <a:gd name="T4" fmla="*/ 95 w 104"/>
                <a:gd name="T5" fmla="*/ 6 h 353"/>
                <a:gd name="T6" fmla="*/ 85 w 104"/>
                <a:gd name="T7" fmla="*/ 3 h 353"/>
                <a:gd name="T8" fmla="*/ 71 w 104"/>
                <a:gd name="T9" fmla="*/ 0 h 353"/>
                <a:gd name="T10" fmla="*/ 56 w 104"/>
                <a:gd name="T11" fmla="*/ 0 h 353"/>
                <a:gd name="T12" fmla="*/ 38 w 104"/>
                <a:gd name="T13" fmla="*/ 3 h 353"/>
                <a:gd name="T14" fmla="*/ 19 w 104"/>
                <a:gd name="T15" fmla="*/ 9 h 353"/>
                <a:gd name="T16" fmla="*/ 0 w 104"/>
                <a:gd name="T17" fmla="*/ 20 h 353"/>
                <a:gd name="T18" fmla="*/ 0 w 104"/>
                <a:gd name="T19" fmla="*/ 353 h 353"/>
                <a:gd name="T20" fmla="*/ 2 w 104"/>
                <a:gd name="T21" fmla="*/ 353 h 353"/>
                <a:gd name="T22" fmla="*/ 9 w 104"/>
                <a:gd name="T23" fmla="*/ 352 h 353"/>
                <a:gd name="T24" fmla="*/ 21 w 104"/>
                <a:gd name="T25" fmla="*/ 350 h 353"/>
                <a:gd name="T26" fmla="*/ 35 w 104"/>
                <a:gd name="T27" fmla="*/ 347 h 353"/>
                <a:gd name="T28" fmla="*/ 51 w 104"/>
                <a:gd name="T29" fmla="*/ 343 h 353"/>
                <a:gd name="T30" fmla="*/ 68 w 104"/>
                <a:gd name="T31" fmla="*/ 336 h 353"/>
                <a:gd name="T32" fmla="*/ 86 w 104"/>
                <a:gd name="T33" fmla="*/ 326 h 353"/>
                <a:gd name="T34" fmla="*/ 104 w 104"/>
                <a:gd name="T35" fmla="*/ 313 h 353"/>
                <a:gd name="T36" fmla="*/ 104 w 104"/>
                <a:gd name="T37" fmla="*/ 1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00" name="Freeform 480"/>
            <p:cNvSpPr>
              <a:spLocks/>
            </p:cNvSpPr>
            <p:nvPr/>
          </p:nvSpPr>
          <p:spPr bwMode="auto">
            <a:xfrm>
              <a:off x="3930" y="3291"/>
              <a:ext cx="8" cy="23"/>
            </a:xfrm>
            <a:custGeom>
              <a:avLst/>
              <a:gdLst>
                <a:gd name="T0" fmla="*/ 72 w 72"/>
                <a:gd name="T1" fmla="*/ 6 h 204"/>
                <a:gd name="T2" fmla="*/ 69 w 72"/>
                <a:gd name="T3" fmla="*/ 5 h 204"/>
                <a:gd name="T4" fmla="*/ 65 w 72"/>
                <a:gd name="T5" fmla="*/ 4 h 204"/>
                <a:gd name="T6" fmla="*/ 58 w 72"/>
                <a:gd name="T7" fmla="*/ 2 h 204"/>
                <a:gd name="T8" fmla="*/ 49 w 72"/>
                <a:gd name="T9" fmla="*/ 0 h 204"/>
                <a:gd name="T10" fmla="*/ 39 w 72"/>
                <a:gd name="T11" fmla="*/ 0 h 204"/>
                <a:gd name="T12" fmla="*/ 27 w 72"/>
                <a:gd name="T13" fmla="*/ 1 h 204"/>
                <a:gd name="T14" fmla="*/ 13 w 72"/>
                <a:gd name="T15" fmla="*/ 6 h 204"/>
                <a:gd name="T16" fmla="*/ 0 w 72"/>
                <a:gd name="T17" fmla="*/ 13 h 204"/>
                <a:gd name="T18" fmla="*/ 0 w 72"/>
                <a:gd name="T19" fmla="*/ 204 h 204"/>
                <a:gd name="T20" fmla="*/ 2 w 72"/>
                <a:gd name="T21" fmla="*/ 204 h 204"/>
                <a:gd name="T22" fmla="*/ 6 w 72"/>
                <a:gd name="T23" fmla="*/ 203 h 204"/>
                <a:gd name="T24" fmla="*/ 15 w 72"/>
                <a:gd name="T25" fmla="*/ 202 h 204"/>
                <a:gd name="T26" fmla="*/ 24 w 72"/>
                <a:gd name="T27" fmla="*/ 200 h 204"/>
                <a:gd name="T28" fmla="*/ 35 w 72"/>
                <a:gd name="T29" fmla="*/ 197 h 204"/>
                <a:gd name="T30" fmla="*/ 47 w 72"/>
                <a:gd name="T31" fmla="*/ 192 h 204"/>
                <a:gd name="T32" fmla="*/ 59 w 72"/>
                <a:gd name="T33" fmla="*/ 185 h 204"/>
                <a:gd name="T34" fmla="*/ 72 w 72"/>
                <a:gd name="T35" fmla="*/ 177 h 204"/>
                <a:gd name="T36" fmla="*/ 72 w 72"/>
                <a:gd name="T37" fmla="*/ 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01" name="Freeform 481"/>
            <p:cNvSpPr>
              <a:spLocks/>
            </p:cNvSpPr>
            <p:nvPr/>
          </p:nvSpPr>
          <p:spPr bwMode="auto">
            <a:xfrm>
              <a:off x="4025" y="3357"/>
              <a:ext cx="12" cy="11"/>
            </a:xfrm>
            <a:custGeom>
              <a:avLst/>
              <a:gdLst>
                <a:gd name="T0" fmla="*/ 52 w 104"/>
                <a:gd name="T1" fmla="*/ 104 h 104"/>
                <a:gd name="T2" fmla="*/ 62 w 104"/>
                <a:gd name="T3" fmla="*/ 103 h 104"/>
                <a:gd name="T4" fmla="*/ 73 w 104"/>
                <a:gd name="T5" fmla="*/ 100 h 104"/>
                <a:gd name="T6" fmla="*/ 81 w 104"/>
                <a:gd name="T7" fmla="*/ 95 h 104"/>
                <a:gd name="T8" fmla="*/ 89 w 104"/>
                <a:gd name="T9" fmla="*/ 89 h 104"/>
                <a:gd name="T10" fmla="*/ 95 w 104"/>
                <a:gd name="T11" fmla="*/ 81 h 104"/>
                <a:gd name="T12" fmla="*/ 100 w 104"/>
                <a:gd name="T13" fmla="*/ 72 h 104"/>
                <a:gd name="T14" fmla="*/ 103 w 104"/>
                <a:gd name="T15" fmla="*/ 62 h 104"/>
                <a:gd name="T16" fmla="*/ 104 w 104"/>
                <a:gd name="T17" fmla="*/ 52 h 104"/>
                <a:gd name="T18" fmla="*/ 103 w 104"/>
                <a:gd name="T19" fmla="*/ 41 h 104"/>
                <a:gd name="T20" fmla="*/ 100 w 104"/>
                <a:gd name="T21" fmla="*/ 31 h 104"/>
                <a:gd name="T22" fmla="*/ 95 w 104"/>
                <a:gd name="T23" fmla="*/ 22 h 104"/>
                <a:gd name="T24" fmla="*/ 89 w 104"/>
                <a:gd name="T25" fmla="*/ 15 h 104"/>
                <a:gd name="T26" fmla="*/ 81 w 104"/>
                <a:gd name="T27" fmla="*/ 8 h 104"/>
                <a:gd name="T28" fmla="*/ 73 w 104"/>
                <a:gd name="T29" fmla="*/ 4 h 104"/>
                <a:gd name="T30" fmla="*/ 62 w 104"/>
                <a:gd name="T31" fmla="*/ 1 h 104"/>
                <a:gd name="T32" fmla="*/ 52 w 104"/>
                <a:gd name="T33" fmla="*/ 0 h 104"/>
                <a:gd name="T34" fmla="*/ 42 w 104"/>
                <a:gd name="T35" fmla="*/ 1 h 104"/>
                <a:gd name="T36" fmla="*/ 32 w 104"/>
                <a:gd name="T37" fmla="*/ 4 h 104"/>
                <a:gd name="T38" fmla="*/ 24 w 104"/>
                <a:gd name="T39" fmla="*/ 8 h 104"/>
                <a:gd name="T40" fmla="*/ 16 w 104"/>
                <a:gd name="T41" fmla="*/ 15 h 104"/>
                <a:gd name="T42" fmla="*/ 9 w 104"/>
                <a:gd name="T43" fmla="*/ 22 h 104"/>
                <a:gd name="T44" fmla="*/ 4 w 104"/>
                <a:gd name="T45" fmla="*/ 31 h 104"/>
                <a:gd name="T46" fmla="*/ 1 w 104"/>
                <a:gd name="T47" fmla="*/ 41 h 104"/>
                <a:gd name="T48" fmla="*/ 0 w 104"/>
                <a:gd name="T49" fmla="*/ 52 h 104"/>
                <a:gd name="T50" fmla="*/ 1 w 104"/>
                <a:gd name="T51" fmla="*/ 62 h 104"/>
                <a:gd name="T52" fmla="*/ 4 w 104"/>
                <a:gd name="T53" fmla="*/ 72 h 104"/>
                <a:gd name="T54" fmla="*/ 9 w 104"/>
                <a:gd name="T55" fmla="*/ 81 h 104"/>
                <a:gd name="T56" fmla="*/ 16 w 104"/>
                <a:gd name="T57" fmla="*/ 89 h 104"/>
                <a:gd name="T58" fmla="*/ 24 w 104"/>
                <a:gd name="T59" fmla="*/ 95 h 104"/>
                <a:gd name="T60" fmla="*/ 32 w 104"/>
                <a:gd name="T61" fmla="*/ 100 h 104"/>
                <a:gd name="T62" fmla="*/ 42 w 104"/>
                <a:gd name="T63" fmla="*/ 103 h 104"/>
                <a:gd name="T64" fmla="*/ 52 w 104"/>
                <a:gd name="T6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02" name="Freeform 482"/>
            <p:cNvSpPr>
              <a:spLocks/>
            </p:cNvSpPr>
            <p:nvPr/>
          </p:nvSpPr>
          <p:spPr bwMode="auto">
            <a:xfrm>
              <a:off x="3990" y="3357"/>
              <a:ext cx="6" cy="6"/>
            </a:xfrm>
            <a:custGeom>
              <a:avLst/>
              <a:gdLst>
                <a:gd name="T0" fmla="*/ 25 w 52"/>
                <a:gd name="T1" fmla="*/ 52 h 52"/>
                <a:gd name="T2" fmla="*/ 35 w 52"/>
                <a:gd name="T3" fmla="*/ 50 h 52"/>
                <a:gd name="T4" fmla="*/ 44 w 52"/>
                <a:gd name="T5" fmla="*/ 44 h 52"/>
                <a:gd name="T6" fmla="*/ 50 w 52"/>
                <a:gd name="T7" fmla="*/ 36 h 52"/>
                <a:gd name="T8" fmla="*/ 52 w 52"/>
                <a:gd name="T9" fmla="*/ 25 h 52"/>
                <a:gd name="T10" fmla="*/ 50 w 52"/>
                <a:gd name="T11" fmla="*/ 15 h 52"/>
                <a:gd name="T12" fmla="*/ 44 w 52"/>
                <a:gd name="T13" fmla="*/ 7 h 52"/>
                <a:gd name="T14" fmla="*/ 35 w 52"/>
                <a:gd name="T15" fmla="*/ 2 h 52"/>
                <a:gd name="T16" fmla="*/ 25 w 52"/>
                <a:gd name="T17" fmla="*/ 0 h 52"/>
                <a:gd name="T18" fmla="*/ 15 w 52"/>
                <a:gd name="T19" fmla="*/ 2 h 52"/>
                <a:gd name="T20" fmla="*/ 7 w 52"/>
                <a:gd name="T21" fmla="*/ 7 h 52"/>
                <a:gd name="T22" fmla="*/ 2 w 52"/>
                <a:gd name="T23" fmla="*/ 15 h 52"/>
                <a:gd name="T24" fmla="*/ 0 w 52"/>
                <a:gd name="T25" fmla="*/ 25 h 52"/>
                <a:gd name="T26" fmla="*/ 2 w 52"/>
                <a:gd name="T27" fmla="*/ 36 h 52"/>
                <a:gd name="T28" fmla="*/ 7 w 52"/>
                <a:gd name="T29" fmla="*/ 44 h 52"/>
                <a:gd name="T30" fmla="*/ 15 w 52"/>
                <a:gd name="T31" fmla="*/ 50 h 52"/>
                <a:gd name="T32" fmla="*/ 25 w 52"/>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03" name="Freeform 483"/>
            <p:cNvSpPr>
              <a:spLocks/>
            </p:cNvSpPr>
            <p:nvPr/>
          </p:nvSpPr>
          <p:spPr bwMode="auto">
            <a:xfrm>
              <a:off x="4000" y="3357"/>
              <a:ext cx="5" cy="6"/>
            </a:xfrm>
            <a:custGeom>
              <a:avLst/>
              <a:gdLst>
                <a:gd name="T0" fmla="*/ 27 w 52"/>
                <a:gd name="T1" fmla="*/ 52 h 52"/>
                <a:gd name="T2" fmla="*/ 37 w 52"/>
                <a:gd name="T3" fmla="*/ 50 h 52"/>
                <a:gd name="T4" fmla="*/ 45 w 52"/>
                <a:gd name="T5" fmla="*/ 45 h 52"/>
                <a:gd name="T6" fmla="*/ 50 w 52"/>
                <a:gd name="T7" fmla="*/ 37 h 52"/>
                <a:gd name="T8" fmla="*/ 52 w 52"/>
                <a:gd name="T9" fmla="*/ 26 h 52"/>
                <a:gd name="T10" fmla="*/ 50 w 52"/>
                <a:gd name="T11" fmla="*/ 16 h 52"/>
                <a:gd name="T12" fmla="*/ 45 w 52"/>
                <a:gd name="T13" fmla="*/ 8 h 52"/>
                <a:gd name="T14" fmla="*/ 37 w 52"/>
                <a:gd name="T15" fmla="*/ 2 h 52"/>
                <a:gd name="T16" fmla="*/ 27 w 52"/>
                <a:gd name="T17" fmla="*/ 0 h 52"/>
                <a:gd name="T18" fmla="*/ 17 w 52"/>
                <a:gd name="T19" fmla="*/ 2 h 52"/>
                <a:gd name="T20" fmla="*/ 8 w 52"/>
                <a:gd name="T21" fmla="*/ 8 h 52"/>
                <a:gd name="T22" fmla="*/ 2 w 52"/>
                <a:gd name="T23" fmla="*/ 16 h 52"/>
                <a:gd name="T24" fmla="*/ 0 w 52"/>
                <a:gd name="T25" fmla="*/ 26 h 52"/>
                <a:gd name="T26" fmla="*/ 2 w 52"/>
                <a:gd name="T27" fmla="*/ 37 h 52"/>
                <a:gd name="T28" fmla="*/ 8 w 52"/>
                <a:gd name="T29" fmla="*/ 45 h 52"/>
                <a:gd name="T30" fmla="*/ 17 w 52"/>
                <a:gd name="T31" fmla="*/ 50 h 52"/>
                <a:gd name="T32" fmla="*/ 27 w 52"/>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04" name="Freeform 484"/>
            <p:cNvSpPr>
              <a:spLocks/>
            </p:cNvSpPr>
            <p:nvPr/>
          </p:nvSpPr>
          <p:spPr bwMode="auto">
            <a:xfrm>
              <a:off x="3961" y="3278"/>
              <a:ext cx="16" cy="79"/>
            </a:xfrm>
            <a:custGeom>
              <a:avLst/>
              <a:gdLst>
                <a:gd name="T0" fmla="*/ 46 w 148"/>
                <a:gd name="T1" fmla="*/ 14 h 712"/>
                <a:gd name="T2" fmla="*/ 42 w 148"/>
                <a:gd name="T3" fmla="*/ 29 h 712"/>
                <a:gd name="T4" fmla="*/ 32 w 148"/>
                <a:gd name="T5" fmla="*/ 68 h 712"/>
                <a:gd name="T6" fmla="*/ 18 w 148"/>
                <a:gd name="T7" fmla="*/ 132 h 712"/>
                <a:gd name="T8" fmla="*/ 7 w 148"/>
                <a:gd name="T9" fmla="*/ 217 h 712"/>
                <a:gd name="T10" fmla="*/ 0 w 148"/>
                <a:gd name="T11" fmla="*/ 319 h 712"/>
                <a:gd name="T12" fmla="*/ 1 w 148"/>
                <a:gd name="T13" fmla="*/ 438 h 712"/>
                <a:gd name="T14" fmla="*/ 13 w 148"/>
                <a:gd name="T15" fmla="*/ 570 h 712"/>
                <a:gd name="T16" fmla="*/ 41 w 148"/>
                <a:gd name="T17" fmla="*/ 712 h 712"/>
                <a:gd name="T18" fmla="*/ 143 w 148"/>
                <a:gd name="T19" fmla="*/ 707 h 712"/>
                <a:gd name="T20" fmla="*/ 139 w 148"/>
                <a:gd name="T21" fmla="*/ 685 h 712"/>
                <a:gd name="T22" fmla="*/ 128 w 148"/>
                <a:gd name="T23" fmla="*/ 628 h 712"/>
                <a:gd name="T24" fmla="*/ 116 w 148"/>
                <a:gd name="T25" fmla="*/ 543 h 712"/>
                <a:gd name="T26" fmla="*/ 105 w 148"/>
                <a:gd name="T27" fmla="*/ 439 h 712"/>
                <a:gd name="T28" fmla="*/ 99 w 148"/>
                <a:gd name="T29" fmla="*/ 324 h 712"/>
                <a:gd name="T30" fmla="*/ 102 w 148"/>
                <a:gd name="T31" fmla="*/ 209 h 712"/>
                <a:gd name="T32" fmla="*/ 117 w 148"/>
                <a:gd name="T33" fmla="*/ 100 h 712"/>
                <a:gd name="T34" fmla="*/ 148 w 148"/>
                <a:gd name="T35" fmla="*/ 8 h 712"/>
                <a:gd name="T36" fmla="*/ 148 w 148"/>
                <a:gd name="T37" fmla="*/ 7 h 712"/>
                <a:gd name="T38" fmla="*/ 148 w 148"/>
                <a:gd name="T39" fmla="*/ 5 h 712"/>
                <a:gd name="T40" fmla="*/ 146 w 148"/>
                <a:gd name="T41" fmla="*/ 3 h 712"/>
                <a:gd name="T42" fmla="*/ 140 w 148"/>
                <a:gd name="T43" fmla="*/ 0 h 712"/>
                <a:gd name="T44" fmla="*/ 127 w 148"/>
                <a:gd name="T45" fmla="*/ 0 h 712"/>
                <a:gd name="T46" fmla="*/ 109 w 148"/>
                <a:gd name="T47" fmla="*/ 1 h 712"/>
                <a:gd name="T48" fmla="*/ 83 w 148"/>
                <a:gd name="T49" fmla="*/ 6 h 712"/>
                <a:gd name="T50" fmla="*/ 46 w 148"/>
                <a:gd name="T51" fmla="*/ 1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05" name="Freeform 485"/>
            <p:cNvSpPr>
              <a:spLocks/>
            </p:cNvSpPr>
            <p:nvPr/>
          </p:nvSpPr>
          <p:spPr bwMode="auto">
            <a:xfrm>
              <a:off x="4045" y="3268"/>
              <a:ext cx="23" cy="88"/>
            </a:xfrm>
            <a:custGeom>
              <a:avLst/>
              <a:gdLst>
                <a:gd name="T0" fmla="*/ 201 w 201"/>
                <a:gd name="T1" fmla="*/ 5 h 795"/>
                <a:gd name="T2" fmla="*/ 196 w 201"/>
                <a:gd name="T3" fmla="*/ 10 h 795"/>
                <a:gd name="T4" fmla="*/ 183 w 201"/>
                <a:gd name="T5" fmla="*/ 31 h 795"/>
                <a:gd name="T6" fmla="*/ 165 w 201"/>
                <a:gd name="T7" fmla="*/ 73 h 795"/>
                <a:gd name="T8" fmla="*/ 148 w 201"/>
                <a:gd name="T9" fmla="*/ 140 h 795"/>
                <a:gd name="T10" fmla="*/ 134 w 201"/>
                <a:gd name="T11" fmla="*/ 240 h 795"/>
                <a:gd name="T12" fmla="*/ 127 w 201"/>
                <a:gd name="T13" fmla="*/ 379 h 795"/>
                <a:gd name="T14" fmla="*/ 131 w 201"/>
                <a:gd name="T15" fmla="*/ 561 h 795"/>
                <a:gd name="T16" fmla="*/ 150 w 201"/>
                <a:gd name="T17" fmla="*/ 795 h 795"/>
                <a:gd name="T18" fmla="*/ 37 w 201"/>
                <a:gd name="T19" fmla="*/ 795 h 795"/>
                <a:gd name="T20" fmla="*/ 33 w 201"/>
                <a:gd name="T21" fmla="*/ 771 h 795"/>
                <a:gd name="T22" fmla="*/ 24 w 201"/>
                <a:gd name="T23" fmla="*/ 707 h 795"/>
                <a:gd name="T24" fmla="*/ 13 w 201"/>
                <a:gd name="T25" fmla="*/ 611 h 795"/>
                <a:gd name="T26" fmla="*/ 3 w 201"/>
                <a:gd name="T27" fmla="*/ 493 h 795"/>
                <a:gd name="T28" fmla="*/ 0 w 201"/>
                <a:gd name="T29" fmla="*/ 363 h 795"/>
                <a:gd name="T30" fmla="*/ 7 w 201"/>
                <a:gd name="T31" fmla="*/ 231 h 795"/>
                <a:gd name="T32" fmla="*/ 28 w 201"/>
                <a:gd name="T33" fmla="*/ 107 h 795"/>
                <a:gd name="T34" fmla="*/ 66 w 201"/>
                <a:gd name="T35" fmla="*/ 0 h 795"/>
                <a:gd name="T36" fmla="*/ 201 w 201"/>
                <a:gd name="T37" fmla="*/ 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06" name="Freeform 486"/>
            <p:cNvSpPr>
              <a:spLocks/>
            </p:cNvSpPr>
            <p:nvPr/>
          </p:nvSpPr>
          <p:spPr bwMode="auto">
            <a:xfrm>
              <a:off x="3961" y="3282"/>
              <a:ext cx="15" cy="69"/>
            </a:xfrm>
            <a:custGeom>
              <a:avLst/>
              <a:gdLst>
                <a:gd name="T0" fmla="*/ 41 w 129"/>
                <a:gd name="T1" fmla="*/ 12 h 622"/>
                <a:gd name="T2" fmla="*/ 37 w 129"/>
                <a:gd name="T3" fmla="*/ 24 h 622"/>
                <a:gd name="T4" fmla="*/ 29 w 129"/>
                <a:gd name="T5" fmla="*/ 59 h 622"/>
                <a:gd name="T6" fmla="*/ 18 w 129"/>
                <a:gd name="T7" fmla="*/ 115 h 622"/>
                <a:gd name="T8" fmla="*/ 6 w 129"/>
                <a:gd name="T9" fmla="*/ 189 h 622"/>
                <a:gd name="T10" fmla="*/ 0 w 129"/>
                <a:gd name="T11" fmla="*/ 279 h 622"/>
                <a:gd name="T12" fmla="*/ 1 w 129"/>
                <a:gd name="T13" fmla="*/ 382 h 622"/>
                <a:gd name="T14" fmla="*/ 11 w 129"/>
                <a:gd name="T15" fmla="*/ 497 h 622"/>
                <a:gd name="T16" fmla="*/ 36 w 129"/>
                <a:gd name="T17" fmla="*/ 622 h 622"/>
                <a:gd name="T18" fmla="*/ 124 w 129"/>
                <a:gd name="T19" fmla="*/ 617 h 622"/>
                <a:gd name="T20" fmla="*/ 120 w 129"/>
                <a:gd name="T21" fmla="*/ 598 h 622"/>
                <a:gd name="T22" fmla="*/ 112 w 129"/>
                <a:gd name="T23" fmla="*/ 548 h 622"/>
                <a:gd name="T24" fmla="*/ 101 w 129"/>
                <a:gd name="T25" fmla="*/ 473 h 622"/>
                <a:gd name="T26" fmla="*/ 92 w 129"/>
                <a:gd name="T27" fmla="*/ 382 h 622"/>
                <a:gd name="T28" fmla="*/ 87 w 129"/>
                <a:gd name="T29" fmla="*/ 282 h 622"/>
                <a:gd name="T30" fmla="*/ 89 w 129"/>
                <a:gd name="T31" fmla="*/ 182 h 622"/>
                <a:gd name="T32" fmla="*/ 102 w 129"/>
                <a:gd name="T33" fmla="*/ 87 h 622"/>
                <a:gd name="T34" fmla="*/ 129 w 129"/>
                <a:gd name="T35" fmla="*/ 7 h 622"/>
                <a:gd name="T36" fmla="*/ 129 w 129"/>
                <a:gd name="T37" fmla="*/ 6 h 622"/>
                <a:gd name="T38" fmla="*/ 129 w 129"/>
                <a:gd name="T39" fmla="*/ 4 h 622"/>
                <a:gd name="T40" fmla="*/ 127 w 129"/>
                <a:gd name="T41" fmla="*/ 2 h 622"/>
                <a:gd name="T42" fmla="*/ 122 w 129"/>
                <a:gd name="T43" fmla="*/ 0 h 622"/>
                <a:gd name="T44" fmla="*/ 112 w 129"/>
                <a:gd name="T45" fmla="*/ 0 h 622"/>
                <a:gd name="T46" fmla="*/ 96 w 129"/>
                <a:gd name="T47" fmla="*/ 1 h 622"/>
                <a:gd name="T48" fmla="*/ 72 w 129"/>
                <a:gd name="T49" fmla="*/ 5 h 622"/>
                <a:gd name="T50" fmla="*/ 41 w 129"/>
                <a:gd name="T51" fmla="*/ 12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07" name="Freeform 487"/>
            <p:cNvSpPr>
              <a:spLocks/>
            </p:cNvSpPr>
            <p:nvPr/>
          </p:nvSpPr>
          <p:spPr bwMode="auto">
            <a:xfrm>
              <a:off x="3962" y="3287"/>
              <a:ext cx="12" cy="59"/>
            </a:xfrm>
            <a:custGeom>
              <a:avLst/>
              <a:gdLst>
                <a:gd name="T0" fmla="*/ 35 w 110"/>
                <a:gd name="T1" fmla="*/ 10 h 531"/>
                <a:gd name="T2" fmla="*/ 32 w 110"/>
                <a:gd name="T3" fmla="*/ 20 h 531"/>
                <a:gd name="T4" fmla="*/ 24 w 110"/>
                <a:gd name="T5" fmla="*/ 50 h 531"/>
                <a:gd name="T6" fmla="*/ 15 w 110"/>
                <a:gd name="T7" fmla="*/ 98 h 531"/>
                <a:gd name="T8" fmla="*/ 5 w 110"/>
                <a:gd name="T9" fmla="*/ 160 h 531"/>
                <a:gd name="T10" fmla="*/ 0 w 110"/>
                <a:gd name="T11" fmla="*/ 237 h 531"/>
                <a:gd name="T12" fmla="*/ 1 w 110"/>
                <a:gd name="T13" fmla="*/ 326 h 531"/>
                <a:gd name="T14" fmla="*/ 10 w 110"/>
                <a:gd name="T15" fmla="*/ 424 h 531"/>
                <a:gd name="T16" fmla="*/ 31 w 110"/>
                <a:gd name="T17" fmla="*/ 531 h 531"/>
                <a:gd name="T18" fmla="*/ 106 w 110"/>
                <a:gd name="T19" fmla="*/ 525 h 531"/>
                <a:gd name="T20" fmla="*/ 103 w 110"/>
                <a:gd name="T21" fmla="*/ 510 h 531"/>
                <a:gd name="T22" fmla="*/ 96 w 110"/>
                <a:gd name="T23" fmla="*/ 467 h 531"/>
                <a:gd name="T24" fmla="*/ 87 w 110"/>
                <a:gd name="T25" fmla="*/ 404 h 531"/>
                <a:gd name="T26" fmla="*/ 79 w 110"/>
                <a:gd name="T27" fmla="*/ 326 h 531"/>
                <a:gd name="T28" fmla="*/ 74 w 110"/>
                <a:gd name="T29" fmla="*/ 241 h 531"/>
                <a:gd name="T30" fmla="*/ 76 w 110"/>
                <a:gd name="T31" fmla="*/ 155 h 531"/>
                <a:gd name="T32" fmla="*/ 87 w 110"/>
                <a:gd name="T33" fmla="*/ 74 h 531"/>
                <a:gd name="T34" fmla="*/ 110 w 110"/>
                <a:gd name="T35" fmla="*/ 6 h 531"/>
                <a:gd name="T36" fmla="*/ 110 w 110"/>
                <a:gd name="T37" fmla="*/ 5 h 531"/>
                <a:gd name="T38" fmla="*/ 110 w 110"/>
                <a:gd name="T39" fmla="*/ 4 h 531"/>
                <a:gd name="T40" fmla="*/ 108 w 110"/>
                <a:gd name="T41" fmla="*/ 2 h 531"/>
                <a:gd name="T42" fmla="*/ 104 w 110"/>
                <a:gd name="T43" fmla="*/ 0 h 531"/>
                <a:gd name="T44" fmla="*/ 95 w 110"/>
                <a:gd name="T45" fmla="*/ 0 h 531"/>
                <a:gd name="T46" fmla="*/ 82 w 110"/>
                <a:gd name="T47" fmla="*/ 1 h 531"/>
                <a:gd name="T48" fmla="*/ 62 w 110"/>
                <a:gd name="T49" fmla="*/ 4 h 531"/>
                <a:gd name="T50" fmla="*/ 35 w 110"/>
                <a:gd name="T51" fmla="*/ 1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08" name="Freeform 488"/>
            <p:cNvSpPr>
              <a:spLocks/>
            </p:cNvSpPr>
            <p:nvPr/>
          </p:nvSpPr>
          <p:spPr bwMode="auto">
            <a:xfrm>
              <a:off x="3963" y="3292"/>
              <a:ext cx="10" cy="48"/>
            </a:xfrm>
            <a:custGeom>
              <a:avLst/>
              <a:gdLst>
                <a:gd name="T0" fmla="*/ 29 w 92"/>
                <a:gd name="T1" fmla="*/ 8 h 438"/>
                <a:gd name="T2" fmla="*/ 26 w 92"/>
                <a:gd name="T3" fmla="*/ 16 h 438"/>
                <a:gd name="T4" fmla="*/ 20 w 92"/>
                <a:gd name="T5" fmla="*/ 42 h 438"/>
                <a:gd name="T6" fmla="*/ 12 w 92"/>
                <a:gd name="T7" fmla="*/ 81 h 438"/>
                <a:gd name="T8" fmla="*/ 4 w 92"/>
                <a:gd name="T9" fmla="*/ 133 h 438"/>
                <a:gd name="T10" fmla="*/ 0 w 92"/>
                <a:gd name="T11" fmla="*/ 196 h 438"/>
                <a:gd name="T12" fmla="*/ 0 w 92"/>
                <a:gd name="T13" fmla="*/ 270 h 438"/>
                <a:gd name="T14" fmla="*/ 9 w 92"/>
                <a:gd name="T15" fmla="*/ 351 h 438"/>
                <a:gd name="T16" fmla="*/ 25 w 92"/>
                <a:gd name="T17" fmla="*/ 438 h 438"/>
                <a:gd name="T18" fmla="*/ 88 w 92"/>
                <a:gd name="T19" fmla="*/ 435 h 438"/>
                <a:gd name="T20" fmla="*/ 85 w 92"/>
                <a:gd name="T21" fmla="*/ 422 h 438"/>
                <a:gd name="T22" fmla="*/ 79 w 92"/>
                <a:gd name="T23" fmla="*/ 386 h 438"/>
                <a:gd name="T24" fmla="*/ 72 w 92"/>
                <a:gd name="T25" fmla="*/ 334 h 438"/>
                <a:gd name="T26" fmla="*/ 65 w 92"/>
                <a:gd name="T27" fmla="*/ 270 h 438"/>
                <a:gd name="T28" fmla="*/ 61 w 92"/>
                <a:gd name="T29" fmla="*/ 199 h 438"/>
                <a:gd name="T30" fmla="*/ 63 w 92"/>
                <a:gd name="T31" fmla="*/ 129 h 438"/>
                <a:gd name="T32" fmla="*/ 73 w 92"/>
                <a:gd name="T33" fmla="*/ 61 h 438"/>
                <a:gd name="T34" fmla="*/ 92 w 92"/>
                <a:gd name="T35" fmla="*/ 5 h 438"/>
                <a:gd name="T36" fmla="*/ 92 w 92"/>
                <a:gd name="T37" fmla="*/ 4 h 438"/>
                <a:gd name="T38" fmla="*/ 92 w 92"/>
                <a:gd name="T39" fmla="*/ 3 h 438"/>
                <a:gd name="T40" fmla="*/ 90 w 92"/>
                <a:gd name="T41" fmla="*/ 1 h 438"/>
                <a:gd name="T42" fmla="*/ 87 w 92"/>
                <a:gd name="T43" fmla="*/ 0 h 438"/>
                <a:gd name="T44" fmla="*/ 80 w 92"/>
                <a:gd name="T45" fmla="*/ 0 h 438"/>
                <a:gd name="T46" fmla="*/ 68 w 92"/>
                <a:gd name="T47" fmla="*/ 0 h 438"/>
                <a:gd name="T48" fmla="*/ 51 w 92"/>
                <a:gd name="T49" fmla="*/ 3 h 438"/>
                <a:gd name="T50" fmla="*/ 29 w 92"/>
                <a:gd name="T51" fmla="*/ 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09" name="Freeform 489"/>
            <p:cNvSpPr>
              <a:spLocks/>
            </p:cNvSpPr>
            <p:nvPr/>
          </p:nvSpPr>
          <p:spPr bwMode="auto">
            <a:xfrm>
              <a:off x="3963" y="3296"/>
              <a:ext cx="8" cy="39"/>
            </a:xfrm>
            <a:custGeom>
              <a:avLst/>
              <a:gdLst>
                <a:gd name="T0" fmla="*/ 23 w 73"/>
                <a:gd name="T1" fmla="*/ 7 h 347"/>
                <a:gd name="T2" fmla="*/ 21 w 73"/>
                <a:gd name="T3" fmla="*/ 14 h 347"/>
                <a:gd name="T4" fmla="*/ 16 w 73"/>
                <a:gd name="T5" fmla="*/ 33 h 347"/>
                <a:gd name="T6" fmla="*/ 10 w 73"/>
                <a:gd name="T7" fmla="*/ 64 h 347"/>
                <a:gd name="T8" fmla="*/ 4 w 73"/>
                <a:gd name="T9" fmla="*/ 105 h 347"/>
                <a:gd name="T10" fmla="*/ 0 w 73"/>
                <a:gd name="T11" fmla="*/ 155 h 347"/>
                <a:gd name="T12" fmla="*/ 0 w 73"/>
                <a:gd name="T13" fmla="*/ 213 h 347"/>
                <a:gd name="T14" fmla="*/ 7 w 73"/>
                <a:gd name="T15" fmla="*/ 278 h 347"/>
                <a:gd name="T16" fmla="*/ 20 w 73"/>
                <a:gd name="T17" fmla="*/ 347 h 347"/>
                <a:gd name="T18" fmla="*/ 70 w 73"/>
                <a:gd name="T19" fmla="*/ 344 h 347"/>
                <a:gd name="T20" fmla="*/ 68 w 73"/>
                <a:gd name="T21" fmla="*/ 334 h 347"/>
                <a:gd name="T22" fmla="*/ 63 w 73"/>
                <a:gd name="T23" fmla="*/ 305 h 347"/>
                <a:gd name="T24" fmla="*/ 56 w 73"/>
                <a:gd name="T25" fmla="*/ 265 h 347"/>
                <a:gd name="T26" fmla="*/ 51 w 73"/>
                <a:gd name="T27" fmla="*/ 213 h 347"/>
                <a:gd name="T28" fmla="*/ 48 w 73"/>
                <a:gd name="T29" fmla="*/ 158 h 347"/>
                <a:gd name="T30" fmla="*/ 50 w 73"/>
                <a:gd name="T31" fmla="*/ 101 h 347"/>
                <a:gd name="T32" fmla="*/ 57 w 73"/>
                <a:gd name="T33" fmla="*/ 49 h 347"/>
                <a:gd name="T34" fmla="*/ 73 w 73"/>
                <a:gd name="T35" fmla="*/ 4 h 347"/>
                <a:gd name="T36" fmla="*/ 73 w 73"/>
                <a:gd name="T37" fmla="*/ 4 h 347"/>
                <a:gd name="T38" fmla="*/ 73 w 73"/>
                <a:gd name="T39" fmla="*/ 2 h 347"/>
                <a:gd name="T40" fmla="*/ 72 w 73"/>
                <a:gd name="T41" fmla="*/ 1 h 347"/>
                <a:gd name="T42" fmla="*/ 69 w 73"/>
                <a:gd name="T43" fmla="*/ 0 h 347"/>
                <a:gd name="T44" fmla="*/ 63 w 73"/>
                <a:gd name="T45" fmla="*/ 0 h 347"/>
                <a:gd name="T46" fmla="*/ 53 w 73"/>
                <a:gd name="T47" fmla="*/ 1 h 347"/>
                <a:gd name="T48" fmla="*/ 41 w 73"/>
                <a:gd name="T49" fmla="*/ 3 h 347"/>
                <a:gd name="T50" fmla="*/ 23 w 73"/>
                <a:gd name="T51" fmla="*/ 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4"/>
                  </a:lnTo>
                  <a:lnTo>
                    <a:pt x="73" y="2"/>
                  </a:lnTo>
                  <a:lnTo>
                    <a:pt x="72" y="1"/>
                  </a:lnTo>
                  <a:lnTo>
                    <a:pt x="69" y="0"/>
                  </a:lnTo>
                  <a:lnTo>
                    <a:pt x="63" y="0"/>
                  </a:lnTo>
                  <a:lnTo>
                    <a:pt x="53" y="1"/>
                  </a:lnTo>
                  <a:lnTo>
                    <a:pt x="41" y="3"/>
                  </a:lnTo>
                  <a:lnTo>
                    <a:pt x="23" y="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10" name="Freeform 490"/>
            <p:cNvSpPr>
              <a:spLocks/>
            </p:cNvSpPr>
            <p:nvPr/>
          </p:nvSpPr>
          <p:spPr bwMode="auto">
            <a:xfrm>
              <a:off x="3964" y="3301"/>
              <a:ext cx="6" cy="28"/>
            </a:xfrm>
            <a:custGeom>
              <a:avLst/>
              <a:gdLst>
                <a:gd name="T0" fmla="*/ 16 w 52"/>
                <a:gd name="T1" fmla="*/ 5 h 256"/>
                <a:gd name="T2" fmla="*/ 15 w 52"/>
                <a:gd name="T3" fmla="*/ 10 h 256"/>
                <a:gd name="T4" fmla="*/ 11 w 52"/>
                <a:gd name="T5" fmla="*/ 24 h 256"/>
                <a:gd name="T6" fmla="*/ 6 w 52"/>
                <a:gd name="T7" fmla="*/ 47 h 256"/>
                <a:gd name="T8" fmla="*/ 2 w 52"/>
                <a:gd name="T9" fmla="*/ 77 h 256"/>
                <a:gd name="T10" fmla="*/ 0 w 52"/>
                <a:gd name="T11" fmla="*/ 115 h 256"/>
                <a:gd name="T12" fmla="*/ 0 w 52"/>
                <a:gd name="T13" fmla="*/ 157 h 256"/>
                <a:gd name="T14" fmla="*/ 4 w 52"/>
                <a:gd name="T15" fmla="*/ 205 h 256"/>
                <a:gd name="T16" fmla="*/ 14 w 52"/>
                <a:gd name="T17" fmla="*/ 256 h 256"/>
                <a:gd name="T18" fmla="*/ 50 w 52"/>
                <a:gd name="T19" fmla="*/ 254 h 256"/>
                <a:gd name="T20" fmla="*/ 49 w 52"/>
                <a:gd name="T21" fmla="*/ 247 h 256"/>
                <a:gd name="T22" fmla="*/ 45 w 52"/>
                <a:gd name="T23" fmla="*/ 226 h 256"/>
                <a:gd name="T24" fmla="*/ 41 w 52"/>
                <a:gd name="T25" fmla="*/ 195 h 256"/>
                <a:gd name="T26" fmla="*/ 37 w 52"/>
                <a:gd name="T27" fmla="*/ 157 h 256"/>
                <a:gd name="T28" fmla="*/ 35 w 52"/>
                <a:gd name="T29" fmla="*/ 116 h 256"/>
                <a:gd name="T30" fmla="*/ 36 w 52"/>
                <a:gd name="T31" fmla="*/ 74 h 256"/>
                <a:gd name="T32" fmla="*/ 41 w 52"/>
                <a:gd name="T33" fmla="*/ 35 h 256"/>
                <a:gd name="T34" fmla="*/ 52 w 52"/>
                <a:gd name="T35" fmla="*/ 3 h 256"/>
                <a:gd name="T36" fmla="*/ 52 w 52"/>
                <a:gd name="T37" fmla="*/ 3 h 256"/>
                <a:gd name="T38" fmla="*/ 52 w 52"/>
                <a:gd name="T39" fmla="*/ 2 h 256"/>
                <a:gd name="T40" fmla="*/ 51 w 52"/>
                <a:gd name="T41" fmla="*/ 1 h 256"/>
                <a:gd name="T42" fmla="*/ 49 w 52"/>
                <a:gd name="T43" fmla="*/ 0 h 256"/>
                <a:gd name="T44" fmla="*/ 45 w 52"/>
                <a:gd name="T45" fmla="*/ 0 h 256"/>
                <a:gd name="T46" fmla="*/ 39 w 52"/>
                <a:gd name="T47" fmla="*/ 0 h 256"/>
                <a:gd name="T48" fmla="*/ 29 w 52"/>
                <a:gd name="T49" fmla="*/ 2 h 256"/>
                <a:gd name="T50" fmla="*/ 16 w 52"/>
                <a:gd name="T51" fmla="*/ 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3"/>
                  </a:lnTo>
                  <a:lnTo>
                    <a:pt x="52" y="2"/>
                  </a:lnTo>
                  <a:lnTo>
                    <a:pt x="51" y="1"/>
                  </a:lnTo>
                  <a:lnTo>
                    <a:pt x="49" y="0"/>
                  </a:lnTo>
                  <a:lnTo>
                    <a:pt x="45" y="0"/>
                  </a:lnTo>
                  <a:lnTo>
                    <a:pt x="39" y="0"/>
                  </a:lnTo>
                  <a:lnTo>
                    <a:pt x="29" y="2"/>
                  </a:lnTo>
                  <a:lnTo>
                    <a:pt x="1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11" name="Freeform 491"/>
            <p:cNvSpPr>
              <a:spLocks/>
            </p:cNvSpPr>
            <p:nvPr/>
          </p:nvSpPr>
          <p:spPr bwMode="auto">
            <a:xfrm>
              <a:off x="4046" y="3273"/>
              <a:ext cx="20" cy="77"/>
            </a:xfrm>
            <a:custGeom>
              <a:avLst/>
              <a:gdLst>
                <a:gd name="T0" fmla="*/ 176 w 176"/>
                <a:gd name="T1" fmla="*/ 5 h 693"/>
                <a:gd name="T2" fmla="*/ 172 w 176"/>
                <a:gd name="T3" fmla="*/ 10 h 693"/>
                <a:gd name="T4" fmla="*/ 159 w 176"/>
                <a:gd name="T5" fmla="*/ 28 h 693"/>
                <a:gd name="T6" fmla="*/ 144 w 176"/>
                <a:gd name="T7" fmla="*/ 63 h 693"/>
                <a:gd name="T8" fmla="*/ 129 w 176"/>
                <a:gd name="T9" fmla="*/ 123 h 693"/>
                <a:gd name="T10" fmla="*/ 117 w 176"/>
                <a:gd name="T11" fmla="*/ 210 h 693"/>
                <a:gd name="T12" fmla="*/ 110 w 176"/>
                <a:gd name="T13" fmla="*/ 331 h 693"/>
                <a:gd name="T14" fmla="*/ 115 w 176"/>
                <a:gd name="T15" fmla="*/ 490 h 693"/>
                <a:gd name="T16" fmla="*/ 131 w 176"/>
                <a:gd name="T17" fmla="*/ 693 h 693"/>
                <a:gd name="T18" fmla="*/ 32 w 176"/>
                <a:gd name="T19" fmla="*/ 693 h 693"/>
                <a:gd name="T20" fmla="*/ 29 w 176"/>
                <a:gd name="T21" fmla="*/ 673 h 693"/>
                <a:gd name="T22" fmla="*/ 20 w 176"/>
                <a:gd name="T23" fmla="*/ 617 h 693"/>
                <a:gd name="T24" fmla="*/ 11 w 176"/>
                <a:gd name="T25" fmla="*/ 533 h 693"/>
                <a:gd name="T26" fmla="*/ 3 w 176"/>
                <a:gd name="T27" fmla="*/ 430 h 693"/>
                <a:gd name="T28" fmla="*/ 0 w 176"/>
                <a:gd name="T29" fmla="*/ 317 h 693"/>
                <a:gd name="T30" fmla="*/ 6 w 176"/>
                <a:gd name="T31" fmla="*/ 202 h 693"/>
                <a:gd name="T32" fmla="*/ 23 w 176"/>
                <a:gd name="T33" fmla="*/ 93 h 693"/>
                <a:gd name="T34" fmla="*/ 57 w 176"/>
                <a:gd name="T35" fmla="*/ 0 h 693"/>
                <a:gd name="T36" fmla="*/ 176 w 176"/>
                <a:gd name="T37" fmla="*/ 5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12" name="Freeform 492"/>
            <p:cNvSpPr>
              <a:spLocks/>
            </p:cNvSpPr>
            <p:nvPr/>
          </p:nvSpPr>
          <p:spPr bwMode="auto">
            <a:xfrm>
              <a:off x="4047" y="3279"/>
              <a:ext cx="16" cy="65"/>
            </a:xfrm>
            <a:custGeom>
              <a:avLst/>
              <a:gdLst>
                <a:gd name="T0" fmla="*/ 149 w 149"/>
                <a:gd name="T1" fmla="*/ 4 h 592"/>
                <a:gd name="T2" fmla="*/ 145 w 149"/>
                <a:gd name="T3" fmla="*/ 8 h 592"/>
                <a:gd name="T4" fmla="*/ 136 w 149"/>
                <a:gd name="T5" fmla="*/ 24 h 592"/>
                <a:gd name="T6" fmla="*/ 123 w 149"/>
                <a:gd name="T7" fmla="*/ 54 h 592"/>
                <a:gd name="T8" fmla="*/ 110 w 149"/>
                <a:gd name="T9" fmla="*/ 104 h 592"/>
                <a:gd name="T10" fmla="*/ 99 w 149"/>
                <a:gd name="T11" fmla="*/ 179 h 592"/>
                <a:gd name="T12" fmla="*/ 94 w 149"/>
                <a:gd name="T13" fmla="*/ 282 h 592"/>
                <a:gd name="T14" fmla="*/ 97 w 149"/>
                <a:gd name="T15" fmla="*/ 418 h 592"/>
                <a:gd name="T16" fmla="*/ 112 w 149"/>
                <a:gd name="T17" fmla="*/ 592 h 592"/>
                <a:gd name="T18" fmla="*/ 27 w 149"/>
                <a:gd name="T19" fmla="*/ 592 h 592"/>
                <a:gd name="T20" fmla="*/ 24 w 149"/>
                <a:gd name="T21" fmla="*/ 575 h 592"/>
                <a:gd name="T22" fmla="*/ 17 w 149"/>
                <a:gd name="T23" fmla="*/ 527 h 592"/>
                <a:gd name="T24" fmla="*/ 9 w 149"/>
                <a:gd name="T25" fmla="*/ 455 h 592"/>
                <a:gd name="T26" fmla="*/ 2 w 149"/>
                <a:gd name="T27" fmla="*/ 367 h 592"/>
                <a:gd name="T28" fmla="*/ 0 w 149"/>
                <a:gd name="T29" fmla="*/ 271 h 592"/>
                <a:gd name="T30" fmla="*/ 5 w 149"/>
                <a:gd name="T31" fmla="*/ 173 h 592"/>
                <a:gd name="T32" fmla="*/ 20 w 149"/>
                <a:gd name="T33" fmla="*/ 80 h 592"/>
                <a:gd name="T34" fmla="*/ 48 w 149"/>
                <a:gd name="T35" fmla="*/ 0 h 592"/>
                <a:gd name="T36" fmla="*/ 149 w 149"/>
                <a:gd name="T37" fmla="*/ 4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13" name="Freeform 493"/>
            <p:cNvSpPr>
              <a:spLocks/>
            </p:cNvSpPr>
            <p:nvPr/>
          </p:nvSpPr>
          <p:spPr bwMode="auto">
            <a:xfrm>
              <a:off x="4048" y="3284"/>
              <a:ext cx="13" cy="54"/>
            </a:xfrm>
            <a:custGeom>
              <a:avLst/>
              <a:gdLst>
                <a:gd name="T0" fmla="*/ 124 w 124"/>
                <a:gd name="T1" fmla="*/ 4 h 490"/>
                <a:gd name="T2" fmla="*/ 121 w 124"/>
                <a:gd name="T3" fmla="*/ 7 h 490"/>
                <a:gd name="T4" fmla="*/ 113 w 124"/>
                <a:gd name="T5" fmla="*/ 21 h 490"/>
                <a:gd name="T6" fmla="*/ 103 w 124"/>
                <a:gd name="T7" fmla="*/ 45 h 490"/>
                <a:gd name="T8" fmla="*/ 91 w 124"/>
                <a:gd name="T9" fmla="*/ 87 h 490"/>
                <a:gd name="T10" fmla="*/ 83 w 124"/>
                <a:gd name="T11" fmla="*/ 148 h 490"/>
                <a:gd name="T12" fmla="*/ 79 w 124"/>
                <a:gd name="T13" fmla="*/ 234 h 490"/>
                <a:gd name="T14" fmla="*/ 81 w 124"/>
                <a:gd name="T15" fmla="*/ 347 h 490"/>
                <a:gd name="T16" fmla="*/ 93 w 124"/>
                <a:gd name="T17" fmla="*/ 490 h 490"/>
                <a:gd name="T18" fmla="*/ 23 w 124"/>
                <a:gd name="T19" fmla="*/ 490 h 490"/>
                <a:gd name="T20" fmla="*/ 21 w 124"/>
                <a:gd name="T21" fmla="*/ 476 h 490"/>
                <a:gd name="T22" fmla="*/ 15 w 124"/>
                <a:gd name="T23" fmla="*/ 436 h 490"/>
                <a:gd name="T24" fmla="*/ 8 w 124"/>
                <a:gd name="T25" fmla="*/ 377 h 490"/>
                <a:gd name="T26" fmla="*/ 2 w 124"/>
                <a:gd name="T27" fmla="*/ 304 h 490"/>
                <a:gd name="T28" fmla="*/ 0 w 124"/>
                <a:gd name="T29" fmla="*/ 224 h 490"/>
                <a:gd name="T30" fmla="*/ 4 w 124"/>
                <a:gd name="T31" fmla="*/ 143 h 490"/>
                <a:gd name="T32" fmla="*/ 17 w 124"/>
                <a:gd name="T33" fmla="*/ 67 h 490"/>
                <a:gd name="T34" fmla="*/ 40 w 124"/>
                <a:gd name="T35" fmla="*/ 0 h 490"/>
                <a:gd name="T36" fmla="*/ 124 w 124"/>
                <a:gd name="T37" fmla="*/ 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14" name="Freeform 494"/>
            <p:cNvSpPr>
              <a:spLocks/>
            </p:cNvSpPr>
            <p:nvPr/>
          </p:nvSpPr>
          <p:spPr bwMode="auto">
            <a:xfrm>
              <a:off x="4048" y="3289"/>
              <a:ext cx="11" cy="43"/>
            </a:xfrm>
            <a:custGeom>
              <a:avLst/>
              <a:gdLst>
                <a:gd name="T0" fmla="*/ 99 w 99"/>
                <a:gd name="T1" fmla="*/ 3 h 389"/>
                <a:gd name="T2" fmla="*/ 96 w 99"/>
                <a:gd name="T3" fmla="*/ 6 h 389"/>
                <a:gd name="T4" fmla="*/ 89 w 99"/>
                <a:gd name="T5" fmla="*/ 16 h 389"/>
                <a:gd name="T6" fmla="*/ 81 w 99"/>
                <a:gd name="T7" fmla="*/ 36 h 389"/>
                <a:gd name="T8" fmla="*/ 72 w 99"/>
                <a:gd name="T9" fmla="*/ 69 h 389"/>
                <a:gd name="T10" fmla="*/ 66 w 99"/>
                <a:gd name="T11" fmla="*/ 118 h 389"/>
                <a:gd name="T12" fmla="*/ 62 w 99"/>
                <a:gd name="T13" fmla="*/ 185 h 389"/>
                <a:gd name="T14" fmla="*/ 64 w 99"/>
                <a:gd name="T15" fmla="*/ 275 h 389"/>
                <a:gd name="T16" fmla="*/ 73 w 99"/>
                <a:gd name="T17" fmla="*/ 389 h 389"/>
                <a:gd name="T18" fmla="*/ 18 w 99"/>
                <a:gd name="T19" fmla="*/ 389 h 389"/>
                <a:gd name="T20" fmla="*/ 16 w 99"/>
                <a:gd name="T21" fmla="*/ 378 h 389"/>
                <a:gd name="T22" fmla="*/ 11 w 99"/>
                <a:gd name="T23" fmla="*/ 346 h 389"/>
                <a:gd name="T24" fmla="*/ 6 w 99"/>
                <a:gd name="T25" fmla="*/ 299 h 389"/>
                <a:gd name="T26" fmla="*/ 2 w 99"/>
                <a:gd name="T27" fmla="*/ 242 h 389"/>
                <a:gd name="T28" fmla="*/ 0 w 99"/>
                <a:gd name="T29" fmla="*/ 178 h 389"/>
                <a:gd name="T30" fmla="*/ 4 w 99"/>
                <a:gd name="T31" fmla="*/ 114 h 389"/>
                <a:gd name="T32" fmla="*/ 14 w 99"/>
                <a:gd name="T33" fmla="*/ 52 h 389"/>
                <a:gd name="T34" fmla="*/ 32 w 99"/>
                <a:gd name="T35" fmla="*/ 0 h 389"/>
                <a:gd name="T36" fmla="*/ 99 w 99"/>
                <a:gd name="T37" fmla="*/ 3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15" name="Freeform 495"/>
            <p:cNvSpPr>
              <a:spLocks/>
            </p:cNvSpPr>
            <p:nvPr/>
          </p:nvSpPr>
          <p:spPr bwMode="auto">
            <a:xfrm>
              <a:off x="4049" y="3295"/>
              <a:ext cx="8" cy="31"/>
            </a:xfrm>
            <a:custGeom>
              <a:avLst/>
              <a:gdLst>
                <a:gd name="T0" fmla="*/ 72 w 72"/>
                <a:gd name="T1" fmla="*/ 2 h 287"/>
                <a:gd name="T2" fmla="*/ 70 w 72"/>
                <a:gd name="T3" fmla="*/ 4 h 287"/>
                <a:gd name="T4" fmla="*/ 66 w 72"/>
                <a:gd name="T5" fmla="*/ 12 h 287"/>
                <a:gd name="T6" fmla="*/ 59 w 72"/>
                <a:gd name="T7" fmla="*/ 27 h 287"/>
                <a:gd name="T8" fmla="*/ 53 w 72"/>
                <a:gd name="T9" fmla="*/ 50 h 287"/>
                <a:gd name="T10" fmla="*/ 48 w 72"/>
                <a:gd name="T11" fmla="*/ 87 h 287"/>
                <a:gd name="T12" fmla="*/ 46 w 72"/>
                <a:gd name="T13" fmla="*/ 137 h 287"/>
                <a:gd name="T14" fmla="*/ 47 w 72"/>
                <a:gd name="T15" fmla="*/ 203 h 287"/>
                <a:gd name="T16" fmla="*/ 54 w 72"/>
                <a:gd name="T17" fmla="*/ 287 h 287"/>
                <a:gd name="T18" fmla="*/ 13 w 72"/>
                <a:gd name="T19" fmla="*/ 287 h 287"/>
                <a:gd name="T20" fmla="*/ 12 w 72"/>
                <a:gd name="T21" fmla="*/ 279 h 287"/>
                <a:gd name="T22" fmla="*/ 8 w 72"/>
                <a:gd name="T23" fmla="*/ 255 h 287"/>
                <a:gd name="T24" fmla="*/ 4 w 72"/>
                <a:gd name="T25" fmla="*/ 220 h 287"/>
                <a:gd name="T26" fmla="*/ 1 w 72"/>
                <a:gd name="T27" fmla="*/ 178 h 287"/>
                <a:gd name="T28" fmla="*/ 0 w 72"/>
                <a:gd name="T29" fmla="*/ 131 h 287"/>
                <a:gd name="T30" fmla="*/ 2 w 72"/>
                <a:gd name="T31" fmla="*/ 84 h 287"/>
                <a:gd name="T32" fmla="*/ 9 w 72"/>
                <a:gd name="T33" fmla="*/ 39 h 287"/>
                <a:gd name="T34" fmla="*/ 23 w 72"/>
                <a:gd name="T35" fmla="*/ 0 h 287"/>
                <a:gd name="T36" fmla="*/ 72 w 72"/>
                <a:gd name="T37" fmla="*/ 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16" name="Rectangle 496"/>
            <p:cNvSpPr>
              <a:spLocks noChangeArrowheads="1"/>
            </p:cNvSpPr>
            <p:nvPr/>
          </p:nvSpPr>
          <p:spPr bwMode="auto">
            <a:xfrm>
              <a:off x="3944" y="3287"/>
              <a:ext cx="3" cy="101"/>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2817" name="Freeform 497"/>
            <p:cNvSpPr>
              <a:spLocks/>
            </p:cNvSpPr>
            <p:nvPr/>
          </p:nvSpPr>
          <p:spPr bwMode="auto">
            <a:xfrm>
              <a:off x="3980" y="3285"/>
              <a:ext cx="39" cy="47"/>
            </a:xfrm>
            <a:custGeom>
              <a:avLst/>
              <a:gdLst>
                <a:gd name="T0" fmla="*/ 33 w 354"/>
                <a:gd name="T1" fmla="*/ 39 h 418"/>
                <a:gd name="T2" fmla="*/ 30 w 354"/>
                <a:gd name="T3" fmla="*/ 48 h 418"/>
                <a:gd name="T4" fmla="*/ 23 w 354"/>
                <a:gd name="T5" fmla="*/ 71 h 418"/>
                <a:gd name="T6" fmla="*/ 15 w 354"/>
                <a:gd name="T7" fmla="*/ 107 h 418"/>
                <a:gd name="T8" fmla="*/ 7 w 354"/>
                <a:gd name="T9" fmla="*/ 155 h 418"/>
                <a:gd name="T10" fmla="*/ 1 w 354"/>
                <a:gd name="T11" fmla="*/ 212 h 418"/>
                <a:gd name="T12" fmla="*/ 0 w 354"/>
                <a:gd name="T13" fmla="*/ 276 h 418"/>
                <a:gd name="T14" fmla="*/ 6 w 354"/>
                <a:gd name="T15" fmla="*/ 345 h 418"/>
                <a:gd name="T16" fmla="*/ 21 w 354"/>
                <a:gd name="T17" fmla="*/ 418 h 418"/>
                <a:gd name="T18" fmla="*/ 21 w 354"/>
                <a:gd name="T19" fmla="*/ 415 h 418"/>
                <a:gd name="T20" fmla="*/ 21 w 354"/>
                <a:gd name="T21" fmla="*/ 405 h 418"/>
                <a:gd name="T22" fmla="*/ 21 w 354"/>
                <a:gd name="T23" fmla="*/ 390 h 418"/>
                <a:gd name="T24" fmla="*/ 21 w 354"/>
                <a:gd name="T25" fmla="*/ 372 h 418"/>
                <a:gd name="T26" fmla="*/ 23 w 354"/>
                <a:gd name="T27" fmla="*/ 348 h 418"/>
                <a:gd name="T28" fmla="*/ 27 w 354"/>
                <a:gd name="T29" fmla="*/ 324 h 418"/>
                <a:gd name="T30" fmla="*/ 31 w 354"/>
                <a:gd name="T31" fmla="*/ 296 h 418"/>
                <a:gd name="T32" fmla="*/ 37 w 354"/>
                <a:gd name="T33" fmla="*/ 267 h 418"/>
                <a:gd name="T34" fmla="*/ 46 w 354"/>
                <a:gd name="T35" fmla="*/ 239 h 418"/>
                <a:gd name="T36" fmla="*/ 57 w 354"/>
                <a:gd name="T37" fmla="*/ 211 h 418"/>
                <a:gd name="T38" fmla="*/ 70 w 354"/>
                <a:gd name="T39" fmla="*/ 185 h 418"/>
                <a:gd name="T40" fmla="*/ 88 w 354"/>
                <a:gd name="T41" fmla="*/ 160 h 418"/>
                <a:gd name="T42" fmla="*/ 109 w 354"/>
                <a:gd name="T43" fmla="*/ 139 h 418"/>
                <a:gd name="T44" fmla="*/ 133 w 354"/>
                <a:gd name="T45" fmla="*/ 121 h 418"/>
                <a:gd name="T46" fmla="*/ 163 w 354"/>
                <a:gd name="T47" fmla="*/ 109 h 418"/>
                <a:gd name="T48" fmla="*/ 197 w 354"/>
                <a:gd name="T49" fmla="*/ 102 h 418"/>
                <a:gd name="T50" fmla="*/ 199 w 354"/>
                <a:gd name="T51" fmla="*/ 100 h 418"/>
                <a:gd name="T52" fmla="*/ 205 w 354"/>
                <a:gd name="T53" fmla="*/ 96 h 418"/>
                <a:gd name="T54" fmla="*/ 215 w 354"/>
                <a:gd name="T55" fmla="*/ 88 h 418"/>
                <a:gd name="T56" fmla="*/ 231 w 354"/>
                <a:gd name="T57" fmla="*/ 78 h 418"/>
                <a:gd name="T58" fmla="*/ 252 w 354"/>
                <a:gd name="T59" fmla="*/ 66 h 418"/>
                <a:gd name="T60" fmla="*/ 280 w 354"/>
                <a:gd name="T61" fmla="*/ 52 h 418"/>
                <a:gd name="T62" fmla="*/ 314 w 354"/>
                <a:gd name="T63" fmla="*/ 35 h 418"/>
                <a:gd name="T64" fmla="*/ 354 w 354"/>
                <a:gd name="T65" fmla="*/ 17 h 418"/>
                <a:gd name="T66" fmla="*/ 352 w 354"/>
                <a:gd name="T67" fmla="*/ 16 h 418"/>
                <a:gd name="T68" fmla="*/ 346 w 354"/>
                <a:gd name="T69" fmla="*/ 15 h 418"/>
                <a:gd name="T70" fmla="*/ 337 w 354"/>
                <a:gd name="T71" fmla="*/ 13 h 418"/>
                <a:gd name="T72" fmla="*/ 324 w 354"/>
                <a:gd name="T73" fmla="*/ 11 h 418"/>
                <a:gd name="T74" fmla="*/ 308 w 354"/>
                <a:gd name="T75" fmla="*/ 8 h 418"/>
                <a:gd name="T76" fmla="*/ 290 w 354"/>
                <a:gd name="T77" fmla="*/ 6 h 418"/>
                <a:gd name="T78" fmla="*/ 269 w 354"/>
                <a:gd name="T79" fmla="*/ 4 h 418"/>
                <a:gd name="T80" fmla="*/ 246 w 354"/>
                <a:gd name="T81" fmla="*/ 1 h 418"/>
                <a:gd name="T82" fmla="*/ 222 w 354"/>
                <a:gd name="T83" fmla="*/ 0 h 418"/>
                <a:gd name="T84" fmla="*/ 197 w 354"/>
                <a:gd name="T85" fmla="*/ 1 h 418"/>
                <a:gd name="T86" fmla="*/ 170 w 354"/>
                <a:gd name="T87" fmla="*/ 3 h 418"/>
                <a:gd name="T88" fmla="*/ 143 w 354"/>
                <a:gd name="T89" fmla="*/ 6 h 418"/>
                <a:gd name="T90" fmla="*/ 115 w 354"/>
                <a:gd name="T91" fmla="*/ 11 h 418"/>
                <a:gd name="T92" fmla="*/ 87 w 354"/>
                <a:gd name="T93" fmla="*/ 18 h 418"/>
                <a:gd name="T94" fmla="*/ 59 w 354"/>
                <a:gd name="T95" fmla="*/ 27 h 418"/>
                <a:gd name="T96" fmla="*/ 33 w 354"/>
                <a:gd name="T97" fmla="*/ 3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18" name="Freeform 498"/>
            <p:cNvSpPr>
              <a:spLocks/>
            </p:cNvSpPr>
            <p:nvPr/>
          </p:nvSpPr>
          <p:spPr bwMode="auto">
            <a:xfrm>
              <a:off x="3925" y="3320"/>
              <a:ext cx="32" cy="8"/>
            </a:xfrm>
            <a:custGeom>
              <a:avLst/>
              <a:gdLst>
                <a:gd name="T0" fmla="*/ 0 w 290"/>
                <a:gd name="T1" fmla="*/ 50 h 79"/>
                <a:gd name="T2" fmla="*/ 0 w 290"/>
                <a:gd name="T3" fmla="*/ 49 h 79"/>
                <a:gd name="T4" fmla="*/ 3 w 290"/>
                <a:gd name="T5" fmla="*/ 46 h 79"/>
                <a:gd name="T6" fmla="*/ 6 w 290"/>
                <a:gd name="T7" fmla="*/ 42 h 79"/>
                <a:gd name="T8" fmla="*/ 11 w 290"/>
                <a:gd name="T9" fmla="*/ 36 h 79"/>
                <a:gd name="T10" fmla="*/ 18 w 290"/>
                <a:gd name="T11" fmla="*/ 30 h 79"/>
                <a:gd name="T12" fmla="*/ 26 w 290"/>
                <a:gd name="T13" fmla="*/ 24 h 79"/>
                <a:gd name="T14" fmla="*/ 37 w 290"/>
                <a:gd name="T15" fmla="*/ 18 h 79"/>
                <a:gd name="T16" fmla="*/ 51 w 290"/>
                <a:gd name="T17" fmla="*/ 12 h 79"/>
                <a:gd name="T18" fmla="*/ 69 w 290"/>
                <a:gd name="T19" fmla="*/ 6 h 79"/>
                <a:gd name="T20" fmla="*/ 88 w 290"/>
                <a:gd name="T21" fmla="*/ 2 h 79"/>
                <a:gd name="T22" fmla="*/ 112 w 290"/>
                <a:gd name="T23" fmla="*/ 0 h 79"/>
                <a:gd name="T24" fmla="*/ 139 w 290"/>
                <a:gd name="T25" fmla="*/ 0 h 79"/>
                <a:gd name="T26" fmla="*/ 170 w 290"/>
                <a:gd name="T27" fmla="*/ 2 h 79"/>
                <a:gd name="T28" fmla="*/ 205 w 290"/>
                <a:gd name="T29" fmla="*/ 8 h 79"/>
                <a:gd name="T30" fmla="*/ 245 w 290"/>
                <a:gd name="T31" fmla="*/ 16 h 79"/>
                <a:gd name="T32" fmla="*/ 290 w 290"/>
                <a:gd name="T33" fmla="*/ 28 h 79"/>
                <a:gd name="T34" fmla="*/ 283 w 290"/>
                <a:gd name="T35" fmla="*/ 45 h 79"/>
                <a:gd name="T36" fmla="*/ 281 w 290"/>
                <a:gd name="T37" fmla="*/ 44 h 79"/>
                <a:gd name="T38" fmla="*/ 274 w 290"/>
                <a:gd name="T39" fmla="*/ 42 h 79"/>
                <a:gd name="T40" fmla="*/ 263 w 290"/>
                <a:gd name="T41" fmla="*/ 39 h 79"/>
                <a:gd name="T42" fmla="*/ 249 w 290"/>
                <a:gd name="T43" fmla="*/ 35 h 79"/>
                <a:gd name="T44" fmla="*/ 232 w 290"/>
                <a:gd name="T45" fmla="*/ 31 h 79"/>
                <a:gd name="T46" fmla="*/ 212 w 290"/>
                <a:gd name="T47" fmla="*/ 27 h 79"/>
                <a:gd name="T48" fmla="*/ 191 w 290"/>
                <a:gd name="T49" fmla="*/ 24 h 79"/>
                <a:gd name="T50" fmla="*/ 167 w 290"/>
                <a:gd name="T51" fmla="*/ 22 h 79"/>
                <a:gd name="T52" fmla="*/ 144 w 290"/>
                <a:gd name="T53" fmla="*/ 21 h 79"/>
                <a:gd name="T54" fmla="*/ 120 w 290"/>
                <a:gd name="T55" fmla="*/ 21 h 79"/>
                <a:gd name="T56" fmla="*/ 96 w 290"/>
                <a:gd name="T57" fmla="*/ 23 h 79"/>
                <a:gd name="T58" fmla="*/ 74 w 290"/>
                <a:gd name="T59" fmla="*/ 28 h 79"/>
                <a:gd name="T60" fmla="*/ 52 w 290"/>
                <a:gd name="T61" fmla="*/ 36 h 79"/>
                <a:gd name="T62" fmla="*/ 32 w 290"/>
                <a:gd name="T63" fmla="*/ 46 h 79"/>
                <a:gd name="T64" fmla="*/ 15 w 290"/>
                <a:gd name="T65" fmla="*/ 61 h 79"/>
                <a:gd name="T66" fmla="*/ 0 w 290"/>
                <a:gd name="T67" fmla="*/ 79 h 79"/>
                <a:gd name="T68" fmla="*/ 0 w 290"/>
                <a:gd name="T69" fmla="*/ 5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19" name="Freeform 499"/>
            <p:cNvSpPr>
              <a:spLocks/>
            </p:cNvSpPr>
            <p:nvPr/>
          </p:nvSpPr>
          <p:spPr bwMode="auto">
            <a:xfrm>
              <a:off x="3925" y="3299"/>
              <a:ext cx="32" cy="9"/>
            </a:xfrm>
            <a:custGeom>
              <a:avLst/>
              <a:gdLst>
                <a:gd name="T0" fmla="*/ 0 w 290"/>
                <a:gd name="T1" fmla="*/ 50 h 79"/>
                <a:gd name="T2" fmla="*/ 0 w 290"/>
                <a:gd name="T3" fmla="*/ 49 h 79"/>
                <a:gd name="T4" fmla="*/ 3 w 290"/>
                <a:gd name="T5" fmla="*/ 46 h 79"/>
                <a:gd name="T6" fmla="*/ 6 w 290"/>
                <a:gd name="T7" fmla="*/ 42 h 79"/>
                <a:gd name="T8" fmla="*/ 11 w 290"/>
                <a:gd name="T9" fmla="*/ 36 h 79"/>
                <a:gd name="T10" fmla="*/ 18 w 290"/>
                <a:gd name="T11" fmla="*/ 30 h 79"/>
                <a:gd name="T12" fmla="*/ 26 w 290"/>
                <a:gd name="T13" fmla="*/ 24 h 79"/>
                <a:gd name="T14" fmla="*/ 37 w 290"/>
                <a:gd name="T15" fmla="*/ 17 h 79"/>
                <a:gd name="T16" fmla="*/ 51 w 290"/>
                <a:gd name="T17" fmla="*/ 11 h 79"/>
                <a:gd name="T18" fmla="*/ 69 w 290"/>
                <a:gd name="T19" fmla="*/ 6 h 79"/>
                <a:gd name="T20" fmla="*/ 88 w 290"/>
                <a:gd name="T21" fmla="*/ 2 h 79"/>
                <a:gd name="T22" fmla="*/ 112 w 290"/>
                <a:gd name="T23" fmla="*/ 0 h 79"/>
                <a:gd name="T24" fmla="*/ 139 w 290"/>
                <a:gd name="T25" fmla="*/ 0 h 79"/>
                <a:gd name="T26" fmla="*/ 170 w 290"/>
                <a:gd name="T27" fmla="*/ 2 h 79"/>
                <a:gd name="T28" fmla="*/ 205 w 290"/>
                <a:gd name="T29" fmla="*/ 7 h 79"/>
                <a:gd name="T30" fmla="*/ 245 w 290"/>
                <a:gd name="T31" fmla="*/ 16 h 79"/>
                <a:gd name="T32" fmla="*/ 290 w 290"/>
                <a:gd name="T33" fmla="*/ 28 h 79"/>
                <a:gd name="T34" fmla="*/ 283 w 290"/>
                <a:gd name="T35" fmla="*/ 44 h 79"/>
                <a:gd name="T36" fmla="*/ 281 w 290"/>
                <a:gd name="T37" fmla="*/ 43 h 79"/>
                <a:gd name="T38" fmla="*/ 274 w 290"/>
                <a:gd name="T39" fmla="*/ 41 h 79"/>
                <a:gd name="T40" fmla="*/ 263 w 290"/>
                <a:gd name="T41" fmla="*/ 38 h 79"/>
                <a:gd name="T42" fmla="*/ 249 w 290"/>
                <a:gd name="T43" fmla="*/ 34 h 79"/>
                <a:gd name="T44" fmla="*/ 232 w 290"/>
                <a:gd name="T45" fmla="*/ 31 h 79"/>
                <a:gd name="T46" fmla="*/ 212 w 290"/>
                <a:gd name="T47" fmla="*/ 27 h 79"/>
                <a:gd name="T48" fmla="*/ 191 w 290"/>
                <a:gd name="T49" fmla="*/ 24 h 79"/>
                <a:gd name="T50" fmla="*/ 167 w 290"/>
                <a:gd name="T51" fmla="*/ 21 h 79"/>
                <a:gd name="T52" fmla="*/ 144 w 290"/>
                <a:gd name="T53" fmla="*/ 20 h 79"/>
                <a:gd name="T54" fmla="*/ 120 w 290"/>
                <a:gd name="T55" fmla="*/ 21 h 79"/>
                <a:gd name="T56" fmla="*/ 96 w 290"/>
                <a:gd name="T57" fmla="*/ 23 h 79"/>
                <a:gd name="T58" fmla="*/ 74 w 290"/>
                <a:gd name="T59" fmla="*/ 28 h 79"/>
                <a:gd name="T60" fmla="*/ 52 w 290"/>
                <a:gd name="T61" fmla="*/ 36 h 79"/>
                <a:gd name="T62" fmla="*/ 32 w 290"/>
                <a:gd name="T63" fmla="*/ 46 h 79"/>
                <a:gd name="T64" fmla="*/ 15 w 290"/>
                <a:gd name="T65" fmla="*/ 61 h 79"/>
                <a:gd name="T66" fmla="*/ 0 w 290"/>
                <a:gd name="T67" fmla="*/ 79 h 79"/>
                <a:gd name="T68" fmla="*/ 0 w 290"/>
                <a:gd name="T69" fmla="*/ 5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20" name="Freeform 500"/>
            <p:cNvSpPr>
              <a:spLocks/>
            </p:cNvSpPr>
            <p:nvPr/>
          </p:nvSpPr>
          <p:spPr bwMode="auto">
            <a:xfrm>
              <a:off x="3955" y="3289"/>
              <a:ext cx="52" cy="96"/>
            </a:xfrm>
            <a:custGeom>
              <a:avLst/>
              <a:gdLst>
                <a:gd name="T0" fmla="*/ 0 w 469"/>
                <a:gd name="T1" fmla="*/ 0 h 868"/>
                <a:gd name="T2" fmla="*/ 0 w 469"/>
                <a:gd name="T3" fmla="*/ 840 h 868"/>
                <a:gd name="T4" fmla="*/ 142 w 469"/>
                <a:gd name="T5" fmla="*/ 868 h 868"/>
                <a:gd name="T6" fmla="*/ 136 w 469"/>
                <a:gd name="T7" fmla="*/ 755 h 868"/>
                <a:gd name="T8" fmla="*/ 469 w 469"/>
                <a:gd name="T9" fmla="*/ 806 h 868"/>
                <a:gd name="T10" fmla="*/ 463 w 469"/>
                <a:gd name="T11" fmla="*/ 761 h 868"/>
                <a:gd name="T12" fmla="*/ 232 w 469"/>
                <a:gd name="T13" fmla="*/ 732 h 868"/>
                <a:gd name="T14" fmla="*/ 226 w 469"/>
                <a:gd name="T15" fmla="*/ 635 h 868"/>
                <a:gd name="T16" fmla="*/ 68 w 469"/>
                <a:gd name="T17" fmla="*/ 635 h 868"/>
                <a:gd name="T18" fmla="*/ 64 w 469"/>
                <a:gd name="T19" fmla="*/ 623 h 868"/>
                <a:gd name="T20" fmla="*/ 53 w 469"/>
                <a:gd name="T21" fmla="*/ 587 h 868"/>
                <a:gd name="T22" fmla="*/ 39 w 469"/>
                <a:gd name="T23" fmla="*/ 530 h 868"/>
                <a:gd name="T24" fmla="*/ 25 w 469"/>
                <a:gd name="T25" fmla="*/ 455 h 868"/>
                <a:gd name="T26" fmla="*/ 14 w 469"/>
                <a:gd name="T27" fmla="*/ 365 h 868"/>
                <a:gd name="T28" fmla="*/ 10 w 469"/>
                <a:gd name="T29" fmla="*/ 262 h 868"/>
                <a:gd name="T30" fmla="*/ 19 w 469"/>
                <a:gd name="T31" fmla="*/ 149 h 868"/>
                <a:gd name="T32" fmla="*/ 40 w 469"/>
                <a:gd name="T33" fmla="*/ 29 h 868"/>
                <a:gd name="T34" fmla="*/ 0 w 469"/>
                <a:gd name="T35"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21" name="Freeform 501"/>
            <p:cNvSpPr>
              <a:spLocks/>
            </p:cNvSpPr>
            <p:nvPr/>
          </p:nvSpPr>
          <p:spPr bwMode="auto">
            <a:xfrm>
              <a:off x="3981" y="3267"/>
              <a:ext cx="67" cy="13"/>
            </a:xfrm>
            <a:custGeom>
              <a:avLst/>
              <a:gdLst>
                <a:gd name="T0" fmla="*/ 0 w 604"/>
                <a:gd name="T1" fmla="*/ 118 h 118"/>
                <a:gd name="T2" fmla="*/ 3 w 604"/>
                <a:gd name="T3" fmla="*/ 117 h 118"/>
                <a:gd name="T4" fmla="*/ 14 w 604"/>
                <a:gd name="T5" fmla="*/ 113 h 118"/>
                <a:gd name="T6" fmla="*/ 29 w 604"/>
                <a:gd name="T7" fmla="*/ 108 h 118"/>
                <a:gd name="T8" fmla="*/ 50 w 604"/>
                <a:gd name="T9" fmla="*/ 101 h 118"/>
                <a:gd name="T10" fmla="*/ 77 w 604"/>
                <a:gd name="T11" fmla="*/ 93 h 118"/>
                <a:gd name="T12" fmla="*/ 107 w 604"/>
                <a:gd name="T13" fmla="*/ 85 h 118"/>
                <a:gd name="T14" fmla="*/ 143 w 604"/>
                <a:gd name="T15" fmla="*/ 76 h 118"/>
                <a:gd name="T16" fmla="*/ 181 w 604"/>
                <a:gd name="T17" fmla="*/ 69 h 118"/>
                <a:gd name="T18" fmla="*/ 224 w 604"/>
                <a:gd name="T19" fmla="*/ 62 h 118"/>
                <a:gd name="T20" fmla="*/ 270 w 604"/>
                <a:gd name="T21" fmla="*/ 57 h 118"/>
                <a:gd name="T22" fmla="*/ 319 w 604"/>
                <a:gd name="T23" fmla="*/ 53 h 118"/>
                <a:gd name="T24" fmla="*/ 369 w 604"/>
                <a:gd name="T25" fmla="*/ 52 h 118"/>
                <a:gd name="T26" fmla="*/ 422 w 604"/>
                <a:gd name="T27" fmla="*/ 53 h 118"/>
                <a:gd name="T28" fmla="*/ 476 w 604"/>
                <a:gd name="T29" fmla="*/ 58 h 118"/>
                <a:gd name="T30" fmla="*/ 531 w 604"/>
                <a:gd name="T31" fmla="*/ 66 h 118"/>
                <a:gd name="T32" fmla="*/ 587 w 604"/>
                <a:gd name="T33" fmla="*/ 78 h 118"/>
                <a:gd name="T34" fmla="*/ 604 w 604"/>
                <a:gd name="T35" fmla="*/ 0 h 118"/>
                <a:gd name="T36" fmla="*/ 600 w 604"/>
                <a:gd name="T37" fmla="*/ 0 h 118"/>
                <a:gd name="T38" fmla="*/ 587 w 604"/>
                <a:gd name="T39" fmla="*/ 0 h 118"/>
                <a:gd name="T40" fmla="*/ 566 w 604"/>
                <a:gd name="T41" fmla="*/ 0 h 118"/>
                <a:gd name="T42" fmla="*/ 540 w 604"/>
                <a:gd name="T43" fmla="*/ 1 h 118"/>
                <a:gd name="T44" fmla="*/ 507 w 604"/>
                <a:gd name="T45" fmla="*/ 2 h 118"/>
                <a:gd name="T46" fmla="*/ 470 w 604"/>
                <a:gd name="T47" fmla="*/ 3 h 118"/>
                <a:gd name="T48" fmla="*/ 428 w 604"/>
                <a:gd name="T49" fmla="*/ 6 h 118"/>
                <a:gd name="T50" fmla="*/ 383 w 604"/>
                <a:gd name="T51" fmla="*/ 8 h 118"/>
                <a:gd name="T52" fmla="*/ 335 w 604"/>
                <a:gd name="T53" fmla="*/ 12 h 118"/>
                <a:gd name="T54" fmla="*/ 285 w 604"/>
                <a:gd name="T55" fmla="*/ 16 h 118"/>
                <a:gd name="T56" fmla="*/ 235 w 604"/>
                <a:gd name="T57" fmla="*/ 21 h 118"/>
                <a:gd name="T58" fmla="*/ 186 w 604"/>
                <a:gd name="T59" fmla="*/ 28 h 118"/>
                <a:gd name="T60" fmla="*/ 136 w 604"/>
                <a:gd name="T61" fmla="*/ 36 h 118"/>
                <a:gd name="T62" fmla="*/ 88 w 604"/>
                <a:gd name="T63" fmla="*/ 45 h 118"/>
                <a:gd name="T64" fmla="*/ 42 w 604"/>
                <a:gd name="T65" fmla="*/ 55 h 118"/>
                <a:gd name="T66" fmla="*/ 0 w 604"/>
                <a:gd name="T67" fmla="*/ 67 h 118"/>
                <a:gd name="T68" fmla="*/ 0 w 604"/>
                <a:gd name="T6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22" name="Freeform 502"/>
            <p:cNvSpPr>
              <a:spLocks/>
            </p:cNvSpPr>
            <p:nvPr/>
          </p:nvSpPr>
          <p:spPr bwMode="auto">
            <a:xfrm>
              <a:off x="3942" y="3387"/>
              <a:ext cx="113" cy="38"/>
            </a:xfrm>
            <a:custGeom>
              <a:avLst/>
              <a:gdLst>
                <a:gd name="T0" fmla="*/ 430 w 1017"/>
                <a:gd name="T1" fmla="*/ 326 h 337"/>
                <a:gd name="T2" fmla="*/ 432 w 1017"/>
                <a:gd name="T3" fmla="*/ 325 h 337"/>
                <a:gd name="T4" fmla="*/ 438 w 1017"/>
                <a:gd name="T5" fmla="*/ 323 h 337"/>
                <a:gd name="T6" fmla="*/ 447 w 1017"/>
                <a:gd name="T7" fmla="*/ 319 h 337"/>
                <a:gd name="T8" fmla="*/ 459 w 1017"/>
                <a:gd name="T9" fmla="*/ 314 h 337"/>
                <a:gd name="T10" fmla="*/ 474 w 1017"/>
                <a:gd name="T11" fmla="*/ 308 h 337"/>
                <a:gd name="T12" fmla="*/ 491 w 1017"/>
                <a:gd name="T13" fmla="*/ 301 h 337"/>
                <a:gd name="T14" fmla="*/ 509 w 1017"/>
                <a:gd name="T15" fmla="*/ 291 h 337"/>
                <a:gd name="T16" fmla="*/ 528 w 1017"/>
                <a:gd name="T17" fmla="*/ 282 h 337"/>
                <a:gd name="T18" fmla="*/ 549 w 1017"/>
                <a:gd name="T19" fmla="*/ 272 h 337"/>
                <a:gd name="T20" fmla="*/ 568 w 1017"/>
                <a:gd name="T21" fmla="*/ 260 h 337"/>
                <a:gd name="T22" fmla="*/ 587 w 1017"/>
                <a:gd name="T23" fmla="*/ 248 h 337"/>
                <a:gd name="T24" fmla="*/ 606 w 1017"/>
                <a:gd name="T25" fmla="*/ 235 h 337"/>
                <a:gd name="T26" fmla="*/ 623 w 1017"/>
                <a:gd name="T27" fmla="*/ 222 h 337"/>
                <a:gd name="T28" fmla="*/ 638 w 1017"/>
                <a:gd name="T29" fmla="*/ 208 h 337"/>
                <a:gd name="T30" fmla="*/ 651 w 1017"/>
                <a:gd name="T31" fmla="*/ 193 h 337"/>
                <a:gd name="T32" fmla="*/ 662 w 1017"/>
                <a:gd name="T33" fmla="*/ 179 h 337"/>
                <a:gd name="T34" fmla="*/ 0 w 1017"/>
                <a:gd name="T35" fmla="*/ 17 h 337"/>
                <a:gd name="T36" fmla="*/ 51 w 1017"/>
                <a:gd name="T37" fmla="*/ 0 h 337"/>
                <a:gd name="T38" fmla="*/ 1017 w 1017"/>
                <a:gd name="T39" fmla="*/ 237 h 337"/>
                <a:gd name="T40" fmla="*/ 977 w 1017"/>
                <a:gd name="T41" fmla="*/ 260 h 337"/>
                <a:gd name="T42" fmla="*/ 698 w 1017"/>
                <a:gd name="T43" fmla="*/ 188 h 337"/>
                <a:gd name="T44" fmla="*/ 697 w 1017"/>
                <a:gd name="T45" fmla="*/ 189 h 337"/>
                <a:gd name="T46" fmla="*/ 695 w 1017"/>
                <a:gd name="T47" fmla="*/ 192 h 337"/>
                <a:gd name="T48" fmla="*/ 691 w 1017"/>
                <a:gd name="T49" fmla="*/ 196 h 337"/>
                <a:gd name="T50" fmla="*/ 685 w 1017"/>
                <a:gd name="T51" fmla="*/ 202 h 337"/>
                <a:gd name="T52" fmla="*/ 678 w 1017"/>
                <a:gd name="T53" fmla="*/ 211 h 337"/>
                <a:gd name="T54" fmla="*/ 668 w 1017"/>
                <a:gd name="T55" fmla="*/ 219 h 337"/>
                <a:gd name="T56" fmla="*/ 657 w 1017"/>
                <a:gd name="T57" fmla="*/ 229 h 337"/>
                <a:gd name="T58" fmla="*/ 642 w 1017"/>
                <a:gd name="T59" fmla="*/ 239 h 337"/>
                <a:gd name="T60" fmla="*/ 626 w 1017"/>
                <a:gd name="T61" fmla="*/ 250 h 337"/>
                <a:gd name="T62" fmla="*/ 609 w 1017"/>
                <a:gd name="T63" fmla="*/ 263 h 337"/>
                <a:gd name="T64" fmla="*/ 587 w 1017"/>
                <a:gd name="T65" fmla="*/ 275 h 337"/>
                <a:gd name="T66" fmla="*/ 565 w 1017"/>
                <a:gd name="T67" fmla="*/ 287 h 337"/>
                <a:gd name="T68" fmla="*/ 540 w 1017"/>
                <a:gd name="T69" fmla="*/ 301 h 337"/>
                <a:gd name="T70" fmla="*/ 511 w 1017"/>
                <a:gd name="T71" fmla="*/ 313 h 337"/>
                <a:gd name="T72" fmla="*/ 480 w 1017"/>
                <a:gd name="T73" fmla="*/ 325 h 337"/>
                <a:gd name="T74" fmla="*/ 447 w 1017"/>
                <a:gd name="T75" fmla="*/ 337 h 337"/>
                <a:gd name="T76" fmla="*/ 430 w 1017"/>
                <a:gd name="T77" fmla="*/ 32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23" name="Freeform 503"/>
            <p:cNvSpPr>
              <a:spLocks/>
            </p:cNvSpPr>
            <p:nvPr/>
          </p:nvSpPr>
          <p:spPr bwMode="auto">
            <a:xfrm>
              <a:off x="3918" y="3397"/>
              <a:ext cx="116" cy="34"/>
            </a:xfrm>
            <a:custGeom>
              <a:avLst/>
              <a:gdLst>
                <a:gd name="T0" fmla="*/ 0 w 1036"/>
                <a:gd name="T1" fmla="*/ 0 h 303"/>
                <a:gd name="T2" fmla="*/ 1013 w 1036"/>
                <a:gd name="T3" fmla="*/ 303 h 303"/>
                <a:gd name="T4" fmla="*/ 1036 w 1036"/>
                <a:gd name="T5" fmla="*/ 303 h 303"/>
                <a:gd name="T6" fmla="*/ 31 w 1036"/>
                <a:gd name="T7" fmla="*/ 0 h 303"/>
                <a:gd name="T8" fmla="*/ 0 w 1036"/>
                <a:gd name="T9" fmla="*/ 0 h 303"/>
              </a:gdLst>
              <a:ahLst/>
              <a:cxnLst>
                <a:cxn ang="0">
                  <a:pos x="T0" y="T1"/>
                </a:cxn>
                <a:cxn ang="0">
                  <a:pos x="T2" y="T3"/>
                </a:cxn>
                <a:cxn ang="0">
                  <a:pos x="T4" y="T5"/>
                </a:cxn>
                <a:cxn ang="0">
                  <a:pos x="T6" y="T7"/>
                </a:cxn>
                <a:cxn ang="0">
                  <a:pos x="T8" y="T9"/>
                </a:cxn>
              </a:cxnLst>
              <a:rect l="0" t="0" r="r" b="b"/>
              <a:pathLst>
                <a:path w="1036" h="303">
                  <a:moveTo>
                    <a:pt x="0" y="0"/>
                  </a:moveTo>
                  <a:lnTo>
                    <a:pt x="1013" y="303"/>
                  </a:lnTo>
                  <a:lnTo>
                    <a:pt x="1036" y="303"/>
                  </a:lnTo>
                  <a:lnTo>
                    <a:pt x="31"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24" name="Freeform 504"/>
            <p:cNvSpPr>
              <a:spLocks/>
            </p:cNvSpPr>
            <p:nvPr/>
          </p:nvSpPr>
          <p:spPr bwMode="auto">
            <a:xfrm>
              <a:off x="3938" y="3393"/>
              <a:ext cx="113" cy="30"/>
            </a:xfrm>
            <a:custGeom>
              <a:avLst/>
              <a:gdLst>
                <a:gd name="T0" fmla="*/ 0 w 1023"/>
                <a:gd name="T1" fmla="*/ 1 h 270"/>
                <a:gd name="T2" fmla="*/ 1001 w 1023"/>
                <a:gd name="T3" fmla="*/ 270 h 270"/>
                <a:gd name="T4" fmla="*/ 1023 w 1023"/>
                <a:gd name="T5" fmla="*/ 269 h 270"/>
                <a:gd name="T6" fmla="*/ 31 w 1023"/>
                <a:gd name="T7" fmla="*/ 0 h 270"/>
                <a:gd name="T8" fmla="*/ 0 w 1023"/>
                <a:gd name="T9" fmla="*/ 1 h 270"/>
              </a:gdLst>
              <a:ahLst/>
              <a:cxnLst>
                <a:cxn ang="0">
                  <a:pos x="T0" y="T1"/>
                </a:cxn>
                <a:cxn ang="0">
                  <a:pos x="T2" y="T3"/>
                </a:cxn>
                <a:cxn ang="0">
                  <a:pos x="T4" y="T5"/>
                </a:cxn>
                <a:cxn ang="0">
                  <a:pos x="T6" y="T7"/>
                </a:cxn>
                <a:cxn ang="0">
                  <a:pos x="T8" y="T9"/>
                </a:cxn>
              </a:cxnLst>
              <a:rect l="0" t="0" r="r" b="b"/>
              <a:pathLst>
                <a:path w="1023" h="270">
                  <a:moveTo>
                    <a:pt x="0" y="1"/>
                  </a:moveTo>
                  <a:lnTo>
                    <a:pt x="1001" y="270"/>
                  </a:lnTo>
                  <a:lnTo>
                    <a:pt x="1023" y="269"/>
                  </a:lnTo>
                  <a:lnTo>
                    <a:pt x="31" y="0"/>
                  </a:lnTo>
                  <a:lnTo>
                    <a:pt x="0" y="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25" name="Freeform 505"/>
            <p:cNvSpPr>
              <a:spLocks/>
            </p:cNvSpPr>
            <p:nvPr/>
          </p:nvSpPr>
          <p:spPr bwMode="auto">
            <a:xfrm>
              <a:off x="3929" y="3394"/>
              <a:ext cx="114" cy="33"/>
            </a:xfrm>
            <a:custGeom>
              <a:avLst/>
              <a:gdLst>
                <a:gd name="T0" fmla="*/ 0 w 1028"/>
                <a:gd name="T1" fmla="*/ 0 h 299"/>
                <a:gd name="T2" fmla="*/ 1009 w 1028"/>
                <a:gd name="T3" fmla="*/ 299 h 299"/>
                <a:gd name="T4" fmla="*/ 1028 w 1028"/>
                <a:gd name="T5" fmla="*/ 292 h 299"/>
                <a:gd name="T6" fmla="*/ 30 w 1028"/>
                <a:gd name="T7" fmla="*/ 0 h 299"/>
                <a:gd name="T8" fmla="*/ 0 w 1028"/>
                <a:gd name="T9" fmla="*/ 0 h 299"/>
              </a:gdLst>
              <a:ahLst/>
              <a:cxnLst>
                <a:cxn ang="0">
                  <a:pos x="T0" y="T1"/>
                </a:cxn>
                <a:cxn ang="0">
                  <a:pos x="T2" y="T3"/>
                </a:cxn>
                <a:cxn ang="0">
                  <a:pos x="T4" y="T5"/>
                </a:cxn>
                <a:cxn ang="0">
                  <a:pos x="T6" y="T7"/>
                </a:cxn>
                <a:cxn ang="0">
                  <a:pos x="T8" y="T9"/>
                </a:cxn>
              </a:cxnLst>
              <a:rect l="0" t="0" r="r" b="b"/>
              <a:pathLst>
                <a:path w="1028" h="299">
                  <a:moveTo>
                    <a:pt x="0" y="0"/>
                  </a:moveTo>
                  <a:lnTo>
                    <a:pt x="1009" y="299"/>
                  </a:lnTo>
                  <a:lnTo>
                    <a:pt x="1028" y="292"/>
                  </a:lnTo>
                  <a:lnTo>
                    <a:pt x="30"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12826" name="Group 506"/>
          <p:cNvGrpSpPr>
            <a:grpSpLocks/>
          </p:cNvGrpSpPr>
          <p:nvPr/>
        </p:nvGrpSpPr>
        <p:grpSpPr bwMode="auto">
          <a:xfrm>
            <a:off x="5792788" y="3178175"/>
            <a:ext cx="338137" cy="282575"/>
            <a:chOff x="3899" y="3264"/>
            <a:chExt cx="213" cy="178"/>
          </a:xfrm>
        </p:grpSpPr>
        <p:sp>
          <p:nvSpPr>
            <p:cNvPr id="312827" name="Freeform 507"/>
            <p:cNvSpPr>
              <a:spLocks/>
            </p:cNvSpPr>
            <p:nvPr/>
          </p:nvSpPr>
          <p:spPr bwMode="auto">
            <a:xfrm>
              <a:off x="3899" y="3264"/>
              <a:ext cx="213" cy="178"/>
            </a:xfrm>
            <a:custGeom>
              <a:avLst/>
              <a:gdLst>
                <a:gd name="T0" fmla="*/ 539 w 1913"/>
                <a:gd name="T1" fmla="*/ 115 h 1606"/>
                <a:gd name="T2" fmla="*/ 544 w 1913"/>
                <a:gd name="T3" fmla="*/ 114 h 1606"/>
                <a:gd name="T4" fmla="*/ 555 w 1913"/>
                <a:gd name="T5" fmla="*/ 110 h 1606"/>
                <a:gd name="T6" fmla="*/ 574 w 1913"/>
                <a:gd name="T7" fmla="*/ 103 h 1606"/>
                <a:gd name="T8" fmla="*/ 602 w 1913"/>
                <a:gd name="T9" fmla="*/ 95 h 1606"/>
                <a:gd name="T10" fmla="*/ 636 w 1913"/>
                <a:gd name="T11" fmla="*/ 85 h 1606"/>
                <a:gd name="T12" fmla="*/ 679 w 1913"/>
                <a:gd name="T13" fmla="*/ 75 h 1606"/>
                <a:gd name="T14" fmla="*/ 730 w 1913"/>
                <a:gd name="T15" fmla="*/ 64 h 1606"/>
                <a:gd name="T16" fmla="*/ 789 w 1913"/>
                <a:gd name="T17" fmla="*/ 52 h 1606"/>
                <a:gd name="T18" fmla="*/ 855 w 1913"/>
                <a:gd name="T19" fmla="*/ 41 h 1606"/>
                <a:gd name="T20" fmla="*/ 929 w 1913"/>
                <a:gd name="T21" fmla="*/ 31 h 1606"/>
                <a:gd name="T22" fmla="*/ 1013 w 1913"/>
                <a:gd name="T23" fmla="*/ 21 h 1606"/>
                <a:gd name="T24" fmla="*/ 1103 w 1913"/>
                <a:gd name="T25" fmla="*/ 13 h 1606"/>
                <a:gd name="T26" fmla="*/ 1202 w 1913"/>
                <a:gd name="T27" fmla="*/ 6 h 1606"/>
                <a:gd name="T28" fmla="*/ 1309 w 1913"/>
                <a:gd name="T29" fmla="*/ 1 h 1606"/>
                <a:gd name="T30" fmla="*/ 1425 w 1913"/>
                <a:gd name="T31" fmla="*/ 0 h 1606"/>
                <a:gd name="T32" fmla="*/ 1548 w 1913"/>
                <a:gd name="T33" fmla="*/ 1 h 1606"/>
                <a:gd name="T34" fmla="*/ 1601 w 1913"/>
                <a:gd name="T35" fmla="*/ 221 h 1606"/>
                <a:gd name="T36" fmla="*/ 1620 w 1913"/>
                <a:gd name="T37" fmla="*/ 230 h 1606"/>
                <a:gd name="T38" fmla="*/ 1663 w 1913"/>
                <a:gd name="T39" fmla="*/ 260 h 1606"/>
                <a:gd name="T40" fmla="*/ 1709 w 1913"/>
                <a:gd name="T41" fmla="*/ 312 h 1606"/>
                <a:gd name="T42" fmla="*/ 1736 w 1913"/>
                <a:gd name="T43" fmla="*/ 388 h 1606"/>
                <a:gd name="T44" fmla="*/ 1849 w 1913"/>
                <a:gd name="T45" fmla="*/ 898 h 1606"/>
                <a:gd name="T46" fmla="*/ 1895 w 1913"/>
                <a:gd name="T47" fmla="*/ 1110 h 1606"/>
                <a:gd name="T48" fmla="*/ 1902 w 1913"/>
                <a:gd name="T49" fmla="*/ 1125 h 1606"/>
                <a:gd name="T50" fmla="*/ 1912 w 1913"/>
                <a:gd name="T51" fmla="*/ 1166 h 1606"/>
                <a:gd name="T52" fmla="*/ 1911 w 1913"/>
                <a:gd name="T53" fmla="*/ 1229 h 1606"/>
                <a:gd name="T54" fmla="*/ 1884 w 1913"/>
                <a:gd name="T55" fmla="*/ 1307 h 1606"/>
                <a:gd name="T56" fmla="*/ 0 w 1913"/>
                <a:gd name="T57" fmla="*/ 1258 h 1606"/>
                <a:gd name="T58" fmla="*/ 188 w 1913"/>
                <a:gd name="T59" fmla="*/ 1159 h 1606"/>
                <a:gd name="T60" fmla="*/ 189 w 1913"/>
                <a:gd name="T61" fmla="*/ 220 h 1606"/>
                <a:gd name="T62" fmla="*/ 198 w 1913"/>
                <a:gd name="T63" fmla="*/ 214 h 1606"/>
                <a:gd name="T64" fmla="*/ 218 w 1913"/>
                <a:gd name="T65" fmla="*/ 203 h 1606"/>
                <a:gd name="T66" fmla="*/ 245 w 1913"/>
                <a:gd name="T67" fmla="*/ 191 h 1606"/>
                <a:gd name="T68" fmla="*/ 281 w 1913"/>
                <a:gd name="T69" fmla="*/ 179 h 1606"/>
                <a:gd name="T70" fmla="*/ 326 w 1913"/>
                <a:gd name="T71" fmla="*/ 173 h 1606"/>
                <a:gd name="T72" fmla="*/ 378 w 1913"/>
                <a:gd name="T73" fmla="*/ 172 h 1606"/>
                <a:gd name="T74" fmla="*/ 439 w 1913"/>
                <a:gd name="T75" fmla="*/ 181 h 1606"/>
                <a:gd name="T76" fmla="*/ 518 w 1913"/>
                <a:gd name="T77" fmla="*/ 213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a:p>
          </p:txBody>
        </p:sp>
        <p:sp>
          <p:nvSpPr>
            <p:cNvPr id="312828" name="Freeform 508"/>
            <p:cNvSpPr>
              <a:spLocks/>
            </p:cNvSpPr>
            <p:nvPr/>
          </p:nvSpPr>
          <p:spPr bwMode="auto">
            <a:xfrm>
              <a:off x="3977" y="3278"/>
              <a:ext cx="68" cy="78"/>
            </a:xfrm>
            <a:custGeom>
              <a:avLst/>
              <a:gdLst>
                <a:gd name="T0" fmla="*/ 609 w 614"/>
                <a:gd name="T1" fmla="*/ 26 h 697"/>
                <a:gd name="T2" fmla="*/ 606 w 614"/>
                <a:gd name="T3" fmla="*/ 25 h 697"/>
                <a:gd name="T4" fmla="*/ 596 w 614"/>
                <a:gd name="T5" fmla="*/ 23 h 697"/>
                <a:gd name="T6" fmla="*/ 581 w 614"/>
                <a:gd name="T7" fmla="*/ 18 h 697"/>
                <a:gd name="T8" fmla="*/ 559 w 614"/>
                <a:gd name="T9" fmla="*/ 14 h 697"/>
                <a:gd name="T10" fmla="*/ 534 w 614"/>
                <a:gd name="T11" fmla="*/ 10 h 697"/>
                <a:gd name="T12" fmla="*/ 503 w 614"/>
                <a:gd name="T13" fmla="*/ 6 h 697"/>
                <a:gd name="T14" fmla="*/ 469 w 614"/>
                <a:gd name="T15" fmla="*/ 3 h 697"/>
                <a:gd name="T16" fmla="*/ 430 w 614"/>
                <a:gd name="T17" fmla="*/ 1 h 697"/>
                <a:gd name="T18" fmla="*/ 388 w 614"/>
                <a:gd name="T19" fmla="*/ 0 h 697"/>
                <a:gd name="T20" fmla="*/ 344 w 614"/>
                <a:gd name="T21" fmla="*/ 2 h 697"/>
                <a:gd name="T22" fmla="*/ 297 w 614"/>
                <a:gd name="T23" fmla="*/ 6 h 697"/>
                <a:gd name="T24" fmla="*/ 247 w 614"/>
                <a:gd name="T25" fmla="*/ 14 h 697"/>
                <a:gd name="T26" fmla="*/ 197 w 614"/>
                <a:gd name="T27" fmla="*/ 25 h 697"/>
                <a:gd name="T28" fmla="*/ 145 w 614"/>
                <a:gd name="T29" fmla="*/ 40 h 697"/>
                <a:gd name="T30" fmla="*/ 92 w 614"/>
                <a:gd name="T31" fmla="*/ 58 h 697"/>
                <a:gd name="T32" fmla="*/ 39 w 614"/>
                <a:gd name="T33" fmla="*/ 83 h 697"/>
                <a:gd name="T34" fmla="*/ 35 w 614"/>
                <a:gd name="T35" fmla="*/ 96 h 697"/>
                <a:gd name="T36" fmla="*/ 26 w 614"/>
                <a:gd name="T37" fmla="*/ 134 h 697"/>
                <a:gd name="T38" fmla="*/ 15 w 614"/>
                <a:gd name="T39" fmla="*/ 192 h 697"/>
                <a:gd name="T40" fmla="*/ 5 w 614"/>
                <a:gd name="T41" fmla="*/ 268 h 697"/>
                <a:gd name="T42" fmla="*/ 0 w 614"/>
                <a:gd name="T43" fmla="*/ 358 h 697"/>
                <a:gd name="T44" fmla="*/ 4 w 614"/>
                <a:gd name="T45" fmla="*/ 459 h 697"/>
                <a:gd name="T46" fmla="*/ 19 w 614"/>
                <a:gd name="T47" fmla="*/ 568 h 697"/>
                <a:gd name="T48" fmla="*/ 50 w 614"/>
                <a:gd name="T49" fmla="*/ 679 h 697"/>
                <a:gd name="T50" fmla="*/ 54 w 614"/>
                <a:gd name="T51" fmla="*/ 679 h 697"/>
                <a:gd name="T52" fmla="*/ 62 w 614"/>
                <a:gd name="T53" fmla="*/ 678 h 697"/>
                <a:gd name="T54" fmla="*/ 75 w 614"/>
                <a:gd name="T55" fmla="*/ 676 h 697"/>
                <a:gd name="T56" fmla="*/ 93 w 614"/>
                <a:gd name="T57" fmla="*/ 675 h 697"/>
                <a:gd name="T58" fmla="*/ 117 w 614"/>
                <a:gd name="T59" fmla="*/ 673 h 697"/>
                <a:gd name="T60" fmla="*/ 144 w 614"/>
                <a:gd name="T61" fmla="*/ 671 h 697"/>
                <a:gd name="T62" fmla="*/ 177 w 614"/>
                <a:gd name="T63" fmla="*/ 670 h 697"/>
                <a:gd name="T64" fmla="*/ 212 w 614"/>
                <a:gd name="T65" fmla="*/ 669 h 697"/>
                <a:gd name="T66" fmla="*/ 252 w 614"/>
                <a:gd name="T67" fmla="*/ 668 h 697"/>
                <a:gd name="T68" fmla="*/ 295 w 614"/>
                <a:gd name="T69" fmla="*/ 669 h 697"/>
                <a:gd name="T70" fmla="*/ 342 w 614"/>
                <a:gd name="T71" fmla="*/ 670 h 697"/>
                <a:gd name="T72" fmla="*/ 391 w 614"/>
                <a:gd name="T73" fmla="*/ 672 h 697"/>
                <a:gd name="T74" fmla="*/ 443 w 614"/>
                <a:gd name="T75" fmla="*/ 676 h 697"/>
                <a:gd name="T76" fmla="*/ 498 w 614"/>
                <a:gd name="T77" fmla="*/ 681 h 697"/>
                <a:gd name="T78" fmla="*/ 555 w 614"/>
                <a:gd name="T79" fmla="*/ 688 h 697"/>
                <a:gd name="T80" fmla="*/ 614 w 614"/>
                <a:gd name="T81" fmla="*/ 697 h 697"/>
                <a:gd name="T82" fmla="*/ 611 w 614"/>
                <a:gd name="T83" fmla="*/ 676 h 697"/>
                <a:gd name="T84" fmla="*/ 605 w 614"/>
                <a:gd name="T85" fmla="*/ 621 h 697"/>
                <a:gd name="T86" fmla="*/ 596 w 614"/>
                <a:gd name="T87" fmla="*/ 538 h 697"/>
                <a:gd name="T88" fmla="*/ 589 w 614"/>
                <a:gd name="T89" fmla="*/ 438 h 697"/>
                <a:gd name="T90" fmla="*/ 584 w 614"/>
                <a:gd name="T91" fmla="*/ 327 h 697"/>
                <a:gd name="T92" fmla="*/ 584 w 614"/>
                <a:gd name="T93" fmla="*/ 217 h 697"/>
                <a:gd name="T94" fmla="*/ 592 w 614"/>
                <a:gd name="T95" fmla="*/ 114 h 697"/>
                <a:gd name="T96" fmla="*/ 609 w 614"/>
                <a:gd name="T97" fmla="*/ 26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29" name="Freeform 509"/>
            <p:cNvSpPr>
              <a:spLocks/>
            </p:cNvSpPr>
            <p:nvPr/>
          </p:nvSpPr>
          <p:spPr bwMode="auto">
            <a:xfrm>
              <a:off x="3984" y="3299"/>
              <a:ext cx="113" cy="77"/>
            </a:xfrm>
            <a:custGeom>
              <a:avLst/>
              <a:gdLst>
                <a:gd name="T0" fmla="*/ 6 w 1014"/>
                <a:gd name="T1" fmla="*/ 523 h 693"/>
                <a:gd name="T2" fmla="*/ 0 w 1014"/>
                <a:gd name="T3" fmla="*/ 608 h 693"/>
                <a:gd name="T4" fmla="*/ 660 w 1014"/>
                <a:gd name="T5" fmla="*/ 693 h 693"/>
                <a:gd name="T6" fmla="*/ 665 w 1014"/>
                <a:gd name="T7" fmla="*/ 691 h 693"/>
                <a:gd name="T8" fmla="*/ 679 w 1014"/>
                <a:gd name="T9" fmla="*/ 683 h 693"/>
                <a:gd name="T10" fmla="*/ 700 w 1014"/>
                <a:gd name="T11" fmla="*/ 672 h 693"/>
                <a:gd name="T12" fmla="*/ 726 w 1014"/>
                <a:gd name="T13" fmla="*/ 657 h 693"/>
                <a:gd name="T14" fmla="*/ 758 w 1014"/>
                <a:gd name="T15" fmla="*/ 636 h 693"/>
                <a:gd name="T16" fmla="*/ 793 w 1014"/>
                <a:gd name="T17" fmla="*/ 611 h 693"/>
                <a:gd name="T18" fmla="*/ 829 w 1014"/>
                <a:gd name="T19" fmla="*/ 581 h 693"/>
                <a:gd name="T20" fmla="*/ 866 w 1014"/>
                <a:gd name="T21" fmla="*/ 546 h 693"/>
                <a:gd name="T22" fmla="*/ 902 w 1014"/>
                <a:gd name="T23" fmla="*/ 508 h 693"/>
                <a:gd name="T24" fmla="*/ 935 w 1014"/>
                <a:gd name="T25" fmla="*/ 465 h 693"/>
                <a:gd name="T26" fmla="*/ 964 w 1014"/>
                <a:gd name="T27" fmla="*/ 416 h 693"/>
                <a:gd name="T28" fmla="*/ 987 w 1014"/>
                <a:gd name="T29" fmla="*/ 362 h 693"/>
                <a:gd name="T30" fmla="*/ 1004 w 1014"/>
                <a:gd name="T31" fmla="*/ 305 h 693"/>
                <a:gd name="T32" fmla="*/ 1014 w 1014"/>
                <a:gd name="T33" fmla="*/ 242 h 693"/>
                <a:gd name="T34" fmla="*/ 1012 w 1014"/>
                <a:gd name="T35" fmla="*/ 175 h 693"/>
                <a:gd name="T36" fmla="*/ 1000 w 1014"/>
                <a:gd name="T37" fmla="*/ 103 h 693"/>
                <a:gd name="T38" fmla="*/ 998 w 1014"/>
                <a:gd name="T39" fmla="*/ 98 h 693"/>
                <a:gd name="T40" fmla="*/ 992 w 1014"/>
                <a:gd name="T41" fmla="*/ 87 h 693"/>
                <a:gd name="T42" fmla="*/ 981 w 1014"/>
                <a:gd name="T43" fmla="*/ 72 h 693"/>
                <a:gd name="T44" fmla="*/ 967 w 1014"/>
                <a:gd name="T45" fmla="*/ 53 h 693"/>
                <a:gd name="T46" fmla="*/ 948 w 1014"/>
                <a:gd name="T47" fmla="*/ 35 h 693"/>
                <a:gd name="T48" fmla="*/ 926 w 1014"/>
                <a:gd name="T49" fmla="*/ 19 h 693"/>
                <a:gd name="T50" fmla="*/ 900 w 1014"/>
                <a:gd name="T51" fmla="*/ 6 h 693"/>
                <a:gd name="T52" fmla="*/ 870 w 1014"/>
                <a:gd name="T53" fmla="*/ 0 h 693"/>
                <a:gd name="T54" fmla="*/ 874 w 1014"/>
                <a:gd name="T55" fmla="*/ 12 h 693"/>
                <a:gd name="T56" fmla="*/ 884 w 1014"/>
                <a:gd name="T57" fmla="*/ 41 h 693"/>
                <a:gd name="T58" fmla="*/ 896 w 1014"/>
                <a:gd name="T59" fmla="*/ 89 h 693"/>
                <a:gd name="T60" fmla="*/ 907 w 1014"/>
                <a:gd name="T61" fmla="*/ 151 h 693"/>
                <a:gd name="T62" fmla="*/ 910 w 1014"/>
                <a:gd name="T63" fmla="*/ 225 h 693"/>
                <a:gd name="T64" fmla="*/ 902 w 1014"/>
                <a:gd name="T65" fmla="*/ 307 h 693"/>
                <a:gd name="T66" fmla="*/ 878 w 1014"/>
                <a:gd name="T67" fmla="*/ 396 h 693"/>
                <a:gd name="T68" fmla="*/ 836 w 1014"/>
                <a:gd name="T69" fmla="*/ 489 h 693"/>
                <a:gd name="T70" fmla="*/ 835 w 1014"/>
                <a:gd name="T71" fmla="*/ 490 h 693"/>
                <a:gd name="T72" fmla="*/ 831 w 1014"/>
                <a:gd name="T73" fmla="*/ 493 h 693"/>
                <a:gd name="T74" fmla="*/ 825 w 1014"/>
                <a:gd name="T75" fmla="*/ 498 h 693"/>
                <a:gd name="T76" fmla="*/ 816 w 1014"/>
                <a:gd name="T77" fmla="*/ 506 h 693"/>
                <a:gd name="T78" fmla="*/ 805 w 1014"/>
                <a:gd name="T79" fmla="*/ 513 h 693"/>
                <a:gd name="T80" fmla="*/ 792 w 1014"/>
                <a:gd name="T81" fmla="*/ 521 h 693"/>
                <a:gd name="T82" fmla="*/ 775 w 1014"/>
                <a:gd name="T83" fmla="*/ 529 h 693"/>
                <a:gd name="T84" fmla="*/ 757 w 1014"/>
                <a:gd name="T85" fmla="*/ 537 h 693"/>
                <a:gd name="T86" fmla="*/ 737 w 1014"/>
                <a:gd name="T87" fmla="*/ 544 h 693"/>
                <a:gd name="T88" fmla="*/ 713 w 1014"/>
                <a:gd name="T89" fmla="*/ 552 h 693"/>
                <a:gd name="T90" fmla="*/ 688 w 1014"/>
                <a:gd name="T91" fmla="*/ 557 h 693"/>
                <a:gd name="T92" fmla="*/ 659 w 1014"/>
                <a:gd name="T93" fmla="*/ 561 h 693"/>
                <a:gd name="T94" fmla="*/ 630 w 1014"/>
                <a:gd name="T95" fmla="*/ 562 h 693"/>
                <a:gd name="T96" fmla="*/ 597 w 1014"/>
                <a:gd name="T97" fmla="*/ 561 h 693"/>
                <a:gd name="T98" fmla="*/ 562 w 1014"/>
                <a:gd name="T99" fmla="*/ 558 h 693"/>
                <a:gd name="T100" fmla="*/ 525 w 1014"/>
                <a:gd name="T101" fmla="*/ 551 h 693"/>
                <a:gd name="T102" fmla="*/ 525 w 1014"/>
                <a:gd name="T103" fmla="*/ 642 h 693"/>
                <a:gd name="T104" fmla="*/ 23 w 1014"/>
                <a:gd name="T105" fmla="*/ 590 h 693"/>
                <a:gd name="T106" fmla="*/ 6 w 1014"/>
                <a:gd name="T107" fmla="*/ 523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30" name="Freeform 510"/>
            <p:cNvSpPr>
              <a:spLocks/>
            </p:cNvSpPr>
            <p:nvPr/>
          </p:nvSpPr>
          <p:spPr bwMode="auto">
            <a:xfrm>
              <a:off x="3970" y="3375"/>
              <a:ext cx="83" cy="27"/>
            </a:xfrm>
            <a:custGeom>
              <a:avLst/>
              <a:gdLst>
                <a:gd name="T0" fmla="*/ 745 w 745"/>
                <a:gd name="T1" fmla="*/ 86 h 240"/>
                <a:gd name="T2" fmla="*/ 11 w 745"/>
                <a:gd name="T3" fmla="*/ 0 h 240"/>
                <a:gd name="T4" fmla="*/ 0 w 745"/>
                <a:gd name="T5" fmla="*/ 86 h 240"/>
                <a:gd name="T6" fmla="*/ 722 w 745"/>
                <a:gd name="T7" fmla="*/ 240 h 240"/>
                <a:gd name="T8" fmla="*/ 745 w 745"/>
                <a:gd name="T9" fmla="*/ 86 h 240"/>
              </a:gdLst>
              <a:ahLst/>
              <a:cxnLst>
                <a:cxn ang="0">
                  <a:pos x="T0" y="T1"/>
                </a:cxn>
                <a:cxn ang="0">
                  <a:pos x="T2" y="T3"/>
                </a:cxn>
                <a:cxn ang="0">
                  <a:pos x="T4" y="T5"/>
                </a:cxn>
                <a:cxn ang="0">
                  <a:pos x="T6" y="T7"/>
                </a:cxn>
                <a:cxn ang="0">
                  <a:pos x="T8" y="T9"/>
                </a:cxn>
              </a:cxnLst>
              <a:rect l="0" t="0" r="r" b="b"/>
              <a:pathLst>
                <a:path w="745" h="240">
                  <a:moveTo>
                    <a:pt x="745" y="86"/>
                  </a:moveTo>
                  <a:lnTo>
                    <a:pt x="11" y="0"/>
                  </a:lnTo>
                  <a:lnTo>
                    <a:pt x="0" y="86"/>
                  </a:lnTo>
                  <a:lnTo>
                    <a:pt x="722" y="240"/>
                  </a:lnTo>
                  <a:lnTo>
                    <a:pt x="745" y="8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31" name="Freeform 511"/>
            <p:cNvSpPr>
              <a:spLocks/>
            </p:cNvSpPr>
            <p:nvPr/>
          </p:nvSpPr>
          <p:spPr bwMode="auto">
            <a:xfrm>
              <a:off x="4011" y="3384"/>
              <a:ext cx="36" cy="12"/>
            </a:xfrm>
            <a:custGeom>
              <a:avLst/>
              <a:gdLst>
                <a:gd name="T0" fmla="*/ 319 w 319"/>
                <a:gd name="T1" fmla="*/ 47 h 109"/>
                <a:gd name="T2" fmla="*/ 4 w 319"/>
                <a:gd name="T3" fmla="*/ 0 h 109"/>
                <a:gd name="T4" fmla="*/ 0 w 319"/>
                <a:gd name="T5" fmla="*/ 45 h 109"/>
                <a:gd name="T6" fmla="*/ 309 w 319"/>
                <a:gd name="T7" fmla="*/ 109 h 109"/>
                <a:gd name="T8" fmla="*/ 319 w 319"/>
                <a:gd name="T9" fmla="*/ 47 h 109"/>
              </a:gdLst>
              <a:ahLst/>
              <a:cxnLst>
                <a:cxn ang="0">
                  <a:pos x="T0" y="T1"/>
                </a:cxn>
                <a:cxn ang="0">
                  <a:pos x="T2" y="T3"/>
                </a:cxn>
                <a:cxn ang="0">
                  <a:pos x="T4" y="T5"/>
                </a:cxn>
                <a:cxn ang="0">
                  <a:pos x="T6" y="T7"/>
                </a:cxn>
                <a:cxn ang="0">
                  <a:pos x="T8" y="T9"/>
                </a:cxn>
              </a:cxnLst>
              <a:rect l="0" t="0" r="r" b="b"/>
              <a:pathLst>
                <a:path w="319" h="109">
                  <a:moveTo>
                    <a:pt x="319" y="47"/>
                  </a:moveTo>
                  <a:lnTo>
                    <a:pt x="4" y="0"/>
                  </a:lnTo>
                  <a:lnTo>
                    <a:pt x="0" y="45"/>
                  </a:lnTo>
                  <a:lnTo>
                    <a:pt x="309" y="109"/>
                  </a:lnTo>
                  <a:lnTo>
                    <a:pt x="319" y="4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32" name="Freeform 512"/>
            <p:cNvSpPr>
              <a:spLocks/>
            </p:cNvSpPr>
            <p:nvPr/>
          </p:nvSpPr>
          <p:spPr bwMode="auto">
            <a:xfrm>
              <a:off x="3975" y="3378"/>
              <a:ext cx="24" cy="9"/>
            </a:xfrm>
            <a:custGeom>
              <a:avLst/>
              <a:gdLst>
                <a:gd name="T0" fmla="*/ 213 w 213"/>
                <a:gd name="T1" fmla="*/ 37 h 81"/>
                <a:gd name="T2" fmla="*/ 0 w 213"/>
                <a:gd name="T3" fmla="*/ 0 h 81"/>
                <a:gd name="T4" fmla="*/ 2 w 213"/>
                <a:gd name="T5" fmla="*/ 39 h 81"/>
                <a:gd name="T6" fmla="*/ 206 w 213"/>
                <a:gd name="T7" fmla="*/ 81 h 81"/>
                <a:gd name="T8" fmla="*/ 213 w 213"/>
                <a:gd name="T9" fmla="*/ 37 h 81"/>
              </a:gdLst>
              <a:ahLst/>
              <a:cxnLst>
                <a:cxn ang="0">
                  <a:pos x="T0" y="T1"/>
                </a:cxn>
                <a:cxn ang="0">
                  <a:pos x="T2" y="T3"/>
                </a:cxn>
                <a:cxn ang="0">
                  <a:pos x="T4" y="T5"/>
                </a:cxn>
                <a:cxn ang="0">
                  <a:pos x="T6" y="T7"/>
                </a:cxn>
                <a:cxn ang="0">
                  <a:pos x="T8" y="T9"/>
                </a:cxn>
              </a:cxnLst>
              <a:rect l="0" t="0" r="r" b="b"/>
              <a:pathLst>
                <a:path w="213" h="81">
                  <a:moveTo>
                    <a:pt x="213" y="37"/>
                  </a:moveTo>
                  <a:lnTo>
                    <a:pt x="0" y="0"/>
                  </a:lnTo>
                  <a:lnTo>
                    <a:pt x="2" y="39"/>
                  </a:lnTo>
                  <a:lnTo>
                    <a:pt x="206" y="81"/>
                  </a:lnTo>
                  <a:lnTo>
                    <a:pt x="213" y="3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33" name="Freeform 513"/>
            <p:cNvSpPr>
              <a:spLocks/>
            </p:cNvSpPr>
            <p:nvPr/>
          </p:nvSpPr>
          <p:spPr bwMode="auto">
            <a:xfrm>
              <a:off x="3916" y="3386"/>
              <a:ext cx="139" cy="47"/>
            </a:xfrm>
            <a:custGeom>
              <a:avLst/>
              <a:gdLst>
                <a:gd name="T0" fmla="*/ 0 w 1254"/>
                <a:gd name="T1" fmla="*/ 124 h 415"/>
                <a:gd name="T2" fmla="*/ 3 w 1254"/>
                <a:gd name="T3" fmla="*/ 124 h 415"/>
                <a:gd name="T4" fmla="*/ 10 w 1254"/>
                <a:gd name="T5" fmla="*/ 122 h 415"/>
                <a:gd name="T6" fmla="*/ 23 w 1254"/>
                <a:gd name="T7" fmla="*/ 120 h 415"/>
                <a:gd name="T8" fmla="*/ 40 w 1254"/>
                <a:gd name="T9" fmla="*/ 117 h 415"/>
                <a:gd name="T10" fmla="*/ 59 w 1254"/>
                <a:gd name="T11" fmla="*/ 114 h 415"/>
                <a:gd name="T12" fmla="*/ 81 w 1254"/>
                <a:gd name="T13" fmla="*/ 109 h 415"/>
                <a:gd name="T14" fmla="*/ 107 w 1254"/>
                <a:gd name="T15" fmla="*/ 103 h 415"/>
                <a:gd name="T16" fmla="*/ 133 w 1254"/>
                <a:gd name="T17" fmla="*/ 96 h 415"/>
                <a:gd name="T18" fmla="*/ 161 w 1254"/>
                <a:gd name="T19" fmla="*/ 89 h 415"/>
                <a:gd name="T20" fmla="*/ 188 w 1254"/>
                <a:gd name="T21" fmla="*/ 79 h 415"/>
                <a:gd name="T22" fmla="*/ 216 w 1254"/>
                <a:gd name="T23" fmla="*/ 69 h 415"/>
                <a:gd name="T24" fmla="*/ 243 w 1254"/>
                <a:gd name="T25" fmla="*/ 58 h 415"/>
                <a:gd name="T26" fmla="*/ 270 w 1254"/>
                <a:gd name="T27" fmla="*/ 45 h 415"/>
                <a:gd name="T28" fmla="*/ 293 w 1254"/>
                <a:gd name="T29" fmla="*/ 31 h 415"/>
                <a:gd name="T30" fmla="*/ 316 w 1254"/>
                <a:gd name="T31" fmla="*/ 16 h 415"/>
                <a:gd name="T32" fmla="*/ 334 w 1254"/>
                <a:gd name="T33" fmla="*/ 0 h 415"/>
                <a:gd name="T34" fmla="*/ 1254 w 1254"/>
                <a:gd name="T35" fmla="*/ 210 h 415"/>
                <a:gd name="T36" fmla="*/ 1252 w 1254"/>
                <a:gd name="T37" fmla="*/ 212 h 415"/>
                <a:gd name="T38" fmla="*/ 1247 w 1254"/>
                <a:gd name="T39" fmla="*/ 218 h 415"/>
                <a:gd name="T40" fmla="*/ 1239 w 1254"/>
                <a:gd name="T41" fmla="*/ 226 h 415"/>
                <a:gd name="T42" fmla="*/ 1227 w 1254"/>
                <a:gd name="T43" fmla="*/ 236 h 415"/>
                <a:gd name="T44" fmla="*/ 1213 w 1254"/>
                <a:gd name="T45" fmla="*/ 248 h 415"/>
                <a:gd name="T46" fmla="*/ 1197 w 1254"/>
                <a:gd name="T47" fmla="*/ 263 h 415"/>
                <a:gd name="T48" fmla="*/ 1180 w 1254"/>
                <a:gd name="T49" fmla="*/ 279 h 415"/>
                <a:gd name="T50" fmla="*/ 1159 w 1254"/>
                <a:gd name="T51" fmla="*/ 295 h 415"/>
                <a:gd name="T52" fmla="*/ 1138 w 1254"/>
                <a:gd name="T53" fmla="*/ 313 h 415"/>
                <a:gd name="T54" fmla="*/ 1116 w 1254"/>
                <a:gd name="T55" fmla="*/ 330 h 415"/>
                <a:gd name="T56" fmla="*/ 1092 w 1254"/>
                <a:gd name="T57" fmla="*/ 347 h 415"/>
                <a:gd name="T58" fmla="*/ 1068 w 1254"/>
                <a:gd name="T59" fmla="*/ 364 h 415"/>
                <a:gd name="T60" fmla="*/ 1043 w 1254"/>
                <a:gd name="T61" fmla="*/ 379 h 415"/>
                <a:gd name="T62" fmla="*/ 1019 w 1254"/>
                <a:gd name="T63" fmla="*/ 392 h 415"/>
                <a:gd name="T64" fmla="*/ 994 w 1254"/>
                <a:gd name="T65" fmla="*/ 405 h 415"/>
                <a:gd name="T66" fmla="*/ 971 w 1254"/>
                <a:gd name="T67" fmla="*/ 415 h 415"/>
                <a:gd name="T68" fmla="*/ 0 w 1254"/>
                <a:gd name="T69" fmla="*/ 12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34" name="Freeform 514"/>
            <p:cNvSpPr>
              <a:spLocks/>
            </p:cNvSpPr>
            <p:nvPr/>
          </p:nvSpPr>
          <p:spPr bwMode="auto">
            <a:xfrm>
              <a:off x="4055" y="3381"/>
              <a:ext cx="49" cy="22"/>
            </a:xfrm>
            <a:custGeom>
              <a:avLst/>
              <a:gdLst>
                <a:gd name="T0" fmla="*/ 45 w 447"/>
                <a:gd name="T1" fmla="*/ 198 h 198"/>
                <a:gd name="T2" fmla="*/ 447 w 447"/>
                <a:gd name="T3" fmla="*/ 79 h 198"/>
                <a:gd name="T4" fmla="*/ 203 w 447"/>
                <a:gd name="T5" fmla="*/ 0 h 198"/>
                <a:gd name="T6" fmla="*/ 5 w 447"/>
                <a:gd name="T7" fmla="*/ 22 h 198"/>
                <a:gd name="T8" fmla="*/ 0 w 447"/>
                <a:gd name="T9" fmla="*/ 187 h 198"/>
                <a:gd name="T10" fmla="*/ 45 w 447"/>
                <a:gd name="T11" fmla="*/ 198 h 198"/>
              </a:gdLst>
              <a:ahLst/>
              <a:cxnLst>
                <a:cxn ang="0">
                  <a:pos x="T0" y="T1"/>
                </a:cxn>
                <a:cxn ang="0">
                  <a:pos x="T2" y="T3"/>
                </a:cxn>
                <a:cxn ang="0">
                  <a:pos x="T4" y="T5"/>
                </a:cxn>
                <a:cxn ang="0">
                  <a:pos x="T6" y="T7"/>
                </a:cxn>
                <a:cxn ang="0">
                  <a:pos x="T8" y="T9"/>
                </a:cxn>
                <a:cxn ang="0">
                  <a:pos x="T10" y="T11"/>
                </a:cxn>
              </a:cxnLst>
              <a:rect l="0" t="0" r="r" b="b"/>
              <a:pathLst>
                <a:path w="447" h="198">
                  <a:moveTo>
                    <a:pt x="45" y="198"/>
                  </a:moveTo>
                  <a:lnTo>
                    <a:pt x="447" y="79"/>
                  </a:lnTo>
                  <a:lnTo>
                    <a:pt x="203" y="0"/>
                  </a:lnTo>
                  <a:lnTo>
                    <a:pt x="5" y="22"/>
                  </a:lnTo>
                  <a:lnTo>
                    <a:pt x="0" y="187"/>
                  </a:lnTo>
                  <a:lnTo>
                    <a:pt x="45" y="19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35" name="Freeform 515"/>
            <p:cNvSpPr>
              <a:spLocks/>
            </p:cNvSpPr>
            <p:nvPr/>
          </p:nvSpPr>
          <p:spPr bwMode="auto">
            <a:xfrm>
              <a:off x="3926" y="3287"/>
              <a:ext cx="27" cy="105"/>
            </a:xfrm>
            <a:custGeom>
              <a:avLst/>
              <a:gdLst>
                <a:gd name="T0" fmla="*/ 238 w 238"/>
                <a:gd name="T1" fmla="*/ 22 h 947"/>
                <a:gd name="T2" fmla="*/ 237 w 238"/>
                <a:gd name="T3" fmla="*/ 21 h 947"/>
                <a:gd name="T4" fmla="*/ 233 w 238"/>
                <a:gd name="T5" fmla="*/ 19 h 947"/>
                <a:gd name="T6" fmla="*/ 226 w 238"/>
                <a:gd name="T7" fmla="*/ 17 h 947"/>
                <a:gd name="T8" fmla="*/ 217 w 238"/>
                <a:gd name="T9" fmla="*/ 14 h 947"/>
                <a:gd name="T10" fmla="*/ 206 w 238"/>
                <a:gd name="T11" fmla="*/ 10 h 947"/>
                <a:gd name="T12" fmla="*/ 194 w 238"/>
                <a:gd name="T13" fmla="*/ 7 h 947"/>
                <a:gd name="T14" fmla="*/ 180 w 238"/>
                <a:gd name="T15" fmla="*/ 4 h 947"/>
                <a:gd name="T16" fmla="*/ 164 w 238"/>
                <a:gd name="T17" fmla="*/ 1 h 947"/>
                <a:gd name="T18" fmla="*/ 146 w 238"/>
                <a:gd name="T19" fmla="*/ 0 h 947"/>
                <a:gd name="T20" fmla="*/ 127 w 238"/>
                <a:gd name="T21" fmla="*/ 0 h 947"/>
                <a:gd name="T22" fmla="*/ 108 w 238"/>
                <a:gd name="T23" fmla="*/ 2 h 947"/>
                <a:gd name="T24" fmla="*/ 87 w 238"/>
                <a:gd name="T25" fmla="*/ 5 h 947"/>
                <a:gd name="T26" fmla="*/ 66 w 238"/>
                <a:gd name="T27" fmla="*/ 11 h 947"/>
                <a:gd name="T28" fmla="*/ 44 w 238"/>
                <a:gd name="T29" fmla="*/ 19 h 947"/>
                <a:gd name="T30" fmla="*/ 22 w 238"/>
                <a:gd name="T31" fmla="*/ 30 h 947"/>
                <a:gd name="T32" fmla="*/ 0 w 238"/>
                <a:gd name="T33" fmla="*/ 45 h 947"/>
                <a:gd name="T34" fmla="*/ 0 w 238"/>
                <a:gd name="T35" fmla="*/ 947 h 947"/>
                <a:gd name="T36" fmla="*/ 1 w 238"/>
                <a:gd name="T37" fmla="*/ 947 h 947"/>
                <a:gd name="T38" fmla="*/ 6 w 238"/>
                <a:gd name="T39" fmla="*/ 947 h 947"/>
                <a:gd name="T40" fmla="*/ 13 w 238"/>
                <a:gd name="T41" fmla="*/ 946 h 947"/>
                <a:gd name="T42" fmla="*/ 22 w 238"/>
                <a:gd name="T43" fmla="*/ 945 h 947"/>
                <a:gd name="T44" fmla="*/ 33 w 238"/>
                <a:gd name="T45" fmla="*/ 943 h 947"/>
                <a:gd name="T46" fmla="*/ 47 w 238"/>
                <a:gd name="T47" fmla="*/ 941 h 947"/>
                <a:gd name="T48" fmla="*/ 62 w 238"/>
                <a:gd name="T49" fmla="*/ 938 h 947"/>
                <a:gd name="T50" fmla="*/ 78 w 238"/>
                <a:gd name="T51" fmla="*/ 934 h 947"/>
                <a:gd name="T52" fmla="*/ 96 w 238"/>
                <a:gd name="T53" fmla="*/ 928 h 947"/>
                <a:gd name="T54" fmla="*/ 115 w 238"/>
                <a:gd name="T55" fmla="*/ 922 h 947"/>
                <a:gd name="T56" fmla="*/ 135 w 238"/>
                <a:gd name="T57" fmla="*/ 915 h 947"/>
                <a:gd name="T58" fmla="*/ 155 w 238"/>
                <a:gd name="T59" fmla="*/ 906 h 947"/>
                <a:gd name="T60" fmla="*/ 176 w 238"/>
                <a:gd name="T61" fmla="*/ 896 h 947"/>
                <a:gd name="T62" fmla="*/ 197 w 238"/>
                <a:gd name="T63" fmla="*/ 884 h 947"/>
                <a:gd name="T64" fmla="*/ 217 w 238"/>
                <a:gd name="T65" fmla="*/ 871 h 947"/>
                <a:gd name="T66" fmla="*/ 238 w 238"/>
                <a:gd name="T67" fmla="*/ 856 h 947"/>
                <a:gd name="T68" fmla="*/ 238 w 238"/>
                <a:gd name="T69" fmla="*/ 22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36" name="Freeform 516"/>
            <p:cNvSpPr>
              <a:spLocks/>
            </p:cNvSpPr>
            <p:nvPr/>
          </p:nvSpPr>
          <p:spPr bwMode="auto">
            <a:xfrm>
              <a:off x="3927" y="3288"/>
              <a:ext cx="23" cy="89"/>
            </a:xfrm>
            <a:custGeom>
              <a:avLst/>
              <a:gdLst>
                <a:gd name="T0" fmla="*/ 203 w 203"/>
                <a:gd name="T1" fmla="*/ 18 h 799"/>
                <a:gd name="T2" fmla="*/ 202 w 203"/>
                <a:gd name="T3" fmla="*/ 17 h 799"/>
                <a:gd name="T4" fmla="*/ 199 w 203"/>
                <a:gd name="T5" fmla="*/ 16 h 799"/>
                <a:gd name="T6" fmla="*/ 193 w 203"/>
                <a:gd name="T7" fmla="*/ 14 h 799"/>
                <a:gd name="T8" fmla="*/ 186 w 203"/>
                <a:gd name="T9" fmla="*/ 11 h 799"/>
                <a:gd name="T10" fmla="*/ 177 w 203"/>
                <a:gd name="T11" fmla="*/ 8 h 799"/>
                <a:gd name="T12" fmla="*/ 166 w 203"/>
                <a:gd name="T13" fmla="*/ 5 h 799"/>
                <a:gd name="T14" fmla="*/ 153 w 203"/>
                <a:gd name="T15" fmla="*/ 3 h 799"/>
                <a:gd name="T16" fmla="*/ 140 w 203"/>
                <a:gd name="T17" fmla="*/ 1 h 799"/>
                <a:gd name="T18" fmla="*/ 125 w 203"/>
                <a:gd name="T19" fmla="*/ 0 h 799"/>
                <a:gd name="T20" fmla="*/ 109 w 203"/>
                <a:gd name="T21" fmla="*/ 0 h 799"/>
                <a:gd name="T22" fmla="*/ 92 w 203"/>
                <a:gd name="T23" fmla="*/ 1 h 799"/>
                <a:gd name="T24" fmla="*/ 74 w 203"/>
                <a:gd name="T25" fmla="*/ 4 h 799"/>
                <a:gd name="T26" fmla="*/ 57 w 203"/>
                <a:gd name="T27" fmla="*/ 9 h 799"/>
                <a:gd name="T28" fmla="*/ 37 w 203"/>
                <a:gd name="T29" fmla="*/ 16 h 799"/>
                <a:gd name="T30" fmla="*/ 19 w 203"/>
                <a:gd name="T31" fmla="*/ 26 h 799"/>
                <a:gd name="T32" fmla="*/ 0 w 203"/>
                <a:gd name="T33" fmla="*/ 38 h 799"/>
                <a:gd name="T34" fmla="*/ 0 w 203"/>
                <a:gd name="T35" fmla="*/ 799 h 799"/>
                <a:gd name="T36" fmla="*/ 1 w 203"/>
                <a:gd name="T37" fmla="*/ 799 h 799"/>
                <a:gd name="T38" fmla="*/ 5 w 203"/>
                <a:gd name="T39" fmla="*/ 799 h 799"/>
                <a:gd name="T40" fmla="*/ 11 w 203"/>
                <a:gd name="T41" fmla="*/ 798 h 799"/>
                <a:gd name="T42" fmla="*/ 19 w 203"/>
                <a:gd name="T43" fmla="*/ 797 h 799"/>
                <a:gd name="T44" fmla="*/ 28 w 203"/>
                <a:gd name="T45" fmla="*/ 796 h 799"/>
                <a:gd name="T46" fmla="*/ 41 w 203"/>
                <a:gd name="T47" fmla="*/ 794 h 799"/>
                <a:gd name="T48" fmla="*/ 53 w 203"/>
                <a:gd name="T49" fmla="*/ 791 h 799"/>
                <a:gd name="T50" fmla="*/ 67 w 203"/>
                <a:gd name="T51" fmla="*/ 786 h 799"/>
                <a:gd name="T52" fmla="*/ 82 w 203"/>
                <a:gd name="T53" fmla="*/ 782 h 799"/>
                <a:gd name="T54" fmla="*/ 99 w 203"/>
                <a:gd name="T55" fmla="*/ 777 h 799"/>
                <a:gd name="T56" fmla="*/ 116 w 203"/>
                <a:gd name="T57" fmla="*/ 771 h 799"/>
                <a:gd name="T58" fmla="*/ 133 w 203"/>
                <a:gd name="T59" fmla="*/ 763 h 799"/>
                <a:gd name="T60" fmla="*/ 150 w 203"/>
                <a:gd name="T61" fmla="*/ 755 h 799"/>
                <a:gd name="T62" fmla="*/ 169 w 203"/>
                <a:gd name="T63" fmla="*/ 745 h 799"/>
                <a:gd name="T64" fmla="*/ 186 w 203"/>
                <a:gd name="T65" fmla="*/ 733 h 799"/>
                <a:gd name="T66" fmla="*/ 203 w 203"/>
                <a:gd name="T67" fmla="*/ 720 h 799"/>
                <a:gd name="T68" fmla="*/ 203 w 203"/>
                <a:gd name="T69" fmla="*/ 18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37" name="Freeform 517"/>
            <p:cNvSpPr>
              <a:spLocks/>
            </p:cNvSpPr>
            <p:nvPr/>
          </p:nvSpPr>
          <p:spPr bwMode="auto">
            <a:xfrm>
              <a:off x="3928" y="3289"/>
              <a:ext cx="19" cy="72"/>
            </a:xfrm>
            <a:custGeom>
              <a:avLst/>
              <a:gdLst>
                <a:gd name="T0" fmla="*/ 171 w 171"/>
                <a:gd name="T1" fmla="*/ 15 h 650"/>
                <a:gd name="T2" fmla="*/ 170 w 171"/>
                <a:gd name="T3" fmla="*/ 15 h 650"/>
                <a:gd name="T4" fmla="*/ 167 w 171"/>
                <a:gd name="T5" fmla="*/ 13 h 650"/>
                <a:gd name="T6" fmla="*/ 163 w 171"/>
                <a:gd name="T7" fmla="*/ 11 h 650"/>
                <a:gd name="T8" fmla="*/ 157 w 171"/>
                <a:gd name="T9" fmla="*/ 9 h 650"/>
                <a:gd name="T10" fmla="*/ 149 w 171"/>
                <a:gd name="T11" fmla="*/ 7 h 650"/>
                <a:gd name="T12" fmla="*/ 139 w 171"/>
                <a:gd name="T13" fmla="*/ 4 h 650"/>
                <a:gd name="T14" fmla="*/ 129 w 171"/>
                <a:gd name="T15" fmla="*/ 2 h 650"/>
                <a:gd name="T16" fmla="*/ 118 w 171"/>
                <a:gd name="T17" fmla="*/ 0 h 650"/>
                <a:gd name="T18" fmla="*/ 105 w 171"/>
                <a:gd name="T19" fmla="*/ 0 h 650"/>
                <a:gd name="T20" fmla="*/ 92 w 171"/>
                <a:gd name="T21" fmla="*/ 0 h 650"/>
                <a:gd name="T22" fmla="*/ 77 w 171"/>
                <a:gd name="T23" fmla="*/ 1 h 650"/>
                <a:gd name="T24" fmla="*/ 63 w 171"/>
                <a:gd name="T25" fmla="*/ 3 h 650"/>
                <a:gd name="T26" fmla="*/ 48 w 171"/>
                <a:gd name="T27" fmla="*/ 7 h 650"/>
                <a:gd name="T28" fmla="*/ 31 w 171"/>
                <a:gd name="T29" fmla="*/ 13 h 650"/>
                <a:gd name="T30" fmla="*/ 16 w 171"/>
                <a:gd name="T31" fmla="*/ 22 h 650"/>
                <a:gd name="T32" fmla="*/ 0 w 171"/>
                <a:gd name="T33" fmla="*/ 32 h 650"/>
                <a:gd name="T34" fmla="*/ 0 w 171"/>
                <a:gd name="T35" fmla="*/ 650 h 650"/>
                <a:gd name="T36" fmla="*/ 1 w 171"/>
                <a:gd name="T37" fmla="*/ 650 h 650"/>
                <a:gd name="T38" fmla="*/ 4 w 171"/>
                <a:gd name="T39" fmla="*/ 650 h 650"/>
                <a:gd name="T40" fmla="*/ 9 w 171"/>
                <a:gd name="T41" fmla="*/ 649 h 650"/>
                <a:gd name="T42" fmla="*/ 16 w 171"/>
                <a:gd name="T43" fmla="*/ 648 h 650"/>
                <a:gd name="T44" fmla="*/ 24 w 171"/>
                <a:gd name="T45" fmla="*/ 647 h 650"/>
                <a:gd name="T46" fmla="*/ 34 w 171"/>
                <a:gd name="T47" fmla="*/ 645 h 650"/>
                <a:gd name="T48" fmla="*/ 45 w 171"/>
                <a:gd name="T49" fmla="*/ 642 h 650"/>
                <a:gd name="T50" fmla="*/ 57 w 171"/>
                <a:gd name="T51" fmla="*/ 640 h 650"/>
                <a:gd name="T52" fmla="*/ 69 w 171"/>
                <a:gd name="T53" fmla="*/ 636 h 650"/>
                <a:gd name="T54" fmla="*/ 82 w 171"/>
                <a:gd name="T55" fmla="*/ 632 h 650"/>
                <a:gd name="T56" fmla="*/ 97 w 171"/>
                <a:gd name="T57" fmla="*/ 627 h 650"/>
                <a:gd name="T58" fmla="*/ 112 w 171"/>
                <a:gd name="T59" fmla="*/ 621 h 650"/>
                <a:gd name="T60" fmla="*/ 126 w 171"/>
                <a:gd name="T61" fmla="*/ 614 h 650"/>
                <a:gd name="T62" fmla="*/ 141 w 171"/>
                <a:gd name="T63" fmla="*/ 606 h 650"/>
                <a:gd name="T64" fmla="*/ 157 w 171"/>
                <a:gd name="T65" fmla="*/ 595 h 650"/>
                <a:gd name="T66" fmla="*/ 171 w 171"/>
                <a:gd name="T67" fmla="*/ 585 h 650"/>
                <a:gd name="T68" fmla="*/ 171 w 171"/>
                <a:gd name="T69" fmla="*/ 15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38" name="Freeform 518"/>
            <p:cNvSpPr>
              <a:spLocks/>
            </p:cNvSpPr>
            <p:nvPr/>
          </p:nvSpPr>
          <p:spPr bwMode="auto">
            <a:xfrm>
              <a:off x="3929" y="3289"/>
              <a:ext cx="15" cy="56"/>
            </a:xfrm>
            <a:custGeom>
              <a:avLst/>
              <a:gdLst>
                <a:gd name="T0" fmla="*/ 138 w 138"/>
                <a:gd name="T1" fmla="*/ 14 h 502"/>
                <a:gd name="T2" fmla="*/ 135 w 138"/>
                <a:gd name="T3" fmla="*/ 13 h 502"/>
                <a:gd name="T4" fmla="*/ 126 w 138"/>
                <a:gd name="T5" fmla="*/ 8 h 502"/>
                <a:gd name="T6" fmla="*/ 113 w 138"/>
                <a:gd name="T7" fmla="*/ 4 h 502"/>
                <a:gd name="T8" fmla="*/ 96 w 138"/>
                <a:gd name="T9" fmla="*/ 1 h 502"/>
                <a:gd name="T10" fmla="*/ 74 w 138"/>
                <a:gd name="T11" fmla="*/ 0 h 502"/>
                <a:gd name="T12" fmla="*/ 51 w 138"/>
                <a:gd name="T13" fmla="*/ 3 h 502"/>
                <a:gd name="T14" fmla="*/ 25 w 138"/>
                <a:gd name="T15" fmla="*/ 12 h 502"/>
                <a:gd name="T16" fmla="*/ 0 w 138"/>
                <a:gd name="T17" fmla="*/ 26 h 502"/>
                <a:gd name="T18" fmla="*/ 0 w 138"/>
                <a:gd name="T19" fmla="*/ 502 h 502"/>
                <a:gd name="T20" fmla="*/ 3 w 138"/>
                <a:gd name="T21" fmla="*/ 502 h 502"/>
                <a:gd name="T22" fmla="*/ 13 w 138"/>
                <a:gd name="T23" fmla="*/ 501 h 502"/>
                <a:gd name="T24" fmla="*/ 28 w 138"/>
                <a:gd name="T25" fmla="*/ 499 h 502"/>
                <a:gd name="T26" fmla="*/ 46 w 138"/>
                <a:gd name="T27" fmla="*/ 494 h 502"/>
                <a:gd name="T28" fmla="*/ 67 w 138"/>
                <a:gd name="T29" fmla="*/ 488 h 502"/>
                <a:gd name="T30" fmla="*/ 91 w 138"/>
                <a:gd name="T31" fmla="*/ 479 h 502"/>
                <a:gd name="T32" fmla="*/ 114 w 138"/>
                <a:gd name="T33" fmla="*/ 467 h 502"/>
                <a:gd name="T34" fmla="*/ 138 w 138"/>
                <a:gd name="T35" fmla="*/ 450 h 502"/>
                <a:gd name="T36" fmla="*/ 138 w 138"/>
                <a:gd name="T37" fmla="*/ 1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39" name="Freeform 519"/>
            <p:cNvSpPr>
              <a:spLocks/>
            </p:cNvSpPr>
            <p:nvPr/>
          </p:nvSpPr>
          <p:spPr bwMode="auto">
            <a:xfrm>
              <a:off x="3929" y="3290"/>
              <a:ext cx="12" cy="40"/>
            </a:xfrm>
            <a:custGeom>
              <a:avLst/>
              <a:gdLst>
                <a:gd name="T0" fmla="*/ 104 w 104"/>
                <a:gd name="T1" fmla="*/ 10 h 353"/>
                <a:gd name="T2" fmla="*/ 102 w 104"/>
                <a:gd name="T3" fmla="*/ 9 h 353"/>
                <a:gd name="T4" fmla="*/ 95 w 104"/>
                <a:gd name="T5" fmla="*/ 6 h 353"/>
                <a:gd name="T6" fmla="*/ 85 w 104"/>
                <a:gd name="T7" fmla="*/ 3 h 353"/>
                <a:gd name="T8" fmla="*/ 71 w 104"/>
                <a:gd name="T9" fmla="*/ 0 h 353"/>
                <a:gd name="T10" fmla="*/ 56 w 104"/>
                <a:gd name="T11" fmla="*/ 0 h 353"/>
                <a:gd name="T12" fmla="*/ 38 w 104"/>
                <a:gd name="T13" fmla="*/ 3 h 353"/>
                <a:gd name="T14" fmla="*/ 19 w 104"/>
                <a:gd name="T15" fmla="*/ 9 h 353"/>
                <a:gd name="T16" fmla="*/ 0 w 104"/>
                <a:gd name="T17" fmla="*/ 20 h 353"/>
                <a:gd name="T18" fmla="*/ 0 w 104"/>
                <a:gd name="T19" fmla="*/ 353 h 353"/>
                <a:gd name="T20" fmla="*/ 2 w 104"/>
                <a:gd name="T21" fmla="*/ 353 h 353"/>
                <a:gd name="T22" fmla="*/ 9 w 104"/>
                <a:gd name="T23" fmla="*/ 352 h 353"/>
                <a:gd name="T24" fmla="*/ 21 w 104"/>
                <a:gd name="T25" fmla="*/ 350 h 353"/>
                <a:gd name="T26" fmla="*/ 35 w 104"/>
                <a:gd name="T27" fmla="*/ 347 h 353"/>
                <a:gd name="T28" fmla="*/ 51 w 104"/>
                <a:gd name="T29" fmla="*/ 343 h 353"/>
                <a:gd name="T30" fmla="*/ 68 w 104"/>
                <a:gd name="T31" fmla="*/ 336 h 353"/>
                <a:gd name="T32" fmla="*/ 86 w 104"/>
                <a:gd name="T33" fmla="*/ 326 h 353"/>
                <a:gd name="T34" fmla="*/ 104 w 104"/>
                <a:gd name="T35" fmla="*/ 313 h 353"/>
                <a:gd name="T36" fmla="*/ 104 w 104"/>
                <a:gd name="T37" fmla="*/ 1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40" name="Freeform 520"/>
            <p:cNvSpPr>
              <a:spLocks/>
            </p:cNvSpPr>
            <p:nvPr/>
          </p:nvSpPr>
          <p:spPr bwMode="auto">
            <a:xfrm>
              <a:off x="3930" y="3291"/>
              <a:ext cx="8" cy="23"/>
            </a:xfrm>
            <a:custGeom>
              <a:avLst/>
              <a:gdLst>
                <a:gd name="T0" fmla="*/ 72 w 72"/>
                <a:gd name="T1" fmla="*/ 6 h 204"/>
                <a:gd name="T2" fmla="*/ 69 w 72"/>
                <a:gd name="T3" fmla="*/ 5 h 204"/>
                <a:gd name="T4" fmla="*/ 65 w 72"/>
                <a:gd name="T5" fmla="*/ 4 h 204"/>
                <a:gd name="T6" fmla="*/ 58 w 72"/>
                <a:gd name="T7" fmla="*/ 2 h 204"/>
                <a:gd name="T8" fmla="*/ 49 w 72"/>
                <a:gd name="T9" fmla="*/ 0 h 204"/>
                <a:gd name="T10" fmla="*/ 39 w 72"/>
                <a:gd name="T11" fmla="*/ 0 h 204"/>
                <a:gd name="T12" fmla="*/ 27 w 72"/>
                <a:gd name="T13" fmla="*/ 1 h 204"/>
                <a:gd name="T14" fmla="*/ 13 w 72"/>
                <a:gd name="T15" fmla="*/ 6 h 204"/>
                <a:gd name="T16" fmla="*/ 0 w 72"/>
                <a:gd name="T17" fmla="*/ 13 h 204"/>
                <a:gd name="T18" fmla="*/ 0 w 72"/>
                <a:gd name="T19" fmla="*/ 204 h 204"/>
                <a:gd name="T20" fmla="*/ 2 w 72"/>
                <a:gd name="T21" fmla="*/ 204 h 204"/>
                <a:gd name="T22" fmla="*/ 6 w 72"/>
                <a:gd name="T23" fmla="*/ 203 h 204"/>
                <a:gd name="T24" fmla="*/ 15 w 72"/>
                <a:gd name="T25" fmla="*/ 202 h 204"/>
                <a:gd name="T26" fmla="*/ 24 w 72"/>
                <a:gd name="T27" fmla="*/ 200 h 204"/>
                <a:gd name="T28" fmla="*/ 35 w 72"/>
                <a:gd name="T29" fmla="*/ 197 h 204"/>
                <a:gd name="T30" fmla="*/ 47 w 72"/>
                <a:gd name="T31" fmla="*/ 192 h 204"/>
                <a:gd name="T32" fmla="*/ 59 w 72"/>
                <a:gd name="T33" fmla="*/ 185 h 204"/>
                <a:gd name="T34" fmla="*/ 72 w 72"/>
                <a:gd name="T35" fmla="*/ 177 h 204"/>
                <a:gd name="T36" fmla="*/ 72 w 72"/>
                <a:gd name="T37" fmla="*/ 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41" name="Freeform 521"/>
            <p:cNvSpPr>
              <a:spLocks/>
            </p:cNvSpPr>
            <p:nvPr/>
          </p:nvSpPr>
          <p:spPr bwMode="auto">
            <a:xfrm>
              <a:off x="4025" y="3357"/>
              <a:ext cx="12" cy="11"/>
            </a:xfrm>
            <a:custGeom>
              <a:avLst/>
              <a:gdLst>
                <a:gd name="T0" fmla="*/ 52 w 104"/>
                <a:gd name="T1" fmla="*/ 104 h 104"/>
                <a:gd name="T2" fmla="*/ 62 w 104"/>
                <a:gd name="T3" fmla="*/ 103 h 104"/>
                <a:gd name="T4" fmla="*/ 73 w 104"/>
                <a:gd name="T5" fmla="*/ 100 h 104"/>
                <a:gd name="T6" fmla="*/ 81 w 104"/>
                <a:gd name="T7" fmla="*/ 95 h 104"/>
                <a:gd name="T8" fmla="*/ 89 w 104"/>
                <a:gd name="T9" fmla="*/ 89 h 104"/>
                <a:gd name="T10" fmla="*/ 95 w 104"/>
                <a:gd name="T11" fmla="*/ 81 h 104"/>
                <a:gd name="T12" fmla="*/ 100 w 104"/>
                <a:gd name="T13" fmla="*/ 72 h 104"/>
                <a:gd name="T14" fmla="*/ 103 w 104"/>
                <a:gd name="T15" fmla="*/ 62 h 104"/>
                <a:gd name="T16" fmla="*/ 104 w 104"/>
                <a:gd name="T17" fmla="*/ 52 h 104"/>
                <a:gd name="T18" fmla="*/ 103 w 104"/>
                <a:gd name="T19" fmla="*/ 41 h 104"/>
                <a:gd name="T20" fmla="*/ 100 w 104"/>
                <a:gd name="T21" fmla="*/ 31 h 104"/>
                <a:gd name="T22" fmla="*/ 95 w 104"/>
                <a:gd name="T23" fmla="*/ 22 h 104"/>
                <a:gd name="T24" fmla="*/ 89 w 104"/>
                <a:gd name="T25" fmla="*/ 15 h 104"/>
                <a:gd name="T26" fmla="*/ 81 w 104"/>
                <a:gd name="T27" fmla="*/ 8 h 104"/>
                <a:gd name="T28" fmla="*/ 73 w 104"/>
                <a:gd name="T29" fmla="*/ 4 h 104"/>
                <a:gd name="T30" fmla="*/ 62 w 104"/>
                <a:gd name="T31" fmla="*/ 1 h 104"/>
                <a:gd name="T32" fmla="*/ 52 w 104"/>
                <a:gd name="T33" fmla="*/ 0 h 104"/>
                <a:gd name="T34" fmla="*/ 42 w 104"/>
                <a:gd name="T35" fmla="*/ 1 h 104"/>
                <a:gd name="T36" fmla="*/ 32 w 104"/>
                <a:gd name="T37" fmla="*/ 4 h 104"/>
                <a:gd name="T38" fmla="*/ 24 w 104"/>
                <a:gd name="T39" fmla="*/ 8 h 104"/>
                <a:gd name="T40" fmla="*/ 16 w 104"/>
                <a:gd name="T41" fmla="*/ 15 h 104"/>
                <a:gd name="T42" fmla="*/ 9 w 104"/>
                <a:gd name="T43" fmla="*/ 22 h 104"/>
                <a:gd name="T44" fmla="*/ 4 w 104"/>
                <a:gd name="T45" fmla="*/ 31 h 104"/>
                <a:gd name="T46" fmla="*/ 1 w 104"/>
                <a:gd name="T47" fmla="*/ 41 h 104"/>
                <a:gd name="T48" fmla="*/ 0 w 104"/>
                <a:gd name="T49" fmla="*/ 52 h 104"/>
                <a:gd name="T50" fmla="*/ 1 w 104"/>
                <a:gd name="T51" fmla="*/ 62 h 104"/>
                <a:gd name="T52" fmla="*/ 4 w 104"/>
                <a:gd name="T53" fmla="*/ 72 h 104"/>
                <a:gd name="T54" fmla="*/ 9 w 104"/>
                <a:gd name="T55" fmla="*/ 81 h 104"/>
                <a:gd name="T56" fmla="*/ 16 w 104"/>
                <a:gd name="T57" fmla="*/ 89 h 104"/>
                <a:gd name="T58" fmla="*/ 24 w 104"/>
                <a:gd name="T59" fmla="*/ 95 h 104"/>
                <a:gd name="T60" fmla="*/ 32 w 104"/>
                <a:gd name="T61" fmla="*/ 100 h 104"/>
                <a:gd name="T62" fmla="*/ 42 w 104"/>
                <a:gd name="T63" fmla="*/ 103 h 104"/>
                <a:gd name="T64" fmla="*/ 52 w 104"/>
                <a:gd name="T6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42" name="Freeform 522"/>
            <p:cNvSpPr>
              <a:spLocks/>
            </p:cNvSpPr>
            <p:nvPr/>
          </p:nvSpPr>
          <p:spPr bwMode="auto">
            <a:xfrm>
              <a:off x="3990" y="3357"/>
              <a:ext cx="6" cy="6"/>
            </a:xfrm>
            <a:custGeom>
              <a:avLst/>
              <a:gdLst>
                <a:gd name="T0" fmla="*/ 25 w 52"/>
                <a:gd name="T1" fmla="*/ 52 h 52"/>
                <a:gd name="T2" fmla="*/ 35 w 52"/>
                <a:gd name="T3" fmla="*/ 50 h 52"/>
                <a:gd name="T4" fmla="*/ 44 w 52"/>
                <a:gd name="T5" fmla="*/ 44 h 52"/>
                <a:gd name="T6" fmla="*/ 50 w 52"/>
                <a:gd name="T7" fmla="*/ 36 h 52"/>
                <a:gd name="T8" fmla="*/ 52 w 52"/>
                <a:gd name="T9" fmla="*/ 25 h 52"/>
                <a:gd name="T10" fmla="*/ 50 w 52"/>
                <a:gd name="T11" fmla="*/ 15 h 52"/>
                <a:gd name="T12" fmla="*/ 44 w 52"/>
                <a:gd name="T13" fmla="*/ 7 h 52"/>
                <a:gd name="T14" fmla="*/ 35 w 52"/>
                <a:gd name="T15" fmla="*/ 2 h 52"/>
                <a:gd name="T16" fmla="*/ 25 w 52"/>
                <a:gd name="T17" fmla="*/ 0 h 52"/>
                <a:gd name="T18" fmla="*/ 15 w 52"/>
                <a:gd name="T19" fmla="*/ 2 h 52"/>
                <a:gd name="T20" fmla="*/ 7 w 52"/>
                <a:gd name="T21" fmla="*/ 7 h 52"/>
                <a:gd name="T22" fmla="*/ 2 w 52"/>
                <a:gd name="T23" fmla="*/ 15 h 52"/>
                <a:gd name="T24" fmla="*/ 0 w 52"/>
                <a:gd name="T25" fmla="*/ 25 h 52"/>
                <a:gd name="T26" fmla="*/ 2 w 52"/>
                <a:gd name="T27" fmla="*/ 36 h 52"/>
                <a:gd name="T28" fmla="*/ 7 w 52"/>
                <a:gd name="T29" fmla="*/ 44 h 52"/>
                <a:gd name="T30" fmla="*/ 15 w 52"/>
                <a:gd name="T31" fmla="*/ 50 h 52"/>
                <a:gd name="T32" fmla="*/ 25 w 52"/>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43" name="Freeform 523"/>
            <p:cNvSpPr>
              <a:spLocks/>
            </p:cNvSpPr>
            <p:nvPr/>
          </p:nvSpPr>
          <p:spPr bwMode="auto">
            <a:xfrm>
              <a:off x="4000" y="3357"/>
              <a:ext cx="5" cy="6"/>
            </a:xfrm>
            <a:custGeom>
              <a:avLst/>
              <a:gdLst>
                <a:gd name="T0" fmla="*/ 27 w 52"/>
                <a:gd name="T1" fmla="*/ 52 h 52"/>
                <a:gd name="T2" fmla="*/ 37 w 52"/>
                <a:gd name="T3" fmla="*/ 50 h 52"/>
                <a:gd name="T4" fmla="*/ 45 w 52"/>
                <a:gd name="T5" fmla="*/ 45 h 52"/>
                <a:gd name="T6" fmla="*/ 50 w 52"/>
                <a:gd name="T7" fmla="*/ 37 h 52"/>
                <a:gd name="T8" fmla="*/ 52 w 52"/>
                <a:gd name="T9" fmla="*/ 26 h 52"/>
                <a:gd name="T10" fmla="*/ 50 w 52"/>
                <a:gd name="T11" fmla="*/ 16 h 52"/>
                <a:gd name="T12" fmla="*/ 45 w 52"/>
                <a:gd name="T13" fmla="*/ 8 h 52"/>
                <a:gd name="T14" fmla="*/ 37 w 52"/>
                <a:gd name="T15" fmla="*/ 2 h 52"/>
                <a:gd name="T16" fmla="*/ 27 w 52"/>
                <a:gd name="T17" fmla="*/ 0 h 52"/>
                <a:gd name="T18" fmla="*/ 17 w 52"/>
                <a:gd name="T19" fmla="*/ 2 h 52"/>
                <a:gd name="T20" fmla="*/ 8 w 52"/>
                <a:gd name="T21" fmla="*/ 8 h 52"/>
                <a:gd name="T22" fmla="*/ 2 w 52"/>
                <a:gd name="T23" fmla="*/ 16 h 52"/>
                <a:gd name="T24" fmla="*/ 0 w 52"/>
                <a:gd name="T25" fmla="*/ 26 h 52"/>
                <a:gd name="T26" fmla="*/ 2 w 52"/>
                <a:gd name="T27" fmla="*/ 37 h 52"/>
                <a:gd name="T28" fmla="*/ 8 w 52"/>
                <a:gd name="T29" fmla="*/ 45 h 52"/>
                <a:gd name="T30" fmla="*/ 17 w 52"/>
                <a:gd name="T31" fmla="*/ 50 h 52"/>
                <a:gd name="T32" fmla="*/ 27 w 52"/>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44" name="Freeform 524"/>
            <p:cNvSpPr>
              <a:spLocks/>
            </p:cNvSpPr>
            <p:nvPr/>
          </p:nvSpPr>
          <p:spPr bwMode="auto">
            <a:xfrm>
              <a:off x="3961" y="3278"/>
              <a:ext cx="16" cy="79"/>
            </a:xfrm>
            <a:custGeom>
              <a:avLst/>
              <a:gdLst>
                <a:gd name="T0" fmla="*/ 46 w 148"/>
                <a:gd name="T1" fmla="*/ 14 h 712"/>
                <a:gd name="T2" fmla="*/ 42 w 148"/>
                <a:gd name="T3" fmla="*/ 29 h 712"/>
                <a:gd name="T4" fmla="*/ 32 w 148"/>
                <a:gd name="T5" fmla="*/ 68 h 712"/>
                <a:gd name="T6" fmla="*/ 18 w 148"/>
                <a:gd name="T7" fmla="*/ 132 h 712"/>
                <a:gd name="T8" fmla="*/ 7 w 148"/>
                <a:gd name="T9" fmla="*/ 217 h 712"/>
                <a:gd name="T10" fmla="*/ 0 w 148"/>
                <a:gd name="T11" fmla="*/ 319 h 712"/>
                <a:gd name="T12" fmla="*/ 1 w 148"/>
                <a:gd name="T13" fmla="*/ 438 h 712"/>
                <a:gd name="T14" fmla="*/ 13 w 148"/>
                <a:gd name="T15" fmla="*/ 570 h 712"/>
                <a:gd name="T16" fmla="*/ 41 w 148"/>
                <a:gd name="T17" fmla="*/ 712 h 712"/>
                <a:gd name="T18" fmla="*/ 143 w 148"/>
                <a:gd name="T19" fmla="*/ 707 h 712"/>
                <a:gd name="T20" fmla="*/ 139 w 148"/>
                <a:gd name="T21" fmla="*/ 685 h 712"/>
                <a:gd name="T22" fmla="*/ 128 w 148"/>
                <a:gd name="T23" fmla="*/ 628 h 712"/>
                <a:gd name="T24" fmla="*/ 116 w 148"/>
                <a:gd name="T25" fmla="*/ 543 h 712"/>
                <a:gd name="T26" fmla="*/ 105 w 148"/>
                <a:gd name="T27" fmla="*/ 439 h 712"/>
                <a:gd name="T28" fmla="*/ 99 w 148"/>
                <a:gd name="T29" fmla="*/ 324 h 712"/>
                <a:gd name="T30" fmla="*/ 102 w 148"/>
                <a:gd name="T31" fmla="*/ 209 h 712"/>
                <a:gd name="T32" fmla="*/ 117 w 148"/>
                <a:gd name="T33" fmla="*/ 100 h 712"/>
                <a:gd name="T34" fmla="*/ 148 w 148"/>
                <a:gd name="T35" fmla="*/ 8 h 712"/>
                <a:gd name="T36" fmla="*/ 148 w 148"/>
                <a:gd name="T37" fmla="*/ 7 h 712"/>
                <a:gd name="T38" fmla="*/ 148 w 148"/>
                <a:gd name="T39" fmla="*/ 5 h 712"/>
                <a:gd name="T40" fmla="*/ 146 w 148"/>
                <a:gd name="T41" fmla="*/ 3 h 712"/>
                <a:gd name="T42" fmla="*/ 140 w 148"/>
                <a:gd name="T43" fmla="*/ 0 h 712"/>
                <a:gd name="T44" fmla="*/ 127 w 148"/>
                <a:gd name="T45" fmla="*/ 0 h 712"/>
                <a:gd name="T46" fmla="*/ 109 w 148"/>
                <a:gd name="T47" fmla="*/ 1 h 712"/>
                <a:gd name="T48" fmla="*/ 83 w 148"/>
                <a:gd name="T49" fmla="*/ 6 h 712"/>
                <a:gd name="T50" fmla="*/ 46 w 148"/>
                <a:gd name="T51" fmla="*/ 1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45" name="Freeform 525"/>
            <p:cNvSpPr>
              <a:spLocks/>
            </p:cNvSpPr>
            <p:nvPr/>
          </p:nvSpPr>
          <p:spPr bwMode="auto">
            <a:xfrm>
              <a:off x="4045" y="3268"/>
              <a:ext cx="23" cy="88"/>
            </a:xfrm>
            <a:custGeom>
              <a:avLst/>
              <a:gdLst>
                <a:gd name="T0" fmla="*/ 201 w 201"/>
                <a:gd name="T1" fmla="*/ 5 h 795"/>
                <a:gd name="T2" fmla="*/ 196 w 201"/>
                <a:gd name="T3" fmla="*/ 10 h 795"/>
                <a:gd name="T4" fmla="*/ 183 w 201"/>
                <a:gd name="T5" fmla="*/ 31 h 795"/>
                <a:gd name="T6" fmla="*/ 165 w 201"/>
                <a:gd name="T7" fmla="*/ 73 h 795"/>
                <a:gd name="T8" fmla="*/ 148 w 201"/>
                <a:gd name="T9" fmla="*/ 140 h 795"/>
                <a:gd name="T10" fmla="*/ 134 w 201"/>
                <a:gd name="T11" fmla="*/ 240 h 795"/>
                <a:gd name="T12" fmla="*/ 127 w 201"/>
                <a:gd name="T13" fmla="*/ 379 h 795"/>
                <a:gd name="T14" fmla="*/ 131 w 201"/>
                <a:gd name="T15" fmla="*/ 561 h 795"/>
                <a:gd name="T16" fmla="*/ 150 w 201"/>
                <a:gd name="T17" fmla="*/ 795 h 795"/>
                <a:gd name="T18" fmla="*/ 37 w 201"/>
                <a:gd name="T19" fmla="*/ 795 h 795"/>
                <a:gd name="T20" fmla="*/ 33 w 201"/>
                <a:gd name="T21" fmla="*/ 771 h 795"/>
                <a:gd name="T22" fmla="*/ 24 w 201"/>
                <a:gd name="T23" fmla="*/ 707 h 795"/>
                <a:gd name="T24" fmla="*/ 13 w 201"/>
                <a:gd name="T25" fmla="*/ 611 h 795"/>
                <a:gd name="T26" fmla="*/ 3 w 201"/>
                <a:gd name="T27" fmla="*/ 493 h 795"/>
                <a:gd name="T28" fmla="*/ 0 w 201"/>
                <a:gd name="T29" fmla="*/ 363 h 795"/>
                <a:gd name="T30" fmla="*/ 7 w 201"/>
                <a:gd name="T31" fmla="*/ 231 h 795"/>
                <a:gd name="T32" fmla="*/ 28 w 201"/>
                <a:gd name="T33" fmla="*/ 107 h 795"/>
                <a:gd name="T34" fmla="*/ 66 w 201"/>
                <a:gd name="T35" fmla="*/ 0 h 795"/>
                <a:gd name="T36" fmla="*/ 201 w 201"/>
                <a:gd name="T37" fmla="*/ 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46" name="Freeform 526"/>
            <p:cNvSpPr>
              <a:spLocks/>
            </p:cNvSpPr>
            <p:nvPr/>
          </p:nvSpPr>
          <p:spPr bwMode="auto">
            <a:xfrm>
              <a:off x="3961" y="3282"/>
              <a:ext cx="15" cy="69"/>
            </a:xfrm>
            <a:custGeom>
              <a:avLst/>
              <a:gdLst>
                <a:gd name="T0" fmla="*/ 41 w 129"/>
                <a:gd name="T1" fmla="*/ 12 h 622"/>
                <a:gd name="T2" fmla="*/ 37 w 129"/>
                <a:gd name="T3" fmla="*/ 24 h 622"/>
                <a:gd name="T4" fmla="*/ 29 w 129"/>
                <a:gd name="T5" fmla="*/ 59 h 622"/>
                <a:gd name="T6" fmla="*/ 18 w 129"/>
                <a:gd name="T7" fmla="*/ 115 h 622"/>
                <a:gd name="T8" fmla="*/ 6 w 129"/>
                <a:gd name="T9" fmla="*/ 189 h 622"/>
                <a:gd name="T10" fmla="*/ 0 w 129"/>
                <a:gd name="T11" fmla="*/ 279 h 622"/>
                <a:gd name="T12" fmla="*/ 1 w 129"/>
                <a:gd name="T13" fmla="*/ 382 h 622"/>
                <a:gd name="T14" fmla="*/ 11 w 129"/>
                <a:gd name="T15" fmla="*/ 497 h 622"/>
                <a:gd name="T16" fmla="*/ 36 w 129"/>
                <a:gd name="T17" fmla="*/ 622 h 622"/>
                <a:gd name="T18" fmla="*/ 124 w 129"/>
                <a:gd name="T19" fmla="*/ 617 h 622"/>
                <a:gd name="T20" fmla="*/ 120 w 129"/>
                <a:gd name="T21" fmla="*/ 598 h 622"/>
                <a:gd name="T22" fmla="*/ 112 w 129"/>
                <a:gd name="T23" fmla="*/ 548 h 622"/>
                <a:gd name="T24" fmla="*/ 101 w 129"/>
                <a:gd name="T25" fmla="*/ 473 h 622"/>
                <a:gd name="T26" fmla="*/ 92 w 129"/>
                <a:gd name="T27" fmla="*/ 382 h 622"/>
                <a:gd name="T28" fmla="*/ 87 w 129"/>
                <a:gd name="T29" fmla="*/ 282 h 622"/>
                <a:gd name="T30" fmla="*/ 89 w 129"/>
                <a:gd name="T31" fmla="*/ 182 h 622"/>
                <a:gd name="T32" fmla="*/ 102 w 129"/>
                <a:gd name="T33" fmla="*/ 87 h 622"/>
                <a:gd name="T34" fmla="*/ 129 w 129"/>
                <a:gd name="T35" fmla="*/ 7 h 622"/>
                <a:gd name="T36" fmla="*/ 129 w 129"/>
                <a:gd name="T37" fmla="*/ 6 h 622"/>
                <a:gd name="T38" fmla="*/ 129 w 129"/>
                <a:gd name="T39" fmla="*/ 4 h 622"/>
                <a:gd name="T40" fmla="*/ 127 w 129"/>
                <a:gd name="T41" fmla="*/ 2 h 622"/>
                <a:gd name="T42" fmla="*/ 122 w 129"/>
                <a:gd name="T43" fmla="*/ 0 h 622"/>
                <a:gd name="T44" fmla="*/ 112 w 129"/>
                <a:gd name="T45" fmla="*/ 0 h 622"/>
                <a:gd name="T46" fmla="*/ 96 w 129"/>
                <a:gd name="T47" fmla="*/ 1 h 622"/>
                <a:gd name="T48" fmla="*/ 72 w 129"/>
                <a:gd name="T49" fmla="*/ 5 h 622"/>
                <a:gd name="T50" fmla="*/ 41 w 129"/>
                <a:gd name="T51" fmla="*/ 12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47" name="Freeform 527"/>
            <p:cNvSpPr>
              <a:spLocks/>
            </p:cNvSpPr>
            <p:nvPr/>
          </p:nvSpPr>
          <p:spPr bwMode="auto">
            <a:xfrm>
              <a:off x="3962" y="3287"/>
              <a:ext cx="12" cy="59"/>
            </a:xfrm>
            <a:custGeom>
              <a:avLst/>
              <a:gdLst>
                <a:gd name="T0" fmla="*/ 35 w 110"/>
                <a:gd name="T1" fmla="*/ 10 h 531"/>
                <a:gd name="T2" fmla="*/ 32 w 110"/>
                <a:gd name="T3" fmla="*/ 20 h 531"/>
                <a:gd name="T4" fmla="*/ 24 w 110"/>
                <a:gd name="T5" fmla="*/ 50 h 531"/>
                <a:gd name="T6" fmla="*/ 15 w 110"/>
                <a:gd name="T7" fmla="*/ 98 h 531"/>
                <a:gd name="T8" fmla="*/ 5 w 110"/>
                <a:gd name="T9" fmla="*/ 160 h 531"/>
                <a:gd name="T10" fmla="*/ 0 w 110"/>
                <a:gd name="T11" fmla="*/ 237 h 531"/>
                <a:gd name="T12" fmla="*/ 1 w 110"/>
                <a:gd name="T13" fmla="*/ 326 h 531"/>
                <a:gd name="T14" fmla="*/ 10 w 110"/>
                <a:gd name="T15" fmla="*/ 424 h 531"/>
                <a:gd name="T16" fmla="*/ 31 w 110"/>
                <a:gd name="T17" fmla="*/ 531 h 531"/>
                <a:gd name="T18" fmla="*/ 106 w 110"/>
                <a:gd name="T19" fmla="*/ 525 h 531"/>
                <a:gd name="T20" fmla="*/ 103 w 110"/>
                <a:gd name="T21" fmla="*/ 510 h 531"/>
                <a:gd name="T22" fmla="*/ 96 w 110"/>
                <a:gd name="T23" fmla="*/ 467 h 531"/>
                <a:gd name="T24" fmla="*/ 87 w 110"/>
                <a:gd name="T25" fmla="*/ 404 h 531"/>
                <a:gd name="T26" fmla="*/ 79 w 110"/>
                <a:gd name="T27" fmla="*/ 326 h 531"/>
                <a:gd name="T28" fmla="*/ 74 w 110"/>
                <a:gd name="T29" fmla="*/ 241 h 531"/>
                <a:gd name="T30" fmla="*/ 76 w 110"/>
                <a:gd name="T31" fmla="*/ 155 h 531"/>
                <a:gd name="T32" fmla="*/ 87 w 110"/>
                <a:gd name="T33" fmla="*/ 74 h 531"/>
                <a:gd name="T34" fmla="*/ 110 w 110"/>
                <a:gd name="T35" fmla="*/ 6 h 531"/>
                <a:gd name="T36" fmla="*/ 110 w 110"/>
                <a:gd name="T37" fmla="*/ 5 h 531"/>
                <a:gd name="T38" fmla="*/ 110 w 110"/>
                <a:gd name="T39" fmla="*/ 4 h 531"/>
                <a:gd name="T40" fmla="*/ 108 w 110"/>
                <a:gd name="T41" fmla="*/ 2 h 531"/>
                <a:gd name="T42" fmla="*/ 104 w 110"/>
                <a:gd name="T43" fmla="*/ 0 h 531"/>
                <a:gd name="T44" fmla="*/ 95 w 110"/>
                <a:gd name="T45" fmla="*/ 0 h 531"/>
                <a:gd name="T46" fmla="*/ 82 w 110"/>
                <a:gd name="T47" fmla="*/ 1 h 531"/>
                <a:gd name="T48" fmla="*/ 62 w 110"/>
                <a:gd name="T49" fmla="*/ 4 h 531"/>
                <a:gd name="T50" fmla="*/ 35 w 110"/>
                <a:gd name="T51" fmla="*/ 1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48" name="Freeform 528"/>
            <p:cNvSpPr>
              <a:spLocks/>
            </p:cNvSpPr>
            <p:nvPr/>
          </p:nvSpPr>
          <p:spPr bwMode="auto">
            <a:xfrm>
              <a:off x="3963" y="3292"/>
              <a:ext cx="10" cy="48"/>
            </a:xfrm>
            <a:custGeom>
              <a:avLst/>
              <a:gdLst>
                <a:gd name="T0" fmla="*/ 29 w 92"/>
                <a:gd name="T1" fmla="*/ 8 h 438"/>
                <a:gd name="T2" fmla="*/ 26 w 92"/>
                <a:gd name="T3" fmla="*/ 16 h 438"/>
                <a:gd name="T4" fmla="*/ 20 w 92"/>
                <a:gd name="T5" fmla="*/ 42 h 438"/>
                <a:gd name="T6" fmla="*/ 12 w 92"/>
                <a:gd name="T7" fmla="*/ 81 h 438"/>
                <a:gd name="T8" fmla="*/ 4 w 92"/>
                <a:gd name="T9" fmla="*/ 133 h 438"/>
                <a:gd name="T10" fmla="*/ 0 w 92"/>
                <a:gd name="T11" fmla="*/ 196 h 438"/>
                <a:gd name="T12" fmla="*/ 0 w 92"/>
                <a:gd name="T13" fmla="*/ 270 h 438"/>
                <a:gd name="T14" fmla="*/ 9 w 92"/>
                <a:gd name="T15" fmla="*/ 351 h 438"/>
                <a:gd name="T16" fmla="*/ 25 w 92"/>
                <a:gd name="T17" fmla="*/ 438 h 438"/>
                <a:gd name="T18" fmla="*/ 88 w 92"/>
                <a:gd name="T19" fmla="*/ 435 h 438"/>
                <a:gd name="T20" fmla="*/ 85 w 92"/>
                <a:gd name="T21" fmla="*/ 422 h 438"/>
                <a:gd name="T22" fmla="*/ 79 w 92"/>
                <a:gd name="T23" fmla="*/ 386 h 438"/>
                <a:gd name="T24" fmla="*/ 72 w 92"/>
                <a:gd name="T25" fmla="*/ 334 h 438"/>
                <a:gd name="T26" fmla="*/ 65 w 92"/>
                <a:gd name="T27" fmla="*/ 270 h 438"/>
                <a:gd name="T28" fmla="*/ 61 w 92"/>
                <a:gd name="T29" fmla="*/ 199 h 438"/>
                <a:gd name="T30" fmla="*/ 63 w 92"/>
                <a:gd name="T31" fmla="*/ 129 h 438"/>
                <a:gd name="T32" fmla="*/ 73 w 92"/>
                <a:gd name="T33" fmla="*/ 61 h 438"/>
                <a:gd name="T34" fmla="*/ 92 w 92"/>
                <a:gd name="T35" fmla="*/ 5 h 438"/>
                <a:gd name="T36" fmla="*/ 92 w 92"/>
                <a:gd name="T37" fmla="*/ 4 h 438"/>
                <a:gd name="T38" fmla="*/ 92 w 92"/>
                <a:gd name="T39" fmla="*/ 3 h 438"/>
                <a:gd name="T40" fmla="*/ 90 w 92"/>
                <a:gd name="T41" fmla="*/ 1 h 438"/>
                <a:gd name="T42" fmla="*/ 87 w 92"/>
                <a:gd name="T43" fmla="*/ 0 h 438"/>
                <a:gd name="T44" fmla="*/ 80 w 92"/>
                <a:gd name="T45" fmla="*/ 0 h 438"/>
                <a:gd name="T46" fmla="*/ 68 w 92"/>
                <a:gd name="T47" fmla="*/ 0 h 438"/>
                <a:gd name="T48" fmla="*/ 51 w 92"/>
                <a:gd name="T49" fmla="*/ 3 h 438"/>
                <a:gd name="T50" fmla="*/ 29 w 92"/>
                <a:gd name="T51" fmla="*/ 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49" name="Freeform 529"/>
            <p:cNvSpPr>
              <a:spLocks/>
            </p:cNvSpPr>
            <p:nvPr/>
          </p:nvSpPr>
          <p:spPr bwMode="auto">
            <a:xfrm>
              <a:off x="3963" y="3296"/>
              <a:ext cx="8" cy="39"/>
            </a:xfrm>
            <a:custGeom>
              <a:avLst/>
              <a:gdLst>
                <a:gd name="T0" fmla="*/ 23 w 73"/>
                <a:gd name="T1" fmla="*/ 7 h 347"/>
                <a:gd name="T2" fmla="*/ 21 w 73"/>
                <a:gd name="T3" fmla="*/ 14 h 347"/>
                <a:gd name="T4" fmla="*/ 16 w 73"/>
                <a:gd name="T5" fmla="*/ 33 h 347"/>
                <a:gd name="T6" fmla="*/ 10 w 73"/>
                <a:gd name="T7" fmla="*/ 64 h 347"/>
                <a:gd name="T8" fmla="*/ 4 w 73"/>
                <a:gd name="T9" fmla="*/ 105 h 347"/>
                <a:gd name="T10" fmla="*/ 0 w 73"/>
                <a:gd name="T11" fmla="*/ 155 h 347"/>
                <a:gd name="T12" fmla="*/ 0 w 73"/>
                <a:gd name="T13" fmla="*/ 213 h 347"/>
                <a:gd name="T14" fmla="*/ 7 w 73"/>
                <a:gd name="T15" fmla="*/ 278 h 347"/>
                <a:gd name="T16" fmla="*/ 20 w 73"/>
                <a:gd name="T17" fmla="*/ 347 h 347"/>
                <a:gd name="T18" fmla="*/ 70 w 73"/>
                <a:gd name="T19" fmla="*/ 344 h 347"/>
                <a:gd name="T20" fmla="*/ 68 w 73"/>
                <a:gd name="T21" fmla="*/ 334 h 347"/>
                <a:gd name="T22" fmla="*/ 63 w 73"/>
                <a:gd name="T23" fmla="*/ 305 h 347"/>
                <a:gd name="T24" fmla="*/ 56 w 73"/>
                <a:gd name="T25" fmla="*/ 265 h 347"/>
                <a:gd name="T26" fmla="*/ 51 w 73"/>
                <a:gd name="T27" fmla="*/ 213 h 347"/>
                <a:gd name="T28" fmla="*/ 48 w 73"/>
                <a:gd name="T29" fmla="*/ 158 h 347"/>
                <a:gd name="T30" fmla="*/ 50 w 73"/>
                <a:gd name="T31" fmla="*/ 101 h 347"/>
                <a:gd name="T32" fmla="*/ 57 w 73"/>
                <a:gd name="T33" fmla="*/ 49 h 347"/>
                <a:gd name="T34" fmla="*/ 73 w 73"/>
                <a:gd name="T35" fmla="*/ 4 h 347"/>
                <a:gd name="T36" fmla="*/ 73 w 73"/>
                <a:gd name="T37" fmla="*/ 4 h 347"/>
                <a:gd name="T38" fmla="*/ 73 w 73"/>
                <a:gd name="T39" fmla="*/ 2 h 347"/>
                <a:gd name="T40" fmla="*/ 72 w 73"/>
                <a:gd name="T41" fmla="*/ 1 h 347"/>
                <a:gd name="T42" fmla="*/ 69 w 73"/>
                <a:gd name="T43" fmla="*/ 0 h 347"/>
                <a:gd name="T44" fmla="*/ 63 w 73"/>
                <a:gd name="T45" fmla="*/ 0 h 347"/>
                <a:gd name="T46" fmla="*/ 53 w 73"/>
                <a:gd name="T47" fmla="*/ 1 h 347"/>
                <a:gd name="T48" fmla="*/ 41 w 73"/>
                <a:gd name="T49" fmla="*/ 3 h 347"/>
                <a:gd name="T50" fmla="*/ 23 w 73"/>
                <a:gd name="T51" fmla="*/ 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4"/>
                  </a:lnTo>
                  <a:lnTo>
                    <a:pt x="73" y="2"/>
                  </a:lnTo>
                  <a:lnTo>
                    <a:pt x="72" y="1"/>
                  </a:lnTo>
                  <a:lnTo>
                    <a:pt x="69" y="0"/>
                  </a:lnTo>
                  <a:lnTo>
                    <a:pt x="63" y="0"/>
                  </a:lnTo>
                  <a:lnTo>
                    <a:pt x="53" y="1"/>
                  </a:lnTo>
                  <a:lnTo>
                    <a:pt x="41" y="3"/>
                  </a:lnTo>
                  <a:lnTo>
                    <a:pt x="23" y="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50" name="Freeform 530"/>
            <p:cNvSpPr>
              <a:spLocks/>
            </p:cNvSpPr>
            <p:nvPr/>
          </p:nvSpPr>
          <p:spPr bwMode="auto">
            <a:xfrm>
              <a:off x="3964" y="3301"/>
              <a:ext cx="6" cy="28"/>
            </a:xfrm>
            <a:custGeom>
              <a:avLst/>
              <a:gdLst>
                <a:gd name="T0" fmla="*/ 16 w 52"/>
                <a:gd name="T1" fmla="*/ 5 h 256"/>
                <a:gd name="T2" fmla="*/ 15 w 52"/>
                <a:gd name="T3" fmla="*/ 10 h 256"/>
                <a:gd name="T4" fmla="*/ 11 w 52"/>
                <a:gd name="T5" fmla="*/ 24 h 256"/>
                <a:gd name="T6" fmla="*/ 6 w 52"/>
                <a:gd name="T7" fmla="*/ 47 h 256"/>
                <a:gd name="T8" fmla="*/ 2 w 52"/>
                <a:gd name="T9" fmla="*/ 77 h 256"/>
                <a:gd name="T10" fmla="*/ 0 w 52"/>
                <a:gd name="T11" fmla="*/ 115 h 256"/>
                <a:gd name="T12" fmla="*/ 0 w 52"/>
                <a:gd name="T13" fmla="*/ 157 h 256"/>
                <a:gd name="T14" fmla="*/ 4 w 52"/>
                <a:gd name="T15" fmla="*/ 205 h 256"/>
                <a:gd name="T16" fmla="*/ 14 w 52"/>
                <a:gd name="T17" fmla="*/ 256 h 256"/>
                <a:gd name="T18" fmla="*/ 50 w 52"/>
                <a:gd name="T19" fmla="*/ 254 h 256"/>
                <a:gd name="T20" fmla="*/ 49 w 52"/>
                <a:gd name="T21" fmla="*/ 247 h 256"/>
                <a:gd name="T22" fmla="*/ 45 w 52"/>
                <a:gd name="T23" fmla="*/ 226 h 256"/>
                <a:gd name="T24" fmla="*/ 41 w 52"/>
                <a:gd name="T25" fmla="*/ 195 h 256"/>
                <a:gd name="T26" fmla="*/ 37 w 52"/>
                <a:gd name="T27" fmla="*/ 157 h 256"/>
                <a:gd name="T28" fmla="*/ 35 w 52"/>
                <a:gd name="T29" fmla="*/ 116 h 256"/>
                <a:gd name="T30" fmla="*/ 36 w 52"/>
                <a:gd name="T31" fmla="*/ 74 h 256"/>
                <a:gd name="T32" fmla="*/ 41 w 52"/>
                <a:gd name="T33" fmla="*/ 35 h 256"/>
                <a:gd name="T34" fmla="*/ 52 w 52"/>
                <a:gd name="T35" fmla="*/ 3 h 256"/>
                <a:gd name="T36" fmla="*/ 52 w 52"/>
                <a:gd name="T37" fmla="*/ 3 h 256"/>
                <a:gd name="T38" fmla="*/ 52 w 52"/>
                <a:gd name="T39" fmla="*/ 2 h 256"/>
                <a:gd name="T40" fmla="*/ 51 w 52"/>
                <a:gd name="T41" fmla="*/ 1 h 256"/>
                <a:gd name="T42" fmla="*/ 49 w 52"/>
                <a:gd name="T43" fmla="*/ 0 h 256"/>
                <a:gd name="T44" fmla="*/ 45 w 52"/>
                <a:gd name="T45" fmla="*/ 0 h 256"/>
                <a:gd name="T46" fmla="*/ 39 w 52"/>
                <a:gd name="T47" fmla="*/ 0 h 256"/>
                <a:gd name="T48" fmla="*/ 29 w 52"/>
                <a:gd name="T49" fmla="*/ 2 h 256"/>
                <a:gd name="T50" fmla="*/ 16 w 52"/>
                <a:gd name="T51" fmla="*/ 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3"/>
                  </a:lnTo>
                  <a:lnTo>
                    <a:pt x="52" y="2"/>
                  </a:lnTo>
                  <a:lnTo>
                    <a:pt x="51" y="1"/>
                  </a:lnTo>
                  <a:lnTo>
                    <a:pt x="49" y="0"/>
                  </a:lnTo>
                  <a:lnTo>
                    <a:pt x="45" y="0"/>
                  </a:lnTo>
                  <a:lnTo>
                    <a:pt x="39" y="0"/>
                  </a:lnTo>
                  <a:lnTo>
                    <a:pt x="29" y="2"/>
                  </a:lnTo>
                  <a:lnTo>
                    <a:pt x="1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51" name="Freeform 531"/>
            <p:cNvSpPr>
              <a:spLocks/>
            </p:cNvSpPr>
            <p:nvPr/>
          </p:nvSpPr>
          <p:spPr bwMode="auto">
            <a:xfrm>
              <a:off x="4046" y="3273"/>
              <a:ext cx="20" cy="77"/>
            </a:xfrm>
            <a:custGeom>
              <a:avLst/>
              <a:gdLst>
                <a:gd name="T0" fmla="*/ 176 w 176"/>
                <a:gd name="T1" fmla="*/ 5 h 693"/>
                <a:gd name="T2" fmla="*/ 172 w 176"/>
                <a:gd name="T3" fmla="*/ 10 h 693"/>
                <a:gd name="T4" fmla="*/ 159 w 176"/>
                <a:gd name="T5" fmla="*/ 28 h 693"/>
                <a:gd name="T6" fmla="*/ 144 w 176"/>
                <a:gd name="T7" fmla="*/ 63 h 693"/>
                <a:gd name="T8" fmla="*/ 129 w 176"/>
                <a:gd name="T9" fmla="*/ 123 h 693"/>
                <a:gd name="T10" fmla="*/ 117 w 176"/>
                <a:gd name="T11" fmla="*/ 210 h 693"/>
                <a:gd name="T12" fmla="*/ 110 w 176"/>
                <a:gd name="T13" fmla="*/ 331 h 693"/>
                <a:gd name="T14" fmla="*/ 115 w 176"/>
                <a:gd name="T15" fmla="*/ 490 h 693"/>
                <a:gd name="T16" fmla="*/ 131 w 176"/>
                <a:gd name="T17" fmla="*/ 693 h 693"/>
                <a:gd name="T18" fmla="*/ 32 w 176"/>
                <a:gd name="T19" fmla="*/ 693 h 693"/>
                <a:gd name="T20" fmla="*/ 29 w 176"/>
                <a:gd name="T21" fmla="*/ 673 h 693"/>
                <a:gd name="T22" fmla="*/ 20 w 176"/>
                <a:gd name="T23" fmla="*/ 617 h 693"/>
                <a:gd name="T24" fmla="*/ 11 w 176"/>
                <a:gd name="T25" fmla="*/ 533 h 693"/>
                <a:gd name="T26" fmla="*/ 3 w 176"/>
                <a:gd name="T27" fmla="*/ 430 h 693"/>
                <a:gd name="T28" fmla="*/ 0 w 176"/>
                <a:gd name="T29" fmla="*/ 317 h 693"/>
                <a:gd name="T30" fmla="*/ 6 w 176"/>
                <a:gd name="T31" fmla="*/ 202 h 693"/>
                <a:gd name="T32" fmla="*/ 23 w 176"/>
                <a:gd name="T33" fmla="*/ 93 h 693"/>
                <a:gd name="T34" fmla="*/ 57 w 176"/>
                <a:gd name="T35" fmla="*/ 0 h 693"/>
                <a:gd name="T36" fmla="*/ 176 w 176"/>
                <a:gd name="T37" fmla="*/ 5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52" name="Freeform 532"/>
            <p:cNvSpPr>
              <a:spLocks/>
            </p:cNvSpPr>
            <p:nvPr/>
          </p:nvSpPr>
          <p:spPr bwMode="auto">
            <a:xfrm>
              <a:off x="4047" y="3279"/>
              <a:ext cx="16" cy="65"/>
            </a:xfrm>
            <a:custGeom>
              <a:avLst/>
              <a:gdLst>
                <a:gd name="T0" fmla="*/ 149 w 149"/>
                <a:gd name="T1" fmla="*/ 4 h 592"/>
                <a:gd name="T2" fmla="*/ 145 w 149"/>
                <a:gd name="T3" fmla="*/ 8 h 592"/>
                <a:gd name="T4" fmla="*/ 136 w 149"/>
                <a:gd name="T5" fmla="*/ 24 h 592"/>
                <a:gd name="T6" fmla="*/ 123 w 149"/>
                <a:gd name="T7" fmla="*/ 54 h 592"/>
                <a:gd name="T8" fmla="*/ 110 w 149"/>
                <a:gd name="T9" fmla="*/ 104 h 592"/>
                <a:gd name="T10" fmla="*/ 99 w 149"/>
                <a:gd name="T11" fmla="*/ 179 h 592"/>
                <a:gd name="T12" fmla="*/ 94 w 149"/>
                <a:gd name="T13" fmla="*/ 282 h 592"/>
                <a:gd name="T14" fmla="*/ 97 w 149"/>
                <a:gd name="T15" fmla="*/ 418 h 592"/>
                <a:gd name="T16" fmla="*/ 112 w 149"/>
                <a:gd name="T17" fmla="*/ 592 h 592"/>
                <a:gd name="T18" fmla="*/ 27 w 149"/>
                <a:gd name="T19" fmla="*/ 592 h 592"/>
                <a:gd name="T20" fmla="*/ 24 w 149"/>
                <a:gd name="T21" fmla="*/ 575 h 592"/>
                <a:gd name="T22" fmla="*/ 17 w 149"/>
                <a:gd name="T23" fmla="*/ 527 h 592"/>
                <a:gd name="T24" fmla="*/ 9 w 149"/>
                <a:gd name="T25" fmla="*/ 455 h 592"/>
                <a:gd name="T26" fmla="*/ 2 w 149"/>
                <a:gd name="T27" fmla="*/ 367 h 592"/>
                <a:gd name="T28" fmla="*/ 0 w 149"/>
                <a:gd name="T29" fmla="*/ 271 h 592"/>
                <a:gd name="T30" fmla="*/ 5 w 149"/>
                <a:gd name="T31" fmla="*/ 173 h 592"/>
                <a:gd name="T32" fmla="*/ 20 w 149"/>
                <a:gd name="T33" fmla="*/ 80 h 592"/>
                <a:gd name="T34" fmla="*/ 48 w 149"/>
                <a:gd name="T35" fmla="*/ 0 h 592"/>
                <a:gd name="T36" fmla="*/ 149 w 149"/>
                <a:gd name="T37" fmla="*/ 4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53" name="Freeform 533"/>
            <p:cNvSpPr>
              <a:spLocks/>
            </p:cNvSpPr>
            <p:nvPr/>
          </p:nvSpPr>
          <p:spPr bwMode="auto">
            <a:xfrm>
              <a:off x="4048" y="3284"/>
              <a:ext cx="13" cy="54"/>
            </a:xfrm>
            <a:custGeom>
              <a:avLst/>
              <a:gdLst>
                <a:gd name="T0" fmla="*/ 124 w 124"/>
                <a:gd name="T1" fmla="*/ 4 h 490"/>
                <a:gd name="T2" fmla="*/ 121 w 124"/>
                <a:gd name="T3" fmla="*/ 7 h 490"/>
                <a:gd name="T4" fmla="*/ 113 w 124"/>
                <a:gd name="T5" fmla="*/ 21 h 490"/>
                <a:gd name="T6" fmla="*/ 103 w 124"/>
                <a:gd name="T7" fmla="*/ 45 h 490"/>
                <a:gd name="T8" fmla="*/ 91 w 124"/>
                <a:gd name="T9" fmla="*/ 87 h 490"/>
                <a:gd name="T10" fmla="*/ 83 w 124"/>
                <a:gd name="T11" fmla="*/ 148 h 490"/>
                <a:gd name="T12" fmla="*/ 79 w 124"/>
                <a:gd name="T13" fmla="*/ 234 h 490"/>
                <a:gd name="T14" fmla="*/ 81 w 124"/>
                <a:gd name="T15" fmla="*/ 347 h 490"/>
                <a:gd name="T16" fmla="*/ 93 w 124"/>
                <a:gd name="T17" fmla="*/ 490 h 490"/>
                <a:gd name="T18" fmla="*/ 23 w 124"/>
                <a:gd name="T19" fmla="*/ 490 h 490"/>
                <a:gd name="T20" fmla="*/ 21 w 124"/>
                <a:gd name="T21" fmla="*/ 476 h 490"/>
                <a:gd name="T22" fmla="*/ 15 w 124"/>
                <a:gd name="T23" fmla="*/ 436 h 490"/>
                <a:gd name="T24" fmla="*/ 8 w 124"/>
                <a:gd name="T25" fmla="*/ 377 h 490"/>
                <a:gd name="T26" fmla="*/ 2 w 124"/>
                <a:gd name="T27" fmla="*/ 304 h 490"/>
                <a:gd name="T28" fmla="*/ 0 w 124"/>
                <a:gd name="T29" fmla="*/ 224 h 490"/>
                <a:gd name="T30" fmla="*/ 4 w 124"/>
                <a:gd name="T31" fmla="*/ 143 h 490"/>
                <a:gd name="T32" fmla="*/ 17 w 124"/>
                <a:gd name="T33" fmla="*/ 67 h 490"/>
                <a:gd name="T34" fmla="*/ 40 w 124"/>
                <a:gd name="T35" fmla="*/ 0 h 490"/>
                <a:gd name="T36" fmla="*/ 124 w 124"/>
                <a:gd name="T37" fmla="*/ 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54" name="Freeform 534"/>
            <p:cNvSpPr>
              <a:spLocks/>
            </p:cNvSpPr>
            <p:nvPr/>
          </p:nvSpPr>
          <p:spPr bwMode="auto">
            <a:xfrm>
              <a:off x="4048" y="3289"/>
              <a:ext cx="11" cy="43"/>
            </a:xfrm>
            <a:custGeom>
              <a:avLst/>
              <a:gdLst>
                <a:gd name="T0" fmla="*/ 99 w 99"/>
                <a:gd name="T1" fmla="*/ 3 h 389"/>
                <a:gd name="T2" fmla="*/ 96 w 99"/>
                <a:gd name="T3" fmla="*/ 6 h 389"/>
                <a:gd name="T4" fmla="*/ 89 w 99"/>
                <a:gd name="T5" fmla="*/ 16 h 389"/>
                <a:gd name="T6" fmla="*/ 81 w 99"/>
                <a:gd name="T7" fmla="*/ 36 h 389"/>
                <a:gd name="T8" fmla="*/ 72 w 99"/>
                <a:gd name="T9" fmla="*/ 69 h 389"/>
                <a:gd name="T10" fmla="*/ 66 w 99"/>
                <a:gd name="T11" fmla="*/ 118 h 389"/>
                <a:gd name="T12" fmla="*/ 62 w 99"/>
                <a:gd name="T13" fmla="*/ 185 h 389"/>
                <a:gd name="T14" fmla="*/ 64 w 99"/>
                <a:gd name="T15" fmla="*/ 275 h 389"/>
                <a:gd name="T16" fmla="*/ 73 w 99"/>
                <a:gd name="T17" fmla="*/ 389 h 389"/>
                <a:gd name="T18" fmla="*/ 18 w 99"/>
                <a:gd name="T19" fmla="*/ 389 h 389"/>
                <a:gd name="T20" fmla="*/ 16 w 99"/>
                <a:gd name="T21" fmla="*/ 378 h 389"/>
                <a:gd name="T22" fmla="*/ 11 w 99"/>
                <a:gd name="T23" fmla="*/ 346 h 389"/>
                <a:gd name="T24" fmla="*/ 6 w 99"/>
                <a:gd name="T25" fmla="*/ 299 h 389"/>
                <a:gd name="T26" fmla="*/ 2 w 99"/>
                <a:gd name="T27" fmla="*/ 242 h 389"/>
                <a:gd name="T28" fmla="*/ 0 w 99"/>
                <a:gd name="T29" fmla="*/ 178 h 389"/>
                <a:gd name="T30" fmla="*/ 4 w 99"/>
                <a:gd name="T31" fmla="*/ 114 h 389"/>
                <a:gd name="T32" fmla="*/ 14 w 99"/>
                <a:gd name="T33" fmla="*/ 52 h 389"/>
                <a:gd name="T34" fmla="*/ 32 w 99"/>
                <a:gd name="T35" fmla="*/ 0 h 389"/>
                <a:gd name="T36" fmla="*/ 99 w 99"/>
                <a:gd name="T37" fmla="*/ 3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55" name="Freeform 535"/>
            <p:cNvSpPr>
              <a:spLocks/>
            </p:cNvSpPr>
            <p:nvPr/>
          </p:nvSpPr>
          <p:spPr bwMode="auto">
            <a:xfrm>
              <a:off x="4049" y="3295"/>
              <a:ext cx="8" cy="31"/>
            </a:xfrm>
            <a:custGeom>
              <a:avLst/>
              <a:gdLst>
                <a:gd name="T0" fmla="*/ 72 w 72"/>
                <a:gd name="T1" fmla="*/ 2 h 287"/>
                <a:gd name="T2" fmla="*/ 70 w 72"/>
                <a:gd name="T3" fmla="*/ 4 h 287"/>
                <a:gd name="T4" fmla="*/ 66 w 72"/>
                <a:gd name="T5" fmla="*/ 12 h 287"/>
                <a:gd name="T6" fmla="*/ 59 w 72"/>
                <a:gd name="T7" fmla="*/ 27 h 287"/>
                <a:gd name="T8" fmla="*/ 53 w 72"/>
                <a:gd name="T9" fmla="*/ 50 h 287"/>
                <a:gd name="T10" fmla="*/ 48 w 72"/>
                <a:gd name="T11" fmla="*/ 87 h 287"/>
                <a:gd name="T12" fmla="*/ 46 w 72"/>
                <a:gd name="T13" fmla="*/ 137 h 287"/>
                <a:gd name="T14" fmla="*/ 47 w 72"/>
                <a:gd name="T15" fmla="*/ 203 h 287"/>
                <a:gd name="T16" fmla="*/ 54 w 72"/>
                <a:gd name="T17" fmla="*/ 287 h 287"/>
                <a:gd name="T18" fmla="*/ 13 w 72"/>
                <a:gd name="T19" fmla="*/ 287 h 287"/>
                <a:gd name="T20" fmla="*/ 12 w 72"/>
                <a:gd name="T21" fmla="*/ 279 h 287"/>
                <a:gd name="T22" fmla="*/ 8 w 72"/>
                <a:gd name="T23" fmla="*/ 255 h 287"/>
                <a:gd name="T24" fmla="*/ 4 w 72"/>
                <a:gd name="T25" fmla="*/ 220 h 287"/>
                <a:gd name="T26" fmla="*/ 1 w 72"/>
                <a:gd name="T27" fmla="*/ 178 h 287"/>
                <a:gd name="T28" fmla="*/ 0 w 72"/>
                <a:gd name="T29" fmla="*/ 131 h 287"/>
                <a:gd name="T30" fmla="*/ 2 w 72"/>
                <a:gd name="T31" fmla="*/ 84 h 287"/>
                <a:gd name="T32" fmla="*/ 9 w 72"/>
                <a:gd name="T33" fmla="*/ 39 h 287"/>
                <a:gd name="T34" fmla="*/ 23 w 72"/>
                <a:gd name="T35" fmla="*/ 0 h 287"/>
                <a:gd name="T36" fmla="*/ 72 w 72"/>
                <a:gd name="T37" fmla="*/ 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56" name="Rectangle 536"/>
            <p:cNvSpPr>
              <a:spLocks noChangeArrowheads="1"/>
            </p:cNvSpPr>
            <p:nvPr/>
          </p:nvSpPr>
          <p:spPr bwMode="auto">
            <a:xfrm>
              <a:off x="3944" y="3287"/>
              <a:ext cx="3" cy="101"/>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2857" name="Freeform 537"/>
            <p:cNvSpPr>
              <a:spLocks/>
            </p:cNvSpPr>
            <p:nvPr/>
          </p:nvSpPr>
          <p:spPr bwMode="auto">
            <a:xfrm>
              <a:off x="3980" y="3285"/>
              <a:ext cx="39" cy="47"/>
            </a:xfrm>
            <a:custGeom>
              <a:avLst/>
              <a:gdLst>
                <a:gd name="T0" fmla="*/ 33 w 354"/>
                <a:gd name="T1" fmla="*/ 39 h 418"/>
                <a:gd name="T2" fmla="*/ 30 w 354"/>
                <a:gd name="T3" fmla="*/ 48 h 418"/>
                <a:gd name="T4" fmla="*/ 23 w 354"/>
                <a:gd name="T5" fmla="*/ 71 h 418"/>
                <a:gd name="T6" fmla="*/ 15 w 354"/>
                <a:gd name="T7" fmla="*/ 107 h 418"/>
                <a:gd name="T8" fmla="*/ 7 w 354"/>
                <a:gd name="T9" fmla="*/ 155 h 418"/>
                <a:gd name="T10" fmla="*/ 1 w 354"/>
                <a:gd name="T11" fmla="*/ 212 h 418"/>
                <a:gd name="T12" fmla="*/ 0 w 354"/>
                <a:gd name="T13" fmla="*/ 276 h 418"/>
                <a:gd name="T14" fmla="*/ 6 w 354"/>
                <a:gd name="T15" fmla="*/ 345 h 418"/>
                <a:gd name="T16" fmla="*/ 21 w 354"/>
                <a:gd name="T17" fmla="*/ 418 h 418"/>
                <a:gd name="T18" fmla="*/ 21 w 354"/>
                <a:gd name="T19" fmla="*/ 415 h 418"/>
                <a:gd name="T20" fmla="*/ 21 w 354"/>
                <a:gd name="T21" fmla="*/ 405 h 418"/>
                <a:gd name="T22" fmla="*/ 21 w 354"/>
                <a:gd name="T23" fmla="*/ 390 h 418"/>
                <a:gd name="T24" fmla="*/ 21 w 354"/>
                <a:gd name="T25" fmla="*/ 372 h 418"/>
                <a:gd name="T26" fmla="*/ 23 w 354"/>
                <a:gd name="T27" fmla="*/ 348 h 418"/>
                <a:gd name="T28" fmla="*/ 27 w 354"/>
                <a:gd name="T29" fmla="*/ 324 h 418"/>
                <a:gd name="T30" fmla="*/ 31 w 354"/>
                <a:gd name="T31" fmla="*/ 296 h 418"/>
                <a:gd name="T32" fmla="*/ 37 w 354"/>
                <a:gd name="T33" fmla="*/ 267 h 418"/>
                <a:gd name="T34" fmla="*/ 46 w 354"/>
                <a:gd name="T35" fmla="*/ 239 h 418"/>
                <a:gd name="T36" fmla="*/ 57 w 354"/>
                <a:gd name="T37" fmla="*/ 211 h 418"/>
                <a:gd name="T38" fmla="*/ 70 w 354"/>
                <a:gd name="T39" fmla="*/ 185 h 418"/>
                <a:gd name="T40" fmla="*/ 88 w 354"/>
                <a:gd name="T41" fmla="*/ 160 h 418"/>
                <a:gd name="T42" fmla="*/ 109 w 354"/>
                <a:gd name="T43" fmla="*/ 139 h 418"/>
                <a:gd name="T44" fmla="*/ 133 w 354"/>
                <a:gd name="T45" fmla="*/ 121 h 418"/>
                <a:gd name="T46" fmla="*/ 163 w 354"/>
                <a:gd name="T47" fmla="*/ 109 h 418"/>
                <a:gd name="T48" fmla="*/ 197 w 354"/>
                <a:gd name="T49" fmla="*/ 102 h 418"/>
                <a:gd name="T50" fmla="*/ 199 w 354"/>
                <a:gd name="T51" fmla="*/ 100 h 418"/>
                <a:gd name="T52" fmla="*/ 205 w 354"/>
                <a:gd name="T53" fmla="*/ 96 h 418"/>
                <a:gd name="T54" fmla="*/ 215 w 354"/>
                <a:gd name="T55" fmla="*/ 88 h 418"/>
                <a:gd name="T56" fmla="*/ 231 w 354"/>
                <a:gd name="T57" fmla="*/ 78 h 418"/>
                <a:gd name="T58" fmla="*/ 252 w 354"/>
                <a:gd name="T59" fmla="*/ 66 h 418"/>
                <a:gd name="T60" fmla="*/ 280 w 354"/>
                <a:gd name="T61" fmla="*/ 52 h 418"/>
                <a:gd name="T62" fmla="*/ 314 w 354"/>
                <a:gd name="T63" fmla="*/ 35 h 418"/>
                <a:gd name="T64" fmla="*/ 354 w 354"/>
                <a:gd name="T65" fmla="*/ 17 h 418"/>
                <a:gd name="T66" fmla="*/ 352 w 354"/>
                <a:gd name="T67" fmla="*/ 16 h 418"/>
                <a:gd name="T68" fmla="*/ 346 w 354"/>
                <a:gd name="T69" fmla="*/ 15 h 418"/>
                <a:gd name="T70" fmla="*/ 337 w 354"/>
                <a:gd name="T71" fmla="*/ 13 h 418"/>
                <a:gd name="T72" fmla="*/ 324 w 354"/>
                <a:gd name="T73" fmla="*/ 11 h 418"/>
                <a:gd name="T74" fmla="*/ 308 w 354"/>
                <a:gd name="T75" fmla="*/ 8 h 418"/>
                <a:gd name="T76" fmla="*/ 290 w 354"/>
                <a:gd name="T77" fmla="*/ 6 h 418"/>
                <a:gd name="T78" fmla="*/ 269 w 354"/>
                <a:gd name="T79" fmla="*/ 4 h 418"/>
                <a:gd name="T80" fmla="*/ 246 w 354"/>
                <a:gd name="T81" fmla="*/ 1 h 418"/>
                <a:gd name="T82" fmla="*/ 222 w 354"/>
                <a:gd name="T83" fmla="*/ 0 h 418"/>
                <a:gd name="T84" fmla="*/ 197 w 354"/>
                <a:gd name="T85" fmla="*/ 1 h 418"/>
                <a:gd name="T86" fmla="*/ 170 w 354"/>
                <a:gd name="T87" fmla="*/ 3 h 418"/>
                <a:gd name="T88" fmla="*/ 143 w 354"/>
                <a:gd name="T89" fmla="*/ 6 h 418"/>
                <a:gd name="T90" fmla="*/ 115 w 354"/>
                <a:gd name="T91" fmla="*/ 11 h 418"/>
                <a:gd name="T92" fmla="*/ 87 w 354"/>
                <a:gd name="T93" fmla="*/ 18 h 418"/>
                <a:gd name="T94" fmla="*/ 59 w 354"/>
                <a:gd name="T95" fmla="*/ 27 h 418"/>
                <a:gd name="T96" fmla="*/ 33 w 354"/>
                <a:gd name="T97" fmla="*/ 3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58" name="Freeform 538"/>
            <p:cNvSpPr>
              <a:spLocks/>
            </p:cNvSpPr>
            <p:nvPr/>
          </p:nvSpPr>
          <p:spPr bwMode="auto">
            <a:xfrm>
              <a:off x="3925" y="3320"/>
              <a:ext cx="32" cy="8"/>
            </a:xfrm>
            <a:custGeom>
              <a:avLst/>
              <a:gdLst>
                <a:gd name="T0" fmla="*/ 0 w 290"/>
                <a:gd name="T1" fmla="*/ 50 h 79"/>
                <a:gd name="T2" fmla="*/ 0 w 290"/>
                <a:gd name="T3" fmla="*/ 49 h 79"/>
                <a:gd name="T4" fmla="*/ 3 w 290"/>
                <a:gd name="T5" fmla="*/ 46 h 79"/>
                <a:gd name="T6" fmla="*/ 6 w 290"/>
                <a:gd name="T7" fmla="*/ 42 h 79"/>
                <a:gd name="T8" fmla="*/ 11 w 290"/>
                <a:gd name="T9" fmla="*/ 36 h 79"/>
                <a:gd name="T10" fmla="*/ 18 w 290"/>
                <a:gd name="T11" fmla="*/ 30 h 79"/>
                <a:gd name="T12" fmla="*/ 26 w 290"/>
                <a:gd name="T13" fmla="*/ 24 h 79"/>
                <a:gd name="T14" fmla="*/ 37 w 290"/>
                <a:gd name="T15" fmla="*/ 18 h 79"/>
                <a:gd name="T16" fmla="*/ 51 w 290"/>
                <a:gd name="T17" fmla="*/ 12 h 79"/>
                <a:gd name="T18" fmla="*/ 69 w 290"/>
                <a:gd name="T19" fmla="*/ 6 h 79"/>
                <a:gd name="T20" fmla="*/ 88 w 290"/>
                <a:gd name="T21" fmla="*/ 2 h 79"/>
                <a:gd name="T22" fmla="*/ 112 w 290"/>
                <a:gd name="T23" fmla="*/ 0 h 79"/>
                <a:gd name="T24" fmla="*/ 139 w 290"/>
                <a:gd name="T25" fmla="*/ 0 h 79"/>
                <a:gd name="T26" fmla="*/ 170 w 290"/>
                <a:gd name="T27" fmla="*/ 2 h 79"/>
                <a:gd name="T28" fmla="*/ 205 w 290"/>
                <a:gd name="T29" fmla="*/ 8 h 79"/>
                <a:gd name="T30" fmla="*/ 245 w 290"/>
                <a:gd name="T31" fmla="*/ 16 h 79"/>
                <a:gd name="T32" fmla="*/ 290 w 290"/>
                <a:gd name="T33" fmla="*/ 28 h 79"/>
                <a:gd name="T34" fmla="*/ 283 w 290"/>
                <a:gd name="T35" fmla="*/ 45 h 79"/>
                <a:gd name="T36" fmla="*/ 281 w 290"/>
                <a:gd name="T37" fmla="*/ 44 h 79"/>
                <a:gd name="T38" fmla="*/ 274 w 290"/>
                <a:gd name="T39" fmla="*/ 42 h 79"/>
                <a:gd name="T40" fmla="*/ 263 w 290"/>
                <a:gd name="T41" fmla="*/ 39 h 79"/>
                <a:gd name="T42" fmla="*/ 249 w 290"/>
                <a:gd name="T43" fmla="*/ 35 h 79"/>
                <a:gd name="T44" fmla="*/ 232 w 290"/>
                <a:gd name="T45" fmla="*/ 31 h 79"/>
                <a:gd name="T46" fmla="*/ 212 w 290"/>
                <a:gd name="T47" fmla="*/ 27 h 79"/>
                <a:gd name="T48" fmla="*/ 191 w 290"/>
                <a:gd name="T49" fmla="*/ 24 h 79"/>
                <a:gd name="T50" fmla="*/ 167 w 290"/>
                <a:gd name="T51" fmla="*/ 22 h 79"/>
                <a:gd name="T52" fmla="*/ 144 w 290"/>
                <a:gd name="T53" fmla="*/ 21 h 79"/>
                <a:gd name="T54" fmla="*/ 120 w 290"/>
                <a:gd name="T55" fmla="*/ 21 h 79"/>
                <a:gd name="T56" fmla="*/ 96 w 290"/>
                <a:gd name="T57" fmla="*/ 23 h 79"/>
                <a:gd name="T58" fmla="*/ 74 w 290"/>
                <a:gd name="T59" fmla="*/ 28 h 79"/>
                <a:gd name="T60" fmla="*/ 52 w 290"/>
                <a:gd name="T61" fmla="*/ 36 h 79"/>
                <a:gd name="T62" fmla="*/ 32 w 290"/>
                <a:gd name="T63" fmla="*/ 46 h 79"/>
                <a:gd name="T64" fmla="*/ 15 w 290"/>
                <a:gd name="T65" fmla="*/ 61 h 79"/>
                <a:gd name="T66" fmla="*/ 0 w 290"/>
                <a:gd name="T67" fmla="*/ 79 h 79"/>
                <a:gd name="T68" fmla="*/ 0 w 290"/>
                <a:gd name="T69" fmla="*/ 5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59" name="Freeform 539"/>
            <p:cNvSpPr>
              <a:spLocks/>
            </p:cNvSpPr>
            <p:nvPr/>
          </p:nvSpPr>
          <p:spPr bwMode="auto">
            <a:xfrm>
              <a:off x="3925" y="3299"/>
              <a:ext cx="32" cy="9"/>
            </a:xfrm>
            <a:custGeom>
              <a:avLst/>
              <a:gdLst>
                <a:gd name="T0" fmla="*/ 0 w 290"/>
                <a:gd name="T1" fmla="*/ 50 h 79"/>
                <a:gd name="T2" fmla="*/ 0 w 290"/>
                <a:gd name="T3" fmla="*/ 49 h 79"/>
                <a:gd name="T4" fmla="*/ 3 w 290"/>
                <a:gd name="T5" fmla="*/ 46 h 79"/>
                <a:gd name="T6" fmla="*/ 6 w 290"/>
                <a:gd name="T7" fmla="*/ 42 h 79"/>
                <a:gd name="T8" fmla="*/ 11 w 290"/>
                <a:gd name="T9" fmla="*/ 36 h 79"/>
                <a:gd name="T10" fmla="*/ 18 w 290"/>
                <a:gd name="T11" fmla="*/ 30 h 79"/>
                <a:gd name="T12" fmla="*/ 26 w 290"/>
                <a:gd name="T13" fmla="*/ 24 h 79"/>
                <a:gd name="T14" fmla="*/ 37 w 290"/>
                <a:gd name="T15" fmla="*/ 17 h 79"/>
                <a:gd name="T16" fmla="*/ 51 w 290"/>
                <a:gd name="T17" fmla="*/ 11 h 79"/>
                <a:gd name="T18" fmla="*/ 69 w 290"/>
                <a:gd name="T19" fmla="*/ 6 h 79"/>
                <a:gd name="T20" fmla="*/ 88 w 290"/>
                <a:gd name="T21" fmla="*/ 2 h 79"/>
                <a:gd name="T22" fmla="*/ 112 w 290"/>
                <a:gd name="T23" fmla="*/ 0 h 79"/>
                <a:gd name="T24" fmla="*/ 139 w 290"/>
                <a:gd name="T25" fmla="*/ 0 h 79"/>
                <a:gd name="T26" fmla="*/ 170 w 290"/>
                <a:gd name="T27" fmla="*/ 2 h 79"/>
                <a:gd name="T28" fmla="*/ 205 w 290"/>
                <a:gd name="T29" fmla="*/ 7 h 79"/>
                <a:gd name="T30" fmla="*/ 245 w 290"/>
                <a:gd name="T31" fmla="*/ 16 h 79"/>
                <a:gd name="T32" fmla="*/ 290 w 290"/>
                <a:gd name="T33" fmla="*/ 28 h 79"/>
                <a:gd name="T34" fmla="*/ 283 w 290"/>
                <a:gd name="T35" fmla="*/ 44 h 79"/>
                <a:gd name="T36" fmla="*/ 281 w 290"/>
                <a:gd name="T37" fmla="*/ 43 h 79"/>
                <a:gd name="T38" fmla="*/ 274 w 290"/>
                <a:gd name="T39" fmla="*/ 41 h 79"/>
                <a:gd name="T40" fmla="*/ 263 w 290"/>
                <a:gd name="T41" fmla="*/ 38 h 79"/>
                <a:gd name="T42" fmla="*/ 249 w 290"/>
                <a:gd name="T43" fmla="*/ 34 h 79"/>
                <a:gd name="T44" fmla="*/ 232 w 290"/>
                <a:gd name="T45" fmla="*/ 31 h 79"/>
                <a:gd name="T46" fmla="*/ 212 w 290"/>
                <a:gd name="T47" fmla="*/ 27 h 79"/>
                <a:gd name="T48" fmla="*/ 191 w 290"/>
                <a:gd name="T49" fmla="*/ 24 h 79"/>
                <a:gd name="T50" fmla="*/ 167 w 290"/>
                <a:gd name="T51" fmla="*/ 21 h 79"/>
                <a:gd name="T52" fmla="*/ 144 w 290"/>
                <a:gd name="T53" fmla="*/ 20 h 79"/>
                <a:gd name="T54" fmla="*/ 120 w 290"/>
                <a:gd name="T55" fmla="*/ 21 h 79"/>
                <a:gd name="T56" fmla="*/ 96 w 290"/>
                <a:gd name="T57" fmla="*/ 23 h 79"/>
                <a:gd name="T58" fmla="*/ 74 w 290"/>
                <a:gd name="T59" fmla="*/ 28 h 79"/>
                <a:gd name="T60" fmla="*/ 52 w 290"/>
                <a:gd name="T61" fmla="*/ 36 h 79"/>
                <a:gd name="T62" fmla="*/ 32 w 290"/>
                <a:gd name="T63" fmla="*/ 46 h 79"/>
                <a:gd name="T64" fmla="*/ 15 w 290"/>
                <a:gd name="T65" fmla="*/ 61 h 79"/>
                <a:gd name="T66" fmla="*/ 0 w 290"/>
                <a:gd name="T67" fmla="*/ 79 h 79"/>
                <a:gd name="T68" fmla="*/ 0 w 290"/>
                <a:gd name="T69" fmla="*/ 5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60" name="Freeform 540"/>
            <p:cNvSpPr>
              <a:spLocks/>
            </p:cNvSpPr>
            <p:nvPr/>
          </p:nvSpPr>
          <p:spPr bwMode="auto">
            <a:xfrm>
              <a:off x="3955" y="3289"/>
              <a:ext cx="52" cy="96"/>
            </a:xfrm>
            <a:custGeom>
              <a:avLst/>
              <a:gdLst>
                <a:gd name="T0" fmla="*/ 0 w 469"/>
                <a:gd name="T1" fmla="*/ 0 h 868"/>
                <a:gd name="T2" fmla="*/ 0 w 469"/>
                <a:gd name="T3" fmla="*/ 840 h 868"/>
                <a:gd name="T4" fmla="*/ 142 w 469"/>
                <a:gd name="T5" fmla="*/ 868 h 868"/>
                <a:gd name="T6" fmla="*/ 136 w 469"/>
                <a:gd name="T7" fmla="*/ 755 h 868"/>
                <a:gd name="T8" fmla="*/ 469 w 469"/>
                <a:gd name="T9" fmla="*/ 806 h 868"/>
                <a:gd name="T10" fmla="*/ 463 w 469"/>
                <a:gd name="T11" fmla="*/ 761 h 868"/>
                <a:gd name="T12" fmla="*/ 232 w 469"/>
                <a:gd name="T13" fmla="*/ 732 h 868"/>
                <a:gd name="T14" fmla="*/ 226 w 469"/>
                <a:gd name="T15" fmla="*/ 635 h 868"/>
                <a:gd name="T16" fmla="*/ 68 w 469"/>
                <a:gd name="T17" fmla="*/ 635 h 868"/>
                <a:gd name="T18" fmla="*/ 64 w 469"/>
                <a:gd name="T19" fmla="*/ 623 h 868"/>
                <a:gd name="T20" fmla="*/ 53 w 469"/>
                <a:gd name="T21" fmla="*/ 587 h 868"/>
                <a:gd name="T22" fmla="*/ 39 w 469"/>
                <a:gd name="T23" fmla="*/ 530 h 868"/>
                <a:gd name="T24" fmla="*/ 25 w 469"/>
                <a:gd name="T25" fmla="*/ 455 h 868"/>
                <a:gd name="T26" fmla="*/ 14 w 469"/>
                <a:gd name="T27" fmla="*/ 365 h 868"/>
                <a:gd name="T28" fmla="*/ 10 w 469"/>
                <a:gd name="T29" fmla="*/ 262 h 868"/>
                <a:gd name="T30" fmla="*/ 19 w 469"/>
                <a:gd name="T31" fmla="*/ 149 h 868"/>
                <a:gd name="T32" fmla="*/ 40 w 469"/>
                <a:gd name="T33" fmla="*/ 29 h 868"/>
                <a:gd name="T34" fmla="*/ 0 w 469"/>
                <a:gd name="T35"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61" name="Freeform 541"/>
            <p:cNvSpPr>
              <a:spLocks/>
            </p:cNvSpPr>
            <p:nvPr/>
          </p:nvSpPr>
          <p:spPr bwMode="auto">
            <a:xfrm>
              <a:off x="3981" y="3267"/>
              <a:ext cx="67" cy="13"/>
            </a:xfrm>
            <a:custGeom>
              <a:avLst/>
              <a:gdLst>
                <a:gd name="T0" fmla="*/ 0 w 604"/>
                <a:gd name="T1" fmla="*/ 118 h 118"/>
                <a:gd name="T2" fmla="*/ 3 w 604"/>
                <a:gd name="T3" fmla="*/ 117 h 118"/>
                <a:gd name="T4" fmla="*/ 14 w 604"/>
                <a:gd name="T5" fmla="*/ 113 h 118"/>
                <a:gd name="T6" fmla="*/ 29 w 604"/>
                <a:gd name="T7" fmla="*/ 108 h 118"/>
                <a:gd name="T8" fmla="*/ 50 w 604"/>
                <a:gd name="T9" fmla="*/ 101 h 118"/>
                <a:gd name="T10" fmla="*/ 77 w 604"/>
                <a:gd name="T11" fmla="*/ 93 h 118"/>
                <a:gd name="T12" fmla="*/ 107 w 604"/>
                <a:gd name="T13" fmla="*/ 85 h 118"/>
                <a:gd name="T14" fmla="*/ 143 w 604"/>
                <a:gd name="T15" fmla="*/ 76 h 118"/>
                <a:gd name="T16" fmla="*/ 181 w 604"/>
                <a:gd name="T17" fmla="*/ 69 h 118"/>
                <a:gd name="T18" fmla="*/ 224 w 604"/>
                <a:gd name="T19" fmla="*/ 62 h 118"/>
                <a:gd name="T20" fmla="*/ 270 w 604"/>
                <a:gd name="T21" fmla="*/ 57 h 118"/>
                <a:gd name="T22" fmla="*/ 319 w 604"/>
                <a:gd name="T23" fmla="*/ 53 h 118"/>
                <a:gd name="T24" fmla="*/ 369 w 604"/>
                <a:gd name="T25" fmla="*/ 52 h 118"/>
                <a:gd name="T26" fmla="*/ 422 w 604"/>
                <a:gd name="T27" fmla="*/ 53 h 118"/>
                <a:gd name="T28" fmla="*/ 476 w 604"/>
                <a:gd name="T29" fmla="*/ 58 h 118"/>
                <a:gd name="T30" fmla="*/ 531 w 604"/>
                <a:gd name="T31" fmla="*/ 66 h 118"/>
                <a:gd name="T32" fmla="*/ 587 w 604"/>
                <a:gd name="T33" fmla="*/ 78 h 118"/>
                <a:gd name="T34" fmla="*/ 604 w 604"/>
                <a:gd name="T35" fmla="*/ 0 h 118"/>
                <a:gd name="T36" fmla="*/ 600 w 604"/>
                <a:gd name="T37" fmla="*/ 0 h 118"/>
                <a:gd name="T38" fmla="*/ 587 w 604"/>
                <a:gd name="T39" fmla="*/ 0 h 118"/>
                <a:gd name="T40" fmla="*/ 566 w 604"/>
                <a:gd name="T41" fmla="*/ 0 h 118"/>
                <a:gd name="T42" fmla="*/ 540 w 604"/>
                <a:gd name="T43" fmla="*/ 1 h 118"/>
                <a:gd name="T44" fmla="*/ 507 w 604"/>
                <a:gd name="T45" fmla="*/ 2 h 118"/>
                <a:gd name="T46" fmla="*/ 470 w 604"/>
                <a:gd name="T47" fmla="*/ 3 h 118"/>
                <a:gd name="T48" fmla="*/ 428 w 604"/>
                <a:gd name="T49" fmla="*/ 6 h 118"/>
                <a:gd name="T50" fmla="*/ 383 w 604"/>
                <a:gd name="T51" fmla="*/ 8 h 118"/>
                <a:gd name="T52" fmla="*/ 335 w 604"/>
                <a:gd name="T53" fmla="*/ 12 h 118"/>
                <a:gd name="T54" fmla="*/ 285 w 604"/>
                <a:gd name="T55" fmla="*/ 16 h 118"/>
                <a:gd name="T56" fmla="*/ 235 w 604"/>
                <a:gd name="T57" fmla="*/ 21 h 118"/>
                <a:gd name="T58" fmla="*/ 186 w 604"/>
                <a:gd name="T59" fmla="*/ 28 h 118"/>
                <a:gd name="T60" fmla="*/ 136 w 604"/>
                <a:gd name="T61" fmla="*/ 36 h 118"/>
                <a:gd name="T62" fmla="*/ 88 w 604"/>
                <a:gd name="T63" fmla="*/ 45 h 118"/>
                <a:gd name="T64" fmla="*/ 42 w 604"/>
                <a:gd name="T65" fmla="*/ 55 h 118"/>
                <a:gd name="T66" fmla="*/ 0 w 604"/>
                <a:gd name="T67" fmla="*/ 67 h 118"/>
                <a:gd name="T68" fmla="*/ 0 w 604"/>
                <a:gd name="T6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62" name="Freeform 542"/>
            <p:cNvSpPr>
              <a:spLocks/>
            </p:cNvSpPr>
            <p:nvPr/>
          </p:nvSpPr>
          <p:spPr bwMode="auto">
            <a:xfrm>
              <a:off x="3942" y="3387"/>
              <a:ext cx="113" cy="38"/>
            </a:xfrm>
            <a:custGeom>
              <a:avLst/>
              <a:gdLst>
                <a:gd name="T0" fmla="*/ 430 w 1017"/>
                <a:gd name="T1" fmla="*/ 326 h 337"/>
                <a:gd name="T2" fmla="*/ 432 w 1017"/>
                <a:gd name="T3" fmla="*/ 325 h 337"/>
                <a:gd name="T4" fmla="*/ 438 w 1017"/>
                <a:gd name="T5" fmla="*/ 323 h 337"/>
                <a:gd name="T6" fmla="*/ 447 w 1017"/>
                <a:gd name="T7" fmla="*/ 319 h 337"/>
                <a:gd name="T8" fmla="*/ 459 w 1017"/>
                <a:gd name="T9" fmla="*/ 314 h 337"/>
                <a:gd name="T10" fmla="*/ 474 w 1017"/>
                <a:gd name="T11" fmla="*/ 308 h 337"/>
                <a:gd name="T12" fmla="*/ 491 w 1017"/>
                <a:gd name="T13" fmla="*/ 301 h 337"/>
                <a:gd name="T14" fmla="*/ 509 w 1017"/>
                <a:gd name="T15" fmla="*/ 291 h 337"/>
                <a:gd name="T16" fmla="*/ 528 w 1017"/>
                <a:gd name="T17" fmla="*/ 282 h 337"/>
                <a:gd name="T18" fmla="*/ 549 w 1017"/>
                <a:gd name="T19" fmla="*/ 272 h 337"/>
                <a:gd name="T20" fmla="*/ 568 w 1017"/>
                <a:gd name="T21" fmla="*/ 260 h 337"/>
                <a:gd name="T22" fmla="*/ 587 w 1017"/>
                <a:gd name="T23" fmla="*/ 248 h 337"/>
                <a:gd name="T24" fmla="*/ 606 w 1017"/>
                <a:gd name="T25" fmla="*/ 235 h 337"/>
                <a:gd name="T26" fmla="*/ 623 w 1017"/>
                <a:gd name="T27" fmla="*/ 222 h 337"/>
                <a:gd name="T28" fmla="*/ 638 w 1017"/>
                <a:gd name="T29" fmla="*/ 208 h 337"/>
                <a:gd name="T30" fmla="*/ 651 w 1017"/>
                <a:gd name="T31" fmla="*/ 193 h 337"/>
                <a:gd name="T32" fmla="*/ 662 w 1017"/>
                <a:gd name="T33" fmla="*/ 179 h 337"/>
                <a:gd name="T34" fmla="*/ 0 w 1017"/>
                <a:gd name="T35" fmla="*/ 17 h 337"/>
                <a:gd name="T36" fmla="*/ 51 w 1017"/>
                <a:gd name="T37" fmla="*/ 0 h 337"/>
                <a:gd name="T38" fmla="*/ 1017 w 1017"/>
                <a:gd name="T39" fmla="*/ 237 h 337"/>
                <a:gd name="T40" fmla="*/ 977 w 1017"/>
                <a:gd name="T41" fmla="*/ 260 h 337"/>
                <a:gd name="T42" fmla="*/ 698 w 1017"/>
                <a:gd name="T43" fmla="*/ 188 h 337"/>
                <a:gd name="T44" fmla="*/ 697 w 1017"/>
                <a:gd name="T45" fmla="*/ 189 h 337"/>
                <a:gd name="T46" fmla="*/ 695 w 1017"/>
                <a:gd name="T47" fmla="*/ 192 h 337"/>
                <a:gd name="T48" fmla="*/ 691 w 1017"/>
                <a:gd name="T49" fmla="*/ 196 h 337"/>
                <a:gd name="T50" fmla="*/ 685 w 1017"/>
                <a:gd name="T51" fmla="*/ 202 h 337"/>
                <a:gd name="T52" fmla="*/ 678 w 1017"/>
                <a:gd name="T53" fmla="*/ 211 h 337"/>
                <a:gd name="T54" fmla="*/ 668 w 1017"/>
                <a:gd name="T55" fmla="*/ 219 h 337"/>
                <a:gd name="T56" fmla="*/ 657 w 1017"/>
                <a:gd name="T57" fmla="*/ 229 h 337"/>
                <a:gd name="T58" fmla="*/ 642 w 1017"/>
                <a:gd name="T59" fmla="*/ 239 h 337"/>
                <a:gd name="T60" fmla="*/ 626 w 1017"/>
                <a:gd name="T61" fmla="*/ 250 h 337"/>
                <a:gd name="T62" fmla="*/ 609 w 1017"/>
                <a:gd name="T63" fmla="*/ 263 h 337"/>
                <a:gd name="T64" fmla="*/ 587 w 1017"/>
                <a:gd name="T65" fmla="*/ 275 h 337"/>
                <a:gd name="T66" fmla="*/ 565 w 1017"/>
                <a:gd name="T67" fmla="*/ 287 h 337"/>
                <a:gd name="T68" fmla="*/ 540 w 1017"/>
                <a:gd name="T69" fmla="*/ 301 h 337"/>
                <a:gd name="T70" fmla="*/ 511 w 1017"/>
                <a:gd name="T71" fmla="*/ 313 h 337"/>
                <a:gd name="T72" fmla="*/ 480 w 1017"/>
                <a:gd name="T73" fmla="*/ 325 h 337"/>
                <a:gd name="T74" fmla="*/ 447 w 1017"/>
                <a:gd name="T75" fmla="*/ 337 h 337"/>
                <a:gd name="T76" fmla="*/ 430 w 1017"/>
                <a:gd name="T77" fmla="*/ 32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63" name="Freeform 543"/>
            <p:cNvSpPr>
              <a:spLocks/>
            </p:cNvSpPr>
            <p:nvPr/>
          </p:nvSpPr>
          <p:spPr bwMode="auto">
            <a:xfrm>
              <a:off x="3918" y="3397"/>
              <a:ext cx="116" cy="34"/>
            </a:xfrm>
            <a:custGeom>
              <a:avLst/>
              <a:gdLst>
                <a:gd name="T0" fmla="*/ 0 w 1036"/>
                <a:gd name="T1" fmla="*/ 0 h 303"/>
                <a:gd name="T2" fmla="*/ 1013 w 1036"/>
                <a:gd name="T3" fmla="*/ 303 h 303"/>
                <a:gd name="T4" fmla="*/ 1036 w 1036"/>
                <a:gd name="T5" fmla="*/ 303 h 303"/>
                <a:gd name="T6" fmla="*/ 31 w 1036"/>
                <a:gd name="T7" fmla="*/ 0 h 303"/>
                <a:gd name="T8" fmla="*/ 0 w 1036"/>
                <a:gd name="T9" fmla="*/ 0 h 303"/>
              </a:gdLst>
              <a:ahLst/>
              <a:cxnLst>
                <a:cxn ang="0">
                  <a:pos x="T0" y="T1"/>
                </a:cxn>
                <a:cxn ang="0">
                  <a:pos x="T2" y="T3"/>
                </a:cxn>
                <a:cxn ang="0">
                  <a:pos x="T4" y="T5"/>
                </a:cxn>
                <a:cxn ang="0">
                  <a:pos x="T6" y="T7"/>
                </a:cxn>
                <a:cxn ang="0">
                  <a:pos x="T8" y="T9"/>
                </a:cxn>
              </a:cxnLst>
              <a:rect l="0" t="0" r="r" b="b"/>
              <a:pathLst>
                <a:path w="1036" h="303">
                  <a:moveTo>
                    <a:pt x="0" y="0"/>
                  </a:moveTo>
                  <a:lnTo>
                    <a:pt x="1013" y="303"/>
                  </a:lnTo>
                  <a:lnTo>
                    <a:pt x="1036" y="303"/>
                  </a:lnTo>
                  <a:lnTo>
                    <a:pt x="31"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64" name="Freeform 544"/>
            <p:cNvSpPr>
              <a:spLocks/>
            </p:cNvSpPr>
            <p:nvPr/>
          </p:nvSpPr>
          <p:spPr bwMode="auto">
            <a:xfrm>
              <a:off x="3938" y="3393"/>
              <a:ext cx="113" cy="30"/>
            </a:xfrm>
            <a:custGeom>
              <a:avLst/>
              <a:gdLst>
                <a:gd name="T0" fmla="*/ 0 w 1023"/>
                <a:gd name="T1" fmla="*/ 1 h 270"/>
                <a:gd name="T2" fmla="*/ 1001 w 1023"/>
                <a:gd name="T3" fmla="*/ 270 h 270"/>
                <a:gd name="T4" fmla="*/ 1023 w 1023"/>
                <a:gd name="T5" fmla="*/ 269 h 270"/>
                <a:gd name="T6" fmla="*/ 31 w 1023"/>
                <a:gd name="T7" fmla="*/ 0 h 270"/>
                <a:gd name="T8" fmla="*/ 0 w 1023"/>
                <a:gd name="T9" fmla="*/ 1 h 270"/>
              </a:gdLst>
              <a:ahLst/>
              <a:cxnLst>
                <a:cxn ang="0">
                  <a:pos x="T0" y="T1"/>
                </a:cxn>
                <a:cxn ang="0">
                  <a:pos x="T2" y="T3"/>
                </a:cxn>
                <a:cxn ang="0">
                  <a:pos x="T4" y="T5"/>
                </a:cxn>
                <a:cxn ang="0">
                  <a:pos x="T6" y="T7"/>
                </a:cxn>
                <a:cxn ang="0">
                  <a:pos x="T8" y="T9"/>
                </a:cxn>
              </a:cxnLst>
              <a:rect l="0" t="0" r="r" b="b"/>
              <a:pathLst>
                <a:path w="1023" h="270">
                  <a:moveTo>
                    <a:pt x="0" y="1"/>
                  </a:moveTo>
                  <a:lnTo>
                    <a:pt x="1001" y="270"/>
                  </a:lnTo>
                  <a:lnTo>
                    <a:pt x="1023" y="269"/>
                  </a:lnTo>
                  <a:lnTo>
                    <a:pt x="31" y="0"/>
                  </a:lnTo>
                  <a:lnTo>
                    <a:pt x="0" y="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65" name="Freeform 545"/>
            <p:cNvSpPr>
              <a:spLocks/>
            </p:cNvSpPr>
            <p:nvPr/>
          </p:nvSpPr>
          <p:spPr bwMode="auto">
            <a:xfrm>
              <a:off x="3929" y="3394"/>
              <a:ext cx="114" cy="33"/>
            </a:xfrm>
            <a:custGeom>
              <a:avLst/>
              <a:gdLst>
                <a:gd name="T0" fmla="*/ 0 w 1028"/>
                <a:gd name="T1" fmla="*/ 0 h 299"/>
                <a:gd name="T2" fmla="*/ 1009 w 1028"/>
                <a:gd name="T3" fmla="*/ 299 h 299"/>
                <a:gd name="T4" fmla="*/ 1028 w 1028"/>
                <a:gd name="T5" fmla="*/ 292 h 299"/>
                <a:gd name="T6" fmla="*/ 30 w 1028"/>
                <a:gd name="T7" fmla="*/ 0 h 299"/>
                <a:gd name="T8" fmla="*/ 0 w 1028"/>
                <a:gd name="T9" fmla="*/ 0 h 299"/>
              </a:gdLst>
              <a:ahLst/>
              <a:cxnLst>
                <a:cxn ang="0">
                  <a:pos x="T0" y="T1"/>
                </a:cxn>
                <a:cxn ang="0">
                  <a:pos x="T2" y="T3"/>
                </a:cxn>
                <a:cxn ang="0">
                  <a:pos x="T4" y="T5"/>
                </a:cxn>
                <a:cxn ang="0">
                  <a:pos x="T6" y="T7"/>
                </a:cxn>
                <a:cxn ang="0">
                  <a:pos x="T8" y="T9"/>
                </a:cxn>
              </a:cxnLst>
              <a:rect l="0" t="0" r="r" b="b"/>
              <a:pathLst>
                <a:path w="1028" h="299">
                  <a:moveTo>
                    <a:pt x="0" y="0"/>
                  </a:moveTo>
                  <a:lnTo>
                    <a:pt x="1009" y="299"/>
                  </a:lnTo>
                  <a:lnTo>
                    <a:pt x="1028" y="292"/>
                  </a:lnTo>
                  <a:lnTo>
                    <a:pt x="30"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12866" name="AutoShape 546"/>
          <p:cNvSpPr>
            <a:spLocks noChangeAspect="1" noChangeArrowheads="1" noTextEdit="1"/>
          </p:cNvSpPr>
          <p:nvPr/>
        </p:nvSpPr>
        <p:spPr bwMode="auto">
          <a:xfrm>
            <a:off x="5494338" y="3140075"/>
            <a:ext cx="26035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2867" name="Freeform 547"/>
          <p:cNvSpPr>
            <a:spLocks/>
          </p:cNvSpPr>
          <p:nvPr/>
        </p:nvSpPr>
        <p:spPr bwMode="auto">
          <a:xfrm>
            <a:off x="5495925" y="3140075"/>
            <a:ext cx="258763" cy="268288"/>
          </a:xfrm>
          <a:custGeom>
            <a:avLst/>
            <a:gdLst>
              <a:gd name="T0" fmla="*/ 653 w 1894"/>
              <a:gd name="T1" fmla="*/ 0 h 1904"/>
              <a:gd name="T2" fmla="*/ 668 w 1894"/>
              <a:gd name="T3" fmla="*/ 0 h 1904"/>
              <a:gd name="T4" fmla="*/ 699 w 1894"/>
              <a:gd name="T5" fmla="*/ 1 h 1904"/>
              <a:gd name="T6" fmla="*/ 742 w 1894"/>
              <a:gd name="T7" fmla="*/ 3 h 1904"/>
              <a:gd name="T8" fmla="*/ 799 w 1894"/>
              <a:gd name="T9" fmla="*/ 6 h 1904"/>
              <a:gd name="T10" fmla="*/ 865 w 1894"/>
              <a:gd name="T11" fmla="*/ 10 h 1904"/>
              <a:gd name="T12" fmla="*/ 941 w 1894"/>
              <a:gd name="T13" fmla="*/ 17 h 1904"/>
              <a:gd name="T14" fmla="*/ 1025 w 1894"/>
              <a:gd name="T15" fmla="*/ 26 h 1904"/>
              <a:gd name="T16" fmla="*/ 1116 w 1894"/>
              <a:gd name="T17" fmla="*/ 38 h 1904"/>
              <a:gd name="T18" fmla="*/ 1213 w 1894"/>
              <a:gd name="T19" fmla="*/ 55 h 1904"/>
              <a:gd name="T20" fmla="*/ 1315 w 1894"/>
              <a:gd name="T21" fmla="*/ 73 h 1904"/>
              <a:gd name="T22" fmla="*/ 1418 w 1894"/>
              <a:gd name="T23" fmla="*/ 97 h 1904"/>
              <a:gd name="T24" fmla="*/ 1525 w 1894"/>
              <a:gd name="T25" fmla="*/ 125 h 1904"/>
              <a:gd name="T26" fmla="*/ 1632 w 1894"/>
              <a:gd name="T27" fmla="*/ 159 h 1904"/>
              <a:gd name="T28" fmla="*/ 1739 w 1894"/>
              <a:gd name="T29" fmla="*/ 197 h 1904"/>
              <a:gd name="T30" fmla="*/ 1843 w 1894"/>
              <a:gd name="T31" fmla="*/ 241 h 1904"/>
              <a:gd name="T32" fmla="*/ 1729 w 1894"/>
              <a:gd name="T33" fmla="*/ 1139 h 1904"/>
              <a:gd name="T34" fmla="*/ 1742 w 1894"/>
              <a:gd name="T35" fmla="*/ 1146 h 1904"/>
              <a:gd name="T36" fmla="*/ 1768 w 1894"/>
              <a:gd name="T37" fmla="*/ 1173 h 1904"/>
              <a:gd name="T38" fmla="*/ 1781 w 1894"/>
              <a:gd name="T39" fmla="*/ 1234 h 1904"/>
              <a:gd name="T40" fmla="*/ 1760 w 1894"/>
              <a:gd name="T41" fmla="*/ 1341 h 1904"/>
              <a:gd name="T42" fmla="*/ 1432 w 1894"/>
              <a:gd name="T43" fmla="*/ 1765 h 1904"/>
              <a:gd name="T44" fmla="*/ 1322 w 1894"/>
              <a:gd name="T45" fmla="*/ 1904 h 1904"/>
              <a:gd name="T46" fmla="*/ 1304 w 1894"/>
              <a:gd name="T47" fmla="*/ 1902 h 1904"/>
              <a:gd name="T48" fmla="*/ 1270 w 1894"/>
              <a:gd name="T49" fmla="*/ 1897 h 1904"/>
              <a:gd name="T50" fmla="*/ 1223 w 1894"/>
              <a:gd name="T51" fmla="*/ 1891 h 1904"/>
              <a:gd name="T52" fmla="*/ 1162 w 1894"/>
              <a:gd name="T53" fmla="*/ 1881 h 1904"/>
              <a:gd name="T54" fmla="*/ 1091 w 1894"/>
              <a:gd name="T55" fmla="*/ 1869 h 1904"/>
              <a:gd name="T56" fmla="*/ 1008 w 1894"/>
              <a:gd name="T57" fmla="*/ 1854 h 1904"/>
              <a:gd name="T58" fmla="*/ 918 w 1894"/>
              <a:gd name="T59" fmla="*/ 1835 h 1904"/>
              <a:gd name="T60" fmla="*/ 820 w 1894"/>
              <a:gd name="T61" fmla="*/ 1813 h 1904"/>
              <a:gd name="T62" fmla="*/ 717 w 1894"/>
              <a:gd name="T63" fmla="*/ 1786 h 1904"/>
              <a:gd name="T64" fmla="*/ 610 w 1894"/>
              <a:gd name="T65" fmla="*/ 1755 h 1904"/>
              <a:gd name="T66" fmla="*/ 501 w 1894"/>
              <a:gd name="T67" fmla="*/ 1720 h 1904"/>
              <a:gd name="T68" fmla="*/ 390 w 1894"/>
              <a:gd name="T69" fmla="*/ 1681 h 1904"/>
              <a:gd name="T70" fmla="*/ 280 w 1894"/>
              <a:gd name="T71" fmla="*/ 1636 h 1904"/>
              <a:gd name="T72" fmla="*/ 172 w 1894"/>
              <a:gd name="T73" fmla="*/ 1585 h 1904"/>
              <a:gd name="T74" fmla="*/ 67 w 1894"/>
              <a:gd name="T75" fmla="*/ 1530 h 1904"/>
              <a:gd name="T76" fmla="*/ 16 w 1894"/>
              <a:gd name="T77" fmla="*/ 1495 h 1904"/>
              <a:gd name="T78" fmla="*/ 8 w 1894"/>
              <a:gd name="T79" fmla="*/ 1457 h 1904"/>
              <a:gd name="T80" fmla="*/ 0 w 1894"/>
              <a:gd name="T81" fmla="*/ 1401 h 1904"/>
              <a:gd name="T82" fmla="*/ 4 w 1894"/>
              <a:gd name="T83" fmla="*/ 1343 h 1904"/>
              <a:gd name="T84" fmla="*/ 388 w 1894"/>
              <a:gd name="T85" fmla="*/ 965 h 1904"/>
              <a:gd name="T86" fmla="*/ 386 w 1894"/>
              <a:gd name="T87" fmla="*/ 952 h 1904"/>
              <a:gd name="T88" fmla="*/ 390 w 1894"/>
              <a:gd name="T89" fmla="*/ 917 h 1904"/>
              <a:gd name="T90" fmla="*/ 412 w 1894"/>
              <a:gd name="T91" fmla="*/ 868 h 1904"/>
              <a:gd name="T92" fmla="*/ 468 w 1894"/>
              <a:gd name="T93" fmla="*/ 814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94" h="1904">
                <a:moveTo>
                  <a:pt x="651" y="0"/>
                </a:moveTo>
                <a:lnTo>
                  <a:pt x="653" y="0"/>
                </a:lnTo>
                <a:lnTo>
                  <a:pt x="659" y="0"/>
                </a:lnTo>
                <a:lnTo>
                  <a:pt x="668" y="0"/>
                </a:lnTo>
                <a:lnTo>
                  <a:pt x="682" y="0"/>
                </a:lnTo>
                <a:lnTo>
                  <a:pt x="699" y="1"/>
                </a:lnTo>
                <a:lnTo>
                  <a:pt x="720" y="1"/>
                </a:lnTo>
                <a:lnTo>
                  <a:pt x="742" y="3"/>
                </a:lnTo>
                <a:lnTo>
                  <a:pt x="769" y="4"/>
                </a:lnTo>
                <a:lnTo>
                  <a:pt x="799" y="6"/>
                </a:lnTo>
                <a:lnTo>
                  <a:pt x="831" y="8"/>
                </a:lnTo>
                <a:lnTo>
                  <a:pt x="865" y="10"/>
                </a:lnTo>
                <a:lnTo>
                  <a:pt x="902" y="13"/>
                </a:lnTo>
                <a:lnTo>
                  <a:pt x="941" y="17"/>
                </a:lnTo>
                <a:lnTo>
                  <a:pt x="982" y="21"/>
                </a:lnTo>
                <a:lnTo>
                  <a:pt x="1025" y="26"/>
                </a:lnTo>
                <a:lnTo>
                  <a:pt x="1070" y="32"/>
                </a:lnTo>
                <a:lnTo>
                  <a:pt x="1116" y="38"/>
                </a:lnTo>
                <a:lnTo>
                  <a:pt x="1164" y="46"/>
                </a:lnTo>
                <a:lnTo>
                  <a:pt x="1213" y="55"/>
                </a:lnTo>
                <a:lnTo>
                  <a:pt x="1263" y="63"/>
                </a:lnTo>
                <a:lnTo>
                  <a:pt x="1315" y="73"/>
                </a:lnTo>
                <a:lnTo>
                  <a:pt x="1366" y="85"/>
                </a:lnTo>
                <a:lnTo>
                  <a:pt x="1418" y="97"/>
                </a:lnTo>
                <a:lnTo>
                  <a:pt x="1472" y="111"/>
                </a:lnTo>
                <a:lnTo>
                  <a:pt x="1525" y="125"/>
                </a:lnTo>
                <a:lnTo>
                  <a:pt x="1579" y="141"/>
                </a:lnTo>
                <a:lnTo>
                  <a:pt x="1632" y="159"/>
                </a:lnTo>
                <a:lnTo>
                  <a:pt x="1685" y="177"/>
                </a:lnTo>
                <a:lnTo>
                  <a:pt x="1739" y="197"/>
                </a:lnTo>
                <a:lnTo>
                  <a:pt x="1791" y="218"/>
                </a:lnTo>
                <a:lnTo>
                  <a:pt x="1843" y="241"/>
                </a:lnTo>
                <a:lnTo>
                  <a:pt x="1894" y="266"/>
                </a:lnTo>
                <a:lnTo>
                  <a:pt x="1729" y="1139"/>
                </a:lnTo>
                <a:lnTo>
                  <a:pt x="1733" y="1140"/>
                </a:lnTo>
                <a:lnTo>
                  <a:pt x="1742" y="1146"/>
                </a:lnTo>
                <a:lnTo>
                  <a:pt x="1755" y="1156"/>
                </a:lnTo>
                <a:lnTo>
                  <a:pt x="1768" y="1173"/>
                </a:lnTo>
                <a:lnTo>
                  <a:pt x="1778" y="1199"/>
                </a:lnTo>
                <a:lnTo>
                  <a:pt x="1781" y="1234"/>
                </a:lnTo>
                <a:lnTo>
                  <a:pt x="1777" y="1281"/>
                </a:lnTo>
                <a:lnTo>
                  <a:pt x="1760" y="1341"/>
                </a:lnTo>
                <a:lnTo>
                  <a:pt x="1472" y="1765"/>
                </a:lnTo>
                <a:lnTo>
                  <a:pt x="1432" y="1765"/>
                </a:lnTo>
                <a:lnTo>
                  <a:pt x="1324" y="1904"/>
                </a:lnTo>
                <a:lnTo>
                  <a:pt x="1322" y="1904"/>
                </a:lnTo>
                <a:lnTo>
                  <a:pt x="1315" y="1903"/>
                </a:lnTo>
                <a:lnTo>
                  <a:pt x="1304" y="1902"/>
                </a:lnTo>
                <a:lnTo>
                  <a:pt x="1290" y="1900"/>
                </a:lnTo>
                <a:lnTo>
                  <a:pt x="1270" y="1897"/>
                </a:lnTo>
                <a:lnTo>
                  <a:pt x="1249" y="1894"/>
                </a:lnTo>
                <a:lnTo>
                  <a:pt x="1223" y="1891"/>
                </a:lnTo>
                <a:lnTo>
                  <a:pt x="1194" y="1887"/>
                </a:lnTo>
                <a:lnTo>
                  <a:pt x="1162" y="1881"/>
                </a:lnTo>
                <a:lnTo>
                  <a:pt x="1128" y="1876"/>
                </a:lnTo>
                <a:lnTo>
                  <a:pt x="1091" y="1869"/>
                </a:lnTo>
                <a:lnTo>
                  <a:pt x="1050" y="1862"/>
                </a:lnTo>
                <a:lnTo>
                  <a:pt x="1008" y="1854"/>
                </a:lnTo>
                <a:lnTo>
                  <a:pt x="964" y="1845"/>
                </a:lnTo>
                <a:lnTo>
                  <a:pt x="918" y="1835"/>
                </a:lnTo>
                <a:lnTo>
                  <a:pt x="870" y="1824"/>
                </a:lnTo>
                <a:lnTo>
                  <a:pt x="820" y="1813"/>
                </a:lnTo>
                <a:lnTo>
                  <a:pt x="769" y="1800"/>
                </a:lnTo>
                <a:lnTo>
                  <a:pt x="717" y="1786"/>
                </a:lnTo>
                <a:lnTo>
                  <a:pt x="664" y="1772"/>
                </a:lnTo>
                <a:lnTo>
                  <a:pt x="610" y="1755"/>
                </a:lnTo>
                <a:lnTo>
                  <a:pt x="555" y="1738"/>
                </a:lnTo>
                <a:lnTo>
                  <a:pt x="501" y="1720"/>
                </a:lnTo>
                <a:lnTo>
                  <a:pt x="445" y="1701"/>
                </a:lnTo>
                <a:lnTo>
                  <a:pt x="390" y="1681"/>
                </a:lnTo>
                <a:lnTo>
                  <a:pt x="334" y="1659"/>
                </a:lnTo>
                <a:lnTo>
                  <a:pt x="280" y="1636"/>
                </a:lnTo>
                <a:lnTo>
                  <a:pt x="225" y="1611"/>
                </a:lnTo>
                <a:lnTo>
                  <a:pt x="172" y="1585"/>
                </a:lnTo>
                <a:lnTo>
                  <a:pt x="119" y="1559"/>
                </a:lnTo>
                <a:lnTo>
                  <a:pt x="67" y="1530"/>
                </a:lnTo>
                <a:lnTo>
                  <a:pt x="17" y="1500"/>
                </a:lnTo>
                <a:lnTo>
                  <a:pt x="16" y="1495"/>
                </a:lnTo>
                <a:lnTo>
                  <a:pt x="12" y="1480"/>
                </a:lnTo>
                <a:lnTo>
                  <a:pt x="8" y="1457"/>
                </a:lnTo>
                <a:lnTo>
                  <a:pt x="4" y="1430"/>
                </a:lnTo>
                <a:lnTo>
                  <a:pt x="0" y="1401"/>
                </a:lnTo>
                <a:lnTo>
                  <a:pt x="0" y="1370"/>
                </a:lnTo>
                <a:lnTo>
                  <a:pt x="4" y="1343"/>
                </a:lnTo>
                <a:lnTo>
                  <a:pt x="12" y="1319"/>
                </a:lnTo>
                <a:lnTo>
                  <a:pt x="388" y="965"/>
                </a:lnTo>
                <a:lnTo>
                  <a:pt x="387" y="961"/>
                </a:lnTo>
                <a:lnTo>
                  <a:pt x="386" y="952"/>
                </a:lnTo>
                <a:lnTo>
                  <a:pt x="386" y="936"/>
                </a:lnTo>
                <a:lnTo>
                  <a:pt x="390" y="917"/>
                </a:lnTo>
                <a:lnTo>
                  <a:pt x="397" y="893"/>
                </a:lnTo>
                <a:lnTo>
                  <a:pt x="412" y="868"/>
                </a:lnTo>
                <a:lnTo>
                  <a:pt x="435" y="841"/>
                </a:lnTo>
                <a:lnTo>
                  <a:pt x="468" y="814"/>
                </a:lnTo>
                <a:lnTo>
                  <a:pt x="651" y="0"/>
                </a:lnTo>
                <a:close/>
              </a:path>
            </a:pathLst>
          </a:custGeom>
          <a:solidFill>
            <a:schemeClr val="folHlink"/>
          </a:solidFill>
          <a:ln w="9525">
            <a:solidFill>
              <a:schemeClr val="bg2"/>
            </a:solidFill>
            <a:round/>
            <a:headEnd/>
            <a:tailEnd/>
          </a:ln>
        </p:spPr>
        <p:txBody>
          <a:bodyPr/>
          <a:lstStyle/>
          <a:p>
            <a:endParaRPr lang="en-US"/>
          </a:p>
        </p:txBody>
      </p:sp>
      <p:sp>
        <p:nvSpPr>
          <p:cNvPr id="312868" name="Freeform 548"/>
          <p:cNvSpPr>
            <a:spLocks/>
          </p:cNvSpPr>
          <p:nvPr/>
        </p:nvSpPr>
        <p:spPr bwMode="auto">
          <a:xfrm>
            <a:off x="5527675" y="3309938"/>
            <a:ext cx="150813" cy="46037"/>
          </a:xfrm>
          <a:custGeom>
            <a:avLst/>
            <a:gdLst>
              <a:gd name="T0" fmla="*/ 40 w 1106"/>
              <a:gd name="T1" fmla="*/ 0 h 331"/>
              <a:gd name="T2" fmla="*/ 1106 w 1106"/>
              <a:gd name="T3" fmla="*/ 277 h 331"/>
              <a:gd name="T4" fmla="*/ 1071 w 1106"/>
              <a:gd name="T5" fmla="*/ 331 h 331"/>
              <a:gd name="T6" fmla="*/ 0 w 1106"/>
              <a:gd name="T7" fmla="*/ 36 h 331"/>
              <a:gd name="T8" fmla="*/ 40 w 1106"/>
              <a:gd name="T9" fmla="*/ 0 h 331"/>
            </a:gdLst>
            <a:ahLst/>
            <a:cxnLst>
              <a:cxn ang="0">
                <a:pos x="T0" y="T1"/>
              </a:cxn>
              <a:cxn ang="0">
                <a:pos x="T2" y="T3"/>
              </a:cxn>
              <a:cxn ang="0">
                <a:pos x="T4" y="T5"/>
              </a:cxn>
              <a:cxn ang="0">
                <a:pos x="T6" y="T7"/>
              </a:cxn>
              <a:cxn ang="0">
                <a:pos x="T8" y="T9"/>
              </a:cxn>
            </a:cxnLst>
            <a:rect l="0" t="0" r="r" b="b"/>
            <a:pathLst>
              <a:path w="1106" h="331">
                <a:moveTo>
                  <a:pt x="40" y="0"/>
                </a:moveTo>
                <a:lnTo>
                  <a:pt x="1106" y="277"/>
                </a:lnTo>
                <a:lnTo>
                  <a:pt x="1071" y="331"/>
                </a:lnTo>
                <a:lnTo>
                  <a:pt x="0" y="36"/>
                </a:lnTo>
                <a:lnTo>
                  <a:pt x="4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69" name="Freeform 549"/>
          <p:cNvSpPr>
            <a:spLocks/>
          </p:cNvSpPr>
          <p:nvPr/>
        </p:nvSpPr>
        <p:spPr bwMode="auto">
          <a:xfrm>
            <a:off x="5502275" y="3330575"/>
            <a:ext cx="176213" cy="71438"/>
          </a:xfrm>
          <a:custGeom>
            <a:avLst/>
            <a:gdLst>
              <a:gd name="T0" fmla="*/ 1282 w 1285"/>
              <a:gd name="T1" fmla="*/ 391 h 505"/>
              <a:gd name="T2" fmla="*/ 1264 w 1285"/>
              <a:gd name="T3" fmla="*/ 389 h 505"/>
              <a:gd name="T4" fmla="*/ 1232 w 1285"/>
              <a:gd name="T5" fmla="*/ 385 h 505"/>
              <a:gd name="T6" fmla="*/ 1183 w 1285"/>
              <a:gd name="T7" fmla="*/ 378 h 505"/>
              <a:gd name="T8" fmla="*/ 1124 w 1285"/>
              <a:gd name="T9" fmla="*/ 369 h 505"/>
              <a:gd name="T10" fmla="*/ 1052 w 1285"/>
              <a:gd name="T11" fmla="*/ 355 h 505"/>
              <a:gd name="T12" fmla="*/ 971 w 1285"/>
              <a:gd name="T13" fmla="*/ 340 h 505"/>
              <a:gd name="T14" fmla="*/ 881 w 1285"/>
              <a:gd name="T15" fmla="*/ 322 h 505"/>
              <a:gd name="T16" fmla="*/ 785 w 1285"/>
              <a:gd name="T17" fmla="*/ 299 h 505"/>
              <a:gd name="T18" fmla="*/ 684 w 1285"/>
              <a:gd name="T19" fmla="*/ 273 h 505"/>
              <a:gd name="T20" fmla="*/ 579 w 1285"/>
              <a:gd name="T21" fmla="*/ 244 h 505"/>
              <a:gd name="T22" fmla="*/ 472 w 1285"/>
              <a:gd name="T23" fmla="*/ 209 h 505"/>
              <a:gd name="T24" fmla="*/ 364 w 1285"/>
              <a:gd name="T25" fmla="*/ 171 h 505"/>
              <a:gd name="T26" fmla="*/ 259 w 1285"/>
              <a:gd name="T27" fmla="*/ 128 h 505"/>
              <a:gd name="T28" fmla="*/ 155 w 1285"/>
              <a:gd name="T29" fmla="*/ 81 h 505"/>
              <a:gd name="T30" fmla="*/ 55 w 1285"/>
              <a:gd name="T31" fmla="*/ 28 h 505"/>
              <a:gd name="T32" fmla="*/ 6 w 1285"/>
              <a:gd name="T33" fmla="*/ 4 h 505"/>
              <a:gd name="T34" fmla="*/ 2 w 1285"/>
              <a:gd name="T35" fmla="*/ 32 h 505"/>
              <a:gd name="T36" fmla="*/ 0 w 1285"/>
              <a:gd name="T37" fmla="*/ 76 h 505"/>
              <a:gd name="T38" fmla="*/ 8 w 1285"/>
              <a:gd name="T39" fmla="*/ 120 h 505"/>
              <a:gd name="T40" fmla="*/ 19 w 1285"/>
              <a:gd name="T41" fmla="*/ 139 h 505"/>
              <a:gd name="T42" fmla="*/ 28 w 1285"/>
              <a:gd name="T43" fmla="*/ 144 h 505"/>
              <a:gd name="T44" fmla="*/ 47 w 1285"/>
              <a:gd name="T45" fmla="*/ 155 h 505"/>
              <a:gd name="T46" fmla="*/ 75 w 1285"/>
              <a:gd name="T47" fmla="*/ 170 h 505"/>
              <a:gd name="T48" fmla="*/ 112 w 1285"/>
              <a:gd name="T49" fmla="*/ 190 h 505"/>
              <a:gd name="T50" fmla="*/ 159 w 1285"/>
              <a:gd name="T51" fmla="*/ 212 h 505"/>
              <a:gd name="T52" fmla="*/ 215 w 1285"/>
              <a:gd name="T53" fmla="*/ 238 h 505"/>
              <a:gd name="T54" fmla="*/ 281 w 1285"/>
              <a:gd name="T55" fmla="*/ 267 h 505"/>
              <a:gd name="T56" fmla="*/ 358 w 1285"/>
              <a:gd name="T57" fmla="*/ 296 h 505"/>
              <a:gd name="T58" fmla="*/ 443 w 1285"/>
              <a:gd name="T59" fmla="*/ 326 h 505"/>
              <a:gd name="T60" fmla="*/ 540 w 1285"/>
              <a:gd name="T61" fmla="*/ 357 h 505"/>
              <a:gd name="T62" fmla="*/ 647 w 1285"/>
              <a:gd name="T63" fmla="*/ 387 h 505"/>
              <a:gd name="T64" fmla="*/ 764 w 1285"/>
              <a:gd name="T65" fmla="*/ 416 h 505"/>
              <a:gd name="T66" fmla="*/ 890 w 1285"/>
              <a:gd name="T67" fmla="*/ 444 h 505"/>
              <a:gd name="T68" fmla="*/ 1028 w 1285"/>
              <a:gd name="T69" fmla="*/ 472 h 505"/>
              <a:gd name="T70" fmla="*/ 1177 w 1285"/>
              <a:gd name="T71" fmla="*/ 494 h 505"/>
              <a:gd name="T72" fmla="*/ 1256 w 1285"/>
              <a:gd name="T73" fmla="*/ 503 h 505"/>
              <a:gd name="T74" fmla="*/ 1265 w 1285"/>
              <a:gd name="T75" fmla="*/ 487 h 505"/>
              <a:gd name="T76" fmla="*/ 1278 w 1285"/>
              <a:gd name="T77" fmla="*/ 456 h 505"/>
              <a:gd name="T78" fmla="*/ 1285 w 1285"/>
              <a:gd name="T79" fmla="*/ 41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5" h="505">
                <a:moveTo>
                  <a:pt x="1284" y="391"/>
                </a:moveTo>
                <a:lnTo>
                  <a:pt x="1282" y="391"/>
                </a:lnTo>
                <a:lnTo>
                  <a:pt x="1275" y="390"/>
                </a:lnTo>
                <a:lnTo>
                  <a:pt x="1264" y="389"/>
                </a:lnTo>
                <a:lnTo>
                  <a:pt x="1250" y="387"/>
                </a:lnTo>
                <a:lnTo>
                  <a:pt x="1232" y="385"/>
                </a:lnTo>
                <a:lnTo>
                  <a:pt x="1209" y="382"/>
                </a:lnTo>
                <a:lnTo>
                  <a:pt x="1183" y="378"/>
                </a:lnTo>
                <a:lnTo>
                  <a:pt x="1155" y="374"/>
                </a:lnTo>
                <a:lnTo>
                  <a:pt x="1124" y="369"/>
                </a:lnTo>
                <a:lnTo>
                  <a:pt x="1089" y="362"/>
                </a:lnTo>
                <a:lnTo>
                  <a:pt x="1052" y="355"/>
                </a:lnTo>
                <a:lnTo>
                  <a:pt x="1013" y="349"/>
                </a:lnTo>
                <a:lnTo>
                  <a:pt x="971" y="340"/>
                </a:lnTo>
                <a:lnTo>
                  <a:pt x="926" y="332"/>
                </a:lnTo>
                <a:lnTo>
                  <a:pt x="881" y="322"/>
                </a:lnTo>
                <a:lnTo>
                  <a:pt x="834" y="311"/>
                </a:lnTo>
                <a:lnTo>
                  <a:pt x="785" y="299"/>
                </a:lnTo>
                <a:lnTo>
                  <a:pt x="735" y="287"/>
                </a:lnTo>
                <a:lnTo>
                  <a:pt x="684" y="273"/>
                </a:lnTo>
                <a:lnTo>
                  <a:pt x="632" y="259"/>
                </a:lnTo>
                <a:lnTo>
                  <a:pt x="579" y="244"/>
                </a:lnTo>
                <a:lnTo>
                  <a:pt x="526" y="228"/>
                </a:lnTo>
                <a:lnTo>
                  <a:pt x="472" y="209"/>
                </a:lnTo>
                <a:lnTo>
                  <a:pt x="419" y="191"/>
                </a:lnTo>
                <a:lnTo>
                  <a:pt x="364" y="171"/>
                </a:lnTo>
                <a:lnTo>
                  <a:pt x="311" y="150"/>
                </a:lnTo>
                <a:lnTo>
                  <a:pt x="259" y="128"/>
                </a:lnTo>
                <a:lnTo>
                  <a:pt x="206" y="105"/>
                </a:lnTo>
                <a:lnTo>
                  <a:pt x="155" y="81"/>
                </a:lnTo>
                <a:lnTo>
                  <a:pt x="104" y="55"/>
                </a:lnTo>
                <a:lnTo>
                  <a:pt x="55" y="28"/>
                </a:lnTo>
                <a:lnTo>
                  <a:pt x="7" y="0"/>
                </a:lnTo>
                <a:lnTo>
                  <a:pt x="6" y="4"/>
                </a:lnTo>
                <a:lnTo>
                  <a:pt x="4" y="15"/>
                </a:lnTo>
                <a:lnTo>
                  <a:pt x="2" y="32"/>
                </a:lnTo>
                <a:lnTo>
                  <a:pt x="0" y="53"/>
                </a:lnTo>
                <a:lnTo>
                  <a:pt x="0" y="76"/>
                </a:lnTo>
                <a:lnTo>
                  <a:pt x="2" y="98"/>
                </a:lnTo>
                <a:lnTo>
                  <a:pt x="8" y="120"/>
                </a:lnTo>
                <a:lnTo>
                  <a:pt x="18" y="137"/>
                </a:lnTo>
                <a:lnTo>
                  <a:pt x="19" y="139"/>
                </a:lnTo>
                <a:lnTo>
                  <a:pt x="22" y="141"/>
                </a:lnTo>
                <a:lnTo>
                  <a:pt x="28" y="144"/>
                </a:lnTo>
                <a:lnTo>
                  <a:pt x="37" y="148"/>
                </a:lnTo>
                <a:lnTo>
                  <a:pt x="47" y="155"/>
                </a:lnTo>
                <a:lnTo>
                  <a:pt x="59" y="162"/>
                </a:lnTo>
                <a:lnTo>
                  <a:pt x="75" y="170"/>
                </a:lnTo>
                <a:lnTo>
                  <a:pt x="92" y="180"/>
                </a:lnTo>
                <a:lnTo>
                  <a:pt x="112" y="190"/>
                </a:lnTo>
                <a:lnTo>
                  <a:pt x="134" y="200"/>
                </a:lnTo>
                <a:lnTo>
                  <a:pt x="159" y="212"/>
                </a:lnTo>
                <a:lnTo>
                  <a:pt x="186" y="225"/>
                </a:lnTo>
                <a:lnTo>
                  <a:pt x="215" y="238"/>
                </a:lnTo>
                <a:lnTo>
                  <a:pt x="247" y="252"/>
                </a:lnTo>
                <a:lnTo>
                  <a:pt x="281" y="267"/>
                </a:lnTo>
                <a:lnTo>
                  <a:pt x="318" y="281"/>
                </a:lnTo>
                <a:lnTo>
                  <a:pt x="358" y="296"/>
                </a:lnTo>
                <a:lnTo>
                  <a:pt x="399" y="311"/>
                </a:lnTo>
                <a:lnTo>
                  <a:pt x="443" y="326"/>
                </a:lnTo>
                <a:lnTo>
                  <a:pt x="491" y="341"/>
                </a:lnTo>
                <a:lnTo>
                  <a:pt x="540" y="357"/>
                </a:lnTo>
                <a:lnTo>
                  <a:pt x="592" y="372"/>
                </a:lnTo>
                <a:lnTo>
                  <a:pt x="647" y="387"/>
                </a:lnTo>
                <a:lnTo>
                  <a:pt x="703" y="402"/>
                </a:lnTo>
                <a:lnTo>
                  <a:pt x="764" y="416"/>
                </a:lnTo>
                <a:lnTo>
                  <a:pt x="826" y="431"/>
                </a:lnTo>
                <a:lnTo>
                  <a:pt x="890" y="444"/>
                </a:lnTo>
                <a:lnTo>
                  <a:pt x="958" y="459"/>
                </a:lnTo>
                <a:lnTo>
                  <a:pt x="1028" y="472"/>
                </a:lnTo>
                <a:lnTo>
                  <a:pt x="1101" y="483"/>
                </a:lnTo>
                <a:lnTo>
                  <a:pt x="1177" y="494"/>
                </a:lnTo>
                <a:lnTo>
                  <a:pt x="1255" y="505"/>
                </a:lnTo>
                <a:lnTo>
                  <a:pt x="1256" y="503"/>
                </a:lnTo>
                <a:lnTo>
                  <a:pt x="1260" y="497"/>
                </a:lnTo>
                <a:lnTo>
                  <a:pt x="1265" y="487"/>
                </a:lnTo>
                <a:lnTo>
                  <a:pt x="1272" y="473"/>
                </a:lnTo>
                <a:lnTo>
                  <a:pt x="1278" y="456"/>
                </a:lnTo>
                <a:lnTo>
                  <a:pt x="1282" y="437"/>
                </a:lnTo>
                <a:lnTo>
                  <a:pt x="1285" y="415"/>
                </a:lnTo>
                <a:lnTo>
                  <a:pt x="1284" y="39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70" name="AutoShape 550"/>
          <p:cNvSpPr>
            <a:spLocks noChangeAspect="1" noChangeArrowheads="1" noTextEdit="1"/>
          </p:cNvSpPr>
          <p:nvPr/>
        </p:nvSpPr>
        <p:spPr bwMode="auto">
          <a:xfrm>
            <a:off x="5449888" y="3044825"/>
            <a:ext cx="284162"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2871" name="Freeform 551"/>
          <p:cNvSpPr>
            <a:spLocks/>
          </p:cNvSpPr>
          <p:nvPr/>
        </p:nvSpPr>
        <p:spPr bwMode="auto">
          <a:xfrm>
            <a:off x="5508625" y="3065463"/>
            <a:ext cx="41275" cy="52387"/>
          </a:xfrm>
          <a:custGeom>
            <a:avLst/>
            <a:gdLst>
              <a:gd name="T0" fmla="*/ 63 w 179"/>
              <a:gd name="T1" fmla="*/ 28 h 216"/>
              <a:gd name="T2" fmla="*/ 49 w 179"/>
              <a:gd name="T3" fmla="*/ 37 h 216"/>
              <a:gd name="T4" fmla="*/ 38 w 179"/>
              <a:gd name="T5" fmla="*/ 47 h 216"/>
              <a:gd name="T6" fmla="*/ 27 w 179"/>
              <a:gd name="T7" fmla="*/ 59 h 216"/>
              <a:gd name="T8" fmla="*/ 18 w 179"/>
              <a:gd name="T9" fmla="*/ 72 h 216"/>
              <a:gd name="T10" fmla="*/ 10 w 179"/>
              <a:gd name="T11" fmla="*/ 86 h 216"/>
              <a:gd name="T12" fmla="*/ 5 w 179"/>
              <a:gd name="T13" fmla="*/ 101 h 216"/>
              <a:gd name="T14" fmla="*/ 2 w 179"/>
              <a:gd name="T15" fmla="*/ 117 h 216"/>
              <a:gd name="T16" fmla="*/ 0 w 179"/>
              <a:gd name="T17" fmla="*/ 133 h 216"/>
              <a:gd name="T18" fmla="*/ 2 w 179"/>
              <a:gd name="T19" fmla="*/ 155 h 216"/>
              <a:gd name="T20" fmla="*/ 10 w 179"/>
              <a:gd name="T21" fmla="*/ 173 h 216"/>
              <a:gd name="T22" fmla="*/ 23 w 179"/>
              <a:gd name="T23" fmla="*/ 190 h 216"/>
              <a:gd name="T24" fmla="*/ 40 w 179"/>
              <a:gd name="T25" fmla="*/ 201 h 216"/>
              <a:gd name="T26" fmla="*/ 59 w 179"/>
              <a:gd name="T27" fmla="*/ 211 h 216"/>
              <a:gd name="T28" fmla="*/ 79 w 179"/>
              <a:gd name="T29" fmla="*/ 215 h 216"/>
              <a:gd name="T30" fmla="*/ 100 w 179"/>
              <a:gd name="T31" fmla="*/ 216 h 216"/>
              <a:gd name="T32" fmla="*/ 120 w 179"/>
              <a:gd name="T33" fmla="*/ 213 h 216"/>
              <a:gd name="T34" fmla="*/ 124 w 179"/>
              <a:gd name="T35" fmla="*/ 213 h 216"/>
              <a:gd name="T36" fmla="*/ 128 w 179"/>
              <a:gd name="T37" fmla="*/ 211 h 216"/>
              <a:gd name="T38" fmla="*/ 131 w 179"/>
              <a:gd name="T39" fmla="*/ 208 h 216"/>
              <a:gd name="T40" fmla="*/ 132 w 179"/>
              <a:gd name="T41" fmla="*/ 203 h 216"/>
              <a:gd name="T42" fmla="*/ 130 w 179"/>
              <a:gd name="T43" fmla="*/ 198 h 216"/>
              <a:gd name="T44" fmla="*/ 126 w 179"/>
              <a:gd name="T45" fmla="*/ 194 h 216"/>
              <a:gd name="T46" fmla="*/ 121 w 179"/>
              <a:gd name="T47" fmla="*/ 190 h 216"/>
              <a:gd name="T48" fmla="*/ 116 w 179"/>
              <a:gd name="T49" fmla="*/ 187 h 216"/>
              <a:gd name="T50" fmla="*/ 105 w 179"/>
              <a:gd name="T51" fmla="*/ 184 h 216"/>
              <a:gd name="T52" fmla="*/ 95 w 179"/>
              <a:gd name="T53" fmla="*/ 182 h 216"/>
              <a:gd name="T54" fmla="*/ 84 w 179"/>
              <a:gd name="T55" fmla="*/ 180 h 216"/>
              <a:gd name="T56" fmla="*/ 75 w 179"/>
              <a:gd name="T57" fmla="*/ 178 h 216"/>
              <a:gd name="T58" fmla="*/ 65 w 179"/>
              <a:gd name="T59" fmla="*/ 175 h 216"/>
              <a:gd name="T60" fmla="*/ 56 w 179"/>
              <a:gd name="T61" fmla="*/ 170 h 216"/>
              <a:gd name="T62" fmla="*/ 47 w 179"/>
              <a:gd name="T63" fmla="*/ 165 h 216"/>
              <a:gd name="T64" fmla="*/ 39 w 179"/>
              <a:gd name="T65" fmla="*/ 156 h 216"/>
              <a:gd name="T66" fmla="*/ 36 w 179"/>
              <a:gd name="T67" fmla="*/ 120 h 216"/>
              <a:gd name="T68" fmla="*/ 44 w 179"/>
              <a:gd name="T69" fmla="*/ 90 h 216"/>
              <a:gd name="T70" fmla="*/ 61 w 179"/>
              <a:gd name="T71" fmla="*/ 67 h 216"/>
              <a:gd name="T72" fmla="*/ 84 w 179"/>
              <a:gd name="T73" fmla="*/ 47 h 216"/>
              <a:gd name="T74" fmla="*/ 109 w 179"/>
              <a:gd name="T75" fmla="*/ 32 h 216"/>
              <a:gd name="T76" fmla="*/ 136 w 179"/>
              <a:gd name="T77" fmla="*/ 21 h 216"/>
              <a:gd name="T78" fmla="*/ 160 w 179"/>
              <a:gd name="T79" fmla="*/ 12 h 216"/>
              <a:gd name="T80" fmla="*/ 179 w 179"/>
              <a:gd name="T81" fmla="*/ 5 h 216"/>
              <a:gd name="T82" fmla="*/ 167 w 179"/>
              <a:gd name="T83" fmla="*/ 1 h 216"/>
              <a:gd name="T84" fmla="*/ 154 w 179"/>
              <a:gd name="T85" fmla="*/ 0 h 216"/>
              <a:gd name="T86" fmla="*/ 140 w 179"/>
              <a:gd name="T87" fmla="*/ 2 h 216"/>
              <a:gd name="T88" fmla="*/ 124 w 179"/>
              <a:gd name="T89" fmla="*/ 5 h 216"/>
              <a:gd name="T90" fmla="*/ 108 w 179"/>
              <a:gd name="T91" fmla="*/ 10 h 216"/>
              <a:gd name="T92" fmla="*/ 92 w 179"/>
              <a:gd name="T93" fmla="*/ 15 h 216"/>
              <a:gd name="T94" fmla="*/ 77 w 179"/>
              <a:gd name="T95" fmla="*/ 22 h 216"/>
              <a:gd name="T96" fmla="*/ 63 w 179"/>
              <a:gd name="T97" fmla="*/ 2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9" h="216">
                <a:moveTo>
                  <a:pt x="63" y="28"/>
                </a:moveTo>
                <a:lnTo>
                  <a:pt x="49" y="37"/>
                </a:lnTo>
                <a:lnTo>
                  <a:pt x="38" y="47"/>
                </a:lnTo>
                <a:lnTo>
                  <a:pt x="27" y="59"/>
                </a:lnTo>
                <a:lnTo>
                  <a:pt x="18" y="72"/>
                </a:lnTo>
                <a:lnTo>
                  <a:pt x="10" y="86"/>
                </a:lnTo>
                <a:lnTo>
                  <a:pt x="5" y="101"/>
                </a:lnTo>
                <a:lnTo>
                  <a:pt x="2" y="117"/>
                </a:lnTo>
                <a:lnTo>
                  <a:pt x="0" y="133"/>
                </a:lnTo>
                <a:lnTo>
                  <a:pt x="2" y="155"/>
                </a:lnTo>
                <a:lnTo>
                  <a:pt x="10" y="173"/>
                </a:lnTo>
                <a:lnTo>
                  <a:pt x="23" y="190"/>
                </a:lnTo>
                <a:lnTo>
                  <a:pt x="40" y="201"/>
                </a:lnTo>
                <a:lnTo>
                  <a:pt x="59" y="211"/>
                </a:lnTo>
                <a:lnTo>
                  <a:pt x="79" y="215"/>
                </a:lnTo>
                <a:lnTo>
                  <a:pt x="100" y="216"/>
                </a:lnTo>
                <a:lnTo>
                  <a:pt x="120" y="213"/>
                </a:lnTo>
                <a:lnTo>
                  <a:pt x="124" y="213"/>
                </a:lnTo>
                <a:lnTo>
                  <a:pt x="128" y="211"/>
                </a:lnTo>
                <a:lnTo>
                  <a:pt x="131" y="208"/>
                </a:lnTo>
                <a:lnTo>
                  <a:pt x="132" y="203"/>
                </a:lnTo>
                <a:lnTo>
                  <a:pt x="130" y="198"/>
                </a:lnTo>
                <a:lnTo>
                  <a:pt x="126" y="194"/>
                </a:lnTo>
                <a:lnTo>
                  <a:pt x="121" y="190"/>
                </a:lnTo>
                <a:lnTo>
                  <a:pt x="116" y="187"/>
                </a:lnTo>
                <a:lnTo>
                  <a:pt x="105" y="184"/>
                </a:lnTo>
                <a:lnTo>
                  <a:pt x="95" y="182"/>
                </a:lnTo>
                <a:lnTo>
                  <a:pt x="84" y="180"/>
                </a:lnTo>
                <a:lnTo>
                  <a:pt x="75" y="178"/>
                </a:lnTo>
                <a:lnTo>
                  <a:pt x="65" y="175"/>
                </a:lnTo>
                <a:lnTo>
                  <a:pt x="56" y="170"/>
                </a:lnTo>
                <a:lnTo>
                  <a:pt x="47" y="165"/>
                </a:lnTo>
                <a:lnTo>
                  <a:pt x="39" y="156"/>
                </a:lnTo>
                <a:lnTo>
                  <a:pt x="36" y="120"/>
                </a:lnTo>
                <a:lnTo>
                  <a:pt x="44" y="90"/>
                </a:lnTo>
                <a:lnTo>
                  <a:pt x="61" y="67"/>
                </a:lnTo>
                <a:lnTo>
                  <a:pt x="84" y="47"/>
                </a:lnTo>
                <a:lnTo>
                  <a:pt x="109" y="32"/>
                </a:lnTo>
                <a:lnTo>
                  <a:pt x="136" y="21"/>
                </a:lnTo>
                <a:lnTo>
                  <a:pt x="160" y="12"/>
                </a:lnTo>
                <a:lnTo>
                  <a:pt x="179" y="5"/>
                </a:lnTo>
                <a:lnTo>
                  <a:pt x="167" y="1"/>
                </a:lnTo>
                <a:lnTo>
                  <a:pt x="154" y="0"/>
                </a:lnTo>
                <a:lnTo>
                  <a:pt x="140" y="2"/>
                </a:lnTo>
                <a:lnTo>
                  <a:pt x="124" y="5"/>
                </a:lnTo>
                <a:lnTo>
                  <a:pt x="108" y="10"/>
                </a:lnTo>
                <a:lnTo>
                  <a:pt x="92" y="15"/>
                </a:lnTo>
                <a:lnTo>
                  <a:pt x="77" y="22"/>
                </a:lnTo>
                <a:lnTo>
                  <a:pt x="63" y="28"/>
                </a:lnTo>
                <a:close/>
              </a:path>
            </a:pathLst>
          </a:custGeom>
          <a:solidFill>
            <a:srgbClr val="C9E8FF"/>
          </a:solidFill>
          <a:ln w="9525">
            <a:solidFill>
              <a:srgbClr val="FF3300"/>
            </a:solidFill>
            <a:round/>
            <a:headEnd/>
            <a:tailEnd/>
          </a:ln>
        </p:spPr>
        <p:txBody>
          <a:bodyPr/>
          <a:lstStyle/>
          <a:p>
            <a:endParaRPr lang="en-US"/>
          </a:p>
        </p:txBody>
      </p:sp>
      <p:sp>
        <p:nvSpPr>
          <p:cNvPr id="312872" name="Freeform 552"/>
          <p:cNvSpPr>
            <a:spLocks/>
          </p:cNvSpPr>
          <p:nvPr/>
        </p:nvSpPr>
        <p:spPr bwMode="auto">
          <a:xfrm>
            <a:off x="5576888" y="3063875"/>
            <a:ext cx="25400" cy="39688"/>
          </a:xfrm>
          <a:custGeom>
            <a:avLst/>
            <a:gdLst>
              <a:gd name="T0" fmla="*/ 96 w 114"/>
              <a:gd name="T1" fmla="*/ 55 h 168"/>
              <a:gd name="T2" fmla="*/ 101 w 114"/>
              <a:gd name="T3" fmla="*/ 72 h 168"/>
              <a:gd name="T4" fmla="*/ 100 w 114"/>
              <a:gd name="T5" fmla="*/ 88 h 168"/>
              <a:gd name="T6" fmla="*/ 92 w 114"/>
              <a:gd name="T7" fmla="*/ 101 h 168"/>
              <a:gd name="T8" fmla="*/ 82 w 114"/>
              <a:gd name="T9" fmla="*/ 112 h 168"/>
              <a:gd name="T10" fmla="*/ 69 w 114"/>
              <a:gd name="T11" fmla="*/ 123 h 168"/>
              <a:gd name="T12" fmla="*/ 54 w 114"/>
              <a:gd name="T13" fmla="*/ 134 h 168"/>
              <a:gd name="T14" fmla="*/ 40 w 114"/>
              <a:gd name="T15" fmla="*/ 143 h 168"/>
              <a:gd name="T16" fmla="*/ 27 w 114"/>
              <a:gd name="T17" fmla="*/ 153 h 168"/>
              <a:gd name="T18" fmla="*/ 25 w 114"/>
              <a:gd name="T19" fmla="*/ 156 h 168"/>
              <a:gd name="T20" fmla="*/ 24 w 114"/>
              <a:gd name="T21" fmla="*/ 158 h 168"/>
              <a:gd name="T22" fmla="*/ 24 w 114"/>
              <a:gd name="T23" fmla="*/ 162 h 168"/>
              <a:gd name="T24" fmla="*/ 25 w 114"/>
              <a:gd name="T25" fmla="*/ 165 h 168"/>
              <a:gd name="T26" fmla="*/ 28 w 114"/>
              <a:gd name="T27" fmla="*/ 167 h 168"/>
              <a:gd name="T28" fmla="*/ 31 w 114"/>
              <a:gd name="T29" fmla="*/ 168 h 168"/>
              <a:gd name="T30" fmla="*/ 33 w 114"/>
              <a:gd name="T31" fmla="*/ 168 h 168"/>
              <a:gd name="T32" fmla="*/ 37 w 114"/>
              <a:gd name="T33" fmla="*/ 167 h 168"/>
              <a:gd name="T34" fmla="*/ 53 w 114"/>
              <a:gd name="T35" fmla="*/ 157 h 168"/>
              <a:gd name="T36" fmla="*/ 69 w 114"/>
              <a:gd name="T37" fmla="*/ 147 h 168"/>
              <a:gd name="T38" fmla="*/ 84 w 114"/>
              <a:gd name="T39" fmla="*/ 135 h 168"/>
              <a:gd name="T40" fmla="*/ 97 w 114"/>
              <a:gd name="T41" fmla="*/ 121 h 168"/>
              <a:gd name="T42" fmla="*/ 107 w 114"/>
              <a:gd name="T43" fmla="*/ 106 h 168"/>
              <a:gd name="T44" fmla="*/ 113 w 114"/>
              <a:gd name="T45" fmla="*/ 89 h 168"/>
              <a:gd name="T46" fmla="*/ 114 w 114"/>
              <a:gd name="T47" fmla="*/ 71 h 168"/>
              <a:gd name="T48" fmla="*/ 110 w 114"/>
              <a:gd name="T49" fmla="*/ 51 h 168"/>
              <a:gd name="T50" fmla="*/ 101 w 114"/>
              <a:gd name="T51" fmla="*/ 36 h 168"/>
              <a:gd name="T52" fmla="*/ 87 w 114"/>
              <a:gd name="T53" fmla="*/ 24 h 168"/>
              <a:gd name="T54" fmla="*/ 70 w 114"/>
              <a:gd name="T55" fmla="*/ 14 h 168"/>
              <a:gd name="T56" fmla="*/ 51 w 114"/>
              <a:gd name="T57" fmla="*/ 7 h 168"/>
              <a:gd name="T58" fmla="*/ 32 w 114"/>
              <a:gd name="T59" fmla="*/ 2 h 168"/>
              <a:gd name="T60" fmla="*/ 17 w 114"/>
              <a:gd name="T61" fmla="*/ 0 h 168"/>
              <a:gd name="T62" fmla="*/ 5 w 114"/>
              <a:gd name="T63" fmla="*/ 0 h 168"/>
              <a:gd name="T64" fmla="*/ 0 w 114"/>
              <a:gd name="T65" fmla="*/ 3 h 168"/>
              <a:gd name="T66" fmla="*/ 12 w 114"/>
              <a:gd name="T67" fmla="*/ 9 h 168"/>
              <a:gd name="T68" fmla="*/ 26 w 114"/>
              <a:gd name="T69" fmla="*/ 13 h 168"/>
              <a:gd name="T70" fmla="*/ 41 w 114"/>
              <a:gd name="T71" fmla="*/ 17 h 168"/>
              <a:gd name="T72" fmla="*/ 54 w 114"/>
              <a:gd name="T73" fmla="*/ 22 h 168"/>
              <a:gd name="T74" fmla="*/ 68 w 114"/>
              <a:gd name="T75" fmla="*/ 27 h 168"/>
              <a:gd name="T76" fmla="*/ 80 w 114"/>
              <a:gd name="T77" fmla="*/ 34 h 168"/>
              <a:gd name="T78" fmla="*/ 89 w 114"/>
              <a:gd name="T79" fmla="*/ 43 h 168"/>
              <a:gd name="T80" fmla="*/ 96 w 114"/>
              <a:gd name="T81" fmla="*/ 5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4" h="168">
                <a:moveTo>
                  <a:pt x="96" y="55"/>
                </a:moveTo>
                <a:lnTo>
                  <a:pt x="101" y="72"/>
                </a:lnTo>
                <a:lnTo>
                  <a:pt x="100" y="88"/>
                </a:lnTo>
                <a:lnTo>
                  <a:pt x="92" y="101"/>
                </a:lnTo>
                <a:lnTo>
                  <a:pt x="82" y="112"/>
                </a:lnTo>
                <a:lnTo>
                  <a:pt x="69" y="123"/>
                </a:lnTo>
                <a:lnTo>
                  <a:pt x="54" y="134"/>
                </a:lnTo>
                <a:lnTo>
                  <a:pt x="40" y="143"/>
                </a:lnTo>
                <a:lnTo>
                  <a:pt x="27" y="153"/>
                </a:lnTo>
                <a:lnTo>
                  <a:pt x="25" y="156"/>
                </a:lnTo>
                <a:lnTo>
                  <a:pt x="24" y="158"/>
                </a:lnTo>
                <a:lnTo>
                  <a:pt x="24" y="162"/>
                </a:lnTo>
                <a:lnTo>
                  <a:pt x="25" y="165"/>
                </a:lnTo>
                <a:lnTo>
                  <a:pt x="28" y="167"/>
                </a:lnTo>
                <a:lnTo>
                  <a:pt x="31" y="168"/>
                </a:lnTo>
                <a:lnTo>
                  <a:pt x="33" y="168"/>
                </a:lnTo>
                <a:lnTo>
                  <a:pt x="37" y="167"/>
                </a:lnTo>
                <a:lnTo>
                  <a:pt x="53" y="157"/>
                </a:lnTo>
                <a:lnTo>
                  <a:pt x="69" y="147"/>
                </a:lnTo>
                <a:lnTo>
                  <a:pt x="84" y="135"/>
                </a:lnTo>
                <a:lnTo>
                  <a:pt x="97" y="121"/>
                </a:lnTo>
                <a:lnTo>
                  <a:pt x="107" y="106"/>
                </a:lnTo>
                <a:lnTo>
                  <a:pt x="113" y="89"/>
                </a:lnTo>
                <a:lnTo>
                  <a:pt x="114" y="71"/>
                </a:lnTo>
                <a:lnTo>
                  <a:pt x="110" y="51"/>
                </a:lnTo>
                <a:lnTo>
                  <a:pt x="101" y="36"/>
                </a:lnTo>
                <a:lnTo>
                  <a:pt x="87" y="24"/>
                </a:lnTo>
                <a:lnTo>
                  <a:pt x="70" y="14"/>
                </a:lnTo>
                <a:lnTo>
                  <a:pt x="51" y="7"/>
                </a:lnTo>
                <a:lnTo>
                  <a:pt x="32" y="2"/>
                </a:lnTo>
                <a:lnTo>
                  <a:pt x="17" y="0"/>
                </a:lnTo>
                <a:lnTo>
                  <a:pt x="5" y="0"/>
                </a:lnTo>
                <a:lnTo>
                  <a:pt x="0" y="3"/>
                </a:lnTo>
                <a:lnTo>
                  <a:pt x="12" y="9"/>
                </a:lnTo>
                <a:lnTo>
                  <a:pt x="26" y="13"/>
                </a:lnTo>
                <a:lnTo>
                  <a:pt x="41" y="17"/>
                </a:lnTo>
                <a:lnTo>
                  <a:pt x="54" y="22"/>
                </a:lnTo>
                <a:lnTo>
                  <a:pt x="68" y="27"/>
                </a:lnTo>
                <a:lnTo>
                  <a:pt x="80" y="34"/>
                </a:lnTo>
                <a:lnTo>
                  <a:pt x="89" y="43"/>
                </a:lnTo>
                <a:lnTo>
                  <a:pt x="96" y="55"/>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73" name="Freeform 553"/>
          <p:cNvSpPr>
            <a:spLocks/>
          </p:cNvSpPr>
          <p:nvPr/>
        </p:nvSpPr>
        <p:spPr bwMode="auto">
          <a:xfrm>
            <a:off x="5483225" y="3054350"/>
            <a:ext cx="66675" cy="85725"/>
          </a:xfrm>
          <a:custGeom>
            <a:avLst/>
            <a:gdLst>
              <a:gd name="T0" fmla="*/ 90 w 289"/>
              <a:gd name="T1" fmla="*/ 65 h 351"/>
              <a:gd name="T2" fmla="*/ 48 w 289"/>
              <a:gd name="T3" fmla="*/ 106 h 351"/>
              <a:gd name="T4" fmla="*/ 15 w 289"/>
              <a:gd name="T5" fmla="*/ 155 h 351"/>
              <a:gd name="T6" fmla="*/ 0 w 289"/>
              <a:gd name="T7" fmla="*/ 210 h 351"/>
              <a:gd name="T8" fmla="*/ 3 w 289"/>
              <a:gd name="T9" fmla="*/ 248 h 351"/>
              <a:gd name="T10" fmla="*/ 8 w 289"/>
              <a:gd name="T11" fmla="*/ 262 h 351"/>
              <a:gd name="T12" fmla="*/ 17 w 289"/>
              <a:gd name="T13" fmla="*/ 276 h 351"/>
              <a:gd name="T14" fmla="*/ 29 w 289"/>
              <a:gd name="T15" fmla="*/ 288 h 351"/>
              <a:gd name="T16" fmla="*/ 50 w 289"/>
              <a:gd name="T17" fmla="*/ 301 h 351"/>
              <a:gd name="T18" fmla="*/ 77 w 289"/>
              <a:gd name="T19" fmla="*/ 315 h 351"/>
              <a:gd name="T20" fmla="*/ 107 w 289"/>
              <a:gd name="T21" fmla="*/ 326 h 351"/>
              <a:gd name="T22" fmla="*/ 136 w 289"/>
              <a:gd name="T23" fmla="*/ 334 h 351"/>
              <a:gd name="T24" fmla="*/ 167 w 289"/>
              <a:gd name="T25" fmla="*/ 341 h 351"/>
              <a:gd name="T26" fmla="*/ 197 w 289"/>
              <a:gd name="T27" fmla="*/ 345 h 351"/>
              <a:gd name="T28" fmla="*/ 228 w 289"/>
              <a:gd name="T29" fmla="*/ 348 h 351"/>
              <a:gd name="T30" fmla="*/ 259 w 289"/>
              <a:gd name="T31" fmla="*/ 350 h 351"/>
              <a:gd name="T32" fmla="*/ 279 w 289"/>
              <a:gd name="T33" fmla="*/ 351 h 351"/>
              <a:gd name="T34" fmla="*/ 286 w 289"/>
              <a:gd name="T35" fmla="*/ 345 h 351"/>
              <a:gd name="T36" fmla="*/ 289 w 289"/>
              <a:gd name="T37" fmla="*/ 335 h 351"/>
              <a:gd name="T38" fmla="*/ 282 w 289"/>
              <a:gd name="T39" fmla="*/ 328 h 351"/>
              <a:gd name="T40" fmla="*/ 263 w 289"/>
              <a:gd name="T41" fmla="*/ 322 h 351"/>
              <a:gd name="T42" fmla="*/ 236 w 289"/>
              <a:gd name="T43" fmla="*/ 317 h 351"/>
              <a:gd name="T44" fmla="*/ 208 w 289"/>
              <a:gd name="T45" fmla="*/ 313 h 351"/>
              <a:gd name="T46" fmla="*/ 179 w 289"/>
              <a:gd name="T47" fmla="*/ 308 h 351"/>
              <a:gd name="T48" fmla="*/ 152 w 289"/>
              <a:gd name="T49" fmla="*/ 303 h 351"/>
              <a:gd name="T50" fmla="*/ 125 w 289"/>
              <a:gd name="T51" fmla="*/ 296 h 351"/>
              <a:gd name="T52" fmla="*/ 98 w 289"/>
              <a:gd name="T53" fmla="*/ 287 h 351"/>
              <a:gd name="T54" fmla="*/ 72 w 289"/>
              <a:gd name="T55" fmla="*/ 276 h 351"/>
              <a:gd name="T56" fmla="*/ 49 w 289"/>
              <a:gd name="T57" fmla="*/ 261 h 351"/>
              <a:gd name="T58" fmla="*/ 34 w 289"/>
              <a:gd name="T59" fmla="*/ 241 h 351"/>
              <a:gd name="T60" fmla="*/ 30 w 289"/>
              <a:gd name="T61" fmla="*/ 215 h 351"/>
              <a:gd name="T62" fmla="*/ 34 w 289"/>
              <a:gd name="T63" fmla="*/ 186 h 351"/>
              <a:gd name="T64" fmla="*/ 46 w 289"/>
              <a:gd name="T65" fmla="*/ 158 h 351"/>
              <a:gd name="T66" fmla="*/ 64 w 289"/>
              <a:gd name="T67" fmla="*/ 128 h 351"/>
              <a:gd name="T68" fmla="*/ 85 w 289"/>
              <a:gd name="T69" fmla="*/ 102 h 351"/>
              <a:gd name="T70" fmla="*/ 110 w 289"/>
              <a:gd name="T71" fmla="*/ 77 h 351"/>
              <a:gd name="T72" fmla="*/ 137 w 289"/>
              <a:gd name="T73" fmla="*/ 53 h 351"/>
              <a:gd name="T74" fmla="*/ 175 w 289"/>
              <a:gd name="T75" fmla="*/ 35 h 351"/>
              <a:gd name="T76" fmla="*/ 213 w 289"/>
              <a:gd name="T77" fmla="*/ 19 h 351"/>
              <a:gd name="T78" fmla="*/ 237 w 289"/>
              <a:gd name="T79" fmla="*/ 6 h 351"/>
              <a:gd name="T80" fmla="*/ 230 w 289"/>
              <a:gd name="T81" fmla="*/ 0 h 351"/>
              <a:gd name="T82" fmla="*/ 198 w 289"/>
              <a:gd name="T83" fmla="*/ 4 h 351"/>
              <a:gd name="T84" fmla="*/ 161 w 289"/>
              <a:gd name="T85" fmla="*/ 17 h 351"/>
              <a:gd name="T86" fmla="*/ 127 w 289"/>
              <a:gd name="T87" fmla="*/ 3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9" h="351">
                <a:moveTo>
                  <a:pt x="112" y="46"/>
                </a:moveTo>
                <a:lnTo>
                  <a:pt x="90" y="65"/>
                </a:lnTo>
                <a:lnTo>
                  <a:pt x="68" y="84"/>
                </a:lnTo>
                <a:lnTo>
                  <a:pt x="48" y="106"/>
                </a:lnTo>
                <a:lnTo>
                  <a:pt x="30" y="130"/>
                </a:lnTo>
                <a:lnTo>
                  <a:pt x="15" y="155"/>
                </a:lnTo>
                <a:lnTo>
                  <a:pt x="5" y="181"/>
                </a:lnTo>
                <a:lnTo>
                  <a:pt x="0" y="210"/>
                </a:lnTo>
                <a:lnTo>
                  <a:pt x="1" y="240"/>
                </a:lnTo>
                <a:lnTo>
                  <a:pt x="3" y="248"/>
                </a:lnTo>
                <a:lnTo>
                  <a:pt x="5" y="256"/>
                </a:lnTo>
                <a:lnTo>
                  <a:pt x="8" y="262"/>
                </a:lnTo>
                <a:lnTo>
                  <a:pt x="12" y="270"/>
                </a:lnTo>
                <a:lnTo>
                  <a:pt x="17" y="276"/>
                </a:lnTo>
                <a:lnTo>
                  <a:pt x="24" y="283"/>
                </a:lnTo>
                <a:lnTo>
                  <a:pt x="29" y="288"/>
                </a:lnTo>
                <a:lnTo>
                  <a:pt x="36" y="292"/>
                </a:lnTo>
                <a:lnTo>
                  <a:pt x="50" y="301"/>
                </a:lnTo>
                <a:lnTo>
                  <a:pt x="64" y="308"/>
                </a:lnTo>
                <a:lnTo>
                  <a:pt x="77" y="315"/>
                </a:lnTo>
                <a:lnTo>
                  <a:pt x="92" y="320"/>
                </a:lnTo>
                <a:lnTo>
                  <a:pt x="107" y="326"/>
                </a:lnTo>
                <a:lnTo>
                  <a:pt x="121" y="330"/>
                </a:lnTo>
                <a:lnTo>
                  <a:pt x="136" y="334"/>
                </a:lnTo>
                <a:lnTo>
                  <a:pt x="151" y="337"/>
                </a:lnTo>
                <a:lnTo>
                  <a:pt x="167" y="341"/>
                </a:lnTo>
                <a:lnTo>
                  <a:pt x="181" y="343"/>
                </a:lnTo>
                <a:lnTo>
                  <a:pt x="197" y="345"/>
                </a:lnTo>
                <a:lnTo>
                  <a:pt x="213" y="347"/>
                </a:lnTo>
                <a:lnTo>
                  <a:pt x="228" y="348"/>
                </a:lnTo>
                <a:lnTo>
                  <a:pt x="243" y="349"/>
                </a:lnTo>
                <a:lnTo>
                  <a:pt x="259" y="350"/>
                </a:lnTo>
                <a:lnTo>
                  <a:pt x="274" y="351"/>
                </a:lnTo>
                <a:lnTo>
                  <a:pt x="279" y="351"/>
                </a:lnTo>
                <a:lnTo>
                  <a:pt x="283" y="349"/>
                </a:lnTo>
                <a:lnTo>
                  <a:pt x="286" y="345"/>
                </a:lnTo>
                <a:lnTo>
                  <a:pt x="289" y="341"/>
                </a:lnTo>
                <a:lnTo>
                  <a:pt x="289" y="335"/>
                </a:lnTo>
                <a:lnTo>
                  <a:pt x="286" y="331"/>
                </a:lnTo>
                <a:lnTo>
                  <a:pt x="282" y="328"/>
                </a:lnTo>
                <a:lnTo>
                  <a:pt x="277" y="326"/>
                </a:lnTo>
                <a:lnTo>
                  <a:pt x="263" y="322"/>
                </a:lnTo>
                <a:lnTo>
                  <a:pt x="250" y="320"/>
                </a:lnTo>
                <a:lnTo>
                  <a:pt x="236" y="317"/>
                </a:lnTo>
                <a:lnTo>
                  <a:pt x="221" y="315"/>
                </a:lnTo>
                <a:lnTo>
                  <a:pt x="208" y="313"/>
                </a:lnTo>
                <a:lnTo>
                  <a:pt x="194" y="311"/>
                </a:lnTo>
                <a:lnTo>
                  <a:pt x="179" y="308"/>
                </a:lnTo>
                <a:lnTo>
                  <a:pt x="166" y="305"/>
                </a:lnTo>
                <a:lnTo>
                  <a:pt x="152" y="303"/>
                </a:lnTo>
                <a:lnTo>
                  <a:pt x="138" y="300"/>
                </a:lnTo>
                <a:lnTo>
                  <a:pt x="125" y="296"/>
                </a:lnTo>
                <a:lnTo>
                  <a:pt x="111" y="292"/>
                </a:lnTo>
                <a:lnTo>
                  <a:pt x="98" y="287"/>
                </a:lnTo>
                <a:lnTo>
                  <a:pt x="85" y="282"/>
                </a:lnTo>
                <a:lnTo>
                  <a:pt x="72" y="276"/>
                </a:lnTo>
                <a:lnTo>
                  <a:pt x="59" y="269"/>
                </a:lnTo>
                <a:lnTo>
                  <a:pt x="49" y="261"/>
                </a:lnTo>
                <a:lnTo>
                  <a:pt x="41" y="252"/>
                </a:lnTo>
                <a:lnTo>
                  <a:pt x="34" y="241"/>
                </a:lnTo>
                <a:lnTo>
                  <a:pt x="31" y="228"/>
                </a:lnTo>
                <a:lnTo>
                  <a:pt x="30" y="215"/>
                </a:lnTo>
                <a:lnTo>
                  <a:pt x="31" y="201"/>
                </a:lnTo>
                <a:lnTo>
                  <a:pt x="34" y="186"/>
                </a:lnTo>
                <a:lnTo>
                  <a:pt x="38" y="174"/>
                </a:lnTo>
                <a:lnTo>
                  <a:pt x="46" y="158"/>
                </a:lnTo>
                <a:lnTo>
                  <a:pt x="54" y="142"/>
                </a:lnTo>
                <a:lnTo>
                  <a:pt x="64" y="128"/>
                </a:lnTo>
                <a:lnTo>
                  <a:pt x="74" y="115"/>
                </a:lnTo>
                <a:lnTo>
                  <a:pt x="85" y="102"/>
                </a:lnTo>
                <a:lnTo>
                  <a:pt x="96" y="89"/>
                </a:lnTo>
                <a:lnTo>
                  <a:pt x="110" y="77"/>
                </a:lnTo>
                <a:lnTo>
                  <a:pt x="124" y="64"/>
                </a:lnTo>
                <a:lnTo>
                  <a:pt x="137" y="53"/>
                </a:lnTo>
                <a:lnTo>
                  <a:pt x="155" y="43"/>
                </a:lnTo>
                <a:lnTo>
                  <a:pt x="175" y="35"/>
                </a:lnTo>
                <a:lnTo>
                  <a:pt x="195" y="26"/>
                </a:lnTo>
                <a:lnTo>
                  <a:pt x="213" y="19"/>
                </a:lnTo>
                <a:lnTo>
                  <a:pt x="228" y="12"/>
                </a:lnTo>
                <a:lnTo>
                  <a:pt x="237" y="6"/>
                </a:lnTo>
                <a:lnTo>
                  <a:pt x="240" y="2"/>
                </a:lnTo>
                <a:lnTo>
                  <a:pt x="230" y="0"/>
                </a:lnTo>
                <a:lnTo>
                  <a:pt x="215" y="1"/>
                </a:lnTo>
                <a:lnTo>
                  <a:pt x="198" y="4"/>
                </a:lnTo>
                <a:lnTo>
                  <a:pt x="180" y="9"/>
                </a:lnTo>
                <a:lnTo>
                  <a:pt x="161" y="17"/>
                </a:lnTo>
                <a:lnTo>
                  <a:pt x="144" y="25"/>
                </a:lnTo>
                <a:lnTo>
                  <a:pt x="127" y="35"/>
                </a:lnTo>
                <a:lnTo>
                  <a:pt x="112" y="4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74" name="Freeform 554"/>
          <p:cNvSpPr>
            <a:spLocks/>
          </p:cNvSpPr>
          <p:nvPr/>
        </p:nvSpPr>
        <p:spPr bwMode="auto">
          <a:xfrm>
            <a:off x="5573713" y="3051175"/>
            <a:ext cx="57150" cy="57150"/>
          </a:xfrm>
          <a:custGeom>
            <a:avLst/>
            <a:gdLst>
              <a:gd name="T0" fmla="*/ 210 w 254"/>
              <a:gd name="T1" fmla="*/ 71 h 234"/>
              <a:gd name="T2" fmla="*/ 222 w 254"/>
              <a:gd name="T3" fmla="*/ 84 h 234"/>
              <a:gd name="T4" fmla="*/ 229 w 254"/>
              <a:gd name="T5" fmla="*/ 99 h 234"/>
              <a:gd name="T6" fmla="*/ 232 w 254"/>
              <a:gd name="T7" fmla="*/ 115 h 234"/>
              <a:gd name="T8" fmla="*/ 232 w 254"/>
              <a:gd name="T9" fmla="*/ 132 h 234"/>
              <a:gd name="T10" fmla="*/ 230 w 254"/>
              <a:gd name="T11" fmla="*/ 146 h 234"/>
              <a:gd name="T12" fmla="*/ 226 w 254"/>
              <a:gd name="T13" fmla="*/ 158 h 234"/>
              <a:gd name="T14" fmla="*/ 219 w 254"/>
              <a:gd name="T15" fmla="*/ 170 h 234"/>
              <a:gd name="T16" fmla="*/ 211 w 254"/>
              <a:gd name="T17" fmla="*/ 179 h 234"/>
              <a:gd name="T18" fmla="*/ 202 w 254"/>
              <a:gd name="T19" fmla="*/ 190 h 234"/>
              <a:gd name="T20" fmla="*/ 193 w 254"/>
              <a:gd name="T21" fmla="*/ 199 h 234"/>
              <a:gd name="T22" fmla="*/ 183 w 254"/>
              <a:gd name="T23" fmla="*/ 208 h 234"/>
              <a:gd name="T24" fmla="*/ 174 w 254"/>
              <a:gd name="T25" fmla="*/ 218 h 234"/>
              <a:gd name="T26" fmla="*/ 172 w 254"/>
              <a:gd name="T27" fmla="*/ 221 h 234"/>
              <a:gd name="T28" fmla="*/ 172 w 254"/>
              <a:gd name="T29" fmla="*/ 224 h 234"/>
              <a:gd name="T30" fmla="*/ 172 w 254"/>
              <a:gd name="T31" fmla="*/ 227 h 234"/>
              <a:gd name="T32" fmla="*/ 174 w 254"/>
              <a:gd name="T33" fmla="*/ 231 h 234"/>
              <a:gd name="T34" fmla="*/ 177 w 254"/>
              <a:gd name="T35" fmla="*/ 233 h 234"/>
              <a:gd name="T36" fmla="*/ 181 w 254"/>
              <a:gd name="T37" fmla="*/ 234 h 234"/>
              <a:gd name="T38" fmla="*/ 184 w 254"/>
              <a:gd name="T39" fmla="*/ 233 h 234"/>
              <a:gd name="T40" fmla="*/ 187 w 254"/>
              <a:gd name="T41" fmla="*/ 231 h 234"/>
              <a:gd name="T42" fmla="*/ 208 w 254"/>
              <a:gd name="T43" fmla="*/ 217 h 234"/>
              <a:gd name="T44" fmla="*/ 226 w 254"/>
              <a:gd name="T45" fmla="*/ 199 h 234"/>
              <a:gd name="T46" fmla="*/ 240 w 254"/>
              <a:gd name="T47" fmla="*/ 178 h 234"/>
              <a:gd name="T48" fmla="*/ 249 w 254"/>
              <a:gd name="T49" fmla="*/ 155 h 234"/>
              <a:gd name="T50" fmla="*/ 254 w 254"/>
              <a:gd name="T51" fmla="*/ 131 h 234"/>
              <a:gd name="T52" fmla="*/ 251 w 254"/>
              <a:gd name="T53" fmla="*/ 107 h 234"/>
              <a:gd name="T54" fmla="*/ 243 w 254"/>
              <a:gd name="T55" fmla="*/ 84 h 234"/>
              <a:gd name="T56" fmla="*/ 226 w 254"/>
              <a:gd name="T57" fmla="*/ 64 h 234"/>
              <a:gd name="T58" fmla="*/ 214 w 254"/>
              <a:gd name="T59" fmla="*/ 53 h 234"/>
              <a:gd name="T60" fmla="*/ 199 w 254"/>
              <a:gd name="T61" fmla="*/ 45 h 234"/>
              <a:gd name="T62" fmla="*/ 183 w 254"/>
              <a:gd name="T63" fmla="*/ 36 h 234"/>
              <a:gd name="T64" fmla="*/ 165 w 254"/>
              <a:gd name="T65" fmla="*/ 29 h 234"/>
              <a:gd name="T66" fmla="*/ 147 w 254"/>
              <a:gd name="T67" fmla="*/ 21 h 234"/>
              <a:gd name="T68" fmla="*/ 129 w 254"/>
              <a:gd name="T69" fmla="*/ 16 h 234"/>
              <a:gd name="T70" fmla="*/ 111 w 254"/>
              <a:gd name="T71" fmla="*/ 12 h 234"/>
              <a:gd name="T72" fmla="*/ 93 w 254"/>
              <a:gd name="T73" fmla="*/ 7 h 234"/>
              <a:gd name="T74" fmla="*/ 75 w 254"/>
              <a:gd name="T75" fmla="*/ 4 h 234"/>
              <a:gd name="T76" fmla="*/ 59 w 254"/>
              <a:gd name="T77" fmla="*/ 2 h 234"/>
              <a:gd name="T78" fmla="*/ 43 w 254"/>
              <a:gd name="T79" fmla="*/ 0 h 234"/>
              <a:gd name="T80" fmla="*/ 31 w 254"/>
              <a:gd name="T81" fmla="*/ 0 h 234"/>
              <a:gd name="T82" fmla="*/ 19 w 254"/>
              <a:gd name="T83" fmla="*/ 0 h 234"/>
              <a:gd name="T84" fmla="*/ 10 w 254"/>
              <a:gd name="T85" fmla="*/ 0 h 234"/>
              <a:gd name="T86" fmla="*/ 3 w 254"/>
              <a:gd name="T87" fmla="*/ 2 h 234"/>
              <a:gd name="T88" fmla="*/ 0 w 254"/>
              <a:gd name="T89" fmla="*/ 4 h 234"/>
              <a:gd name="T90" fmla="*/ 11 w 254"/>
              <a:gd name="T91" fmla="*/ 6 h 234"/>
              <a:gd name="T92" fmla="*/ 21 w 254"/>
              <a:gd name="T93" fmla="*/ 7 h 234"/>
              <a:gd name="T94" fmla="*/ 34 w 254"/>
              <a:gd name="T95" fmla="*/ 9 h 234"/>
              <a:gd name="T96" fmla="*/ 46 w 254"/>
              <a:gd name="T97" fmla="*/ 12 h 234"/>
              <a:gd name="T98" fmla="*/ 59 w 254"/>
              <a:gd name="T99" fmla="*/ 15 h 234"/>
              <a:gd name="T100" fmla="*/ 74 w 254"/>
              <a:gd name="T101" fmla="*/ 17 h 234"/>
              <a:gd name="T102" fmla="*/ 87 w 254"/>
              <a:gd name="T103" fmla="*/ 20 h 234"/>
              <a:gd name="T104" fmla="*/ 102 w 254"/>
              <a:gd name="T105" fmla="*/ 23 h 234"/>
              <a:gd name="T106" fmla="*/ 116 w 254"/>
              <a:gd name="T107" fmla="*/ 28 h 234"/>
              <a:gd name="T108" fmla="*/ 131 w 254"/>
              <a:gd name="T109" fmla="*/ 32 h 234"/>
              <a:gd name="T110" fmla="*/ 145 w 254"/>
              <a:gd name="T111" fmla="*/ 36 h 234"/>
              <a:gd name="T112" fmla="*/ 159 w 254"/>
              <a:gd name="T113" fmla="*/ 42 h 234"/>
              <a:gd name="T114" fmla="*/ 173 w 254"/>
              <a:gd name="T115" fmla="*/ 48 h 234"/>
              <a:gd name="T116" fmla="*/ 186 w 254"/>
              <a:gd name="T117" fmla="*/ 55 h 234"/>
              <a:gd name="T118" fmla="*/ 199 w 254"/>
              <a:gd name="T119" fmla="*/ 63 h 234"/>
              <a:gd name="T120" fmla="*/ 210 w 254"/>
              <a:gd name="T121" fmla="*/ 7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4" h="234">
                <a:moveTo>
                  <a:pt x="210" y="71"/>
                </a:moveTo>
                <a:lnTo>
                  <a:pt x="222" y="84"/>
                </a:lnTo>
                <a:lnTo>
                  <a:pt x="229" y="99"/>
                </a:lnTo>
                <a:lnTo>
                  <a:pt x="232" y="115"/>
                </a:lnTo>
                <a:lnTo>
                  <a:pt x="232" y="132"/>
                </a:lnTo>
                <a:lnTo>
                  <a:pt x="230" y="146"/>
                </a:lnTo>
                <a:lnTo>
                  <a:pt x="226" y="158"/>
                </a:lnTo>
                <a:lnTo>
                  <a:pt x="219" y="170"/>
                </a:lnTo>
                <a:lnTo>
                  <a:pt x="211" y="179"/>
                </a:lnTo>
                <a:lnTo>
                  <a:pt x="202" y="190"/>
                </a:lnTo>
                <a:lnTo>
                  <a:pt x="193" y="199"/>
                </a:lnTo>
                <a:lnTo>
                  <a:pt x="183" y="208"/>
                </a:lnTo>
                <a:lnTo>
                  <a:pt x="174" y="218"/>
                </a:lnTo>
                <a:lnTo>
                  <a:pt x="172" y="221"/>
                </a:lnTo>
                <a:lnTo>
                  <a:pt x="172" y="224"/>
                </a:lnTo>
                <a:lnTo>
                  <a:pt x="172" y="227"/>
                </a:lnTo>
                <a:lnTo>
                  <a:pt x="174" y="231"/>
                </a:lnTo>
                <a:lnTo>
                  <a:pt x="177" y="233"/>
                </a:lnTo>
                <a:lnTo>
                  <a:pt x="181" y="234"/>
                </a:lnTo>
                <a:lnTo>
                  <a:pt x="184" y="233"/>
                </a:lnTo>
                <a:lnTo>
                  <a:pt x="187" y="231"/>
                </a:lnTo>
                <a:lnTo>
                  <a:pt x="208" y="217"/>
                </a:lnTo>
                <a:lnTo>
                  <a:pt x="226" y="199"/>
                </a:lnTo>
                <a:lnTo>
                  <a:pt x="240" y="178"/>
                </a:lnTo>
                <a:lnTo>
                  <a:pt x="249" y="155"/>
                </a:lnTo>
                <a:lnTo>
                  <a:pt x="254" y="131"/>
                </a:lnTo>
                <a:lnTo>
                  <a:pt x="251" y="107"/>
                </a:lnTo>
                <a:lnTo>
                  <a:pt x="243" y="84"/>
                </a:lnTo>
                <a:lnTo>
                  <a:pt x="226" y="64"/>
                </a:lnTo>
                <a:lnTo>
                  <a:pt x="214" y="53"/>
                </a:lnTo>
                <a:lnTo>
                  <a:pt x="199" y="45"/>
                </a:lnTo>
                <a:lnTo>
                  <a:pt x="183" y="36"/>
                </a:lnTo>
                <a:lnTo>
                  <a:pt x="165" y="29"/>
                </a:lnTo>
                <a:lnTo>
                  <a:pt x="147" y="21"/>
                </a:lnTo>
                <a:lnTo>
                  <a:pt x="129" y="16"/>
                </a:lnTo>
                <a:lnTo>
                  <a:pt x="111" y="12"/>
                </a:lnTo>
                <a:lnTo>
                  <a:pt x="93" y="7"/>
                </a:lnTo>
                <a:lnTo>
                  <a:pt x="75" y="4"/>
                </a:lnTo>
                <a:lnTo>
                  <a:pt x="59" y="2"/>
                </a:lnTo>
                <a:lnTo>
                  <a:pt x="43" y="0"/>
                </a:lnTo>
                <a:lnTo>
                  <a:pt x="31" y="0"/>
                </a:lnTo>
                <a:lnTo>
                  <a:pt x="19" y="0"/>
                </a:lnTo>
                <a:lnTo>
                  <a:pt x="10" y="0"/>
                </a:lnTo>
                <a:lnTo>
                  <a:pt x="3" y="2"/>
                </a:lnTo>
                <a:lnTo>
                  <a:pt x="0" y="4"/>
                </a:lnTo>
                <a:lnTo>
                  <a:pt x="11" y="6"/>
                </a:lnTo>
                <a:lnTo>
                  <a:pt x="21" y="7"/>
                </a:lnTo>
                <a:lnTo>
                  <a:pt x="34" y="9"/>
                </a:lnTo>
                <a:lnTo>
                  <a:pt x="46" y="12"/>
                </a:lnTo>
                <a:lnTo>
                  <a:pt x="59" y="15"/>
                </a:lnTo>
                <a:lnTo>
                  <a:pt x="74" y="17"/>
                </a:lnTo>
                <a:lnTo>
                  <a:pt x="87" y="20"/>
                </a:lnTo>
                <a:lnTo>
                  <a:pt x="102" y="23"/>
                </a:lnTo>
                <a:lnTo>
                  <a:pt x="116" y="28"/>
                </a:lnTo>
                <a:lnTo>
                  <a:pt x="131" y="32"/>
                </a:lnTo>
                <a:lnTo>
                  <a:pt x="145" y="36"/>
                </a:lnTo>
                <a:lnTo>
                  <a:pt x="159" y="42"/>
                </a:lnTo>
                <a:lnTo>
                  <a:pt x="173" y="48"/>
                </a:lnTo>
                <a:lnTo>
                  <a:pt x="186" y="55"/>
                </a:lnTo>
                <a:lnTo>
                  <a:pt x="199" y="63"/>
                </a:lnTo>
                <a:lnTo>
                  <a:pt x="210" y="7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75" name="Freeform 555"/>
          <p:cNvSpPr>
            <a:spLocks/>
          </p:cNvSpPr>
          <p:nvPr/>
        </p:nvSpPr>
        <p:spPr bwMode="auto">
          <a:xfrm>
            <a:off x="5461000" y="3078163"/>
            <a:ext cx="22225" cy="52387"/>
          </a:xfrm>
          <a:custGeom>
            <a:avLst/>
            <a:gdLst>
              <a:gd name="T0" fmla="*/ 0 w 103"/>
              <a:gd name="T1" fmla="*/ 121 h 221"/>
              <a:gd name="T2" fmla="*/ 0 w 103"/>
              <a:gd name="T3" fmla="*/ 139 h 221"/>
              <a:gd name="T4" fmla="*/ 4 w 103"/>
              <a:gd name="T5" fmla="*/ 156 h 221"/>
              <a:gd name="T6" fmla="*/ 12 w 103"/>
              <a:gd name="T7" fmla="*/ 172 h 221"/>
              <a:gd name="T8" fmla="*/ 22 w 103"/>
              <a:gd name="T9" fmla="*/ 186 h 221"/>
              <a:gd name="T10" fmla="*/ 35 w 103"/>
              <a:gd name="T11" fmla="*/ 197 h 221"/>
              <a:gd name="T12" fmla="*/ 50 w 103"/>
              <a:gd name="T13" fmla="*/ 208 h 221"/>
              <a:gd name="T14" fmla="*/ 66 w 103"/>
              <a:gd name="T15" fmla="*/ 216 h 221"/>
              <a:gd name="T16" fmla="*/ 83 w 103"/>
              <a:gd name="T17" fmla="*/ 220 h 221"/>
              <a:gd name="T18" fmla="*/ 89 w 103"/>
              <a:gd name="T19" fmla="*/ 221 h 221"/>
              <a:gd name="T20" fmla="*/ 94 w 103"/>
              <a:gd name="T21" fmla="*/ 219 h 221"/>
              <a:gd name="T22" fmla="*/ 98 w 103"/>
              <a:gd name="T23" fmla="*/ 216 h 221"/>
              <a:gd name="T24" fmla="*/ 100 w 103"/>
              <a:gd name="T25" fmla="*/ 211 h 221"/>
              <a:gd name="T26" fmla="*/ 100 w 103"/>
              <a:gd name="T27" fmla="*/ 206 h 221"/>
              <a:gd name="T28" fmla="*/ 99 w 103"/>
              <a:gd name="T29" fmla="*/ 201 h 221"/>
              <a:gd name="T30" fmla="*/ 96 w 103"/>
              <a:gd name="T31" fmla="*/ 196 h 221"/>
              <a:gd name="T32" fmla="*/ 91 w 103"/>
              <a:gd name="T33" fmla="*/ 194 h 221"/>
              <a:gd name="T34" fmla="*/ 74 w 103"/>
              <a:gd name="T35" fmla="*/ 188 h 221"/>
              <a:gd name="T36" fmla="*/ 58 w 103"/>
              <a:gd name="T37" fmla="*/ 179 h 221"/>
              <a:gd name="T38" fmla="*/ 45 w 103"/>
              <a:gd name="T39" fmla="*/ 168 h 221"/>
              <a:gd name="T40" fmla="*/ 36 w 103"/>
              <a:gd name="T41" fmla="*/ 155 h 221"/>
              <a:gd name="T42" fmla="*/ 30 w 103"/>
              <a:gd name="T43" fmla="*/ 139 h 221"/>
              <a:gd name="T44" fmla="*/ 27 w 103"/>
              <a:gd name="T45" fmla="*/ 122 h 221"/>
              <a:gd name="T46" fmla="*/ 27 w 103"/>
              <a:gd name="T47" fmla="*/ 103 h 221"/>
              <a:gd name="T48" fmla="*/ 32 w 103"/>
              <a:gd name="T49" fmla="*/ 84 h 221"/>
              <a:gd name="T50" fmla="*/ 38 w 103"/>
              <a:gd name="T51" fmla="*/ 70 h 221"/>
              <a:gd name="T52" fmla="*/ 46 w 103"/>
              <a:gd name="T53" fmla="*/ 57 h 221"/>
              <a:gd name="T54" fmla="*/ 56 w 103"/>
              <a:gd name="T55" fmla="*/ 46 h 221"/>
              <a:gd name="T56" fmla="*/ 66 w 103"/>
              <a:gd name="T57" fmla="*/ 35 h 221"/>
              <a:gd name="T58" fmla="*/ 76 w 103"/>
              <a:gd name="T59" fmla="*/ 25 h 221"/>
              <a:gd name="T60" fmla="*/ 86 w 103"/>
              <a:gd name="T61" fmla="*/ 17 h 221"/>
              <a:gd name="T62" fmla="*/ 96 w 103"/>
              <a:gd name="T63" fmla="*/ 8 h 221"/>
              <a:gd name="T64" fmla="*/ 103 w 103"/>
              <a:gd name="T65" fmla="*/ 1 h 221"/>
              <a:gd name="T66" fmla="*/ 96 w 103"/>
              <a:gd name="T67" fmla="*/ 0 h 221"/>
              <a:gd name="T68" fmla="*/ 84 w 103"/>
              <a:gd name="T69" fmla="*/ 5 h 221"/>
              <a:gd name="T70" fmla="*/ 69 w 103"/>
              <a:gd name="T71" fmla="*/ 17 h 221"/>
              <a:gd name="T72" fmla="*/ 51 w 103"/>
              <a:gd name="T73" fmla="*/ 33 h 221"/>
              <a:gd name="T74" fmla="*/ 34 w 103"/>
              <a:gd name="T75" fmla="*/ 53 h 221"/>
              <a:gd name="T76" fmla="*/ 18 w 103"/>
              <a:gd name="T77" fmla="*/ 75 h 221"/>
              <a:gd name="T78" fmla="*/ 7 w 103"/>
              <a:gd name="T79" fmla="*/ 98 h 221"/>
              <a:gd name="T80" fmla="*/ 0 w 103"/>
              <a:gd name="T81" fmla="*/ 1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221">
                <a:moveTo>
                  <a:pt x="0" y="121"/>
                </a:moveTo>
                <a:lnTo>
                  <a:pt x="0" y="139"/>
                </a:lnTo>
                <a:lnTo>
                  <a:pt x="4" y="156"/>
                </a:lnTo>
                <a:lnTo>
                  <a:pt x="12" y="172"/>
                </a:lnTo>
                <a:lnTo>
                  <a:pt x="22" y="186"/>
                </a:lnTo>
                <a:lnTo>
                  <a:pt x="35" y="197"/>
                </a:lnTo>
                <a:lnTo>
                  <a:pt x="50" y="208"/>
                </a:lnTo>
                <a:lnTo>
                  <a:pt x="66" y="216"/>
                </a:lnTo>
                <a:lnTo>
                  <a:pt x="83" y="220"/>
                </a:lnTo>
                <a:lnTo>
                  <a:pt x="89" y="221"/>
                </a:lnTo>
                <a:lnTo>
                  <a:pt x="94" y="219"/>
                </a:lnTo>
                <a:lnTo>
                  <a:pt x="98" y="216"/>
                </a:lnTo>
                <a:lnTo>
                  <a:pt x="100" y="211"/>
                </a:lnTo>
                <a:lnTo>
                  <a:pt x="100" y="206"/>
                </a:lnTo>
                <a:lnTo>
                  <a:pt x="99" y="201"/>
                </a:lnTo>
                <a:lnTo>
                  <a:pt x="96" y="196"/>
                </a:lnTo>
                <a:lnTo>
                  <a:pt x="91" y="194"/>
                </a:lnTo>
                <a:lnTo>
                  <a:pt x="74" y="188"/>
                </a:lnTo>
                <a:lnTo>
                  <a:pt x="58" y="179"/>
                </a:lnTo>
                <a:lnTo>
                  <a:pt x="45" y="168"/>
                </a:lnTo>
                <a:lnTo>
                  <a:pt x="36" y="155"/>
                </a:lnTo>
                <a:lnTo>
                  <a:pt x="30" y="139"/>
                </a:lnTo>
                <a:lnTo>
                  <a:pt x="27" y="122"/>
                </a:lnTo>
                <a:lnTo>
                  <a:pt x="27" y="103"/>
                </a:lnTo>
                <a:lnTo>
                  <a:pt x="32" y="84"/>
                </a:lnTo>
                <a:lnTo>
                  <a:pt x="38" y="70"/>
                </a:lnTo>
                <a:lnTo>
                  <a:pt x="46" y="57"/>
                </a:lnTo>
                <a:lnTo>
                  <a:pt x="56" y="46"/>
                </a:lnTo>
                <a:lnTo>
                  <a:pt x="66" y="35"/>
                </a:lnTo>
                <a:lnTo>
                  <a:pt x="76" y="25"/>
                </a:lnTo>
                <a:lnTo>
                  <a:pt x="86" y="17"/>
                </a:lnTo>
                <a:lnTo>
                  <a:pt x="96" y="8"/>
                </a:lnTo>
                <a:lnTo>
                  <a:pt x="103" y="1"/>
                </a:lnTo>
                <a:lnTo>
                  <a:pt x="96" y="0"/>
                </a:lnTo>
                <a:lnTo>
                  <a:pt x="84" y="5"/>
                </a:lnTo>
                <a:lnTo>
                  <a:pt x="69" y="17"/>
                </a:lnTo>
                <a:lnTo>
                  <a:pt x="51" y="33"/>
                </a:lnTo>
                <a:lnTo>
                  <a:pt x="34" y="53"/>
                </a:lnTo>
                <a:lnTo>
                  <a:pt x="18" y="75"/>
                </a:lnTo>
                <a:lnTo>
                  <a:pt x="7" y="98"/>
                </a:lnTo>
                <a:lnTo>
                  <a:pt x="0" y="12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76" name="Freeform 556"/>
          <p:cNvSpPr>
            <a:spLocks/>
          </p:cNvSpPr>
          <p:nvPr/>
        </p:nvSpPr>
        <p:spPr bwMode="auto">
          <a:xfrm>
            <a:off x="5619750" y="3048000"/>
            <a:ext cx="49213" cy="69850"/>
          </a:xfrm>
          <a:custGeom>
            <a:avLst/>
            <a:gdLst>
              <a:gd name="T0" fmla="*/ 186 w 221"/>
              <a:gd name="T1" fmla="*/ 115 h 288"/>
              <a:gd name="T2" fmla="*/ 197 w 221"/>
              <a:gd name="T3" fmla="*/ 133 h 288"/>
              <a:gd name="T4" fmla="*/ 202 w 221"/>
              <a:gd name="T5" fmla="*/ 153 h 288"/>
              <a:gd name="T6" fmla="*/ 199 w 221"/>
              <a:gd name="T7" fmla="*/ 174 h 288"/>
              <a:gd name="T8" fmla="*/ 187 w 221"/>
              <a:gd name="T9" fmla="*/ 194 h 288"/>
              <a:gd name="T10" fmla="*/ 170 w 221"/>
              <a:gd name="T11" fmla="*/ 212 h 288"/>
              <a:gd name="T12" fmla="*/ 150 w 221"/>
              <a:gd name="T13" fmla="*/ 229 h 288"/>
              <a:gd name="T14" fmla="*/ 129 w 221"/>
              <a:gd name="T15" fmla="*/ 246 h 288"/>
              <a:gd name="T16" fmla="*/ 116 w 221"/>
              <a:gd name="T17" fmla="*/ 258 h 288"/>
              <a:gd name="T18" fmla="*/ 112 w 221"/>
              <a:gd name="T19" fmla="*/ 267 h 288"/>
              <a:gd name="T20" fmla="*/ 109 w 221"/>
              <a:gd name="T21" fmla="*/ 276 h 288"/>
              <a:gd name="T22" fmla="*/ 110 w 221"/>
              <a:gd name="T23" fmla="*/ 284 h 288"/>
              <a:gd name="T24" fmla="*/ 117 w 221"/>
              <a:gd name="T25" fmla="*/ 288 h 288"/>
              <a:gd name="T26" fmla="*/ 125 w 221"/>
              <a:gd name="T27" fmla="*/ 287 h 288"/>
              <a:gd name="T28" fmla="*/ 139 w 221"/>
              <a:gd name="T29" fmla="*/ 272 h 288"/>
              <a:gd name="T30" fmla="*/ 162 w 221"/>
              <a:gd name="T31" fmla="*/ 250 h 288"/>
              <a:gd name="T32" fmla="*/ 186 w 221"/>
              <a:gd name="T33" fmla="*/ 229 h 288"/>
              <a:gd name="T34" fmla="*/ 207 w 221"/>
              <a:gd name="T35" fmla="*/ 204 h 288"/>
              <a:gd name="T36" fmla="*/ 220 w 221"/>
              <a:gd name="T37" fmla="*/ 174 h 288"/>
              <a:gd name="T38" fmla="*/ 218 w 221"/>
              <a:gd name="T39" fmla="*/ 142 h 288"/>
              <a:gd name="T40" fmla="*/ 204 w 221"/>
              <a:gd name="T41" fmla="*/ 112 h 288"/>
              <a:gd name="T42" fmla="*/ 181 w 221"/>
              <a:gd name="T43" fmla="*/ 87 h 288"/>
              <a:gd name="T44" fmla="*/ 159 w 221"/>
              <a:gd name="T45" fmla="*/ 69 h 288"/>
              <a:gd name="T46" fmla="*/ 137 w 221"/>
              <a:gd name="T47" fmla="*/ 55 h 288"/>
              <a:gd name="T48" fmla="*/ 114 w 221"/>
              <a:gd name="T49" fmla="*/ 40 h 288"/>
              <a:gd name="T50" fmla="*/ 89 w 221"/>
              <a:gd name="T51" fmla="*/ 27 h 288"/>
              <a:gd name="T52" fmla="*/ 66 w 221"/>
              <a:gd name="T53" fmla="*/ 15 h 288"/>
              <a:gd name="T54" fmla="*/ 42 w 221"/>
              <a:gd name="T55" fmla="*/ 6 h 288"/>
              <a:gd name="T56" fmla="*/ 22 w 221"/>
              <a:gd name="T57" fmla="*/ 1 h 288"/>
              <a:gd name="T58" fmla="*/ 7 w 221"/>
              <a:gd name="T59" fmla="*/ 1 h 288"/>
              <a:gd name="T60" fmla="*/ 8 w 221"/>
              <a:gd name="T61" fmla="*/ 5 h 288"/>
              <a:gd name="T62" fmla="*/ 26 w 221"/>
              <a:gd name="T63" fmla="*/ 13 h 288"/>
              <a:gd name="T64" fmla="*/ 47 w 221"/>
              <a:gd name="T65" fmla="*/ 22 h 288"/>
              <a:gd name="T66" fmla="*/ 71 w 221"/>
              <a:gd name="T67" fmla="*/ 34 h 288"/>
              <a:gd name="T68" fmla="*/ 96 w 221"/>
              <a:gd name="T69" fmla="*/ 48 h 288"/>
              <a:gd name="T70" fmla="*/ 121 w 221"/>
              <a:gd name="T71" fmla="*/ 64 h 288"/>
              <a:gd name="T72" fmla="*/ 146 w 221"/>
              <a:gd name="T73" fmla="*/ 81 h 288"/>
              <a:gd name="T74" fmla="*/ 169 w 221"/>
              <a:gd name="T75" fmla="*/ 9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1" h="288">
                <a:moveTo>
                  <a:pt x="179" y="108"/>
                </a:moveTo>
                <a:lnTo>
                  <a:pt x="186" y="115"/>
                </a:lnTo>
                <a:lnTo>
                  <a:pt x="193" y="124"/>
                </a:lnTo>
                <a:lnTo>
                  <a:pt x="197" y="133"/>
                </a:lnTo>
                <a:lnTo>
                  <a:pt x="201" y="143"/>
                </a:lnTo>
                <a:lnTo>
                  <a:pt x="202" y="153"/>
                </a:lnTo>
                <a:lnTo>
                  <a:pt x="202" y="163"/>
                </a:lnTo>
                <a:lnTo>
                  <a:pt x="199" y="174"/>
                </a:lnTo>
                <a:lnTo>
                  <a:pt x="195" y="184"/>
                </a:lnTo>
                <a:lnTo>
                  <a:pt x="187" y="194"/>
                </a:lnTo>
                <a:lnTo>
                  <a:pt x="179" y="204"/>
                </a:lnTo>
                <a:lnTo>
                  <a:pt x="170" y="212"/>
                </a:lnTo>
                <a:lnTo>
                  <a:pt x="159" y="221"/>
                </a:lnTo>
                <a:lnTo>
                  <a:pt x="150" y="229"/>
                </a:lnTo>
                <a:lnTo>
                  <a:pt x="139" y="237"/>
                </a:lnTo>
                <a:lnTo>
                  <a:pt x="129" y="246"/>
                </a:lnTo>
                <a:lnTo>
                  <a:pt x="119" y="255"/>
                </a:lnTo>
                <a:lnTo>
                  <a:pt x="116" y="258"/>
                </a:lnTo>
                <a:lnTo>
                  <a:pt x="114" y="263"/>
                </a:lnTo>
                <a:lnTo>
                  <a:pt x="112" y="267"/>
                </a:lnTo>
                <a:lnTo>
                  <a:pt x="110" y="271"/>
                </a:lnTo>
                <a:lnTo>
                  <a:pt x="109" y="276"/>
                </a:lnTo>
                <a:lnTo>
                  <a:pt x="109" y="280"/>
                </a:lnTo>
                <a:lnTo>
                  <a:pt x="110" y="284"/>
                </a:lnTo>
                <a:lnTo>
                  <a:pt x="113" y="287"/>
                </a:lnTo>
                <a:lnTo>
                  <a:pt x="117" y="288"/>
                </a:lnTo>
                <a:lnTo>
                  <a:pt x="121" y="288"/>
                </a:lnTo>
                <a:lnTo>
                  <a:pt x="125" y="287"/>
                </a:lnTo>
                <a:lnTo>
                  <a:pt x="129" y="284"/>
                </a:lnTo>
                <a:lnTo>
                  <a:pt x="139" y="272"/>
                </a:lnTo>
                <a:lnTo>
                  <a:pt x="151" y="261"/>
                </a:lnTo>
                <a:lnTo>
                  <a:pt x="162" y="250"/>
                </a:lnTo>
                <a:lnTo>
                  <a:pt x="175" y="239"/>
                </a:lnTo>
                <a:lnTo>
                  <a:pt x="186" y="229"/>
                </a:lnTo>
                <a:lnTo>
                  <a:pt x="197" y="217"/>
                </a:lnTo>
                <a:lnTo>
                  <a:pt x="207" y="204"/>
                </a:lnTo>
                <a:lnTo>
                  <a:pt x="215" y="190"/>
                </a:lnTo>
                <a:lnTo>
                  <a:pt x="220" y="174"/>
                </a:lnTo>
                <a:lnTo>
                  <a:pt x="221" y="158"/>
                </a:lnTo>
                <a:lnTo>
                  <a:pt x="218" y="142"/>
                </a:lnTo>
                <a:lnTo>
                  <a:pt x="213" y="127"/>
                </a:lnTo>
                <a:lnTo>
                  <a:pt x="204" y="112"/>
                </a:lnTo>
                <a:lnTo>
                  <a:pt x="194" y="99"/>
                </a:lnTo>
                <a:lnTo>
                  <a:pt x="181" y="87"/>
                </a:lnTo>
                <a:lnTo>
                  <a:pt x="169" y="77"/>
                </a:lnTo>
                <a:lnTo>
                  <a:pt x="159" y="69"/>
                </a:lnTo>
                <a:lnTo>
                  <a:pt x="149" y="63"/>
                </a:lnTo>
                <a:lnTo>
                  <a:pt x="137" y="55"/>
                </a:lnTo>
                <a:lnTo>
                  <a:pt x="125" y="48"/>
                </a:lnTo>
                <a:lnTo>
                  <a:pt x="114" y="40"/>
                </a:lnTo>
                <a:lnTo>
                  <a:pt x="101" y="33"/>
                </a:lnTo>
                <a:lnTo>
                  <a:pt x="89" y="27"/>
                </a:lnTo>
                <a:lnTo>
                  <a:pt x="77" y="20"/>
                </a:lnTo>
                <a:lnTo>
                  <a:pt x="66" y="15"/>
                </a:lnTo>
                <a:lnTo>
                  <a:pt x="54" y="9"/>
                </a:lnTo>
                <a:lnTo>
                  <a:pt x="42" y="6"/>
                </a:lnTo>
                <a:lnTo>
                  <a:pt x="32" y="3"/>
                </a:lnTo>
                <a:lnTo>
                  <a:pt x="22" y="1"/>
                </a:lnTo>
                <a:lnTo>
                  <a:pt x="14" y="0"/>
                </a:lnTo>
                <a:lnTo>
                  <a:pt x="7" y="1"/>
                </a:lnTo>
                <a:lnTo>
                  <a:pt x="0" y="3"/>
                </a:lnTo>
                <a:lnTo>
                  <a:pt x="8" y="5"/>
                </a:lnTo>
                <a:lnTo>
                  <a:pt x="16" y="8"/>
                </a:lnTo>
                <a:lnTo>
                  <a:pt x="26" y="13"/>
                </a:lnTo>
                <a:lnTo>
                  <a:pt x="35" y="17"/>
                </a:lnTo>
                <a:lnTo>
                  <a:pt x="47" y="22"/>
                </a:lnTo>
                <a:lnTo>
                  <a:pt x="58" y="28"/>
                </a:lnTo>
                <a:lnTo>
                  <a:pt x="71" y="34"/>
                </a:lnTo>
                <a:lnTo>
                  <a:pt x="83" y="40"/>
                </a:lnTo>
                <a:lnTo>
                  <a:pt x="96" y="48"/>
                </a:lnTo>
                <a:lnTo>
                  <a:pt x="109" y="55"/>
                </a:lnTo>
                <a:lnTo>
                  <a:pt x="121" y="64"/>
                </a:lnTo>
                <a:lnTo>
                  <a:pt x="134" y="72"/>
                </a:lnTo>
                <a:lnTo>
                  <a:pt x="146" y="81"/>
                </a:lnTo>
                <a:lnTo>
                  <a:pt x="158" y="90"/>
                </a:lnTo>
                <a:lnTo>
                  <a:pt x="169" y="98"/>
                </a:lnTo>
                <a:lnTo>
                  <a:pt x="179" y="10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77" name="Freeform 557"/>
          <p:cNvSpPr>
            <a:spLocks/>
          </p:cNvSpPr>
          <p:nvPr/>
        </p:nvSpPr>
        <p:spPr bwMode="auto">
          <a:xfrm>
            <a:off x="5567363" y="3128963"/>
            <a:ext cx="15875" cy="42862"/>
          </a:xfrm>
          <a:custGeom>
            <a:avLst/>
            <a:gdLst>
              <a:gd name="T0" fmla="*/ 28 w 74"/>
              <a:gd name="T1" fmla="*/ 12 h 174"/>
              <a:gd name="T2" fmla="*/ 26 w 74"/>
              <a:gd name="T3" fmla="*/ 7 h 174"/>
              <a:gd name="T4" fmla="*/ 23 w 74"/>
              <a:gd name="T5" fmla="*/ 3 h 174"/>
              <a:gd name="T6" fmla="*/ 17 w 74"/>
              <a:gd name="T7" fmla="*/ 1 h 174"/>
              <a:gd name="T8" fmla="*/ 12 w 74"/>
              <a:gd name="T9" fmla="*/ 0 h 174"/>
              <a:gd name="T10" fmla="*/ 7 w 74"/>
              <a:gd name="T11" fmla="*/ 2 h 174"/>
              <a:gd name="T12" fmla="*/ 3 w 74"/>
              <a:gd name="T13" fmla="*/ 5 h 174"/>
              <a:gd name="T14" fmla="*/ 0 w 74"/>
              <a:gd name="T15" fmla="*/ 10 h 174"/>
              <a:gd name="T16" fmla="*/ 0 w 74"/>
              <a:gd name="T17" fmla="*/ 16 h 174"/>
              <a:gd name="T18" fmla="*/ 5 w 74"/>
              <a:gd name="T19" fmla="*/ 39 h 174"/>
              <a:gd name="T20" fmla="*/ 13 w 74"/>
              <a:gd name="T21" fmla="*/ 66 h 174"/>
              <a:gd name="T22" fmla="*/ 24 w 74"/>
              <a:gd name="T23" fmla="*/ 92 h 174"/>
              <a:gd name="T24" fmla="*/ 36 w 74"/>
              <a:gd name="T25" fmla="*/ 118 h 174"/>
              <a:gd name="T26" fmla="*/ 49 w 74"/>
              <a:gd name="T27" fmla="*/ 141 h 174"/>
              <a:gd name="T28" fmla="*/ 61 w 74"/>
              <a:gd name="T29" fmla="*/ 159 h 174"/>
              <a:gd name="T30" fmla="*/ 69 w 74"/>
              <a:gd name="T31" fmla="*/ 171 h 174"/>
              <a:gd name="T32" fmla="*/ 74 w 74"/>
              <a:gd name="T33" fmla="*/ 174 h 174"/>
              <a:gd name="T34" fmla="*/ 72 w 74"/>
              <a:gd name="T35" fmla="*/ 162 h 174"/>
              <a:gd name="T36" fmla="*/ 67 w 74"/>
              <a:gd name="T37" fmla="*/ 147 h 174"/>
              <a:gd name="T38" fmla="*/ 61 w 74"/>
              <a:gd name="T39" fmla="*/ 128 h 174"/>
              <a:gd name="T40" fmla="*/ 53 w 74"/>
              <a:gd name="T41" fmla="*/ 105 h 174"/>
              <a:gd name="T42" fmla="*/ 46 w 74"/>
              <a:gd name="T43" fmla="*/ 82 h 174"/>
              <a:gd name="T44" fmla="*/ 38 w 74"/>
              <a:gd name="T45" fmla="*/ 58 h 174"/>
              <a:gd name="T46" fmla="*/ 32 w 74"/>
              <a:gd name="T47" fmla="*/ 35 h 174"/>
              <a:gd name="T48" fmla="*/ 28 w 74"/>
              <a:gd name="T49" fmla="*/ 1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4" h="174">
                <a:moveTo>
                  <a:pt x="28" y="12"/>
                </a:moveTo>
                <a:lnTo>
                  <a:pt x="26" y="7"/>
                </a:lnTo>
                <a:lnTo>
                  <a:pt x="23" y="3"/>
                </a:lnTo>
                <a:lnTo>
                  <a:pt x="17" y="1"/>
                </a:lnTo>
                <a:lnTo>
                  <a:pt x="12" y="0"/>
                </a:lnTo>
                <a:lnTo>
                  <a:pt x="7" y="2"/>
                </a:lnTo>
                <a:lnTo>
                  <a:pt x="3" y="5"/>
                </a:lnTo>
                <a:lnTo>
                  <a:pt x="0" y="10"/>
                </a:lnTo>
                <a:lnTo>
                  <a:pt x="0" y="16"/>
                </a:lnTo>
                <a:lnTo>
                  <a:pt x="5" y="39"/>
                </a:lnTo>
                <a:lnTo>
                  <a:pt x="13" y="66"/>
                </a:lnTo>
                <a:lnTo>
                  <a:pt x="24" y="92"/>
                </a:lnTo>
                <a:lnTo>
                  <a:pt x="36" y="118"/>
                </a:lnTo>
                <a:lnTo>
                  <a:pt x="49" y="141"/>
                </a:lnTo>
                <a:lnTo>
                  <a:pt x="61" y="159"/>
                </a:lnTo>
                <a:lnTo>
                  <a:pt x="69" y="171"/>
                </a:lnTo>
                <a:lnTo>
                  <a:pt x="74" y="174"/>
                </a:lnTo>
                <a:lnTo>
                  <a:pt x="72" y="162"/>
                </a:lnTo>
                <a:lnTo>
                  <a:pt x="67" y="147"/>
                </a:lnTo>
                <a:lnTo>
                  <a:pt x="61" y="128"/>
                </a:lnTo>
                <a:lnTo>
                  <a:pt x="53" y="105"/>
                </a:lnTo>
                <a:lnTo>
                  <a:pt x="46" y="82"/>
                </a:lnTo>
                <a:lnTo>
                  <a:pt x="38" y="58"/>
                </a:lnTo>
                <a:lnTo>
                  <a:pt x="32" y="35"/>
                </a:lnTo>
                <a:lnTo>
                  <a:pt x="2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78" name="Freeform 558"/>
          <p:cNvSpPr>
            <a:spLocks/>
          </p:cNvSpPr>
          <p:nvPr/>
        </p:nvSpPr>
        <p:spPr bwMode="auto">
          <a:xfrm>
            <a:off x="5559425" y="3106738"/>
            <a:ext cx="9525" cy="20637"/>
          </a:xfrm>
          <a:custGeom>
            <a:avLst/>
            <a:gdLst>
              <a:gd name="T0" fmla="*/ 20 w 39"/>
              <a:gd name="T1" fmla="*/ 9 h 87"/>
              <a:gd name="T2" fmla="*/ 19 w 39"/>
              <a:gd name="T3" fmla="*/ 5 h 87"/>
              <a:gd name="T4" fmla="*/ 16 w 39"/>
              <a:gd name="T5" fmla="*/ 2 h 87"/>
              <a:gd name="T6" fmla="*/ 13 w 39"/>
              <a:gd name="T7" fmla="*/ 0 h 87"/>
              <a:gd name="T8" fmla="*/ 8 w 39"/>
              <a:gd name="T9" fmla="*/ 0 h 87"/>
              <a:gd name="T10" fmla="*/ 5 w 39"/>
              <a:gd name="T11" fmla="*/ 1 h 87"/>
              <a:gd name="T12" fmla="*/ 2 w 39"/>
              <a:gd name="T13" fmla="*/ 3 h 87"/>
              <a:gd name="T14" fmla="*/ 0 w 39"/>
              <a:gd name="T15" fmla="*/ 6 h 87"/>
              <a:gd name="T16" fmla="*/ 0 w 39"/>
              <a:gd name="T17" fmla="*/ 10 h 87"/>
              <a:gd name="T18" fmla="*/ 0 w 39"/>
              <a:gd name="T19" fmla="*/ 22 h 87"/>
              <a:gd name="T20" fmla="*/ 3 w 39"/>
              <a:gd name="T21" fmla="*/ 35 h 87"/>
              <a:gd name="T22" fmla="*/ 7 w 39"/>
              <a:gd name="T23" fmla="*/ 48 h 87"/>
              <a:gd name="T24" fmla="*/ 13 w 39"/>
              <a:gd name="T25" fmla="*/ 60 h 87"/>
              <a:gd name="T26" fmla="*/ 19 w 39"/>
              <a:gd name="T27" fmla="*/ 72 h 87"/>
              <a:gd name="T28" fmla="*/ 25 w 39"/>
              <a:gd name="T29" fmla="*/ 81 h 87"/>
              <a:gd name="T30" fmla="*/ 33 w 39"/>
              <a:gd name="T31" fmla="*/ 86 h 87"/>
              <a:gd name="T32" fmla="*/ 38 w 39"/>
              <a:gd name="T33" fmla="*/ 87 h 87"/>
              <a:gd name="T34" fmla="*/ 39 w 39"/>
              <a:gd name="T35" fmla="*/ 70 h 87"/>
              <a:gd name="T36" fmla="*/ 34 w 39"/>
              <a:gd name="T37" fmla="*/ 50 h 87"/>
              <a:gd name="T38" fmla="*/ 27 w 39"/>
              <a:gd name="T39" fmla="*/ 29 h 87"/>
              <a:gd name="T40" fmla="*/ 20 w 39"/>
              <a:gd name="T41" fmla="*/ 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87">
                <a:moveTo>
                  <a:pt x="20" y="9"/>
                </a:moveTo>
                <a:lnTo>
                  <a:pt x="19" y="5"/>
                </a:lnTo>
                <a:lnTo>
                  <a:pt x="16" y="2"/>
                </a:lnTo>
                <a:lnTo>
                  <a:pt x="13" y="0"/>
                </a:lnTo>
                <a:lnTo>
                  <a:pt x="8" y="0"/>
                </a:lnTo>
                <a:lnTo>
                  <a:pt x="5" y="1"/>
                </a:lnTo>
                <a:lnTo>
                  <a:pt x="2" y="3"/>
                </a:lnTo>
                <a:lnTo>
                  <a:pt x="0" y="6"/>
                </a:lnTo>
                <a:lnTo>
                  <a:pt x="0" y="10"/>
                </a:lnTo>
                <a:lnTo>
                  <a:pt x="0" y="22"/>
                </a:lnTo>
                <a:lnTo>
                  <a:pt x="3" y="35"/>
                </a:lnTo>
                <a:lnTo>
                  <a:pt x="7" y="48"/>
                </a:lnTo>
                <a:lnTo>
                  <a:pt x="13" y="60"/>
                </a:lnTo>
                <a:lnTo>
                  <a:pt x="19" y="72"/>
                </a:lnTo>
                <a:lnTo>
                  <a:pt x="25" y="81"/>
                </a:lnTo>
                <a:lnTo>
                  <a:pt x="33" y="86"/>
                </a:lnTo>
                <a:lnTo>
                  <a:pt x="38" y="87"/>
                </a:lnTo>
                <a:lnTo>
                  <a:pt x="39" y="70"/>
                </a:lnTo>
                <a:lnTo>
                  <a:pt x="34" y="50"/>
                </a:lnTo>
                <a:lnTo>
                  <a:pt x="27" y="2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79" name="Freeform 559"/>
          <p:cNvSpPr>
            <a:spLocks/>
          </p:cNvSpPr>
          <p:nvPr/>
        </p:nvSpPr>
        <p:spPr bwMode="auto">
          <a:xfrm>
            <a:off x="5553075" y="3092450"/>
            <a:ext cx="6350" cy="11113"/>
          </a:xfrm>
          <a:custGeom>
            <a:avLst/>
            <a:gdLst>
              <a:gd name="T0" fmla="*/ 18 w 34"/>
              <a:gd name="T1" fmla="*/ 7 h 51"/>
              <a:gd name="T2" fmla="*/ 18 w 34"/>
              <a:gd name="T3" fmla="*/ 8 h 51"/>
              <a:gd name="T4" fmla="*/ 18 w 34"/>
              <a:gd name="T5" fmla="*/ 8 h 51"/>
              <a:gd name="T6" fmla="*/ 18 w 34"/>
              <a:gd name="T7" fmla="*/ 8 h 51"/>
              <a:gd name="T8" fmla="*/ 18 w 34"/>
              <a:gd name="T9" fmla="*/ 8 h 51"/>
              <a:gd name="T10" fmla="*/ 17 w 34"/>
              <a:gd name="T11" fmla="*/ 5 h 51"/>
              <a:gd name="T12" fmla="*/ 14 w 34"/>
              <a:gd name="T13" fmla="*/ 1 h 51"/>
              <a:gd name="T14" fmla="*/ 11 w 34"/>
              <a:gd name="T15" fmla="*/ 0 h 51"/>
              <a:gd name="T16" fmla="*/ 7 w 34"/>
              <a:gd name="T17" fmla="*/ 0 h 51"/>
              <a:gd name="T18" fmla="*/ 4 w 34"/>
              <a:gd name="T19" fmla="*/ 1 h 51"/>
              <a:gd name="T20" fmla="*/ 1 w 34"/>
              <a:gd name="T21" fmla="*/ 5 h 51"/>
              <a:gd name="T22" fmla="*/ 0 w 34"/>
              <a:gd name="T23" fmla="*/ 8 h 51"/>
              <a:gd name="T24" fmla="*/ 0 w 34"/>
              <a:gd name="T25" fmla="*/ 11 h 51"/>
              <a:gd name="T26" fmla="*/ 1 w 34"/>
              <a:gd name="T27" fmla="*/ 16 h 51"/>
              <a:gd name="T28" fmla="*/ 4 w 34"/>
              <a:gd name="T29" fmla="*/ 23 h 51"/>
              <a:gd name="T30" fmla="*/ 8 w 34"/>
              <a:gd name="T31" fmla="*/ 30 h 51"/>
              <a:gd name="T32" fmla="*/ 13 w 34"/>
              <a:gd name="T33" fmla="*/ 37 h 51"/>
              <a:gd name="T34" fmla="*/ 18 w 34"/>
              <a:gd name="T35" fmla="*/ 43 h 51"/>
              <a:gd name="T36" fmla="*/ 25 w 34"/>
              <a:gd name="T37" fmla="*/ 47 h 51"/>
              <a:gd name="T38" fmla="*/ 30 w 34"/>
              <a:gd name="T39" fmla="*/ 51 h 51"/>
              <a:gd name="T40" fmla="*/ 34 w 34"/>
              <a:gd name="T41" fmla="*/ 51 h 51"/>
              <a:gd name="T42" fmla="*/ 33 w 34"/>
              <a:gd name="T43" fmla="*/ 40 h 51"/>
              <a:gd name="T44" fmla="*/ 29 w 34"/>
              <a:gd name="T45" fmla="*/ 27 h 51"/>
              <a:gd name="T46" fmla="*/ 23 w 34"/>
              <a:gd name="T47" fmla="*/ 15 h 51"/>
              <a:gd name="T48" fmla="*/ 18 w 34"/>
              <a:gd name="T49"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51">
                <a:moveTo>
                  <a:pt x="18" y="7"/>
                </a:moveTo>
                <a:lnTo>
                  <a:pt x="18" y="8"/>
                </a:lnTo>
                <a:lnTo>
                  <a:pt x="18" y="8"/>
                </a:lnTo>
                <a:lnTo>
                  <a:pt x="18" y="8"/>
                </a:lnTo>
                <a:lnTo>
                  <a:pt x="18" y="8"/>
                </a:lnTo>
                <a:lnTo>
                  <a:pt x="17" y="5"/>
                </a:lnTo>
                <a:lnTo>
                  <a:pt x="14" y="1"/>
                </a:lnTo>
                <a:lnTo>
                  <a:pt x="11" y="0"/>
                </a:lnTo>
                <a:lnTo>
                  <a:pt x="7" y="0"/>
                </a:lnTo>
                <a:lnTo>
                  <a:pt x="4" y="1"/>
                </a:lnTo>
                <a:lnTo>
                  <a:pt x="1" y="5"/>
                </a:lnTo>
                <a:lnTo>
                  <a:pt x="0" y="8"/>
                </a:lnTo>
                <a:lnTo>
                  <a:pt x="0" y="11"/>
                </a:lnTo>
                <a:lnTo>
                  <a:pt x="1" y="16"/>
                </a:lnTo>
                <a:lnTo>
                  <a:pt x="4" y="23"/>
                </a:lnTo>
                <a:lnTo>
                  <a:pt x="8" y="30"/>
                </a:lnTo>
                <a:lnTo>
                  <a:pt x="13" y="37"/>
                </a:lnTo>
                <a:lnTo>
                  <a:pt x="18" y="43"/>
                </a:lnTo>
                <a:lnTo>
                  <a:pt x="25" y="47"/>
                </a:lnTo>
                <a:lnTo>
                  <a:pt x="30" y="51"/>
                </a:lnTo>
                <a:lnTo>
                  <a:pt x="34" y="51"/>
                </a:lnTo>
                <a:lnTo>
                  <a:pt x="33" y="40"/>
                </a:lnTo>
                <a:lnTo>
                  <a:pt x="29" y="27"/>
                </a:lnTo>
                <a:lnTo>
                  <a:pt x="23" y="15"/>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80" name="Freeform 560"/>
          <p:cNvSpPr>
            <a:spLocks/>
          </p:cNvSpPr>
          <p:nvPr/>
        </p:nvSpPr>
        <p:spPr bwMode="auto">
          <a:xfrm>
            <a:off x="5545138" y="3081338"/>
            <a:ext cx="11112" cy="7937"/>
          </a:xfrm>
          <a:custGeom>
            <a:avLst/>
            <a:gdLst>
              <a:gd name="T0" fmla="*/ 37 w 46"/>
              <a:gd name="T1" fmla="*/ 24 h 33"/>
              <a:gd name="T2" fmla="*/ 41 w 46"/>
              <a:gd name="T3" fmla="*/ 22 h 33"/>
              <a:gd name="T4" fmla="*/ 45 w 46"/>
              <a:gd name="T5" fmla="*/ 19 h 33"/>
              <a:gd name="T6" fmla="*/ 46 w 46"/>
              <a:gd name="T7" fmla="*/ 15 h 33"/>
              <a:gd name="T8" fmla="*/ 46 w 46"/>
              <a:gd name="T9" fmla="*/ 10 h 33"/>
              <a:gd name="T10" fmla="*/ 44 w 46"/>
              <a:gd name="T11" fmla="*/ 5 h 33"/>
              <a:gd name="T12" fmla="*/ 41 w 46"/>
              <a:gd name="T13" fmla="*/ 2 h 33"/>
              <a:gd name="T14" fmla="*/ 37 w 46"/>
              <a:gd name="T15" fmla="*/ 0 h 33"/>
              <a:gd name="T16" fmla="*/ 32 w 46"/>
              <a:gd name="T17" fmla="*/ 0 h 33"/>
              <a:gd name="T18" fmla="*/ 29 w 46"/>
              <a:gd name="T19" fmla="*/ 0 h 33"/>
              <a:gd name="T20" fmla="*/ 25 w 46"/>
              <a:gd name="T21" fmla="*/ 1 h 33"/>
              <a:gd name="T22" fmla="*/ 19 w 46"/>
              <a:gd name="T23" fmla="*/ 3 h 33"/>
              <a:gd name="T24" fmla="*/ 12 w 46"/>
              <a:gd name="T25" fmla="*/ 7 h 33"/>
              <a:gd name="T26" fmla="*/ 5 w 46"/>
              <a:gd name="T27" fmla="*/ 14 h 33"/>
              <a:gd name="T28" fmla="*/ 2 w 46"/>
              <a:gd name="T29" fmla="*/ 20 h 33"/>
              <a:gd name="T30" fmla="*/ 0 w 46"/>
              <a:gd name="T31" fmla="*/ 26 h 33"/>
              <a:gd name="T32" fmla="*/ 0 w 46"/>
              <a:gd name="T33" fmla="*/ 29 h 33"/>
              <a:gd name="T34" fmla="*/ 3 w 46"/>
              <a:gd name="T35" fmla="*/ 31 h 33"/>
              <a:gd name="T36" fmla="*/ 7 w 46"/>
              <a:gd name="T37" fmla="*/ 33 h 33"/>
              <a:gd name="T38" fmla="*/ 12 w 46"/>
              <a:gd name="T39" fmla="*/ 33 h 33"/>
              <a:gd name="T40" fmla="*/ 16 w 46"/>
              <a:gd name="T41" fmla="*/ 33 h 33"/>
              <a:gd name="T42" fmla="*/ 21 w 46"/>
              <a:gd name="T43" fmla="*/ 31 h 33"/>
              <a:gd name="T44" fmla="*/ 26 w 46"/>
              <a:gd name="T45" fmla="*/ 30 h 33"/>
              <a:gd name="T46" fmla="*/ 32 w 46"/>
              <a:gd name="T47" fmla="*/ 28 h 33"/>
              <a:gd name="T48" fmla="*/ 37 w 46"/>
              <a:gd name="T49"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33">
                <a:moveTo>
                  <a:pt x="37" y="24"/>
                </a:moveTo>
                <a:lnTo>
                  <a:pt x="41" y="22"/>
                </a:lnTo>
                <a:lnTo>
                  <a:pt x="45" y="19"/>
                </a:lnTo>
                <a:lnTo>
                  <a:pt x="46" y="15"/>
                </a:lnTo>
                <a:lnTo>
                  <a:pt x="46" y="10"/>
                </a:lnTo>
                <a:lnTo>
                  <a:pt x="44" y="5"/>
                </a:lnTo>
                <a:lnTo>
                  <a:pt x="41" y="2"/>
                </a:lnTo>
                <a:lnTo>
                  <a:pt x="37" y="0"/>
                </a:lnTo>
                <a:lnTo>
                  <a:pt x="32" y="0"/>
                </a:lnTo>
                <a:lnTo>
                  <a:pt x="29" y="0"/>
                </a:lnTo>
                <a:lnTo>
                  <a:pt x="25" y="1"/>
                </a:lnTo>
                <a:lnTo>
                  <a:pt x="19" y="3"/>
                </a:lnTo>
                <a:lnTo>
                  <a:pt x="12" y="7"/>
                </a:lnTo>
                <a:lnTo>
                  <a:pt x="5" y="14"/>
                </a:lnTo>
                <a:lnTo>
                  <a:pt x="2" y="20"/>
                </a:lnTo>
                <a:lnTo>
                  <a:pt x="0" y="26"/>
                </a:lnTo>
                <a:lnTo>
                  <a:pt x="0" y="29"/>
                </a:lnTo>
                <a:lnTo>
                  <a:pt x="3" y="31"/>
                </a:lnTo>
                <a:lnTo>
                  <a:pt x="7" y="33"/>
                </a:lnTo>
                <a:lnTo>
                  <a:pt x="12" y="33"/>
                </a:lnTo>
                <a:lnTo>
                  <a:pt x="16" y="33"/>
                </a:lnTo>
                <a:lnTo>
                  <a:pt x="21" y="31"/>
                </a:lnTo>
                <a:lnTo>
                  <a:pt x="26" y="30"/>
                </a:lnTo>
                <a:lnTo>
                  <a:pt x="32" y="28"/>
                </a:lnTo>
                <a:lnTo>
                  <a:pt x="3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81" name="Freeform 561"/>
          <p:cNvSpPr>
            <a:spLocks/>
          </p:cNvSpPr>
          <p:nvPr/>
        </p:nvSpPr>
        <p:spPr bwMode="auto">
          <a:xfrm>
            <a:off x="5497513" y="3068638"/>
            <a:ext cx="41275" cy="52387"/>
          </a:xfrm>
          <a:custGeom>
            <a:avLst/>
            <a:gdLst>
              <a:gd name="T0" fmla="*/ 65 w 177"/>
              <a:gd name="T1" fmla="*/ 33 h 219"/>
              <a:gd name="T2" fmla="*/ 52 w 177"/>
              <a:gd name="T3" fmla="*/ 43 h 219"/>
              <a:gd name="T4" fmla="*/ 41 w 177"/>
              <a:gd name="T5" fmla="*/ 54 h 219"/>
              <a:gd name="T6" fmla="*/ 29 w 177"/>
              <a:gd name="T7" fmla="*/ 66 h 219"/>
              <a:gd name="T8" fmla="*/ 20 w 177"/>
              <a:gd name="T9" fmla="*/ 79 h 219"/>
              <a:gd name="T10" fmla="*/ 12 w 177"/>
              <a:gd name="T11" fmla="*/ 93 h 219"/>
              <a:gd name="T12" fmla="*/ 6 w 177"/>
              <a:gd name="T13" fmla="*/ 107 h 219"/>
              <a:gd name="T14" fmla="*/ 2 w 177"/>
              <a:gd name="T15" fmla="*/ 121 h 219"/>
              <a:gd name="T16" fmla="*/ 0 w 177"/>
              <a:gd name="T17" fmla="*/ 136 h 219"/>
              <a:gd name="T18" fmla="*/ 2 w 177"/>
              <a:gd name="T19" fmla="*/ 158 h 219"/>
              <a:gd name="T20" fmla="*/ 10 w 177"/>
              <a:gd name="T21" fmla="*/ 177 h 219"/>
              <a:gd name="T22" fmla="*/ 23 w 177"/>
              <a:gd name="T23" fmla="*/ 193 h 219"/>
              <a:gd name="T24" fmla="*/ 38 w 177"/>
              <a:gd name="T25" fmla="*/ 204 h 219"/>
              <a:gd name="T26" fmla="*/ 57 w 177"/>
              <a:gd name="T27" fmla="*/ 213 h 219"/>
              <a:gd name="T28" fmla="*/ 78 w 177"/>
              <a:gd name="T29" fmla="*/ 218 h 219"/>
              <a:gd name="T30" fmla="*/ 98 w 177"/>
              <a:gd name="T31" fmla="*/ 219 h 219"/>
              <a:gd name="T32" fmla="*/ 118 w 177"/>
              <a:gd name="T33" fmla="*/ 216 h 219"/>
              <a:gd name="T34" fmla="*/ 123 w 177"/>
              <a:gd name="T35" fmla="*/ 216 h 219"/>
              <a:gd name="T36" fmla="*/ 127 w 177"/>
              <a:gd name="T37" fmla="*/ 214 h 219"/>
              <a:gd name="T38" fmla="*/ 130 w 177"/>
              <a:gd name="T39" fmla="*/ 210 h 219"/>
              <a:gd name="T40" fmla="*/ 131 w 177"/>
              <a:gd name="T41" fmla="*/ 205 h 219"/>
              <a:gd name="T42" fmla="*/ 130 w 177"/>
              <a:gd name="T43" fmla="*/ 203 h 219"/>
              <a:gd name="T44" fmla="*/ 127 w 177"/>
              <a:gd name="T45" fmla="*/ 203 h 219"/>
              <a:gd name="T46" fmla="*/ 123 w 177"/>
              <a:gd name="T47" fmla="*/ 202 h 219"/>
              <a:gd name="T48" fmla="*/ 117 w 177"/>
              <a:gd name="T49" fmla="*/ 202 h 219"/>
              <a:gd name="T50" fmla="*/ 111 w 177"/>
              <a:gd name="T51" fmla="*/ 202 h 219"/>
              <a:gd name="T52" fmla="*/ 106 w 177"/>
              <a:gd name="T53" fmla="*/ 202 h 219"/>
              <a:gd name="T54" fmla="*/ 100 w 177"/>
              <a:gd name="T55" fmla="*/ 202 h 219"/>
              <a:gd name="T56" fmla="*/ 97 w 177"/>
              <a:gd name="T57" fmla="*/ 202 h 219"/>
              <a:gd name="T58" fmla="*/ 87 w 177"/>
              <a:gd name="T59" fmla="*/ 201 h 219"/>
              <a:gd name="T60" fmla="*/ 77 w 177"/>
              <a:gd name="T61" fmla="*/ 200 h 219"/>
              <a:gd name="T62" fmla="*/ 67 w 177"/>
              <a:gd name="T63" fmla="*/ 199 h 219"/>
              <a:gd name="T64" fmla="*/ 56 w 177"/>
              <a:gd name="T65" fmla="*/ 196 h 219"/>
              <a:gd name="T66" fmla="*/ 46 w 177"/>
              <a:gd name="T67" fmla="*/ 193 h 219"/>
              <a:gd name="T68" fmla="*/ 35 w 177"/>
              <a:gd name="T69" fmla="*/ 185 h 219"/>
              <a:gd name="T70" fmla="*/ 26 w 177"/>
              <a:gd name="T71" fmla="*/ 175 h 219"/>
              <a:gd name="T72" fmla="*/ 15 w 177"/>
              <a:gd name="T73" fmla="*/ 162 h 219"/>
              <a:gd name="T74" fmla="*/ 13 w 177"/>
              <a:gd name="T75" fmla="*/ 146 h 219"/>
              <a:gd name="T76" fmla="*/ 14 w 177"/>
              <a:gd name="T77" fmla="*/ 131 h 219"/>
              <a:gd name="T78" fmla="*/ 19 w 177"/>
              <a:gd name="T79" fmla="*/ 116 h 219"/>
              <a:gd name="T80" fmla="*/ 25 w 177"/>
              <a:gd name="T81" fmla="*/ 102 h 219"/>
              <a:gd name="T82" fmla="*/ 34 w 177"/>
              <a:gd name="T83" fmla="*/ 89 h 219"/>
              <a:gd name="T84" fmla="*/ 45 w 177"/>
              <a:gd name="T85" fmla="*/ 76 h 219"/>
              <a:gd name="T86" fmla="*/ 56 w 177"/>
              <a:gd name="T87" fmla="*/ 65 h 219"/>
              <a:gd name="T88" fmla="*/ 70 w 177"/>
              <a:gd name="T89" fmla="*/ 55 h 219"/>
              <a:gd name="T90" fmla="*/ 84 w 177"/>
              <a:gd name="T91" fmla="*/ 45 h 219"/>
              <a:gd name="T92" fmla="*/ 98 w 177"/>
              <a:gd name="T93" fmla="*/ 37 h 219"/>
              <a:gd name="T94" fmla="*/ 113 w 177"/>
              <a:gd name="T95" fmla="*/ 29 h 219"/>
              <a:gd name="T96" fmla="*/ 127 w 177"/>
              <a:gd name="T97" fmla="*/ 23 h 219"/>
              <a:gd name="T98" fmla="*/ 141 w 177"/>
              <a:gd name="T99" fmla="*/ 17 h 219"/>
              <a:gd name="T100" fmla="*/ 154 w 177"/>
              <a:gd name="T101" fmla="*/ 12 h 219"/>
              <a:gd name="T102" fmla="*/ 167 w 177"/>
              <a:gd name="T103" fmla="*/ 9 h 219"/>
              <a:gd name="T104" fmla="*/ 177 w 177"/>
              <a:gd name="T105" fmla="*/ 7 h 219"/>
              <a:gd name="T106" fmla="*/ 170 w 177"/>
              <a:gd name="T107" fmla="*/ 2 h 219"/>
              <a:gd name="T108" fmla="*/ 158 w 177"/>
              <a:gd name="T109" fmla="*/ 0 h 219"/>
              <a:gd name="T110" fmla="*/ 145 w 177"/>
              <a:gd name="T111" fmla="*/ 2 h 219"/>
              <a:gd name="T112" fmla="*/ 129 w 177"/>
              <a:gd name="T113" fmla="*/ 6 h 219"/>
              <a:gd name="T114" fmla="*/ 111 w 177"/>
              <a:gd name="T115" fmla="*/ 11 h 219"/>
              <a:gd name="T116" fmla="*/ 94 w 177"/>
              <a:gd name="T117" fmla="*/ 17 h 219"/>
              <a:gd name="T118" fmla="*/ 78 w 177"/>
              <a:gd name="T119" fmla="*/ 26 h 219"/>
              <a:gd name="T120" fmla="*/ 65 w 177"/>
              <a:gd name="T121" fmla="*/ 3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82" name="Freeform 562"/>
          <p:cNvSpPr>
            <a:spLocks/>
          </p:cNvSpPr>
          <p:nvPr/>
        </p:nvSpPr>
        <p:spPr bwMode="auto">
          <a:xfrm>
            <a:off x="5565775" y="3067050"/>
            <a:ext cx="25400" cy="41275"/>
          </a:xfrm>
          <a:custGeom>
            <a:avLst/>
            <a:gdLst>
              <a:gd name="T0" fmla="*/ 97 w 115"/>
              <a:gd name="T1" fmla="*/ 57 h 170"/>
              <a:gd name="T2" fmla="*/ 100 w 115"/>
              <a:gd name="T3" fmla="*/ 75 h 170"/>
              <a:gd name="T4" fmla="*/ 98 w 115"/>
              <a:gd name="T5" fmla="*/ 90 h 170"/>
              <a:gd name="T6" fmla="*/ 91 w 115"/>
              <a:gd name="T7" fmla="*/ 103 h 170"/>
              <a:gd name="T8" fmla="*/ 80 w 115"/>
              <a:gd name="T9" fmla="*/ 114 h 170"/>
              <a:gd name="T10" fmla="*/ 68 w 115"/>
              <a:gd name="T11" fmla="*/ 125 h 170"/>
              <a:gd name="T12" fmla="*/ 54 w 115"/>
              <a:gd name="T13" fmla="*/ 135 h 170"/>
              <a:gd name="T14" fmla="*/ 39 w 115"/>
              <a:gd name="T15" fmla="*/ 145 h 170"/>
              <a:gd name="T16" fmla="*/ 27 w 115"/>
              <a:gd name="T17" fmla="*/ 155 h 170"/>
              <a:gd name="T18" fmla="*/ 25 w 115"/>
              <a:gd name="T19" fmla="*/ 158 h 170"/>
              <a:gd name="T20" fmla="*/ 23 w 115"/>
              <a:gd name="T21" fmla="*/ 160 h 170"/>
              <a:gd name="T22" fmla="*/ 23 w 115"/>
              <a:gd name="T23" fmla="*/ 164 h 170"/>
              <a:gd name="T24" fmla="*/ 26 w 115"/>
              <a:gd name="T25" fmla="*/ 167 h 170"/>
              <a:gd name="T26" fmla="*/ 28 w 115"/>
              <a:gd name="T27" fmla="*/ 169 h 170"/>
              <a:gd name="T28" fmla="*/ 31 w 115"/>
              <a:gd name="T29" fmla="*/ 170 h 170"/>
              <a:gd name="T30" fmla="*/ 34 w 115"/>
              <a:gd name="T31" fmla="*/ 170 h 170"/>
              <a:gd name="T32" fmla="*/ 37 w 115"/>
              <a:gd name="T33" fmla="*/ 169 h 170"/>
              <a:gd name="T34" fmla="*/ 53 w 115"/>
              <a:gd name="T35" fmla="*/ 159 h 170"/>
              <a:gd name="T36" fmla="*/ 69 w 115"/>
              <a:gd name="T37" fmla="*/ 149 h 170"/>
              <a:gd name="T38" fmla="*/ 83 w 115"/>
              <a:gd name="T39" fmla="*/ 137 h 170"/>
              <a:gd name="T40" fmla="*/ 97 w 115"/>
              <a:gd name="T41" fmla="*/ 123 h 170"/>
              <a:gd name="T42" fmla="*/ 106 w 115"/>
              <a:gd name="T43" fmla="*/ 108 h 170"/>
              <a:gd name="T44" fmla="*/ 113 w 115"/>
              <a:gd name="T45" fmla="*/ 91 h 170"/>
              <a:gd name="T46" fmla="*/ 115 w 115"/>
              <a:gd name="T47" fmla="*/ 73 h 170"/>
              <a:gd name="T48" fmla="*/ 111 w 115"/>
              <a:gd name="T49" fmla="*/ 53 h 170"/>
              <a:gd name="T50" fmla="*/ 101 w 115"/>
              <a:gd name="T51" fmla="*/ 39 h 170"/>
              <a:gd name="T52" fmla="*/ 89 w 115"/>
              <a:gd name="T53" fmla="*/ 26 h 170"/>
              <a:gd name="T54" fmla="*/ 72 w 115"/>
              <a:gd name="T55" fmla="*/ 15 h 170"/>
              <a:gd name="T56" fmla="*/ 55 w 115"/>
              <a:gd name="T57" fmla="*/ 8 h 170"/>
              <a:gd name="T58" fmla="*/ 37 w 115"/>
              <a:gd name="T59" fmla="*/ 2 h 170"/>
              <a:gd name="T60" fmla="*/ 21 w 115"/>
              <a:gd name="T61" fmla="*/ 0 h 170"/>
              <a:gd name="T62" fmla="*/ 9 w 115"/>
              <a:gd name="T63" fmla="*/ 1 h 170"/>
              <a:gd name="T64" fmla="*/ 0 w 115"/>
              <a:gd name="T65" fmla="*/ 5 h 170"/>
              <a:gd name="T66" fmla="*/ 15 w 115"/>
              <a:gd name="T67" fmla="*/ 10 h 170"/>
              <a:gd name="T68" fmla="*/ 30 w 115"/>
              <a:gd name="T69" fmla="*/ 13 h 170"/>
              <a:gd name="T70" fmla="*/ 43 w 115"/>
              <a:gd name="T71" fmla="*/ 16 h 170"/>
              <a:gd name="T72" fmla="*/ 57 w 115"/>
              <a:gd name="T73" fmla="*/ 20 h 170"/>
              <a:gd name="T74" fmla="*/ 70 w 115"/>
              <a:gd name="T75" fmla="*/ 26 h 170"/>
              <a:gd name="T76" fmla="*/ 81 w 115"/>
              <a:gd name="T77" fmla="*/ 33 h 170"/>
              <a:gd name="T78" fmla="*/ 91 w 115"/>
              <a:gd name="T79" fmla="*/ 43 h 170"/>
              <a:gd name="T80" fmla="*/ 97 w 115"/>
              <a:gd name="T81" fmla="*/ 5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a:p>
        </p:txBody>
      </p:sp>
      <p:sp>
        <p:nvSpPr>
          <p:cNvPr id="312883" name="Freeform 563"/>
          <p:cNvSpPr>
            <a:spLocks/>
          </p:cNvSpPr>
          <p:nvPr/>
        </p:nvSpPr>
        <p:spPr bwMode="auto">
          <a:xfrm>
            <a:off x="5473700" y="3059113"/>
            <a:ext cx="63500" cy="84137"/>
          </a:xfrm>
          <a:custGeom>
            <a:avLst/>
            <a:gdLst>
              <a:gd name="T0" fmla="*/ 90 w 289"/>
              <a:gd name="T1" fmla="*/ 65 h 352"/>
              <a:gd name="T2" fmla="*/ 48 w 289"/>
              <a:gd name="T3" fmla="*/ 106 h 352"/>
              <a:gd name="T4" fmla="*/ 16 w 289"/>
              <a:gd name="T5" fmla="*/ 156 h 352"/>
              <a:gd name="T6" fmla="*/ 0 w 289"/>
              <a:gd name="T7" fmla="*/ 211 h 352"/>
              <a:gd name="T8" fmla="*/ 3 w 289"/>
              <a:gd name="T9" fmla="*/ 249 h 352"/>
              <a:gd name="T10" fmla="*/ 10 w 289"/>
              <a:gd name="T11" fmla="*/ 264 h 352"/>
              <a:gd name="T12" fmla="*/ 19 w 289"/>
              <a:gd name="T13" fmla="*/ 277 h 352"/>
              <a:gd name="T14" fmla="*/ 31 w 289"/>
              <a:gd name="T15" fmla="*/ 289 h 352"/>
              <a:gd name="T16" fmla="*/ 51 w 289"/>
              <a:gd name="T17" fmla="*/ 302 h 352"/>
              <a:gd name="T18" fmla="*/ 78 w 289"/>
              <a:gd name="T19" fmla="*/ 316 h 352"/>
              <a:gd name="T20" fmla="*/ 107 w 289"/>
              <a:gd name="T21" fmla="*/ 327 h 352"/>
              <a:gd name="T22" fmla="*/ 137 w 289"/>
              <a:gd name="T23" fmla="*/ 335 h 352"/>
              <a:gd name="T24" fmla="*/ 167 w 289"/>
              <a:gd name="T25" fmla="*/ 342 h 352"/>
              <a:gd name="T26" fmla="*/ 198 w 289"/>
              <a:gd name="T27" fmla="*/ 346 h 352"/>
              <a:gd name="T28" fmla="*/ 229 w 289"/>
              <a:gd name="T29" fmla="*/ 349 h 352"/>
              <a:gd name="T30" fmla="*/ 260 w 289"/>
              <a:gd name="T31" fmla="*/ 351 h 352"/>
              <a:gd name="T32" fmla="*/ 280 w 289"/>
              <a:gd name="T33" fmla="*/ 352 h 352"/>
              <a:gd name="T34" fmla="*/ 287 w 289"/>
              <a:gd name="T35" fmla="*/ 346 h 352"/>
              <a:gd name="T36" fmla="*/ 289 w 289"/>
              <a:gd name="T37" fmla="*/ 335 h 352"/>
              <a:gd name="T38" fmla="*/ 283 w 289"/>
              <a:gd name="T39" fmla="*/ 328 h 352"/>
              <a:gd name="T40" fmla="*/ 264 w 289"/>
              <a:gd name="T41" fmla="*/ 327 h 352"/>
              <a:gd name="T42" fmla="*/ 235 w 289"/>
              <a:gd name="T43" fmla="*/ 326 h 352"/>
              <a:gd name="T44" fmla="*/ 207 w 289"/>
              <a:gd name="T45" fmla="*/ 323 h 352"/>
              <a:gd name="T46" fmla="*/ 179 w 289"/>
              <a:gd name="T47" fmla="*/ 319 h 352"/>
              <a:gd name="T48" fmla="*/ 150 w 289"/>
              <a:gd name="T49" fmla="*/ 314 h 352"/>
              <a:gd name="T50" fmla="*/ 122 w 289"/>
              <a:gd name="T51" fmla="*/ 306 h 352"/>
              <a:gd name="T52" fmla="*/ 95 w 289"/>
              <a:gd name="T53" fmla="*/ 298 h 352"/>
              <a:gd name="T54" fmla="*/ 68 w 289"/>
              <a:gd name="T55" fmla="*/ 285 h 352"/>
              <a:gd name="T56" fmla="*/ 45 w 289"/>
              <a:gd name="T57" fmla="*/ 271 h 352"/>
              <a:gd name="T58" fmla="*/ 32 w 289"/>
              <a:gd name="T59" fmla="*/ 250 h 352"/>
              <a:gd name="T60" fmla="*/ 27 w 289"/>
              <a:gd name="T61" fmla="*/ 222 h 352"/>
              <a:gd name="T62" fmla="*/ 34 w 289"/>
              <a:gd name="T63" fmla="*/ 183 h 352"/>
              <a:gd name="T64" fmla="*/ 45 w 289"/>
              <a:gd name="T65" fmla="*/ 153 h 352"/>
              <a:gd name="T66" fmla="*/ 61 w 289"/>
              <a:gd name="T67" fmla="*/ 127 h 352"/>
              <a:gd name="T68" fmla="*/ 80 w 289"/>
              <a:gd name="T69" fmla="*/ 103 h 352"/>
              <a:gd name="T70" fmla="*/ 102 w 289"/>
              <a:gd name="T71" fmla="*/ 82 h 352"/>
              <a:gd name="T72" fmla="*/ 129 w 289"/>
              <a:gd name="T73" fmla="*/ 59 h 352"/>
              <a:gd name="T74" fmla="*/ 162 w 289"/>
              <a:gd name="T75" fmla="*/ 38 h 352"/>
              <a:gd name="T76" fmla="*/ 197 w 289"/>
              <a:gd name="T77" fmla="*/ 20 h 352"/>
              <a:gd name="T78" fmla="*/ 227 w 289"/>
              <a:gd name="T79" fmla="*/ 6 h 352"/>
              <a:gd name="T80" fmla="*/ 228 w 289"/>
              <a:gd name="T81" fmla="*/ 0 h 352"/>
              <a:gd name="T82" fmla="*/ 198 w 289"/>
              <a:gd name="T83" fmla="*/ 5 h 352"/>
              <a:gd name="T84" fmla="*/ 162 w 289"/>
              <a:gd name="T85" fmla="*/ 18 h 352"/>
              <a:gd name="T86" fmla="*/ 127 w 289"/>
              <a:gd name="T87" fmla="*/ 3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a:p>
        </p:txBody>
      </p:sp>
      <p:sp>
        <p:nvSpPr>
          <p:cNvPr id="312884" name="Freeform 564"/>
          <p:cNvSpPr>
            <a:spLocks/>
          </p:cNvSpPr>
          <p:nvPr/>
        </p:nvSpPr>
        <p:spPr bwMode="auto">
          <a:xfrm>
            <a:off x="5562600" y="3054350"/>
            <a:ext cx="57150" cy="58738"/>
          </a:xfrm>
          <a:custGeom>
            <a:avLst/>
            <a:gdLst>
              <a:gd name="T0" fmla="*/ 210 w 252"/>
              <a:gd name="T1" fmla="*/ 72 h 235"/>
              <a:gd name="T2" fmla="*/ 222 w 252"/>
              <a:gd name="T3" fmla="*/ 85 h 235"/>
              <a:gd name="T4" fmla="*/ 228 w 252"/>
              <a:gd name="T5" fmla="*/ 100 h 235"/>
              <a:gd name="T6" fmla="*/ 232 w 252"/>
              <a:gd name="T7" fmla="*/ 116 h 235"/>
              <a:gd name="T8" fmla="*/ 232 w 252"/>
              <a:gd name="T9" fmla="*/ 133 h 235"/>
              <a:gd name="T10" fmla="*/ 230 w 252"/>
              <a:gd name="T11" fmla="*/ 147 h 235"/>
              <a:gd name="T12" fmla="*/ 226 w 252"/>
              <a:gd name="T13" fmla="*/ 159 h 235"/>
              <a:gd name="T14" fmla="*/ 218 w 252"/>
              <a:gd name="T15" fmla="*/ 171 h 235"/>
              <a:gd name="T16" fmla="*/ 211 w 252"/>
              <a:gd name="T17" fmla="*/ 180 h 235"/>
              <a:gd name="T18" fmla="*/ 202 w 252"/>
              <a:gd name="T19" fmla="*/ 191 h 235"/>
              <a:gd name="T20" fmla="*/ 192 w 252"/>
              <a:gd name="T21" fmla="*/ 200 h 235"/>
              <a:gd name="T22" fmla="*/ 183 w 252"/>
              <a:gd name="T23" fmla="*/ 209 h 235"/>
              <a:gd name="T24" fmla="*/ 173 w 252"/>
              <a:gd name="T25" fmla="*/ 219 h 235"/>
              <a:gd name="T26" fmla="*/ 171 w 252"/>
              <a:gd name="T27" fmla="*/ 222 h 235"/>
              <a:gd name="T28" fmla="*/ 170 w 252"/>
              <a:gd name="T29" fmla="*/ 225 h 235"/>
              <a:gd name="T30" fmla="*/ 171 w 252"/>
              <a:gd name="T31" fmla="*/ 229 h 235"/>
              <a:gd name="T32" fmla="*/ 173 w 252"/>
              <a:gd name="T33" fmla="*/ 232 h 235"/>
              <a:gd name="T34" fmla="*/ 176 w 252"/>
              <a:gd name="T35" fmla="*/ 234 h 235"/>
              <a:gd name="T36" fmla="*/ 180 w 252"/>
              <a:gd name="T37" fmla="*/ 235 h 235"/>
              <a:gd name="T38" fmla="*/ 184 w 252"/>
              <a:gd name="T39" fmla="*/ 234 h 235"/>
              <a:gd name="T40" fmla="*/ 187 w 252"/>
              <a:gd name="T41" fmla="*/ 232 h 235"/>
              <a:gd name="T42" fmla="*/ 208 w 252"/>
              <a:gd name="T43" fmla="*/ 218 h 235"/>
              <a:gd name="T44" fmla="*/ 225 w 252"/>
              <a:gd name="T45" fmla="*/ 200 h 235"/>
              <a:gd name="T46" fmla="*/ 239 w 252"/>
              <a:gd name="T47" fmla="*/ 178 h 235"/>
              <a:gd name="T48" fmla="*/ 249 w 252"/>
              <a:gd name="T49" fmla="*/ 156 h 235"/>
              <a:gd name="T50" fmla="*/ 252 w 252"/>
              <a:gd name="T51" fmla="*/ 131 h 235"/>
              <a:gd name="T52" fmla="*/ 250 w 252"/>
              <a:gd name="T53" fmla="*/ 108 h 235"/>
              <a:gd name="T54" fmla="*/ 242 w 252"/>
              <a:gd name="T55" fmla="*/ 85 h 235"/>
              <a:gd name="T56" fmla="*/ 225 w 252"/>
              <a:gd name="T57" fmla="*/ 65 h 235"/>
              <a:gd name="T58" fmla="*/ 212 w 252"/>
              <a:gd name="T59" fmla="*/ 54 h 235"/>
              <a:gd name="T60" fmla="*/ 197 w 252"/>
              <a:gd name="T61" fmla="*/ 45 h 235"/>
              <a:gd name="T62" fmla="*/ 181 w 252"/>
              <a:gd name="T63" fmla="*/ 36 h 235"/>
              <a:gd name="T64" fmla="*/ 164 w 252"/>
              <a:gd name="T65" fmla="*/ 29 h 235"/>
              <a:gd name="T66" fmla="*/ 146 w 252"/>
              <a:gd name="T67" fmla="*/ 22 h 235"/>
              <a:gd name="T68" fmla="*/ 127 w 252"/>
              <a:gd name="T69" fmla="*/ 17 h 235"/>
              <a:gd name="T70" fmla="*/ 109 w 252"/>
              <a:gd name="T71" fmla="*/ 12 h 235"/>
              <a:gd name="T72" fmla="*/ 90 w 252"/>
              <a:gd name="T73" fmla="*/ 7 h 235"/>
              <a:gd name="T74" fmla="*/ 73 w 252"/>
              <a:gd name="T75" fmla="*/ 4 h 235"/>
              <a:gd name="T76" fmla="*/ 57 w 252"/>
              <a:gd name="T77" fmla="*/ 2 h 235"/>
              <a:gd name="T78" fmla="*/ 42 w 252"/>
              <a:gd name="T79" fmla="*/ 0 h 235"/>
              <a:gd name="T80" fmla="*/ 28 w 252"/>
              <a:gd name="T81" fmla="*/ 0 h 235"/>
              <a:gd name="T82" fmla="*/ 17 w 252"/>
              <a:gd name="T83" fmla="*/ 0 h 235"/>
              <a:gd name="T84" fmla="*/ 8 w 252"/>
              <a:gd name="T85" fmla="*/ 1 h 235"/>
              <a:gd name="T86" fmla="*/ 3 w 252"/>
              <a:gd name="T87" fmla="*/ 3 h 235"/>
              <a:gd name="T88" fmla="*/ 0 w 252"/>
              <a:gd name="T89" fmla="*/ 5 h 235"/>
              <a:gd name="T90" fmla="*/ 10 w 252"/>
              <a:gd name="T91" fmla="*/ 7 h 235"/>
              <a:gd name="T92" fmla="*/ 22 w 252"/>
              <a:gd name="T93" fmla="*/ 8 h 235"/>
              <a:gd name="T94" fmla="*/ 33 w 252"/>
              <a:gd name="T95" fmla="*/ 11 h 235"/>
              <a:gd name="T96" fmla="*/ 46 w 252"/>
              <a:gd name="T97" fmla="*/ 13 h 235"/>
              <a:gd name="T98" fmla="*/ 60 w 252"/>
              <a:gd name="T99" fmla="*/ 15 h 235"/>
              <a:gd name="T100" fmla="*/ 73 w 252"/>
              <a:gd name="T101" fmla="*/ 17 h 235"/>
              <a:gd name="T102" fmla="*/ 87 w 252"/>
              <a:gd name="T103" fmla="*/ 20 h 235"/>
              <a:gd name="T104" fmla="*/ 102 w 252"/>
              <a:gd name="T105" fmla="*/ 23 h 235"/>
              <a:gd name="T106" fmla="*/ 115 w 252"/>
              <a:gd name="T107" fmla="*/ 28 h 235"/>
              <a:gd name="T108" fmla="*/ 130 w 252"/>
              <a:gd name="T109" fmla="*/ 32 h 235"/>
              <a:gd name="T110" fmla="*/ 145 w 252"/>
              <a:gd name="T111" fmla="*/ 37 h 235"/>
              <a:gd name="T112" fmla="*/ 159 w 252"/>
              <a:gd name="T113" fmla="*/ 43 h 235"/>
              <a:gd name="T114" fmla="*/ 172 w 252"/>
              <a:gd name="T115" fmla="*/ 49 h 235"/>
              <a:gd name="T116" fmla="*/ 186 w 252"/>
              <a:gd name="T117" fmla="*/ 55 h 235"/>
              <a:gd name="T118" fmla="*/ 198 w 252"/>
              <a:gd name="T119" fmla="*/ 64 h 235"/>
              <a:gd name="T120" fmla="*/ 210 w 252"/>
              <a:gd name="T121" fmla="*/ 7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a:p>
        </p:txBody>
      </p:sp>
      <p:sp>
        <p:nvSpPr>
          <p:cNvPr id="312885" name="Freeform 565"/>
          <p:cNvSpPr>
            <a:spLocks/>
          </p:cNvSpPr>
          <p:nvPr/>
        </p:nvSpPr>
        <p:spPr bwMode="auto">
          <a:xfrm>
            <a:off x="5451475" y="3086100"/>
            <a:ext cx="23813" cy="53975"/>
          </a:xfrm>
          <a:custGeom>
            <a:avLst/>
            <a:gdLst>
              <a:gd name="T0" fmla="*/ 0 w 103"/>
              <a:gd name="T1" fmla="*/ 120 h 220"/>
              <a:gd name="T2" fmla="*/ 0 w 103"/>
              <a:gd name="T3" fmla="*/ 138 h 220"/>
              <a:gd name="T4" fmla="*/ 4 w 103"/>
              <a:gd name="T5" fmla="*/ 155 h 220"/>
              <a:gd name="T6" fmla="*/ 12 w 103"/>
              <a:gd name="T7" fmla="*/ 171 h 220"/>
              <a:gd name="T8" fmla="*/ 22 w 103"/>
              <a:gd name="T9" fmla="*/ 185 h 220"/>
              <a:gd name="T10" fmla="*/ 35 w 103"/>
              <a:gd name="T11" fmla="*/ 197 h 220"/>
              <a:gd name="T12" fmla="*/ 50 w 103"/>
              <a:gd name="T13" fmla="*/ 207 h 220"/>
              <a:gd name="T14" fmla="*/ 66 w 103"/>
              <a:gd name="T15" fmla="*/ 215 h 220"/>
              <a:gd name="T16" fmla="*/ 83 w 103"/>
              <a:gd name="T17" fmla="*/ 219 h 220"/>
              <a:gd name="T18" fmla="*/ 89 w 103"/>
              <a:gd name="T19" fmla="*/ 220 h 220"/>
              <a:gd name="T20" fmla="*/ 94 w 103"/>
              <a:gd name="T21" fmla="*/ 218 h 220"/>
              <a:gd name="T22" fmla="*/ 98 w 103"/>
              <a:gd name="T23" fmla="*/ 215 h 220"/>
              <a:gd name="T24" fmla="*/ 100 w 103"/>
              <a:gd name="T25" fmla="*/ 211 h 220"/>
              <a:gd name="T26" fmla="*/ 100 w 103"/>
              <a:gd name="T27" fmla="*/ 205 h 220"/>
              <a:gd name="T28" fmla="*/ 99 w 103"/>
              <a:gd name="T29" fmla="*/ 200 h 220"/>
              <a:gd name="T30" fmla="*/ 96 w 103"/>
              <a:gd name="T31" fmla="*/ 196 h 220"/>
              <a:gd name="T32" fmla="*/ 91 w 103"/>
              <a:gd name="T33" fmla="*/ 193 h 220"/>
              <a:gd name="T34" fmla="*/ 74 w 103"/>
              <a:gd name="T35" fmla="*/ 187 h 220"/>
              <a:gd name="T36" fmla="*/ 58 w 103"/>
              <a:gd name="T37" fmla="*/ 178 h 220"/>
              <a:gd name="T38" fmla="*/ 45 w 103"/>
              <a:gd name="T39" fmla="*/ 167 h 220"/>
              <a:gd name="T40" fmla="*/ 36 w 103"/>
              <a:gd name="T41" fmla="*/ 154 h 220"/>
              <a:gd name="T42" fmla="*/ 30 w 103"/>
              <a:gd name="T43" fmla="*/ 138 h 220"/>
              <a:gd name="T44" fmla="*/ 27 w 103"/>
              <a:gd name="T45" fmla="*/ 121 h 220"/>
              <a:gd name="T46" fmla="*/ 27 w 103"/>
              <a:gd name="T47" fmla="*/ 103 h 220"/>
              <a:gd name="T48" fmla="*/ 32 w 103"/>
              <a:gd name="T49" fmla="*/ 83 h 220"/>
              <a:gd name="T50" fmla="*/ 39 w 103"/>
              <a:gd name="T51" fmla="*/ 69 h 220"/>
              <a:gd name="T52" fmla="*/ 51 w 103"/>
              <a:gd name="T53" fmla="*/ 56 h 220"/>
              <a:gd name="T54" fmla="*/ 63 w 103"/>
              <a:gd name="T55" fmla="*/ 43 h 220"/>
              <a:gd name="T56" fmla="*/ 77 w 103"/>
              <a:gd name="T57" fmla="*/ 31 h 220"/>
              <a:gd name="T58" fmla="*/ 89 w 103"/>
              <a:gd name="T59" fmla="*/ 21 h 220"/>
              <a:gd name="T60" fmla="*/ 98 w 103"/>
              <a:gd name="T61" fmla="*/ 12 h 220"/>
              <a:gd name="T62" fmla="*/ 103 w 103"/>
              <a:gd name="T63" fmla="*/ 5 h 220"/>
              <a:gd name="T64" fmla="*/ 103 w 103"/>
              <a:gd name="T65" fmla="*/ 0 h 220"/>
              <a:gd name="T66" fmla="*/ 92 w 103"/>
              <a:gd name="T67" fmla="*/ 4 h 220"/>
              <a:gd name="T68" fmla="*/ 77 w 103"/>
              <a:gd name="T69" fmla="*/ 12 h 220"/>
              <a:gd name="T70" fmla="*/ 61 w 103"/>
              <a:gd name="T71" fmla="*/ 25 h 220"/>
              <a:gd name="T72" fmla="*/ 44 w 103"/>
              <a:gd name="T73" fmla="*/ 40 h 220"/>
              <a:gd name="T74" fmla="*/ 29 w 103"/>
              <a:gd name="T75" fmla="*/ 57 h 220"/>
              <a:gd name="T76" fmla="*/ 16 w 103"/>
              <a:gd name="T77" fmla="*/ 77 h 220"/>
              <a:gd name="T78" fmla="*/ 6 w 103"/>
              <a:gd name="T79" fmla="*/ 98 h 220"/>
              <a:gd name="T80" fmla="*/ 0 w 103"/>
              <a:gd name="T81" fmla="*/ 1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a:p>
        </p:txBody>
      </p:sp>
      <p:sp>
        <p:nvSpPr>
          <p:cNvPr id="312886" name="Freeform 566"/>
          <p:cNvSpPr>
            <a:spLocks/>
          </p:cNvSpPr>
          <p:nvPr/>
        </p:nvSpPr>
        <p:spPr bwMode="auto">
          <a:xfrm>
            <a:off x="5608638" y="3051175"/>
            <a:ext cx="50800" cy="69850"/>
          </a:xfrm>
          <a:custGeom>
            <a:avLst/>
            <a:gdLst>
              <a:gd name="T0" fmla="*/ 186 w 220"/>
              <a:gd name="T1" fmla="*/ 115 h 288"/>
              <a:gd name="T2" fmla="*/ 196 w 220"/>
              <a:gd name="T3" fmla="*/ 133 h 288"/>
              <a:gd name="T4" fmla="*/ 202 w 220"/>
              <a:gd name="T5" fmla="*/ 153 h 288"/>
              <a:gd name="T6" fmla="*/ 199 w 220"/>
              <a:gd name="T7" fmla="*/ 174 h 288"/>
              <a:gd name="T8" fmla="*/ 186 w 220"/>
              <a:gd name="T9" fmla="*/ 194 h 288"/>
              <a:gd name="T10" fmla="*/ 168 w 220"/>
              <a:gd name="T11" fmla="*/ 213 h 288"/>
              <a:gd name="T12" fmla="*/ 148 w 220"/>
              <a:gd name="T13" fmla="*/ 229 h 288"/>
              <a:gd name="T14" fmla="*/ 127 w 220"/>
              <a:gd name="T15" fmla="*/ 246 h 288"/>
              <a:gd name="T16" fmla="*/ 115 w 220"/>
              <a:gd name="T17" fmla="*/ 258 h 288"/>
              <a:gd name="T18" fmla="*/ 110 w 220"/>
              <a:gd name="T19" fmla="*/ 267 h 288"/>
              <a:gd name="T20" fmla="*/ 107 w 220"/>
              <a:gd name="T21" fmla="*/ 276 h 288"/>
              <a:gd name="T22" fmla="*/ 109 w 220"/>
              <a:gd name="T23" fmla="*/ 284 h 288"/>
              <a:gd name="T24" fmla="*/ 117 w 220"/>
              <a:gd name="T25" fmla="*/ 288 h 288"/>
              <a:gd name="T26" fmla="*/ 124 w 220"/>
              <a:gd name="T27" fmla="*/ 287 h 288"/>
              <a:gd name="T28" fmla="*/ 138 w 220"/>
              <a:gd name="T29" fmla="*/ 271 h 288"/>
              <a:gd name="T30" fmla="*/ 161 w 220"/>
              <a:gd name="T31" fmla="*/ 250 h 288"/>
              <a:gd name="T32" fmla="*/ 185 w 220"/>
              <a:gd name="T33" fmla="*/ 229 h 288"/>
              <a:gd name="T34" fmla="*/ 206 w 220"/>
              <a:gd name="T35" fmla="*/ 204 h 288"/>
              <a:gd name="T36" fmla="*/ 219 w 220"/>
              <a:gd name="T37" fmla="*/ 173 h 288"/>
              <a:gd name="T38" fmla="*/ 218 w 220"/>
              <a:gd name="T39" fmla="*/ 141 h 288"/>
              <a:gd name="T40" fmla="*/ 204 w 220"/>
              <a:gd name="T41" fmla="*/ 111 h 288"/>
              <a:gd name="T42" fmla="*/ 182 w 220"/>
              <a:gd name="T43" fmla="*/ 86 h 288"/>
              <a:gd name="T44" fmla="*/ 158 w 220"/>
              <a:gd name="T45" fmla="*/ 70 h 288"/>
              <a:gd name="T46" fmla="*/ 134 w 220"/>
              <a:gd name="T47" fmla="*/ 56 h 288"/>
              <a:gd name="T48" fmla="*/ 109 w 220"/>
              <a:gd name="T49" fmla="*/ 43 h 288"/>
              <a:gd name="T50" fmla="*/ 83 w 220"/>
              <a:gd name="T51" fmla="*/ 29 h 288"/>
              <a:gd name="T52" fmla="*/ 59 w 220"/>
              <a:gd name="T53" fmla="*/ 17 h 288"/>
              <a:gd name="T54" fmla="*/ 36 w 220"/>
              <a:gd name="T55" fmla="*/ 7 h 288"/>
              <a:gd name="T56" fmla="*/ 18 w 220"/>
              <a:gd name="T57" fmla="*/ 1 h 288"/>
              <a:gd name="T58" fmla="*/ 4 w 220"/>
              <a:gd name="T59" fmla="*/ 0 h 288"/>
              <a:gd name="T60" fmla="*/ 9 w 220"/>
              <a:gd name="T61" fmla="*/ 7 h 288"/>
              <a:gd name="T62" fmla="*/ 31 w 220"/>
              <a:gd name="T63" fmla="*/ 18 h 288"/>
              <a:gd name="T64" fmla="*/ 54 w 220"/>
              <a:gd name="T65" fmla="*/ 29 h 288"/>
              <a:gd name="T66" fmla="*/ 77 w 220"/>
              <a:gd name="T67" fmla="*/ 40 h 288"/>
              <a:gd name="T68" fmla="*/ 101 w 220"/>
              <a:gd name="T69" fmla="*/ 53 h 288"/>
              <a:gd name="T70" fmla="*/ 124 w 220"/>
              <a:gd name="T71" fmla="*/ 66 h 288"/>
              <a:gd name="T72" fmla="*/ 147 w 220"/>
              <a:gd name="T73" fmla="*/ 82 h 288"/>
              <a:gd name="T74" fmla="*/ 168 w 220"/>
              <a:gd name="T75" fmla="*/ 9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a:p>
        </p:txBody>
      </p:sp>
      <p:sp>
        <p:nvSpPr>
          <p:cNvPr id="312887" name="Freeform 567"/>
          <p:cNvSpPr>
            <a:spLocks/>
          </p:cNvSpPr>
          <p:nvPr/>
        </p:nvSpPr>
        <p:spPr bwMode="auto">
          <a:xfrm>
            <a:off x="5561013" y="3157538"/>
            <a:ext cx="190500" cy="120650"/>
          </a:xfrm>
          <a:custGeom>
            <a:avLst/>
            <a:gdLst>
              <a:gd name="T0" fmla="*/ 141 w 1070"/>
              <a:gd name="T1" fmla="*/ 0 h 844"/>
              <a:gd name="T2" fmla="*/ 1070 w 1070"/>
              <a:gd name="T3" fmla="*/ 194 h 844"/>
              <a:gd name="T4" fmla="*/ 919 w 1070"/>
              <a:gd name="T5" fmla="*/ 844 h 844"/>
              <a:gd name="T6" fmla="*/ 0 w 1070"/>
              <a:gd name="T7" fmla="*/ 624 h 844"/>
              <a:gd name="T8" fmla="*/ 141 w 1070"/>
              <a:gd name="T9" fmla="*/ 0 h 844"/>
            </a:gdLst>
            <a:ahLst/>
            <a:cxnLst>
              <a:cxn ang="0">
                <a:pos x="T0" y="T1"/>
              </a:cxn>
              <a:cxn ang="0">
                <a:pos x="T2" y="T3"/>
              </a:cxn>
              <a:cxn ang="0">
                <a:pos x="T4" y="T5"/>
              </a:cxn>
              <a:cxn ang="0">
                <a:pos x="T6" y="T7"/>
              </a:cxn>
              <a:cxn ang="0">
                <a:pos x="T8" y="T9"/>
              </a:cxn>
            </a:cxnLst>
            <a:rect l="0" t="0" r="r" b="b"/>
            <a:pathLst>
              <a:path w="1070" h="844">
                <a:moveTo>
                  <a:pt x="141" y="0"/>
                </a:moveTo>
                <a:lnTo>
                  <a:pt x="1070" y="194"/>
                </a:lnTo>
                <a:lnTo>
                  <a:pt x="919" y="844"/>
                </a:lnTo>
                <a:lnTo>
                  <a:pt x="0" y="624"/>
                </a:lnTo>
                <a:lnTo>
                  <a:pt x="14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88" name="Freeform 568"/>
          <p:cNvSpPr>
            <a:spLocks/>
          </p:cNvSpPr>
          <p:nvPr/>
        </p:nvSpPr>
        <p:spPr bwMode="auto">
          <a:xfrm>
            <a:off x="5576888" y="3160713"/>
            <a:ext cx="146050" cy="47625"/>
          </a:xfrm>
          <a:custGeom>
            <a:avLst/>
            <a:gdLst>
              <a:gd name="T0" fmla="*/ 97 w 819"/>
              <a:gd name="T1" fmla="*/ 0 h 333"/>
              <a:gd name="T2" fmla="*/ 819 w 819"/>
              <a:gd name="T3" fmla="*/ 139 h 333"/>
              <a:gd name="T4" fmla="*/ 172 w 819"/>
              <a:gd name="T5" fmla="*/ 98 h 333"/>
              <a:gd name="T6" fmla="*/ 0 w 819"/>
              <a:gd name="T7" fmla="*/ 333 h 333"/>
              <a:gd name="T8" fmla="*/ 97 w 819"/>
              <a:gd name="T9" fmla="*/ 0 h 333"/>
            </a:gdLst>
            <a:ahLst/>
            <a:cxnLst>
              <a:cxn ang="0">
                <a:pos x="T0" y="T1"/>
              </a:cxn>
              <a:cxn ang="0">
                <a:pos x="T2" y="T3"/>
              </a:cxn>
              <a:cxn ang="0">
                <a:pos x="T4" y="T5"/>
              </a:cxn>
              <a:cxn ang="0">
                <a:pos x="T6" y="T7"/>
              </a:cxn>
              <a:cxn ang="0">
                <a:pos x="T8" y="T9"/>
              </a:cxn>
            </a:cxnLst>
            <a:rect l="0" t="0" r="r" b="b"/>
            <a:pathLst>
              <a:path w="819" h="333">
                <a:moveTo>
                  <a:pt x="97" y="0"/>
                </a:moveTo>
                <a:lnTo>
                  <a:pt x="819" y="139"/>
                </a:lnTo>
                <a:lnTo>
                  <a:pt x="172" y="98"/>
                </a:lnTo>
                <a:lnTo>
                  <a:pt x="0" y="333"/>
                </a:lnTo>
                <a:lnTo>
                  <a:pt x="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89" name="Freeform 569"/>
          <p:cNvSpPr>
            <a:spLocks/>
          </p:cNvSpPr>
          <p:nvPr/>
        </p:nvSpPr>
        <p:spPr bwMode="auto">
          <a:xfrm>
            <a:off x="5541963" y="3302000"/>
            <a:ext cx="192087" cy="44450"/>
          </a:xfrm>
          <a:custGeom>
            <a:avLst/>
            <a:gdLst>
              <a:gd name="T0" fmla="*/ 34 w 1083"/>
              <a:gd name="T1" fmla="*/ 0 h 306"/>
              <a:gd name="T2" fmla="*/ 1083 w 1083"/>
              <a:gd name="T3" fmla="*/ 261 h 306"/>
              <a:gd name="T4" fmla="*/ 1055 w 1083"/>
              <a:gd name="T5" fmla="*/ 306 h 306"/>
              <a:gd name="T6" fmla="*/ 0 w 1083"/>
              <a:gd name="T7" fmla="*/ 28 h 306"/>
              <a:gd name="T8" fmla="*/ 34 w 1083"/>
              <a:gd name="T9" fmla="*/ 0 h 306"/>
            </a:gdLst>
            <a:ahLst/>
            <a:cxnLst>
              <a:cxn ang="0">
                <a:pos x="T0" y="T1"/>
              </a:cxn>
              <a:cxn ang="0">
                <a:pos x="T2" y="T3"/>
              </a:cxn>
              <a:cxn ang="0">
                <a:pos x="T4" y="T5"/>
              </a:cxn>
              <a:cxn ang="0">
                <a:pos x="T6" y="T7"/>
              </a:cxn>
              <a:cxn ang="0">
                <a:pos x="T8" y="T9"/>
              </a:cxn>
            </a:cxnLst>
            <a:rect l="0" t="0" r="r" b="b"/>
            <a:pathLst>
              <a:path w="1083" h="306">
                <a:moveTo>
                  <a:pt x="34" y="0"/>
                </a:moveTo>
                <a:lnTo>
                  <a:pt x="1083" y="261"/>
                </a:lnTo>
                <a:lnTo>
                  <a:pt x="1055" y="306"/>
                </a:lnTo>
                <a:lnTo>
                  <a:pt x="0" y="28"/>
                </a:lnTo>
                <a:lnTo>
                  <a:pt x="34"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90" name="Freeform 570"/>
          <p:cNvSpPr>
            <a:spLocks/>
          </p:cNvSpPr>
          <p:nvPr/>
        </p:nvSpPr>
        <p:spPr bwMode="auto">
          <a:xfrm>
            <a:off x="5524500" y="3314700"/>
            <a:ext cx="193675" cy="44450"/>
          </a:xfrm>
          <a:custGeom>
            <a:avLst/>
            <a:gdLst>
              <a:gd name="T0" fmla="*/ 39 w 1088"/>
              <a:gd name="T1" fmla="*/ 0 h 311"/>
              <a:gd name="T2" fmla="*/ 1088 w 1088"/>
              <a:gd name="T3" fmla="*/ 260 h 311"/>
              <a:gd name="T4" fmla="*/ 1055 w 1088"/>
              <a:gd name="T5" fmla="*/ 311 h 311"/>
              <a:gd name="T6" fmla="*/ 0 w 1088"/>
              <a:gd name="T7" fmla="*/ 34 h 311"/>
              <a:gd name="T8" fmla="*/ 39 w 1088"/>
              <a:gd name="T9" fmla="*/ 0 h 311"/>
            </a:gdLst>
            <a:ahLst/>
            <a:cxnLst>
              <a:cxn ang="0">
                <a:pos x="T0" y="T1"/>
              </a:cxn>
              <a:cxn ang="0">
                <a:pos x="T2" y="T3"/>
              </a:cxn>
              <a:cxn ang="0">
                <a:pos x="T4" y="T5"/>
              </a:cxn>
              <a:cxn ang="0">
                <a:pos x="T6" y="T7"/>
              </a:cxn>
              <a:cxn ang="0">
                <a:pos x="T8" y="T9"/>
              </a:cxn>
            </a:cxnLst>
            <a:rect l="0" t="0" r="r" b="b"/>
            <a:pathLst>
              <a:path w="1088" h="311">
                <a:moveTo>
                  <a:pt x="39" y="0"/>
                </a:moveTo>
                <a:lnTo>
                  <a:pt x="1088" y="260"/>
                </a:lnTo>
                <a:lnTo>
                  <a:pt x="1055" y="311"/>
                </a:lnTo>
                <a:lnTo>
                  <a:pt x="0" y="34"/>
                </a:lnTo>
                <a:lnTo>
                  <a:pt x="39"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91" name="Freeform 571"/>
          <p:cNvSpPr>
            <a:spLocks/>
          </p:cNvSpPr>
          <p:nvPr/>
        </p:nvSpPr>
        <p:spPr bwMode="auto">
          <a:xfrm>
            <a:off x="5554663" y="3355975"/>
            <a:ext cx="28575" cy="9525"/>
          </a:xfrm>
          <a:custGeom>
            <a:avLst/>
            <a:gdLst>
              <a:gd name="T0" fmla="*/ 16 w 164"/>
              <a:gd name="T1" fmla="*/ 1 h 72"/>
              <a:gd name="T2" fmla="*/ 21 w 164"/>
              <a:gd name="T3" fmla="*/ 1 h 72"/>
              <a:gd name="T4" fmla="*/ 35 w 164"/>
              <a:gd name="T5" fmla="*/ 0 h 72"/>
              <a:gd name="T6" fmla="*/ 54 w 164"/>
              <a:gd name="T7" fmla="*/ 0 h 72"/>
              <a:gd name="T8" fmla="*/ 78 w 164"/>
              <a:gd name="T9" fmla="*/ 2 h 72"/>
              <a:gd name="T10" fmla="*/ 104 w 164"/>
              <a:gd name="T11" fmla="*/ 7 h 72"/>
              <a:gd name="T12" fmla="*/ 128 w 164"/>
              <a:gd name="T13" fmla="*/ 17 h 72"/>
              <a:gd name="T14" fmla="*/ 149 w 164"/>
              <a:gd name="T15" fmla="*/ 31 h 72"/>
              <a:gd name="T16" fmla="*/ 164 w 164"/>
              <a:gd name="T17" fmla="*/ 51 h 72"/>
              <a:gd name="T18" fmla="*/ 164 w 164"/>
              <a:gd name="T19" fmla="*/ 52 h 72"/>
              <a:gd name="T20" fmla="*/ 164 w 164"/>
              <a:gd name="T21" fmla="*/ 57 h 72"/>
              <a:gd name="T22" fmla="*/ 163 w 164"/>
              <a:gd name="T23" fmla="*/ 62 h 72"/>
              <a:gd name="T24" fmla="*/ 161 w 164"/>
              <a:gd name="T25" fmla="*/ 67 h 72"/>
              <a:gd name="T26" fmla="*/ 156 w 164"/>
              <a:gd name="T27" fmla="*/ 71 h 72"/>
              <a:gd name="T28" fmla="*/ 149 w 164"/>
              <a:gd name="T29" fmla="*/ 72 h 72"/>
              <a:gd name="T30" fmla="*/ 138 w 164"/>
              <a:gd name="T31" fmla="*/ 71 h 72"/>
              <a:gd name="T32" fmla="*/ 124 w 164"/>
              <a:gd name="T33" fmla="*/ 65 h 72"/>
              <a:gd name="T34" fmla="*/ 124 w 164"/>
              <a:gd name="T35" fmla="*/ 63 h 72"/>
              <a:gd name="T36" fmla="*/ 123 w 164"/>
              <a:gd name="T37" fmla="*/ 59 h 72"/>
              <a:gd name="T38" fmla="*/ 120 w 164"/>
              <a:gd name="T39" fmla="*/ 52 h 72"/>
              <a:gd name="T40" fmla="*/ 113 w 164"/>
              <a:gd name="T41" fmla="*/ 45 h 72"/>
              <a:gd name="T42" fmla="*/ 100 w 164"/>
              <a:gd name="T43" fmla="*/ 38 h 72"/>
              <a:gd name="T44" fmla="*/ 81 w 164"/>
              <a:gd name="T45" fmla="*/ 32 h 72"/>
              <a:gd name="T46" fmla="*/ 55 w 164"/>
              <a:gd name="T47" fmla="*/ 29 h 72"/>
              <a:gd name="T48" fmla="*/ 20 w 164"/>
              <a:gd name="T49" fmla="*/ 29 h 72"/>
              <a:gd name="T50" fmla="*/ 18 w 164"/>
              <a:gd name="T51" fmla="*/ 29 h 72"/>
              <a:gd name="T52" fmla="*/ 14 w 164"/>
              <a:gd name="T53" fmla="*/ 27 h 72"/>
              <a:gd name="T54" fmla="*/ 9 w 164"/>
              <a:gd name="T55" fmla="*/ 25 h 72"/>
              <a:gd name="T56" fmla="*/ 4 w 164"/>
              <a:gd name="T57" fmla="*/ 22 h 72"/>
              <a:gd name="T58" fmla="*/ 0 w 164"/>
              <a:gd name="T59" fmla="*/ 18 h 72"/>
              <a:gd name="T60" fmla="*/ 0 w 164"/>
              <a:gd name="T61" fmla="*/ 14 h 72"/>
              <a:gd name="T62" fmla="*/ 5 w 164"/>
              <a:gd name="T63" fmla="*/ 7 h 72"/>
              <a:gd name="T64" fmla="*/ 16 w 164"/>
              <a:gd name="T65" fmla="*/ 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72">
                <a:moveTo>
                  <a:pt x="16" y="1"/>
                </a:moveTo>
                <a:lnTo>
                  <a:pt x="21" y="1"/>
                </a:lnTo>
                <a:lnTo>
                  <a:pt x="35" y="0"/>
                </a:lnTo>
                <a:lnTo>
                  <a:pt x="54" y="0"/>
                </a:lnTo>
                <a:lnTo>
                  <a:pt x="78" y="2"/>
                </a:lnTo>
                <a:lnTo>
                  <a:pt x="104" y="7"/>
                </a:lnTo>
                <a:lnTo>
                  <a:pt x="128" y="17"/>
                </a:lnTo>
                <a:lnTo>
                  <a:pt x="149" y="31"/>
                </a:lnTo>
                <a:lnTo>
                  <a:pt x="164" y="51"/>
                </a:lnTo>
                <a:lnTo>
                  <a:pt x="164" y="52"/>
                </a:lnTo>
                <a:lnTo>
                  <a:pt x="164" y="57"/>
                </a:lnTo>
                <a:lnTo>
                  <a:pt x="163" y="62"/>
                </a:lnTo>
                <a:lnTo>
                  <a:pt x="161" y="67"/>
                </a:lnTo>
                <a:lnTo>
                  <a:pt x="156" y="71"/>
                </a:lnTo>
                <a:lnTo>
                  <a:pt x="149" y="72"/>
                </a:lnTo>
                <a:lnTo>
                  <a:pt x="138" y="71"/>
                </a:lnTo>
                <a:lnTo>
                  <a:pt x="124" y="65"/>
                </a:lnTo>
                <a:lnTo>
                  <a:pt x="124" y="63"/>
                </a:lnTo>
                <a:lnTo>
                  <a:pt x="123" y="59"/>
                </a:lnTo>
                <a:lnTo>
                  <a:pt x="120" y="52"/>
                </a:lnTo>
                <a:lnTo>
                  <a:pt x="113" y="45"/>
                </a:lnTo>
                <a:lnTo>
                  <a:pt x="100" y="38"/>
                </a:lnTo>
                <a:lnTo>
                  <a:pt x="81" y="32"/>
                </a:lnTo>
                <a:lnTo>
                  <a:pt x="55" y="29"/>
                </a:lnTo>
                <a:lnTo>
                  <a:pt x="20" y="29"/>
                </a:lnTo>
                <a:lnTo>
                  <a:pt x="18" y="29"/>
                </a:lnTo>
                <a:lnTo>
                  <a:pt x="14" y="27"/>
                </a:lnTo>
                <a:lnTo>
                  <a:pt x="9" y="25"/>
                </a:lnTo>
                <a:lnTo>
                  <a:pt x="4" y="22"/>
                </a:lnTo>
                <a:lnTo>
                  <a:pt x="0" y="18"/>
                </a:lnTo>
                <a:lnTo>
                  <a:pt x="0" y="14"/>
                </a:lnTo>
                <a:lnTo>
                  <a:pt x="5" y="7"/>
                </a:lnTo>
                <a:lnTo>
                  <a:pt x="16" y="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92" name="Freeform 572"/>
          <p:cNvSpPr>
            <a:spLocks/>
          </p:cNvSpPr>
          <p:nvPr/>
        </p:nvSpPr>
        <p:spPr bwMode="auto">
          <a:xfrm>
            <a:off x="5559425" y="3282950"/>
            <a:ext cx="26988" cy="15875"/>
          </a:xfrm>
          <a:custGeom>
            <a:avLst/>
            <a:gdLst>
              <a:gd name="T0" fmla="*/ 45 w 146"/>
              <a:gd name="T1" fmla="*/ 0 h 109"/>
              <a:gd name="T2" fmla="*/ 42 w 146"/>
              <a:gd name="T3" fmla="*/ 0 h 109"/>
              <a:gd name="T4" fmla="*/ 35 w 146"/>
              <a:gd name="T5" fmla="*/ 3 h 109"/>
              <a:gd name="T6" fmla="*/ 26 w 146"/>
              <a:gd name="T7" fmla="*/ 7 h 109"/>
              <a:gd name="T8" fmla="*/ 15 w 146"/>
              <a:gd name="T9" fmla="*/ 14 h 109"/>
              <a:gd name="T10" fmla="*/ 6 w 146"/>
              <a:gd name="T11" fmla="*/ 24 h 109"/>
              <a:gd name="T12" fmla="*/ 1 w 146"/>
              <a:gd name="T13" fmla="*/ 39 h 109"/>
              <a:gd name="T14" fmla="*/ 0 w 146"/>
              <a:gd name="T15" fmla="*/ 59 h 109"/>
              <a:gd name="T16" fmla="*/ 6 w 146"/>
              <a:gd name="T17" fmla="*/ 85 h 109"/>
              <a:gd name="T18" fmla="*/ 85 w 146"/>
              <a:gd name="T19" fmla="*/ 109 h 109"/>
              <a:gd name="T20" fmla="*/ 84 w 146"/>
              <a:gd name="T21" fmla="*/ 104 h 109"/>
              <a:gd name="T22" fmla="*/ 84 w 146"/>
              <a:gd name="T23" fmla="*/ 93 h 109"/>
              <a:gd name="T24" fmla="*/ 84 w 146"/>
              <a:gd name="T25" fmla="*/ 76 h 109"/>
              <a:gd name="T26" fmla="*/ 87 w 146"/>
              <a:gd name="T27" fmla="*/ 58 h 109"/>
              <a:gd name="T28" fmla="*/ 93 w 146"/>
              <a:gd name="T29" fmla="*/ 40 h 109"/>
              <a:gd name="T30" fmla="*/ 104 w 146"/>
              <a:gd name="T31" fmla="*/ 27 h 109"/>
              <a:gd name="T32" fmla="*/ 121 w 146"/>
              <a:gd name="T33" fmla="*/ 20 h 109"/>
              <a:gd name="T34" fmla="*/ 146 w 146"/>
              <a:gd name="T35" fmla="*/ 23 h 109"/>
              <a:gd name="T36" fmla="*/ 45 w 146"/>
              <a:gd name="T3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6" h="109">
                <a:moveTo>
                  <a:pt x="45" y="0"/>
                </a:moveTo>
                <a:lnTo>
                  <a:pt x="42" y="0"/>
                </a:lnTo>
                <a:lnTo>
                  <a:pt x="35" y="3"/>
                </a:lnTo>
                <a:lnTo>
                  <a:pt x="26" y="7"/>
                </a:lnTo>
                <a:lnTo>
                  <a:pt x="15" y="14"/>
                </a:lnTo>
                <a:lnTo>
                  <a:pt x="6" y="24"/>
                </a:lnTo>
                <a:lnTo>
                  <a:pt x="1" y="39"/>
                </a:lnTo>
                <a:lnTo>
                  <a:pt x="0" y="59"/>
                </a:lnTo>
                <a:lnTo>
                  <a:pt x="6" y="85"/>
                </a:lnTo>
                <a:lnTo>
                  <a:pt x="85" y="109"/>
                </a:lnTo>
                <a:lnTo>
                  <a:pt x="84" y="104"/>
                </a:lnTo>
                <a:lnTo>
                  <a:pt x="84" y="93"/>
                </a:lnTo>
                <a:lnTo>
                  <a:pt x="84" y="76"/>
                </a:lnTo>
                <a:lnTo>
                  <a:pt x="87" y="58"/>
                </a:lnTo>
                <a:lnTo>
                  <a:pt x="93" y="40"/>
                </a:lnTo>
                <a:lnTo>
                  <a:pt x="104" y="27"/>
                </a:lnTo>
                <a:lnTo>
                  <a:pt x="121" y="20"/>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93" name="Freeform 573"/>
          <p:cNvSpPr>
            <a:spLocks/>
          </p:cNvSpPr>
          <p:nvPr/>
        </p:nvSpPr>
        <p:spPr bwMode="auto">
          <a:xfrm>
            <a:off x="5707063" y="3309938"/>
            <a:ext cx="26987" cy="15875"/>
          </a:xfrm>
          <a:custGeom>
            <a:avLst/>
            <a:gdLst>
              <a:gd name="T0" fmla="*/ 45 w 146"/>
              <a:gd name="T1" fmla="*/ 0 h 107"/>
              <a:gd name="T2" fmla="*/ 42 w 146"/>
              <a:gd name="T3" fmla="*/ 0 h 107"/>
              <a:gd name="T4" fmla="*/ 35 w 146"/>
              <a:gd name="T5" fmla="*/ 2 h 107"/>
              <a:gd name="T6" fmla="*/ 25 w 146"/>
              <a:gd name="T7" fmla="*/ 6 h 107"/>
              <a:gd name="T8" fmla="*/ 15 w 146"/>
              <a:gd name="T9" fmla="*/ 12 h 107"/>
              <a:gd name="T10" fmla="*/ 6 w 146"/>
              <a:gd name="T11" fmla="*/ 23 h 107"/>
              <a:gd name="T12" fmla="*/ 0 w 146"/>
              <a:gd name="T13" fmla="*/ 38 h 107"/>
              <a:gd name="T14" fmla="*/ 0 w 146"/>
              <a:gd name="T15" fmla="*/ 58 h 107"/>
              <a:gd name="T16" fmla="*/ 6 w 146"/>
              <a:gd name="T17" fmla="*/ 85 h 107"/>
              <a:gd name="T18" fmla="*/ 84 w 146"/>
              <a:gd name="T19" fmla="*/ 107 h 107"/>
              <a:gd name="T20" fmla="*/ 83 w 146"/>
              <a:gd name="T21" fmla="*/ 103 h 107"/>
              <a:gd name="T22" fmla="*/ 83 w 146"/>
              <a:gd name="T23" fmla="*/ 91 h 107"/>
              <a:gd name="T24" fmla="*/ 83 w 146"/>
              <a:gd name="T25" fmla="*/ 75 h 107"/>
              <a:gd name="T26" fmla="*/ 86 w 146"/>
              <a:gd name="T27" fmla="*/ 56 h 107"/>
              <a:gd name="T28" fmla="*/ 92 w 146"/>
              <a:gd name="T29" fmla="*/ 40 h 107"/>
              <a:gd name="T30" fmla="*/ 103 w 146"/>
              <a:gd name="T31" fmla="*/ 27 h 107"/>
              <a:gd name="T32" fmla="*/ 121 w 146"/>
              <a:gd name="T33" fmla="*/ 19 h 107"/>
              <a:gd name="T34" fmla="*/ 146 w 146"/>
              <a:gd name="T35" fmla="*/ 23 h 107"/>
              <a:gd name="T36" fmla="*/ 45 w 146"/>
              <a:gd name="T3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6" h="107">
                <a:moveTo>
                  <a:pt x="45" y="0"/>
                </a:moveTo>
                <a:lnTo>
                  <a:pt x="42" y="0"/>
                </a:lnTo>
                <a:lnTo>
                  <a:pt x="35" y="2"/>
                </a:lnTo>
                <a:lnTo>
                  <a:pt x="25" y="6"/>
                </a:lnTo>
                <a:lnTo>
                  <a:pt x="15" y="12"/>
                </a:lnTo>
                <a:lnTo>
                  <a:pt x="6" y="23"/>
                </a:lnTo>
                <a:lnTo>
                  <a:pt x="0" y="38"/>
                </a:lnTo>
                <a:lnTo>
                  <a:pt x="0" y="58"/>
                </a:lnTo>
                <a:lnTo>
                  <a:pt x="6" y="85"/>
                </a:lnTo>
                <a:lnTo>
                  <a:pt x="84" y="107"/>
                </a:lnTo>
                <a:lnTo>
                  <a:pt x="83" y="103"/>
                </a:lnTo>
                <a:lnTo>
                  <a:pt x="83" y="91"/>
                </a:lnTo>
                <a:lnTo>
                  <a:pt x="83" y="75"/>
                </a:lnTo>
                <a:lnTo>
                  <a:pt x="86" y="56"/>
                </a:lnTo>
                <a:lnTo>
                  <a:pt x="92" y="40"/>
                </a:lnTo>
                <a:lnTo>
                  <a:pt x="103" y="27"/>
                </a:lnTo>
                <a:lnTo>
                  <a:pt x="121" y="19"/>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94" name="Freeform 574"/>
          <p:cNvSpPr>
            <a:spLocks/>
          </p:cNvSpPr>
          <p:nvPr/>
        </p:nvSpPr>
        <p:spPr bwMode="auto">
          <a:xfrm>
            <a:off x="5588000" y="3286125"/>
            <a:ext cx="111125" cy="26988"/>
          </a:xfrm>
          <a:custGeom>
            <a:avLst/>
            <a:gdLst>
              <a:gd name="T0" fmla="*/ 0 w 629"/>
              <a:gd name="T1" fmla="*/ 40 h 182"/>
              <a:gd name="T2" fmla="*/ 601 w 629"/>
              <a:gd name="T3" fmla="*/ 182 h 182"/>
              <a:gd name="T4" fmla="*/ 629 w 629"/>
              <a:gd name="T5" fmla="*/ 142 h 182"/>
              <a:gd name="T6" fmla="*/ 29 w 629"/>
              <a:gd name="T7" fmla="*/ 0 h 182"/>
              <a:gd name="T8" fmla="*/ 0 w 629"/>
              <a:gd name="T9" fmla="*/ 40 h 182"/>
            </a:gdLst>
            <a:ahLst/>
            <a:cxnLst>
              <a:cxn ang="0">
                <a:pos x="T0" y="T1"/>
              </a:cxn>
              <a:cxn ang="0">
                <a:pos x="T2" y="T3"/>
              </a:cxn>
              <a:cxn ang="0">
                <a:pos x="T4" y="T5"/>
              </a:cxn>
              <a:cxn ang="0">
                <a:pos x="T6" y="T7"/>
              </a:cxn>
              <a:cxn ang="0">
                <a:pos x="T8" y="T9"/>
              </a:cxn>
            </a:cxnLst>
            <a:rect l="0" t="0" r="r" b="b"/>
            <a:pathLst>
              <a:path w="629" h="182">
                <a:moveTo>
                  <a:pt x="0" y="40"/>
                </a:moveTo>
                <a:lnTo>
                  <a:pt x="601" y="182"/>
                </a:lnTo>
                <a:lnTo>
                  <a:pt x="629" y="142"/>
                </a:lnTo>
                <a:lnTo>
                  <a:pt x="29" y="0"/>
                </a:lnTo>
                <a:lnTo>
                  <a:pt x="0" y="4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95" name="Freeform 575"/>
          <p:cNvSpPr>
            <a:spLocks/>
          </p:cNvSpPr>
          <p:nvPr/>
        </p:nvSpPr>
        <p:spPr bwMode="auto">
          <a:xfrm>
            <a:off x="5588000" y="3298825"/>
            <a:ext cx="106363" cy="23813"/>
          </a:xfrm>
          <a:custGeom>
            <a:avLst/>
            <a:gdLst>
              <a:gd name="T0" fmla="*/ 0 w 606"/>
              <a:gd name="T1" fmla="*/ 28 h 170"/>
              <a:gd name="T2" fmla="*/ 600 w 606"/>
              <a:gd name="T3" fmla="*/ 170 h 170"/>
              <a:gd name="T4" fmla="*/ 606 w 606"/>
              <a:gd name="T5" fmla="*/ 142 h 170"/>
              <a:gd name="T6" fmla="*/ 5 w 606"/>
              <a:gd name="T7" fmla="*/ 0 h 170"/>
              <a:gd name="T8" fmla="*/ 0 w 606"/>
              <a:gd name="T9" fmla="*/ 28 h 170"/>
            </a:gdLst>
            <a:ahLst/>
            <a:cxnLst>
              <a:cxn ang="0">
                <a:pos x="T0" y="T1"/>
              </a:cxn>
              <a:cxn ang="0">
                <a:pos x="T2" y="T3"/>
              </a:cxn>
              <a:cxn ang="0">
                <a:pos x="T4" y="T5"/>
              </a:cxn>
              <a:cxn ang="0">
                <a:pos x="T6" y="T7"/>
              </a:cxn>
              <a:cxn ang="0">
                <a:pos x="T8" y="T9"/>
              </a:cxn>
            </a:cxnLst>
            <a:rect l="0" t="0" r="r" b="b"/>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96" name="Freeform 576"/>
          <p:cNvSpPr>
            <a:spLocks/>
          </p:cNvSpPr>
          <p:nvPr/>
        </p:nvSpPr>
        <p:spPr bwMode="auto">
          <a:xfrm>
            <a:off x="5588000" y="3281363"/>
            <a:ext cx="106363" cy="23812"/>
          </a:xfrm>
          <a:custGeom>
            <a:avLst/>
            <a:gdLst>
              <a:gd name="T0" fmla="*/ 0 w 606"/>
              <a:gd name="T1" fmla="*/ 28 h 170"/>
              <a:gd name="T2" fmla="*/ 600 w 606"/>
              <a:gd name="T3" fmla="*/ 170 h 170"/>
              <a:gd name="T4" fmla="*/ 606 w 606"/>
              <a:gd name="T5" fmla="*/ 142 h 170"/>
              <a:gd name="T6" fmla="*/ 5 w 606"/>
              <a:gd name="T7" fmla="*/ 0 h 170"/>
              <a:gd name="T8" fmla="*/ 0 w 606"/>
              <a:gd name="T9" fmla="*/ 28 h 170"/>
            </a:gdLst>
            <a:ahLst/>
            <a:cxnLst>
              <a:cxn ang="0">
                <a:pos x="T0" y="T1"/>
              </a:cxn>
              <a:cxn ang="0">
                <a:pos x="T2" y="T3"/>
              </a:cxn>
              <a:cxn ang="0">
                <a:pos x="T4" y="T5"/>
              </a:cxn>
              <a:cxn ang="0">
                <a:pos x="T6" y="T7"/>
              </a:cxn>
              <a:cxn ang="0">
                <a:pos x="T8" y="T9"/>
              </a:cxn>
            </a:cxnLst>
            <a:rect l="0" t="0" r="r" b="b"/>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97" name="AutoShape 577"/>
          <p:cNvSpPr>
            <a:spLocks noChangeAspect="1" noChangeArrowheads="1" noTextEdit="1"/>
          </p:cNvSpPr>
          <p:nvPr/>
        </p:nvSpPr>
        <p:spPr bwMode="auto">
          <a:xfrm>
            <a:off x="6194425" y="1831975"/>
            <a:ext cx="29527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2898" name="Freeform 578"/>
          <p:cNvSpPr>
            <a:spLocks/>
          </p:cNvSpPr>
          <p:nvPr/>
        </p:nvSpPr>
        <p:spPr bwMode="auto">
          <a:xfrm>
            <a:off x="6196013" y="1831975"/>
            <a:ext cx="293687" cy="293688"/>
          </a:xfrm>
          <a:custGeom>
            <a:avLst/>
            <a:gdLst>
              <a:gd name="T0" fmla="*/ 653 w 1894"/>
              <a:gd name="T1" fmla="*/ 0 h 1904"/>
              <a:gd name="T2" fmla="*/ 668 w 1894"/>
              <a:gd name="T3" fmla="*/ 0 h 1904"/>
              <a:gd name="T4" fmla="*/ 699 w 1894"/>
              <a:gd name="T5" fmla="*/ 1 h 1904"/>
              <a:gd name="T6" fmla="*/ 742 w 1894"/>
              <a:gd name="T7" fmla="*/ 3 h 1904"/>
              <a:gd name="T8" fmla="*/ 799 w 1894"/>
              <a:gd name="T9" fmla="*/ 6 h 1904"/>
              <a:gd name="T10" fmla="*/ 865 w 1894"/>
              <a:gd name="T11" fmla="*/ 10 h 1904"/>
              <a:gd name="T12" fmla="*/ 941 w 1894"/>
              <a:gd name="T13" fmla="*/ 17 h 1904"/>
              <a:gd name="T14" fmla="*/ 1025 w 1894"/>
              <a:gd name="T15" fmla="*/ 26 h 1904"/>
              <a:gd name="T16" fmla="*/ 1116 w 1894"/>
              <a:gd name="T17" fmla="*/ 38 h 1904"/>
              <a:gd name="T18" fmla="*/ 1213 w 1894"/>
              <a:gd name="T19" fmla="*/ 55 h 1904"/>
              <a:gd name="T20" fmla="*/ 1315 w 1894"/>
              <a:gd name="T21" fmla="*/ 73 h 1904"/>
              <a:gd name="T22" fmla="*/ 1418 w 1894"/>
              <a:gd name="T23" fmla="*/ 97 h 1904"/>
              <a:gd name="T24" fmla="*/ 1525 w 1894"/>
              <a:gd name="T25" fmla="*/ 125 h 1904"/>
              <a:gd name="T26" fmla="*/ 1632 w 1894"/>
              <a:gd name="T27" fmla="*/ 159 h 1904"/>
              <a:gd name="T28" fmla="*/ 1739 w 1894"/>
              <a:gd name="T29" fmla="*/ 197 h 1904"/>
              <a:gd name="T30" fmla="*/ 1843 w 1894"/>
              <a:gd name="T31" fmla="*/ 241 h 1904"/>
              <a:gd name="T32" fmla="*/ 1729 w 1894"/>
              <a:gd name="T33" fmla="*/ 1139 h 1904"/>
              <a:gd name="T34" fmla="*/ 1742 w 1894"/>
              <a:gd name="T35" fmla="*/ 1146 h 1904"/>
              <a:gd name="T36" fmla="*/ 1768 w 1894"/>
              <a:gd name="T37" fmla="*/ 1173 h 1904"/>
              <a:gd name="T38" fmla="*/ 1781 w 1894"/>
              <a:gd name="T39" fmla="*/ 1234 h 1904"/>
              <a:gd name="T40" fmla="*/ 1760 w 1894"/>
              <a:gd name="T41" fmla="*/ 1341 h 1904"/>
              <a:gd name="T42" fmla="*/ 1432 w 1894"/>
              <a:gd name="T43" fmla="*/ 1765 h 1904"/>
              <a:gd name="T44" fmla="*/ 1322 w 1894"/>
              <a:gd name="T45" fmla="*/ 1904 h 1904"/>
              <a:gd name="T46" fmla="*/ 1304 w 1894"/>
              <a:gd name="T47" fmla="*/ 1902 h 1904"/>
              <a:gd name="T48" fmla="*/ 1270 w 1894"/>
              <a:gd name="T49" fmla="*/ 1897 h 1904"/>
              <a:gd name="T50" fmla="*/ 1223 w 1894"/>
              <a:gd name="T51" fmla="*/ 1891 h 1904"/>
              <a:gd name="T52" fmla="*/ 1162 w 1894"/>
              <a:gd name="T53" fmla="*/ 1881 h 1904"/>
              <a:gd name="T54" fmla="*/ 1091 w 1894"/>
              <a:gd name="T55" fmla="*/ 1869 h 1904"/>
              <a:gd name="T56" fmla="*/ 1008 w 1894"/>
              <a:gd name="T57" fmla="*/ 1854 h 1904"/>
              <a:gd name="T58" fmla="*/ 918 w 1894"/>
              <a:gd name="T59" fmla="*/ 1835 h 1904"/>
              <a:gd name="T60" fmla="*/ 820 w 1894"/>
              <a:gd name="T61" fmla="*/ 1813 h 1904"/>
              <a:gd name="T62" fmla="*/ 717 w 1894"/>
              <a:gd name="T63" fmla="*/ 1786 h 1904"/>
              <a:gd name="T64" fmla="*/ 610 w 1894"/>
              <a:gd name="T65" fmla="*/ 1755 h 1904"/>
              <a:gd name="T66" fmla="*/ 501 w 1894"/>
              <a:gd name="T67" fmla="*/ 1720 h 1904"/>
              <a:gd name="T68" fmla="*/ 390 w 1894"/>
              <a:gd name="T69" fmla="*/ 1681 h 1904"/>
              <a:gd name="T70" fmla="*/ 280 w 1894"/>
              <a:gd name="T71" fmla="*/ 1636 h 1904"/>
              <a:gd name="T72" fmla="*/ 172 w 1894"/>
              <a:gd name="T73" fmla="*/ 1585 h 1904"/>
              <a:gd name="T74" fmla="*/ 67 w 1894"/>
              <a:gd name="T75" fmla="*/ 1530 h 1904"/>
              <a:gd name="T76" fmla="*/ 16 w 1894"/>
              <a:gd name="T77" fmla="*/ 1495 h 1904"/>
              <a:gd name="T78" fmla="*/ 8 w 1894"/>
              <a:gd name="T79" fmla="*/ 1457 h 1904"/>
              <a:gd name="T80" fmla="*/ 0 w 1894"/>
              <a:gd name="T81" fmla="*/ 1401 h 1904"/>
              <a:gd name="T82" fmla="*/ 4 w 1894"/>
              <a:gd name="T83" fmla="*/ 1343 h 1904"/>
              <a:gd name="T84" fmla="*/ 388 w 1894"/>
              <a:gd name="T85" fmla="*/ 965 h 1904"/>
              <a:gd name="T86" fmla="*/ 386 w 1894"/>
              <a:gd name="T87" fmla="*/ 952 h 1904"/>
              <a:gd name="T88" fmla="*/ 390 w 1894"/>
              <a:gd name="T89" fmla="*/ 917 h 1904"/>
              <a:gd name="T90" fmla="*/ 412 w 1894"/>
              <a:gd name="T91" fmla="*/ 868 h 1904"/>
              <a:gd name="T92" fmla="*/ 468 w 1894"/>
              <a:gd name="T93" fmla="*/ 814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94" h="1904">
                <a:moveTo>
                  <a:pt x="651" y="0"/>
                </a:moveTo>
                <a:lnTo>
                  <a:pt x="653" y="0"/>
                </a:lnTo>
                <a:lnTo>
                  <a:pt x="659" y="0"/>
                </a:lnTo>
                <a:lnTo>
                  <a:pt x="668" y="0"/>
                </a:lnTo>
                <a:lnTo>
                  <a:pt x="682" y="0"/>
                </a:lnTo>
                <a:lnTo>
                  <a:pt x="699" y="1"/>
                </a:lnTo>
                <a:lnTo>
                  <a:pt x="720" y="1"/>
                </a:lnTo>
                <a:lnTo>
                  <a:pt x="742" y="3"/>
                </a:lnTo>
                <a:lnTo>
                  <a:pt x="769" y="4"/>
                </a:lnTo>
                <a:lnTo>
                  <a:pt x="799" y="6"/>
                </a:lnTo>
                <a:lnTo>
                  <a:pt x="831" y="8"/>
                </a:lnTo>
                <a:lnTo>
                  <a:pt x="865" y="10"/>
                </a:lnTo>
                <a:lnTo>
                  <a:pt x="902" y="13"/>
                </a:lnTo>
                <a:lnTo>
                  <a:pt x="941" y="17"/>
                </a:lnTo>
                <a:lnTo>
                  <a:pt x="982" y="21"/>
                </a:lnTo>
                <a:lnTo>
                  <a:pt x="1025" y="26"/>
                </a:lnTo>
                <a:lnTo>
                  <a:pt x="1070" y="32"/>
                </a:lnTo>
                <a:lnTo>
                  <a:pt x="1116" y="38"/>
                </a:lnTo>
                <a:lnTo>
                  <a:pt x="1164" y="46"/>
                </a:lnTo>
                <a:lnTo>
                  <a:pt x="1213" y="55"/>
                </a:lnTo>
                <a:lnTo>
                  <a:pt x="1263" y="63"/>
                </a:lnTo>
                <a:lnTo>
                  <a:pt x="1315" y="73"/>
                </a:lnTo>
                <a:lnTo>
                  <a:pt x="1366" y="85"/>
                </a:lnTo>
                <a:lnTo>
                  <a:pt x="1418" y="97"/>
                </a:lnTo>
                <a:lnTo>
                  <a:pt x="1472" y="111"/>
                </a:lnTo>
                <a:lnTo>
                  <a:pt x="1525" y="125"/>
                </a:lnTo>
                <a:lnTo>
                  <a:pt x="1579" y="141"/>
                </a:lnTo>
                <a:lnTo>
                  <a:pt x="1632" y="159"/>
                </a:lnTo>
                <a:lnTo>
                  <a:pt x="1685" y="177"/>
                </a:lnTo>
                <a:lnTo>
                  <a:pt x="1739" y="197"/>
                </a:lnTo>
                <a:lnTo>
                  <a:pt x="1791" y="218"/>
                </a:lnTo>
                <a:lnTo>
                  <a:pt x="1843" y="241"/>
                </a:lnTo>
                <a:lnTo>
                  <a:pt x="1894" y="266"/>
                </a:lnTo>
                <a:lnTo>
                  <a:pt x="1729" y="1139"/>
                </a:lnTo>
                <a:lnTo>
                  <a:pt x="1733" y="1140"/>
                </a:lnTo>
                <a:lnTo>
                  <a:pt x="1742" y="1146"/>
                </a:lnTo>
                <a:lnTo>
                  <a:pt x="1755" y="1156"/>
                </a:lnTo>
                <a:lnTo>
                  <a:pt x="1768" y="1173"/>
                </a:lnTo>
                <a:lnTo>
                  <a:pt x="1778" y="1199"/>
                </a:lnTo>
                <a:lnTo>
                  <a:pt x="1781" y="1234"/>
                </a:lnTo>
                <a:lnTo>
                  <a:pt x="1777" y="1281"/>
                </a:lnTo>
                <a:lnTo>
                  <a:pt x="1760" y="1341"/>
                </a:lnTo>
                <a:lnTo>
                  <a:pt x="1472" y="1765"/>
                </a:lnTo>
                <a:lnTo>
                  <a:pt x="1432" y="1765"/>
                </a:lnTo>
                <a:lnTo>
                  <a:pt x="1324" y="1904"/>
                </a:lnTo>
                <a:lnTo>
                  <a:pt x="1322" y="1904"/>
                </a:lnTo>
                <a:lnTo>
                  <a:pt x="1315" y="1903"/>
                </a:lnTo>
                <a:lnTo>
                  <a:pt x="1304" y="1902"/>
                </a:lnTo>
                <a:lnTo>
                  <a:pt x="1290" y="1900"/>
                </a:lnTo>
                <a:lnTo>
                  <a:pt x="1270" y="1897"/>
                </a:lnTo>
                <a:lnTo>
                  <a:pt x="1249" y="1894"/>
                </a:lnTo>
                <a:lnTo>
                  <a:pt x="1223" y="1891"/>
                </a:lnTo>
                <a:lnTo>
                  <a:pt x="1194" y="1887"/>
                </a:lnTo>
                <a:lnTo>
                  <a:pt x="1162" y="1881"/>
                </a:lnTo>
                <a:lnTo>
                  <a:pt x="1128" y="1876"/>
                </a:lnTo>
                <a:lnTo>
                  <a:pt x="1091" y="1869"/>
                </a:lnTo>
                <a:lnTo>
                  <a:pt x="1050" y="1862"/>
                </a:lnTo>
                <a:lnTo>
                  <a:pt x="1008" y="1854"/>
                </a:lnTo>
                <a:lnTo>
                  <a:pt x="964" y="1845"/>
                </a:lnTo>
                <a:lnTo>
                  <a:pt x="918" y="1835"/>
                </a:lnTo>
                <a:lnTo>
                  <a:pt x="870" y="1824"/>
                </a:lnTo>
                <a:lnTo>
                  <a:pt x="820" y="1813"/>
                </a:lnTo>
                <a:lnTo>
                  <a:pt x="769" y="1800"/>
                </a:lnTo>
                <a:lnTo>
                  <a:pt x="717" y="1786"/>
                </a:lnTo>
                <a:lnTo>
                  <a:pt x="664" y="1772"/>
                </a:lnTo>
                <a:lnTo>
                  <a:pt x="610" y="1755"/>
                </a:lnTo>
                <a:lnTo>
                  <a:pt x="555" y="1738"/>
                </a:lnTo>
                <a:lnTo>
                  <a:pt x="501" y="1720"/>
                </a:lnTo>
                <a:lnTo>
                  <a:pt x="445" y="1701"/>
                </a:lnTo>
                <a:lnTo>
                  <a:pt x="390" y="1681"/>
                </a:lnTo>
                <a:lnTo>
                  <a:pt x="334" y="1659"/>
                </a:lnTo>
                <a:lnTo>
                  <a:pt x="280" y="1636"/>
                </a:lnTo>
                <a:lnTo>
                  <a:pt x="225" y="1611"/>
                </a:lnTo>
                <a:lnTo>
                  <a:pt x="172" y="1585"/>
                </a:lnTo>
                <a:lnTo>
                  <a:pt x="119" y="1559"/>
                </a:lnTo>
                <a:lnTo>
                  <a:pt x="67" y="1530"/>
                </a:lnTo>
                <a:lnTo>
                  <a:pt x="17" y="1500"/>
                </a:lnTo>
                <a:lnTo>
                  <a:pt x="16" y="1495"/>
                </a:lnTo>
                <a:lnTo>
                  <a:pt x="12" y="1480"/>
                </a:lnTo>
                <a:lnTo>
                  <a:pt x="8" y="1457"/>
                </a:lnTo>
                <a:lnTo>
                  <a:pt x="4" y="1430"/>
                </a:lnTo>
                <a:lnTo>
                  <a:pt x="0" y="1401"/>
                </a:lnTo>
                <a:lnTo>
                  <a:pt x="0" y="1370"/>
                </a:lnTo>
                <a:lnTo>
                  <a:pt x="4" y="1343"/>
                </a:lnTo>
                <a:lnTo>
                  <a:pt x="12" y="1319"/>
                </a:lnTo>
                <a:lnTo>
                  <a:pt x="388" y="965"/>
                </a:lnTo>
                <a:lnTo>
                  <a:pt x="387" y="961"/>
                </a:lnTo>
                <a:lnTo>
                  <a:pt x="386" y="952"/>
                </a:lnTo>
                <a:lnTo>
                  <a:pt x="386" y="936"/>
                </a:lnTo>
                <a:lnTo>
                  <a:pt x="390" y="917"/>
                </a:lnTo>
                <a:lnTo>
                  <a:pt x="397" y="893"/>
                </a:lnTo>
                <a:lnTo>
                  <a:pt x="412" y="868"/>
                </a:lnTo>
                <a:lnTo>
                  <a:pt x="435" y="841"/>
                </a:lnTo>
                <a:lnTo>
                  <a:pt x="468" y="814"/>
                </a:lnTo>
                <a:lnTo>
                  <a:pt x="651" y="0"/>
                </a:lnTo>
                <a:close/>
              </a:path>
            </a:pathLst>
          </a:custGeom>
          <a:solidFill>
            <a:schemeClr val="folHlink"/>
          </a:solidFill>
          <a:ln w="9525">
            <a:solidFill>
              <a:schemeClr val="bg2"/>
            </a:solidFill>
            <a:round/>
            <a:headEnd/>
            <a:tailEnd/>
          </a:ln>
        </p:spPr>
        <p:txBody>
          <a:bodyPr/>
          <a:lstStyle/>
          <a:p>
            <a:endParaRPr lang="en-US"/>
          </a:p>
        </p:txBody>
      </p:sp>
      <p:sp>
        <p:nvSpPr>
          <p:cNvPr id="312899" name="Freeform 579"/>
          <p:cNvSpPr>
            <a:spLocks/>
          </p:cNvSpPr>
          <p:nvPr/>
        </p:nvSpPr>
        <p:spPr bwMode="auto">
          <a:xfrm>
            <a:off x="6232525" y="2019300"/>
            <a:ext cx="171450" cy="49213"/>
          </a:xfrm>
          <a:custGeom>
            <a:avLst/>
            <a:gdLst>
              <a:gd name="T0" fmla="*/ 40 w 1106"/>
              <a:gd name="T1" fmla="*/ 0 h 331"/>
              <a:gd name="T2" fmla="*/ 1106 w 1106"/>
              <a:gd name="T3" fmla="*/ 277 h 331"/>
              <a:gd name="T4" fmla="*/ 1071 w 1106"/>
              <a:gd name="T5" fmla="*/ 331 h 331"/>
              <a:gd name="T6" fmla="*/ 0 w 1106"/>
              <a:gd name="T7" fmla="*/ 36 h 331"/>
              <a:gd name="T8" fmla="*/ 40 w 1106"/>
              <a:gd name="T9" fmla="*/ 0 h 331"/>
            </a:gdLst>
            <a:ahLst/>
            <a:cxnLst>
              <a:cxn ang="0">
                <a:pos x="T0" y="T1"/>
              </a:cxn>
              <a:cxn ang="0">
                <a:pos x="T2" y="T3"/>
              </a:cxn>
              <a:cxn ang="0">
                <a:pos x="T4" y="T5"/>
              </a:cxn>
              <a:cxn ang="0">
                <a:pos x="T6" y="T7"/>
              </a:cxn>
              <a:cxn ang="0">
                <a:pos x="T8" y="T9"/>
              </a:cxn>
            </a:cxnLst>
            <a:rect l="0" t="0" r="r" b="b"/>
            <a:pathLst>
              <a:path w="1106" h="331">
                <a:moveTo>
                  <a:pt x="40" y="0"/>
                </a:moveTo>
                <a:lnTo>
                  <a:pt x="1106" y="277"/>
                </a:lnTo>
                <a:lnTo>
                  <a:pt x="1071" y="331"/>
                </a:lnTo>
                <a:lnTo>
                  <a:pt x="0" y="36"/>
                </a:lnTo>
                <a:lnTo>
                  <a:pt x="4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00" name="Freeform 580"/>
          <p:cNvSpPr>
            <a:spLocks/>
          </p:cNvSpPr>
          <p:nvPr/>
        </p:nvSpPr>
        <p:spPr bwMode="auto">
          <a:xfrm>
            <a:off x="6203950" y="2041525"/>
            <a:ext cx="200025" cy="76200"/>
          </a:xfrm>
          <a:custGeom>
            <a:avLst/>
            <a:gdLst>
              <a:gd name="T0" fmla="*/ 1282 w 1285"/>
              <a:gd name="T1" fmla="*/ 391 h 505"/>
              <a:gd name="T2" fmla="*/ 1264 w 1285"/>
              <a:gd name="T3" fmla="*/ 389 h 505"/>
              <a:gd name="T4" fmla="*/ 1232 w 1285"/>
              <a:gd name="T5" fmla="*/ 385 h 505"/>
              <a:gd name="T6" fmla="*/ 1183 w 1285"/>
              <a:gd name="T7" fmla="*/ 378 h 505"/>
              <a:gd name="T8" fmla="*/ 1124 w 1285"/>
              <a:gd name="T9" fmla="*/ 369 h 505"/>
              <a:gd name="T10" fmla="*/ 1052 w 1285"/>
              <a:gd name="T11" fmla="*/ 355 h 505"/>
              <a:gd name="T12" fmla="*/ 971 w 1285"/>
              <a:gd name="T13" fmla="*/ 340 h 505"/>
              <a:gd name="T14" fmla="*/ 881 w 1285"/>
              <a:gd name="T15" fmla="*/ 322 h 505"/>
              <a:gd name="T16" fmla="*/ 785 w 1285"/>
              <a:gd name="T17" fmla="*/ 299 h 505"/>
              <a:gd name="T18" fmla="*/ 684 w 1285"/>
              <a:gd name="T19" fmla="*/ 273 h 505"/>
              <a:gd name="T20" fmla="*/ 579 w 1285"/>
              <a:gd name="T21" fmla="*/ 244 h 505"/>
              <a:gd name="T22" fmla="*/ 472 w 1285"/>
              <a:gd name="T23" fmla="*/ 209 h 505"/>
              <a:gd name="T24" fmla="*/ 364 w 1285"/>
              <a:gd name="T25" fmla="*/ 171 h 505"/>
              <a:gd name="T26" fmla="*/ 259 w 1285"/>
              <a:gd name="T27" fmla="*/ 128 h 505"/>
              <a:gd name="T28" fmla="*/ 155 w 1285"/>
              <a:gd name="T29" fmla="*/ 81 h 505"/>
              <a:gd name="T30" fmla="*/ 55 w 1285"/>
              <a:gd name="T31" fmla="*/ 28 h 505"/>
              <a:gd name="T32" fmla="*/ 6 w 1285"/>
              <a:gd name="T33" fmla="*/ 4 h 505"/>
              <a:gd name="T34" fmla="*/ 2 w 1285"/>
              <a:gd name="T35" fmla="*/ 32 h 505"/>
              <a:gd name="T36" fmla="*/ 0 w 1285"/>
              <a:gd name="T37" fmla="*/ 76 h 505"/>
              <a:gd name="T38" fmla="*/ 8 w 1285"/>
              <a:gd name="T39" fmla="*/ 120 h 505"/>
              <a:gd name="T40" fmla="*/ 19 w 1285"/>
              <a:gd name="T41" fmla="*/ 139 h 505"/>
              <a:gd name="T42" fmla="*/ 28 w 1285"/>
              <a:gd name="T43" fmla="*/ 144 h 505"/>
              <a:gd name="T44" fmla="*/ 47 w 1285"/>
              <a:gd name="T45" fmla="*/ 155 h 505"/>
              <a:gd name="T46" fmla="*/ 75 w 1285"/>
              <a:gd name="T47" fmla="*/ 170 h 505"/>
              <a:gd name="T48" fmla="*/ 112 w 1285"/>
              <a:gd name="T49" fmla="*/ 190 h 505"/>
              <a:gd name="T50" fmla="*/ 159 w 1285"/>
              <a:gd name="T51" fmla="*/ 212 h 505"/>
              <a:gd name="T52" fmla="*/ 215 w 1285"/>
              <a:gd name="T53" fmla="*/ 238 h 505"/>
              <a:gd name="T54" fmla="*/ 281 w 1285"/>
              <a:gd name="T55" fmla="*/ 267 h 505"/>
              <a:gd name="T56" fmla="*/ 358 w 1285"/>
              <a:gd name="T57" fmla="*/ 296 h 505"/>
              <a:gd name="T58" fmla="*/ 443 w 1285"/>
              <a:gd name="T59" fmla="*/ 326 h 505"/>
              <a:gd name="T60" fmla="*/ 540 w 1285"/>
              <a:gd name="T61" fmla="*/ 357 h 505"/>
              <a:gd name="T62" fmla="*/ 647 w 1285"/>
              <a:gd name="T63" fmla="*/ 387 h 505"/>
              <a:gd name="T64" fmla="*/ 764 w 1285"/>
              <a:gd name="T65" fmla="*/ 416 h 505"/>
              <a:gd name="T66" fmla="*/ 890 w 1285"/>
              <a:gd name="T67" fmla="*/ 444 h 505"/>
              <a:gd name="T68" fmla="*/ 1028 w 1285"/>
              <a:gd name="T69" fmla="*/ 472 h 505"/>
              <a:gd name="T70" fmla="*/ 1177 w 1285"/>
              <a:gd name="T71" fmla="*/ 494 h 505"/>
              <a:gd name="T72" fmla="*/ 1256 w 1285"/>
              <a:gd name="T73" fmla="*/ 503 h 505"/>
              <a:gd name="T74" fmla="*/ 1265 w 1285"/>
              <a:gd name="T75" fmla="*/ 487 h 505"/>
              <a:gd name="T76" fmla="*/ 1278 w 1285"/>
              <a:gd name="T77" fmla="*/ 456 h 505"/>
              <a:gd name="T78" fmla="*/ 1285 w 1285"/>
              <a:gd name="T79" fmla="*/ 41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5" h="505">
                <a:moveTo>
                  <a:pt x="1284" y="391"/>
                </a:moveTo>
                <a:lnTo>
                  <a:pt x="1282" y="391"/>
                </a:lnTo>
                <a:lnTo>
                  <a:pt x="1275" y="390"/>
                </a:lnTo>
                <a:lnTo>
                  <a:pt x="1264" y="389"/>
                </a:lnTo>
                <a:lnTo>
                  <a:pt x="1250" y="387"/>
                </a:lnTo>
                <a:lnTo>
                  <a:pt x="1232" y="385"/>
                </a:lnTo>
                <a:lnTo>
                  <a:pt x="1209" y="382"/>
                </a:lnTo>
                <a:lnTo>
                  <a:pt x="1183" y="378"/>
                </a:lnTo>
                <a:lnTo>
                  <a:pt x="1155" y="374"/>
                </a:lnTo>
                <a:lnTo>
                  <a:pt x="1124" y="369"/>
                </a:lnTo>
                <a:lnTo>
                  <a:pt x="1089" y="362"/>
                </a:lnTo>
                <a:lnTo>
                  <a:pt x="1052" y="355"/>
                </a:lnTo>
                <a:lnTo>
                  <a:pt x="1013" y="349"/>
                </a:lnTo>
                <a:lnTo>
                  <a:pt x="971" y="340"/>
                </a:lnTo>
                <a:lnTo>
                  <a:pt x="926" y="332"/>
                </a:lnTo>
                <a:lnTo>
                  <a:pt x="881" y="322"/>
                </a:lnTo>
                <a:lnTo>
                  <a:pt x="834" y="311"/>
                </a:lnTo>
                <a:lnTo>
                  <a:pt x="785" y="299"/>
                </a:lnTo>
                <a:lnTo>
                  <a:pt x="735" y="287"/>
                </a:lnTo>
                <a:lnTo>
                  <a:pt x="684" y="273"/>
                </a:lnTo>
                <a:lnTo>
                  <a:pt x="632" y="259"/>
                </a:lnTo>
                <a:lnTo>
                  <a:pt x="579" y="244"/>
                </a:lnTo>
                <a:lnTo>
                  <a:pt x="526" y="228"/>
                </a:lnTo>
                <a:lnTo>
                  <a:pt x="472" y="209"/>
                </a:lnTo>
                <a:lnTo>
                  <a:pt x="419" y="191"/>
                </a:lnTo>
                <a:lnTo>
                  <a:pt x="364" y="171"/>
                </a:lnTo>
                <a:lnTo>
                  <a:pt x="311" y="150"/>
                </a:lnTo>
                <a:lnTo>
                  <a:pt x="259" y="128"/>
                </a:lnTo>
                <a:lnTo>
                  <a:pt x="206" y="105"/>
                </a:lnTo>
                <a:lnTo>
                  <a:pt x="155" y="81"/>
                </a:lnTo>
                <a:lnTo>
                  <a:pt x="104" y="55"/>
                </a:lnTo>
                <a:lnTo>
                  <a:pt x="55" y="28"/>
                </a:lnTo>
                <a:lnTo>
                  <a:pt x="7" y="0"/>
                </a:lnTo>
                <a:lnTo>
                  <a:pt x="6" y="4"/>
                </a:lnTo>
                <a:lnTo>
                  <a:pt x="4" y="15"/>
                </a:lnTo>
                <a:lnTo>
                  <a:pt x="2" y="32"/>
                </a:lnTo>
                <a:lnTo>
                  <a:pt x="0" y="53"/>
                </a:lnTo>
                <a:lnTo>
                  <a:pt x="0" y="76"/>
                </a:lnTo>
                <a:lnTo>
                  <a:pt x="2" y="98"/>
                </a:lnTo>
                <a:lnTo>
                  <a:pt x="8" y="120"/>
                </a:lnTo>
                <a:lnTo>
                  <a:pt x="18" y="137"/>
                </a:lnTo>
                <a:lnTo>
                  <a:pt x="19" y="139"/>
                </a:lnTo>
                <a:lnTo>
                  <a:pt x="22" y="141"/>
                </a:lnTo>
                <a:lnTo>
                  <a:pt x="28" y="144"/>
                </a:lnTo>
                <a:lnTo>
                  <a:pt x="37" y="148"/>
                </a:lnTo>
                <a:lnTo>
                  <a:pt x="47" y="155"/>
                </a:lnTo>
                <a:lnTo>
                  <a:pt x="59" y="162"/>
                </a:lnTo>
                <a:lnTo>
                  <a:pt x="75" y="170"/>
                </a:lnTo>
                <a:lnTo>
                  <a:pt x="92" y="180"/>
                </a:lnTo>
                <a:lnTo>
                  <a:pt x="112" y="190"/>
                </a:lnTo>
                <a:lnTo>
                  <a:pt x="134" y="200"/>
                </a:lnTo>
                <a:lnTo>
                  <a:pt x="159" y="212"/>
                </a:lnTo>
                <a:lnTo>
                  <a:pt x="186" y="225"/>
                </a:lnTo>
                <a:lnTo>
                  <a:pt x="215" y="238"/>
                </a:lnTo>
                <a:lnTo>
                  <a:pt x="247" y="252"/>
                </a:lnTo>
                <a:lnTo>
                  <a:pt x="281" y="267"/>
                </a:lnTo>
                <a:lnTo>
                  <a:pt x="318" y="281"/>
                </a:lnTo>
                <a:lnTo>
                  <a:pt x="358" y="296"/>
                </a:lnTo>
                <a:lnTo>
                  <a:pt x="399" y="311"/>
                </a:lnTo>
                <a:lnTo>
                  <a:pt x="443" y="326"/>
                </a:lnTo>
                <a:lnTo>
                  <a:pt x="491" y="341"/>
                </a:lnTo>
                <a:lnTo>
                  <a:pt x="540" y="357"/>
                </a:lnTo>
                <a:lnTo>
                  <a:pt x="592" y="372"/>
                </a:lnTo>
                <a:lnTo>
                  <a:pt x="647" y="387"/>
                </a:lnTo>
                <a:lnTo>
                  <a:pt x="703" y="402"/>
                </a:lnTo>
                <a:lnTo>
                  <a:pt x="764" y="416"/>
                </a:lnTo>
                <a:lnTo>
                  <a:pt x="826" y="431"/>
                </a:lnTo>
                <a:lnTo>
                  <a:pt x="890" y="444"/>
                </a:lnTo>
                <a:lnTo>
                  <a:pt x="958" y="459"/>
                </a:lnTo>
                <a:lnTo>
                  <a:pt x="1028" y="472"/>
                </a:lnTo>
                <a:lnTo>
                  <a:pt x="1101" y="483"/>
                </a:lnTo>
                <a:lnTo>
                  <a:pt x="1177" y="494"/>
                </a:lnTo>
                <a:lnTo>
                  <a:pt x="1255" y="505"/>
                </a:lnTo>
                <a:lnTo>
                  <a:pt x="1256" y="503"/>
                </a:lnTo>
                <a:lnTo>
                  <a:pt x="1260" y="497"/>
                </a:lnTo>
                <a:lnTo>
                  <a:pt x="1265" y="487"/>
                </a:lnTo>
                <a:lnTo>
                  <a:pt x="1272" y="473"/>
                </a:lnTo>
                <a:lnTo>
                  <a:pt x="1278" y="456"/>
                </a:lnTo>
                <a:lnTo>
                  <a:pt x="1282" y="437"/>
                </a:lnTo>
                <a:lnTo>
                  <a:pt x="1285" y="415"/>
                </a:lnTo>
                <a:lnTo>
                  <a:pt x="1284" y="39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01" name="AutoShape 581"/>
          <p:cNvSpPr>
            <a:spLocks noChangeAspect="1" noChangeArrowheads="1" noTextEdit="1"/>
          </p:cNvSpPr>
          <p:nvPr/>
        </p:nvSpPr>
        <p:spPr bwMode="auto">
          <a:xfrm>
            <a:off x="6143625" y="1728788"/>
            <a:ext cx="3222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2902" name="Freeform 582"/>
          <p:cNvSpPr>
            <a:spLocks/>
          </p:cNvSpPr>
          <p:nvPr/>
        </p:nvSpPr>
        <p:spPr bwMode="auto">
          <a:xfrm>
            <a:off x="6210300" y="1751013"/>
            <a:ext cx="46038" cy="57150"/>
          </a:xfrm>
          <a:custGeom>
            <a:avLst/>
            <a:gdLst>
              <a:gd name="T0" fmla="*/ 63 w 179"/>
              <a:gd name="T1" fmla="*/ 28 h 216"/>
              <a:gd name="T2" fmla="*/ 49 w 179"/>
              <a:gd name="T3" fmla="*/ 37 h 216"/>
              <a:gd name="T4" fmla="*/ 38 w 179"/>
              <a:gd name="T5" fmla="*/ 47 h 216"/>
              <a:gd name="T6" fmla="*/ 27 w 179"/>
              <a:gd name="T7" fmla="*/ 59 h 216"/>
              <a:gd name="T8" fmla="*/ 18 w 179"/>
              <a:gd name="T9" fmla="*/ 72 h 216"/>
              <a:gd name="T10" fmla="*/ 10 w 179"/>
              <a:gd name="T11" fmla="*/ 86 h 216"/>
              <a:gd name="T12" fmla="*/ 5 w 179"/>
              <a:gd name="T13" fmla="*/ 101 h 216"/>
              <a:gd name="T14" fmla="*/ 2 w 179"/>
              <a:gd name="T15" fmla="*/ 117 h 216"/>
              <a:gd name="T16" fmla="*/ 0 w 179"/>
              <a:gd name="T17" fmla="*/ 133 h 216"/>
              <a:gd name="T18" fmla="*/ 2 w 179"/>
              <a:gd name="T19" fmla="*/ 155 h 216"/>
              <a:gd name="T20" fmla="*/ 10 w 179"/>
              <a:gd name="T21" fmla="*/ 173 h 216"/>
              <a:gd name="T22" fmla="*/ 23 w 179"/>
              <a:gd name="T23" fmla="*/ 190 h 216"/>
              <a:gd name="T24" fmla="*/ 40 w 179"/>
              <a:gd name="T25" fmla="*/ 201 h 216"/>
              <a:gd name="T26" fmla="*/ 59 w 179"/>
              <a:gd name="T27" fmla="*/ 211 h 216"/>
              <a:gd name="T28" fmla="*/ 79 w 179"/>
              <a:gd name="T29" fmla="*/ 215 h 216"/>
              <a:gd name="T30" fmla="*/ 100 w 179"/>
              <a:gd name="T31" fmla="*/ 216 h 216"/>
              <a:gd name="T32" fmla="*/ 120 w 179"/>
              <a:gd name="T33" fmla="*/ 213 h 216"/>
              <a:gd name="T34" fmla="*/ 124 w 179"/>
              <a:gd name="T35" fmla="*/ 213 h 216"/>
              <a:gd name="T36" fmla="*/ 128 w 179"/>
              <a:gd name="T37" fmla="*/ 211 h 216"/>
              <a:gd name="T38" fmla="*/ 131 w 179"/>
              <a:gd name="T39" fmla="*/ 208 h 216"/>
              <a:gd name="T40" fmla="*/ 132 w 179"/>
              <a:gd name="T41" fmla="*/ 203 h 216"/>
              <a:gd name="T42" fmla="*/ 130 w 179"/>
              <a:gd name="T43" fmla="*/ 198 h 216"/>
              <a:gd name="T44" fmla="*/ 126 w 179"/>
              <a:gd name="T45" fmla="*/ 194 h 216"/>
              <a:gd name="T46" fmla="*/ 121 w 179"/>
              <a:gd name="T47" fmla="*/ 190 h 216"/>
              <a:gd name="T48" fmla="*/ 116 w 179"/>
              <a:gd name="T49" fmla="*/ 187 h 216"/>
              <a:gd name="T50" fmla="*/ 105 w 179"/>
              <a:gd name="T51" fmla="*/ 184 h 216"/>
              <a:gd name="T52" fmla="*/ 95 w 179"/>
              <a:gd name="T53" fmla="*/ 182 h 216"/>
              <a:gd name="T54" fmla="*/ 84 w 179"/>
              <a:gd name="T55" fmla="*/ 180 h 216"/>
              <a:gd name="T56" fmla="*/ 75 w 179"/>
              <a:gd name="T57" fmla="*/ 178 h 216"/>
              <a:gd name="T58" fmla="*/ 65 w 179"/>
              <a:gd name="T59" fmla="*/ 175 h 216"/>
              <a:gd name="T60" fmla="*/ 56 w 179"/>
              <a:gd name="T61" fmla="*/ 170 h 216"/>
              <a:gd name="T62" fmla="*/ 47 w 179"/>
              <a:gd name="T63" fmla="*/ 165 h 216"/>
              <a:gd name="T64" fmla="*/ 39 w 179"/>
              <a:gd name="T65" fmla="*/ 156 h 216"/>
              <a:gd name="T66" fmla="*/ 36 w 179"/>
              <a:gd name="T67" fmla="*/ 120 h 216"/>
              <a:gd name="T68" fmla="*/ 44 w 179"/>
              <a:gd name="T69" fmla="*/ 90 h 216"/>
              <a:gd name="T70" fmla="*/ 61 w 179"/>
              <a:gd name="T71" fmla="*/ 67 h 216"/>
              <a:gd name="T72" fmla="*/ 84 w 179"/>
              <a:gd name="T73" fmla="*/ 47 h 216"/>
              <a:gd name="T74" fmla="*/ 109 w 179"/>
              <a:gd name="T75" fmla="*/ 32 h 216"/>
              <a:gd name="T76" fmla="*/ 136 w 179"/>
              <a:gd name="T77" fmla="*/ 21 h 216"/>
              <a:gd name="T78" fmla="*/ 160 w 179"/>
              <a:gd name="T79" fmla="*/ 12 h 216"/>
              <a:gd name="T80" fmla="*/ 179 w 179"/>
              <a:gd name="T81" fmla="*/ 5 h 216"/>
              <a:gd name="T82" fmla="*/ 167 w 179"/>
              <a:gd name="T83" fmla="*/ 1 h 216"/>
              <a:gd name="T84" fmla="*/ 154 w 179"/>
              <a:gd name="T85" fmla="*/ 0 h 216"/>
              <a:gd name="T86" fmla="*/ 140 w 179"/>
              <a:gd name="T87" fmla="*/ 2 h 216"/>
              <a:gd name="T88" fmla="*/ 124 w 179"/>
              <a:gd name="T89" fmla="*/ 5 h 216"/>
              <a:gd name="T90" fmla="*/ 108 w 179"/>
              <a:gd name="T91" fmla="*/ 10 h 216"/>
              <a:gd name="T92" fmla="*/ 92 w 179"/>
              <a:gd name="T93" fmla="*/ 15 h 216"/>
              <a:gd name="T94" fmla="*/ 77 w 179"/>
              <a:gd name="T95" fmla="*/ 22 h 216"/>
              <a:gd name="T96" fmla="*/ 63 w 179"/>
              <a:gd name="T97" fmla="*/ 2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9" h="216">
                <a:moveTo>
                  <a:pt x="63" y="28"/>
                </a:moveTo>
                <a:lnTo>
                  <a:pt x="49" y="37"/>
                </a:lnTo>
                <a:lnTo>
                  <a:pt x="38" y="47"/>
                </a:lnTo>
                <a:lnTo>
                  <a:pt x="27" y="59"/>
                </a:lnTo>
                <a:lnTo>
                  <a:pt x="18" y="72"/>
                </a:lnTo>
                <a:lnTo>
                  <a:pt x="10" y="86"/>
                </a:lnTo>
                <a:lnTo>
                  <a:pt x="5" y="101"/>
                </a:lnTo>
                <a:lnTo>
                  <a:pt x="2" y="117"/>
                </a:lnTo>
                <a:lnTo>
                  <a:pt x="0" y="133"/>
                </a:lnTo>
                <a:lnTo>
                  <a:pt x="2" y="155"/>
                </a:lnTo>
                <a:lnTo>
                  <a:pt x="10" y="173"/>
                </a:lnTo>
                <a:lnTo>
                  <a:pt x="23" y="190"/>
                </a:lnTo>
                <a:lnTo>
                  <a:pt x="40" y="201"/>
                </a:lnTo>
                <a:lnTo>
                  <a:pt x="59" y="211"/>
                </a:lnTo>
                <a:lnTo>
                  <a:pt x="79" y="215"/>
                </a:lnTo>
                <a:lnTo>
                  <a:pt x="100" y="216"/>
                </a:lnTo>
                <a:lnTo>
                  <a:pt x="120" y="213"/>
                </a:lnTo>
                <a:lnTo>
                  <a:pt x="124" y="213"/>
                </a:lnTo>
                <a:lnTo>
                  <a:pt x="128" y="211"/>
                </a:lnTo>
                <a:lnTo>
                  <a:pt x="131" y="208"/>
                </a:lnTo>
                <a:lnTo>
                  <a:pt x="132" y="203"/>
                </a:lnTo>
                <a:lnTo>
                  <a:pt x="130" y="198"/>
                </a:lnTo>
                <a:lnTo>
                  <a:pt x="126" y="194"/>
                </a:lnTo>
                <a:lnTo>
                  <a:pt x="121" y="190"/>
                </a:lnTo>
                <a:lnTo>
                  <a:pt x="116" y="187"/>
                </a:lnTo>
                <a:lnTo>
                  <a:pt x="105" y="184"/>
                </a:lnTo>
                <a:lnTo>
                  <a:pt x="95" y="182"/>
                </a:lnTo>
                <a:lnTo>
                  <a:pt x="84" y="180"/>
                </a:lnTo>
                <a:lnTo>
                  <a:pt x="75" y="178"/>
                </a:lnTo>
                <a:lnTo>
                  <a:pt x="65" y="175"/>
                </a:lnTo>
                <a:lnTo>
                  <a:pt x="56" y="170"/>
                </a:lnTo>
                <a:lnTo>
                  <a:pt x="47" y="165"/>
                </a:lnTo>
                <a:lnTo>
                  <a:pt x="39" y="156"/>
                </a:lnTo>
                <a:lnTo>
                  <a:pt x="36" y="120"/>
                </a:lnTo>
                <a:lnTo>
                  <a:pt x="44" y="90"/>
                </a:lnTo>
                <a:lnTo>
                  <a:pt x="61" y="67"/>
                </a:lnTo>
                <a:lnTo>
                  <a:pt x="84" y="47"/>
                </a:lnTo>
                <a:lnTo>
                  <a:pt x="109" y="32"/>
                </a:lnTo>
                <a:lnTo>
                  <a:pt x="136" y="21"/>
                </a:lnTo>
                <a:lnTo>
                  <a:pt x="160" y="12"/>
                </a:lnTo>
                <a:lnTo>
                  <a:pt x="179" y="5"/>
                </a:lnTo>
                <a:lnTo>
                  <a:pt x="167" y="1"/>
                </a:lnTo>
                <a:lnTo>
                  <a:pt x="154" y="0"/>
                </a:lnTo>
                <a:lnTo>
                  <a:pt x="140" y="2"/>
                </a:lnTo>
                <a:lnTo>
                  <a:pt x="124" y="5"/>
                </a:lnTo>
                <a:lnTo>
                  <a:pt x="108" y="10"/>
                </a:lnTo>
                <a:lnTo>
                  <a:pt x="92" y="15"/>
                </a:lnTo>
                <a:lnTo>
                  <a:pt x="77" y="22"/>
                </a:lnTo>
                <a:lnTo>
                  <a:pt x="63" y="28"/>
                </a:lnTo>
                <a:close/>
              </a:path>
            </a:pathLst>
          </a:custGeom>
          <a:solidFill>
            <a:srgbClr val="C9E8FF"/>
          </a:solidFill>
          <a:ln w="9525">
            <a:solidFill>
              <a:srgbClr val="FF3300"/>
            </a:solidFill>
            <a:round/>
            <a:headEnd/>
            <a:tailEnd/>
          </a:ln>
        </p:spPr>
        <p:txBody>
          <a:bodyPr/>
          <a:lstStyle/>
          <a:p>
            <a:endParaRPr lang="en-US"/>
          </a:p>
        </p:txBody>
      </p:sp>
      <p:sp>
        <p:nvSpPr>
          <p:cNvPr id="312903" name="Freeform 583"/>
          <p:cNvSpPr>
            <a:spLocks/>
          </p:cNvSpPr>
          <p:nvPr/>
        </p:nvSpPr>
        <p:spPr bwMode="auto">
          <a:xfrm>
            <a:off x="6288088" y="1749425"/>
            <a:ext cx="28575" cy="44450"/>
          </a:xfrm>
          <a:custGeom>
            <a:avLst/>
            <a:gdLst>
              <a:gd name="T0" fmla="*/ 96 w 114"/>
              <a:gd name="T1" fmla="*/ 55 h 168"/>
              <a:gd name="T2" fmla="*/ 101 w 114"/>
              <a:gd name="T3" fmla="*/ 72 h 168"/>
              <a:gd name="T4" fmla="*/ 100 w 114"/>
              <a:gd name="T5" fmla="*/ 88 h 168"/>
              <a:gd name="T6" fmla="*/ 92 w 114"/>
              <a:gd name="T7" fmla="*/ 101 h 168"/>
              <a:gd name="T8" fmla="*/ 82 w 114"/>
              <a:gd name="T9" fmla="*/ 112 h 168"/>
              <a:gd name="T10" fmla="*/ 69 w 114"/>
              <a:gd name="T11" fmla="*/ 123 h 168"/>
              <a:gd name="T12" fmla="*/ 54 w 114"/>
              <a:gd name="T13" fmla="*/ 134 h 168"/>
              <a:gd name="T14" fmla="*/ 40 w 114"/>
              <a:gd name="T15" fmla="*/ 143 h 168"/>
              <a:gd name="T16" fmla="*/ 27 w 114"/>
              <a:gd name="T17" fmla="*/ 153 h 168"/>
              <a:gd name="T18" fmla="*/ 25 w 114"/>
              <a:gd name="T19" fmla="*/ 156 h 168"/>
              <a:gd name="T20" fmla="*/ 24 w 114"/>
              <a:gd name="T21" fmla="*/ 158 h 168"/>
              <a:gd name="T22" fmla="*/ 24 w 114"/>
              <a:gd name="T23" fmla="*/ 162 h 168"/>
              <a:gd name="T24" fmla="*/ 25 w 114"/>
              <a:gd name="T25" fmla="*/ 165 h 168"/>
              <a:gd name="T26" fmla="*/ 28 w 114"/>
              <a:gd name="T27" fmla="*/ 167 h 168"/>
              <a:gd name="T28" fmla="*/ 31 w 114"/>
              <a:gd name="T29" fmla="*/ 168 h 168"/>
              <a:gd name="T30" fmla="*/ 33 w 114"/>
              <a:gd name="T31" fmla="*/ 168 h 168"/>
              <a:gd name="T32" fmla="*/ 37 w 114"/>
              <a:gd name="T33" fmla="*/ 167 h 168"/>
              <a:gd name="T34" fmla="*/ 53 w 114"/>
              <a:gd name="T35" fmla="*/ 157 h 168"/>
              <a:gd name="T36" fmla="*/ 69 w 114"/>
              <a:gd name="T37" fmla="*/ 147 h 168"/>
              <a:gd name="T38" fmla="*/ 84 w 114"/>
              <a:gd name="T39" fmla="*/ 135 h 168"/>
              <a:gd name="T40" fmla="*/ 97 w 114"/>
              <a:gd name="T41" fmla="*/ 121 h 168"/>
              <a:gd name="T42" fmla="*/ 107 w 114"/>
              <a:gd name="T43" fmla="*/ 106 h 168"/>
              <a:gd name="T44" fmla="*/ 113 w 114"/>
              <a:gd name="T45" fmla="*/ 89 h 168"/>
              <a:gd name="T46" fmla="*/ 114 w 114"/>
              <a:gd name="T47" fmla="*/ 71 h 168"/>
              <a:gd name="T48" fmla="*/ 110 w 114"/>
              <a:gd name="T49" fmla="*/ 51 h 168"/>
              <a:gd name="T50" fmla="*/ 101 w 114"/>
              <a:gd name="T51" fmla="*/ 36 h 168"/>
              <a:gd name="T52" fmla="*/ 87 w 114"/>
              <a:gd name="T53" fmla="*/ 24 h 168"/>
              <a:gd name="T54" fmla="*/ 70 w 114"/>
              <a:gd name="T55" fmla="*/ 14 h 168"/>
              <a:gd name="T56" fmla="*/ 51 w 114"/>
              <a:gd name="T57" fmla="*/ 7 h 168"/>
              <a:gd name="T58" fmla="*/ 32 w 114"/>
              <a:gd name="T59" fmla="*/ 2 h 168"/>
              <a:gd name="T60" fmla="*/ 17 w 114"/>
              <a:gd name="T61" fmla="*/ 0 h 168"/>
              <a:gd name="T62" fmla="*/ 5 w 114"/>
              <a:gd name="T63" fmla="*/ 0 h 168"/>
              <a:gd name="T64" fmla="*/ 0 w 114"/>
              <a:gd name="T65" fmla="*/ 3 h 168"/>
              <a:gd name="T66" fmla="*/ 12 w 114"/>
              <a:gd name="T67" fmla="*/ 9 h 168"/>
              <a:gd name="T68" fmla="*/ 26 w 114"/>
              <a:gd name="T69" fmla="*/ 13 h 168"/>
              <a:gd name="T70" fmla="*/ 41 w 114"/>
              <a:gd name="T71" fmla="*/ 17 h 168"/>
              <a:gd name="T72" fmla="*/ 54 w 114"/>
              <a:gd name="T73" fmla="*/ 22 h 168"/>
              <a:gd name="T74" fmla="*/ 68 w 114"/>
              <a:gd name="T75" fmla="*/ 27 h 168"/>
              <a:gd name="T76" fmla="*/ 80 w 114"/>
              <a:gd name="T77" fmla="*/ 34 h 168"/>
              <a:gd name="T78" fmla="*/ 89 w 114"/>
              <a:gd name="T79" fmla="*/ 43 h 168"/>
              <a:gd name="T80" fmla="*/ 96 w 114"/>
              <a:gd name="T81" fmla="*/ 5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4" h="168">
                <a:moveTo>
                  <a:pt x="96" y="55"/>
                </a:moveTo>
                <a:lnTo>
                  <a:pt x="101" y="72"/>
                </a:lnTo>
                <a:lnTo>
                  <a:pt x="100" y="88"/>
                </a:lnTo>
                <a:lnTo>
                  <a:pt x="92" y="101"/>
                </a:lnTo>
                <a:lnTo>
                  <a:pt x="82" y="112"/>
                </a:lnTo>
                <a:lnTo>
                  <a:pt x="69" y="123"/>
                </a:lnTo>
                <a:lnTo>
                  <a:pt x="54" y="134"/>
                </a:lnTo>
                <a:lnTo>
                  <a:pt x="40" y="143"/>
                </a:lnTo>
                <a:lnTo>
                  <a:pt x="27" y="153"/>
                </a:lnTo>
                <a:lnTo>
                  <a:pt x="25" y="156"/>
                </a:lnTo>
                <a:lnTo>
                  <a:pt x="24" y="158"/>
                </a:lnTo>
                <a:lnTo>
                  <a:pt x="24" y="162"/>
                </a:lnTo>
                <a:lnTo>
                  <a:pt x="25" y="165"/>
                </a:lnTo>
                <a:lnTo>
                  <a:pt x="28" y="167"/>
                </a:lnTo>
                <a:lnTo>
                  <a:pt x="31" y="168"/>
                </a:lnTo>
                <a:lnTo>
                  <a:pt x="33" y="168"/>
                </a:lnTo>
                <a:lnTo>
                  <a:pt x="37" y="167"/>
                </a:lnTo>
                <a:lnTo>
                  <a:pt x="53" y="157"/>
                </a:lnTo>
                <a:lnTo>
                  <a:pt x="69" y="147"/>
                </a:lnTo>
                <a:lnTo>
                  <a:pt x="84" y="135"/>
                </a:lnTo>
                <a:lnTo>
                  <a:pt x="97" y="121"/>
                </a:lnTo>
                <a:lnTo>
                  <a:pt x="107" y="106"/>
                </a:lnTo>
                <a:lnTo>
                  <a:pt x="113" y="89"/>
                </a:lnTo>
                <a:lnTo>
                  <a:pt x="114" y="71"/>
                </a:lnTo>
                <a:lnTo>
                  <a:pt x="110" y="51"/>
                </a:lnTo>
                <a:lnTo>
                  <a:pt x="101" y="36"/>
                </a:lnTo>
                <a:lnTo>
                  <a:pt x="87" y="24"/>
                </a:lnTo>
                <a:lnTo>
                  <a:pt x="70" y="14"/>
                </a:lnTo>
                <a:lnTo>
                  <a:pt x="51" y="7"/>
                </a:lnTo>
                <a:lnTo>
                  <a:pt x="32" y="2"/>
                </a:lnTo>
                <a:lnTo>
                  <a:pt x="17" y="0"/>
                </a:lnTo>
                <a:lnTo>
                  <a:pt x="5" y="0"/>
                </a:lnTo>
                <a:lnTo>
                  <a:pt x="0" y="3"/>
                </a:lnTo>
                <a:lnTo>
                  <a:pt x="12" y="9"/>
                </a:lnTo>
                <a:lnTo>
                  <a:pt x="26" y="13"/>
                </a:lnTo>
                <a:lnTo>
                  <a:pt x="41" y="17"/>
                </a:lnTo>
                <a:lnTo>
                  <a:pt x="54" y="22"/>
                </a:lnTo>
                <a:lnTo>
                  <a:pt x="68" y="27"/>
                </a:lnTo>
                <a:lnTo>
                  <a:pt x="80" y="34"/>
                </a:lnTo>
                <a:lnTo>
                  <a:pt x="89" y="43"/>
                </a:lnTo>
                <a:lnTo>
                  <a:pt x="96" y="55"/>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04" name="Freeform 584"/>
          <p:cNvSpPr>
            <a:spLocks/>
          </p:cNvSpPr>
          <p:nvPr/>
        </p:nvSpPr>
        <p:spPr bwMode="auto">
          <a:xfrm>
            <a:off x="6181725" y="1739900"/>
            <a:ext cx="74613" cy="92075"/>
          </a:xfrm>
          <a:custGeom>
            <a:avLst/>
            <a:gdLst>
              <a:gd name="T0" fmla="*/ 90 w 289"/>
              <a:gd name="T1" fmla="*/ 65 h 351"/>
              <a:gd name="T2" fmla="*/ 48 w 289"/>
              <a:gd name="T3" fmla="*/ 106 h 351"/>
              <a:gd name="T4" fmla="*/ 15 w 289"/>
              <a:gd name="T5" fmla="*/ 155 h 351"/>
              <a:gd name="T6" fmla="*/ 0 w 289"/>
              <a:gd name="T7" fmla="*/ 210 h 351"/>
              <a:gd name="T8" fmla="*/ 3 w 289"/>
              <a:gd name="T9" fmla="*/ 248 h 351"/>
              <a:gd name="T10" fmla="*/ 8 w 289"/>
              <a:gd name="T11" fmla="*/ 262 h 351"/>
              <a:gd name="T12" fmla="*/ 17 w 289"/>
              <a:gd name="T13" fmla="*/ 276 h 351"/>
              <a:gd name="T14" fmla="*/ 29 w 289"/>
              <a:gd name="T15" fmla="*/ 288 h 351"/>
              <a:gd name="T16" fmla="*/ 50 w 289"/>
              <a:gd name="T17" fmla="*/ 301 h 351"/>
              <a:gd name="T18" fmla="*/ 77 w 289"/>
              <a:gd name="T19" fmla="*/ 315 h 351"/>
              <a:gd name="T20" fmla="*/ 107 w 289"/>
              <a:gd name="T21" fmla="*/ 326 h 351"/>
              <a:gd name="T22" fmla="*/ 136 w 289"/>
              <a:gd name="T23" fmla="*/ 334 h 351"/>
              <a:gd name="T24" fmla="*/ 167 w 289"/>
              <a:gd name="T25" fmla="*/ 341 h 351"/>
              <a:gd name="T26" fmla="*/ 197 w 289"/>
              <a:gd name="T27" fmla="*/ 345 h 351"/>
              <a:gd name="T28" fmla="*/ 228 w 289"/>
              <a:gd name="T29" fmla="*/ 348 h 351"/>
              <a:gd name="T30" fmla="*/ 259 w 289"/>
              <a:gd name="T31" fmla="*/ 350 h 351"/>
              <a:gd name="T32" fmla="*/ 279 w 289"/>
              <a:gd name="T33" fmla="*/ 351 h 351"/>
              <a:gd name="T34" fmla="*/ 286 w 289"/>
              <a:gd name="T35" fmla="*/ 345 h 351"/>
              <a:gd name="T36" fmla="*/ 289 w 289"/>
              <a:gd name="T37" fmla="*/ 335 h 351"/>
              <a:gd name="T38" fmla="*/ 282 w 289"/>
              <a:gd name="T39" fmla="*/ 328 h 351"/>
              <a:gd name="T40" fmla="*/ 263 w 289"/>
              <a:gd name="T41" fmla="*/ 322 h 351"/>
              <a:gd name="T42" fmla="*/ 236 w 289"/>
              <a:gd name="T43" fmla="*/ 317 h 351"/>
              <a:gd name="T44" fmla="*/ 208 w 289"/>
              <a:gd name="T45" fmla="*/ 313 h 351"/>
              <a:gd name="T46" fmla="*/ 179 w 289"/>
              <a:gd name="T47" fmla="*/ 308 h 351"/>
              <a:gd name="T48" fmla="*/ 152 w 289"/>
              <a:gd name="T49" fmla="*/ 303 h 351"/>
              <a:gd name="T50" fmla="*/ 125 w 289"/>
              <a:gd name="T51" fmla="*/ 296 h 351"/>
              <a:gd name="T52" fmla="*/ 98 w 289"/>
              <a:gd name="T53" fmla="*/ 287 h 351"/>
              <a:gd name="T54" fmla="*/ 72 w 289"/>
              <a:gd name="T55" fmla="*/ 276 h 351"/>
              <a:gd name="T56" fmla="*/ 49 w 289"/>
              <a:gd name="T57" fmla="*/ 261 h 351"/>
              <a:gd name="T58" fmla="*/ 34 w 289"/>
              <a:gd name="T59" fmla="*/ 241 h 351"/>
              <a:gd name="T60" fmla="*/ 30 w 289"/>
              <a:gd name="T61" fmla="*/ 215 h 351"/>
              <a:gd name="T62" fmla="*/ 34 w 289"/>
              <a:gd name="T63" fmla="*/ 186 h 351"/>
              <a:gd name="T64" fmla="*/ 46 w 289"/>
              <a:gd name="T65" fmla="*/ 158 h 351"/>
              <a:gd name="T66" fmla="*/ 64 w 289"/>
              <a:gd name="T67" fmla="*/ 128 h 351"/>
              <a:gd name="T68" fmla="*/ 85 w 289"/>
              <a:gd name="T69" fmla="*/ 102 h 351"/>
              <a:gd name="T70" fmla="*/ 110 w 289"/>
              <a:gd name="T71" fmla="*/ 77 h 351"/>
              <a:gd name="T72" fmla="*/ 137 w 289"/>
              <a:gd name="T73" fmla="*/ 53 h 351"/>
              <a:gd name="T74" fmla="*/ 175 w 289"/>
              <a:gd name="T75" fmla="*/ 35 h 351"/>
              <a:gd name="T76" fmla="*/ 213 w 289"/>
              <a:gd name="T77" fmla="*/ 19 h 351"/>
              <a:gd name="T78" fmla="*/ 237 w 289"/>
              <a:gd name="T79" fmla="*/ 6 h 351"/>
              <a:gd name="T80" fmla="*/ 230 w 289"/>
              <a:gd name="T81" fmla="*/ 0 h 351"/>
              <a:gd name="T82" fmla="*/ 198 w 289"/>
              <a:gd name="T83" fmla="*/ 4 h 351"/>
              <a:gd name="T84" fmla="*/ 161 w 289"/>
              <a:gd name="T85" fmla="*/ 17 h 351"/>
              <a:gd name="T86" fmla="*/ 127 w 289"/>
              <a:gd name="T87" fmla="*/ 3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9" h="351">
                <a:moveTo>
                  <a:pt x="112" y="46"/>
                </a:moveTo>
                <a:lnTo>
                  <a:pt x="90" y="65"/>
                </a:lnTo>
                <a:lnTo>
                  <a:pt x="68" y="84"/>
                </a:lnTo>
                <a:lnTo>
                  <a:pt x="48" y="106"/>
                </a:lnTo>
                <a:lnTo>
                  <a:pt x="30" y="130"/>
                </a:lnTo>
                <a:lnTo>
                  <a:pt x="15" y="155"/>
                </a:lnTo>
                <a:lnTo>
                  <a:pt x="5" y="181"/>
                </a:lnTo>
                <a:lnTo>
                  <a:pt x="0" y="210"/>
                </a:lnTo>
                <a:lnTo>
                  <a:pt x="1" y="240"/>
                </a:lnTo>
                <a:lnTo>
                  <a:pt x="3" y="248"/>
                </a:lnTo>
                <a:lnTo>
                  <a:pt x="5" y="256"/>
                </a:lnTo>
                <a:lnTo>
                  <a:pt x="8" y="262"/>
                </a:lnTo>
                <a:lnTo>
                  <a:pt x="12" y="270"/>
                </a:lnTo>
                <a:lnTo>
                  <a:pt x="17" y="276"/>
                </a:lnTo>
                <a:lnTo>
                  <a:pt x="24" y="283"/>
                </a:lnTo>
                <a:lnTo>
                  <a:pt x="29" y="288"/>
                </a:lnTo>
                <a:lnTo>
                  <a:pt x="36" y="292"/>
                </a:lnTo>
                <a:lnTo>
                  <a:pt x="50" y="301"/>
                </a:lnTo>
                <a:lnTo>
                  <a:pt x="64" y="308"/>
                </a:lnTo>
                <a:lnTo>
                  <a:pt x="77" y="315"/>
                </a:lnTo>
                <a:lnTo>
                  <a:pt x="92" y="320"/>
                </a:lnTo>
                <a:lnTo>
                  <a:pt x="107" y="326"/>
                </a:lnTo>
                <a:lnTo>
                  <a:pt x="121" y="330"/>
                </a:lnTo>
                <a:lnTo>
                  <a:pt x="136" y="334"/>
                </a:lnTo>
                <a:lnTo>
                  <a:pt x="151" y="337"/>
                </a:lnTo>
                <a:lnTo>
                  <a:pt x="167" y="341"/>
                </a:lnTo>
                <a:lnTo>
                  <a:pt x="181" y="343"/>
                </a:lnTo>
                <a:lnTo>
                  <a:pt x="197" y="345"/>
                </a:lnTo>
                <a:lnTo>
                  <a:pt x="213" y="347"/>
                </a:lnTo>
                <a:lnTo>
                  <a:pt x="228" y="348"/>
                </a:lnTo>
                <a:lnTo>
                  <a:pt x="243" y="349"/>
                </a:lnTo>
                <a:lnTo>
                  <a:pt x="259" y="350"/>
                </a:lnTo>
                <a:lnTo>
                  <a:pt x="274" y="351"/>
                </a:lnTo>
                <a:lnTo>
                  <a:pt x="279" y="351"/>
                </a:lnTo>
                <a:lnTo>
                  <a:pt x="283" y="349"/>
                </a:lnTo>
                <a:lnTo>
                  <a:pt x="286" y="345"/>
                </a:lnTo>
                <a:lnTo>
                  <a:pt x="289" y="341"/>
                </a:lnTo>
                <a:lnTo>
                  <a:pt x="289" y="335"/>
                </a:lnTo>
                <a:lnTo>
                  <a:pt x="286" y="331"/>
                </a:lnTo>
                <a:lnTo>
                  <a:pt x="282" y="328"/>
                </a:lnTo>
                <a:lnTo>
                  <a:pt x="277" y="326"/>
                </a:lnTo>
                <a:lnTo>
                  <a:pt x="263" y="322"/>
                </a:lnTo>
                <a:lnTo>
                  <a:pt x="250" y="320"/>
                </a:lnTo>
                <a:lnTo>
                  <a:pt x="236" y="317"/>
                </a:lnTo>
                <a:lnTo>
                  <a:pt x="221" y="315"/>
                </a:lnTo>
                <a:lnTo>
                  <a:pt x="208" y="313"/>
                </a:lnTo>
                <a:lnTo>
                  <a:pt x="194" y="311"/>
                </a:lnTo>
                <a:lnTo>
                  <a:pt x="179" y="308"/>
                </a:lnTo>
                <a:lnTo>
                  <a:pt x="166" y="305"/>
                </a:lnTo>
                <a:lnTo>
                  <a:pt x="152" y="303"/>
                </a:lnTo>
                <a:lnTo>
                  <a:pt x="138" y="300"/>
                </a:lnTo>
                <a:lnTo>
                  <a:pt x="125" y="296"/>
                </a:lnTo>
                <a:lnTo>
                  <a:pt x="111" y="292"/>
                </a:lnTo>
                <a:lnTo>
                  <a:pt x="98" y="287"/>
                </a:lnTo>
                <a:lnTo>
                  <a:pt x="85" y="282"/>
                </a:lnTo>
                <a:lnTo>
                  <a:pt x="72" y="276"/>
                </a:lnTo>
                <a:lnTo>
                  <a:pt x="59" y="269"/>
                </a:lnTo>
                <a:lnTo>
                  <a:pt x="49" y="261"/>
                </a:lnTo>
                <a:lnTo>
                  <a:pt x="41" y="252"/>
                </a:lnTo>
                <a:lnTo>
                  <a:pt x="34" y="241"/>
                </a:lnTo>
                <a:lnTo>
                  <a:pt x="31" y="228"/>
                </a:lnTo>
                <a:lnTo>
                  <a:pt x="30" y="215"/>
                </a:lnTo>
                <a:lnTo>
                  <a:pt x="31" y="201"/>
                </a:lnTo>
                <a:lnTo>
                  <a:pt x="34" y="186"/>
                </a:lnTo>
                <a:lnTo>
                  <a:pt x="38" y="174"/>
                </a:lnTo>
                <a:lnTo>
                  <a:pt x="46" y="158"/>
                </a:lnTo>
                <a:lnTo>
                  <a:pt x="54" y="142"/>
                </a:lnTo>
                <a:lnTo>
                  <a:pt x="64" y="128"/>
                </a:lnTo>
                <a:lnTo>
                  <a:pt x="74" y="115"/>
                </a:lnTo>
                <a:lnTo>
                  <a:pt x="85" y="102"/>
                </a:lnTo>
                <a:lnTo>
                  <a:pt x="96" y="89"/>
                </a:lnTo>
                <a:lnTo>
                  <a:pt x="110" y="77"/>
                </a:lnTo>
                <a:lnTo>
                  <a:pt x="124" y="64"/>
                </a:lnTo>
                <a:lnTo>
                  <a:pt x="137" y="53"/>
                </a:lnTo>
                <a:lnTo>
                  <a:pt x="155" y="43"/>
                </a:lnTo>
                <a:lnTo>
                  <a:pt x="175" y="35"/>
                </a:lnTo>
                <a:lnTo>
                  <a:pt x="195" y="26"/>
                </a:lnTo>
                <a:lnTo>
                  <a:pt x="213" y="19"/>
                </a:lnTo>
                <a:lnTo>
                  <a:pt x="228" y="12"/>
                </a:lnTo>
                <a:lnTo>
                  <a:pt x="237" y="6"/>
                </a:lnTo>
                <a:lnTo>
                  <a:pt x="240" y="2"/>
                </a:lnTo>
                <a:lnTo>
                  <a:pt x="230" y="0"/>
                </a:lnTo>
                <a:lnTo>
                  <a:pt x="215" y="1"/>
                </a:lnTo>
                <a:lnTo>
                  <a:pt x="198" y="4"/>
                </a:lnTo>
                <a:lnTo>
                  <a:pt x="180" y="9"/>
                </a:lnTo>
                <a:lnTo>
                  <a:pt x="161" y="17"/>
                </a:lnTo>
                <a:lnTo>
                  <a:pt x="144" y="25"/>
                </a:lnTo>
                <a:lnTo>
                  <a:pt x="127" y="35"/>
                </a:lnTo>
                <a:lnTo>
                  <a:pt x="112" y="4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05" name="Freeform 585"/>
          <p:cNvSpPr>
            <a:spLocks/>
          </p:cNvSpPr>
          <p:nvPr/>
        </p:nvSpPr>
        <p:spPr bwMode="auto">
          <a:xfrm>
            <a:off x="6284913" y="1736725"/>
            <a:ext cx="63500" cy="61913"/>
          </a:xfrm>
          <a:custGeom>
            <a:avLst/>
            <a:gdLst>
              <a:gd name="T0" fmla="*/ 210 w 254"/>
              <a:gd name="T1" fmla="*/ 71 h 234"/>
              <a:gd name="T2" fmla="*/ 222 w 254"/>
              <a:gd name="T3" fmla="*/ 84 h 234"/>
              <a:gd name="T4" fmla="*/ 229 w 254"/>
              <a:gd name="T5" fmla="*/ 99 h 234"/>
              <a:gd name="T6" fmla="*/ 232 w 254"/>
              <a:gd name="T7" fmla="*/ 115 h 234"/>
              <a:gd name="T8" fmla="*/ 232 w 254"/>
              <a:gd name="T9" fmla="*/ 132 h 234"/>
              <a:gd name="T10" fmla="*/ 230 w 254"/>
              <a:gd name="T11" fmla="*/ 146 h 234"/>
              <a:gd name="T12" fmla="*/ 226 w 254"/>
              <a:gd name="T13" fmla="*/ 158 h 234"/>
              <a:gd name="T14" fmla="*/ 219 w 254"/>
              <a:gd name="T15" fmla="*/ 170 h 234"/>
              <a:gd name="T16" fmla="*/ 211 w 254"/>
              <a:gd name="T17" fmla="*/ 179 h 234"/>
              <a:gd name="T18" fmla="*/ 202 w 254"/>
              <a:gd name="T19" fmla="*/ 190 h 234"/>
              <a:gd name="T20" fmla="*/ 193 w 254"/>
              <a:gd name="T21" fmla="*/ 199 h 234"/>
              <a:gd name="T22" fmla="*/ 183 w 254"/>
              <a:gd name="T23" fmla="*/ 208 h 234"/>
              <a:gd name="T24" fmla="*/ 174 w 254"/>
              <a:gd name="T25" fmla="*/ 218 h 234"/>
              <a:gd name="T26" fmla="*/ 172 w 254"/>
              <a:gd name="T27" fmla="*/ 221 h 234"/>
              <a:gd name="T28" fmla="*/ 172 w 254"/>
              <a:gd name="T29" fmla="*/ 224 h 234"/>
              <a:gd name="T30" fmla="*/ 172 w 254"/>
              <a:gd name="T31" fmla="*/ 227 h 234"/>
              <a:gd name="T32" fmla="*/ 174 w 254"/>
              <a:gd name="T33" fmla="*/ 231 h 234"/>
              <a:gd name="T34" fmla="*/ 177 w 254"/>
              <a:gd name="T35" fmla="*/ 233 h 234"/>
              <a:gd name="T36" fmla="*/ 181 w 254"/>
              <a:gd name="T37" fmla="*/ 234 h 234"/>
              <a:gd name="T38" fmla="*/ 184 w 254"/>
              <a:gd name="T39" fmla="*/ 233 h 234"/>
              <a:gd name="T40" fmla="*/ 187 w 254"/>
              <a:gd name="T41" fmla="*/ 231 h 234"/>
              <a:gd name="T42" fmla="*/ 208 w 254"/>
              <a:gd name="T43" fmla="*/ 217 h 234"/>
              <a:gd name="T44" fmla="*/ 226 w 254"/>
              <a:gd name="T45" fmla="*/ 199 h 234"/>
              <a:gd name="T46" fmla="*/ 240 w 254"/>
              <a:gd name="T47" fmla="*/ 178 h 234"/>
              <a:gd name="T48" fmla="*/ 249 w 254"/>
              <a:gd name="T49" fmla="*/ 155 h 234"/>
              <a:gd name="T50" fmla="*/ 254 w 254"/>
              <a:gd name="T51" fmla="*/ 131 h 234"/>
              <a:gd name="T52" fmla="*/ 251 w 254"/>
              <a:gd name="T53" fmla="*/ 107 h 234"/>
              <a:gd name="T54" fmla="*/ 243 w 254"/>
              <a:gd name="T55" fmla="*/ 84 h 234"/>
              <a:gd name="T56" fmla="*/ 226 w 254"/>
              <a:gd name="T57" fmla="*/ 64 h 234"/>
              <a:gd name="T58" fmla="*/ 214 w 254"/>
              <a:gd name="T59" fmla="*/ 53 h 234"/>
              <a:gd name="T60" fmla="*/ 199 w 254"/>
              <a:gd name="T61" fmla="*/ 45 h 234"/>
              <a:gd name="T62" fmla="*/ 183 w 254"/>
              <a:gd name="T63" fmla="*/ 36 h 234"/>
              <a:gd name="T64" fmla="*/ 165 w 254"/>
              <a:gd name="T65" fmla="*/ 29 h 234"/>
              <a:gd name="T66" fmla="*/ 147 w 254"/>
              <a:gd name="T67" fmla="*/ 21 h 234"/>
              <a:gd name="T68" fmla="*/ 129 w 254"/>
              <a:gd name="T69" fmla="*/ 16 h 234"/>
              <a:gd name="T70" fmla="*/ 111 w 254"/>
              <a:gd name="T71" fmla="*/ 12 h 234"/>
              <a:gd name="T72" fmla="*/ 93 w 254"/>
              <a:gd name="T73" fmla="*/ 7 h 234"/>
              <a:gd name="T74" fmla="*/ 75 w 254"/>
              <a:gd name="T75" fmla="*/ 4 h 234"/>
              <a:gd name="T76" fmla="*/ 59 w 254"/>
              <a:gd name="T77" fmla="*/ 2 h 234"/>
              <a:gd name="T78" fmla="*/ 43 w 254"/>
              <a:gd name="T79" fmla="*/ 0 h 234"/>
              <a:gd name="T80" fmla="*/ 31 w 254"/>
              <a:gd name="T81" fmla="*/ 0 h 234"/>
              <a:gd name="T82" fmla="*/ 19 w 254"/>
              <a:gd name="T83" fmla="*/ 0 h 234"/>
              <a:gd name="T84" fmla="*/ 10 w 254"/>
              <a:gd name="T85" fmla="*/ 0 h 234"/>
              <a:gd name="T86" fmla="*/ 3 w 254"/>
              <a:gd name="T87" fmla="*/ 2 h 234"/>
              <a:gd name="T88" fmla="*/ 0 w 254"/>
              <a:gd name="T89" fmla="*/ 4 h 234"/>
              <a:gd name="T90" fmla="*/ 11 w 254"/>
              <a:gd name="T91" fmla="*/ 6 h 234"/>
              <a:gd name="T92" fmla="*/ 21 w 254"/>
              <a:gd name="T93" fmla="*/ 7 h 234"/>
              <a:gd name="T94" fmla="*/ 34 w 254"/>
              <a:gd name="T95" fmla="*/ 9 h 234"/>
              <a:gd name="T96" fmla="*/ 46 w 254"/>
              <a:gd name="T97" fmla="*/ 12 h 234"/>
              <a:gd name="T98" fmla="*/ 59 w 254"/>
              <a:gd name="T99" fmla="*/ 15 h 234"/>
              <a:gd name="T100" fmla="*/ 74 w 254"/>
              <a:gd name="T101" fmla="*/ 17 h 234"/>
              <a:gd name="T102" fmla="*/ 87 w 254"/>
              <a:gd name="T103" fmla="*/ 20 h 234"/>
              <a:gd name="T104" fmla="*/ 102 w 254"/>
              <a:gd name="T105" fmla="*/ 23 h 234"/>
              <a:gd name="T106" fmla="*/ 116 w 254"/>
              <a:gd name="T107" fmla="*/ 28 h 234"/>
              <a:gd name="T108" fmla="*/ 131 w 254"/>
              <a:gd name="T109" fmla="*/ 32 h 234"/>
              <a:gd name="T110" fmla="*/ 145 w 254"/>
              <a:gd name="T111" fmla="*/ 36 h 234"/>
              <a:gd name="T112" fmla="*/ 159 w 254"/>
              <a:gd name="T113" fmla="*/ 42 h 234"/>
              <a:gd name="T114" fmla="*/ 173 w 254"/>
              <a:gd name="T115" fmla="*/ 48 h 234"/>
              <a:gd name="T116" fmla="*/ 186 w 254"/>
              <a:gd name="T117" fmla="*/ 55 h 234"/>
              <a:gd name="T118" fmla="*/ 199 w 254"/>
              <a:gd name="T119" fmla="*/ 63 h 234"/>
              <a:gd name="T120" fmla="*/ 210 w 254"/>
              <a:gd name="T121" fmla="*/ 7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4" h="234">
                <a:moveTo>
                  <a:pt x="210" y="71"/>
                </a:moveTo>
                <a:lnTo>
                  <a:pt x="222" y="84"/>
                </a:lnTo>
                <a:lnTo>
                  <a:pt x="229" y="99"/>
                </a:lnTo>
                <a:lnTo>
                  <a:pt x="232" y="115"/>
                </a:lnTo>
                <a:lnTo>
                  <a:pt x="232" y="132"/>
                </a:lnTo>
                <a:lnTo>
                  <a:pt x="230" y="146"/>
                </a:lnTo>
                <a:lnTo>
                  <a:pt x="226" y="158"/>
                </a:lnTo>
                <a:lnTo>
                  <a:pt x="219" y="170"/>
                </a:lnTo>
                <a:lnTo>
                  <a:pt x="211" y="179"/>
                </a:lnTo>
                <a:lnTo>
                  <a:pt x="202" y="190"/>
                </a:lnTo>
                <a:lnTo>
                  <a:pt x="193" y="199"/>
                </a:lnTo>
                <a:lnTo>
                  <a:pt x="183" y="208"/>
                </a:lnTo>
                <a:lnTo>
                  <a:pt x="174" y="218"/>
                </a:lnTo>
                <a:lnTo>
                  <a:pt x="172" y="221"/>
                </a:lnTo>
                <a:lnTo>
                  <a:pt x="172" y="224"/>
                </a:lnTo>
                <a:lnTo>
                  <a:pt x="172" y="227"/>
                </a:lnTo>
                <a:lnTo>
                  <a:pt x="174" y="231"/>
                </a:lnTo>
                <a:lnTo>
                  <a:pt x="177" y="233"/>
                </a:lnTo>
                <a:lnTo>
                  <a:pt x="181" y="234"/>
                </a:lnTo>
                <a:lnTo>
                  <a:pt x="184" y="233"/>
                </a:lnTo>
                <a:lnTo>
                  <a:pt x="187" y="231"/>
                </a:lnTo>
                <a:lnTo>
                  <a:pt x="208" y="217"/>
                </a:lnTo>
                <a:lnTo>
                  <a:pt x="226" y="199"/>
                </a:lnTo>
                <a:lnTo>
                  <a:pt x="240" y="178"/>
                </a:lnTo>
                <a:lnTo>
                  <a:pt x="249" y="155"/>
                </a:lnTo>
                <a:lnTo>
                  <a:pt x="254" y="131"/>
                </a:lnTo>
                <a:lnTo>
                  <a:pt x="251" y="107"/>
                </a:lnTo>
                <a:lnTo>
                  <a:pt x="243" y="84"/>
                </a:lnTo>
                <a:lnTo>
                  <a:pt x="226" y="64"/>
                </a:lnTo>
                <a:lnTo>
                  <a:pt x="214" y="53"/>
                </a:lnTo>
                <a:lnTo>
                  <a:pt x="199" y="45"/>
                </a:lnTo>
                <a:lnTo>
                  <a:pt x="183" y="36"/>
                </a:lnTo>
                <a:lnTo>
                  <a:pt x="165" y="29"/>
                </a:lnTo>
                <a:lnTo>
                  <a:pt x="147" y="21"/>
                </a:lnTo>
                <a:lnTo>
                  <a:pt x="129" y="16"/>
                </a:lnTo>
                <a:lnTo>
                  <a:pt x="111" y="12"/>
                </a:lnTo>
                <a:lnTo>
                  <a:pt x="93" y="7"/>
                </a:lnTo>
                <a:lnTo>
                  <a:pt x="75" y="4"/>
                </a:lnTo>
                <a:lnTo>
                  <a:pt x="59" y="2"/>
                </a:lnTo>
                <a:lnTo>
                  <a:pt x="43" y="0"/>
                </a:lnTo>
                <a:lnTo>
                  <a:pt x="31" y="0"/>
                </a:lnTo>
                <a:lnTo>
                  <a:pt x="19" y="0"/>
                </a:lnTo>
                <a:lnTo>
                  <a:pt x="10" y="0"/>
                </a:lnTo>
                <a:lnTo>
                  <a:pt x="3" y="2"/>
                </a:lnTo>
                <a:lnTo>
                  <a:pt x="0" y="4"/>
                </a:lnTo>
                <a:lnTo>
                  <a:pt x="11" y="6"/>
                </a:lnTo>
                <a:lnTo>
                  <a:pt x="21" y="7"/>
                </a:lnTo>
                <a:lnTo>
                  <a:pt x="34" y="9"/>
                </a:lnTo>
                <a:lnTo>
                  <a:pt x="46" y="12"/>
                </a:lnTo>
                <a:lnTo>
                  <a:pt x="59" y="15"/>
                </a:lnTo>
                <a:lnTo>
                  <a:pt x="74" y="17"/>
                </a:lnTo>
                <a:lnTo>
                  <a:pt x="87" y="20"/>
                </a:lnTo>
                <a:lnTo>
                  <a:pt x="102" y="23"/>
                </a:lnTo>
                <a:lnTo>
                  <a:pt x="116" y="28"/>
                </a:lnTo>
                <a:lnTo>
                  <a:pt x="131" y="32"/>
                </a:lnTo>
                <a:lnTo>
                  <a:pt x="145" y="36"/>
                </a:lnTo>
                <a:lnTo>
                  <a:pt x="159" y="42"/>
                </a:lnTo>
                <a:lnTo>
                  <a:pt x="173" y="48"/>
                </a:lnTo>
                <a:lnTo>
                  <a:pt x="186" y="55"/>
                </a:lnTo>
                <a:lnTo>
                  <a:pt x="199" y="63"/>
                </a:lnTo>
                <a:lnTo>
                  <a:pt x="210" y="7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06" name="Freeform 586"/>
          <p:cNvSpPr>
            <a:spLocks/>
          </p:cNvSpPr>
          <p:nvPr/>
        </p:nvSpPr>
        <p:spPr bwMode="auto">
          <a:xfrm>
            <a:off x="6156325" y="1765300"/>
            <a:ext cx="25400" cy="57150"/>
          </a:xfrm>
          <a:custGeom>
            <a:avLst/>
            <a:gdLst>
              <a:gd name="T0" fmla="*/ 0 w 103"/>
              <a:gd name="T1" fmla="*/ 121 h 221"/>
              <a:gd name="T2" fmla="*/ 0 w 103"/>
              <a:gd name="T3" fmla="*/ 139 h 221"/>
              <a:gd name="T4" fmla="*/ 4 w 103"/>
              <a:gd name="T5" fmla="*/ 156 h 221"/>
              <a:gd name="T6" fmla="*/ 12 w 103"/>
              <a:gd name="T7" fmla="*/ 172 h 221"/>
              <a:gd name="T8" fmla="*/ 22 w 103"/>
              <a:gd name="T9" fmla="*/ 186 h 221"/>
              <a:gd name="T10" fmla="*/ 35 w 103"/>
              <a:gd name="T11" fmla="*/ 197 h 221"/>
              <a:gd name="T12" fmla="*/ 50 w 103"/>
              <a:gd name="T13" fmla="*/ 208 h 221"/>
              <a:gd name="T14" fmla="*/ 66 w 103"/>
              <a:gd name="T15" fmla="*/ 216 h 221"/>
              <a:gd name="T16" fmla="*/ 83 w 103"/>
              <a:gd name="T17" fmla="*/ 220 h 221"/>
              <a:gd name="T18" fmla="*/ 89 w 103"/>
              <a:gd name="T19" fmla="*/ 221 h 221"/>
              <a:gd name="T20" fmla="*/ 94 w 103"/>
              <a:gd name="T21" fmla="*/ 219 h 221"/>
              <a:gd name="T22" fmla="*/ 98 w 103"/>
              <a:gd name="T23" fmla="*/ 216 h 221"/>
              <a:gd name="T24" fmla="*/ 100 w 103"/>
              <a:gd name="T25" fmla="*/ 211 h 221"/>
              <a:gd name="T26" fmla="*/ 100 w 103"/>
              <a:gd name="T27" fmla="*/ 206 h 221"/>
              <a:gd name="T28" fmla="*/ 99 w 103"/>
              <a:gd name="T29" fmla="*/ 201 h 221"/>
              <a:gd name="T30" fmla="*/ 96 w 103"/>
              <a:gd name="T31" fmla="*/ 196 h 221"/>
              <a:gd name="T32" fmla="*/ 91 w 103"/>
              <a:gd name="T33" fmla="*/ 194 h 221"/>
              <a:gd name="T34" fmla="*/ 74 w 103"/>
              <a:gd name="T35" fmla="*/ 188 h 221"/>
              <a:gd name="T36" fmla="*/ 58 w 103"/>
              <a:gd name="T37" fmla="*/ 179 h 221"/>
              <a:gd name="T38" fmla="*/ 45 w 103"/>
              <a:gd name="T39" fmla="*/ 168 h 221"/>
              <a:gd name="T40" fmla="*/ 36 w 103"/>
              <a:gd name="T41" fmla="*/ 155 h 221"/>
              <a:gd name="T42" fmla="*/ 30 w 103"/>
              <a:gd name="T43" fmla="*/ 139 h 221"/>
              <a:gd name="T44" fmla="*/ 27 w 103"/>
              <a:gd name="T45" fmla="*/ 122 h 221"/>
              <a:gd name="T46" fmla="*/ 27 w 103"/>
              <a:gd name="T47" fmla="*/ 103 h 221"/>
              <a:gd name="T48" fmla="*/ 32 w 103"/>
              <a:gd name="T49" fmla="*/ 84 h 221"/>
              <a:gd name="T50" fmla="*/ 38 w 103"/>
              <a:gd name="T51" fmla="*/ 70 h 221"/>
              <a:gd name="T52" fmla="*/ 46 w 103"/>
              <a:gd name="T53" fmla="*/ 57 h 221"/>
              <a:gd name="T54" fmla="*/ 56 w 103"/>
              <a:gd name="T55" fmla="*/ 46 h 221"/>
              <a:gd name="T56" fmla="*/ 66 w 103"/>
              <a:gd name="T57" fmla="*/ 35 h 221"/>
              <a:gd name="T58" fmla="*/ 76 w 103"/>
              <a:gd name="T59" fmla="*/ 25 h 221"/>
              <a:gd name="T60" fmla="*/ 86 w 103"/>
              <a:gd name="T61" fmla="*/ 17 h 221"/>
              <a:gd name="T62" fmla="*/ 96 w 103"/>
              <a:gd name="T63" fmla="*/ 8 h 221"/>
              <a:gd name="T64" fmla="*/ 103 w 103"/>
              <a:gd name="T65" fmla="*/ 1 h 221"/>
              <a:gd name="T66" fmla="*/ 96 w 103"/>
              <a:gd name="T67" fmla="*/ 0 h 221"/>
              <a:gd name="T68" fmla="*/ 84 w 103"/>
              <a:gd name="T69" fmla="*/ 5 h 221"/>
              <a:gd name="T70" fmla="*/ 69 w 103"/>
              <a:gd name="T71" fmla="*/ 17 h 221"/>
              <a:gd name="T72" fmla="*/ 51 w 103"/>
              <a:gd name="T73" fmla="*/ 33 h 221"/>
              <a:gd name="T74" fmla="*/ 34 w 103"/>
              <a:gd name="T75" fmla="*/ 53 h 221"/>
              <a:gd name="T76" fmla="*/ 18 w 103"/>
              <a:gd name="T77" fmla="*/ 75 h 221"/>
              <a:gd name="T78" fmla="*/ 7 w 103"/>
              <a:gd name="T79" fmla="*/ 98 h 221"/>
              <a:gd name="T80" fmla="*/ 0 w 103"/>
              <a:gd name="T81" fmla="*/ 1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221">
                <a:moveTo>
                  <a:pt x="0" y="121"/>
                </a:moveTo>
                <a:lnTo>
                  <a:pt x="0" y="139"/>
                </a:lnTo>
                <a:lnTo>
                  <a:pt x="4" y="156"/>
                </a:lnTo>
                <a:lnTo>
                  <a:pt x="12" y="172"/>
                </a:lnTo>
                <a:lnTo>
                  <a:pt x="22" y="186"/>
                </a:lnTo>
                <a:lnTo>
                  <a:pt x="35" y="197"/>
                </a:lnTo>
                <a:lnTo>
                  <a:pt x="50" y="208"/>
                </a:lnTo>
                <a:lnTo>
                  <a:pt x="66" y="216"/>
                </a:lnTo>
                <a:lnTo>
                  <a:pt x="83" y="220"/>
                </a:lnTo>
                <a:lnTo>
                  <a:pt x="89" y="221"/>
                </a:lnTo>
                <a:lnTo>
                  <a:pt x="94" y="219"/>
                </a:lnTo>
                <a:lnTo>
                  <a:pt x="98" y="216"/>
                </a:lnTo>
                <a:lnTo>
                  <a:pt x="100" y="211"/>
                </a:lnTo>
                <a:lnTo>
                  <a:pt x="100" y="206"/>
                </a:lnTo>
                <a:lnTo>
                  <a:pt x="99" y="201"/>
                </a:lnTo>
                <a:lnTo>
                  <a:pt x="96" y="196"/>
                </a:lnTo>
                <a:lnTo>
                  <a:pt x="91" y="194"/>
                </a:lnTo>
                <a:lnTo>
                  <a:pt x="74" y="188"/>
                </a:lnTo>
                <a:lnTo>
                  <a:pt x="58" y="179"/>
                </a:lnTo>
                <a:lnTo>
                  <a:pt x="45" y="168"/>
                </a:lnTo>
                <a:lnTo>
                  <a:pt x="36" y="155"/>
                </a:lnTo>
                <a:lnTo>
                  <a:pt x="30" y="139"/>
                </a:lnTo>
                <a:lnTo>
                  <a:pt x="27" y="122"/>
                </a:lnTo>
                <a:lnTo>
                  <a:pt x="27" y="103"/>
                </a:lnTo>
                <a:lnTo>
                  <a:pt x="32" y="84"/>
                </a:lnTo>
                <a:lnTo>
                  <a:pt x="38" y="70"/>
                </a:lnTo>
                <a:lnTo>
                  <a:pt x="46" y="57"/>
                </a:lnTo>
                <a:lnTo>
                  <a:pt x="56" y="46"/>
                </a:lnTo>
                <a:lnTo>
                  <a:pt x="66" y="35"/>
                </a:lnTo>
                <a:lnTo>
                  <a:pt x="76" y="25"/>
                </a:lnTo>
                <a:lnTo>
                  <a:pt x="86" y="17"/>
                </a:lnTo>
                <a:lnTo>
                  <a:pt x="96" y="8"/>
                </a:lnTo>
                <a:lnTo>
                  <a:pt x="103" y="1"/>
                </a:lnTo>
                <a:lnTo>
                  <a:pt x="96" y="0"/>
                </a:lnTo>
                <a:lnTo>
                  <a:pt x="84" y="5"/>
                </a:lnTo>
                <a:lnTo>
                  <a:pt x="69" y="17"/>
                </a:lnTo>
                <a:lnTo>
                  <a:pt x="51" y="33"/>
                </a:lnTo>
                <a:lnTo>
                  <a:pt x="34" y="53"/>
                </a:lnTo>
                <a:lnTo>
                  <a:pt x="18" y="75"/>
                </a:lnTo>
                <a:lnTo>
                  <a:pt x="7" y="98"/>
                </a:lnTo>
                <a:lnTo>
                  <a:pt x="0" y="12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07" name="Freeform 587"/>
          <p:cNvSpPr>
            <a:spLocks/>
          </p:cNvSpPr>
          <p:nvPr/>
        </p:nvSpPr>
        <p:spPr bwMode="auto">
          <a:xfrm>
            <a:off x="6337300" y="1731963"/>
            <a:ext cx="55563" cy="76200"/>
          </a:xfrm>
          <a:custGeom>
            <a:avLst/>
            <a:gdLst>
              <a:gd name="T0" fmla="*/ 186 w 221"/>
              <a:gd name="T1" fmla="*/ 115 h 288"/>
              <a:gd name="T2" fmla="*/ 197 w 221"/>
              <a:gd name="T3" fmla="*/ 133 h 288"/>
              <a:gd name="T4" fmla="*/ 202 w 221"/>
              <a:gd name="T5" fmla="*/ 153 h 288"/>
              <a:gd name="T6" fmla="*/ 199 w 221"/>
              <a:gd name="T7" fmla="*/ 174 h 288"/>
              <a:gd name="T8" fmla="*/ 187 w 221"/>
              <a:gd name="T9" fmla="*/ 194 h 288"/>
              <a:gd name="T10" fmla="*/ 170 w 221"/>
              <a:gd name="T11" fmla="*/ 212 h 288"/>
              <a:gd name="T12" fmla="*/ 150 w 221"/>
              <a:gd name="T13" fmla="*/ 229 h 288"/>
              <a:gd name="T14" fmla="*/ 129 w 221"/>
              <a:gd name="T15" fmla="*/ 246 h 288"/>
              <a:gd name="T16" fmla="*/ 116 w 221"/>
              <a:gd name="T17" fmla="*/ 258 h 288"/>
              <a:gd name="T18" fmla="*/ 112 w 221"/>
              <a:gd name="T19" fmla="*/ 267 h 288"/>
              <a:gd name="T20" fmla="*/ 109 w 221"/>
              <a:gd name="T21" fmla="*/ 276 h 288"/>
              <a:gd name="T22" fmla="*/ 110 w 221"/>
              <a:gd name="T23" fmla="*/ 284 h 288"/>
              <a:gd name="T24" fmla="*/ 117 w 221"/>
              <a:gd name="T25" fmla="*/ 288 h 288"/>
              <a:gd name="T26" fmla="*/ 125 w 221"/>
              <a:gd name="T27" fmla="*/ 287 h 288"/>
              <a:gd name="T28" fmla="*/ 139 w 221"/>
              <a:gd name="T29" fmla="*/ 272 h 288"/>
              <a:gd name="T30" fmla="*/ 162 w 221"/>
              <a:gd name="T31" fmla="*/ 250 h 288"/>
              <a:gd name="T32" fmla="*/ 186 w 221"/>
              <a:gd name="T33" fmla="*/ 229 h 288"/>
              <a:gd name="T34" fmla="*/ 207 w 221"/>
              <a:gd name="T35" fmla="*/ 204 h 288"/>
              <a:gd name="T36" fmla="*/ 220 w 221"/>
              <a:gd name="T37" fmla="*/ 174 h 288"/>
              <a:gd name="T38" fmla="*/ 218 w 221"/>
              <a:gd name="T39" fmla="*/ 142 h 288"/>
              <a:gd name="T40" fmla="*/ 204 w 221"/>
              <a:gd name="T41" fmla="*/ 112 h 288"/>
              <a:gd name="T42" fmla="*/ 181 w 221"/>
              <a:gd name="T43" fmla="*/ 87 h 288"/>
              <a:gd name="T44" fmla="*/ 159 w 221"/>
              <a:gd name="T45" fmla="*/ 69 h 288"/>
              <a:gd name="T46" fmla="*/ 137 w 221"/>
              <a:gd name="T47" fmla="*/ 55 h 288"/>
              <a:gd name="T48" fmla="*/ 114 w 221"/>
              <a:gd name="T49" fmla="*/ 40 h 288"/>
              <a:gd name="T50" fmla="*/ 89 w 221"/>
              <a:gd name="T51" fmla="*/ 27 h 288"/>
              <a:gd name="T52" fmla="*/ 66 w 221"/>
              <a:gd name="T53" fmla="*/ 15 h 288"/>
              <a:gd name="T54" fmla="*/ 42 w 221"/>
              <a:gd name="T55" fmla="*/ 6 h 288"/>
              <a:gd name="T56" fmla="*/ 22 w 221"/>
              <a:gd name="T57" fmla="*/ 1 h 288"/>
              <a:gd name="T58" fmla="*/ 7 w 221"/>
              <a:gd name="T59" fmla="*/ 1 h 288"/>
              <a:gd name="T60" fmla="*/ 8 w 221"/>
              <a:gd name="T61" fmla="*/ 5 h 288"/>
              <a:gd name="T62" fmla="*/ 26 w 221"/>
              <a:gd name="T63" fmla="*/ 13 h 288"/>
              <a:gd name="T64" fmla="*/ 47 w 221"/>
              <a:gd name="T65" fmla="*/ 22 h 288"/>
              <a:gd name="T66" fmla="*/ 71 w 221"/>
              <a:gd name="T67" fmla="*/ 34 h 288"/>
              <a:gd name="T68" fmla="*/ 96 w 221"/>
              <a:gd name="T69" fmla="*/ 48 h 288"/>
              <a:gd name="T70" fmla="*/ 121 w 221"/>
              <a:gd name="T71" fmla="*/ 64 h 288"/>
              <a:gd name="T72" fmla="*/ 146 w 221"/>
              <a:gd name="T73" fmla="*/ 81 h 288"/>
              <a:gd name="T74" fmla="*/ 169 w 221"/>
              <a:gd name="T75" fmla="*/ 9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1" h="288">
                <a:moveTo>
                  <a:pt x="179" y="108"/>
                </a:moveTo>
                <a:lnTo>
                  <a:pt x="186" y="115"/>
                </a:lnTo>
                <a:lnTo>
                  <a:pt x="193" y="124"/>
                </a:lnTo>
                <a:lnTo>
                  <a:pt x="197" y="133"/>
                </a:lnTo>
                <a:lnTo>
                  <a:pt x="201" y="143"/>
                </a:lnTo>
                <a:lnTo>
                  <a:pt x="202" y="153"/>
                </a:lnTo>
                <a:lnTo>
                  <a:pt x="202" y="163"/>
                </a:lnTo>
                <a:lnTo>
                  <a:pt x="199" y="174"/>
                </a:lnTo>
                <a:lnTo>
                  <a:pt x="195" y="184"/>
                </a:lnTo>
                <a:lnTo>
                  <a:pt x="187" y="194"/>
                </a:lnTo>
                <a:lnTo>
                  <a:pt x="179" y="204"/>
                </a:lnTo>
                <a:lnTo>
                  <a:pt x="170" y="212"/>
                </a:lnTo>
                <a:lnTo>
                  <a:pt x="159" y="221"/>
                </a:lnTo>
                <a:lnTo>
                  <a:pt x="150" y="229"/>
                </a:lnTo>
                <a:lnTo>
                  <a:pt x="139" y="237"/>
                </a:lnTo>
                <a:lnTo>
                  <a:pt x="129" y="246"/>
                </a:lnTo>
                <a:lnTo>
                  <a:pt x="119" y="255"/>
                </a:lnTo>
                <a:lnTo>
                  <a:pt x="116" y="258"/>
                </a:lnTo>
                <a:lnTo>
                  <a:pt x="114" y="263"/>
                </a:lnTo>
                <a:lnTo>
                  <a:pt x="112" y="267"/>
                </a:lnTo>
                <a:lnTo>
                  <a:pt x="110" y="271"/>
                </a:lnTo>
                <a:lnTo>
                  <a:pt x="109" y="276"/>
                </a:lnTo>
                <a:lnTo>
                  <a:pt x="109" y="280"/>
                </a:lnTo>
                <a:lnTo>
                  <a:pt x="110" y="284"/>
                </a:lnTo>
                <a:lnTo>
                  <a:pt x="113" y="287"/>
                </a:lnTo>
                <a:lnTo>
                  <a:pt x="117" y="288"/>
                </a:lnTo>
                <a:lnTo>
                  <a:pt x="121" y="288"/>
                </a:lnTo>
                <a:lnTo>
                  <a:pt x="125" y="287"/>
                </a:lnTo>
                <a:lnTo>
                  <a:pt x="129" y="284"/>
                </a:lnTo>
                <a:lnTo>
                  <a:pt x="139" y="272"/>
                </a:lnTo>
                <a:lnTo>
                  <a:pt x="151" y="261"/>
                </a:lnTo>
                <a:lnTo>
                  <a:pt x="162" y="250"/>
                </a:lnTo>
                <a:lnTo>
                  <a:pt x="175" y="239"/>
                </a:lnTo>
                <a:lnTo>
                  <a:pt x="186" y="229"/>
                </a:lnTo>
                <a:lnTo>
                  <a:pt x="197" y="217"/>
                </a:lnTo>
                <a:lnTo>
                  <a:pt x="207" y="204"/>
                </a:lnTo>
                <a:lnTo>
                  <a:pt x="215" y="190"/>
                </a:lnTo>
                <a:lnTo>
                  <a:pt x="220" y="174"/>
                </a:lnTo>
                <a:lnTo>
                  <a:pt x="221" y="158"/>
                </a:lnTo>
                <a:lnTo>
                  <a:pt x="218" y="142"/>
                </a:lnTo>
                <a:lnTo>
                  <a:pt x="213" y="127"/>
                </a:lnTo>
                <a:lnTo>
                  <a:pt x="204" y="112"/>
                </a:lnTo>
                <a:lnTo>
                  <a:pt x="194" y="99"/>
                </a:lnTo>
                <a:lnTo>
                  <a:pt x="181" y="87"/>
                </a:lnTo>
                <a:lnTo>
                  <a:pt x="169" y="77"/>
                </a:lnTo>
                <a:lnTo>
                  <a:pt x="159" y="69"/>
                </a:lnTo>
                <a:lnTo>
                  <a:pt x="149" y="63"/>
                </a:lnTo>
                <a:lnTo>
                  <a:pt x="137" y="55"/>
                </a:lnTo>
                <a:lnTo>
                  <a:pt x="125" y="48"/>
                </a:lnTo>
                <a:lnTo>
                  <a:pt x="114" y="40"/>
                </a:lnTo>
                <a:lnTo>
                  <a:pt x="101" y="33"/>
                </a:lnTo>
                <a:lnTo>
                  <a:pt x="89" y="27"/>
                </a:lnTo>
                <a:lnTo>
                  <a:pt x="77" y="20"/>
                </a:lnTo>
                <a:lnTo>
                  <a:pt x="66" y="15"/>
                </a:lnTo>
                <a:lnTo>
                  <a:pt x="54" y="9"/>
                </a:lnTo>
                <a:lnTo>
                  <a:pt x="42" y="6"/>
                </a:lnTo>
                <a:lnTo>
                  <a:pt x="32" y="3"/>
                </a:lnTo>
                <a:lnTo>
                  <a:pt x="22" y="1"/>
                </a:lnTo>
                <a:lnTo>
                  <a:pt x="14" y="0"/>
                </a:lnTo>
                <a:lnTo>
                  <a:pt x="7" y="1"/>
                </a:lnTo>
                <a:lnTo>
                  <a:pt x="0" y="3"/>
                </a:lnTo>
                <a:lnTo>
                  <a:pt x="8" y="5"/>
                </a:lnTo>
                <a:lnTo>
                  <a:pt x="16" y="8"/>
                </a:lnTo>
                <a:lnTo>
                  <a:pt x="26" y="13"/>
                </a:lnTo>
                <a:lnTo>
                  <a:pt x="35" y="17"/>
                </a:lnTo>
                <a:lnTo>
                  <a:pt x="47" y="22"/>
                </a:lnTo>
                <a:lnTo>
                  <a:pt x="58" y="28"/>
                </a:lnTo>
                <a:lnTo>
                  <a:pt x="71" y="34"/>
                </a:lnTo>
                <a:lnTo>
                  <a:pt x="83" y="40"/>
                </a:lnTo>
                <a:lnTo>
                  <a:pt x="96" y="48"/>
                </a:lnTo>
                <a:lnTo>
                  <a:pt x="109" y="55"/>
                </a:lnTo>
                <a:lnTo>
                  <a:pt x="121" y="64"/>
                </a:lnTo>
                <a:lnTo>
                  <a:pt x="134" y="72"/>
                </a:lnTo>
                <a:lnTo>
                  <a:pt x="146" y="81"/>
                </a:lnTo>
                <a:lnTo>
                  <a:pt x="158" y="90"/>
                </a:lnTo>
                <a:lnTo>
                  <a:pt x="169" y="98"/>
                </a:lnTo>
                <a:lnTo>
                  <a:pt x="179" y="10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08" name="Freeform 588"/>
          <p:cNvSpPr>
            <a:spLocks/>
          </p:cNvSpPr>
          <p:nvPr/>
        </p:nvSpPr>
        <p:spPr bwMode="auto">
          <a:xfrm>
            <a:off x="6276975" y="1820863"/>
            <a:ext cx="17463" cy="46037"/>
          </a:xfrm>
          <a:custGeom>
            <a:avLst/>
            <a:gdLst>
              <a:gd name="T0" fmla="*/ 28 w 74"/>
              <a:gd name="T1" fmla="*/ 12 h 174"/>
              <a:gd name="T2" fmla="*/ 26 w 74"/>
              <a:gd name="T3" fmla="*/ 7 h 174"/>
              <a:gd name="T4" fmla="*/ 23 w 74"/>
              <a:gd name="T5" fmla="*/ 3 h 174"/>
              <a:gd name="T6" fmla="*/ 17 w 74"/>
              <a:gd name="T7" fmla="*/ 1 h 174"/>
              <a:gd name="T8" fmla="*/ 12 w 74"/>
              <a:gd name="T9" fmla="*/ 0 h 174"/>
              <a:gd name="T10" fmla="*/ 7 w 74"/>
              <a:gd name="T11" fmla="*/ 2 h 174"/>
              <a:gd name="T12" fmla="*/ 3 w 74"/>
              <a:gd name="T13" fmla="*/ 5 h 174"/>
              <a:gd name="T14" fmla="*/ 0 w 74"/>
              <a:gd name="T15" fmla="*/ 10 h 174"/>
              <a:gd name="T16" fmla="*/ 0 w 74"/>
              <a:gd name="T17" fmla="*/ 16 h 174"/>
              <a:gd name="T18" fmla="*/ 5 w 74"/>
              <a:gd name="T19" fmla="*/ 39 h 174"/>
              <a:gd name="T20" fmla="*/ 13 w 74"/>
              <a:gd name="T21" fmla="*/ 66 h 174"/>
              <a:gd name="T22" fmla="*/ 24 w 74"/>
              <a:gd name="T23" fmla="*/ 92 h 174"/>
              <a:gd name="T24" fmla="*/ 36 w 74"/>
              <a:gd name="T25" fmla="*/ 118 h 174"/>
              <a:gd name="T26" fmla="*/ 49 w 74"/>
              <a:gd name="T27" fmla="*/ 141 h 174"/>
              <a:gd name="T28" fmla="*/ 61 w 74"/>
              <a:gd name="T29" fmla="*/ 159 h 174"/>
              <a:gd name="T30" fmla="*/ 69 w 74"/>
              <a:gd name="T31" fmla="*/ 171 h 174"/>
              <a:gd name="T32" fmla="*/ 74 w 74"/>
              <a:gd name="T33" fmla="*/ 174 h 174"/>
              <a:gd name="T34" fmla="*/ 72 w 74"/>
              <a:gd name="T35" fmla="*/ 162 h 174"/>
              <a:gd name="T36" fmla="*/ 67 w 74"/>
              <a:gd name="T37" fmla="*/ 147 h 174"/>
              <a:gd name="T38" fmla="*/ 61 w 74"/>
              <a:gd name="T39" fmla="*/ 128 h 174"/>
              <a:gd name="T40" fmla="*/ 53 w 74"/>
              <a:gd name="T41" fmla="*/ 105 h 174"/>
              <a:gd name="T42" fmla="*/ 46 w 74"/>
              <a:gd name="T43" fmla="*/ 82 h 174"/>
              <a:gd name="T44" fmla="*/ 38 w 74"/>
              <a:gd name="T45" fmla="*/ 58 h 174"/>
              <a:gd name="T46" fmla="*/ 32 w 74"/>
              <a:gd name="T47" fmla="*/ 35 h 174"/>
              <a:gd name="T48" fmla="*/ 28 w 74"/>
              <a:gd name="T49" fmla="*/ 1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4" h="174">
                <a:moveTo>
                  <a:pt x="28" y="12"/>
                </a:moveTo>
                <a:lnTo>
                  <a:pt x="26" y="7"/>
                </a:lnTo>
                <a:lnTo>
                  <a:pt x="23" y="3"/>
                </a:lnTo>
                <a:lnTo>
                  <a:pt x="17" y="1"/>
                </a:lnTo>
                <a:lnTo>
                  <a:pt x="12" y="0"/>
                </a:lnTo>
                <a:lnTo>
                  <a:pt x="7" y="2"/>
                </a:lnTo>
                <a:lnTo>
                  <a:pt x="3" y="5"/>
                </a:lnTo>
                <a:lnTo>
                  <a:pt x="0" y="10"/>
                </a:lnTo>
                <a:lnTo>
                  <a:pt x="0" y="16"/>
                </a:lnTo>
                <a:lnTo>
                  <a:pt x="5" y="39"/>
                </a:lnTo>
                <a:lnTo>
                  <a:pt x="13" y="66"/>
                </a:lnTo>
                <a:lnTo>
                  <a:pt x="24" y="92"/>
                </a:lnTo>
                <a:lnTo>
                  <a:pt x="36" y="118"/>
                </a:lnTo>
                <a:lnTo>
                  <a:pt x="49" y="141"/>
                </a:lnTo>
                <a:lnTo>
                  <a:pt x="61" y="159"/>
                </a:lnTo>
                <a:lnTo>
                  <a:pt x="69" y="171"/>
                </a:lnTo>
                <a:lnTo>
                  <a:pt x="74" y="174"/>
                </a:lnTo>
                <a:lnTo>
                  <a:pt x="72" y="162"/>
                </a:lnTo>
                <a:lnTo>
                  <a:pt x="67" y="147"/>
                </a:lnTo>
                <a:lnTo>
                  <a:pt x="61" y="128"/>
                </a:lnTo>
                <a:lnTo>
                  <a:pt x="53" y="105"/>
                </a:lnTo>
                <a:lnTo>
                  <a:pt x="46" y="82"/>
                </a:lnTo>
                <a:lnTo>
                  <a:pt x="38" y="58"/>
                </a:lnTo>
                <a:lnTo>
                  <a:pt x="32" y="35"/>
                </a:lnTo>
                <a:lnTo>
                  <a:pt x="2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09" name="Freeform 589"/>
          <p:cNvSpPr>
            <a:spLocks/>
          </p:cNvSpPr>
          <p:nvPr/>
        </p:nvSpPr>
        <p:spPr bwMode="auto">
          <a:xfrm>
            <a:off x="6269038" y="1797050"/>
            <a:ext cx="9525" cy="22225"/>
          </a:xfrm>
          <a:custGeom>
            <a:avLst/>
            <a:gdLst>
              <a:gd name="T0" fmla="*/ 20 w 39"/>
              <a:gd name="T1" fmla="*/ 9 h 87"/>
              <a:gd name="T2" fmla="*/ 19 w 39"/>
              <a:gd name="T3" fmla="*/ 5 h 87"/>
              <a:gd name="T4" fmla="*/ 16 w 39"/>
              <a:gd name="T5" fmla="*/ 2 h 87"/>
              <a:gd name="T6" fmla="*/ 13 w 39"/>
              <a:gd name="T7" fmla="*/ 0 h 87"/>
              <a:gd name="T8" fmla="*/ 8 w 39"/>
              <a:gd name="T9" fmla="*/ 0 h 87"/>
              <a:gd name="T10" fmla="*/ 5 w 39"/>
              <a:gd name="T11" fmla="*/ 1 h 87"/>
              <a:gd name="T12" fmla="*/ 2 w 39"/>
              <a:gd name="T13" fmla="*/ 3 h 87"/>
              <a:gd name="T14" fmla="*/ 0 w 39"/>
              <a:gd name="T15" fmla="*/ 6 h 87"/>
              <a:gd name="T16" fmla="*/ 0 w 39"/>
              <a:gd name="T17" fmla="*/ 10 h 87"/>
              <a:gd name="T18" fmla="*/ 0 w 39"/>
              <a:gd name="T19" fmla="*/ 22 h 87"/>
              <a:gd name="T20" fmla="*/ 3 w 39"/>
              <a:gd name="T21" fmla="*/ 35 h 87"/>
              <a:gd name="T22" fmla="*/ 7 w 39"/>
              <a:gd name="T23" fmla="*/ 48 h 87"/>
              <a:gd name="T24" fmla="*/ 13 w 39"/>
              <a:gd name="T25" fmla="*/ 60 h 87"/>
              <a:gd name="T26" fmla="*/ 19 w 39"/>
              <a:gd name="T27" fmla="*/ 72 h 87"/>
              <a:gd name="T28" fmla="*/ 25 w 39"/>
              <a:gd name="T29" fmla="*/ 81 h 87"/>
              <a:gd name="T30" fmla="*/ 33 w 39"/>
              <a:gd name="T31" fmla="*/ 86 h 87"/>
              <a:gd name="T32" fmla="*/ 38 w 39"/>
              <a:gd name="T33" fmla="*/ 87 h 87"/>
              <a:gd name="T34" fmla="*/ 39 w 39"/>
              <a:gd name="T35" fmla="*/ 70 h 87"/>
              <a:gd name="T36" fmla="*/ 34 w 39"/>
              <a:gd name="T37" fmla="*/ 50 h 87"/>
              <a:gd name="T38" fmla="*/ 27 w 39"/>
              <a:gd name="T39" fmla="*/ 29 h 87"/>
              <a:gd name="T40" fmla="*/ 20 w 39"/>
              <a:gd name="T41" fmla="*/ 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87">
                <a:moveTo>
                  <a:pt x="20" y="9"/>
                </a:moveTo>
                <a:lnTo>
                  <a:pt x="19" y="5"/>
                </a:lnTo>
                <a:lnTo>
                  <a:pt x="16" y="2"/>
                </a:lnTo>
                <a:lnTo>
                  <a:pt x="13" y="0"/>
                </a:lnTo>
                <a:lnTo>
                  <a:pt x="8" y="0"/>
                </a:lnTo>
                <a:lnTo>
                  <a:pt x="5" y="1"/>
                </a:lnTo>
                <a:lnTo>
                  <a:pt x="2" y="3"/>
                </a:lnTo>
                <a:lnTo>
                  <a:pt x="0" y="6"/>
                </a:lnTo>
                <a:lnTo>
                  <a:pt x="0" y="10"/>
                </a:lnTo>
                <a:lnTo>
                  <a:pt x="0" y="22"/>
                </a:lnTo>
                <a:lnTo>
                  <a:pt x="3" y="35"/>
                </a:lnTo>
                <a:lnTo>
                  <a:pt x="7" y="48"/>
                </a:lnTo>
                <a:lnTo>
                  <a:pt x="13" y="60"/>
                </a:lnTo>
                <a:lnTo>
                  <a:pt x="19" y="72"/>
                </a:lnTo>
                <a:lnTo>
                  <a:pt x="25" y="81"/>
                </a:lnTo>
                <a:lnTo>
                  <a:pt x="33" y="86"/>
                </a:lnTo>
                <a:lnTo>
                  <a:pt x="38" y="87"/>
                </a:lnTo>
                <a:lnTo>
                  <a:pt x="39" y="70"/>
                </a:lnTo>
                <a:lnTo>
                  <a:pt x="34" y="50"/>
                </a:lnTo>
                <a:lnTo>
                  <a:pt x="27" y="2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10" name="Freeform 590"/>
          <p:cNvSpPr>
            <a:spLocks/>
          </p:cNvSpPr>
          <p:nvPr/>
        </p:nvSpPr>
        <p:spPr bwMode="auto">
          <a:xfrm>
            <a:off x="6261100" y="1781175"/>
            <a:ext cx="7938" cy="12700"/>
          </a:xfrm>
          <a:custGeom>
            <a:avLst/>
            <a:gdLst>
              <a:gd name="T0" fmla="*/ 18 w 34"/>
              <a:gd name="T1" fmla="*/ 7 h 51"/>
              <a:gd name="T2" fmla="*/ 18 w 34"/>
              <a:gd name="T3" fmla="*/ 8 h 51"/>
              <a:gd name="T4" fmla="*/ 18 w 34"/>
              <a:gd name="T5" fmla="*/ 8 h 51"/>
              <a:gd name="T6" fmla="*/ 18 w 34"/>
              <a:gd name="T7" fmla="*/ 8 h 51"/>
              <a:gd name="T8" fmla="*/ 18 w 34"/>
              <a:gd name="T9" fmla="*/ 8 h 51"/>
              <a:gd name="T10" fmla="*/ 17 w 34"/>
              <a:gd name="T11" fmla="*/ 5 h 51"/>
              <a:gd name="T12" fmla="*/ 14 w 34"/>
              <a:gd name="T13" fmla="*/ 1 h 51"/>
              <a:gd name="T14" fmla="*/ 11 w 34"/>
              <a:gd name="T15" fmla="*/ 0 h 51"/>
              <a:gd name="T16" fmla="*/ 7 w 34"/>
              <a:gd name="T17" fmla="*/ 0 h 51"/>
              <a:gd name="T18" fmla="*/ 4 w 34"/>
              <a:gd name="T19" fmla="*/ 1 h 51"/>
              <a:gd name="T20" fmla="*/ 1 w 34"/>
              <a:gd name="T21" fmla="*/ 5 h 51"/>
              <a:gd name="T22" fmla="*/ 0 w 34"/>
              <a:gd name="T23" fmla="*/ 8 h 51"/>
              <a:gd name="T24" fmla="*/ 0 w 34"/>
              <a:gd name="T25" fmla="*/ 11 h 51"/>
              <a:gd name="T26" fmla="*/ 1 w 34"/>
              <a:gd name="T27" fmla="*/ 16 h 51"/>
              <a:gd name="T28" fmla="*/ 4 w 34"/>
              <a:gd name="T29" fmla="*/ 23 h 51"/>
              <a:gd name="T30" fmla="*/ 8 w 34"/>
              <a:gd name="T31" fmla="*/ 30 h 51"/>
              <a:gd name="T32" fmla="*/ 13 w 34"/>
              <a:gd name="T33" fmla="*/ 37 h 51"/>
              <a:gd name="T34" fmla="*/ 18 w 34"/>
              <a:gd name="T35" fmla="*/ 43 h 51"/>
              <a:gd name="T36" fmla="*/ 25 w 34"/>
              <a:gd name="T37" fmla="*/ 47 h 51"/>
              <a:gd name="T38" fmla="*/ 30 w 34"/>
              <a:gd name="T39" fmla="*/ 51 h 51"/>
              <a:gd name="T40" fmla="*/ 34 w 34"/>
              <a:gd name="T41" fmla="*/ 51 h 51"/>
              <a:gd name="T42" fmla="*/ 33 w 34"/>
              <a:gd name="T43" fmla="*/ 40 h 51"/>
              <a:gd name="T44" fmla="*/ 29 w 34"/>
              <a:gd name="T45" fmla="*/ 27 h 51"/>
              <a:gd name="T46" fmla="*/ 23 w 34"/>
              <a:gd name="T47" fmla="*/ 15 h 51"/>
              <a:gd name="T48" fmla="*/ 18 w 34"/>
              <a:gd name="T49"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51">
                <a:moveTo>
                  <a:pt x="18" y="7"/>
                </a:moveTo>
                <a:lnTo>
                  <a:pt x="18" y="8"/>
                </a:lnTo>
                <a:lnTo>
                  <a:pt x="18" y="8"/>
                </a:lnTo>
                <a:lnTo>
                  <a:pt x="18" y="8"/>
                </a:lnTo>
                <a:lnTo>
                  <a:pt x="18" y="8"/>
                </a:lnTo>
                <a:lnTo>
                  <a:pt x="17" y="5"/>
                </a:lnTo>
                <a:lnTo>
                  <a:pt x="14" y="1"/>
                </a:lnTo>
                <a:lnTo>
                  <a:pt x="11" y="0"/>
                </a:lnTo>
                <a:lnTo>
                  <a:pt x="7" y="0"/>
                </a:lnTo>
                <a:lnTo>
                  <a:pt x="4" y="1"/>
                </a:lnTo>
                <a:lnTo>
                  <a:pt x="1" y="5"/>
                </a:lnTo>
                <a:lnTo>
                  <a:pt x="0" y="8"/>
                </a:lnTo>
                <a:lnTo>
                  <a:pt x="0" y="11"/>
                </a:lnTo>
                <a:lnTo>
                  <a:pt x="1" y="16"/>
                </a:lnTo>
                <a:lnTo>
                  <a:pt x="4" y="23"/>
                </a:lnTo>
                <a:lnTo>
                  <a:pt x="8" y="30"/>
                </a:lnTo>
                <a:lnTo>
                  <a:pt x="13" y="37"/>
                </a:lnTo>
                <a:lnTo>
                  <a:pt x="18" y="43"/>
                </a:lnTo>
                <a:lnTo>
                  <a:pt x="25" y="47"/>
                </a:lnTo>
                <a:lnTo>
                  <a:pt x="30" y="51"/>
                </a:lnTo>
                <a:lnTo>
                  <a:pt x="34" y="51"/>
                </a:lnTo>
                <a:lnTo>
                  <a:pt x="33" y="40"/>
                </a:lnTo>
                <a:lnTo>
                  <a:pt x="29" y="27"/>
                </a:lnTo>
                <a:lnTo>
                  <a:pt x="23" y="15"/>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11" name="Freeform 591"/>
          <p:cNvSpPr>
            <a:spLocks/>
          </p:cNvSpPr>
          <p:nvPr/>
        </p:nvSpPr>
        <p:spPr bwMode="auto">
          <a:xfrm>
            <a:off x="6251575" y="1770063"/>
            <a:ext cx="12700" cy="6350"/>
          </a:xfrm>
          <a:custGeom>
            <a:avLst/>
            <a:gdLst>
              <a:gd name="T0" fmla="*/ 37 w 46"/>
              <a:gd name="T1" fmla="*/ 24 h 33"/>
              <a:gd name="T2" fmla="*/ 41 w 46"/>
              <a:gd name="T3" fmla="*/ 22 h 33"/>
              <a:gd name="T4" fmla="*/ 45 w 46"/>
              <a:gd name="T5" fmla="*/ 19 h 33"/>
              <a:gd name="T6" fmla="*/ 46 w 46"/>
              <a:gd name="T7" fmla="*/ 15 h 33"/>
              <a:gd name="T8" fmla="*/ 46 w 46"/>
              <a:gd name="T9" fmla="*/ 10 h 33"/>
              <a:gd name="T10" fmla="*/ 44 w 46"/>
              <a:gd name="T11" fmla="*/ 5 h 33"/>
              <a:gd name="T12" fmla="*/ 41 w 46"/>
              <a:gd name="T13" fmla="*/ 2 h 33"/>
              <a:gd name="T14" fmla="*/ 37 w 46"/>
              <a:gd name="T15" fmla="*/ 0 h 33"/>
              <a:gd name="T16" fmla="*/ 32 w 46"/>
              <a:gd name="T17" fmla="*/ 0 h 33"/>
              <a:gd name="T18" fmla="*/ 29 w 46"/>
              <a:gd name="T19" fmla="*/ 0 h 33"/>
              <a:gd name="T20" fmla="*/ 25 w 46"/>
              <a:gd name="T21" fmla="*/ 1 h 33"/>
              <a:gd name="T22" fmla="*/ 19 w 46"/>
              <a:gd name="T23" fmla="*/ 3 h 33"/>
              <a:gd name="T24" fmla="*/ 12 w 46"/>
              <a:gd name="T25" fmla="*/ 7 h 33"/>
              <a:gd name="T26" fmla="*/ 5 w 46"/>
              <a:gd name="T27" fmla="*/ 14 h 33"/>
              <a:gd name="T28" fmla="*/ 2 w 46"/>
              <a:gd name="T29" fmla="*/ 20 h 33"/>
              <a:gd name="T30" fmla="*/ 0 w 46"/>
              <a:gd name="T31" fmla="*/ 26 h 33"/>
              <a:gd name="T32" fmla="*/ 0 w 46"/>
              <a:gd name="T33" fmla="*/ 29 h 33"/>
              <a:gd name="T34" fmla="*/ 3 w 46"/>
              <a:gd name="T35" fmla="*/ 31 h 33"/>
              <a:gd name="T36" fmla="*/ 7 w 46"/>
              <a:gd name="T37" fmla="*/ 33 h 33"/>
              <a:gd name="T38" fmla="*/ 12 w 46"/>
              <a:gd name="T39" fmla="*/ 33 h 33"/>
              <a:gd name="T40" fmla="*/ 16 w 46"/>
              <a:gd name="T41" fmla="*/ 33 h 33"/>
              <a:gd name="T42" fmla="*/ 21 w 46"/>
              <a:gd name="T43" fmla="*/ 31 h 33"/>
              <a:gd name="T44" fmla="*/ 26 w 46"/>
              <a:gd name="T45" fmla="*/ 30 h 33"/>
              <a:gd name="T46" fmla="*/ 32 w 46"/>
              <a:gd name="T47" fmla="*/ 28 h 33"/>
              <a:gd name="T48" fmla="*/ 37 w 46"/>
              <a:gd name="T49"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33">
                <a:moveTo>
                  <a:pt x="37" y="24"/>
                </a:moveTo>
                <a:lnTo>
                  <a:pt x="41" y="22"/>
                </a:lnTo>
                <a:lnTo>
                  <a:pt x="45" y="19"/>
                </a:lnTo>
                <a:lnTo>
                  <a:pt x="46" y="15"/>
                </a:lnTo>
                <a:lnTo>
                  <a:pt x="46" y="10"/>
                </a:lnTo>
                <a:lnTo>
                  <a:pt x="44" y="5"/>
                </a:lnTo>
                <a:lnTo>
                  <a:pt x="41" y="2"/>
                </a:lnTo>
                <a:lnTo>
                  <a:pt x="37" y="0"/>
                </a:lnTo>
                <a:lnTo>
                  <a:pt x="32" y="0"/>
                </a:lnTo>
                <a:lnTo>
                  <a:pt x="29" y="0"/>
                </a:lnTo>
                <a:lnTo>
                  <a:pt x="25" y="1"/>
                </a:lnTo>
                <a:lnTo>
                  <a:pt x="19" y="3"/>
                </a:lnTo>
                <a:lnTo>
                  <a:pt x="12" y="7"/>
                </a:lnTo>
                <a:lnTo>
                  <a:pt x="5" y="14"/>
                </a:lnTo>
                <a:lnTo>
                  <a:pt x="2" y="20"/>
                </a:lnTo>
                <a:lnTo>
                  <a:pt x="0" y="26"/>
                </a:lnTo>
                <a:lnTo>
                  <a:pt x="0" y="29"/>
                </a:lnTo>
                <a:lnTo>
                  <a:pt x="3" y="31"/>
                </a:lnTo>
                <a:lnTo>
                  <a:pt x="7" y="33"/>
                </a:lnTo>
                <a:lnTo>
                  <a:pt x="12" y="33"/>
                </a:lnTo>
                <a:lnTo>
                  <a:pt x="16" y="33"/>
                </a:lnTo>
                <a:lnTo>
                  <a:pt x="21" y="31"/>
                </a:lnTo>
                <a:lnTo>
                  <a:pt x="26" y="30"/>
                </a:lnTo>
                <a:lnTo>
                  <a:pt x="32" y="28"/>
                </a:lnTo>
                <a:lnTo>
                  <a:pt x="3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12" name="Freeform 592"/>
          <p:cNvSpPr>
            <a:spLocks/>
          </p:cNvSpPr>
          <p:nvPr/>
        </p:nvSpPr>
        <p:spPr bwMode="auto">
          <a:xfrm>
            <a:off x="6197600" y="1754188"/>
            <a:ext cx="46038" cy="57150"/>
          </a:xfrm>
          <a:custGeom>
            <a:avLst/>
            <a:gdLst>
              <a:gd name="T0" fmla="*/ 65 w 177"/>
              <a:gd name="T1" fmla="*/ 33 h 219"/>
              <a:gd name="T2" fmla="*/ 52 w 177"/>
              <a:gd name="T3" fmla="*/ 43 h 219"/>
              <a:gd name="T4" fmla="*/ 41 w 177"/>
              <a:gd name="T5" fmla="*/ 54 h 219"/>
              <a:gd name="T6" fmla="*/ 29 w 177"/>
              <a:gd name="T7" fmla="*/ 66 h 219"/>
              <a:gd name="T8" fmla="*/ 20 w 177"/>
              <a:gd name="T9" fmla="*/ 79 h 219"/>
              <a:gd name="T10" fmla="*/ 12 w 177"/>
              <a:gd name="T11" fmla="*/ 93 h 219"/>
              <a:gd name="T12" fmla="*/ 6 w 177"/>
              <a:gd name="T13" fmla="*/ 107 h 219"/>
              <a:gd name="T14" fmla="*/ 2 w 177"/>
              <a:gd name="T15" fmla="*/ 121 h 219"/>
              <a:gd name="T16" fmla="*/ 0 w 177"/>
              <a:gd name="T17" fmla="*/ 136 h 219"/>
              <a:gd name="T18" fmla="*/ 2 w 177"/>
              <a:gd name="T19" fmla="*/ 158 h 219"/>
              <a:gd name="T20" fmla="*/ 10 w 177"/>
              <a:gd name="T21" fmla="*/ 177 h 219"/>
              <a:gd name="T22" fmla="*/ 23 w 177"/>
              <a:gd name="T23" fmla="*/ 193 h 219"/>
              <a:gd name="T24" fmla="*/ 38 w 177"/>
              <a:gd name="T25" fmla="*/ 204 h 219"/>
              <a:gd name="T26" fmla="*/ 57 w 177"/>
              <a:gd name="T27" fmla="*/ 213 h 219"/>
              <a:gd name="T28" fmla="*/ 78 w 177"/>
              <a:gd name="T29" fmla="*/ 218 h 219"/>
              <a:gd name="T30" fmla="*/ 98 w 177"/>
              <a:gd name="T31" fmla="*/ 219 h 219"/>
              <a:gd name="T32" fmla="*/ 118 w 177"/>
              <a:gd name="T33" fmla="*/ 216 h 219"/>
              <a:gd name="T34" fmla="*/ 123 w 177"/>
              <a:gd name="T35" fmla="*/ 216 h 219"/>
              <a:gd name="T36" fmla="*/ 127 w 177"/>
              <a:gd name="T37" fmla="*/ 214 h 219"/>
              <a:gd name="T38" fmla="*/ 130 w 177"/>
              <a:gd name="T39" fmla="*/ 210 h 219"/>
              <a:gd name="T40" fmla="*/ 131 w 177"/>
              <a:gd name="T41" fmla="*/ 205 h 219"/>
              <a:gd name="T42" fmla="*/ 130 w 177"/>
              <a:gd name="T43" fmla="*/ 203 h 219"/>
              <a:gd name="T44" fmla="*/ 127 w 177"/>
              <a:gd name="T45" fmla="*/ 203 h 219"/>
              <a:gd name="T46" fmla="*/ 123 w 177"/>
              <a:gd name="T47" fmla="*/ 202 h 219"/>
              <a:gd name="T48" fmla="*/ 117 w 177"/>
              <a:gd name="T49" fmla="*/ 202 h 219"/>
              <a:gd name="T50" fmla="*/ 111 w 177"/>
              <a:gd name="T51" fmla="*/ 202 h 219"/>
              <a:gd name="T52" fmla="*/ 106 w 177"/>
              <a:gd name="T53" fmla="*/ 202 h 219"/>
              <a:gd name="T54" fmla="*/ 100 w 177"/>
              <a:gd name="T55" fmla="*/ 202 h 219"/>
              <a:gd name="T56" fmla="*/ 97 w 177"/>
              <a:gd name="T57" fmla="*/ 202 h 219"/>
              <a:gd name="T58" fmla="*/ 87 w 177"/>
              <a:gd name="T59" fmla="*/ 201 h 219"/>
              <a:gd name="T60" fmla="*/ 77 w 177"/>
              <a:gd name="T61" fmla="*/ 200 h 219"/>
              <a:gd name="T62" fmla="*/ 67 w 177"/>
              <a:gd name="T63" fmla="*/ 199 h 219"/>
              <a:gd name="T64" fmla="*/ 56 w 177"/>
              <a:gd name="T65" fmla="*/ 196 h 219"/>
              <a:gd name="T66" fmla="*/ 46 w 177"/>
              <a:gd name="T67" fmla="*/ 193 h 219"/>
              <a:gd name="T68" fmla="*/ 35 w 177"/>
              <a:gd name="T69" fmla="*/ 185 h 219"/>
              <a:gd name="T70" fmla="*/ 26 w 177"/>
              <a:gd name="T71" fmla="*/ 175 h 219"/>
              <a:gd name="T72" fmla="*/ 15 w 177"/>
              <a:gd name="T73" fmla="*/ 162 h 219"/>
              <a:gd name="T74" fmla="*/ 13 w 177"/>
              <a:gd name="T75" fmla="*/ 146 h 219"/>
              <a:gd name="T76" fmla="*/ 14 w 177"/>
              <a:gd name="T77" fmla="*/ 131 h 219"/>
              <a:gd name="T78" fmla="*/ 19 w 177"/>
              <a:gd name="T79" fmla="*/ 116 h 219"/>
              <a:gd name="T80" fmla="*/ 25 w 177"/>
              <a:gd name="T81" fmla="*/ 102 h 219"/>
              <a:gd name="T82" fmla="*/ 34 w 177"/>
              <a:gd name="T83" fmla="*/ 89 h 219"/>
              <a:gd name="T84" fmla="*/ 45 w 177"/>
              <a:gd name="T85" fmla="*/ 76 h 219"/>
              <a:gd name="T86" fmla="*/ 56 w 177"/>
              <a:gd name="T87" fmla="*/ 65 h 219"/>
              <a:gd name="T88" fmla="*/ 70 w 177"/>
              <a:gd name="T89" fmla="*/ 55 h 219"/>
              <a:gd name="T90" fmla="*/ 84 w 177"/>
              <a:gd name="T91" fmla="*/ 45 h 219"/>
              <a:gd name="T92" fmla="*/ 98 w 177"/>
              <a:gd name="T93" fmla="*/ 37 h 219"/>
              <a:gd name="T94" fmla="*/ 113 w 177"/>
              <a:gd name="T95" fmla="*/ 29 h 219"/>
              <a:gd name="T96" fmla="*/ 127 w 177"/>
              <a:gd name="T97" fmla="*/ 23 h 219"/>
              <a:gd name="T98" fmla="*/ 141 w 177"/>
              <a:gd name="T99" fmla="*/ 17 h 219"/>
              <a:gd name="T100" fmla="*/ 154 w 177"/>
              <a:gd name="T101" fmla="*/ 12 h 219"/>
              <a:gd name="T102" fmla="*/ 167 w 177"/>
              <a:gd name="T103" fmla="*/ 9 h 219"/>
              <a:gd name="T104" fmla="*/ 177 w 177"/>
              <a:gd name="T105" fmla="*/ 7 h 219"/>
              <a:gd name="T106" fmla="*/ 170 w 177"/>
              <a:gd name="T107" fmla="*/ 2 h 219"/>
              <a:gd name="T108" fmla="*/ 158 w 177"/>
              <a:gd name="T109" fmla="*/ 0 h 219"/>
              <a:gd name="T110" fmla="*/ 145 w 177"/>
              <a:gd name="T111" fmla="*/ 2 h 219"/>
              <a:gd name="T112" fmla="*/ 129 w 177"/>
              <a:gd name="T113" fmla="*/ 6 h 219"/>
              <a:gd name="T114" fmla="*/ 111 w 177"/>
              <a:gd name="T115" fmla="*/ 11 h 219"/>
              <a:gd name="T116" fmla="*/ 94 w 177"/>
              <a:gd name="T117" fmla="*/ 17 h 219"/>
              <a:gd name="T118" fmla="*/ 78 w 177"/>
              <a:gd name="T119" fmla="*/ 26 h 219"/>
              <a:gd name="T120" fmla="*/ 65 w 177"/>
              <a:gd name="T121" fmla="*/ 3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13" name="Freeform 593"/>
          <p:cNvSpPr>
            <a:spLocks/>
          </p:cNvSpPr>
          <p:nvPr/>
        </p:nvSpPr>
        <p:spPr bwMode="auto">
          <a:xfrm>
            <a:off x="6273800" y="1752600"/>
            <a:ext cx="30163" cy="46038"/>
          </a:xfrm>
          <a:custGeom>
            <a:avLst/>
            <a:gdLst>
              <a:gd name="T0" fmla="*/ 97 w 115"/>
              <a:gd name="T1" fmla="*/ 57 h 170"/>
              <a:gd name="T2" fmla="*/ 100 w 115"/>
              <a:gd name="T3" fmla="*/ 75 h 170"/>
              <a:gd name="T4" fmla="*/ 98 w 115"/>
              <a:gd name="T5" fmla="*/ 90 h 170"/>
              <a:gd name="T6" fmla="*/ 91 w 115"/>
              <a:gd name="T7" fmla="*/ 103 h 170"/>
              <a:gd name="T8" fmla="*/ 80 w 115"/>
              <a:gd name="T9" fmla="*/ 114 h 170"/>
              <a:gd name="T10" fmla="*/ 68 w 115"/>
              <a:gd name="T11" fmla="*/ 125 h 170"/>
              <a:gd name="T12" fmla="*/ 54 w 115"/>
              <a:gd name="T13" fmla="*/ 135 h 170"/>
              <a:gd name="T14" fmla="*/ 39 w 115"/>
              <a:gd name="T15" fmla="*/ 145 h 170"/>
              <a:gd name="T16" fmla="*/ 27 w 115"/>
              <a:gd name="T17" fmla="*/ 155 h 170"/>
              <a:gd name="T18" fmla="*/ 25 w 115"/>
              <a:gd name="T19" fmla="*/ 158 h 170"/>
              <a:gd name="T20" fmla="*/ 23 w 115"/>
              <a:gd name="T21" fmla="*/ 160 h 170"/>
              <a:gd name="T22" fmla="*/ 23 w 115"/>
              <a:gd name="T23" fmla="*/ 164 h 170"/>
              <a:gd name="T24" fmla="*/ 26 w 115"/>
              <a:gd name="T25" fmla="*/ 167 h 170"/>
              <a:gd name="T26" fmla="*/ 28 w 115"/>
              <a:gd name="T27" fmla="*/ 169 h 170"/>
              <a:gd name="T28" fmla="*/ 31 w 115"/>
              <a:gd name="T29" fmla="*/ 170 h 170"/>
              <a:gd name="T30" fmla="*/ 34 w 115"/>
              <a:gd name="T31" fmla="*/ 170 h 170"/>
              <a:gd name="T32" fmla="*/ 37 w 115"/>
              <a:gd name="T33" fmla="*/ 169 h 170"/>
              <a:gd name="T34" fmla="*/ 53 w 115"/>
              <a:gd name="T35" fmla="*/ 159 h 170"/>
              <a:gd name="T36" fmla="*/ 69 w 115"/>
              <a:gd name="T37" fmla="*/ 149 h 170"/>
              <a:gd name="T38" fmla="*/ 83 w 115"/>
              <a:gd name="T39" fmla="*/ 137 h 170"/>
              <a:gd name="T40" fmla="*/ 97 w 115"/>
              <a:gd name="T41" fmla="*/ 123 h 170"/>
              <a:gd name="T42" fmla="*/ 106 w 115"/>
              <a:gd name="T43" fmla="*/ 108 h 170"/>
              <a:gd name="T44" fmla="*/ 113 w 115"/>
              <a:gd name="T45" fmla="*/ 91 h 170"/>
              <a:gd name="T46" fmla="*/ 115 w 115"/>
              <a:gd name="T47" fmla="*/ 73 h 170"/>
              <a:gd name="T48" fmla="*/ 111 w 115"/>
              <a:gd name="T49" fmla="*/ 53 h 170"/>
              <a:gd name="T50" fmla="*/ 101 w 115"/>
              <a:gd name="T51" fmla="*/ 39 h 170"/>
              <a:gd name="T52" fmla="*/ 89 w 115"/>
              <a:gd name="T53" fmla="*/ 26 h 170"/>
              <a:gd name="T54" fmla="*/ 72 w 115"/>
              <a:gd name="T55" fmla="*/ 15 h 170"/>
              <a:gd name="T56" fmla="*/ 55 w 115"/>
              <a:gd name="T57" fmla="*/ 8 h 170"/>
              <a:gd name="T58" fmla="*/ 37 w 115"/>
              <a:gd name="T59" fmla="*/ 2 h 170"/>
              <a:gd name="T60" fmla="*/ 21 w 115"/>
              <a:gd name="T61" fmla="*/ 0 h 170"/>
              <a:gd name="T62" fmla="*/ 9 w 115"/>
              <a:gd name="T63" fmla="*/ 1 h 170"/>
              <a:gd name="T64" fmla="*/ 0 w 115"/>
              <a:gd name="T65" fmla="*/ 5 h 170"/>
              <a:gd name="T66" fmla="*/ 15 w 115"/>
              <a:gd name="T67" fmla="*/ 10 h 170"/>
              <a:gd name="T68" fmla="*/ 30 w 115"/>
              <a:gd name="T69" fmla="*/ 13 h 170"/>
              <a:gd name="T70" fmla="*/ 43 w 115"/>
              <a:gd name="T71" fmla="*/ 16 h 170"/>
              <a:gd name="T72" fmla="*/ 57 w 115"/>
              <a:gd name="T73" fmla="*/ 20 h 170"/>
              <a:gd name="T74" fmla="*/ 70 w 115"/>
              <a:gd name="T75" fmla="*/ 26 h 170"/>
              <a:gd name="T76" fmla="*/ 81 w 115"/>
              <a:gd name="T77" fmla="*/ 33 h 170"/>
              <a:gd name="T78" fmla="*/ 91 w 115"/>
              <a:gd name="T79" fmla="*/ 43 h 170"/>
              <a:gd name="T80" fmla="*/ 97 w 115"/>
              <a:gd name="T81" fmla="*/ 5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a:p>
        </p:txBody>
      </p:sp>
      <p:sp>
        <p:nvSpPr>
          <p:cNvPr id="312914" name="Freeform 594"/>
          <p:cNvSpPr>
            <a:spLocks/>
          </p:cNvSpPr>
          <p:nvPr/>
        </p:nvSpPr>
        <p:spPr bwMode="auto">
          <a:xfrm>
            <a:off x="6169025" y="1743075"/>
            <a:ext cx="73025" cy="92075"/>
          </a:xfrm>
          <a:custGeom>
            <a:avLst/>
            <a:gdLst>
              <a:gd name="T0" fmla="*/ 90 w 289"/>
              <a:gd name="T1" fmla="*/ 65 h 352"/>
              <a:gd name="T2" fmla="*/ 48 w 289"/>
              <a:gd name="T3" fmla="*/ 106 h 352"/>
              <a:gd name="T4" fmla="*/ 16 w 289"/>
              <a:gd name="T5" fmla="*/ 156 h 352"/>
              <a:gd name="T6" fmla="*/ 0 w 289"/>
              <a:gd name="T7" fmla="*/ 211 h 352"/>
              <a:gd name="T8" fmla="*/ 3 w 289"/>
              <a:gd name="T9" fmla="*/ 249 h 352"/>
              <a:gd name="T10" fmla="*/ 10 w 289"/>
              <a:gd name="T11" fmla="*/ 264 h 352"/>
              <a:gd name="T12" fmla="*/ 19 w 289"/>
              <a:gd name="T13" fmla="*/ 277 h 352"/>
              <a:gd name="T14" fmla="*/ 31 w 289"/>
              <a:gd name="T15" fmla="*/ 289 h 352"/>
              <a:gd name="T16" fmla="*/ 51 w 289"/>
              <a:gd name="T17" fmla="*/ 302 h 352"/>
              <a:gd name="T18" fmla="*/ 78 w 289"/>
              <a:gd name="T19" fmla="*/ 316 h 352"/>
              <a:gd name="T20" fmla="*/ 107 w 289"/>
              <a:gd name="T21" fmla="*/ 327 h 352"/>
              <a:gd name="T22" fmla="*/ 137 w 289"/>
              <a:gd name="T23" fmla="*/ 335 h 352"/>
              <a:gd name="T24" fmla="*/ 167 w 289"/>
              <a:gd name="T25" fmla="*/ 342 h 352"/>
              <a:gd name="T26" fmla="*/ 198 w 289"/>
              <a:gd name="T27" fmla="*/ 346 h 352"/>
              <a:gd name="T28" fmla="*/ 229 w 289"/>
              <a:gd name="T29" fmla="*/ 349 h 352"/>
              <a:gd name="T30" fmla="*/ 260 w 289"/>
              <a:gd name="T31" fmla="*/ 351 h 352"/>
              <a:gd name="T32" fmla="*/ 280 w 289"/>
              <a:gd name="T33" fmla="*/ 352 h 352"/>
              <a:gd name="T34" fmla="*/ 287 w 289"/>
              <a:gd name="T35" fmla="*/ 346 h 352"/>
              <a:gd name="T36" fmla="*/ 289 w 289"/>
              <a:gd name="T37" fmla="*/ 335 h 352"/>
              <a:gd name="T38" fmla="*/ 283 w 289"/>
              <a:gd name="T39" fmla="*/ 328 h 352"/>
              <a:gd name="T40" fmla="*/ 264 w 289"/>
              <a:gd name="T41" fmla="*/ 327 h 352"/>
              <a:gd name="T42" fmla="*/ 235 w 289"/>
              <a:gd name="T43" fmla="*/ 326 h 352"/>
              <a:gd name="T44" fmla="*/ 207 w 289"/>
              <a:gd name="T45" fmla="*/ 323 h 352"/>
              <a:gd name="T46" fmla="*/ 179 w 289"/>
              <a:gd name="T47" fmla="*/ 319 h 352"/>
              <a:gd name="T48" fmla="*/ 150 w 289"/>
              <a:gd name="T49" fmla="*/ 314 h 352"/>
              <a:gd name="T50" fmla="*/ 122 w 289"/>
              <a:gd name="T51" fmla="*/ 306 h 352"/>
              <a:gd name="T52" fmla="*/ 95 w 289"/>
              <a:gd name="T53" fmla="*/ 298 h 352"/>
              <a:gd name="T54" fmla="*/ 68 w 289"/>
              <a:gd name="T55" fmla="*/ 285 h 352"/>
              <a:gd name="T56" fmla="*/ 45 w 289"/>
              <a:gd name="T57" fmla="*/ 271 h 352"/>
              <a:gd name="T58" fmla="*/ 32 w 289"/>
              <a:gd name="T59" fmla="*/ 250 h 352"/>
              <a:gd name="T60" fmla="*/ 27 w 289"/>
              <a:gd name="T61" fmla="*/ 222 h 352"/>
              <a:gd name="T62" fmla="*/ 34 w 289"/>
              <a:gd name="T63" fmla="*/ 183 h 352"/>
              <a:gd name="T64" fmla="*/ 45 w 289"/>
              <a:gd name="T65" fmla="*/ 153 h 352"/>
              <a:gd name="T66" fmla="*/ 61 w 289"/>
              <a:gd name="T67" fmla="*/ 127 h 352"/>
              <a:gd name="T68" fmla="*/ 80 w 289"/>
              <a:gd name="T69" fmla="*/ 103 h 352"/>
              <a:gd name="T70" fmla="*/ 102 w 289"/>
              <a:gd name="T71" fmla="*/ 82 h 352"/>
              <a:gd name="T72" fmla="*/ 129 w 289"/>
              <a:gd name="T73" fmla="*/ 59 h 352"/>
              <a:gd name="T74" fmla="*/ 162 w 289"/>
              <a:gd name="T75" fmla="*/ 38 h 352"/>
              <a:gd name="T76" fmla="*/ 197 w 289"/>
              <a:gd name="T77" fmla="*/ 20 h 352"/>
              <a:gd name="T78" fmla="*/ 227 w 289"/>
              <a:gd name="T79" fmla="*/ 6 h 352"/>
              <a:gd name="T80" fmla="*/ 228 w 289"/>
              <a:gd name="T81" fmla="*/ 0 h 352"/>
              <a:gd name="T82" fmla="*/ 198 w 289"/>
              <a:gd name="T83" fmla="*/ 5 h 352"/>
              <a:gd name="T84" fmla="*/ 162 w 289"/>
              <a:gd name="T85" fmla="*/ 18 h 352"/>
              <a:gd name="T86" fmla="*/ 127 w 289"/>
              <a:gd name="T87" fmla="*/ 3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a:p>
        </p:txBody>
      </p:sp>
      <p:sp>
        <p:nvSpPr>
          <p:cNvPr id="312915" name="Freeform 595"/>
          <p:cNvSpPr>
            <a:spLocks/>
          </p:cNvSpPr>
          <p:nvPr/>
        </p:nvSpPr>
        <p:spPr bwMode="auto">
          <a:xfrm>
            <a:off x="6272213" y="1739900"/>
            <a:ext cx="65087" cy="63500"/>
          </a:xfrm>
          <a:custGeom>
            <a:avLst/>
            <a:gdLst>
              <a:gd name="T0" fmla="*/ 210 w 252"/>
              <a:gd name="T1" fmla="*/ 72 h 235"/>
              <a:gd name="T2" fmla="*/ 222 w 252"/>
              <a:gd name="T3" fmla="*/ 85 h 235"/>
              <a:gd name="T4" fmla="*/ 228 w 252"/>
              <a:gd name="T5" fmla="*/ 100 h 235"/>
              <a:gd name="T6" fmla="*/ 232 w 252"/>
              <a:gd name="T7" fmla="*/ 116 h 235"/>
              <a:gd name="T8" fmla="*/ 232 w 252"/>
              <a:gd name="T9" fmla="*/ 133 h 235"/>
              <a:gd name="T10" fmla="*/ 230 w 252"/>
              <a:gd name="T11" fmla="*/ 147 h 235"/>
              <a:gd name="T12" fmla="*/ 226 w 252"/>
              <a:gd name="T13" fmla="*/ 159 h 235"/>
              <a:gd name="T14" fmla="*/ 218 w 252"/>
              <a:gd name="T15" fmla="*/ 171 h 235"/>
              <a:gd name="T16" fmla="*/ 211 w 252"/>
              <a:gd name="T17" fmla="*/ 180 h 235"/>
              <a:gd name="T18" fmla="*/ 202 w 252"/>
              <a:gd name="T19" fmla="*/ 191 h 235"/>
              <a:gd name="T20" fmla="*/ 192 w 252"/>
              <a:gd name="T21" fmla="*/ 200 h 235"/>
              <a:gd name="T22" fmla="*/ 183 w 252"/>
              <a:gd name="T23" fmla="*/ 209 h 235"/>
              <a:gd name="T24" fmla="*/ 173 w 252"/>
              <a:gd name="T25" fmla="*/ 219 h 235"/>
              <a:gd name="T26" fmla="*/ 171 w 252"/>
              <a:gd name="T27" fmla="*/ 222 h 235"/>
              <a:gd name="T28" fmla="*/ 170 w 252"/>
              <a:gd name="T29" fmla="*/ 225 h 235"/>
              <a:gd name="T30" fmla="*/ 171 w 252"/>
              <a:gd name="T31" fmla="*/ 229 h 235"/>
              <a:gd name="T32" fmla="*/ 173 w 252"/>
              <a:gd name="T33" fmla="*/ 232 h 235"/>
              <a:gd name="T34" fmla="*/ 176 w 252"/>
              <a:gd name="T35" fmla="*/ 234 h 235"/>
              <a:gd name="T36" fmla="*/ 180 w 252"/>
              <a:gd name="T37" fmla="*/ 235 h 235"/>
              <a:gd name="T38" fmla="*/ 184 w 252"/>
              <a:gd name="T39" fmla="*/ 234 h 235"/>
              <a:gd name="T40" fmla="*/ 187 w 252"/>
              <a:gd name="T41" fmla="*/ 232 h 235"/>
              <a:gd name="T42" fmla="*/ 208 w 252"/>
              <a:gd name="T43" fmla="*/ 218 h 235"/>
              <a:gd name="T44" fmla="*/ 225 w 252"/>
              <a:gd name="T45" fmla="*/ 200 h 235"/>
              <a:gd name="T46" fmla="*/ 239 w 252"/>
              <a:gd name="T47" fmla="*/ 178 h 235"/>
              <a:gd name="T48" fmla="*/ 249 w 252"/>
              <a:gd name="T49" fmla="*/ 156 h 235"/>
              <a:gd name="T50" fmla="*/ 252 w 252"/>
              <a:gd name="T51" fmla="*/ 131 h 235"/>
              <a:gd name="T52" fmla="*/ 250 w 252"/>
              <a:gd name="T53" fmla="*/ 108 h 235"/>
              <a:gd name="T54" fmla="*/ 242 w 252"/>
              <a:gd name="T55" fmla="*/ 85 h 235"/>
              <a:gd name="T56" fmla="*/ 225 w 252"/>
              <a:gd name="T57" fmla="*/ 65 h 235"/>
              <a:gd name="T58" fmla="*/ 212 w 252"/>
              <a:gd name="T59" fmla="*/ 54 h 235"/>
              <a:gd name="T60" fmla="*/ 197 w 252"/>
              <a:gd name="T61" fmla="*/ 45 h 235"/>
              <a:gd name="T62" fmla="*/ 181 w 252"/>
              <a:gd name="T63" fmla="*/ 36 h 235"/>
              <a:gd name="T64" fmla="*/ 164 w 252"/>
              <a:gd name="T65" fmla="*/ 29 h 235"/>
              <a:gd name="T66" fmla="*/ 146 w 252"/>
              <a:gd name="T67" fmla="*/ 22 h 235"/>
              <a:gd name="T68" fmla="*/ 127 w 252"/>
              <a:gd name="T69" fmla="*/ 17 h 235"/>
              <a:gd name="T70" fmla="*/ 109 w 252"/>
              <a:gd name="T71" fmla="*/ 12 h 235"/>
              <a:gd name="T72" fmla="*/ 90 w 252"/>
              <a:gd name="T73" fmla="*/ 7 h 235"/>
              <a:gd name="T74" fmla="*/ 73 w 252"/>
              <a:gd name="T75" fmla="*/ 4 h 235"/>
              <a:gd name="T76" fmla="*/ 57 w 252"/>
              <a:gd name="T77" fmla="*/ 2 h 235"/>
              <a:gd name="T78" fmla="*/ 42 w 252"/>
              <a:gd name="T79" fmla="*/ 0 h 235"/>
              <a:gd name="T80" fmla="*/ 28 w 252"/>
              <a:gd name="T81" fmla="*/ 0 h 235"/>
              <a:gd name="T82" fmla="*/ 17 w 252"/>
              <a:gd name="T83" fmla="*/ 0 h 235"/>
              <a:gd name="T84" fmla="*/ 8 w 252"/>
              <a:gd name="T85" fmla="*/ 1 h 235"/>
              <a:gd name="T86" fmla="*/ 3 w 252"/>
              <a:gd name="T87" fmla="*/ 3 h 235"/>
              <a:gd name="T88" fmla="*/ 0 w 252"/>
              <a:gd name="T89" fmla="*/ 5 h 235"/>
              <a:gd name="T90" fmla="*/ 10 w 252"/>
              <a:gd name="T91" fmla="*/ 7 h 235"/>
              <a:gd name="T92" fmla="*/ 22 w 252"/>
              <a:gd name="T93" fmla="*/ 8 h 235"/>
              <a:gd name="T94" fmla="*/ 33 w 252"/>
              <a:gd name="T95" fmla="*/ 11 h 235"/>
              <a:gd name="T96" fmla="*/ 46 w 252"/>
              <a:gd name="T97" fmla="*/ 13 h 235"/>
              <a:gd name="T98" fmla="*/ 60 w 252"/>
              <a:gd name="T99" fmla="*/ 15 h 235"/>
              <a:gd name="T100" fmla="*/ 73 w 252"/>
              <a:gd name="T101" fmla="*/ 17 h 235"/>
              <a:gd name="T102" fmla="*/ 87 w 252"/>
              <a:gd name="T103" fmla="*/ 20 h 235"/>
              <a:gd name="T104" fmla="*/ 102 w 252"/>
              <a:gd name="T105" fmla="*/ 23 h 235"/>
              <a:gd name="T106" fmla="*/ 115 w 252"/>
              <a:gd name="T107" fmla="*/ 28 h 235"/>
              <a:gd name="T108" fmla="*/ 130 w 252"/>
              <a:gd name="T109" fmla="*/ 32 h 235"/>
              <a:gd name="T110" fmla="*/ 145 w 252"/>
              <a:gd name="T111" fmla="*/ 37 h 235"/>
              <a:gd name="T112" fmla="*/ 159 w 252"/>
              <a:gd name="T113" fmla="*/ 43 h 235"/>
              <a:gd name="T114" fmla="*/ 172 w 252"/>
              <a:gd name="T115" fmla="*/ 49 h 235"/>
              <a:gd name="T116" fmla="*/ 186 w 252"/>
              <a:gd name="T117" fmla="*/ 55 h 235"/>
              <a:gd name="T118" fmla="*/ 198 w 252"/>
              <a:gd name="T119" fmla="*/ 64 h 235"/>
              <a:gd name="T120" fmla="*/ 210 w 252"/>
              <a:gd name="T121" fmla="*/ 7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a:p>
        </p:txBody>
      </p:sp>
      <p:sp>
        <p:nvSpPr>
          <p:cNvPr id="312916" name="Freeform 596"/>
          <p:cNvSpPr>
            <a:spLocks/>
          </p:cNvSpPr>
          <p:nvPr/>
        </p:nvSpPr>
        <p:spPr bwMode="auto">
          <a:xfrm>
            <a:off x="6145213" y="1773238"/>
            <a:ext cx="26987" cy="58737"/>
          </a:xfrm>
          <a:custGeom>
            <a:avLst/>
            <a:gdLst>
              <a:gd name="T0" fmla="*/ 0 w 103"/>
              <a:gd name="T1" fmla="*/ 120 h 220"/>
              <a:gd name="T2" fmla="*/ 0 w 103"/>
              <a:gd name="T3" fmla="*/ 138 h 220"/>
              <a:gd name="T4" fmla="*/ 4 w 103"/>
              <a:gd name="T5" fmla="*/ 155 h 220"/>
              <a:gd name="T6" fmla="*/ 12 w 103"/>
              <a:gd name="T7" fmla="*/ 171 h 220"/>
              <a:gd name="T8" fmla="*/ 22 w 103"/>
              <a:gd name="T9" fmla="*/ 185 h 220"/>
              <a:gd name="T10" fmla="*/ 35 w 103"/>
              <a:gd name="T11" fmla="*/ 197 h 220"/>
              <a:gd name="T12" fmla="*/ 50 w 103"/>
              <a:gd name="T13" fmla="*/ 207 h 220"/>
              <a:gd name="T14" fmla="*/ 66 w 103"/>
              <a:gd name="T15" fmla="*/ 215 h 220"/>
              <a:gd name="T16" fmla="*/ 83 w 103"/>
              <a:gd name="T17" fmla="*/ 219 h 220"/>
              <a:gd name="T18" fmla="*/ 89 w 103"/>
              <a:gd name="T19" fmla="*/ 220 h 220"/>
              <a:gd name="T20" fmla="*/ 94 w 103"/>
              <a:gd name="T21" fmla="*/ 218 h 220"/>
              <a:gd name="T22" fmla="*/ 98 w 103"/>
              <a:gd name="T23" fmla="*/ 215 h 220"/>
              <a:gd name="T24" fmla="*/ 100 w 103"/>
              <a:gd name="T25" fmla="*/ 211 h 220"/>
              <a:gd name="T26" fmla="*/ 100 w 103"/>
              <a:gd name="T27" fmla="*/ 205 h 220"/>
              <a:gd name="T28" fmla="*/ 99 w 103"/>
              <a:gd name="T29" fmla="*/ 200 h 220"/>
              <a:gd name="T30" fmla="*/ 96 w 103"/>
              <a:gd name="T31" fmla="*/ 196 h 220"/>
              <a:gd name="T32" fmla="*/ 91 w 103"/>
              <a:gd name="T33" fmla="*/ 193 h 220"/>
              <a:gd name="T34" fmla="*/ 74 w 103"/>
              <a:gd name="T35" fmla="*/ 187 h 220"/>
              <a:gd name="T36" fmla="*/ 58 w 103"/>
              <a:gd name="T37" fmla="*/ 178 h 220"/>
              <a:gd name="T38" fmla="*/ 45 w 103"/>
              <a:gd name="T39" fmla="*/ 167 h 220"/>
              <a:gd name="T40" fmla="*/ 36 w 103"/>
              <a:gd name="T41" fmla="*/ 154 h 220"/>
              <a:gd name="T42" fmla="*/ 30 w 103"/>
              <a:gd name="T43" fmla="*/ 138 h 220"/>
              <a:gd name="T44" fmla="*/ 27 w 103"/>
              <a:gd name="T45" fmla="*/ 121 h 220"/>
              <a:gd name="T46" fmla="*/ 27 w 103"/>
              <a:gd name="T47" fmla="*/ 103 h 220"/>
              <a:gd name="T48" fmla="*/ 32 w 103"/>
              <a:gd name="T49" fmla="*/ 83 h 220"/>
              <a:gd name="T50" fmla="*/ 39 w 103"/>
              <a:gd name="T51" fmla="*/ 69 h 220"/>
              <a:gd name="T52" fmla="*/ 51 w 103"/>
              <a:gd name="T53" fmla="*/ 56 h 220"/>
              <a:gd name="T54" fmla="*/ 63 w 103"/>
              <a:gd name="T55" fmla="*/ 43 h 220"/>
              <a:gd name="T56" fmla="*/ 77 w 103"/>
              <a:gd name="T57" fmla="*/ 31 h 220"/>
              <a:gd name="T58" fmla="*/ 89 w 103"/>
              <a:gd name="T59" fmla="*/ 21 h 220"/>
              <a:gd name="T60" fmla="*/ 98 w 103"/>
              <a:gd name="T61" fmla="*/ 12 h 220"/>
              <a:gd name="T62" fmla="*/ 103 w 103"/>
              <a:gd name="T63" fmla="*/ 5 h 220"/>
              <a:gd name="T64" fmla="*/ 103 w 103"/>
              <a:gd name="T65" fmla="*/ 0 h 220"/>
              <a:gd name="T66" fmla="*/ 92 w 103"/>
              <a:gd name="T67" fmla="*/ 4 h 220"/>
              <a:gd name="T68" fmla="*/ 77 w 103"/>
              <a:gd name="T69" fmla="*/ 12 h 220"/>
              <a:gd name="T70" fmla="*/ 61 w 103"/>
              <a:gd name="T71" fmla="*/ 25 h 220"/>
              <a:gd name="T72" fmla="*/ 44 w 103"/>
              <a:gd name="T73" fmla="*/ 40 h 220"/>
              <a:gd name="T74" fmla="*/ 29 w 103"/>
              <a:gd name="T75" fmla="*/ 57 h 220"/>
              <a:gd name="T76" fmla="*/ 16 w 103"/>
              <a:gd name="T77" fmla="*/ 77 h 220"/>
              <a:gd name="T78" fmla="*/ 6 w 103"/>
              <a:gd name="T79" fmla="*/ 98 h 220"/>
              <a:gd name="T80" fmla="*/ 0 w 103"/>
              <a:gd name="T81" fmla="*/ 1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a:p>
        </p:txBody>
      </p:sp>
      <p:sp>
        <p:nvSpPr>
          <p:cNvPr id="312917" name="Freeform 597"/>
          <p:cNvSpPr>
            <a:spLocks/>
          </p:cNvSpPr>
          <p:nvPr/>
        </p:nvSpPr>
        <p:spPr bwMode="auto">
          <a:xfrm>
            <a:off x="6324600" y="1736725"/>
            <a:ext cx="57150" cy="74613"/>
          </a:xfrm>
          <a:custGeom>
            <a:avLst/>
            <a:gdLst>
              <a:gd name="T0" fmla="*/ 186 w 220"/>
              <a:gd name="T1" fmla="*/ 115 h 288"/>
              <a:gd name="T2" fmla="*/ 196 w 220"/>
              <a:gd name="T3" fmla="*/ 133 h 288"/>
              <a:gd name="T4" fmla="*/ 202 w 220"/>
              <a:gd name="T5" fmla="*/ 153 h 288"/>
              <a:gd name="T6" fmla="*/ 199 w 220"/>
              <a:gd name="T7" fmla="*/ 174 h 288"/>
              <a:gd name="T8" fmla="*/ 186 w 220"/>
              <a:gd name="T9" fmla="*/ 194 h 288"/>
              <a:gd name="T10" fmla="*/ 168 w 220"/>
              <a:gd name="T11" fmla="*/ 213 h 288"/>
              <a:gd name="T12" fmla="*/ 148 w 220"/>
              <a:gd name="T13" fmla="*/ 229 h 288"/>
              <a:gd name="T14" fmla="*/ 127 w 220"/>
              <a:gd name="T15" fmla="*/ 246 h 288"/>
              <a:gd name="T16" fmla="*/ 115 w 220"/>
              <a:gd name="T17" fmla="*/ 258 h 288"/>
              <a:gd name="T18" fmla="*/ 110 w 220"/>
              <a:gd name="T19" fmla="*/ 267 h 288"/>
              <a:gd name="T20" fmla="*/ 107 w 220"/>
              <a:gd name="T21" fmla="*/ 276 h 288"/>
              <a:gd name="T22" fmla="*/ 109 w 220"/>
              <a:gd name="T23" fmla="*/ 284 h 288"/>
              <a:gd name="T24" fmla="*/ 117 w 220"/>
              <a:gd name="T25" fmla="*/ 288 h 288"/>
              <a:gd name="T26" fmla="*/ 124 w 220"/>
              <a:gd name="T27" fmla="*/ 287 h 288"/>
              <a:gd name="T28" fmla="*/ 138 w 220"/>
              <a:gd name="T29" fmla="*/ 271 h 288"/>
              <a:gd name="T30" fmla="*/ 161 w 220"/>
              <a:gd name="T31" fmla="*/ 250 h 288"/>
              <a:gd name="T32" fmla="*/ 185 w 220"/>
              <a:gd name="T33" fmla="*/ 229 h 288"/>
              <a:gd name="T34" fmla="*/ 206 w 220"/>
              <a:gd name="T35" fmla="*/ 204 h 288"/>
              <a:gd name="T36" fmla="*/ 219 w 220"/>
              <a:gd name="T37" fmla="*/ 173 h 288"/>
              <a:gd name="T38" fmla="*/ 218 w 220"/>
              <a:gd name="T39" fmla="*/ 141 h 288"/>
              <a:gd name="T40" fmla="*/ 204 w 220"/>
              <a:gd name="T41" fmla="*/ 111 h 288"/>
              <a:gd name="T42" fmla="*/ 182 w 220"/>
              <a:gd name="T43" fmla="*/ 86 h 288"/>
              <a:gd name="T44" fmla="*/ 158 w 220"/>
              <a:gd name="T45" fmla="*/ 70 h 288"/>
              <a:gd name="T46" fmla="*/ 134 w 220"/>
              <a:gd name="T47" fmla="*/ 56 h 288"/>
              <a:gd name="T48" fmla="*/ 109 w 220"/>
              <a:gd name="T49" fmla="*/ 43 h 288"/>
              <a:gd name="T50" fmla="*/ 83 w 220"/>
              <a:gd name="T51" fmla="*/ 29 h 288"/>
              <a:gd name="T52" fmla="*/ 59 w 220"/>
              <a:gd name="T53" fmla="*/ 17 h 288"/>
              <a:gd name="T54" fmla="*/ 36 w 220"/>
              <a:gd name="T55" fmla="*/ 7 h 288"/>
              <a:gd name="T56" fmla="*/ 18 w 220"/>
              <a:gd name="T57" fmla="*/ 1 h 288"/>
              <a:gd name="T58" fmla="*/ 4 w 220"/>
              <a:gd name="T59" fmla="*/ 0 h 288"/>
              <a:gd name="T60" fmla="*/ 9 w 220"/>
              <a:gd name="T61" fmla="*/ 7 h 288"/>
              <a:gd name="T62" fmla="*/ 31 w 220"/>
              <a:gd name="T63" fmla="*/ 18 h 288"/>
              <a:gd name="T64" fmla="*/ 54 w 220"/>
              <a:gd name="T65" fmla="*/ 29 h 288"/>
              <a:gd name="T66" fmla="*/ 77 w 220"/>
              <a:gd name="T67" fmla="*/ 40 h 288"/>
              <a:gd name="T68" fmla="*/ 101 w 220"/>
              <a:gd name="T69" fmla="*/ 53 h 288"/>
              <a:gd name="T70" fmla="*/ 124 w 220"/>
              <a:gd name="T71" fmla="*/ 66 h 288"/>
              <a:gd name="T72" fmla="*/ 147 w 220"/>
              <a:gd name="T73" fmla="*/ 82 h 288"/>
              <a:gd name="T74" fmla="*/ 168 w 220"/>
              <a:gd name="T75" fmla="*/ 9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a:p>
        </p:txBody>
      </p:sp>
      <p:sp>
        <p:nvSpPr>
          <p:cNvPr id="312918" name="Freeform 598"/>
          <p:cNvSpPr>
            <a:spLocks/>
          </p:cNvSpPr>
          <p:nvPr/>
        </p:nvSpPr>
        <p:spPr bwMode="auto">
          <a:xfrm>
            <a:off x="6270625" y="1852613"/>
            <a:ext cx="214313" cy="130175"/>
          </a:xfrm>
          <a:custGeom>
            <a:avLst/>
            <a:gdLst>
              <a:gd name="T0" fmla="*/ 141 w 1070"/>
              <a:gd name="T1" fmla="*/ 0 h 844"/>
              <a:gd name="T2" fmla="*/ 1070 w 1070"/>
              <a:gd name="T3" fmla="*/ 194 h 844"/>
              <a:gd name="T4" fmla="*/ 919 w 1070"/>
              <a:gd name="T5" fmla="*/ 844 h 844"/>
              <a:gd name="T6" fmla="*/ 0 w 1070"/>
              <a:gd name="T7" fmla="*/ 624 h 844"/>
              <a:gd name="T8" fmla="*/ 141 w 1070"/>
              <a:gd name="T9" fmla="*/ 0 h 844"/>
            </a:gdLst>
            <a:ahLst/>
            <a:cxnLst>
              <a:cxn ang="0">
                <a:pos x="T0" y="T1"/>
              </a:cxn>
              <a:cxn ang="0">
                <a:pos x="T2" y="T3"/>
              </a:cxn>
              <a:cxn ang="0">
                <a:pos x="T4" y="T5"/>
              </a:cxn>
              <a:cxn ang="0">
                <a:pos x="T6" y="T7"/>
              </a:cxn>
              <a:cxn ang="0">
                <a:pos x="T8" y="T9"/>
              </a:cxn>
            </a:cxnLst>
            <a:rect l="0" t="0" r="r" b="b"/>
            <a:pathLst>
              <a:path w="1070" h="844">
                <a:moveTo>
                  <a:pt x="141" y="0"/>
                </a:moveTo>
                <a:lnTo>
                  <a:pt x="1070" y="194"/>
                </a:lnTo>
                <a:lnTo>
                  <a:pt x="919" y="844"/>
                </a:lnTo>
                <a:lnTo>
                  <a:pt x="0" y="624"/>
                </a:lnTo>
                <a:lnTo>
                  <a:pt x="14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19" name="Freeform 599"/>
          <p:cNvSpPr>
            <a:spLocks/>
          </p:cNvSpPr>
          <p:nvPr/>
        </p:nvSpPr>
        <p:spPr bwMode="auto">
          <a:xfrm>
            <a:off x="6288088" y="1855788"/>
            <a:ext cx="165100" cy="52387"/>
          </a:xfrm>
          <a:custGeom>
            <a:avLst/>
            <a:gdLst>
              <a:gd name="T0" fmla="*/ 97 w 819"/>
              <a:gd name="T1" fmla="*/ 0 h 333"/>
              <a:gd name="T2" fmla="*/ 819 w 819"/>
              <a:gd name="T3" fmla="*/ 139 h 333"/>
              <a:gd name="T4" fmla="*/ 172 w 819"/>
              <a:gd name="T5" fmla="*/ 98 h 333"/>
              <a:gd name="T6" fmla="*/ 0 w 819"/>
              <a:gd name="T7" fmla="*/ 333 h 333"/>
              <a:gd name="T8" fmla="*/ 97 w 819"/>
              <a:gd name="T9" fmla="*/ 0 h 333"/>
            </a:gdLst>
            <a:ahLst/>
            <a:cxnLst>
              <a:cxn ang="0">
                <a:pos x="T0" y="T1"/>
              </a:cxn>
              <a:cxn ang="0">
                <a:pos x="T2" y="T3"/>
              </a:cxn>
              <a:cxn ang="0">
                <a:pos x="T4" y="T5"/>
              </a:cxn>
              <a:cxn ang="0">
                <a:pos x="T6" y="T7"/>
              </a:cxn>
              <a:cxn ang="0">
                <a:pos x="T8" y="T9"/>
              </a:cxn>
            </a:cxnLst>
            <a:rect l="0" t="0" r="r" b="b"/>
            <a:pathLst>
              <a:path w="819" h="333">
                <a:moveTo>
                  <a:pt x="97" y="0"/>
                </a:moveTo>
                <a:lnTo>
                  <a:pt x="819" y="139"/>
                </a:lnTo>
                <a:lnTo>
                  <a:pt x="172" y="98"/>
                </a:lnTo>
                <a:lnTo>
                  <a:pt x="0" y="333"/>
                </a:lnTo>
                <a:lnTo>
                  <a:pt x="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20" name="Freeform 600"/>
          <p:cNvSpPr>
            <a:spLocks/>
          </p:cNvSpPr>
          <p:nvPr/>
        </p:nvSpPr>
        <p:spPr bwMode="auto">
          <a:xfrm>
            <a:off x="6248400" y="2009775"/>
            <a:ext cx="217488" cy="47625"/>
          </a:xfrm>
          <a:custGeom>
            <a:avLst/>
            <a:gdLst>
              <a:gd name="T0" fmla="*/ 34 w 1083"/>
              <a:gd name="T1" fmla="*/ 0 h 306"/>
              <a:gd name="T2" fmla="*/ 1083 w 1083"/>
              <a:gd name="T3" fmla="*/ 261 h 306"/>
              <a:gd name="T4" fmla="*/ 1055 w 1083"/>
              <a:gd name="T5" fmla="*/ 306 h 306"/>
              <a:gd name="T6" fmla="*/ 0 w 1083"/>
              <a:gd name="T7" fmla="*/ 28 h 306"/>
              <a:gd name="T8" fmla="*/ 34 w 1083"/>
              <a:gd name="T9" fmla="*/ 0 h 306"/>
            </a:gdLst>
            <a:ahLst/>
            <a:cxnLst>
              <a:cxn ang="0">
                <a:pos x="T0" y="T1"/>
              </a:cxn>
              <a:cxn ang="0">
                <a:pos x="T2" y="T3"/>
              </a:cxn>
              <a:cxn ang="0">
                <a:pos x="T4" y="T5"/>
              </a:cxn>
              <a:cxn ang="0">
                <a:pos x="T6" y="T7"/>
              </a:cxn>
              <a:cxn ang="0">
                <a:pos x="T8" y="T9"/>
              </a:cxn>
            </a:cxnLst>
            <a:rect l="0" t="0" r="r" b="b"/>
            <a:pathLst>
              <a:path w="1083" h="306">
                <a:moveTo>
                  <a:pt x="34" y="0"/>
                </a:moveTo>
                <a:lnTo>
                  <a:pt x="1083" y="261"/>
                </a:lnTo>
                <a:lnTo>
                  <a:pt x="1055" y="306"/>
                </a:lnTo>
                <a:lnTo>
                  <a:pt x="0" y="28"/>
                </a:lnTo>
                <a:lnTo>
                  <a:pt x="34"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21" name="Freeform 601"/>
          <p:cNvSpPr>
            <a:spLocks/>
          </p:cNvSpPr>
          <p:nvPr/>
        </p:nvSpPr>
        <p:spPr bwMode="auto">
          <a:xfrm>
            <a:off x="6227763" y="2024063"/>
            <a:ext cx="219075" cy="47625"/>
          </a:xfrm>
          <a:custGeom>
            <a:avLst/>
            <a:gdLst>
              <a:gd name="T0" fmla="*/ 39 w 1088"/>
              <a:gd name="T1" fmla="*/ 0 h 311"/>
              <a:gd name="T2" fmla="*/ 1088 w 1088"/>
              <a:gd name="T3" fmla="*/ 260 h 311"/>
              <a:gd name="T4" fmla="*/ 1055 w 1088"/>
              <a:gd name="T5" fmla="*/ 311 h 311"/>
              <a:gd name="T6" fmla="*/ 0 w 1088"/>
              <a:gd name="T7" fmla="*/ 34 h 311"/>
              <a:gd name="T8" fmla="*/ 39 w 1088"/>
              <a:gd name="T9" fmla="*/ 0 h 311"/>
            </a:gdLst>
            <a:ahLst/>
            <a:cxnLst>
              <a:cxn ang="0">
                <a:pos x="T0" y="T1"/>
              </a:cxn>
              <a:cxn ang="0">
                <a:pos x="T2" y="T3"/>
              </a:cxn>
              <a:cxn ang="0">
                <a:pos x="T4" y="T5"/>
              </a:cxn>
              <a:cxn ang="0">
                <a:pos x="T6" y="T7"/>
              </a:cxn>
              <a:cxn ang="0">
                <a:pos x="T8" y="T9"/>
              </a:cxn>
            </a:cxnLst>
            <a:rect l="0" t="0" r="r" b="b"/>
            <a:pathLst>
              <a:path w="1088" h="311">
                <a:moveTo>
                  <a:pt x="39" y="0"/>
                </a:moveTo>
                <a:lnTo>
                  <a:pt x="1088" y="260"/>
                </a:lnTo>
                <a:lnTo>
                  <a:pt x="1055" y="311"/>
                </a:lnTo>
                <a:lnTo>
                  <a:pt x="0" y="34"/>
                </a:lnTo>
                <a:lnTo>
                  <a:pt x="39"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22" name="Freeform 602"/>
          <p:cNvSpPr>
            <a:spLocks/>
          </p:cNvSpPr>
          <p:nvPr/>
        </p:nvSpPr>
        <p:spPr bwMode="auto">
          <a:xfrm>
            <a:off x="6262688" y="2068513"/>
            <a:ext cx="31750" cy="11112"/>
          </a:xfrm>
          <a:custGeom>
            <a:avLst/>
            <a:gdLst>
              <a:gd name="T0" fmla="*/ 16 w 164"/>
              <a:gd name="T1" fmla="*/ 1 h 72"/>
              <a:gd name="T2" fmla="*/ 21 w 164"/>
              <a:gd name="T3" fmla="*/ 1 h 72"/>
              <a:gd name="T4" fmla="*/ 35 w 164"/>
              <a:gd name="T5" fmla="*/ 0 h 72"/>
              <a:gd name="T6" fmla="*/ 54 w 164"/>
              <a:gd name="T7" fmla="*/ 0 h 72"/>
              <a:gd name="T8" fmla="*/ 78 w 164"/>
              <a:gd name="T9" fmla="*/ 2 h 72"/>
              <a:gd name="T10" fmla="*/ 104 w 164"/>
              <a:gd name="T11" fmla="*/ 7 h 72"/>
              <a:gd name="T12" fmla="*/ 128 w 164"/>
              <a:gd name="T13" fmla="*/ 17 h 72"/>
              <a:gd name="T14" fmla="*/ 149 w 164"/>
              <a:gd name="T15" fmla="*/ 31 h 72"/>
              <a:gd name="T16" fmla="*/ 164 w 164"/>
              <a:gd name="T17" fmla="*/ 51 h 72"/>
              <a:gd name="T18" fmla="*/ 164 w 164"/>
              <a:gd name="T19" fmla="*/ 52 h 72"/>
              <a:gd name="T20" fmla="*/ 164 w 164"/>
              <a:gd name="T21" fmla="*/ 57 h 72"/>
              <a:gd name="T22" fmla="*/ 163 w 164"/>
              <a:gd name="T23" fmla="*/ 62 h 72"/>
              <a:gd name="T24" fmla="*/ 161 w 164"/>
              <a:gd name="T25" fmla="*/ 67 h 72"/>
              <a:gd name="T26" fmla="*/ 156 w 164"/>
              <a:gd name="T27" fmla="*/ 71 h 72"/>
              <a:gd name="T28" fmla="*/ 149 w 164"/>
              <a:gd name="T29" fmla="*/ 72 h 72"/>
              <a:gd name="T30" fmla="*/ 138 w 164"/>
              <a:gd name="T31" fmla="*/ 71 h 72"/>
              <a:gd name="T32" fmla="*/ 124 w 164"/>
              <a:gd name="T33" fmla="*/ 65 h 72"/>
              <a:gd name="T34" fmla="*/ 124 w 164"/>
              <a:gd name="T35" fmla="*/ 63 h 72"/>
              <a:gd name="T36" fmla="*/ 123 w 164"/>
              <a:gd name="T37" fmla="*/ 59 h 72"/>
              <a:gd name="T38" fmla="*/ 120 w 164"/>
              <a:gd name="T39" fmla="*/ 52 h 72"/>
              <a:gd name="T40" fmla="*/ 113 w 164"/>
              <a:gd name="T41" fmla="*/ 45 h 72"/>
              <a:gd name="T42" fmla="*/ 100 w 164"/>
              <a:gd name="T43" fmla="*/ 38 h 72"/>
              <a:gd name="T44" fmla="*/ 81 w 164"/>
              <a:gd name="T45" fmla="*/ 32 h 72"/>
              <a:gd name="T46" fmla="*/ 55 w 164"/>
              <a:gd name="T47" fmla="*/ 29 h 72"/>
              <a:gd name="T48" fmla="*/ 20 w 164"/>
              <a:gd name="T49" fmla="*/ 29 h 72"/>
              <a:gd name="T50" fmla="*/ 18 w 164"/>
              <a:gd name="T51" fmla="*/ 29 h 72"/>
              <a:gd name="T52" fmla="*/ 14 w 164"/>
              <a:gd name="T53" fmla="*/ 27 h 72"/>
              <a:gd name="T54" fmla="*/ 9 w 164"/>
              <a:gd name="T55" fmla="*/ 25 h 72"/>
              <a:gd name="T56" fmla="*/ 4 w 164"/>
              <a:gd name="T57" fmla="*/ 22 h 72"/>
              <a:gd name="T58" fmla="*/ 0 w 164"/>
              <a:gd name="T59" fmla="*/ 18 h 72"/>
              <a:gd name="T60" fmla="*/ 0 w 164"/>
              <a:gd name="T61" fmla="*/ 14 h 72"/>
              <a:gd name="T62" fmla="*/ 5 w 164"/>
              <a:gd name="T63" fmla="*/ 7 h 72"/>
              <a:gd name="T64" fmla="*/ 16 w 164"/>
              <a:gd name="T65" fmla="*/ 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72">
                <a:moveTo>
                  <a:pt x="16" y="1"/>
                </a:moveTo>
                <a:lnTo>
                  <a:pt x="21" y="1"/>
                </a:lnTo>
                <a:lnTo>
                  <a:pt x="35" y="0"/>
                </a:lnTo>
                <a:lnTo>
                  <a:pt x="54" y="0"/>
                </a:lnTo>
                <a:lnTo>
                  <a:pt x="78" y="2"/>
                </a:lnTo>
                <a:lnTo>
                  <a:pt x="104" y="7"/>
                </a:lnTo>
                <a:lnTo>
                  <a:pt x="128" y="17"/>
                </a:lnTo>
                <a:lnTo>
                  <a:pt x="149" y="31"/>
                </a:lnTo>
                <a:lnTo>
                  <a:pt x="164" y="51"/>
                </a:lnTo>
                <a:lnTo>
                  <a:pt x="164" y="52"/>
                </a:lnTo>
                <a:lnTo>
                  <a:pt x="164" y="57"/>
                </a:lnTo>
                <a:lnTo>
                  <a:pt x="163" y="62"/>
                </a:lnTo>
                <a:lnTo>
                  <a:pt x="161" y="67"/>
                </a:lnTo>
                <a:lnTo>
                  <a:pt x="156" y="71"/>
                </a:lnTo>
                <a:lnTo>
                  <a:pt x="149" y="72"/>
                </a:lnTo>
                <a:lnTo>
                  <a:pt x="138" y="71"/>
                </a:lnTo>
                <a:lnTo>
                  <a:pt x="124" y="65"/>
                </a:lnTo>
                <a:lnTo>
                  <a:pt x="124" y="63"/>
                </a:lnTo>
                <a:lnTo>
                  <a:pt x="123" y="59"/>
                </a:lnTo>
                <a:lnTo>
                  <a:pt x="120" y="52"/>
                </a:lnTo>
                <a:lnTo>
                  <a:pt x="113" y="45"/>
                </a:lnTo>
                <a:lnTo>
                  <a:pt x="100" y="38"/>
                </a:lnTo>
                <a:lnTo>
                  <a:pt x="81" y="32"/>
                </a:lnTo>
                <a:lnTo>
                  <a:pt x="55" y="29"/>
                </a:lnTo>
                <a:lnTo>
                  <a:pt x="20" y="29"/>
                </a:lnTo>
                <a:lnTo>
                  <a:pt x="18" y="29"/>
                </a:lnTo>
                <a:lnTo>
                  <a:pt x="14" y="27"/>
                </a:lnTo>
                <a:lnTo>
                  <a:pt x="9" y="25"/>
                </a:lnTo>
                <a:lnTo>
                  <a:pt x="4" y="22"/>
                </a:lnTo>
                <a:lnTo>
                  <a:pt x="0" y="18"/>
                </a:lnTo>
                <a:lnTo>
                  <a:pt x="0" y="14"/>
                </a:lnTo>
                <a:lnTo>
                  <a:pt x="5" y="7"/>
                </a:lnTo>
                <a:lnTo>
                  <a:pt x="16" y="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23" name="Freeform 603"/>
          <p:cNvSpPr>
            <a:spLocks/>
          </p:cNvSpPr>
          <p:nvPr/>
        </p:nvSpPr>
        <p:spPr bwMode="auto">
          <a:xfrm>
            <a:off x="6269038" y="1989138"/>
            <a:ext cx="30162" cy="15875"/>
          </a:xfrm>
          <a:custGeom>
            <a:avLst/>
            <a:gdLst>
              <a:gd name="T0" fmla="*/ 45 w 146"/>
              <a:gd name="T1" fmla="*/ 0 h 109"/>
              <a:gd name="T2" fmla="*/ 42 w 146"/>
              <a:gd name="T3" fmla="*/ 0 h 109"/>
              <a:gd name="T4" fmla="*/ 35 w 146"/>
              <a:gd name="T5" fmla="*/ 3 h 109"/>
              <a:gd name="T6" fmla="*/ 26 w 146"/>
              <a:gd name="T7" fmla="*/ 7 h 109"/>
              <a:gd name="T8" fmla="*/ 15 w 146"/>
              <a:gd name="T9" fmla="*/ 14 h 109"/>
              <a:gd name="T10" fmla="*/ 6 w 146"/>
              <a:gd name="T11" fmla="*/ 24 h 109"/>
              <a:gd name="T12" fmla="*/ 1 w 146"/>
              <a:gd name="T13" fmla="*/ 39 h 109"/>
              <a:gd name="T14" fmla="*/ 0 w 146"/>
              <a:gd name="T15" fmla="*/ 59 h 109"/>
              <a:gd name="T16" fmla="*/ 6 w 146"/>
              <a:gd name="T17" fmla="*/ 85 h 109"/>
              <a:gd name="T18" fmla="*/ 85 w 146"/>
              <a:gd name="T19" fmla="*/ 109 h 109"/>
              <a:gd name="T20" fmla="*/ 84 w 146"/>
              <a:gd name="T21" fmla="*/ 104 h 109"/>
              <a:gd name="T22" fmla="*/ 84 w 146"/>
              <a:gd name="T23" fmla="*/ 93 h 109"/>
              <a:gd name="T24" fmla="*/ 84 w 146"/>
              <a:gd name="T25" fmla="*/ 76 h 109"/>
              <a:gd name="T26" fmla="*/ 87 w 146"/>
              <a:gd name="T27" fmla="*/ 58 h 109"/>
              <a:gd name="T28" fmla="*/ 93 w 146"/>
              <a:gd name="T29" fmla="*/ 40 h 109"/>
              <a:gd name="T30" fmla="*/ 104 w 146"/>
              <a:gd name="T31" fmla="*/ 27 h 109"/>
              <a:gd name="T32" fmla="*/ 121 w 146"/>
              <a:gd name="T33" fmla="*/ 20 h 109"/>
              <a:gd name="T34" fmla="*/ 146 w 146"/>
              <a:gd name="T35" fmla="*/ 23 h 109"/>
              <a:gd name="T36" fmla="*/ 45 w 146"/>
              <a:gd name="T3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6" h="109">
                <a:moveTo>
                  <a:pt x="45" y="0"/>
                </a:moveTo>
                <a:lnTo>
                  <a:pt x="42" y="0"/>
                </a:lnTo>
                <a:lnTo>
                  <a:pt x="35" y="3"/>
                </a:lnTo>
                <a:lnTo>
                  <a:pt x="26" y="7"/>
                </a:lnTo>
                <a:lnTo>
                  <a:pt x="15" y="14"/>
                </a:lnTo>
                <a:lnTo>
                  <a:pt x="6" y="24"/>
                </a:lnTo>
                <a:lnTo>
                  <a:pt x="1" y="39"/>
                </a:lnTo>
                <a:lnTo>
                  <a:pt x="0" y="59"/>
                </a:lnTo>
                <a:lnTo>
                  <a:pt x="6" y="85"/>
                </a:lnTo>
                <a:lnTo>
                  <a:pt x="85" y="109"/>
                </a:lnTo>
                <a:lnTo>
                  <a:pt x="84" y="104"/>
                </a:lnTo>
                <a:lnTo>
                  <a:pt x="84" y="93"/>
                </a:lnTo>
                <a:lnTo>
                  <a:pt x="84" y="76"/>
                </a:lnTo>
                <a:lnTo>
                  <a:pt x="87" y="58"/>
                </a:lnTo>
                <a:lnTo>
                  <a:pt x="93" y="40"/>
                </a:lnTo>
                <a:lnTo>
                  <a:pt x="104" y="27"/>
                </a:lnTo>
                <a:lnTo>
                  <a:pt x="121" y="20"/>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24" name="Freeform 604"/>
          <p:cNvSpPr>
            <a:spLocks/>
          </p:cNvSpPr>
          <p:nvPr/>
        </p:nvSpPr>
        <p:spPr bwMode="auto">
          <a:xfrm>
            <a:off x="6435725" y="2019300"/>
            <a:ext cx="30163" cy="15875"/>
          </a:xfrm>
          <a:custGeom>
            <a:avLst/>
            <a:gdLst>
              <a:gd name="T0" fmla="*/ 45 w 146"/>
              <a:gd name="T1" fmla="*/ 0 h 107"/>
              <a:gd name="T2" fmla="*/ 42 w 146"/>
              <a:gd name="T3" fmla="*/ 0 h 107"/>
              <a:gd name="T4" fmla="*/ 35 w 146"/>
              <a:gd name="T5" fmla="*/ 2 h 107"/>
              <a:gd name="T6" fmla="*/ 25 w 146"/>
              <a:gd name="T7" fmla="*/ 6 h 107"/>
              <a:gd name="T8" fmla="*/ 15 w 146"/>
              <a:gd name="T9" fmla="*/ 12 h 107"/>
              <a:gd name="T10" fmla="*/ 6 w 146"/>
              <a:gd name="T11" fmla="*/ 23 h 107"/>
              <a:gd name="T12" fmla="*/ 0 w 146"/>
              <a:gd name="T13" fmla="*/ 38 h 107"/>
              <a:gd name="T14" fmla="*/ 0 w 146"/>
              <a:gd name="T15" fmla="*/ 58 h 107"/>
              <a:gd name="T16" fmla="*/ 6 w 146"/>
              <a:gd name="T17" fmla="*/ 85 h 107"/>
              <a:gd name="T18" fmla="*/ 84 w 146"/>
              <a:gd name="T19" fmla="*/ 107 h 107"/>
              <a:gd name="T20" fmla="*/ 83 w 146"/>
              <a:gd name="T21" fmla="*/ 103 h 107"/>
              <a:gd name="T22" fmla="*/ 83 w 146"/>
              <a:gd name="T23" fmla="*/ 91 h 107"/>
              <a:gd name="T24" fmla="*/ 83 w 146"/>
              <a:gd name="T25" fmla="*/ 75 h 107"/>
              <a:gd name="T26" fmla="*/ 86 w 146"/>
              <a:gd name="T27" fmla="*/ 56 h 107"/>
              <a:gd name="T28" fmla="*/ 92 w 146"/>
              <a:gd name="T29" fmla="*/ 40 h 107"/>
              <a:gd name="T30" fmla="*/ 103 w 146"/>
              <a:gd name="T31" fmla="*/ 27 h 107"/>
              <a:gd name="T32" fmla="*/ 121 w 146"/>
              <a:gd name="T33" fmla="*/ 19 h 107"/>
              <a:gd name="T34" fmla="*/ 146 w 146"/>
              <a:gd name="T35" fmla="*/ 23 h 107"/>
              <a:gd name="T36" fmla="*/ 45 w 146"/>
              <a:gd name="T3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6" h="107">
                <a:moveTo>
                  <a:pt x="45" y="0"/>
                </a:moveTo>
                <a:lnTo>
                  <a:pt x="42" y="0"/>
                </a:lnTo>
                <a:lnTo>
                  <a:pt x="35" y="2"/>
                </a:lnTo>
                <a:lnTo>
                  <a:pt x="25" y="6"/>
                </a:lnTo>
                <a:lnTo>
                  <a:pt x="15" y="12"/>
                </a:lnTo>
                <a:lnTo>
                  <a:pt x="6" y="23"/>
                </a:lnTo>
                <a:lnTo>
                  <a:pt x="0" y="38"/>
                </a:lnTo>
                <a:lnTo>
                  <a:pt x="0" y="58"/>
                </a:lnTo>
                <a:lnTo>
                  <a:pt x="6" y="85"/>
                </a:lnTo>
                <a:lnTo>
                  <a:pt x="84" y="107"/>
                </a:lnTo>
                <a:lnTo>
                  <a:pt x="83" y="103"/>
                </a:lnTo>
                <a:lnTo>
                  <a:pt x="83" y="91"/>
                </a:lnTo>
                <a:lnTo>
                  <a:pt x="83" y="75"/>
                </a:lnTo>
                <a:lnTo>
                  <a:pt x="86" y="56"/>
                </a:lnTo>
                <a:lnTo>
                  <a:pt x="92" y="40"/>
                </a:lnTo>
                <a:lnTo>
                  <a:pt x="103" y="27"/>
                </a:lnTo>
                <a:lnTo>
                  <a:pt x="121" y="19"/>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25" name="Freeform 605"/>
          <p:cNvSpPr>
            <a:spLocks/>
          </p:cNvSpPr>
          <p:nvPr/>
        </p:nvSpPr>
        <p:spPr bwMode="auto">
          <a:xfrm>
            <a:off x="6300788" y="1992313"/>
            <a:ext cx="127000" cy="30162"/>
          </a:xfrm>
          <a:custGeom>
            <a:avLst/>
            <a:gdLst>
              <a:gd name="T0" fmla="*/ 0 w 629"/>
              <a:gd name="T1" fmla="*/ 40 h 182"/>
              <a:gd name="T2" fmla="*/ 601 w 629"/>
              <a:gd name="T3" fmla="*/ 182 h 182"/>
              <a:gd name="T4" fmla="*/ 629 w 629"/>
              <a:gd name="T5" fmla="*/ 142 h 182"/>
              <a:gd name="T6" fmla="*/ 29 w 629"/>
              <a:gd name="T7" fmla="*/ 0 h 182"/>
              <a:gd name="T8" fmla="*/ 0 w 629"/>
              <a:gd name="T9" fmla="*/ 40 h 182"/>
            </a:gdLst>
            <a:ahLst/>
            <a:cxnLst>
              <a:cxn ang="0">
                <a:pos x="T0" y="T1"/>
              </a:cxn>
              <a:cxn ang="0">
                <a:pos x="T2" y="T3"/>
              </a:cxn>
              <a:cxn ang="0">
                <a:pos x="T4" y="T5"/>
              </a:cxn>
              <a:cxn ang="0">
                <a:pos x="T6" y="T7"/>
              </a:cxn>
              <a:cxn ang="0">
                <a:pos x="T8" y="T9"/>
              </a:cxn>
            </a:cxnLst>
            <a:rect l="0" t="0" r="r" b="b"/>
            <a:pathLst>
              <a:path w="629" h="182">
                <a:moveTo>
                  <a:pt x="0" y="40"/>
                </a:moveTo>
                <a:lnTo>
                  <a:pt x="601" y="182"/>
                </a:lnTo>
                <a:lnTo>
                  <a:pt x="629" y="142"/>
                </a:lnTo>
                <a:lnTo>
                  <a:pt x="29" y="0"/>
                </a:lnTo>
                <a:lnTo>
                  <a:pt x="0" y="4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26" name="Freeform 606"/>
          <p:cNvSpPr>
            <a:spLocks/>
          </p:cNvSpPr>
          <p:nvPr/>
        </p:nvSpPr>
        <p:spPr bwMode="auto">
          <a:xfrm>
            <a:off x="6300788" y="2005013"/>
            <a:ext cx="120650" cy="26987"/>
          </a:xfrm>
          <a:custGeom>
            <a:avLst/>
            <a:gdLst>
              <a:gd name="T0" fmla="*/ 0 w 606"/>
              <a:gd name="T1" fmla="*/ 28 h 170"/>
              <a:gd name="T2" fmla="*/ 600 w 606"/>
              <a:gd name="T3" fmla="*/ 170 h 170"/>
              <a:gd name="T4" fmla="*/ 606 w 606"/>
              <a:gd name="T5" fmla="*/ 142 h 170"/>
              <a:gd name="T6" fmla="*/ 5 w 606"/>
              <a:gd name="T7" fmla="*/ 0 h 170"/>
              <a:gd name="T8" fmla="*/ 0 w 606"/>
              <a:gd name="T9" fmla="*/ 28 h 170"/>
            </a:gdLst>
            <a:ahLst/>
            <a:cxnLst>
              <a:cxn ang="0">
                <a:pos x="T0" y="T1"/>
              </a:cxn>
              <a:cxn ang="0">
                <a:pos x="T2" y="T3"/>
              </a:cxn>
              <a:cxn ang="0">
                <a:pos x="T4" y="T5"/>
              </a:cxn>
              <a:cxn ang="0">
                <a:pos x="T6" y="T7"/>
              </a:cxn>
              <a:cxn ang="0">
                <a:pos x="T8" y="T9"/>
              </a:cxn>
            </a:cxnLst>
            <a:rect l="0" t="0" r="r" b="b"/>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27" name="Freeform 607"/>
          <p:cNvSpPr>
            <a:spLocks/>
          </p:cNvSpPr>
          <p:nvPr/>
        </p:nvSpPr>
        <p:spPr bwMode="auto">
          <a:xfrm>
            <a:off x="6300788" y="1987550"/>
            <a:ext cx="120650" cy="25400"/>
          </a:xfrm>
          <a:custGeom>
            <a:avLst/>
            <a:gdLst>
              <a:gd name="T0" fmla="*/ 0 w 606"/>
              <a:gd name="T1" fmla="*/ 28 h 170"/>
              <a:gd name="T2" fmla="*/ 600 w 606"/>
              <a:gd name="T3" fmla="*/ 170 h 170"/>
              <a:gd name="T4" fmla="*/ 606 w 606"/>
              <a:gd name="T5" fmla="*/ 142 h 170"/>
              <a:gd name="T6" fmla="*/ 5 w 606"/>
              <a:gd name="T7" fmla="*/ 0 h 170"/>
              <a:gd name="T8" fmla="*/ 0 w 606"/>
              <a:gd name="T9" fmla="*/ 28 h 170"/>
            </a:gdLst>
            <a:ahLst/>
            <a:cxnLst>
              <a:cxn ang="0">
                <a:pos x="T0" y="T1"/>
              </a:cxn>
              <a:cxn ang="0">
                <a:pos x="T2" y="T3"/>
              </a:cxn>
              <a:cxn ang="0">
                <a:pos x="T4" y="T5"/>
              </a:cxn>
              <a:cxn ang="0">
                <a:pos x="T6" y="T7"/>
              </a:cxn>
              <a:cxn ang="0">
                <a:pos x="T8" y="T9"/>
              </a:cxn>
            </a:cxnLst>
            <a:rect l="0" t="0" r="r" b="b"/>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28" name="AutoShape 608"/>
          <p:cNvSpPr>
            <a:spLocks noChangeAspect="1" noChangeArrowheads="1" noTextEdit="1"/>
          </p:cNvSpPr>
          <p:nvPr/>
        </p:nvSpPr>
        <p:spPr bwMode="auto">
          <a:xfrm flipH="1">
            <a:off x="5227638" y="2174875"/>
            <a:ext cx="51752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2929" name="Freeform 609"/>
          <p:cNvSpPr>
            <a:spLocks/>
          </p:cNvSpPr>
          <p:nvPr/>
        </p:nvSpPr>
        <p:spPr bwMode="auto">
          <a:xfrm>
            <a:off x="5637213" y="1844675"/>
            <a:ext cx="46037" cy="57150"/>
          </a:xfrm>
          <a:custGeom>
            <a:avLst/>
            <a:gdLst>
              <a:gd name="T0" fmla="*/ 65 w 177"/>
              <a:gd name="T1" fmla="*/ 33 h 219"/>
              <a:gd name="T2" fmla="*/ 52 w 177"/>
              <a:gd name="T3" fmla="*/ 43 h 219"/>
              <a:gd name="T4" fmla="*/ 41 w 177"/>
              <a:gd name="T5" fmla="*/ 54 h 219"/>
              <a:gd name="T6" fmla="*/ 29 w 177"/>
              <a:gd name="T7" fmla="*/ 66 h 219"/>
              <a:gd name="T8" fmla="*/ 20 w 177"/>
              <a:gd name="T9" fmla="*/ 79 h 219"/>
              <a:gd name="T10" fmla="*/ 12 w 177"/>
              <a:gd name="T11" fmla="*/ 93 h 219"/>
              <a:gd name="T12" fmla="*/ 6 w 177"/>
              <a:gd name="T13" fmla="*/ 107 h 219"/>
              <a:gd name="T14" fmla="*/ 2 w 177"/>
              <a:gd name="T15" fmla="*/ 121 h 219"/>
              <a:gd name="T16" fmla="*/ 0 w 177"/>
              <a:gd name="T17" fmla="*/ 136 h 219"/>
              <a:gd name="T18" fmla="*/ 2 w 177"/>
              <a:gd name="T19" fmla="*/ 158 h 219"/>
              <a:gd name="T20" fmla="*/ 10 w 177"/>
              <a:gd name="T21" fmla="*/ 177 h 219"/>
              <a:gd name="T22" fmla="*/ 23 w 177"/>
              <a:gd name="T23" fmla="*/ 193 h 219"/>
              <a:gd name="T24" fmla="*/ 38 w 177"/>
              <a:gd name="T25" fmla="*/ 204 h 219"/>
              <a:gd name="T26" fmla="*/ 57 w 177"/>
              <a:gd name="T27" fmla="*/ 213 h 219"/>
              <a:gd name="T28" fmla="*/ 78 w 177"/>
              <a:gd name="T29" fmla="*/ 218 h 219"/>
              <a:gd name="T30" fmla="*/ 98 w 177"/>
              <a:gd name="T31" fmla="*/ 219 h 219"/>
              <a:gd name="T32" fmla="*/ 118 w 177"/>
              <a:gd name="T33" fmla="*/ 216 h 219"/>
              <a:gd name="T34" fmla="*/ 123 w 177"/>
              <a:gd name="T35" fmla="*/ 216 h 219"/>
              <a:gd name="T36" fmla="*/ 127 w 177"/>
              <a:gd name="T37" fmla="*/ 214 h 219"/>
              <a:gd name="T38" fmla="*/ 130 w 177"/>
              <a:gd name="T39" fmla="*/ 210 h 219"/>
              <a:gd name="T40" fmla="*/ 131 w 177"/>
              <a:gd name="T41" fmla="*/ 205 h 219"/>
              <a:gd name="T42" fmla="*/ 130 w 177"/>
              <a:gd name="T43" fmla="*/ 203 h 219"/>
              <a:gd name="T44" fmla="*/ 127 w 177"/>
              <a:gd name="T45" fmla="*/ 203 h 219"/>
              <a:gd name="T46" fmla="*/ 123 w 177"/>
              <a:gd name="T47" fmla="*/ 202 h 219"/>
              <a:gd name="T48" fmla="*/ 117 w 177"/>
              <a:gd name="T49" fmla="*/ 202 h 219"/>
              <a:gd name="T50" fmla="*/ 111 w 177"/>
              <a:gd name="T51" fmla="*/ 202 h 219"/>
              <a:gd name="T52" fmla="*/ 106 w 177"/>
              <a:gd name="T53" fmla="*/ 202 h 219"/>
              <a:gd name="T54" fmla="*/ 100 w 177"/>
              <a:gd name="T55" fmla="*/ 202 h 219"/>
              <a:gd name="T56" fmla="*/ 97 w 177"/>
              <a:gd name="T57" fmla="*/ 202 h 219"/>
              <a:gd name="T58" fmla="*/ 87 w 177"/>
              <a:gd name="T59" fmla="*/ 201 h 219"/>
              <a:gd name="T60" fmla="*/ 77 w 177"/>
              <a:gd name="T61" fmla="*/ 200 h 219"/>
              <a:gd name="T62" fmla="*/ 67 w 177"/>
              <a:gd name="T63" fmla="*/ 199 h 219"/>
              <a:gd name="T64" fmla="*/ 56 w 177"/>
              <a:gd name="T65" fmla="*/ 196 h 219"/>
              <a:gd name="T66" fmla="*/ 46 w 177"/>
              <a:gd name="T67" fmla="*/ 193 h 219"/>
              <a:gd name="T68" fmla="*/ 35 w 177"/>
              <a:gd name="T69" fmla="*/ 185 h 219"/>
              <a:gd name="T70" fmla="*/ 26 w 177"/>
              <a:gd name="T71" fmla="*/ 175 h 219"/>
              <a:gd name="T72" fmla="*/ 15 w 177"/>
              <a:gd name="T73" fmla="*/ 162 h 219"/>
              <a:gd name="T74" fmla="*/ 13 w 177"/>
              <a:gd name="T75" fmla="*/ 146 h 219"/>
              <a:gd name="T76" fmla="*/ 14 w 177"/>
              <a:gd name="T77" fmla="*/ 131 h 219"/>
              <a:gd name="T78" fmla="*/ 19 w 177"/>
              <a:gd name="T79" fmla="*/ 116 h 219"/>
              <a:gd name="T80" fmla="*/ 25 w 177"/>
              <a:gd name="T81" fmla="*/ 102 h 219"/>
              <a:gd name="T82" fmla="*/ 34 w 177"/>
              <a:gd name="T83" fmla="*/ 89 h 219"/>
              <a:gd name="T84" fmla="*/ 45 w 177"/>
              <a:gd name="T85" fmla="*/ 76 h 219"/>
              <a:gd name="T86" fmla="*/ 56 w 177"/>
              <a:gd name="T87" fmla="*/ 65 h 219"/>
              <a:gd name="T88" fmla="*/ 70 w 177"/>
              <a:gd name="T89" fmla="*/ 55 h 219"/>
              <a:gd name="T90" fmla="*/ 84 w 177"/>
              <a:gd name="T91" fmla="*/ 45 h 219"/>
              <a:gd name="T92" fmla="*/ 98 w 177"/>
              <a:gd name="T93" fmla="*/ 37 h 219"/>
              <a:gd name="T94" fmla="*/ 113 w 177"/>
              <a:gd name="T95" fmla="*/ 29 h 219"/>
              <a:gd name="T96" fmla="*/ 127 w 177"/>
              <a:gd name="T97" fmla="*/ 23 h 219"/>
              <a:gd name="T98" fmla="*/ 141 w 177"/>
              <a:gd name="T99" fmla="*/ 17 h 219"/>
              <a:gd name="T100" fmla="*/ 154 w 177"/>
              <a:gd name="T101" fmla="*/ 12 h 219"/>
              <a:gd name="T102" fmla="*/ 167 w 177"/>
              <a:gd name="T103" fmla="*/ 9 h 219"/>
              <a:gd name="T104" fmla="*/ 177 w 177"/>
              <a:gd name="T105" fmla="*/ 7 h 219"/>
              <a:gd name="T106" fmla="*/ 170 w 177"/>
              <a:gd name="T107" fmla="*/ 2 h 219"/>
              <a:gd name="T108" fmla="*/ 158 w 177"/>
              <a:gd name="T109" fmla="*/ 0 h 219"/>
              <a:gd name="T110" fmla="*/ 145 w 177"/>
              <a:gd name="T111" fmla="*/ 2 h 219"/>
              <a:gd name="T112" fmla="*/ 129 w 177"/>
              <a:gd name="T113" fmla="*/ 6 h 219"/>
              <a:gd name="T114" fmla="*/ 111 w 177"/>
              <a:gd name="T115" fmla="*/ 11 h 219"/>
              <a:gd name="T116" fmla="*/ 94 w 177"/>
              <a:gd name="T117" fmla="*/ 17 h 219"/>
              <a:gd name="T118" fmla="*/ 78 w 177"/>
              <a:gd name="T119" fmla="*/ 26 h 219"/>
              <a:gd name="T120" fmla="*/ 65 w 177"/>
              <a:gd name="T121" fmla="*/ 3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w="9525">
            <a:solidFill>
              <a:srgbClr val="FF3300"/>
            </a:solidFill>
            <a:round/>
            <a:headEnd/>
            <a:tailEnd/>
          </a:ln>
        </p:spPr>
        <p:txBody>
          <a:bodyPr/>
          <a:lstStyle/>
          <a:p>
            <a:endParaRPr lang="en-US"/>
          </a:p>
        </p:txBody>
      </p:sp>
      <p:sp>
        <p:nvSpPr>
          <p:cNvPr id="312930" name="Freeform 610"/>
          <p:cNvSpPr>
            <a:spLocks/>
          </p:cNvSpPr>
          <p:nvPr/>
        </p:nvSpPr>
        <p:spPr bwMode="auto">
          <a:xfrm>
            <a:off x="5713413" y="1843088"/>
            <a:ext cx="30162" cy="46037"/>
          </a:xfrm>
          <a:custGeom>
            <a:avLst/>
            <a:gdLst>
              <a:gd name="T0" fmla="*/ 97 w 115"/>
              <a:gd name="T1" fmla="*/ 57 h 170"/>
              <a:gd name="T2" fmla="*/ 100 w 115"/>
              <a:gd name="T3" fmla="*/ 75 h 170"/>
              <a:gd name="T4" fmla="*/ 98 w 115"/>
              <a:gd name="T5" fmla="*/ 90 h 170"/>
              <a:gd name="T6" fmla="*/ 91 w 115"/>
              <a:gd name="T7" fmla="*/ 103 h 170"/>
              <a:gd name="T8" fmla="*/ 80 w 115"/>
              <a:gd name="T9" fmla="*/ 114 h 170"/>
              <a:gd name="T10" fmla="*/ 68 w 115"/>
              <a:gd name="T11" fmla="*/ 125 h 170"/>
              <a:gd name="T12" fmla="*/ 54 w 115"/>
              <a:gd name="T13" fmla="*/ 135 h 170"/>
              <a:gd name="T14" fmla="*/ 39 w 115"/>
              <a:gd name="T15" fmla="*/ 145 h 170"/>
              <a:gd name="T16" fmla="*/ 27 w 115"/>
              <a:gd name="T17" fmla="*/ 155 h 170"/>
              <a:gd name="T18" fmla="*/ 25 w 115"/>
              <a:gd name="T19" fmla="*/ 158 h 170"/>
              <a:gd name="T20" fmla="*/ 23 w 115"/>
              <a:gd name="T21" fmla="*/ 160 h 170"/>
              <a:gd name="T22" fmla="*/ 23 w 115"/>
              <a:gd name="T23" fmla="*/ 164 h 170"/>
              <a:gd name="T24" fmla="*/ 26 w 115"/>
              <a:gd name="T25" fmla="*/ 167 h 170"/>
              <a:gd name="T26" fmla="*/ 28 w 115"/>
              <a:gd name="T27" fmla="*/ 169 h 170"/>
              <a:gd name="T28" fmla="*/ 31 w 115"/>
              <a:gd name="T29" fmla="*/ 170 h 170"/>
              <a:gd name="T30" fmla="*/ 34 w 115"/>
              <a:gd name="T31" fmla="*/ 170 h 170"/>
              <a:gd name="T32" fmla="*/ 37 w 115"/>
              <a:gd name="T33" fmla="*/ 169 h 170"/>
              <a:gd name="T34" fmla="*/ 53 w 115"/>
              <a:gd name="T35" fmla="*/ 159 h 170"/>
              <a:gd name="T36" fmla="*/ 69 w 115"/>
              <a:gd name="T37" fmla="*/ 149 h 170"/>
              <a:gd name="T38" fmla="*/ 83 w 115"/>
              <a:gd name="T39" fmla="*/ 137 h 170"/>
              <a:gd name="T40" fmla="*/ 97 w 115"/>
              <a:gd name="T41" fmla="*/ 123 h 170"/>
              <a:gd name="T42" fmla="*/ 106 w 115"/>
              <a:gd name="T43" fmla="*/ 108 h 170"/>
              <a:gd name="T44" fmla="*/ 113 w 115"/>
              <a:gd name="T45" fmla="*/ 91 h 170"/>
              <a:gd name="T46" fmla="*/ 115 w 115"/>
              <a:gd name="T47" fmla="*/ 73 h 170"/>
              <a:gd name="T48" fmla="*/ 111 w 115"/>
              <a:gd name="T49" fmla="*/ 53 h 170"/>
              <a:gd name="T50" fmla="*/ 101 w 115"/>
              <a:gd name="T51" fmla="*/ 39 h 170"/>
              <a:gd name="T52" fmla="*/ 89 w 115"/>
              <a:gd name="T53" fmla="*/ 26 h 170"/>
              <a:gd name="T54" fmla="*/ 72 w 115"/>
              <a:gd name="T55" fmla="*/ 15 h 170"/>
              <a:gd name="T56" fmla="*/ 55 w 115"/>
              <a:gd name="T57" fmla="*/ 8 h 170"/>
              <a:gd name="T58" fmla="*/ 37 w 115"/>
              <a:gd name="T59" fmla="*/ 2 h 170"/>
              <a:gd name="T60" fmla="*/ 21 w 115"/>
              <a:gd name="T61" fmla="*/ 0 h 170"/>
              <a:gd name="T62" fmla="*/ 9 w 115"/>
              <a:gd name="T63" fmla="*/ 1 h 170"/>
              <a:gd name="T64" fmla="*/ 0 w 115"/>
              <a:gd name="T65" fmla="*/ 5 h 170"/>
              <a:gd name="T66" fmla="*/ 15 w 115"/>
              <a:gd name="T67" fmla="*/ 10 h 170"/>
              <a:gd name="T68" fmla="*/ 30 w 115"/>
              <a:gd name="T69" fmla="*/ 13 h 170"/>
              <a:gd name="T70" fmla="*/ 43 w 115"/>
              <a:gd name="T71" fmla="*/ 16 h 170"/>
              <a:gd name="T72" fmla="*/ 57 w 115"/>
              <a:gd name="T73" fmla="*/ 20 h 170"/>
              <a:gd name="T74" fmla="*/ 70 w 115"/>
              <a:gd name="T75" fmla="*/ 26 h 170"/>
              <a:gd name="T76" fmla="*/ 81 w 115"/>
              <a:gd name="T77" fmla="*/ 33 h 170"/>
              <a:gd name="T78" fmla="*/ 91 w 115"/>
              <a:gd name="T79" fmla="*/ 43 h 170"/>
              <a:gd name="T80" fmla="*/ 97 w 115"/>
              <a:gd name="T81" fmla="*/ 5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a:p>
        </p:txBody>
      </p:sp>
      <p:sp>
        <p:nvSpPr>
          <p:cNvPr id="312931" name="Freeform 611"/>
          <p:cNvSpPr>
            <a:spLocks/>
          </p:cNvSpPr>
          <p:nvPr/>
        </p:nvSpPr>
        <p:spPr bwMode="auto">
          <a:xfrm>
            <a:off x="5608638" y="1833563"/>
            <a:ext cx="73025" cy="92075"/>
          </a:xfrm>
          <a:custGeom>
            <a:avLst/>
            <a:gdLst>
              <a:gd name="T0" fmla="*/ 90 w 289"/>
              <a:gd name="T1" fmla="*/ 65 h 352"/>
              <a:gd name="T2" fmla="*/ 48 w 289"/>
              <a:gd name="T3" fmla="*/ 106 h 352"/>
              <a:gd name="T4" fmla="*/ 16 w 289"/>
              <a:gd name="T5" fmla="*/ 156 h 352"/>
              <a:gd name="T6" fmla="*/ 0 w 289"/>
              <a:gd name="T7" fmla="*/ 211 h 352"/>
              <a:gd name="T8" fmla="*/ 3 w 289"/>
              <a:gd name="T9" fmla="*/ 249 h 352"/>
              <a:gd name="T10" fmla="*/ 10 w 289"/>
              <a:gd name="T11" fmla="*/ 264 h 352"/>
              <a:gd name="T12" fmla="*/ 19 w 289"/>
              <a:gd name="T13" fmla="*/ 277 h 352"/>
              <a:gd name="T14" fmla="*/ 31 w 289"/>
              <a:gd name="T15" fmla="*/ 289 h 352"/>
              <a:gd name="T16" fmla="*/ 51 w 289"/>
              <a:gd name="T17" fmla="*/ 302 h 352"/>
              <a:gd name="T18" fmla="*/ 78 w 289"/>
              <a:gd name="T19" fmla="*/ 316 h 352"/>
              <a:gd name="T20" fmla="*/ 107 w 289"/>
              <a:gd name="T21" fmla="*/ 327 h 352"/>
              <a:gd name="T22" fmla="*/ 137 w 289"/>
              <a:gd name="T23" fmla="*/ 335 h 352"/>
              <a:gd name="T24" fmla="*/ 167 w 289"/>
              <a:gd name="T25" fmla="*/ 342 h 352"/>
              <a:gd name="T26" fmla="*/ 198 w 289"/>
              <a:gd name="T27" fmla="*/ 346 h 352"/>
              <a:gd name="T28" fmla="*/ 229 w 289"/>
              <a:gd name="T29" fmla="*/ 349 h 352"/>
              <a:gd name="T30" fmla="*/ 260 w 289"/>
              <a:gd name="T31" fmla="*/ 351 h 352"/>
              <a:gd name="T32" fmla="*/ 280 w 289"/>
              <a:gd name="T33" fmla="*/ 352 h 352"/>
              <a:gd name="T34" fmla="*/ 287 w 289"/>
              <a:gd name="T35" fmla="*/ 346 h 352"/>
              <a:gd name="T36" fmla="*/ 289 w 289"/>
              <a:gd name="T37" fmla="*/ 335 h 352"/>
              <a:gd name="T38" fmla="*/ 283 w 289"/>
              <a:gd name="T39" fmla="*/ 328 h 352"/>
              <a:gd name="T40" fmla="*/ 264 w 289"/>
              <a:gd name="T41" fmla="*/ 327 h 352"/>
              <a:gd name="T42" fmla="*/ 235 w 289"/>
              <a:gd name="T43" fmla="*/ 326 h 352"/>
              <a:gd name="T44" fmla="*/ 207 w 289"/>
              <a:gd name="T45" fmla="*/ 323 h 352"/>
              <a:gd name="T46" fmla="*/ 179 w 289"/>
              <a:gd name="T47" fmla="*/ 319 h 352"/>
              <a:gd name="T48" fmla="*/ 150 w 289"/>
              <a:gd name="T49" fmla="*/ 314 h 352"/>
              <a:gd name="T50" fmla="*/ 122 w 289"/>
              <a:gd name="T51" fmla="*/ 306 h 352"/>
              <a:gd name="T52" fmla="*/ 95 w 289"/>
              <a:gd name="T53" fmla="*/ 298 h 352"/>
              <a:gd name="T54" fmla="*/ 68 w 289"/>
              <a:gd name="T55" fmla="*/ 285 h 352"/>
              <a:gd name="T56" fmla="*/ 45 w 289"/>
              <a:gd name="T57" fmla="*/ 271 h 352"/>
              <a:gd name="T58" fmla="*/ 32 w 289"/>
              <a:gd name="T59" fmla="*/ 250 h 352"/>
              <a:gd name="T60" fmla="*/ 27 w 289"/>
              <a:gd name="T61" fmla="*/ 222 h 352"/>
              <a:gd name="T62" fmla="*/ 34 w 289"/>
              <a:gd name="T63" fmla="*/ 183 h 352"/>
              <a:gd name="T64" fmla="*/ 45 w 289"/>
              <a:gd name="T65" fmla="*/ 153 h 352"/>
              <a:gd name="T66" fmla="*/ 61 w 289"/>
              <a:gd name="T67" fmla="*/ 127 h 352"/>
              <a:gd name="T68" fmla="*/ 80 w 289"/>
              <a:gd name="T69" fmla="*/ 103 h 352"/>
              <a:gd name="T70" fmla="*/ 102 w 289"/>
              <a:gd name="T71" fmla="*/ 82 h 352"/>
              <a:gd name="T72" fmla="*/ 129 w 289"/>
              <a:gd name="T73" fmla="*/ 59 h 352"/>
              <a:gd name="T74" fmla="*/ 162 w 289"/>
              <a:gd name="T75" fmla="*/ 38 h 352"/>
              <a:gd name="T76" fmla="*/ 197 w 289"/>
              <a:gd name="T77" fmla="*/ 20 h 352"/>
              <a:gd name="T78" fmla="*/ 227 w 289"/>
              <a:gd name="T79" fmla="*/ 6 h 352"/>
              <a:gd name="T80" fmla="*/ 228 w 289"/>
              <a:gd name="T81" fmla="*/ 0 h 352"/>
              <a:gd name="T82" fmla="*/ 198 w 289"/>
              <a:gd name="T83" fmla="*/ 5 h 352"/>
              <a:gd name="T84" fmla="*/ 162 w 289"/>
              <a:gd name="T85" fmla="*/ 18 h 352"/>
              <a:gd name="T86" fmla="*/ 127 w 289"/>
              <a:gd name="T87" fmla="*/ 3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a:p>
        </p:txBody>
      </p:sp>
      <p:sp>
        <p:nvSpPr>
          <p:cNvPr id="312932" name="Freeform 612"/>
          <p:cNvSpPr>
            <a:spLocks/>
          </p:cNvSpPr>
          <p:nvPr/>
        </p:nvSpPr>
        <p:spPr bwMode="auto">
          <a:xfrm>
            <a:off x="5711825" y="1830388"/>
            <a:ext cx="65088" cy="63500"/>
          </a:xfrm>
          <a:custGeom>
            <a:avLst/>
            <a:gdLst>
              <a:gd name="T0" fmla="*/ 210 w 252"/>
              <a:gd name="T1" fmla="*/ 72 h 235"/>
              <a:gd name="T2" fmla="*/ 222 w 252"/>
              <a:gd name="T3" fmla="*/ 85 h 235"/>
              <a:gd name="T4" fmla="*/ 228 w 252"/>
              <a:gd name="T5" fmla="*/ 100 h 235"/>
              <a:gd name="T6" fmla="*/ 232 w 252"/>
              <a:gd name="T7" fmla="*/ 116 h 235"/>
              <a:gd name="T8" fmla="*/ 232 w 252"/>
              <a:gd name="T9" fmla="*/ 133 h 235"/>
              <a:gd name="T10" fmla="*/ 230 w 252"/>
              <a:gd name="T11" fmla="*/ 147 h 235"/>
              <a:gd name="T12" fmla="*/ 226 w 252"/>
              <a:gd name="T13" fmla="*/ 159 h 235"/>
              <a:gd name="T14" fmla="*/ 218 w 252"/>
              <a:gd name="T15" fmla="*/ 171 h 235"/>
              <a:gd name="T16" fmla="*/ 211 w 252"/>
              <a:gd name="T17" fmla="*/ 180 h 235"/>
              <a:gd name="T18" fmla="*/ 202 w 252"/>
              <a:gd name="T19" fmla="*/ 191 h 235"/>
              <a:gd name="T20" fmla="*/ 192 w 252"/>
              <a:gd name="T21" fmla="*/ 200 h 235"/>
              <a:gd name="T22" fmla="*/ 183 w 252"/>
              <a:gd name="T23" fmla="*/ 209 h 235"/>
              <a:gd name="T24" fmla="*/ 173 w 252"/>
              <a:gd name="T25" fmla="*/ 219 h 235"/>
              <a:gd name="T26" fmla="*/ 171 w 252"/>
              <a:gd name="T27" fmla="*/ 222 h 235"/>
              <a:gd name="T28" fmla="*/ 170 w 252"/>
              <a:gd name="T29" fmla="*/ 225 h 235"/>
              <a:gd name="T30" fmla="*/ 171 w 252"/>
              <a:gd name="T31" fmla="*/ 229 h 235"/>
              <a:gd name="T32" fmla="*/ 173 w 252"/>
              <a:gd name="T33" fmla="*/ 232 h 235"/>
              <a:gd name="T34" fmla="*/ 176 w 252"/>
              <a:gd name="T35" fmla="*/ 234 h 235"/>
              <a:gd name="T36" fmla="*/ 180 w 252"/>
              <a:gd name="T37" fmla="*/ 235 h 235"/>
              <a:gd name="T38" fmla="*/ 184 w 252"/>
              <a:gd name="T39" fmla="*/ 234 h 235"/>
              <a:gd name="T40" fmla="*/ 187 w 252"/>
              <a:gd name="T41" fmla="*/ 232 h 235"/>
              <a:gd name="T42" fmla="*/ 208 w 252"/>
              <a:gd name="T43" fmla="*/ 218 h 235"/>
              <a:gd name="T44" fmla="*/ 225 w 252"/>
              <a:gd name="T45" fmla="*/ 200 h 235"/>
              <a:gd name="T46" fmla="*/ 239 w 252"/>
              <a:gd name="T47" fmla="*/ 178 h 235"/>
              <a:gd name="T48" fmla="*/ 249 w 252"/>
              <a:gd name="T49" fmla="*/ 156 h 235"/>
              <a:gd name="T50" fmla="*/ 252 w 252"/>
              <a:gd name="T51" fmla="*/ 131 h 235"/>
              <a:gd name="T52" fmla="*/ 250 w 252"/>
              <a:gd name="T53" fmla="*/ 108 h 235"/>
              <a:gd name="T54" fmla="*/ 242 w 252"/>
              <a:gd name="T55" fmla="*/ 85 h 235"/>
              <a:gd name="T56" fmla="*/ 225 w 252"/>
              <a:gd name="T57" fmla="*/ 65 h 235"/>
              <a:gd name="T58" fmla="*/ 212 w 252"/>
              <a:gd name="T59" fmla="*/ 54 h 235"/>
              <a:gd name="T60" fmla="*/ 197 w 252"/>
              <a:gd name="T61" fmla="*/ 45 h 235"/>
              <a:gd name="T62" fmla="*/ 181 w 252"/>
              <a:gd name="T63" fmla="*/ 36 h 235"/>
              <a:gd name="T64" fmla="*/ 164 w 252"/>
              <a:gd name="T65" fmla="*/ 29 h 235"/>
              <a:gd name="T66" fmla="*/ 146 w 252"/>
              <a:gd name="T67" fmla="*/ 22 h 235"/>
              <a:gd name="T68" fmla="*/ 127 w 252"/>
              <a:gd name="T69" fmla="*/ 17 h 235"/>
              <a:gd name="T70" fmla="*/ 109 w 252"/>
              <a:gd name="T71" fmla="*/ 12 h 235"/>
              <a:gd name="T72" fmla="*/ 90 w 252"/>
              <a:gd name="T73" fmla="*/ 7 h 235"/>
              <a:gd name="T74" fmla="*/ 73 w 252"/>
              <a:gd name="T75" fmla="*/ 4 h 235"/>
              <a:gd name="T76" fmla="*/ 57 w 252"/>
              <a:gd name="T77" fmla="*/ 2 h 235"/>
              <a:gd name="T78" fmla="*/ 42 w 252"/>
              <a:gd name="T79" fmla="*/ 0 h 235"/>
              <a:gd name="T80" fmla="*/ 28 w 252"/>
              <a:gd name="T81" fmla="*/ 0 h 235"/>
              <a:gd name="T82" fmla="*/ 17 w 252"/>
              <a:gd name="T83" fmla="*/ 0 h 235"/>
              <a:gd name="T84" fmla="*/ 8 w 252"/>
              <a:gd name="T85" fmla="*/ 1 h 235"/>
              <a:gd name="T86" fmla="*/ 3 w 252"/>
              <a:gd name="T87" fmla="*/ 3 h 235"/>
              <a:gd name="T88" fmla="*/ 0 w 252"/>
              <a:gd name="T89" fmla="*/ 5 h 235"/>
              <a:gd name="T90" fmla="*/ 10 w 252"/>
              <a:gd name="T91" fmla="*/ 7 h 235"/>
              <a:gd name="T92" fmla="*/ 22 w 252"/>
              <a:gd name="T93" fmla="*/ 8 h 235"/>
              <a:gd name="T94" fmla="*/ 33 w 252"/>
              <a:gd name="T95" fmla="*/ 11 h 235"/>
              <a:gd name="T96" fmla="*/ 46 w 252"/>
              <a:gd name="T97" fmla="*/ 13 h 235"/>
              <a:gd name="T98" fmla="*/ 60 w 252"/>
              <a:gd name="T99" fmla="*/ 15 h 235"/>
              <a:gd name="T100" fmla="*/ 73 w 252"/>
              <a:gd name="T101" fmla="*/ 17 h 235"/>
              <a:gd name="T102" fmla="*/ 87 w 252"/>
              <a:gd name="T103" fmla="*/ 20 h 235"/>
              <a:gd name="T104" fmla="*/ 102 w 252"/>
              <a:gd name="T105" fmla="*/ 23 h 235"/>
              <a:gd name="T106" fmla="*/ 115 w 252"/>
              <a:gd name="T107" fmla="*/ 28 h 235"/>
              <a:gd name="T108" fmla="*/ 130 w 252"/>
              <a:gd name="T109" fmla="*/ 32 h 235"/>
              <a:gd name="T110" fmla="*/ 145 w 252"/>
              <a:gd name="T111" fmla="*/ 37 h 235"/>
              <a:gd name="T112" fmla="*/ 159 w 252"/>
              <a:gd name="T113" fmla="*/ 43 h 235"/>
              <a:gd name="T114" fmla="*/ 172 w 252"/>
              <a:gd name="T115" fmla="*/ 49 h 235"/>
              <a:gd name="T116" fmla="*/ 186 w 252"/>
              <a:gd name="T117" fmla="*/ 55 h 235"/>
              <a:gd name="T118" fmla="*/ 198 w 252"/>
              <a:gd name="T119" fmla="*/ 64 h 235"/>
              <a:gd name="T120" fmla="*/ 210 w 252"/>
              <a:gd name="T121" fmla="*/ 7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a:p>
        </p:txBody>
      </p:sp>
      <p:sp>
        <p:nvSpPr>
          <p:cNvPr id="312933" name="Freeform 613"/>
          <p:cNvSpPr>
            <a:spLocks/>
          </p:cNvSpPr>
          <p:nvPr/>
        </p:nvSpPr>
        <p:spPr bwMode="auto">
          <a:xfrm>
            <a:off x="5584825" y="1863725"/>
            <a:ext cx="26988" cy="58738"/>
          </a:xfrm>
          <a:custGeom>
            <a:avLst/>
            <a:gdLst>
              <a:gd name="T0" fmla="*/ 0 w 103"/>
              <a:gd name="T1" fmla="*/ 120 h 220"/>
              <a:gd name="T2" fmla="*/ 0 w 103"/>
              <a:gd name="T3" fmla="*/ 138 h 220"/>
              <a:gd name="T4" fmla="*/ 4 w 103"/>
              <a:gd name="T5" fmla="*/ 155 h 220"/>
              <a:gd name="T6" fmla="*/ 12 w 103"/>
              <a:gd name="T7" fmla="*/ 171 h 220"/>
              <a:gd name="T8" fmla="*/ 22 w 103"/>
              <a:gd name="T9" fmla="*/ 185 h 220"/>
              <a:gd name="T10" fmla="*/ 35 w 103"/>
              <a:gd name="T11" fmla="*/ 197 h 220"/>
              <a:gd name="T12" fmla="*/ 50 w 103"/>
              <a:gd name="T13" fmla="*/ 207 h 220"/>
              <a:gd name="T14" fmla="*/ 66 w 103"/>
              <a:gd name="T15" fmla="*/ 215 h 220"/>
              <a:gd name="T16" fmla="*/ 83 w 103"/>
              <a:gd name="T17" fmla="*/ 219 h 220"/>
              <a:gd name="T18" fmla="*/ 89 w 103"/>
              <a:gd name="T19" fmla="*/ 220 h 220"/>
              <a:gd name="T20" fmla="*/ 94 w 103"/>
              <a:gd name="T21" fmla="*/ 218 h 220"/>
              <a:gd name="T22" fmla="*/ 98 w 103"/>
              <a:gd name="T23" fmla="*/ 215 h 220"/>
              <a:gd name="T24" fmla="*/ 100 w 103"/>
              <a:gd name="T25" fmla="*/ 211 h 220"/>
              <a:gd name="T26" fmla="*/ 100 w 103"/>
              <a:gd name="T27" fmla="*/ 205 h 220"/>
              <a:gd name="T28" fmla="*/ 99 w 103"/>
              <a:gd name="T29" fmla="*/ 200 h 220"/>
              <a:gd name="T30" fmla="*/ 96 w 103"/>
              <a:gd name="T31" fmla="*/ 196 h 220"/>
              <a:gd name="T32" fmla="*/ 91 w 103"/>
              <a:gd name="T33" fmla="*/ 193 h 220"/>
              <a:gd name="T34" fmla="*/ 74 w 103"/>
              <a:gd name="T35" fmla="*/ 187 h 220"/>
              <a:gd name="T36" fmla="*/ 58 w 103"/>
              <a:gd name="T37" fmla="*/ 178 h 220"/>
              <a:gd name="T38" fmla="*/ 45 w 103"/>
              <a:gd name="T39" fmla="*/ 167 h 220"/>
              <a:gd name="T40" fmla="*/ 36 w 103"/>
              <a:gd name="T41" fmla="*/ 154 h 220"/>
              <a:gd name="T42" fmla="*/ 30 w 103"/>
              <a:gd name="T43" fmla="*/ 138 h 220"/>
              <a:gd name="T44" fmla="*/ 27 w 103"/>
              <a:gd name="T45" fmla="*/ 121 h 220"/>
              <a:gd name="T46" fmla="*/ 27 w 103"/>
              <a:gd name="T47" fmla="*/ 103 h 220"/>
              <a:gd name="T48" fmla="*/ 32 w 103"/>
              <a:gd name="T49" fmla="*/ 83 h 220"/>
              <a:gd name="T50" fmla="*/ 39 w 103"/>
              <a:gd name="T51" fmla="*/ 69 h 220"/>
              <a:gd name="T52" fmla="*/ 51 w 103"/>
              <a:gd name="T53" fmla="*/ 56 h 220"/>
              <a:gd name="T54" fmla="*/ 63 w 103"/>
              <a:gd name="T55" fmla="*/ 43 h 220"/>
              <a:gd name="T56" fmla="*/ 77 w 103"/>
              <a:gd name="T57" fmla="*/ 31 h 220"/>
              <a:gd name="T58" fmla="*/ 89 w 103"/>
              <a:gd name="T59" fmla="*/ 21 h 220"/>
              <a:gd name="T60" fmla="*/ 98 w 103"/>
              <a:gd name="T61" fmla="*/ 12 h 220"/>
              <a:gd name="T62" fmla="*/ 103 w 103"/>
              <a:gd name="T63" fmla="*/ 5 h 220"/>
              <a:gd name="T64" fmla="*/ 103 w 103"/>
              <a:gd name="T65" fmla="*/ 0 h 220"/>
              <a:gd name="T66" fmla="*/ 92 w 103"/>
              <a:gd name="T67" fmla="*/ 4 h 220"/>
              <a:gd name="T68" fmla="*/ 77 w 103"/>
              <a:gd name="T69" fmla="*/ 12 h 220"/>
              <a:gd name="T70" fmla="*/ 61 w 103"/>
              <a:gd name="T71" fmla="*/ 25 h 220"/>
              <a:gd name="T72" fmla="*/ 44 w 103"/>
              <a:gd name="T73" fmla="*/ 40 h 220"/>
              <a:gd name="T74" fmla="*/ 29 w 103"/>
              <a:gd name="T75" fmla="*/ 57 h 220"/>
              <a:gd name="T76" fmla="*/ 16 w 103"/>
              <a:gd name="T77" fmla="*/ 77 h 220"/>
              <a:gd name="T78" fmla="*/ 6 w 103"/>
              <a:gd name="T79" fmla="*/ 98 h 220"/>
              <a:gd name="T80" fmla="*/ 0 w 103"/>
              <a:gd name="T81" fmla="*/ 1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a:p>
        </p:txBody>
      </p:sp>
      <p:sp>
        <p:nvSpPr>
          <p:cNvPr id="312934" name="Freeform 614"/>
          <p:cNvSpPr>
            <a:spLocks/>
          </p:cNvSpPr>
          <p:nvPr/>
        </p:nvSpPr>
        <p:spPr bwMode="auto">
          <a:xfrm>
            <a:off x="5764213" y="1827213"/>
            <a:ext cx="57150" cy="74612"/>
          </a:xfrm>
          <a:custGeom>
            <a:avLst/>
            <a:gdLst>
              <a:gd name="T0" fmla="*/ 186 w 220"/>
              <a:gd name="T1" fmla="*/ 115 h 288"/>
              <a:gd name="T2" fmla="*/ 196 w 220"/>
              <a:gd name="T3" fmla="*/ 133 h 288"/>
              <a:gd name="T4" fmla="*/ 202 w 220"/>
              <a:gd name="T5" fmla="*/ 153 h 288"/>
              <a:gd name="T6" fmla="*/ 199 w 220"/>
              <a:gd name="T7" fmla="*/ 174 h 288"/>
              <a:gd name="T8" fmla="*/ 186 w 220"/>
              <a:gd name="T9" fmla="*/ 194 h 288"/>
              <a:gd name="T10" fmla="*/ 168 w 220"/>
              <a:gd name="T11" fmla="*/ 213 h 288"/>
              <a:gd name="T12" fmla="*/ 148 w 220"/>
              <a:gd name="T13" fmla="*/ 229 h 288"/>
              <a:gd name="T14" fmla="*/ 127 w 220"/>
              <a:gd name="T15" fmla="*/ 246 h 288"/>
              <a:gd name="T16" fmla="*/ 115 w 220"/>
              <a:gd name="T17" fmla="*/ 258 h 288"/>
              <a:gd name="T18" fmla="*/ 110 w 220"/>
              <a:gd name="T19" fmla="*/ 267 h 288"/>
              <a:gd name="T20" fmla="*/ 107 w 220"/>
              <a:gd name="T21" fmla="*/ 276 h 288"/>
              <a:gd name="T22" fmla="*/ 109 w 220"/>
              <a:gd name="T23" fmla="*/ 284 h 288"/>
              <a:gd name="T24" fmla="*/ 117 w 220"/>
              <a:gd name="T25" fmla="*/ 288 h 288"/>
              <a:gd name="T26" fmla="*/ 124 w 220"/>
              <a:gd name="T27" fmla="*/ 287 h 288"/>
              <a:gd name="T28" fmla="*/ 138 w 220"/>
              <a:gd name="T29" fmla="*/ 271 h 288"/>
              <a:gd name="T30" fmla="*/ 161 w 220"/>
              <a:gd name="T31" fmla="*/ 250 h 288"/>
              <a:gd name="T32" fmla="*/ 185 w 220"/>
              <a:gd name="T33" fmla="*/ 229 h 288"/>
              <a:gd name="T34" fmla="*/ 206 w 220"/>
              <a:gd name="T35" fmla="*/ 204 h 288"/>
              <a:gd name="T36" fmla="*/ 219 w 220"/>
              <a:gd name="T37" fmla="*/ 173 h 288"/>
              <a:gd name="T38" fmla="*/ 218 w 220"/>
              <a:gd name="T39" fmla="*/ 141 h 288"/>
              <a:gd name="T40" fmla="*/ 204 w 220"/>
              <a:gd name="T41" fmla="*/ 111 h 288"/>
              <a:gd name="T42" fmla="*/ 182 w 220"/>
              <a:gd name="T43" fmla="*/ 86 h 288"/>
              <a:gd name="T44" fmla="*/ 158 w 220"/>
              <a:gd name="T45" fmla="*/ 70 h 288"/>
              <a:gd name="T46" fmla="*/ 134 w 220"/>
              <a:gd name="T47" fmla="*/ 56 h 288"/>
              <a:gd name="T48" fmla="*/ 109 w 220"/>
              <a:gd name="T49" fmla="*/ 43 h 288"/>
              <a:gd name="T50" fmla="*/ 83 w 220"/>
              <a:gd name="T51" fmla="*/ 29 h 288"/>
              <a:gd name="T52" fmla="*/ 59 w 220"/>
              <a:gd name="T53" fmla="*/ 17 h 288"/>
              <a:gd name="T54" fmla="*/ 36 w 220"/>
              <a:gd name="T55" fmla="*/ 7 h 288"/>
              <a:gd name="T56" fmla="*/ 18 w 220"/>
              <a:gd name="T57" fmla="*/ 1 h 288"/>
              <a:gd name="T58" fmla="*/ 4 w 220"/>
              <a:gd name="T59" fmla="*/ 0 h 288"/>
              <a:gd name="T60" fmla="*/ 9 w 220"/>
              <a:gd name="T61" fmla="*/ 7 h 288"/>
              <a:gd name="T62" fmla="*/ 31 w 220"/>
              <a:gd name="T63" fmla="*/ 18 h 288"/>
              <a:gd name="T64" fmla="*/ 54 w 220"/>
              <a:gd name="T65" fmla="*/ 29 h 288"/>
              <a:gd name="T66" fmla="*/ 77 w 220"/>
              <a:gd name="T67" fmla="*/ 40 h 288"/>
              <a:gd name="T68" fmla="*/ 101 w 220"/>
              <a:gd name="T69" fmla="*/ 53 h 288"/>
              <a:gd name="T70" fmla="*/ 124 w 220"/>
              <a:gd name="T71" fmla="*/ 66 h 288"/>
              <a:gd name="T72" fmla="*/ 147 w 220"/>
              <a:gd name="T73" fmla="*/ 82 h 288"/>
              <a:gd name="T74" fmla="*/ 168 w 220"/>
              <a:gd name="T75" fmla="*/ 9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a:p>
        </p:txBody>
      </p:sp>
      <p:grpSp>
        <p:nvGrpSpPr>
          <p:cNvPr id="312935" name="Group 615"/>
          <p:cNvGrpSpPr>
            <a:grpSpLocks/>
          </p:cNvGrpSpPr>
          <p:nvPr/>
        </p:nvGrpSpPr>
        <p:grpSpPr bwMode="auto">
          <a:xfrm>
            <a:off x="5367338" y="3430588"/>
            <a:ext cx="290512" cy="404812"/>
            <a:chOff x="3381" y="2161"/>
            <a:chExt cx="183" cy="255"/>
          </a:xfrm>
        </p:grpSpPr>
        <p:pic>
          <p:nvPicPr>
            <p:cNvPr id="312936" name="Picture 616" descr="31u_bnrz[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4" y="2242"/>
              <a:ext cx="121" cy="174"/>
            </a:xfrm>
            <a:prstGeom prst="rect">
              <a:avLst/>
            </a:prstGeom>
            <a:solidFill>
              <a:srgbClr val="DDDDDD"/>
            </a:solidFill>
          </p:spPr>
        </p:pic>
        <p:sp>
          <p:nvSpPr>
            <p:cNvPr id="312937" name="Freeform 617"/>
            <p:cNvSpPr>
              <a:spLocks/>
            </p:cNvSpPr>
            <p:nvPr/>
          </p:nvSpPr>
          <p:spPr bwMode="auto">
            <a:xfrm>
              <a:off x="3430" y="2174"/>
              <a:ext cx="33" cy="39"/>
            </a:xfrm>
            <a:custGeom>
              <a:avLst/>
              <a:gdLst>
                <a:gd name="T0" fmla="*/ 70 w 199"/>
                <a:gd name="T1" fmla="*/ 29 h 232"/>
                <a:gd name="T2" fmla="*/ 55 w 199"/>
                <a:gd name="T3" fmla="*/ 39 h 232"/>
                <a:gd name="T4" fmla="*/ 42 w 199"/>
                <a:gd name="T5" fmla="*/ 50 h 232"/>
                <a:gd name="T6" fmla="*/ 30 w 199"/>
                <a:gd name="T7" fmla="*/ 63 h 232"/>
                <a:gd name="T8" fmla="*/ 20 w 199"/>
                <a:gd name="T9" fmla="*/ 77 h 232"/>
                <a:gd name="T10" fmla="*/ 12 w 199"/>
                <a:gd name="T11" fmla="*/ 91 h 232"/>
                <a:gd name="T12" fmla="*/ 6 w 199"/>
                <a:gd name="T13" fmla="*/ 108 h 232"/>
                <a:gd name="T14" fmla="*/ 2 w 199"/>
                <a:gd name="T15" fmla="*/ 125 h 232"/>
                <a:gd name="T16" fmla="*/ 0 w 199"/>
                <a:gd name="T17" fmla="*/ 142 h 232"/>
                <a:gd name="T18" fmla="*/ 2 w 199"/>
                <a:gd name="T19" fmla="*/ 166 h 232"/>
                <a:gd name="T20" fmla="*/ 12 w 199"/>
                <a:gd name="T21" fmla="*/ 186 h 232"/>
                <a:gd name="T22" fmla="*/ 26 w 199"/>
                <a:gd name="T23" fmla="*/ 203 h 232"/>
                <a:gd name="T24" fmla="*/ 45 w 199"/>
                <a:gd name="T25" fmla="*/ 216 h 232"/>
                <a:gd name="T26" fmla="*/ 66 w 199"/>
                <a:gd name="T27" fmla="*/ 226 h 232"/>
                <a:gd name="T28" fmla="*/ 88 w 199"/>
                <a:gd name="T29" fmla="*/ 230 h 232"/>
                <a:gd name="T30" fmla="*/ 111 w 199"/>
                <a:gd name="T31" fmla="*/ 232 h 232"/>
                <a:gd name="T32" fmla="*/ 134 w 199"/>
                <a:gd name="T33" fmla="*/ 228 h 232"/>
                <a:gd name="T34" fmla="*/ 138 w 199"/>
                <a:gd name="T35" fmla="*/ 228 h 232"/>
                <a:gd name="T36" fmla="*/ 143 w 199"/>
                <a:gd name="T37" fmla="*/ 226 h 232"/>
                <a:gd name="T38" fmla="*/ 147 w 199"/>
                <a:gd name="T39" fmla="*/ 222 h 232"/>
                <a:gd name="T40" fmla="*/ 148 w 199"/>
                <a:gd name="T41" fmla="*/ 218 h 232"/>
                <a:gd name="T42" fmla="*/ 145 w 199"/>
                <a:gd name="T43" fmla="*/ 212 h 232"/>
                <a:gd name="T44" fmla="*/ 141 w 199"/>
                <a:gd name="T45" fmla="*/ 207 h 232"/>
                <a:gd name="T46" fmla="*/ 135 w 199"/>
                <a:gd name="T47" fmla="*/ 203 h 232"/>
                <a:gd name="T48" fmla="*/ 129 w 199"/>
                <a:gd name="T49" fmla="*/ 201 h 232"/>
                <a:gd name="T50" fmla="*/ 117 w 199"/>
                <a:gd name="T51" fmla="*/ 197 h 232"/>
                <a:gd name="T52" fmla="*/ 105 w 199"/>
                <a:gd name="T53" fmla="*/ 195 h 232"/>
                <a:gd name="T54" fmla="*/ 94 w 199"/>
                <a:gd name="T55" fmla="*/ 193 h 232"/>
                <a:gd name="T56" fmla="*/ 83 w 199"/>
                <a:gd name="T57" fmla="*/ 190 h 232"/>
                <a:gd name="T58" fmla="*/ 73 w 199"/>
                <a:gd name="T59" fmla="*/ 187 h 232"/>
                <a:gd name="T60" fmla="*/ 62 w 199"/>
                <a:gd name="T61" fmla="*/ 182 h 232"/>
                <a:gd name="T62" fmla="*/ 53 w 199"/>
                <a:gd name="T63" fmla="*/ 176 h 232"/>
                <a:gd name="T64" fmla="*/ 43 w 199"/>
                <a:gd name="T65" fmla="*/ 167 h 232"/>
                <a:gd name="T66" fmla="*/ 40 w 199"/>
                <a:gd name="T67" fmla="*/ 128 h 232"/>
                <a:gd name="T68" fmla="*/ 49 w 199"/>
                <a:gd name="T69" fmla="*/ 96 h 232"/>
                <a:gd name="T70" fmla="*/ 68 w 199"/>
                <a:gd name="T71" fmla="*/ 71 h 232"/>
                <a:gd name="T72" fmla="*/ 94 w 199"/>
                <a:gd name="T73" fmla="*/ 50 h 232"/>
                <a:gd name="T74" fmla="*/ 122 w 199"/>
                <a:gd name="T75" fmla="*/ 34 h 232"/>
                <a:gd name="T76" fmla="*/ 151 w 199"/>
                <a:gd name="T77" fmla="*/ 21 h 232"/>
                <a:gd name="T78" fmla="*/ 178 w 199"/>
                <a:gd name="T79" fmla="*/ 12 h 232"/>
                <a:gd name="T80" fmla="*/ 199 w 199"/>
                <a:gd name="T81" fmla="*/ 4 h 232"/>
                <a:gd name="T82" fmla="*/ 186 w 199"/>
                <a:gd name="T83" fmla="*/ 1 h 232"/>
                <a:gd name="T84" fmla="*/ 172 w 199"/>
                <a:gd name="T85" fmla="*/ 0 h 232"/>
                <a:gd name="T86" fmla="*/ 156 w 199"/>
                <a:gd name="T87" fmla="*/ 2 h 232"/>
                <a:gd name="T88" fmla="*/ 138 w 199"/>
                <a:gd name="T89" fmla="*/ 4 h 232"/>
                <a:gd name="T90" fmla="*/ 121 w 199"/>
                <a:gd name="T91" fmla="*/ 10 h 232"/>
                <a:gd name="T92" fmla="*/ 103 w 199"/>
                <a:gd name="T93" fmla="*/ 16 h 232"/>
                <a:gd name="T94" fmla="*/ 86 w 199"/>
                <a:gd name="T95" fmla="*/ 23 h 232"/>
                <a:gd name="T96" fmla="*/ 70 w 199"/>
                <a:gd name="T97"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38" name="Freeform 618"/>
            <p:cNvSpPr>
              <a:spLocks/>
            </p:cNvSpPr>
            <p:nvPr/>
          </p:nvSpPr>
          <p:spPr bwMode="auto">
            <a:xfrm>
              <a:off x="3486" y="2173"/>
              <a:ext cx="22" cy="30"/>
            </a:xfrm>
            <a:custGeom>
              <a:avLst/>
              <a:gdLst>
                <a:gd name="T0" fmla="*/ 108 w 128"/>
                <a:gd name="T1" fmla="*/ 59 h 180"/>
                <a:gd name="T2" fmla="*/ 113 w 128"/>
                <a:gd name="T3" fmla="*/ 77 h 180"/>
                <a:gd name="T4" fmla="*/ 111 w 128"/>
                <a:gd name="T5" fmla="*/ 94 h 180"/>
                <a:gd name="T6" fmla="*/ 103 w 128"/>
                <a:gd name="T7" fmla="*/ 108 h 180"/>
                <a:gd name="T8" fmla="*/ 91 w 128"/>
                <a:gd name="T9" fmla="*/ 121 h 180"/>
                <a:gd name="T10" fmla="*/ 77 w 128"/>
                <a:gd name="T11" fmla="*/ 132 h 180"/>
                <a:gd name="T12" fmla="*/ 61 w 128"/>
                <a:gd name="T13" fmla="*/ 144 h 180"/>
                <a:gd name="T14" fmla="*/ 45 w 128"/>
                <a:gd name="T15" fmla="*/ 154 h 180"/>
                <a:gd name="T16" fmla="*/ 30 w 128"/>
                <a:gd name="T17" fmla="*/ 164 h 180"/>
                <a:gd name="T18" fmla="*/ 28 w 128"/>
                <a:gd name="T19" fmla="*/ 168 h 180"/>
                <a:gd name="T20" fmla="*/ 27 w 128"/>
                <a:gd name="T21" fmla="*/ 170 h 180"/>
                <a:gd name="T22" fmla="*/ 27 w 128"/>
                <a:gd name="T23" fmla="*/ 174 h 180"/>
                <a:gd name="T24" fmla="*/ 28 w 128"/>
                <a:gd name="T25" fmla="*/ 177 h 180"/>
                <a:gd name="T26" fmla="*/ 32 w 128"/>
                <a:gd name="T27" fmla="*/ 179 h 180"/>
                <a:gd name="T28" fmla="*/ 35 w 128"/>
                <a:gd name="T29" fmla="*/ 180 h 180"/>
                <a:gd name="T30" fmla="*/ 37 w 128"/>
                <a:gd name="T31" fmla="*/ 180 h 180"/>
                <a:gd name="T32" fmla="*/ 41 w 128"/>
                <a:gd name="T33" fmla="*/ 179 h 180"/>
                <a:gd name="T34" fmla="*/ 60 w 128"/>
                <a:gd name="T35" fmla="*/ 169 h 180"/>
                <a:gd name="T36" fmla="*/ 77 w 128"/>
                <a:gd name="T37" fmla="*/ 158 h 180"/>
                <a:gd name="T38" fmla="*/ 94 w 128"/>
                <a:gd name="T39" fmla="*/ 145 h 180"/>
                <a:gd name="T40" fmla="*/ 109 w 128"/>
                <a:gd name="T41" fmla="*/ 130 h 180"/>
                <a:gd name="T42" fmla="*/ 120 w 128"/>
                <a:gd name="T43" fmla="*/ 114 h 180"/>
                <a:gd name="T44" fmla="*/ 127 w 128"/>
                <a:gd name="T45" fmla="*/ 95 h 180"/>
                <a:gd name="T46" fmla="*/ 128 w 128"/>
                <a:gd name="T47" fmla="*/ 76 h 180"/>
                <a:gd name="T48" fmla="*/ 123 w 128"/>
                <a:gd name="T49" fmla="*/ 55 h 180"/>
                <a:gd name="T50" fmla="*/ 113 w 128"/>
                <a:gd name="T51" fmla="*/ 39 h 180"/>
                <a:gd name="T52" fmla="*/ 97 w 128"/>
                <a:gd name="T53" fmla="*/ 25 h 180"/>
                <a:gd name="T54" fmla="*/ 79 w 128"/>
                <a:gd name="T55" fmla="*/ 15 h 180"/>
                <a:gd name="T56" fmla="*/ 57 w 128"/>
                <a:gd name="T57" fmla="*/ 7 h 180"/>
                <a:gd name="T58" fmla="*/ 36 w 128"/>
                <a:gd name="T59" fmla="*/ 2 h 180"/>
                <a:gd name="T60" fmla="*/ 19 w 128"/>
                <a:gd name="T61" fmla="*/ 0 h 180"/>
                <a:gd name="T62" fmla="*/ 6 w 128"/>
                <a:gd name="T63" fmla="*/ 0 h 180"/>
                <a:gd name="T64" fmla="*/ 0 w 128"/>
                <a:gd name="T65" fmla="*/ 4 h 180"/>
                <a:gd name="T66" fmla="*/ 14 w 128"/>
                <a:gd name="T67" fmla="*/ 9 h 180"/>
                <a:gd name="T68" fmla="*/ 29 w 128"/>
                <a:gd name="T69" fmla="*/ 14 h 180"/>
                <a:gd name="T70" fmla="*/ 46 w 128"/>
                <a:gd name="T71" fmla="*/ 19 h 180"/>
                <a:gd name="T72" fmla="*/ 61 w 128"/>
                <a:gd name="T73" fmla="*/ 23 h 180"/>
                <a:gd name="T74" fmla="*/ 76 w 128"/>
                <a:gd name="T75" fmla="*/ 29 h 180"/>
                <a:gd name="T76" fmla="*/ 89 w 128"/>
                <a:gd name="T77" fmla="*/ 37 h 180"/>
                <a:gd name="T78" fmla="*/ 100 w 128"/>
                <a:gd name="T79" fmla="*/ 46 h 180"/>
                <a:gd name="T80" fmla="*/ 108 w 128"/>
                <a:gd name="T81"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39" name="Freeform 619"/>
            <p:cNvSpPr>
              <a:spLocks/>
            </p:cNvSpPr>
            <p:nvPr/>
          </p:nvSpPr>
          <p:spPr bwMode="auto">
            <a:xfrm>
              <a:off x="3409" y="2166"/>
              <a:ext cx="54" cy="63"/>
            </a:xfrm>
            <a:custGeom>
              <a:avLst/>
              <a:gdLst>
                <a:gd name="T0" fmla="*/ 100 w 322"/>
                <a:gd name="T1" fmla="*/ 70 h 378"/>
                <a:gd name="T2" fmla="*/ 53 w 322"/>
                <a:gd name="T3" fmla="*/ 115 h 378"/>
                <a:gd name="T4" fmla="*/ 17 w 322"/>
                <a:gd name="T5" fmla="*/ 166 h 378"/>
                <a:gd name="T6" fmla="*/ 0 w 322"/>
                <a:gd name="T7" fmla="*/ 226 h 378"/>
                <a:gd name="T8" fmla="*/ 3 w 322"/>
                <a:gd name="T9" fmla="*/ 266 h 378"/>
                <a:gd name="T10" fmla="*/ 9 w 322"/>
                <a:gd name="T11" fmla="*/ 282 h 378"/>
                <a:gd name="T12" fmla="*/ 19 w 322"/>
                <a:gd name="T13" fmla="*/ 297 h 378"/>
                <a:gd name="T14" fmla="*/ 32 w 322"/>
                <a:gd name="T15" fmla="*/ 310 h 378"/>
                <a:gd name="T16" fmla="*/ 56 w 322"/>
                <a:gd name="T17" fmla="*/ 324 h 378"/>
                <a:gd name="T18" fmla="*/ 86 w 322"/>
                <a:gd name="T19" fmla="*/ 338 h 378"/>
                <a:gd name="T20" fmla="*/ 119 w 322"/>
                <a:gd name="T21" fmla="*/ 350 h 378"/>
                <a:gd name="T22" fmla="*/ 152 w 322"/>
                <a:gd name="T23" fmla="*/ 359 h 378"/>
                <a:gd name="T24" fmla="*/ 186 w 322"/>
                <a:gd name="T25" fmla="*/ 366 h 378"/>
                <a:gd name="T26" fmla="*/ 220 w 322"/>
                <a:gd name="T27" fmla="*/ 371 h 378"/>
                <a:gd name="T28" fmla="*/ 254 w 322"/>
                <a:gd name="T29" fmla="*/ 374 h 378"/>
                <a:gd name="T30" fmla="*/ 289 w 322"/>
                <a:gd name="T31" fmla="*/ 376 h 378"/>
                <a:gd name="T32" fmla="*/ 311 w 322"/>
                <a:gd name="T33" fmla="*/ 378 h 378"/>
                <a:gd name="T34" fmla="*/ 320 w 322"/>
                <a:gd name="T35" fmla="*/ 371 h 378"/>
                <a:gd name="T36" fmla="*/ 322 w 322"/>
                <a:gd name="T37" fmla="*/ 360 h 378"/>
                <a:gd name="T38" fmla="*/ 315 w 322"/>
                <a:gd name="T39" fmla="*/ 352 h 378"/>
                <a:gd name="T40" fmla="*/ 294 w 322"/>
                <a:gd name="T41" fmla="*/ 347 h 378"/>
                <a:gd name="T42" fmla="*/ 263 w 322"/>
                <a:gd name="T43" fmla="*/ 341 h 378"/>
                <a:gd name="T44" fmla="*/ 232 w 322"/>
                <a:gd name="T45" fmla="*/ 336 h 378"/>
                <a:gd name="T46" fmla="*/ 200 w 322"/>
                <a:gd name="T47" fmla="*/ 332 h 378"/>
                <a:gd name="T48" fmla="*/ 170 w 322"/>
                <a:gd name="T49" fmla="*/ 326 h 378"/>
                <a:gd name="T50" fmla="*/ 139 w 322"/>
                <a:gd name="T51" fmla="*/ 318 h 378"/>
                <a:gd name="T52" fmla="*/ 110 w 322"/>
                <a:gd name="T53" fmla="*/ 309 h 378"/>
                <a:gd name="T54" fmla="*/ 80 w 322"/>
                <a:gd name="T55" fmla="*/ 297 h 378"/>
                <a:gd name="T56" fmla="*/ 55 w 322"/>
                <a:gd name="T57" fmla="*/ 281 h 378"/>
                <a:gd name="T58" fmla="*/ 38 w 322"/>
                <a:gd name="T59" fmla="*/ 259 h 378"/>
                <a:gd name="T60" fmla="*/ 34 w 322"/>
                <a:gd name="T61" fmla="*/ 232 h 378"/>
                <a:gd name="T62" fmla="*/ 38 w 322"/>
                <a:gd name="T63" fmla="*/ 200 h 378"/>
                <a:gd name="T64" fmla="*/ 51 w 322"/>
                <a:gd name="T65" fmla="*/ 170 h 378"/>
                <a:gd name="T66" fmla="*/ 71 w 322"/>
                <a:gd name="T67" fmla="*/ 137 h 378"/>
                <a:gd name="T68" fmla="*/ 94 w 322"/>
                <a:gd name="T69" fmla="*/ 110 h 378"/>
                <a:gd name="T70" fmla="*/ 123 w 322"/>
                <a:gd name="T71" fmla="*/ 82 h 378"/>
                <a:gd name="T72" fmla="*/ 153 w 322"/>
                <a:gd name="T73" fmla="*/ 57 h 378"/>
                <a:gd name="T74" fmla="*/ 195 w 322"/>
                <a:gd name="T75" fmla="*/ 38 h 378"/>
                <a:gd name="T76" fmla="*/ 238 w 322"/>
                <a:gd name="T77" fmla="*/ 20 h 378"/>
                <a:gd name="T78" fmla="*/ 264 w 322"/>
                <a:gd name="T79" fmla="*/ 7 h 378"/>
                <a:gd name="T80" fmla="*/ 256 w 322"/>
                <a:gd name="T81" fmla="*/ 0 h 378"/>
                <a:gd name="T82" fmla="*/ 221 w 322"/>
                <a:gd name="T83" fmla="*/ 4 h 378"/>
                <a:gd name="T84" fmla="*/ 180 w 322"/>
                <a:gd name="T85" fmla="*/ 18 h 378"/>
                <a:gd name="T86" fmla="*/ 141 w 322"/>
                <a:gd name="T87" fmla="*/ 3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40" name="Freeform 620"/>
            <p:cNvSpPr>
              <a:spLocks/>
            </p:cNvSpPr>
            <p:nvPr/>
          </p:nvSpPr>
          <p:spPr bwMode="auto">
            <a:xfrm>
              <a:off x="3485" y="2164"/>
              <a:ext cx="47" cy="42"/>
            </a:xfrm>
            <a:custGeom>
              <a:avLst/>
              <a:gdLst>
                <a:gd name="T0" fmla="*/ 235 w 283"/>
                <a:gd name="T1" fmla="*/ 77 h 252"/>
                <a:gd name="T2" fmla="*/ 248 w 283"/>
                <a:gd name="T3" fmla="*/ 91 h 252"/>
                <a:gd name="T4" fmla="*/ 256 w 283"/>
                <a:gd name="T5" fmla="*/ 107 h 252"/>
                <a:gd name="T6" fmla="*/ 259 w 283"/>
                <a:gd name="T7" fmla="*/ 124 h 252"/>
                <a:gd name="T8" fmla="*/ 259 w 283"/>
                <a:gd name="T9" fmla="*/ 142 h 252"/>
                <a:gd name="T10" fmla="*/ 257 w 283"/>
                <a:gd name="T11" fmla="*/ 157 h 252"/>
                <a:gd name="T12" fmla="*/ 252 w 283"/>
                <a:gd name="T13" fmla="*/ 170 h 252"/>
                <a:gd name="T14" fmla="*/ 244 w 283"/>
                <a:gd name="T15" fmla="*/ 183 h 252"/>
                <a:gd name="T16" fmla="*/ 236 w 283"/>
                <a:gd name="T17" fmla="*/ 193 h 252"/>
                <a:gd name="T18" fmla="*/ 225 w 283"/>
                <a:gd name="T19" fmla="*/ 204 h 252"/>
                <a:gd name="T20" fmla="*/ 215 w 283"/>
                <a:gd name="T21" fmla="*/ 214 h 252"/>
                <a:gd name="T22" fmla="*/ 204 w 283"/>
                <a:gd name="T23" fmla="*/ 224 h 252"/>
                <a:gd name="T24" fmla="*/ 194 w 283"/>
                <a:gd name="T25" fmla="*/ 234 h 252"/>
                <a:gd name="T26" fmla="*/ 191 w 283"/>
                <a:gd name="T27" fmla="*/ 238 h 252"/>
                <a:gd name="T28" fmla="*/ 191 w 283"/>
                <a:gd name="T29" fmla="*/ 241 h 252"/>
                <a:gd name="T30" fmla="*/ 191 w 283"/>
                <a:gd name="T31" fmla="*/ 245 h 252"/>
                <a:gd name="T32" fmla="*/ 194 w 283"/>
                <a:gd name="T33" fmla="*/ 248 h 252"/>
                <a:gd name="T34" fmla="*/ 197 w 283"/>
                <a:gd name="T35" fmla="*/ 250 h 252"/>
                <a:gd name="T36" fmla="*/ 202 w 283"/>
                <a:gd name="T37" fmla="*/ 252 h 252"/>
                <a:gd name="T38" fmla="*/ 205 w 283"/>
                <a:gd name="T39" fmla="*/ 250 h 252"/>
                <a:gd name="T40" fmla="*/ 209 w 283"/>
                <a:gd name="T41" fmla="*/ 248 h 252"/>
                <a:gd name="T42" fmla="*/ 232 w 283"/>
                <a:gd name="T43" fmla="*/ 233 h 252"/>
                <a:gd name="T44" fmla="*/ 252 w 283"/>
                <a:gd name="T45" fmla="*/ 214 h 252"/>
                <a:gd name="T46" fmla="*/ 268 w 283"/>
                <a:gd name="T47" fmla="*/ 192 h 252"/>
                <a:gd name="T48" fmla="*/ 278 w 283"/>
                <a:gd name="T49" fmla="*/ 167 h 252"/>
                <a:gd name="T50" fmla="*/ 283 w 283"/>
                <a:gd name="T51" fmla="*/ 141 h 252"/>
                <a:gd name="T52" fmla="*/ 280 w 283"/>
                <a:gd name="T53" fmla="*/ 115 h 252"/>
                <a:gd name="T54" fmla="*/ 271 w 283"/>
                <a:gd name="T55" fmla="*/ 91 h 252"/>
                <a:gd name="T56" fmla="*/ 252 w 283"/>
                <a:gd name="T57" fmla="*/ 69 h 252"/>
                <a:gd name="T58" fmla="*/ 238 w 283"/>
                <a:gd name="T59" fmla="*/ 57 h 252"/>
                <a:gd name="T60" fmla="*/ 222 w 283"/>
                <a:gd name="T61" fmla="*/ 48 h 252"/>
                <a:gd name="T62" fmla="*/ 204 w 283"/>
                <a:gd name="T63" fmla="*/ 39 h 252"/>
                <a:gd name="T64" fmla="*/ 184 w 283"/>
                <a:gd name="T65" fmla="*/ 31 h 252"/>
                <a:gd name="T66" fmla="*/ 164 w 283"/>
                <a:gd name="T67" fmla="*/ 23 h 252"/>
                <a:gd name="T68" fmla="*/ 144 w 283"/>
                <a:gd name="T69" fmla="*/ 17 h 252"/>
                <a:gd name="T70" fmla="*/ 123 w 283"/>
                <a:gd name="T71" fmla="*/ 13 h 252"/>
                <a:gd name="T72" fmla="*/ 103 w 283"/>
                <a:gd name="T73" fmla="*/ 8 h 252"/>
                <a:gd name="T74" fmla="*/ 83 w 283"/>
                <a:gd name="T75" fmla="*/ 5 h 252"/>
                <a:gd name="T76" fmla="*/ 66 w 283"/>
                <a:gd name="T77" fmla="*/ 2 h 252"/>
                <a:gd name="T78" fmla="*/ 48 w 283"/>
                <a:gd name="T79" fmla="*/ 0 h 252"/>
                <a:gd name="T80" fmla="*/ 34 w 283"/>
                <a:gd name="T81" fmla="*/ 0 h 252"/>
                <a:gd name="T82" fmla="*/ 21 w 283"/>
                <a:gd name="T83" fmla="*/ 0 h 252"/>
                <a:gd name="T84" fmla="*/ 11 w 283"/>
                <a:gd name="T85" fmla="*/ 0 h 252"/>
                <a:gd name="T86" fmla="*/ 4 w 283"/>
                <a:gd name="T87" fmla="*/ 2 h 252"/>
                <a:gd name="T88" fmla="*/ 0 w 283"/>
                <a:gd name="T89" fmla="*/ 5 h 252"/>
                <a:gd name="T90" fmla="*/ 12 w 283"/>
                <a:gd name="T91" fmla="*/ 7 h 252"/>
                <a:gd name="T92" fmla="*/ 24 w 283"/>
                <a:gd name="T93" fmla="*/ 8 h 252"/>
                <a:gd name="T94" fmla="*/ 38 w 283"/>
                <a:gd name="T95" fmla="*/ 10 h 252"/>
                <a:gd name="T96" fmla="*/ 52 w 283"/>
                <a:gd name="T97" fmla="*/ 13 h 252"/>
                <a:gd name="T98" fmla="*/ 66 w 283"/>
                <a:gd name="T99" fmla="*/ 16 h 252"/>
                <a:gd name="T100" fmla="*/ 82 w 283"/>
                <a:gd name="T101" fmla="*/ 18 h 252"/>
                <a:gd name="T102" fmla="*/ 98 w 283"/>
                <a:gd name="T103" fmla="*/ 22 h 252"/>
                <a:gd name="T104" fmla="*/ 114 w 283"/>
                <a:gd name="T105" fmla="*/ 25 h 252"/>
                <a:gd name="T106" fmla="*/ 129 w 283"/>
                <a:gd name="T107" fmla="*/ 30 h 252"/>
                <a:gd name="T108" fmla="*/ 146 w 283"/>
                <a:gd name="T109" fmla="*/ 34 h 252"/>
                <a:gd name="T110" fmla="*/ 162 w 283"/>
                <a:gd name="T111" fmla="*/ 39 h 252"/>
                <a:gd name="T112" fmla="*/ 177 w 283"/>
                <a:gd name="T113" fmla="*/ 45 h 252"/>
                <a:gd name="T114" fmla="*/ 193 w 283"/>
                <a:gd name="T115" fmla="*/ 52 h 252"/>
                <a:gd name="T116" fmla="*/ 208 w 283"/>
                <a:gd name="T117" fmla="*/ 60 h 252"/>
                <a:gd name="T118" fmla="*/ 222 w 283"/>
                <a:gd name="T119" fmla="*/ 68 h 252"/>
                <a:gd name="T120" fmla="*/ 235 w 283"/>
                <a:gd name="T121" fmla="*/ 7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41" name="Freeform 621"/>
            <p:cNvSpPr>
              <a:spLocks/>
            </p:cNvSpPr>
            <p:nvPr/>
          </p:nvSpPr>
          <p:spPr bwMode="auto">
            <a:xfrm>
              <a:off x="3389" y="2184"/>
              <a:ext cx="19" cy="39"/>
            </a:xfrm>
            <a:custGeom>
              <a:avLst/>
              <a:gdLst>
                <a:gd name="T0" fmla="*/ 0 w 114"/>
                <a:gd name="T1" fmla="*/ 130 h 238"/>
                <a:gd name="T2" fmla="*/ 0 w 114"/>
                <a:gd name="T3" fmla="*/ 149 h 238"/>
                <a:gd name="T4" fmla="*/ 4 w 114"/>
                <a:gd name="T5" fmla="*/ 168 h 238"/>
                <a:gd name="T6" fmla="*/ 12 w 114"/>
                <a:gd name="T7" fmla="*/ 185 h 238"/>
                <a:gd name="T8" fmla="*/ 24 w 114"/>
                <a:gd name="T9" fmla="*/ 200 h 238"/>
                <a:gd name="T10" fmla="*/ 38 w 114"/>
                <a:gd name="T11" fmla="*/ 213 h 238"/>
                <a:gd name="T12" fmla="*/ 55 w 114"/>
                <a:gd name="T13" fmla="*/ 224 h 238"/>
                <a:gd name="T14" fmla="*/ 73 w 114"/>
                <a:gd name="T15" fmla="*/ 232 h 238"/>
                <a:gd name="T16" fmla="*/ 92 w 114"/>
                <a:gd name="T17" fmla="*/ 237 h 238"/>
                <a:gd name="T18" fmla="*/ 98 w 114"/>
                <a:gd name="T19" fmla="*/ 238 h 238"/>
                <a:gd name="T20" fmla="*/ 104 w 114"/>
                <a:gd name="T21" fmla="*/ 235 h 238"/>
                <a:gd name="T22" fmla="*/ 109 w 114"/>
                <a:gd name="T23" fmla="*/ 232 h 238"/>
                <a:gd name="T24" fmla="*/ 111 w 114"/>
                <a:gd name="T25" fmla="*/ 227 h 238"/>
                <a:gd name="T26" fmla="*/ 111 w 114"/>
                <a:gd name="T27" fmla="*/ 222 h 238"/>
                <a:gd name="T28" fmla="*/ 110 w 114"/>
                <a:gd name="T29" fmla="*/ 216 h 238"/>
                <a:gd name="T30" fmla="*/ 106 w 114"/>
                <a:gd name="T31" fmla="*/ 211 h 238"/>
                <a:gd name="T32" fmla="*/ 100 w 114"/>
                <a:gd name="T33" fmla="*/ 209 h 238"/>
                <a:gd name="T34" fmla="*/ 82 w 114"/>
                <a:gd name="T35" fmla="*/ 202 h 238"/>
                <a:gd name="T36" fmla="*/ 64 w 114"/>
                <a:gd name="T37" fmla="*/ 193 h 238"/>
                <a:gd name="T38" fmla="*/ 50 w 114"/>
                <a:gd name="T39" fmla="*/ 180 h 238"/>
                <a:gd name="T40" fmla="*/ 39 w 114"/>
                <a:gd name="T41" fmla="*/ 167 h 238"/>
                <a:gd name="T42" fmla="*/ 32 w 114"/>
                <a:gd name="T43" fmla="*/ 149 h 238"/>
                <a:gd name="T44" fmla="*/ 29 w 114"/>
                <a:gd name="T45" fmla="*/ 131 h 238"/>
                <a:gd name="T46" fmla="*/ 29 w 114"/>
                <a:gd name="T47" fmla="*/ 111 h 238"/>
                <a:gd name="T48" fmla="*/ 35 w 114"/>
                <a:gd name="T49" fmla="*/ 91 h 238"/>
                <a:gd name="T50" fmla="*/ 42 w 114"/>
                <a:gd name="T51" fmla="*/ 76 h 238"/>
                <a:gd name="T52" fmla="*/ 51 w 114"/>
                <a:gd name="T53" fmla="*/ 62 h 238"/>
                <a:gd name="T54" fmla="*/ 62 w 114"/>
                <a:gd name="T55" fmla="*/ 49 h 238"/>
                <a:gd name="T56" fmla="*/ 73 w 114"/>
                <a:gd name="T57" fmla="*/ 38 h 238"/>
                <a:gd name="T58" fmla="*/ 84 w 114"/>
                <a:gd name="T59" fmla="*/ 28 h 238"/>
                <a:gd name="T60" fmla="*/ 96 w 114"/>
                <a:gd name="T61" fmla="*/ 18 h 238"/>
                <a:gd name="T62" fmla="*/ 106 w 114"/>
                <a:gd name="T63" fmla="*/ 9 h 238"/>
                <a:gd name="T64" fmla="*/ 114 w 114"/>
                <a:gd name="T65" fmla="*/ 1 h 238"/>
                <a:gd name="T66" fmla="*/ 106 w 114"/>
                <a:gd name="T67" fmla="*/ 0 h 238"/>
                <a:gd name="T68" fmla="*/ 93 w 114"/>
                <a:gd name="T69" fmla="*/ 6 h 238"/>
                <a:gd name="T70" fmla="*/ 76 w 114"/>
                <a:gd name="T71" fmla="*/ 18 h 238"/>
                <a:gd name="T72" fmla="*/ 56 w 114"/>
                <a:gd name="T73" fmla="*/ 36 h 238"/>
                <a:gd name="T74" fmla="*/ 37 w 114"/>
                <a:gd name="T75" fmla="*/ 57 h 238"/>
                <a:gd name="T76" fmla="*/ 20 w 114"/>
                <a:gd name="T77" fmla="*/ 80 h 238"/>
                <a:gd name="T78" fmla="*/ 7 w 114"/>
                <a:gd name="T79" fmla="*/ 106 h 238"/>
                <a:gd name="T80" fmla="*/ 0 w 114"/>
                <a:gd name="T81" fmla="*/ 13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42" name="Freeform 622"/>
            <p:cNvSpPr>
              <a:spLocks/>
            </p:cNvSpPr>
            <p:nvPr/>
          </p:nvSpPr>
          <p:spPr bwMode="auto">
            <a:xfrm>
              <a:off x="3523" y="2161"/>
              <a:ext cx="41" cy="52"/>
            </a:xfrm>
            <a:custGeom>
              <a:avLst/>
              <a:gdLst>
                <a:gd name="T0" fmla="*/ 207 w 246"/>
                <a:gd name="T1" fmla="*/ 124 h 310"/>
                <a:gd name="T2" fmla="*/ 219 w 246"/>
                <a:gd name="T3" fmla="*/ 143 h 310"/>
                <a:gd name="T4" fmla="*/ 225 w 246"/>
                <a:gd name="T5" fmla="*/ 164 h 310"/>
                <a:gd name="T6" fmla="*/ 221 w 246"/>
                <a:gd name="T7" fmla="*/ 187 h 310"/>
                <a:gd name="T8" fmla="*/ 208 w 246"/>
                <a:gd name="T9" fmla="*/ 209 h 310"/>
                <a:gd name="T10" fmla="*/ 188 w 246"/>
                <a:gd name="T11" fmla="*/ 228 h 310"/>
                <a:gd name="T12" fmla="*/ 166 w 246"/>
                <a:gd name="T13" fmla="*/ 246 h 310"/>
                <a:gd name="T14" fmla="*/ 143 w 246"/>
                <a:gd name="T15" fmla="*/ 264 h 310"/>
                <a:gd name="T16" fmla="*/ 129 w 246"/>
                <a:gd name="T17" fmla="*/ 278 h 310"/>
                <a:gd name="T18" fmla="*/ 124 w 246"/>
                <a:gd name="T19" fmla="*/ 287 h 310"/>
                <a:gd name="T20" fmla="*/ 120 w 246"/>
                <a:gd name="T21" fmla="*/ 296 h 310"/>
                <a:gd name="T22" fmla="*/ 121 w 246"/>
                <a:gd name="T23" fmla="*/ 305 h 310"/>
                <a:gd name="T24" fmla="*/ 130 w 246"/>
                <a:gd name="T25" fmla="*/ 310 h 310"/>
                <a:gd name="T26" fmla="*/ 139 w 246"/>
                <a:gd name="T27" fmla="*/ 309 h 310"/>
                <a:gd name="T28" fmla="*/ 154 w 246"/>
                <a:gd name="T29" fmla="*/ 293 h 310"/>
                <a:gd name="T30" fmla="*/ 180 w 246"/>
                <a:gd name="T31" fmla="*/ 269 h 310"/>
                <a:gd name="T32" fmla="*/ 207 w 246"/>
                <a:gd name="T33" fmla="*/ 246 h 310"/>
                <a:gd name="T34" fmla="*/ 231 w 246"/>
                <a:gd name="T35" fmla="*/ 219 h 310"/>
                <a:gd name="T36" fmla="*/ 245 w 246"/>
                <a:gd name="T37" fmla="*/ 187 h 310"/>
                <a:gd name="T38" fmla="*/ 242 w 246"/>
                <a:gd name="T39" fmla="*/ 153 h 310"/>
                <a:gd name="T40" fmla="*/ 227 w 246"/>
                <a:gd name="T41" fmla="*/ 120 h 310"/>
                <a:gd name="T42" fmla="*/ 201 w 246"/>
                <a:gd name="T43" fmla="*/ 94 h 310"/>
                <a:gd name="T44" fmla="*/ 177 w 246"/>
                <a:gd name="T45" fmla="*/ 74 h 310"/>
                <a:gd name="T46" fmla="*/ 152 w 246"/>
                <a:gd name="T47" fmla="*/ 60 h 310"/>
                <a:gd name="T48" fmla="*/ 126 w 246"/>
                <a:gd name="T49" fmla="*/ 43 h 310"/>
                <a:gd name="T50" fmla="*/ 98 w 246"/>
                <a:gd name="T51" fmla="*/ 28 h 310"/>
                <a:gd name="T52" fmla="*/ 72 w 246"/>
                <a:gd name="T53" fmla="*/ 16 h 310"/>
                <a:gd name="T54" fmla="*/ 46 w 246"/>
                <a:gd name="T55" fmla="*/ 7 h 310"/>
                <a:gd name="T56" fmla="*/ 24 w 246"/>
                <a:gd name="T57" fmla="*/ 1 h 310"/>
                <a:gd name="T58" fmla="*/ 7 w 246"/>
                <a:gd name="T59" fmla="*/ 1 h 310"/>
                <a:gd name="T60" fmla="*/ 8 w 246"/>
                <a:gd name="T61" fmla="*/ 6 h 310"/>
                <a:gd name="T62" fmla="*/ 28 w 246"/>
                <a:gd name="T63" fmla="*/ 14 h 310"/>
                <a:gd name="T64" fmla="*/ 51 w 246"/>
                <a:gd name="T65" fmla="*/ 24 h 310"/>
                <a:gd name="T66" fmla="*/ 78 w 246"/>
                <a:gd name="T67" fmla="*/ 37 h 310"/>
                <a:gd name="T68" fmla="*/ 106 w 246"/>
                <a:gd name="T69" fmla="*/ 51 h 310"/>
                <a:gd name="T70" fmla="*/ 134 w 246"/>
                <a:gd name="T71" fmla="*/ 69 h 310"/>
                <a:gd name="T72" fmla="*/ 163 w 246"/>
                <a:gd name="T73" fmla="*/ 87 h 310"/>
                <a:gd name="T74" fmla="*/ 187 w 246"/>
                <a:gd name="T75" fmla="*/ 10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43" name="Freeform 623"/>
            <p:cNvSpPr>
              <a:spLocks/>
            </p:cNvSpPr>
            <p:nvPr/>
          </p:nvSpPr>
          <p:spPr bwMode="auto">
            <a:xfrm>
              <a:off x="3478" y="2222"/>
              <a:ext cx="14" cy="31"/>
            </a:xfrm>
            <a:custGeom>
              <a:avLst/>
              <a:gdLst>
                <a:gd name="T0" fmla="*/ 31 w 83"/>
                <a:gd name="T1" fmla="*/ 14 h 187"/>
                <a:gd name="T2" fmla="*/ 29 w 83"/>
                <a:gd name="T3" fmla="*/ 8 h 187"/>
                <a:gd name="T4" fmla="*/ 25 w 83"/>
                <a:gd name="T5" fmla="*/ 3 h 187"/>
                <a:gd name="T6" fmla="*/ 19 w 83"/>
                <a:gd name="T7" fmla="*/ 1 h 187"/>
                <a:gd name="T8" fmla="*/ 14 w 83"/>
                <a:gd name="T9" fmla="*/ 0 h 187"/>
                <a:gd name="T10" fmla="*/ 8 w 83"/>
                <a:gd name="T11" fmla="*/ 2 h 187"/>
                <a:gd name="T12" fmla="*/ 3 w 83"/>
                <a:gd name="T13" fmla="*/ 5 h 187"/>
                <a:gd name="T14" fmla="*/ 0 w 83"/>
                <a:gd name="T15" fmla="*/ 11 h 187"/>
                <a:gd name="T16" fmla="*/ 0 w 83"/>
                <a:gd name="T17" fmla="*/ 17 h 187"/>
                <a:gd name="T18" fmla="*/ 5 w 83"/>
                <a:gd name="T19" fmla="*/ 42 h 187"/>
                <a:gd name="T20" fmla="*/ 15 w 83"/>
                <a:gd name="T21" fmla="*/ 71 h 187"/>
                <a:gd name="T22" fmla="*/ 27 w 83"/>
                <a:gd name="T23" fmla="*/ 100 h 187"/>
                <a:gd name="T24" fmla="*/ 41 w 83"/>
                <a:gd name="T25" fmla="*/ 127 h 187"/>
                <a:gd name="T26" fmla="*/ 55 w 83"/>
                <a:gd name="T27" fmla="*/ 151 h 187"/>
                <a:gd name="T28" fmla="*/ 68 w 83"/>
                <a:gd name="T29" fmla="*/ 171 h 187"/>
                <a:gd name="T30" fmla="*/ 77 w 83"/>
                <a:gd name="T31" fmla="*/ 184 h 187"/>
                <a:gd name="T32" fmla="*/ 83 w 83"/>
                <a:gd name="T33" fmla="*/ 187 h 187"/>
                <a:gd name="T34" fmla="*/ 80 w 83"/>
                <a:gd name="T35" fmla="*/ 174 h 187"/>
                <a:gd name="T36" fmla="*/ 75 w 83"/>
                <a:gd name="T37" fmla="*/ 158 h 187"/>
                <a:gd name="T38" fmla="*/ 68 w 83"/>
                <a:gd name="T39" fmla="*/ 138 h 187"/>
                <a:gd name="T40" fmla="*/ 59 w 83"/>
                <a:gd name="T41" fmla="*/ 113 h 187"/>
                <a:gd name="T42" fmla="*/ 51 w 83"/>
                <a:gd name="T43" fmla="*/ 88 h 187"/>
                <a:gd name="T44" fmla="*/ 43 w 83"/>
                <a:gd name="T45" fmla="*/ 63 h 187"/>
                <a:gd name="T46" fmla="*/ 36 w 83"/>
                <a:gd name="T47" fmla="*/ 38 h 187"/>
                <a:gd name="T48" fmla="*/ 31 w 83"/>
                <a:gd name="T49" fmla="*/ 1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44" name="Freeform 624"/>
            <p:cNvSpPr>
              <a:spLocks/>
            </p:cNvSpPr>
            <p:nvPr/>
          </p:nvSpPr>
          <p:spPr bwMode="auto">
            <a:xfrm>
              <a:off x="3472" y="2205"/>
              <a:ext cx="7" cy="16"/>
            </a:xfrm>
            <a:custGeom>
              <a:avLst/>
              <a:gdLst>
                <a:gd name="T0" fmla="*/ 22 w 44"/>
                <a:gd name="T1" fmla="*/ 10 h 94"/>
                <a:gd name="T2" fmla="*/ 21 w 44"/>
                <a:gd name="T3" fmla="*/ 6 h 94"/>
                <a:gd name="T4" fmla="*/ 18 w 44"/>
                <a:gd name="T5" fmla="*/ 2 h 94"/>
                <a:gd name="T6" fmla="*/ 14 w 44"/>
                <a:gd name="T7" fmla="*/ 0 h 94"/>
                <a:gd name="T8" fmla="*/ 10 w 44"/>
                <a:gd name="T9" fmla="*/ 0 h 94"/>
                <a:gd name="T10" fmla="*/ 6 w 44"/>
                <a:gd name="T11" fmla="*/ 1 h 94"/>
                <a:gd name="T12" fmla="*/ 3 w 44"/>
                <a:gd name="T13" fmla="*/ 3 h 94"/>
                <a:gd name="T14" fmla="*/ 0 w 44"/>
                <a:gd name="T15" fmla="*/ 7 h 94"/>
                <a:gd name="T16" fmla="*/ 0 w 44"/>
                <a:gd name="T17" fmla="*/ 11 h 94"/>
                <a:gd name="T18" fmla="*/ 0 w 44"/>
                <a:gd name="T19" fmla="*/ 24 h 94"/>
                <a:gd name="T20" fmla="*/ 4 w 44"/>
                <a:gd name="T21" fmla="*/ 38 h 94"/>
                <a:gd name="T22" fmla="*/ 8 w 44"/>
                <a:gd name="T23" fmla="*/ 52 h 94"/>
                <a:gd name="T24" fmla="*/ 14 w 44"/>
                <a:gd name="T25" fmla="*/ 65 h 94"/>
                <a:gd name="T26" fmla="*/ 21 w 44"/>
                <a:gd name="T27" fmla="*/ 78 h 94"/>
                <a:gd name="T28" fmla="*/ 28 w 44"/>
                <a:gd name="T29" fmla="*/ 87 h 94"/>
                <a:gd name="T30" fmla="*/ 37 w 44"/>
                <a:gd name="T31" fmla="*/ 93 h 94"/>
                <a:gd name="T32" fmla="*/ 42 w 44"/>
                <a:gd name="T33" fmla="*/ 94 h 94"/>
                <a:gd name="T34" fmla="*/ 44 w 44"/>
                <a:gd name="T35" fmla="*/ 76 h 94"/>
                <a:gd name="T36" fmla="*/ 38 w 44"/>
                <a:gd name="T37" fmla="*/ 54 h 94"/>
                <a:gd name="T38" fmla="*/ 31 w 44"/>
                <a:gd name="T39" fmla="*/ 32 h 94"/>
                <a:gd name="T40" fmla="*/ 22 w 44"/>
                <a:gd name="T4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45" name="Freeform 625"/>
            <p:cNvSpPr>
              <a:spLocks/>
            </p:cNvSpPr>
            <p:nvPr/>
          </p:nvSpPr>
          <p:spPr bwMode="auto">
            <a:xfrm>
              <a:off x="3466" y="2194"/>
              <a:ext cx="6" cy="9"/>
            </a:xfrm>
            <a:custGeom>
              <a:avLst/>
              <a:gdLst>
                <a:gd name="T0" fmla="*/ 20 w 38"/>
                <a:gd name="T1" fmla="*/ 7 h 54"/>
                <a:gd name="T2" fmla="*/ 20 w 38"/>
                <a:gd name="T3" fmla="*/ 8 h 54"/>
                <a:gd name="T4" fmla="*/ 20 w 38"/>
                <a:gd name="T5" fmla="*/ 8 h 54"/>
                <a:gd name="T6" fmla="*/ 20 w 38"/>
                <a:gd name="T7" fmla="*/ 8 h 54"/>
                <a:gd name="T8" fmla="*/ 20 w 38"/>
                <a:gd name="T9" fmla="*/ 8 h 54"/>
                <a:gd name="T10" fmla="*/ 19 w 38"/>
                <a:gd name="T11" fmla="*/ 4 h 54"/>
                <a:gd name="T12" fmla="*/ 15 w 38"/>
                <a:gd name="T13" fmla="*/ 1 h 54"/>
                <a:gd name="T14" fmla="*/ 12 w 38"/>
                <a:gd name="T15" fmla="*/ 0 h 54"/>
                <a:gd name="T16" fmla="*/ 7 w 38"/>
                <a:gd name="T17" fmla="*/ 0 h 54"/>
                <a:gd name="T18" fmla="*/ 4 w 38"/>
                <a:gd name="T19" fmla="*/ 1 h 54"/>
                <a:gd name="T20" fmla="*/ 1 w 38"/>
                <a:gd name="T21" fmla="*/ 4 h 54"/>
                <a:gd name="T22" fmla="*/ 0 w 38"/>
                <a:gd name="T23" fmla="*/ 8 h 54"/>
                <a:gd name="T24" fmla="*/ 0 w 38"/>
                <a:gd name="T25" fmla="*/ 11 h 54"/>
                <a:gd name="T26" fmla="*/ 1 w 38"/>
                <a:gd name="T27" fmla="*/ 17 h 54"/>
                <a:gd name="T28" fmla="*/ 4 w 38"/>
                <a:gd name="T29" fmla="*/ 24 h 54"/>
                <a:gd name="T30" fmla="*/ 8 w 38"/>
                <a:gd name="T31" fmla="*/ 32 h 54"/>
                <a:gd name="T32" fmla="*/ 14 w 38"/>
                <a:gd name="T33" fmla="*/ 39 h 54"/>
                <a:gd name="T34" fmla="*/ 20 w 38"/>
                <a:gd name="T35" fmla="*/ 46 h 54"/>
                <a:gd name="T36" fmla="*/ 27 w 38"/>
                <a:gd name="T37" fmla="*/ 50 h 54"/>
                <a:gd name="T38" fmla="*/ 33 w 38"/>
                <a:gd name="T39" fmla="*/ 54 h 54"/>
                <a:gd name="T40" fmla="*/ 38 w 38"/>
                <a:gd name="T41" fmla="*/ 54 h 54"/>
                <a:gd name="T42" fmla="*/ 36 w 38"/>
                <a:gd name="T43" fmla="*/ 42 h 54"/>
                <a:gd name="T44" fmla="*/ 32 w 38"/>
                <a:gd name="T45" fmla="*/ 29 h 54"/>
                <a:gd name="T46" fmla="*/ 25 w 38"/>
                <a:gd name="T47" fmla="*/ 16 h 54"/>
                <a:gd name="T48" fmla="*/ 20 w 38"/>
                <a:gd name="T4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54">
                  <a:moveTo>
                    <a:pt x="20" y="7"/>
                  </a:moveTo>
                  <a:lnTo>
                    <a:pt x="20" y="8"/>
                  </a:lnTo>
                  <a:lnTo>
                    <a:pt x="20" y="8"/>
                  </a:lnTo>
                  <a:lnTo>
                    <a:pt x="20" y="8"/>
                  </a:ln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46" name="Freeform 626"/>
            <p:cNvSpPr>
              <a:spLocks/>
            </p:cNvSpPr>
            <p:nvPr/>
          </p:nvSpPr>
          <p:spPr bwMode="auto">
            <a:xfrm>
              <a:off x="3461" y="2186"/>
              <a:ext cx="8" cy="6"/>
            </a:xfrm>
            <a:custGeom>
              <a:avLst/>
              <a:gdLst>
                <a:gd name="T0" fmla="*/ 41 w 52"/>
                <a:gd name="T1" fmla="*/ 27 h 36"/>
                <a:gd name="T2" fmla="*/ 46 w 52"/>
                <a:gd name="T3" fmla="*/ 24 h 36"/>
                <a:gd name="T4" fmla="*/ 51 w 52"/>
                <a:gd name="T5" fmla="*/ 21 h 36"/>
                <a:gd name="T6" fmla="*/ 52 w 52"/>
                <a:gd name="T7" fmla="*/ 16 h 36"/>
                <a:gd name="T8" fmla="*/ 52 w 52"/>
                <a:gd name="T9" fmla="*/ 12 h 36"/>
                <a:gd name="T10" fmla="*/ 50 w 52"/>
                <a:gd name="T11" fmla="*/ 6 h 36"/>
                <a:gd name="T12" fmla="*/ 46 w 52"/>
                <a:gd name="T13" fmla="*/ 2 h 36"/>
                <a:gd name="T14" fmla="*/ 41 w 52"/>
                <a:gd name="T15" fmla="*/ 0 h 36"/>
                <a:gd name="T16" fmla="*/ 36 w 52"/>
                <a:gd name="T17" fmla="*/ 0 h 36"/>
                <a:gd name="T18" fmla="*/ 33 w 52"/>
                <a:gd name="T19" fmla="*/ 0 h 36"/>
                <a:gd name="T20" fmla="*/ 29 w 52"/>
                <a:gd name="T21" fmla="*/ 1 h 36"/>
                <a:gd name="T22" fmla="*/ 21 w 52"/>
                <a:gd name="T23" fmla="*/ 4 h 36"/>
                <a:gd name="T24" fmla="*/ 13 w 52"/>
                <a:gd name="T25" fmla="*/ 8 h 36"/>
                <a:gd name="T26" fmla="*/ 6 w 52"/>
                <a:gd name="T27" fmla="*/ 15 h 36"/>
                <a:gd name="T28" fmla="*/ 3 w 52"/>
                <a:gd name="T29" fmla="*/ 22 h 36"/>
                <a:gd name="T30" fmla="*/ 0 w 52"/>
                <a:gd name="T31" fmla="*/ 29 h 36"/>
                <a:gd name="T32" fmla="*/ 0 w 52"/>
                <a:gd name="T33" fmla="*/ 31 h 36"/>
                <a:gd name="T34" fmla="*/ 4 w 52"/>
                <a:gd name="T35" fmla="*/ 33 h 36"/>
                <a:gd name="T36" fmla="*/ 9 w 52"/>
                <a:gd name="T37" fmla="*/ 36 h 36"/>
                <a:gd name="T38" fmla="*/ 13 w 52"/>
                <a:gd name="T39" fmla="*/ 36 h 36"/>
                <a:gd name="T40" fmla="*/ 18 w 52"/>
                <a:gd name="T41" fmla="*/ 36 h 36"/>
                <a:gd name="T42" fmla="*/ 24 w 52"/>
                <a:gd name="T43" fmla="*/ 33 h 36"/>
                <a:gd name="T44" fmla="*/ 30 w 52"/>
                <a:gd name="T45" fmla="*/ 32 h 36"/>
                <a:gd name="T46" fmla="*/ 36 w 52"/>
                <a:gd name="T47" fmla="*/ 30 h 36"/>
                <a:gd name="T48" fmla="*/ 41 w 52"/>
                <a:gd name="T49"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47" name="Freeform 627"/>
            <p:cNvSpPr>
              <a:spLocks/>
            </p:cNvSpPr>
            <p:nvPr/>
          </p:nvSpPr>
          <p:spPr bwMode="auto">
            <a:xfrm>
              <a:off x="3421" y="2176"/>
              <a:ext cx="33" cy="39"/>
            </a:xfrm>
            <a:custGeom>
              <a:avLst/>
              <a:gdLst>
                <a:gd name="T0" fmla="*/ 73 w 198"/>
                <a:gd name="T1" fmla="*/ 36 h 236"/>
                <a:gd name="T2" fmla="*/ 58 w 198"/>
                <a:gd name="T3" fmla="*/ 46 h 236"/>
                <a:gd name="T4" fmla="*/ 46 w 198"/>
                <a:gd name="T5" fmla="*/ 58 h 236"/>
                <a:gd name="T6" fmla="*/ 33 w 198"/>
                <a:gd name="T7" fmla="*/ 72 h 236"/>
                <a:gd name="T8" fmla="*/ 22 w 198"/>
                <a:gd name="T9" fmla="*/ 85 h 236"/>
                <a:gd name="T10" fmla="*/ 14 w 198"/>
                <a:gd name="T11" fmla="*/ 100 h 236"/>
                <a:gd name="T12" fmla="*/ 7 w 198"/>
                <a:gd name="T13" fmla="*/ 115 h 236"/>
                <a:gd name="T14" fmla="*/ 2 w 198"/>
                <a:gd name="T15" fmla="*/ 130 h 236"/>
                <a:gd name="T16" fmla="*/ 0 w 198"/>
                <a:gd name="T17" fmla="*/ 146 h 236"/>
                <a:gd name="T18" fmla="*/ 2 w 198"/>
                <a:gd name="T19" fmla="*/ 170 h 236"/>
                <a:gd name="T20" fmla="*/ 12 w 198"/>
                <a:gd name="T21" fmla="*/ 190 h 236"/>
                <a:gd name="T22" fmla="*/ 26 w 198"/>
                <a:gd name="T23" fmla="*/ 207 h 236"/>
                <a:gd name="T24" fmla="*/ 43 w 198"/>
                <a:gd name="T25" fmla="*/ 220 h 236"/>
                <a:gd name="T26" fmla="*/ 64 w 198"/>
                <a:gd name="T27" fmla="*/ 229 h 236"/>
                <a:gd name="T28" fmla="*/ 88 w 198"/>
                <a:gd name="T29" fmla="*/ 235 h 236"/>
                <a:gd name="T30" fmla="*/ 110 w 198"/>
                <a:gd name="T31" fmla="*/ 236 h 236"/>
                <a:gd name="T32" fmla="*/ 132 w 198"/>
                <a:gd name="T33" fmla="*/ 232 h 236"/>
                <a:gd name="T34" fmla="*/ 137 w 198"/>
                <a:gd name="T35" fmla="*/ 232 h 236"/>
                <a:gd name="T36" fmla="*/ 142 w 198"/>
                <a:gd name="T37" fmla="*/ 230 h 236"/>
                <a:gd name="T38" fmla="*/ 145 w 198"/>
                <a:gd name="T39" fmla="*/ 226 h 236"/>
                <a:gd name="T40" fmla="*/ 146 w 198"/>
                <a:gd name="T41" fmla="*/ 221 h 236"/>
                <a:gd name="T42" fmla="*/ 145 w 198"/>
                <a:gd name="T43" fmla="*/ 219 h 236"/>
                <a:gd name="T44" fmla="*/ 142 w 198"/>
                <a:gd name="T45" fmla="*/ 219 h 236"/>
                <a:gd name="T46" fmla="*/ 137 w 198"/>
                <a:gd name="T47" fmla="*/ 217 h 236"/>
                <a:gd name="T48" fmla="*/ 131 w 198"/>
                <a:gd name="T49" fmla="*/ 217 h 236"/>
                <a:gd name="T50" fmla="*/ 124 w 198"/>
                <a:gd name="T51" fmla="*/ 217 h 236"/>
                <a:gd name="T52" fmla="*/ 118 w 198"/>
                <a:gd name="T53" fmla="*/ 217 h 236"/>
                <a:gd name="T54" fmla="*/ 112 w 198"/>
                <a:gd name="T55" fmla="*/ 217 h 236"/>
                <a:gd name="T56" fmla="*/ 109 w 198"/>
                <a:gd name="T57" fmla="*/ 217 h 236"/>
                <a:gd name="T58" fmla="*/ 97 w 198"/>
                <a:gd name="T59" fmla="*/ 216 h 236"/>
                <a:gd name="T60" fmla="*/ 87 w 198"/>
                <a:gd name="T61" fmla="*/ 215 h 236"/>
                <a:gd name="T62" fmla="*/ 75 w 198"/>
                <a:gd name="T63" fmla="*/ 214 h 236"/>
                <a:gd name="T64" fmla="*/ 63 w 198"/>
                <a:gd name="T65" fmla="*/ 211 h 236"/>
                <a:gd name="T66" fmla="*/ 51 w 198"/>
                <a:gd name="T67" fmla="*/ 207 h 236"/>
                <a:gd name="T68" fmla="*/ 40 w 198"/>
                <a:gd name="T69" fmla="*/ 199 h 236"/>
                <a:gd name="T70" fmla="*/ 29 w 198"/>
                <a:gd name="T71" fmla="*/ 189 h 236"/>
                <a:gd name="T72" fmla="*/ 17 w 198"/>
                <a:gd name="T73" fmla="*/ 174 h 236"/>
                <a:gd name="T74" fmla="*/ 15 w 198"/>
                <a:gd name="T75" fmla="*/ 157 h 236"/>
                <a:gd name="T76" fmla="*/ 16 w 198"/>
                <a:gd name="T77" fmla="*/ 141 h 236"/>
                <a:gd name="T78" fmla="*/ 21 w 198"/>
                <a:gd name="T79" fmla="*/ 124 h 236"/>
                <a:gd name="T80" fmla="*/ 28 w 198"/>
                <a:gd name="T81" fmla="*/ 109 h 236"/>
                <a:gd name="T82" fmla="*/ 39 w 198"/>
                <a:gd name="T83" fmla="*/ 96 h 236"/>
                <a:gd name="T84" fmla="*/ 50 w 198"/>
                <a:gd name="T85" fmla="*/ 82 h 236"/>
                <a:gd name="T86" fmla="*/ 63 w 198"/>
                <a:gd name="T87" fmla="*/ 70 h 236"/>
                <a:gd name="T88" fmla="*/ 78 w 198"/>
                <a:gd name="T89" fmla="*/ 59 h 236"/>
                <a:gd name="T90" fmla="*/ 94 w 198"/>
                <a:gd name="T91" fmla="*/ 49 h 236"/>
                <a:gd name="T92" fmla="*/ 110 w 198"/>
                <a:gd name="T93" fmla="*/ 39 h 236"/>
                <a:gd name="T94" fmla="*/ 126 w 198"/>
                <a:gd name="T95" fmla="*/ 31 h 236"/>
                <a:gd name="T96" fmla="*/ 142 w 198"/>
                <a:gd name="T97" fmla="*/ 24 h 236"/>
                <a:gd name="T98" fmla="*/ 158 w 198"/>
                <a:gd name="T99" fmla="*/ 19 h 236"/>
                <a:gd name="T100" fmla="*/ 172 w 198"/>
                <a:gd name="T101" fmla="*/ 13 h 236"/>
                <a:gd name="T102" fmla="*/ 186 w 198"/>
                <a:gd name="T103" fmla="*/ 10 h 236"/>
                <a:gd name="T104" fmla="*/ 198 w 198"/>
                <a:gd name="T105" fmla="*/ 7 h 236"/>
                <a:gd name="T106" fmla="*/ 190 w 198"/>
                <a:gd name="T107" fmla="*/ 3 h 236"/>
                <a:gd name="T108" fmla="*/ 177 w 198"/>
                <a:gd name="T109" fmla="*/ 0 h 236"/>
                <a:gd name="T110" fmla="*/ 162 w 198"/>
                <a:gd name="T111" fmla="*/ 3 h 236"/>
                <a:gd name="T112" fmla="*/ 144 w 198"/>
                <a:gd name="T113" fmla="*/ 6 h 236"/>
                <a:gd name="T114" fmla="*/ 124 w 198"/>
                <a:gd name="T115" fmla="*/ 12 h 236"/>
                <a:gd name="T116" fmla="*/ 105 w 198"/>
                <a:gd name="T117" fmla="*/ 19 h 236"/>
                <a:gd name="T118" fmla="*/ 88 w 198"/>
                <a:gd name="T119" fmla="*/ 28 h 236"/>
                <a:gd name="T120" fmla="*/ 73 w 198"/>
                <a:gd name="T121" fmla="*/ 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rgbClr val="FF3300"/>
              </a:solidFill>
              <a:round/>
              <a:headEnd/>
              <a:tailEnd/>
            </a:ln>
          </p:spPr>
          <p:txBody>
            <a:bodyPr/>
            <a:lstStyle/>
            <a:p>
              <a:endParaRPr lang="en-US"/>
            </a:p>
          </p:txBody>
        </p:sp>
        <p:sp>
          <p:nvSpPr>
            <p:cNvPr id="312948" name="Freeform 628"/>
            <p:cNvSpPr>
              <a:spLocks/>
            </p:cNvSpPr>
            <p:nvPr/>
          </p:nvSpPr>
          <p:spPr bwMode="auto">
            <a:xfrm>
              <a:off x="3477" y="2176"/>
              <a:ext cx="22" cy="30"/>
            </a:xfrm>
            <a:custGeom>
              <a:avLst/>
              <a:gdLst>
                <a:gd name="T0" fmla="*/ 108 w 128"/>
                <a:gd name="T1" fmla="*/ 61 h 183"/>
                <a:gd name="T2" fmla="*/ 111 w 128"/>
                <a:gd name="T3" fmla="*/ 80 h 183"/>
                <a:gd name="T4" fmla="*/ 109 w 128"/>
                <a:gd name="T5" fmla="*/ 97 h 183"/>
                <a:gd name="T6" fmla="*/ 101 w 128"/>
                <a:gd name="T7" fmla="*/ 110 h 183"/>
                <a:gd name="T8" fmla="*/ 89 w 128"/>
                <a:gd name="T9" fmla="*/ 123 h 183"/>
                <a:gd name="T10" fmla="*/ 75 w 128"/>
                <a:gd name="T11" fmla="*/ 134 h 183"/>
                <a:gd name="T12" fmla="*/ 60 w 128"/>
                <a:gd name="T13" fmla="*/ 145 h 183"/>
                <a:gd name="T14" fmla="*/ 43 w 128"/>
                <a:gd name="T15" fmla="*/ 156 h 183"/>
                <a:gd name="T16" fmla="*/ 29 w 128"/>
                <a:gd name="T17" fmla="*/ 167 h 183"/>
                <a:gd name="T18" fmla="*/ 27 w 128"/>
                <a:gd name="T19" fmla="*/ 170 h 183"/>
                <a:gd name="T20" fmla="*/ 26 w 128"/>
                <a:gd name="T21" fmla="*/ 172 h 183"/>
                <a:gd name="T22" fmla="*/ 26 w 128"/>
                <a:gd name="T23" fmla="*/ 176 h 183"/>
                <a:gd name="T24" fmla="*/ 28 w 128"/>
                <a:gd name="T25" fmla="*/ 179 h 183"/>
                <a:gd name="T26" fmla="*/ 30 w 128"/>
                <a:gd name="T27" fmla="*/ 182 h 183"/>
                <a:gd name="T28" fmla="*/ 34 w 128"/>
                <a:gd name="T29" fmla="*/ 183 h 183"/>
                <a:gd name="T30" fmla="*/ 37 w 128"/>
                <a:gd name="T31" fmla="*/ 183 h 183"/>
                <a:gd name="T32" fmla="*/ 41 w 128"/>
                <a:gd name="T33" fmla="*/ 182 h 183"/>
                <a:gd name="T34" fmla="*/ 58 w 128"/>
                <a:gd name="T35" fmla="*/ 171 h 183"/>
                <a:gd name="T36" fmla="*/ 76 w 128"/>
                <a:gd name="T37" fmla="*/ 160 h 183"/>
                <a:gd name="T38" fmla="*/ 92 w 128"/>
                <a:gd name="T39" fmla="*/ 147 h 183"/>
                <a:gd name="T40" fmla="*/ 108 w 128"/>
                <a:gd name="T41" fmla="*/ 132 h 183"/>
                <a:gd name="T42" fmla="*/ 118 w 128"/>
                <a:gd name="T43" fmla="*/ 116 h 183"/>
                <a:gd name="T44" fmla="*/ 125 w 128"/>
                <a:gd name="T45" fmla="*/ 98 h 183"/>
                <a:gd name="T46" fmla="*/ 128 w 128"/>
                <a:gd name="T47" fmla="*/ 78 h 183"/>
                <a:gd name="T48" fmla="*/ 123 w 128"/>
                <a:gd name="T49" fmla="*/ 58 h 183"/>
                <a:gd name="T50" fmla="*/ 112 w 128"/>
                <a:gd name="T51" fmla="*/ 41 h 183"/>
                <a:gd name="T52" fmla="*/ 98 w 128"/>
                <a:gd name="T53" fmla="*/ 28 h 183"/>
                <a:gd name="T54" fmla="*/ 80 w 128"/>
                <a:gd name="T55" fmla="*/ 16 h 183"/>
                <a:gd name="T56" fmla="*/ 61 w 128"/>
                <a:gd name="T57" fmla="*/ 8 h 183"/>
                <a:gd name="T58" fmla="*/ 41 w 128"/>
                <a:gd name="T59" fmla="*/ 2 h 183"/>
                <a:gd name="T60" fmla="*/ 23 w 128"/>
                <a:gd name="T61" fmla="*/ 0 h 183"/>
                <a:gd name="T62" fmla="*/ 9 w 128"/>
                <a:gd name="T63" fmla="*/ 1 h 183"/>
                <a:gd name="T64" fmla="*/ 0 w 128"/>
                <a:gd name="T65" fmla="*/ 6 h 183"/>
                <a:gd name="T66" fmla="*/ 16 w 128"/>
                <a:gd name="T67" fmla="*/ 10 h 183"/>
                <a:gd name="T68" fmla="*/ 33 w 128"/>
                <a:gd name="T69" fmla="*/ 14 h 183"/>
                <a:gd name="T70" fmla="*/ 48 w 128"/>
                <a:gd name="T71" fmla="*/ 17 h 183"/>
                <a:gd name="T72" fmla="*/ 63 w 128"/>
                <a:gd name="T73" fmla="*/ 22 h 183"/>
                <a:gd name="T74" fmla="*/ 77 w 128"/>
                <a:gd name="T75" fmla="*/ 28 h 183"/>
                <a:gd name="T76" fmla="*/ 90 w 128"/>
                <a:gd name="T77" fmla="*/ 36 h 183"/>
                <a:gd name="T78" fmla="*/ 101 w 128"/>
                <a:gd name="T79" fmla="*/ 46 h 183"/>
                <a:gd name="T80" fmla="*/ 108 w 128"/>
                <a:gd name="T81"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rgbClr val="FF3300"/>
              </a:solidFill>
              <a:round/>
              <a:headEnd/>
              <a:tailEnd/>
            </a:ln>
          </p:spPr>
          <p:txBody>
            <a:bodyPr/>
            <a:lstStyle/>
            <a:p>
              <a:endParaRPr lang="en-US"/>
            </a:p>
          </p:txBody>
        </p:sp>
        <p:sp>
          <p:nvSpPr>
            <p:cNvPr id="312949" name="Freeform 629"/>
            <p:cNvSpPr>
              <a:spLocks/>
            </p:cNvSpPr>
            <p:nvPr/>
          </p:nvSpPr>
          <p:spPr bwMode="auto">
            <a:xfrm>
              <a:off x="3400" y="2169"/>
              <a:ext cx="53" cy="63"/>
            </a:xfrm>
            <a:custGeom>
              <a:avLst/>
              <a:gdLst>
                <a:gd name="T0" fmla="*/ 101 w 323"/>
                <a:gd name="T1" fmla="*/ 70 h 379"/>
                <a:gd name="T2" fmla="*/ 54 w 323"/>
                <a:gd name="T3" fmla="*/ 115 h 379"/>
                <a:gd name="T4" fmla="*/ 18 w 323"/>
                <a:gd name="T5" fmla="*/ 167 h 379"/>
                <a:gd name="T6" fmla="*/ 0 w 323"/>
                <a:gd name="T7" fmla="*/ 227 h 379"/>
                <a:gd name="T8" fmla="*/ 4 w 323"/>
                <a:gd name="T9" fmla="*/ 267 h 379"/>
                <a:gd name="T10" fmla="*/ 11 w 323"/>
                <a:gd name="T11" fmla="*/ 283 h 379"/>
                <a:gd name="T12" fmla="*/ 21 w 323"/>
                <a:gd name="T13" fmla="*/ 298 h 379"/>
                <a:gd name="T14" fmla="*/ 34 w 323"/>
                <a:gd name="T15" fmla="*/ 311 h 379"/>
                <a:gd name="T16" fmla="*/ 57 w 323"/>
                <a:gd name="T17" fmla="*/ 325 h 379"/>
                <a:gd name="T18" fmla="*/ 87 w 323"/>
                <a:gd name="T19" fmla="*/ 340 h 379"/>
                <a:gd name="T20" fmla="*/ 120 w 323"/>
                <a:gd name="T21" fmla="*/ 351 h 379"/>
                <a:gd name="T22" fmla="*/ 153 w 323"/>
                <a:gd name="T23" fmla="*/ 360 h 379"/>
                <a:gd name="T24" fmla="*/ 187 w 323"/>
                <a:gd name="T25" fmla="*/ 367 h 379"/>
                <a:gd name="T26" fmla="*/ 221 w 323"/>
                <a:gd name="T27" fmla="*/ 372 h 379"/>
                <a:gd name="T28" fmla="*/ 256 w 323"/>
                <a:gd name="T29" fmla="*/ 375 h 379"/>
                <a:gd name="T30" fmla="*/ 290 w 323"/>
                <a:gd name="T31" fmla="*/ 378 h 379"/>
                <a:gd name="T32" fmla="*/ 312 w 323"/>
                <a:gd name="T33" fmla="*/ 379 h 379"/>
                <a:gd name="T34" fmla="*/ 320 w 323"/>
                <a:gd name="T35" fmla="*/ 372 h 379"/>
                <a:gd name="T36" fmla="*/ 323 w 323"/>
                <a:gd name="T37" fmla="*/ 360 h 379"/>
                <a:gd name="T38" fmla="*/ 316 w 323"/>
                <a:gd name="T39" fmla="*/ 352 h 379"/>
                <a:gd name="T40" fmla="*/ 295 w 323"/>
                <a:gd name="T41" fmla="*/ 351 h 379"/>
                <a:gd name="T42" fmla="*/ 263 w 323"/>
                <a:gd name="T43" fmla="*/ 350 h 379"/>
                <a:gd name="T44" fmla="*/ 231 w 323"/>
                <a:gd name="T45" fmla="*/ 348 h 379"/>
                <a:gd name="T46" fmla="*/ 200 w 323"/>
                <a:gd name="T47" fmla="*/ 343 h 379"/>
                <a:gd name="T48" fmla="*/ 168 w 323"/>
                <a:gd name="T49" fmla="*/ 337 h 379"/>
                <a:gd name="T50" fmla="*/ 136 w 323"/>
                <a:gd name="T51" fmla="*/ 329 h 379"/>
                <a:gd name="T52" fmla="*/ 106 w 323"/>
                <a:gd name="T53" fmla="*/ 320 h 379"/>
                <a:gd name="T54" fmla="*/ 76 w 323"/>
                <a:gd name="T55" fmla="*/ 306 h 379"/>
                <a:gd name="T56" fmla="*/ 51 w 323"/>
                <a:gd name="T57" fmla="*/ 291 h 379"/>
                <a:gd name="T58" fmla="*/ 35 w 323"/>
                <a:gd name="T59" fmla="*/ 269 h 379"/>
                <a:gd name="T60" fmla="*/ 31 w 323"/>
                <a:gd name="T61" fmla="*/ 239 h 379"/>
                <a:gd name="T62" fmla="*/ 38 w 323"/>
                <a:gd name="T63" fmla="*/ 197 h 379"/>
                <a:gd name="T64" fmla="*/ 51 w 323"/>
                <a:gd name="T65" fmla="*/ 165 h 379"/>
                <a:gd name="T66" fmla="*/ 68 w 323"/>
                <a:gd name="T67" fmla="*/ 136 h 379"/>
                <a:gd name="T68" fmla="*/ 89 w 323"/>
                <a:gd name="T69" fmla="*/ 111 h 379"/>
                <a:gd name="T70" fmla="*/ 114 w 323"/>
                <a:gd name="T71" fmla="*/ 88 h 379"/>
                <a:gd name="T72" fmla="*/ 144 w 323"/>
                <a:gd name="T73" fmla="*/ 64 h 379"/>
                <a:gd name="T74" fmla="*/ 181 w 323"/>
                <a:gd name="T75" fmla="*/ 41 h 379"/>
                <a:gd name="T76" fmla="*/ 219 w 323"/>
                <a:gd name="T77" fmla="*/ 22 h 379"/>
                <a:gd name="T78" fmla="*/ 253 w 323"/>
                <a:gd name="T79" fmla="*/ 7 h 379"/>
                <a:gd name="T80" fmla="*/ 255 w 323"/>
                <a:gd name="T81" fmla="*/ 0 h 379"/>
                <a:gd name="T82" fmla="*/ 221 w 323"/>
                <a:gd name="T83" fmla="*/ 5 h 379"/>
                <a:gd name="T84" fmla="*/ 181 w 323"/>
                <a:gd name="T85" fmla="*/ 19 h 379"/>
                <a:gd name="T86" fmla="*/ 142 w 323"/>
                <a:gd name="T87" fmla="*/ 3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rgbClr val="FF3300"/>
              </a:solidFill>
              <a:round/>
              <a:headEnd/>
              <a:tailEnd/>
            </a:ln>
          </p:spPr>
          <p:txBody>
            <a:bodyPr/>
            <a:lstStyle/>
            <a:p>
              <a:endParaRPr lang="en-US"/>
            </a:p>
          </p:txBody>
        </p:sp>
        <p:sp>
          <p:nvSpPr>
            <p:cNvPr id="312950" name="Freeform 630"/>
            <p:cNvSpPr>
              <a:spLocks/>
            </p:cNvSpPr>
            <p:nvPr/>
          </p:nvSpPr>
          <p:spPr bwMode="auto">
            <a:xfrm>
              <a:off x="3475" y="2167"/>
              <a:ext cx="47" cy="42"/>
            </a:xfrm>
            <a:custGeom>
              <a:avLst/>
              <a:gdLst>
                <a:gd name="T0" fmla="*/ 235 w 282"/>
                <a:gd name="T1" fmla="*/ 78 h 253"/>
                <a:gd name="T2" fmla="*/ 248 w 282"/>
                <a:gd name="T3" fmla="*/ 92 h 253"/>
                <a:gd name="T4" fmla="*/ 255 w 282"/>
                <a:gd name="T5" fmla="*/ 108 h 253"/>
                <a:gd name="T6" fmla="*/ 259 w 282"/>
                <a:gd name="T7" fmla="*/ 125 h 253"/>
                <a:gd name="T8" fmla="*/ 259 w 282"/>
                <a:gd name="T9" fmla="*/ 144 h 253"/>
                <a:gd name="T10" fmla="*/ 257 w 282"/>
                <a:gd name="T11" fmla="*/ 159 h 253"/>
                <a:gd name="T12" fmla="*/ 252 w 282"/>
                <a:gd name="T13" fmla="*/ 171 h 253"/>
                <a:gd name="T14" fmla="*/ 244 w 282"/>
                <a:gd name="T15" fmla="*/ 184 h 253"/>
                <a:gd name="T16" fmla="*/ 236 w 282"/>
                <a:gd name="T17" fmla="*/ 194 h 253"/>
                <a:gd name="T18" fmla="*/ 225 w 282"/>
                <a:gd name="T19" fmla="*/ 206 h 253"/>
                <a:gd name="T20" fmla="*/ 215 w 282"/>
                <a:gd name="T21" fmla="*/ 215 h 253"/>
                <a:gd name="T22" fmla="*/ 204 w 282"/>
                <a:gd name="T23" fmla="*/ 225 h 253"/>
                <a:gd name="T24" fmla="*/ 194 w 282"/>
                <a:gd name="T25" fmla="*/ 236 h 253"/>
                <a:gd name="T26" fmla="*/ 191 w 282"/>
                <a:gd name="T27" fmla="*/ 239 h 253"/>
                <a:gd name="T28" fmla="*/ 190 w 282"/>
                <a:gd name="T29" fmla="*/ 242 h 253"/>
                <a:gd name="T30" fmla="*/ 191 w 282"/>
                <a:gd name="T31" fmla="*/ 246 h 253"/>
                <a:gd name="T32" fmla="*/ 194 w 282"/>
                <a:gd name="T33" fmla="*/ 249 h 253"/>
                <a:gd name="T34" fmla="*/ 197 w 282"/>
                <a:gd name="T35" fmla="*/ 252 h 253"/>
                <a:gd name="T36" fmla="*/ 201 w 282"/>
                <a:gd name="T37" fmla="*/ 253 h 253"/>
                <a:gd name="T38" fmla="*/ 205 w 282"/>
                <a:gd name="T39" fmla="*/ 252 h 253"/>
                <a:gd name="T40" fmla="*/ 209 w 282"/>
                <a:gd name="T41" fmla="*/ 249 h 253"/>
                <a:gd name="T42" fmla="*/ 232 w 282"/>
                <a:gd name="T43" fmla="*/ 234 h 253"/>
                <a:gd name="T44" fmla="*/ 251 w 282"/>
                <a:gd name="T45" fmla="*/ 215 h 253"/>
                <a:gd name="T46" fmla="*/ 267 w 282"/>
                <a:gd name="T47" fmla="*/ 192 h 253"/>
                <a:gd name="T48" fmla="*/ 278 w 282"/>
                <a:gd name="T49" fmla="*/ 168 h 253"/>
                <a:gd name="T50" fmla="*/ 282 w 282"/>
                <a:gd name="T51" fmla="*/ 141 h 253"/>
                <a:gd name="T52" fmla="*/ 279 w 282"/>
                <a:gd name="T53" fmla="*/ 116 h 253"/>
                <a:gd name="T54" fmla="*/ 270 w 282"/>
                <a:gd name="T55" fmla="*/ 92 h 253"/>
                <a:gd name="T56" fmla="*/ 251 w 282"/>
                <a:gd name="T57" fmla="*/ 70 h 253"/>
                <a:gd name="T58" fmla="*/ 237 w 282"/>
                <a:gd name="T59" fmla="*/ 59 h 253"/>
                <a:gd name="T60" fmla="*/ 221 w 282"/>
                <a:gd name="T61" fmla="*/ 48 h 253"/>
                <a:gd name="T62" fmla="*/ 202 w 282"/>
                <a:gd name="T63" fmla="*/ 39 h 253"/>
                <a:gd name="T64" fmla="*/ 183 w 282"/>
                <a:gd name="T65" fmla="*/ 31 h 253"/>
                <a:gd name="T66" fmla="*/ 163 w 282"/>
                <a:gd name="T67" fmla="*/ 24 h 253"/>
                <a:gd name="T68" fmla="*/ 142 w 282"/>
                <a:gd name="T69" fmla="*/ 18 h 253"/>
                <a:gd name="T70" fmla="*/ 122 w 282"/>
                <a:gd name="T71" fmla="*/ 13 h 253"/>
                <a:gd name="T72" fmla="*/ 101 w 282"/>
                <a:gd name="T73" fmla="*/ 8 h 253"/>
                <a:gd name="T74" fmla="*/ 82 w 282"/>
                <a:gd name="T75" fmla="*/ 5 h 253"/>
                <a:gd name="T76" fmla="*/ 63 w 282"/>
                <a:gd name="T77" fmla="*/ 2 h 253"/>
                <a:gd name="T78" fmla="*/ 47 w 282"/>
                <a:gd name="T79" fmla="*/ 0 h 253"/>
                <a:gd name="T80" fmla="*/ 32 w 282"/>
                <a:gd name="T81" fmla="*/ 0 h 253"/>
                <a:gd name="T82" fmla="*/ 19 w 282"/>
                <a:gd name="T83" fmla="*/ 0 h 253"/>
                <a:gd name="T84" fmla="*/ 10 w 282"/>
                <a:gd name="T85" fmla="*/ 1 h 253"/>
                <a:gd name="T86" fmla="*/ 4 w 282"/>
                <a:gd name="T87" fmla="*/ 4 h 253"/>
                <a:gd name="T88" fmla="*/ 0 w 282"/>
                <a:gd name="T89" fmla="*/ 6 h 253"/>
                <a:gd name="T90" fmla="*/ 12 w 282"/>
                <a:gd name="T91" fmla="*/ 8 h 253"/>
                <a:gd name="T92" fmla="*/ 25 w 282"/>
                <a:gd name="T93" fmla="*/ 9 h 253"/>
                <a:gd name="T94" fmla="*/ 38 w 282"/>
                <a:gd name="T95" fmla="*/ 12 h 253"/>
                <a:gd name="T96" fmla="*/ 52 w 282"/>
                <a:gd name="T97" fmla="*/ 14 h 253"/>
                <a:gd name="T98" fmla="*/ 67 w 282"/>
                <a:gd name="T99" fmla="*/ 16 h 253"/>
                <a:gd name="T100" fmla="*/ 82 w 282"/>
                <a:gd name="T101" fmla="*/ 18 h 253"/>
                <a:gd name="T102" fmla="*/ 97 w 282"/>
                <a:gd name="T103" fmla="*/ 22 h 253"/>
                <a:gd name="T104" fmla="*/ 114 w 282"/>
                <a:gd name="T105" fmla="*/ 25 h 253"/>
                <a:gd name="T106" fmla="*/ 129 w 282"/>
                <a:gd name="T107" fmla="*/ 30 h 253"/>
                <a:gd name="T108" fmla="*/ 146 w 282"/>
                <a:gd name="T109" fmla="*/ 35 h 253"/>
                <a:gd name="T110" fmla="*/ 162 w 282"/>
                <a:gd name="T111" fmla="*/ 40 h 253"/>
                <a:gd name="T112" fmla="*/ 177 w 282"/>
                <a:gd name="T113" fmla="*/ 46 h 253"/>
                <a:gd name="T114" fmla="*/ 192 w 282"/>
                <a:gd name="T115" fmla="*/ 53 h 253"/>
                <a:gd name="T116" fmla="*/ 208 w 282"/>
                <a:gd name="T117" fmla="*/ 60 h 253"/>
                <a:gd name="T118" fmla="*/ 222 w 282"/>
                <a:gd name="T119" fmla="*/ 69 h 253"/>
                <a:gd name="T120" fmla="*/ 235 w 282"/>
                <a:gd name="T121" fmla="*/ 7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rgbClr val="FF3300"/>
              </a:solidFill>
              <a:round/>
              <a:headEnd/>
              <a:tailEnd/>
            </a:ln>
          </p:spPr>
          <p:txBody>
            <a:bodyPr/>
            <a:lstStyle/>
            <a:p>
              <a:endParaRPr lang="en-US"/>
            </a:p>
          </p:txBody>
        </p:sp>
        <p:sp>
          <p:nvSpPr>
            <p:cNvPr id="312951" name="Freeform 631"/>
            <p:cNvSpPr>
              <a:spLocks/>
            </p:cNvSpPr>
            <p:nvPr/>
          </p:nvSpPr>
          <p:spPr bwMode="auto">
            <a:xfrm>
              <a:off x="3381" y="2190"/>
              <a:ext cx="19" cy="39"/>
            </a:xfrm>
            <a:custGeom>
              <a:avLst/>
              <a:gdLst>
                <a:gd name="T0" fmla="*/ 0 w 115"/>
                <a:gd name="T1" fmla="*/ 128 h 236"/>
                <a:gd name="T2" fmla="*/ 0 w 115"/>
                <a:gd name="T3" fmla="*/ 148 h 236"/>
                <a:gd name="T4" fmla="*/ 5 w 115"/>
                <a:gd name="T5" fmla="*/ 166 h 236"/>
                <a:gd name="T6" fmla="*/ 13 w 115"/>
                <a:gd name="T7" fmla="*/ 184 h 236"/>
                <a:gd name="T8" fmla="*/ 24 w 115"/>
                <a:gd name="T9" fmla="*/ 198 h 236"/>
                <a:gd name="T10" fmla="*/ 39 w 115"/>
                <a:gd name="T11" fmla="*/ 211 h 236"/>
                <a:gd name="T12" fmla="*/ 55 w 115"/>
                <a:gd name="T13" fmla="*/ 223 h 236"/>
                <a:gd name="T14" fmla="*/ 74 w 115"/>
                <a:gd name="T15" fmla="*/ 231 h 236"/>
                <a:gd name="T16" fmla="*/ 92 w 115"/>
                <a:gd name="T17" fmla="*/ 235 h 236"/>
                <a:gd name="T18" fmla="*/ 98 w 115"/>
                <a:gd name="T19" fmla="*/ 236 h 236"/>
                <a:gd name="T20" fmla="*/ 104 w 115"/>
                <a:gd name="T21" fmla="*/ 234 h 236"/>
                <a:gd name="T22" fmla="*/ 109 w 115"/>
                <a:gd name="T23" fmla="*/ 231 h 236"/>
                <a:gd name="T24" fmla="*/ 111 w 115"/>
                <a:gd name="T25" fmla="*/ 226 h 236"/>
                <a:gd name="T26" fmla="*/ 111 w 115"/>
                <a:gd name="T27" fmla="*/ 220 h 236"/>
                <a:gd name="T28" fmla="*/ 110 w 115"/>
                <a:gd name="T29" fmla="*/ 215 h 236"/>
                <a:gd name="T30" fmla="*/ 107 w 115"/>
                <a:gd name="T31" fmla="*/ 210 h 236"/>
                <a:gd name="T32" fmla="*/ 101 w 115"/>
                <a:gd name="T33" fmla="*/ 208 h 236"/>
                <a:gd name="T34" fmla="*/ 82 w 115"/>
                <a:gd name="T35" fmla="*/ 201 h 236"/>
                <a:gd name="T36" fmla="*/ 64 w 115"/>
                <a:gd name="T37" fmla="*/ 192 h 236"/>
                <a:gd name="T38" fmla="*/ 50 w 115"/>
                <a:gd name="T39" fmla="*/ 179 h 236"/>
                <a:gd name="T40" fmla="*/ 40 w 115"/>
                <a:gd name="T41" fmla="*/ 165 h 236"/>
                <a:gd name="T42" fmla="*/ 33 w 115"/>
                <a:gd name="T43" fmla="*/ 148 h 236"/>
                <a:gd name="T44" fmla="*/ 29 w 115"/>
                <a:gd name="T45" fmla="*/ 130 h 236"/>
                <a:gd name="T46" fmla="*/ 29 w 115"/>
                <a:gd name="T47" fmla="*/ 110 h 236"/>
                <a:gd name="T48" fmla="*/ 35 w 115"/>
                <a:gd name="T49" fmla="*/ 89 h 236"/>
                <a:gd name="T50" fmla="*/ 43 w 115"/>
                <a:gd name="T51" fmla="*/ 74 h 236"/>
                <a:gd name="T52" fmla="*/ 56 w 115"/>
                <a:gd name="T53" fmla="*/ 60 h 236"/>
                <a:gd name="T54" fmla="*/ 70 w 115"/>
                <a:gd name="T55" fmla="*/ 46 h 236"/>
                <a:gd name="T56" fmla="*/ 85 w 115"/>
                <a:gd name="T57" fmla="*/ 33 h 236"/>
                <a:gd name="T58" fmla="*/ 98 w 115"/>
                <a:gd name="T59" fmla="*/ 23 h 236"/>
                <a:gd name="T60" fmla="*/ 109 w 115"/>
                <a:gd name="T61" fmla="*/ 12 h 236"/>
                <a:gd name="T62" fmla="*/ 115 w 115"/>
                <a:gd name="T63" fmla="*/ 6 h 236"/>
                <a:gd name="T64" fmla="*/ 115 w 115"/>
                <a:gd name="T65" fmla="*/ 0 h 236"/>
                <a:gd name="T66" fmla="*/ 102 w 115"/>
                <a:gd name="T67" fmla="*/ 4 h 236"/>
                <a:gd name="T68" fmla="*/ 85 w 115"/>
                <a:gd name="T69" fmla="*/ 12 h 236"/>
                <a:gd name="T70" fmla="*/ 68 w 115"/>
                <a:gd name="T71" fmla="*/ 26 h 236"/>
                <a:gd name="T72" fmla="*/ 49 w 115"/>
                <a:gd name="T73" fmla="*/ 42 h 236"/>
                <a:gd name="T74" fmla="*/ 32 w 115"/>
                <a:gd name="T75" fmla="*/ 61 h 236"/>
                <a:gd name="T76" fmla="*/ 17 w 115"/>
                <a:gd name="T77" fmla="*/ 82 h 236"/>
                <a:gd name="T78" fmla="*/ 6 w 115"/>
                <a:gd name="T79" fmla="*/ 105 h 236"/>
                <a:gd name="T80" fmla="*/ 0 w 115"/>
                <a:gd name="T81" fmla="*/ 12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rgbClr val="FF3300"/>
              </a:solidFill>
              <a:round/>
              <a:headEnd/>
              <a:tailEnd/>
            </a:ln>
          </p:spPr>
          <p:txBody>
            <a:bodyPr/>
            <a:lstStyle/>
            <a:p>
              <a:endParaRPr lang="en-US"/>
            </a:p>
          </p:txBody>
        </p:sp>
        <p:sp>
          <p:nvSpPr>
            <p:cNvPr id="312952" name="Freeform 632"/>
            <p:cNvSpPr>
              <a:spLocks/>
            </p:cNvSpPr>
            <p:nvPr/>
          </p:nvSpPr>
          <p:spPr bwMode="auto">
            <a:xfrm>
              <a:off x="3514" y="2164"/>
              <a:ext cx="41" cy="52"/>
            </a:xfrm>
            <a:custGeom>
              <a:avLst/>
              <a:gdLst>
                <a:gd name="T0" fmla="*/ 208 w 245"/>
                <a:gd name="T1" fmla="*/ 124 h 310"/>
                <a:gd name="T2" fmla="*/ 220 w 245"/>
                <a:gd name="T3" fmla="*/ 144 h 310"/>
                <a:gd name="T4" fmla="*/ 226 w 245"/>
                <a:gd name="T5" fmla="*/ 164 h 310"/>
                <a:gd name="T6" fmla="*/ 222 w 245"/>
                <a:gd name="T7" fmla="*/ 187 h 310"/>
                <a:gd name="T8" fmla="*/ 208 w 245"/>
                <a:gd name="T9" fmla="*/ 209 h 310"/>
                <a:gd name="T10" fmla="*/ 188 w 245"/>
                <a:gd name="T11" fmla="*/ 229 h 310"/>
                <a:gd name="T12" fmla="*/ 166 w 245"/>
                <a:gd name="T13" fmla="*/ 246 h 310"/>
                <a:gd name="T14" fmla="*/ 142 w 245"/>
                <a:gd name="T15" fmla="*/ 264 h 310"/>
                <a:gd name="T16" fmla="*/ 128 w 245"/>
                <a:gd name="T17" fmla="*/ 278 h 310"/>
                <a:gd name="T18" fmla="*/ 124 w 245"/>
                <a:gd name="T19" fmla="*/ 287 h 310"/>
                <a:gd name="T20" fmla="*/ 120 w 245"/>
                <a:gd name="T21" fmla="*/ 296 h 310"/>
                <a:gd name="T22" fmla="*/ 122 w 245"/>
                <a:gd name="T23" fmla="*/ 306 h 310"/>
                <a:gd name="T24" fmla="*/ 131 w 245"/>
                <a:gd name="T25" fmla="*/ 310 h 310"/>
                <a:gd name="T26" fmla="*/ 139 w 245"/>
                <a:gd name="T27" fmla="*/ 309 h 310"/>
                <a:gd name="T28" fmla="*/ 154 w 245"/>
                <a:gd name="T29" fmla="*/ 292 h 310"/>
                <a:gd name="T30" fmla="*/ 180 w 245"/>
                <a:gd name="T31" fmla="*/ 269 h 310"/>
                <a:gd name="T32" fmla="*/ 207 w 245"/>
                <a:gd name="T33" fmla="*/ 246 h 310"/>
                <a:gd name="T34" fmla="*/ 230 w 245"/>
                <a:gd name="T35" fmla="*/ 219 h 310"/>
                <a:gd name="T36" fmla="*/ 244 w 245"/>
                <a:gd name="T37" fmla="*/ 186 h 310"/>
                <a:gd name="T38" fmla="*/ 243 w 245"/>
                <a:gd name="T39" fmla="*/ 152 h 310"/>
                <a:gd name="T40" fmla="*/ 228 w 245"/>
                <a:gd name="T41" fmla="*/ 119 h 310"/>
                <a:gd name="T42" fmla="*/ 203 w 245"/>
                <a:gd name="T43" fmla="*/ 93 h 310"/>
                <a:gd name="T44" fmla="*/ 176 w 245"/>
                <a:gd name="T45" fmla="*/ 76 h 310"/>
                <a:gd name="T46" fmla="*/ 151 w 245"/>
                <a:gd name="T47" fmla="*/ 61 h 310"/>
                <a:gd name="T48" fmla="*/ 122 w 245"/>
                <a:gd name="T49" fmla="*/ 46 h 310"/>
                <a:gd name="T50" fmla="*/ 93 w 245"/>
                <a:gd name="T51" fmla="*/ 31 h 310"/>
                <a:gd name="T52" fmla="*/ 66 w 245"/>
                <a:gd name="T53" fmla="*/ 18 h 310"/>
                <a:gd name="T54" fmla="*/ 40 w 245"/>
                <a:gd name="T55" fmla="*/ 8 h 310"/>
                <a:gd name="T56" fmla="*/ 20 w 245"/>
                <a:gd name="T57" fmla="*/ 1 h 310"/>
                <a:gd name="T58" fmla="*/ 5 w 245"/>
                <a:gd name="T59" fmla="*/ 0 h 310"/>
                <a:gd name="T60" fmla="*/ 11 w 245"/>
                <a:gd name="T61" fmla="*/ 8 h 310"/>
                <a:gd name="T62" fmla="*/ 36 w 245"/>
                <a:gd name="T63" fmla="*/ 20 h 310"/>
                <a:gd name="T64" fmla="*/ 60 w 245"/>
                <a:gd name="T65" fmla="*/ 31 h 310"/>
                <a:gd name="T66" fmla="*/ 86 w 245"/>
                <a:gd name="T67" fmla="*/ 44 h 310"/>
                <a:gd name="T68" fmla="*/ 113 w 245"/>
                <a:gd name="T69" fmla="*/ 57 h 310"/>
                <a:gd name="T70" fmla="*/ 139 w 245"/>
                <a:gd name="T71" fmla="*/ 71 h 310"/>
                <a:gd name="T72" fmla="*/ 165 w 245"/>
                <a:gd name="T73" fmla="*/ 88 h 310"/>
                <a:gd name="T74" fmla="*/ 188 w 245"/>
                <a:gd name="T75" fmla="*/ 106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rgbClr val="FF3300"/>
              </a:solidFill>
              <a:round/>
              <a:headEnd/>
              <a:tailEnd/>
            </a:ln>
          </p:spPr>
          <p:txBody>
            <a:bodyPr/>
            <a:lstStyle/>
            <a:p>
              <a:endParaRPr lang="en-US"/>
            </a:p>
          </p:txBody>
        </p:sp>
        <p:grpSp>
          <p:nvGrpSpPr>
            <p:cNvPr id="312953" name="Group 633"/>
            <p:cNvGrpSpPr>
              <a:grpSpLocks/>
            </p:cNvGrpSpPr>
            <p:nvPr/>
          </p:nvGrpSpPr>
          <p:grpSpPr bwMode="auto">
            <a:xfrm>
              <a:off x="3429" y="2236"/>
              <a:ext cx="135" cy="180"/>
              <a:chOff x="3774" y="2423"/>
              <a:chExt cx="189" cy="286"/>
            </a:xfrm>
          </p:grpSpPr>
          <p:sp>
            <p:nvSpPr>
              <p:cNvPr id="312954" name="Rectangle 634"/>
              <p:cNvSpPr>
                <a:spLocks noChangeArrowheads="1"/>
              </p:cNvSpPr>
              <p:nvPr/>
            </p:nvSpPr>
            <p:spPr bwMode="auto">
              <a:xfrm>
                <a:off x="3790" y="2610"/>
                <a:ext cx="153" cy="56"/>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955" name="Rectangle 635"/>
              <p:cNvSpPr>
                <a:spLocks noChangeArrowheads="1"/>
              </p:cNvSpPr>
              <p:nvPr/>
            </p:nvSpPr>
            <p:spPr bwMode="auto">
              <a:xfrm>
                <a:off x="3774" y="2653"/>
                <a:ext cx="189" cy="56"/>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956" name="Rectangle 636"/>
              <p:cNvSpPr>
                <a:spLocks noChangeArrowheads="1"/>
              </p:cNvSpPr>
              <p:nvPr/>
            </p:nvSpPr>
            <p:spPr bwMode="auto">
              <a:xfrm>
                <a:off x="3808" y="2564"/>
                <a:ext cx="119" cy="56"/>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957" name="Rectangle 637"/>
              <p:cNvSpPr>
                <a:spLocks noChangeArrowheads="1"/>
              </p:cNvSpPr>
              <p:nvPr/>
            </p:nvSpPr>
            <p:spPr bwMode="auto">
              <a:xfrm>
                <a:off x="3818" y="2518"/>
                <a:ext cx="97" cy="56"/>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958" name="Rectangle 638"/>
              <p:cNvSpPr>
                <a:spLocks noChangeArrowheads="1"/>
              </p:cNvSpPr>
              <p:nvPr/>
            </p:nvSpPr>
            <p:spPr bwMode="auto">
              <a:xfrm>
                <a:off x="3828" y="2472"/>
                <a:ext cx="74" cy="56"/>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959" name="Rectangle 639"/>
              <p:cNvSpPr>
                <a:spLocks noChangeArrowheads="1"/>
              </p:cNvSpPr>
              <p:nvPr/>
            </p:nvSpPr>
            <p:spPr bwMode="auto">
              <a:xfrm>
                <a:off x="3839" y="2423"/>
                <a:ext cx="51" cy="56"/>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12960" name="Line 640"/>
          <p:cNvSpPr>
            <a:spLocks noChangeShapeType="1"/>
          </p:cNvSpPr>
          <p:nvPr/>
        </p:nvSpPr>
        <p:spPr bwMode="auto">
          <a:xfrm flipV="1">
            <a:off x="5597525" y="3663950"/>
            <a:ext cx="168275" cy="3175"/>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12961" name="Group 641"/>
          <p:cNvGrpSpPr>
            <a:grpSpLocks/>
          </p:cNvGrpSpPr>
          <p:nvPr/>
        </p:nvGrpSpPr>
        <p:grpSpPr bwMode="auto">
          <a:xfrm>
            <a:off x="6791325" y="4984750"/>
            <a:ext cx="290513" cy="404813"/>
            <a:chOff x="3901" y="2524"/>
            <a:chExt cx="183" cy="255"/>
          </a:xfrm>
        </p:grpSpPr>
        <p:sp>
          <p:nvSpPr>
            <p:cNvPr id="312962" name="Freeform 642"/>
            <p:cNvSpPr>
              <a:spLocks/>
            </p:cNvSpPr>
            <p:nvPr/>
          </p:nvSpPr>
          <p:spPr bwMode="auto">
            <a:xfrm>
              <a:off x="3950" y="2537"/>
              <a:ext cx="33" cy="39"/>
            </a:xfrm>
            <a:custGeom>
              <a:avLst/>
              <a:gdLst>
                <a:gd name="T0" fmla="*/ 70 w 199"/>
                <a:gd name="T1" fmla="*/ 29 h 232"/>
                <a:gd name="T2" fmla="*/ 55 w 199"/>
                <a:gd name="T3" fmla="*/ 39 h 232"/>
                <a:gd name="T4" fmla="*/ 42 w 199"/>
                <a:gd name="T5" fmla="*/ 50 h 232"/>
                <a:gd name="T6" fmla="*/ 30 w 199"/>
                <a:gd name="T7" fmla="*/ 63 h 232"/>
                <a:gd name="T8" fmla="*/ 20 w 199"/>
                <a:gd name="T9" fmla="*/ 77 h 232"/>
                <a:gd name="T10" fmla="*/ 12 w 199"/>
                <a:gd name="T11" fmla="*/ 91 h 232"/>
                <a:gd name="T12" fmla="*/ 6 w 199"/>
                <a:gd name="T13" fmla="*/ 108 h 232"/>
                <a:gd name="T14" fmla="*/ 2 w 199"/>
                <a:gd name="T15" fmla="*/ 125 h 232"/>
                <a:gd name="T16" fmla="*/ 0 w 199"/>
                <a:gd name="T17" fmla="*/ 142 h 232"/>
                <a:gd name="T18" fmla="*/ 2 w 199"/>
                <a:gd name="T19" fmla="*/ 166 h 232"/>
                <a:gd name="T20" fmla="*/ 12 w 199"/>
                <a:gd name="T21" fmla="*/ 186 h 232"/>
                <a:gd name="T22" fmla="*/ 26 w 199"/>
                <a:gd name="T23" fmla="*/ 203 h 232"/>
                <a:gd name="T24" fmla="*/ 45 w 199"/>
                <a:gd name="T25" fmla="*/ 216 h 232"/>
                <a:gd name="T26" fmla="*/ 66 w 199"/>
                <a:gd name="T27" fmla="*/ 226 h 232"/>
                <a:gd name="T28" fmla="*/ 88 w 199"/>
                <a:gd name="T29" fmla="*/ 230 h 232"/>
                <a:gd name="T30" fmla="*/ 111 w 199"/>
                <a:gd name="T31" fmla="*/ 232 h 232"/>
                <a:gd name="T32" fmla="*/ 134 w 199"/>
                <a:gd name="T33" fmla="*/ 228 h 232"/>
                <a:gd name="T34" fmla="*/ 138 w 199"/>
                <a:gd name="T35" fmla="*/ 228 h 232"/>
                <a:gd name="T36" fmla="*/ 143 w 199"/>
                <a:gd name="T37" fmla="*/ 226 h 232"/>
                <a:gd name="T38" fmla="*/ 147 w 199"/>
                <a:gd name="T39" fmla="*/ 222 h 232"/>
                <a:gd name="T40" fmla="*/ 148 w 199"/>
                <a:gd name="T41" fmla="*/ 218 h 232"/>
                <a:gd name="T42" fmla="*/ 145 w 199"/>
                <a:gd name="T43" fmla="*/ 212 h 232"/>
                <a:gd name="T44" fmla="*/ 141 w 199"/>
                <a:gd name="T45" fmla="*/ 207 h 232"/>
                <a:gd name="T46" fmla="*/ 135 w 199"/>
                <a:gd name="T47" fmla="*/ 203 h 232"/>
                <a:gd name="T48" fmla="*/ 129 w 199"/>
                <a:gd name="T49" fmla="*/ 201 h 232"/>
                <a:gd name="T50" fmla="*/ 117 w 199"/>
                <a:gd name="T51" fmla="*/ 197 h 232"/>
                <a:gd name="T52" fmla="*/ 105 w 199"/>
                <a:gd name="T53" fmla="*/ 195 h 232"/>
                <a:gd name="T54" fmla="*/ 94 w 199"/>
                <a:gd name="T55" fmla="*/ 193 h 232"/>
                <a:gd name="T56" fmla="*/ 83 w 199"/>
                <a:gd name="T57" fmla="*/ 190 h 232"/>
                <a:gd name="T58" fmla="*/ 73 w 199"/>
                <a:gd name="T59" fmla="*/ 187 h 232"/>
                <a:gd name="T60" fmla="*/ 62 w 199"/>
                <a:gd name="T61" fmla="*/ 182 h 232"/>
                <a:gd name="T62" fmla="*/ 53 w 199"/>
                <a:gd name="T63" fmla="*/ 176 h 232"/>
                <a:gd name="T64" fmla="*/ 43 w 199"/>
                <a:gd name="T65" fmla="*/ 167 h 232"/>
                <a:gd name="T66" fmla="*/ 40 w 199"/>
                <a:gd name="T67" fmla="*/ 128 h 232"/>
                <a:gd name="T68" fmla="*/ 49 w 199"/>
                <a:gd name="T69" fmla="*/ 96 h 232"/>
                <a:gd name="T70" fmla="*/ 68 w 199"/>
                <a:gd name="T71" fmla="*/ 71 h 232"/>
                <a:gd name="T72" fmla="*/ 94 w 199"/>
                <a:gd name="T73" fmla="*/ 50 h 232"/>
                <a:gd name="T74" fmla="*/ 122 w 199"/>
                <a:gd name="T75" fmla="*/ 34 h 232"/>
                <a:gd name="T76" fmla="*/ 151 w 199"/>
                <a:gd name="T77" fmla="*/ 21 h 232"/>
                <a:gd name="T78" fmla="*/ 178 w 199"/>
                <a:gd name="T79" fmla="*/ 12 h 232"/>
                <a:gd name="T80" fmla="*/ 199 w 199"/>
                <a:gd name="T81" fmla="*/ 4 h 232"/>
                <a:gd name="T82" fmla="*/ 186 w 199"/>
                <a:gd name="T83" fmla="*/ 1 h 232"/>
                <a:gd name="T84" fmla="*/ 172 w 199"/>
                <a:gd name="T85" fmla="*/ 0 h 232"/>
                <a:gd name="T86" fmla="*/ 156 w 199"/>
                <a:gd name="T87" fmla="*/ 2 h 232"/>
                <a:gd name="T88" fmla="*/ 138 w 199"/>
                <a:gd name="T89" fmla="*/ 4 h 232"/>
                <a:gd name="T90" fmla="*/ 121 w 199"/>
                <a:gd name="T91" fmla="*/ 10 h 232"/>
                <a:gd name="T92" fmla="*/ 103 w 199"/>
                <a:gd name="T93" fmla="*/ 16 h 232"/>
                <a:gd name="T94" fmla="*/ 86 w 199"/>
                <a:gd name="T95" fmla="*/ 23 h 232"/>
                <a:gd name="T96" fmla="*/ 70 w 199"/>
                <a:gd name="T97"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63" name="Freeform 643"/>
            <p:cNvSpPr>
              <a:spLocks/>
            </p:cNvSpPr>
            <p:nvPr/>
          </p:nvSpPr>
          <p:spPr bwMode="auto">
            <a:xfrm>
              <a:off x="4006" y="2536"/>
              <a:ext cx="22" cy="30"/>
            </a:xfrm>
            <a:custGeom>
              <a:avLst/>
              <a:gdLst>
                <a:gd name="T0" fmla="*/ 108 w 128"/>
                <a:gd name="T1" fmla="*/ 59 h 180"/>
                <a:gd name="T2" fmla="*/ 113 w 128"/>
                <a:gd name="T3" fmla="*/ 77 h 180"/>
                <a:gd name="T4" fmla="*/ 111 w 128"/>
                <a:gd name="T5" fmla="*/ 94 h 180"/>
                <a:gd name="T6" fmla="*/ 103 w 128"/>
                <a:gd name="T7" fmla="*/ 108 h 180"/>
                <a:gd name="T8" fmla="*/ 91 w 128"/>
                <a:gd name="T9" fmla="*/ 121 h 180"/>
                <a:gd name="T10" fmla="*/ 77 w 128"/>
                <a:gd name="T11" fmla="*/ 132 h 180"/>
                <a:gd name="T12" fmla="*/ 61 w 128"/>
                <a:gd name="T13" fmla="*/ 144 h 180"/>
                <a:gd name="T14" fmla="*/ 45 w 128"/>
                <a:gd name="T15" fmla="*/ 154 h 180"/>
                <a:gd name="T16" fmla="*/ 30 w 128"/>
                <a:gd name="T17" fmla="*/ 164 h 180"/>
                <a:gd name="T18" fmla="*/ 28 w 128"/>
                <a:gd name="T19" fmla="*/ 168 h 180"/>
                <a:gd name="T20" fmla="*/ 27 w 128"/>
                <a:gd name="T21" fmla="*/ 170 h 180"/>
                <a:gd name="T22" fmla="*/ 27 w 128"/>
                <a:gd name="T23" fmla="*/ 174 h 180"/>
                <a:gd name="T24" fmla="*/ 28 w 128"/>
                <a:gd name="T25" fmla="*/ 177 h 180"/>
                <a:gd name="T26" fmla="*/ 32 w 128"/>
                <a:gd name="T27" fmla="*/ 179 h 180"/>
                <a:gd name="T28" fmla="*/ 35 w 128"/>
                <a:gd name="T29" fmla="*/ 180 h 180"/>
                <a:gd name="T30" fmla="*/ 37 w 128"/>
                <a:gd name="T31" fmla="*/ 180 h 180"/>
                <a:gd name="T32" fmla="*/ 41 w 128"/>
                <a:gd name="T33" fmla="*/ 179 h 180"/>
                <a:gd name="T34" fmla="*/ 60 w 128"/>
                <a:gd name="T35" fmla="*/ 169 h 180"/>
                <a:gd name="T36" fmla="*/ 77 w 128"/>
                <a:gd name="T37" fmla="*/ 158 h 180"/>
                <a:gd name="T38" fmla="*/ 94 w 128"/>
                <a:gd name="T39" fmla="*/ 145 h 180"/>
                <a:gd name="T40" fmla="*/ 109 w 128"/>
                <a:gd name="T41" fmla="*/ 130 h 180"/>
                <a:gd name="T42" fmla="*/ 120 w 128"/>
                <a:gd name="T43" fmla="*/ 114 h 180"/>
                <a:gd name="T44" fmla="*/ 127 w 128"/>
                <a:gd name="T45" fmla="*/ 95 h 180"/>
                <a:gd name="T46" fmla="*/ 128 w 128"/>
                <a:gd name="T47" fmla="*/ 76 h 180"/>
                <a:gd name="T48" fmla="*/ 123 w 128"/>
                <a:gd name="T49" fmla="*/ 55 h 180"/>
                <a:gd name="T50" fmla="*/ 113 w 128"/>
                <a:gd name="T51" fmla="*/ 39 h 180"/>
                <a:gd name="T52" fmla="*/ 97 w 128"/>
                <a:gd name="T53" fmla="*/ 25 h 180"/>
                <a:gd name="T54" fmla="*/ 79 w 128"/>
                <a:gd name="T55" fmla="*/ 15 h 180"/>
                <a:gd name="T56" fmla="*/ 57 w 128"/>
                <a:gd name="T57" fmla="*/ 7 h 180"/>
                <a:gd name="T58" fmla="*/ 36 w 128"/>
                <a:gd name="T59" fmla="*/ 2 h 180"/>
                <a:gd name="T60" fmla="*/ 19 w 128"/>
                <a:gd name="T61" fmla="*/ 0 h 180"/>
                <a:gd name="T62" fmla="*/ 6 w 128"/>
                <a:gd name="T63" fmla="*/ 0 h 180"/>
                <a:gd name="T64" fmla="*/ 0 w 128"/>
                <a:gd name="T65" fmla="*/ 4 h 180"/>
                <a:gd name="T66" fmla="*/ 14 w 128"/>
                <a:gd name="T67" fmla="*/ 9 h 180"/>
                <a:gd name="T68" fmla="*/ 29 w 128"/>
                <a:gd name="T69" fmla="*/ 14 h 180"/>
                <a:gd name="T70" fmla="*/ 46 w 128"/>
                <a:gd name="T71" fmla="*/ 19 h 180"/>
                <a:gd name="T72" fmla="*/ 61 w 128"/>
                <a:gd name="T73" fmla="*/ 23 h 180"/>
                <a:gd name="T74" fmla="*/ 76 w 128"/>
                <a:gd name="T75" fmla="*/ 29 h 180"/>
                <a:gd name="T76" fmla="*/ 89 w 128"/>
                <a:gd name="T77" fmla="*/ 37 h 180"/>
                <a:gd name="T78" fmla="*/ 100 w 128"/>
                <a:gd name="T79" fmla="*/ 46 h 180"/>
                <a:gd name="T80" fmla="*/ 108 w 128"/>
                <a:gd name="T81"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64" name="Freeform 644"/>
            <p:cNvSpPr>
              <a:spLocks/>
            </p:cNvSpPr>
            <p:nvPr/>
          </p:nvSpPr>
          <p:spPr bwMode="auto">
            <a:xfrm>
              <a:off x="3929" y="2529"/>
              <a:ext cx="54" cy="63"/>
            </a:xfrm>
            <a:custGeom>
              <a:avLst/>
              <a:gdLst>
                <a:gd name="T0" fmla="*/ 100 w 322"/>
                <a:gd name="T1" fmla="*/ 70 h 378"/>
                <a:gd name="T2" fmla="*/ 53 w 322"/>
                <a:gd name="T3" fmla="*/ 115 h 378"/>
                <a:gd name="T4" fmla="*/ 17 w 322"/>
                <a:gd name="T5" fmla="*/ 166 h 378"/>
                <a:gd name="T6" fmla="*/ 0 w 322"/>
                <a:gd name="T7" fmla="*/ 226 h 378"/>
                <a:gd name="T8" fmla="*/ 3 w 322"/>
                <a:gd name="T9" fmla="*/ 266 h 378"/>
                <a:gd name="T10" fmla="*/ 9 w 322"/>
                <a:gd name="T11" fmla="*/ 282 h 378"/>
                <a:gd name="T12" fmla="*/ 19 w 322"/>
                <a:gd name="T13" fmla="*/ 297 h 378"/>
                <a:gd name="T14" fmla="*/ 32 w 322"/>
                <a:gd name="T15" fmla="*/ 310 h 378"/>
                <a:gd name="T16" fmla="*/ 56 w 322"/>
                <a:gd name="T17" fmla="*/ 324 h 378"/>
                <a:gd name="T18" fmla="*/ 86 w 322"/>
                <a:gd name="T19" fmla="*/ 338 h 378"/>
                <a:gd name="T20" fmla="*/ 119 w 322"/>
                <a:gd name="T21" fmla="*/ 350 h 378"/>
                <a:gd name="T22" fmla="*/ 152 w 322"/>
                <a:gd name="T23" fmla="*/ 359 h 378"/>
                <a:gd name="T24" fmla="*/ 186 w 322"/>
                <a:gd name="T25" fmla="*/ 366 h 378"/>
                <a:gd name="T26" fmla="*/ 220 w 322"/>
                <a:gd name="T27" fmla="*/ 371 h 378"/>
                <a:gd name="T28" fmla="*/ 254 w 322"/>
                <a:gd name="T29" fmla="*/ 374 h 378"/>
                <a:gd name="T30" fmla="*/ 289 w 322"/>
                <a:gd name="T31" fmla="*/ 376 h 378"/>
                <a:gd name="T32" fmla="*/ 311 w 322"/>
                <a:gd name="T33" fmla="*/ 378 h 378"/>
                <a:gd name="T34" fmla="*/ 320 w 322"/>
                <a:gd name="T35" fmla="*/ 371 h 378"/>
                <a:gd name="T36" fmla="*/ 322 w 322"/>
                <a:gd name="T37" fmla="*/ 360 h 378"/>
                <a:gd name="T38" fmla="*/ 315 w 322"/>
                <a:gd name="T39" fmla="*/ 352 h 378"/>
                <a:gd name="T40" fmla="*/ 294 w 322"/>
                <a:gd name="T41" fmla="*/ 347 h 378"/>
                <a:gd name="T42" fmla="*/ 263 w 322"/>
                <a:gd name="T43" fmla="*/ 341 h 378"/>
                <a:gd name="T44" fmla="*/ 232 w 322"/>
                <a:gd name="T45" fmla="*/ 336 h 378"/>
                <a:gd name="T46" fmla="*/ 200 w 322"/>
                <a:gd name="T47" fmla="*/ 332 h 378"/>
                <a:gd name="T48" fmla="*/ 170 w 322"/>
                <a:gd name="T49" fmla="*/ 326 h 378"/>
                <a:gd name="T50" fmla="*/ 139 w 322"/>
                <a:gd name="T51" fmla="*/ 318 h 378"/>
                <a:gd name="T52" fmla="*/ 110 w 322"/>
                <a:gd name="T53" fmla="*/ 309 h 378"/>
                <a:gd name="T54" fmla="*/ 80 w 322"/>
                <a:gd name="T55" fmla="*/ 297 h 378"/>
                <a:gd name="T56" fmla="*/ 55 w 322"/>
                <a:gd name="T57" fmla="*/ 281 h 378"/>
                <a:gd name="T58" fmla="*/ 38 w 322"/>
                <a:gd name="T59" fmla="*/ 259 h 378"/>
                <a:gd name="T60" fmla="*/ 34 w 322"/>
                <a:gd name="T61" fmla="*/ 232 h 378"/>
                <a:gd name="T62" fmla="*/ 38 w 322"/>
                <a:gd name="T63" fmla="*/ 200 h 378"/>
                <a:gd name="T64" fmla="*/ 51 w 322"/>
                <a:gd name="T65" fmla="*/ 170 h 378"/>
                <a:gd name="T66" fmla="*/ 71 w 322"/>
                <a:gd name="T67" fmla="*/ 137 h 378"/>
                <a:gd name="T68" fmla="*/ 94 w 322"/>
                <a:gd name="T69" fmla="*/ 110 h 378"/>
                <a:gd name="T70" fmla="*/ 123 w 322"/>
                <a:gd name="T71" fmla="*/ 82 h 378"/>
                <a:gd name="T72" fmla="*/ 153 w 322"/>
                <a:gd name="T73" fmla="*/ 57 h 378"/>
                <a:gd name="T74" fmla="*/ 195 w 322"/>
                <a:gd name="T75" fmla="*/ 38 h 378"/>
                <a:gd name="T76" fmla="*/ 238 w 322"/>
                <a:gd name="T77" fmla="*/ 20 h 378"/>
                <a:gd name="T78" fmla="*/ 264 w 322"/>
                <a:gd name="T79" fmla="*/ 7 h 378"/>
                <a:gd name="T80" fmla="*/ 256 w 322"/>
                <a:gd name="T81" fmla="*/ 0 h 378"/>
                <a:gd name="T82" fmla="*/ 221 w 322"/>
                <a:gd name="T83" fmla="*/ 4 h 378"/>
                <a:gd name="T84" fmla="*/ 180 w 322"/>
                <a:gd name="T85" fmla="*/ 18 h 378"/>
                <a:gd name="T86" fmla="*/ 141 w 322"/>
                <a:gd name="T87" fmla="*/ 3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65" name="Freeform 645"/>
            <p:cNvSpPr>
              <a:spLocks/>
            </p:cNvSpPr>
            <p:nvPr/>
          </p:nvSpPr>
          <p:spPr bwMode="auto">
            <a:xfrm>
              <a:off x="4005" y="2527"/>
              <a:ext cx="47" cy="42"/>
            </a:xfrm>
            <a:custGeom>
              <a:avLst/>
              <a:gdLst>
                <a:gd name="T0" fmla="*/ 235 w 283"/>
                <a:gd name="T1" fmla="*/ 77 h 252"/>
                <a:gd name="T2" fmla="*/ 248 w 283"/>
                <a:gd name="T3" fmla="*/ 91 h 252"/>
                <a:gd name="T4" fmla="*/ 256 w 283"/>
                <a:gd name="T5" fmla="*/ 107 h 252"/>
                <a:gd name="T6" fmla="*/ 259 w 283"/>
                <a:gd name="T7" fmla="*/ 124 h 252"/>
                <a:gd name="T8" fmla="*/ 259 w 283"/>
                <a:gd name="T9" fmla="*/ 142 h 252"/>
                <a:gd name="T10" fmla="*/ 257 w 283"/>
                <a:gd name="T11" fmla="*/ 157 h 252"/>
                <a:gd name="T12" fmla="*/ 252 w 283"/>
                <a:gd name="T13" fmla="*/ 170 h 252"/>
                <a:gd name="T14" fmla="*/ 244 w 283"/>
                <a:gd name="T15" fmla="*/ 183 h 252"/>
                <a:gd name="T16" fmla="*/ 236 w 283"/>
                <a:gd name="T17" fmla="*/ 193 h 252"/>
                <a:gd name="T18" fmla="*/ 225 w 283"/>
                <a:gd name="T19" fmla="*/ 204 h 252"/>
                <a:gd name="T20" fmla="*/ 215 w 283"/>
                <a:gd name="T21" fmla="*/ 214 h 252"/>
                <a:gd name="T22" fmla="*/ 204 w 283"/>
                <a:gd name="T23" fmla="*/ 224 h 252"/>
                <a:gd name="T24" fmla="*/ 194 w 283"/>
                <a:gd name="T25" fmla="*/ 234 h 252"/>
                <a:gd name="T26" fmla="*/ 191 w 283"/>
                <a:gd name="T27" fmla="*/ 238 h 252"/>
                <a:gd name="T28" fmla="*/ 191 w 283"/>
                <a:gd name="T29" fmla="*/ 241 h 252"/>
                <a:gd name="T30" fmla="*/ 191 w 283"/>
                <a:gd name="T31" fmla="*/ 245 h 252"/>
                <a:gd name="T32" fmla="*/ 194 w 283"/>
                <a:gd name="T33" fmla="*/ 248 h 252"/>
                <a:gd name="T34" fmla="*/ 197 w 283"/>
                <a:gd name="T35" fmla="*/ 250 h 252"/>
                <a:gd name="T36" fmla="*/ 202 w 283"/>
                <a:gd name="T37" fmla="*/ 252 h 252"/>
                <a:gd name="T38" fmla="*/ 205 w 283"/>
                <a:gd name="T39" fmla="*/ 250 h 252"/>
                <a:gd name="T40" fmla="*/ 209 w 283"/>
                <a:gd name="T41" fmla="*/ 248 h 252"/>
                <a:gd name="T42" fmla="*/ 232 w 283"/>
                <a:gd name="T43" fmla="*/ 233 h 252"/>
                <a:gd name="T44" fmla="*/ 252 w 283"/>
                <a:gd name="T45" fmla="*/ 214 h 252"/>
                <a:gd name="T46" fmla="*/ 268 w 283"/>
                <a:gd name="T47" fmla="*/ 192 h 252"/>
                <a:gd name="T48" fmla="*/ 278 w 283"/>
                <a:gd name="T49" fmla="*/ 167 h 252"/>
                <a:gd name="T50" fmla="*/ 283 w 283"/>
                <a:gd name="T51" fmla="*/ 141 h 252"/>
                <a:gd name="T52" fmla="*/ 280 w 283"/>
                <a:gd name="T53" fmla="*/ 115 h 252"/>
                <a:gd name="T54" fmla="*/ 271 w 283"/>
                <a:gd name="T55" fmla="*/ 91 h 252"/>
                <a:gd name="T56" fmla="*/ 252 w 283"/>
                <a:gd name="T57" fmla="*/ 69 h 252"/>
                <a:gd name="T58" fmla="*/ 238 w 283"/>
                <a:gd name="T59" fmla="*/ 57 h 252"/>
                <a:gd name="T60" fmla="*/ 222 w 283"/>
                <a:gd name="T61" fmla="*/ 48 h 252"/>
                <a:gd name="T62" fmla="*/ 204 w 283"/>
                <a:gd name="T63" fmla="*/ 39 h 252"/>
                <a:gd name="T64" fmla="*/ 184 w 283"/>
                <a:gd name="T65" fmla="*/ 31 h 252"/>
                <a:gd name="T66" fmla="*/ 164 w 283"/>
                <a:gd name="T67" fmla="*/ 23 h 252"/>
                <a:gd name="T68" fmla="*/ 144 w 283"/>
                <a:gd name="T69" fmla="*/ 17 h 252"/>
                <a:gd name="T70" fmla="*/ 123 w 283"/>
                <a:gd name="T71" fmla="*/ 13 h 252"/>
                <a:gd name="T72" fmla="*/ 103 w 283"/>
                <a:gd name="T73" fmla="*/ 8 h 252"/>
                <a:gd name="T74" fmla="*/ 83 w 283"/>
                <a:gd name="T75" fmla="*/ 5 h 252"/>
                <a:gd name="T76" fmla="*/ 66 w 283"/>
                <a:gd name="T77" fmla="*/ 2 h 252"/>
                <a:gd name="T78" fmla="*/ 48 w 283"/>
                <a:gd name="T79" fmla="*/ 0 h 252"/>
                <a:gd name="T80" fmla="*/ 34 w 283"/>
                <a:gd name="T81" fmla="*/ 0 h 252"/>
                <a:gd name="T82" fmla="*/ 21 w 283"/>
                <a:gd name="T83" fmla="*/ 0 h 252"/>
                <a:gd name="T84" fmla="*/ 11 w 283"/>
                <a:gd name="T85" fmla="*/ 0 h 252"/>
                <a:gd name="T86" fmla="*/ 4 w 283"/>
                <a:gd name="T87" fmla="*/ 2 h 252"/>
                <a:gd name="T88" fmla="*/ 0 w 283"/>
                <a:gd name="T89" fmla="*/ 5 h 252"/>
                <a:gd name="T90" fmla="*/ 12 w 283"/>
                <a:gd name="T91" fmla="*/ 7 h 252"/>
                <a:gd name="T92" fmla="*/ 24 w 283"/>
                <a:gd name="T93" fmla="*/ 8 h 252"/>
                <a:gd name="T94" fmla="*/ 38 w 283"/>
                <a:gd name="T95" fmla="*/ 10 h 252"/>
                <a:gd name="T96" fmla="*/ 52 w 283"/>
                <a:gd name="T97" fmla="*/ 13 h 252"/>
                <a:gd name="T98" fmla="*/ 66 w 283"/>
                <a:gd name="T99" fmla="*/ 16 h 252"/>
                <a:gd name="T100" fmla="*/ 82 w 283"/>
                <a:gd name="T101" fmla="*/ 18 h 252"/>
                <a:gd name="T102" fmla="*/ 98 w 283"/>
                <a:gd name="T103" fmla="*/ 22 h 252"/>
                <a:gd name="T104" fmla="*/ 114 w 283"/>
                <a:gd name="T105" fmla="*/ 25 h 252"/>
                <a:gd name="T106" fmla="*/ 129 w 283"/>
                <a:gd name="T107" fmla="*/ 30 h 252"/>
                <a:gd name="T108" fmla="*/ 146 w 283"/>
                <a:gd name="T109" fmla="*/ 34 h 252"/>
                <a:gd name="T110" fmla="*/ 162 w 283"/>
                <a:gd name="T111" fmla="*/ 39 h 252"/>
                <a:gd name="T112" fmla="*/ 177 w 283"/>
                <a:gd name="T113" fmla="*/ 45 h 252"/>
                <a:gd name="T114" fmla="*/ 193 w 283"/>
                <a:gd name="T115" fmla="*/ 52 h 252"/>
                <a:gd name="T116" fmla="*/ 208 w 283"/>
                <a:gd name="T117" fmla="*/ 60 h 252"/>
                <a:gd name="T118" fmla="*/ 222 w 283"/>
                <a:gd name="T119" fmla="*/ 68 h 252"/>
                <a:gd name="T120" fmla="*/ 235 w 283"/>
                <a:gd name="T121" fmla="*/ 7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66" name="Freeform 646"/>
            <p:cNvSpPr>
              <a:spLocks/>
            </p:cNvSpPr>
            <p:nvPr/>
          </p:nvSpPr>
          <p:spPr bwMode="auto">
            <a:xfrm>
              <a:off x="3909" y="2547"/>
              <a:ext cx="19" cy="39"/>
            </a:xfrm>
            <a:custGeom>
              <a:avLst/>
              <a:gdLst>
                <a:gd name="T0" fmla="*/ 0 w 114"/>
                <a:gd name="T1" fmla="*/ 130 h 238"/>
                <a:gd name="T2" fmla="*/ 0 w 114"/>
                <a:gd name="T3" fmla="*/ 149 h 238"/>
                <a:gd name="T4" fmla="*/ 4 w 114"/>
                <a:gd name="T5" fmla="*/ 168 h 238"/>
                <a:gd name="T6" fmla="*/ 12 w 114"/>
                <a:gd name="T7" fmla="*/ 185 h 238"/>
                <a:gd name="T8" fmla="*/ 24 w 114"/>
                <a:gd name="T9" fmla="*/ 200 h 238"/>
                <a:gd name="T10" fmla="*/ 38 w 114"/>
                <a:gd name="T11" fmla="*/ 213 h 238"/>
                <a:gd name="T12" fmla="*/ 55 w 114"/>
                <a:gd name="T13" fmla="*/ 224 h 238"/>
                <a:gd name="T14" fmla="*/ 73 w 114"/>
                <a:gd name="T15" fmla="*/ 232 h 238"/>
                <a:gd name="T16" fmla="*/ 92 w 114"/>
                <a:gd name="T17" fmla="*/ 237 h 238"/>
                <a:gd name="T18" fmla="*/ 98 w 114"/>
                <a:gd name="T19" fmla="*/ 238 h 238"/>
                <a:gd name="T20" fmla="*/ 104 w 114"/>
                <a:gd name="T21" fmla="*/ 235 h 238"/>
                <a:gd name="T22" fmla="*/ 109 w 114"/>
                <a:gd name="T23" fmla="*/ 232 h 238"/>
                <a:gd name="T24" fmla="*/ 111 w 114"/>
                <a:gd name="T25" fmla="*/ 227 h 238"/>
                <a:gd name="T26" fmla="*/ 111 w 114"/>
                <a:gd name="T27" fmla="*/ 222 h 238"/>
                <a:gd name="T28" fmla="*/ 110 w 114"/>
                <a:gd name="T29" fmla="*/ 216 h 238"/>
                <a:gd name="T30" fmla="*/ 106 w 114"/>
                <a:gd name="T31" fmla="*/ 211 h 238"/>
                <a:gd name="T32" fmla="*/ 100 w 114"/>
                <a:gd name="T33" fmla="*/ 209 h 238"/>
                <a:gd name="T34" fmla="*/ 82 w 114"/>
                <a:gd name="T35" fmla="*/ 202 h 238"/>
                <a:gd name="T36" fmla="*/ 64 w 114"/>
                <a:gd name="T37" fmla="*/ 193 h 238"/>
                <a:gd name="T38" fmla="*/ 50 w 114"/>
                <a:gd name="T39" fmla="*/ 180 h 238"/>
                <a:gd name="T40" fmla="*/ 39 w 114"/>
                <a:gd name="T41" fmla="*/ 167 h 238"/>
                <a:gd name="T42" fmla="*/ 32 w 114"/>
                <a:gd name="T43" fmla="*/ 149 h 238"/>
                <a:gd name="T44" fmla="*/ 29 w 114"/>
                <a:gd name="T45" fmla="*/ 131 h 238"/>
                <a:gd name="T46" fmla="*/ 29 w 114"/>
                <a:gd name="T47" fmla="*/ 111 h 238"/>
                <a:gd name="T48" fmla="*/ 35 w 114"/>
                <a:gd name="T49" fmla="*/ 91 h 238"/>
                <a:gd name="T50" fmla="*/ 42 w 114"/>
                <a:gd name="T51" fmla="*/ 76 h 238"/>
                <a:gd name="T52" fmla="*/ 51 w 114"/>
                <a:gd name="T53" fmla="*/ 62 h 238"/>
                <a:gd name="T54" fmla="*/ 62 w 114"/>
                <a:gd name="T55" fmla="*/ 49 h 238"/>
                <a:gd name="T56" fmla="*/ 73 w 114"/>
                <a:gd name="T57" fmla="*/ 38 h 238"/>
                <a:gd name="T58" fmla="*/ 84 w 114"/>
                <a:gd name="T59" fmla="*/ 28 h 238"/>
                <a:gd name="T60" fmla="*/ 96 w 114"/>
                <a:gd name="T61" fmla="*/ 18 h 238"/>
                <a:gd name="T62" fmla="*/ 106 w 114"/>
                <a:gd name="T63" fmla="*/ 9 h 238"/>
                <a:gd name="T64" fmla="*/ 114 w 114"/>
                <a:gd name="T65" fmla="*/ 1 h 238"/>
                <a:gd name="T66" fmla="*/ 106 w 114"/>
                <a:gd name="T67" fmla="*/ 0 h 238"/>
                <a:gd name="T68" fmla="*/ 93 w 114"/>
                <a:gd name="T69" fmla="*/ 6 h 238"/>
                <a:gd name="T70" fmla="*/ 76 w 114"/>
                <a:gd name="T71" fmla="*/ 18 h 238"/>
                <a:gd name="T72" fmla="*/ 56 w 114"/>
                <a:gd name="T73" fmla="*/ 36 h 238"/>
                <a:gd name="T74" fmla="*/ 37 w 114"/>
                <a:gd name="T75" fmla="*/ 57 h 238"/>
                <a:gd name="T76" fmla="*/ 20 w 114"/>
                <a:gd name="T77" fmla="*/ 80 h 238"/>
                <a:gd name="T78" fmla="*/ 7 w 114"/>
                <a:gd name="T79" fmla="*/ 106 h 238"/>
                <a:gd name="T80" fmla="*/ 0 w 114"/>
                <a:gd name="T81" fmla="*/ 13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67" name="Freeform 647"/>
            <p:cNvSpPr>
              <a:spLocks/>
            </p:cNvSpPr>
            <p:nvPr/>
          </p:nvSpPr>
          <p:spPr bwMode="auto">
            <a:xfrm>
              <a:off x="4043" y="2524"/>
              <a:ext cx="41" cy="52"/>
            </a:xfrm>
            <a:custGeom>
              <a:avLst/>
              <a:gdLst>
                <a:gd name="T0" fmla="*/ 207 w 246"/>
                <a:gd name="T1" fmla="*/ 124 h 310"/>
                <a:gd name="T2" fmla="*/ 219 w 246"/>
                <a:gd name="T3" fmla="*/ 143 h 310"/>
                <a:gd name="T4" fmla="*/ 225 w 246"/>
                <a:gd name="T5" fmla="*/ 164 h 310"/>
                <a:gd name="T6" fmla="*/ 221 w 246"/>
                <a:gd name="T7" fmla="*/ 187 h 310"/>
                <a:gd name="T8" fmla="*/ 208 w 246"/>
                <a:gd name="T9" fmla="*/ 209 h 310"/>
                <a:gd name="T10" fmla="*/ 188 w 246"/>
                <a:gd name="T11" fmla="*/ 228 h 310"/>
                <a:gd name="T12" fmla="*/ 166 w 246"/>
                <a:gd name="T13" fmla="*/ 246 h 310"/>
                <a:gd name="T14" fmla="*/ 143 w 246"/>
                <a:gd name="T15" fmla="*/ 264 h 310"/>
                <a:gd name="T16" fmla="*/ 129 w 246"/>
                <a:gd name="T17" fmla="*/ 278 h 310"/>
                <a:gd name="T18" fmla="*/ 124 w 246"/>
                <a:gd name="T19" fmla="*/ 287 h 310"/>
                <a:gd name="T20" fmla="*/ 120 w 246"/>
                <a:gd name="T21" fmla="*/ 296 h 310"/>
                <a:gd name="T22" fmla="*/ 121 w 246"/>
                <a:gd name="T23" fmla="*/ 305 h 310"/>
                <a:gd name="T24" fmla="*/ 130 w 246"/>
                <a:gd name="T25" fmla="*/ 310 h 310"/>
                <a:gd name="T26" fmla="*/ 139 w 246"/>
                <a:gd name="T27" fmla="*/ 309 h 310"/>
                <a:gd name="T28" fmla="*/ 154 w 246"/>
                <a:gd name="T29" fmla="*/ 293 h 310"/>
                <a:gd name="T30" fmla="*/ 180 w 246"/>
                <a:gd name="T31" fmla="*/ 269 h 310"/>
                <a:gd name="T32" fmla="*/ 207 w 246"/>
                <a:gd name="T33" fmla="*/ 246 h 310"/>
                <a:gd name="T34" fmla="*/ 231 w 246"/>
                <a:gd name="T35" fmla="*/ 219 h 310"/>
                <a:gd name="T36" fmla="*/ 245 w 246"/>
                <a:gd name="T37" fmla="*/ 187 h 310"/>
                <a:gd name="T38" fmla="*/ 242 w 246"/>
                <a:gd name="T39" fmla="*/ 153 h 310"/>
                <a:gd name="T40" fmla="*/ 227 w 246"/>
                <a:gd name="T41" fmla="*/ 120 h 310"/>
                <a:gd name="T42" fmla="*/ 201 w 246"/>
                <a:gd name="T43" fmla="*/ 94 h 310"/>
                <a:gd name="T44" fmla="*/ 177 w 246"/>
                <a:gd name="T45" fmla="*/ 74 h 310"/>
                <a:gd name="T46" fmla="*/ 152 w 246"/>
                <a:gd name="T47" fmla="*/ 60 h 310"/>
                <a:gd name="T48" fmla="*/ 126 w 246"/>
                <a:gd name="T49" fmla="*/ 43 h 310"/>
                <a:gd name="T50" fmla="*/ 98 w 246"/>
                <a:gd name="T51" fmla="*/ 28 h 310"/>
                <a:gd name="T52" fmla="*/ 72 w 246"/>
                <a:gd name="T53" fmla="*/ 16 h 310"/>
                <a:gd name="T54" fmla="*/ 46 w 246"/>
                <a:gd name="T55" fmla="*/ 7 h 310"/>
                <a:gd name="T56" fmla="*/ 24 w 246"/>
                <a:gd name="T57" fmla="*/ 1 h 310"/>
                <a:gd name="T58" fmla="*/ 7 w 246"/>
                <a:gd name="T59" fmla="*/ 1 h 310"/>
                <a:gd name="T60" fmla="*/ 8 w 246"/>
                <a:gd name="T61" fmla="*/ 6 h 310"/>
                <a:gd name="T62" fmla="*/ 28 w 246"/>
                <a:gd name="T63" fmla="*/ 14 h 310"/>
                <a:gd name="T64" fmla="*/ 51 w 246"/>
                <a:gd name="T65" fmla="*/ 24 h 310"/>
                <a:gd name="T66" fmla="*/ 78 w 246"/>
                <a:gd name="T67" fmla="*/ 37 h 310"/>
                <a:gd name="T68" fmla="*/ 106 w 246"/>
                <a:gd name="T69" fmla="*/ 51 h 310"/>
                <a:gd name="T70" fmla="*/ 134 w 246"/>
                <a:gd name="T71" fmla="*/ 69 h 310"/>
                <a:gd name="T72" fmla="*/ 163 w 246"/>
                <a:gd name="T73" fmla="*/ 87 h 310"/>
                <a:gd name="T74" fmla="*/ 187 w 246"/>
                <a:gd name="T75" fmla="*/ 10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68" name="Freeform 648"/>
            <p:cNvSpPr>
              <a:spLocks/>
            </p:cNvSpPr>
            <p:nvPr/>
          </p:nvSpPr>
          <p:spPr bwMode="auto">
            <a:xfrm>
              <a:off x="3998" y="2585"/>
              <a:ext cx="14" cy="31"/>
            </a:xfrm>
            <a:custGeom>
              <a:avLst/>
              <a:gdLst>
                <a:gd name="T0" fmla="*/ 31 w 83"/>
                <a:gd name="T1" fmla="*/ 14 h 187"/>
                <a:gd name="T2" fmla="*/ 29 w 83"/>
                <a:gd name="T3" fmla="*/ 8 h 187"/>
                <a:gd name="T4" fmla="*/ 25 w 83"/>
                <a:gd name="T5" fmla="*/ 3 h 187"/>
                <a:gd name="T6" fmla="*/ 19 w 83"/>
                <a:gd name="T7" fmla="*/ 1 h 187"/>
                <a:gd name="T8" fmla="*/ 14 w 83"/>
                <a:gd name="T9" fmla="*/ 0 h 187"/>
                <a:gd name="T10" fmla="*/ 8 w 83"/>
                <a:gd name="T11" fmla="*/ 2 h 187"/>
                <a:gd name="T12" fmla="*/ 3 w 83"/>
                <a:gd name="T13" fmla="*/ 5 h 187"/>
                <a:gd name="T14" fmla="*/ 0 w 83"/>
                <a:gd name="T15" fmla="*/ 11 h 187"/>
                <a:gd name="T16" fmla="*/ 0 w 83"/>
                <a:gd name="T17" fmla="*/ 17 h 187"/>
                <a:gd name="T18" fmla="*/ 5 w 83"/>
                <a:gd name="T19" fmla="*/ 42 h 187"/>
                <a:gd name="T20" fmla="*/ 15 w 83"/>
                <a:gd name="T21" fmla="*/ 71 h 187"/>
                <a:gd name="T22" fmla="*/ 27 w 83"/>
                <a:gd name="T23" fmla="*/ 100 h 187"/>
                <a:gd name="T24" fmla="*/ 41 w 83"/>
                <a:gd name="T25" fmla="*/ 127 h 187"/>
                <a:gd name="T26" fmla="*/ 55 w 83"/>
                <a:gd name="T27" fmla="*/ 151 h 187"/>
                <a:gd name="T28" fmla="*/ 68 w 83"/>
                <a:gd name="T29" fmla="*/ 171 h 187"/>
                <a:gd name="T30" fmla="*/ 77 w 83"/>
                <a:gd name="T31" fmla="*/ 184 h 187"/>
                <a:gd name="T32" fmla="*/ 83 w 83"/>
                <a:gd name="T33" fmla="*/ 187 h 187"/>
                <a:gd name="T34" fmla="*/ 80 w 83"/>
                <a:gd name="T35" fmla="*/ 174 h 187"/>
                <a:gd name="T36" fmla="*/ 75 w 83"/>
                <a:gd name="T37" fmla="*/ 158 h 187"/>
                <a:gd name="T38" fmla="*/ 68 w 83"/>
                <a:gd name="T39" fmla="*/ 138 h 187"/>
                <a:gd name="T40" fmla="*/ 59 w 83"/>
                <a:gd name="T41" fmla="*/ 113 h 187"/>
                <a:gd name="T42" fmla="*/ 51 w 83"/>
                <a:gd name="T43" fmla="*/ 88 h 187"/>
                <a:gd name="T44" fmla="*/ 43 w 83"/>
                <a:gd name="T45" fmla="*/ 63 h 187"/>
                <a:gd name="T46" fmla="*/ 36 w 83"/>
                <a:gd name="T47" fmla="*/ 38 h 187"/>
                <a:gd name="T48" fmla="*/ 31 w 83"/>
                <a:gd name="T49" fmla="*/ 1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69" name="Freeform 649"/>
            <p:cNvSpPr>
              <a:spLocks/>
            </p:cNvSpPr>
            <p:nvPr/>
          </p:nvSpPr>
          <p:spPr bwMode="auto">
            <a:xfrm>
              <a:off x="3992" y="2568"/>
              <a:ext cx="7" cy="16"/>
            </a:xfrm>
            <a:custGeom>
              <a:avLst/>
              <a:gdLst>
                <a:gd name="T0" fmla="*/ 22 w 44"/>
                <a:gd name="T1" fmla="*/ 10 h 94"/>
                <a:gd name="T2" fmla="*/ 21 w 44"/>
                <a:gd name="T3" fmla="*/ 6 h 94"/>
                <a:gd name="T4" fmla="*/ 18 w 44"/>
                <a:gd name="T5" fmla="*/ 2 h 94"/>
                <a:gd name="T6" fmla="*/ 14 w 44"/>
                <a:gd name="T7" fmla="*/ 0 h 94"/>
                <a:gd name="T8" fmla="*/ 10 w 44"/>
                <a:gd name="T9" fmla="*/ 0 h 94"/>
                <a:gd name="T10" fmla="*/ 6 w 44"/>
                <a:gd name="T11" fmla="*/ 1 h 94"/>
                <a:gd name="T12" fmla="*/ 3 w 44"/>
                <a:gd name="T13" fmla="*/ 3 h 94"/>
                <a:gd name="T14" fmla="*/ 0 w 44"/>
                <a:gd name="T15" fmla="*/ 7 h 94"/>
                <a:gd name="T16" fmla="*/ 0 w 44"/>
                <a:gd name="T17" fmla="*/ 11 h 94"/>
                <a:gd name="T18" fmla="*/ 0 w 44"/>
                <a:gd name="T19" fmla="*/ 24 h 94"/>
                <a:gd name="T20" fmla="*/ 4 w 44"/>
                <a:gd name="T21" fmla="*/ 38 h 94"/>
                <a:gd name="T22" fmla="*/ 8 w 44"/>
                <a:gd name="T23" fmla="*/ 52 h 94"/>
                <a:gd name="T24" fmla="*/ 14 w 44"/>
                <a:gd name="T25" fmla="*/ 65 h 94"/>
                <a:gd name="T26" fmla="*/ 21 w 44"/>
                <a:gd name="T27" fmla="*/ 78 h 94"/>
                <a:gd name="T28" fmla="*/ 28 w 44"/>
                <a:gd name="T29" fmla="*/ 87 h 94"/>
                <a:gd name="T30" fmla="*/ 37 w 44"/>
                <a:gd name="T31" fmla="*/ 93 h 94"/>
                <a:gd name="T32" fmla="*/ 42 w 44"/>
                <a:gd name="T33" fmla="*/ 94 h 94"/>
                <a:gd name="T34" fmla="*/ 44 w 44"/>
                <a:gd name="T35" fmla="*/ 76 h 94"/>
                <a:gd name="T36" fmla="*/ 38 w 44"/>
                <a:gd name="T37" fmla="*/ 54 h 94"/>
                <a:gd name="T38" fmla="*/ 31 w 44"/>
                <a:gd name="T39" fmla="*/ 32 h 94"/>
                <a:gd name="T40" fmla="*/ 22 w 44"/>
                <a:gd name="T4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70" name="Freeform 650"/>
            <p:cNvSpPr>
              <a:spLocks/>
            </p:cNvSpPr>
            <p:nvPr/>
          </p:nvSpPr>
          <p:spPr bwMode="auto">
            <a:xfrm>
              <a:off x="3986" y="2557"/>
              <a:ext cx="6" cy="9"/>
            </a:xfrm>
            <a:custGeom>
              <a:avLst/>
              <a:gdLst>
                <a:gd name="T0" fmla="*/ 20 w 38"/>
                <a:gd name="T1" fmla="*/ 7 h 54"/>
                <a:gd name="T2" fmla="*/ 20 w 38"/>
                <a:gd name="T3" fmla="*/ 8 h 54"/>
                <a:gd name="T4" fmla="*/ 20 w 38"/>
                <a:gd name="T5" fmla="*/ 8 h 54"/>
                <a:gd name="T6" fmla="*/ 20 w 38"/>
                <a:gd name="T7" fmla="*/ 8 h 54"/>
                <a:gd name="T8" fmla="*/ 20 w 38"/>
                <a:gd name="T9" fmla="*/ 8 h 54"/>
                <a:gd name="T10" fmla="*/ 19 w 38"/>
                <a:gd name="T11" fmla="*/ 4 h 54"/>
                <a:gd name="T12" fmla="*/ 15 w 38"/>
                <a:gd name="T13" fmla="*/ 1 h 54"/>
                <a:gd name="T14" fmla="*/ 12 w 38"/>
                <a:gd name="T15" fmla="*/ 0 h 54"/>
                <a:gd name="T16" fmla="*/ 7 w 38"/>
                <a:gd name="T17" fmla="*/ 0 h 54"/>
                <a:gd name="T18" fmla="*/ 4 w 38"/>
                <a:gd name="T19" fmla="*/ 1 h 54"/>
                <a:gd name="T20" fmla="*/ 1 w 38"/>
                <a:gd name="T21" fmla="*/ 4 h 54"/>
                <a:gd name="T22" fmla="*/ 0 w 38"/>
                <a:gd name="T23" fmla="*/ 8 h 54"/>
                <a:gd name="T24" fmla="*/ 0 w 38"/>
                <a:gd name="T25" fmla="*/ 11 h 54"/>
                <a:gd name="T26" fmla="*/ 1 w 38"/>
                <a:gd name="T27" fmla="*/ 17 h 54"/>
                <a:gd name="T28" fmla="*/ 4 w 38"/>
                <a:gd name="T29" fmla="*/ 24 h 54"/>
                <a:gd name="T30" fmla="*/ 8 w 38"/>
                <a:gd name="T31" fmla="*/ 32 h 54"/>
                <a:gd name="T32" fmla="*/ 14 w 38"/>
                <a:gd name="T33" fmla="*/ 39 h 54"/>
                <a:gd name="T34" fmla="*/ 20 w 38"/>
                <a:gd name="T35" fmla="*/ 46 h 54"/>
                <a:gd name="T36" fmla="*/ 27 w 38"/>
                <a:gd name="T37" fmla="*/ 50 h 54"/>
                <a:gd name="T38" fmla="*/ 33 w 38"/>
                <a:gd name="T39" fmla="*/ 54 h 54"/>
                <a:gd name="T40" fmla="*/ 38 w 38"/>
                <a:gd name="T41" fmla="*/ 54 h 54"/>
                <a:gd name="T42" fmla="*/ 36 w 38"/>
                <a:gd name="T43" fmla="*/ 42 h 54"/>
                <a:gd name="T44" fmla="*/ 32 w 38"/>
                <a:gd name="T45" fmla="*/ 29 h 54"/>
                <a:gd name="T46" fmla="*/ 25 w 38"/>
                <a:gd name="T47" fmla="*/ 16 h 54"/>
                <a:gd name="T48" fmla="*/ 20 w 38"/>
                <a:gd name="T4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54">
                  <a:moveTo>
                    <a:pt x="20" y="7"/>
                  </a:moveTo>
                  <a:lnTo>
                    <a:pt x="20" y="8"/>
                  </a:lnTo>
                  <a:lnTo>
                    <a:pt x="20" y="8"/>
                  </a:lnTo>
                  <a:lnTo>
                    <a:pt x="20" y="8"/>
                  </a:ln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71" name="Freeform 651"/>
            <p:cNvSpPr>
              <a:spLocks/>
            </p:cNvSpPr>
            <p:nvPr/>
          </p:nvSpPr>
          <p:spPr bwMode="auto">
            <a:xfrm>
              <a:off x="3981" y="2549"/>
              <a:ext cx="8" cy="6"/>
            </a:xfrm>
            <a:custGeom>
              <a:avLst/>
              <a:gdLst>
                <a:gd name="T0" fmla="*/ 41 w 52"/>
                <a:gd name="T1" fmla="*/ 27 h 36"/>
                <a:gd name="T2" fmla="*/ 46 w 52"/>
                <a:gd name="T3" fmla="*/ 24 h 36"/>
                <a:gd name="T4" fmla="*/ 51 w 52"/>
                <a:gd name="T5" fmla="*/ 21 h 36"/>
                <a:gd name="T6" fmla="*/ 52 w 52"/>
                <a:gd name="T7" fmla="*/ 16 h 36"/>
                <a:gd name="T8" fmla="*/ 52 w 52"/>
                <a:gd name="T9" fmla="*/ 12 h 36"/>
                <a:gd name="T10" fmla="*/ 50 w 52"/>
                <a:gd name="T11" fmla="*/ 6 h 36"/>
                <a:gd name="T12" fmla="*/ 46 w 52"/>
                <a:gd name="T13" fmla="*/ 2 h 36"/>
                <a:gd name="T14" fmla="*/ 41 w 52"/>
                <a:gd name="T15" fmla="*/ 0 h 36"/>
                <a:gd name="T16" fmla="*/ 36 w 52"/>
                <a:gd name="T17" fmla="*/ 0 h 36"/>
                <a:gd name="T18" fmla="*/ 33 w 52"/>
                <a:gd name="T19" fmla="*/ 0 h 36"/>
                <a:gd name="T20" fmla="*/ 29 w 52"/>
                <a:gd name="T21" fmla="*/ 1 h 36"/>
                <a:gd name="T22" fmla="*/ 21 w 52"/>
                <a:gd name="T23" fmla="*/ 4 h 36"/>
                <a:gd name="T24" fmla="*/ 13 w 52"/>
                <a:gd name="T25" fmla="*/ 8 h 36"/>
                <a:gd name="T26" fmla="*/ 6 w 52"/>
                <a:gd name="T27" fmla="*/ 15 h 36"/>
                <a:gd name="T28" fmla="*/ 3 w 52"/>
                <a:gd name="T29" fmla="*/ 22 h 36"/>
                <a:gd name="T30" fmla="*/ 0 w 52"/>
                <a:gd name="T31" fmla="*/ 29 h 36"/>
                <a:gd name="T32" fmla="*/ 0 w 52"/>
                <a:gd name="T33" fmla="*/ 31 h 36"/>
                <a:gd name="T34" fmla="*/ 4 w 52"/>
                <a:gd name="T35" fmla="*/ 33 h 36"/>
                <a:gd name="T36" fmla="*/ 9 w 52"/>
                <a:gd name="T37" fmla="*/ 36 h 36"/>
                <a:gd name="T38" fmla="*/ 13 w 52"/>
                <a:gd name="T39" fmla="*/ 36 h 36"/>
                <a:gd name="T40" fmla="*/ 18 w 52"/>
                <a:gd name="T41" fmla="*/ 36 h 36"/>
                <a:gd name="T42" fmla="*/ 24 w 52"/>
                <a:gd name="T43" fmla="*/ 33 h 36"/>
                <a:gd name="T44" fmla="*/ 30 w 52"/>
                <a:gd name="T45" fmla="*/ 32 h 36"/>
                <a:gd name="T46" fmla="*/ 36 w 52"/>
                <a:gd name="T47" fmla="*/ 30 h 36"/>
                <a:gd name="T48" fmla="*/ 41 w 52"/>
                <a:gd name="T49"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72" name="Freeform 652"/>
            <p:cNvSpPr>
              <a:spLocks/>
            </p:cNvSpPr>
            <p:nvPr/>
          </p:nvSpPr>
          <p:spPr bwMode="auto">
            <a:xfrm>
              <a:off x="3941" y="2539"/>
              <a:ext cx="33" cy="39"/>
            </a:xfrm>
            <a:custGeom>
              <a:avLst/>
              <a:gdLst>
                <a:gd name="T0" fmla="*/ 73 w 198"/>
                <a:gd name="T1" fmla="*/ 36 h 236"/>
                <a:gd name="T2" fmla="*/ 58 w 198"/>
                <a:gd name="T3" fmla="*/ 46 h 236"/>
                <a:gd name="T4" fmla="*/ 46 w 198"/>
                <a:gd name="T5" fmla="*/ 58 h 236"/>
                <a:gd name="T6" fmla="*/ 33 w 198"/>
                <a:gd name="T7" fmla="*/ 72 h 236"/>
                <a:gd name="T8" fmla="*/ 22 w 198"/>
                <a:gd name="T9" fmla="*/ 85 h 236"/>
                <a:gd name="T10" fmla="*/ 14 w 198"/>
                <a:gd name="T11" fmla="*/ 100 h 236"/>
                <a:gd name="T12" fmla="*/ 7 w 198"/>
                <a:gd name="T13" fmla="*/ 115 h 236"/>
                <a:gd name="T14" fmla="*/ 2 w 198"/>
                <a:gd name="T15" fmla="*/ 130 h 236"/>
                <a:gd name="T16" fmla="*/ 0 w 198"/>
                <a:gd name="T17" fmla="*/ 146 h 236"/>
                <a:gd name="T18" fmla="*/ 2 w 198"/>
                <a:gd name="T19" fmla="*/ 170 h 236"/>
                <a:gd name="T20" fmla="*/ 12 w 198"/>
                <a:gd name="T21" fmla="*/ 190 h 236"/>
                <a:gd name="T22" fmla="*/ 26 w 198"/>
                <a:gd name="T23" fmla="*/ 207 h 236"/>
                <a:gd name="T24" fmla="*/ 43 w 198"/>
                <a:gd name="T25" fmla="*/ 220 h 236"/>
                <a:gd name="T26" fmla="*/ 64 w 198"/>
                <a:gd name="T27" fmla="*/ 229 h 236"/>
                <a:gd name="T28" fmla="*/ 88 w 198"/>
                <a:gd name="T29" fmla="*/ 235 h 236"/>
                <a:gd name="T30" fmla="*/ 110 w 198"/>
                <a:gd name="T31" fmla="*/ 236 h 236"/>
                <a:gd name="T32" fmla="*/ 132 w 198"/>
                <a:gd name="T33" fmla="*/ 232 h 236"/>
                <a:gd name="T34" fmla="*/ 137 w 198"/>
                <a:gd name="T35" fmla="*/ 232 h 236"/>
                <a:gd name="T36" fmla="*/ 142 w 198"/>
                <a:gd name="T37" fmla="*/ 230 h 236"/>
                <a:gd name="T38" fmla="*/ 145 w 198"/>
                <a:gd name="T39" fmla="*/ 226 h 236"/>
                <a:gd name="T40" fmla="*/ 146 w 198"/>
                <a:gd name="T41" fmla="*/ 221 h 236"/>
                <a:gd name="T42" fmla="*/ 145 w 198"/>
                <a:gd name="T43" fmla="*/ 219 h 236"/>
                <a:gd name="T44" fmla="*/ 142 w 198"/>
                <a:gd name="T45" fmla="*/ 219 h 236"/>
                <a:gd name="T46" fmla="*/ 137 w 198"/>
                <a:gd name="T47" fmla="*/ 217 h 236"/>
                <a:gd name="T48" fmla="*/ 131 w 198"/>
                <a:gd name="T49" fmla="*/ 217 h 236"/>
                <a:gd name="T50" fmla="*/ 124 w 198"/>
                <a:gd name="T51" fmla="*/ 217 h 236"/>
                <a:gd name="T52" fmla="*/ 118 w 198"/>
                <a:gd name="T53" fmla="*/ 217 h 236"/>
                <a:gd name="T54" fmla="*/ 112 w 198"/>
                <a:gd name="T55" fmla="*/ 217 h 236"/>
                <a:gd name="T56" fmla="*/ 109 w 198"/>
                <a:gd name="T57" fmla="*/ 217 h 236"/>
                <a:gd name="T58" fmla="*/ 97 w 198"/>
                <a:gd name="T59" fmla="*/ 216 h 236"/>
                <a:gd name="T60" fmla="*/ 87 w 198"/>
                <a:gd name="T61" fmla="*/ 215 h 236"/>
                <a:gd name="T62" fmla="*/ 75 w 198"/>
                <a:gd name="T63" fmla="*/ 214 h 236"/>
                <a:gd name="T64" fmla="*/ 63 w 198"/>
                <a:gd name="T65" fmla="*/ 211 h 236"/>
                <a:gd name="T66" fmla="*/ 51 w 198"/>
                <a:gd name="T67" fmla="*/ 207 h 236"/>
                <a:gd name="T68" fmla="*/ 40 w 198"/>
                <a:gd name="T69" fmla="*/ 199 h 236"/>
                <a:gd name="T70" fmla="*/ 29 w 198"/>
                <a:gd name="T71" fmla="*/ 189 h 236"/>
                <a:gd name="T72" fmla="*/ 17 w 198"/>
                <a:gd name="T73" fmla="*/ 174 h 236"/>
                <a:gd name="T74" fmla="*/ 15 w 198"/>
                <a:gd name="T75" fmla="*/ 157 h 236"/>
                <a:gd name="T76" fmla="*/ 16 w 198"/>
                <a:gd name="T77" fmla="*/ 141 h 236"/>
                <a:gd name="T78" fmla="*/ 21 w 198"/>
                <a:gd name="T79" fmla="*/ 124 h 236"/>
                <a:gd name="T80" fmla="*/ 28 w 198"/>
                <a:gd name="T81" fmla="*/ 109 h 236"/>
                <a:gd name="T82" fmla="*/ 39 w 198"/>
                <a:gd name="T83" fmla="*/ 96 h 236"/>
                <a:gd name="T84" fmla="*/ 50 w 198"/>
                <a:gd name="T85" fmla="*/ 82 h 236"/>
                <a:gd name="T86" fmla="*/ 63 w 198"/>
                <a:gd name="T87" fmla="*/ 70 h 236"/>
                <a:gd name="T88" fmla="*/ 78 w 198"/>
                <a:gd name="T89" fmla="*/ 59 h 236"/>
                <a:gd name="T90" fmla="*/ 94 w 198"/>
                <a:gd name="T91" fmla="*/ 49 h 236"/>
                <a:gd name="T92" fmla="*/ 110 w 198"/>
                <a:gd name="T93" fmla="*/ 39 h 236"/>
                <a:gd name="T94" fmla="*/ 126 w 198"/>
                <a:gd name="T95" fmla="*/ 31 h 236"/>
                <a:gd name="T96" fmla="*/ 142 w 198"/>
                <a:gd name="T97" fmla="*/ 24 h 236"/>
                <a:gd name="T98" fmla="*/ 158 w 198"/>
                <a:gd name="T99" fmla="*/ 19 h 236"/>
                <a:gd name="T100" fmla="*/ 172 w 198"/>
                <a:gd name="T101" fmla="*/ 13 h 236"/>
                <a:gd name="T102" fmla="*/ 186 w 198"/>
                <a:gd name="T103" fmla="*/ 10 h 236"/>
                <a:gd name="T104" fmla="*/ 198 w 198"/>
                <a:gd name="T105" fmla="*/ 7 h 236"/>
                <a:gd name="T106" fmla="*/ 190 w 198"/>
                <a:gd name="T107" fmla="*/ 3 h 236"/>
                <a:gd name="T108" fmla="*/ 177 w 198"/>
                <a:gd name="T109" fmla="*/ 0 h 236"/>
                <a:gd name="T110" fmla="*/ 162 w 198"/>
                <a:gd name="T111" fmla="*/ 3 h 236"/>
                <a:gd name="T112" fmla="*/ 144 w 198"/>
                <a:gd name="T113" fmla="*/ 6 h 236"/>
                <a:gd name="T114" fmla="*/ 124 w 198"/>
                <a:gd name="T115" fmla="*/ 12 h 236"/>
                <a:gd name="T116" fmla="*/ 105 w 198"/>
                <a:gd name="T117" fmla="*/ 19 h 236"/>
                <a:gd name="T118" fmla="*/ 88 w 198"/>
                <a:gd name="T119" fmla="*/ 28 h 236"/>
                <a:gd name="T120" fmla="*/ 73 w 198"/>
                <a:gd name="T121" fmla="*/ 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rgbClr val="FF3300"/>
              </a:solidFill>
              <a:round/>
              <a:headEnd/>
              <a:tailEnd/>
            </a:ln>
          </p:spPr>
          <p:txBody>
            <a:bodyPr/>
            <a:lstStyle/>
            <a:p>
              <a:endParaRPr lang="en-US"/>
            </a:p>
          </p:txBody>
        </p:sp>
        <p:sp>
          <p:nvSpPr>
            <p:cNvPr id="312973" name="Freeform 653"/>
            <p:cNvSpPr>
              <a:spLocks/>
            </p:cNvSpPr>
            <p:nvPr/>
          </p:nvSpPr>
          <p:spPr bwMode="auto">
            <a:xfrm>
              <a:off x="3997" y="2539"/>
              <a:ext cx="22" cy="30"/>
            </a:xfrm>
            <a:custGeom>
              <a:avLst/>
              <a:gdLst>
                <a:gd name="T0" fmla="*/ 108 w 128"/>
                <a:gd name="T1" fmla="*/ 61 h 183"/>
                <a:gd name="T2" fmla="*/ 111 w 128"/>
                <a:gd name="T3" fmla="*/ 80 h 183"/>
                <a:gd name="T4" fmla="*/ 109 w 128"/>
                <a:gd name="T5" fmla="*/ 97 h 183"/>
                <a:gd name="T6" fmla="*/ 101 w 128"/>
                <a:gd name="T7" fmla="*/ 110 h 183"/>
                <a:gd name="T8" fmla="*/ 89 w 128"/>
                <a:gd name="T9" fmla="*/ 123 h 183"/>
                <a:gd name="T10" fmla="*/ 75 w 128"/>
                <a:gd name="T11" fmla="*/ 134 h 183"/>
                <a:gd name="T12" fmla="*/ 60 w 128"/>
                <a:gd name="T13" fmla="*/ 145 h 183"/>
                <a:gd name="T14" fmla="*/ 43 w 128"/>
                <a:gd name="T15" fmla="*/ 156 h 183"/>
                <a:gd name="T16" fmla="*/ 29 w 128"/>
                <a:gd name="T17" fmla="*/ 167 h 183"/>
                <a:gd name="T18" fmla="*/ 27 w 128"/>
                <a:gd name="T19" fmla="*/ 170 h 183"/>
                <a:gd name="T20" fmla="*/ 26 w 128"/>
                <a:gd name="T21" fmla="*/ 172 h 183"/>
                <a:gd name="T22" fmla="*/ 26 w 128"/>
                <a:gd name="T23" fmla="*/ 176 h 183"/>
                <a:gd name="T24" fmla="*/ 28 w 128"/>
                <a:gd name="T25" fmla="*/ 179 h 183"/>
                <a:gd name="T26" fmla="*/ 30 w 128"/>
                <a:gd name="T27" fmla="*/ 182 h 183"/>
                <a:gd name="T28" fmla="*/ 34 w 128"/>
                <a:gd name="T29" fmla="*/ 183 h 183"/>
                <a:gd name="T30" fmla="*/ 37 w 128"/>
                <a:gd name="T31" fmla="*/ 183 h 183"/>
                <a:gd name="T32" fmla="*/ 41 w 128"/>
                <a:gd name="T33" fmla="*/ 182 h 183"/>
                <a:gd name="T34" fmla="*/ 58 w 128"/>
                <a:gd name="T35" fmla="*/ 171 h 183"/>
                <a:gd name="T36" fmla="*/ 76 w 128"/>
                <a:gd name="T37" fmla="*/ 160 h 183"/>
                <a:gd name="T38" fmla="*/ 92 w 128"/>
                <a:gd name="T39" fmla="*/ 147 h 183"/>
                <a:gd name="T40" fmla="*/ 108 w 128"/>
                <a:gd name="T41" fmla="*/ 132 h 183"/>
                <a:gd name="T42" fmla="*/ 118 w 128"/>
                <a:gd name="T43" fmla="*/ 116 h 183"/>
                <a:gd name="T44" fmla="*/ 125 w 128"/>
                <a:gd name="T45" fmla="*/ 98 h 183"/>
                <a:gd name="T46" fmla="*/ 128 w 128"/>
                <a:gd name="T47" fmla="*/ 78 h 183"/>
                <a:gd name="T48" fmla="*/ 123 w 128"/>
                <a:gd name="T49" fmla="*/ 58 h 183"/>
                <a:gd name="T50" fmla="*/ 112 w 128"/>
                <a:gd name="T51" fmla="*/ 41 h 183"/>
                <a:gd name="T52" fmla="*/ 98 w 128"/>
                <a:gd name="T53" fmla="*/ 28 h 183"/>
                <a:gd name="T54" fmla="*/ 80 w 128"/>
                <a:gd name="T55" fmla="*/ 16 h 183"/>
                <a:gd name="T56" fmla="*/ 61 w 128"/>
                <a:gd name="T57" fmla="*/ 8 h 183"/>
                <a:gd name="T58" fmla="*/ 41 w 128"/>
                <a:gd name="T59" fmla="*/ 2 h 183"/>
                <a:gd name="T60" fmla="*/ 23 w 128"/>
                <a:gd name="T61" fmla="*/ 0 h 183"/>
                <a:gd name="T62" fmla="*/ 9 w 128"/>
                <a:gd name="T63" fmla="*/ 1 h 183"/>
                <a:gd name="T64" fmla="*/ 0 w 128"/>
                <a:gd name="T65" fmla="*/ 6 h 183"/>
                <a:gd name="T66" fmla="*/ 16 w 128"/>
                <a:gd name="T67" fmla="*/ 10 h 183"/>
                <a:gd name="T68" fmla="*/ 33 w 128"/>
                <a:gd name="T69" fmla="*/ 14 h 183"/>
                <a:gd name="T70" fmla="*/ 48 w 128"/>
                <a:gd name="T71" fmla="*/ 17 h 183"/>
                <a:gd name="T72" fmla="*/ 63 w 128"/>
                <a:gd name="T73" fmla="*/ 22 h 183"/>
                <a:gd name="T74" fmla="*/ 77 w 128"/>
                <a:gd name="T75" fmla="*/ 28 h 183"/>
                <a:gd name="T76" fmla="*/ 90 w 128"/>
                <a:gd name="T77" fmla="*/ 36 h 183"/>
                <a:gd name="T78" fmla="*/ 101 w 128"/>
                <a:gd name="T79" fmla="*/ 46 h 183"/>
                <a:gd name="T80" fmla="*/ 108 w 128"/>
                <a:gd name="T81"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rgbClr val="FF3300"/>
              </a:solidFill>
              <a:round/>
              <a:headEnd/>
              <a:tailEnd/>
            </a:ln>
          </p:spPr>
          <p:txBody>
            <a:bodyPr/>
            <a:lstStyle/>
            <a:p>
              <a:endParaRPr lang="en-US"/>
            </a:p>
          </p:txBody>
        </p:sp>
        <p:sp>
          <p:nvSpPr>
            <p:cNvPr id="312974" name="Freeform 654"/>
            <p:cNvSpPr>
              <a:spLocks/>
            </p:cNvSpPr>
            <p:nvPr/>
          </p:nvSpPr>
          <p:spPr bwMode="auto">
            <a:xfrm>
              <a:off x="3920" y="2532"/>
              <a:ext cx="53" cy="63"/>
            </a:xfrm>
            <a:custGeom>
              <a:avLst/>
              <a:gdLst>
                <a:gd name="T0" fmla="*/ 101 w 323"/>
                <a:gd name="T1" fmla="*/ 70 h 379"/>
                <a:gd name="T2" fmla="*/ 54 w 323"/>
                <a:gd name="T3" fmla="*/ 115 h 379"/>
                <a:gd name="T4" fmla="*/ 18 w 323"/>
                <a:gd name="T5" fmla="*/ 167 h 379"/>
                <a:gd name="T6" fmla="*/ 0 w 323"/>
                <a:gd name="T7" fmla="*/ 227 h 379"/>
                <a:gd name="T8" fmla="*/ 4 w 323"/>
                <a:gd name="T9" fmla="*/ 267 h 379"/>
                <a:gd name="T10" fmla="*/ 11 w 323"/>
                <a:gd name="T11" fmla="*/ 283 h 379"/>
                <a:gd name="T12" fmla="*/ 21 w 323"/>
                <a:gd name="T13" fmla="*/ 298 h 379"/>
                <a:gd name="T14" fmla="*/ 34 w 323"/>
                <a:gd name="T15" fmla="*/ 311 h 379"/>
                <a:gd name="T16" fmla="*/ 57 w 323"/>
                <a:gd name="T17" fmla="*/ 325 h 379"/>
                <a:gd name="T18" fmla="*/ 87 w 323"/>
                <a:gd name="T19" fmla="*/ 340 h 379"/>
                <a:gd name="T20" fmla="*/ 120 w 323"/>
                <a:gd name="T21" fmla="*/ 351 h 379"/>
                <a:gd name="T22" fmla="*/ 153 w 323"/>
                <a:gd name="T23" fmla="*/ 360 h 379"/>
                <a:gd name="T24" fmla="*/ 187 w 323"/>
                <a:gd name="T25" fmla="*/ 367 h 379"/>
                <a:gd name="T26" fmla="*/ 221 w 323"/>
                <a:gd name="T27" fmla="*/ 372 h 379"/>
                <a:gd name="T28" fmla="*/ 256 w 323"/>
                <a:gd name="T29" fmla="*/ 375 h 379"/>
                <a:gd name="T30" fmla="*/ 290 w 323"/>
                <a:gd name="T31" fmla="*/ 378 h 379"/>
                <a:gd name="T32" fmla="*/ 312 w 323"/>
                <a:gd name="T33" fmla="*/ 379 h 379"/>
                <a:gd name="T34" fmla="*/ 320 w 323"/>
                <a:gd name="T35" fmla="*/ 372 h 379"/>
                <a:gd name="T36" fmla="*/ 323 w 323"/>
                <a:gd name="T37" fmla="*/ 360 h 379"/>
                <a:gd name="T38" fmla="*/ 316 w 323"/>
                <a:gd name="T39" fmla="*/ 352 h 379"/>
                <a:gd name="T40" fmla="*/ 295 w 323"/>
                <a:gd name="T41" fmla="*/ 351 h 379"/>
                <a:gd name="T42" fmla="*/ 263 w 323"/>
                <a:gd name="T43" fmla="*/ 350 h 379"/>
                <a:gd name="T44" fmla="*/ 231 w 323"/>
                <a:gd name="T45" fmla="*/ 348 h 379"/>
                <a:gd name="T46" fmla="*/ 200 w 323"/>
                <a:gd name="T47" fmla="*/ 343 h 379"/>
                <a:gd name="T48" fmla="*/ 168 w 323"/>
                <a:gd name="T49" fmla="*/ 337 h 379"/>
                <a:gd name="T50" fmla="*/ 136 w 323"/>
                <a:gd name="T51" fmla="*/ 329 h 379"/>
                <a:gd name="T52" fmla="*/ 106 w 323"/>
                <a:gd name="T53" fmla="*/ 320 h 379"/>
                <a:gd name="T54" fmla="*/ 76 w 323"/>
                <a:gd name="T55" fmla="*/ 306 h 379"/>
                <a:gd name="T56" fmla="*/ 51 w 323"/>
                <a:gd name="T57" fmla="*/ 291 h 379"/>
                <a:gd name="T58" fmla="*/ 35 w 323"/>
                <a:gd name="T59" fmla="*/ 269 h 379"/>
                <a:gd name="T60" fmla="*/ 31 w 323"/>
                <a:gd name="T61" fmla="*/ 239 h 379"/>
                <a:gd name="T62" fmla="*/ 38 w 323"/>
                <a:gd name="T63" fmla="*/ 197 h 379"/>
                <a:gd name="T64" fmla="*/ 51 w 323"/>
                <a:gd name="T65" fmla="*/ 165 h 379"/>
                <a:gd name="T66" fmla="*/ 68 w 323"/>
                <a:gd name="T67" fmla="*/ 136 h 379"/>
                <a:gd name="T68" fmla="*/ 89 w 323"/>
                <a:gd name="T69" fmla="*/ 111 h 379"/>
                <a:gd name="T70" fmla="*/ 114 w 323"/>
                <a:gd name="T71" fmla="*/ 88 h 379"/>
                <a:gd name="T72" fmla="*/ 144 w 323"/>
                <a:gd name="T73" fmla="*/ 64 h 379"/>
                <a:gd name="T74" fmla="*/ 181 w 323"/>
                <a:gd name="T75" fmla="*/ 41 h 379"/>
                <a:gd name="T76" fmla="*/ 219 w 323"/>
                <a:gd name="T77" fmla="*/ 22 h 379"/>
                <a:gd name="T78" fmla="*/ 253 w 323"/>
                <a:gd name="T79" fmla="*/ 7 h 379"/>
                <a:gd name="T80" fmla="*/ 255 w 323"/>
                <a:gd name="T81" fmla="*/ 0 h 379"/>
                <a:gd name="T82" fmla="*/ 221 w 323"/>
                <a:gd name="T83" fmla="*/ 5 h 379"/>
                <a:gd name="T84" fmla="*/ 181 w 323"/>
                <a:gd name="T85" fmla="*/ 19 h 379"/>
                <a:gd name="T86" fmla="*/ 142 w 323"/>
                <a:gd name="T87" fmla="*/ 3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rgbClr val="FF3300"/>
              </a:solidFill>
              <a:round/>
              <a:headEnd/>
              <a:tailEnd/>
            </a:ln>
          </p:spPr>
          <p:txBody>
            <a:bodyPr/>
            <a:lstStyle/>
            <a:p>
              <a:endParaRPr lang="en-US"/>
            </a:p>
          </p:txBody>
        </p:sp>
        <p:sp>
          <p:nvSpPr>
            <p:cNvPr id="312975" name="Freeform 655"/>
            <p:cNvSpPr>
              <a:spLocks/>
            </p:cNvSpPr>
            <p:nvPr/>
          </p:nvSpPr>
          <p:spPr bwMode="auto">
            <a:xfrm>
              <a:off x="3995" y="2530"/>
              <a:ext cx="47" cy="42"/>
            </a:xfrm>
            <a:custGeom>
              <a:avLst/>
              <a:gdLst>
                <a:gd name="T0" fmla="*/ 235 w 282"/>
                <a:gd name="T1" fmla="*/ 78 h 253"/>
                <a:gd name="T2" fmla="*/ 248 w 282"/>
                <a:gd name="T3" fmla="*/ 92 h 253"/>
                <a:gd name="T4" fmla="*/ 255 w 282"/>
                <a:gd name="T5" fmla="*/ 108 h 253"/>
                <a:gd name="T6" fmla="*/ 259 w 282"/>
                <a:gd name="T7" fmla="*/ 125 h 253"/>
                <a:gd name="T8" fmla="*/ 259 w 282"/>
                <a:gd name="T9" fmla="*/ 144 h 253"/>
                <a:gd name="T10" fmla="*/ 257 w 282"/>
                <a:gd name="T11" fmla="*/ 159 h 253"/>
                <a:gd name="T12" fmla="*/ 252 w 282"/>
                <a:gd name="T13" fmla="*/ 171 h 253"/>
                <a:gd name="T14" fmla="*/ 244 w 282"/>
                <a:gd name="T15" fmla="*/ 184 h 253"/>
                <a:gd name="T16" fmla="*/ 236 w 282"/>
                <a:gd name="T17" fmla="*/ 194 h 253"/>
                <a:gd name="T18" fmla="*/ 225 w 282"/>
                <a:gd name="T19" fmla="*/ 206 h 253"/>
                <a:gd name="T20" fmla="*/ 215 w 282"/>
                <a:gd name="T21" fmla="*/ 215 h 253"/>
                <a:gd name="T22" fmla="*/ 204 w 282"/>
                <a:gd name="T23" fmla="*/ 225 h 253"/>
                <a:gd name="T24" fmla="*/ 194 w 282"/>
                <a:gd name="T25" fmla="*/ 236 h 253"/>
                <a:gd name="T26" fmla="*/ 191 w 282"/>
                <a:gd name="T27" fmla="*/ 239 h 253"/>
                <a:gd name="T28" fmla="*/ 190 w 282"/>
                <a:gd name="T29" fmla="*/ 242 h 253"/>
                <a:gd name="T30" fmla="*/ 191 w 282"/>
                <a:gd name="T31" fmla="*/ 246 h 253"/>
                <a:gd name="T32" fmla="*/ 194 w 282"/>
                <a:gd name="T33" fmla="*/ 249 h 253"/>
                <a:gd name="T34" fmla="*/ 197 w 282"/>
                <a:gd name="T35" fmla="*/ 252 h 253"/>
                <a:gd name="T36" fmla="*/ 201 w 282"/>
                <a:gd name="T37" fmla="*/ 253 h 253"/>
                <a:gd name="T38" fmla="*/ 205 w 282"/>
                <a:gd name="T39" fmla="*/ 252 h 253"/>
                <a:gd name="T40" fmla="*/ 209 w 282"/>
                <a:gd name="T41" fmla="*/ 249 h 253"/>
                <a:gd name="T42" fmla="*/ 232 w 282"/>
                <a:gd name="T43" fmla="*/ 234 h 253"/>
                <a:gd name="T44" fmla="*/ 251 w 282"/>
                <a:gd name="T45" fmla="*/ 215 h 253"/>
                <a:gd name="T46" fmla="*/ 267 w 282"/>
                <a:gd name="T47" fmla="*/ 192 h 253"/>
                <a:gd name="T48" fmla="*/ 278 w 282"/>
                <a:gd name="T49" fmla="*/ 168 h 253"/>
                <a:gd name="T50" fmla="*/ 282 w 282"/>
                <a:gd name="T51" fmla="*/ 141 h 253"/>
                <a:gd name="T52" fmla="*/ 279 w 282"/>
                <a:gd name="T53" fmla="*/ 116 h 253"/>
                <a:gd name="T54" fmla="*/ 270 w 282"/>
                <a:gd name="T55" fmla="*/ 92 h 253"/>
                <a:gd name="T56" fmla="*/ 251 w 282"/>
                <a:gd name="T57" fmla="*/ 70 h 253"/>
                <a:gd name="T58" fmla="*/ 237 w 282"/>
                <a:gd name="T59" fmla="*/ 59 h 253"/>
                <a:gd name="T60" fmla="*/ 221 w 282"/>
                <a:gd name="T61" fmla="*/ 48 h 253"/>
                <a:gd name="T62" fmla="*/ 202 w 282"/>
                <a:gd name="T63" fmla="*/ 39 h 253"/>
                <a:gd name="T64" fmla="*/ 183 w 282"/>
                <a:gd name="T65" fmla="*/ 31 h 253"/>
                <a:gd name="T66" fmla="*/ 163 w 282"/>
                <a:gd name="T67" fmla="*/ 24 h 253"/>
                <a:gd name="T68" fmla="*/ 142 w 282"/>
                <a:gd name="T69" fmla="*/ 18 h 253"/>
                <a:gd name="T70" fmla="*/ 122 w 282"/>
                <a:gd name="T71" fmla="*/ 13 h 253"/>
                <a:gd name="T72" fmla="*/ 101 w 282"/>
                <a:gd name="T73" fmla="*/ 8 h 253"/>
                <a:gd name="T74" fmla="*/ 82 w 282"/>
                <a:gd name="T75" fmla="*/ 5 h 253"/>
                <a:gd name="T76" fmla="*/ 63 w 282"/>
                <a:gd name="T77" fmla="*/ 2 h 253"/>
                <a:gd name="T78" fmla="*/ 47 w 282"/>
                <a:gd name="T79" fmla="*/ 0 h 253"/>
                <a:gd name="T80" fmla="*/ 32 w 282"/>
                <a:gd name="T81" fmla="*/ 0 h 253"/>
                <a:gd name="T82" fmla="*/ 19 w 282"/>
                <a:gd name="T83" fmla="*/ 0 h 253"/>
                <a:gd name="T84" fmla="*/ 10 w 282"/>
                <a:gd name="T85" fmla="*/ 1 h 253"/>
                <a:gd name="T86" fmla="*/ 4 w 282"/>
                <a:gd name="T87" fmla="*/ 4 h 253"/>
                <a:gd name="T88" fmla="*/ 0 w 282"/>
                <a:gd name="T89" fmla="*/ 6 h 253"/>
                <a:gd name="T90" fmla="*/ 12 w 282"/>
                <a:gd name="T91" fmla="*/ 8 h 253"/>
                <a:gd name="T92" fmla="*/ 25 w 282"/>
                <a:gd name="T93" fmla="*/ 9 h 253"/>
                <a:gd name="T94" fmla="*/ 38 w 282"/>
                <a:gd name="T95" fmla="*/ 12 h 253"/>
                <a:gd name="T96" fmla="*/ 52 w 282"/>
                <a:gd name="T97" fmla="*/ 14 h 253"/>
                <a:gd name="T98" fmla="*/ 67 w 282"/>
                <a:gd name="T99" fmla="*/ 16 h 253"/>
                <a:gd name="T100" fmla="*/ 82 w 282"/>
                <a:gd name="T101" fmla="*/ 18 h 253"/>
                <a:gd name="T102" fmla="*/ 97 w 282"/>
                <a:gd name="T103" fmla="*/ 22 h 253"/>
                <a:gd name="T104" fmla="*/ 114 w 282"/>
                <a:gd name="T105" fmla="*/ 25 h 253"/>
                <a:gd name="T106" fmla="*/ 129 w 282"/>
                <a:gd name="T107" fmla="*/ 30 h 253"/>
                <a:gd name="T108" fmla="*/ 146 w 282"/>
                <a:gd name="T109" fmla="*/ 35 h 253"/>
                <a:gd name="T110" fmla="*/ 162 w 282"/>
                <a:gd name="T111" fmla="*/ 40 h 253"/>
                <a:gd name="T112" fmla="*/ 177 w 282"/>
                <a:gd name="T113" fmla="*/ 46 h 253"/>
                <a:gd name="T114" fmla="*/ 192 w 282"/>
                <a:gd name="T115" fmla="*/ 53 h 253"/>
                <a:gd name="T116" fmla="*/ 208 w 282"/>
                <a:gd name="T117" fmla="*/ 60 h 253"/>
                <a:gd name="T118" fmla="*/ 222 w 282"/>
                <a:gd name="T119" fmla="*/ 69 h 253"/>
                <a:gd name="T120" fmla="*/ 235 w 282"/>
                <a:gd name="T121" fmla="*/ 7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rgbClr val="FF3300"/>
              </a:solidFill>
              <a:round/>
              <a:headEnd/>
              <a:tailEnd/>
            </a:ln>
          </p:spPr>
          <p:txBody>
            <a:bodyPr/>
            <a:lstStyle/>
            <a:p>
              <a:endParaRPr lang="en-US"/>
            </a:p>
          </p:txBody>
        </p:sp>
        <p:sp>
          <p:nvSpPr>
            <p:cNvPr id="312976" name="Freeform 656"/>
            <p:cNvSpPr>
              <a:spLocks/>
            </p:cNvSpPr>
            <p:nvPr/>
          </p:nvSpPr>
          <p:spPr bwMode="auto">
            <a:xfrm>
              <a:off x="3901" y="2553"/>
              <a:ext cx="19" cy="39"/>
            </a:xfrm>
            <a:custGeom>
              <a:avLst/>
              <a:gdLst>
                <a:gd name="T0" fmla="*/ 0 w 115"/>
                <a:gd name="T1" fmla="*/ 128 h 236"/>
                <a:gd name="T2" fmla="*/ 0 w 115"/>
                <a:gd name="T3" fmla="*/ 148 h 236"/>
                <a:gd name="T4" fmla="*/ 5 w 115"/>
                <a:gd name="T5" fmla="*/ 166 h 236"/>
                <a:gd name="T6" fmla="*/ 13 w 115"/>
                <a:gd name="T7" fmla="*/ 184 h 236"/>
                <a:gd name="T8" fmla="*/ 24 w 115"/>
                <a:gd name="T9" fmla="*/ 198 h 236"/>
                <a:gd name="T10" fmla="*/ 39 w 115"/>
                <a:gd name="T11" fmla="*/ 211 h 236"/>
                <a:gd name="T12" fmla="*/ 55 w 115"/>
                <a:gd name="T13" fmla="*/ 223 h 236"/>
                <a:gd name="T14" fmla="*/ 74 w 115"/>
                <a:gd name="T15" fmla="*/ 231 h 236"/>
                <a:gd name="T16" fmla="*/ 92 w 115"/>
                <a:gd name="T17" fmla="*/ 235 h 236"/>
                <a:gd name="T18" fmla="*/ 98 w 115"/>
                <a:gd name="T19" fmla="*/ 236 h 236"/>
                <a:gd name="T20" fmla="*/ 104 w 115"/>
                <a:gd name="T21" fmla="*/ 234 h 236"/>
                <a:gd name="T22" fmla="*/ 109 w 115"/>
                <a:gd name="T23" fmla="*/ 231 h 236"/>
                <a:gd name="T24" fmla="*/ 111 w 115"/>
                <a:gd name="T25" fmla="*/ 226 h 236"/>
                <a:gd name="T26" fmla="*/ 111 w 115"/>
                <a:gd name="T27" fmla="*/ 220 h 236"/>
                <a:gd name="T28" fmla="*/ 110 w 115"/>
                <a:gd name="T29" fmla="*/ 215 h 236"/>
                <a:gd name="T30" fmla="*/ 107 w 115"/>
                <a:gd name="T31" fmla="*/ 210 h 236"/>
                <a:gd name="T32" fmla="*/ 101 w 115"/>
                <a:gd name="T33" fmla="*/ 208 h 236"/>
                <a:gd name="T34" fmla="*/ 82 w 115"/>
                <a:gd name="T35" fmla="*/ 201 h 236"/>
                <a:gd name="T36" fmla="*/ 64 w 115"/>
                <a:gd name="T37" fmla="*/ 192 h 236"/>
                <a:gd name="T38" fmla="*/ 50 w 115"/>
                <a:gd name="T39" fmla="*/ 179 h 236"/>
                <a:gd name="T40" fmla="*/ 40 w 115"/>
                <a:gd name="T41" fmla="*/ 165 h 236"/>
                <a:gd name="T42" fmla="*/ 33 w 115"/>
                <a:gd name="T43" fmla="*/ 148 h 236"/>
                <a:gd name="T44" fmla="*/ 29 w 115"/>
                <a:gd name="T45" fmla="*/ 130 h 236"/>
                <a:gd name="T46" fmla="*/ 29 w 115"/>
                <a:gd name="T47" fmla="*/ 110 h 236"/>
                <a:gd name="T48" fmla="*/ 35 w 115"/>
                <a:gd name="T49" fmla="*/ 89 h 236"/>
                <a:gd name="T50" fmla="*/ 43 w 115"/>
                <a:gd name="T51" fmla="*/ 74 h 236"/>
                <a:gd name="T52" fmla="*/ 56 w 115"/>
                <a:gd name="T53" fmla="*/ 60 h 236"/>
                <a:gd name="T54" fmla="*/ 70 w 115"/>
                <a:gd name="T55" fmla="*/ 46 h 236"/>
                <a:gd name="T56" fmla="*/ 85 w 115"/>
                <a:gd name="T57" fmla="*/ 33 h 236"/>
                <a:gd name="T58" fmla="*/ 98 w 115"/>
                <a:gd name="T59" fmla="*/ 23 h 236"/>
                <a:gd name="T60" fmla="*/ 109 w 115"/>
                <a:gd name="T61" fmla="*/ 12 h 236"/>
                <a:gd name="T62" fmla="*/ 115 w 115"/>
                <a:gd name="T63" fmla="*/ 6 h 236"/>
                <a:gd name="T64" fmla="*/ 115 w 115"/>
                <a:gd name="T65" fmla="*/ 0 h 236"/>
                <a:gd name="T66" fmla="*/ 102 w 115"/>
                <a:gd name="T67" fmla="*/ 4 h 236"/>
                <a:gd name="T68" fmla="*/ 85 w 115"/>
                <a:gd name="T69" fmla="*/ 12 h 236"/>
                <a:gd name="T70" fmla="*/ 68 w 115"/>
                <a:gd name="T71" fmla="*/ 26 h 236"/>
                <a:gd name="T72" fmla="*/ 49 w 115"/>
                <a:gd name="T73" fmla="*/ 42 h 236"/>
                <a:gd name="T74" fmla="*/ 32 w 115"/>
                <a:gd name="T75" fmla="*/ 61 h 236"/>
                <a:gd name="T76" fmla="*/ 17 w 115"/>
                <a:gd name="T77" fmla="*/ 82 h 236"/>
                <a:gd name="T78" fmla="*/ 6 w 115"/>
                <a:gd name="T79" fmla="*/ 105 h 236"/>
                <a:gd name="T80" fmla="*/ 0 w 115"/>
                <a:gd name="T81" fmla="*/ 12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rgbClr val="FF3300"/>
              </a:solidFill>
              <a:round/>
              <a:headEnd/>
              <a:tailEnd/>
            </a:ln>
          </p:spPr>
          <p:txBody>
            <a:bodyPr/>
            <a:lstStyle/>
            <a:p>
              <a:endParaRPr lang="en-US"/>
            </a:p>
          </p:txBody>
        </p:sp>
        <p:sp>
          <p:nvSpPr>
            <p:cNvPr id="312977" name="Freeform 657"/>
            <p:cNvSpPr>
              <a:spLocks/>
            </p:cNvSpPr>
            <p:nvPr/>
          </p:nvSpPr>
          <p:spPr bwMode="auto">
            <a:xfrm>
              <a:off x="4034" y="2527"/>
              <a:ext cx="41" cy="52"/>
            </a:xfrm>
            <a:custGeom>
              <a:avLst/>
              <a:gdLst>
                <a:gd name="T0" fmla="*/ 208 w 245"/>
                <a:gd name="T1" fmla="*/ 124 h 310"/>
                <a:gd name="T2" fmla="*/ 220 w 245"/>
                <a:gd name="T3" fmla="*/ 144 h 310"/>
                <a:gd name="T4" fmla="*/ 226 w 245"/>
                <a:gd name="T5" fmla="*/ 164 h 310"/>
                <a:gd name="T6" fmla="*/ 222 w 245"/>
                <a:gd name="T7" fmla="*/ 187 h 310"/>
                <a:gd name="T8" fmla="*/ 208 w 245"/>
                <a:gd name="T9" fmla="*/ 209 h 310"/>
                <a:gd name="T10" fmla="*/ 188 w 245"/>
                <a:gd name="T11" fmla="*/ 229 h 310"/>
                <a:gd name="T12" fmla="*/ 166 w 245"/>
                <a:gd name="T13" fmla="*/ 246 h 310"/>
                <a:gd name="T14" fmla="*/ 142 w 245"/>
                <a:gd name="T15" fmla="*/ 264 h 310"/>
                <a:gd name="T16" fmla="*/ 128 w 245"/>
                <a:gd name="T17" fmla="*/ 278 h 310"/>
                <a:gd name="T18" fmla="*/ 124 w 245"/>
                <a:gd name="T19" fmla="*/ 287 h 310"/>
                <a:gd name="T20" fmla="*/ 120 w 245"/>
                <a:gd name="T21" fmla="*/ 296 h 310"/>
                <a:gd name="T22" fmla="*/ 122 w 245"/>
                <a:gd name="T23" fmla="*/ 306 h 310"/>
                <a:gd name="T24" fmla="*/ 131 w 245"/>
                <a:gd name="T25" fmla="*/ 310 h 310"/>
                <a:gd name="T26" fmla="*/ 139 w 245"/>
                <a:gd name="T27" fmla="*/ 309 h 310"/>
                <a:gd name="T28" fmla="*/ 154 w 245"/>
                <a:gd name="T29" fmla="*/ 292 h 310"/>
                <a:gd name="T30" fmla="*/ 180 w 245"/>
                <a:gd name="T31" fmla="*/ 269 h 310"/>
                <a:gd name="T32" fmla="*/ 207 w 245"/>
                <a:gd name="T33" fmla="*/ 246 h 310"/>
                <a:gd name="T34" fmla="*/ 230 w 245"/>
                <a:gd name="T35" fmla="*/ 219 h 310"/>
                <a:gd name="T36" fmla="*/ 244 w 245"/>
                <a:gd name="T37" fmla="*/ 186 h 310"/>
                <a:gd name="T38" fmla="*/ 243 w 245"/>
                <a:gd name="T39" fmla="*/ 152 h 310"/>
                <a:gd name="T40" fmla="*/ 228 w 245"/>
                <a:gd name="T41" fmla="*/ 119 h 310"/>
                <a:gd name="T42" fmla="*/ 203 w 245"/>
                <a:gd name="T43" fmla="*/ 93 h 310"/>
                <a:gd name="T44" fmla="*/ 176 w 245"/>
                <a:gd name="T45" fmla="*/ 76 h 310"/>
                <a:gd name="T46" fmla="*/ 151 w 245"/>
                <a:gd name="T47" fmla="*/ 61 h 310"/>
                <a:gd name="T48" fmla="*/ 122 w 245"/>
                <a:gd name="T49" fmla="*/ 46 h 310"/>
                <a:gd name="T50" fmla="*/ 93 w 245"/>
                <a:gd name="T51" fmla="*/ 31 h 310"/>
                <a:gd name="T52" fmla="*/ 66 w 245"/>
                <a:gd name="T53" fmla="*/ 18 h 310"/>
                <a:gd name="T54" fmla="*/ 40 w 245"/>
                <a:gd name="T55" fmla="*/ 8 h 310"/>
                <a:gd name="T56" fmla="*/ 20 w 245"/>
                <a:gd name="T57" fmla="*/ 1 h 310"/>
                <a:gd name="T58" fmla="*/ 5 w 245"/>
                <a:gd name="T59" fmla="*/ 0 h 310"/>
                <a:gd name="T60" fmla="*/ 11 w 245"/>
                <a:gd name="T61" fmla="*/ 8 h 310"/>
                <a:gd name="T62" fmla="*/ 36 w 245"/>
                <a:gd name="T63" fmla="*/ 20 h 310"/>
                <a:gd name="T64" fmla="*/ 60 w 245"/>
                <a:gd name="T65" fmla="*/ 31 h 310"/>
                <a:gd name="T66" fmla="*/ 86 w 245"/>
                <a:gd name="T67" fmla="*/ 44 h 310"/>
                <a:gd name="T68" fmla="*/ 113 w 245"/>
                <a:gd name="T69" fmla="*/ 57 h 310"/>
                <a:gd name="T70" fmla="*/ 139 w 245"/>
                <a:gd name="T71" fmla="*/ 71 h 310"/>
                <a:gd name="T72" fmla="*/ 165 w 245"/>
                <a:gd name="T73" fmla="*/ 88 h 310"/>
                <a:gd name="T74" fmla="*/ 188 w 245"/>
                <a:gd name="T75" fmla="*/ 106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rgbClr val="FF3300"/>
              </a:solidFill>
              <a:round/>
              <a:headEnd/>
              <a:tailEnd/>
            </a:ln>
          </p:spPr>
          <p:txBody>
            <a:bodyPr/>
            <a:lstStyle/>
            <a:p>
              <a:endParaRPr lang="en-US"/>
            </a:p>
          </p:txBody>
        </p:sp>
        <p:grpSp>
          <p:nvGrpSpPr>
            <p:cNvPr id="312978" name="Group 658"/>
            <p:cNvGrpSpPr>
              <a:grpSpLocks/>
            </p:cNvGrpSpPr>
            <p:nvPr/>
          </p:nvGrpSpPr>
          <p:grpSpPr bwMode="auto">
            <a:xfrm>
              <a:off x="3949" y="2599"/>
              <a:ext cx="135" cy="180"/>
              <a:chOff x="3774" y="2423"/>
              <a:chExt cx="189" cy="286"/>
            </a:xfrm>
          </p:grpSpPr>
          <p:sp>
            <p:nvSpPr>
              <p:cNvPr id="312979" name="Rectangle 659"/>
              <p:cNvSpPr>
                <a:spLocks noChangeArrowheads="1"/>
              </p:cNvSpPr>
              <p:nvPr/>
            </p:nvSpPr>
            <p:spPr bwMode="auto">
              <a:xfrm>
                <a:off x="3790" y="2610"/>
                <a:ext cx="153" cy="56"/>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980" name="Rectangle 660"/>
              <p:cNvSpPr>
                <a:spLocks noChangeArrowheads="1"/>
              </p:cNvSpPr>
              <p:nvPr/>
            </p:nvSpPr>
            <p:spPr bwMode="auto">
              <a:xfrm>
                <a:off x="3774" y="2653"/>
                <a:ext cx="189" cy="56"/>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981" name="Rectangle 661"/>
              <p:cNvSpPr>
                <a:spLocks noChangeArrowheads="1"/>
              </p:cNvSpPr>
              <p:nvPr/>
            </p:nvSpPr>
            <p:spPr bwMode="auto">
              <a:xfrm>
                <a:off x="3808" y="2564"/>
                <a:ext cx="119" cy="56"/>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982" name="Rectangle 662"/>
              <p:cNvSpPr>
                <a:spLocks noChangeArrowheads="1"/>
              </p:cNvSpPr>
              <p:nvPr/>
            </p:nvSpPr>
            <p:spPr bwMode="auto">
              <a:xfrm>
                <a:off x="3818" y="2518"/>
                <a:ext cx="97" cy="56"/>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983" name="Rectangle 663"/>
              <p:cNvSpPr>
                <a:spLocks noChangeArrowheads="1"/>
              </p:cNvSpPr>
              <p:nvPr/>
            </p:nvSpPr>
            <p:spPr bwMode="auto">
              <a:xfrm>
                <a:off x="3828" y="2472"/>
                <a:ext cx="74" cy="56"/>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984" name="Rectangle 664"/>
              <p:cNvSpPr>
                <a:spLocks noChangeArrowheads="1"/>
              </p:cNvSpPr>
              <p:nvPr/>
            </p:nvSpPr>
            <p:spPr bwMode="auto">
              <a:xfrm>
                <a:off x="3839" y="2423"/>
                <a:ext cx="51" cy="56"/>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12482" name="Line 162"/>
          <p:cNvSpPr>
            <a:spLocks noChangeShapeType="1"/>
          </p:cNvSpPr>
          <p:nvPr/>
        </p:nvSpPr>
        <p:spPr bwMode="auto">
          <a:xfrm flipV="1">
            <a:off x="6978650" y="4005263"/>
            <a:ext cx="227013" cy="43656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C0F1B2CA-A358-4BF6-91E3-466BFF75B8CF}" type="slidenum">
              <a:rPr lang="en-US"/>
              <a:pPr/>
              <a:t>40</a:t>
            </a:fld>
            <a:endParaRPr lang="en-US"/>
          </a:p>
        </p:txBody>
      </p:sp>
      <p:sp>
        <p:nvSpPr>
          <p:cNvPr id="397314" name="Rectangle 2"/>
          <p:cNvSpPr>
            <a:spLocks noGrp="1" noChangeArrowheads="1"/>
          </p:cNvSpPr>
          <p:nvPr>
            <p:ph type="title"/>
          </p:nvPr>
        </p:nvSpPr>
        <p:spPr/>
        <p:txBody>
          <a:bodyPr/>
          <a:lstStyle/>
          <a:p>
            <a:r>
              <a:rPr lang="en-US"/>
              <a:t>LAN Address (more)</a:t>
            </a:r>
          </a:p>
        </p:txBody>
      </p:sp>
      <p:sp>
        <p:nvSpPr>
          <p:cNvPr id="397315" name="Rectangle 3"/>
          <p:cNvSpPr>
            <a:spLocks noGrp="1" noChangeArrowheads="1"/>
          </p:cNvSpPr>
          <p:nvPr>
            <p:ph type="body" idx="1"/>
          </p:nvPr>
        </p:nvSpPr>
        <p:spPr/>
        <p:txBody>
          <a:bodyPr/>
          <a:lstStyle/>
          <a:p>
            <a:r>
              <a:rPr lang="en-US" sz="2400"/>
              <a:t>MAC address allocation administered by IEEE</a:t>
            </a:r>
          </a:p>
          <a:p>
            <a:r>
              <a:rPr lang="en-US" sz="2400"/>
              <a:t>manufacturer buys portion of MAC address space (to assure uniqueness)</a:t>
            </a:r>
          </a:p>
          <a:p>
            <a:r>
              <a:rPr lang="en-US" sz="2400"/>
              <a:t>analogy:</a:t>
            </a:r>
          </a:p>
          <a:p>
            <a:pPr>
              <a:buFont typeface="ZapfDingbats" pitchFamily="82" charset="2"/>
              <a:buNone/>
            </a:pPr>
            <a:r>
              <a:rPr lang="en-US" sz="2400"/>
              <a:t>         (a) MAC address: like Social Security Number</a:t>
            </a:r>
          </a:p>
          <a:p>
            <a:pPr>
              <a:buFont typeface="ZapfDingbats" pitchFamily="82" charset="2"/>
              <a:buNone/>
            </a:pPr>
            <a:r>
              <a:rPr lang="en-US" sz="2400"/>
              <a:t>         (b) IP address: like postal address</a:t>
            </a:r>
          </a:p>
          <a:p>
            <a:r>
              <a:rPr lang="en-US" sz="2400"/>
              <a:t> MAC flat address  </a:t>
            </a:r>
            <a:r>
              <a:rPr lang="en-US" sz="2400">
                <a:latin typeface="MS Mincho" pitchFamily="49" charset="-128"/>
                <a:ea typeface="MS Mincho" pitchFamily="49" charset="-128"/>
              </a:rPr>
              <a:t>➜</a:t>
            </a:r>
            <a:r>
              <a:rPr lang="en-US" sz="2400"/>
              <a:t> portability </a:t>
            </a:r>
          </a:p>
          <a:p>
            <a:pPr lvl="1"/>
            <a:r>
              <a:rPr lang="en-US" sz="2000"/>
              <a:t>can move LAN card from one LAN to another</a:t>
            </a:r>
          </a:p>
          <a:p>
            <a:r>
              <a:rPr lang="en-US" sz="2400"/>
              <a:t>IP hierarchical address NOT portable</a:t>
            </a:r>
          </a:p>
          <a:p>
            <a:pPr lvl="1"/>
            <a:r>
              <a:rPr lang="en-US" sz="2000"/>
              <a:t> address depends on IP subnet to which node is attached</a:t>
            </a:r>
          </a:p>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4"/>
          <p:cNvSpPr>
            <a:spLocks noGrp="1"/>
          </p:cNvSpPr>
          <p:nvPr>
            <p:ph type="ftr" sz="quarter" idx="11"/>
          </p:nvPr>
        </p:nvSpPr>
        <p:spPr/>
        <p:txBody>
          <a:bodyPr/>
          <a:lstStyle/>
          <a:p>
            <a:r>
              <a:rPr lang="en-US"/>
              <a:t>5: DataLink Layer</a:t>
            </a:r>
          </a:p>
        </p:txBody>
      </p:sp>
      <p:sp>
        <p:nvSpPr>
          <p:cNvPr id="38" name="Slide Number Placeholder 5"/>
          <p:cNvSpPr>
            <a:spLocks noGrp="1"/>
          </p:cNvSpPr>
          <p:nvPr>
            <p:ph type="sldNum" sz="quarter" idx="12"/>
          </p:nvPr>
        </p:nvSpPr>
        <p:spPr/>
        <p:txBody>
          <a:bodyPr/>
          <a:lstStyle/>
          <a:p>
            <a:r>
              <a:rPr lang="en-US"/>
              <a:t>5-</a:t>
            </a:r>
            <a:fld id="{B78C83F4-1E5B-48E4-AB6D-7F01A46070D5}" type="slidenum">
              <a:rPr lang="en-US"/>
              <a:pPr/>
              <a:t>41</a:t>
            </a:fld>
            <a:endParaRPr lang="en-US"/>
          </a:p>
        </p:txBody>
      </p:sp>
      <p:sp>
        <p:nvSpPr>
          <p:cNvPr id="399363" name="Rectangle 3"/>
          <p:cNvSpPr>
            <a:spLocks noGrp="1" noChangeArrowheads="1"/>
          </p:cNvSpPr>
          <p:nvPr>
            <p:ph type="title"/>
          </p:nvPr>
        </p:nvSpPr>
        <p:spPr>
          <a:xfrm>
            <a:off x="501650" y="241300"/>
            <a:ext cx="8191500" cy="901700"/>
          </a:xfrm>
        </p:spPr>
        <p:txBody>
          <a:bodyPr/>
          <a:lstStyle/>
          <a:p>
            <a:r>
              <a:rPr lang="en-US" sz="3600"/>
              <a:t>ARP: Address Resolution Protocol</a:t>
            </a:r>
            <a:endParaRPr lang="en-US"/>
          </a:p>
        </p:txBody>
      </p:sp>
      <p:sp>
        <p:nvSpPr>
          <p:cNvPr id="399364" name="Rectangle 4"/>
          <p:cNvSpPr>
            <a:spLocks noGrp="1" noChangeArrowheads="1"/>
          </p:cNvSpPr>
          <p:nvPr>
            <p:ph type="body" idx="1"/>
          </p:nvPr>
        </p:nvSpPr>
        <p:spPr>
          <a:xfrm>
            <a:off x="4908550" y="1474788"/>
            <a:ext cx="3990975" cy="4648200"/>
          </a:xfrm>
        </p:spPr>
        <p:txBody>
          <a:bodyPr/>
          <a:lstStyle/>
          <a:p>
            <a:r>
              <a:rPr lang="en-US" sz="2400"/>
              <a:t>Each IP node (host, router) on LAN has  </a:t>
            </a:r>
            <a:r>
              <a:rPr lang="en-US" sz="2400">
                <a:solidFill>
                  <a:srgbClr val="FF0000"/>
                </a:solidFill>
              </a:rPr>
              <a:t>ARP </a:t>
            </a:r>
            <a:r>
              <a:rPr lang="en-US" sz="2400"/>
              <a:t>table</a:t>
            </a:r>
          </a:p>
          <a:p>
            <a:r>
              <a:rPr lang="en-US" sz="2400"/>
              <a:t>ARP table: IP/MAC address mappings for some LAN nodes</a:t>
            </a:r>
          </a:p>
          <a:p>
            <a:pPr>
              <a:buFont typeface="ZapfDingbats" pitchFamily="82" charset="2"/>
              <a:buNone/>
            </a:pPr>
            <a:r>
              <a:rPr lang="en-US" sz="1800"/>
              <a:t>    </a:t>
            </a:r>
            <a:r>
              <a:rPr lang="en-US" sz="1800">
                <a:solidFill>
                  <a:srgbClr val="FF0000"/>
                </a:solidFill>
              </a:rPr>
              <a:t>&lt; IP address; MAC address; TTL&gt;</a:t>
            </a:r>
          </a:p>
          <a:p>
            <a:pPr lvl="1"/>
            <a:r>
              <a:rPr lang="en-US" sz="1600"/>
              <a:t> </a:t>
            </a:r>
            <a:r>
              <a:rPr lang="en-US" sz="2000"/>
              <a:t>TTL (Time To Live): time after which address mapping will be forgotten (typically 20 min)</a:t>
            </a:r>
            <a:endParaRPr lang="en-US"/>
          </a:p>
        </p:txBody>
      </p:sp>
      <p:grpSp>
        <p:nvGrpSpPr>
          <p:cNvPr id="399365" name="Group 5"/>
          <p:cNvGrpSpPr>
            <a:grpSpLocks/>
          </p:cNvGrpSpPr>
          <p:nvPr/>
        </p:nvGrpSpPr>
        <p:grpSpPr bwMode="auto">
          <a:xfrm>
            <a:off x="230188" y="1487488"/>
            <a:ext cx="4343400" cy="1277937"/>
            <a:chOff x="297" y="3336"/>
            <a:chExt cx="2788" cy="805"/>
          </a:xfrm>
        </p:grpSpPr>
        <p:sp>
          <p:nvSpPr>
            <p:cNvPr id="399366" name="Text Box 6"/>
            <p:cNvSpPr txBox="1">
              <a:spLocks noChangeArrowheads="1"/>
            </p:cNvSpPr>
            <p:nvPr/>
          </p:nvSpPr>
          <p:spPr bwMode="auto">
            <a:xfrm>
              <a:off x="390" y="3350"/>
              <a:ext cx="2653" cy="7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u="sng"/>
                <a:t>Question:</a:t>
              </a:r>
              <a:r>
                <a:rPr lang="en-US" sz="2400" i="0"/>
                <a:t> how to determine</a:t>
              </a:r>
            </a:p>
            <a:p>
              <a:r>
                <a:rPr lang="en-US" sz="2400" i="0"/>
                <a:t>MAC address of B</a:t>
              </a:r>
            </a:p>
            <a:p>
              <a:r>
                <a:rPr lang="en-US" sz="2400" i="0"/>
                <a:t>knowing B’s IP address?</a:t>
              </a:r>
              <a:endParaRPr lang="en-US" sz="2400" i="0">
                <a:latin typeface="Times New Roman" pitchFamily="18" charset="0"/>
              </a:endParaRPr>
            </a:p>
          </p:txBody>
        </p:sp>
        <p:sp>
          <p:nvSpPr>
            <p:cNvPr id="399367" name="Rectangle 7"/>
            <p:cNvSpPr>
              <a:spLocks noChangeArrowheads="1"/>
            </p:cNvSpPr>
            <p:nvPr/>
          </p:nvSpPr>
          <p:spPr bwMode="auto">
            <a:xfrm>
              <a:off x="297" y="3336"/>
              <a:ext cx="2788" cy="80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399369" name="Object 9"/>
          <p:cNvGraphicFramePr>
            <a:graphicFrameLocks noChangeAspect="1"/>
          </p:cNvGraphicFramePr>
          <p:nvPr/>
        </p:nvGraphicFramePr>
        <p:xfrm>
          <a:off x="2354263" y="3044825"/>
          <a:ext cx="415925" cy="387350"/>
        </p:xfrm>
        <a:graphic>
          <a:graphicData uri="http://schemas.openxmlformats.org/presentationml/2006/ole">
            <mc:AlternateContent xmlns:mc="http://schemas.openxmlformats.org/markup-compatibility/2006">
              <mc:Choice xmlns:v="urn:schemas-microsoft-com:vml" Requires="v">
                <p:oleObj spid="_x0000_s399400" name="Clip" r:id="rId4" imgW="1305000" imgH="1085760" progId="MS_ClipArt_Gallery.2">
                  <p:embed/>
                </p:oleObj>
              </mc:Choice>
              <mc:Fallback>
                <p:oleObj name="Clip" r:id="rId4" imgW="1305000" imgH="1085760" progId="MS_ClipArt_Gallery.2">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4263" y="3044825"/>
                        <a:ext cx="415925"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370" name="Freeform 10"/>
          <p:cNvSpPr>
            <a:spLocks/>
          </p:cNvSpPr>
          <p:nvPr/>
        </p:nvSpPr>
        <p:spPr bwMode="auto">
          <a:xfrm>
            <a:off x="1800225" y="3944938"/>
            <a:ext cx="1393825" cy="1525587"/>
          </a:xfrm>
          <a:custGeom>
            <a:avLst/>
            <a:gdLst>
              <a:gd name="T0" fmla="*/ 239 w 1292"/>
              <a:gd name="T1" fmla="*/ 7 h 1255"/>
              <a:gd name="T2" fmla="*/ 35 w 1292"/>
              <a:gd name="T3" fmla="*/ 157 h 1255"/>
              <a:gd name="T4" fmla="*/ 29 w 1292"/>
              <a:gd name="T5" fmla="*/ 523 h 1255"/>
              <a:gd name="T6" fmla="*/ 53 w 1292"/>
              <a:gd name="T7" fmla="*/ 829 h 1255"/>
              <a:gd name="T8" fmla="*/ 245 w 1292"/>
              <a:gd name="T9" fmla="*/ 871 h 1255"/>
              <a:gd name="T10" fmla="*/ 647 w 1292"/>
              <a:gd name="T11" fmla="*/ 1129 h 1255"/>
              <a:gd name="T12" fmla="*/ 995 w 1292"/>
              <a:gd name="T13" fmla="*/ 1237 h 1255"/>
              <a:gd name="T14" fmla="*/ 1199 w 1292"/>
              <a:gd name="T15" fmla="*/ 1021 h 1255"/>
              <a:gd name="T16" fmla="*/ 1271 w 1292"/>
              <a:gd name="T17" fmla="*/ 445 h 1255"/>
              <a:gd name="T18" fmla="*/ 1205 w 1292"/>
              <a:gd name="T19" fmla="*/ 211 h 1255"/>
              <a:gd name="T20" fmla="*/ 749 w 1292"/>
              <a:gd name="T21" fmla="*/ 115 h 1255"/>
              <a:gd name="T22" fmla="*/ 239 w 1292"/>
              <a:gd name="T23" fmla="*/ 7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399371" name="Object 11"/>
          <p:cNvGraphicFramePr>
            <a:graphicFrameLocks noChangeAspect="1"/>
          </p:cNvGraphicFramePr>
          <p:nvPr/>
        </p:nvGraphicFramePr>
        <p:xfrm>
          <a:off x="3852863" y="4397375"/>
          <a:ext cx="415925" cy="387350"/>
        </p:xfrm>
        <a:graphic>
          <a:graphicData uri="http://schemas.openxmlformats.org/presentationml/2006/ole">
            <mc:AlternateContent xmlns:mc="http://schemas.openxmlformats.org/markup-compatibility/2006">
              <mc:Choice xmlns:v="urn:schemas-microsoft-com:vml" Requires="v">
                <p:oleObj spid="_x0000_s399401" name="Clip" r:id="rId6" imgW="1305000" imgH="1085760" progId="MS_ClipArt_Gallery.2">
                  <p:embed/>
                </p:oleObj>
              </mc:Choice>
              <mc:Fallback>
                <p:oleObj name="Clip" r:id="rId6" imgW="1305000" imgH="1085760" progId="MS_ClipArt_Gallery.2">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2863" y="4397375"/>
                        <a:ext cx="415925"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372" name="Object 12"/>
          <p:cNvGraphicFramePr>
            <a:graphicFrameLocks noChangeAspect="1"/>
          </p:cNvGraphicFramePr>
          <p:nvPr/>
        </p:nvGraphicFramePr>
        <p:xfrm>
          <a:off x="2344738" y="5843588"/>
          <a:ext cx="415925" cy="387350"/>
        </p:xfrm>
        <a:graphic>
          <a:graphicData uri="http://schemas.openxmlformats.org/presentationml/2006/ole">
            <mc:AlternateContent xmlns:mc="http://schemas.openxmlformats.org/markup-compatibility/2006">
              <mc:Choice xmlns:v="urn:schemas-microsoft-com:vml" Requires="v">
                <p:oleObj spid="_x0000_s399402" name="Clip" r:id="rId7" imgW="1305000" imgH="1085760" progId="MS_ClipArt_Gallery.2">
                  <p:embed/>
                </p:oleObj>
              </mc:Choice>
              <mc:Fallback>
                <p:oleObj name="Clip" r:id="rId7" imgW="1305000" imgH="1085760" progId="MS_ClipArt_Gallery.2">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4738" y="5843588"/>
                        <a:ext cx="415925"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373" name="Object 13"/>
          <p:cNvGraphicFramePr>
            <a:graphicFrameLocks noChangeAspect="1"/>
          </p:cNvGraphicFramePr>
          <p:nvPr/>
        </p:nvGraphicFramePr>
        <p:xfrm>
          <a:off x="668338" y="4279900"/>
          <a:ext cx="415925" cy="387350"/>
        </p:xfrm>
        <a:graphic>
          <a:graphicData uri="http://schemas.openxmlformats.org/presentationml/2006/ole">
            <mc:AlternateContent xmlns:mc="http://schemas.openxmlformats.org/markup-compatibility/2006">
              <mc:Choice xmlns:v="urn:schemas-microsoft-com:vml" Requires="v">
                <p:oleObj spid="_x0000_s399403" name="Clip" r:id="rId8" imgW="1305000" imgH="1085760" progId="MS_ClipArt_Gallery.2">
                  <p:embed/>
                </p:oleObj>
              </mc:Choice>
              <mc:Fallback>
                <p:oleObj name="Clip" r:id="rId8" imgW="1305000" imgH="1085760" progId="MS_ClipArt_Gallery.2">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338" y="4279900"/>
                        <a:ext cx="415925"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374" name="Rectangle 14"/>
          <p:cNvSpPr>
            <a:spLocks noChangeArrowheads="1"/>
          </p:cNvSpPr>
          <p:nvPr/>
        </p:nvSpPr>
        <p:spPr bwMode="auto">
          <a:xfrm>
            <a:off x="3717925" y="4508500"/>
            <a:ext cx="184150" cy="152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375" name="Rectangle 15"/>
          <p:cNvSpPr>
            <a:spLocks noChangeArrowheads="1"/>
          </p:cNvSpPr>
          <p:nvPr/>
        </p:nvSpPr>
        <p:spPr bwMode="auto">
          <a:xfrm>
            <a:off x="1041400" y="4371975"/>
            <a:ext cx="182563" cy="152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376" name="Rectangle 16"/>
          <p:cNvSpPr>
            <a:spLocks noChangeArrowheads="1"/>
          </p:cNvSpPr>
          <p:nvPr/>
        </p:nvSpPr>
        <p:spPr bwMode="auto">
          <a:xfrm>
            <a:off x="2540000" y="3413125"/>
            <a:ext cx="130175" cy="1889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377" name="Rectangle 17"/>
          <p:cNvSpPr>
            <a:spLocks noChangeArrowheads="1"/>
          </p:cNvSpPr>
          <p:nvPr/>
        </p:nvSpPr>
        <p:spPr bwMode="auto">
          <a:xfrm>
            <a:off x="2493963" y="5654675"/>
            <a:ext cx="130175" cy="190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378" name="Line 18"/>
          <p:cNvSpPr>
            <a:spLocks noChangeShapeType="1"/>
          </p:cNvSpPr>
          <p:nvPr/>
        </p:nvSpPr>
        <p:spPr bwMode="auto">
          <a:xfrm>
            <a:off x="1219200" y="4449763"/>
            <a:ext cx="614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379" name="Line 19"/>
          <p:cNvSpPr>
            <a:spLocks noChangeShapeType="1"/>
          </p:cNvSpPr>
          <p:nvPr/>
        </p:nvSpPr>
        <p:spPr bwMode="auto">
          <a:xfrm>
            <a:off x="2587625" y="3606800"/>
            <a:ext cx="0" cy="488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380" name="Line 20"/>
          <p:cNvSpPr>
            <a:spLocks noChangeShapeType="1"/>
          </p:cNvSpPr>
          <p:nvPr/>
        </p:nvSpPr>
        <p:spPr bwMode="auto">
          <a:xfrm flipH="1">
            <a:off x="3176588" y="4575175"/>
            <a:ext cx="542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381" name="Line 21"/>
          <p:cNvSpPr>
            <a:spLocks noChangeShapeType="1"/>
          </p:cNvSpPr>
          <p:nvPr/>
        </p:nvSpPr>
        <p:spPr bwMode="auto">
          <a:xfrm flipV="1">
            <a:off x="2562225" y="5322888"/>
            <a:ext cx="0" cy="327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382" name="Text Box 22"/>
          <p:cNvSpPr txBox="1">
            <a:spLocks noChangeArrowheads="1"/>
          </p:cNvSpPr>
          <p:nvPr/>
        </p:nvSpPr>
        <p:spPr bwMode="auto">
          <a:xfrm>
            <a:off x="2806700" y="3389313"/>
            <a:ext cx="1898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0"/>
              <a:t>1A-2F-BB-76-09-AD</a:t>
            </a:r>
          </a:p>
        </p:txBody>
      </p:sp>
      <p:sp>
        <p:nvSpPr>
          <p:cNvPr id="399383" name="Line 23"/>
          <p:cNvSpPr>
            <a:spLocks noChangeShapeType="1"/>
          </p:cNvSpPr>
          <p:nvPr/>
        </p:nvSpPr>
        <p:spPr bwMode="auto">
          <a:xfrm flipH="1" flipV="1">
            <a:off x="2674938" y="3490913"/>
            <a:ext cx="176212" cy="9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384" name="Line 24"/>
          <p:cNvSpPr>
            <a:spLocks noChangeShapeType="1"/>
          </p:cNvSpPr>
          <p:nvPr/>
        </p:nvSpPr>
        <p:spPr bwMode="auto">
          <a:xfrm flipV="1">
            <a:off x="3798888" y="4651375"/>
            <a:ext cx="0" cy="2778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385" name="Text Box 25"/>
          <p:cNvSpPr txBox="1">
            <a:spLocks noChangeArrowheads="1"/>
          </p:cNvSpPr>
          <p:nvPr/>
        </p:nvSpPr>
        <p:spPr bwMode="auto">
          <a:xfrm>
            <a:off x="3384550" y="4943475"/>
            <a:ext cx="19002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0"/>
              <a:t>58-23-D7-FA-20-B0</a:t>
            </a:r>
          </a:p>
        </p:txBody>
      </p:sp>
      <p:sp>
        <p:nvSpPr>
          <p:cNvPr id="399386" name="Line 26"/>
          <p:cNvSpPr>
            <a:spLocks noChangeShapeType="1"/>
          </p:cNvSpPr>
          <p:nvPr/>
        </p:nvSpPr>
        <p:spPr bwMode="auto">
          <a:xfrm flipH="1">
            <a:off x="2632075" y="5735638"/>
            <a:ext cx="2460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387" name="Text Box 27"/>
          <p:cNvSpPr txBox="1">
            <a:spLocks noChangeArrowheads="1"/>
          </p:cNvSpPr>
          <p:nvPr/>
        </p:nvSpPr>
        <p:spPr bwMode="auto">
          <a:xfrm>
            <a:off x="2921000" y="5651500"/>
            <a:ext cx="17954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0"/>
              <a:t>0C-C4-11-6F-E3-98</a:t>
            </a:r>
          </a:p>
        </p:txBody>
      </p:sp>
      <p:sp>
        <p:nvSpPr>
          <p:cNvPr id="399388" name="Line 28"/>
          <p:cNvSpPr>
            <a:spLocks noChangeShapeType="1"/>
          </p:cNvSpPr>
          <p:nvPr/>
        </p:nvSpPr>
        <p:spPr bwMode="auto">
          <a:xfrm flipV="1">
            <a:off x="1130300" y="4524375"/>
            <a:ext cx="0" cy="2778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389" name="Text Box 29"/>
          <p:cNvSpPr txBox="1">
            <a:spLocks noChangeArrowheads="1"/>
          </p:cNvSpPr>
          <p:nvPr/>
        </p:nvSpPr>
        <p:spPr bwMode="auto">
          <a:xfrm>
            <a:off x="0" y="4833938"/>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0"/>
              <a:t>71-65-F7-2B-08-53</a:t>
            </a:r>
          </a:p>
        </p:txBody>
      </p:sp>
      <p:sp>
        <p:nvSpPr>
          <p:cNvPr id="399390" name="Text Box 30"/>
          <p:cNvSpPr txBox="1">
            <a:spLocks noChangeArrowheads="1"/>
          </p:cNvSpPr>
          <p:nvPr/>
        </p:nvSpPr>
        <p:spPr bwMode="auto">
          <a:xfrm>
            <a:off x="2012950" y="4435475"/>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   LAN</a:t>
            </a:r>
          </a:p>
        </p:txBody>
      </p:sp>
      <p:sp>
        <p:nvSpPr>
          <p:cNvPr id="399391" name="Text Box 31"/>
          <p:cNvSpPr txBox="1">
            <a:spLocks noChangeArrowheads="1"/>
          </p:cNvSpPr>
          <p:nvPr/>
        </p:nvSpPr>
        <p:spPr bwMode="auto">
          <a:xfrm>
            <a:off x="230188" y="3790950"/>
            <a:ext cx="1231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0"/>
              <a:t>137.196.7.23</a:t>
            </a:r>
          </a:p>
        </p:txBody>
      </p:sp>
      <p:sp>
        <p:nvSpPr>
          <p:cNvPr id="399392" name="Line 32"/>
          <p:cNvSpPr>
            <a:spLocks noChangeShapeType="1"/>
          </p:cNvSpPr>
          <p:nvPr/>
        </p:nvSpPr>
        <p:spPr bwMode="auto">
          <a:xfrm>
            <a:off x="876300" y="4043363"/>
            <a:ext cx="0" cy="246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393" name="Text Box 33"/>
          <p:cNvSpPr txBox="1">
            <a:spLocks noChangeArrowheads="1"/>
          </p:cNvSpPr>
          <p:nvPr/>
        </p:nvSpPr>
        <p:spPr bwMode="auto">
          <a:xfrm>
            <a:off x="2944813" y="2990850"/>
            <a:ext cx="1231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0"/>
              <a:t>137.196.7.78</a:t>
            </a:r>
          </a:p>
        </p:txBody>
      </p:sp>
      <p:sp>
        <p:nvSpPr>
          <p:cNvPr id="399394" name="Line 34"/>
          <p:cNvSpPr>
            <a:spLocks noChangeShapeType="1"/>
          </p:cNvSpPr>
          <p:nvPr/>
        </p:nvSpPr>
        <p:spPr bwMode="auto">
          <a:xfrm flipH="1" flipV="1">
            <a:off x="2705100" y="3116263"/>
            <a:ext cx="282575" cy="12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395" name="Line 35"/>
          <p:cNvSpPr>
            <a:spLocks noChangeShapeType="1"/>
          </p:cNvSpPr>
          <p:nvPr/>
        </p:nvSpPr>
        <p:spPr bwMode="auto">
          <a:xfrm>
            <a:off x="4054475" y="4156075"/>
            <a:ext cx="0" cy="2460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396" name="Text Box 36"/>
          <p:cNvSpPr txBox="1">
            <a:spLocks noChangeArrowheads="1"/>
          </p:cNvSpPr>
          <p:nvPr/>
        </p:nvSpPr>
        <p:spPr bwMode="auto">
          <a:xfrm>
            <a:off x="3444875" y="3890963"/>
            <a:ext cx="1203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0"/>
              <a:t>137.196.7.14</a:t>
            </a:r>
          </a:p>
        </p:txBody>
      </p:sp>
      <p:sp>
        <p:nvSpPr>
          <p:cNvPr id="399398" name="Line 38"/>
          <p:cNvSpPr>
            <a:spLocks noChangeShapeType="1"/>
          </p:cNvSpPr>
          <p:nvPr/>
        </p:nvSpPr>
        <p:spPr bwMode="auto">
          <a:xfrm>
            <a:off x="2136775" y="6002338"/>
            <a:ext cx="2317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399" name="Text Box 39"/>
          <p:cNvSpPr txBox="1">
            <a:spLocks noChangeArrowheads="1"/>
          </p:cNvSpPr>
          <p:nvPr/>
        </p:nvSpPr>
        <p:spPr bwMode="auto">
          <a:xfrm>
            <a:off x="898525" y="5861050"/>
            <a:ext cx="1231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0"/>
              <a:t>137.196.7.88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5: DataLink Layer</a:t>
            </a:r>
          </a:p>
        </p:txBody>
      </p:sp>
      <p:sp>
        <p:nvSpPr>
          <p:cNvPr id="6" name="Slide Number Placeholder 6"/>
          <p:cNvSpPr>
            <a:spLocks noGrp="1"/>
          </p:cNvSpPr>
          <p:nvPr>
            <p:ph type="sldNum" sz="quarter" idx="12"/>
          </p:nvPr>
        </p:nvSpPr>
        <p:spPr/>
        <p:txBody>
          <a:bodyPr/>
          <a:lstStyle/>
          <a:p>
            <a:r>
              <a:rPr lang="en-US"/>
              <a:t>5-</a:t>
            </a:r>
            <a:fld id="{0C230E2E-5931-4BCD-B453-FF44F02922C9}" type="slidenum">
              <a:rPr lang="en-US"/>
              <a:pPr/>
              <a:t>42</a:t>
            </a:fld>
            <a:endParaRPr lang="en-US"/>
          </a:p>
        </p:txBody>
      </p:sp>
      <p:sp>
        <p:nvSpPr>
          <p:cNvPr id="400386" name="Rectangle 2"/>
          <p:cNvSpPr>
            <a:spLocks noGrp="1" noChangeArrowheads="1"/>
          </p:cNvSpPr>
          <p:nvPr>
            <p:ph type="title"/>
          </p:nvPr>
        </p:nvSpPr>
        <p:spPr>
          <a:xfrm>
            <a:off x="533400" y="0"/>
            <a:ext cx="7772400" cy="1143000"/>
          </a:xfrm>
        </p:spPr>
        <p:txBody>
          <a:bodyPr/>
          <a:lstStyle/>
          <a:p>
            <a:r>
              <a:rPr lang="en-US" sz="3600"/>
              <a:t>ARP protocol: Same LAN (network)</a:t>
            </a:r>
          </a:p>
        </p:txBody>
      </p:sp>
      <p:sp>
        <p:nvSpPr>
          <p:cNvPr id="400387" name="Rectangle 3"/>
          <p:cNvSpPr>
            <a:spLocks noGrp="1" noChangeArrowheads="1"/>
          </p:cNvSpPr>
          <p:nvPr>
            <p:ph type="body" sz="half" idx="1"/>
          </p:nvPr>
        </p:nvSpPr>
        <p:spPr>
          <a:xfrm>
            <a:off x="506413" y="1277938"/>
            <a:ext cx="3810000" cy="4648200"/>
          </a:xfrm>
        </p:spPr>
        <p:txBody>
          <a:bodyPr/>
          <a:lstStyle/>
          <a:p>
            <a:r>
              <a:rPr lang="en-US" sz="2000"/>
              <a:t>A wants to send datagram to B, and B’s MAC address not in A’s ARP table.</a:t>
            </a:r>
          </a:p>
          <a:p>
            <a:r>
              <a:rPr lang="en-US" sz="2000"/>
              <a:t>A </a:t>
            </a:r>
            <a:r>
              <a:rPr lang="en-US" sz="2000">
                <a:solidFill>
                  <a:srgbClr val="FF0000"/>
                </a:solidFill>
              </a:rPr>
              <a:t>broadcasts</a:t>
            </a:r>
            <a:r>
              <a:rPr lang="en-US" sz="2000"/>
              <a:t> ARP query packet, containing B's IP address </a:t>
            </a:r>
          </a:p>
          <a:p>
            <a:pPr lvl="1"/>
            <a:r>
              <a:rPr lang="en-US" sz="2000"/>
              <a:t>dest MAC address = FF-FF-FF-FF-FF-FF</a:t>
            </a:r>
          </a:p>
          <a:p>
            <a:pPr lvl="1"/>
            <a:r>
              <a:rPr lang="en-US" sz="2000"/>
              <a:t>all machines on LAN receive ARP query</a:t>
            </a:r>
            <a:r>
              <a:rPr lang="en-US" sz="1800"/>
              <a:t> </a:t>
            </a:r>
          </a:p>
          <a:p>
            <a:r>
              <a:rPr lang="en-US" sz="2000"/>
              <a:t>B receives ARP packet, replies to A with its (B's) MAC address</a:t>
            </a:r>
          </a:p>
          <a:p>
            <a:pPr lvl="1"/>
            <a:r>
              <a:rPr lang="en-US" sz="1800"/>
              <a:t>frame sent to A’s MAC address (unicast)</a:t>
            </a:r>
          </a:p>
          <a:p>
            <a:endParaRPr lang="en-US" sz="2000"/>
          </a:p>
        </p:txBody>
      </p:sp>
      <p:sp>
        <p:nvSpPr>
          <p:cNvPr id="400388" name="Rectangle 4"/>
          <p:cNvSpPr>
            <a:spLocks noGrp="1" noChangeArrowheads="1"/>
          </p:cNvSpPr>
          <p:nvPr>
            <p:ph type="body" sz="half" idx="2"/>
          </p:nvPr>
        </p:nvSpPr>
        <p:spPr/>
        <p:txBody>
          <a:bodyPr/>
          <a:lstStyle/>
          <a:p>
            <a:r>
              <a:rPr lang="en-US" sz="2000"/>
              <a:t>A caches (saves) IP-to-MAC address pair in its ARP table until information becomes old (times out) </a:t>
            </a:r>
          </a:p>
          <a:p>
            <a:pPr lvl="1"/>
            <a:r>
              <a:rPr lang="en-US" sz="2000"/>
              <a:t>soft state: information that times out (goes away) unless refreshed</a:t>
            </a:r>
          </a:p>
          <a:p>
            <a:r>
              <a:rPr lang="en-US" sz="2400"/>
              <a:t>ARP is “plug-and-play”:</a:t>
            </a:r>
          </a:p>
          <a:p>
            <a:pPr lvl="1"/>
            <a:r>
              <a:rPr lang="en-US" sz="2000"/>
              <a:t>nodes create their ARP tables </a:t>
            </a:r>
            <a:r>
              <a:rPr lang="en-US" sz="2000" i="1"/>
              <a:t>without intervention from net administrator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0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ooter Placeholder 4"/>
          <p:cNvSpPr>
            <a:spLocks noGrp="1"/>
          </p:cNvSpPr>
          <p:nvPr>
            <p:ph type="ftr" sz="quarter" idx="11"/>
          </p:nvPr>
        </p:nvSpPr>
        <p:spPr/>
        <p:txBody>
          <a:bodyPr/>
          <a:lstStyle/>
          <a:p>
            <a:r>
              <a:rPr lang="en-US"/>
              <a:t>5: DataLink Layer</a:t>
            </a:r>
          </a:p>
        </p:txBody>
      </p:sp>
      <p:sp>
        <p:nvSpPr>
          <p:cNvPr id="61" name="Slide Number Placeholder 5"/>
          <p:cNvSpPr>
            <a:spLocks noGrp="1"/>
          </p:cNvSpPr>
          <p:nvPr>
            <p:ph type="sldNum" sz="quarter" idx="12"/>
          </p:nvPr>
        </p:nvSpPr>
        <p:spPr/>
        <p:txBody>
          <a:bodyPr/>
          <a:lstStyle/>
          <a:p>
            <a:r>
              <a:rPr lang="en-US"/>
              <a:t>5-</a:t>
            </a:r>
            <a:fld id="{D4DF0E91-FD41-44C4-9046-34BBF69331CD}" type="slidenum">
              <a:rPr lang="en-US"/>
              <a:pPr/>
              <a:t>43</a:t>
            </a:fld>
            <a:endParaRPr lang="en-US"/>
          </a:p>
        </p:txBody>
      </p:sp>
      <p:sp>
        <p:nvSpPr>
          <p:cNvPr id="401411" name="Rectangle 3"/>
          <p:cNvSpPr>
            <a:spLocks noGrp="1" noChangeArrowheads="1"/>
          </p:cNvSpPr>
          <p:nvPr>
            <p:ph type="title"/>
          </p:nvPr>
        </p:nvSpPr>
        <p:spPr>
          <a:xfrm>
            <a:off x="533400" y="0"/>
            <a:ext cx="8001000" cy="1143000"/>
          </a:xfrm>
        </p:spPr>
        <p:txBody>
          <a:bodyPr/>
          <a:lstStyle/>
          <a:p>
            <a:r>
              <a:rPr lang="en-US" sz="3600"/>
              <a:t>Addressing: routing to another LAN</a:t>
            </a:r>
          </a:p>
        </p:txBody>
      </p:sp>
      <p:grpSp>
        <p:nvGrpSpPr>
          <p:cNvPr id="401474" name="Group 66"/>
          <p:cNvGrpSpPr>
            <a:grpSpLocks/>
          </p:cNvGrpSpPr>
          <p:nvPr/>
        </p:nvGrpSpPr>
        <p:grpSpPr bwMode="auto">
          <a:xfrm>
            <a:off x="798513" y="2027238"/>
            <a:ext cx="7321550" cy="2744787"/>
            <a:chOff x="449" y="1367"/>
            <a:chExt cx="4918" cy="2016"/>
          </a:xfrm>
        </p:grpSpPr>
        <p:sp>
          <p:nvSpPr>
            <p:cNvPr id="401414" name="Text Box 6"/>
            <p:cNvSpPr txBox="1">
              <a:spLocks noChangeArrowheads="1"/>
            </p:cNvSpPr>
            <p:nvPr/>
          </p:nvSpPr>
          <p:spPr bwMode="auto">
            <a:xfrm>
              <a:off x="2693" y="2770"/>
              <a:ext cx="252" cy="3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2400" i="0">
                  <a:solidFill>
                    <a:srgbClr val="FF0000"/>
                  </a:solidFill>
                </a:rPr>
                <a:t>R</a:t>
              </a:r>
              <a:endParaRPr lang="en-US" i="0"/>
            </a:p>
          </p:txBody>
        </p:sp>
        <p:grpSp>
          <p:nvGrpSpPr>
            <p:cNvPr id="401416" name="Group 8"/>
            <p:cNvGrpSpPr>
              <a:grpSpLocks/>
            </p:cNvGrpSpPr>
            <p:nvPr/>
          </p:nvGrpSpPr>
          <p:grpSpPr bwMode="auto">
            <a:xfrm>
              <a:off x="2489" y="2157"/>
              <a:ext cx="620" cy="254"/>
              <a:chOff x="3600" y="219"/>
              <a:chExt cx="360" cy="175"/>
            </a:xfrm>
          </p:grpSpPr>
          <p:sp>
            <p:nvSpPr>
              <p:cNvPr id="401417" name="Oval 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18" name="Line 10"/>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19" name="Line 11"/>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20" name="Rectangle 12"/>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401421" name="Oval 1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01422" name="Group 14"/>
              <p:cNvGrpSpPr>
                <a:grpSpLocks/>
              </p:cNvGrpSpPr>
              <p:nvPr/>
            </p:nvGrpSpPr>
            <p:grpSpPr bwMode="auto">
              <a:xfrm>
                <a:off x="3686" y="244"/>
                <a:ext cx="177" cy="66"/>
                <a:chOff x="2848" y="848"/>
                <a:chExt cx="140" cy="98"/>
              </a:xfrm>
            </p:grpSpPr>
            <p:sp>
              <p:nvSpPr>
                <p:cNvPr id="401423" name="Line 1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24" name="Line 1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25" name="Line 1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01426" name="Group 18"/>
              <p:cNvGrpSpPr>
                <a:grpSpLocks/>
              </p:cNvGrpSpPr>
              <p:nvPr/>
            </p:nvGrpSpPr>
            <p:grpSpPr bwMode="auto">
              <a:xfrm flipV="1">
                <a:off x="3686" y="243"/>
                <a:ext cx="177" cy="66"/>
                <a:chOff x="2848" y="848"/>
                <a:chExt cx="140" cy="98"/>
              </a:xfrm>
            </p:grpSpPr>
            <p:sp>
              <p:nvSpPr>
                <p:cNvPr id="401427" name="Line 1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28" name="Line 2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29" name="Line 2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401430" name="Rectangle 22"/>
            <p:cNvSpPr>
              <a:spLocks noChangeArrowheads="1"/>
            </p:cNvSpPr>
            <p:nvPr/>
          </p:nvSpPr>
          <p:spPr bwMode="auto">
            <a:xfrm rot="-5400000">
              <a:off x="3126" y="2222"/>
              <a:ext cx="82" cy="1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31" name="Rectangle 23"/>
            <p:cNvSpPr>
              <a:spLocks noChangeArrowheads="1"/>
            </p:cNvSpPr>
            <p:nvPr/>
          </p:nvSpPr>
          <p:spPr bwMode="auto">
            <a:xfrm rot="-5400000">
              <a:off x="2387" y="2232"/>
              <a:ext cx="82" cy="1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32" name="Text Box 24"/>
            <p:cNvSpPr txBox="1">
              <a:spLocks noChangeArrowheads="1"/>
            </p:cNvSpPr>
            <p:nvPr/>
          </p:nvSpPr>
          <p:spPr bwMode="auto">
            <a:xfrm>
              <a:off x="2678" y="1921"/>
              <a:ext cx="1036"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i="0">
                  <a:latin typeface="Arial" charset="0"/>
                </a:rPr>
                <a:t>1A-23-F9-CD-06-9B</a:t>
              </a:r>
            </a:p>
          </p:txBody>
        </p:sp>
        <p:sp>
          <p:nvSpPr>
            <p:cNvPr id="401433" name="Text Box 25"/>
            <p:cNvSpPr txBox="1">
              <a:spLocks noChangeArrowheads="1"/>
            </p:cNvSpPr>
            <p:nvPr/>
          </p:nvSpPr>
          <p:spPr bwMode="auto">
            <a:xfrm>
              <a:off x="2725" y="2423"/>
              <a:ext cx="888"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i="0">
                  <a:latin typeface="Arial" charset="0"/>
                </a:rPr>
                <a:t>222.222.222.220</a:t>
              </a:r>
            </a:p>
          </p:txBody>
        </p:sp>
        <p:sp>
          <p:nvSpPr>
            <p:cNvPr id="401435" name="Text Box 27"/>
            <p:cNvSpPr txBox="1">
              <a:spLocks noChangeArrowheads="1"/>
            </p:cNvSpPr>
            <p:nvPr/>
          </p:nvSpPr>
          <p:spPr bwMode="auto">
            <a:xfrm>
              <a:off x="2083" y="2573"/>
              <a:ext cx="888"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i="0">
                  <a:latin typeface="Arial" charset="0"/>
                </a:rPr>
                <a:t>111.111.111.110</a:t>
              </a:r>
            </a:p>
          </p:txBody>
        </p:sp>
        <p:sp>
          <p:nvSpPr>
            <p:cNvPr id="401436" name="Text Box 28"/>
            <p:cNvSpPr txBox="1">
              <a:spLocks noChangeArrowheads="1"/>
            </p:cNvSpPr>
            <p:nvPr/>
          </p:nvSpPr>
          <p:spPr bwMode="auto">
            <a:xfrm>
              <a:off x="2061" y="1756"/>
              <a:ext cx="1031"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i="0">
                  <a:latin typeface="Arial" charset="0"/>
                </a:rPr>
                <a:t>E6-E9-00-17-BB-4B</a:t>
              </a:r>
            </a:p>
          </p:txBody>
        </p:sp>
        <p:sp>
          <p:nvSpPr>
            <p:cNvPr id="401437" name="Text Box 29"/>
            <p:cNvSpPr txBox="1">
              <a:spLocks noChangeArrowheads="1"/>
            </p:cNvSpPr>
            <p:nvPr/>
          </p:nvSpPr>
          <p:spPr bwMode="auto">
            <a:xfrm>
              <a:off x="846" y="3181"/>
              <a:ext cx="1093"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i="0">
                  <a:latin typeface="Arial" charset="0"/>
                </a:rPr>
                <a:t>CC-49-DE-D0-AB-7D</a:t>
              </a:r>
            </a:p>
          </p:txBody>
        </p:sp>
        <p:sp>
          <p:nvSpPr>
            <p:cNvPr id="401438" name="Text Box 30"/>
            <p:cNvSpPr txBox="1">
              <a:spLocks noChangeArrowheads="1"/>
            </p:cNvSpPr>
            <p:nvPr/>
          </p:nvSpPr>
          <p:spPr bwMode="auto">
            <a:xfrm>
              <a:off x="449" y="2774"/>
              <a:ext cx="888"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i="0">
                  <a:latin typeface="Arial" charset="0"/>
                </a:rPr>
                <a:t>111.111.111.112</a:t>
              </a:r>
            </a:p>
          </p:txBody>
        </p:sp>
        <p:graphicFrame>
          <p:nvGraphicFramePr>
            <p:cNvPr id="401439" name="Object 31"/>
            <p:cNvGraphicFramePr>
              <a:graphicFrameLocks noChangeAspect="1"/>
            </p:cNvGraphicFramePr>
            <p:nvPr/>
          </p:nvGraphicFramePr>
          <p:xfrm>
            <a:off x="830" y="2916"/>
            <a:ext cx="301" cy="239"/>
          </p:xfrm>
          <a:graphic>
            <a:graphicData uri="http://schemas.openxmlformats.org/presentationml/2006/ole">
              <mc:AlternateContent xmlns:mc="http://schemas.openxmlformats.org/markup-compatibility/2006">
                <mc:Choice xmlns:v="urn:schemas-microsoft-com:vml" Requires="v">
                  <p:oleObj spid="_x0000_s401475" name="Clip" r:id="rId4" imgW="1305000" imgH="1085760" progId="MS_ClipArt_Gallery.2">
                    <p:embed/>
                  </p:oleObj>
                </mc:Choice>
                <mc:Fallback>
                  <p:oleObj name="Clip" r:id="rId4" imgW="1305000" imgH="1085760" progId="MS_ClipArt_Gallery.2">
                    <p:embed/>
                    <p:pic>
                      <p:nvPicPr>
                        <p:cNvPr id="0"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 y="2916"/>
                          <a:ext cx="301"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1440" name="Rectangle 32"/>
            <p:cNvSpPr>
              <a:spLocks noChangeArrowheads="1"/>
            </p:cNvSpPr>
            <p:nvPr/>
          </p:nvSpPr>
          <p:spPr bwMode="auto">
            <a:xfrm rot="-5400000">
              <a:off x="1130" y="2961"/>
              <a:ext cx="82" cy="1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41" name="Text Box 33"/>
            <p:cNvSpPr txBox="1">
              <a:spLocks noChangeArrowheads="1"/>
            </p:cNvSpPr>
            <p:nvPr/>
          </p:nvSpPr>
          <p:spPr bwMode="auto">
            <a:xfrm>
              <a:off x="498" y="2007"/>
              <a:ext cx="888"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i="0">
                  <a:latin typeface="Arial" charset="0"/>
                </a:rPr>
                <a:t>111.111.111.111</a:t>
              </a:r>
            </a:p>
          </p:txBody>
        </p:sp>
        <p:grpSp>
          <p:nvGrpSpPr>
            <p:cNvPr id="401443" name="Group 35"/>
            <p:cNvGrpSpPr>
              <a:grpSpLocks/>
            </p:cNvGrpSpPr>
            <p:nvPr/>
          </p:nvGrpSpPr>
          <p:grpSpPr bwMode="auto">
            <a:xfrm>
              <a:off x="513" y="1554"/>
              <a:ext cx="567" cy="463"/>
              <a:chOff x="1910" y="3474"/>
              <a:chExt cx="567" cy="463"/>
            </a:xfrm>
          </p:grpSpPr>
          <p:graphicFrame>
            <p:nvGraphicFramePr>
              <p:cNvPr id="401442" name="Object 34"/>
              <p:cNvGraphicFramePr>
                <a:graphicFrameLocks noChangeAspect="1"/>
              </p:cNvGraphicFramePr>
              <p:nvPr/>
            </p:nvGraphicFramePr>
            <p:xfrm>
              <a:off x="1910" y="3487"/>
              <a:ext cx="567" cy="450"/>
            </p:xfrm>
            <a:graphic>
              <a:graphicData uri="http://schemas.openxmlformats.org/presentationml/2006/ole">
                <mc:AlternateContent xmlns:mc="http://schemas.openxmlformats.org/markup-compatibility/2006">
                  <mc:Choice xmlns:v="urn:schemas-microsoft-com:vml" Requires="v">
                    <p:oleObj spid="_x0000_s401476" name="Clip" r:id="rId6" imgW="1305000" imgH="1085760" progId="MS_ClipArt_Gallery.2">
                      <p:embed/>
                    </p:oleObj>
                  </mc:Choice>
                  <mc:Fallback>
                    <p:oleObj name="Clip" r:id="rId6" imgW="1305000" imgH="1085760" progId="MS_ClipArt_Gallery.2">
                      <p:embed/>
                      <p:pic>
                        <p:nvPicPr>
                          <p:cNvPr id="0" name="Object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0" y="3487"/>
                            <a:ext cx="567" cy="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1413" name="Text Box 5"/>
              <p:cNvSpPr txBox="1">
                <a:spLocks noChangeArrowheads="1"/>
              </p:cNvSpPr>
              <p:nvPr/>
            </p:nvSpPr>
            <p:spPr bwMode="auto">
              <a:xfrm>
                <a:off x="2063" y="3474"/>
                <a:ext cx="273" cy="33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2400" i="0">
                    <a:solidFill>
                      <a:srgbClr val="FF0000"/>
                    </a:solidFill>
                  </a:rPr>
                  <a:t>A</a:t>
                </a:r>
                <a:endParaRPr lang="en-US" i="0">
                  <a:solidFill>
                    <a:srgbClr val="FF0000"/>
                  </a:solidFill>
                </a:endParaRPr>
              </a:p>
            </p:txBody>
          </p:sp>
        </p:grpSp>
        <p:sp>
          <p:nvSpPr>
            <p:cNvPr id="401444" name="Rectangle 36"/>
            <p:cNvSpPr>
              <a:spLocks noChangeArrowheads="1"/>
            </p:cNvSpPr>
            <p:nvPr/>
          </p:nvSpPr>
          <p:spPr bwMode="auto">
            <a:xfrm rot="-5400000">
              <a:off x="1075" y="1689"/>
              <a:ext cx="82" cy="1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45" name="Text Box 37"/>
            <p:cNvSpPr txBox="1">
              <a:spLocks noChangeArrowheads="1"/>
            </p:cNvSpPr>
            <p:nvPr/>
          </p:nvSpPr>
          <p:spPr bwMode="auto">
            <a:xfrm>
              <a:off x="717" y="1402"/>
              <a:ext cx="1014"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i="0">
                  <a:latin typeface="Arial" charset="0"/>
                </a:rPr>
                <a:t>74-29-9C-E8-FF-55</a:t>
              </a:r>
            </a:p>
          </p:txBody>
        </p:sp>
        <p:graphicFrame>
          <p:nvGraphicFramePr>
            <p:cNvPr id="401446" name="Object 38"/>
            <p:cNvGraphicFramePr>
              <a:graphicFrameLocks noChangeAspect="1"/>
            </p:cNvGraphicFramePr>
            <p:nvPr/>
          </p:nvGraphicFramePr>
          <p:xfrm>
            <a:off x="4596" y="1572"/>
            <a:ext cx="301" cy="239"/>
          </p:xfrm>
          <a:graphic>
            <a:graphicData uri="http://schemas.openxmlformats.org/presentationml/2006/ole">
              <mc:AlternateContent xmlns:mc="http://schemas.openxmlformats.org/markup-compatibility/2006">
                <mc:Choice xmlns:v="urn:schemas-microsoft-com:vml" Requires="v">
                  <p:oleObj spid="_x0000_s401477" name="Clip" r:id="rId7" imgW="1305000" imgH="1085760" progId="MS_ClipArt_Gallery.2">
                    <p:embed/>
                  </p:oleObj>
                </mc:Choice>
                <mc:Fallback>
                  <p:oleObj name="Clip" r:id="rId7" imgW="1305000" imgH="1085760" progId="MS_ClipArt_Gallery.2">
                    <p:embed/>
                    <p:pic>
                      <p:nvPicPr>
                        <p:cNvPr id="0" name="Object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6" y="1572"/>
                          <a:ext cx="301"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1447" name="Rectangle 39"/>
            <p:cNvSpPr>
              <a:spLocks noChangeArrowheads="1"/>
            </p:cNvSpPr>
            <p:nvPr/>
          </p:nvSpPr>
          <p:spPr bwMode="auto">
            <a:xfrm rot="-5400000">
              <a:off x="4523" y="1639"/>
              <a:ext cx="82" cy="1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48" name="Text Box 40"/>
            <p:cNvSpPr txBox="1">
              <a:spLocks noChangeArrowheads="1"/>
            </p:cNvSpPr>
            <p:nvPr/>
          </p:nvSpPr>
          <p:spPr bwMode="auto">
            <a:xfrm>
              <a:off x="4462" y="1825"/>
              <a:ext cx="888"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i="0">
                  <a:latin typeface="Arial" charset="0"/>
                </a:rPr>
                <a:t>222.222.222.221</a:t>
              </a:r>
            </a:p>
          </p:txBody>
        </p:sp>
        <p:sp>
          <p:nvSpPr>
            <p:cNvPr id="401449" name="Text Box 41"/>
            <p:cNvSpPr txBox="1">
              <a:spLocks noChangeArrowheads="1"/>
            </p:cNvSpPr>
            <p:nvPr/>
          </p:nvSpPr>
          <p:spPr bwMode="auto">
            <a:xfrm>
              <a:off x="4126" y="1367"/>
              <a:ext cx="100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i="0">
                  <a:latin typeface="Arial" charset="0"/>
                </a:rPr>
                <a:t>88-B2-2F-54-1A-0F</a:t>
              </a:r>
            </a:p>
          </p:txBody>
        </p:sp>
        <p:grpSp>
          <p:nvGrpSpPr>
            <p:cNvPr id="401450" name="Group 42"/>
            <p:cNvGrpSpPr>
              <a:grpSpLocks/>
            </p:cNvGrpSpPr>
            <p:nvPr/>
          </p:nvGrpSpPr>
          <p:grpSpPr bwMode="auto">
            <a:xfrm>
              <a:off x="4598" y="2532"/>
              <a:ext cx="567" cy="463"/>
              <a:chOff x="1910" y="3474"/>
              <a:chExt cx="567" cy="463"/>
            </a:xfrm>
          </p:grpSpPr>
          <p:graphicFrame>
            <p:nvGraphicFramePr>
              <p:cNvPr id="401451" name="Object 43"/>
              <p:cNvGraphicFramePr>
                <a:graphicFrameLocks noChangeAspect="1"/>
              </p:cNvGraphicFramePr>
              <p:nvPr/>
            </p:nvGraphicFramePr>
            <p:xfrm>
              <a:off x="1910" y="3487"/>
              <a:ext cx="567" cy="450"/>
            </p:xfrm>
            <a:graphic>
              <a:graphicData uri="http://schemas.openxmlformats.org/presentationml/2006/ole">
                <mc:AlternateContent xmlns:mc="http://schemas.openxmlformats.org/markup-compatibility/2006">
                  <mc:Choice xmlns:v="urn:schemas-microsoft-com:vml" Requires="v">
                    <p:oleObj spid="_x0000_s401478" name="Clip" r:id="rId8" imgW="1305000" imgH="1085760" progId="MS_ClipArt_Gallery.2">
                      <p:embed/>
                    </p:oleObj>
                  </mc:Choice>
                  <mc:Fallback>
                    <p:oleObj name="Clip" r:id="rId8" imgW="1305000" imgH="1085760" progId="MS_ClipArt_Gallery.2">
                      <p:embed/>
                      <p:pic>
                        <p:nvPicPr>
                          <p:cNvPr id="0" name="Object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0" y="3487"/>
                            <a:ext cx="567" cy="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1452" name="Text Box 44"/>
              <p:cNvSpPr txBox="1">
                <a:spLocks noChangeArrowheads="1"/>
              </p:cNvSpPr>
              <p:nvPr/>
            </p:nvSpPr>
            <p:spPr bwMode="auto">
              <a:xfrm>
                <a:off x="2063" y="3474"/>
                <a:ext cx="253" cy="33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2400" i="0">
                    <a:solidFill>
                      <a:srgbClr val="FF0000"/>
                    </a:solidFill>
                  </a:rPr>
                  <a:t>B</a:t>
                </a:r>
                <a:endParaRPr lang="en-US" i="0">
                  <a:solidFill>
                    <a:srgbClr val="FF0000"/>
                  </a:solidFill>
                </a:endParaRPr>
              </a:p>
            </p:txBody>
          </p:sp>
        </p:grpSp>
        <p:sp>
          <p:nvSpPr>
            <p:cNvPr id="401453" name="Text Box 45"/>
            <p:cNvSpPr txBox="1">
              <a:spLocks noChangeArrowheads="1"/>
            </p:cNvSpPr>
            <p:nvPr/>
          </p:nvSpPr>
          <p:spPr bwMode="auto">
            <a:xfrm>
              <a:off x="4479" y="2394"/>
              <a:ext cx="888"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i="0">
                  <a:latin typeface="Arial" charset="0"/>
                </a:rPr>
                <a:t>222.222.222.222</a:t>
              </a:r>
            </a:p>
          </p:txBody>
        </p:sp>
        <p:sp>
          <p:nvSpPr>
            <p:cNvPr id="401454" name="Text Box 46"/>
            <p:cNvSpPr txBox="1">
              <a:spLocks noChangeArrowheads="1"/>
            </p:cNvSpPr>
            <p:nvPr/>
          </p:nvSpPr>
          <p:spPr bwMode="auto">
            <a:xfrm>
              <a:off x="4199" y="2972"/>
              <a:ext cx="1047"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i="0">
                  <a:latin typeface="Arial" charset="0"/>
                </a:rPr>
                <a:t>49-BD-D2-C7-56-2A</a:t>
              </a:r>
            </a:p>
          </p:txBody>
        </p:sp>
        <p:sp>
          <p:nvSpPr>
            <p:cNvPr id="401455" name="Rectangle 47"/>
            <p:cNvSpPr>
              <a:spLocks noChangeArrowheads="1"/>
            </p:cNvSpPr>
            <p:nvPr/>
          </p:nvSpPr>
          <p:spPr bwMode="auto">
            <a:xfrm rot="-5400000">
              <a:off x="4554" y="2656"/>
              <a:ext cx="82" cy="1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56" name="Freeform 48"/>
            <p:cNvSpPr>
              <a:spLocks/>
            </p:cNvSpPr>
            <p:nvPr/>
          </p:nvSpPr>
          <p:spPr bwMode="auto">
            <a:xfrm>
              <a:off x="1277" y="1775"/>
              <a:ext cx="903" cy="996"/>
            </a:xfrm>
            <a:custGeom>
              <a:avLst/>
              <a:gdLst>
                <a:gd name="T0" fmla="*/ 307 w 1005"/>
                <a:gd name="T1" fmla="*/ 83 h 996"/>
                <a:gd name="T2" fmla="*/ 134 w 1005"/>
                <a:gd name="T3" fmla="*/ 227 h 996"/>
                <a:gd name="T4" fmla="*/ 19 w 1005"/>
                <a:gd name="T5" fmla="*/ 507 h 996"/>
                <a:gd name="T6" fmla="*/ 19 w 1005"/>
                <a:gd name="T7" fmla="*/ 716 h 996"/>
                <a:gd name="T8" fmla="*/ 84 w 1005"/>
                <a:gd name="T9" fmla="*/ 918 h 996"/>
                <a:gd name="T10" fmla="*/ 199 w 1005"/>
                <a:gd name="T11" fmla="*/ 990 h 996"/>
                <a:gd name="T12" fmla="*/ 393 w 1005"/>
                <a:gd name="T13" fmla="*/ 954 h 996"/>
                <a:gd name="T14" fmla="*/ 696 w 1005"/>
                <a:gd name="T15" fmla="*/ 947 h 996"/>
                <a:gd name="T16" fmla="*/ 883 w 1005"/>
                <a:gd name="T17" fmla="*/ 831 h 996"/>
                <a:gd name="T18" fmla="*/ 998 w 1005"/>
                <a:gd name="T19" fmla="*/ 543 h 996"/>
                <a:gd name="T20" fmla="*/ 926 w 1005"/>
                <a:gd name="T21" fmla="*/ 227 h 996"/>
                <a:gd name="T22" fmla="*/ 667 w 1005"/>
                <a:gd name="T23" fmla="*/ 25 h 996"/>
                <a:gd name="T24" fmla="*/ 307 w 1005"/>
                <a:gd name="T25" fmla="*/ 8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rgbClr val="00FF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1457" name="Freeform 49"/>
            <p:cNvSpPr>
              <a:spLocks/>
            </p:cNvSpPr>
            <p:nvPr/>
          </p:nvSpPr>
          <p:spPr bwMode="auto">
            <a:xfrm>
              <a:off x="3502" y="1812"/>
              <a:ext cx="1005" cy="996"/>
            </a:xfrm>
            <a:custGeom>
              <a:avLst/>
              <a:gdLst>
                <a:gd name="T0" fmla="*/ 307 w 1005"/>
                <a:gd name="T1" fmla="*/ 83 h 996"/>
                <a:gd name="T2" fmla="*/ 134 w 1005"/>
                <a:gd name="T3" fmla="*/ 227 h 996"/>
                <a:gd name="T4" fmla="*/ 19 w 1005"/>
                <a:gd name="T5" fmla="*/ 507 h 996"/>
                <a:gd name="T6" fmla="*/ 19 w 1005"/>
                <a:gd name="T7" fmla="*/ 716 h 996"/>
                <a:gd name="T8" fmla="*/ 84 w 1005"/>
                <a:gd name="T9" fmla="*/ 918 h 996"/>
                <a:gd name="T10" fmla="*/ 199 w 1005"/>
                <a:gd name="T11" fmla="*/ 990 h 996"/>
                <a:gd name="T12" fmla="*/ 393 w 1005"/>
                <a:gd name="T13" fmla="*/ 954 h 996"/>
                <a:gd name="T14" fmla="*/ 696 w 1005"/>
                <a:gd name="T15" fmla="*/ 947 h 996"/>
                <a:gd name="T16" fmla="*/ 883 w 1005"/>
                <a:gd name="T17" fmla="*/ 831 h 996"/>
                <a:gd name="T18" fmla="*/ 998 w 1005"/>
                <a:gd name="T19" fmla="*/ 543 h 996"/>
                <a:gd name="T20" fmla="*/ 926 w 1005"/>
                <a:gd name="T21" fmla="*/ 227 h 996"/>
                <a:gd name="T22" fmla="*/ 667 w 1005"/>
                <a:gd name="T23" fmla="*/ 25 h 996"/>
                <a:gd name="T24" fmla="*/ 307 w 1005"/>
                <a:gd name="T25" fmla="*/ 8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rgbClr val="00FF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1458" name="Line 50"/>
            <p:cNvSpPr>
              <a:spLocks noChangeShapeType="1"/>
            </p:cNvSpPr>
            <p:nvPr/>
          </p:nvSpPr>
          <p:spPr bwMode="auto">
            <a:xfrm>
              <a:off x="1175" y="1753"/>
              <a:ext cx="294" cy="1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1459" name="Line 51"/>
            <p:cNvSpPr>
              <a:spLocks noChangeShapeType="1"/>
            </p:cNvSpPr>
            <p:nvPr/>
          </p:nvSpPr>
          <p:spPr bwMode="auto">
            <a:xfrm flipV="1">
              <a:off x="1226" y="2754"/>
              <a:ext cx="207" cy="25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1460" name="Line 52"/>
            <p:cNvSpPr>
              <a:spLocks noChangeShapeType="1"/>
            </p:cNvSpPr>
            <p:nvPr/>
          </p:nvSpPr>
          <p:spPr bwMode="auto">
            <a:xfrm>
              <a:off x="2172" y="2302"/>
              <a:ext cx="194" cy="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1461" name="Line 53"/>
            <p:cNvSpPr>
              <a:spLocks noChangeShapeType="1"/>
            </p:cNvSpPr>
            <p:nvPr/>
          </p:nvSpPr>
          <p:spPr bwMode="auto">
            <a:xfrm flipV="1">
              <a:off x="3228" y="2293"/>
              <a:ext cx="302" cy="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1462" name="Line 54"/>
            <p:cNvSpPr>
              <a:spLocks noChangeShapeType="1"/>
            </p:cNvSpPr>
            <p:nvPr/>
          </p:nvSpPr>
          <p:spPr bwMode="auto">
            <a:xfrm>
              <a:off x="4398" y="2618"/>
              <a:ext cx="132"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1463" name="Line 55"/>
            <p:cNvSpPr>
              <a:spLocks noChangeShapeType="1"/>
            </p:cNvSpPr>
            <p:nvPr/>
          </p:nvSpPr>
          <p:spPr bwMode="auto">
            <a:xfrm flipH="1">
              <a:off x="4273" y="1706"/>
              <a:ext cx="225"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1464" name="Line 56"/>
            <p:cNvSpPr>
              <a:spLocks noChangeShapeType="1"/>
            </p:cNvSpPr>
            <p:nvPr/>
          </p:nvSpPr>
          <p:spPr bwMode="auto">
            <a:xfrm flipV="1">
              <a:off x="1170" y="3075"/>
              <a:ext cx="0" cy="1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1465" name="Line 57"/>
            <p:cNvSpPr>
              <a:spLocks noChangeShapeType="1"/>
            </p:cNvSpPr>
            <p:nvPr/>
          </p:nvSpPr>
          <p:spPr bwMode="auto">
            <a:xfrm>
              <a:off x="1110" y="1563"/>
              <a:ext cx="0" cy="1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1466" name="Line 58"/>
            <p:cNvSpPr>
              <a:spLocks noChangeShapeType="1"/>
            </p:cNvSpPr>
            <p:nvPr/>
          </p:nvSpPr>
          <p:spPr bwMode="auto">
            <a:xfrm>
              <a:off x="2424" y="1911"/>
              <a:ext cx="0" cy="3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1467" name="Line 59"/>
            <p:cNvSpPr>
              <a:spLocks noChangeShapeType="1"/>
            </p:cNvSpPr>
            <p:nvPr/>
          </p:nvSpPr>
          <p:spPr bwMode="auto">
            <a:xfrm>
              <a:off x="3144" y="2058"/>
              <a:ext cx="0" cy="15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1468" name="Line 60"/>
            <p:cNvSpPr>
              <a:spLocks noChangeShapeType="1"/>
            </p:cNvSpPr>
            <p:nvPr/>
          </p:nvSpPr>
          <p:spPr bwMode="auto">
            <a:xfrm flipV="1">
              <a:off x="4572" y="2787"/>
              <a:ext cx="0" cy="2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1469" name="Line 61"/>
            <p:cNvSpPr>
              <a:spLocks noChangeShapeType="1"/>
            </p:cNvSpPr>
            <p:nvPr/>
          </p:nvSpPr>
          <p:spPr bwMode="auto">
            <a:xfrm flipH="1">
              <a:off x="4560" y="1497"/>
              <a:ext cx="3" cy="14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401473" name="Rectangle 65"/>
          <p:cNvSpPr>
            <a:spLocks noGrp="1" noChangeArrowheads="1"/>
          </p:cNvSpPr>
          <p:nvPr>
            <p:ph type="body" idx="1"/>
          </p:nvPr>
        </p:nvSpPr>
        <p:spPr>
          <a:xfrm>
            <a:off x="533400" y="1095375"/>
            <a:ext cx="7772400" cy="4648200"/>
          </a:xfrm>
          <a:noFill/>
          <a:ln/>
        </p:spPr>
        <p:txBody>
          <a:bodyPr/>
          <a:lstStyle/>
          <a:p>
            <a:pPr>
              <a:buFont typeface="ZapfDingbats" pitchFamily="82" charset="2"/>
              <a:buNone/>
            </a:pPr>
            <a:r>
              <a:rPr lang="en-US" sz="2400"/>
              <a:t>walkthrough: </a:t>
            </a:r>
            <a:r>
              <a:rPr lang="en-US" sz="2400">
                <a:solidFill>
                  <a:srgbClr val="FF0000"/>
                </a:solidFill>
              </a:rPr>
              <a:t>send datagram from A to B via R</a:t>
            </a:r>
            <a:endParaRPr lang="en-US" sz="2400"/>
          </a:p>
          <a:p>
            <a:pPr>
              <a:buFont typeface="ZapfDingbats" pitchFamily="82" charset="2"/>
              <a:buNone/>
            </a:pPr>
            <a:r>
              <a:rPr lang="en-US" sz="2400"/>
              <a:t>                     assume  A knows B’s IP address</a:t>
            </a:r>
          </a:p>
          <a:p>
            <a:endParaRPr lang="en-US"/>
          </a:p>
          <a:p>
            <a:endParaRPr lang="en-US"/>
          </a:p>
          <a:p>
            <a:endParaRPr lang="en-US"/>
          </a:p>
          <a:p>
            <a:endParaRPr lang="en-US"/>
          </a:p>
          <a:p>
            <a:endParaRPr lang="en-US"/>
          </a:p>
          <a:p>
            <a:endParaRPr lang="en-US" sz="2400"/>
          </a:p>
          <a:p>
            <a:r>
              <a:rPr lang="en-US" sz="2400"/>
              <a:t>two ARP tables in  router R, one for each IP network (LAN)</a:t>
            </a:r>
            <a:endParaRPr lang="en-US"/>
          </a:p>
          <a:p>
            <a:pPr>
              <a:buFont typeface="ZapfDingbats" pitchFamily="82" charset="2"/>
              <a:buNone/>
            </a:pPr>
            <a:endParaRPr lang="en-US" sz="2000"/>
          </a:p>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ooter Placeholder 4"/>
          <p:cNvSpPr>
            <a:spLocks noGrp="1"/>
          </p:cNvSpPr>
          <p:nvPr>
            <p:ph type="ftr" sz="quarter" idx="11"/>
          </p:nvPr>
        </p:nvSpPr>
        <p:spPr/>
        <p:txBody>
          <a:bodyPr/>
          <a:lstStyle/>
          <a:p>
            <a:r>
              <a:rPr lang="en-US"/>
              <a:t>5: DataLink Layer</a:t>
            </a:r>
          </a:p>
        </p:txBody>
      </p:sp>
      <p:sp>
        <p:nvSpPr>
          <p:cNvPr id="61" name="Slide Number Placeholder 5"/>
          <p:cNvSpPr>
            <a:spLocks noGrp="1"/>
          </p:cNvSpPr>
          <p:nvPr>
            <p:ph type="sldNum" sz="quarter" idx="12"/>
          </p:nvPr>
        </p:nvSpPr>
        <p:spPr/>
        <p:txBody>
          <a:bodyPr/>
          <a:lstStyle/>
          <a:p>
            <a:r>
              <a:rPr lang="en-US"/>
              <a:t>5-</a:t>
            </a:r>
            <a:fld id="{8F6C2699-8B0B-4CBF-BF3A-83EF7A32F7FF}" type="slidenum">
              <a:rPr lang="en-US"/>
              <a:pPr/>
              <a:t>44</a:t>
            </a:fld>
            <a:endParaRPr lang="en-US"/>
          </a:p>
        </p:txBody>
      </p:sp>
      <p:sp>
        <p:nvSpPr>
          <p:cNvPr id="402435" name="Rectangle 3"/>
          <p:cNvSpPr>
            <a:spLocks noGrp="1" noChangeArrowheads="1"/>
          </p:cNvSpPr>
          <p:nvPr>
            <p:ph type="body" idx="1"/>
          </p:nvPr>
        </p:nvSpPr>
        <p:spPr>
          <a:xfrm>
            <a:off x="522288" y="280988"/>
            <a:ext cx="7772400" cy="3476625"/>
          </a:xfrm>
        </p:spPr>
        <p:txBody>
          <a:bodyPr/>
          <a:lstStyle/>
          <a:p>
            <a:r>
              <a:rPr lang="en-US" sz="2000"/>
              <a:t>A creates IP datagram with source A, destination B </a:t>
            </a:r>
          </a:p>
          <a:p>
            <a:r>
              <a:rPr lang="en-US" sz="2000"/>
              <a:t>A uses ARP to get R’s MAC address for </a:t>
            </a:r>
            <a:r>
              <a:rPr lang="en-US" sz="1800"/>
              <a:t>111.111.111.110</a:t>
            </a:r>
            <a:endParaRPr lang="en-US" sz="2000"/>
          </a:p>
          <a:p>
            <a:r>
              <a:rPr lang="en-US" sz="2000"/>
              <a:t>A creates link-layer frame with R's MAC address as dest, frame contains A-to-B IP datagram</a:t>
            </a:r>
          </a:p>
          <a:p>
            <a:r>
              <a:rPr lang="en-US" sz="2000"/>
              <a:t>A’s NIC sends frame </a:t>
            </a:r>
          </a:p>
          <a:p>
            <a:r>
              <a:rPr lang="en-US" sz="2000"/>
              <a:t>R’s NIC receives frame </a:t>
            </a:r>
          </a:p>
          <a:p>
            <a:r>
              <a:rPr lang="en-US" sz="2000"/>
              <a:t>R removes IP datagram from Ethernet frame, sees its destined to B</a:t>
            </a:r>
          </a:p>
          <a:p>
            <a:r>
              <a:rPr lang="en-US" sz="2000"/>
              <a:t>R uses ARP to get B’s MAC address </a:t>
            </a:r>
          </a:p>
          <a:p>
            <a:r>
              <a:rPr lang="en-US" sz="2000"/>
              <a:t>R creates frame containing A-to-B IP datagram sends to B</a:t>
            </a:r>
            <a:endParaRPr lang="en-US"/>
          </a:p>
        </p:txBody>
      </p:sp>
      <p:grpSp>
        <p:nvGrpSpPr>
          <p:cNvPr id="402495" name="Group 63"/>
          <p:cNvGrpSpPr>
            <a:grpSpLocks/>
          </p:cNvGrpSpPr>
          <p:nvPr/>
        </p:nvGrpSpPr>
        <p:grpSpPr bwMode="auto">
          <a:xfrm>
            <a:off x="927100" y="3908425"/>
            <a:ext cx="6894513" cy="2546350"/>
            <a:chOff x="410" y="2462"/>
            <a:chExt cx="4518" cy="1721"/>
          </a:xfrm>
        </p:grpSpPr>
        <p:sp>
          <p:nvSpPr>
            <p:cNvPr id="402440" name="Text Box 8"/>
            <p:cNvSpPr txBox="1">
              <a:spLocks noChangeArrowheads="1"/>
            </p:cNvSpPr>
            <p:nvPr/>
          </p:nvSpPr>
          <p:spPr bwMode="auto">
            <a:xfrm>
              <a:off x="2515" y="3649"/>
              <a:ext cx="246" cy="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2400" i="0">
                  <a:solidFill>
                    <a:srgbClr val="FF0000"/>
                  </a:solidFill>
                </a:rPr>
                <a:t>R</a:t>
              </a:r>
              <a:endParaRPr lang="en-US" i="0"/>
            </a:p>
          </p:txBody>
        </p:sp>
        <p:grpSp>
          <p:nvGrpSpPr>
            <p:cNvPr id="402441" name="Group 9"/>
            <p:cNvGrpSpPr>
              <a:grpSpLocks/>
            </p:cNvGrpSpPr>
            <p:nvPr/>
          </p:nvGrpSpPr>
          <p:grpSpPr bwMode="auto">
            <a:xfrm>
              <a:off x="2323" y="3124"/>
              <a:ext cx="581" cy="217"/>
              <a:chOff x="3600" y="219"/>
              <a:chExt cx="360" cy="175"/>
            </a:xfrm>
          </p:grpSpPr>
          <p:sp>
            <p:nvSpPr>
              <p:cNvPr id="402442" name="Oval 1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43" name="Line 11"/>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44" name="Line 12"/>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45" name="Rectangle 13"/>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402446" name="Oval 1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02447" name="Group 15"/>
              <p:cNvGrpSpPr>
                <a:grpSpLocks/>
              </p:cNvGrpSpPr>
              <p:nvPr/>
            </p:nvGrpSpPr>
            <p:grpSpPr bwMode="auto">
              <a:xfrm>
                <a:off x="3686" y="244"/>
                <a:ext cx="177" cy="66"/>
                <a:chOff x="2848" y="848"/>
                <a:chExt cx="140" cy="98"/>
              </a:xfrm>
            </p:grpSpPr>
            <p:sp>
              <p:nvSpPr>
                <p:cNvPr id="402448" name="Line 16"/>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49" name="Line 17"/>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50" name="Line 18"/>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02451" name="Group 19"/>
              <p:cNvGrpSpPr>
                <a:grpSpLocks/>
              </p:cNvGrpSpPr>
              <p:nvPr/>
            </p:nvGrpSpPr>
            <p:grpSpPr bwMode="auto">
              <a:xfrm flipV="1">
                <a:off x="3686" y="243"/>
                <a:ext cx="177" cy="66"/>
                <a:chOff x="2848" y="848"/>
                <a:chExt cx="140" cy="98"/>
              </a:xfrm>
            </p:grpSpPr>
            <p:sp>
              <p:nvSpPr>
                <p:cNvPr id="402452" name="Line 20"/>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53" name="Line 21"/>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54" name="Line 22"/>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402455" name="Rectangle 23"/>
            <p:cNvSpPr>
              <a:spLocks noChangeArrowheads="1"/>
            </p:cNvSpPr>
            <p:nvPr/>
          </p:nvSpPr>
          <p:spPr bwMode="auto">
            <a:xfrm rot="-5400000">
              <a:off x="2924" y="3175"/>
              <a:ext cx="70" cy="11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56" name="Rectangle 24"/>
            <p:cNvSpPr>
              <a:spLocks noChangeArrowheads="1"/>
            </p:cNvSpPr>
            <p:nvPr/>
          </p:nvSpPr>
          <p:spPr bwMode="auto">
            <a:xfrm rot="-5400000">
              <a:off x="2231" y="3183"/>
              <a:ext cx="70" cy="11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57" name="Text Box 25"/>
            <p:cNvSpPr txBox="1">
              <a:spLocks noChangeArrowheads="1"/>
            </p:cNvSpPr>
            <p:nvPr/>
          </p:nvSpPr>
          <p:spPr bwMode="auto">
            <a:xfrm>
              <a:off x="2500" y="2937"/>
              <a:ext cx="863"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1A-23-F9-CD-06-9B</a:t>
              </a:r>
            </a:p>
          </p:txBody>
        </p:sp>
        <p:sp>
          <p:nvSpPr>
            <p:cNvPr id="402458" name="Text Box 26"/>
            <p:cNvSpPr txBox="1">
              <a:spLocks noChangeArrowheads="1"/>
            </p:cNvSpPr>
            <p:nvPr/>
          </p:nvSpPr>
          <p:spPr bwMode="auto">
            <a:xfrm>
              <a:off x="2544" y="3368"/>
              <a:ext cx="738"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222.222.222.220</a:t>
              </a:r>
            </a:p>
          </p:txBody>
        </p:sp>
        <p:sp>
          <p:nvSpPr>
            <p:cNvPr id="402459" name="Text Box 27"/>
            <p:cNvSpPr txBox="1">
              <a:spLocks noChangeArrowheads="1"/>
            </p:cNvSpPr>
            <p:nvPr/>
          </p:nvSpPr>
          <p:spPr bwMode="auto">
            <a:xfrm>
              <a:off x="1942" y="3496"/>
              <a:ext cx="739"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111.111.111.110</a:t>
              </a:r>
            </a:p>
          </p:txBody>
        </p:sp>
        <p:sp>
          <p:nvSpPr>
            <p:cNvPr id="402460" name="Text Box 28"/>
            <p:cNvSpPr txBox="1">
              <a:spLocks noChangeArrowheads="1"/>
            </p:cNvSpPr>
            <p:nvPr/>
          </p:nvSpPr>
          <p:spPr bwMode="auto">
            <a:xfrm>
              <a:off x="1922" y="2796"/>
              <a:ext cx="857"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E6-E9-00-17-BB-4B</a:t>
              </a:r>
            </a:p>
          </p:txBody>
        </p:sp>
        <p:sp>
          <p:nvSpPr>
            <p:cNvPr id="402461" name="Text Box 29"/>
            <p:cNvSpPr txBox="1">
              <a:spLocks noChangeArrowheads="1"/>
            </p:cNvSpPr>
            <p:nvPr/>
          </p:nvSpPr>
          <p:spPr bwMode="auto">
            <a:xfrm>
              <a:off x="782" y="4018"/>
              <a:ext cx="912"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CC-49-DE-D0-AB-7D</a:t>
              </a:r>
            </a:p>
          </p:txBody>
        </p:sp>
        <p:sp>
          <p:nvSpPr>
            <p:cNvPr id="402462" name="Text Box 30"/>
            <p:cNvSpPr txBox="1">
              <a:spLocks noChangeArrowheads="1"/>
            </p:cNvSpPr>
            <p:nvPr/>
          </p:nvSpPr>
          <p:spPr bwMode="auto">
            <a:xfrm>
              <a:off x="410" y="3669"/>
              <a:ext cx="739"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111.111.111.112</a:t>
              </a:r>
            </a:p>
          </p:txBody>
        </p:sp>
        <p:graphicFrame>
          <p:nvGraphicFramePr>
            <p:cNvPr id="402463" name="Object 31"/>
            <p:cNvGraphicFramePr>
              <a:graphicFrameLocks noChangeAspect="1"/>
            </p:cNvGraphicFramePr>
            <p:nvPr/>
          </p:nvGraphicFramePr>
          <p:xfrm>
            <a:off x="767" y="3774"/>
            <a:ext cx="283" cy="205"/>
          </p:xfrm>
          <a:graphic>
            <a:graphicData uri="http://schemas.openxmlformats.org/presentationml/2006/ole">
              <mc:AlternateContent xmlns:mc="http://schemas.openxmlformats.org/markup-compatibility/2006">
                <mc:Choice xmlns:v="urn:schemas-microsoft-com:vml" Requires="v">
                  <p:oleObj spid="_x0000_s402497" name="Clip" r:id="rId4" imgW="1305000" imgH="1085760" progId="MS_ClipArt_Gallery.2">
                    <p:embed/>
                  </p:oleObj>
                </mc:Choice>
                <mc:Fallback>
                  <p:oleObj name="Clip" r:id="rId4" imgW="1305000" imgH="1085760" progId="MS_ClipArt_Gallery.2">
                    <p:embed/>
                    <p:pic>
                      <p:nvPicPr>
                        <p:cNvPr id="0"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 y="3774"/>
                          <a:ext cx="283" cy="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2464" name="Rectangle 32"/>
            <p:cNvSpPr>
              <a:spLocks noChangeArrowheads="1"/>
            </p:cNvSpPr>
            <p:nvPr/>
          </p:nvSpPr>
          <p:spPr bwMode="auto">
            <a:xfrm rot="-5400000">
              <a:off x="1051" y="3809"/>
              <a:ext cx="71" cy="11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65" name="Text Box 33"/>
            <p:cNvSpPr txBox="1">
              <a:spLocks noChangeArrowheads="1"/>
            </p:cNvSpPr>
            <p:nvPr/>
          </p:nvSpPr>
          <p:spPr bwMode="auto">
            <a:xfrm>
              <a:off x="456" y="3011"/>
              <a:ext cx="738"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111.111.111.111</a:t>
              </a:r>
            </a:p>
          </p:txBody>
        </p:sp>
        <p:grpSp>
          <p:nvGrpSpPr>
            <p:cNvPr id="402466" name="Group 34"/>
            <p:cNvGrpSpPr>
              <a:grpSpLocks/>
            </p:cNvGrpSpPr>
            <p:nvPr/>
          </p:nvGrpSpPr>
          <p:grpSpPr bwMode="auto">
            <a:xfrm>
              <a:off x="470" y="2606"/>
              <a:ext cx="532" cy="397"/>
              <a:chOff x="1910" y="3474"/>
              <a:chExt cx="567" cy="463"/>
            </a:xfrm>
          </p:grpSpPr>
          <p:graphicFrame>
            <p:nvGraphicFramePr>
              <p:cNvPr id="402467" name="Object 35"/>
              <p:cNvGraphicFramePr>
                <a:graphicFrameLocks noChangeAspect="1"/>
              </p:cNvGraphicFramePr>
              <p:nvPr/>
            </p:nvGraphicFramePr>
            <p:xfrm>
              <a:off x="1910" y="3487"/>
              <a:ext cx="567" cy="450"/>
            </p:xfrm>
            <a:graphic>
              <a:graphicData uri="http://schemas.openxmlformats.org/presentationml/2006/ole">
                <mc:AlternateContent xmlns:mc="http://schemas.openxmlformats.org/markup-compatibility/2006">
                  <mc:Choice xmlns:v="urn:schemas-microsoft-com:vml" Requires="v">
                    <p:oleObj spid="_x0000_s402498" name="Clip" r:id="rId6" imgW="1305000" imgH="1085760" progId="MS_ClipArt_Gallery.2">
                      <p:embed/>
                    </p:oleObj>
                  </mc:Choice>
                  <mc:Fallback>
                    <p:oleObj name="Clip" r:id="rId6" imgW="1305000" imgH="1085760" progId="MS_ClipArt_Gallery.2">
                      <p:embed/>
                      <p:pic>
                        <p:nvPicPr>
                          <p:cNvPr id="0" name="Object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0" y="3487"/>
                            <a:ext cx="567" cy="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2468" name="Text Box 36"/>
              <p:cNvSpPr txBox="1">
                <a:spLocks noChangeArrowheads="1"/>
              </p:cNvSpPr>
              <p:nvPr/>
            </p:nvSpPr>
            <p:spPr bwMode="auto">
              <a:xfrm>
                <a:off x="2063" y="3474"/>
                <a:ext cx="259" cy="3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2000" i="0">
                    <a:solidFill>
                      <a:srgbClr val="FF0000"/>
                    </a:solidFill>
                  </a:rPr>
                  <a:t>A</a:t>
                </a:r>
              </a:p>
            </p:txBody>
          </p:sp>
        </p:grpSp>
        <p:sp>
          <p:nvSpPr>
            <p:cNvPr id="402469" name="Rectangle 37"/>
            <p:cNvSpPr>
              <a:spLocks noChangeArrowheads="1"/>
            </p:cNvSpPr>
            <p:nvPr/>
          </p:nvSpPr>
          <p:spPr bwMode="auto">
            <a:xfrm rot="-5400000">
              <a:off x="999" y="2718"/>
              <a:ext cx="71" cy="1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70" name="Text Box 38"/>
            <p:cNvSpPr txBox="1">
              <a:spLocks noChangeArrowheads="1"/>
            </p:cNvSpPr>
            <p:nvPr/>
          </p:nvSpPr>
          <p:spPr bwMode="auto">
            <a:xfrm>
              <a:off x="661" y="2492"/>
              <a:ext cx="844"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74-29-9C-E8-FF-55</a:t>
              </a:r>
            </a:p>
          </p:txBody>
        </p:sp>
        <p:graphicFrame>
          <p:nvGraphicFramePr>
            <p:cNvPr id="402471" name="Object 39"/>
            <p:cNvGraphicFramePr>
              <a:graphicFrameLocks noChangeAspect="1"/>
            </p:cNvGraphicFramePr>
            <p:nvPr/>
          </p:nvGraphicFramePr>
          <p:xfrm>
            <a:off x="4299" y="2622"/>
            <a:ext cx="282" cy="205"/>
          </p:xfrm>
          <a:graphic>
            <a:graphicData uri="http://schemas.openxmlformats.org/presentationml/2006/ole">
              <mc:AlternateContent xmlns:mc="http://schemas.openxmlformats.org/markup-compatibility/2006">
                <mc:Choice xmlns:v="urn:schemas-microsoft-com:vml" Requires="v">
                  <p:oleObj spid="_x0000_s402499" name="Clip" r:id="rId7" imgW="1305000" imgH="1085760" progId="MS_ClipArt_Gallery.2">
                    <p:embed/>
                  </p:oleObj>
                </mc:Choice>
                <mc:Fallback>
                  <p:oleObj name="Clip" r:id="rId7" imgW="1305000" imgH="1085760" progId="MS_ClipArt_Gallery.2">
                    <p:embed/>
                    <p:pic>
                      <p:nvPicPr>
                        <p:cNvPr id="0" name="Object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9" y="2622"/>
                          <a:ext cx="282" cy="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2472" name="Rectangle 40"/>
            <p:cNvSpPr>
              <a:spLocks noChangeArrowheads="1"/>
            </p:cNvSpPr>
            <p:nvPr/>
          </p:nvSpPr>
          <p:spPr bwMode="auto">
            <a:xfrm rot="-5400000">
              <a:off x="4234" y="2675"/>
              <a:ext cx="70" cy="11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73" name="Text Box 41"/>
            <p:cNvSpPr txBox="1">
              <a:spLocks noChangeArrowheads="1"/>
            </p:cNvSpPr>
            <p:nvPr/>
          </p:nvSpPr>
          <p:spPr bwMode="auto">
            <a:xfrm>
              <a:off x="4173" y="2855"/>
              <a:ext cx="738"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222.222.222.221</a:t>
              </a:r>
            </a:p>
          </p:txBody>
        </p:sp>
        <p:sp>
          <p:nvSpPr>
            <p:cNvPr id="402474" name="Text Box 42"/>
            <p:cNvSpPr txBox="1">
              <a:spLocks noChangeArrowheads="1"/>
            </p:cNvSpPr>
            <p:nvPr/>
          </p:nvSpPr>
          <p:spPr bwMode="auto">
            <a:xfrm>
              <a:off x="3858" y="2462"/>
              <a:ext cx="839"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88-B2-2F-54-1A-0F</a:t>
              </a:r>
            </a:p>
          </p:txBody>
        </p:sp>
        <p:grpSp>
          <p:nvGrpSpPr>
            <p:cNvPr id="402475" name="Group 43"/>
            <p:cNvGrpSpPr>
              <a:grpSpLocks/>
            </p:cNvGrpSpPr>
            <p:nvPr/>
          </p:nvGrpSpPr>
          <p:grpSpPr bwMode="auto">
            <a:xfrm>
              <a:off x="4301" y="3445"/>
              <a:ext cx="532" cy="397"/>
              <a:chOff x="1910" y="3474"/>
              <a:chExt cx="567" cy="463"/>
            </a:xfrm>
          </p:grpSpPr>
          <p:graphicFrame>
            <p:nvGraphicFramePr>
              <p:cNvPr id="402476" name="Object 44"/>
              <p:cNvGraphicFramePr>
                <a:graphicFrameLocks noChangeAspect="1"/>
              </p:cNvGraphicFramePr>
              <p:nvPr/>
            </p:nvGraphicFramePr>
            <p:xfrm>
              <a:off x="1910" y="3487"/>
              <a:ext cx="567" cy="450"/>
            </p:xfrm>
            <a:graphic>
              <a:graphicData uri="http://schemas.openxmlformats.org/presentationml/2006/ole">
                <mc:AlternateContent xmlns:mc="http://schemas.openxmlformats.org/markup-compatibility/2006">
                  <mc:Choice xmlns:v="urn:schemas-microsoft-com:vml" Requires="v">
                    <p:oleObj spid="_x0000_s402500" name="Clip" r:id="rId8" imgW="1305000" imgH="1085760" progId="MS_ClipArt_Gallery.2">
                      <p:embed/>
                    </p:oleObj>
                  </mc:Choice>
                  <mc:Fallback>
                    <p:oleObj name="Clip" r:id="rId8" imgW="1305000" imgH="1085760" progId="MS_ClipArt_Gallery.2">
                      <p:embed/>
                      <p:pic>
                        <p:nvPicPr>
                          <p:cNvPr id="0" name="Object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0" y="3487"/>
                            <a:ext cx="567" cy="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2477" name="Text Box 45"/>
              <p:cNvSpPr txBox="1">
                <a:spLocks noChangeArrowheads="1"/>
              </p:cNvSpPr>
              <p:nvPr/>
            </p:nvSpPr>
            <p:spPr bwMode="auto">
              <a:xfrm>
                <a:off x="2063" y="3474"/>
                <a:ext cx="240" cy="3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2000" i="0">
                    <a:solidFill>
                      <a:srgbClr val="FF0000"/>
                    </a:solidFill>
                  </a:rPr>
                  <a:t>B</a:t>
                </a:r>
              </a:p>
            </p:txBody>
          </p:sp>
        </p:grpSp>
        <p:sp>
          <p:nvSpPr>
            <p:cNvPr id="402478" name="Text Box 46"/>
            <p:cNvSpPr txBox="1">
              <a:spLocks noChangeArrowheads="1"/>
            </p:cNvSpPr>
            <p:nvPr/>
          </p:nvSpPr>
          <p:spPr bwMode="auto">
            <a:xfrm>
              <a:off x="4189" y="3343"/>
              <a:ext cx="739"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222.222.222.222</a:t>
              </a:r>
            </a:p>
          </p:txBody>
        </p:sp>
        <p:sp>
          <p:nvSpPr>
            <p:cNvPr id="402479" name="Text Box 47"/>
            <p:cNvSpPr txBox="1">
              <a:spLocks noChangeArrowheads="1"/>
            </p:cNvSpPr>
            <p:nvPr/>
          </p:nvSpPr>
          <p:spPr bwMode="auto">
            <a:xfrm>
              <a:off x="3927" y="3839"/>
              <a:ext cx="873"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49-BD-D2-C7-56-2A</a:t>
              </a:r>
            </a:p>
          </p:txBody>
        </p:sp>
        <p:sp>
          <p:nvSpPr>
            <p:cNvPr id="402480" name="Rectangle 48"/>
            <p:cNvSpPr>
              <a:spLocks noChangeArrowheads="1"/>
            </p:cNvSpPr>
            <p:nvPr/>
          </p:nvSpPr>
          <p:spPr bwMode="auto">
            <a:xfrm rot="-5400000">
              <a:off x="4263" y="3547"/>
              <a:ext cx="70" cy="11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81" name="Freeform 49"/>
            <p:cNvSpPr>
              <a:spLocks/>
            </p:cNvSpPr>
            <p:nvPr/>
          </p:nvSpPr>
          <p:spPr bwMode="auto">
            <a:xfrm>
              <a:off x="1186" y="2796"/>
              <a:ext cx="847" cy="854"/>
            </a:xfrm>
            <a:custGeom>
              <a:avLst/>
              <a:gdLst>
                <a:gd name="T0" fmla="*/ 307 w 1005"/>
                <a:gd name="T1" fmla="*/ 83 h 996"/>
                <a:gd name="T2" fmla="*/ 134 w 1005"/>
                <a:gd name="T3" fmla="*/ 227 h 996"/>
                <a:gd name="T4" fmla="*/ 19 w 1005"/>
                <a:gd name="T5" fmla="*/ 507 h 996"/>
                <a:gd name="T6" fmla="*/ 19 w 1005"/>
                <a:gd name="T7" fmla="*/ 716 h 996"/>
                <a:gd name="T8" fmla="*/ 84 w 1005"/>
                <a:gd name="T9" fmla="*/ 918 h 996"/>
                <a:gd name="T10" fmla="*/ 199 w 1005"/>
                <a:gd name="T11" fmla="*/ 990 h 996"/>
                <a:gd name="T12" fmla="*/ 393 w 1005"/>
                <a:gd name="T13" fmla="*/ 954 h 996"/>
                <a:gd name="T14" fmla="*/ 696 w 1005"/>
                <a:gd name="T15" fmla="*/ 947 h 996"/>
                <a:gd name="T16" fmla="*/ 883 w 1005"/>
                <a:gd name="T17" fmla="*/ 831 h 996"/>
                <a:gd name="T18" fmla="*/ 998 w 1005"/>
                <a:gd name="T19" fmla="*/ 543 h 996"/>
                <a:gd name="T20" fmla="*/ 926 w 1005"/>
                <a:gd name="T21" fmla="*/ 227 h 996"/>
                <a:gd name="T22" fmla="*/ 667 w 1005"/>
                <a:gd name="T23" fmla="*/ 25 h 996"/>
                <a:gd name="T24" fmla="*/ 307 w 1005"/>
                <a:gd name="T25" fmla="*/ 8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rgbClr val="00FF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2482" name="Freeform 50"/>
            <p:cNvSpPr>
              <a:spLocks/>
            </p:cNvSpPr>
            <p:nvPr/>
          </p:nvSpPr>
          <p:spPr bwMode="auto">
            <a:xfrm>
              <a:off x="3273" y="2828"/>
              <a:ext cx="943" cy="854"/>
            </a:xfrm>
            <a:custGeom>
              <a:avLst/>
              <a:gdLst>
                <a:gd name="T0" fmla="*/ 307 w 1005"/>
                <a:gd name="T1" fmla="*/ 83 h 996"/>
                <a:gd name="T2" fmla="*/ 134 w 1005"/>
                <a:gd name="T3" fmla="*/ 227 h 996"/>
                <a:gd name="T4" fmla="*/ 19 w 1005"/>
                <a:gd name="T5" fmla="*/ 507 h 996"/>
                <a:gd name="T6" fmla="*/ 19 w 1005"/>
                <a:gd name="T7" fmla="*/ 716 h 996"/>
                <a:gd name="T8" fmla="*/ 84 w 1005"/>
                <a:gd name="T9" fmla="*/ 918 h 996"/>
                <a:gd name="T10" fmla="*/ 199 w 1005"/>
                <a:gd name="T11" fmla="*/ 990 h 996"/>
                <a:gd name="T12" fmla="*/ 393 w 1005"/>
                <a:gd name="T13" fmla="*/ 954 h 996"/>
                <a:gd name="T14" fmla="*/ 696 w 1005"/>
                <a:gd name="T15" fmla="*/ 947 h 996"/>
                <a:gd name="T16" fmla="*/ 883 w 1005"/>
                <a:gd name="T17" fmla="*/ 831 h 996"/>
                <a:gd name="T18" fmla="*/ 998 w 1005"/>
                <a:gd name="T19" fmla="*/ 543 h 996"/>
                <a:gd name="T20" fmla="*/ 926 w 1005"/>
                <a:gd name="T21" fmla="*/ 227 h 996"/>
                <a:gd name="T22" fmla="*/ 667 w 1005"/>
                <a:gd name="T23" fmla="*/ 25 h 996"/>
                <a:gd name="T24" fmla="*/ 307 w 1005"/>
                <a:gd name="T25" fmla="*/ 8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rgbClr val="00FF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2483" name="Line 51"/>
            <p:cNvSpPr>
              <a:spLocks noChangeShapeType="1"/>
            </p:cNvSpPr>
            <p:nvPr/>
          </p:nvSpPr>
          <p:spPr bwMode="auto">
            <a:xfrm>
              <a:off x="1091" y="2777"/>
              <a:ext cx="276" cy="1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2484" name="Line 52"/>
            <p:cNvSpPr>
              <a:spLocks noChangeShapeType="1"/>
            </p:cNvSpPr>
            <p:nvPr/>
          </p:nvSpPr>
          <p:spPr bwMode="auto">
            <a:xfrm flipV="1">
              <a:off x="1139" y="3636"/>
              <a:ext cx="194" cy="2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2485" name="Line 53"/>
            <p:cNvSpPr>
              <a:spLocks noChangeShapeType="1"/>
            </p:cNvSpPr>
            <p:nvPr/>
          </p:nvSpPr>
          <p:spPr bwMode="auto">
            <a:xfrm>
              <a:off x="2026" y="3248"/>
              <a:ext cx="182" cy="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2486" name="Line 54"/>
            <p:cNvSpPr>
              <a:spLocks noChangeShapeType="1"/>
            </p:cNvSpPr>
            <p:nvPr/>
          </p:nvSpPr>
          <p:spPr bwMode="auto">
            <a:xfrm flipV="1">
              <a:off x="3016" y="3240"/>
              <a:ext cx="283" cy="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2487" name="Line 55"/>
            <p:cNvSpPr>
              <a:spLocks noChangeShapeType="1"/>
            </p:cNvSpPr>
            <p:nvPr/>
          </p:nvSpPr>
          <p:spPr bwMode="auto">
            <a:xfrm>
              <a:off x="4113" y="3519"/>
              <a:ext cx="124" cy="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2488" name="Line 56"/>
            <p:cNvSpPr>
              <a:spLocks noChangeShapeType="1"/>
            </p:cNvSpPr>
            <p:nvPr/>
          </p:nvSpPr>
          <p:spPr bwMode="auto">
            <a:xfrm flipH="1">
              <a:off x="3996" y="2737"/>
              <a:ext cx="211" cy="15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2489" name="Line 57"/>
            <p:cNvSpPr>
              <a:spLocks noChangeShapeType="1"/>
            </p:cNvSpPr>
            <p:nvPr/>
          </p:nvSpPr>
          <p:spPr bwMode="auto">
            <a:xfrm flipV="1">
              <a:off x="1086" y="3911"/>
              <a:ext cx="0" cy="10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2490" name="Line 58"/>
            <p:cNvSpPr>
              <a:spLocks noChangeShapeType="1"/>
            </p:cNvSpPr>
            <p:nvPr/>
          </p:nvSpPr>
          <p:spPr bwMode="auto">
            <a:xfrm>
              <a:off x="1030" y="2614"/>
              <a:ext cx="0" cy="1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2491" name="Line 59"/>
            <p:cNvSpPr>
              <a:spLocks noChangeShapeType="1"/>
            </p:cNvSpPr>
            <p:nvPr/>
          </p:nvSpPr>
          <p:spPr bwMode="auto">
            <a:xfrm>
              <a:off x="2262" y="2913"/>
              <a:ext cx="0" cy="2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2492" name="Line 60"/>
            <p:cNvSpPr>
              <a:spLocks noChangeShapeType="1"/>
            </p:cNvSpPr>
            <p:nvPr/>
          </p:nvSpPr>
          <p:spPr bwMode="auto">
            <a:xfrm>
              <a:off x="2937" y="3039"/>
              <a:ext cx="0" cy="13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2493" name="Line 61"/>
            <p:cNvSpPr>
              <a:spLocks noChangeShapeType="1"/>
            </p:cNvSpPr>
            <p:nvPr/>
          </p:nvSpPr>
          <p:spPr bwMode="auto">
            <a:xfrm flipV="1">
              <a:off x="4276" y="3664"/>
              <a:ext cx="0" cy="1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2494" name="Line 62"/>
            <p:cNvSpPr>
              <a:spLocks noChangeShapeType="1"/>
            </p:cNvSpPr>
            <p:nvPr/>
          </p:nvSpPr>
          <p:spPr bwMode="auto">
            <a:xfrm flipH="1">
              <a:off x="4265" y="2557"/>
              <a:ext cx="3" cy="12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402496" name="Text Box 64"/>
          <p:cNvSpPr txBox="1">
            <a:spLocks noChangeArrowheads="1"/>
          </p:cNvSpPr>
          <p:nvPr/>
        </p:nvSpPr>
        <p:spPr bwMode="auto">
          <a:xfrm>
            <a:off x="5781675" y="1473200"/>
            <a:ext cx="2862263" cy="925513"/>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accent2"/>
                </a:solidFill>
              </a:rPr>
              <a:t>This is a </a:t>
            </a:r>
            <a:r>
              <a:rPr lang="en-US" i="0">
                <a:solidFill>
                  <a:srgbClr val="FF0000"/>
                </a:solidFill>
              </a:rPr>
              <a:t>really</a:t>
            </a:r>
            <a:r>
              <a:rPr lang="en-US" i="0">
                <a:solidFill>
                  <a:schemeClr val="accent2"/>
                </a:solidFill>
              </a:rPr>
              <a:t> important</a:t>
            </a:r>
          </a:p>
          <a:p>
            <a:r>
              <a:rPr lang="en-US" i="0">
                <a:solidFill>
                  <a:schemeClr val="accent2"/>
                </a:solidFill>
              </a:rPr>
              <a:t>example – make sure you</a:t>
            </a:r>
          </a:p>
          <a:p>
            <a:r>
              <a:rPr lang="en-US" i="0">
                <a:solidFill>
                  <a:schemeClr val="accent2"/>
                </a:solidFill>
              </a:rPr>
              <a:t>understand!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24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emph" presetSubtype="0" repeatCount="5000" fill="hold" grpId="1" nodeType="clickEffect">
                                  <p:stCondLst>
                                    <p:cond delay="0"/>
                                  </p:stCondLst>
                                  <p:childTnLst>
                                    <p:anim calcmode="discrete" valueType="str">
                                      <p:cBhvr>
                                        <p:cTn id="10" dur="1000" fill="hold"/>
                                        <p:tgtEl>
                                          <p:spTgt spid="40249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96" grpId="0" animBg="1"/>
      <p:bldP spid="402496"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5: DataLink Layer</a:t>
            </a:r>
          </a:p>
        </p:txBody>
      </p:sp>
      <p:sp>
        <p:nvSpPr>
          <p:cNvPr id="6" name="Slide Number Placeholder 6"/>
          <p:cNvSpPr>
            <a:spLocks noGrp="1"/>
          </p:cNvSpPr>
          <p:nvPr>
            <p:ph type="sldNum" sz="quarter" idx="12"/>
          </p:nvPr>
        </p:nvSpPr>
        <p:spPr/>
        <p:txBody>
          <a:bodyPr/>
          <a:lstStyle/>
          <a:p>
            <a:r>
              <a:rPr lang="en-US"/>
              <a:t>5-</a:t>
            </a:r>
            <a:fld id="{16F1B18A-D7D7-4AFB-B369-28BEA3C19ED0}" type="slidenum">
              <a:rPr lang="en-US"/>
              <a:pPr/>
              <a:t>45</a:t>
            </a:fld>
            <a:endParaRPr lang="en-US"/>
          </a:p>
        </p:txBody>
      </p:sp>
      <p:sp>
        <p:nvSpPr>
          <p:cNvPr id="521218" name="Rectangle 2"/>
          <p:cNvSpPr>
            <a:spLocks noGrp="1" noChangeArrowheads="1"/>
          </p:cNvSpPr>
          <p:nvPr>
            <p:ph type="title"/>
          </p:nvPr>
        </p:nvSpPr>
        <p:spPr/>
        <p:txBody>
          <a:bodyPr/>
          <a:lstStyle/>
          <a:p>
            <a:r>
              <a:rPr lang="en-US"/>
              <a:t>Link Layer</a:t>
            </a:r>
          </a:p>
        </p:txBody>
      </p:sp>
      <p:sp>
        <p:nvSpPr>
          <p:cNvPr id="521219" name="Rectangle 3"/>
          <p:cNvSpPr>
            <a:spLocks noGrp="1" noChangeArrowheads="1"/>
          </p:cNvSpPr>
          <p:nvPr>
            <p:ph type="body" sz="half" idx="1"/>
          </p:nvPr>
        </p:nvSpPr>
        <p:spPr/>
        <p:txBody>
          <a:bodyPr/>
          <a:lstStyle/>
          <a:p>
            <a:r>
              <a:rPr lang="en-US" sz="2400"/>
              <a:t>5.1 Introduction and services</a:t>
            </a:r>
          </a:p>
          <a:p>
            <a:r>
              <a:rPr lang="en-US" sz="2400"/>
              <a:t>5.2 Error detection and correction </a:t>
            </a:r>
          </a:p>
          <a:p>
            <a:r>
              <a:rPr lang="en-US" sz="2400"/>
              <a:t>5.3Multiple access protocols</a:t>
            </a:r>
          </a:p>
          <a:p>
            <a:r>
              <a:rPr lang="en-US" sz="2400"/>
              <a:t>5.4 Link-Layer Addressing</a:t>
            </a:r>
          </a:p>
          <a:p>
            <a:r>
              <a:rPr lang="en-US" sz="2400">
                <a:solidFill>
                  <a:srgbClr val="FF0000"/>
                </a:solidFill>
              </a:rPr>
              <a:t>5.5 Ethernet</a:t>
            </a:r>
          </a:p>
        </p:txBody>
      </p:sp>
      <p:sp>
        <p:nvSpPr>
          <p:cNvPr id="521222" name="Rectangle 6"/>
          <p:cNvSpPr>
            <a:spLocks noGrp="1" noChangeArrowheads="1"/>
          </p:cNvSpPr>
          <p:nvPr>
            <p:ph type="body" sz="half" idx="2"/>
          </p:nvPr>
        </p:nvSpPr>
        <p:spPr>
          <a:xfrm>
            <a:off x="4495800" y="1600200"/>
            <a:ext cx="4054475" cy="4648200"/>
          </a:xfrm>
          <a:noFill/>
          <a:ln/>
        </p:spPr>
        <p:txBody>
          <a:bodyPr/>
          <a:lstStyle/>
          <a:p>
            <a:r>
              <a:rPr lang="en-US" sz="2400"/>
              <a:t>5.6 Link-layer switches</a:t>
            </a:r>
          </a:p>
          <a:p>
            <a:r>
              <a:rPr lang="en-US" sz="2400"/>
              <a:t>5.7 PPP</a:t>
            </a:r>
          </a:p>
          <a:p>
            <a:r>
              <a:rPr lang="en-US" sz="2400"/>
              <a:t>5.8 Link virtualization: MPLS</a:t>
            </a:r>
          </a:p>
          <a:p>
            <a:r>
              <a:rPr lang="en-US" sz="2400"/>
              <a:t>5.9 A day in the life of a web request</a:t>
            </a:r>
          </a:p>
          <a:p>
            <a:pPr>
              <a:buFont typeface="ZapfDingbats" pitchFamily="82" charset="2"/>
              <a:buNone/>
            </a:pPr>
            <a:endParaRPr lang="en-US" sz="24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5: DataLink Layer</a:t>
            </a:r>
          </a:p>
        </p:txBody>
      </p:sp>
      <p:sp>
        <p:nvSpPr>
          <p:cNvPr id="7" name="Slide Number Placeholder 5"/>
          <p:cNvSpPr>
            <a:spLocks noGrp="1"/>
          </p:cNvSpPr>
          <p:nvPr>
            <p:ph type="sldNum" sz="quarter" idx="12"/>
          </p:nvPr>
        </p:nvSpPr>
        <p:spPr/>
        <p:txBody>
          <a:bodyPr/>
          <a:lstStyle/>
          <a:p>
            <a:r>
              <a:rPr lang="en-US"/>
              <a:t>5-</a:t>
            </a:r>
            <a:fld id="{B47F5484-AFAC-4B8C-B08A-F39F694ECEEF}" type="slidenum">
              <a:rPr lang="en-US"/>
              <a:pPr/>
              <a:t>46</a:t>
            </a:fld>
            <a:endParaRPr lang="en-US"/>
          </a:p>
        </p:txBody>
      </p:sp>
      <p:sp>
        <p:nvSpPr>
          <p:cNvPr id="403458" name="Rectangle 2"/>
          <p:cNvSpPr>
            <a:spLocks noGrp="1" noChangeArrowheads="1"/>
          </p:cNvSpPr>
          <p:nvPr>
            <p:ph type="title"/>
          </p:nvPr>
        </p:nvSpPr>
        <p:spPr>
          <a:xfrm>
            <a:off x="685800" y="228600"/>
            <a:ext cx="7772400" cy="838200"/>
          </a:xfrm>
        </p:spPr>
        <p:txBody>
          <a:bodyPr/>
          <a:lstStyle/>
          <a:p>
            <a:r>
              <a:rPr lang="en-US"/>
              <a:t>Ethernet</a:t>
            </a:r>
          </a:p>
        </p:txBody>
      </p:sp>
      <p:sp>
        <p:nvSpPr>
          <p:cNvPr id="403459" name="Rectangle 3"/>
          <p:cNvSpPr>
            <a:spLocks noGrp="1" noChangeArrowheads="1"/>
          </p:cNvSpPr>
          <p:nvPr>
            <p:ph type="body" idx="1"/>
          </p:nvPr>
        </p:nvSpPr>
        <p:spPr>
          <a:xfrm>
            <a:off x="738188" y="1276350"/>
            <a:ext cx="7519987" cy="2133600"/>
          </a:xfrm>
        </p:spPr>
        <p:txBody>
          <a:bodyPr/>
          <a:lstStyle/>
          <a:p>
            <a:pPr>
              <a:buFont typeface="ZapfDingbats" pitchFamily="82" charset="2"/>
              <a:buNone/>
            </a:pPr>
            <a:r>
              <a:rPr lang="en-US" sz="2400"/>
              <a:t>“dominant” wired LAN technology: </a:t>
            </a:r>
          </a:p>
          <a:p>
            <a:r>
              <a:rPr lang="en-US" sz="2400"/>
              <a:t>cheap $20 for NIC</a:t>
            </a:r>
          </a:p>
          <a:p>
            <a:r>
              <a:rPr lang="en-US" sz="2400"/>
              <a:t>first widely used LAN technology</a:t>
            </a:r>
          </a:p>
          <a:p>
            <a:r>
              <a:rPr lang="en-US" sz="2400"/>
              <a:t>simpler, cheaper than token LANs and ATM</a:t>
            </a:r>
          </a:p>
          <a:p>
            <a:r>
              <a:rPr lang="en-US" sz="2400"/>
              <a:t>kept up with speed race: 10 Mbps – 10 Gbps </a:t>
            </a:r>
            <a:endParaRPr lang="en-US"/>
          </a:p>
          <a:p>
            <a:endParaRPr lang="en-US"/>
          </a:p>
        </p:txBody>
      </p:sp>
      <p:pic>
        <p:nvPicPr>
          <p:cNvPr id="403460" name="Picture 4" descr="551 metcalfe-e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3" y="3670300"/>
            <a:ext cx="5192712" cy="2779713"/>
          </a:xfrm>
          <a:prstGeom prst="rect">
            <a:avLst/>
          </a:prstGeom>
          <a:noFill/>
          <a:extLst>
            <a:ext uri="{909E8E84-426E-40DD-AFC4-6F175D3DCCD1}">
              <a14:hiddenFill xmlns:a14="http://schemas.microsoft.com/office/drawing/2010/main">
                <a:solidFill>
                  <a:srgbClr val="FFFFFF"/>
                </a:solidFill>
              </a14:hiddenFill>
            </a:ext>
          </a:extLst>
        </p:spPr>
      </p:pic>
      <p:sp>
        <p:nvSpPr>
          <p:cNvPr id="403461" name="Text Box 5"/>
          <p:cNvSpPr txBox="1">
            <a:spLocks noChangeArrowheads="1"/>
          </p:cNvSpPr>
          <p:nvPr/>
        </p:nvSpPr>
        <p:spPr bwMode="auto">
          <a:xfrm>
            <a:off x="6218238" y="4487863"/>
            <a:ext cx="2619375"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i="0"/>
              <a:t>Metcalfe’s Ethernet</a:t>
            </a:r>
          </a:p>
          <a:p>
            <a:r>
              <a:rPr lang="en-US" i="0"/>
              <a:t>sketch</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4"/>
          <p:cNvSpPr>
            <a:spLocks noGrp="1"/>
          </p:cNvSpPr>
          <p:nvPr>
            <p:ph type="ftr" sz="quarter" idx="11"/>
          </p:nvPr>
        </p:nvSpPr>
        <p:spPr/>
        <p:txBody>
          <a:bodyPr/>
          <a:lstStyle/>
          <a:p>
            <a:r>
              <a:rPr lang="en-US"/>
              <a:t>5: DataLink Layer</a:t>
            </a:r>
          </a:p>
        </p:txBody>
      </p:sp>
      <p:sp>
        <p:nvSpPr>
          <p:cNvPr id="37" name="Slide Number Placeholder 5"/>
          <p:cNvSpPr>
            <a:spLocks noGrp="1"/>
          </p:cNvSpPr>
          <p:nvPr>
            <p:ph type="sldNum" sz="quarter" idx="12"/>
          </p:nvPr>
        </p:nvSpPr>
        <p:spPr/>
        <p:txBody>
          <a:bodyPr/>
          <a:lstStyle/>
          <a:p>
            <a:r>
              <a:rPr lang="en-US"/>
              <a:t>5-</a:t>
            </a:r>
            <a:fld id="{DF36CA74-B9F0-4592-A97D-29C86ED13F4A}" type="slidenum">
              <a:rPr lang="en-US"/>
              <a:pPr/>
              <a:t>47</a:t>
            </a:fld>
            <a:endParaRPr lang="en-US"/>
          </a:p>
        </p:txBody>
      </p:sp>
      <p:sp>
        <p:nvSpPr>
          <p:cNvPr id="431108" name="Rectangle 4"/>
          <p:cNvSpPr>
            <a:spLocks noGrp="1" noChangeArrowheads="1"/>
          </p:cNvSpPr>
          <p:nvPr>
            <p:ph type="title"/>
          </p:nvPr>
        </p:nvSpPr>
        <p:spPr>
          <a:xfrm>
            <a:off x="546100" y="0"/>
            <a:ext cx="7772400" cy="1143000"/>
          </a:xfrm>
        </p:spPr>
        <p:txBody>
          <a:bodyPr/>
          <a:lstStyle/>
          <a:p>
            <a:r>
              <a:rPr lang="en-US"/>
              <a:t>Star topology</a:t>
            </a:r>
          </a:p>
        </p:txBody>
      </p:sp>
      <p:sp>
        <p:nvSpPr>
          <p:cNvPr id="431110" name="Rectangle 6"/>
          <p:cNvSpPr>
            <a:spLocks noGrp="1" noChangeArrowheads="1"/>
          </p:cNvSpPr>
          <p:nvPr>
            <p:ph type="body" idx="1"/>
          </p:nvPr>
        </p:nvSpPr>
        <p:spPr>
          <a:xfrm>
            <a:off x="508000" y="1103313"/>
            <a:ext cx="7772400" cy="2449512"/>
          </a:xfrm>
        </p:spPr>
        <p:txBody>
          <a:bodyPr/>
          <a:lstStyle/>
          <a:p>
            <a:pPr>
              <a:lnSpc>
                <a:spcPct val="90000"/>
              </a:lnSpc>
            </a:pPr>
            <a:r>
              <a:rPr lang="en-US" sz="2400"/>
              <a:t>bus topology popular through mid 90s</a:t>
            </a:r>
          </a:p>
          <a:p>
            <a:pPr lvl="1">
              <a:lnSpc>
                <a:spcPct val="90000"/>
              </a:lnSpc>
            </a:pPr>
            <a:r>
              <a:rPr lang="en-US" sz="2000"/>
              <a:t>all nodes in same collision domain (can collide with each other)</a:t>
            </a:r>
          </a:p>
          <a:p>
            <a:pPr>
              <a:lnSpc>
                <a:spcPct val="90000"/>
              </a:lnSpc>
            </a:pPr>
            <a:r>
              <a:rPr lang="en-US" sz="2400"/>
              <a:t>today: star topology prevails</a:t>
            </a:r>
          </a:p>
          <a:p>
            <a:pPr lvl="1">
              <a:lnSpc>
                <a:spcPct val="90000"/>
              </a:lnSpc>
            </a:pPr>
            <a:r>
              <a:rPr lang="en-US" sz="2000"/>
              <a:t>active </a:t>
            </a:r>
            <a:r>
              <a:rPr lang="en-US" sz="2000" i="1">
                <a:solidFill>
                  <a:srgbClr val="FF0000"/>
                </a:solidFill>
              </a:rPr>
              <a:t>switch</a:t>
            </a:r>
            <a:r>
              <a:rPr lang="en-US" sz="2000"/>
              <a:t> in center</a:t>
            </a:r>
          </a:p>
          <a:p>
            <a:pPr lvl="1">
              <a:lnSpc>
                <a:spcPct val="90000"/>
              </a:lnSpc>
            </a:pPr>
            <a:r>
              <a:rPr lang="en-US" sz="2000"/>
              <a:t>each “spoke” runs a (separate) Ethernet protocol (nodes do not collide with each other)</a:t>
            </a:r>
          </a:p>
        </p:txBody>
      </p:sp>
      <p:sp>
        <p:nvSpPr>
          <p:cNvPr id="431112" name="Rectangle 8"/>
          <p:cNvSpPr>
            <a:spLocks noChangeArrowheads="1"/>
          </p:cNvSpPr>
          <p:nvPr/>
        </p:nvSpPr>
        <p:spPr bwMode="auto">
          <a:xfrm>
            <a:off x="6226175" y="5043488"/>
            <a:ext cx="417513" cy="92075"/>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aphicFrame>
        <p:nvGraphicFramePr>
          <p:cNvPr id="431115" name="Object 11"/>
          <p:cNvGraphicFramePr>
            <a:graphicFrameLocks noChangeAspect="1"/>
          </p:cNvGraphicFramePr>
          <p:nvPr/>
        </p:nvGraphicFramePr>
        <p:xfrm>
          <a:off x="7880350" y="4783138"/>
          <a:ext cx="601663" cy="463550"/>
        </p:xfrm>
        <a:graphic>
          <a:graphicData uri="http://schemas.openxmlformats.org/presentationml/2006/ole">
            <mc:AlternateContent xmlns:mc="http://schemas.openxmlformats.org/markup-compatibility/2006">
              <mc:Choice xmlns:v="urn:schemas-microsoft-com:vml" Requires="v">
                <p:oleObj spid="_x0000_s431147" name="Clip" r:id="rId4" imgW="1305000" imgH="1085760" progId="MS_ClipArt_Gallery.2">
                  <p:embed/>
                </p:oleObj>
              </mc:Choice>
              <mc:Fallback>
                <p:oleObj name="Clip" r:id="rId4" imgW="1305000" imgH="1085760" progId="MS_ClipArt_Gallery.2">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0350" y="4783138"/>
                        <a:ext cx="601663"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116" name="Object 12"/>
          <p:cNvGraphicFramePr>
            <a:graphicFrameLocks noChangeAspect="1"/>
          </p:cNvGraphicFramePr>
          <p:nvPr/>
        </p:nvGraphicFramePr>
        <p:xfrm>
          <a:off x="4572000" y="4784725"/>
          <a:ext cx="601663" cy="463550"/>
        </p:xfrm>
        <a:graphic>
          <a:graphicData uri="http://schemas.openxmlformats.org/presentationml/2006/ole">
            <mc:AlternateContent xmlns:mc="http://schemas.openxmlformats.org/markup-compatibility/2006">
              <mc:Choice xmlns:v="urn:schemas-microsoft-com:vml" Requires="v">
                <p:oleObj spid="_x0000_s431148" name="Clip" r:id="rId6" imgW="1305000" imgH="1085760" progId="MS_ClipArt_Gallery.2">
                  <p:embed/>
                </p:oleObj>
              </mc:Choice>
              <mc:Fallback>
                <p:oleObj name="Clip" r:id="rId6" imgW="1305000" imgH="1085760" progId="MS_ClipArt_Gallery.2">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784725"/>
                        <a:ext cx="601663"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1117" name="Rectangle 13"/>
          <p:cNvSpPr>
            <a:spLocks noChangeArrowheads="1"/>
          </p:cNvSpPr>
          <p:nvPr/>
        </p:nvSpPr>
        <p:spPr bwMode="auto">
          <a:xfrm>
            <a:off x="5138738" y="4903788"/>
            <a:ext cx="180975" cy="1365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18" name="Rectangle 14"/>
          <p:cNvSpPr>
            <a:spLocks noChangeArrowheads="1"/>
          </p:cNvSpPr>
          <p:nvPr/>
        </p:nvSpPr>
        <p:spPr bwMode="auto">
          <a:xfrm>
            <a:off x="7770813" y="4941888"/>
            <a:ext cx="180975" cy="1365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21" name="Line 17"/>
          <p:cNvSpPr>
            <a:spLocks noChangeShapeType="1"/>
          </p:cNvSpPr>
          <p:nvPr/>
        </p:nvSpPr>
        <p:spPr bwMode="auto">
          <a:xfrm>
            <a:off x="5316538" y="4983163"/>
            <a:ext cx="974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1122" name="Line 18"/>
          <p:cNvSpPr>
            <a:spLocks noChangeShapeType="1"/>
          </p:cNvSpPr>
          <p:nvPr/>
        </p:nvSpPr>
        <p:spPr bwMode="auto">
          <a:xfrm>
            <a:off x="6556375" y="4391025"/>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1123" name="Line 19"/>
          <p:cNvSpPr>
            <a:spLocks noChangeShapeType="1"/>
          </p:cNvSpPr>
          <p:nvPr/>
        </p:nvSpPr>
        <p:spPr bwMode="auto">
          <a:xfrm flipH="1">
            <a:off x="6746875" y="4999038"/>
            <a:ext cx="1003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1124" name="Line 20"/>
          <p:cNvSpPr>
            <a:spLocks noChangeShapeType="1"/>
          </p:cNvSpPr>
          <p:nvPr/>
        </p:nvSpPr>
        <p:spPr bwMode="auto">
          <a:xfrm flipV="1">
            <a:off x="6556375" y="5124450"/>
            <a:ext cx="12700" cy="7096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1127" name="Text Box 23"/>
          <p:cNvSpPr txBox="1">
            <a:spLocks noChangeArrowheads="1"/>
          </p:cNvSpPr>
          <p:nvPr/>
        </p:nvSpPr>
        <p:spPr bwMode="auto">
          <a:xfrm>
            <a:off x="5464175" y="5359400"/>
            <a:ext cx="796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t>switch</a:t>
            </a:r>
          </a:p>
        </p:txBody>
      </p:sp>
      <p:sp>
        <p:nvSpPr>
          <p:cNvPr id="431128" name="Line 24"/>
          <p:cNvSpPr>
            <a:spLocks noChangeShapeType="1"/>
          </p:cNvSpPr>
          <p:nvPr/>
        </p:nvSpPr>
        <p:spPr bwMode="auto">
          <a:xfrm flipV="1">
            <a:off x="5834063" y="5148263"/>
            <a:ext cx="417512" cy="2397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1129" name="Freeform 25"/>
          <p:cNvSpPr>
            <a:spLocks/>
          </p:cNvSpPr>
          <p:nvPr/>
        </p:nvSpPr>
        <p:spPr bwMode="auto">
          <a:xfrm>
            <a:off x="6283325" y="4919663"/>
            <a:ext cx="444500" cy="100012"/>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1130" name="Freeform 26"/>
          <p:cNvSpPr>
            <a:spLocks/>
          </p:cNvSpPr>
          <p:nvPr/>
        </p:nvSpPr>
        <p:spPr bwMode="auto">
          <a:xfrm>
            <a:off x="6396038" y="4914900"/>
            <a:ext cx="230187" cy="103188"/>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431144" name="Group 40"/>
          <p:cNvGrpSpPr>
            <a:grpSpLocks/>
          </p:cNvGrpSpPr>
          <p:nvPr/>
        </p:nvGrpSpPr>
        <p:grpSpPr bwMode="auto">
          <a:xfrm>
            <a:off x="1254125" y="3829050"/>
            <a:ext cx="2305050" cy="1946275"/>
            <a:chOff x="493" y="2719"/>
            <a:chExt cx="900" cy="743"/>
          </a:xfrm>
        </p:grpSpPr>
        <p:graphicFrame>
          <p:nvGraphicFramePr>
            <p:cNvPr id="431132" name="Object 28"/>
            <p:cNvGraphicFramePr>
              <a:graphicFrameLocks noChangeAspect="1"/>
            </p:cNvGraphicFramePr>
            <p:nvPr/>
          </p:nvGraphicFramePr>
          <p:xfrm>
            <a:off x="493" y="3231"/>
            <a:ext cx="277" cy="231"/>
          </p:xfrm>
          <a:graphic>
            <a:graphicData uri="http://schemas.openxmlformats.org/presentationml/2006/ole">
              <mc:AlternateContent xmlns:mc="http://schemas.openxmlformats.org/markup-compatibility/2006">
                <mc:Choice xmlns:v="urn:schemas-microsoft-com:vml" Requires="v">
                  <p:oleObj spid="_x0000_s431149" name="Clip" r:id="rId7" imgW="1305000" imgH="1085760" progId="MS_ClipArt_Gallery.2">
                    <p:embed/>
                  </p:oleObj>
                </mc:Choice>
                <mc:Fallback>
                  <p:oleObj name="Clip" r:id="rId7" imgW="1305000" imgH="1085760" progId="MS_ClipArt_Gallery.2">
                    <p:embed/>
                    <p:pic>
                      <p:nvPicPr>
                        <p:cNvPr id="0" name="Object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 y="3231"/>
                          <a:ext cx="27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133" name="Object 29"/>
            <p:cNvGraphicFramePr>
              <a:graphicFrameLocks noChangeAspect="1"/>
            </p:cNvGraphicFramePr>
            <p:nvPr/>
          </p:nvGraphicFramePr>
          <p:xfrm>
            <a:off x="591" y="2989"/>
            <a:ext cx="277" cy="231"/>
          </p:xfrm>
          <a:graphic>
            <a:graphicData uri="http://schemas.openxmlformats.org/presentationml/2006/ole">
              <mc:AlternateContent xmlns:mc="http://schemas.openxmlformats.org/markup-compatibility/2006">
                <mc:Choice xmlns:v="urn:schemas-microsoft-com:vml" Requires="v">
                  <p:oleObj spid="_x0000_s431150" name="Clip" r:id="rId8" imgW="1305000" imgH="1085760" progId="MS_ClipArt_Gallery.2">
                    <p:embed/>
                  </p:oleObj>
                </mc:Choice>
                <mc:Fallback>
                  <p:oleObj name="Clip" r:id="rId8" imgW="1305000" imgH="1085760" progId="MS_ClipArt_Gallery.2">
                    <p:embed/>
                    <p:pic>
                      <p:nvPicPr>
                        <p:cNvPr id="0" name="Object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 y="2989"/>
                          <a:ext cx="27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134" name="Object 30"/>
            <p:cNvGraphicFramePr>
              <a:graphicFrameLocks noChangeAspect="1"/>
            </p:cNvGraphicFramePr>
            <p:nvPr/>
          </p:nvGraphicFramePr>
          <p:xfrm>
            <a:off x="1116" y="2923"/>
            <a:ext cx="277" cy="231"/>
          </p:xfrm>
          <a:graphic>
            <a:graphicData uri="http://schemas.openxmlformats.org/presentationml/2006/ole">
              <mc:AlternateContent xmlns:mc="http://schemas.openxmlformats.org/markup-compatibility/2006">
                <mc:Choice xmlns:v="urn:schemas-microsoft-com:vml" Requires="v">
                  <p:oleObj spid="_x0000_s431151" name="Clip" r:id="rId9" imgW="1305000" imgH="1085760" progId="MS_ClipArt_Gallery.2">
                    <p:embed/>
                  </p:oleObj>
                </mc:Choice>
                <mc:Fallback>
                  <p:oleObj name="Clip" r:id="rId9" imgW="1305000" imgH="1085760" progId="MS_ClipArt_Gallery.2">
                    <p:embed/>
                    <p:pic>
                      <p:nvPicPr>
                        <p:cNvPr id="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 y="2923"/>
                          <a:ext cx="27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135" name="Object 31"/>
            <p:cNvGraphicFramePr>
              <a:graphicFrameLocks noChangeAspect="1"/>
            </p:cNvGraphicFramePr>
            <p:nvPr/>
          </p:nvGraphicFramePr>
          <p:xfrm>
            <a:off x="1003" y="3219"/>
            <a:ext cx="277" cy="231"/>
          </p:xfrm>
          <a:graphic>
            <a:graphicData uri="http://schemas.openxmlformats.org/presentationml/2006/ole">
              <mc:AlternateContent xmlns:mc="http://schemas.openxmlformats.org/markup-compatibility/2006">
                <mc:Choice xmlns:v="urn:schemas-microsoft-com:vml" Requires="v">
                  <p:oleObj spid="_x0000_s431152" name="Clip" r:id="rId10" imgW="1305000" imgH="1085760" progId="MS_ClipArt_Gallery.2">
                    <p:embed/>
                  </p:oleObj>
                </mc:Choice>
                <mc:Fallback>
                  <p:oleObj name="Clip" r:id="rId10" imgW="1305000" imgH="1085760" progId="MS_ClipArt_Gallery.2">
                    <p:embed/>
                    <p:pic>
                      <p:nvPicPr>
                        <p:cNvPr id="0"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 y="3219"/>
                          <a:ext cx="27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1136" name="Line 32"/>
            <p:cNvSpPr>
              <a:spLocks noChangeShapeType="1"/>
            </p:cNvSpPr>
            <p:nvPr/>
          </p:nvSpPr>
          <p:spPr bwMode="auto">
            <a:xfrm flipH="1">
              <a:off x="847" y="2823"/>
              <a:ext cx="294" cy="5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1137" name="Line 33"/>
            <p:cNvSpPr>
              <a:spLocks noChangeShapeType="1"/>
            </p:cNvSpPr>
            <p:nvPr/>
          </p:nvSpPr>
          <p:spPr bwMode="auto">
            <a:xfrm>
              <a:off x="836" y="3120"/>
              <a:ext cx="153"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1138" name="Line 34"/>
            <p:cNvSpPr>
              <a:spLocks noChangeShapeType="1"/>
            </p:cNvSpPr>
            <p:nvPr/>
          </p:nvSpPr>
          <p:spPr bwMode="auto">
            <a:xfrm>
              <a:off x="751" y="3332"/>
              <a:ext cx="120"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1139" name="Line 35"/>
            <p:cNvSpPr>
              <a:spLocks noChangeShapeType="1"/>
            </p:cNvSpPr>
            <p:nvPr/>
          </p:nvSpPr>
          <p:spPr bwMode="auto">
            <a:xfrm flipV="1">
              <a:off x="1031" y="3032"/>
              <a:ext cx="112" cy="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431140" name="Object 36"/>
            <p:cNvGraphicFramePr>
              <a:graphicFrameLocks noChangeAspect="1"/>
            </p:cNvGraphicFramePr>
            <p:nvPr/>
          </p:nvGraphicFramePr>
          <p:xfrm>
            <a:off x="699" y="2719"/>
            <a:ext cx="277" cy="231"/>
          </p:xfrm>
          <a:graphic>
            <a:graphicData uri="http://schemas.openxmlformats.org/presentationml/2006/ole">
              <mc:AlternateContent xmlns:mc="http://schemas.openxmlformats.org/markup-compatibility/2006">
                <mc:Choice xmlns:v="urn:schemas-microsoft-com:vml" Requires="v">
                  <p:oleObj spid="_x0000_s431153" name="Clip" r:id="rId11" imgW="1305000" imgH="1085760" progId="MS_ClipArt_Gallery.2">
                    <p:embed/>
                  </p:oleObj>
                </mc:Choice>
                <mc:Fallback>
                  <p:oleObj name="Clip" r:id="rId11" imgW="1305000" imgH="1085760" progId="MS_ClipArt_Gallery.2">
                    <p:embed/>
                    <p:pic>
                      <p:nvPicPr>
                        <p:cNvPr id="0" name="Object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 y="2719"/>
                          <a:ext cx="27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1141" name="Line 37"/>
            <p:cNvSpPr>
              <a:spLocks noChangeShapeType="1"/>
            </p:cNvSpPr>
            <p:nvPr/>
          </p:nvSpPr>
          <p:spPr bwMode="auto">
            <a:xfrm>
              <a:off x="950" y="2889"/>
              <a:ext cx="153"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1142" name="Line 38"/>
            <p:cNvSpPr>
              <a:spLocks noChangeShapeType="1"/>
            </p:cNvSpPr>
            <p:nvPr/>
          </p:nvSpPr>
          <p:spPr bwMode="auto">
            <a:xfrm>
              <a:off x="950" y="2889"/>
              <a:ext cx="153"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1143" name="Line 39"/>
            <p:cNvSpPr>
              <a:spLocks noChangeShapeType="1"/>
            </p:cNvSpPr>
            <p:nvPr/>
          </p:nvSpPr>
          <p:spPr bwMode="auto">
            <a:xfrm>
              <a:off x="907" y="3290"/>
              <a:ext cx="120"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431114" name="Object 10"/>
          <p:cNvGraphicFramePr>
            <a:graphicFrameLocks noChangeAspect="1"/>
          </p:cNvGraphicFramePr>
          <p:nvPr/>
        </p:nvGraphicFramePr>
        <p:xfrm>
          <a:off x="6235700" y="5835650"/>
          <a:ext cx="601663" cy="463550"/>
        </p:xfrm>
        <a:graphic>
          <a:graphicData uri="http://schemas.openxmlformats.org/presentationml/2006/ole">
            <mc:AlternateContent xmlns:mc="http://schemas.openxmlformats.org/markup-compatibility/2006">
              <mc:Choice xmlns:v="urn:schemas-microsoft-com:vml" Requires="v">
                <p:oleObj spid="_x0000_s431154" name="Clip" r:id="rId12" imgW="1305000" imgH="1085760" progId="MS_ClipArt_Gallery.2">
                  <p:embed/>
                </p:oleObj>
              </mc:Choice>
              <mc:Fallback>
                <p:oleObj name="Clip" r:id="rId12" imgW="1305000" imgH="1085760" progId="MS_ClipArt_Gallery.2">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5700" y="5835650"/>
                        <a:ext cx="601663"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1120" name="Rectangle 16"/>
          <p:cNvSpPr>
            <a:spLocks noChangeArrowheads="1"/>
          </p:cNvSpPr>
          <p:nvPr/>
        </p:nvSpPr>
        <p:spPr bwMode="auto">
          <a:xfrm>
            <a:off x="6492875" y="5637213"/>
            <a:ext cx="141288" cy="2143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431113" name="Object 9"/>
          <p:cNvGraphicFramePr>
            <a:graphicFrameLocks noChangeAspect="1"/>
          </p:cNvGraphicFramePr>
          <p:nvPr/>
        </p:nvGraphicFramePr>
        <p:xfrm>
          <a:off x="6218238" y="3890963"/>
          <a:ext cx="603250" cy="463550"/>
        </p:xfrm>
        <a:graphic>
          <a:graphicData uri="http://schemas.openxmlformats.org/presentationml/2006/ole">
            <mc:AlternateContent xmlns:mc="http://schemas.openxmlformats.org/markup-compatibility/2006">
              <mc:Choice xmlns:v="urn:schemas-microsoft-com:vml" Requires="v">
                <p:oleObj spid="_x0000_s431155" name="Clip" r:id="rId13" imgW="1305000" imgH="1085760" progId="MS_ClipArt_Gallery.2">
                  <p:embed/>
                </p:oleObj>
              </mc:Choice>
              <mc:Fallback>
                <p:oleObj name="Clip" r:id="rId13" imgW="1305000" imgH="1085760" progId="MS_ClipArt_Gallery.2">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8238" y="3890963"/>
                        <a:ext cx="60325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1119" name="Rectangle 15"/>
          <p:cNvSpPr>
            <a:spLocks noChangeArrowheads="1"/>
          </p:cNvSpPr>
          <p:nvPr/>
        </p:nvSpPr>
        <p:spPr bwMode="auto">
          <a:xfrm>
            <a:off x="6496050" y="4344988"/>
            <a:ext cx="141288" cy="215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45" name="Text Box 41"/>
          <p:cNvSpPr txBox="1">
            <a:spLocks noChangeArrowheads="1"/>
          </p:cNvSpPr>
          <p:nvPr/>
        </p:nvSpPr>
        <p:spPr bwMode="auto">
          <a:xfrm>
            <a:off x="1430338" y="5908675"/>
            <a:ext cx="2044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bus: coaxial cable</a:t>
            </a:r>
          </a:p>
        </p:txBody>
      </p:sp>
      <p:sp>
        <p:nvSpPr>
          <p:cNvPr id="431146" name="Text Box 42"/>
          <p:cNvSpPr txBox="1">
            <a:spLocks noChangeArrowheads="1"/>
          </p:cNvSpPr>
          <p:nvPr/>
        </p:nvSpPr>
        <p:spPr bwMode="auto">
          <a:xfrm>
            <a:off x="5178425" y="6022975"/>
            <a:ext cx="630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star</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5: DataLink Layer</a:t>
            </a:r>
          </a:p>
        </p:txBody>
      </p:sp>
      <p:sp>
        <p:nvSpPr>
          <p:cNvPr id="6" name="Slide Number Placeholder 5"/>
          <p:cNvSpPr>
            <a:spLocks noGrp="1"/>
          </p:cNvSpPr>
          <p:nvPr>
            <p:ph type="sldNum" sz="quarter" idx="12"/>
          </p:nvPr>
        </p:nvSpPr>
        <p:spPr/>
        <p:txBody>
          <a:bodyPr/>
          <a:lstStyle/>
          <a:p>
            <a:r>
              <a:rPr lang="en-US"/>
              <a:t>5-</a:t>
            </a:r>
            <a:fld id="{D988F94E-BDBF-486E-8C5B-7F7F7F4071BD}" type="slidenum">
              <a:rPr lang="en-US"/>
              <a:pPr/>
              <a:t>48</a:t>
            </a:fld>
            <a:endParaRPr lang="en-US"/>
          </a:p>
        </p:txBody>
      </p:sp>
      <p:sp>
        <p:nvSpPr>
          <p:cNvPr id="404482" name="Rectangle 2"/>
          <p:cNvSpPr>
            <a:spLocks noGrp="1" noChangeArrowheads="1"/>
          </p:cNvSpPr>
          <p:nvPr>
            <p:ph type="title"/>
          </p:nvPr>
        </p:nvSpPr>
        <p:spPr>
          <a:xfrm>
            <a:off x="685800" y="346075"/>
            <a:ext cx="7772400" cy="609600"/>
          </a:xfrm>
        </p:spPr>
        <p:txBody>
          <a:bodyPr/>
          <a:lstStyle/>
          <a:p>
            <a:r>
              <a:rPr lang="en-US"/>
              <a:t>Ethernet Frame Structure</a:t>
            </a:r>
          </a:p>
        </p:txBody>
      </p:sp>
      <p:sp>
        <p:nvSpPr>
          <p:cNvPr id="404483" name="Rectangle 3"/>
          <p:cNvSpPr>
            <a:spLocks noGrp="1" noChangeArrowheads="1"/>
          </p:cNvSpPr>
          <p:nvPr>
            <p:ph type="body" idx="1"/>
          </p:nvPr>
        </p:nvSpPr>
        <p:spPr>
          <a:xfrm>
            <a:off x="652463" y="1325563"/>
            <a:ext cx="7772400" cy="4343400"/>
          </a:xfrm>
        </p:spPr>
        <p:txBody>
          <a:bodyPr/>
          <a:lstStyle/>
          <a:p>
            <a:pPr>
              <a:buFont typeface="ZapfDingbats" pitchFamily="82" charset="2"/>
              <a:buNone/>
            </a:pPr>
            <a:r>
              <a:rPr lang="en-US" sz="2400"/>
              <a:t>Sending adapter encapsulates IP datagram (or other network layer protocol packet) in </a:t>
            </a:r>
            <a:r>
              <a:rPr lang="en-US" sz="2400">
                <a:solidFill>
                  <a:srgbClr val="FF0000"/>
                </a:solidFill>
              </a:rPr>
              <a:t>Ethernet frame</a:t>
            </a:r>
            <a:endParaRPr lang="en-US" sz="2400"/>
          </a:p>
          <a:p>
            <a:endParaRPr lang="en-US" sz="2400" b="1"/>
          </a:p>
          <a:p>
            <a:endParaRPr lang="en-US" sz="2400" b="1"/>
          </a:p>
          <a:p>
            <a:pPr>
              <a:buFont typeface="ZapfDingbats" pitchFamily="82" charset="2"/>
              <a:buNone/>
            </a:pPr>
            <a:endParaRPr lang="en-US" sz="2400">
              <a:solidFill>
                <a:srgbClr val="FF0000"/>
              </a:solidFill>
            </a:endParaRPr>
          </a:p>
          <a:p>
            <a:pPr>
              <a:buFont typeface="ZapfDingbats" pitchFamily="82" charset="2"/>
              <a:buNone/>
            </a:pPr>
            <a:r>
              <a:rPr lang="en-US" sz="2400">
                <a:solidFill>
                  <a:srgbClr val="FF0000"/>
                </a:solidFill>
              </a:rPr>
              <a:t>Preamble:</a:t>
            </a:r>
            <a:r>
              <a:rPr lang="en-US" sz="2400"/>
              <a:t> </a:t>
            </a:r>
          </a:p>
          <a:p>
            <a:r>
              <a:rPr lang="en-US" sz="2400"/>
              <a:t>7 bytes with pattern 10101010 followed by one byte with pattern 10101011</a:t>
            </a:r>
          </a:p>
          <a:p>
            <a:r>
              <a:rPr lang="en-US" sz="2400"/>
              <a:t> used to synchronize receiver, sender clock rates</a:t>
            </a:r>
          </a:p>
        </p:txBody>
      </p:sp>
      <p:pic>
        <p:nvPicPr>
          <p:cNvPr id="404484" name="Picture 4" descr="552 Ethernet fr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25" y="2452688"/>
            <a:ext cx="5487988" cy="942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5: DataLink Layer</a:t>
            </a:r>
          </a:p>
        </p:txBody>
      </p:sp>
      <p:sp>
        <p:nvSpPr>
          <p:cNvPr id="6" name="Slide Number Placeholder 5"/>
          <p:cNvSpPr>
            <a:spLocks noGrp="1"/>
          </p:cNvSpPr>
          <p:nvPr>
            <p:ph type="sldNum" sz="quarter" idx="12"/>
          </p:nvPr>
        </p:nvSpPr>
        <p:spPr/>
        <p:txBody>
          <a:bodyPr/>
          <a:lstStyle/>
          <a:p>
            <a:r>
              <a:rPr lang="en-US"/>
              <a:t>5-</a:t>
            </a:r>
            <a:fld id="{FBDAE50B-C107-478C-8286-B675AED763CD}" type="slidenum">
              <a:rPr lang="en-US"/>
              <a:pPr/>
              <a:t>49</a:t>
            </a:fld>
            <a:endParaRPr lang="en-US"/>
          </a:p>
        </p:txBody>
      </p:sp>
      <p:sp>
        <p:nvSpPr>
          <p:cNvPr id="405506" name="Rectangle 2"/>
          <p:cNvSpPr>
            <a:spLocks noGrp="1" noChangeArrowheads="1"/>
          </p:cNvSpPr>
          <p:nvPr>
            <p:ph type="title"/>
          </p:nvPr>
        </p:nvSpPr>
        <p:spPr>
          <a:xfrm>
            <a:off x="533400" y="228600"/>
            <a:ext cx="8077200" cy="1143000"/>
          </a:xfrm>
        </p:spPr>
        <p:txBody>
          <a:bodyPr/>
          <a:lstStyle/>
          <a:p>
            <a:r>
              <a:rPr lang="en-US" sz="3600"/>
              <a:t>Ethernet Frame Structure (more)</a:t>
            </a:r>
          </a:p>
        </p:txBody>
      </p:sp>
      <p:sp>
        <p:nvSpPr>
          <p:cNvPr id="405507" name="Rectangle 3"/>
          <p:cNvSpPr>
            <a:spLocks noGrp="1" noChangeArrowheads="1"/>
          </p:cNvSpPr>
          <p:nvPr>
            <p:ph type="body" idx="1"/>
          </p:nvPr>
        </p:nvSpPr>
        <p:spPr>
          <a:xfrm>
            <a:off x="523875" y="1314450"/>
            <a:ext cx="7772400" cy="4648200"/>
          </a:xfrm>
        </p:spPr>
        <p:txBody>
          <a:bodyPr/>
          <a:lstStyle/>
          <a:p>
            <a:r>
              <a:rPr lang="en-US" sz="2400">
                <a:solidFill>
                  <a:srgbClr val="FF0000"/>
                </a:solidFill>
              </a:rPr>
              <a:t>Addresses:</a:t>
            </a:r>
            <a:r>
              <a:rPr lang="en-US" sz="2400"/>
              <a:t> 6 bytes</a:t>
            </a:r>
          </a:p>
          <a:p>
            <a:pPr lvl="1"/>
            <a:r>
              <a:rPr lang="en-US" sz="2000"/>
              <a:t>if adapter receives frame with matching destination address, or with broadcast address (eg ARP packet), it passes data in frame to network layer protocol</a:t>
            </a:r>
          </a:p>
          <a:p>
            <a:pPr lvl="1"/>
            <a:r>
              <a:rPr lang="en-US" sz="2000"/>
              <a:t>otherwise, adapter discards frame</a:t>
            </a:r>
          </a:p>
          <a:p>
            <a:r>
              <a:rPr lang="en-US" sz="2400">
                <a:solidFill>
                  <a:srgbClr val="FF0000"/>
                </a:solidFill>
              </a:rPr>
              <a:t>Type:</a:t>
            </a:r>
            <a:r>
              <a:rPr lang="en-US" sz="2400"/>
              <a:t> indicates higher layer protocol (mostly IP but others possible, e.g., Novell IPX, AppleTalk)</a:t>
            </a:r>
          </a:p>
          <a:p>
            <a:r>
              <a:rPr lang="en-US" sz="2400">
                <a:solidFill>
                  <a:srgbClr val="FF0000"/>
                </a:solidFill>
              </a:rPr>
              <a:t>CRC:</a:t>
            </a:r>
            <a:r>
              <a:rPr lang="en-US" sz="2400"/>
              <a:t> checked at receiver, if error is detected, frame is dropped</a:t>
            </a:r>
            <a:endParaRPr lang="en-US"/>
          </a:p>
          <a:p>
            <a:endParaRPr lang="en-US"/>
          </a:p>
          <a:p>
            <a:endParaRPr lang="en-US"/>
          </a:p>
        </p:txBody>
      </p:sp>
      <p:pic>
        <p:nvPicPr>
          <p:cNvPr id="405508" name="Picture 4" descr="552 Ethernet fr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138" y="5437188"/>
            <a:ext cx="6397625" cy="11001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5: DataLink Layer</a:t>
            </a:r>
          </a:p>
        </p:txBody>
      </p:sp>
      <p:sp>
        <p:nvSpPr>
          <p:cNvPr id="6" name="Slide Number Placeholder 6"/>
          <p:cNvSpPr>
            <a:spLocks noGrp="1"/>
          </p:cNvSpPr>
          <p:nvPr>
            <p:ph type="sldNum" sz="quarter" idx="12"/>
          </p:nvPr>
        </p:nvSpPr>
        <p:spPr/>
        <p:txBody>
          <a:bodyPr/>
          <a:lstStyle/>
          <a:p>
            <a:r>
              <a:rPr lang="en-US"/>
              <a:t>5-</a:t>
            </a:r>
            <a:fld id="{65EF72C1-9AFF-43A3-B41E-18845267FAE4}" type="slidenum">
              <a:rPr lang="en-US"/>
              <a:pPr/>
              <a:t>5</a:t>
            </a:fld>
            <a:endParaRPr lang="en-US"/>
          </a:p>
        </p:txBody>
      </p:sp>
      <p:sp>
        <p:nvSpPr>
          <p:cNvPr id="299010" name="Rectangle 2"/>
          <p:cNvSpPr>
            <a:spLocks noGrp="1" noChangeArrowheads="1"/>
          </p:cNvSpPr>
          <p:nvPr>
            <p:ph type="title"/>
          </p:nvPr>
        </p:nvSpPr>
        <p:spPr>
          <a:xfrm>
            <a:off x="423863" y="0"/>
            <a:ext cx="7772400" cy="1143000"/>
          </a:xfrm>
        </p:spPr>
        <p:txBody>
          <a:bodyPr/>
          <a:lstStyle/>
          <a:p>
            <a:r>
              <a:rPr lang="en-US"/>
              <a:t>Link layer: context</a:t>
            </a:r>
          </a:p>
        </p:txBody>
      </p:sp>
      <p:sp>
        <p:nvSpPr>
          <p:cNvPr id="299011" name="Rectangle 3"/>
          <p:cNvSpPr>
            <a:spLocks noGrp="1" noChangeArrowheads="1"/>
          </p:cNvSpPr>
          <p:nvPr>
            <p:ph type="body" sz="half" idx="1"/>
          </p:nvPr>
        </p:nvSpPr>
        <p:spPr>
          <a:xfrm>
            <a:off x="288925" y="1258888"/>
            <a:ext cx="4151313" cy="4648200"/>
          </a:xfrm>
        </p:spPr>
        <p:txBody>
          <a:bodyPr/>
          <a:lstStyle/>
          <a:p>
            <a:r>
              <a:rPr lang="en-US" sz="2400"/>
              <a:t>datagram transferred by different link protocols over different links:</a:t>
            </a:r>
          </a:p>
          <a:p>
            <a:pPr lvl="1"/>
            <a:r>
              <a:rPr lang="en-US" sz="2000"/>
              <a:t>e.g., Ethernet on first link, frame relay on intermediate links, 802.11 on last link</a:t>
            </a:r>
          </a:p>
          <a:p>
            <a:r>
              <a:rPr lang="en-US" sz="2400"/>
              <a:t>each  link protocol provides different services</a:t>
            </a:r>
          </a:p>
          <a:p>
            <a:pPr lvl="1"/>
            <a:r>
              <a:rPr lang="en-US" sz="2000"/>
              <a:t>e.g., may or may not provide rdt over link</a:t>
            </a:r>
          </a:p>
        </p:txBody>
      </p:sp>
      <p:sp>
        <p:nvSpPr>
          <p:cNvPr id="299012" name="Rectangle 4"/>
          <p:cNvSpPr>
            <a:spLocks noGrp="1" noChangeArrowheads="1"/>
          </p:cNvSpPr>
          <p:nvPr>
            <p:ph type="body" sz="half" idx="2"/>
          </p:nvPr>
        </p:nvSpPr>
        <p:spPr>
          <a:xfrm>
            <a:off x="4606925" y="1123950"/>
            <a:ext cx="4187825" cy="4648200"/>
          </a:xfrm>
          <a:solidFill>
            <a:schemeClr val="bg1"/>
          </a:solidFill>
        </p:spPr>
        <p:txBody>
          <a:bodyPr/>
          <a:lstStyle/>
          <a:p>
            <a:pPr>
              <a:buFont typeface="ZapfDingbats" pitchFamily="82" charset="2"/>
              <a:buNone/>
            </a:pPr>
            <a:r>
              <a:rPr lang="en-US" sz="2400" u="sng">
                <a:solidFill>
                  <a:srgbClr val="FF0000"/>
                </a:solidFill>
              </a:rPr>
              <a:t>transportation analogy</a:t>
            </a:r>
          </a:p>
          <a:p>
            <a:r>
              <a:rPr lang="en-US" sz="2000"/>
              <a:t>trip from Princeton to Lausanne</a:t>
            </a:r>
          </a:p>
          <a:p>
            <a:pPr lvl="1"/>
            <a:r>
              <a:rPr lang="en-US" sz="2000"/>
              <a:t>limo: Princeton to JFK</a:t>
            </a:r>
          </a:p>
          <a:p>
            <a:pPr lvl="1"/>
            <a:r>
              <a:rPr lang="en-US" sz="2000"/>
              <a:t>plane: JFK to Geneva</a:t>
            </a:r>
          </a:p>
          <a:p>
            <a:pPr lvl="1"/>
            <a:r>
              <a:rPr lang="en-US" sz="2000"/>
              <a:t>train: Geneva to Lausanne</a:t>
            </a:r>
          </a:p>
          <a:p>
            <a:r>
              <a:rPr lang="en-US" sz="2400"/>
              <a:t>tourist = </a:t>
            </a:r>
            <a:r>
              <a:rPr lang="en-US" sz="2400">
                <a:solidFill>
                  <a:srgbClr val="FF0000"/>
                </a:solidFill>
              </a:rPr>
              <a:t>datagram</a:t>
            </a:r>
            <a:endParaRPr lang="en-US" sz="2400"/>
          </a:p>
          <a:p>
            <a:r>
              <a:rPr lang="en-US" sz="2400"/>
              <a:t>transport segment = </a:t>
            </a:r>
            <a:r>
              <a:rPr lang="en-US" sz="2400">
                <a:solidFill>
                  <a:srgbClr val="FF0000"/>
                </a:solidFill>
              </a:rPr>
              <a:t>communication link</a:t>
            </a:r>
            <a:endParaRPr lang="en-US" sz="2400"/>
          </a:p>
          <a:p>
            <a:r>
              <a:rPr lang="en-US" sz="2400"/>
              <a:t>transportation mode = </a:t>
            </a:r>
            <a:r>
              <a:rPr lang="en-US" sz="2400">
                <a:solidFill>
                  <a:srgbClr val="FF0000"/>
                </a:solidFill>
              </a:rPr>
              <a:t>link layer protocol</a:t>
            </a:r>
            <a:endParaRPr lang="en-US" sz="2400"/>
          </a:p>
          <a:p>
            <a:r>
              <a:rPr lang="en-US" sz="2400"/>
              <a:t>travel agent = </a:t>
            </a:r>
            <a:r>
              <a:rPr lang="en-US" sz="2400">
                <a:solidFill>
                  <a:srgbClr val="FF0000"/>
                </a:solidFill>
              </a:rPr>
              <a:t>routing algorithm</a:t>
            </a:r>
          </a:p>
          <a:p>
            <a:pPr lvl="1"/>
            <a:endParaRPr lang="en-US" sz="20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A0CF4E15-CE4D-48AE-B9D7-CC42645D4FA6}" type="slidenum">
              <a:rPr lang="en-US"/>
              <a:pPr/>
              <a:t>50</a:t>
            </a:fld>
            <a:endParaRPr lang="en-US"/>
          </a:p>
        </p:txBody>
      </p:sp>
      <p:sp>
        <p:nvSpPr>
          <p:cNvPr id="406530" name="Rectangle 2"/>
          <p:cNvSpPr>
            <a:spLocks noGrp="1" noChangeArrowheads="1"/>
          </p:cNvSpPr>
          <p:nvPr>
            <p:ph type="title"/>
          </p:nvPr>
        </p:nvSpPr>
        <p:spPr>
          <a:xfrm>
            <a:off x="533400" y="228600"/>
            <a:ext cx="8247063" cy="1143000"/>
          </a:xfrm>
        </p:spPr>
        <p:txBody>
          <a:bodyPr/>
          <a:lstStyle/>
          <a:p>
            <a:r>
              <a:rPr lang="en-US" sz="3600"/>
              <a:t>Ethernet: Unreliable, connectionless</a:t>
            </a:r>
          </a:p>
        </p:txBody>
      </p:sp>
      <p:sp>
        <p:nvSpPr>
          <p:cNvPr id="406531" name="Rectangle 3"/>
          <p:cNvSpPr>
            <a:spLocks noGrp="1" noChangeArrowheads="1"/>
          </p:cNvSpPr>
          <p:nvPr>
            <p:ph type="body" idx="1"/>
          </p:nvPr>
        </p:nvSpPr>
        <p:spPr>
          <a:xfrm>
            <a:off x="533400" y="1600200"/>
            <a:ext cx="8261350" cy="4648200"/>
          </a:xfrm>
        </p:spPr>
        <p:txBody>
          <a:bodyPr/>
          <a:lstStyle/>
          <a:p>
            <a:r>
              <a:rPr lang="en-US" sz="2400">
                <a:solidFill>
                  <a:srgbClr val="FF0000"/>
                </a:solidFill>
              </a:rPr>
              <a:t>connectionless:</a:t>
            </a:r>
            <a:r>
              <a:rPr lang="en-US" sz="2400"/>
              <a:t> No handshaking between sending and receiving NICs </a:t>
            </a:r>
          </a:p>
          <a:p>
            <a:r>
              <a:rPr lang="en-US" sz="2400">
                <a:solidFill>
                  <a:srgbClr val="FF0000"/>
                </a:solidFill>
              </a:rPr>
              <a:t>unreliable:</a:t>
            </a:r>
            <a:r>
              <a:rPr lang="en-US" sz="2400"/>
              <a:t> receiving NIC doesn’t send acks or nacks to sending NIC</a:t>
            </a:r>
            <a:endParaRPr lang="en-US"/>
          </a:p>
          <a:p>
            <a:pPr lvl="1"/>
            <a:r>
              <a:rPr lang="en-US" sz="2000"/>
              <a:t>stream of datagrams passed to network layer can have gaps (missing datagrams)</a:t>
            </a:r>
          </a:p>
          <a:p>
            <a:pPr lvl="1"/>
            <a:r>
              <a:rPr lang="en-US" sz="2000"/>
              <a:t>gaps will be filled if app is using TCP</a:t>
            </a:r>
          </a:p>
          <a:p>
            <a:pPr lvl="1"/>
            <a:r>
              <a:rPr lang="en-US" sz="2000"/>
              <a:t>otherwise, app will see gaps</a:t>
            </a:r>
          </a:p>
          <a:p>
            <a:r>
              <a:rPr lang="en-US" sz="2400"/>
              <a:t>Ethernet’s MAC protocol: unslotted </a:t>
            </a:r>
            <a:r>
              <a:rPr lang="en-US" sz="2400">
                <a:solidFill>
                  <a:srgbClr val="FF0000"/>
                </a:solidFill>
              </a:rPr>
              <a:t>CSMA/CD</a:t>
            </a:r>
            <a:endParaRPr lang="en-US">
              <a:solidFill>
                <a:srgbClr val="FF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5: DataLink Layer</a:t>
            </a:r>
          </a:p>
        </p:txBody>
      </p:sp>
      <p:sp>
        <p:nvSpPr>
          <p:cNvPr id="6" name="Slide Number Placeholder 6"/>
          <p:cNvSpPr>
            <a:spLocks noGrp="1"/>
          </p:cNvSpPr>
          <p:nvPr>
            <p:ph type="sldNum" sz="quarter" idx="12"/>
          </p:nvPr>
        </p:nvSpPr>
        <p:spPr/>
        <p:txBody>
          <a:bodyPr/>
          <a:lstStyle/>
          <a:p>
            <a:r>
              <a:rPr lang="en-US"/>
              <a:t>5-</a:t>
            </a:r>
            <a:fld id="{E9F19FE4-826A-4B82-AC12-FD3A49616614}" type="slidenum">
              <a:rPr lang="en-US"/>
              <a:pPr/>
              <a:t>51</a:t>
            </a:fld>
            <a:endParaRPr lang="en-US"/>
          </a:p>
        </p:txBody>
      </p:sp>
      <p:sp>
        <p:nvSpPr>
          <p:cNvPr id="408578" name="Rectangle 2"/>
          <p:cNvSpPr>
            <a:spLocks noGrp="1" noChangeArrowheads="1"/>
          </p:cNvSpPr>
          <p:nvPr>
            <p:ph type="title"/>
          </p:nvPr>
        </p:nvSpPr>
        <p:spPr>
          <a:xfrm>
            <a:off x="533400" y="0"/>
            <a:ext cx="7772400" cy="1143000"/>
          </a:xfrm>
        </p:spPr>
        <p:txBody>
          <a:bodyPr/>
          <a:lstStyle/>
          <a:p>
            <a:r>
              <a:rPr lang="en-US"/>
              <a:t>Ethernet CSMA/CD algorithm</a:t>
            </a:r>
          </a:p>
        </p:txBody>
      </p:sp>
      <p:sp>
        <p:nvSpPr>
          <p:cNvPr id="408579" name="Rectangle 3"/>
          <p:cNvSpPr>
            <a:spLocks noGrp="1" noChangeArrowheads="1"/>
          </p:cNvSpPr>
          <p:nvPr>
            <p:ph type="body" sz="half" idx="1"/>
          </p:nvPr>
        </p:nvSpPr>
        <p:spPr>
          <a:xfrm>
            <a:off x="276225" y="1289050"/>
            <a:ext cx="4433888" cy="4648200"/>
          </a:xfrm>
        </p:spPr>
        <p:txBody>
          <a:bodyPr/>
          <a:lstStyle/>
          <a:p>
            <a:pPr>
              <a:buFont typeface="ZapfDingbats" pitchFamily="82" charset="2"/>
              <a:buNone/>
            </a:pPr>
            <a:r>
              <a:rPr lang="en-US" sz="2400"/>
              <a:t>1. NIC receives datagram from network layer, creates frame</a:t>
            </a:r>
          </a:p>
          <a:p>
            <a:pPr>
              <a:buFont typeface="ZapfDingbats" pitchFamily="82" charset="2"/>
              <a:buNone/>
            </a:pPr>
            <a:r>
              <a:rPr lang="en-US" sz="2400"/>
              <a:t>2. If NIC senses channel idle, starts frame transmission If NIC senses channel busy, waits until channel idle, then transmits</a:t>
            </a:r>
          </a:p>
          <a:p>
            <a:pPr>
              <a:buFont typeface="ZapfDingbats" pitchFamily="82" charset="2"/>
              <a:buNone/>
            </a:pPr>
            <a:r>
              <a:rPr lang="en-US" sz="2400"/>
              <a:t>3. If NIC transmits entire frame without detecting another transmission, NIC is done with frame !</a:t>
            </a:r>
          </a:p>
        </p:txBody>
      </p:sp>
      <p:sp>
        <p:nvSpPr>
          <p:cNvPr id="408580" name="Rectangle 4"/>
          <p:cNvSpPr>
            <a:spLocks noGrp="1" noChangeArrowheads="1"/>
          </p:cNvSpPr>
          <p:nvPr>
            <p:ph type="body" sz="half" idx="2"/>
          </p:nvPr>
        </p:nvSpPr>
        <p:spPr>
          <a:xfrm>
            <a:off x="4627563" y="1289050"/>
            <a:ext cx="4410075" cy="4648200"/>
          </a:xfrm>
        </p:spPr>
        <p:txBody>
          <a:bodyPr/>
          <a:lstStyle/>
          <a:p>
            <a:pPr>
              <a:buFont typeface="ZapfDingbats" pitchFamily="82" charset="2"/>
              <a:buNone/>
            </a:pPr>
            <a:r>
              <a:rPr lang="en-US" sz="2400"/>
              <a:t>4. If NIC detects another transmission while transmitting,  aborts and sends jam signal</a:t>
            </a:r>
          </a:p>
          <a:p>
            <a:pPr>
              <a:buFont typeface="ZapfDingbats" pitchFamily="82" charset="2"/>
              <a:buNone/>
            </a:pPr>
            <a:r>
              <a:rPr lang="en-US" sz="2400"/>
              <a:t>5. After aborting, NIC enters </a:t>
            </a:r>
            <a:r>
              <a:rPr lang="en-US" sz="2400" b="1">
                <a:solidFill>
                  <a:srgbClr val="FF0000"/>
                </a:solidFill>
              </a:rPr>
              <a:t>exponential backoff</a:t>
            </a:r>
            <a:r>
              <a:rPr lang="en-US" sz="2400"/>
              <a:t>: after </a:t>
            </a:r>
            <a:r>
              <a:rPr lang="en-US" sz="2400" i="1"/>
              <a:t>m</a:t>
            </a:r>
            <a:r>
              <a:rPr lang="en-US" sz="2400"/>
              <a:t>th collision, NIC chooses </a:t>
            </a:r>
            <a:r>
              <a:rPr lang="en-US" sz="2400" i="1"/>
              <a:t>K </a:t>
            </a:r>
            <a:r>
              <a:rPr lang="en-US" sz="2400"/>
              <a:t>at random from </a:t>
            </a:r>
            <a:br>
              <a:rPr lang="en-US" sz="2400"/>
            </a:br>
            <a:r>
              <a:rPr lang="en-US" sz="2000"/>
              <a:t>{0,1,2,…,2</a:t>
            </a:r>
            <a:r>
              <a:rPr lang="en-US" sz="2000" b="1" baseline="30000"/>
              <a:t>m</a:t>
            </a:r>
            <a:r>
              <a:rPr lang="en-US" sz="2000"/>
              <a:t>-1}.</a:t>
            </a:r>
            <a:r>
              <a:rPr lang="en-US" sz="2400"/>
              <a:t> NIC waits K</a:t>
            </a:r>
            <a:r>
              <a:rPr lang="el-GR" sz="2400"/>
              <a:t>·</a:t>
            </a:r>
            <a:r>
              <a:rPr lang="en-US" sz="2400"/>
              <a:t>512 bit times, returns to Step 2</a:t>
            </a:r>
          </a:p>
          <a:p>
            <a:pPr>
              <a:buFont typeface="ZapfDingbats" pitchFamily="82" charset="2"/>
              <a:buNone/>
            </a:pPr>
            <a:r>
              <a:rPr lang="en-US" sz="2000"/>
              <a:t> </a:t>
            </a:r>
            <a:r>
              <a:rPr lang="en-US" sz="2400"/>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5: DataLink Layer</a:t>
            </a:r>
          </a:p>
        </p:txBody>
      </p:sp>
      <p:sp>
        <p:nvSpPr>
          <p:cNvPr id="7" name="Slide Number Placeholder 6"/>
          <p:cNvSpPr>
            <a:spLocks noGrp="1"/>
          </p:cNvSpPr>
          <p:nvPr>
            <p:ph type="sldNum" sz="quarter" idx="12"/>
          </p:nvPr>
        </p:nvSpPr>
        <p:spPr/>
        <p:txBody>
          <a:bodyPr/>
          <a:lstStyle/>
          <a:p>
            <a:r>
              <a:rPr lang="en-US"/>
              <a:t>5-</a:t>
            </a:r>
            <a:fld id="{E4914EF2-5939-4421-8A25-CDB277B93F26}" type="slidenum">
              <a:rPr lang="en-US"/>
              <a:pPr/>
              <a:t>52</a:t>
            </a:fld>
            <a:endParaRPr lang="en-US"/>
          </a:p>
        </p:txBody>
      </p:sp>
      <p:sp>
        <p:nvSpPr>
          <p:cNvPr id="409602" name="Rectangle 2"/>
          <p:cNvSpPr>
            <a:spLocks noGrp="1" noChangeArrowheads="1"/>
          </p:cNvSpPr>
          <p:nvPr>
            <p:ph type="title"/>
          </p:nvPr>
        </p:nvSpPr>
        <p:spPr/>
        <p:txBody>
          <a:bodyPr/>
          <a:lstStyle/>
          <a:p>
            <a:r>
              <a:rPr lang="en-US" sz="3600"/>
              <a:t>Ethernet’s CSMA/CD (more)</a:t>
            </a:r>
            <a:endParaRPr lang="en-US"/>
          </a:p>
        </p:txBody>
      </p:sp>
      <p:sp>
        <p:nvSpPr>
          <p:cNvPr id="409603" name="Rectangle 3"/>
          <p:cNvSpPr>
            <a:spLocks noGrp="1" noChangeArrowheads="1"/>
          </p:cNvSpPr>
          <p:nvPr>
            <p:ph type="body" sz="half" idx="1"/>
          </p:nvPr>
        </p:nvSpPr>
        <p:spPr>
          <a:xfrm>
            <a:off x="533400" y="1371600"/>
            <a:ext cx="3810000" cy="3011488"/>
          </a:xfrm>
        </p:spPr>
        <p:txBody>
          <a:bodyPr/>
          <a:lstStyle/>
          <a:p>
            <a:pPr>
              <a:buFont typeface="ZapfDingbats" pitchFamily="82" charset="2"/>
              <a:buNone/>
            </a:pPr>
            <a:r>
              <a:rPr lang="en-US" sz="2000">
                <a:solidFill>
                  <a:srgbClr val="FF0000"/>
                </a:solidFill>
              </a:rPr>
              <a:t>Jam Signal:</a:t>
            </a:r>
            <a:r>
              <a:rPr lang="en-US" sz="2000"/>
              <a:t> make sure all other transmitters are aware of collision; 48 bits</a:t>
            </a:r>
          </a:p>
          <a:p>
            <a:pPr>
              <a:buFont typeface="ZapfDingbats" pitchFamily="82" charset="2"/>
              <a:buNone/>
            </a:pPr>
            <a:r>
              <a:rPr lang="en-US" sz="2000">
                <a:solidFill>
                  <a:srgbClr val="FF0000"/>
                </a:solidFill>
              </a:rPr>
              <a:t>Bit time:</a:t>
            </a:r>
            <a:r>
              <a:rPr lang="en-US" sz="2000"/>
              <a:t> .1 microsec for 10 Mbps Ethernet ;</a:t>
            </a:r>
            <a:br>
              <a:rPr lang="en-US" sz="2000"/>
            </a:br>
            <a:r>
              <a:rPr lang="en-US" sz="2000"/>
              <a:t>for K=1023, wait time is about 50 msec</a:t>
            </a:r>
          </a:p>
          <a:p>
            <a:pPr>
              <a:buFont typeface="ZapfDingbats" pitchFamily="82" charset="2"/>
              <a:buNone/>
            </a:pPr>
            <a:r>
              <a:rPr lang="en-US" sz="2000"/>
              <a:t> </a:t>
            </a:r>
          </a:p>
          <a:p>
            <a:pPr>
              <a:buFont typeface="ZapfDingbats" pitchFamily="82" charset="2"/>
              <a:buNone/>
            </a:pPr>
            <a:endParaRPr lang="en-US" sz="2000"/>
          </a:p>
        </p:txBody>
      </p:sp>
      <p:sp>
        <p:nvSpPr>
          <p:cNvPr id="409604" name="Rectangle 4"/>
          <p:cNvSpPr>
            <a:spLocks noGrp="1" noChangeArrowheads="1"/>
          </p:cNvSpPr>
          <p:nvPr>
            <p:ph type="body" sz="half" idx="2"/>
          </p:nvPr>
        </p:nvSpPr>
        <p:spPr>
          <a:xfrm>
            <a:off x="4343400" y="1371600"/>
            <a:ext cx="4084638" cy="5048250"/>
          </a:xfrm>
        </p:spPr>
        <p:txBody>
          <a:bodyPr/>
          <a:lstStyle/>
          <a:p>
            <a:pPr>
              <a:buFont typeface="ZapfDingbats" pitchFamily="82" charset="2"/>
              <a:buNone/>
            </a:pPr>
            <a:r>
              <a:rPr lang="en-US" sz="2000">
                <a:solidFill>
                  <a:srgbClr val="FF0000"/>
                </a:solidFill>
              </a:rPr>
              <a:t>Exponential Backoff:</a:t>
            </a:r>
            <a:r>
              <a:rPr lang="en-US" sz="2000"/>
              <a:t> </a:t>
            </a:r>
          </a:p>
          <a:p>
            <a:r>
              <a:rPr lang="en-US" sz="2000" i="1">
                <a:solidFill>
                  <a:schemeClr val="accent2"/>
                </a:solidFill>
              </a:rPr>
              <a:t>Goal</a:t>
            </a:r>
            <a:r>
              <a:rPr lang="en-US" sz="2000"/>
              <a:t>: adapt retransmission attempts to estimated current load</a:t>
            </a:r>
          </a:p>
          <a:p>
            <a:pPr lvl="1"/>
            <a:r>
              <a:rPr lang="en-US" sz="2000"/>
              <a:t>heavy load: random wait will be longer</a:t>
            </a:r>
          </a:p>
          <a:p>
            <a:r>
              <a:rPr lang="en-US" sz="2000"/>
              <a:t>first collision: choose K from {0,1}; delay is K</a:t>
            </a:r>
            <a:r>
              <a:rPr lang="el-GR" sz="2000"/>
              <a:t>·</a:t>
            </a:r>
            <a:r>
              <a:rPr lang="en-US" sz="2000"/>
              <a:t> 512 bit transmission times</a:t>
            </a:r>
          </a:p>
          <a:p>
            <a:r>
              <a:rPr lang="en-US" sz="2000"/>
              <a:t>after second collision: choose K from {0,1,2,3}…</a:t>
            </a:r>
          </a:p>
          <a:p>
            <a:r>
              <a:rPr lang="en-US" sz="2000"/>
              <a:t>after ten collisions, choose K from {0,1,2,3,4,…,1023}</a:t>
            </a:r>
          </a:p>
        </p:txBody>
      </p:sp>
      <p:sp>
        <p:nvSpPr>
          <p:cNvPr id="409605" name="Text Box 5"/>
          <p:cNvSpPr txBox="1">
            <a:spLocks noChangeArrowheads="1"/>
          </p:cNvSpPr>
          <p:nvPr/>
        </p:nvSpPr>
        <p:spPr bwMode="auto">
          <a:xfrm>
            <a:off x="641350" y="4498975"/>
            <a:ext cx="3179763" cy="1025525"/>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0"/>
              <a:t>See/interact with Java</a:t>
            </a:r>
          </a:p>
          <a:p>
            <a:r>
              <a:rPr lang="en-US" sz="2000" i="0"/>
              <a:t>applet on AWL Web site:</a:t>
            </a:r>
          </a:p>
          <a:p>
            <a:r>
              <a:rPr lang="en-US" sz="2000" i="0"/>
              <a:t>highly recommended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5: DataLink Layer</a:t>
            </a:r>
          </a:p>
        </p:txBody>
      </p:sp>
      <p:sp>
        <p:nvSpPr>
          <p:cNvPr id="6" name="Slide Number Placeholder 5"/>
          <p:cNvSpPr>
            <a:spLocks noGrp="1"/>
          </p:cNvSpPr>
          <p:nvPr>
            <p:ph type="sldNum" sz="quarter" idx="12"/>
          </p:nvPr>
        </p:nvSpPr>
        <p:spPr/>
        <p:txBody>
          <a:bodyPr/>
          <a:lstStyle/>
          <a:p>
            <a:r>
              <a:rPr lang="en-US"/>
              <a:t>5-</a:t>
            </a:r>
            <a:fld id="{D8AE4BA4-96C6-456B-817D-B89A8B0AE6A1}" type="slidenum">
              <a:rPr lang="en-US"/>
              <a:pPr/>
              <a:t>53</a:t>
            </a:fld>
            <a:endParaRPr lang="en-US"/>
          </a:p>
        </p:txBody>
      </p:sp>
      <p:sp>
        <p:nvSpPr>
          <p:cNvPr id="410626" name="Rectangle 2"/>
          <p:cNvSpPr>
            <a:spLocks noGrp="1" noChangeArrowheads="1"/>
          </p:cNvSpPr>
          <p:nvPr>
            <p:ph type="title"/>
          </p:nvPr>
        </p:nvSpPr>
        <p:spPr/>
        <p:txBody>
          <a:bodyPr/>
          <a:lstStyle/>
          <a:p>
            <a:r>
              <a:rPr lang="en-US"/>
              <a:t>CSMA/CD efficiency</a:t>
            </a:r>
          </a:p>
        </p:txBody>
      </p:sp>
      <p:sp>
        <p:nvSpPr>
          <p:cNvPr id="410627" name="Rectangle 3"/>
          <p:cNvSpPr>
            <a:spLocks noGrp="1" noChangeArrowheads="1"/>
          </p:cNvSpPr>
          <p:nvPr>
            <p:ph type="body" idx="1"/>
          </p:nvPr>
        </p:nvSpPr>
        <p:spPr>
          <a:xfrm>
            <a:off x="533400" y="1600200"/>
            <a:ext cx="7772400" cy="1684338"/>
          </a:xfrm>
        </p:spPr>
        <p:txBody>
          <a:bodyPr/>
          <a:lstStyle/>
          <a:p>
            <a:r>
              <a:rPr lang="en-US" sz="2400"/>
              <a:t>T</a:t>
            </a:r>
            <a:r>
              <a:rPr lang="en-US" sz="2400" baseline="-25000"/>
              <a:t>prop</a:t>
            </a:r>
            <a:r>
              <a:rPr lang="en-US" sz="2400"/>
              <a:t> = max prop delay between 2 nodes in LAN</a:t>
            </a:r>
          </a:p>
          <a:p>
            <a:r>
              <a:rPr lang="en-US" sz="2400"/>
              <a:t>t</a:t>
            </a:r>
            <a:r>
              <a:rPr lang="en-US" sz="2400" baseline="-25000"/>
              <a:t>trans</a:t>
            </a:r>
            <a:r>
              <a:rPr lang="en-US" sz="2400"/>
              <a:t> = time to transmit max-size frame</a:t>
            </a:r>
            <a:endParaRPr lang="en-US"/>
          </a:p>
          <a:p>
            <a:endParaRPr lang="en-US"/>
          </a:p>
          <a:p>
            <a:endParaRPr lang="en-US"/>
          </a:p>
          <a:p>
            <a:endParaRPr lang="en-US"/>
          </a:p>
          <a:p>
            <a:r>
              <a:rPr lang="en-US" sz="2400"/>
              <a:t>efficiency goes to 1 </a:t>
            </a:r>
          </a:p>
          <a:p>
            <a:pPr lvl="1"/>
            <a:r>
              <a:rPr lang="en-US" sz="2000"/>
              <a:t>as t</a:t>
            </a:r>
            <a:r>
              <a:rPr lang="en-US" sz="2000" baseline="-25000"/>
              <a:t>prop</a:t>
            </a:r>
            <a:r>
              <a:rPr lang="en-US" sz="2000"/>
              <a:t> goes to 0</a:t>
            </a:r>
          </a:p>
          <a:p>
            <a:pPr lvl="1"/>
            <a:r>
              <a:rPr lang="en-US" sz="2000"/>
              <a:t>as t</a:t>
            </a:r>
            <a:r>
              <a:rPr lang="en-US" sz="2000" baseline="-25000"/>
              <a:t>trans</a:t>
            </a:r>
            <a:r>
              <a:rPr lang="en-US" sz="2000"/>
              <a:t> goes to infinity</a:t>
            </a:r>
          </a:p>
          <a:p>
            <a:r>
              <a:rPr lang="en-US" sz="2400"/>
              <a:t>better performance than ALOHA: and simple, cheap, decentralized</a:t>
            </a:r>
            <a:r>
              <a:rPr lang="en-US"/>
              <a:t>!</a:t>
            </a:r>
          </a:p>
        </p:txBody>
      </p:sp>
      <p:graphicFrame>
        <p:nvGraphicFramePr>
          <p:cNvPr id="410628" name="Object 4"/>
          <p:cNvGraphicFramePr>
            <a:graphicFrameLocks noChangeAspect="1"/>
          </p:cNvGraphicFramePr>
          <p:nvPr/>
        </p:nvGraphicFramePr>
        <p:xfrm>
          <a:off x="2795588" y="2859088"/>
          <a:ext cx="3570287" cy="984250"/>
        </p:xfrm>
        <a:graphic>
          <a:graphicData uri="http://schemas.openxmlformats.org/presentationml/2006/ole">
            <mc:AlternateContent xmlns:mc="http://schemas.openxmlformats.org/markup-compatibility/2006">
              <mc:Choice xmlns:v="urn:schemas-microsoft-com:vml" Requires="v">
                <p:oleObj spid="_x0000_s410629" name="Equation" r:id="rId4" imgW="1422360" imgH="393480" progId="Equation.3">
                  <p:embed/>
                </p:oleObj>
              </mc:Choice>
              <mc:Fallback>
                <p:oleObj name="Equation" r:id="rId4" imgW="1422360" imgH="3934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5588" y="2859088"/>
                        <a:ext cx="3570287" cy="984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ooter Placeholder 4"/>
          <p:cNvSpPr>
            <a:spLocks noGrp="1"/>
          </p:cNvSpPr>
          <p:nvPr>
            <p:ph type="ftr" sz="quarter" idx="11"/>
          </p:nvPr>
        </p:nvSpPr>
        <p:spPr/>
        <p:txBody>
          <a:bodyPr/>
          <a:lstStyle/>
          <a:p>
            <a:r>
              <a:rPr lang="en-US"/>
              <a:t>5: DataLink Layer</a:t>
            </a:r>
          </a:p>
        </p:txBody>
      </p:sp>
      <p:sp>
        <p:nvSpPr>
          <p:cNvPr id="33" name="Slide Number Placeholder 5"/>
          <p:cNvSpPr>
            <a:spLocks noGrp="1"/>
          </p:cNvSpPr>
          <p:nvPr>
            <p:ph type="sldNum" sz="quarter" idx="12"/>
          </p:nvPr>
        </p:nvSpPr>
        <p:spPr/>
        <p:txBody>
          <a:bodyPr/>
          <a:lstStyle/>
          <a:p>
            <a:r>
              <a:rPr lang="en-US"/>
              <a:t>5-</a:t>
            </a:r>
            <a:fld id="{185B557C-0B93-4FF1-B230-326A0A6C659D}" type="slidenum">
              <a:rPr lang="en-US"/>
              <a:pPr/>
              <a:t>54</a:t>
            </a:fld>
            <a:endParaRPr lang="en-US"/>
          </a:p>
        </p:txBody>
      </p:sp>
      <p:sp>
        <p:nvSpPr>
          <p:cNvPr id="412674" name="Rectangle 2"/>
          <p:cNvSpPr>
            <a:spLocks noGrp="1" noChangeArrowheads="1"/>
          </p:cNvSpPr>
          <p:nvPr>
            <p:ph type="title"/>
          </p:nvPr>
        </p:nvSpPr>
        <p:spPr>
          <a:xfrm>
            <a:off x="152400" y="95250"/>
            <a:ext cx="8715375" cy="1143000"/>
          </a:xfrm>
        </p:spPr>
        <p:txBody>
          <a:bodyPr/>
          <a:lstStyle/>
          <a:p>
            <a:r>
              <a:rPr lang="en-US" sz="2800"/>
              <a:t>802.3 Ethernet Standards: Link &amp; Physical Layers</a:t>
            </a:r>
          </a:p>
        </p:txBody>
      </p:sp>
      <p:sp>
        <p:nvSpPr>
          <p:cNvPr id="412675" name="Rectangle 3"/>
          <p:cNvSpPr>
            <a:spLocks noGrp="1" noChangeArrowheads="1"/>
          </p:cNvSpPr>
          <p:nvPr>
            <p:ph type="body" idx="1"/>
          </p:nvPr>
        </p:nvSpPr>
        <p:spPr>
          <a:xfrm>
            <a:off x="493713" y="1292225"/>
            <a:ext cx="7772400" cy="2100263"/>
          </a:xfrm>
        </p:spPr>
        <p:txBody>
          <a:bodyPr/>
          <a:lstStyle/>
          <a:p>
            <a:pPr>
              <a:lnSpc>
                <a:spcPct val="90000"/>
              </a:lnSpc>
            </a:pPr>
            <a:r>
              <a:rPr lang="en-US" i="1">
                <a:solidFill>
                  <a:srgbClr val="FF0000"/>
                </a:solidFill>
              </a:rPr>
              <a:t>many</a:t>
            </a:r>
            <a:r>
              <a:rPr lang="en-US"/>
              <a:t> different Ethernet standards</a:t>
            </a:r>
          </a:p>
          <a:p>
            <a:pPr lvl="1">
              <a:lnSpc>
                <a:spcPct val="90000"/>
              </a:lnSpc>
            </a:pPr>
            <a:r>
              <a:rPr lang="en-US"/>
              <a:t>common MAC protocol and frame format</a:t>
            </a:r>
          </a:p>
          <a:p>
            <a:pPr lvl="1">
              <a:lnSpc>
                <a:spcPct val="90000"/>
              </a:lnSpc>
            </a:pPr>
            <a:r>
              <a:rPr lang="en-US"/>
              <a:t>different speeds: 2 Mbps, 10 Mbps, 100 Mbps, 1Gbps, 10G bps</a:t>
            </a:r>
          </a:p>
          <a:p>
            <a:pPr lvl="1">
              <a:lnSpc>
                <a:spcPct val="90000"/>
              </a:lnSpc>
            </a:pPr>
            <a:r>
              <a:rPr lang="en-US"/>
              <a:t>different physical layer media: fiber, cable</a:t>
            </a:r>
          </a:p>
          <a:p>
            <a:pPr>
              <a:lnSpc>
                <a:spcPct val="90000"/>
              </a:lnSpc>
            </a:pPr>
            <a:endParaRPr lang="en-US" sz="3200"/>
          </a:p>
        </p:txBody>
      </p:sp>
      <p:sp>
        <p:nvSpPr>
          <p:cNvPr id="412711" name="Freeform 39"/>
          <p:cNvSpPr>
            <a:spLocks/>
          </p:cNvSpPr>
          <p:nvPr/>
        </p:nvSpPr>
        <p:spPr bwMode="auto">
          <a:xfrm>
            <a:off x="2873375" y="4075113"/>
            <a:ext cx="1393825" cy="1527175"/>
          </a:xfrm>
          <a:custGeom>
            <a:avLst/>
            <a:gdLst>
              <a:gd name="T0" fmla="*/ 851 w 878"/>
              <a:gd name="T1" fmla="*/ 0 h 962"/>
              <a:gd name="T2" fmla="*/ 0 w 878"/>
              <a:gd name="T3" fmla="*/ 622 h 962"/>
              <a:gd name="T4" fmla="*/ 7 w 878"/>
              <a:gd name="T5" fmla="*/ 962 h 962"/>
              <a:gd name="T6" fmla="*/ 878 w 878"/>
              <a:gd name="T7" fmla="*/ 960 h 962"/>
              <a:gd name="T8" fmla="*/ 851 w 878"/>
              <a:gd name="T9" fmla="*/ 0 h 962"/>
            </a:gdLst>
            <a:ahLst/>
            <a:cxnLst>
              <a:cxn ang="0">
                <a:pos x="T0" y="T1"/>
              </a:cxn>
              <a:cxn ang="0">
                <a:pos x="T2" y="T3"/>
              </a:cxn>
              <a:cxn ang="0">
                <a:pos x="T4" y="T5"/>
              </a:cxn>
              <a:cxn ang="0">
                <a:pos x="T6" y="T7"/>
              </a:cxn>
              <a:cxn ang="0">
                <a:pos x="T8" y="T9"/>
              </a:cxn>
            </a:cxnLst>
            <a:rect l="0" t="0" r="r" b="b"/>
            <a:pathLst>
              <a:path w="878" h="962">
                <a:moveTo>
                  <a:pt x="851" y="0"/>
                </a:moveTo>
                <a:lnTo>
                  <a:pt x="0" y="622"/>
                </a:lnTo>
                <a:lnTo>
                  <a:pt x="7" y="962"/>
                </a:lnTo>
                <a:lnTo>
                  <a:pt x="878" y="960"/>
                </a:lnTo>
                <a:lnTo>
                  <a:pt x="851" y="0"/>
                </a:lnTo>
                <a:close/>
              </a:path>
            </a:pathLst>
          </a:custGeom>
          <a:gradFill rotWithShape="1">
            <a:gsLst>
              <a:gs pos="0">
                <a:srgbClr val="DDDDDD"/>
              </a:gs>
              <a:gs pos="100000">
                <a:schemeClr val="bg1"/>
              </a:gs>
            </a:gsLst>
            <a:lin ang="0" scaled="1"/>
          </a:gradFill>
          <a:ln w="9525" cap="flat">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12712" name="Group 40"/>
          <p:cNvGrpSpPr>
            <a:grpSpLocks/>
          </p:cNvGrpSpPr>
          <p:nvPr/>
        </p:nvGrpSpPr>
        <p:grpSpPr bwMode="auto">
          <a:xfrm>
            <a:off x="1577975" y="4189413"/>
            <a:ext cx="1300163" cy="1465262"/>
            <a:chOff x="921" y="785"/>
            <a:chExt cx="819" cy="923"/>
          </a:xfrm>
        </p:grpSpPr>
        <p:sp>
          <p:nvSpPr>
            <p:cNvPr id="412713" name="Rectangle 41"/>
            <p:cNvSpPr>
              <a:spLocks noChangeArrowheads="1"/>
            </p:cNvSpPr>
            <p:nvPr/>
          </p:nvSpPr>
          <p:spPr bwMode="auto">
            <a:xfrm>
              <a:off x="924" y="810"/>
              <a:ext cx="816" cy="8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714" name="Text Box 42"/>
            <p:cNvSpPr txBox="1">
              <a:spLocks noChangeArrowheads="1"/>
            </p:cNvSpPr>
            <p:nvPr/>
          </p:nvSpPr>
          <p:spPr bwMode="auto">
            <a:xfrm>
              <a:off x="922" y="785"/>
              <a:ext cx="804" cy="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i="0">
                  <a:latin typeface="Arial" charset="0"/>
                </a:rPr>
                <a:t>application</a:t>
              </a:r>
            </a:p>
            <a:p>
              <a:pPr algn="ctr" eaLnBrk="1" hangingPunct="1"/>
              <a:r>
                <a:rPr lang="en-US" i="0">
                  <a:latin typeface="Arial" charset="0"/>
                </a:rPr>
                <a:t>transport</a:t>
              </a:r>
            </a:p>
            <a:p>
              <a:pPr algn="ctr" eaLnBrk="1" hangingPunct="1"/>
              <a:r>
                <a:rPr lang="en-US" i="0">
                  <a:latin typeface="Arial" charset="0"/>
                </a:rPr>
                <a:t>network</a:t>
              </a:r>
            </a:p>
            <a:p>
              <a:pPr algn="ctr" eaLnBrk="1" hangingPunct="1"/>
              <a:r>
                <a:rPr lang="en-US" i="0">
                  <a:latin typeface="Arial" charset="0"/>
                </a:rPr>
                <a:t>link</a:t>
              </a:r>
            </a:p>
            <a:p>
              <a:pPr algn="ctr" eaLnBrk="1" hangingPunct="1"/>
              <a:r>
                <a:rPr lang="en-US" i="0">
                  <a:latin typeface="Arial" charset="0"/>
                </a:rPr>
                <a:t>physical</a:t>
              </a:r>
            </a:p>
          </p:txBody>
        </p:sp>
        <p:sp>
          <p:nvSpPr>
            <p:cNvPr id="412715" name="Line 43"/>
            <p:cNvSpPr>
              <a:spLocks noChangeShapeType="1"/>
            </p:cNvSpPr>
            <p:nvPr/>
          </p:nvSpPr>
          <p:spPr bwMode="auto">
            <a:xfrm>
              <a:off x="924" y="993"/>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716" name="Line 44"/>
            <p:cNvSpPr>
              <a:spLocks noChangeShapeType="1"/>
            </p:cNvSpPr>
            <p:nvPr/>
          </p:nvSpPr>
          <p:spPr bwMode="auto">
            <a:xfrm>
              <a:off x="924" y="1167"/>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717" name="Line 45"/>
            <p:cNvSpPr>
              <a:spLocks noChangeShapeType="1"/>
            </p:cNvSpPr>
            <p:nvPr/>
          </p:nvSpPr>
          <p:spPr bwMode="auto">
            <a:xfrm>
              <a:off x="921" y="1344"/>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718" name="Line 46"/>
            <p:cNvSpPr>
              <a:spLocks noChangeShapeType="1"/>
            </p:cNvSpPr>
            <p:nvPr/>
          </p:nvSpPr>
          <p:spPr bwMode="auto">
            <a:xfrm>
              <a:off x="926" y="1501"/>
              <a:ext cx="808" cy="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719" name="Line 47"/>
            <p:cNvSpPr>
              <a:spLocks noChangeShapeType="1"/>
            </p:cNvSpPr>
            <p:nvPr/>
          </p:nvSpPr>
          <p:spPr bwMode="auto">
            <a:xfrm>
              <a:off x="926" y="1552"/>
              <a:ext cx="0" cy="10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720" name="Line 48"/>
            <p:cNvSpPr>
              <a:spLocks noChangeShapeType="1"/>
            </p:cNvSpPr>
            <p:nvPr/>
          </p:nvSpPr>
          <p:spPr bwMode="auto">
            <a:xfrm>
              <a:off x="1739" y="1541"/>
              <a:ext cx="0" cy="10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2721" name="Rectangle 49"/>
          <p:cNvSpPr>
            <a:spLocks noChangeArrowheads="1"/>
          </p:cNvSpPr>
          <p:nvPr/>
        </p:nvSpPr>
        <p:spPr bwMode="auto">
          <a:xfrm>
            <a:off x="4230688" y="4038600"/>
            <a:ext cx="4195762" cy="15684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722" name="Line 50"/>
          <p:cNvSpPr>
            <a:spLocks noChangeShapeType="1"/>
          </p:cNvSpPr>
          <p:nvPr/>
        </p:nvSpPr>
        <p:spPr bwMode="auto">
          <a:xfrm flipV="1">
            <a:off x="4244975" y="4703763"/>
            <a:ext cx="4178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723" name="Text Box 51"/>
          <p:cNvSpPr txBox="1">
            <a:spLocks noChangeArrowheads="1"/>
          </p:cNvSpPr>
          <p:nvPr/>
        </p:nvSpPr>
        <p:spPr bwMode="auto">
          <a:xfrm>
            <a:off x="5413375" y="4079875"/>
            <a:ext cx="1735138"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sz="1600" i="0">
                <a:latin typeface="Arial" charset="0"/>
              </a:rPr>
              <a:t>MAC protocol</a:t>
            </a:r>
          </a:p>
          <a:p>
            <a:pPr algn="ctr" eaLnBrk="1" hangingPunct="1"/>
            <a:r>
              <a:rPr lang="en-US" sz="1600" i="0">
                <a:latin typeface="Arial" charset="0"/>
              </a:rPr>
              <a:t>and frame format</a:t>
            </a:r>
          </a:p>
        </p:txBody>
      </p:sp>
      <p:sp>
        <p:nvSpPr>
          <p:cNvPr id="412724" name="Text Box 52"/>
          <p:cNvSpPr txBox="1">
            <a:spLocks noChangeArrowheads="1"/>
          </p:cNvSpPr>
          <p:nvPr/>
        </p:nvSpPr>
        <p:spPr bwMode="auto">
          <a:xfrm>
            <a:off x="4398963" y="4794250"/>
            <a:ext cx="1250950"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i="0">
                <a:latin typeface="Arial" charset="0"/>
              </a:rPr>
              <a:t>100BASE-TX</a:t>
            </a:r>
          </a:p>
        </p:txBody>
      </p:sp>
      <p:sp>
        <p:nvSpPr>
          <p:cNvPr id="412725" name="Text Box 53"/>
          <p:cNvSpPr txBox="1">
            <a:spLocks noChangeArrowheads="1"/>
          </p:cNvSpPr>
          <p:nvPr/>
        </p:nvSpPr>
        <p:spPr bwMode="auto">
          <a:xfrm>
            <a:off x="4410075" y="5154613"/>
            <a:ext cx="1230313"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i="0">
                <a:latin typeface="Arial" charset="0"/>
              </a:rPr>
              <a:t>100BASE-T4</a:t>
            </a:r>
          </a:p>
        </p:txBody>
      </p:sp>
      <p:sp>
        <p:nvSpPr>
          <p:cNvPr id="412726" name="Text Box 54"/>
          <p:cNvSpPr txBox="1">
            <a:spLocks noChangeArrowheads="1"/>
          </p:cNvSpPr>
          <p:nvPr/>
        </p:nvSpPr>
        <p:spPr bwMode="auto">
          <a:xfrm>
            <a:off x="7081838" y="4789488"/>
            <a:ext cx="1250950"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i="0">
                <a:latin typeface="Arial" charset="0"/>
              </a:rPr>
              <a:t>100BASE-FX</a:t>
            </a:r>
          </a:p>
        </p:txBody>
      </p:sp>
      <p:sp>
        <p:nvSpPr>
          <p:cNvPr id="412727" name="Freeform 55"/>
          <p:cNvSpPr>
            <a:spLocks/>
          </p:cNvSpPr>
          <p:nvPr/>
        </p:nvSpPr>
        <p:spPr bwMode="auto">
          <a:xfrm>
            <a:off x="2887663" y="4684713"/>
            <a:ext cx="1393825" cy="611187"/>
          </a:xfrm>
          <a:custGeom>
            <a:avLst/>
            <a:gdLst>
              <a:gd name="T0" fmla="*/ 0 w 878"/>
              <a:gd name="T1" fmla="*/ 385 h 385"/>
              <a:gd name="T2" fmla="*/ 878 w 878"/>
              <a:gd name="T3" fmla="*/ 0 h 385"/>
            </a:gdLst>
            <a:ahLst/>
            <a:cxnLst>
              <a:cxn ang="0">
                <a:pos x="T0" y="T1"/>
              </a:cxn>
              <a:cxn ang="0">
                <a:pos x="T2" y="T3"/>
              </a:cxn>
            </a:cxnLst>
            <a:rect l="0" t="0" r="r" b="b"/>
            <a:pathLst>
              <a:path w="878" h="385">
                <a:moveTo>
                  <a:pt x="0" y="385"/>
                </a:moveTo>
                <a:lnTo>
                  <a:pt x="878" y="0"/>
                </a:lnTo>
              </a:path>
            </a:pathLst>
          </a:custGeom>
          <a:noFill/>
          <a:ln w="9525" cap="flat">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728" name="Text Box 56"/>
          <p:cNvSpPr txBox="1">
            <a:spLocks noChangeArrowheads="1"/>
          </p:cNvSpPr>
          <p:nvPr/>
        </p:nvSpPr>
        <p:spPr bwMode="auto">
          <a:xfrm>
            <a:off x="5741988" y="4787900"/>
            <a:ext cx="1230312"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i="0">
                <a:latin typeface="Arial" charset="0"/>
              </a:rPr>
              <a:t>100BASE-T2</a:t>
            </a:r>
          </a:p>
        </p:txBody>
      </p:sp>
      <p:sp>
        <p:nvSpPr>
          <p:cNvPr id="412729" name="Text Box 57"/>
          <p:cNvSpPr txBox="1">
            <a:spLocks noChangeArrowheads="1"/>
          </p:cNvSpPr>
          <p:nvPr/>
        </p:nvSpPr>
        <p:spPr bwMode="auto">
          <a:xfrm>
            <a:off x="5724525" y="5148263"/>
            <a:ext cx="1262063"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i="0">
                <a:latin typeface="Arial" charset="0"/>
              </a:rPr>
              <a:t>100BASE-SX</a:t>
            </a:r>
          </a:p>
        </p:txBody>
      </p:sp>
      <p:sp>
        <p:nvSpPr>
          <p:cNvPr id="412730" name="Text Box 58"/>
          <p:cNvSpPr txBox="1">
            <a:spLocks noChangeArrowheads="1"/>
          </p:cNvSpPr>
          <p:nvPr/>
        </p:nvSpPr>
        <p:spPr bwMode="auto">
          <a:xfrm>
            <a:off x="7088188" y="5143500"/>
            <a:ext cx="1262062"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i="0">
                <a:latin typeface="Arial" charset="0"/>
              </a:rPr>
              <a:t>100BASE-BX</a:t>
            </a:r>
          </a:p>
        </p:txBody>
      </p:sp>
      <p:grpSp>
        <p:nvGrpSpPr>
          <p:cNvPr id="412739" name="Group 67"/>
          <p:cNvGrpSpPr>
            <a:grpSpLocks/>
          </p:cNvGrpSpPr>
          <p:nvPr/>
        </p:nvGrpSpPr>
        <p:grpSpPr bwMode="auto">
          <a:xfrm>
            <a:off x="5681663" y="4743450"/>
            <a:ext cx="2921000" cy="1562100"/>
            <a:chOff x="3579" y="2988"/>
            <a:chExt cx="1840" cy="984"/>
          </a:xfrm>
        </p:grpSpPr>
        <p:sp>
          <p:nvSpPr>
            <p:cNvPr id="412731" name="Freeform 59"/>
            <p:cNvSpPr>
              <a:spLocks/>
            </p:cNvSpPr>
            <p:nvPr/>
          </p:nvSpPr>
          <p:spPr bwMode="auto">
            <a:xfrm>
              <a:off x="3579" y="2988"/>
              <a:ext cx="1709" cy="489"/>
            </a:xfrm>
            <a:custGeom>
              <a:avLst/>
              <a:gdLst>
                <a:gd name="T0" fmla="*/ 842 w 1709"/>
                <a:gd name="T1" fmla="*/ 0 h 489"/>
                <a:gd name="T2" fmla="*/ 843 w 1709"/>
                <a:gd name="T3" fmla="*/ 239 h 489"/>
                <a:gd name="T4" fmla="*/ 5 w 1709"/>
                <a:gd name="T5" fmla="*/ 239 h 489"/>
                <a:gd name="T6" fmla="*/ 0 w 1709"/>
                <a:gd name="T7" fmla="*/ 489 h 489"/>
                <a:gd name="T8" fmla="*/ 1709 w 1709"/>
                <a:gd name="T9" fmla="*/ 489 h 489"/>
                <a:gd name="T10" fmla="*/ 1704 w 1709"/>
                <a:gd name="T11" fmla="*/ 0 h 489"/>
                <a:gd name="T12" fmla="*/ 842 w 1709"/>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1709" h="489">
                  <a:moveTo>
                    <a:pt x="842" y="0"/>
                  </a:moveTo>
                  <a:lnTo>
                    <a:pt x="843" y="239"/>
                  </a:lnTo>
                  <a:lnTo>
                    <a:pt x="5" y="239"/>
                  </a:lnTo>
                  <a:lnTo>
                    <a:pt x="0" y="489"/>
                  </a:lnTo>
                  <a:lnTo>
                    <a:pt x="1709" y="489"/>
                  </a:lnTo>
                  <a:cubicBezTo>
                    <a:pt x="1707" y="330"/>
                    <a:pt x="1706" y="159"/>
                    <a:pt x="1704" y="0"/>
                  </a:cubicBezTo>
                  <a:lnTo>
                    <a:pt x="842" y="0"/>
                  </a:lnTo>
                  <a:close/>
                </a:path>
              </a:pathLst>
            </a:custGeom>
            <a:noFill/>
            <a:ln w="1905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732" name="Line 60"/>
            <p:cNvSpPr>
              <a:spLocks noChangeShapeType="1"/>
            </p:cNvSpPr>
            <p:nvPr/>
          </p:nvSpPr>
          <p:spPr bwMode="auto">
            <a:xfrm>
              <a:off x="4410" y="3494"/>
              <a:ext cx="227" cy="291"/>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733" name="Text Box 61"/>
            <p:cNvSpPr txBox="1">
              <a:spLocks noChangeArrowheads="1"/>
            </p:cNvSpPr>
            <p:nvPr/>
          </p:nvSpPr>
          <p:spPr bwMode="auto">
            <a:xfrm>
              <a:off x="4003" y="3741"/>
              <a:ext cx="14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fiber physical layer</a:t>
              </a:r>
            </a:p>
          </p:txBody>
        </p:sp>
      </p:grpSp>
      <p:grpSp>
        <p:nvGrpSpPr>
          <p:cNvPr id="412738" name="Group 66"/>
          <p:cNvGrpSpPr>
            <a:grpSpLocks/>
          </p:cNvGrpSpPr>
          <p:nvPr/>
        </p:nvGrpSpPr>
        <p:grpSpPr bwMode="auto">
          <a:xfrm>
            <a:off x="3689350" y="4733925"/>
            <a:ext cx="3303588" cy="1870075"/>
            <a:chOff x="2324" y="2982"/>
            <a:chExt cx="2081" cy="1178"/>
          </a:xfrm>
        </p:grpSpPr>
        <p:sp>
          <p:nvSpPr>
            <p:cNvPr id="412734" name="Freeform 62"/>
            <p:cNvSpPr>
              <a:spLocks/>
            </p:cNvSpPr>
            <p:nvPr/>
          </p:nvSpPr>
          <p:spPr bwMode="auto">
            <a:xfrm>
              <a:off x="2741" y="2982"/>
              <a:ext cx="1664" cy="495"/>
            </a:xfrm>
            <a:custGeom>
              <a:avLst/>
              <a:gdLst>
                <a:gd name="T0" fmla="*/ 1664 w 1664"/>
                <a:gd name="T1" fmla="*/ 0 h 495"/>
                <a:gd name="T2" fmla="*/ 1652 w 1664"/>
                <a:gd name="T3" fmla="*/ 233 h 495"/>
                <a:gd name="T4" fmla="*/ 820 w 1664"/>
                <a:gd name="T5" fmla="*/ 233 h 495"/>
                <a:gd name="T6" fmla="*/ 814 w 1664"/>
                <a:gd name="T7" fmla="*/ 495 h 495"/>
                <a:gd name="T8" fmla="*/ 0 w 1664"/>
                <a:gd name="T9" fmla="*/ 495 h 495"/>
                <a:gd name="T10" fmla="*/ 0 w 1664"/>
                <a:gd name="T11" fmla="*/ 0 h 495"/>
                <a:gd name="T12" fmla="*/ 1664 w 1664"/>
                <a:gd name="T13" fmla="*/ 0 h 495"/>
              </a:gdLst>
              <a:ahLst/>
              <a:cxnLst>
                <a:cxn ang="0">
                  <a:pos x="T0" y="T1"/>
                </a:cxn>
                <a:cxn ang="0">
                  <a:pos x="T2" y="T3"/>
                </a:cxn>
                <a:cxn ang="0">
                  <a:pos x="T4" y="T5"/>
                </a:cxn>
                <a:cxn ang="0">
                  <a:pos x="T6" y="T7"/>
                </a:cxn>
                <a:cxn ang="0">
                  <a:pos x="T8" y="T9"/>
                </a:cxn>
                <a:cxn ang="0">
                  <a:pos x="T10" y="T11"/>
                </a:cxn>
                <a:cxn ang="0">
                  <a:pos x="T12" y="T13"/>
                </a:cxn>
              </a:cxnLst>
              <a:rect l="0" t="0" r="r" b="b"/>
              <a:pathLst>
                <a:path w="1664" h="495">
                  <a:moveTo>
                    <a:pt x="1664" y="0"/>
                  </a:moveTo>
                  <a:lnTo>
                    <a:pt x="1652" y="233"/>
                  </a:lnTo>
                  <a:lnTo>
                    <a:pt x="820" y="233"/>
                  </a:lnTo>
                  <a:lnTo>
                    <a:pt x="814" y="495"/>
                  </a:lnTo>
                  <a:lnTo>
                    <a:pt x="0" y="495"/>
                  </a:lnTo>
                  <a:lnTo>
                    <a:pt x="0" y="0"/>
                  </a:lnTo>
                  <a:lnTo>
                    <a:pt x="1664" y="0"/>
                  </a:lnTo>
                  <a:close/>
                </a:path>
              </a:pathLst>
            </a:custGeom>
            <a:noFill/>
            <a:ln w="2857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735" name="Line 63"/>
            <p:cNvSpPr>
              <a:spLocks noChangeShapeType="1"/>
            </p:cNvSpPr>
            <p:nvPr/>
          </p:nvSpPr>
          <p:spPr bwMode="auto">
            <a:xfrm flipH="1">
              <a:off x="2929" y="3503"/>
              <a:ext cx="227" cy="291"/>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737" name="Text Box 65"/>
            <p:cNvSpPr txBox="1">
              <a:spLocks noChangeArrowheads="1"/>
            </p:cNvSpPr>
            <p:nvPr/>
          </p:nvSpPr>
          <p:spPr bwMode="auto">
            <a:xfrm>
              <a:off x="2324" y="3756"/>
              <a:ext cx="1383"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accent2"/>
                  </a:solidFill>
                </a:rPr>
                <a:t>copper (twister</a:t>
              </a:r>
            </a:p>
            <a:p>
              <a:r>
                <a:rPr lang="en-US" i="0">
                  <a:solidFill>
                    <a:schemeClr val="accent2"/>
                  </a:solidFill>
                </a:rPr>
                <a:t>pair) physical layer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2738"/>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1500"/>
                                  </p:stCondLst>
                                  <p:childTnLst>
                                    <p:set>
                                      <p:cBhvr>
                                        <p:cTn id="9" dur="1" fill="hold">
                                          <p:stCondLst>
                                            <p:cond delay="0"/>
                                          </p:stCondLst>
                                        </p:cTn>
                                        <p:tgtEl>
                                          <p:spTgt spid="4127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5: DataLink Layer</a:t>
            </a:r>
          </a:p>
        </p:txBody>
      </p:sp>
      <p:sp>
        <p:nvSpPr>
          <p:cNvPr id="6" name="Slide Number Placeholder 5"/>
          <p:cNvSpPr>
            <a:spLocks noGrp="1"/>
          </p:cNvSpPr>
          <p:nvPr>
            <p:ph type="sldNum" sz="quarter" idx="12"/>
          </p:nvPr>
        </p:nvSpPr>
        <p:spPr/>
        <p:txBody>
          <a:bodyPr/>
          <a:lstStyle/>
          <a:p>
            <a:r>
              <a:rPr lang="en-US"/>
              <a:t>5-</a:t>
            </a:r>
            <a:fld id="{D7D3A6EA-B82B-47F0-AEA3-3E1C247E7801}" type="slidenum">
              <a:rPr lang="en-US"/>
              <a:pPr/>
              <a:t>55</a:t>
            </a:fld>
            <a:endParaRPr lang="en-US"/>
          </a:p>
        </p:txBody>
      </p:sp>
      <p:sp>
        <p:nvSpPr>
          <p:cNvPr id="413698" name="Rectangle 2"/>
          <p:cNvSpPr>
            <a:spLocks noGrp="1" noChangeArrowheads="1"/>
          </p:cNvSpPr>
          <p:nvPr>
            <p:ph type="title"/>
          </p:nvPr>
        </p:nvSpPr>
        <p:spPr>
          <a:xfrm>
            <a:off x="195263" y="219075"/>
            <a:ext cx="7772400" cy="1143000"/>
          </a:xfrm>
        </p:spPr>
        <p:txBody>
          <a:bodyPr/>
          <a:lstStyle/>
          <a:p>
            <a:r>
              <a:rPr lang="en-US"/>
              <a:t>Manchester encoding</a:t>
            </a:r>
          </a:p>
        </p:txBody>
      </p:sp>
      <p:sp>
        <p:nvSpPr>
          <p:cNvPr id="413699" name="Rectangle 3"/>
          <p:cNvSpPr>
            <a:spLocks noGrp="1" noChangeArrowheads="1"/>
          </p:cNvSpPr>
          <p:nvPr>
            <p:ph type="body" idx="1"/>
          </p:nvPr>
        </p:nvSpPr>
        <p:spPr>
          <a:xfrm>
            <a:off x="485775" y="3883025"/>
            <a:ext cx="7772400" cy="2009775"/>
          </a:xfrm>
        </p:spPr>
        <p:txBody>
          <a:bodyPr/>
          <a:lstStyle/>
          <a:p>
            <a:r>
              <a:rPr lang="en-US" sz="2400"/>
              <a:t>used in 10BaseT</a:t>
            </a:r>
          </a:p>
          <a:p>
            <a:r>
              <a:rPr lang="en-US" sz="2400"/>
              <a:t>each bit has a transition</a:t>
            </a:r>
          </a:p>
          <a:p>
            <a:r>
              <a:rPr lang="en-US" sz="2400"/>
              <a:t>allows clocks in sending and receiving nodes to synchronize to each other</a:t>
            </a:r>
          </a:p>
          <a:p>
            <a:pPr lvl="1"/>
            <a:r>
              <a:rPr lang="en-US" sz="2000"/>
              <a:t>no need for a centralized, global clock among nodes!</a:t>
            </a:r>
          </a:p>
          <a:p>
            <a:r>
              <a:rPr lang="en-US" sz="2400"/>
              <a:t>Hey, this is physical-layer stuff!</a:t>
            </a:r>
          </a:p>
        </p:txBody>
      </p:sp>
      <p:pic>
        <p:nvPicPr>
          <p:cNvPr id="413700" name="Picture 4" descr="manche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563" y="1408113"/>
            <a:ext cx="5835650" cy="23129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5: DataLink Layer</a:t>
            </a:r>
          </a:p>
        </p:txBody>
      </p:sp>
      <p:sp>
        <p:nvSpPr>
          <p:cNvPr id="6" name="Slide Number Placeholder 6"/>
          <p:cNvSpPr>
            <a:spLocks noGrp="1"/>
          </p:cNvSpPr>
          <p:nvPr>
            <p:ph type="sldNum" sz="quarter" idx="12"/>
          </p:nvPr>
        </p:nvSpPr>
        <p:spPr/>
        <p:txBody>
          <a:bodyPr/>
          <a:lstStyle/>
          <a:p>
            <a:r>
              <a:rPr lang="en-US"/>
              <a:t>5-</a:t>
            </a:r>
            <a:fld id="{DBF12ADA-722D-4E1F-A36A-06F84B114668}" type="slidenum">
              <a:rPr lang="en-US"/>
              <a:pPr/>
              <a:t>56</a:t>
            </a:fld>
            <a:endParaRPr lang="en-US"/>
          </a:p>
        </p:txBody>
      </p:sp>
      <p:sp>
        <p:nvSpPr>
          <p:cNvPr id="522242" name="Rectangle 2"/>
          <p:cNvSpPr>
            <a:spLocks noGrp="1" noChangeArrowheads="1"/>
          </p:cNvSpPr>
          <p:nvPr>
            <p:ph type="title"/>
          </p:nvPr>
        </p:nvSpPr>
        <p:spPr/>
        <p:txBody>
          <a:bodyPr/>
          <a:lstStyle/>
          <a:p>
            <a:r>
              <a:rPr lang="en-US"/>
              <a:t>Link Layer</a:t>
            </a:r>
          </a:p>
        </p:txBody>
      </p:sp>
      <p:sp>
        <p:nvSpPr>
          <p:cNvPr id="522243" name="Rectangle 3"/>
          <p:cNvSpPr>
            <a:spLocks noGrp="1" noChangeArrowheads="1"/>
          </p:cNvSpPr>
          <p:nvPr>
            <p:ph type="body" sz="half" idx="1"/>
          </p:nvPr>
        </p:nvSpPr>
        <p:spPr/>
        <p:txBody>
          <a:bodyPr/>
          <a:lstStyle/>
          <a:p>
            <a:r>
              <a:rPr lang="en-US" sz="2400"/>
              <a:t>5.1 Introduction and services</a:t>
            </a:r>
          </a:p>
          <a:p>
            <a:r>
              <a:rPr lang="en-US" sz="2400"/>
              <a:t>5.2 Error detection and correction </a:t>
            </a:r>
          </a:p>
          <a:p>
            <a:r>
              <a:rPr lang="en-US" sz="2400"/>
              <a:t>5.3 Multiple access protocols</a:t>
            </a:r>
          </a:p>
          <a:p>
            <a:r>
              <a:rPr lang="en-US" sz="2400"/>
              <a:t>5.4 Link-layer Addressing</a:t>
            </a:r>
          </a:p>
          <a:p>
            <a:r>
              <a:rPr lang="en-US" sz="2400"/>
              <a:t>5.5 Ethernet</a:t>
            </a:r>
          </a:p>
        </p:txBody>
      </p:sp>
      <p:sp>
        <p:nvSpPr>
          <p:cNvPr id="522246" name="Rectangle 6"/>
          <p:cNvSpPr>
            <a:spLocks noGrp="1" noChangeArrowheads="1"/>
          </p:cNvSpPr>
          <p:nvPr>
            <p:ph type="body" sz="half" idx="2"/>
          </p:nvPr>
        </p:nvSpPr>
        <p:spPr>
          <a:xfrm>
            <a:off x="4495800" y="1600200"/>
            <a:ext cx="4054475" cy="4648200"/>
          </a:xfrm>
          <a:noFill/>
          <a:ln/>
        </p:spPr>
        <p:txBody>
          <a:bodyPr/>
          <a:lstStyle/>
          <a:p>
            <a:r>
              <a:rPr lang="en-US" sz="2400">
                <a:solidFill>
                  <a:srgbClr val="FF0000"/>
                </a:solidFill>
              </a:rPr>
              <a:t>5.6 Link-layer switches, LANs, VLANs</a:t>
            </a:r>
          </a:p>
          <a:p>
            <a:r>
              <a:rPr lang="en-US" sz="2400"/>
              <a:t>5.7 PPP</a:t>
            </a:r>
          </a:p>
          <a:p>
            <a:r>
              <a:rPr lang="en-US" sz="2400"/>
              <a:t>5.8 Link virtualization: MPLS</a:t>
            </a:r>
          </a:p>
          <a:p>
            <a:r>
              <a:rPr lang="en-US" sz="2400"/>
              <a:t>5.9 A day in the life of a web request</a:t>
            </a:r>
          </a:p>
          <a:p>
            <a:pPr>
              <a:buFont typeface="ZapfDingbats" pitchFamily="82" charset="2"/>
              <a:buNone/>
            </a:pPr>
            <a:endParaRPr lang="en-US" sz="240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4"/>
          <p:cNvSpPr>
            <a:spLocks noGrp="1"/>
          </p:cNvSpPr>
          <p:nvPr>
            <p:ph type="ftr" sz="quarter" idx="11"/>
          </p:nvPr>
        </p:nvSpPr>
        <p:spPr/>
        <p:txBody>
          <a:bodyPr/>
          <a:lstStyle/>
          <a:p>
            <a:r>
              <a:rPr lang="en-US"/>
              <a:t>5: DataLink Layer</a:t>
            </a:r>
          </a:p>
        </p:txBody>
      </p:sp>
      <p:sp>
        <p:nvSpPr>
          <p:cNvPr id="23" name="Slide Number Placeholder 5"/>
          <p:cNvSpPr>
            <a:spLocks noGrp="1"/>
          </p:cNvSpPr>
          <p:nvPr>
            <p:ph type="sldNum" sz="quarter" idx="12"/>
          </p:nvPr>
        </p:nvSpPr>
        <p:spPr/>
        <p:txBody>
          <a:bodyPr/>
          <a:lstStyle/>
          <a:p>
            <a:r>
              <a:rPr lang="en-US"/>
              <a:t>5-</a:t>
            </a:r>
            <a:fld id="{3783B586-8D5C-4A7C-A3AA-F03FD1D5EE53}" type="slidenum">
              <a:rPr lang="en-US"/>
              <a:pPr/>
              <a:t>57</a:t>
            </a:fld>
            <a:endParaRPr lang="en-US"/>
          </a:p>
        </p:txBody>
      </p:sp>
      <p:sp>
        <p:nvSpPr>
          <p:cNvPr id="676866" name="Rectangle 2"/>
          <p:cNvSpPr>
            <a:spLocks noGrp="1" noChangeArrowheads="1"/>
          </p:cNvSpPr>
          <p:nvPr>
            <p:ph type="title"/>
          </p:nvPr>
        </p:nvSpPr>
        <p:spPr>
          <a:xfrm>
            <a:off x="522288" y="0"/>
            <a:ext cx="7772400" cy="1143000"/>
          </a:xfrm>
        </p:spPr>
        <p:txBody>
          <a:bodyPr/>
          <a:lstStyle/>
          <a:p>
            <a:r>
              <a:rPr lang="en-US"/>
              <a:t>Hubs</a:t>
            </a:r>
          </a:p>
        </p:txBody>
      </p:sp>
      <p:sp>
        <p:nvSpPr>
          <p:cNvPr id="676867" name="Rectangle 3"/>
          <p:cNvSpPr>
            <a:spLocks noGrp="1" noChangeArrowheads="1"/>
          </p:cNvSpPr>
          <p:nvPr>
            <p:ph type="body" idx="1"/>
          </p:nvPr>
        </p:nvSpPr>
        <p:spPr>
          <a:xfrm>
            <a:off x="485775" y="977900"/>
            <a:ext cx="7772400" cy="2319338"/>
          </a:xfrm>
        </p:spPr>
        <p:txBody>
          <a:bodyPr/>
          <a:lstStyle/>
          <a:p>
            <a:pPr>
              <a:buFont typeface="ZapfDingbats" pitchFamily="82" charset="2"/>
              <a:buNone/>
            </a:pPr>
            <a:r>
              <a:rPr lang="en-US" sz="2400"/>
              <a:t>… physical-layer (“dumb”) repeaters:</a:t>
            </a:r>
          </a:p>
          <a:p>
            <a:pPr lvl="1"/>
            <a:r>
              <a:rPr lang="en-US"/>
              <a:t>bits coming in one link go out </a:t>
            </a:r>
            <a:r>
              <a:rPr lang="en-US" i="1">
                <a:solidFill>
                  <a:srgbClr val="FF0000"/>
                </a:solidFill>
              </a:rPr>
              <a:t>all</a:t>
            </a:r>
            <a:r>
              <a:rPr lang="en-US"/>
              <a:t> other links at same rate</a:t>
            </a:r>
          </a:p>
          <a:p>
            <a:pPr lvl="1"/>
            <a:r>
              <a:rPr lang="en-US"/>
              <a:t>all nodes connected to hub can collide with one another</a:t>
            </a:r>
          </a:p>
          <a:p>
            <a:pPr lvl="1"/>
            <a:r>
              <a:rPr lang="en-US"/>
              <a:t>no frame buffering</a:t>
            </a:r>
          </a:p>
          <a:p>
            <a:pPr lvl="1"/>
            <a:r>
              <a:rPr lang="en-US"/>
              <a:t>no CSMA/CD at hub: host NICs detect collisions</a:t>
            </a:r>
          </a:p>
        </p:txBody>
      </p:sp>
      <p:grpSp>
        <p:nvGrpSpPr>
          <p:cNvPr id="676868" name="Group 4"/>
          <p:cNvGrpSpPr>
            <a:grpSpLocks/>
          </p:cNvGrpSpPr>
          <p:nvPr/>
        </p:nvGrpSpPr>
        <p:grpSpPr bwMode="auto">
          <a:xfrm>
            <a:off x="2344738" y="3763963"/>
            <a:ext cx="3432175" cy="2708275"/>
            <a:chOff x="1234" y="2136"/>
            <a:chExt cx="2578" cy="1982"/>
          </a:xfrm>
        </p:grpSpPr>
        <p:sp>
          <p:nvSpPr>
            <p:cNvPr id="676869" name="Rectangle 5"/>
            <p:cNvSpPr>
              <a:spLocks noChangeArrowheads="1"/>
            </p:cNvSpPr>
            <p:nvPr/>
          </p:nvSpPr>
          <p:spPr bwMode="auto">
            <a:xfrm>
              <a:off x="2304" y="3074"/>
              <a:ext cx="267" cy="65"/>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aphicFrame>
          <p:nvGraphicFramePr>
            <p:cNvPr id="676870" name="Object 6"/>
            <p:cNvGraphicFramePr>
              <a:graphicFrameLocks noChangeAspect="1"/>
            </p:cNvGraphicFramePr>
            <p:nvPr/>
          </p:nvGraphicFramePr>
          <p:xfrm>
            <a:off x="2299" y="2136"/>
            <a:ext cx="385" cy="328"/>
          </p:xfrm>
          <a:graphic>
            <a:graphicData uri="http://schemas.openxmlformats.org/presentationml/2006/ole">
              <mc:AlternateContent xmlns:mc="http://schemas.openxmlformats.org/markup-compatibility/2006">
                <mc:Choice xmlns:v="urn:schemas-microsoft-com:vml" Requires="v">
                  <p:oleObj spid="_x0000_s676886" name="Clip" r:id="rId4" imgW="1305000" imgH="1085760" progId="MS_ClipArt_Gallery.2">
                    <p:embed/>
                  </p:oleObj>
                </mc:Choice>
                <mc:Fallback>
                  <p:oleObj name="Clip" r:id="rId4" imgW="1305000" imgH="1085760" progId="MS_ClipArt_Gallery.2">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9" y="2136"/>
                          <a:ext cx="385" cy="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6871" name="Object 7"/>
            <p:cNvGraphicFramePr>
              <a:graphicFrameLocks noChangeAspect="1"/>
            </p:cNvGraphicFramePr>
            <p:nvPr/>
          </p:nvGraphicFramePr>
          <p:xfrm>
            <a:off x="2322" y="3790"/>
            <a:ext cx="385" cy="328"/>
          </p:xfrm>
          <a:graphic>
            <a:graphicData uri="http://schemas.openxmlformats.org/presentationml/2006/ole">
              <mc:AlternateContent xmlns:mc="http://schemas.openxmlformats.org/markup-compatibility/2006">
                <mc:Choice xmlns:v="urn:schemas-microsoft-com:vml" Requires="v">
                  <p:oleObj spid="_x0000_s676887" name="Clip" r:id="rId6" imgW="1305000" imgH="1085760" progId="MS_ClipArt_Gallery.2">
                    <p:embed/>
                  </p:oleObj>
                </mc:Choice>
                <mc:Fallback>
                  <p:oleObj name="Clip" r:id="rId6" imgW="1305000" imgH="1085760" progId="MS_ClipArt_Gallery.2">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2" y="3790"/>
                          <a:ext cx="385" cy="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6872" name="Object 8"/>
            <p:cNvGraphicFramePr>
              <a:graphicFrameLocks noChangeAspect="1"/>
            </p:cNvGraphicFramePr>
            <p:nvPr/>
          </p:nvGraphicFramePr>
          <p:xfrm>
            <a:off x="3361" y="2889"/>
            <a:ext cx="385" cy="328"/>
          </p:xfrm>
          <a:graphic>
            <a:graphicData uri="http://schemas.openxmlformats.org/presentationml/2006/ole">
              <mc:AlternateContent xmlns:mc="http://schemas.openxmlformats.org/markup-compatibility/2006">
                <mc:Choice xmlns:v="urn:schemas-microsoft-com:vml" Requires="v">
                  <p:oleObj spid="_x0000_s676888" name="Clip" r:id="rId7" imgW="1305000" imgH="1085760" progId="MS_ClipArt_Gallery.2">
                    <p:embed/>
                  </p:oleObj>
                </mc:Choice>
                <mc:Fallback>
                  <p:oleObj name="Clip" r:id="rId7" imgW="1305000" imgH="1085760" progId="MS_ClipArt_Gallery.2">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1" y="2889"/>
                          <a:ext cx="385" cy="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6873" name="Object 9"/>
            <p:cNvGraphicFramePr>
              <a:graphicFrameLocks noChangeAspect="1"/>
            </p:cNvGraphicFramePr>
            <p:nvPr/>
          </p:nvGraphicFramePr>
          <p:xfrm>
            <a:off x="1234" y="2897"/>
            <a:ext cx="385" cy="328"/>
          </p:xfrm>
          <a:graphic>
            <a:graphicData uri="http://schemas.openxmlformats.org/presentationml/2006/ole">
              <mc:AlternateContent xmlns:mc="http://schemas.openxmlformats.org/markup-compatibility/2006">
                <mc:Choice xmlns:v="urn:schemas-microsoft-com:vml" Requires="v">
                  <p:oleObj spid="_x0000_s676889" name="Clip" r:id="rId8" imgW="1305000" imgH="1085760" progId="MS_ClipArt_Gallery.2">
                    <p:embed/>
                  </p:oleObj>
                </mc:Choice>
                <mc:Fallback>
                  <p:oleObj name="Clip" r:id="rId8" imgW="1305000" imgH="1085760" progId="MS_ClipArt_Gallery.2">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4" y="2897"/>
                          <a:ext cx="385" cy="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6874" name="Rectangle 10"/>
            <p:cNvSpPr>
              <a:spLocks noChangeArrowheads="1"/>
            </p:cNvSpPr>
            <p:nvPr/>
          </p:nvSpPr>
          <p:spPr bwMode="auto">
            <a:xfrm>
              <a:off x="1596" y="3002"/>
              <a:ext cx="116"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875" name="Rectangle 11"/>
            <p:cNvSpPr>
              <a:spLocks noChangeArrowheads="1"/>
            </p:cNvSpPr>
            <p:nvPr/>
          </p:nvSpPr>
          <p:spPr bwMode="auto">
            <a:xfrm>
              <a:off x="3291" y="3002"/>
              <a:ext cx="116"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876" name="Rectangle 12"/>
            <p:cNvSpPr>
              <a:spLocks noChangeArrowheads="1"/>
            </p:cNvSpPr>
            <p:nvPr/>
          </p:nvSpPr>
          <p:spPr bwMode="auto">
            <a:xfrm>
              <a:off x="2480" y="2458"/>
              <a:ext cx="91" cy="15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877" name="Rectangle 13"/>
            <p:cNvSpPr>
              <a:spLocks noChangeArrowheads="1"/>
            </p:cNvSpPr>
            <p:nvPr/>
          </p:nvSpPr>
          <p:spPr bwMode="auto">
            <a:xfrm>
              <a:off x="2486" y="3649"/>
              <a:ext cx="91" cy="15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878" name="Line 14"/>
            <p:cNvSpPr>
              <a:spLocks noChangeShapeType="1"/>
            </p:cNvSpPr>
            <p:nvPr/>
          </p:nvSpPr>
          <p:spPr bwMode="auto">
            <a:xfrm>
              <a:off x="1712" y="3042"/>
              <a:ext cx="6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6879" name="Line 15"/>
            <p:cNvSpPr>
              <a:spLocks noChangeShapeType="1"/>
            </p:cNvSpPr>
            <p:nvPr/>
          </p:nvSpPr>
          <p:spPr bwMode="auto">
            <a:xfrm>
              <a:off x="2515" y="2612"/>
              <a:ext cx="0" cy="35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6880" name="Line 16"/>
            <p:cNvSpPr>
              <a:spLocks noChangeShapeType="1"/>
            </p:cNvSpPr>
            <p:nvPr/>
          </p:nvSpPr>
          <p:spPr bwMode="auto">
            <a:xfrm flipH="1">
              <a:off x="2637" y="3042"/>
              <a:ext cx="64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6881" name="Line 17"/>
            <p:cNvSpPr>
              <a:spLocks noChangeShapeType="1"/>
            </p:cNvSpPr>
            <p:nvPr/>
          </p:nvSpPr>
          <p:spPr bwMode="auto">
            <a:xfrm flipV="1">
              <a:off x="2515" y="3131"/>
              <a:ext cx="8" cy="50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6882" name="Text Box 18"/>
            <p:cNvSpPr txBox="1">
              <a:spLocks noChangeArrowheads="1"/>
            </p:cNvSpPr>
            <p:nvPr/>
          </p:nvSpPr>
          <p:spPr bwMode="auto">
            <a:xfrm>
              <a:off x="2814" y="2665"/>
              <a:ext cx="998" cy="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t>twisted pair</a:t>
              </a:r>
            </a:p>
          </p:txBody>
        </p:sp>
        <p:sp>
          <p:nvSpPr>
            <p:cNvPr id="676883" name="Line 19"/>
            <p:cNvSpPr>
              <a:spLocks noChangeShapeType="1"/>
            </p:cNvSpPr>
            <p:nvPr/>
          </p:nvSpPr>
          <p:spPr bwMode="auto">
            <a:xfrm flipH="1">
              <a:off x="2969" y="2839"/>
              <a:ext cx="187" cy="19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6884" name="Text Box 20"/>
            <p:cNvSpPr txBox="1">
              <a:spLocks noChangeArrowheads="1"/>
            </p:cNvSpPr>
            <p:nvPr/>
          </p:nvSpPr>
          <p:spPr bwMode="auto">
            <a:xfrm>
              <a:off x="1817" y="3297"/>
              <a:ext cx="397" cy="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t>hub</a:t>
              </a:r>
            </a:p>
          </p:txBody>
        </p:sp>
        <p:sp>
          <p:nvSpPr>
            <p:cNvPr id="676885" name="Line 21"/>
            <p:cNvSpPr>
              <a:spLocks noChangeShapeType="1"/>
            </p:cNvSpPr>
            <p:nvPr/>
          </p:nvSpPr>
          <p:spPr bwMode="auto">
            <a:xfrm flipV="1">
              <a:off x="2053" y="3148"/>
              <a:ext cx="267" cy="17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FA3F75F1-DBE6-40CA-8792-E4E427A0EC1B}" type="slidenum">
              <a:rPr lang="en-US"/>
              <a:pPr/>
              <a:t>58</a:t>
            </a:fld>
            <a:endParaRPr lang="en-US"/>
          </a:p>
        </p:txBody>
      </p:sp>
      <p:sp>
        <p:nvSpPr>
          <p:cNvPr id="417794" name="Rectangle 2"/>
          <p:cNvSpPr>
            <a:spLocks noGrp="1" noChangeArrowheads="1"/>
          </p:cNvSpPr>
          <p:nvPr>
            <p:ph type="title"/>
          </p:nvPr>
        </p:nvSpPr>
        <p:spPr>
          <a:xfrm>
            <a:off x="546100" y="0"/>
            <a:ext cx="7772400" cy="1143000"/>
          </a:xfrm>
        </p:spPr>
        <p:txBody>
          <a:bodyPr/>
          <a:lstStyle/>
          <a:p>
            <a:r>
              <a:rPr lang="en-US"/>
              <a:t>Switch</a:t>
            </a:r>
          </a:p>
        </p:txBody>
      </p:sp>
      <p:sp>
        <p:nvSpPr>
          <p:cNvPr id="417795" name="Rectangle 3"/>
          <p:cNvSpPr>
            <a:spLocks noGrp="1" noChangeArrowheads="1"/>
          </p:cNvSpPr>
          <p:nvPr>
            <p:ph type="body" idx="1"/>
          </p:nvPr>
        </p:nvSpPr>
        <p:spPr>
          <a:xfrm>
            <a:off x="925513" y="1231900"/>
            <a:ext cx="8001000" cy="3803650"/>
          </a:xfrm>
        </p:spPr>
        <p:txBody>
          <a:bodyPr/>
          <a:lstStyle/>
          <a:p>
            <a:r>
              <a:rPr lang="en-US">
                <a:solidFill>
                  <a:srgbClr val="FF0000"/>
                </a:solidFill>
              </a:rPr>
              <a:t>link-layer device: smarter than hubs, take </a:t>
            </a:r>
            <a:r>
              <a:rPr lang="en-US" i="1">
                <a:solidFill>
                  <a:srgbClr val="FF0000"/>
                </a:solidFill>
              </a:rPr>
              <a:t>active</a:t>
            </a:r>
            <a:r>
              <a:rPr lang="en-US">
                <a:solidFill>
                  <a:srgbClr val="FF0000"/>
                </a:solidFill>
              </a:rPr>
              <a:t> role</a:t>
            </a:r>
          </a:p>
          <a:p>
            <a:pPr lvl="1"/>
            <a:r>
              <a:rPr lang="en-US"/>
              <a:t>store, forward Ethernet frames</a:t>
            </a:r>
          </a:p>
          <a:p>
            <a:pPr lvl="1"/>
            <a:r>
              <a:rPr lang="en-US"/>
              <a:t>examine incoming frame’s MAC address, </a:t>
            </a:r>
            <a:r>
              <a:rPr lang="en-US">
                <a:solidFill>
                  <a:srgbClr val="FF0000"/>
                </a:solidFill>
              </a:rPr>
              <a:t>selectively</a:t>
            </a:r>
            <a:r>
              <a:rPr lang="en-US"/>
              <a:t> forward  frame to one-or-more outgoing links when frame is to be forwarded on segment, uses CSMA/CD to access segment</a:t>
            </a:r>
            <a:endParaRPr lang="en-US" sz="2000"/>
          </a:p>
          <a:p>
            <a:r>
              <a:rPr lang="en-US" i="1">
                <a:solidFill>
                  <a:srgbClr val="FF0000"/>
                </a:solidFill>
              </a:rPr>
              <a:t>transparent</a:t>
            </a:r>
          </a:p>
          <a:p>
            <a:pPr lvl="1"/>
            <a:r>
              <a:rPr lang="en-US"/>
              <a:t>hosts are unaware of presence of switches</a:t>
            </a:r>
            <a:endParaRPr lang="en-US" sz="2000"/>
          </a:p>
          <a:p>
            <a:r>
              <a:rPr lang="en-US" i="1">
                <a:solidFill>
                  <a:srgbClr val="FF0000"/>
                </a:solidFill>
              </a:rPr>
              <a:t>plug-and-play, self-learning</a:t>
            </a:r>
          </a:p>
          <a:p>
            <a:pPr lvl="1"/>
            <a:r>
              <a:rPr lang="en-US"/>
              <a:t>switches do not need to be configured</a:t>
            </a:r>
            <a:endParaRPr lang="en-US" sz="2000"/>
          </a:p>
          <a:p>
            <a:endParaRPr lang="en-US" sz="240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4"/>
          <p:cNvSpPr>
            <a:spLocks noGrp="1"/>
          </p:cNvSpPr>
          <p:nvPr>
            <p:ph type="ftr" sz="quarter" idx="11"/>
          </p:nvPr>
        </p:nvSpPr>
        <p:spPr/>
        <p:txBody>
          <a:bodyPr/>
          <a:lstStyle/>
          <a:p>
            <a:r>
              <a:rPr lang="en-US"/>
              <a:t>5: DataLink Layer</a:t>
            </a:r>
          </a:p>
        </p:txBody>
      </p:sp>
      <p:sp>
        <p:nvSpPr>
          <p:cNvPr id="34" name="Slide Number Placeholder 5"/>
          <p:cNvSpPr>
            <a:spLocks noGrp="1"/>
          </p:cNvSpPr>
          <p:nvPr>
            <p:ph type="sldNum" sz="quarter" idx="12"/>
          </p:nvPr>
        </p:nvSpPr>
        <p:spPr/>
        <p:txBody>
          <a:bodyPr/>
          <a:lstStyle/>
          <a:p>
            <a:r>
              <a:rPr lang="en-US"/>
              <a:t>5-</a:t>
            </a:r>
            <a:fld id="{303410E1-BC1F-4C99-831F-B8436FC49E28}" type="slidenum">
              <a:rPr lang="en-US"/>
              <a:pPr/>
              <a:t>59</a:t>
            </a:fld>
            <a:endParaRPr lang="en-US"/>
          </a:p>
        </p:txBody>
      </p:sp>
      <p:sp>
        <p:nvSpPr>
          <p:cNvPr id="678914" name="Rectangle 2"/>
          <p:cNvSpPr>
            <a:spLocks noGrp="1" noChangeArrowheads="1"/>
          </p:cNvSpPr>
          <p:nvPr>
            <p:ph type="title"/>
          </p:nvPr>
        </p:nvSpPr>
        <p:spPr>
          <a:xfrm>
            <a:off x="533400" y="309563"/>
            <a:ext cx="7772400" cy="1143000"/>
          </a:xfrm>
        </p:spPr>
        <p:txBody>
          <a:bodyPr/>
          <a:lstStyle/>
          <a:p>
            <a:r>
              <a:rPr lang="en-US" sz="3200"/>
              <a:t>Switch:  allows </a:t>
            </a:r>
            <a:r>
              <a:rPr lang="en-US" sz="3200" i="1"/>
              <a:t>multiple</a:t>
            </a:r>
            <a:r>
              <a:rPr lang="en-US" sz="3200"/>
              <a:t> simultaneous transmissions</a:t>
            </a:r>
          </a:p>
        </p:txBody>
      </p:sp>
      <p:sp>
        <p:nvSpPr>
          <p:cNvPr id="678915" name="Rectangle 3"/>
          <p:cNvSpPr>
            <a:spLocks noGrp="1" noChangeArrowheads="1"/>
          </p:cNvSpPr>
          <p:nvPr>
            <p:ph type="body" idx="1"/>
          </p:nvPr>
        </p:nvSpPr>
        <p:spPr>
          <a:xfrm>
            <a:off x="484188" y="1800225"/>
            <a:ext cx="4503737" cy="4576763"/>
          </a:xfrm>
        </p:spPr>
        <p:txBody>
          <a:bodyPr/>
          <a:lstStyle/>
          <a:p>
            <a:pPr>
              <a:lnSpc>
                <a:spcPct val="90000"/>
              </a:lnSpc>
            </a:pPr>
            <a:r>
              <a:rPr lang="en-US" sz="2400"/>
              <a:t>hosts have dedicated, direct connection to switch</a:t>
            </a:r>
          </a:p>
          <a:p>
            <a:pPr>
              <a:lnSpc>
                <a:spcPct val="90000"/>
              </a:lnSpc>
            </a:pPr>
            <a:r>
              <a:rPr lang="en-US" sz="2400"/>
              <a:t>switches buffer packets</a:t>
            </a:r>
          </a:p>
          <a:p>
            <a:pPr>
              <a:lnSpc>
                <a:spcPct val="90000"/>
              </a:lnSpc>
            </a:pPr>
            <a:r>
              <a:rPr lang="en-US" sz="2400"/>
              <a:t>Ethernet protocol used on </a:t>
            </a:r>
            <a:r>
              <a:rPr lang="en-US" sz="2400" i="1"/>
              <a:t>each</a:t>
            </a:r>
            <a:r>
              <a:rPr lang="en-US" sz="2400"/>
              <a:t> incoming link, but no collisions; full duplex</a:t>
            </a:r>
          </a:p>
          <a:p>
            <a:pPr lvl="1">
              <a:lnSpc>
                <a:spcPct val="90000"/>
              </a:lnSpc>
            </a:pPr>
            <a:r>
              <a:rPr lang="en-US" sz="2000"/>
              <a:t>each link is its own collision domain</a:t>
            </a:r>
          </a:p>
          <a:p>
            <a:pPr>
              <a:lnSpc>
                <a:spcPct val="90000"/>
              </a:lnSpc>
            </a:pPr>
            <a:r>
              <a:rPr lang="en-US" sz="2400" i="1">
                <a:solidFill>
                  <a:srgbClr val="FF0000"/>
                </a:solidFill>
              </a:rPr>
              <a:t>switching:</a:t>
            </a:r>
            <a:r>
              <a:rPr lang="en-US" sz="2400">
                <a:solidFill>
                  <a:schemeClr val="accent2"/>
                </a:solidFill>
              </a:rPr>
              <a:t> </a:t>
            </a:r>
            <a:r>
              <a:rPr lang="en-US" sz="2400"/>
              <a:t>A-to-A’ and B-to-B’ simultaneously, without collisions </a:t>
            </a:r>
          </a:p>
          <a:p>
            <a:pPr lvl="1">
              <a:lnSpc>
                <a:spcPct val="90000"/>
              </a:lnSpc>
            </a:pPr>
            <a:r>
              <a:rPr lang="en-US" sz="2000"/>
              <a:t>not possible with dumb hub</a:t>
            </a:r>
          </a:p>
          <a:p>
            <a:pPr>
              <a:lnSpc>
                <a:spcPct val="90000"/>
              </a:lnSpc>
              <a:buFont typeface="ZapfDingbats" pitchFamily="82" charset="2"/>
              <a:buNone/>
            </a:pPr>
            <a:endParaRPr lang="en-US" sz="2400"/>
          </a:p>
        </p:txBody>
      </p:sp>
      <p:graphicFrame>
        <p:nvGraphicFramePr>
          <p:cNvPr id="678923" name="Object 11"/>
          <p:cNvGraphicFramePr>
            <a:graphicFrameLocks noChangeAspect="1"/>
          </p:cNvGraphicFramePr>
          <p:nvPr/>
        </p:nvGraphicFramePr>
        <p:xfrm>
          <a:off x="5029200" y="2185988"/>
          <a:ext cx="611188" cy="520700"/>
        </p:xfrm>
        <a:graphic>
          <a:graphicData uri="http://schemas.openxmlformats.org/presentationml/2006/ole">
            <mc:AlternateContent xmlns:mc="http://schemas.openxmlformats.org/markup-compatibility/2006">
              <mc:Choice xmlns:v="urn:schemas-microsoft-com:vml" Requires="v">
                <p:oleObj spid="_x0000_s678953" name="Clip" r:id="rId4" imgW="1305000" imgH="1085760" progId="MS_ClipArt_Gallery.2">
                  <p:embed/>
                </p:oleObj>
              </mc:Choice>
              <mc:Fallback>
                <p:oleObj name="Clip" r:id="rId4" imgW="1305000" imgH="1085760" progId="MS_ClipArt_Gallery.2">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85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8924" name="Object 12"/>
          <p:cNvGraphicFramePr>
            <a:graphicFrameLocks noChangeAspect="1"/>
          </p:cNvGraphicFramePr>
          <p:nvPr/>
        </p:nvGraphicFramePr>
        <p:xfrm>
          <a:off x="7686675" y="3311525"/>
          <a:ext cx="611188" cy="520700"/>
        </p:xfrm>
        <a:graphic>
          <a:graphicData uri="http://schemas.openxmlformats.org/presentationml/2006/ole">
            <mc:AlternateContent xmlns:mc="http://schemas.openxmlformats.org/markup-compatibility/2006">
              <mc:Choice xmlns:v="urn:schemas-microsoft-com:vml" Requires="v">
                <p:oleObj spid="_x0000_s678954" name="Clip" r:id="rId6" imgW="1305000" imgH="1085760" progId="MS_ClipArt_Gallery.2">
                  <p:embed/>
                </p:oleObj>
              </mc:Choice>
              <mc:Fallback>
                <p:oleObj name="Clip" r:id="rId6" imgW="1305000" imgH="1085760" progId="MS_ClipArt_Gallery.2">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3115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8925" name="Line 13"/>
          <p:cNvSpPr>
            <a:spLocks noChangeShapeType="1"/>
          </p:cNvSpPr>
          <p:nvPr/>
        </p:nvSpPr>
        <p:spPr bwMode="auto">
          <a:xfrm>
            <a:off x="5575300" y="2582863"/>
            <a:ext cx="754063" cy="4333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26" name="Line 14"/>
          <p:cNvSpPr>
            <a:spLocks noChangeShapeType="1"/>
          </p:cNvSpPr>
          <p:nvPr/>
        </p:nvSpPr>
        <p:spPr bwMode="auto">
          <a:xfrm flipV="1">
            <a:off x="5637213" y="3200400"/>
            <a:ext cx="679450" cy="655638"/>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27" name="Line 15"/>
          <p:cNvSpPr>
            <a:spLocks noChangeShapeType="1"/>
          </p:cNvSpPr>
          <p:nvPr/>
        </p:nvSpPr>
        <p:spPr bwMode="auto">
          <a:xfrm flipV="1">
            <a:off x="6761163" y="2533650"/>
            <a:ext cx="593725" cy="4079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28" name="Line 16"/>
          <p:cNvSpPr>
            <a:spLocks noChangeShapeType="1"/>
          </p:cNvSpPr>
          <p:nvPr/>
        </p:nvSpPr>
        <p:spPr bwMode="auto">
          <a:xfrm>
            <a:off x="6835775" y="3016250"/>
            <a:ext cx="939800" cy="395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78929" name="Object 17"/>
          <p:cNvGraphicFramePr>
            <a:graphicFrameLocks noChangeAspect="1"/>
          </p:cNvGraphicFramePr>
          <p:nvPr/>
        </p:nvGraphicFramePr>
        <p:xfrm>
          <a:off x="5365750" y="3836988"/>
          <a:ext cx="611188" cy="520700"/>
        </p:xfrm>
        <a:graphic>
          <a:graphicData uri="http://schemas.openxmlformats.org/presentationml/2006/ole">
            <mc:AlternateContent xmlns:mc="http://schemas.openxmlformats.org/markup-compatibility/2006">
              <mc:Choice xmlns:v="urn:schemas-microsoft-com:vml" Requires="v">
                <p:oleObj spid="_x0000_s678955" name="Clip" r:id="rId7" imgW="1305000" imgH="1085760" progId="MS_ClipArt_Gallery.2">
                  <p:embed/>
                </p:oleObj>
              </mc:Choice>
              <mc:Fallback>
                <p:oleObj name="Clip" r:id="rId7" imgW="1305000" imgH="1085760" progId="MS_ClipArt_Gallery.2">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3836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8930" name="Object 18"/>
          <p:cNvGraphicFramePr>
            <a:graphicFrameLocks noChangeAspect="1"/>
          </p:cNvGraphicFramePr>
          <p:nvPr/>
        </p:nvGraphicFramePr>
        <p:xfrm>
          <a:off x="7297738" y="2201863"/>
          <a:ext cx="611187" cy="520700"/>
        </p:xfrm>
        <a:graphic>
          <a:graphicData uri="http://schemas.openxmlformats.org/presentationml/2006/ole">
            <mc:AlternateContent xmlns:mc="http://schemas.openxmlformats.org/markup-compatibility/2006">
              <mc:Choice xmlns:v="urn:schemas-microsoft-com:vml" Requires="v">
                <p:oleObj spid="_x0000_s678956" name="Clip" r:id="rId8" imgW="1305000" imgH="1085760" progId="MS_ClipArt_Gallery.2">
                  <p:embed/>
                </p:oleObj>
              </mc:Choice>
              <mc:Fallback>
                <p:oleObj name="Clip" r:id="rId8" imgW="1305000" imgH="1085760" progId="MS_ClipArt_Gallery.2">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201863"/>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8931" name="Object 19"/>
          <p:cNvGraphicFramePr>
            <a:graphicFrameLocks noChangeAspect="1"/>
          </p:cNvGraphicFramePr>
          <p:nvPr/>
        </p:nvGraphicFramePr>
        <p:xfrm>
          <a:off x="6203950" y="1622425"/>
          <a:ext cx="611188" cy="520700"/>
        </p:xfrm>
        <a:graphic>
          <a:graphicData uri="http://schemas.openxmlformats.org/presentationml/2006/ole">
            <mc:AlternateContent xmlns:mc="http://schemas.openxmlformats.org/markup-compatibility/2006">
              <mc:Choice xmlns:v="urn:schemas-microsoft-com:vml" Requires="v">
                <p:oleObj spid="_x0000_s678957" name="Clip" r:id="rId9" imgW="1305000" imgH="1085760" progId="MS_ClipArt_Gallery.2">
                  <p:embed/>
                </p:oleObj>
              </mc:Choice>
              <mc:Fallback>
                <p:oleObj name="Clip" r:id="rId9" imgW="1305000" imgH="1085760" progId="MS_ClipArt_Gallery.2">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16224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8932" name="Line 20"/>
          <p:cNvSpPr>
            <a:spLocks noChangeShapeType="1"/>
          </p:cNvSpPr>
          <p:nvPr/>
        </p:nvSpPr>
        <p:spPr bwMode="auto">
          <a:xfrm flipH="1" flipV="1">
            <a:off x="6529388" y="2132013"/>
            <a:ext cx="11112" cy="7810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78933" name="Object 21"/>
          <p:cNvGraphicFramePr>
            <a:graphicFrameLocks noChangeAspect="1"/>
          </p:cNvGraphicFramePr>
          <p:nvPr/>
        </p:nvGraphicFramePr>
        <p:xfrm>
          <a:off x="6523038" y="3951288"/>
          <a:ext cx="611187" cy="520700"/>
        </p:xfrm>
        <a:graphic>
          <a:graphicData uri="http://schemas.openxmlformats.org/presentationml/2006/ole">
            <mc:AlternateContent xmlns:mc="http://schemas.openxmlformats.org/markup-compatibility/2006">
              <mc:Choice xmlns:v="urn:schemas-microsoft-com:vml" Requires="v">
                <p:oleObj spid="_x0000_s678958" name="Clip" r:id="rId10" imgW="1305000" imgH="1085760" progId="MS_ClipArt_Gallery.2">
                  <p:embed/>
                </p:oleObj>
              </mc:Choice>
              <mc:Fallback>
                <p:oleObj name="Clip" r:id="rId10" imgW="1305000" imgH="1085760" progId="MS_ClipArt_Gallery.2">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3951288"/>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8934" name="Line 22"/>
          <p:cNvSpPr>
            <a:spLocks noChangeShapeType="1"/>
          </p:cNvSpPr>
          <p:nvPr/>
        </p:nvSpPr>
        <p:spPr bwMode="auto">
          <a:xfrm flipH="1" flipV="1">
            <a:off x="6538913" y="3159125"/>
            <a:ext cx="204787" cy="8080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35" name="Text Box 23"/>
          <p:cNvSpPr txBox="1">
            <a:spLocks noChangeArrowheads="1"/>
          </p:cNvSpPr>
          <p:nvPr/>
        </p:nvSpPr>
        <p:spPr bwMode="auto">
          <a:xfrm>
            <a:off x="6411913" y="1243013"/>
            <a:ext cx="3508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78936" name="Text Box 24"/>
          <p:cNvSpPr txBox="1">
            <a:spLocks noChangeArrowheads="1"/>
          </p:cNvSpPr>
          <p:nvPr/>
        </p:nvSpPr>
        <p:spPr bwMode="auto">
          <a:xfrm>
            <a:off x="6605588" y="4502150"/>
            <a:ext cx="392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78937" name="Text Box 25"/>
          <p:cNvSpPr txBox="1">
            <a:spLocks noChangeArrowheads="1"/>
          </p:cNvSpPr>
          <p:nvPr/>
        </p:nvSpPr>
        <p:spPr bwMode="auto">
          <a:xfrm>
            <a:off x="7827963" y="1912938"/>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78938" name="Text Box 26"/>
          <p:cNvSpPr txBox="1">
            <a:spLocks noChangeArrowheads="1"/>
          </p:cNvSpPr>
          <p:nvPr/>
        </p:nvSpPr>
        <p:spPr bwMode="auto">
          <a:xfrm>
            <a:off x="5497513" y="4398963"/>
            <a:ext cx="3698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78939" name="Text Box 27"/>
          <p:cNvSpPr txBox="1">
            <a:spLocks noChangeArrowheads="1"/>
          </p:cNvSpPr>
          <p:nvPr/>
        </p:nvSpPr>
        <p:spPr bwMode="auto">
          <a:xfrm>
            <a:off x="7918450" y="3779838"/>
            <a:ext cx="322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sp>
        <p:nvSpPr>
          <p:cNvPr id="678940" name="Text Box 28"/>
          <p:cNvSpPr txBox="1">
            <a:spLocks noChangeArrowheads="1"/>
          </p:cNvSpPr>
          <p:nvPr/>
        </p:nvSpPr>
        <p:spPr bwMode="auto">
          <a:xfrm>
            <a:off x="5006975" y="1860550"/>
            <a:ext cx="363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grpSp>
        <p:nvGrpSpPr>
          <p:cNvPr id="678945" name="Group 33"/>
          <p:cNvGrpSpPr>
            <a:grpSpLocks/>
          </p:cNvGrpSpPr>
          <p:nvPr/>
        </p:nvGrpSpPr>
        <p:grpSpPr bwMode="auto">
          <a:xfrm>
            <a:off x="6145213" y="2936875"/>
            <a:ext cx="720725" cy="279400"/>
            <a:chOff x="3913" y="3140"/>
            <a:chExt cx="454" cy="176"/>
          </a:xfrm>
        </p:grpSpPr>
        <p:sp>
          <p:nvSpPr>
            <p:cNvPr id="678941" name="Rectangle 29"/>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78942" name="Freeform 30"/>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8943" name="Freeform 31"/>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78946" name="Text Box 34"/>
          <p:cNvSpPr txBox="1">
            <a:spLocks noChangeArrowheads="1"/>
          </p:cNvSpPr>
          <p:nvPr/>
        </p:nvSpPr>
        <p:spPr bwMode="auto">
          <a:xfrm>
            <a:off x="5702300" y="5062538"/>
            <a:ext cx="29606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t>switch with six interfaces</a:t>
            </a:r>
          </a:p>
          <a:p>
            <a:pPr algn="ctr"/>
            <a:r>
              <a:rPr lang="en-US"/>
              <a:t>(</a:t>
            </a:r>
            <a:r>
              <a:rPr lang="en-US">
                <a:solidFill>
                  <a:srgbClr val="FF0000"/>
                </a:solidFill>
              </a:rPr>
              <a:t>1,2,3,4,5,6</a:t>
            </a:r>
            <a:r>
              <a:rPr lang="en-US"/>
              <a:t>)</a:t>
            </a:r>
            <a:r>
              <a:rPr lang="en-US" i="0"/>
              <a:t>  </a:t>
            </a:r>
          </a:p>
        </p:txBody>
      </p:sp>
      <p:sp>
        <p:nvSpPr>
          <p:cNvPr id="678947" name="Text Box 35"/>
          <p:cNvSpPr txBox="1">
            <a:spLocks noChangeArrowheads="1"/>
          </p:cNvSpPr>
          <p:nvPr/>
        </p:nvSpPr>
        <p:spPr bwMode="auto">
          <a:xfrm>
            <a:off x="6286500" y="2606675"/>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1</a:t>
            </a:r>
          </a:p>
        </p:txBody>
      </p:sp>
      <p:sp>
        <p:nvSpPr>
          <p:cNvPr id="678948" name="Text Box 36"/>
          <p:cNvSpPr txBox="1">
            <a:spLocks noChangeArrowheads="1"/>
          </p:cNvSpPr>
          <p:nvPr/>
        </p:nvSpPr>
        <p:spPr bwMode="auto">
          <a:xfrm>
            <a:off x="6619875" y="26320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2</a:t>
            </a:r>
          </a:p>
        </p:txBody>
      </p:sp>
      <p:sp>
        <p:nvSpPr>
          <p:cNvPr id="678949" name="Text Box 37"/>
          <p:cNvSpPr txBox="1">
            <a:spLocks noChangeArrowheads="1"/>
          </p:cNvSpPr>
          <p:nvPr/>
        </p:nvSpPr>
        <p:spPr bwMode="auto">
          <a:xfrm>
            <a:off x="6897688" y="27844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3</a:t>
            </a:r>
          </a:p>
        </p:txBody>
      </p:sp>
      <p:sp>
        <p:nvSpPr>
          <p:cNvPr id="678950" name="Text Box 38"/>
          <p:cNvSpPr txBox="1">
            <a:spLocks noChangeArrowheads="1"/>
          </p:cNvSpPr>
          <p:nvPr/>
        </p:nvSpPr>
        <p:spPr bwMode="auto">
          <a:xfrm>
            <a:off x="6581775" y="31654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4</a:t>
            </a:r>
          </a:p>
        </p:txBody>
      </p:sp>
      <p:sp>
        <p:nvSpPr>
          <p:cNvPr id="678951" name="Text Box 39"/>
          <p:cNvSpPr txBox="1">
            <a:spLocks noChangeArrowheads="1"/>
          </p:cNvSpPr>
          <p:nvPr/>
        </p:nvSpPr>
        <p:spPr bwMode="auto">
          <a:xfrm>
            <a:off x="6151563" y="322738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5</a:t>
            </a:r>
          </a:p>
        </p:txBody>
      </p:sp>
      <p:sp>
        <p:nvSpPr>
          <p:cNvPr id="678952" name="Text Box 40"/>
          <p:cNvSpPr txBox="1">
            <a:spLocks noChangeArrowheads="1"/>
          </p:cNvSpPr>
          <p:nvPr/>
        </p:nvSpPr>
        <p:spPr bwMode="auto">
          <a:xfrm>
            <a:off x="5892800" y="283051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6</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0B44C9CE-06A6-419D-B17D-2552C095E836}" type="slidenum">
              <a:rPr lang="en-US"/>
              <a:pPr/>
              <a:t>6</a:t>
            </a:fld>
            <a:endParaRPr lang="en-US"/>
          </a:p>
        </p:txBody>
      </p:sp>
      <p:sp>
        <p:nvSpPr>
          <p:cNvPr id="159746" name="Rectangle 2"/>
          <p:cNvSpPr>
            <a:spLocks noGrp="1" noChangeArrowheads="1"/>
          </p:cNvSpPr>
          <p:nvPr>
            <p:ph type="title"/>
          </p:nvPr>
        </p:nvSpPr>
        <p:spPr/>
        <p:txBody>
          <a:bodyPr/>
          <a:lstStyle/>
          <a:p>
            <a:r>
              <a:rPr lang="en-US"/>
              <a:t>Link Layer Services</a:t>
            </a:r>
          </a:p>
        </p:txBody>
      </p:sp>
      <p:sp>
        <p:nvSpPr>
          <p:cNvPr id="159747" name="Rectangle 3"/>
          <p:cNvSpPr>
            <a:spLocks noGrp="1" noChangeArrowheads="1"/>
          </p:cNvSpPr>
          <p:nvPr>
            <p:ph type="body" idx="1"/>
          </p:nvPr>
        </p:nvSpPr>
        <p:spPr>
          <a:xfrm>
            <a:off x="484188" y="1419225"/>
            <a:ext cx="7772400" cy="4648200"/>
          </a:xfrm>
        </p:spPr>
        <p:txBody>
          <a:bodyPr/>
          <a:lstStyle/>
          <a:p>
            <a:r>
              <a:rPr lang="en-US" sz="2400" i="1">
                <a:solidFill>
                  <a:srgbClr val="FF0000"/>
                </a:solidFill>
              </a:rPr>
              <a:t>framing, link access:</a:t>
            </a:r>
            <a:r>
              <a:rPr lang="en-US"/>
              <a:t> </a:t>
            </a:r>
          </a:p>
          <a:p>
            <a:pPr lvl="1"/>
            <a:r>
              <a:rPr lang="en-US" sz="2000"/>
              <a:t>encapsulate datagram into frame, adding header, trailer</a:t>
            </a:r>
          </a:p>
          <a:p>
            <a:pPr lvl="1"/>
            <a:r>
              <a:rPr lang="en-US" sz="2000"/>
              <a:t>channel access if shared medium</a:t>
            </a:r>
          </a:p>
          <a:p>
            <a:pPr lvl="1"/>
            <a:r>
              <a:rPr lang="en-US" sz="2000"/>
              <a:t>“MAC” addresses used in frame headers to identify source, dest  </a:t>
            </a:r>
          </a:p>
          <a:p>
            <a:pPr lvl="2"/>
            <a:r>
              <a:rPr lang="en-US"/>
              <a:t>different from IP address!</a:t>
            </a:r>
          </a:p>
          <a:p>
            <a:r>
              <a:rPr lang="en-US" sz="2400" i="1">
                <a:solidFill>
                  <a:srgbClr val="FF0000"/>
                </a:solidFill>
              </a:rPr>
              <a:t>reliable delivery between adjacent nodes</a:t>
            </a:r>
          </a:p>
          <a:p>
            <a:pPr lvl="1"/>
            <a:r>
              <a:rPr lang="en-US" sz="2000"/>
              <a:t>we learned how to do this already (chapter 3)!</a:t>
            </a:r>
          </a:p>
          <a:p>
            <a:pPr lvl="1"/>
            <a:r>
              <a:rPr lang="en-US" sz="2000"/>
              <a:t>seldom used on low bit-error link (fiber, some twisted pair)</a:t>
            </a:r>
          </a:p>
          <a:p>
            <a:pPr lvl="1"/>
            <a:r>
              <a:rPr lang="en-US" sz="2000"/>
              <a:t>wireless links: high error rates</a:t>
            </a:r>
          </a:p>
          <a:p>
            <a:pPr lvl="2"/>
            <a:r>
              <a:rPr lang="en-US"/>
              <a:t>Q: why both link-level and end-end reliability?</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4"/>
          <p:cNvSpPr>
            <a:spLocks noGrp="1"/>
          </p:cNvSpPr>
          <p:nvPr>
            <p:ph type="ftr" sz="quarter" idx="11"/>
          </p:nvPr>
        </p:nvSpPr>
        <p:spPr/>
        <p:txBody>
          <a:bodyPr/>
          <a:lstStyle/>
          <a:p>
            <a:r>
              <a:rPr lang="en-US"/>
              <a:t>5: DataLink Layer</a:t>
            </a:r>
          </a:p>
        </p:txBody>
      </p:sp>
      <p:sp>
        <p:nvSpPr>
          <p:cNvPr id="34" name="Slide Number Placeholder 5"/>
          <p:cNvSpPr>
            <a:spLocks noGrp="1"/>
          </p:cNvSpPr>
          <p:nvPr>
            <p:ph type="sldNum" sz="quarter" idx="12"/>
          </p:nvPr>
        </p:nvSpPr>
        <p:spPr/>
        <p:txBody>
          <a:bodyPr/>
          <a:lstStyle/>
          <a:p>
            <a:r>
              <a:rPr lang="en-US"/>
              <a:t>5-</a:t>
            </a:r>
            <a:fld id="{54596F67-CE04-44F8-A285-34D7925546D1}" type="slidenum">
              <a:rPr lang="en-US"/>
              <a:pPr/>
              <a:t>60</a:t>
            </a:fld>
            <a:endParaRPr lang="en-US"/>
          </a:p>
        </p:txBody>
      </p:sp>
      <p:sp>
        <p:nvSpPr>
          <p:cNvPr id="683010" name="Rectangle 2"/>
          <p:cNvSpPr>
            <a:spLocks noGrp="1" noChangeArrowheads="1"/>
          </p:cNvSpPr>
          <p:nvPr>
            <p:ph type="title"/>
          </p:nvPr>
        </p:nvSpPr>
        <p:spPr>
          <a:xfrm>
            <a:off x="533400" y="309563"/>
            <a:ext cx="7772400" cy="1143000"/>
          </a:xfrm>
        </p:spPr>
        <p:txBody>
          <a:bodyPr/>
          <a:lstStyle/>
          <a:p>
            <a:r>
              <a:rPr lang="en-US" sz="3200"/>
              <a:t>Switch Table</a:t>
            </a:r>
          </a:p>
        </p:txBody>
      </p:sp>
      <p:sp>
        <p:nvSpPr>
          <p:cNvPr id="683011" name="Rectangle 3"/>
          <p:cNvSpPr>
            <a:spLocks noGrp="1" noChangeArrowheads="1"/>
          </p:cNvSpPr>
          <p:nvPr>
            <p:ph type="body" idx="1"/>
          </p:nvPr>
        </p:nvSpPr>
        <p:spPr>
          <a:xfrm>
            <a:off x="255588" y="1549400"/>
            <a:ext cx="4835525" cy="4805363"/>
          </a:xfrm>
        </p:spPr>
        <p:txBody>
          <a:bodyPr/>
          <a:lstStyle/>
          <a:p>
            <a:r>
              <a:rPr lang="en-US" sz="2400" i="1" u="sng">
                <a:solidFill>
                  <a:srgbClr val="FF0000"/>
                </a:solidFill>
              </a:rPr>
              <a:t>Q:</a:t>
            </a:r>
            <a:r>
              <a:rPr lang="en-US" sz="2400"/>
              <a:t> how does switch know that A’ reachable via interface 4, B’ reachable via interface 5?</a:t>
            </a:r>
          </a:p>
          <a:p>
            <a:r>
              <a:rPr lang="en-US" sz="2400" i="1" u="sng">
                <a:solidFill>
                  <a:srgbClr val="FF0000"/>
                </a:solidFill>
              </a:rPr>
              <a:t>A:</a:t>
            </a:r>
            <a:r>
              <a:rPr lang="en-US" sz="2400"/>
              <a:t>  each switch has a </a:t>
            </a:r>
            <a:r>
              <a:rPr lang="en-US" sz="2400">
                <a:solidFill>
                  <a:srgbClr val="FF0000"/>
                </a:solidFill>
              </a:rPr>
              <a:t>switch table, </a:t>
            </a:r>
            <a:r>
              <a:rPr lang="en-US" sz="2400"/>
              <a:t>each entry:</a:t>
            </a:r>
          </a:p>
          <a:p>
            <a:pPr lvl="1"/>
            <a:r>
              <a:rPr lang="en-US" sz="2000"/>
              <a:t>(MAC address of host, interface to reach host, time stamp)</a:t>
            </a:r>
          </a:p>
          <a:p>
            <a:r>
              <a:rPr lang="en-US" sz="2400"/>
              <a:t>looks like a routing table!</a:t>
            </a:r>
          </a:p>
          <a:p>
            <a:r>
              <a:rPr lang="en-US" sz="2400" i="1" u="sng">
                <a:solidFill>
                  <a:srgbClr val="FF0000"/>
                </a:solidFill>
              </a:rPr>
              <a:t>Q:</a:t>
            </a:r>
            <a:r>
              <a:rPr lang="en-US" sz="2400"/>
              <a:t> how are entries created, maintained in switch table? </a:t>
            </a:r>
          </a:p>
          <a:p>
            <a:pPr lvl="1"/>
            <a:r>
              <a:rPr lang="en-US" sz="2000"/>
              <a:t>something like a routing protocol?</a:t>
            </a:r>
          </a:p>
        </p:txBody>
      </p:sp>
      <p:graphicFrame>
        <p:nvGraphicFramePr>
          <p:cNvPr id="683012" name="Object 4"/>
          <p:cNvGraphicFramePr>
            <a:graphicFrameLocks noChangeAspect="1"/>
          </p:cNvGraphicFramePr>
          <p:nvPr/>
        </p:nvGraphicFramePr>
        <p:xfrm>
          <a:off x="5029200" y="2185988"/>
          <a:ext cx="611188" cy="520700"/>
        </p:xfrm>
        <a:graphic>
          <a:graphicData uri="http://schemas.openxmlformats.org/presentationml/2006/ole">
            <mc:AlternateContent xmlns:mc="http://schemas.openxmlformats.org/markup-compatibility/2006">
              <mc:Choice xmlns:v="urn:schemas-microsoft-com:vml" Requires="v">
                <p:oleObj spid="_x0000_s683041" name="Clip" r:id="rId4" imgW="1305000" imgH="1085760" progId="MS_ClipArt_Gallery.2">
                  <p:embed/>
                </p:oleObj>
              </mc:Choice>
              <mc:Fallback>
                <p:oleObj name="Clip" r:id="rId4" imgW="1305000" imgH="1085760"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85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3013" name="Object 5"/>
          <p:cNvGraphicFramePr>
            <a:graphicFrameLocks noChangeAspect="1"/>
          </p:cNvGraphicFramePr>
          <p:nvPr/>
        </p:nvGraphicFramePr>
        <p:xfrm>
          <a:off x="7686675" y="3311525"/>
          <a:ext cx="611188" cy="520700"/>
        </p:xfrm>
        <a:graphic>
          <a:graphicData uri="http://schemas.openxmlformats.org/presentationml/2006/ole">
            <mc:AlternateContent xmlns:mc="http://schemas.openxmlformats.org/markup-compatibility/2006">
              <mc:Choice xmlns:v="urn:schemas-microsoft-com:vml" Requires="v">
                <p:oleObj spid="_x0000_s683042" name="Clip" r:id="rId6" imgW="1305000" imgH="1085760" progId="MS_ClipArt_Gallery.2">
                  <p:embed/>
                </p:oleObj>
              </mc:Choice>
              <mc:Fallback>
                <p:oleObj name="Clip" r:id="rId6" imgW="1305000" imgH="1085760" progId="MS_ClipArt_Gallery.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3115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3014" name="Line 6"/>
          <p:cNvSpPr>
            <a:spLocks noChangeShapeType="1"/>
          </p:cNvSpPr>
          <p:nvPr/>
        </p:nvSpPr>
        <p:spPr bwMode="auto">
          <a:xfrm>
            <a:off x="5575300" y="2582863"/>
            <a:ext cx="754063" cy="4333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3015" name="Line 7"/>
          <p:cNvSpPr>
            <a:spLocks noChangeShapeType="1"/>
          </p:cNvSpPr>
          <p:nvPr/>
        </p:nvSpPr>
        <p:spPr bwMode="auto">
          <a:xfrm flipV="1">
            <a:off x="5637213" y="3200400"/>
            <a:ext cx="679450" cy="655638"/>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3016" name="Line 8"/>
          <p:cNvSpPr>
            <a:spLocks noChangeShapeType="1"/>
          </p:cNvSpPr>
          <p:nvPr/>
        </p:nvSpPr>
        <p:spPr bwMode="auto">
          <a:xfrm flipV="1">
            <a:off x="6761163" y="2533650"/>
            <a:ext cx="593725" cy="4079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3017" name="Line 9"/>
          <p:cNvSpPr>
            <a:spLocks noChangeShapeType="1"/>
          </p:cNvSpPr>
          <p:nvPr/>
        </p:nvSpPr>
        <p:spPr bwMode="auto">
          <a:xfrm>
            <a:off x="6835775" y="3016250"/>
            <a:ext cx="939800" cy="395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83018" name="Object 10"/>
          <p:cNvGraphicFramePr>
            <a:graphicFrameLocks noChangeAspect="1"/>
          </p:cNvGraphicFramePr>
          <p:nvPr/>
        </p:nvGraphicFramePr>
        <p:xfrm>
          <a:off x="5365750" y="3836988"/>
          <a:ext cx="611188" cy="520700"/>
        </p:xfrm>
        <a:graphic>
          <a:graphicData uri="http://schemas.openxmlformats.org/presentationml/2006/ole">
            <mc:AlternateContent xmlns:mc="http://schemas.openxmlformats.org/markup-compatibility/2006">
              <mc:Choice xmlns:v="urn:schemas-microsoft-com:vml" Requires="v">
                <p:oleObj spid="_x0000_s683043" name="Clip" r:id="rId7" imgW="1305000" imgH="1085760" progId="MS_ClipArt_Gallery.2">
                  <p:embed/>
                </p:oleObj>
              </mc:Choice>
              <mc:Fallback>
                <p:oleObj name="Clip" r:id="rId7" imgW="1305000" imgH="1085760" progId="MS_ClipArt_Gallery.2">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3836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3019" name="Object 11"/>
          <p:cNvGraphicFramePr>
            <a:graphicFrameLocks noChangeAspect="1"/>
          </p:cNvGraphicFramePr>
          <p:nvPr/>
        </p:nvGraphicFramePr>
        <p:xfrm>
          <a:off x="7297738" y="2201863"/>
          <a:ext cx="611187" cy="520700"/>
        </p:xfrm>
        <a:graphic>
          <a:graphicData uri="http://schemas.openxmlformats.org/presentationml/2006/ole">
            <mc:AlternateContent xmlns:mc="http://schemas.openxmlformats.org/markup-compatibility/2006">
              <mc:Choice xmlns:v="urn:schemas-microsoft-com:vml" Requires="v">
                <p:oleObj spid="_x0000_s683044" name="Clip" r:id="rId8" imgW="1305000" imgH="1085760" progId="MS_ClipArt_Gallery.2">
                  <p:embed/>
                </p:oleObj>
              </mc:Choice>
              <mc:Fallback>
                <p:oleObj name="Clip" r:id="rId8" imgW="1305000" imgH="1085760" progId="MS_ClipArt_Gallery.2">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201863"/>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3020" name="Object 12"/>
          <p:cNvGraphicFramePr>
            <a:graphicFrameLocks noChangeAspect="1"/>
          </p:cNvGraphicFramePr>
          <p:nvPr/>
        </p:nvGraphicFramePr>
        <p:xfrm>
          <a:off x="6203950" y="1622425"/>
          <a:ext cx="611188" cy="520700"/>
        </p:xfrm>
        <a:graphic>
          <a:graphicData uri="http://schemas.openxmlformats.org/presentationml/2006/ole">
            <mc:AlternateContent xmlns:mc="http://schemas.openxmlformats.org/markup-compatibility/2006">
              <mc:Choice xmlns:v="urn:schemas-microsoft-com:vml" Requires="v">
                <p:oleObj spid="_x0000_s683045" name="Clip" r:id="rId9" imgW="1305000" imgH="1085760" progId="MS_ClipArt_Gallery.2">
                  <p:embed/>
                </p:oleObj>
              </mc:Choice>
              <mc:Fallback>
                <p:oleObj name="Clip" r:id="rId9" imgW="1305000" imgH="1085760" progId="MS_ClipArt_Gallery.2">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16224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3021" name="Line 13"/>
          <p:cNvSpPr>
            <a:spLocks noChangeShapeType="1"/>
          </p:cNvSpPr>
          <p:nvPr/>
        </p:nvSpPr>
        <p:spPr bwMode="auto">
          <a:xfrm flipH="1" flipV="1">
            <a:off x="6529388" y="2132013"/>
            <a:ext cx="11112" cy="7810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83022" name="Object 14"/>
          <p:cNvGraphicFramePr>
            <a:graphicFrameLocks noChangeAspect="1"/>
          </p:cNvGraphicFramePr>
          <p:nvPr/>
        </p:nvGraphicFramePr>
        <p:xfrm>
          <a:off x="6523038" y="3951288"/>
          <a:ext cx="611187" cy="520700"/>
        </p:xfrm>
        <a:graphic>
          <a:graphicData uri="http://schemas.openxmlformats.org/presentationml/2006/ole">
            <mc:AlternateContent xmlns:mc="http://schemas.openxmlformats.org/markup-compatibility/2006">
              <mc:Choice xmlns:v="urn:schemas-microsoft-com:vml" Requires="v">
                <p:oleObj spid="_x0000_s683046" name="Clip" r:id="rId10" imgW="1305000" imgH="1085760" progId="MS_ClipArt_Gallery.2">
                  <p:embed/>
                </p:oleObj>
              </mc:Choice>
              <mc:Fallback>
                <p:oleObj name="Clip" r:id="rId10" imgW="1305000" imgH="1085760" progId="MS_ClipArt_Gallery.2">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3951288"/>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3023" name="Line 15"/>
          <p:cNvSpPr>
            <a:spLocks noChangeShapeType="1"/>
          </p:cNvSpPr>
          <p:nvPr/>
        </p:nvSpPr>
        <p:spPr bwMode="auto">
          <a:xfrm flipH="1" flipV="1">
            <a:off x="6538913" y="3159125"/>
            <a:ext cx="204787" cy="8080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3024" name="Text Box 16"/>
          <p:cNvSpPr txBox="1">
            <a:spLocks noChangeArrowheads="1"/>
          </p:cNvSpPr>
          <p:nvPr/>
        </p:nvSpPr>
        <p:spPr bwMode="auto">
          <a:xfrm>
            <a:off x="6411913" y="1243013"/>
            <a:ext cx="3508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83025" name="Text Box 17"/>
          <p:cNvSpPr txBox="1">
            <a:spLocks noChangeArrowheads="1"/>
          </p:cNvSpPr>
          <p:nvPr/>
        </p:nvSpPr>
        <p:spPr bwMode="auto">
          <a:xfrm>
            <a:off x="6605588" y="4502150"/>
            <a:ext cx="392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83026" name="Text Box 18"/>
          <p:cNvSpPr txBox="1">
            <a:spLocks noChangeArrowheads="1"/>
          </p:cNvSpPr>
          <p:nvPr/>
        </p:nvSpPr>
        <p:spPr bwMode="auto">
          <a:xfrm>
            <a:off x="7827963" y="1912938"/>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83027" name="Text Box 19"/>
          <p:cNvSpPr txBox="1">
            <a:spLocks noChangeArrowheads="1"/>
          </p:cNvSpPr>
          <p:nvPr/>
        </p:nvSpPr>
        <p:spPr bwMode="auto">
          <a:xfrm>
            <a:off x="5497513" y="4398963"/>
            <a:ext cx="3698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83028" name="Text Box 20"/>
          <p:cNvSpPr txBox="1">
            <a:spLocks noChangeArrowheads="1"/>
          </p:cNvSpPr>
          <p:nvPr/>
        </p:nvSpPr>
        <p:spPr bwMode="auto">
          <a:xfrm>
            <a:off x="7918450" y="3779838"/>
            <a:ext cx="322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sp>
        <p:nvSpPr>
          <p:cNvPr id="683029" name="Text Box 21"/>
          <p:cNvSpPr txBox="1">
            <a:spLocks noChangeArrowheads="1"/>
          </p:cNvSpPr>
          <p:nvPr/>
        </p:nvSpPr>
        <p:spPr bwMode="auto">
          <a:xfrm>
            <a:off x="5006975" y="1860550"/>
            <a:ext cx="363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grpSp>
        <p:nvGrpSpPr>
          <p:cNvPr id="683030" name="Group 22"/>
          <p:cNvGrpSpPr>
            <a:grpSpLocks/>
          </p:cNvGrpSpPr>
          <p:nvPr/>
        </p:nvGrpSpPr>
        <p:grpSpPr bwMode="auto">
          <a:xfrm>
            <a:off x="6145213" y="2936875"/>
            <a:ext cx="720725" cy="279400"/>
            <a:chOff x="3913" y="3140"/>
            <a:chExt cx="454" cy="176"/>
          </a:xfrm>
        </p:grpSpPr>
        <p:sp>
          <p:nvSpPr>
            <p:cNvPr id="683031" name="Rectangle 23"/>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3032" name="Freeform 24"/>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3033" name="Freeform 25"/>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3034" name="Text Box 26"/>
          <p:cNvSpPr txBox="1">
            <a:spLocks noChangeArrowheads="1"/>
          </p:cNvSpPr>
          <p:nvPr/>
        </p:nvSpPr>
        <p:spPr bwMode="auto">
          <a:xfrm>
            <a:off x="5702300" y="5062538"/>
            <a:ext cx="29606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t>switch with six interfaces</a:t>
            </a:r>
          </a:p>
          <a:p>
            <a:pPr algn="ctr"/>
            <a:r>
              <a:rPr lang="en-US"/>
              <a:t>(</a:t>
            </a:r>
            <a:r>
              <a:rPr lang="en-US">
                <a:solidFill>
                  <a:srgbClr val="FF0000"/>
                </a:solidFill>
              </a:rPr>
              <a:t>1,2,3,4,5,6</a:t>
            </a:r>
            <a:r>
              <a:rPr lang="en-US"/>
              <a:t>)</a:t>
            </a:r>
            <a:r>
              <a:rPr lang="en-US" i="0"/>
              <a:t>  </a:t>
            </a:r>
          </a:p>
        </p:txBody>
      </p:sp>
      <p:sp>
        <p:nvSpPr>
          <p:cNvPr id="683035" name="Text Box 27"/>
          <p:cNvSpPr txBox="1">
            <a:spLocks noChangeArrowheads="1"/>
          </p:cNvSpPr>
          <p:nvPr/>
        </p:nvSpPr>
        <p:spPr bwMode="auto">
          <a:xfrm>
            <a:off x="6286500" y="2606675"/>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1</a:t>
            </a:r>
          </a:p>
        </p:txBody>
      </p:sp>
      <p:sp>
        <p:nvSpPr>
          <p:cNvPr id="683036" name="Text Box 28"/>
          <p:cNvSpPr txBox="1">
            <a:spLocks noChangeArrowheads="1"/>
          </p:cNvSpPr>
          <p:nvPr/>
        </p:nvSpPr>
        <p:spPr bwMode="auto">
          <a:xfrm>
            <a:off x="6619875" y="26320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2</a:t>
            </a:r>
          </a:p>
        </p:txBody>
      </p:sp>
      <p:sp>
        <p:nvSpPr>
          <p:cNvPr id="683037" name="Text Box 29"/>
          <p:cNvSpPr txBox="1">
            <a:spLocks noChangeArrowheads="1"/>
          </p:cNvSpPr>
          <p:nvPr/>
        </p:nvSpPr>
        <p:spPr bwMode="auto">
          <a:xfrm>
            <a:off x="6897688" y="27844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3</a:t>
            </a:r>
          </a:p>
        </p:txBody>
      </p:sp>
      <p:sp>
        <p:nvSpPr>
          <p:cNvPr id="683038" name="Text Box 30"/>
          <p:cNvSpPr txBox="1">
            <a:spLocks noChangeArrowheads="1"/>
          </p:cNvSpPr>
          <p:nvPr/>
        </p:nvSpPr>
        <p:spPr bwMode="auto">
          <a:xfrm>
            <a:off x="6581775" y="31654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4</a:t>
            </a:r>
          </a:p>
        </p:txBody>
      </p:sp>
      <p:sp>
        <p:nvSpPr>
          <p:cNvPr id="683039" name="Text Box 31"/>
          <p:cNvSpPr txBox="1">
            <a:spLocks noChangeArrowheads="1"/>
          </p:cNvSpPr>
          <p:nvPr/>
        </p:nvSpPr>
        <p:spPr bwMode="auto">
          <a:xfrm>
            <a:off x="6151563" y="322738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5</a:t>
            </a:r>
          </a:p>
        </p:txBody>
      </p:sp>
      <p:sp>
        <p:nvSpPr>
          <p:cNvPr id="683040" name="Text Box 32"/>
          <p:cNvSpPr txBox="1">
            <a:spLocks noChangeArrowheads="1"/>
          </p:cNvSpPr>
          <p:nvPr/>
        </p:nvSpPr>
        <p:spPr bwMode="auto">
          <a:xfrm>
            <a:off x="5892800" y="283051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6</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ooter Placeholder 4"/>
          <p:cNvSpPr>
            <a:spLocks noGrp="1"/>
          </p:cNvSpPr>
          <p:nvPr>
            <p:ph type="ftr" sz="quarter" idx="11"/>
          </p:nvPr>
        </p:nvSpPr>
        <p:spPr/>
        <p:txBody>
          <a:bodyPr/>
          <a:lstStyle/>
          <a:p>
            <a:r>
              <a:rPr lang="en-US"/>
              <a:t>5: DataLink Layer</a:t>
            </a:r>
          </a:p>
        </p:txBody>
      </p:sp>
      <p:sp>
        <p:nvSpPr>
          <p:cNvPr id="54" name="Slide Number Placeholder 5"/>
          <p:cNvSpPr>
            <a:spLocks noGrp="1"/>
          </p:cNvSpPr>
          <p:nvPr>
            <p:ph type="sldNum" sz="quarter" idx="12"/>
          </p:nvPr>
        </p:nvSpPr>
        <p:spPr/>
        <p:txBody>
          <a:bodyPr/>
          <a:lstStyle/>
          <a:p>
            <a:r>
              <a:rPr lang="en-US"/>
              <a:t>5-</a:t>
            </a:r>
            <a:fld id="{901B5D6C-B19B-4F31-89EA-B8ED454B86C2}" type="slidenum">
              <a:rPr lang="en-US"/>
              <a:pPr/>
              <a:t>61</a:t>
            </a:fld>
            <a:endParaRPr lang="en-US"/>
          </a:p>
        </p:txBody>
      </p:sp>
      <p:sp>
        <p:nvSpPr>
          <p:cNvPr id="420866" name="Rectangle 2"/>
          <p:cNvSpPr>
            <a:spLocks noGrp="1" noChangeArrowheads="1"/>
          </p:cNvSpPr>
          <p:nvPr>
            <p:ph type="title"/>
          </p:nvPr>
        </p:nvSpPr>
        <p:spPr/>
        <p:txBody>
          <a:bodyPr/>
          <a:lstStyle/>
          <a:p>
            <a:r>
              <a:rPr lang="en-US"/>
              <a:t>Switch: self-learning</a:t>
            </a:r>
          </a:p>
        </p:txBody>
      </p:sp>
      <p:sp>
        <p:nvSpPr>
          <p:cNvPr id="420867" name="Rectangle 3"/>
          <p:cNvSpPr>
            <a:spLocks noGrp="1" noChangeArrowheads="1"/>
          </p:cNvSpPr>
          <p:nvPr>
            <p:ph type="body" idx="1"/>
          </p:nvPr>
        </p:nvSpPr>
        <p:spPr>
          <a:xfrm>
            <a:off x="450850" y="1547813"/>
            <a:ext cx="4202113" cy="4114800"/>
          </a:xfrm>
        </p:spPr>
        <p:txBody>
          <a:bodyPr/>
          <a:lstStyle/>
          <a:p>
            <a:r>
              <a:rPr lang="en-US" sz="2400"/>
              <a:t>switch</a:t>
            </a:r>
            <a:r>
              <a:rPr lang="en-US" sz="2400">
                <a:solidFill>
                  <a:srgbClr val="FF0000"/>
                </a:solidFill>
              </a:rPr>
              <a:t> </a:t>
            </a:r>
            <a:r>
              <a:rPr lang="en-US" sz="2400" i="1">
                <a:solidFill>
                  <a:srgbClr val="FF0000"/>
                </a:solidFill>
              </a:rPr>
              <a:t>learns</a:t>
            </a:r>
            <a:r>
              <a:rPr lang="en-US" sz="2400"/>
              <a:t> which hosts can be reached through which interfaces</a:t>
            </a:r>
          </a:p>
          <a:p>
            <a:pPr lvl="1"/>
            <a:r>
              <a:rPr lang="en-US" sz="2000"/>
              <a:t>when frame received, switch “learns”  location of sender: incoming LAN segment</a:t>
            </a:r>
          </a:p>
          <a:p>
            <a:pPr lvl="1"/>
            <a:r>
              <a:rPr lang="en-US" sz="2000"/>
              <a:t>records sender/location pair in switch table</a:t>
            </a:r>
          </a:p>
        </p:txBody>
      </p:sp>
      <p:graphicFrame>
        <p:nvGraphicFramePr>
          <p:cNvPr id="420868" name="Object 4"/>
          <p:cNvGraphicFramePr>
            <a:graphicFrameLocks noChangeAspect="1"/>
          </p:cNvGraphicFramePr>
          <p:nvPr/>
        </p:nvGraphicFramePr>
        <p:xfrm>
          <a:off x="5029200" y="2185988"/>
          <a:ext cx="611188" cy="520700"/>
        </p:xfrm>
        <a:graphic>
          <a:graphicData uri="http://schemas.openxmlformats.org/presentationml/2006/ole">
            <mc:AlternateContent xmlns:mc="http://schemas.openxmlformats.org/markup-compatibility/2006">
              <mc:Choice xmlns:v="urn:schemas-microsoft-com:vml" Requires="v">
                <p:oleObj spid="_x0000_s420918" name="Clip" r:id="rId4" imgW="1305000" imgH="1085760" progId="MS_ClipArt_Gallery.2">
                  <p:embed/>
                </p:oleObj>
              </mc:Choice>
              <mc:Fallback>
                <p:oleObj name="Clip" r:id="rId4" imgW="1305000" imgH="1085760"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85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0869" name="Object 5"/>
          <p:cNvGraphicFramePr>
            <a:graphicFrameLocks noChangeAspect="1"/>
          </p:cNvGraphicFramePr>
          <p:nvPr/>
        </p:nvGraphicFramePr>
        <p:xfrm>
          <a:off x="7686675" y="3311525"/>
          <a:ext cx="611188" cy="520700"/>
        </p:xfrm>
        <a:graphic>
          <a:graphicData uri="http://schemas.openxmlformats.org/presentationml/2006/ole">
            <mc:AlternateContent xmlns:mc="http://schemas.openxmlformats.org/markup-compatibility/2006">
              <mc:Choice xmlns:v="urn:schemas-microsoft-com:vml" Requires="v">
                <p:oleObj spid="_x0000_s420919" name="Clip" r:id="rId6" imgW="1305000" imgH="1085760" progId="MS_ClipArt_Gallery.2">
                  <p:embed/>
                </p:oleObj>
              </mc:Choice>
              <mc:Fallback>
                <p:oleObj name="Clip" r:id="rId6" imgW="1305000" imgH="1085760" progId="MS_ClipArt_Gallery.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3115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0870" name="Line 6"/>
          <p:cNvSpPr>
            <a:spLocks noChangeShapeType="1"/>
          </p:cNvSpPr>
          <p:nvPr/>
        </p:nvSpPr>
        <p:spPr bwMode="auto">
          <a:xfrm>
            <a:off x="5575300" y="2582863"/>
            <a:ext cx="754063" cy="4333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71" name="Line 7"/>
          <p:cNvSpPr>
            <a:spLocks noChangeShapeType="1"/>
          </p:cNvSpPr>
          <p:nvPr/>
        </p:nvSpPr>
        <p:spPr bwMode="auto">
          <a:xfrm flipV="1">
            <a:off x="5637213" y="3200400"/>
            <a:ext cx="679450" cy="655638"/>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72" name="Line 8"/>
          <p:cNvSpPr>
            <a:spLocks noChangeShapeType="1"/>
          </p:cNvSpPr>
          <p:nvPr/>
        </p:nvSpPr>
        <p:spPr bwMode="auto">
          <a:xfrm flipV="1">
            <a:off x="6761163" y="2533650"/>
            <a:ext cx="593725" cy="4079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73" name="Line 9"/>
          <p:cNvSpPr>
            <a:spLocks noChangeShapeType="1"/>
          </p:cNvSpPr>
          <p:nvPr/>
        </p:nvSpPr>
        <p:spPr bwMode="auto">
          <a:xfrm>
            <a:off x="6835775" y="3016250"/>
            <a:ext cx="939800" cy="395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420874" name="Object 10"/>
          <p:cNvGraphicFramePr>
            <a:graphicFrameLocks noChangeAspect="1"/>
          </p:cNvGraphicFramePr>
          <p:nvPr/>
        </p:nvGraphicFramePr>
        <p:xfrm>
          <a:off x="5365750" y="3836988"/>
          <a:ext cx="611188" cy="520700"/>
        </p:xfrm>
        <a:graphic>
          <a:graphicData uri="http://schemas.openxmlformats.org/presentationml/2006/ole">
            <mc:AlternateContent xmlns:mc="http://schemas.openxmlformats.org/markup-compatibility/2006">
              <mc:Choice xmlns:v="urn:schemas-microsoft-com:vml" Requires="v">
                <p:oleObj spid="_x0000_s420920" name="Clip" r:id="rId7" imgW="1305000" imgH="1085760" progId="MS_ClipArt_Gallery.2">
                  <p:embed/>
                </p:oleObj>
              </mc:Choice>
              <mc:Fallback>
                <p:oleObj name="Clip" r:id="rId7" imgW="1305000" imgH="1085760" progId="MS_ClipArt_Gallery.2">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3836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0875" name="Object 11"/>
          <p:cNvGraphicFramePr>
            <a:graphicFrameLocks noChangeAspect="1"/>
          </p:cNvGraphicFramePr>
          <p:nvPr/>
        </p:nvGraphicFramePr>
        <p:xfrm>
          <a:off x="7297738" y="2201863"/>
          <a:ext cx="611187" cy="520700"/>
        </p:xfrm>
        <a:graphic>
          <a:graphicData uri="http://schemas.openxmlformats.org/presentationml/2006/ole">
            <mc:AlternateContent xmlns:mc="http://schemas.openxmlformats.org/markup-compatibility/2006">
              <mc:Choice xmlns:v="urn:schemas-microsoft-com:vml" Requires="v">
                <p:oleObj spid="_x0000_s420921" name="Clip" r:id="rId8" imgW="1305000" imgH="1085760" progId="MS_ClipArt_Gallery.2">
                  <p:embed/>
                </p:oleObj>
              </mc:Choice>
              <mc:Fallback>
                <p:oleObj name="Clip" r:id="rId8" imgW="1305000" imgH="1085760" progId="MS_ClipArt_Gallery.2">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201863"/>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0876" name="Object 12"/>
          <p:cNvGraphicFramePr>
            <a:graphicFrameLocks noChangeAspect="1"/>
          </p:cNvGraphicFramePr>
          <p:nvPr/>
        </p:nvGraphicFramePr>
        <p:xfrm>
          <a:off x="6203950" y="1622425"/>
          <a:ext cx="611188" cy="520700"/>
        </p:xfrm>
        <a:graphic>
          <a:graphicData uri="http://schemas.openxmlformats.org/presentationml/2006/ole">
            <mc:AlternateContent xmlns:mc="http://schemas.openxmlformats.org/markup-compatibility/2006">
              <mc:Choice xmlns:v="urn:schemas-microsoft-com:vml" Requires="v">
                <p:oleObj spid="_x0000_s420922" name="Clip" r:id="rId9" imgW="1305000" imgH="1085760" progId="MS_ClipArt_Gallery.2">
                  <p:embed/>
                </p:oleObj>
              </mc:Choice>
              <mc:Fallback>
                <p:oleObj name="Clip" r:id="rId9" imgW="1305000" imgH="1085760" progId="MS_ClipArt_Gallery.2">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16224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0877" name="Line 13"/>
          <p:cNvSpPr>
            <a:spLocks noChangeShapeType="1"/>
          </p:cNvSpPr>
          <p:nvPr/>
        </p:nvSpPr>
        <p:spPr bwMode="auto">
          <a:xfrm flipH="1" flipV="1">
            <a:off x="6529388" y="2132013"/>
            <a:ext cx="11112" cy="7810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420878" name="Object 14"/>
          <p:cNvGraphicFramePr>
            <a:graphicFrameLocks noChangeAspect="1"/>
          </p:cNvGraphicFramePr>
          <p:nvPr/>
        </p:nvGraphicFramePr>
        <p:xfrm>
          <a:off x="6523038" y="3951288"/>
          <a:ext cx="611187" cy="520700"/>
        </p:xfrm>
        <a:graphic>
          <a:graphicData uri="http://schemas.openxmlformats.org/presentationml/2006/ole">
            <mc:AlternateContent xmlns:mc="http://schemas.openxmlformats.org/markup-compatibility/2006">
              <mc:Choice xmlns:v="urn:schemas-microsoft-com:vml" Requires="v">
                <p:oleObj spid="_x0000_s420923" name="Clip" r:id="rId10" imgW="1305000" imgH="1085760" progId="MS_ClipArt_Gallery.2">
                  <p:embed/>
                </p:oleObj>
              </mc:Choice>
              <mc:Fallback>
                <p:oleObj name="Clip" r:id="rId10" imgW="1305000" imgH="1085760" progId="MS_ClipArt_Gallery.2">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3951288"/>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0879" name="Line 15"/>
          <p:cNvSpPr>
            <a:spLocks noChangeShapeType="1"/>
          </p:cNvSpPr>
          <p:nvPr/>
        </p:nvSpPr>
        <p:spPr bwMode="auto">
          <a:xfrm flipH="1" flipV="1">
            <a:off x="6538913" y="3159125"/>
            <a:ext cx="204787" cy="8080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80" name="Text Box 16"/>
          <p:cNvSpPr txBox="1">
            <a:spLocks noChangeArrowheads="1"/>
          </p:cNvSpPr>
          <p:nvPr/>
        </p:nvSpPr>
        <p:spPr bwMode="auto">
          <a:xfrm>
            <a:off x="6411913" y="1243013"/>
            <a:ext cx="3508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420881" name="Text Box 17"/>
          <p:cNvSpPr txBox="1">
            <a:spLocks noChangeArrowheads="1"/>
          </p:cNvSpPr>
          <p:nvPr/>
        </p:nvSpPr>
        <p:spPr bwMode="auto">
          <a:xfrm>
            <a:off x="6605588" y="4502150"/>
            <a:ext cx="392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420882" name="Text Box 18"/>
          <p:cNvSpPr txBox="1">
            <a:spLocks noChangeArrowheads="1"/>
          </p:cNvSpPr>
          <p:nvPr/>
        </p:nvSpPr>
        <p:spPr bwMode="auto">
          <a:xfrm>
            <a:off x="7827963" y="1912938"/>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420883" name="Text Box 19"/>
          <p:cNvSpPr txBox="1">
            <a:spLocks noChangeArrowheads="1"/>
          </p:cNvSpPr>
          <p:nvPr/>
        </p:nvSpPr>
        <p:spPr bwMode="auto">
          <a:xfrm>
            <a:off x="5497513" y="4398963"/>
            <a:ext cx="3698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420884" name="Text Box 20"/>
          <p:cNvSpPr txBox="1">
            <a:spLocks noChangeArrowheads="1"/>
          </p:cNvSpPr>
          <p:nvPr/>
        </p:nvSpPr>
        <p:spPr bwMode="auto">
          <a:xfrm>
            <a:off x="7918450" y="3779838"/>
            <a:ext cx="322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sp>
        <p:nvSpPr>
          <p:cNvPr id="420885" name="Text Box 21"/>
          <p:cNvSpPr txBox="1">
            <a:spLocks noChangeArrowheads="1"/>
          </p:cNvSpPr>
          <p:nvPr/>
        </p:nvSpPr>
        <p:spPr bwMode="auto">
          <a:xfrm>
            <a:off x="5006975" y="1860550"/>
            <a:ext cx="363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grpSp>
        <p:nvGrpSpPr>
          <p:cNvPr id="420886" name="Group 22"/>
          <p:cNvGrpSpPr>
            <a:grpSpLocks/>
          </p:cNvGrpSpPr>
          <p:nvPr/>
        </p:nvGrpSpPr>
        <p:grpSpPr bwMode="auto">
          <a:xfrm>
            <a:off x="6145213" y="2936875"/>
            <a:ext cx="720725" cy="279400"/>
            <a:chOff x="3913" y="3140"/>
            <a:chExt cx="454" cy="176"/>
          </a:xfrm>
        </p:grpSpPr>
        <p:sp>
          <p:nvSpPr>
            <p:cNvPr id="420887" name="Rectangle 23"/>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420888" name="Freeform 24"/>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889" name="Freeform 25"/>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420890" name="Text Box 26"/>
          <p:cNvSpPr txBox="1">
            <a:spLocks noChangeArrowheads="1"/>
          </p:cNvSpPr>
          <p:nvPr/>
        </p:nvSpPr>
        <p:spPr bwMode="auto">
          <a:xfrm>
            <a:off x="6286500" y="2606675"/>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1</a:t>
            </a:r>
          </a:p>
        </p:txBody>
      </p:sp>
      <p:sp>
        <p:nvSpPr>
          <p:cNvPr id="420891" name="Text Box 27"/>
          <p:cNvSpPr txBox="1">
            <a:spLocks noChangeArrowheads="1"/>
          </p:cNvSpPr>
          <p:nvPr/>
        </p:nvSpPr>
        <p:spPr bwMode="auto">
          <a:xfrm>
            <a:off x="6619875" y="26320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2</a:t>
            </a:r>
          </a:p>
        </p:txBody>
      </p:sp>
      <p:sp>
        <p:nvSpPr>
          <p:cNvPr id="420892" name="Text Box 28"/>
          <p:cNvSpPr txBox="1">
            <a:spLocks noChangeArrowheads="1"/>
          </p:cNvSpPr>
          <p:nvPr/>
        </p:nvSpPr>
        <p:spPr bwMode="auto">
          <a:xfrm>
            <a:off x="6897688" y="27844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3</a:t>
            </a:r>
          </a:p>
        </p:txBody>
      </p:sp>
      <p:sp>
        <p:nvSpPr>
          <p:cNvPr id="420893" name="Text Box 29"/>
          <p:cNvSpPr txBox="1">
            <a:spLocks noChangeArrowheads="1"/>
          </p:cNvSpPr>
          <p:nvPr/>
        </p:nvSpPr>
        <p:spPr bwMode="auto">
          <a:xfrm>
            <a:off x="6581775" y="31654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4</a:t>
            </a:r>
          </a:p>
        </p:txBody>
      </p:sp>
      <p:sp>
        <p:nvSpPr>
          <p:cNvPr id="420894" name="Text Box 30"/>
          <p:cNvSpPr txBox="1">
            <a:spLocks noChangeArrowheads="1"/>
          </p:cNvSpPr>
          <p:nvPr/>
        </p:nvSpPr>
        <p:spPr bwMode="auto">
          <a:xfrm>
            <a:off x="6151563" y="322738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5</a:t>
            </a:r>
          </a:p>
        </p:txBody>
      </p:sp>
      <p:sp>
        <p:nvSpPr>
          <p:cNvPr id="420895" name="Text Box 31"/>
          <p:cNvSpPr txBox="1">
            <a:spLocks noChangeArrowheads="1"/>
          </p:cNvSpPr>
          <p:nvPr/>
        </p:nvSpPr>
        <p:spPr bwMode="auto">
          <a:xfrm>
            <a:off x="5892800" y="283051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6</a:t>
            </a:r>
          </a:p>
        </p:txBody>
      </p:sp>
      <p:grpSp>
        <p:nvGrpSpPr>
          <p:cNvPr id="420900" name="Group 36"/>
          <p:cNvGrpSpPr>
            <a:grpSpLocks/>
          </p:cNvGrpSpPr>
          <p:nvPr/>
        </p:nvGrpSpPr>
        <p:grpSpPr bwMode="auto">
          <a:xfrm>
            <a:off x="6778625" y="1223963"/>
            <a:ext cx="1428750" cy="366712"/>
            <a:chOff x="1750" y="3514"/>
            <a:chExt cx="900" cy="231"/>
          </a:xfrm>
        </p:grpSpPr>
        <p:sp>
          <p:nvSpPr>
            <p:cNvPr id="420896" name="Rectangle 32"/>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897" name="Text Box 33"/>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420898" name="Line 34"/>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899" name="Line 35"/>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20905" name="Group 41"/>
          <p:cNvGrpSpPr>
            <a:grpSpLocks/>
          </p:cNvGrpSpPr>
          <p:nvPr/>
        </p:nvGrpSpPr>
        <p:grpSpPr bwMode="auto">
          <a:xfrm>
            <a:off x="6994525" y="525463"/>
            <a:ext cx="1498600" cy="714375"/>
            <a:chOff x="4406" y="331"/>
            <a:chExt cx="944" cy="450"/>
          </a:xfrm>
        </p:grpSpPr>
        <p:sp>
          <p:nvSpPr>
            <p:cNvPr id="420901" name="Line 37"/>
            <p:cNvSpPr>
              <a:spLocks noChangeShapeType="1"/>
            </p:cNvSpPr>
            <p:nvPr/>
          </p:nvSpPr>
          <p:spPr bwMode="auto">
            <a:xfrm flipV="1">
              <a:off x="4406" y="439"/>
              <a:ext cx="252" cy="339"/>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02" name="Line 38"/>
            <p:cNvSpPr>
              <a:spLocks noChangeShapeType="1"/>
            </p:cNvSpPr>
            <p:nvPr/>
          </p:nvSpPr>
          <p:spPr bwMode="auto">
            <a:xfrm flipV="1">
              <a:off x="4524" y="594"/>
              <a:ext cx="137" cy="187"/>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03" name="Text Box 39"/>
            <p:cNvSpPr txBox="1">
              <a:spLocks noChangeArrowheads="1"/>
            </p:cNvSpPr>
            <p:nvPr/>
          </p:nvSpPr>
          <p:spPr bwMode="auto">
            <a:xfrm>
              <a:off x="4643" y="331"/>
              <a:ext cx="7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t>Source: A</a:t>
              </a:r>
            </a:p>
          </p:txBody>
        </p:sp>
        <p:sp>
          <p:nvSpPr>
            <p:cNvPr id="420904" name="Text Box 40"/>
            <p:cNvSpPr txBox="1">
              <a:spLocks noChangeArrowheads="1"/>
            </p:cNvSpPr>
            <p:nvPr/>
          </p:nvSpPr>
          <p:spPr bwMode="auto">
            <a:xfrm>
              <a:off x="4660" y="492"/>
              <a:ext cx="5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t>Dest: A’</a:t>
              </a:r>
            </a:p>
          </p:txBody>
        </p:sp>
      </p:grpSp>
      <p:grpSp>
        <p:nvGrpSpPr>
          <p:cNvPr id="420911" name="Group 47"/>
          <p:cNvGrpSpPr>
            <a:grpSpLocks/>
          </p:cNvGrpSpPr>
          <p:nvPr/>
        </p:nvGrpSpPr>
        <p:grpSpPr bwMode="auto">
          <a:xfrm>
            <a:off x="3336925" y="4937125"/>
            <a:ext cx="3035300" cy="1444625"/>
            <a:chOff x="3441" y="3154"/>
            <a:chExt cx="1912" cy="910"/>
          </a:xfrm>
        </p:grpSpPr>
        <p:sp>
          <p:nvSpPr>
            <p:cNvPr id="420907" name="Rectangle 43"/>
            <p:cNvSpPr>
              <a:spLocks noChangeArrowheads="1"/>
            </p:cNvSpPr>
            <p:nvPr/>
          </p:nvSpPr>
          <p:spPr bwMode="auto">
            <a:xfrm>
              <a:off x="3449" y="3154"/>
              <a:ext cx="1893" cy="90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906" name="Text Box 42"/>
            <p:cNvSpPr txBox="1">
              <a:spLocks noChangeArrowheads="1"/>
            </p:cNvSpPr>
            <p:nvPr/>
          </p:nvSpPr>
          <p:spPr bwMode="auto">
            <a:xfrm>
              <a:off x="3441" y="3175"/>
              <a:ext cx="19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MAC addr  interface   TTL</a:t>
              </a:r>
            </a:p>
          </p:txBody>
        </p:sp>
        <p:sp>
          <p:nvSpPr>
            <p:cNvPr id="420908" name="Line 44"/>
            <p:cNvSpPr>
              <a:spLocks noChangeShapeType="1"/>
            </p:cNvSpPr>
            <p:nvPr/>
          </p:nvSpPr>
          <p:spPr bwMode="auto">
            <a:xfrm>
              <a:off x="4226" y="3154"/>
              <a:ext cx="0" cy="90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09" name="Line 45"/>
            <p:cNvSpPr>
              <a:spLocks noChangeShapeType="1"/>
            </p:cNvSpPr>
            <p:nvPr/>
          </p:nvSpPr>
          <p:spPr bwMode="auto">
            <a:xfrm>
              <a:off x="4963" y="3157"/>
              <a:ext cx="0" cy="90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10" name="Line 46"/>
            <p:cNvSpPr>
              <a:spLocks noChangeShapeType="1"/>
            </p:cNvSpPr>
            <p:nvPr/>
          </p:nvSpPr>
          <p:spPr bwMode="auto">
            <a:xfrm>
              <a:off x="3452" y="3397"/>
              <a:ext cx="188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420912" name="Text Box 48"/>
          <p:cNvSpPr txBox="1">
            <a:spLocks noChangeArrowheads="1"/>
          </p:cNvSpPr>
          <p:nvPr/>
        </p:nvSpPr>
        <p:spPr bwMode="auto">
          <a:xfrm>
            <a:off x="6400800" y="5326063"/>
            <a:ext cx="1851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t>Switch table </a:t>
            </a:r>
          </a:p>
          <a:p>
            <a:pPr algn="ctr"/>
            <a:r>
              <a:rPr lang="en-US"/>
              <a:t>(initially empty)</a:t>
            </a:r>
          </a:p>
        </p:txBody>
      </p:sp>
      <p:grpSp>
        <p:nvGrpSpPr>
          <p:cNvPr id="420917" name="Group 53"/>
          <p:cNvGrpSpPr>
            <a:grpSpLocks/>
          </p:cNvGrpSpPr>
          <p:nvPr/>
        </p:nvGrpSpPr>
        <p:grpSpPr bwMode="auto">
          <a:xfrm>
            <a:off x="3771900" y="5370513"/>
            <a:ext cx="2493963" cy="374650"/>
            <a:chOff x="2376" y="3383"/>
            <a:chExt cx="1571" cy="236"/>
          </a:xfrm>
        </p:grpSpPr>
        <p:sp>
          <p:nvSpPr>
            <p:cNvPr id="420913" name="Text Box 49"/>
            <p:cNvSpPr txBox="1">
              <a:spLocks noChangeArrowheads="1"/>
            </p:cNvSpPr>
            <p:nvPr/>
          </p:nvSpPr>
          <p:spPr bwMode="auto">
            <a:xfrm>
              <a:off x="2376" y="3388"/>
              <a:ext cx="22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a:t>
              </a:r>
            </a:p>
          </p:txBody>
        </p:sp>
        <p:sp>
          <p:nvSpPr>
            <p:cNvPr id="420914" name="Text Box 50"/>
            <p:cNvSpPr txBox="1">
              <a:spLocks noChangeArrowheads="1"/>
            </p:cNvSpPr>
            <p:nvPr/>
          </p:nvSpPr>
          <p:spPr bwMode="auto">
            <a:xfrm>
              <a:off x="3133" y="3387"/>
              <a:ext cx="1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a:t>
              </a:r>
            </a:p>
          </p:txBody>
        </p:sp>
        <p:sp>
          <p:nvSpPr>
            <p:cNvPr id="420915" name="Text Box 51"/>
            <p:cNvSpPr txBox="1">
              <a:spLocks noChangeArrowheads="1"/>
            </p:cNvSpPr>
            <p:nvPr/>
          </p:nvSpPr>
          <p:spPr bwMode="auto">
            <a:xfrm>
              <a:off x="3655" y="3383"/>
              <a:ext cx="2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60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20900"/>
                                        </p:tgtEl>
                                        <p:attrNameLst>
                                          <p:attrName>style.visibility</p:attrName>
                                        </p:attrNameLst>
                                      </p:cBhvr>
                                      <p:to>
                                        <p:strVal val="visible"/>
                                      </p:to>
                                    </p:set>
                                    <p:animEffect transition="in" filter="dissolve">
                                      <p:cBhvr>
                                        <p:cTn id="7" dur="500"/>
                                        <p:tgtEl>
                                          <p:spTgt spid="420900"/>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4209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420911"/>
                                        </p:tgtEl>
                                        <p:attrNameLst>
                                          <p:attrName>style.visibility</p:attrName>
                                        </p:attrNameLst>
                                      </p:cBhvr>
                                      <p:to>
                                        <p:strVal val="visible"/>
                                      </p:to>
                                    </p:set>
                                    <p:animEffect transition="in" filter="dissolve">
                                      <p:cBhvr>
                                        <p:cTn id="15" dur="500"/>
                                        <p:tgtEl>
                                          <p:spTgt spid="42091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20912"/>
                                        </p:tgtEl>
                                        <p:attrNameLst>
                                          <p:attrName>style.visibility</p:attrName>
                                        </p:attrNameLst>
                                      </p:cBhvr>
                                      <p:to>
                                        <p:strVal val="visible"/>
                                      </p:to>
                                    </p:set>
                                    <p:animEffect transition="in" filter="dissolve">
                                      <p:cBhvr>
                                        <p:cTn id="18" dur="500"/>
                                        <p:tgtEl>
                                          <p:spTgt spid="4209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420905"/>
                                        </p:tgtEl>
                                        <p:attrNameLst>
                                          <p:attrName>style.visibility</p:attrName>
                                        </p:attrNameLst>
                                      </p:cBhvr>
                                      <p:to>
                                        <p:strVal val="hidden"/>
                                      </p:to>
                                    </p:set>
                                  </p:childTnLst>
                                </p:cTn>
                              </p:par>
                              <p:par>
                                <p:cTn id="23" presetID="0" presetClass="path" presetSubtype="0" accel="50000" decel="50000" fill="hold" nodeType="withEffect">
                                  <p:stCondLst>
                                    <p:cond delay="0"/>
                                  </p:stCondLst>
                                  <p:childTnLst>
                                    <p:animMotion origin="layout" path="M -4.44444E-6 -2.59259E-6 L -0.10694 0.11482 L -0.10694 0.24329 " pathEditMode="relative" rAng="0" ptsTypes="AAA">
                                      <p:cBhvr>
                                        <p:cTn id="24" dur="2000" fill="hold"/>
                                        <p:tgtEl>
                                          <p:spTgt spid="420900"/>
                                        </p:tgtEl>
                                        <p:attrNameLst>
                                          <p:attrName>ppt_x</p:attrName>
                                          <p:attrName>ppt_y</p:attrName>
                                        </p:attrNameLst>
                                      </p:cBhvr>
                                      <p:rCtr x="-5347" y="12153"/>
                                    </p:animMotion>
                                  </p:childTnLst>
                                </p:cTn>
                              </p:par>
                            </p:childTnLst>
                          </p:cTn>
                        </p:par>
                        <p:par>
                          <p:cTn id="25" fill="hold" nodeType="afterGroup">
                            <p:stCondLst>
                              <p:cond delay="2000"/>
                            </p:stCondLst>
                            <p:childTnLst>
                              <p:par>
                                <p:cTn id="26" presetID="9" presetClass="entr" presetSubtype="0" fill="hold" nodeType="afterEffect">
                                  <p:stCondLst>
                                    <p:cond delay="0"/>
                                  </p:stCondLst>
                                  <p:childTnLst>
                                    <p:set>
                                      <p:cBhvr>
                                        <p:cTn id="27" dur="1" fill="hold">
                                          <p:stCondLst>
                                            <p:cond delay="0"/>
                                          </p:stCondLst>
                                        </p:cTn>
                                        <p:tgtEl>
                                          <p:spTgt spid="420917"/>
                                        </p:tgtEl>
                                        <p:attrNameLst>
                                          <p:attrName>style.visibility</p:attrName>
                                        </p:attrNameLst>
                                      </p:cBhvr>
                                      <p:to>
                                        <p:strVal val="visible"/>
                                      </p:to>
                                    </p:set>
                                    <p:animEffect transition="in" filter="dissolve">
                                      <p:cBhvr>
                                        <p:cTn id="28" dur="500"/>
                                        <p:tgtEl>
                                          <p:spTgt spid="420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91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5: DataLink Layer</a:t>
            </a:r>
          </a:p>
        </p:txBody>
      </p:sp>
      <p:sp>
        <p:nvSpPr>
          <p:cNvPr id="7" name="Slide Number Placeholder 5"/>
          <p:cNvSpPr>
            <a:spLocks noGrp="1"/>
          </p:cNvSpPr>
          <p:nvPr>
            <p:ph type="sldNum" sz="quarter" idx="12"/>
          </p:nvPr>
        </p:nvSpPr>
        <p:spPr/>
        <p:txBody>
          <a:bodyPr/>
          <a:lstStyle/>
          <a:p>
            <a:r>
              <a:rPr lang="en-US"/>
              <a:t>5-</a:t>
            </a:r>
            <a:fld id="{151AFDCE-601A-4A9B-A40B-47CBBBDABE3B}" type="slidenum">
              <a:rPr lang="en-US"/>
              <a:pPr/>
              <a:t>62</a:t>
            </a:fld>
            <a:endParaRPr lang="en-US"/>
          </a:p>
        </p:txBody>
      </p:sp>
      <p:sp>
        <p:nvSpPr>
          <p:cNvPr id="421890" name="Rectangle 2"/>
          <p:cNvSpPr>
            <a:spLocks noGrp="1" noChangeArrowheads="1"/>
          </p:cNvSpPr>
          <p:nvPr>
            <p:ph type="title"/>
          </p:nvPr>
        </p:nvSpPr>
        <p:spPr>
          <a:xfrm>
            <a:off x="509588" y="0"/>
            <a:ext cx="7772400" cy="1143000"/>
          </a:xfrm>
        </p:spPr>
        <p:txBody>
          <a:bodyPr/>
          <a:lstStyle/>
          <a:p>
            <a:r>
              <a:rPr lang="en-US" sz="3600"/>
              <a:t>Switch: frame filtering/forwarding</a:t>
            </a:r>
          </a:p>
        </p:txBody>
      </p:sp>
      <p:sp>
        <p:nvSpPr>
          <p:cNvPr id="421891" name="Rectangle 3"/>
          <p:cNvSpPr>
            <a:spLocks noGrp="1" noChangeArrowheads="1"/>
          </p:cNvSpPr>
          <p:nvPr>
            <p:ph type="body" idx="1"/>
          </p:nvPr>
        </p:nvSpPr>
        <p:spPr>
          <a:xfrm>
            <a:off x="630238" y="1150938"/>
            <a:ext cx="8201025" cy="3748087"/>
          </a:xfrm>
        </p:spPr>
        <p:txBody>
          <a:bodyPr/>
          <a:lstStyle/>
          <a:p>
            <a:pPr>
              <a:buFont typeface="ZapfDingbats" pitchFamily="82" charset="2"/>
              <a:buNone/>
            </a:pPr>
            <a:r>
              <a:rPr lang="en-US" sz="2400" u="sng">
                <a:solidFill>
                  <a:srgbClr val="FF0000"/>
                </a:solidFill>
              </a:rPr>
              <a:t>When  frame received:</a:t>
            </a:r>
            <a:br>
              <a:rPr lang="en-US" sz="2400" u="sng">
                <a:solidFill>
                  <a:srgbClr val="FF0000"/>
                </a:solidFill>
              </a:rPr>
            </a:br>
            <a:endParaRPr lang="en-US" sz="2400" u="sng">
              <a:solidFill>
                <a:srgbClr val="FF0000"/>
              </a:solidFill>
            </a:endParaRPr>
          </a:p>
          <a:p>
            <a:pPr>
              <a:buFont typeface="ZapfDingbats" pitchFamily="82" charset="2"/>
              <a:buNone/>
            </a:pPr>
            <a:r>
              <a:rPr lang="en-US" sz="2400"/>
              <a:t>1. record link associated with sending host</a:t>
            </a:r>
          </a:p>
          <a:p>
            <a:pPr>
              <a:buFont typeface="ZapfDingbats" pitchFamily="82" charset="2"/>
              <a:buNone/>
            </a:pPr>
            <a:r>
              <a:rPr lang="en-US" sz="2400"/>
              <a:t>2. index switch table using MAC dest address</a:t>
            </a:r>
            <a:endParaRPr lang="en-US" sz="2400" b="1">
              <a:solidFill>
                <a:schemeClr val="accent2"/>
              </a:solidFill>
            </a:endParaRPr>
          </a:p>
          <a:p>
            <a:pPr>
              <a:buFont typeface="ZapfDingbats" pitchFamily="82" charset="2"/>
              <a:buNone/>
            </a:pPr>
            <a:r>
              <a:rPr lang="en-US" sz="2400" b="1">
                <a:solidFill>
                  <a:schemeClr val="accent2"/>
                </a:solidFill>
              </a:rPr>
              <a:t>3. if </a:t>
            </a:r>
            <a:r>
              <a:rPr lang="en-US" sz="2400"/>
              <a:t>entry found for destination</a:t>
            </a:r>
            <a:br>
              <a:rPr lang="en-US" sz="2400"/>
            </a:br>
            <a:r>
              <a:rPr lang="en-US" sz="2400"/>
              <a:t>  </a:t>
            </a:r>
            <a:r>
              <a:rPr lang="en-US" sz="2400" b="1">
                <a:solidFill>
                  <a:schemeClr val="accent2"/>
                </a:solidFill>
              </a:rPr>
              <a:t>then {</a:t>
            </a:r>
          </a:p>
          <a:p>
            <a:pPr>
              <a:buFont typeface="ZapfDingbats" pitchFamily="82" charset="2"/>
              <a:buNone/>
            </a:pPr>
            <a:r>
              <a:rPr lang="en-US" sz="2400" b="1">
                <a:solidFill>
                  <a:schemeClr val="accent2"/>
                </a:solidFill>
              </a:rPr>
              <a:t>     if </a:t>
            </a:r>
            <a:r>
              <a:rPr lang="en-US" sz="2400"/>
              <a:t>dest on segment from which frame arrived</a:t>
            </a:r>
            <a:br>
              <a:rPr lang="en-US" sz="2400"/>
            </a:br>
            <a:r>
              <a:rPr lang="en-US" sz="2400"/>
              <a:t>       </a:t>
            </a:r>
            <a:r>
              <a:rPr lang="en-US" sz="2400" b="1">
                <a:solidFill>
                  <a:schemeClr val="accent2"/>
                </a:solidFill>
              </a:rPr>
              <a:t>then</a:t>
            </a:r>
            <a:r>
              <a:rPr lang="en-US" sz="2400"/>
              <a:t> drop the frame</a:t>
            </a:r>
          </a:p>
          <a:p>
            <a:pPr>
              <a:buFont typeface="ZapfDingbats" pitchFamily="82" charset="2"/>
              <a:buNone/>
            </a:pPr>
            <a:r>
              <a:rPr lang="en-US" sz="2400"/>
              <a:t>           </a:t>
            </a:r>
            <a:r>
              <a:rPr lang="en-US" sz="2400" b="1">
                <a:solidFill>
                  <a:schemeClr val="accent2"/>
                </a:solidFill>
              </a:rPr>
              <a:t>else</a:t>
            </a:r>
            <a:r>
              <a:rPr lang="en-US" sz="2400"/>
              <a:t> forward the frame on interface indicated</a:t>
            </a:r>
          </a:p>
          <a:p>
            <a:pPr>
              <a:buFont typeface="ZapfDingbats" pitchFamily="82" charset="2"/>
              <a:buNone/>
            </a:pPr>
            <a:r>
              <a:rPr lang="en-US" sz="2400"/>
              <a:t>     </a:t>
            </a:r>
            <a:r>
              <a:rPr lang="en-US" sz="2400" b="1">
                <a:solidFill>
                  <a:schemeClr val="accent2"/>
                </a:solidFill>
              </a:rPr>
              <a:t>  }   </a:t>
            </a:r>
            <a:endParaRPr lang="en-US" sz="2400"/>
          </a:p>
          <a:p>
            <a:pPr>
              <a:buFont typeface="ZapfDingbats" pitchFamily="82" charset="2"/>
              <a:buNone/>
            </a:pPr>
            <a:r>
              <a:rPr lang="en-US" sz="2400"/>
              <a:t>      </a:t>
            </a:r>
            <a:r>
              <a:rPr lang="en-US" sz="2400" b="1">
                <a:solidFill>
                  <a:schemeClr val="accent2"/>
                </a:solidFill>
              </a:rPr>
              <a:t>else</a:t>
            </a:r>
            <a:r>
              <a:rPr lang="en-US" sz="2400"/>
              <a:t> flood</a:t>
            </a:r>
            <a:endParaRPr lang="en-US"/>
          </a:p>
          <a:p>
            <a:pPr lvl="3">
              <a:buFontTx/>
              <a:buNone/>
            </a:pPr>
            <a:r>
              <a:rPr lang="en-US"/>
              <a:t>  </a:t>
            </a:r>
          </a:p>
        </p:txBody>
      </p:sp>
      <p:sp>
        <p:nvSpPr>
          <p:cNvPr id="421892" name="Text Box 4"/>
          <p:cNvSpPr txBox="1">
            <a:spLocks noChangeArrowheads="1"/>
          </p:cNvSpPr>
          <p:nvPr/>
        </p:nvSpPr>
        <p:spPr bwMode="auto">
          <a:xfrm>
            <a:off x="3094038" y="5453063"/>
            <a:ext cx="4840287" cy="835025"/>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chemeClr val="accent2"/>
                </a:solidFill>
              </a:rPr>
              <a:t>forward on all but the interface </a:t>
            </a:r>
          </a:p>
          <a:p>
            <a:r>
              <a:rPr lang="en-US" sz="2400">
                <a:solidFill>
                  <a:schemeClr val="accent2"/>
                </a:solidFill>
              </a:rPr>
              <a:t>on which the frame arrived</a:t>
            </a:r>
            <a:endParaRPr lang="en-US" sz="2000">
              <a:solidFill>
                <a:schemeClr val="accent2"/>
              </a:solidFill>
              <a:latin typeface="Times New Roman" pitchFamily="18" charset="0"/>
            </a:endParaRPr>
          </a:p>
        </p:txBody>
      </p:sp>
      <p:sp>
        <p:nvSpPr>
          <p:cNvPr id="421893" name="Line 5"/>
          <p:cNvSpPr>
            <a:spLocks noChangeShapeType="1"/>
          </p:cNvSpPr>
          <p:nvPr/>
        </p:nvSpPr>
        <p:spPr bwMode="auto">
          <a:xfrm flipH="1" flipV="1">
            <a:off x="2514600" y="5641975"/>
            <a:ext cx="525463" cy="3175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ooter Placeholder 4"/>
          <p:cNvSpPr>
            <a:spLocks noGrp="1"/>
          </p:cNvSpPr>
          <p:nvPr>
            <p:ph type="ftr" sz="quarter" idx="11"/>
          </p:nvPr>
        </p:nvSpPr>
        <p:spPr/>
        <p:txBody>
          <a:bodyPr/>
          <a:lstStyle/>
          <a:p>
            <a:r>
              <a:rPr lang="en-US"/>
              <a:t>5: DataLink Layer</a:t>
            </a:r>
          </a:p>
        </p:txBody>
      </p:sp>
      <p:sp>
        <p:nvSpPr>
          <p:cNvPr id="91" name="Slide Number Placeholder 5"/>
          <p:cNvSpPr>
            <a:spLocks noGrp="1"/>
          </p:cNvSpPr>
          <p:nvPr>
            <p:ph type="sldNum" sz="quarter" idx="12"/>
          </p:nvPr>
        </p:nvSpPr>
        <p:spPr/>
        <p:txBody>
          <a:bodyPr/>
          <a:lstStyle/>
          <a:p>
            <a:r>
              <a:rPr lang="en-US"/>
              <a:t>5-</a:t>
            </a:r>
            <a:fld id="{1D5335D9-F4EB-4667-AA94-ADF5EB023FB6}" type="slidenum">
              <a:rPr lang="en-US"/>
              <a:pPr/>
              <a:t>63</a:t>
            </a:fld>
            <a:endParaRPr lang="en-US"/>
          </a:p>
        </p:txBody>
      </p:sp>
      <p:sp>
        <p:nvSpPr>
          <p:cNvPr id="685058" name="Rectangle 2"/>
          <p:cNvSpPr>
            <a:spLocks noGrp="1" noChangeArrowheads="1"/>
          </p:cNvSpPr>
          <p:nvPr>
            <p:ph type="title"/>
          </p:nvPr>
        </p:nvSpPr>
        <p:spPr>
          <a:xfrm>
            <a:off x="339725" y="696913"/>
            <a:ext cx="3108325" cy="1143000"/>
          </a:xfrm>
        </p:spPr>
        <p:txBody>
          <a:bodyPr/>
          <a:lstStyle/>
          <a:p>
            <a:r>
              <a:rPr lang="en-US" sz="3600"/>
              <a:t>Self-learning, forwarding: example</a:t>
            </a:r>
          </a:p>
        </p:txBody>
      </p:sp>
      <p:graphicFrame>
        <p:nvGraphicFramePr>
          <p:cNvPr id="685060" name="Object 4"/>
          <p:cNvGraphicFramePr>
            <a:graphicFrameLocks noChangeAspect="1"/>
          </p:cNvGraphicFramePr>
          <p:nvPr/>
        </p:nvGraphicFramePr>
        <p:xfrm>
          <a:off x="5029200" y="2185988"/>
          <a:ext cx="611188" cy="520700"/>
        </p:xfrm>
        <a:graphic>
          <a:graphicData uri="http://schemas.openxmlformats.org/presentationml/2006/ole">
            <mc:AlternateContent xmlns:mc="http://schemas.openxmlformats.org/markup-compatibility/2006">
              <mc:Choice xmlns:v="urn:schemas-microsoft-com:vml" Requires="v">
                <p:oleObj spid="_x0000_s685155" name="Clip" r:id="rId4" imgW="1305000" imgH="1085760" progId="MS_ClipArt_Gallery.2">
                  <p:embed/>
                </p:oleObj>
              </mc:Choice>
              <mc:Fallback>
                <p:oleObj name="Clip" r:id="rId4" imgW="1305000" imgH="1085760"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85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5061" name="Object 5"/>
          <p:cNvGraphicFramePr>
            <a:graphicFrameLocks noChangeAspect="1"/>
          </p:cNvGraphicFramePr>
          <p:nvPr/>
        </p:nvGraphicFramePr>
        <p:xfrm>
          <a:off x="7686675" y="3311525"/>
          <a:ext cx="611188" cy="520700"/>
        </p:xfrm>
        <a:graphic>
          <a:graphicData uri="http://schemas.openxmlformats.org/presentationml/2006/ole">
            <mc:AlternateContent xmlns:mc="http://schemas.openxmlformats.org/markup-compatibility/2006">
              <mc:Choice xmlns:v="urn:schemas-microsoft-com:vml" Requires="v">
                <p:oleObj spid="_x0000_s685156" name="Clip" r:id="rId6" imgW="1305000" imgH="1085760" progId="MS_ClipArt_Gallery.2">
                  <p:embed/>
                </p:oleObj>
              </mc:Choice>
              <mc:Fallback>
                <p:oleObj name="Clip" r:id="rId6" imgW="1305000" imgH="1085760" progId="MS_ClipArt_Gallery.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3115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5062" name="Line 6"/>
          <p:cNvSpPr>
            <a:spLocks noChangeShapeType="1"/>
          </p:cNvSpPr>
          <p:nvPr/>
        </p:nvSpPr>
        <p:spPr bwMode="auto">
          <a:xfrm>
            <a:off x="5575300" y="2582863"/>
            <a:ext cx="754063" cy="4333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5063" name="Line 7"/>
          <p:cNvSpPr>
            <a:spLocks noChangeShapeType="1"/>
          </p:cNvSpPr>
          <p:nvPr/>
        </p:nvSpPr>
        <p:spPr bwMode="auto">
          <a:xfrm flipV="1">
            <a:off x="5637213" y="3200400"/>
            <a:ext cx="679450" cy="655638"/>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5064" name="Line 8"/>
          <p:cNvSpPr>
            <a:spLocks noChangeShapeType="1"/>
          </p:cNvSpPr>
          <p:nvPr/>
        </p:nvSpPr>
        <p:spPr bwMode="auto">
          <a:xfrm flipV="1">
            <a:off x="6761163" y="2533650"/>
            <a:ext cx="593725" cy="4079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5065" name="Line 9"/>
          <p:cNvSpPr>
            <a:spLocks noChangeShapeType="1"/>
          </p:cNvSpPr>
          <p:nvPr/>
        </p:nvSpPr>
        <p:spPr bwMode="auto">
          <a:xfrm>
            <a:off x="6835775" y="3016250"/>
            <a:ext cx="939800" cy="395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85066" name="Object 10"/>
          <p:cNvGraphicFramePr>
            <a:graphicFrameLocks noChangeAspect="1"/>
          </p:cNvGraphicFramePr>
          <p:nvPr/>
        </p:nvGraphicFramePr>
        <p:xfrm>
          <a:off x="5365750" y="3836988"/>
          <a:ext cx="611188" cy="520700"/>
        </p:xfrm>
        <a:graphic>
          <a:graphicData uri="http://schemas.openxmlformats.org/presentationml/2006/ole">
            <mc:AlternateContent xmlns:mc="http://schemas.openxmlformats.org/markup-compatibility/2006">
              <mc:Choice xmlns:v="urn:schemas-microsoft-com:vml" Requires="v">
                <p:oleObj spid="_x0000_s685157" name="Clip" r:id="rId7" imgW="1305000" imgH="1085760" progId="MS_ClipArt_Gallery.2">
                  <p:embed/>
                </p:oleObj>
              </mc:Choice>
              <mc:Fallback>
                <p:oleObj name="Clip" r:id="rId7" imgW="1305000" imgH="1085760" progId="MS_ClipArt_Gallery.2">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3836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5067" name="Object 11"/>
          <p:cNvGraphicFramePr>
            <a:graphicFrameLocks noChangeAspect="1"/>
          </p:cNvGraphicFramePr>
          <p:nvPr/>
        </p:nvGraphicFramePr>
        <p:xfrm>
          <a:off x="7297738" y="2201863"/>
          <a:ext cx="611187" cy="520700"/>
        </p:xfrm>
        <a:graphic>
          <a:graphicData uri="http://schemas.openxmlformats.org/presentationml/2006/ole">
            <mc:AlternateContent xmlns:mc="http://schemas.openxmlformats.org/markup-compatibility/2006">
              <mc:Choice xmlns:v="urn:schemas-microsoft-com:vml" Requires="v">
                <p:oleObj spid="_x0000_s685158" name="Clip" r:id="rId8" imgW="1305000" imgH="1085760" progId="MS_ClipArt_Gallery.2">
                  <p:embed/>
                </p:oleObj>
              </mc:Choice>
              <mc:Fallback>
                <p:oleObj name="Clip" r:id="rId8" imgW="1305000" imgH="1085760" progId="MS_ClipArt_Gallery.2">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201863"/>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5068" name="Object 12"/>
          <p:cNvGraphicFramePr>
            <a:graphicFrameLocks noChangeAspect="1"/>
          </p:cNvGraphicFramePr>
          <p:nvPr/>
        </p:nvGraphicFramePr>
        <p:xfrm>
          <a:off x="6203950" y="1622425"/>
          <a:ext cx="611188" cy="520700"/>
        </p:xfrm>
        <a:graphic>
          <a:graphicData uri="http://schemas.openxmlformats.org/presentationml/2006/ole">
            <mc:AlternateContent xmlns:mc="http://schemas.openxmlformats.org/markup-compatibility/2006">
              <mc:Choice xmlns:v="urn:schemas-microsoft-com:vml" Requires="v">
                <p:oleObj spid="_x0000_s685159" name="Clip" r:id="rId9" imgW="1305000" imgH="1085760" progId="MS_ClipArt_Gallery.2">
                  <p:embed/>
                </p:oleObj>
              </mc:Choice>
              <mc:Fallback>
                <p:oleObj name="Clip" r:id="rId9" imgW="1305000" imgH="1085760" progId="MS_ClipArt_Gallery.2">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16224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5069" name="Line 13"/>
          <p:cNvSpPr>
            <a:spLocks noChangeShapeType="1"/>
          </p:cNvSpPr>
          <p:nvPr/>
        </p:nvSpPr>
        <p:spPr bwMode="auto">
          <a:xfrm flipH="1" flipV="1">
            <a:off x="6529388" y="2132013"/>
            <a:ext cx="11112" cy="7810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85070" name="Object 14"/>
          <p:cNvGraphicFramePr>
            <a:graphicFrameLocks noChangeAspect="1"/>
          </p:cNvGraphicFramePr>
          <p:nvPr/>
        </p:nvGraphicFramePr>
        <p:xfrm>
          <a:off x="6523038" y="3951288"/>
          <a:ext cx="611187" cy="520700"/>
        </p:xfrm>
        <a:graphic>
          <a:graphicData uri="http://schemas.openxmlformats.org/presentationml/2006/ole">
            <mc:AlternateContent xmlns:mc="http://schemas.openxmlformats.org/markup-compatibility/2006">
              <mc:Choice xmlns:v="urn:schemas-microsoft-com:vml" Requires="v">
                <p:oleObj spid="_x0000_s685160" name="Clip" r:id="rId10" imgW="1305000" imgH="1085760" progId="MS_ClipArt_Gallery.2">
                  <p:embed/>
                </p:oleObj>
              </mc:Choice>
              <mc:Fallback>
                <p:oleObj name="Clip" r:id="rId10" imgW="1305000" imgH="1085760" progId="MS_ClipArt_Gallery.2">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3951288"/>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5071" name="Line 15"/>
          <p:cNvSpPr>
            <a:spLocks noChangeShapeType="1"/>
          </p:cNvSpPr>
          <p:nvPr/>
        </p:nvSpPr>
        <p:spPr bwMode="auto">
          <a:xfrm flipH="1" flipV="1">
            <a:off x="6538913" y="3159125"/>
            <a:ext cx="204787" cy="8080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5072" name="Text Box 16"/>
          <p:cNvSpPr txBox="1">
            <a:spLocks noChangeArrowheads="1"/>
          </p:cNvSpPr>
          <p:nvPr/>
        </p:nvSpPr>
        <p:spPr bwMode="auto">
          <a:xfrm>
            <a:off x="6411913" y="1243013"/>
            <a:ext cx="3508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85073" name="Text Box 17"/>
          <p:cNvSpPr txBox="1">
            <a:spLocks noChangeArrowheads="1"/>
          </p:cNvSpPr>
          <p:nvPr/>
        </p:nvSpPr>
        <p:spPr bwMode="auto">
          <a:xfrm>
            <a:off x="6605588" y="4502150"/>
            <a:ext cx="392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85074" name="Text Box 18"/>
          <p:cNvSpPr txBox="1">
            <a:spLocks noChangeArrowheads="1"/>
          </p:cNvSpPr>
          <p:nvPr/>
        </p:nvSpPr>
        <p:spPr bwMode="auto">
          <a:xfrm>
            <a:off x="7827963" y="1912938"/>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85075" name="Text Box 19"/>
          <p:cNvSpPr txBox="1">
            <a:spLocks noChangeArrowheads="1"/>
          </p:cNvSpPr>
          <p:nvPr/>
        </p:nvSpPr>
        <p:spPr bwMode="auto">
          <a:xfrm>
            <a:off x="5497513" y="4398963"/>
            <a:ext cx="3698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85076" name="Text Box 20"/>
          <p:cNvSpPr txBox="1">
            <a:spLocks noChangeArrowheads="1"/>
          </p:cNvSpPr>
          <p:nvPr/>
        </p:nvSpPr>
        <p:spPr bwMode="auto">
          <a:xfrm>
            <a:off x="7918450" y="3779838"/>
            <a:ext cx="322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sp>
        <p:nvSpPr>
          <p:cNvPr id="685077" name="Text Box 21"/>
          <p:cNvSpPr txBox="1">
            <a:spLocks noChangeArrowheads="1"/>
          </p:cNvSpPr>
          <p:nvPr/>
        </p:nvSpPr>
        <p:spPr bwMode="auto">
          <a:xfrm>
            <a:off x="5006975" y="1860550"/>
            <a:ext cx="363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grpSp>
        <p:nvGrpSpPr>
          <p:cNvPr id="685078" name="Group 22"/>
          <p:cNvGrpSpPr>
            <a:grpSpLocks/>
          </p:cNvGrpSpPr>
          <p:nvPr/>
        </p:nvGrpSpPr>
        <p:grpSpPr bwMode="auto">
          <a:xfrm>
            <a:off x="6145213" y="2936875"/>
            <a:ext cx="720725" cy="279400"/>
            <a:chOff x="3913" y="3140"/>
            <a:chExt cx="454" cy="176"/>
          </a:xfrm>
        </p:grpSpPr>
        <p:sp>
          <p:nvSpPr>
            <p:cNvPr id="685079" name="Rectangle 23"/>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5080" name="Freeform 24"/>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081" name="Freeform 25"/>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5082" name="Text Box 26"/>
          <p:cNvSpPr txBox="1">
            <a:spLocks noChangeArrowheads="1"/>
          </p:cNvSpPr>
          <p:nvPr/>
        </p:nvSpPr>
        <p:spPr bwMode="auto">
          <a:xfrm>
            <a:off x="6286500" y="2606675"/>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1</a:t>
            </a:r>
          </a:p>
        </p:txBody>
      </p:sp>
      <p:sp>
        <p:nvSpPr>
          <p:cNvPr id="685083" name="Text Box 27"/>
          <p:cNvSpPr txBox="1">
            <a:spLocks noChangeArrowheads="1"/>
          </p:cNvSpPr>
          <p:nvPr/>
        </p:nvSpPr>
        <p:spPr bwMode="auto">
          <a:xfrm>
            <a:off x="6619875" y="26320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2</a:t>
            </a:r>
          </a:p>
        </p:txBody>
      </p:sp>
      <p:sp>
        <p:nvSpPr>
          <p:cNvPr id="685084" name="Text Box 28"/>
          <p:cNvSpPr txBox="1">
            <a:spLocks noChangeArrowheads="1"/>
          </p:cNvSpPr>
          <p:nvPr/>
        </p:nvSpPr>
        <p:spPr bwMode="auto">
          <a:xfrm>
            <a:off x="6897688" y="27844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3</a:t>
            </a:r>
          </a:p>
        </p:txBody>
      </p:sp>
      <p:sp>
        <p:nvSpPr>
          <p:cNvPr id="685085" name="Text Box 29"/>
          <p:cNvSpPr txBox="1">
            <a:spLocks noChangeArrowheads="1"/>
          </p:cNvSpPr>
          <p:nvPr/>
        </p:nvSpPr>
        <p:spPr bwMode="auto">
          <a:xfrm>
            <a:off x="6581775" y="31654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4</a:t>
            </a:r>
          </a:p>
        </p:txBody>
      </p:sp>
      <p:sp>
        <p:nvSpPr>
          <p:cNvPr id="685086" name="Text Box 30"/>
          <p:cNvSpPr txBox="1">
            <a:spLocks noChangeArrowheads="1"/>
          </p:cNvSpPr>
          <p:nvPr/>
        </p:nvSpPr>
        <p:spPr bwMode="auto">
          <a:xfrm>
            <a:off x="6151563" y="322738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5</a:t>
            </a:r>
          </a:p>
        </p:txBody>
      </p:sp>
      <p:sp>
        <p:nvSpPr>
          <p:cNvPr id="685087" name="Text Box 31"/>
          <p:cNvSpPr txBox="1">
            <a:spLocks noChangeArrowheads="1"/>
          </p:cNvSpPr>
          <p:nvPr/>
        </p:nvSpPr>
        <p:spPr bwMode="auto">
          <a:xfrm>
            <a:off x="5892800" y="283051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6</a:t>
            </a:r>
          </a:p>
        </p:txBody>
      </p:sp>
      <p:grpSp>
        <p:nvGrpSpPr>
          <p:cNvPr id="685088" name="Group 32"/>
          <p:cNvGrpSpPr>
            <a:grpSpLocks/>
          </p:cNvGrpSpPr>
          <p:nvPr/>
        </p:nvGrpSpPr>
        <p:grpSpPr bwMode="auto">
          <a:xfrm>
            <a:off x="6778625" y="1223963"/>
            <a:ext cx="1428750" cy="366712"/>
            <a:chOff x="1750" y="3514"/>
            <a:chExt cx="900" cy="231"/>
          </a:xfrm>
        </p:grpSpPr>
        <p:sp>
          <p:nvSpPr>
            <p:cNvPr id="685089" name="Rectangle 33"/>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090" name="Text Box 34"/>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091" name="Line 35"/>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092" name="Line 36"/>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5093" name="Group 37"/>
          <p:cNvGrpSpPr>
            <a:grpSpLocks/>
          </p:cNvGrpSpPr>
          <p:nvPr/>
        </p:nvGrpSpPr>
        <p:grpSpPr bwMode="auto">
          <a:xfrm>
            <a:off x="6994525" y="525463"/>
            <a:ext cx="1498600" cy="714375"/>
            <a:chOff x="4406" y="331"/>
            <a:chExt cx="944" cy="450"/>
          </a:xfrm>
        </p:grpSpPr>
        <p:sp>
          <p:nvSpPr>
            <p:cNvPr id="685094" name="Line 38"/>
            <p:cNvSpPr>
              <a:spLocks noChangeShapeType="1"/>
            </p:cNvSpPr>
            <p:nvPr/>
          </p:nvSpPr>
          <p:spPr bwMode="auto">
            <a:xfrm flipV="1">
              <a:off x="4406" y="439"/>
              <a:ext cx="252" cy="339"/>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095" name="Line 39"/>
            <p:cNvSpPr>
              <a:spLocks noChangeShapeType="1"/>
            </p:cNvSpPr>
            <p:nvPr/>
          </p:nvSpPr>
          <p:spPr bwMode="auto">
            <a:xfrm flipV="1">
              <a:off x="4524" y="594"/>
              <a:ext cx="137" cy="187"/>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096" name="Text Box 40"/>
            <p:cNvSpPr txBox="1">
              <a:spLocks noChangeArrowheads="1"/>
            </p:cNvSpPr>
            <p:nvPr/>
          </p:nvSpPr>
          <p:spPr bwMode="auto">
            <a:xfrm>
              <a:off x="4643" y="331"/>
              <a:ext cx="7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t>Source: A</a:t>
              </a:r>
            </a:p>
          </p:txBody>
        </p:sp>
        <p:sp>
          <p:nvSpPr>
            <p:cNvPr id="685097" name="Text Box 41"/>
            <p:cNvSpPr txBox="1">
              <a:spLocks noChangeArrowheads="1"/>
            </p:cNvSpPr>
            <p:nvPr/>
          </p:nvSpPr>
          <p:spPr bwMode="auto">
            <a:xfrm>
              <a:off x="4660" y="492"/>
              <a:ext cx="5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t>Dest: A’</a:t>
              </a:r>
            </a:p>
          </p:txBody>
        </p:sp>
      </p:grpSp>
      <p:grpSp>
        <p:nvGrpSpPr>
          <p:cNvPr id="685098" name="Group 42"/>
          <p:cNvGrpSpPr>
            <a:grpSpLocks/>
          </p:cNvGrpSpPr>
          <p:nvPr/>
        </p:nvGrpSpPr>
        <p:grpSpPr bwMode="auto">
          <a:xfrm>
            <a:off x="3336925" y="4937125"/>
            <a:ext cx="3035300" cy="1444625"/>
            <a:chOff x="3441" y="3154"/>
            <a:chExt cx="1912" cy="910"/>
          </a:xfrm>
        </p:grpSpPr>
        <p:sp>
          <p:nvSpPr>
            <p:cNvPr id="685099" name="Rectangle 43"/>
            <p:cNvSpPr>
              <a:spLocks noChangeArrowheads="1"/>
            </p:cNvSpPr>
            <p:nvPr/>
          </p:nvSpPr>
          <p:spPr bwMode="auto">
            <a:xfrm>
              <a:off x="3449" y="3154"/>
              <a:ext cx="1893" cy="90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00" name="Text Box 44"/>
            <p:cNvSpPr txBox="1">
              <a:spLocks noChangeArrowheads="1"/>
            </p:cNvSpPr>
            <p:nvPr/>
          </p:nvSpPr>
          <p:spPr bwMode="auto">
            <a:xfrm>
              <a:off x="3441" y="3175"/>
              <a:ext cx="19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MAC addr  interface   TTL</a:t>
              </a:r>
            </a:p>
          </p:txBody>
        </p:sp>
        <p:sp>
          <p:nvSpPr>
            <p:cNvPr id="685101" name="Line 45"/>
            <p:cNvSpPr>
              <a:spLocks noChangeShapeType="1"/>
            </p:cNvSpPr>
            <p:nvPr/>
          </p:nvSpPr>
          <p:spPr bwMode="auto">
            <a:xfrm>
              <a:off x="4226" y="3154"/>
              <a:ext cx="0" cy="90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02" name="Line 46"/>
            <p:cNvSpPr>
              <a:spLocks noChangeShapeType="1"/>
            </p:cNvSpPr>
            <p:nvPr/>
          </p:nvSpPr>
          <p:spPr bwMode="auto">
            <a:xfrm>
              <a:off x="4963" y="3157"/>
              <a:ext cx="0" cy="90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03" name="Line 47"/>
            <p:cNvSpPr>
              <a:spLocks noChangeShapeType="1"/>
            </p:cNvSpPr>
            <p:nvPr/>
          </p:nvSpPr>
          <p:spPr bwMode="auto">
            <a:xfrm>
              <a:off x="3452" y="3397"/>
              <a:ext cx="188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5104" name="Text Box 48"/>
          <p:cNvSpPr txBox="1">
            <a:spLocks noChangeArrowheads="1"/>
          </p:cNvSpPr>
          <p:nvPr/>
        </p:nvSpPr>
        <p:spPr bwMode="auto">
          <a:xfrm>
            <a:off x="6400800" y="5326063"/>
            <a:ext cx="1851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t>Switch table </a:t>
            </a:r>
          </a:p>
          <a:p>
            <a:pPr algn="ctr"/>
            <a:r>
              <a:rPr lang="en-US"/>
              <a:t>(initially empty)</a:t>
            </a:r>
          </a:p>
        </p:txBody>
      </p:sp>
      <p:grpSp>
        <p:nvGrpSpPr>
          <p:cNvPr id="685105" name="Group 49"/>
          <p:cNvGrpSpPr>
            <a:grpSpLocks/>
          </p:cNvGrpSpPr>
          <p:nvPr/>
        </p:nvGrpSpPr>
        <p:grpSpPr bwMode="auto">
          <a:xfrm>
            <a:off x="3771900" y="5370513"/>
            <a:ext cx="2493963" cy="374650"/>
            <a:chOff x="2376" y="3383"/>
            <a:chExt cx="1571" cy="236"/>
          </a:xfrm>
        </p:grpSpPr>
        <p:sp>
          <p:nvSpPr>
            <p:cNvPr id="685106" name="Text Box 50"/>
            <p:cNvSpPr txBox="1">
              <a:spLocks noChangeArrowheads="1"/>
            </p:cNvSpPr>
            <p:nvPr/>
          </p:nvSpPr>
          <p:spPr bwMode="auto">
            <a:xfrm>
              <a:off x="2376" y="3388"/>
              <a:ext cx="22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a:t>
              </a:r>
            </a:p>
          </p:txBody>
        </p:sp>
        <p:sp>
          <p:nvSpPr>
            <p:cNvPr id="685107" name="Text Box 51"/>
            <p:cNvSpPr txBox="1">
              <a:spLocks noChangeArrowheads="1"/>
            </p:cNvSpPr>
            <p:nvPr/>
          </p:nvSpPr>
          <p:spPr bwMode="auto">
            <a:xfrm>
              <a:off x="3133" y="3387"/>
              <a:ext cx="1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a:t>
              </a:r>
            </a:p>
          </p:txBody>
        </p:sp>
        <p:sp>
          <p:nvSpPr>
            <p:cNvPr id="685108" name="Text Box 52"/>
            <p:cNvSpPr txBox="1">
              <a:spLocks noChangeArrowheads="1"/>
            </p:cNvSpPr>
            <p:nvPr/>
          </p:nvSpPr>
          <p:spPr bwMode="auto">
            <a:xfrm>
              <a:off x="3655" y="3383"/>
              <a:ext cx="2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60</a:t>
              </a:r>
            </a:p>
          </p:txBody>
        </p:sp>
      </p:grpSp>
      <p:grpSp>
        <p:nvGrpSpPr>
          <p:cNvPr id="685115" name="Group 59"/>
          <p:cNvGrpSpPr>
            <a:grpSpLocks/>
          </p:cNvGrpSpPr>
          <p:nvPr/>
        </p:nvGrpSpPr>
        <p:grpSpPr bwMode="auto">
          <a:xfrm>
            <a:off x="5799138" y="2881313"/>
            <a:ext cx="1428750" cy="366712"/>
            <a:chOff x="1750" y="3514"/>
            <a:chExt cx="900" cy="231"/>
          </a:xfrm>
        </p:grpSpPr>
        <p:sp>
          <p:nvSpPr>
            <p:cNvPr id="685116" name="Rectangle 60"/>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17" name="Text Box 61"/>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118" name="Line 62"/>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19" name="Line 63"/>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5120" name="Group 64"/>
          <p:cNvGrpSpPr>
            <a:grpSpLocks/>
          </p:cNvGrpSpPr>
          <p:nvPr/>
        </p:nvGrpSpPr>
        <p:grpSpPr bwMode="auto">
          <a:xfrm>
            <a:off x="5799138" y="2879725"/>
            <a:ext cx="1428750" cy="366713"/>
            <a:chOff x="1750" y="3514"/>
            <a:chExt cx="900" cy="231"/>
          </a:xfrm>
        </p:grpSpPr>
        <p:sp>
          <p:nvSpPr>
            <p:cNvPr id="685121" name="Rectangle 65"/>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22" name="Text Box 66"/>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123" name="Line 67"/>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24" name="Line 68"/>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5125" name="Group 69"/>
          <p:cNvGrpSpPr>
            <a:grpSpLocks/>
          </p:cNvGrpSpPr>
          <p:nvPr/>
        </p:nvGrpSpPr>
        <p:grpSpPr bwMode="auto">
          <a:xfrm>
            <a:off x="5799138" y="2882900"/>
            <a:ext cx="1428750" cy="366713"/>
            <a:chOff x="1750" y="3514"/>
            <a:chExt cx="900" cy="231"/>
          </a:xfrm>
        </p:grpSpPr>
        <p:sp>
          <p:nvSpPr>
            <p:cNvPr id="685126" name="Rectangle 70"/>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27" name="Text Box 71"/>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128" name="Line 72"/>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29" name="Line 73"/>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5130" name="Group 74"/>
          <p:cNvGrpSpPr>
            <a:grpSpLocks/>
          </p:cNvGrpSpPr>
          <p:nvPr/>
        </p:nvGrpSpPr>
        <p:grpSpPr bwMode="auto">
          <a:xfrm>
            <a:off x="5799138" y="2882900"/>
            <a:ext cx="1428750" cy="366713"/>
            <a:chOff x="1750" y="3514"/>
            <a:chExt cx="900" cy="231"/>
          </a:xfrm>
        </p:grpSpPr>
        <p:sp>
          <p:nvSpPr>
            <p:cNvPr id="685131" name="Rectangle 75"/>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32" name="Text Box 76"/>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133" name="Line 77"/>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34" name="Line 78"/>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5135" name="Group 79"/>
          <p:cNvGrpSpPr>
            <a:grpSpLocks/>
          </p:cNvGrpSpPr>
          <p:nvPr/>
        </p:nvGrpSpPr>
        <p:grpSpPr bwMode="auto">
          <a:xfrm>
            <a:off x="5795963" y="2879725"/>
            <a:ext cx="1428750" cy="366713"/>
            <a:chOff x="1750" y="3514"/>
            <a:chExt cx="900" cy="231"/>
          </a:xfrm>
        </p:grpSpPr>
        <p:sp>
          <p:nvSpPr>
            <p:cNvPr id="685136" name="Rectangle 80"/>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37" name="Text Box 81"/>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138" name="Line 82"/>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39" name="Line 83"/>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5140" name="Rectangle 84"/>
          <p:cNvSpPr>
            <a:spLocks noGrp="1" noChangeArrowheads="1"/>
          </p:cNvSpPr>
          <p:nvPr>
            <p:ph type="body" idx="1"/>
          </p:nvPr>
        </p:nvSpPr>
        <p:spPr>
          <a:xfrm>
            <a:off x="350838" y="2411413"/>
            <a:ext cx="4044950" cy="944562"/>
          </a:xfrm>
        </p:spPr>
        <p:txBody>
          <a:bodyPr/>
          <a:lstStyle/>
          <a:p>
            <a:pPr>
              <a:lnSpc>
                <a:spcPct val="90000"/>
              </a:lnSpc>
            </a:pPr>
            <a:r>
              <a:rPr lang="en-US"/>
              <a:t>frame destination unknown:</a:t>
            </a:r>
            <a:endParaRPr lang="en-US" i="1"/>
          </a:p>
        </p:txBody>
      </p:sp>
      <p:sp>
        <p:nvSpPr>
          <p:cNvPr id="685142" name="Text Box 86"/>
          <p:cNvSpPr txBox="1">
            <a:spLocks noChangeArrowheads="1"/>
          </p:cNvSpPr>
          <p:nvPr/>
        </p:nvSpPr>
        <p:spPr bwMode="auto">
          <a:xfrm>
            <a:off x="2260600" y="2797175"/>
            <a:ext cx="923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FF0000"/>
                </a:solidFill>
              </a:rPr>
              <a:t>flood</a:t>
            </a:r>
          </a:p>
        </p:txBody>
      </p:sp>
      <p:grpSp>
        <p:nvGrpSpPr>
          <p:cNvPr id="685148" name="Group 92"/>
          <p:cNvGrpSpPr>
            <a:grpSpLocks/>
          </p:cNvGrpSpPr>
          <p:nvPr/>
        </p:nvGrpSpPr>
        <p:grpSpPr bwMode="auto">
          <a:xfrm>
            <a:off x="6130925" y="3981450"/>
            <a:ext cx="1428750" cy="366713"/>
            <a:chOff x="730" y="2472"/>
            <a:chExt cx="900" cy="231"/>
          </a:xfrm>
        </p:grpSpPr>
        <p:sp>
          <p:nvSpPr>
            <p:cNvPr id="685144" name="Rectangle 88"/>
            <p:cNvSpPr>
              <a:spLocks noChangeArrowheads="1"/>
            </p:cNvSpPr>
            <p:nvPr/>
          </p:nvSpPr>
          <p:spPr bwMode="auto">
            <a:xfrm>
              <a:off x="751" y="2500"/>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45" name="Text Box 89"/>
            <p:cNvSpPr txBox="1">
              <a:spLocks noChangeArrowheads="1"/>
            </p:cNvSpPr>
            <p:nvPr/>
          </p:nvSpPr>
          <p:spPr bwMode="auto">
            <a:xfrm>
              <a:off x="730" y="2472"/>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146" name="Line 90"/>
            <p:cNvSpPr>
              <a:spLocks noChangeShapeType="1"/>
            </p:cNvSpPr>
            <p:nvPr/>
          </p:nvSpPr>
          <p:spPr bwMode="auto">
            <a:xfrm>
              <a:off x="937" y="2493"/>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47" name="Line 91"/>
            <p:cNvSpPr>
              <a:spLocks noChangeShapeType="1"/>
            </p:cNvSpPr>
            <p:nvPr/>
          </p:nvSpPr>
          <p:spPr bwMode="auto">
            <a:xfrm>
              <a:off x="1096" y="2498"/>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5149" name="Rectangle 93"/>
          <p:cNvSpPr>
            <a:spLocks noChangeArrowheads="1"/>
          </p:cNvSpPr>
          <p:nvPr/>
        </p:nvSpPr>
        <p:spPr bwMode="auto">
          <a:xfrm>
            <a:off x="365125" y="3328988"/>
            <a:ext cx="404495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Char char="r"/>
            </a:pPr>
            <a:r>
              <a:rPr lang="en-US" sz="2800" i="0"/>
              <a:t>destination A location known:</a:t>
            </a:r>
            <a:endParaRPr lang="en-US" sz="2800">
              <a:solidFill>
                <a:srgbClr val="FF0000"/>
              </a:solidFill>
            </a:endParaRPr>
          </a:p>
        </p:txBody>
      </p:sp>
      <p:grpSp>
        <p:nvGrpSpPr>
          <p:cNvPr id="685150" name="Group 94"/>
          <p:cNvGrpSpPr>
            <a:grpSpLocks/>
          </p:cNvGrpSpPr>
          <p:nvPr/>
        </p:nvGrpSpPr>
        <p:grpSpPr bwMode="auto">
          <a:xfrm>
            <a:off x="3768725" y="5656263"/>
            <a:ext cx="2493963" cy="374650"/>
            <a:chOff x="2376" y="3383"/>
            <a:chExt cx="1571" cy="236"/>
          </a:xfrm>
        </p:grpSpPr>
        <p:sp>
          <p:nvSpPr>
            <p:cNvPr id="685151" name="Text Box 95"/>
            <p:cNvSpPr txBox="1">
              <a:spLocks noChangeArrowheads="1"/>
            </p:cNvSpPr>
            <p:nvPr/>
          </p:nvSpPr>
          <p:spPr bwMode="auto">
            <a:xfrm>
              <a:off x="2376" y="3388"/>
              <a:ext cx="24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a:t>
              </a:r>
            </a:p>
          </p:txBody>
        </p:sp>
        <p:sp>
          <p:nvSpPr>
            <p:cNvPr id="685152" name="Text Box 96"/>
            <p:cNvSpPr txBox="1">
              <a:spLocks noChangeArrowheads="1"/>
            </p:cNvSpPr>
            <p:nvPr/>
          </p:nvSpPr>
          <p:spPr bwMode="auto">
            <a:xfrm>
              <a:off x="3133" y="3387"/>
              <a:ext cx="2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4</a:t>
              </a:r>
            </a:p>
          </p:txBody>
        </p:sp>
        <p:sp>
          <p:nvSpPr>
            <p:cNvPr id="685153" name="Text Box 97"/>
            <p:cNvSpPr txBox="1">
              <a:spLocks noChangeArrowheads="1"/>
            </p:cNvSpPr>
            <p:nvPr/>
          </p:nvSpPr>
          <p:spPr bwMode="auto">
            <a:xfrm>
              <a:off x="3655" y="3383"/>
              <a:ext cx="2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60</a:t>
              </a:r>
            </a:p>
          </p:txBody>
        </p:sp>
      </p:grpSp>
      <p:sp>
        <p:nvSpPr>
          <p:cNvPr id="685154" name="Rectangle 98"/>
          <p:cNvSpPr>
            <a:spLocks noChangeArrowheads="1"/>
          </p:cNvSpPr>
          <p:nvPr/>
        </p:nvSpPr>
        <p:spPr bwMode="auto">
          <a:xfrm>
            <a:off x="660400" y="4076700"/>
            <a:ext cx="4044950"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None/>
            </a:pPr>
            <a:r>
              <a:rPr lang="en-US" sz="2800">
                <a:solidFill>
                  <a:srgbClr val="FF0000"/>
                </a:solidFill>
              </a:rPr>
              <a:t>selective send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85088"/>
                                        </p:tgtEl>
                                        <p:attrNameLst>
                                          <p:attrName>style.visibility</p:attrName>
                                        </p:attrNameLst>
                                      </p:cBhvr>
                                      <p:to>
                                        <p:strVal val="visible"/>
                                      </p:to>
                                    </p:set>
                                    <p:animEffect transition="in" filter="dissolve">
                                      <p:cBhvr>
                                        <p:cTn id="7" dur="500"/>
                                        <p:tgtEl>
                                          <p:spTgt spid="685088"/>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6850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685098"/>
                                        </p:tgtEl>
                                        <p:attrNameLst>
                                          <p:attrName>style.visibility</p:attrName>
                                        </p:attrNameLst>
                                      </p:cBhvr>
                                      <p:to>
                                        <p:strVal val="visible"/>
                                      </p:to>
                                    </p:set>
                                    <p:animEffect transition="in" filter="dissolve">
                                      <p:cBhvr>
                                        <p:cTn id="15" dur="500"/>
                                        <p:tgtEl>
                                          <p:spTgt spid="68509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85104"/>
                                        </p:tgtEl>
                                        <p:attrNameLst>
                                          <p:attrName>style.visibility</p:attrName>
                                        </p:attrNameLst>
                                      </p:cBhvr>
                                      <p:to>
                                        <p:strVal val="visible"/>
                                      </p:to>
                                    </p:set>
                                    <p:animEffect transition="in" filter="dissolve">
                                      <p:cBhvr>
                                        <p:cTn id="18" dur="500"/>
                                        <p:tgtEl>
                                          <p:spTgt spid="68510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685093"/>
                                        </p:tgtEl>
                                        <p:attrNameLst>
                                          <p:attrName>style.visibility</p:attrName>
                                        </p:attrNameLst>
                                      </p:cBhvr>
                                      <p:to>
                                        <p:strVal val="hidden"/>
                                      </p:to>
                                    </p:set>
                                  </p:childTnLst>
                                </p:cTn>
                              </p:par>
                              <p:par>
                                <p:cTn id="23" presetID="0" presetClass="path" presetSubtype="0" accel="50000" decel="50000" fill="hold" nodeType="withEffect">
                                  <p:stCondLst>
                                    <p:cond delay="0"/>
                                  </p:stCondLst>
                                  <p:childTnLst>
                                    <p:animMotion origin="layout" path="M -4.44444E-6 -2.59259E-6 L -0.10694 0.11482 L -0.10694 0.24329 " pathEditMode="relative" rAng="0" ptsTypes="AAA">
                                      <p:cBhvr>
                                        <p:cTn id="24" dur="2000" fill="hold"/>
                                        <p:tgtEl>
                                          <p:spTgt spid="685088"/>
                                        </p:tgtEl>
                                        <p:attrNameLst>
                                          <p:attrName>ppt_x</p:attrName>
                                          <p:attrName>ppt_y</p:attrName>
                                        </p:attrNameLst>
                                      </p:cBhvr>
                                      <p:rCtr x="-5347" y="12153"/>
                                    </p:animMotion>
                                  </p:childTnLst>
                                </p:cTn>
                              </p:par>
                            </p:childTnLst>
                          </p:cTn>
                        </p:par>
                        <p:par>
                          <p:cTn id="25" fill="hold" nodeType="afterGroup">
                            <p:stCondLst>
                              <p:cond delay="2000"/>
                            </p:stCondLst>
                            <p:childTnLst>
                              <p:par>
                                <p:cTn id="26" presetID="9" presetClass="entr" presetSubtype="0" fill="hold" nodeType="afterEffect">
                                  <p:stCondLst>
                                    <p:cond delay="0"/>
                                  </p:stCondLst>
                                  <p:childTnLst>
                                    <p:set>
                                      <p:cBhvr>
                                        <p:cTn id="27" dur="1" fill="hold">
                                          <p:stCondLst>
                                            <p:cond delay="0"/>
                                          </p:stCondLst>
                                        </p:cTn>
                                        <p:tgtEl>
                                          <p:spTgt spid="685105"/>
                                        </p:tgtEl>
                                        <p:attrNameLst>
                                          <p:attrName>style.visibility</p:attrName>
                                        </p:attrNameLst>
                                      </p:cBhvr>
                                      <p:to>
                                        <p:strVal val="visible"/>
                                      </p:to>
                                    </p:set>
                                    <p:animEffect transition="in" filter="dissolve">
                                      <p:cBhvr>
                                        <p:cTn id="28" dur="500"/>
                                        <p:tgtEl>
                                          <p:spTgt spid="685105"/>
                                        </p:tgtEl>
                                      </p:cBhvr>
                                    </p:animEffect>
                                  </p:childTnLst>
                                </p:cTn>
                              </p:par>
                            </p:childTnLst>
                          </p:cTn>
                        </p:par>
                        <p:par>
                          <p:cTn id="29" fill="hold" nodeType="afterGroup">
                            <p:stCondLst>
                              <p:cond delay="2500"/>
                            </p:stCondLst>
                            <p:childTnLst>
                              <p:par>
                                <p:cTn id="30" presetID="1" presetClass="entr" presetSubtype="0" fill="hold" grpId="0" nodeType="afterEffect">
                                  <p:stCondLst>
                                    <p:cond delay="0"/>
                                  </p:stCondLst>
                                  <p:childTnLst>
                                    <p:set>
                                      <p:cBhvr>
                                        <p:cTn id="31" dur="1" fill="hold">
                                          <p:stCondLst>
                                            <p:cond delay="0"/>
                                          </p:stCondLst>
                                        </p:cTn>
                                        <p:tgtEl>
                                          <p:spTgt spid="685140">
                                            <p:txEl>
                                              <p:pRg st="0" end="0"/>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85142"/>
                                        </p:tgtEl>
                                        <p:attrNameLst>
                                          <p:attrName>style.visibility</p:attrName>
                                        </p:attrNameLst>
                                      </p:cBhvr>
                                      <p:to>
                                        <p:strVal val="visible"/>
                                      </p:to>
                                    </p:set>
                                  </p:childTnLst>
                                </p:cTn>
                              </p:par>
                            </p:childTnLst>
                          </p:cTn>
                        </p:par>
                        <p:par>
                          <p:cTn id="36" fill="hold" nodeType="afterGroup">
                            <p:stCondLst>
                              <p:cond delay="0"/>
                            </p:stCondLst>
                            <p:childTnLst>
                              <p:par>
                                <p:cTn id="37" presetID="1" presetClass="exit" presetSubtype="0" fill="hold" nodeType="afterEffect">
                                  <p:stCondLst>
                                    <p:cond delay="0"/>
                                  </p:stCondLst>
                                  <p:childTnLst>
                                    <p:set>
                                      <p:cBhvr>
                                        <p:cTn id="38" dur="1" fill="hold">
                                          <p:stCondLst>
                                            <p:cond delay="0"/>
                                          </p:stCondLst>
                                        </p:cTn>
                                        <p:tgtEl>
                                          <p:spTgt spid="685088"/>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685115"/>
                                        </p:tgtEl>
                                        <p:attrNameLst>
                                          <p:attrName>style.visibility</p:attrName>
                                        </p:attrNameLst>
                                      </p:cBhvr>
                                      <p:to>
                                        <p:strVal val="visible"/>
                                      </p:to>
                                    </p:set>
                                  </p:childTnLst>
                                </p:cTn>
                              </p:par>
                              <p:par>
                                <p:cTn id="41" presetID="0" presetClass="path" presetSubtype="0" accel="50000" decel="50000" fill="hold" nodeType="withEffect">
                                  <p:stCondLst>
                                    <p:cond delay="0"/>
                                  </p:stCondLst>
                                  <p:childTnLst>
                                    <p:animMotion origin="layout" path="M 2.5E-6 6.2963E-6 L -0.12118 -0.09814 " pathEditMode="relative" ptsTypes="AA">
                                      <p:cBhvr>
                                        <p:cTn id="42" dur="2000" fill="hold"/>
                                        <p:tgtEl>
                                          <p:spTgt spid="685115"/>
                                        </p:tgtEl>
                                        <p:attrNameLst>
                                          <p:attrName>ppt_x</p:attrName>
                                          <p:attrName>ppt_y</p:attrName>
                                        </p:attrNameLst>
                                      </p:cBhvr>
                                    </p:animMotion>
                                  </p:childTnLst>
                                </p:cTn>
                              </p:par>
                              <p:par>
                                <p:cTn id="43" presetID="1" presetClass="entr" presetSubtype="0" fill="hold" nodeType="withEffect">
                                  <p:stCondLst>
                                    <p:cond delay="0"/>
                                  </p:stCondLst>
                                  <p:childTnLst>
                                    <p:set>
                                      <p:cBhvr>
                                        <p:cTn id="44" dur="1" fill="hold">
                                          <p:stCondLst>
                                            <p:cond delay="0"/>
                                          </p:stCondLst>
                                        </p:cTn>
                                        <p:tgtEl>
                                          <p:spTgt spid="685120"/>
                                        </p:tgtEl>
                                        <p:attrNameLst>
                                          <p:attrName>style.visibility</p:attrName>
                                        </p:attrNameLst>
                                      </p:cBhvr>
                                      <p:to>
                                        <p:strVal val="visible"/>
                                      </p:to>
                                    </p:set>
                                  </p:childTnLst>
                                </p:cTn>
                              </p:par>
                              <p:par>
                                <p:cTn id="45" presetID="0" presetClass="path" presetSubtype="0" accel="50000" decel="50000" fill="hold" nodeType="withEffect">
                                  <p:stCondLst>
                                    <p:cond delay="0"/>
                                  </p:stCondLst>
                                  <p:childTnLst>
                                    <p:animMotion origin="layout" path="M 3.61111E-6 -7.40741E-7 L -0.09532 0.14352 " pathEditMode="relative" rAng="0" ptsTypes="AA">
                                      <p:cBhvr>
                                        <p:cTn id="46" dur="2000" fill="hold"/>
                                        <p:tgtEl>
                                          <p:spTgt spid="685120"/>
                                        </p:tgtEl>
                                        <p:attrNameLst>
                                          <p:attrName>ppt_x</p:attrName>
                                          <p:attrName>ppt_y</p:attrName>
                                        </p:attrNameLst>
                                      </p:cBhvr>
                                      <p:rCtr x="-4774" y="7176"/>
                                    </p:animMotion>
                                  </p:childTnLst>
                                </p:cTn>
                              </p:par>
                              <p:par>
                                <p:cTn id="47" presetID="1" presetClass="entr" presetSubtype="0" fill="hold" nodeType="withEffect">
                                  <p:stCondLst>
                                    <p:cond delay="0"/>
                                  </p:stCondLst>
                                  <p:childTnLst>
                                    <p:set>
                                      <p:cBhvr>
                                        <p:cTn id="48" dur="1" fill="hold">
                                          <p:stCondLst>
                                            <p:cond delay="0"/>
                                          </p:stCondLst>
                                        </p:cTn>
                                        <p:tgtEl>
                                          <p:spTgt spid="685125"/>
                                        </p:tgtEl>
                                        <p:attrNameLst>
                                          <p:attrName>style.visibility</p:attrName>
                                        </p:attrNameLst>
                                      </p:cBhvr>
                                      <p:to>
                                        <p:strVal val="visible"/>
                                      </p:to>
                                    </p:set>
                                  </p:childTnLst>
                                </p:cTn>
                              </p:par>
                              <p:par>
                                <p:cTn id="49" presetID="0" presetClass="path" presetSubtype="0" accel="50000" decel="50000" fill="hold" nodeType="withEffect">
                                  <p:stCondLst>
                                    <p:cond delay="0"/>
                                  </p:stCondLst>
                                  <p:childTnLst>
                                    <p:animMotion origin="layout" path="M 3.61111E-6 -7.40741E-7 L 0.03489 0.15509 " pathEditMode="relative" rAng="0" ptsTypes="AA">
                                      <p:cBhvr>
                                        <p:cTn id="50" dur="2000" fill="hold"/>
                                        <p:tgtEl>
                                          <p:spTgt spid="685125"/>
                                        </p:tgtEl>
                                        <p:attrNameLst>
                                          <p:attrName>ppt_x</p:attrName>
                                          <p:attrName>ppt_y</p:attrName>
                                        </p:attrNameLst>
                                      </p:cBhvr>
                                      <p:rCtr x="1736" y="7755"/>
                                    </p:animMotion>
                                  </p:childTnLst>
                                </p:cTn>
                              </p:par>
                              <p:par>
                                <p:cTn id="51" presetID="1" presetClass="entr" presetSubtype="0" fill="hold" nodeType="withEffect">
                                  <p:stCondLst>
                                    <p:cond delay="0"/>
                                  </p:stCondLst>
                                  <p:childTnLst>
                                    <p:set>
                                      <p:cBhvr>
                                        <p:cTn id="52" dur="1" fill="hold">
                                          <p:stCondLst>
                                            <p:cond delay="0"/>
                                          </p:stCondLst>
                                        </p:cTn>
                                        <p:tgtEl>
                                          <p:spTgt spid="685130"/>
                                        </p:tgtEl>
                                        <p:attrNameLst>
                                          <p:attrName>style.visibility</p:attrName>
                                        </p:attrNameLst>
                                      </p:cBhvr>
                                      <p:to>
                                        <p:strVal val="visible"/>
                                      </p:to>
                                    </p:set>
                                  </p:childTnLst>
                                </p:cTn>
                              </p:par>
                              <p:par>
                                <p:cTn id="53" presetID="0" presetClass="path" presetSubtype="0" accel="50000" decel="50000" fill="hold" nodeType="withEffect">
                                  <p:stCondLst>
                                    <p:cond delay="0"/>
                                  </p:stCondLst>
                                  <p:childTnLst>
                                    <p:animMotion origin="layout" path="M 3.61111E-6 -7.40741E-7 L 0.16163 0.06667 " pathEditMode="relative" rAng="0" ptsTypes="AA">
                                      <p:cBhvr>
                                        <p:cTn id="54" dur="2000" fill="hold"/>
                                        <p:tgtEl>
                                          <p:spTgt spid="685130"/>
                                        </p:tgtEl>
                                        <p:attrNameLst>
                                          <p:attrName>ppt_x</p:attrName>
                                          <p:attrName>ppt_y</p:attrName>
                                        </p:attrNameLst>
                                      </p:cBhvr>
                                      <p:rCtr x="8073" y="3333"/>
                                    </p:animMotion>
                                  </p:childTnLst>
                                </p:cTn>
                              </p:par>
                              <p:par>
                                <p:cTn id="55" presetID="1" presetClass="entr" presetSubtype="0" fill="hold" nodeType="withEffect">
                                  <p:stCondLst>
                                    <p:cond delay="0"/>
                                  </p:stCondLst>
                                  <p:childTnLst>
                                    <p:set>
                                      <p:cBhvr>
                                        <p:cTn id="56" dur="1" fill="hold">
                                          <p:stCondLst>
                                            <p:cond delay="0"/>
                                          </p:stCondLst>
                                        </p:cTn>
                                        <p:tgtEl>
                                          <p:spTgt spid="685135"/>
                                        </p:tgtEl>
                                        <p:attrNameLst>
                                          <p:attrName>style.visibility</p:attrName>
                                        </p:attrNameLst>
                                      </p:cBhvr>
                                      <p:to>
                                        <p:strVal val="visible"/>
                                      </p:to>
                                    </p:set>
                                  </p:childTnLst>
                                </p:cTn>
                              </p:par>
                              <p:par>
                                <p:cTn id="57" presetID="0" presetClass="path" presetSubtype="0" accel="50000" decel="50000" fill="hold" nodeType="withEffect">
                                  <p:stCondLst>
                                    <p:cond delay="0"/>
                                  </p:stCondLst>
                                  <p:childTnLst>
                                    <p:animMotion origin="layout" path="M 8.33333E-7 -3.7037E-6 L 0.11545 -0.10231 " pathEditMode="relative" rAng="0" ptsTypes="AA">
                                      <p:cBhvr>
                                        <p:cTn id="58" dur="2000" fill="hold"/>
                                        <p:tgtEl>
                                          <p:spTgt spid="685135"/>
                                        </p:tgtEl>
                                        <p:attrNameLst>
                                          <p:attrName>ppt_x</p:attrName>
                                          <p:attrName>ppt_y</p:attrName>
                                        </p:attrNameLst>
                                      </p:cBhvr>
                                      <p:rCtr x="5764" y="-5116"/>
                                    </p:animMotion>
                                  </p:childTnLst>
                                </p:cTn>
                              </p:par>
                            </p:childTnLst>
                          </p:cTn>
                        </p:par>
                        <p:par>
                          <p:cTn id="59" fill="hold" nodeType="afterGroup">
                            <p:stCondLst>
                              <p:cond delay="2000"/>
                            </p:stCondLst>
                            <p:childTnLst>
                              <p:par>
                                <p:cTn id="60" presetID="1" presetClass="exit" presetSubtype="0" fill="hold" nodeType="afterEffect">
                                  <p:stCondLst>
                                    <p:cond delay="0"/>
                                  </p:stCondLst>
                                  <p:childTnLst>
                                    <p:set>
                                      <p:cBhvr>
                                        <p:cTn id="61" dur="1" fill="hold">
                                          <p:stCondLst>
                                            <p:cond delay="0"/>
                                          </p:stCondLst>
                                        </p:cTn>
                                        <p:tgtEl>
                                          <p:spTgt spid="685135"/>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685130"/>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685125"/>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685120"/>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685115"/>
                                        </p:tgtEl>
                                        <p:attrNameLst>
                                          <p:attrName>style.visibility</p:attrName>
                                        </p:attrNameLst>
                                      </p:cBhvr>
                                      <p:to>
                                        <p:strVal val="hidden"/>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9" presetClass="entr" presetSubtype="0" fill="hold" nodeType="clickEffect">
                                  <p:stCondLst>
                                    <p:cond delay="0"/>
                                  </p:stCondLst>
                                  <p:childTnLst>
                                    <p:set>
                                      <p:cBhvr>
                                        <p:cTn id="73" dur="1" fill="hold">
                                          <p:stCondLst>
                                            <p:cond delay="0"/>
                                          </p:stCondLst>
                                        </p:cTn>
                                        <p:tgtEl>
                                          <p:spTgt spid="685148"/>
                                        </p:tgtEl>
                                        <p:attrNameLst>
                                          <p:attrName>style.visibility</p:attrName>
                                        </p:attrNameLst>
                                      </p:cBhvr>
                                      <p:to>
                                        <p:strVal val="visible"/>
                                      </p:to>
                                    </p:set>
                                    <p:animEffect transition="in" filter="dissolve">
                                      <p:cBhvr>
                                        <p:cTn id="74" dur="500"/>
                                        <p:tgtEl>
                                          <p:spTgt spid="685148"/>
                                        </p:tgtEl>
                                      </p:cBhvr>
                                    </p:animEffect>
                                  </p:childTnLst>
                                </p:cTn>
                              </p:par>
                            </p:childTnLst>
                          </p:cTn>
                        </p:par>
                        <p:par>
                          <p:cTn id="75" fill="hold" nodeType="afterGroup">
                            <p:stCondLst>
                              <p:cond delay="500"/>
                            </p:stCondLst>
                            <p:childTnLst>
                              <p:par>
                                <p:cTn id="76" presetID="0" presetClass="path" presetSubtype="0" accel="50000" decel="50000" fill="hold" nodeType="afterEffect">
                                  <p:stCondLst>
                                    <p:cond delay="0"/>
                                  </p:stCondLst>
                                  <p:childTnLst>
                                    <p:animMotion origin="layout" path="M -0.00139 -0.00509 L -0.03767 -0.17014 " pathEditMode="relative" rAng="0" ptsTypes="AA">
                                      <p:cBhvr>
                                        <p:cTn id="77" dur="2000" fill="hold"/>
                                        <p:tgtEl>
                                          <p:spTgt spid="685148"/>
                                        </p:tgtEl>
                                        <p:attrNameLst>
                                          <p:attrName>ppt_x</p:attrName>
                                          <p:attrName>ppt_y</p:attrName>
                                        </p:attrNameLst>
                                      </p:cBhvr>
                                      <p:rCtr x="-1823" y="-8264"/>
                                    </p:animMotion>
                                  </p:childTnLst>
                                </p:cTn>
                              </p:par>
                            </p:childTnLst>
                          </p:cTn>
                        </p:par>
                        <p:par>
                          <p:cTn id="78" fill="hold" nodeType="afterGroup">
                            <p:stCondLst>
                              <p:cond delay="2500"/>
                            </p:stCondLst>
                            <p:childTnLst>
                              <p:par>
                                <p:cTn id="79" presetID="1" presetClass="entr" presetSubtype="0" fill="hold" grpId="0" nodeType="afterEffect">
                                  <p:stCondLst>
                                    <p:cond delay="0"/>
                                  </p:stCondLst>
                                  <p:childTnLst>
                                    <p:set>
                                      <p:cBhvr>
                                        <p:cTn id="80" dur="1" fill="hold">
                                          <p:stCondLst>
                                            <p:cond delay="0"/>
                                          </p:stCondLst>
                                        </p:cTn>
                                        <p:tgtEl>
                                          <p:spTgt spid="685149">
                                            <p:txEl>
                                              <p:pRg st="0" end="0"/>
                                            </p:txEl>
                                          </p:spTgt>
                                        </p:tgtEl>
                                        <p:attrNameLst>
                                          <p:attrName>style.visibility</p:attrName>
                                        </p:attrNameLst>
                                      </p:cBhvr>
                                      <p:to>
                                        <p:strVal val="visible"/>
                                      </p:to>
                                    </p:set>
                                  </p:childTnLst>
                                </p:cTn>
                              </p:par>
                            </p:childTnLst>
                          </p:cTn>
                        </p:par>
                        <p:par>
                          <p:cTn id="81" fill="hold" nodeType="afterGroup">
                            <p:stCondLst>
                              <p:cond delay="2500"/>
                            </p:stCondLst>
                            <p:childTnLst>
                              <p:par>
                                <p:cTn id="82" presetID="9" presetClass="entr" presetSubtype="0" fill="hold" nodeType="afterEffect">
                                  <p:stCondLst>
                                    <p:cond delay="0"/>
                                  </p:stCondLst>
                                  <p:childTnLst>
                                    <p:set>
                                      <p:cBhvr>
                                        <p:cTn id="83" dur="1" fill="hold">
                                          <p:stCondLst>
                                            <p:cond delay="0"/>
                                          </p:stCondLst>
                                        </p:cTn>
                                        <p:tgtEl>
                                          <p:spTgt spid="685150"/>
                                        </p:tgtEl>
                                        <p:attrNameLst>
                                          <p:attrName>style.visibility</p:attrName>
                                        </p:attrNameLst>
                                      </p:cBhvr>
                                      <p:to>
                                        <p:strVal val="visible"/>
                                      </p:to>
                                    </p:set>
                                    <p:animEffect transition="in" filter="dissolve">
                                      <p:cBhvr>
                                        <p:cTn id="84" dur="500"/>
                                        <p:tgtEl>
                                          <p:spTgt spid="68515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85154">
                                            <p:txEl>
                                              <p:pRg st="0" end="0"/>
                                            </p:txEl>
                                          </p:spTgt>
                                        </p:tgtEl>
                                        <p:attrNameLst>
                                          <p:attrName>style.visibility</p:attrName>
                                        </p:attrNameLst>
                                      </p:cBhvr>
                                      <p:to>
                                        <p:strVal val="visible"/>
                                      </p:to>
                                    </p:set>
                                  </p:childTnLst>
                                </p:cTn>
                              </p:par>
                            </p:childTnLst>
                          </p:cTn>
                        </p:par>
                        <p:par>
                          <p:cTn id="89" fill="hold" nodeType="afterGroup">
                            <p:stCondLst>
                              <p:cond delay="0"/>
                            </p:stCondLst>
                            <p:childTnLst>
                              <p:par>
                                <p:cTn id="90" presetID="0" presetClass="path" presetSubtype="0" accel="50000" decel="50000" fill="hold" nodeType="afterEffect">
                                  <p:stCondLst>
                                    <p:cond delay="0"/>
                                  </p:stCondLst>
                                  <p:childTnLst>
                                    <p:animMotion origin="layout" path="M -0.03611 -0.1588 L -0.03472 -0.32871 " pathEditMode="relative" ptsTypes="AA">
                                      <p:cBhvr>
                                        <p:cTn id="91" dur="2000" fill="hold"/>
                                        <p:tgtEl>
                                          <p:spTgt spid="68514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104" grpId="0"/>
      <p:bldP spid="685140" grpId="0" build="p"/>
      <p:bldP spid="685142" grpId="0"/>
      <p:bldP spid="685149" grpId="0" build="p"/>
      <p:bldP spid="68515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ooter Placeholder 4"/>
          <p:cNvSpPr>
            <a:spLocks noGrp="1"/>
          </p:cNvSpPr>
          <p:nvPr>
            <p:ph type="ftr" sz="quarter" idx="11"/>
          </p:nvPr>
        </p:nvSpPr>
        <p:spPr/>
        <p:txBody>
          <a:bodyPr/>
          <a:lstStyle/>
          <a:p>
            <a:r>
              <a:rPr lang="en-US"/>
              <a:t>5: DataLink Layer</a:t>
            </a:r>
          </a:p>
        </p:txBody>
      </p:sp>
      <p:sp>
        <p:nvSpPr>
          <p:cNvPr id="57" name="Slide Number Placeholder 5"/>
          <p:cNvSpPr>
            <a:spLocks noGrp="1"/>
          </p:cNvSpPr>
          <p:nvPr>
            <p:ph type="sldNum" sz="quarter" idx="12"/>
          </p:nvPr>
        </p:nvSpPr>
        <p:spPr/>
        <p:txBody>
          <a:bodyPr/>
          <a:lstStyle/>
          <a:p>
            <a:r>
              <a:rPr lang="en-US"/>
              <a:t>5-</a:t>
            </a:r>
            <a:fld id="{517C0C3D-2290-48C1-B673-880E35453571}" type="slidenum">
              <a:rPr lang="en-US"/>
              <a:pPr/>
              <a:t>64</a:t>
            </a:fld>
            <a:endParaRPr lang="en-US"/>
          </a:p>
        </p:txBody>
      </p:sp>
      <p:sp>
        <p:nvSpPr>
          <p:cNvPr id="680965" name="Rectangle 5"/>
          <p:cNvSpPr>
            <a:spLocks noGrp="1" noChangeArrowheads="1"/>
          </p:cNvSpPr>
          <p:nvPr>
            <p:ph type="title"/>
          </p:nvPr>
        </p:nvSpPr>
        <p:spPr>
          <a:xfrm>
            <a:off x="546100" y="0"/>
            <a:ext cx="7772400" cy="1143000"/>
          </a:xfrm>
        </p:spPr>
        <p:txBody>
          <a:bodyPr/>
          <a:lstStyle/>
          <a:p>
            <a:r>
              <a:rPr lang="en-US"/>
              <a:t>Interconnecting switches</a:t>
            </a:r>
          </a:p>
        </p:txBody>
      </p:sp>
      <p:sp>
        <p:nvSpPr>
          <p:cNvPr id="680966" name="Rectangle 6"/>
          <p:cNvSpPr>
            <a:spLocks noGrp="1" noChangeArrowheads="1"/>
          </p:cNvSpPr>
          <p:nvPr>
            <p:ph type="body" idx="1"/>
          </p:nvPr>
        </p:nvSpPr>
        <p:spPr>
          <a:xfrm>
            <a:off x="698500" y="1320800"/>
            <a:ext cx="7881938" cy="682625"/>
          </a:xfrm>
        </p:spPr>
        <p:txBody>
          <a:bodyPr/>
          <a:lstStyle/>
          <a:p>
            <a:r>
              <a:rPr lang="en-US" sz="2400"/>
              <a:t>switches can be connected together</a:t>
            </a:r>
          </a:p>
        </p:txBody>
      </p:sp>
      <p:graphicFrame>
        <p:nvGraphicFramePr>
          <p:cNvPr id="680969" name="Object 9"/>
          <p:cNvGraphicFramePr>
            <a:graphicFrameLocks noChangeAspect="1"/>
          </p:cNvGraphicFramePr>
          <p:nvPr/>
        </p:nvGraphicFramePr>
        <p:xfrm>
          <a:off x="1646238" y="3346450"/>
          <a:ext cx="415925" cy="339725"/>
        </p:xfrm>
        <a:graphic>
          <a:graphicData uri="http://schemas.openxmlformats.org/presentationml/2006/ole">
            <mc:AlternateContent xmlns:mc="http://schemas.openxmlformats.org/markup-compatibility/2006">
              <mc:Choice xmlns:v="urn:schemas-microsoft-com:vml" Requires="v">
                <p:oleObj spid="_x0000_s681042" name="Clip" r:id="rId4" imgW="1305000" imgH="1085760" progId="MS_ClipArt_Gallery.2">
                  <p:embed/>
                </p:oleObj>
              </mc:Choice>
              <mc:Fallback>
                <p:oleObj name="Clip" r:id="rId4" imgW="1305000" imgH="1085760" progId="MS_ClipArt_Gallery.2">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6238" y="3346450"/>
                        <a:ext cx="415925"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2" name="Object 12"/>
          <p:cNvGraphicFramePr>
            <a:graphicFrameLocks noChangeAspect="1"/>
          </p:cNvGraphicFramePr>
          <p:nvPr/>
        </p:nvGraphicFramePr>
        <p:xfrm>
          <a:off x="2305050" y="3371850"/>
          <a:ext cx="417513" cy="339725"/>
        </p:xfrm>
        <a:graphic>
          <a:graphicData uri="http://schemas.openxmlformats.org/presentationml/2006/ole">
            <mc:AlternateContent xmlns:mc="http://schemas.openxmlformats.org/markup-compatibility/2006">
              <mc:Choice xmlns:v="urn:schemas-microsoft-com:vml" Requires="v">
                <p:oleObj spid="_x0000_s681043" name="Clip" r:id="rId6" imgW="1305000" imgH="1085760" progId="MS_ClipArt_Gallery.2">
                  <p:embed/>
                </p:oleObj>
              </mc:Choice>
              <mc:Fallback>
                <p:oleObj name="Clip" r:id="rId6" imgW="1305000" imgH="1085760" progId="MS_ClipArt_Gallery.2">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5050" y="3371850"/>
                        <a:ext cx="4175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9" name="Object 19"/>
          <p:cNvGraphicFramePr>
            <a:graphicFrameLocks noChangeAspect="1"/>
          </p:cNvGraphicFramePr>
          <p:nvPr/>
        </p:nvGraphicFramePr>
        <p:xfrm>
          <a:off x="1206500" y="2867025"/>
          <a:ext cx="417513" cy="339725"/>
        </p:xfrm>
        <a:graphic>
          <a:graphicData uri="http://schemas.openxmlformats.org/presentationml/2006/ole">
            <mc:AlternateContent xmlns:mc="http://schemas.openxmlformats.org/markup-compatibility/2006">
              <mc:Choice xmlns:v="urn:schemas-microsoft-com:vml" Requires="v">
                <p:oleObj spid="_x0000_s681044" name="Clip" r:id="rId7" imgW="1305000" imgH="1085760" progId="MS_ClipArt_Gallery.2">
                  <p:embed/>
                </p:oleObj>
              </mc:Choice>
              <mc:Fallback>
                <p:oleObj name="Clip" r:id="rId7" imgW="1305000" imgH="1085760" progId="MS_ClipArt_Gallery.2">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500" y="2867025"/>
                        <a:ext cx="4175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0980" name="Line 20"/>
          <p:cNvSpPr>
            <a:spLocks noChangeShapeType="1"/>
          </p:cNvSpPr>
          <p:nvPr/>
        </p:nvSpPr>
        <p:spPr bwMode="auto">
          <a:xfrm flipH="1">
            <a:off x="1582738" y="3030538"/>
            <a:ext cx="5556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81" name="Line 21"/>
          <p:cNvSpPr>
            <a:spLocks noChangeShapeType="1"/>
          </p:cNvSpPr>
          <p:nvPr/>
        </p:nvSpPr>
        <p:spPr bwMode="auto">
          <a:xfrm flipH="1">
            <a:off x="1970088" y="3078163"/>
            <a:ext cx="271462" cy="31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82" name="Line 22"/>
          <p:cNvSpPr>
            <a:spLocks noChangeShapeType="1"/>
          </p:cNvSpPr>
          <p:nvPr/>
        </p:nvSpPr>
        <p:spPr bwMode="auto">
          <a:xfrm>
            <a:off x="2389188" y="3106738"/>
            <a:ext cx="73025" cy="29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681019" name="Group 59"/>
          <p:cNvGrpSpPr>
            <a:grpSpLocks/>
          </p:cNvGrpSpPr>
          <p:nvPr/>
        </p:nvGrpSpPr>
        <p:grpSpPr bwMode="auto">
          <a:xfrm>
            <a:off x="2006600" y="2822575"/>
            <a:ext cx="720725" cy="279400"/>
            <a:chOff x="3913" y="3140"/>
            <a:chExt cx="454" cy="176"/>
          </a:xfrm>
        </p:grpSpPr>
        <p:sp>
          <p:nvSpPr>
            <p:cNvPr id="681020" name="Rectangle 60"/>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1021" name="Freeform 61"/>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1022" name="Freeform 62"/>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1024" name="Text Box 64"/>
          <p:cNvSpPr txBox="1">
            <a:spLocks noChangeArrowheads="1"/>
          </p:cNvSpPr>
          <p:nvPr/>
        </p:nvSpPr>
        <p:spPr bwMode="auto">
          <a:xfrm>
            <a:off x="958850" y="2844800"/>
            <a:ext cx="3508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81025" name="Text Box 65"/>
          <p:cNvSpPr txBox="1">
            <a:spLocks noChangeArrowheads="1"/>
          </p:cNvSpPr>
          <p:nvPr/>
        </p:nvSpPr>
        <p:spPr bwMode="auto">
          <a:xfrm>
            <a:off x="1408113" y="3306763"/>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81030" name="Rectangle 70"/>
          <p:cNvSpPr>
            <a:spLocks noChangeArrowheads="1"/>
          </p:cNvSpPr>
          <p:nvPr/>
        </p:nvSpPr>
        <p:spPr bwMode="auto">
          <a:xfrm>
            <a:off x="690563" y="4535488"/>
            <a:ext cx="7881937"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2"/>
              </a:buClr>
              <a:buSzPct val="85000"/>
              <a:buFont typeface="ZapfDingbats" pitchFamily="82" charset="2"/>
              <a:buChar char="r"/>
            </a:pPr>
            <a:r>
              <a:rPr lang="en-US" sz="2400" u="sng">
                <a:solidFill>
                  <a:srgbClr val="FF0000"/>
                </a:solidFill>
              </a:rPr>
              <a:t>Q:</a:t>
            </a:r>
            <a:r>
              <a:rPr lang="en-US" sz="2400" i="0"/>
              <a:t> sending from A to G - how does S</a:t>
            </a:r>
            <a:r>
              <a:rPr lang="en-US" sz="2400" i="0" baseline="-25000"/>
              <a:t>1</a:t>
            </a:r>
            <a:r>
              <a:rPr lang="en-US" sz="2400" i="0"/>
              <a:t> know to forward frame destined to F via S</a:t>
            </a:r>
            <a:r>
              <a:rPr lang="en-US" sz="2400" i="0" baseline="-25000"/>
              <a:t>4</a:t>
            </a:r>
            <a:r>
              <a:rPr lang="en-US" sz="2400" i="0"/>
              <a:t> and S</a:t>
            </a:r>
            <a:r>
              <a:rPr lang="en-US" sz="2400" i="0" baseline="-25000"/>
              <a:t>3</a:t>
            </a:r>
            <a:r>
              <a:rPr lang="en-US" sz="2400" i="0"/>
              <a:t>?</a:t>
            </a:r>
          </a:p>
          <a:p>
            <a:pPr marL="342900" indent="-342900">
              <a:spcBef>
                <a:spcPct val="20000"/>
              </a:spcBef>
              <a:buClr>
                <a:schemeClr val="accent2"/>
              </a:buClr>
              <a:buSzPct val="85000"/>
              <a:buFont typeface="ZapfDingbats" pitchFamily="82" charset="2"/>
              <a:buChar char="r"/>
            </a:pPr>
            <a:r>
              <a:rPr lang="en-US" sz="2400" u="sng">
                <a:solidFill>
                  <a:srgbClr val="FF0000"/>
                </a:solidFill>
              </a:rPr>
              <a:t>A:</a:t>
            </a:r>
            <a:r>
              <a:rPr lang="en-US" sz="2400" i="0"/>
              <a:t> self learning! (works exactly the same as in single-switch case!)</a:t>
            </a:r>
          </a:p>
        </p:txBody>
      </p:sp>
      <p:sp>
        <p:nvSpPr>
          <p:cNvPr id="681033" name="Text Box 73"/>
          <p:cNvSpPr txBox="1">
            <a:spLocks noChangeArrowheads="1"/>
          </p:cNvSpPr>
          <p:nvPr/>
        </p:nvSpPr>
        <p:spPr bwMode="auto">
          <a:xfrm>
            <a:off x="2181225" y="2444750"/>
            <a:ext cx="411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1</a:t>
            </a:r>
          </a:p>
        </p:txBody>
      </p:sp>
      <p:sp>
        <p:nvSpPr>
          <p:cNvPr id="681026" name="Text Box 66"/>
          <p:cNvSpPr txBox="1">
            <a:spLocks noChangeArrowheads="1"/>
          </p:cNvSpPr>
          <p:nvPr/>
        </p:nvSpPr>
        <p:spPr bwMode="auto">
          <a:xfrm>
            <a:off x="2655888" y="3298825"/>
            <a:ext cx="322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grpSp>
        <p:nvGrpSpPr>
          <p:cNvPr id="681041" name="Group 81"/>
          <p:cNvGrpSpPr>
            <a:grpSpLocks/>
          </p:cNvGrpSpPr>
          <p:nvPr/>
        </p:nvGrpSpPr>
        <p:grpSpPr bwMode="auto">
          <a:xfrm>
            <a:off x="2379663" y="1984375"/>
            <a:ext cx="4916487" cy="2041525"/>
            <a:chOff x="1499" y="1250"/>
            <a:chExt cx="3097" cy="1286"/>
          </a:xfrm>
        </p:grpSpPr>
        <p:graphicFrame>
          <p:nvGraphicFramePr>
            <p:cNvPr id="680970" name="Object 10"/>
            <p:cNvGraphicFramePr>
              <a:graphicFrameLocks noChangeAspect="1"/>
            </p:cNvGraphicFramePr>
            <p:nvPr/>
          </p:nvGraphicFramePr>
          <p:xfrm>
            <a:off x="2741" y="2116"/>
            <a:ext cx="263" cy="214"/>
          </p:xfrm>
          <a:graphic>
            <a:graphicData uri="http://schemas.openxmlformats.org/presentationml/2006/ole">
              <mc:AlternateContent xmlns:mc="http://schemas.openxmlformats.org/markup-compatibility/2006">
                <mc:Choice xmlns:v="urn:schemas-microsoft-com:vml" Requires="v">
                  <p:oleObj spid="_x0000_s681045" name="Clip" r:id="rId8" imgW="1305000" imgH="1085760" progId="MS_ClipArt_Gallery.2">
                    <p:embed/>
                  </p:oleObj>
                </mc:Choice>
                <mc:Fallback>
                  <p:oleObj name="Clip" r:id="rId8" imgW="1305000" imgH="1085760" progId="MS_ClipArt_Gallery.2">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1" y="2116"/>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1" name="Object 11"/>
            <p:cNvGraphicFramePr>
              <a:graphicFrameLocks noChangeAspect="1"/>
            </p:cNvGraphicFramePr>
            <p:nvPr/>
          </p:nvGraphicFramePr>
          <p:xfrm>
            <a:off x="3253" y="2087"/>
            <a:ext cx="263" cy="214"/>
          </p:xfrm>
          <a:graphic>
            <a:graphicData uri="http://schemas.openxmlformats.org/presentationml/2006/ole">
              <mc:AlternateContent xmlns:mc="http://schemas.openxmlformats.org/markup-compatibility/2006">
                <mc:Choice xmlns:v="urn:schemas-microsoft-com:vml" Requires="v">
                  <p:oleObj spid="_x0000_s681046" name="Clip" r:id="rId9" imgW="1305000" imgH="1085760" progId="MS_ClipArt_Gallery.2">
                    <p:embed/>
                  </p:oleObj>
                </mc:Choice>
                <mc:Fallback>
                  <p:oleObj name="Clip" r:id="rId9" imgW="1305000" imgH="1085760" progId="MS_ClipArt_Gallery.2">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3" y="2087"/>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5" name="Object 15"/>
            <p:cNvGraphicFramePr>
              <a:graphicFrameLocks noChangeAspect="1"/>
            </p:cNvGraphicFramePr>
            <p:nvPr/>
          </p:nvGraphicFramePr>
          <p:xfrm>
            <a:off x="2045" y="2020"/>
            <a:ext cx="263" cy="214"/>
          </p:xfrm>
          <a:graphic>
            <a:graphicData uri="http://schemas.openxmlformats.org/presentationml/2006/ole">
              <mc:AlternateContent xmlns:mc="http://schemas.openxmlformats.org/markup-compatibility/2006">
                <mc:Choice xmlns:v="urn:schemas-microsoft-com:vml" Requires="v">
                  <p:oleObj spid="_x0000_s681047" name="Clip" r:id="rId10" imgW="1305000" imgH="1085760" progId="MS_ClipArt_Gallery.2">
                    <p:embed/>
                  </p:oleObj>
                </mc:Choice>
                <mc:Fallback>
                  <p:oleObj name="Clip" r:id="rId10" imgW="1305000" imgH="1085760" progId="MS_ClipArt_Gallery.2">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5" y="2020"/>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6" name="Object 16"/>
            <p:cNvGraphicFramePr>
              <a:graphicFrameLocks noChangeAspect="1"/>
            </p:cNvGraphicFramePr>
            <p:nvPr/>
          </p:nvGraphicFramePr>
          <p:xfrm>
            <a:off x="2321" y="2321"/>
            <a:ext cx="263" cy="214"/>
          </p:xfrm>
          <a:graphic>
            <a:graphicData uri="http://schemas.openxmlformats.org/presentationml/2006/ole">
              <mc:AlternateContent xmlns:mc="http://schemas.openxmlformats.org/markup-compatibility/2006">
                <mc:Choice xmlns:v="urn:schemas-microsoft-com:vml" Requires="v">
                  <p:oleObj spid="_x0000_s681048" name="Clip" r:id="rId11" imgW="1305000" imgH="1085760" progId="MS_ClipArt_Gallery.2">
                    <p:embed/>
                  </p:oleObj>
                </mc:Choice>
                <mc:Fallback>
                  <p:oleObj name="Clip" r:id="rId11" imgW="1305000" imgH="1085760" progId="MS_ClipArt_Gallery.2">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1" y="2321"/>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7" name="Object 17"/>
            <p:cNvGraphicFramePr>
              <a:graphicFrameLocks noChangeAspect="1"/>
            </p:cNvGraphicFramePr>
            <p:nvPr/>
          </p:nvGraphicFramePr>
          <p:xfrm>
            <a:off x="4173" y="2000"/>
            <a:ext cx="263" cy="214"/>
          </p:xfrm>
          <a:graphic>
            <a:graphicData uri="http://schemas.openxmlformats.org/presentationml/2006/ole">
              <mc:AlternateContent xmlns:mc="http://schemas.openxmlformats.org/markup-compatibility/2006">
                <mc:Choice xmlns:v="urn:schemas-microsoft-com:vml" Requires="v">
                  <p:oleObj spid="_x0000_s681049" name="Clip" r:id="rId12" imgW="1305000" imgH="1085760" progId="MS_ClipArt_Gallery.2">
                    <p:embed/>
                  </p:oleObj>
                </mc:Choice>
                <mc:Fallback>
                  <p:oleObj name="Clip" r:id="rId12" imgW="1305000" imgH="1085760" progId="MS_ClipArt_Gallery.2">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3" y="2000"/>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8" name="Object 18"/>
            <p:cNvGraphicFramePr>
              <a:graphicFrameLocks noChangeAspect="1"/>
            </p:cNvGraphicFramePr>
            <p:nvPr/>
          </p:nvGraphicFramePr>
          <p:xfrm>
            <a:off x="3698" y="2233"/>
            <a:ext cx="263" cy="214"/>
          </p:xfrm>
          <a:graphic>
            <a:graphicData uri="http://schemas.openxmlformats.org/presentationml/2006/ole">
              <mc:AlternateContent xmlns:mc="http://schemas.openxmlformats.org/markup-compatibility/2006">
                <mc:Choice xmlns:v="urn:schemas-microsoft-com:vml" Requires="v">
                  <p:oleObj spid="_x0000_s681050" name="Clip" r:id="rId13" imgW="1305000" imgH="1085760" progId="MS_ClipArt_Gallery.2">
                    <p:embed/>
                  </p:oleObj>
                </mc:Choice>
                <mc:Fallback>
                  <p:oleObj name="Clip" r:id="rId13" imgW="1305000" imgH="1085760" progId="MS_ClipArt_Gallery.2">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8" y="2233"/>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0983" name="Line 23"/>
            <p:cNvSpPr>
              <a:spLocks noChangeShapeType="1"/>
            </p:cNvSpPr>
            <p:nvPr/>
          </p:nvSpPr>
          <p:spPr bwMode="auto">
            <a:xfrm flipH="1">
              <a:off x="2290" y="1933"/>
              <a:ext cx="218"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84" name="Line 24"/>
            <p:cNvSpPr>
              <a:spLocks noChangeShapeType="1"/>
            </p:cNvSpPr>
            <p:nvPr/>
          </p:nvSpPr>
          <p:spPr bwMode="auto">
            <a:xfrm flipH="1">
              <a:off x="2488" y="1945"/>
              <a:ext cx="79" cy="37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85" name="Line 25"/>
            <p:cNvSpPr>
              <a:spLocks noChangeShapeType="1"/>
            </p:cNvSpPr>
            <p:nvPr/>
          </p:nvSpPr>
          <p:spPr bwMode="auto">
            <a:xfrm>
              <a:off x="2680" y="1909"/>
              <a:ext cx="145" cy="2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86" name="Line 26"/>
            <p:cNvSpPr>
              <a:spLocks noChangeShapeType="1"/>
            </p:cNvSpPr>
            <p:nvPr/>
          </p:nvSpPr>
          <p:spPr bwMode="auto">
            <a:xfrm flipH="1">
              <a:off x="3485" y="1957"/>
              <a:ext cx="270" cy="1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87" name="Line 27"/>
            <p:cNvSpPr>
              <a:spLocks noChangeShapeType="1"/>
            </p:cNvSpPr>
            <p:nvPr/>
          </p:nvSpPr>
          <p:spPr bwMode="auto">
            <a:xfrm flipH="1">
              <a:off x="3802" y="1939"/>
              <a:ext cx="6" cy="2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95" name="Line 35"/>
            <p:cNvSpPr>
              <a:spLocks noChangeShapeType="1"/>
            </p:cNvSpPr>
            <p:nvPr/>
          </p:nvSpPr>
          <p:spPr bwMode="auto">
            <a:xfrm flipH="1">
              <a:off x="1499" y="1484"/>
              <a:ext cx="956" cy="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96" name="Line 36"/>
            <p:cNvSpPr>
              <a:spLocks noChangeShapeType="1"/>
            </p:cNvSpPr>
            <p:nvPr/>
          </p:nvSpPr>
          <p:spPr bwMode="auto">
            <a:xfrm>
              <a:off x="2646" y="1463"/>
              <a:ext cx="0" cy="37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97" name="Line 37"/>
            <p:cNvSpPr>
              <a:spLocks noChangeShapeType="1"/>
            </p:cNvSpPr>
            <p:nvPr/>
          </p:nvSpPr>
          <p:spPr bwMode="auto">
            <a:xfrm flipH="1" flipV="1">
              <a:off x="2912" y="1432"/>
              <a:ext cx="777" cy="4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681007" name="Group 47"/>
            <p:cNvGrpSpPr>
              <a:grpSpLocks/>
            </p:cNvGrpSpPr>
            <p:nvPr/>
          </p:nvGrpSpPr>
          <p:grpSpPr bwMode="auto">
            <a:xfrm>
              <a:off x="2438" y="1353"/>
              <a:ext cx="454" cy="176"/>
              <a:chOff x="3913" y="3140"/>
              <a:chExt cx="454" cy="176"/>
            </a:xfrm>
          </p:grpSpPr>
          <p:sp>
            <p:nvSpPr>
              <p:cNvPr id="681008" name="Rectangle 48"/>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1009" name="Freeform 49"/>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1010" name="Freeform 50"/>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1011" name="Group 51"/>
            <p:cNvGrpSpPr>
              <a:grpSpLocks/>
            </p:cNvGrpSpPr>
            <p:nvPr/>
          </p:nvGrpSpPr>
          <p:grpSpPr bwMode="auto">
            <a:xfrm>
              <a:off x="3571" y="1845"/>
              <a:ext cx="454" cy="176"/>
              <a:chOff x="3913" y="3140"/>
              <a:chExt cx="454" cy="176"/>
            </a:xfrm>
          </p:grpSpPr>
          <p:sp>
            <p:nvSpPr>
              <p:cNvPr id="681012" name="Rectangle 52"/>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1013" name="Freeform 53"/>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1014" name="Freeform 54"/>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1015" name="Group 55"/>
            <p:cNvGrpSpPr>
              <a:grpSpLocks/>
            </p:cNvGrpSpPr>
            <p:nvPr/>
          </p:nvGrpSpPr>
          <p:grpSpPr bwMode="auto">
            <a:xfrm>
              <a:off x="2407" y="1819"/>
              <a:ext cx="454" cy="176"/>
              <a:chOff x="3913" y="3140"/>
              <a:chExt cx="454" cy="176"/>
            </a:xfrm>
          </p:grpSpPr>
          <p:sp>
            <p:nvSpPr>
              <p:cNvPr id="681016" name="Rectangle 56"/>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1017" name="Freeform 57"/>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1018" name="Freeform 58"/>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1023" name="Line 63"/>
            <p:cNvSpPr>
              <a:spLocks noChangeShapeType="1"/>
            </p:cNvSpPr>
            <p:nvPr/>
          </p:nvSpPr>
          <p:spPr bwMode="auto">
            <a:xfrm>
              <a:off x="4039" y="1973"/>
              <a:ext cx="180"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1027" name="Text Box 67"/>
            <p:cNvSpPr txBox="1">
              <a:spLocks noChangeArrowheads="1"/>
            </p:cNvSpPr>
            <p:nvPr/>
          </p:nvSpPr>
          <p:spPr bwMode="auto">
            <a:xfrm>
              <a:off x="2281" y="2030"/>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D</a:t>
              </a:r>
            </a:p>
          </p:txBody>
        </p:sp>
        <p:sp>
          <p:nvSpPr>
            <p:cNvPr id="681028" name="Text Box 68"/>
            <p:cNvSpPr txBox="1">
              <a:spLocks noChangeArrowheads="1"/>
            </p:cNvSpPr>
            <p:nvPr/>
          </p:nvSpPr>
          <p:spPr bwMode="auto">
            <a:xfrm>
              <a:off x="2579" y="2305"/>
              <a:ext cx="20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E</a:t>
              </a:r>
            </a:p>
          </p:txBody>
        </p:sp>
        <p:sp>
          <p:nvSpPr>
            <p:cNvPr id="681029" name="Text Box 69"/>
            <p:cNvSpPr txBox="1">
              <a:spLocks noChangeArrowheads="1"/>
            </p:cNvSpPr>
            <p:nvPr/>
          </p:nvSpPr>
          <p:spPr bwMode="auto">
            <a:xfrm>
              <a:off x="2877" y="1926"/>
              <a:ext cx="20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F</a:t>
              </a:r>
            </a:p>
          </p:txBody>
        </p:sp>
        <p:sp>
          <p:nvSpPr>
            <p:cNvPr id="681034" name="Text Box 74"/>
            <p:cNvSpPr txBox="1">
              <a:spLocks noChangeArrowheads="1"/>
            </p:cNvSpPr>
            <p:nvPr/>
          </p:nvSpPr>
          <p:spPr bwMode="auto">
            <a:xfrm>
              <a:off x="2147" y="1744"/>
              <a:ext cx="27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2</a:t>
              </a:r>
            </a:p>
          </p:txBody>
        </p:sp>
        <p:sp>
          <p:nvSpPr>
            <p:cNvPr id="681035" name="Text Box 75"/>
            <p:cNvSpPr txBox="1">
              <a:spLocks noChangeArrowheads="1"/>
            </p:cNvSpPr>
            <p:nvPr/>
          </p:nvSpPr>
          <p:spPr bwMode="auto">
            <a:xfrm>
              <a:off x="2920" y="1250"/>
              <a:ext cx="27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4</a:t>
              </a:r>
            </a:p>
          </p:txBody>
        </p:sp>
        <p:sp>
          <p:nvSpPr>
            <p:cNvPr id="681036" name="Text Box 76"/>
            <p:cNvSpPr txBox="1">
              <a:spLocks noChangeArrowheads="1"/>
            </p:cNvSpPr>
            <p:nvPr/>
          </p:nvSpPr>
          <p:spPr bwMode="auto">
            <a:xfrm>
              <a:off x="3786" y="1619"/>
              <a:ext cx="27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3</a:t>
              </a:r>
            </a:p>
          </p:txBody>
        </p:sp>
        <p:sp>
          <p:nvSpPr>
            <p:cNvPr id="681038" name="Text Box 78"/>
            <p:cNvSpPr txBox="1">
              <a:spLocks noChangeArrowheads="1"/>
            </p:cNvSpPr>
            <p:nvPr/>
          </p:nvSpPr>
          <p:spPr bwMode="auto">
            <a:xfrm>
              <a:off x="3931" y="2231"/>
              <a:ext cx="22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H</a:t>
              </a:r>
            </a:p>
          </p:txBody>
        </p:sp>
        <p:sp>
          <p:nvSpPr>
            <p:cNvPr id="681039" name="Text Box 79"/>
            <p:cNvSpPr txBox="1">
              <a:spLocks noChangeArrowheads="1"/>
            </p:cNvSpPr>
            <p:nvPr/>
          </p:nvSpPr>
          <p:spPr bwMode="auto">
            <a:xfrm>
              <a:off x="4401" y="2003"/>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I</a:t>
              </a:r>
            </a:p>
          </p:txBody>
        </p:sp>
        <p:sp>
          <p:nvSpPr>
            <p:cNvPr id="681040" name="Text Box 80"/>
            <p:cNvSpPr txBox="1">
              <a:spLocks noChangeArrowheads="1"/>
            </p:cNvSpPr>
            <p:nvPr/>
          </p:nvSpPr>
          <p:spPr bwMode="auto">
            <a:xfrm>
              <a:off x="3215" y="2265"/>
              <a:ext cx="2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G</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81041"/>
                                        </p:tgtEl>
                                        <p:attrNameLst>
                                          <p:attrName>style.visibility</p:attrName>
                                        </p:attrNameLst>
                                      </p:cBhvr>
                                      <p:to>
                                        <p:strVal val="visible"/>
                                      </p:to>
                                    </p:set>
                                    <p:animEffect transition="in" filter="dissolve">
                                      <p:cBhvr>
                                        <p:cTn id="7" dur="500"/>
                                        <p:tgtEl>
                                          <p:spTgt spid="6810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8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03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ooter Placeholder 4"/>
          <p:cNvSpPr>
            <a:spLocks noGrp="1"/>
          </p:cNvSpPr>
          <p:nvPr>
            <p:ph type="ftr" sz="quarter" idx="11"/>
          </p:nvPr>
        </p:nvSpPr>
        <p:spPr/>
        <p:txBody>
          <a:bodyPr/>
          <a:lstStyle/>
          <a:p>
            <a:r>
              <a:rPr lang="en-US"/>
              <a:t>5: DataLink Layer</a:t>
            </a:r>
          </a:p>
        </p:txBody>
      </p:sp>
      <p:sp>
        <p:nvSpPr>
          <p:cNvPr id="58" name="Slide Number Placeholder 5"/>
          <p:cNvSpPr>
            <a:spLocks noGrp="1"/>
          </p:cNvSpPr>
          <p:nvPr>
            <p:ph type="sldNum" sz="quarter" idx="12"/>
          </p:nvPr>
        </p:nvSpPr>
        <p:spPr/>
        <p:txBody>
          <a:bodyPr/>
          <a:lstStyle/>
          <a:p>
            <a:r>
              <a:rPr lang="en-US"/>
              <a:t>5-</a:t>
            </a:r>
            <a:fld id="{8EE276B7-2788-4F88-A156-C001ABCD9CBA}" type="slidenum">
              <a:rPr lang="en-US"/>
              <a:pPr/>
              <a:t>65</a:t>
            </a:fld>
            <a:endParaRPr lang="en-US"/>
          </a:p>
        </p:txBody>
      </p:sp>
      <p:sp>
        <p:nvSpPr>
          <p:cNvPr id="530434" name="Rectangle 2"/>
          <p:cNvSpPr>
            <a:spLocks noGrp="1" noChangeArrowheads="1"/>
          </p:cNvSpPr>
          <p:nvPr>
            <p:ph type="title"/>
          </p:nvPr>
        </p:nvSpPr>
        <p:spPr>
          <a:xfrm>
            <a:off x="495300" y="0"/>
            <a:ext cx="7772400" cy="1143000"/>
          </a:xfrm>
        </p:spPr>
        <p:txBody>
          <a:bodyPr/>
          <a:lstStyle/>
          <a:p>
            <a:r>
              <a:rPr lang="en-US" sz="3600"/>
              <a:t>Self-learning multi-switch example</a:t>
            </a:r>
            <a:endParaRPr lang="en-US"/>
          </a:p>
        </p:txBody>
      </p:sp>
      <p:sp>
        <p:nvSpPr>
          <p:cNvPr id="530435" name="Rectangle 3"/>
          <p:cNvSpPr>
            <a:spLocks noGrp="1" noChangeArrowheads="1"/>
          </p:cNvSpPr>
          <p:nvPr>
            <p:ph type="body" idx="1"/>
          </p:nvPr>
        </p:nvSpPr>
        <p:spPr>
          <a:xfrm>
            <a:off x="550863" y="1139825"/>
            <a:ext cx="7772400" cy="4648200"/>
          </a:xfrm>
        </p:spPr>
        <p:txBody>
          <a:bodyPr/>
          <a:lstStyle/>
          <a:p>
            <a:pPr>
              <a:buFont typeface="ZapfDingbats" pitchFamily="82" charset="2"/>
              <a:buNone/>
            </a:pPr>
            <a:r>
              <a:rPr lang="en-US" sz="2400"/>
              <a:t>Suppose C sends frame to I, I responds to C</a:t>
            </a:r>
            <a:endParaRPr lang="en-US"/>
          </a:p>
        </p:txBody>
      </p:sp>
      <p:sp>
        <p:nvSpPr>
          <p:cNvPr id="530437" name="Rectangle 5"/>
          <p:cNvSpPr>
            <a:spLocks noChangeArrowheads="1"/>
          </p:cNvSpPr>
          <p:nvPr/>
        </p:nvSpPr>
        <p:spPr bwMode="auto">
          <a:xfrm>
            <a:off x="714375" y="4664075"/>
            <a:ext cx="7772400" cy="184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2"/>
              </a:buClr>
              <a:buSzPct val="85000"/>
              <a:buFont typeface="ZapfDingbats" pitchFamily="82" charset="2"/>
              <a:buChar char="r"/>
            </a:pPr>
            <a:r>
              <a:rPr lang="en-US" sz="2400" u="sng">
                <a:solidFill>
                  <a:srgbClr val="FF0000"/>
                </a:solidFill>
              </a:rPr>
              <a:t>Q:</a:t>
            </a:r>
            <a:r>
              <a:rPr lang="en-US" sz="2400" i="0"/>
              <a:t> show switch tables and packet forwarding in S</a:t>
            </a:r>
            <a:r>
              <a:rPr lang="en-US" sz="2400" i="0" baseline="-25000"/>
              <a:t>1</a:t>
            </a:r>
            <a:r>
              <a:rPr lang="en-US" sz="2400" i="0"/>
              <a:t>, S</a:t>
            </a:r>
            <a:r>
              <a:rPr lang="en-US" sz="2400" i="0" baseline="-25000"/>
              <a:t>2</a:t>
            </a:r>
            <a:r>
              <a:rPr lang="en-US" sz="2400" i="0"/>
              <a:t>, S</a:t>
            </a:r>
            <a:r>
              <a:rPr lang="en-US" sz="2400" i="0" baseline="-25000"/>
              <a:t>3</a:t>
            </a:r>
            <a:r>
              <a:rPr lang="en-US" sz="2400" i="0"/>
              <a:t>, S</a:t>
            </a:r>
            <a:r>
              <a:rPr lang="en-US" sz="2400" i="0" baseline="-25000"/>
              <a:t>4</a:t>
            </a:r>
            <a:r>
              <a:rPr lang="en-US" sz="2400" i="0"/>
              <a:t> </a:t>
            </a:r>
          </a:p>
        </p:txBody>
      </p:sp>
      <p:graphicFrame>
        <p:nvGraphicFramePr>
          <p:cNvPr id="530494" name="Object 62"/>
          <p:cNvGraphicFramePr>
            <a:graphicFrameLocks noChangeAspect="1"/>
          </p:cNvGraphicFramePr>
          <p:nvPr/>
        </p:nvGraphicFramePr>
        <p:xfrm>
          <a:off x="1646238" y="3346450"/>
          <a:ext cx="415925" cy="339725"/>
        </p:xfrm>
        <a:graphic>
          <a:graphicData uri="http://schemas.openxmlformats.org/presentationml/2006/ole">
            <mc:AlternateContent xmlns:mc="http://schemas.openxmlformats.org/markup-compatibility/2006">
              <mc:Choice xmlns:v="urn:schemas-microsoft-com:vml" Requires="v">
                <p:oleObj spid="_x0000_s530547" name="Clip" r:id="rId4" imgW="1305000" imgH="1085760" progId="MS_ClipArt_Gallery.2">
                  <p:embed/>
                </p:oleObj>
              </mc:Choice>
              <mc:Fallback>
                <p:oleObj name="Clip" r:id="rId4" imgW="1305000" imgH="1085760" progId="MS_ClipArt_Gallery.2">
                  <p:embed/>
                  <p:pic>
                    <p:nvPicPr>
                      <p:cNvPr id="0" name="Object 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6238" y="3346450"/>
                        <a:ext cx="415925"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495" name="Object 63"/>
          <p:cNvGraphicFramePr>
            <a:graphicFrameLocks noChangeAspect="1"/>
          </p:cNvGraphicFramePr>
          <p:nvPr/>
        </p:nvGraphicFramePr>
        <p:xfrm>
          <a:off x="2305050" y="3371850"/>
          <a:ext cx="417513" cy="339725"/>
        </p:xfrm>
        <a:graphic>
          <a:graphicData uri="http://schemas.openxmlformats.org/presentationml/2006/ole">
            <mc:AlternateContent xmlns:mc="http://schemas.openxmlformats.org/markup-compatibility/2006">
              <mc:Choice xmlns:v="urn:schemas-microsoft-com:vml" Requires="v">
                <p:oleObj spid="_x0000_s530548" name="Clip" r:id="rId6" imgW="1305000" imgH="1085760" progId="MS_ClipArt_Gallery.2">
                  <p:embed/>
                </p:oleObj>
              </mc:Choice>
              <mc:Fallback>
                <p:oleObj name="Clip" r:id="rId6" imgW="1305000" imgH="1085760" progId="MS_ClipArt_Gallery.2">
                  <p:embed/>
                  <p:pic>
                    <p:nvPicPr>
                      <p:cNvPr id="0" name="Object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5050" y="3371850"/>
                        <a:ext cx="4175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496" name="Object 64"/>
          <p:cNvGraphicFramePr>
            <a:graphicFrameLocks noChangeAspect="1"/>
          </p:cNvGraphicFramePr>
          <p:nvPr/>
        </p:nvGraphicFramePr>
        <p:xfrm>
          <a:off x="1206500" y="2867025"/>
          <a:ext cx="417513" cy="339725"/>
        </p:xfrm>
        <a:graphic>
          <a:graphicData uri="http://schemas.openxmlformats.org/presentationml/2006/ole">
            <mc:AlternateContent xmlns:mc="http://schemas.openxmlformats.org/markup-compatibility/2006">
              <mc:Choice xmlns:v="urn:schemas-microsoft-com:vml" Requires="v">
                <p:oleObj spid="_x0000_s530549" name="Clip" r:id="rId7" imgW="1305000" imgH="1085760" progId="MS_ClipArt_Gallery.2">
                  <p:embed/>
                </p:oleObj>
              </mc:Choice>
              <mc:Fallback>
                <p:oleObj name="Clip" r:id="rId7" imgW="1305000" imgH="1085760" progId="MS_ClipArt_Gallery.2">
                  <p:embed/>
                  <p:pic>
                    <p:nvPicPr>
                      <p:cNvPr id="0" name="Object 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500" y="2867025"/>
                        <a:ext cx="4175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0497" name="Line 65"/>
          <p:cNvSpPr>
            <a:spLocks noChangeShapeType="1"/>
          </p:cNvSpPr>
          <p:nvPr/>
        </p:nvSpPr>
        <p:spPr bwMode="auto">
          <a:xfrm flipH="1">
            <a:off x="1582738" y="3030538"/>
            <a:ext cx="5556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498" name="Line 66"/>
          <p:cNvSpPr>
            <a:spLocks noChangeShapeType="1"/>
          </p:cNvSpPr>
          <p:nvPr/>
        </p:nvSpPr>
        <p:spPr bwMode="auto">
          <a:xfrm flipH="1">
            <a:off x="1970088" y="3078163"/>
            <a:ext cx="271462" cy="31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499" name="Line 67"/>
          <p:cNvSpPr>
            <a:spLocks noChangeShapeType="1"/>
          </p:cNvSpPr>
          <p:nvPr/>
        </p:nvSpPr>
        <p:spPr bwMode="auto">
          <a:xfrm>
            <a:off x="2389188" y="3106738"/>
            <a:ext cx="73025" cy="29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530500" name="Group 68"/>
          <p:cNvGrpSpPr>
            <a:grpSpLocks/>
          </p:cNvGrpSpPr>
          <p:nvPr/>
        </p:nvGrpSpPr>
        <p:grpSpPr bwMode="auto">
          <a:xfrm>
            <a:off x="2006600" y="2822575"/>
            <a:ext cx="720725" cy="279400"/>
            <a:chOff x="3913" y="3140"/>
            <a:chExt cx="454" cy="176"/>
          </a:xfrm>
        </p:grpSpPr>
        <p:sp>
          <p:nvSpPr>
            <p:cNvPr id="530501" name="Rectangle 69"/>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30502" name="Freeform 70"/>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03" name="Freeform 71"/>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530504" name="Text Box 72"/>
          <p:cNvSpPr txBox="1">
            <a:spLocks noChangeArrowheads="1"/>
          </p:cNvSpPr>
          <p:nvPr/>
        </p:nvSpPr>
        <p:spPr bwMode="auto">
          <a:xfrm>
            <a:off x="958850" y="2844800"/>
            <a:ext cx="3508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530505" name="Text Box 73"/>
          <p:cNvSpPr txBox="1">
            <a:spLocks noChangeArrowheads="1"/>
          </p:cNvSpPr>
          <p:nvPr/>
        </p:nvSpPr>
        <p:spPr bwMode="auto">
          <a:xfrm>
            <a:off x="1408113" y="3306763"/>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530506" name="Text Box 74"/>
          <p:cNvSpPr txBox="1">
            <a:spLocks noChangeArrowheads="1"/>
          </p:cNvSpPr>
          <p:nvPr/>
        </p:nvSpPr>
        <p:spPr bwMode="auto">
          <a:xfrm>
            <a:off x="2181225" y="2444750"/>
            <a:ext cx="411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1</a:t>
            </a:r>
          </a:p>
        </p:txBody>
      </p:sp>
      <p:sp>
        <p:nvSpPr>
          <p:cNvPr id="530507" name="Text Box 75"/>
          <p:cNvSpPr txBox="1">
            <a:spLocks noChangeArrowheads="1"/>
          </p:cNvSpPr>
          <p:nvPr/>
        </p:nvSpPr>
        <p:spPr bwMode="auto">
          <a:xfrm>
            <a:off x="2655888" y="3298825"/>
            <a:ext cx="322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graphicFrame>
        <p:nvGraphicFramePr>
          <p:cNvPr id="530509" name="Object 77"/>
          <p:cNvGraphicFramePr>
            <a:graphicFrameLocks noChangeAspect="1"/>
          </p:cNvGraphicFramePr>
          <p:nvPr/>
        </p:nvGraphicFramePr>
        <p:xfrm>
          <a:off x="4351338" y="3359150"/>
          <a:ext cx="417512" cy="339725"/>
        </p:xfrm>
        <a:graphic>
          <a:graphicData uri="http://schemas.openxmlformats.org/presentationml/2006/ole">
            <mc:AlternateContent xmlns:mc="http://schemas.openxmlformats.org/markup-compatibility/2006">
              <mc:Choice xmlns:v="urn:schemas-microsoft-com:vml" Requires="v">
                <p:oleObj spid="_x0000_s530550" name="Clip" r:id="rId8" imgW="1305000" imgH="1085760" progId="MS_ClipArt_Gallery.2">
                  <p:embed/>
                </p:oleObj>
              </mc:Choice>
              <mc:Fallback>
                <p:oleObj name="Clip" r:id="rId8" imgW="1305000" imgH="1085760" progId="MS_ClipArt_Gallery.2">
                  <p:embed/>
                  <p:pic>
                    <p:nvPicPr>
                      <p:cNvPr id="0" name="Object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1338" y="3359150"/>
                        <a:ext cx="41751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510" name="Object 78"/>
          <p:cNvGraphicFramePr>
            <a:graphicFrameLocks noChangeAspect="1"/>
          </p:cNvGraphicFramePr>
          <p:nvPr/>
        </p:nvGraphicFramePr>
        <p:xfrm>
          <a:off x="5164138" y="3313113"/>
          <a:ext cx="417512" cy="339725"/>
        </p:xfrm>
        <a:graphic>
          <a:graphicData uri="http://schemas.openxmlformats.org/presentationml/2006/ole">
            <mc:AlternateContent xmlns:mc="http://schemas.openxmlformats.org/markup-compatibility/2006">
              <mc:Choice xmlns:v="urn:schemas-microsoft-com:vml" Requires="v">
                <p:oleObj spid="_x0000_s530551" name="Clip" r:id="rId9" imgW="1305000" imgH="1085760" progId="MS_ClipArt_Gallery.2">
                  <p:embed/>
                </p:oleObj>
              </mc:Choice>
              <mc:Fallback>
                <p:oleObj name="Clip" r:id="rId9" imgW="1305000" imgH="1085760" progId="MS_ClipArt_Gallery.2">
                  <p:embed/>
                  <p:pic>
                    <p:nvPicPr>
                      <p:cNvPr id="0" name="Object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4138" y="3313113"/>
                        <a:ext cx="41751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511" name="Object 79"/>
          <p:cNvGraphicFramePr>
            <a:graphicFrameLocks noChangeAspect="1"/>
          </p:cNvGraphicFramePr>
          <p:nvPr/>
        </p:nvGraphicFramePr>
        <p:xfrm>
          <a:off x="3246438" y="3206750"/>
          <a:ext cx="417512" cy="339725"/>
        </p:xfrm>
        <a:graphic>
          <a:graphicData uri="http://schemas.openxmlformats.org/presentationml/2006/ole">
            <mc:AlternateContent xmlns:mc="http://schemas.openxmlformats.org/markup-compatibility/2006">
              <mc:Choice xmlns:v="urn:schemas-microsoft-com:vml" Requires="v">
                <p:oleObj spid="_x0000_s530552" name="Clip" r:id="rId10" imgW="1305000" imgH="1085760" progId="MS_ClipArt_Gallery.2">
                  <p:embed/>
                </p:oleObj>
              </mc:Choice>
              <mc:Fallback>
                <p:oleObj name="Clip" r:id="rId10" imgW="1305000" imgH="1085760" progId="MS_ClipArt_Gallery.2">
                  <p:embed/>
                  <p:pic>
                    <p:nvPicPr>
                      <p:cNvPr id="0" name="Object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6438" y="3206750"/>
                        <a:ext cx="41751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512" name="Object 80"/>
          <p:cNvGraphicFramePr>
            <a:graphicFrameLocks noChangeAspect="1"/>
          </p:cNvGraphicFramePr>
          <p:nvPr/>
        </p:nvGraphicFramePr>
        <p:xfrm>
          <a:off x="3684588" y="3684588"/>
          <a:ext cx="417512" cy="339725"/>
        </p:xfrm>
        <a:graphic>
          <a:graphicData uri="http://schemas.openxmlformats.org/presentationml/2006/ole">
            <mc:AlternateContent xmlns:mc="http://schemas.openxmlformats.org/markup-compatibility/2006">
              <mc:Choice xmlns:v="urn:schemas-microsoft-com:vml" Requires="v">
                <p:oleObj spid="_x0000_s530553" name="Clip" r:id="rId11" imgW="1305000" imgH="1085760" progId="MS_ClipArt_Gallery.2">
                  <p:embed/>
                </p:oleObj>
              </mc:Choice>
              <mc:Fallback>
                <p:oleObj name="Clip" r:id="rId11" imgW="1305000" imgH="1085760" progId="MS_ClipArt_Gallery.2">
                  <p:embed/>
                  <p:pic>
                    <p:nvPicPr>
                      <p:cNvPr id="0" name="Object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4588" y="3684588"/>
                        <a:ext cx="41751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513" name="Object 81"/>
          <p:cNvGraphicFramePr>
            <a:graphicFrameLocks noChangeAspect="1"/>
          </p:cNvGraphicFramePr>
          <p:nvPr/>
        </p:nvGraphicFramePr>
        <p:xfrm>
          <a:off x="6624638" y="3175000"/>
          <a:ext cx="417512" cy="339725"/>
        </p:xfrm>
        <a:graphic>
          <a:graphicData uri="http://schemas.openxmlformats.org/presentationml/2006/ole">
            <mc:AlternateContent xmlns:mc="http://schemas.openxmlformats.org/markup-compatibility/2006">
              <mc:Choice xmlns:v="urn:schemas-microsoft-com:vml" Requires="v">
                <p:oleObj spid="_x0000_s530554" name="Clip" r:id="rId12" imgW="1305000" imgH="1085760" progId="MS_ClipArt_Gallery.2">
                  <p:embed/>
                </p:oleObj>
              </mc:Choice>
              <mc:Fallback>
                <p:oleObj name="Clip" r:id="rId12" imgW="1305000" imgH="1085760" progId="MS_ClipArt_Gallery.2">
                  <p:embed/>
                  <p:pic>
                    <p:nvPicPr>
                      <p:cNvPr id="0" name="Object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4638" y="3175000"/>
                        <a:ext cx="41751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514" name="Object 82"/>
          <p:cNvGraphicFramePr>
            <a:graphicFrameLocks noChangeAspect="1"/>
          </p:cNvGraphicFramePr>
          <p:nvPr/>
        </p:nvGraphicFramePr>
        <p:xfrm>
          <a:off x="5870575" y="3544888"/>
          <a:ext cx="417513" cy="339725"/>
        </p:xfrm>
        <a:graphic>
          <a:graphicData uri="http://schemas.openxmlformats.org/presentationml/2006/ole">
            <mc:AlternateContent xmlns:mc="http://schemas.openxmlformats.org/markup-compatibility/2006">
              <mc:Choice xmlns:v="urn:schemas-microsoft-com:vml" Requires="v">
                <p:oleObj spid="_x0000_s530555" name="Clip" r:id="rId13" imgW="1305000" imgH="1085760" progId="MS_ClipArt_Gallery.2">
                  <p:embed/>
                </p:oleObj>
              </mc:Choice>
              <mc:Fallback>
                <p:oleObj name="Clip" r:id="rId13" imgW="1305000" imgH="1085760" progId="MS_ClipArt_Gallery.2">
                  <p:embed/>
                  <p:pic>
                    <p:nvPicPr>
                      <p:cNvPr id="0" name="Object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0575" y="3544888"/>
                        <a:ext cx="4175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0515" name="Line 83"/>
          <p:cNvSpPr>
            <a:spLocks noChangeShapeType="1"/>
          </p:cNvSpPr>
          <p:nvPr/>
        </p:nvSpPr>
        <p:spPr bwMode="auto">
          <a:xfrm flipH="1">
            <a:off x="3635375" y="3068638"/>
            <a:ext cx="346075"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16" name="Line 84"/>
          <p:cNvSpPr>
            <a:spLocks noChangeShapeType="1"/>
          </p:cNvSpPr>
          <p:nvPr/>
        </p:nvSpPr>
        <p:spPr bwMode="auto">
          <a:xfrm flipH="1">
            <a:off x="3949700" y="3087688"/>
            <a:ext cx="125413" cy="5873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17" name="Line 85"/>
          <p:cNvSpPr>
            <a:spLocks noChangeShapeType="1"/>
          </p:cNvSpPr>
          <p:nvPr/>
        </p:nvSpPr>
        <p:spPr bwMode="auto">
          <a:xfrm>
            <a:off x="4254500" y="3030538"/>
            <a:ext cx="230188" cy="361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18" name="Line 86"/>
          <p:cNvSpPr>
            <a:spLocks noChangeShapeType="1"/>
          </p:cNvSpPr>
          <p:nvPr/>
        </p:nvSpPr>
        <p:spPr bwMode="auto">
          <a:xfrm flipH="1">
            <a:off x="5532438" y="3106738"/>
            <a:ext cx="428625" cy="244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19" name="Line 87"/>
          <p:cNvSpPr>
            <a:spLocks noChangeShapeType="1"/>
          </p:cNvSpPr>
          <p:nvPr/>
        </p:nvSpPr>
        <p:spPr bwMode="auto">
          <a:xfrm flipH="1">
            <a:off x="6035675" y="3078163"/>
            <a:ext cx="9525" cy="469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20" name="Line 88"/>
          <p:cNvSpPr>
            <a:spLocks noChangeShapeType="1"/>
          </p:cNvSpPr>
          <p:nvPr/>
        </p:nvSpPr>
        <p:spPr bwMode="auto">
          <a:xfrm flipH="1">
            <a:off x="2379663" y="2355850"/>
            <a:ext cx="1517650" cy="5365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21" name="Line 89"/>
          <p:cNvSpPr>
            <a:spLocks noChangeShapeType="1"/>
          </p:cNvSpPr>
          <p:nvPr/>
        </p:nvSpPr>
        <p:spPr bwMode="auto">
          <a:xfrm>
            <a:off x="4200525" y="2322513"/>
            <a:ext cx="0" cy="600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22" name="Line 90"/>
          <p:cNvSpPr>
            <a:spLocks noChangeShapeType="1"/>
          </p:cNvSpPr>
          <p:nvPr/>
        </p:nvSpPr>
        <p:spPr bwMode="auto">
          <a:xfrm flipH="1" flipV="1">
            <a:off x="4622800" y="2273300"/>
            <a:ext cx="1233488" cy="717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530523" name="Group 91"/>
          <p:cNvGrpSpPr>
            <a:grpSpLocks/>
          </p:cNvGrpSpPr>
          <p:nvPr/>
        </p:nvGrpSpPr>
        <p:grpSpPr bwMode="auto">
          <a:xfrm>
            <a:off x="3870325" y="2147888"/>
            <a:ext cx="720725" cy="279400"/>
            <a:chOff x="3913" y="3140"/>
            <a:chExt cx="454" cy="176"/>
          </a:xfrm>
        </p:grpSpPr>
        <p:sp>
          <p:nvSpPr>
            <p:cNvPr id="530524" name="Rectangle 92"/>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30525" name="Freeform 93"/>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26" name="Freeform 94"/>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530527" name="Group 95"/>
          <p:cNvGrpSpPr>
            <a:grpSpLocks/>
          </p:cNvGrpSpPr>
          <p:nvPr/>
        </p:nvGrpSpPr>
        <p:grpSpPr bwMode="auto">
          <a:xfrm>
            <a:off x="5668963" y="2928938"/>
            <a:ext cx="720725" cy="279400"/>
            <a:chOff x="3913" y="3140"/>
            <a:chExt cx="454" cy="176"/>
          </a:xfrm>
        </p:grpSpPr>
        <p:sp>
          <p:nvSpPr>
            <p:cNvPr id="530528" name="Rectangle 96"/>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30529" name="Freeform 97"/>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30" name="Freeform 98"/>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530531" name="Group 99"/>
          <p:cNvGrpSpPr>
            <a:grpSpLocks/>
          </p:cNvGrpSpPr>
          <p:nvPr/>
        </p:nvGrpSpPr>
        <p:grpSpPr bwMode="auto">
          <a:xfrm>
            <a:off x="3821113" y="2887663"/>
            <a:ext cx="720725" cy="279400"/>
            <a:chOff x="3913" y="3140"/>
            <a:chExt cx="454" cy="176"/>
          </a:xfrm>
        </p:grpSpPr>
        <p:sp>
          <p:nvSpPr>
            <p:cNvPr id="530532" name="Rectangle 100"/>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30533" name="Freeform 101"/>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34" name="Freeform 102"/>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530535" name="Line 103"/>
          <p:cNvSpPr>
            <a:spLocks noChangeShapeType="1"/>
          </p:cNvSpPr>
          <p:nvPr/>
        </p:nvSpPr>
        <p:spPr bwMode="auto">
          <a:xfrm>
            <a:off x="6411913" y="3132138"/>
            <a:ext cx="285750" cy="158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36" name="Text Box 104"/>
          <p:cNvSpPr txBox="1">
            <a:spLocks noChangeArrowheads="1"/>
          </p:cNvSpPr>
          <p:nvPr/>
        </p:nvSpPr>
        <p:spPr bwMode="auto">
          <a:xfrm>
            <a:off x="3621088" y="3222625"/>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D</a:t>
            </a:r>
          </a:p>
        </p:txBody>
      </p:sp>
      <p:sp>
        <p:nvSpPr>
          <p:cNvPr id="530537" name="Text Box 105"/>
          <p:cNvSpPr txBox="1">
            <a:spLocks noChangeArrowheads="1"/>
          </p:cNvSpPr>
          <p:nvPr/>
        </p:nvSpPr>
        <p:spPr bwMode="auto">
          <a:xfrm>
            <a:off x="4094163" y="3659188"/>
            <a:ext cx="327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E</a:t>
            </a:r>
          </a:p>
        </p:txBody>
      </p:sp>
      <p:sp>
        <p:nvSpPr>
          <p:cNvPr id="530538" name="Text Box 106"/>
          <p:cNvSpPr txBox="1">
            <a:spLocks noChangeArrowheads="1"/>
          </p:cNvSpPr>
          <p:nvPr/>
        </p:nvSpPr>
        <p:spPr bwMode="auto">
          <a:xfrm>
            <a:off x="4567238" y="3057525"/>
            <a:ext cx="322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F</a:t>
            </a:r>
          </a:p>
        </p:txBody>
      </p:sp>
      <p:sp>
        <p:nvSpPr>
          <p:cNvPr id="530539" name="Text Box 107"/>
          <p:cNvSpPr txBox="1">
            <a:spLocks noChangeArrowheads="1"/>
          </p:cNvSpPr>
          <p:nvPr/>
        </p:nvSpPr>
        <p:spPr bwMode="auto">
          <a:xfrm>
            <a:off x="3408363" y="2768600"/>
            <a:ext cx="436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2</a:t>
            </a:r>
          </a:p>
        </p:txBody>
      </p:sp>
      <p:sp>
        <p:nvSpPr>
          <p:cNvPr id="530540" name="Text Box 108"/>
          <p:cNvSpPr txBox="1">
            <a:spLocks noChangeArrowheads="1"/>
          </p:cNvSpPr>
          <p:nvPr/>
        </p:nvSpPr>
        <p:spPr bwMode="auto">
          <a:xfrm>
            <a:off x="4635500" y="1984375"/>
            <a:ext cx="436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4</a:t>
            </a:r>
          </a:p>
        </p:txBody>
      </p:sp>
      <p:sp>
        <p:nvSpPr>
          <p:cNvPr id="530541" name="Text Box 109"/>
          <p:cNvSpPr txBox="1">
            <a:spLocks noChangeArrowheads="1"/>
          </p:cNvSpPr>
          <p:nvPr/>
        </p:nvSpPr>
        <p:spPr bwMode="auto">
          <a:xfrm>
            <a:off x="6010275" y="2570163"/>
            <a:ext cx="436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3</a:t>
            </a:r>
          </a:p>
        </p:txBody>
      </p:sp>
      <p:sp>
        <p:nvSpPr>
          <p:cNvPr id="530542" name="Text Box 110"/>
          <p:cNvSpPr txBox="1">
            <a:spLocks noChangeArrowheads="1"/>
          </p:cNvSpPr>
          <p:nvPr/>
        </p:nvSpPr>
        <p:spPr bwMode="auto">
          <a:xfrm>
            <a:off x="6240463" y="3541713"/>
            <a:ext cx="360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H</a:t>
            </a:r>
          </a:p>
        </p:txBody>
      </p:sp>
      <p:sp>
        <p:nvSpPr>
          <p:cNvPr id="530543" name="Text Box 111"/>
          <p:cNvSpPr txBox="1">
            <a:spLocks noChangeArrowheads="1"/>
          </p:cNvSpPr>
          <p:nvPr/>
        </p:nvSpPr>
        <p:spPr bwMode="auto">
          <a:xfrm>
            <a:off x="6986588" y="31797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I</a:t>
            </a:r>
          </a:p>
        </p:txBody>
      </p:sp>
      <p:sp>
        <p:nvSpPr>
          <p:cNvPr id="530544" name="Text Box 112"/>
          <p:cNvSpPr txBox="1">
            <a:spLocks noChangeArrowheads="1"/>
          </p:cNvSpPr>
          <p:nvPr/>
        </p:nvSpPr>
        <p:spPr bwMode="auto">
          <a:xfrm>
            <a:off x="5103813" y="3595688"/>
            <a:ext cx="339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G</a:t>
            </a:r>
          </a:p>
        </p:txBody>
      </p:sp>
      <p:sp>
        <p:nvSpPr>
          <p:cNvPr id="530545" name="Text Box 113"/>
          <p:cNvSpPr txBox="1">
            <a:spLocks noChangeArrowheads="1"/>
          </p:cNvSpPr>
          <p:nvPr/>
        </p:nvSpPr>
        <p:spPr bwMode="auto">
          <a:xfrm>
            <a:off x="3578225" y="2070100"/>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1</a:t>
            </a:r>
          </a:p>
        </p:txBody>
      </p:sp>
      <p:sp>
        <p:nvSpPr>
          <p:cNvPr id="530546" name="Text Box 114"/>
          <p:cNvSpPr txBox="1">
            <a:spLocks noChangeArrowheads="1"/>
          </p:cNvSpPr>
          <p:nvPr/>
        </p:nvSpPr>
        <p:spPr bwMode="auto">
          <a:xfrm>
            <a:off x="3959225" y="246221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2</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ooter Placeholder 3"/>
          <p:cNvSpPr>
            <a:spLocks noGrp="1"/>
          </p:cNvSpPr>
          <p:nvPr>
            <p:ph type="ftr" sz="quarter" idx="11"/>
          </p:nvPr>
        </p:nvSpPr>
        <p:spPr/>
        <p:txBody>
          <a:bodyPr/>
          <a:lstStyle/>
          <a:p>
            <a:r>
              <a:rPr lang="en-US"/>
              <a:t>5: DataLink Layer</a:t>
            </a:r>
          </a:p>
        </p:txBody>
      </p:sp>
      <p:sp>
        <p:nvSpPr>
          <p:cNvPr id="85" name="Slide Number Placeholder 4"/>
          <p:cNvSpPr>
            <a:spLocks noGrp="1"/>
          </p:cNvSpPr>
          <p:nvPr>
            <p:ph type="sldNum" sz="quarter" idx="12"/>
          </p:nvPr>
        </p:nvSpPr>
        <p:spPr/>
        <p:txBody>
          <a:bodyPr/>
          <a:lstStyle/>
          <a:p>
            <a:r>
              <a:rPr lang="en-US"/>
              <a:t>5-</a:t>
            </a:r>
            <a:fld id="{ED0CD822-B497-41D7-A074-31DE2015B591}" type="slidenum">
              <a:rPr lang="en-US"/>
              <a:pPr/>
              <a:t>66</a:t>
            </a:fld>
            <a:endParaRPr lang="en-US"/>
          </a:p>
        </p:txBody>
      </p:sp>
      <p:sp>
        <p:nvSpPr>
          <p:cNvPr id="538705" name="Freeform 81"/>
          <p:cNvSpPr>
            <a:spLocks/>
          </p:cNvSpPr>
          <p:nvPr/>
        </p:nvSpPr>
        <p:spPr bwMode="auto">
          <a:xfrm rot="5400000">
            <a:off x="2404269" y="-116681"/>
            <a:ext cx="4632325" cy="8434387"/>
          </a:xfrm>
          <a:custGeom>
            <a:avLst/>
            <a:gdLst>
              <a:gd name="T0" fmla="*/ 239 w 1292"/>
              <a:gd name="T1" fmla="*/ 7 h 1255"/>
              <a:gd name="T2" fmla="*/ 35 w 1292"/>
              <a:gd name="T3" fmla="*/ 157 h 1255"/>
              <a:gd name="T4" fmla="*/ 29 w 1292"/>
              <a:gd name="T5" fmla="*/ 523 h 1255"/>
              <a:gd name="T6" fmla="*/ 53 w 1292"/>
              <a:gd name="T7" fmla="*/ 829 h 1255"/>
              <a:gd name="T8" fmla="*/ 245 w 1292"/>
              <a:gd name="T9" fmla="*/ 871 h 1255"/>
              <a:gd name="T10" fmla="*/ 647 w 1292"/>
              <a:gd name="T11" fmla="*/ 1129 h 1255"/>
              <a:gd name="T12" fmla="*/ 995 w 1292"/>
              <a:gd name="T13" fmla="*/ 1237 h 1255"/>
              <a:gd name="T14" fmla="*/ 1199 w 1292"/>
              <a:gd name="T15" fmla="*/ 1021 h 1255"/>
              <a:gd name="T16" fmla="*/ 1271 w 1292"/>
              <a:gd name="T17" fmla="*/ 445 h 1255"/>
              <a:gd name="T18" fmla="*/ 1205 w 1292"/>
              <a:gd name="T19" fmla="*/ 211 h 1255"/>
              <a:gd name="T20" fmla="*/ 749 w 1292"/>
              <a:gd name="T21" fmla="*/ 115 h 1255"/>
              <a:gd name="T22" fmla="*/ 239 w 1292"/>
              <a:gd name="T23" fmla="*/ 7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28" name="Rectangle 4"/>
          <p:cNvSpPr>
            <a:spLocks noGrp="1" noChangeArrowheads="1"/>
          </p:cNvSpPr>
          <p:nvPr>
            <p:ph type="title"/>
          </p:nvPr>
        </p:nvSpPr>
        <p:spPr/>
        <p:txBody>
          <a:bodyPr/>
          <a:lstStyle/>
          <a:p>
            <a:r>
              <a:rPr lang="en-US"/>
              <a:t>Institutional network</a:t>
            </a:r>
          </a:p>
        </p:txBody>
      </p:sp>
      <p:graphicFrame>
        <p:nvGraphicFramePr>
          <p:cNvPr id="538631" name="Object 7"/>
          <p:cNvGraphicFramePr>
            <a:graphicFrameLocks noChangeAspect="1"/>
          </p:cNvGraphicFramePr>
          <p:nvPr/>
        </p:nvGraphicFramePr>
        <p:xfrm>
          <a:off x="1249363" y="5400675"/>
          <a:ext cx="512762" cy="447675"/>
        </p:xfrm>
        <a:graphic>
          <a:graphicData uri="http://schemas.openxmlformats.org/presentationml/2006/ole">
            <mc:AlternateContent xmlns:mc="http://schemas.openxmlformats.org/markup-compatibility/2006">
              <mc:Choice xmlns:v="urn:schemas-microsoft-com:vml" Requires="v">
                <p:oleObj spid="_x0000_s538725" name="Clip" r:id="rId4" imgW="1305000" imgH="1085760" progId="MS_ClipArt_Gallery.2">
                  <p:embed/>
                </p:oleObj>
              </mc:Choice>
              <mc:Fallback>
                <p:oleObj name="Clip" r:id="rId4" imgW="1305000" imgH="1085760" progId="MS_ClipArt_Gallery.2">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9363" y="5400675"/>
                        <a:ext cx="512762"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8632" name="Object 8"/>
          <p:cNvGraphicFramePr>
            <a:graphicFrameLocks noChangeAspect="1"/>
          </p:cNvGraphicFramePr>
          <p:nvPr/>
        </p:nvGraphicFramePr>
        <p:xfrm>
          <a:off x="4575175" y="5418138"/>
          <a:ext cx="512763" cy="447675"/>
        </p:xfrm>
        <a:graphic>
          <a:graphicData uri="http://schemas.openxmlformats.org/presentationml/2006/ole">
            <mc:AlternateContent xmlns:mc="http://schemas.openxmlformats.org/markup-compatibility/2006">
              <mc:Choice xmlns:v="urn:schemas-microsoft-com:vml" Requires="v">
                <p:oleObj spid="_x0000_s538726" name="Clip" r:id="rId6" imgW="1305000" imgH="1085760" progId="MS_ClipArt_Gallery.2">
                  <p:embed/>
                </p:oleObj>
              </mc:Choice>
              <mc:Fallback>
                <p:oleObj name="Clip" r:id="rId6" imgW="1305000" imgH="1085760" progId="MS_ClipArt_Gallery.2">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5175" y="5418138"/>
                        <a:ext cx="512763"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8633" name="Object 9"/>
          <p:cNvGraphicFramePr>
            <a:graphicFrameLocks noChangeAspect="1"/>
          </p:cNvGraphicFramePr>
          <p:nvPr/>
        </p:nvGraphicFramePr>
        <p:xfrm>
          <a:off x="5575300" y="5357813"/>
          <a:ext cx="512763" cy="447675"/>
        </p:xfrm>
        <a:graphic>
          <a:graphicData uri="http://schemas.openxmlformats.org/presentationml/2006/ole">
            <mc:AlternateContent xmlns:mc="http://schemas.openxmlformats.org/markup-compatibility/2006">
              <mc:Choice xmlns:v="urn:schemas-microsoft-com:vml" Requires="v">
                <p:oleObj spid="_x0000_s538727" name="Clip" r:id="rId7" imgW="1305000" imgH="1085760" progId="MS_ClipArt_Gallery.2">
                  <p:embed/>
                </p:oleObj>
              </mc:Choice>
              <mc:Fallback>
                <p:oleObj name="Clip" r:id="rId7" imgW="1305000" imgH="1085760" progId="MS_ClipArt_Gallery.2">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5300" y="5357813"/>
                        <a:ext cx="512763"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8634" name="Object 10"/>
          <p:cNvGraphicFramePr>
            <a:graphicFrameLocks noChangeAspect="1"/>
          </p:cNvGraphicFramePr>
          <p:nvPr/>
        </p:nvGraphicFramePr>
        <p:xfrm>
          <a:off x="2060575" y="5434013"/>
          <a:ext cx="512763" cy="447675"/>
        </p:xfrm>
        <a:graphic>
          <a:graphicData uri="http://schemas.openxmlformats.org/presentationml/2006/ole">
            <mc:AlternateContent xmlns:mc="http://schemas.openxmlformats.org/markup-compatibility/2006">
              <mc:Choice xmlns:v="urn:schemas-microsoft-com:vml" Requires="v">
                <p:oleObj spid="_x0000_s538728" name="Clip" r:id="rId8" imgW="1305000" imgH="1085760" progId="MS_ClipArt_Gallery.2">
                  <p:embed/>
                </p:oleObj>
              </mc:Choice>
              <mc:Fallback>
                <p:oleObj name="Clip" r:id="rId8" imgW="1305000" imgH="1085760" progId="MS_ClipArt_Gallery.2">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0575" y="5434013"/>
                        <a:ext cx="512763"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8637" name="Object 13"/>
          <p:cNvGraphicFramePr>
            <a:graphicFrameLocks noChangeAspect="1"/>
          </p:cNvGraphicFramePr>
          <p:nvPr/>
        </p:nvGraphicFramePr>
        <p:xfrm>
          <a:off x="3217863" y="5216525"/>
          <a:ext cx="512762" cy="447675"/>
        </p:xfrm>
        <a:graphic>
          <a:graphicData uri="http://schemas.openxmlformats.org/presentationml/2006/ole">
            <mc:AlternateContent xmlns:mc="http://schemas.openxmlformats.org/markup-compatibility/2006">
              <mc:Choice xmlns:v="urn:schemas-microsoft-com:vml" Requires="v">
                <p:oleObj spid="_x0000_s538729" name="Clip" r:id="rId9" imgW="1305000" imgH="1085760" progId="MS_ClipArt_Gallery.2">
                  <p:embed/>
                </p:oleObj>
              </mc:Choice>
              <mc:Fallback>
                <p:oleObj name="Clip" r:id="rId9" imgW="1305000" imgH="1085760" progId="MS_ClipArt_Gallery.2">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7863" y="5216525"/>
                        <a:ext cx="512762"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8638" name="Object 14"/>
          <p:cNvGraphicFramePr>
            <a:graphicFrameLocks noChangeAspect="1"/>
          </p:cNvGraphicFramePr>
          <p:nvPr/>
        </p:nvGraphicFramePr>
        <p:xfrm>
          <a:off x="3756025" y="5846763"/>
          <a:ext cx="512763" cy="447675"/>
        </p:xfrm>
        <a:graphic>
          <a:graphicData uri="http://schemas.openxmlformats.org/presentationml/2006/ole">
            <mc:AlternateContent xmlns:mc="http://schemas.openxmlformats.org/markup-compatibility/2006">
              <mc:Choice xmlns:v="urn:schemas-microsoft-com:vml" Requires="v">
                <p:oleObj spid="_x0000_s538730" name="Clip" r:id="rId10" imgW="1305000" imgH="1085760" progId="MS_ClipArt_Gallery.2">
                  <p:embed/>
                </p:oleObj>
              </mc:Choice>
              <mc:Fallback>
                <p:oleObj name="Clip" r:id="rId10" imgW="1305000" imgH="1085760" progId="MS_ClipArt_Gallery.2">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6025" y="5846763"/>
                        <a:ext cx="512763"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8639" name="Object 15"/>
          <p:cNvGraphicFramePr>
            <a:graphicFrameLocks noChangeAspect="1"/>
          </p:cNvGraphicFramePr>
          <p:nvPr/>
        </p:nvGraphicFramePr>
        <p:xfrm>
          <a:off x="7370763" y="5175250"/>
          <a:ext cx="512762" cy="447675"/>
        </p:xfrm>
        <a:graphic>
          <a:graphicData uri="http://schemas.openxmlformats.org/presentationml/2006/ole">
            <mc:AlternateContent xmlns:mc="http://schemas.openxmlformats.org/markup-compatibility/2006">
              <mc:Choice xmlns:v="urn:schemas-microsoft-com:vml" Requires="v">
                <p:oleObj spid="_x0000_s538731" name="Clip" r:id="rId11" imgW="1305000" imgH="1085760" progId="MS_ClipArt_Gallery.2">
                  <p:embed/>
                </p:oleObj>
              </mc:Choice>
              <mc:Fallback>
                <p:oleObj name="Clip" r:id="rId11" imgW="1305000" imgH="1085760" progId="MS_ClipArt_Gallery.2">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0763" y="5175250"/>
                        <a:ext cx="512762"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8640" name="Object 16"/>
          <p:cNvGraphicFramePr>
            <a:graphicFrameLocks noChangeAspect="1"/>
          </p:cNvGraphicFramePr>
          <p:nvPr/>
        </p:nvGraphicFramePr>
        <p:xfrm>
          <a:off x="6443663" y="5662613"/>
          <a:ext cx="512762" cy="447675"/>
        </p:xfrm>
        <a:graphic>
          <a:graphicData uri="http://schemas.openxmlformats.org/presentationml/2006/ole">
            <mc:AlternateContent xmlns:mc="http://schemas.openxmlformats.org/markup-compatibility/2006">
              <mc:Choice xmlns:v="urn:schemas-microsoft-com:vml" Requires="v">
                <p:oleObj spid="_x0000_s538732" name="Clip" r:id="rId12" imgW="1305000" imgH="1085760" progId="MS_ClipArt_Gallery.2">
                  <p:embed/>
                </p:oleObj>
              </mc:Choice>
              <mc:Fallback>
                <p:oleObj name="Clip" r:id="rId12" imgW="1305000" imgH="1085760" progId="MS_ClipArt_Gallery.2">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663" y="5662613"/>
                        <a:ext cx="512762"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8641" name="Object 17"/>
          <p:cNvGraphicFramePr>
            <a:graphicFrameLocks noChangeAspect="1"/>
          </p:cNvGraphicFramePr>
          <p:nvPr/>
        </p:nvGraphicFramePr>
        <p:xfrm>
          <a:off x="709613" y="4768850"/>
          <a:ext cx="512762" cy="447675"/>
        </p:xfrm>
        <a:graphic>
          <a:graphicData uri="http://schemas.openxmlformats.org/presentationml/2006/ole">
            <mc:AlternateContent xmlns:mc="http://schemas.openxmlformats.org/markup-compatibility/2006">
              <mc:Choice xmlns:v="urn:schemas-microsoft-com:vml" Requires="v">
                <p:oleObj spid="_x0000_s538733" name="Clip" r:id="rId13" imgW="1305000" imgH="1085760" progId="MS_ClipArt_Gallery.2">
                  <p:embed/>
                </p:oleObj>
              </mc:Choice>
              <mc:Fallback>
                <p:oleObj name="Clip" r:id="rId13" imgW="1305000" imgH="1085760" progId="MS_ClipArt_Gallery.2">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13" y="4768850"/>
                        <a:ext cx="512762"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8642" name="Line 18"/>
          <p:cNvSpPr>
            <a:spLocks noChangeShapeType="1"/>
          </p:cNvSpPr>
          <p:nvPr/>
        </p:nvSpPr>
        <p:spPr bwMode="auto">
          <a:xfrm flipH="1">
            <a:off x="1171575" y="4984750"/>
            <a:ext cx="6826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8643" name="Line 19"/>
          <p:cNvSpPr>
            <a:spLocks noChangeShapeType="1"/>
          </p:cNvSpPr>
          <p:nvPr/>
        </p:nvSpPr>
        <p:spPr bwMode="auto">
          <a:xfrm flipH="1">
            <a:off x="1647825" y="5048250"/>
            <a:ext cx="334963" cy="412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8644" name="Line 20"/>
          <p:cNvSpPr>
            <a:spLocks noChangeShapeType="1"/>
          </p:cNvSpPr>
          <p:nvPr/>
        </p:nvSpPr>
        <p:spPr bwMode="auto">
          <a:xfrm>
            <a:off x="2163763" y="5086350"/>
            <a:ext cx="88900" cy="387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8645" name="Line 21"/>
          <p:cNvSpPr>
            <a:spLocks noChangeShapeType="1"/>
          </p:cNvSpPr>
          <p:nvPr/>
        </p:nvSpPr>
        <p:spPr bwMode="auto">
          <a:xfrm flipH="1">
            <a:off x="3695700" y="5035550"/>
            <a:ext cx="425450" cy="284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8646" name="Line 22"/>
          <p:cNvSpPr>
            <a:spLocks noChangeShapeType="1"/>
          </p:cNvSpPr>
          <p:nvPr/>
        </p:nvSpPr>
        <p:spPr bwMode="auto">
          <a:xfrm flipH="1">
            <a:off x="4081463" y="5060950"/>
            <a:ext cx="155575" cy="773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8647" name="Line 23"/>
          <p:cNvSpPr>
            <a:spLocks noChangeShapeType="1"/>
          </p:cNvSpPr>
          <p:nvPr/>
        </p:nvSpPr>
        <p:spPr bwMode="auto">
          <a:xfrm>
            <a:off x="4456113" y="4984750"/>
            <a:ext cx="282575" cy="476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8648" name="Line 24"/>
          <p:cNvSpPr>
            <a:spLocks noChangeShapeType="1"/>
          </p:cNvSpPr>
          <p:nvPr/>
        </p:nvSpPr>
        <p:spPr bwMode="auto">
          <a:xfrm flipH="1">
            <a:off x="6027738" y="5086350"/>
            <a:ext cx="527050" cy="322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8649" name="Line 25"/>
          <p:cNvSpPr>
            <a:spLocks noChangeShapeType="1"/>
          </p:cNvSpPr>
          <p:nvPr/>
        </p:nvSpPr>
        <p:spPr bwMode="auto">
          <a:xfrm flipH="1">
            <a:off x="6645275" y="5048250"/>
            <a:ext cx="12700" cy="619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8650" name="Line 26"/>
          <p:cNvSpPr>
            <a:spLocks noChangeShapeType="1"/>
          </p:cNvSpPr>
          <p:nvPr/>
        </p:nvSpPr>
        <p:spPr bwMode="auto">
          <a:xfrm>
            <a:off x="6799263" y="4945063"/>
            <a:ext cx="631825" cy="322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8657" name="Line 33"/>
          <p:cNvSpPr>
            <a:spLocks noChangeShapeType="1"/>
          </p:cNvSpPr>
          <p:nvPr/>
        </p:nvSpPr>
        <p:spPr bwMode="auto">
          <a:xfrm flipH="1">
            <a:off x="2151063" y="3387725"/>
            <a:ext cx="2047875" cy="1416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8658" name="Line 34"/>
          <p:cNvSpPr>
            <a:spLocks noChangeShapeType="1"/>
          </p:cNvSpPr>
          <p:nvPr/>
        </p:nvSpPr>
        <p:spPr bwMode="auto">
          <a:xfrm>
            <a:off x="4391025" y="3375025"/>
            <a:ext cx="0" cy="1466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8659" name="Line 35"/>
          <p:cNvSpPr>
            <a:spLocks noChangeShapeType="1"/>
          </p:cNvSpPr>
          <p:nvPr/>
        </p:nvSpPr>
        <p:spPr bwMode="auto">
          <a:xfrm flipH="1" flipV="1">
            <a:off x="4584700" y="3309938"/>
            <a:ext cx="1841500" cy="1622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538664" name="Group 40"/>
          <p:cNvGrpSpPr>
            <a:grpSpLocks/>
          </p:cNvGrpSpPr>
          <p:nvPr/>
        </p:nvGrpSpPr>
        <p:grpSpPr bwMode="auto">
          <a:xfrm>
            <a:off x="5910263" y="2484438"/>
            <a:ext cx="238125" cy="484187"/>
            <a:chOff x="4180" y="783"/>
            <a:chExt cx="150" cy="307"/>
          </a:xfrm>
        </p:grpSpPr>
        <p:sp>
          <p:nvSpPr>
            <p:cNvPr id="538665" name="AutoShape 41"/>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66" name="Rectangle 42"/>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67" name="Rectangle 4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68" name="AutoShape 4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69" name="Line 45"/>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70" name="Line 46"/>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71" name="Rectangle 4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72" name="Rectangle 48"/>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38674" name="Group 50"/>
          <p:cNvGrpSpPr>
            <a:grpSpLocks/>
          </p:cNvGrpSpPr>
          <p:nvPr/>
        </p:nvGrpSpPr>
        <p:grpSpPr bwMode="auto">
          <a:xfrm>
            <a:off x="5149850" y="1992313"/>
            <a:ext cx="238125" cy="484187"/>
            <a:chOff x="4180" y="783"/>
            <a:chExt cx="150" cy="307"/>
          </a:xfrm>
        </p:grpSpPr>
        <p:sp>
          <p:nvSpPr>
            <p:cNvPr id="538675" name="AutoShape 51"/>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76" name="Rectangle 52"/>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77" name="Rectangle 5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78" name="AutoShape 5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79" name="Line 55"/>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80" name="Line 56"/>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81" name="Rectangle 5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82" name="Rectangle 58"/>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38683" name="Line 59"/>
          <p:cNvSpPr>
            <a:spLocks noChangeShapeType="1"/>
          </p:cNvSpPr>
          <p:nvPr/>
        </p:nvSpPr>
        <p:spPr bwMode="auto">
          <a:xfrm flipV="1">
            <a:off x="4687888" y="2692400"/>
            <a:ext cx="1223962" cy="4238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8684" name="Line 60"/>
          <p:cNvSpPr>
            <a:spLocks noChangeShapeType="1"/>
          </p:cNvSpPr>
          <p:nvPr/>
        </p:nvSpPr>
        <p:spPr bwMode="auto">
          <a:xfrm flipV="1">
            <a:off x="4481513" y="2370138"/>
            <a:ext cx="669925" cy="758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538685" name="Group 61"/>
          <p:cNvGrpSpPr>
            <a:grpSpLocks/>
          </p:cNvGrpSpPr>
          <p:nvPr/>
        </p:nvGrpSpPr>
        <p:grpSpPr bwMode="auto">
          <a:xfrm>
            <a:off x="2843213" y="2312988"/>
            <a:ext cx="569912" cy="285750"/>
            <a:chOff x="533" y="321"/>
            <a:chExt cx="359" cy="180"/>
          </a:xfrm>
        </p:grpSpPr>
        <p:grpSp>
          <p:nvGrpSpPr>
            <p:cNvPr id="538686" name="Group 62"/>
            <p:cNvGrpSpPr>
              <a:grpSpLocks/>
            </p:cNvGrpSpPr>
            <p:nvPr/>
          </p:nvGrpSpPr>
          <p:grpSpPr bwMode="auto">
            <a:xfrm>
              <a:off x="533" y="321"/>
              <a:ext cx="359" cy="180"/>
              <a:chOff x="1009" y="655"/>
              <a:chExt cx="359" cy="180"/>
            </a:xfrm>
          </p:grpSpPr>
          <p:sp>
            <p:nvSpPr>
              <p:cNvPr id="538687" name="Oval 63"/>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88" name="Line 64"/>
              <p:cNvSpPr>
                <a:spLocks noChangeShapeType="1"/>
              </p:cNvSpPr>
              <p:nvPr/>
            </p:nvSpPr>
            <p:spPr bwMode="auto">
              <a:xfrm>
                <a:off x="1012" y="727"/>
                <a:ext cx="0" cy="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89" name="Line 65"/>
              <p:cNvSpPr>
                <a:spLocks noChangeShapeType="1"/>
              </p:cNvSpPr>
              <p:nvPr/>
            </p:nvSpPr>
            <p:spPr bwMode="auto">
              <a:xfrm>
                <a:off x="1368" y="727"/>
                <a:ext cx="0" cy="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90" name="Rectangle 66"/>
              <p:cNvSpPr>
                <a:spLocks noChangeArrowheads="1"/>
              </p:cNvSpPr>
              <p:nvPr/>
            </p:nvSpPr>
            <p:spPr bwMode="auto">
              <a:xfrm>
                <a:off x="1012" y="727"/>
                <a:ext cx="353" cy="61"/>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538691" name="Oval 67"/>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38692" name="Group 68"/>
              <p:cNvGrpSpPr>
                <a:grpSpLocks/>
              </p:cNvGrpSpPr>
              <p:nvPr/>
            </p:nvGrpSpPr>
            <p:grpSpPr bwMode="auto">
              <a:xfrm>
                <a:off x="1095" y="681"/>
                <a:ext cx="176" cy="68"/>
                <a:chOff x="2848" y="848"/>
                <a:chExt cx="140" cy="98"/>
              </a:xfrm>
            </p:grpSpPr>
            <p:sp>
              <p:nvSpPr>
                <p:cNvPr id="538693" name="Line 6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94" name="Line 7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95" name="Line 7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38696" name="Group 72"/>
              <p:cNvGrpSpPr>
                <a:grpSpLocks/>
              </p:cNvGrpSpPr>
              <p:nvPr/>
            </p:nvGrpSpPr>
            <p:grpSpPr bwMode="auto">
              <a:xfrm flipV="1">
                <a:off x="1095" y="680"/>
                <a:ext cx="176" cy="68"/>
                <a:chOff x="2848" y="848"/>
                <a:chExt cx="140" cy="98"/>
              </a:xfrm>
            </p:grpSpPr>
            <p:sp>
              <p:nvSpPr>
                <p:cNvPr id="538697" name="Line 7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98" name="Line 7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699" name="Line 7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538700" name="Line 76"/>
            <p:cNvSpPr>
              <a:spLocks noChangeShapeType="1"/>
            </p:cNvSpPr>
            <p:nvPr/>
          </p:nvSpPr>
          <p:spPr bwMode="auto">
            <a:xfrm>
              <a:off x="535" y="368"/>
              <a:ext cx="0" cy="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38701" name="Line 77"/>
          <p:cNvSpPr>
            <a:spLocks noChangeShapeType="1"/>
          </p:cNvSpPr>
          <p:nvPr/>
        </p:nvSpPr>
        <p:spPr bwMode="auto">
          <a:xfrm>
            <a:off x="3387725" y="2524125"/>
            <a:ext cx="862013" cy="644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8702" name="Line 78"/>
          <p:cNvSpPr>
            <a:spLocks noChangeShapeType="1"/>
          </p:cNvSpPr>
          <p:nvPr/>
        </p:nvSpPr>
        <p:spPr bwMode="auto">
          <a:xfrm flipH="1">
            <a:off x="1995488" y="2420938"/>
            <a:ext cx="850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8703" name="Text Box 79"/>
          <p:cNvSpPr txBox="1">
            <a:spLocks noChangeArrowheads="1"/>
          </p:cNvSpPr>
          <p:nvPr/>
        </p:nvSpPr>
        <p:spPr bwMode="auto">
          <a:xfrm>
            <a:off x="744538" y="2041525"/>
            <a:ext cx="13827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to external</a:t>
            </a:r>
          </a:p>
          <a:p>
            <a:r>
              <a:rPr lang="en-US" i="0"/>
              <a:t>network</a:t>
            </a:r>
          </a:p>
        </p:txBody>
      </p:sp>
      <p:sp>
        <p:nvSpPr>
          <p:cNvPr id="538704" name="Text Box 80"/>
          <p:cNvSpPr txBox="1">
            <a:spLocks noChangeArrowheads="1"/>
          </p:cNvSpPr>
          <p:nvPr/>
        </p:nvSpPr>
        <p:spPr bwMode="auto">
          <a:xfrm>
            <a:off x="2716213" y="2608263"/>
            <a:ext cx="876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router</a:t>
            </a:r>
          </a:p>
        </p:txBody>
      </p:sp>
      <p:sp>
        <p:nvSpPr>
          <p:cNvPr id="538706" name="Text Box 82"/>
          <p:cNvSpPr txBox="1">
            <a:spLocks noChangeArrowheads="1"/>
          </p:cNvSpPr>
          <p:nvPr/>
        </p:nvSpPr>
        <p:spPr bwMode="auto">
          <a:xfrm>
            <a:off x="6435725" y="3516313"/>
            <a:ext cx="1557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i="0">
                <a:solidFill>
                  <a:srgbClr val="FF0000"/>
                </a:solidFill>
              </a:rPr>
              <a:t>IP subnet</a:t>
            </a:r>
          </a:p>
        </p:txBody>
      </p:sp>
      <p:sp>
        <p:nvSpPr>
          <p:cNvPr id="538707" name="Text Box 83"/>
          <p:cNvSpPr txBox="1">
            <a:spLocks noChangeArrowheads="1"/>
          </p:cNvSpPr>
          <p:nvPr/>
        </p:nvSpPr>
        <p:spPr bwMode="auto">
          <a:xfrm>
            <a:off x="5432425" y="1835150"/>
            <a:ext cx="136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mail server</a:t>
            </a:r>
          </a:p>
        </p:txBody>
      </p:sp>
      <p:sp>
        <p:nvSpPr>
          <p:cNvPr id="538708" name="Text Box 84"/>
          <p:cNvSpPr txBox="1">
            <a:spLocks noChangeArrowheads="1"/>
          </p:cNvSpPr>
          <p:nvPr/>
        </p:nvSpPr>
        <p:spPr bwMode="auto">
          <a:xfrm>
            <a:off x="6230938" y="2505075"/>
            <a:ext cx="1362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web server</a:t>
            </a:r>
          </a:p>
        </p:txBody>
      </p:sp>
      <p:grpSp>
        <p:nvGrpSpPr>
          <p:cNvPr id="538709" name="Group 85"/>
          <p:cNvGrpSpPr>
            <a:grpSpLocks/>
          </p:cNvGrpSpPr>
          <p:nvPr/>
        </p:nvGrpSpPr>
        <p:grpSpPr bwMode="auto">
          <a:xfrm>
            <a:off x="4068763" y="3100388"/>
            <a:ext cx="720725" cy="279400"/>
            <a:chOff x="3913" y="3140"/>
            <a:chExt cx="454" cy="176"/>
          </a:xfrm>
        </p:grpSpPr>
        <p:sp>
          <p:nvSpPr>
            <p:cNvPr id="538710" name="Rectangle 86"/>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38711" name="Freeform 87"/>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8712" name="Freeform 88"/>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538713" name="Group 89"/>
          <p:cNvGrpSpPr>
            <a:grpSpLocks/>
          </p:cNvGrpSpPr>
          <p:nvPr/>
        </p:nvGrpSpPr>
        <p:grpSpPr bwMode="auto">
          <a:xfrm>
            <a:off x="1693863" y="4784725"/>
            <a:ext cx="720725" cy="279400"/>
            <a:chOff x="3913" y="3140"/>
            <a:chExt cx="454" cy="176"/>
          </a:xfrm>
        </p:grpSpPr>
        <p:sp>
          <p:nvSpPr>
            <p:cNvPr id="538714" name="Rectangle 90"/>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38715" name="Freeform 91"/>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8716" name="Freeform 92"/>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538717" name="Group 93"/>
          <p:cNvGrpSpPr>
            <a:grpSpLocks/>
          </p:cNvGrpSpPr>
          <p:nvPr/>
        </p:nvGrpSpPr>
        <p:grpSpPr bwMode="auto">
          <a:xfrm>
            <a:off x="3914775" y="4810125"/>
            <a:ext cx="720725" cy="279400"/>
            <a:chOff x="3913" y="3140"/>
            <a:chExt cx="454" cy="176"/>
          </a:xfrm>
        </p:grpSpPr>
        <p:sp>
          <p:nvSpPr>
            <p:cNvPr id="538718" name="Rectangle 94"/>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38719" name="Freeform 95"/>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8720" name="Freeform 96"/>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538721" name="Group 97"/>
          <p:cNvGrpSpPr>
            <a:grpSpLocks/>
          </p:cNvGrpSpPr>
          <p:nvPr/>
        </p:nvGrpSpPr>
        <p:grpSpPr bwMode="auto">
          <a:xfrm>
            <a:off x="6215063" y="4848225"/>
            <a:ext cx="720725" cy="279400"/>
            <a:chOff x="3913" y="3140"/>
            <a:chExt cx="454" cy="176"/>
          </a:xfrm>
        </p:grpSpPr>
        <p:sp>
          <p:nvSpPr>
            <p:cNvPr id="538722" name="Rectangle 98"/>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38723" name="Freeform 99"/>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8724" name="Freeform 100"/>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5: DataLink Layer</a:t>
            </a:r>
          </a:p>
        </p:txBody>
      </p:sp>
      <p:sp>
        <p:nvSpPr>
          <p:cNvPr id="6" name="Slide Number Placeholder 5"/>
          <p:cNvSpPr>
            <a:spLocks noGrp="1"/>
          </p:cNvSpPr>
          <p:nvPr>
            <p:ph type="sldNum" sz="quarter" idx="12"/>
          </p:nvPr>
        </p:nvSpPr>
        <p:spPr/>
        <p:txBody>
          <a:bodyPr/>
          <a:lstStyle/>
          <a:p>
            <a:r>
              <a:rPr lang="en-US"/>
              <a:t>5-</a:t>
            </a:r>
            <a:fld id="{D0E77128-8B95-4F2F-9801-77F6694DB9B8}" type="slidenum">
              <a:rPr lang="en-US"/>
              <a:pPr/>
              <a:t>67</a:t>
            </a:fld>
            <a:endParaRPr lang="en-US"/>
          </a:p>
        </p:txBody>
      </p:sp>
      <p:sp>
        <p:nvSpPr>
          <p:cNvPr id="424962" name="Rectangle 2"/>
          <p:cNvSpPr>
            <a:spLocks noGrp="1" noChangeArrowheads="1"/>
          </p:cNvSpPr>
          <p:nvPr>
            <p:ph type="title"/>
          </p:nvPr>
        </p:nvSpPr>
        <p:spPr>
          <a:xfrm>
            <a:off x="542925" y="155575"/>
            <a:ext cx="7772400" cy="1143000"/>
          </a:xfrm>
        </p:spPr>
        <p:txBody>
          <a:bodyPr/>
          <a:lstStyle/>
          <a:p>
            <a:r>
              <a:rPr lang="en-US" sz="3600"/>
              <a:t>Switches vs. Routers</a:t>
            </a:r>
            <a:endParaRPr lang="en-US"/>
          </a:p>
        </p:txBody>
      </p:sp>
      <p:sp>
        <p:nvSpPr>
          <p:cNvPr id="424963" name="Rectangle 3"/>
          <p:cNvSpPr>
            <a:spLocks noGrp="1" noChangeArrowheads="1"/>
          </p:cNvSpPr>
          <p:nvPr>
            <p:ph type="body" idx="1"/>
          </p:nvPr>
        </p:nvSpPr>
        <p:spPr>
          <a:xfrm>
            <a:off x="542925" y="1233488"/>
            <a:ext cx="7981950" cy="2287587"/>
          </a:xfrm>
        </p:spPr>
        <p:txBody>
          <a:bodyPr/>
          <a:lstStyle/>
          <a:p>
            <a:r>
              <a:rPr lang="en-US" sz="2400"/>
              <a:t>both store-and-forward devices</a:t>
            </a:r>
          </a:p>
          <a:p>
            <a:pPr lvl="1"/>
            <a:r>
              <a:rPr lang="en-US" sz="2000"/>
              <a:t>routers: network layer devices (examine network layer headers)</a:t>
            </a:r>
          </a:p>
          <a:p>
            <a:pPr lvl="1"/>
            <a:r>
              <a:rPr lang="en-US" sz="2000"/>
              <a:t>switches are link layer devices</a:t>
            </a:r>
          </a:p>
          <a:p>
            <a:r>
              <a:rPr lang="en-US" sz="2400"/>
              <a:t>routers maintain routing tables, implement routing algorithms</a:t>
            </a:r>
          </a:p>
          <a:p>
            <a:r>
              <a:rPr lang="en-US" sz="2400"/>
              <a:t>switches maintain switch tables, implement filtering, learning algorithms</a:t>
            </a:r>
            <a:r>
              <a:rPr lang="en-US"/>
              <a:t> </a:t>
            </a:r>
          </a:p>
        </p:txBody>
      </p:sp>
      <p:pic>
        <p:nvPicPr>
          <p:cNvPr id="424964" name="Picture 4" descr="566 Bridge and router sta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88" y="4418013"/>
            <a:ext cx="5456237" cy="2157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Footer Placeholder 4"/>
          <p:cNvSpPr>
            <a:spLocks noGrp="1"/>
          </p:cNvSpPr>
          <p:nvPr>
            <p:ph type="ftr" sz="quarter" idx="11"/>
          </p:nvPr>
        </p:nvSpPr>
        <p:spPr/>
        <p:txBody>
          <a:bodyPr/>
          <a:lstStyle/>
          <a:p>
            <a:r>
              <a:rPr lang="en-US"/>
              <a:t>5: DataLink Layer</a:t>
            </a:r>
          </a:p>
        </p:txBody>
      </p:sp>
      <p:sp>
        <p:nvSpPr>
          <p:cNvPr id="86" name="Slide Number Placeholder 5"/>
          <p:cNvSpPr>
            <a:spLocks noGrp="1"/>
          </p:cNvSpPr>
          <p:nvPr>
            <p:ph type="sldNum" sz="quarter" idx="12"/>
          </p:nvPr>
        </p:nvSpPr>
        <p:spPr/>
        <p:txBody>
          <a:bodyPr/>
          <a:lstStyle/>
          <a:p>
            <a:r>
              <a:rPr lang="en-US"/>
              <a:t>5-</a:t>
            </a:r>
            <a:fld id="{FC6465DE-51E8-430D-A022-532F556BF8B0}" type="slidenum">
              <a:rPr lang="en-US"/>
              <a:pPr/>
              <a:t>68</a:t>
            </a:fld>
            <a:endParaRPr lang="en-US"/>
          </a:p>
        </p:txBody>
      </p:sp>
      <p:sp>
        <p:nvSpPr>
          <p:cNvPr id="689154" name="Rectangle 2"/>
          <p:cNvSpPr>
            <a:spLocks noGrp="1" noChangeArrowheads="1"/>
          </p:cNvSpPr>
          <p:nvPr>
            <p:ph type="title"/>
          </p:nvPr>
        </p:nvSpPr>
        <p:spPr/>
        <p:txBody>
          <a:bodyPr/>
          <a:lstStyle/>
          <a:p>
            <a:r>
              <a:rPr lang="en-US"/>
              <a:t>VLANs: motivation</a:t>
            </a:r>
          </a:p>
        </p:txBody>
      </p:sp>
      <p:sp>
        <p:nvSpPr>
          <p:cNvPr id="689155" name="Rectangle 3"/>
          <p:cNvSpPr>
            <a:spLocks noGrp="1" noChangeArrowheads="1"/>
          </p:cNvSpPr>
          <p:nvPr>
            <p:ph type="body" idx="1"/>
          </p:nvPr>
        </p:nvSpPr>
        <p:spPr>
          <a:xfrm>
            <a:off x="5027613" y="1822450"/>
            <a:ext cx="3911600" cy="3895725"/>
          </a:xfrm>
        </p:spPr>
        <p:txBody>
          <a:bodyPr/>
          <a:lstStyle/>
          <a:p>
            <a:pPr>
              <a:buFont typeface="ZapfDingbats" pitchFamily="82" charset="2"/>
              <a:buNone/>
            </a:pPr>
            <a:r>
              <a:rPr lang="en-US" sz="2400"/>
              <a:t>What happens if:</a:t>
            </a:r>
          </a:p>
          <a:p>
            <a:r>
              <a:rPr lang="en-US" sz="2000"/>
              <a:t>CS user moves office to EE, but wants connect to CS switch?</a:t>
            </a:r>
          </a:p>
          <a:p>
            <a:r>
              <a:rPr lang="en-US" sz="2000"/>
              <a:t>single broadcast domain:</a:t>
            </a:r>
          </a:p>
          <a:p>
            <a:pPr lvl="1"/>
            <a:r>
              <a:rPr lang="en-US" sz="1800"/>
              <a:t>all layer-2 broadcast traffic (ARP, DHCP) crosses entire LAN (security/privacy, efficiency issues)</a:t>
            </a:r>
          </a:p>
          <a:p>
            <a:r>
              <a:rPr lang="en-US" sz="2000"/>
              <a:t>each lowest level switch has only few ports in use</a:t>
            </a:r>
          </a:p>
          <a:p>
            <a:endParaRPr lang="en-US" sz="2000"/>
          </a:p>
        </p:txBody>
      </p:sp>
      <p:grpSp>
        <p:nvGrpSpPr>
          <p:cNvPr id="689237" name="Group 85"/>
          <p:cNvGrpSpPr>
            <a:grpSpLocks/>
          </p:cNvGrpSpPr>
          <p:nvPr/>
        </p:nvGrpSpPr>
        <p:grpSpPr bwMode="auto">
          <a:xfrm>
            <a:off x="220663" y="2498725"/>
            <a:ext cx="3702050" cy="2260600"/>
            <a:chOff x="317" y="1124"/>
            <a:chExt cx="5313" cy="2918"/>
          </a:xfrm>
        </p:grpSpPr>
        <p:sp>
          <p:nvSpPr>
            <p:cNvPr id="689156" name="Freeform 4"/>
            <p:cNvSpPr>
              <a:spLocks/>
            </p:cNvSpPr>
            <p:nvPr/>
          </p:nvSpPr>
          <p:spPr bwMode="auto">
            <a:xfrm rot="5400000">
              <a:off x="1515" y="-74"/>
              <a:ext cx="2918" cy="5313"/>
            </a:xfrm>
            <a:custGeom>
              <a:avLst/>
              <a:gdLst>
                <a:gd name="T0" fmla="*/ 239 w 1292"/>
                <a:gd name="T1" fmla="*/ 7 h 1255"/>
                <a:gd name="T2" fmla="*/ 35 w 1292"/>
                <a:gd name="T3" fmla="*/ 157 h 1255"/>
                <a:gd name="T4" fmla="*/ 29 w 1292"/>
                <a:gd name="T5" fmla="*/ 523 h 1255"/>
                <a:gd name="T6" fmla="*/ 53 w 1292"/>
                <a:gd name="T7" fmla="*/ 829 h 1255"/>
                <a:gd name="T8" fmla="*/ 245 w 1292"/>
                <a:gd name="T9" fmla="*/ 871 h 1255"/>
                <a:gd name="T10" fmla="*/ 647 w 1292"/>
                <a:gd name="T11" fmla="*/ 1129 h 1255"/>
                <a:gd name="T12" fmla="*/ 995 w 1292"/>
                <a:gd name="T13" fmla="*/ 1237 h 1255"/>
                <a:gd name="T14" fmla="*/ 1199 w 1292"/>
                <a:gd name="T15" fmla="*/ 1021 h 1255"/>
                <a:gd name="T16" fmla="*/ 1271 w 1292"/>
                <a:gd name="T17" fmla="*/ 445 h 1255"/>
                <a:gd name="T18" fmla="*/ 1205 w 1292"/>
                <a:gd name="T19" fmla="*/ 211 h 1255"/>
                <a:gd name="T20" fmla="*/ 749 w 1292"/>
                <a:gd name="T21" fmla="*/ 115 h 1255"/>
                <a:gd name="T22" fmla="*/ 239 w 1292"/>
                <a:gd name="T23" fmla="*/ 7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689157" name="Object 5"/>
            <p:cNvGraphicFramePr>
              <a:graphicFrameLocks noChangeAspect="1"/>
            </p:cNvGraphicFramePr>
            <p:nvPr/>
          </p:nvGraphicFramePr>
          <p:xfrm>
            <a:off x="787" y="3402"/>
            <a:ext cx="323" cy="282"/>
          </p:xfrm>
          <a:graphic>
            <a:graphicData uri="http://schemas.openxmlformats.org/presentationml/2006/ole">
              <mc:AlternateContent xmlns:mc="http://schemas.openxmlformats.org/markup-compatibility/2006">
                <mc:Choice xmlns:v="urn:schemas-microsoft-com:vml" Requires="v">
                  <p:oleObj spid="_x0000_s689242" name="Clip" r:id="rId3" imgW="1305000" imgH="1085760" progId="MS_ClipArt_Gallery.2">
                    <p:embed/>
                  </p:oleObj>
                </mc:Choice>
                <mc:Fallback>
                  <p:oleObj name="Clip" r:id="rId3" imgW="1305000" imgH="1085760" progId="MS_ClipArt_Gallery.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 y="3402"/>
                          <a:ext cx="323"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9158" name="Object 6"/>
            <p:cNvGraphicFramePr>
              <a:graphicFrameLocks noChangeAspect="1"/>
            </p:cNvGraphicFramePr>
            <p:nvPr/>
          </p:nvGraphicFramePr>
          <p:xfrm>
            <a:off x="2882" y="3413"/>
            <a:ext cx="323" cy="282"/>
          </p:xfrm>
          <a:graphic>
            <a:graphicData uri="http://schemas.openxmlformats.org/presentationml/2006/ole">
              <mc:AlternateContent xmlns:mc="http://schemas.openxmlformats.org/markup-compatibility/2006">
                <mc:Choice xmlns:v="urn:schemas-microsoft-com:vml" Requires="v">
                  <p:oleObj spid="_x0000_s689243" name="Clip" r:id="rId5" imgW="1305000" imgH="1085760" progId="MS_ClipArt_Gallery.2">
                    <p:embed/>
                  </p:oleObj>
                </mc:Choice>
                <mc:Fallback>
                  <p:oleObj name="Clip" r:id="rId5" imgW="1305000" imgH="1085760" progId="MS_ClipArt_Gallery.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2" y="3413"/>
                          <a:ext cx="323"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9159" name="Object 7"/>
            <p:cNvGraphicFramePr>
              <a:graphicFrameLocks noChangeAspect="1"/>
            </p:cNvGraphicFramePr>
            <p:nvPr/>
          </p:nvGraphicFramePr>
          <p:xfrm>
            <a:off x="3512" y="3375"/>
            <a:ext cx="323" cy="282"/>
          </p:xfrm>
          <a:graphic>
            <a:graphicData uri="http://schemas.openxmlformats.org/presentationml/2006/ole">
              <mc:AlternateContent xmlns:mc="http://schemas.openxmlformats.org/markup-compatibility/2006">
                <mc:Choice xmlns:v="urn:schemas-microsoft-com:vml" Requires="v">
                  <p:oleObj spid="_x0000_s689244" name="Clip" r:id="rId6" imgW="1305000" imgH="1085760" progId="MS_ClipArt_Gallery.2">
                    <p:embed/>
                  </p:oleObj>
                </mc:Choice>
                <mc:Fallback>
                  <p:oleObj name="Clip" r:id="rId6" imgW="1305000" imgH="1085760" progId="MS_ClipArt_Gallery.2">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2" y="3375"/>
                          <a:ext cx="323"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9160" name="Object 8"/>
            <p:cNvGraphicFramePr>
              <a:graphicFrameLocks noChangeAspect="1"/>
            </p:cNvGraphicFramePr>
            <p:nvPr/>
          </p:nvGraphicFramePr>
          <p:xfrm>
            <a:off x="1298" y="3423"/>
            <a:ext cx="323" cy="282"/>
          </p:xfrm>
          <a:graphic>
            <a:graphicData uri="http://schemas.openxmlformats.org/presentationml/2006/ole">
              <mc:AlternateContent xmlns:mc="http://schemas.openxmlformats.org/markup-compatibility/2006">
                <mc:Choice xmlns:v="urn:schemas-microsoft-com:vml" Requires="v">
                  <p:oleObj spid="_x0000_s689245" name="Clip" r:id="rId7" imgW="1305000" imgH="1085760" progId="MS_ClipArt_Gallery.2">
                    <p:embed/>
                  </p:oleObj>
                </mc:Choice>
                <mc:Fallback>
                  <p:oleObj name="Clip" r:id="rId7" imgW="1305000" imgH="1085760" progId="MS_ClipArt_Gallery.2">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8" y="3423"/>
                          <a:ext cx="323"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9161" name="Object 9"/>
            <p:cNvGraphicFramePr>
              <a:graphicFrameLocks noChangeAspect="1"/>
            </p:cNvGraphicFramePr>
            <p:nvPr/>
          </p:nvGraphicFramePr>
          <p:xfrm>
            <a:off x="2027" y="3286"/>
            <a:ext cx="323" cy="282"/>
          </p:xfrm>
          <a:graphic>
            <a:graphicData uri="http://schemas.openxmlformats.org/presentationml/2006/ole">
              <mc:AlternateContent xmlns:mc="http://schemas.openxmlformats.org/markup-compatibility/2006">
                <mc:Choice xmlns:v="urn:schemas-microsoft-com:vml" Requires="v">
                  <p:oleObj spid="_x0000_s689246" name="Clip" r:id="rId8" imgW="1305000" imgH="1085760" progId="MS_ClipArt_Gallery.2">
                    <p:embed/>
                  </p:oleObj>
                </mc:Choice>
                <mc:Fallback>
                  <p:oleObj name="Clip" r:id="rId8" imgW="1305000" imgH="1085760" progId="MS_ClipArt_Gallery.2">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7" y="3286"/>
                          <a:ext cx="323"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9162" name="Object 10"/>
            <p:cNvGraphicFramePr>
              <a:graphicFrameLocks noChangeAspect="1"/>
            </p:cNvGraphicFramePr>
            <p:nvPr/>
          </p:nvGraphicFramePr>
          <p:xfrm>
            <a:off x="2366" y="3683"/>
            <a:ext cx="323" cy="282"/>
          </p:xfrm>
          <a:graphic>
            <a:graphicData uri="http://schemas.openxmlformats.org/presentationml/2006/ole">
              <mc:AlternateContent xmlns:mc="http://schemas.openxmlformats.org/markup-compatibility/2006">
                <mc:Choice xmlns:v="urn:schemas-microsoft-com:vml" Requires="v">
                  <p:oleObj spid="_x0000_s689247" name="Clip" r:id="rId9" imgW="1305000" imgH="1085760" progId="MS_ClipArt_Gallery.2">
                    <p:embed/>
                  </p:oleObj>
                </mc:Choice>
                <mc:Fallback>
                  <p:oleObj name="Clip" r:id="rId9" imgW="1305000" imgH="1085760" progId="MS_ClipArt_Gallery.2">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6" y="3683"/>
                          <a:ext cx="323"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9163" name="Object 11"/>
            <p:cNvGraphicFramePr>
              <a:graphicFrameLocks noChangeAspect="1"/>
            </p:cNvGraphicFramePr>
            <p:nvPr/>
          </p:nvGraphicFramePr>
          <p:xfrm>
            <a:off x="4643" y="3260"/>
            <a:ext cx="323" cy="282"/>
          </p:xfrm>
          <a:graphic>
            <a:graphicData uri="http://schemas.openxmlformats.org/presentationml/2006/ole">
              <mc:AlternateContent xmlns:mc="http://schemas.openxmlformats.org/markup-compatibility/2006">
                <mc:Choice xmlns:v="urn:schemas-microsoft-com:vml" Requires="v">
                  <p:oleObj spid="_x0000_s689248" name="Clip" r:id="rId10" imgW="1305000" imgH="1085760" progId="MS_ClipArt_Gallery.2">
                    <p:embed/>
                  </p:oleObj>
                </mc:Choice>
                <mc:Fallback>
                  <p:oleObj name="Clip" r:id="rId10" imgW="1305000" imgH="1085760" progId="MS_ClipArt_Gallery.2">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 y="3260"/>
                          <a:ext cx="323"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9164" name="Object 12"/>
            <p:cNvGraphicFramePr>
              <a:graphicFrameLocks noChangeAspect="1"/>
            </p:cNvGraphicFramePr>
            <p:nvPr/>
          </p:nvGraphicFramePr>
          <p:xfrm>
            <a:off x="4059" y="3567"/>
            <a:ext cx="323" cy="282"/>
          </p:xfrm>
          <a:graphic>
            <a:graphicData uri="http://schemas.openxmlformats.org/presentationml/2006/ole">
              <mc:AlternateContent xmlns:mc="http://schemas.openxmlformats.org/markup-compatibility/2006">
                <mc:Choice xmlns:v="urn:schemas-microsoft-com:vml" Requires="v">
                  <p:oleObj spid="_x0000_s689249" name="Clip" r:id="rId11" imgW="1305000" imgH="1085760" progId="MS_ClipArt_Gallery.2">
                    <p:embed/>
                  </p:oleObj>
                </mc:Choice>
                <mc:Fallback>
                  <p:oleObj name="Clip" r:id="rId11" imgW="1305000" imgH="1085760" progId="MS_ClipArt_Gallery.2">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9" y="3567"/>
                          <a:ext cx="323"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9165" name="Object 13"/>
            <p:cNvGraphicFramePr>
              <a:graphicFrameLocks noChangeAspect="1"/>
            </p:cNvGraphicFramePr>
            <p:nvPr/>
          </p:nvGraphicFramePr>
          <p:xfrm>
            <a:off x="447" y="3004"/>
            <a:ext cx="323" cy="282"/>
          </p:xfrm>
          <a:graphic>
            <a:graphicData uri="http://schemas.openxmlformats.org/presentationml/2006/ole">
              <mc:AlternateContent xmlns:mc="http://schemas.openxmlformats.org/markup-compatibility/2006">
                <mc:Choice xmlns:v="urn:schemas-microsoft-com:vml" Requires="v">
                  <p:oleObj spid="_x0000_s689250" name="Clip" r:id="rId12" imgW="1305000" imgH="1085760" progId="MS_ClipArt_Gallery.2">
                    <p:embed/>
                  </p:oleObj>
                </mc:Choice>
                <mc:Fallback>
                  <p:oleObj name="Clip" r:id="rId12" imgW="1305000" imgH="1085760" progId="MS_ClipArt_Gallery.2">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 y="3004"/>
                          <a:ext cx="323"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9166" name="Line 14"/>
            <p:cNvSpPr>
              <a:spLocks noChangeShapeType="1"/>
            </p:cNvSpPr>
            <p:nvPr/>
          </p:nvSpPr>
          <p:spPr bwMode="auto">
            <a:xfrm flipH="1">
              <a:off x="738" y="3140"/>
              <a:ext cx="43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9167" name="Line 15"/>
            <p:cNvSpPr>
              <a:spLocks noChangeShapeType="1"/>
            </p:cNvSpPr>
            <p:nvPr/>
          </p:nvSpPr>
          <p:spPr bwMode="auto">
            <a:xfrm flipH="1">
              <a:off x="1038" y="3180"/>
              <a:ext cx="211" cy="2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9168" name="Line 16"/>
            <p:cNvSpPr>
              <a:spLocks noChangeShapeType="1"/>
            </p:cNvSpPr>
            <p:nvPr/>
          </p:nvSpPr>
          <p:spPr bwMode="auto">
            <a:xfrm>
              <a:off x="1363" y="3204"/>
              <a:ext cx="56" cy="2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9169" name="Line 17"/>
            <p:cNvSpPr>
              <a:spLocks noChangeShapeType="1"/>
            </p:cNvSpPr>
            <p:nvPr/>
          </p:nvSpPr>
          <p:spPr bwMode="auto">
            <a:xfrm flipH="1">
              <a:off x="2328" y="3172"/>
              <a:ext cx="268" cy="1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9170" name="Line 18"/>
            <p:cNvSpPr>
              <a:spLocks noChangeShapeType="1"/>
            </p:cNvSpPr>
            <p:nvPr/>
          </p:nvSpPr>
          <p:spPr bwMode="auto">
            <a:xfrm flipH="1">
              <a:off x="2571" y="3188"/>
              <a:ext cx="98" cy="4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9171" name="Line 19"/>
            <p:cNvSpPr>
              <a:spLocks noChangeShapeType="1"/>
            </p:cNvSpPr>
            <p:nvPr/>
          </p:nvSpPr>
          <p:spPr bwMode="auto">
            <a:xfrm>
              <a:off x="2807" y="3140"/>
              <a:ext cx="178" cy="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9172" name="Line 20"/>
            <p:cNvSpPr>
              <a:spLocks noChangeShapeType="1"/>
            </p:cNvSpPr>
            <p:nvPr/>
          </p:nvSpPr>
          <p:spPr bwMode="auto">
            <a:xfrm flipH="1">
              <a:off x="3797" y="3204"/>
              <a:ext cx="332" cy="20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9173" name="Line 21"/>
            <p:cNvSpPr>
              <a:spLocks noChangeShapeType="1"/>
            </p:cNvSpPr>
            <p:nvPr/>
          </p:nvSpPr>
          <p:spPr bwMode="auto">
            <a:xfrm flipH="1">
              <a:off x="4186" y="3180"/>
              <a:ext cx="8" cy="3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9174" name="Line 22"/>
            <p:cNvSpPr>
              <a:spLocks noChangeShapeType="1"/>
            </p:cNvSpPr>
            <p:nvPr/>
          </p:nvSpPr>
          <p:spPr bwMode="auto">
            <a:xfrm>
              <a:off x="4283" y="3115"/>
              <a:ext cx="398" cy="20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9175" name="Line 23"/>
            <p:cNvSpPr>
              <a:spLocks noChangeShapeType="1"/>
            </p:cNvSpPr>
            <p:nvPr/>
          </p:nvSpPr>
          <p:spPr bwMode="auto">
            <a:xfrm flipH="1">
              <a:off x="1355" y="2134"/>
              <a:ext cx="1290" cy="8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9176" name="Line 24"/>
            <p:cNvSpPr>
              <a:spLocks noChangeShapeType="1"/>
            </p:cNvSpPr>
            <p:nvPr/>
          </p:nvSpPr>
          <p:spPr bwMode="auto">
            <a:xfrm>
              <a:off x="2766" y="2126"/>
              <a:ext cx="0" cy="9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9177" name="Line 25"/>
            <p:cNvSpPr>
              <a:spLocks noChangeShapeType="1"/>
            </p:cNvSpPr>
            <p:nvPr/>
          </p:nvSpPr>
          <p:spPr bwMode="auto">
            <a:xfrm flipH="1" flipV="1">
              <a:off x="2888" y="2085"/>
              <a:ext cx="1160" cy="102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689178" name="Group 26"/>
            <p:cNvGrpSpPr>
              <a:grpSpLocks/>
            </p:cNvGrpSpPr>
            <p:nvPr/>
          </p:nvGrpSpPr>
          <p:grpSpPr bwMode="auto">
            <a:xfrm>
              <a:off x="3723" y="1565"/>
              <a:ext cx="150" cy="305"/>
              <a:chOff x="4180" y="783"/>
              <a:chExt cx="150" cy="307"/>
            </a:xfrm>
          </p:grpSpPr>
          <p:sp>
            <p:nvSpPr>
              <p:cNvPr id="689179" name="AutoShape 27"/>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180" name="Rectangle 28"/>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181" name="Rectangle 2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182" name="AutoShape 3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183" name="Line 31"/>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184" name="Line 32"/>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185" name="Rectangle 3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186" name="Rectangle 34"/>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89187" name="Group 35"/>
            <p:cNvGrpSpPr>
              <a:grpSpLocks/>
            </p:cNvGrpSpPr>
            <p:nvPr/>
          </p:nvGrpSpPr>
          <p:grpSpPr bwMode="auto">
            <a:xfrm>
              <a:off x="3244" y="1255"/>
              <a:ext cx="150" cy="305"/>
              <a:chOff x="4180" y="783"/>
              <a:chExt cx="150" cy="307"/>
            </a:xfrm>
          </p:grpSpPr>
          <p:sp>
            <p:nvSpPr>
              <p:cNvPr id="689188" name="AutoShape 36"/>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189" name="Rectangle 37"/>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190" name="Rectangle 3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191" name="AutoShape 3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192" name="Line 40"/>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193" name="Line 41"/>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194" name="Rectangle 4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195" name="Rectangle 43"/>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89196" name="Line 44"/>
            <p:cNvSpPr>
              <a:spLocks noChangeShapeType="1"/>
            </p:cNvSpPr>
            <p:nvPr/>
          </p:nvSpPr>
          <p:spPr bwMode="auto">
            <a:xfrm flipV="1">
              <a:off x="2953" y="1696"/>
              <a:ext cx="771" cy="2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9197" name="Line 45"/>
            <p:cNvSpPr>
              <a:spLocks noChangeShapeType="1"/>
            </p:cNvSpPr>
            <p:nvPr/>
          </p:nvSpPr>
          <p:spPr bwMode="auto">
            <a:xfrm flipV="1">
              <a:off x="2823" y="1493"/>
              <a:ext cx="422" cy="47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689198" name="Group 46"/>
            <p:cNvGrpSpPr>
              <a:grpSpLocks/>
            </p:cNvGrpSpPr>
            <p:nvPr/>
          </p:nvGrpSpPr>
          <p:grpSpPr bwMode="auto">
            <a:xfrm>
              <a:off x="1791" y="1457"/>
              <a:ext cx="359" cy="180"/>
              <a:chOff x="533" y="321"/>
              <a:chExt cx="359" cy="180"/>
            </a:xfrm>
          </p:grpSpPr>
          <p:grpSp>
            <p:nvGrpSpPr>
              <p:cNvPr id="689199" name="Group 47"/>
              <p:cNvGrpSpPr>
                <a:grpSpLocks/>
              </p:cNvGrpSpPr>
              <p:nvPr/>
            </p:nvGrpSpPr>
            <p:grpSpPr bwMode="auto">
              <a:xfrm>
                <a:off x="533" y="321"/>
                <a:ext cx="359" cy="180"/>
                <a:chOff x="1009" y="655"/>
                <a:chExt cx="359" cy="180"/>
              </a:xfrm>
            </p:grpSpPr>
            <p:sp>
              <p:nvSpPr>
                <p:cNvPr id="689200" name="Oval 48"/>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201" name="Line 49"/>
                <p:cNvSpPr>
                  <a:spLocks noChangeShapeType="1"/>
                </p:cNvSpPr>
                <p:nvPr/>
              </p:nvSpPr>
              <p:spPr bwMode="auto">
                <a:xfrm>
                  <a:off x="1012" y="727"/>
                  <a:ext cx="0" cy="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202" name="Line 50"/>
                <p:cNvSpPr>
                  <a:spLocks noChangeShapeType="1"/>
                </p:cNvSpPr>
                <p:nvPr/>
              </p:nvSpPr>
              <p:spPr bwMode="auto">
                <a:xfrm>
                  <a:off x="1368" y="727"/>
                  <a:ext cx="0" cy="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203" name="Rectangle 51"/>
                <p:cNvSpPr>
                  <a:spLocks noChangeArrowheads="1"/>
                </p:cNvSpPr>
                <p:nvPr/>
              </p:nvSpPr>
              <p:spPr bwMode="auto">
                <a:xfrm>
                  <a:off x="1012" y="727"/>
                  <a:ext cx="353" cy="61"/>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689204" name="Oval 52"/>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89205" name="Group 53"/>
                <p:cNvGrpSpPr>
                  <a:grpSpLocks/>
                </p:cNvGrpSpPr>
                <p:nvPr/>
              </p:nvGrpSpPr>
              <p:grpSpPr bwMode="auto">
                <a:xfrm>
                  <a:off x="1095" y="681"/>
                  <a:ext cx="176" cy="68"/>
                  <a:chOff x="2848" y="848"/>
                  <a:chExt cx="140" cy="98"/>
                </a:xfrm>
              </p:grpSpPr>
              <p:sp>
                <p:nvSpPr>
                  <p:cNvPr id="689206" name="Line 54"/>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207" name="Line 55"/>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208" name="Line 56"/>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89209" name="Group 57"/>
                <p:cNvGrpSpPr>
                  <a:grpSpLocks/>
                </p:cNvGrpSpPr>
                <p:nvPr/>
              </p:nvGrpSpPr>
              <p:grpSpPr bwMode="auto">
                <a:xfrm flipV="1">
                  <a:off x="1095" y="680"/>
                  <a:ext cx="176" cy="68"/>
                  <a:chOff x="2848" y="848"/>
                  <a:chExt cx="140" cy="98"/>
                </a:xfrm>
              </p:grpSpPr>
              <p:sp>
                <p:nvSpPr>
                  <p:cNvPr id="689210" name="Line 58"/>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211" name="Line 59"/>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212" name="Line 60"/>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689213" name="Line 61"/>
              <p:cNvSpPr>
                <a:spLocks noChangeShapeType="1"/>
              </p:cNvSpPr>
              <p:nvPr/>
            </p:nvSpPr>
            <p:spPr bwMode="auto">
              <a:xfrm>
                <a:off x="535" y="368"/>
                <a:ext cx="0" cy="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89214" name="Line 62"/>
            <p:cNvSpPr>
              <a:spLocks noChangeShapeType="1"/>
            </p:cNvSpPr>
            <p:nvPr/>
          </p:nvSpPr>
          <p:spPr bwMode="auto">
            <a:xfrm>
              <a:off x="2134" y="1590"/>
              <a:ext cx="543" cy="4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9215" name="Line 63"/>
            <p:cNvSpPr>
              <a:spLocks noChangeShapeType="1"/>
            </p:cNvSpPr>
            <p:nvPr/>
          </p:nvSpPr>
          <p:spPr bwMode="auto">
            <a:xfrm flipH="1">
              <a:off x="1257" y="1525"/>
              <a:ext cx="5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689221" name="Group 69"/>
            <p:cNvGrpSpPr>
              <a:grpSpLocks/>
            </p:cNvGrpSpPr>
            <p:nvPr/>
          </p:nvGrpSpPr>
          <p:grpSpPr bwMode="auto">
            <a:xfrm>
              <a:off x="2563" y="1953"/>
              <a:ext cx="454" cy="176"/>
              <a:chOff x="3913" y="3140"/>
              <a:chExt cx="454" cy="176"/>
            </a:xfrm>
          </p:grpSpPr>
          <p:sp>
            <p:nvSpPr>
              <p:cNvPr id="689222" name="Rectangle 70"/>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9223" name="Freeform 71"/>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9224" name="Freeform 72"/>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9225" name="Group 73"/>
            <p:cNvGrpSpPr>
              <a:grpSpLocks/>
            </p:cNvGrpSpPr>
            <p:nvPr/>
          </p:nvGrpSpPr>
          <p:grpSpPr bwMode="auto">
            <a:xfrm>
              <a:off x="1067" y="3014"/>
              <a:ext cx="454" cy="176"/>
              <a:chOff x="3913" y="3140"/>
              <a:chExt cx="454" cy="176"/>
            </a:xfrm>
          </p:grpSpPr>
          <p:sp>
            <p:nvSpPr>
              <p:cNvPr id="689226" name="Rectangle 74"/>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9227" name="Freeform 75"/>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9228" name="Freeform 76"/>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9229" name="Group 77"/>
            <p:cNvGrpSpPr>
              <a:grpSpLocks/>
            </p:cNvGrpSpPr>
            <p:nvPr/>
          </p:nvGrpSpPr>
          <p:grpSpPr bwMode="auto">
            <a:xfrm>
              <a:off x="2466" y="3030"/>
              <a:ext cx="454" cy="176"/>
              <a:chOff x="3913" y="3140"/>
              <a:chExt cx="454" cy="176"/>
            </a:xfrm>
          </p:grpSpPr>
          <p:sp>
            <p:nvSpPr>
              <p:cNvPr id="689230" name="Rectangle 78"/>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9231" name="Freeform 79"/>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9232" name="Freeform 80"/>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9233" name="Group 81"/>
            <p:cNvGrpSpPr>
              <a:grpSpLocks/>
            </p:cNvGrpSpPr>
            <p:nvPr/>
          </p:nvGrpSpPr>
          <p:grpSpPr bwMode="auto">
            <a:xfrm>
              <a:off x="3915" y="3054"/>
              <a:ext cx="454" cy="176"/>
              <a:chOff x="3913" y="3140"/>
              <a:chExt cx="454" cy="176"/>
            </a:xfrm>
          </p:grpSpPr>
          <p:sp>
            <p:nvSpPr>
              <p:cNvPr id="689234" name="Rectangle 82"/>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9235" name="Freeform 83"/>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9236" name="Freeform 84"/>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sp>
        <p:nvSpPr>
          <p:cNvPr id="689238" name="Text Box 86"/>
          <p:cNvSpPr txBox="1">
            <a:spLocks noChangeArrowheads="1"/>
          </p:cNvSpPr>
          <p:nvPr/>
        </p:nvSpPr>
        <p:spPr bwMode="auto">
          <a:xfrm>
            <a:off x="138113" y="4438650"/>
            <a:ext cx="10287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0"/>
              <a:t>Computer </a:t>
            </a:r>
          </a:p>
          <a:p>
            <a:r>
              <a:rPr lang="en-US" sz="1400" i="0"/>
              <a:t>Science</a:t>
            </a:r>
            <a:endParaRPr lang="en-US"/>
          </a:p>
        </p:txBody>
      </p:sp>
      <p:sp>
        <p:nvSpPr>
          <p:cNvPr id="689239" name="Text Box 87"/>
          <p:cNvSpPr txBox="1">
            <a:spLocks noChangeArrowheads="1"/>
          </p:cNvSpPr>
          <p:nvPr/>
        </p:nvSpPr>
        <p:spPr bwMode="auto">
          <a:xfrm>
            <a:off x="1385888" y="4629150"/>
            <a:ext cx="114141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0"/>
              <a:t>Electrical</a:t>
            </a:r>
          </a:p>
          <a:p>
            <a:r>
              <a:rPr lang="en-US" sz="1400" i="0"/>
              <a:t>Engineering</a:t>
            </a:r>
            <a:endParaRPr lang="en-US"/>
          </a:p>
        </p:txBody>
      </p:sp>
      <p:sp>
        <p:nvSpPr>
          <p:cNvPr id="689240" name="Text Box 88"/>
          <p:cNvSpPr txBox="1">
            <a:spLocks noChangeArrowheads="1"/>
          </p:cNvSpPr>
          <p:nvPr/>
        </p:nvSpPr>
        <p:spPr bwMode="auto">
          <a:xfrm>
            <a:off x="2692400" y="4551363"/>
            <a:ext cx="11414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0"/>
              <a:t>Computer</a:t>
            </a:r>
          </a:p>
          <a:p>
            <a:r>
              <a:rPr lang="en-US" sz="1400" i="0"/>
              <a:t>Engineering</a:t>
            </a:r>
            <a:endParaRPr lang="en-US"/>
          </a:p>
        </p:txBody>
      </p:sp>
      <p:sp>
        <p:nvSpPr>
          <p:cNvPr id="689241" name="Text Box 89"/>
          <p:cNvSpPr txBox="1">
            <a:spLocks noChangeArrowheads="1"/>
          </p:cNvSpPr>
          <p:nvPr/>
        </p:nvSpPr>
        <p:spPr bwMode="auto">
          <a:xfrm>
            <a:off x="511175" y="1876425"/>
            <a:ext cx="3590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What’s wrong with this picture?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Footer Placeholder 4"/>
          <p:cNvSpPr>
            <a:spLocks noGrp="1"/>
          </p:cNvSpPr>
          <p:nvPr>
            <p:ph type="ftr" sz="quarter" idx="11"/>
          </p:nvPr>
        </p:nvSpPr>
        <p:spPr/>
        <p:txBody>
          <a:bodyPr/>
          <a:lstStyle/>
          <a:p>
            <a:r>
              <a:rPr lang="en-US"/>
              <a:t>5: DataLink Layer</a:t>
            </a:r>
          </a:p>
        </p:txBody>
      </p:sp>
      <p:sp>
        <p:nvSpPr>
          <p:cNvPr id="118" name="Slide Number Placeholder 5"/>
          <p:cNvSpPr>
            <a:spLocks noGrp="1"/>
          </p:cNvSpPr>
          <p:nvPr>
            <p:ph type="sldNum" sz="quarter" idx="12"/>
          </p:nvPr>
        </p:nvSpPr>
        <p:spPr/>
        <p:txBody>
          <a:bodyPr/>
          <a:lstStyle/>
          <a:p>
            <a:r>
              <a:rPr lang="en-US"/>
              <a:t>5-</a:t>
            </a:r>
            <a:fld id="{47E8AE15-786D-47AF-A382-689F2BAAD547}" type="slidenum">
              <a:rPr lang="en-US"/>
              <a:pPr/>
              <a:t>69</a:t>
            </a:fld>
            <a:endParaRPr lang="en-US"/>
          </a:p>
        </p:txBody>
      </p:sp>
      <p:sp>
        <p:nvSpPr>
          <p:cNvPr id="690389" name="Rectangle 213"/>
          <p:cNvSpPr>
            <a:spLocks noChangeArrowheads="1"/>
          </p:cNvSpPr>
          <p:nvPr/>
        </p:nvSpPr>
        <p:spPr bwMode="auto">
          <a:xfrm>
            <a:off x="7543800" y="2105025"/>
            <a:ext cx="279400" cy="2286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0440" name="Cloud"/>
          <p:cNvSpPr>
            <a:spLocks noChangeAspect="1" noEditPoints="1" noChangeArrowheads="1"/>
          </p:cNvSpPr>
          <p:nvPr/>
        </p:nvSpPr>
        <p:spPr bwMode="auto">
          <a:xfrm>
            <a:off x="4560888" y="4090988"/>
            <a:ext cx="4516437" cy="12144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690439" name="Rectangle 263"/>
          <p:cNvSpPr>
            <a:spLocks noChangeArrowheads="1"/>
          </p:cNvSpPr>
          <p:nvPr/>
        </p:nvSpPr>
        <p:spPr bwMode="auto">
          <a:xfrm>
            <a:off x="5135563" y="4583113"/>
            <a:ext cx="269875" cy="204787"/>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0438" name="Rectangle 262"/>
          <p:cNvSpPr>
            <a:spLocks noChangeArrowheads="1"/>
          </p:cNvSpPr>
          <p:nvPr/>
        </p:nvSpPr>
        <p:spPr bwMode="auto">
          <a:xfrm>
            <a:off x="8064500" y="4811713"/>
            <a:ext cx="279400" cy="23812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0388" name="Rectangle 212"/>
          <p:cNvSpPr>
            <a:spLocks noChangeArrowheads="1"/>
          </p:cNvSpPr>
          <p:nvPr/>
        </p:nvSpPr>
        <p:spPr bwMode="auto">
          <a:xfrm>
            <a:off x="5470525" y="1889125"/>
            <a:ext cx="273050" cy="19685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0178" name="Rectangle 2"/>
          <p:cNvSpPr>
            <a:spLocks noGrp="1" noChangeArrowheads="1"/>
          </p:cNvSpPr>
          <p:nvPr>
            <p:ph type="title"/>
          </p:nvPr>
        </p:nvSpPr>
        <p:spPr/>
        <p:txBody>
          <a:bodyPr/>
          <a:lstStyle/>
          <a:p>
            <a:r>
              <a:rPr lang="en-US"/>
              <a:t>VLANs</a:t>
            </a:r>
          </a:p>
        </p:txBody>
      </p:sp>
      <p:sp>
        <p:nvSpPr>
          <p:cNvPr id="690179" name="Rectangle 3"/>
          <p:cNvSpPr>
            <a:spLocks noGrp="1" noChangeArrowheads="1"/>
          </p:cNvSpPr>
          <p:nvPr>
            <p:ph type="body" idx="1"/>
          </p:nvPr>
        </p:nvSpPr>
        <p:spPr>
          <a:xfrm>
            <a:off x="4097338" y="482600"/>
            <a:ext cx="4926012" cy="1625600"/>
          </a:xfrm>
        </p:spPr>
        <p:txBody>
          <a:bodyPr/>
          <a:lstStyle/>
          <a:p>
            <a:pPr>
              <a:buFont typeface="ZapfDingbats" pitchFamily="82" charset="2"/>
              <a:buNone/>
            </a:pPr>
            <a:r>
              <a:rPr lang="en-US" sz="2000">
                <a:solidFill>
                  <a:srgbClr val="FF0000"/>
                </a:solidFill>
              </a:rPr>
              <a:t>Port-based VLAN</a:t>
            </a:r>
            <a:r>
              <a:rPr lang="en-US" sz="2000"/>
              <a:t>: switch ports grouped (by switch management software) so that </a:t>
            </a:r>
            <a:r>
              <a:rPr lang="en-US" sz="2000" i="1">
                <a:solidFill>
                  <a:srgbClr val="FF0000"/>
                </a:solidFill>
              </a:rPr>
              <a:t>single</a:t>
            </a:r>
            <a:r>
              <a:rPr lang="en-US" sz="2000"/>
              <a:t> physical switch ……</a:t>
            </a:r>
          </a:p>
          <a:p>
            <a:endParaRPr lang="en-US" sz="2000"/>
          </a:p>
        </p:txBody>
      </p:sp>
      <p:sp>
        <p:nvSpPr>
          <p:cNvPr id="690261" name="Text Box 85"/>
          <p:cNvSpPr txBox="1">
            <a:spLocks noChangeArrowheads="1"/>
          </p:cNvSpPr>
          <p:nvPr/>
        </p:nvSpPr>
        <p:spPr bwMode="auto">
          <a:xfrm>
            <a:off x="681038" y="2749550"/>
            <a:ext cx="2944812"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i="0"/>
              <a:t>Switch(es) supporting VLAN capabilities can be configured to define multiple </a:t>
            </a:r>
            <a:r>
              <a:rPr lang="en-US" sz="2000" b="1" u="sng">
                <a:solidFill>
                  <a:srgbClr val="FF0000"/>
                </a:solidFill>
              </a:rPr>
              <a:t>virtual </a:t>
            </a:r>
            <a:r>
              <a:rPr lang="en-US" sz="2000" i="0"/>
              <a:t>LANS over single physical LAN infrastructure.</a:t>
            </a:r>
          </a:p>
        </p:txBody>
      </p:sp>
      <p:sp>
        <p:nvSpPr>
          <p:cNvPr id="690262" name="Rectangle 86"/>
          <p:cNvSpPr>
            <a:spLocks noChangeArrowheads="1"/>
          </p:cNvSpPr>
          <p:nvPr/>
        </p:nvSpPr>
        <p:spPr bwMode="auto">
          <a:xfrm>
            <a:off x="482600" y="2300288"/>
            <a:ext cx="3216275" cy="28130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0263" name="Text Box 87"/>
          <p:cNvSpPr txBox="1">
            <a:spLocks noChangeArrowheads="1"/>
          </p:cNvSpPr>
          <p:nvPr/>
        </p:nvSpPr>
        <p:spPr bwMode="auto">
          <a:xfrm>
            <a:off x="642938" y="1924050"/>
            <a:ext cx="1916112"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i="0">
                <a:solidFill>
                  <a:srgbClr val="FF0000"/>
                </a:solidFill>
              </a:rPr>
              <a:t>Virtual Local </a:t>
            </a:r>
          </a:p>
          <a:p>
            <a:r>
              <a:rPr lang="en-US" sz="2000" b="1" i="0">
                <a:solidFill>
                  <a:srgbClr val="FF0000"/>
                </a:solidFill>
              </a:rPr>
              <a:t>Area Network</a:t>
            </a:r>
          </a:p>
        </p:txBody>
      </p:sp>
      <p:sp>
        <p:nvSpPr>
          <p:cNvPr id="690264" name="Rectangle 80"/>
          <p:cNvSpPr>
            <a:spLocks noChangeArrowheads="1"/>
          </p:cNvSpPr>
          <p:nvPr/>
        </p:nvSpPr>
        <p:spPr bwMode="auto">
          <a:xfrm>
            <a:off x="5462588" y="2098675"/>
            <a:ext cx="290512" cy="24288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0265" name="Rectangle 77"/>
          <p:cNvSpPr>
            <a:spLocks noChangeArrowheads="1"/>
          </p:cNvSpPr>
          <p:nvPr/>
        </p:nvSpPr>
        <p:spPr bwMode="auto">
          <a:xfrm>
            <a:off x="7534275" y="1879600"/>
            <a:ext cx="290513" cy="2095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0266" name="Rectangle 76"/>
          <p:cNvSpPr>
            <a:spLocks noChangeArrowheads="1"/>
          </p:cNvSpPr>
          <p:nvPr/>
        </p:nvSpPr>
        <p:spPr bwMode="auto">
          <a:xfrm>
            <a:off x="6643688" y="1884363"/>
            <a:ext cx="890587"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0267" name="Rectangle 75"/>
          <p:cNvSpPr>
            <a:spLocks noChangeArrowheads="1"/>
          </p:cNvSpPr>
          <p:nvPr/>
        </p:nvSpPr>
        <p:spPr bwMode="auto">
          <a:xfrm>
            <a:off x="5748338" y="1884363"/>
            <a:ext cx="900112" cy="452437"/>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0268" name="Rectangle 2"/>
          <p:cNvSpPr>
            <a:spLocks noChangeArrowheads="1"/>
          </p:cNvSpPr>
          <p:nvPr/>
        </p:nvSpPr>
        <p:spPr bwMode="auto">
          <a:xfrm>
            <a:off x="5462588" y="1876425"/>
            <a:ext cx="2370137" cy="468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i="0">
              <a:latin typeface="Arial" charset="0"/>
            </a:endParaRPr>
          </a:p>
        </p:txBody>
      </p:sp>
      <p:sp>
        <p:nvSpPr>
          <p:cNvPr id="690269" name="Line 3"/>
          <p:cNvSpPr>
            <a:spLocks noChangeShapeType="1"/>
          </p:cNvSpPr>
          <p:nvPr/>
        </p:nvSpPr>
        <p:spPr bwMode="auto">
          <a:xfrm>
            <a:off x="5464175" y="2092325"/>
            <a:ext cx="2351088" cy="47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270" name="Text Box 6"/>
          <p:cNvSpPr txBox="1">
            <a:spLocks noChangeArrowheads="1"/>
          </p:cNvSpPr>
          <p:nvPr/>
        </p:nvSpPr>
        <p:spPr bwMode="auto">
          <a:xfrm>
            <a:off x="5380038" y="183515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1</a:t>
            </a:r>
          </a:p>
        </p:txBody>
      </p:sp>
      <p:sp>
        <p:nvSpPr>
          <p:cNvPr id="690271" name="Line 7"/>
          <p:cNvSpPr>
            <a:spLocks noChangeShapeType="1"/>
          </p:cNvSpPr>
          <p:nvPr/>
        </p:nvSpPr>
        <p:spPr bwMode="auto">
          <a:xfrm>
            <a:off x="6643688" y="1881188"/>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272" name="AutoShape 8"/>
          <p:cNvSpPr>
            <a:spLocks noChangeArrowheads="1"/>
          </p:cNvSpPr>
          <p:nvPr/>
        </p:nvSpPr>
        <p:spPr bwMode="auto">
          <a:xfrm>
            <a:off x="5434013" y="1617663"/>
            <a:ext cx="3176587" cy="261937"/>
          </a:xfrm>
          <a:prstGeom prst="parallelogram">
            <a:avLst>
              <a:gd name="adj" fmla="val 303182"/>
            </a:avLst>
          </a:prstGeom>
          <a:solidFill>
            <a:schemeClr val="bg1"/>
          </a:solidFill>
          <a:ln w="9525">
            <a:solidFill>
              <a:schemeClr val="tx1"/>
            </a:solidFill>
            <a:miter lim="800000"/>
            <a:headEnd/>
            <a:tailEnd/>
          </a:ln>
        </p:spPr>
        <p:txBody>
          <a:bodyPr wrap="none" anchor="ctr"/>
          <a:lstStyle/>
          <a:p>
            <a:pPr eaLnBrk="1" hangingPunct="1"/>
            <a:endParaRPr lang="en-US" i="0">
              <a:latin typeface="Arial" charset="0"/>
            </a:endParaRPr>
          </a:p>
        </p:txBody>
      </p:sp>
      <p:sp>
        <p:nvSpPr>
          <p:cNvPr id="690273" name="Freeform 9"/>
          <p:cNvSpPr>
            <a:spLocks/>
          </p:cNvSpPr>
          <p:nvPr/>
        </p:nvSpPr>
        <p:spPr bwMode="auto">
          <a:xfrm>
            <a:off x="7837488" y="1620838"/>
            <a:ext cx="763587" cy="720725"/>
          </a:xfrm>
          <a:custGeom>
            <a:avLst/>
            <a:gdLst>
              <a:gd name="T0" fmla="*/ 0 w 232"/>
              <a:gd name="T1" fmla="*/ 454 h 454"/>
              <a:gd name="T2" fmla="*/ 232 w 232"/>
              <a:gd name="T3" fmla="*/ 274 h 454"/>
              <a:gd name="T4" fmla="*/ 229 w 232"/>
              <a:gd name="T5" fmla="*/ 0 h 454"/>
              <a:gd name="T6" fmla="*/ 0 60000 65536"/>
              <a:gd name="T7" fmla="*/ 0 60000 65536"/>
              <a:gd name="T8" fmla="*/ 0 60000 65536"/>
              <a:gd name="T9" fmla="*/ 0 w 232"/>
              <a:gd name="T10" fmla="*/ 0 h 454"/>
              <a:gd name="T11" fmla="*/ 232 w 232"/>
              <a:gd name="T12" fmla="*/ 454 h 454"/>
            </a:gdLst>
            <a:ahLst/>
            <a:cxnLst>
              <a:cxn ang="T6">
                <a:pos x="T0" y="T1"/>
              </a:cxn>
              <a:cxn ang="T7">
                <a:pos x="T2" y="T3"/>
              </a:cxn>
              <a:cxn ang="T8">
                <a:pos x="T4" y="T5"/>
              </a:cxn>
            </a:cxnLst>
            <a:rect l="T9" t="T10" r="T11" b="T12"/>
            <a:pathLst>
              <a:path w="232" h="454">
                <a:moveTo>
                  <a:pt x="0" y="454"/>
                </a:moveTo>
                <a:lnTo>
                  <a:pt x="232" y="274"/>
                </a:lnTo>
                <a:lnTo>
                  <a:pt x="229"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i="0">
              <a:latin typeface="Arial" charset="0"/>
            </a:endParaRPr>
          </a:p>
        </p:txBody>
      </p:sp>
      <p:sp>
        <p:nvSpPr>
          <p:cNvPr id="690274" name="Freeform 10"/>
          <p:cNvSpPr>
            <a:spLocks/>
          </p:cNvSpPr>
          <p:nvPr/>
        </p:nvSpPr>
        <p:spPr bwMode="auto">
          <a:xfrm>
            <a:off x="5835650" y="1665288"/>
            <a:ext cx="2228850" cy="150812"/>
          </a:xfrm>
          <a:custGeom>
            <a:avLst/>
            <a:gdLst>
              <a:gd name="T0" fmla="*/ 0 w 678"/>
              <a:gd name="T1" fmla="*/ 110 h 110"/>
              <a:gd name="T2" fmla="*/ 148 w 678"/>
              <a:gd name="T3" fmla="*/ 108 h 110"/>
              <a:gd name="T4" fmla="*/ 567 w 678"/>
              <a:gd name="T5" fmla="*/ 0 h 110"/>
              <a:gd name="T6" fmla="*/ 678 w 678"/>
              <a:gd name="T7" fmla="*/ 0 h 110"/>
              <a:gd name="T8" fmla="*/ 0 60000 65536"/>
              <a:gd name="T9" fmla="*/ 0 60000 65536"/>
              <a:gd name="T10" fmla="*/ 0 60000 65536"/>
              <a:gd name="T11" fmla="*/ 0 60000 65536"/>
              <a:gd name="T12" fmla="*/ 0 w 678"/>
              <a:gd name="T13" fmla="*/ 0 h 110"/>
              <a:gd name="T14" fmla="*/ 678 w 678"/>
              <a:gd name="T15" fmla="*/ 110 h 110"/>
            </a:gdLst>
            <a:ahLst/>
            <a:cxnLst>
              <a:cxn ang="T8">
                <a:pos x="T0" y="T1"/>
              </a:cxn>
              <a:cxn ang="T9">
                <a:pos x="T2" y="T3"/>
              </a:cxn>
              <a:cxn ang="T10">
                <a:pos x="T4" y="T5"/>
              </a:cxn>
              <a:cxn ang="T11">
                <a:pos x="T6" y="T7"/>
              </a:cxn>
            </a:cxnLst>
            <a:rect l="T12" t="T13" r="T14" b="T15"/>
            <a:pathLst>
              <a:path w="678" h="110">
                <a:moveTo>
                  <a:pt x="0" y="110"/>
                </a:moveTo>
                <a:lnTo>
                  <a:pt x="148" y="108"/>
                </a:lnTo>
                <a:lnTo>
                  <a:pt x="567" y="0"/>
                </a:lnTo>
                <a:lnTo>
                  <a:pt x="678"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i="0">
              <a:latin typeface="Arial" charset="0"/>
            </a:endParaRPr>
          </a:p>
        </p:txBody>
      </p:sp>
      <p:sp>
        <p:nvSpPr>
          <p:cNvPr id="690275" name="Freeform 11"/>
          <p:cNvSpPr>
            <a:spLocks/>
          </p:cNvSpPr>
          <p:nvPr/>
        </p:nvSpPr>
        <p:spPr bwMode="auto">
          <a:xfrm>
            <a:off x="6308725" y="1665288"/>
            <a:ext cx="1420813" cy="166687"/>
          </a:xfrm>
          <a:custGeom>
            <a:avLst/>
            <a:gdLst>
              <a:gd name="T0" fmla="*/ 0 w 432"/>
              <a:gd name="T1" fmla="*/ 0 h 105"/>
              <a:gd name="T2" fmla="*/ 85 w 432"/>
              <a:gd name="T3" fmla="*/ 0 h 105"/>
              <a:gd name="T4" fmla="*/ 307 w 432"/>
              <a:gd name="T5" fmla="*/ 105 h 105"/>
              <a:gd name="T6" fmla="*/ 432 w 432"/>
              <a:gd name="T7" fmla="*/ 105 h 105"/>
              <a:gd name="T8" fmla="*/ 0 60000 65536"/>
              <a:gd name="T9" fmla="*/ 0 60000 65536"/>
              <a:gd name="T10" fmla="*/ 0 60000 65536"/>
              <a:gd name="T11" fmla="*/ 0 60000 65536"/>
              <a:gd name="T12" fmla="*/ 0 w 432"/>
              <a:gd name="T13" fmla="*/ 0 h 105"/>
              <a:gd name="T14" fmla="*/ 432 w 432"/>
              <a:gd name="T15" fmla="*/ 105 h 105"/>
            </a:gdLst>
            <a:ahLst/>
            <a:cxnLst>
              <a:cxn ang="T8">
                <a:pos x="T0" y="T1"/>
              </a:cxn>
              <a:cxn ang="T9">
                <a:pos x="T2" y="T3"/>
              </a:cxn>
              <a:cxn ang="T10">
                <a:pos x="T4" y="T5"/>
              </a:cxn>
              <a:cxn ang="T11">
                <a:pos x="T6" y="T7"/>
              </a:cxn>
            </a:cxnLst>
            <a:rect l="T12" t="T13" r="T14" b="T15"/>
            <a:pathLst>
              <a:path w="432" h="105">
                <a:moveTo>
                  <a:pt x="0" y="0"/>
                </a:moveTo>
                <a:lnTo>
                  <a:pt x="85" y="0"/>
                </a:lnTo>
                <a:lnTo>
                  <a:pt x="307" y="105"/>
                </a:lnTo>
                <a:lnTo>
                  <a:pt x="432" y="105"/>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i="0">
              <a:latin typeface="Arial" charset="0"/>
            </a:endParaRPr>
          </a:p>
        </p:txBody>
      </p:sp>
      <p:sp>
        <p:nvSpPr>
          <p:cNvPr id="690276" name="Line 17"/>
          <p:cNvSpPr>
            <a:spLocks noChangeShapeType="1"/>
          </p:cNvSpPr>
          <p:nvPr/>
        </p:nvSpPr>
        <p:spPr bwMode="auto">
          <a:xfrm>
            <a:off x="7243763" y="1885950"/>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277" name="Line 18"/>
          <p:cNvSpPr>
            <a:spLocks noChangeShapeType="1"/>
          </p:cNvSpPr>
          <p:nvPr/>
        </p:nvSpPr>
        <p:spPr bwMode="auto">
          <a:xfrm>
            <a:off x="6043613" y="1881188"/>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278" name="Line 21"/>
          <p:cNvSpPr>
            <a:spLocks noChangeShapeType="1"/>
          </p:cNvSpPr>
          <p:nvPr/>
        </p:nvSpPr>
        <p:spPr bwMode="auto">
          <a:xfrm>
            <a:off x="5753100" y="1878013"/>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279" name="Line 22"/>
          <p:cNvSpPr>
            <a:spLocks noChangeShapeType="1"/>
          </p:cNvSpPr>
          <p:nvPr/>
        </p:nvSpPr>
        <p:spPr bwMode="auto">
          <a:xfrm>
            <a:off x="5462588" y="1890713"/>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280" name="Line 23"/>
          <p:cNvSpPr>
            <a:spLocks noChangeShapeType="1"/>
          </p:cNvSpPr>
          <p:nvPr/>
        </p:nvSpPr>
        <p:spPr bwMode="auto">
          <a:xfrm>
            <a:off x="6324600" y="1885950"/>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281" name="Line 24"/>
          <p:cNvSpPr>
            <a:spLocks noChangeShapeType="1"/>
          </p:cNvSpPr>
          <p:nvPr/>
        </p:nvSpPr>
        <p:spPr bwMode="auto">
          <a:xfrm>
            <a:off x="6948488" y="1881188"/>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282" name="Line 25"/>
          <p:cNvSpPr>
            <a:spLocks noChangeShapeType="1"/>
          </p:cNvSpPr>
          <p:nvPr/>
        </p:nvSpPr>
        <p:spPr bwMode="auto">
          <a:xfrm>
            <a:off x="7539038" y="1876425"/>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283" name="Text Box 26"/>
          <p:cNvSpPr txBox="1">
            <a:spLocks noChangeArrowheads="1"/>
          </p:cNvSpPr>
          <p:nvPr/>
        </p:nvSpPr>
        <p:spPr bwMode="auto">
          <a:xfrm>
            <a:off x="6261100" y="204470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8</a:t>
            </a:r>
          </a:p>
        </p:txBody>
      </p:sp>
      <p:sp>
        <p:nvSpPr>
          <p:cNvPr id="690284" name="Text Box 27"/>
          <p:cNvSpPr txBox="1">
            <a:spLocks noChangeArrowheads="1"/>
          </p:cNvSpPr>
          <p:nvPr/>
        </p:nvSpPr>
        <p:spPr bwMode="auto">
          <a:xfrm>
            <a:off x="6580188" y="183038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9</a:t>
            </a:r>
          </a:p>
        </p:txBody>
      </p:sp>
      <p:sp>
        <p:nvSpPr>
          <p:cNvPr id="690285" name="Text Box 28"/>
          <p:cNvSpPr txBox="1">
            <a:spLocks noChangeArrowheads="1"/>
          </p:cNvSpPr>
          <p:nvPr/>
        </p:nvSpPr>
        <p:spPr bwMode="auto">
          <a:xfrm>
            <a:off x="7456488" y="2049463"/>
            <a:ext cx="2984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16</a:t>
            </a:r>
          </a:p>
        </p:txBody>
      </p:sp>
      <p:sp>
        <p:nvSpPr>
          <p:cNvPr id="690286" name="Text Box 29"/>
          <p:cNvSpPr txBox="1">
            <a:spLocks noChangeArrowheads="1"/>
          </p:cNvSpPr>
          <p:nvPr/>
        </p:nvSpPr>
        <p:spPr bwMode="auto">
          <a:xfrm>
            <a:off x="6561138" y="2049463"/>
            <a:ext cx="2984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10</a:t>
            </a:r>
          </a:p>
        </p:txBody>
      </p:sp>
      <p:sp>
        <p:nvSpPr>
          <p:cNvPr id="690287" name="Text Box 30"/>
          <p:cNvSpPr txBox="1">
            <a:spLocks noChangeArrowheads="1"/>
          </p:cNvSpPr>
          <p:nvPr/>
        </p:nvSpPr>
        <p:spPr bwMode="auto">
          <a:xfrm>
            <a:off x="5389563" y="2035175"/>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2</a:t>
            </a:r>
          </a:p>
        </p:txBody>
      </p:sp>
      <p:sp>
        <p:nvSpPr>
          <p:cNvPr id="690289" name="Text Box 57"/>
          <p:cNvSpPr txBox="1">
            <a:spLocks noChangeArrowheads="1"/>
          </p:cNvSpPr>
          <p:nvPr/>
        </p:nvSpPr>
        <p:spPr bwMode="auto">
          <a:xfrm>
            <a:off x="6256338" y="183038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7</a:t>
            </a:r>
          </a:p>
        </p:txBody>
      </p:sp>
      <p:pic>
        <p:nvPicPr>
          <p:cNvPr id="690290" name="Picture 58" descr="term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4213" y="2474913"/>
            <a:ext cx="49688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0291" name="Picture 59" descr="term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7913" y="2614613"/>
            <a:ext cx="49688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0292" name="Picture 60" descr="term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2925" y="2570163"/>
            <a:ext cx="4968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0293" name="Line 61"/>
          <p:cNvSpPr>
            <a:spLocks noChangeShapeType="1"/>
          </p:cNvSpPr>
          <p:nvPr/>
        </p:nvSpPr>
        <p:spPr bwMode="auto">
          <a:xfrm flipH="1">
            <a:off x="4702175" y="2211388"/>
            <a:ext cx="901700" cy="279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294" name="Line 62"/>
          <p:cNvSpPr>
            <a:spLocks noChangeShapeType="1"/>
          </p:cNvSpPr>
          <p:nvPr/>
        </p:nvSpPr>
        <p:spPr bwMode="auto">
          <a:xfrm flipH="1">
            <a:off x="5087938" y="2211388"/>
            <a:ext cx="806450" cy="419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295" name="Line 63"/>
          <p:cNvSpPr>
            <a:spLocks noChangeShapeType="1"/>
          </p:cNvSpPr>
          <p:nvPr/>
        </p:nvSpPr>
        <p:spPr bwMode="auto">
          <a:xfrm flipH="1">
            <a:off x="5807075" y="2227263"/>
            <a:ext cx="70961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296" name="Text Box 64"/>
          <p:cNvSpPr txBox="1">
            <a:spLocks noChangeArrowheads="1"/>
          </p:cNvSpPr>
          <p:nvPr/>
        </p:nvSpPr>
        <p:spPr bwMode="auto">
          <a:xfrm>
            <a:off x="7527925" y="2589213"/>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i="0">
                <a:latin typeface="Arial" charset="0"/>
              </a:rPr>
              <a:t>…</a:t>
            </a:r>
          </a:p>
        </p:txBody>
      </p:sp>
      <p:pic>
        <p:nvPicPr>
          <p:cNvPr id="690297" name="Picture 65" descr="term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8775" y="2532063"/>
            <a:ext cx="4968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0298" name="Picture 66" descr="term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5813" y="2566988"/>
            <a:ext cx="49688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0299" name="Picture 67" descr="term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9250" y="2395538"/>
            <a:ext cx="4968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0300" name="Line 69"/>
          <p:cNvSpPr>
            <a:spLocks noChangeShapeType="1"/>
          </p:cNvSpPr>
          <p:nvPr/>
        </p:nvSpPr>
        <p:spPr bwMode="auto">
          <a:xfrm>
            <a:off x="6815138" y="2214563"/>
            <a:ext cx="101600" cy="377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301" name="Line 70"/>
          <p:cNvSpPr>
            <a:spLocks noChangeShapeType="1"/>
          </p:cNvSpPr>
          <p:nvPr/>
        </p:nvSpPr>
        <p:spPr bwMode="auto">
          <a:xfrm>
            <a:off x="6805613" y="2012950"/>
            <a:ext cx="479425" cy="603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302" name="Line 71"/>
          <p:cNvSpPr>
            <a:spLocks noChangeShapeType="1"/>
          </p:cNvSpPr>
          <p:nvPr/>
        </p:nvSpPr>
        <p:spPr bwMode="auto">
          <a:xfrm>
            <a:off x="7661275" y="1957388"/>
            <a:ext cx="514350" cy="4841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303" name="Text Box 72"/>
          <p:cNvSpPr txBox="1">
            <a:spLocks noChangeArrowheads="1"/>
          </p:cNvSpPr>
          <p:nvPr/>
        </p:nvSpPr>
        <p:spPr bwMode="auto">
          <a:xfrm>
            <a:off x="4692650" y="3132138"/>
            <a:ext cx="165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00" i="0">
                <a:latin typeface="Arial" charset="0"/>
              </a:rPr>
              <a:t>Electrical Engineering</a:t>
            </a:r>
          </a:p>
          <a:p>
            <a:pPr algn="ctr" eaLnBrk="1" hangingPunct="1"/>
            <a:r>
              <a:rPr lang="en-US" sz="1200" i="0">
                <a:latin typeface="Arial" charset="0"/>
              </a:rPr>
              <a:t>(VLAN ports 1-8)</a:t>
            </a:r>
          </a:p>
        </p:txBody>
      </p:sp>
      <p:sp>
        <p:nvSpPr>
          <p:cNvPr id="690304" name="Text Box 73"/>
          <p:cNvSpPr txBox="1">
            <a:spLocks noChangeArrowheads="1"/>
          </p:cNvSpPr>
          <p:nvPr/>
        </p:nvSpPr>
        <p:spPr bwMode="auto">
          <a:xfrm>
            <a:off x="6854825" y="3119438"/>
            <a:ext cx="1433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00" i="0">
                <a:latin typeface="Arial" charset="0"/>
              </a:rPr>
              <a:t>Computer Science</a:t>
            </a:r>
          </a:p>
          <a:p>
            <a:pPr algn="ctr" eaLnBrk="1" hangingPunct="1"/>
            <a:r>
              <a:rPr lang="en-US" sz="1200" i="0">
                <a:latin typeface="Arial" charset="0"/>
              </a:rPr>
              <a:t>(VLAN ports 9-15)</a:t>
            </a:r>
          </a:p>
        </p:txBody>
      </p:sp>
      <p:sp>
        <p:nvSpPr>
          <p:cNvPr id="690305" name="Text Box 74"/>
          <p:cNvSpPr txBox="1">
            <a:spLocks noChangeArrowheads="1"/>
          </p:cNvSpPr>
          <p:nvPr/>
        </p:nvSpPr>
        <p:spPr bwMode="auto">
          <a:xfrm>
            <a:off x="7451725" y="1825625"/>
            <a:ext cx="2984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15</a:t>
            </a:r>
          </a:p>
        </p:txBody>
      </p:sp>
      <p:sp>
        <p:nvSpPr>
          <p:cNvPr id="690306" name="Oval 81"/>
          <p:cNvSpPr>
            <a:spLocks noChangeArrowheads="1"/>
          </p:cNvSpPr>
          <p:nvPr/>
        </p:nvSpPr>
        <p:spPr bwMode="auto">
          <a:xfrm>
            <a:off x="5578475" y="2190750"/>
            <a:ext cx="42863" cy="476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0307" name="Oval 82"/>
          <p:cNvSpPr>
            <a:spLocks noChangeArrowheads="1"/>
          </p:cNvSpPr>
          <p:nvPr/>
        </p:nvSpPr>
        <p:spPr bwMode="auto">
          <a:xfrm>
            <a:off x="5870575" y="2187575"/>
            <a:ext cx="42863" cy="476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0308" name="Oval 83"/>
          <p:cNvSpPr>
            <a:spLocks noChangeArrowheads="1"/>
          </p:cNvSpPr>
          <p:nvPr/>
        </p:nvSpPr>
        <p:spPr bwMode="auto">
          <a:xfrm>
            <a:off x="6457950" y="2192338"/>
            <a:ext cx="42863" cy="476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0309" name="Oval 84"/>
          <p:cNvSpPr>
            <a:spLocks noChangeArrowheads="1"/>
          </p:cNvSpPr>
          <p:nvPr/>
        </p:nvSpPr>
        <p:spPr bwMode="auto">
          <a:xfrm>
            <a:off x="6789738" y="2189163"/>
            <a:ext cx="42862" cy="476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0310" name="Oval 85"/>
          <p:cNvSpPr>
            <a:spLocks noChangeArrowheads="1"/>
          </p:cNvSpPr>
          <p:nvPr/>
        </p:nvSpPr>
        <p:spPr bwMode="auto">
          <a:xfrm>
            <a:off x="6777038" y="1974850"/>
            <a:ext cx="42862" cy="476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0311" name="Oval 86"/>
          <p:cNvSpPr>
            <a:spLocks noChangeArrowheads="1"/>
          </p:cNvSpPr>
          <p:nvPr/>
        </p:nvSpPr>
        <p:spPr bwMode="auto">
          <a:xfrm>
            <a:off x="7651750" y="1971675"/>
            <a:ext cx="42863" cy="476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0288" name="Text Box 45"/>
          <p:cNvSpPr txBox="1">
            <a:spLocks noChangeArrowheads="1"/>
          </p:cNvSpPr>
          <p:nvPr/>
        </p:nvSpPr>
        <p:spPr bwMode="auto">
          <a:xfrm>
            <a:off x="5241925" y="2555875"/>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i="0">
                <a:latin typeface="Arial" charset="0"/>
              </a:rPr>
              <a:t>…</a:t>
            </a:r>
          </a:p>
        </p:txBody>
      </p:sp>
      <p:pic>
        <p:nvPicPr>
          <p:cNvPr id="690337" name="Picture 58" descr="term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075" y="5175250"/>
            <a:ext cx="4968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0338" name="Picture 59" descr="term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9775" y="5314950"/>
            <a:ext cx="4968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0339" name="Picture 60" descr="term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4788" y="5270500"/>
            <a:ext cx="496887"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0340" name="Line 61"/>
          <p:cNvSpPr>
            <a:spLocks noChangeShapeType="1"/>
          </p:cNvSpPr>
          <p:nvPr/>
        </p:nvSpPr>
        <p:spPr bwMode="auto">
          <a:xfrm flipH="1">
            <a:off x="4364038" y="4911725"/>
            <a:ext cx="901700" cy="279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341" name="Line 62"/>
          <p:cNvSpPr>
            <a:spLocks noChangeShapeType="1"/>
          </p:cNvSpPr>
          <p:nvPr/>
        </p:nvSpPr>
        <p:spPr bwMode="auto">
          <a:xfrm flipH="1">
            <a:off x="4749800" y="4911725"/>
            <a:ext cx="806450" cy="419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342" name="Line 63"/>
          <p:cNvSpPr>
            <a:spLocks noChangeShapeType="1"/>
          </p:cNvSpPr>
          <p:nvPr/>
        </p:nvSpPr>
        <p:spPr bwMode="auto">
          <a:xfrm flipH="1">
            <a:off x="5468938" y="4921250"/>
            <a:ext cx="684212" cy="3667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350" name="Text Box 72"/>
          <p:cNvSpPr txBox="1">
            <a:spLocks noChangeArrowheads="1"/>
          </p:cNvSpPr>
          <p:nvPr/>
        </p:nvSpPr>
        <p:spPr bwMode="auto">
          <a:xfrm>
            <a:off x="4354513" y="5832475"/>
            <a:ext cx="165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00" i="0">
                <a:latin typeface="Arial" charset="0"/>
              </a:rPr>
              <a:t>Electrical Engineering</a:t>
            </a:r>
          </a:p>
          <a:p>
            <a:pPr algn="ctr" eaLnBrk="1" hangingPunct="1"/>
            <a:r>
              <a:rPr lang="en-US" sz="1200" i="0">
                <a:latin typeface="Arial" charset="0"/>
              </a:rPr>
              <a:t>(VLAN ports 1-8)</a:t>
            </a:r>
          </a:p>
        </p:txBody>
      </p:sp>
      <p:sp>
        <p:nvSpPr>
          <p:cNvPr id="690359" name="Text Box 45"/>
          <p:cNvSpPr txBox="1">
            <a:spLocks noChangeArrowheads="1"/>
          </p:cNvSpPr>
          <p:nvPr/>
        </p:nvSpPr>
        <p:spPr bwMode="auto">
          <a:xfrm>
            <a:off x="4903788" y="5256213"/>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i="0">
                <a:latin typeface="Arial" charset="0"/>
              </a:rPr>
              <a:t>…</a:t>
            </a:r>
          </a:p>
        </p:txBody>
      </p:sp>
      <p:grpSp>
        <p:nvGrpSpPr>
          <p:cNvPr id="690362" name="Group 186"/>
          <p:cNvGrpSpPr>
            <a:grpSpLocks/>
          </p:cNvGrpSpPr>
          <p:nvPr/>
        </p:nvGrpSpPr>
        <p:grpSpPr bwMode="auto">
          <a:xfrm>
            <a:off x="5041900" y="4316413"/>
            <a:ext cx="1684338" cy="738187"/>
            <a:chOff x="3479" y="2610"/>
            <a:chExt cx="1061" cy="465"/>
          </a:xfrm>
        </p:grpSpPr>
        <p:sp>
          <p:nvSpPr>
            <p:cNvPr id="690312" name="Rectangle 80"/>
            <p:cNvSpPr>
              <a:spLocks noChangeArrowheads="1"/>
            </p:cNvSpPr>
            <p:nvPr/>
          </p:nvSpPr>
          <p:spPr bwMode="auto">
            <a:xfrm>
              <a:off x="3531" y="2914"/>
              <a:ext cx="183" cy="153"/>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0315" name="Rectangle 75"/>
            <p:cNvSpPr>
              <a:spLocks noChangeArrowheads="1"/>
            </p:cNvSpPr>
            <p:nvPr/>
          </p:nvSpPr>
          <p:spPr bwMode="auto">
            <a:xfrm>
              <a:off x="3711" y="2779"/>
              <a:ext cx="567" cy="285"/>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0316" name="Rectangle 2"/>
            <p:cNvSpPr>
              <a:spLocks noChangeArrowheads="1"/>
            </p:cNvSpPr>
            <p:nvPr/>
          </p:nvSpPr>
          <p:spPr bwMode="auto">
            <a:xfrm>
              <a:off x="3531" y="2774"/>
              <a:ext cx="745" cy="2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i="0">
                <a:latin typeface="Arial" charset="0"/>
              </a:endParaRPr>
            </a:p>
          </p:txBody>
        </p:sp>
        <p:sp>
          <p:nvSpPr>
            <p:cNvPr id="690317" name="Line 3"/>
            <p:cNvSpPr>
              <a:spLocks noChangeShapeType="1"/>
            </p:cNvSpPr>
            <p:nvPr/>
          </p:nvSpPr>
          <p:spPr bwMode="auto">
            <a:xfrm>
              <a:off x="3532" y="2910"/>
              <a:ext cx="741"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318" name="Text Box 6"/>
            <p:cNvSpPr txBox="1">
              <a:spLocks noChangeArrowheads="1"/>
            </p:cNvSpPr>
            <p:nvPr/>
          </p:nvSpPr>
          <p:spPr bwMode="auto">
            <a:xfrm>
              <a:off x="3479" y="2748"/>
              <a:ext cx="15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1</a:t>
              </a:r>
            </a:p>
          </p:txBody>
        </p:sp>
        <p:sp>
          <p:nvSpPr>
            <p:cNvPr id="690320" name="AutoShape 8"/>
            <p:cNvSpPr>
              <a:spLocks noChangeArrowheads="1"/>
            </p:cNvSpPr>
            <p:nvPr/>
          </p:nvSpPr>
          <p:spPr bwMode="auto">
            <a:xfrm>
              <a:off x="3513" y="2611"/>
              <a:ext cx="1027" cy="165"/>
            </a:xfrm>
            <a:prstGeom prst="parallelogram">
              <a:avLst>
                <a:gd name="adj" fmla="val 155606"/>
              </a:avLst>
            </a:prstGeom>
            <a:solidFill>
              <a:schemeClr val="bg1"/>
            </a:solidFill>
            <a:ln w="9525">
              <a:solidFill>
                <a:schemeClr val="tx1"/>
              </a:solidFill>
              <a:miter lim="800000"/>
              <a:headEnd/>
              <a:tailEnd/>
            </a:ln>
          </p:spPr>
          <p:txBody>
            <a:bodyPr wrap="none" anchor="ctr"/>
            <a:lstStyle/>
            <a:p>
              <a:pPr eaLnBrk="1" hangingPunct="1"/>
              <a:endParaRPr lang="en-US" i="0">
                <a:latin typeface="Arial" charset="0"/>
              </a:endParaRPr>
            </a:p>
          </p:txBody>
        </p:sp>
        <p:sp>
          <p:nvSpPr>
            <p:cNvPr id="690322" name="Freeform 10"/>
            <p:cNvSpPr>
              <a:spLocks/>
            </p:cNvSpPr>
            <p:nvPr/>
          </p:nvSpPr>
          <p:spPr bwMode="auto">
            <a:xfrm>
              <a:off x="3628" y="2639"/>
              <a:ext cx="746" cy="105"/>
            </a:xfrm>
            <a:custGeom>
              <a:avLst/>
              <a:gdLst>
                <a:gd name="T0" fmla="*/ 0 w 678"/>
                <a:gd name="T1" fmla="*/ 110 h 110"/>
                <a:gd name="T2" fmla="*/ 148 w 678"/>
                <a:gd name="T3" fmla="*/ 108 h 110"/>
                <a:gd name="T4" fmla="*/ 567 w 678"/>
                <a:gd name="T5" fmla="*/ 0 h 110"/>
                <a:gd name="T6" fmla="*/ 678 w 678"/>
                <a:gd name="T7" fmla="*/ 0 h 110"/>
                <a:gd name="T8" fmla="*/ 0 60000 65536"/>
                <a:gd name="T9" fmla="*/ 0 60000 65536"/>
                <a:gd name="T10" fmla="*/ 0 60000 65536"/>
                <a:gd name="T11" fmla="*/ 0 60000 65536"/>
                <a:gd name="T12" fmla="*/ 0 w 678"/>
                <a:gd name="T13" fmla="*/ 0 h 110"/>
                <a:gd name="T14" fmla="*/ 678 w 678"/>
                <a:gd name="T15" fmla="*/ 110 h 110"/>
              </a:gdLst>
              <a:ahLst/>
              <a:cxnLst>
                <a:cxn ang="T8">
                  <a:pos x="T0" y="T1"/>
                </a:cxn>
                <a:cxn ang="T9">
                  <a:pos x="T2" y="T3"/>
                </a:cxn>
                <a:cxn ang="T10">
                  <a:pos x="T4" y="T5"/>
                </a:cxn>
                <a:cxn ang="T11">
                  <a:pos x="T6" y="T7"/>
                </a:cxn>
              </a:cxnLst>
              <a:rect l="T12" t="T13" r="T14" b="T15"/>
              <a:pathLst>
                <a:path w="678" h="110">
                  <a:moveTo>
                    <a:pt x="0" y="110"/>
                  </a:moveTo>
                  <a:lnTo>
                    <a:pt x="148" y="108"/>
                  </a:lnTo>
                  <a:lnTo>
                    <a:pt x="567" y="0"/>
                  </a:lnTo>
                  <a:lnTo>
                    <a:pt x="678"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i="0">
                <a:latin typeface="Arial" charset="0"/>
              </a:endParaRPr>
            </a:p>
          </p:txBody>
        </p:sp>
        <p:sp>
          <p:nvSpPr>
            <p:cNvPr id="690325" name="Line 18"/>
            <p:cNvSpPr>
              <a:spLocks noChangeShapeType="1"/>
            </p:cNvSpPr>
            <p:nvPr/>
          </p:nvSpPr>
          <p:spPr bwMode="auto">
            <a:xfrm>
              <a:off x="3897" y="2777"/>
              <a:ext cx="0" cy="2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326" name="Line 21"/>
            <p:cNvSpPr>
              <a:spLocks noChangeShapeType="1"/>
            </p:cNvSpPr>
            <p:nvPr/>
          </p:nvSpPr>
          <p:spPr bwMode="auto">
            <a:xfrm>
              <a:off x="3714" y="2775"/>
              <a:ext cx="0" cy="2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327" name="Line 22"/>
            <p:cNvSpPr>
              <a:spLocks noChangeShapeType="1"/>
            </p:cNvSpPr>
            <p:nvPr/>
          </p:nvSpPr>
          <p:spPr bwMode="auto">
            <a:xfrm>
              <a:off x="3531" y="2783"/>
              <a:ext cx="0" cy="2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328" name="Line 23"/>
            <p:cNvSpPr>
              <a:spLocks noChangeShapeType="1"/>
            </p:cNvSpPr>
            <p:nvPr/>
          </p:nvSpPr>
          <p:spPr bwMode="auto">
            <a:xfrm>
              <a:off x="4074" y="2780"/>
              <a:ext cx="0" cy="2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331" name="Text Box 26"/>
            <p:cNvSpPr txBox="1">
              <a:spLocks noChangeArrowheads="1"/>
            </p:cNvSpPr>
            <p:nvPr/>
          </p:nvSpPr>
          <p:spPr bwMode="auto">
            <a:xfrm>
              <a:off x="4034" y="2880"/>
              <a:ext cx="15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8</a:t>
              </a:r>
            </a:p>
          </p:txBody>
        </p:sp>
        <p:sp>
          <p:nvSpPr>
            <p:cNvPr id="690335" name="Text Box 30"/>
            <p:cNvSpPr txBox="1">
              <a:spLocks noChangeArrowheads="1"/>
            </p:cNvSpPr>
            <p:nvPr/>
          </p:nvSpPr>
          <p:spPr bwMode="auto">
            <a:xfrm>
              <a:off x="3485" y="2874"/>
              <a:ext cx="15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2</a:t>
              </a:r>
            </a:p>
          </p:txBody>
        </p:sp>
        <p:sp>
          <p:nvSpPr>
            <p:cNvPr id="690336" name="Text Box 57"/>
            <p:cNvSpPr txBox="1">
              <a:spLocks noChangeArrowheads="1"/>
            </p:cNvSpPr>
            <p:nvPr/>
          </p:nvSpPr>
          <p:spPr bwMode="auto">
            <a:xfrm>
              <a:off x="4031" y="2745"/>
              <a:ext cx="15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7</a:t>
              </a:r>
            </a:p>
          </p:txBody>
        </p:sp>
        <p:sp>
          <p:nvSpPr>
            <p:cNvPr id="690353" name="Oval 81"/>
            <p:cNvSpPr>
              <a:spLocks noChangeArrowheads="1"/>
            </p:cNvSpPr>
            <p:nvPr/>
          </p:nvSpPr>
          <p:spPr bwMode="auto">
            <a:xfrm>
              <a:off x="3604" y="2972"/>
              <a:ext cx="27" cy="3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0354" name="Oval 82"/>
            <p:cNvSpPr>
              <a:spLocks noChangeArrowheads="1"/>
            </p:cNvSpPr>
            <p:nvPr/>
          </p:nvSpPr>
          <p:spPr bwMode="auto">
            <a:xfrm>
              <a:off x="3788" y="2970"/>
              <a:ext cx="27" cy="3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0355" name="Oval 83"/>
            <p:cNvSpPr>
              <a:spLocks noChangeArrowheads="1"/>
            </p:cNvSpPr>
            <p:nvPr/>
          </p:nvSpPr>
          <p:spPr bwMode="auto">
            <a:xfrm>
              <a:off x="4158" y="2973"/>
              <a:ext cx="27" cy="3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0360" name="Freeform 10"/>
            <p:cNvSpPr>
              <a:spLocks/>
            </p:cNvSpPr>
            <p:nvPr/>
          </p:nvSpPr>
          <p:spPr bwMode="auto">
            <a:xfrm flipV="1">
              <a:off x="3754" y="2639"/>
              <a:ext cx="550" cy="105"/>
            </a:xfrm>
            <a:custGeom>
              <a:avLst/>
              <a:gdLst>
                <a:gd name="T0" fmla="*/ 0 w 678"/>
                <a:gd name="T1" fmla="*/ 110 h 110"/>
                <a:gd name="T2" fmla="*/ 148 w 678"/>
                <a:gd name="T3" fmla="*/ 108 h 110"/>
                <a:gd name="T4" fmla="*/ 567 w 678"/>
                <a:gd name="T5" fmla="*/ 0 h 110"/>
                <a:gd name="T6" fmla="*/ 678 w 678"/>
                <a:gd name="T7" fmla="*/ 0 h 110"/>
                <a:gd name="T8" fmla="*/ 0 60000 65536"/>
                <a:gd name="T9" fmla="*/ 0 60000 65536"/>
                <a:gd name="T10" fmla="*/ 0 60000 65536"/>
                <a:gd name="T11" fmla="*/ 0 60000 65536"/>
                <a:gd name="T12" fmla="*/ 0 w 678"/>
                <a:gd name="T13" fmla="*/ 0 h 110"/>
                <a:gd name="T14" fmla="*/ 678 w 678"/>
                <a:gd name="T15" fmla="*/ 110 h 110"/>
              </a:gdLst>
              <a:ahLst/>
              <a:cxnLst>
                <a:cxn ang="T8">
                  <a:pos x="T0" y="T1"/>
                </a:cxn>
                <a:cxn ang="T9">
                  <a:pos x="T2" y="T3"/>
                </a:cxn>
                <a:cxn ang="T10">
                  <a:pos x="T4" y="T5"/>
                </a:cxn>
                <a:cxn ang="T11">
                  <a:pos x="T6" y="T7"/>
                </a:cxn>
              </a:cxnLst>
              <a:rect l="T12" t="T13" r="T14" b="T15"/>
              <a:pathLst>
                <a:path w="678" h="110">
                  <a:moveTo>
                    <a:pt x="0" y="110"/>
                  </a:moveTo>
                  <a:lnTo>
                    <a:pt x="148" y="108"/>
                  </a:lnTo>
                  <a:lnTo>
                    <a:pt x="567" y="0"/>
                  </a:lnTo>
                  <a:lnTo>
                    <a:pt x="678"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pPr eaLnBrk="1" hangingPunct="1"/>
              <a:endParaRPr lang="en-US" i="0">
                <a:latin typeface="Arial" charset="0"/>
              </a:endParaRPr>
            </a:p>
          </p:txBody>
        </p:sp>
        <p:sp>
          <p:nvSpPr>
            <p:cNvPr id="690361" name="Freeform 185"/>
            <p:cNvSpPr>
              <a:spLocks/>
            </p:cNvSpPr>
            <p:nvPr/>
          </p:nvSpPr>
          <p:spPr bwMode="auto">
            <a:xfrm>
              <a:off x="4274" y="2610"/>
              <a:ext cx="264" cy="456"/>
            </a:xfrm>
            <a:custGeom>
              <a:avLst/>
              <a:gdLst>
                <a:gd name="T0" fmla="*/ 264 w 264"/>
                <a:gd name="T1" fmla="*/ 0 h 456"/>
                <a:gd name="T2" fmla="*/ 262 w 264"/>
                <a:gd name="T3" fmla="*/ 248 h 456"/>
                <a:gd name="T4" fmla="*/ 0 w 264"/>
                <a:gd name="T5" fmla="*/ 456 h 456"/>
              </a:gdLst>
              <a:ahLst/>
              <a:cxnLst>
                <a:cxn ang="0">
                  <a:pos x="T0" y="T1"/>
                </a:cxn>
                <a:cxn ang="0">
                  <a:pos x="T2" y="T3"/>
                </a:cxn>
                <a:cxn ang="0">
                  <a:pos x="T4" y="T5"/>
                </a:cxn>
              </a:cxnLst>
              <a:rect l="0" t="0" r="r" b="b"/>
              <a:pathLst>
                <a:path w="264" h="456">
                  <a:moveTo>
                    <a:pt x="264" y="0"/>
                  </a:moveTo>
                  <a:lnTo>
                    <a:pt x="262" y="248"/>
                  </a:lnTo>
                  <a:lnTo>
                    <a:pt x="0" y="456"/>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90386" name="Group 210"/>
          <p:cNvGrpSpPr>
            <a:grpSpLocks/>
          </p:cNvGrpSpPr>
          <p:nvPr/>
        </p:nvGrpSpPr>
        <p:grpSpPr bwMode="auto">
          <a:xfrm>
            <a:off x="7080250" y="4318000"/>
            <a:ext cx="1698625" cy="742950"/>
            <a:chOff x="1003" y="3585"/>
            <a:chExt cx="1070" cy="468"/>
          </a:xfrm>
        </p:grpSpPr>
        <p:grpSp>
          <p:nvGrpSpPr>
            <p:cNvPr id="690383" name="Group 207"/>
            <p:cNvGrpSpPr>
              <a:grpSpLocks/>
            </p:cNvGrpSpPr>
            <p:nvPr/>
          </p:nvGrpSpPr>
          <p:grpSpPr bwMode="auto">
            <a:xfrm>
              <a:off x="1003" y="3723"/>
              <a:ext cx="796" cy="330"/>
              <a:chOff x="2444" y="3759"/>
              <a:chExt cx="796" cy="330"/>
            </a:xfrm>
          </p:grpSpPr>
          <p:sp>
            <p:nvSpPr>
              <p:cNvPr id="690313" name="Rectangle 77"/>
              <p:cNvSpPr>
                <a:spLocks noChangeArrowheads="1"/>
              </p:cNvSpPr>
              <p:nvPr/>
            </p:nvSpPr>
            <p:spPr bwMode="auto">
              <a:xfrm>
                <a:off x="3057" y="3793"/>
                <a:ext cx="183" cy="1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0314" name="Rectangle 76"/>
              <p:cNvSpPr>
                <a:spLocks noChangeArrowheads="1"/>
              </p:cNvSpPr>
              <p:nvPr/>
            </p:nvSpPr>
            <p:spPr bwMode="auto">
              <a:xfrm>
                <a:off x="2496" y="3796"/>
                <a:ext cx="561" cy="2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0324" name="Line 17"/>
              <p:cNvSpPr>
                <a:spLocks noChangeShapeType="1"/>
              </p:cNvSpPr>
              <p:nvPr/>
            </p:nvSpPr>
            <p:spPr bwMode="auto">
              <a:xfrm>
                <a:off x="2874" y="3797"/>
                <a:ext cx="0" cy="2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329" name="Line 24"/>
              <p:cNvSpPr>
                <a:spLocks noChangeShapeType="1"/>
              </p:cNvSpPr>
              <p:nvPr/>
            </p:nvSpPr>
            <p:spPr bwMode="auto">
              <a:xfrm>
                <a:off x="2688" y="3794"/>
                <a:ext cx="0" cy="2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330" name="Line 25"/>
              <p:cNvSpPr>
                <a:spLocks noChangeShapeType="1"/>
              </p:cNvSpPr>
              <p:nvPr/>
            </p:nvSpPr>
            <p:spPr bwMode="auto">
              <a:xfrm>
                <a:off x="3060" y="3791"/>
                <a:ext cx="0" cy="2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332" name="Text Box 27"/>
              <p:cNvSpPr txBox="1">
                <a:spLocks noChangeArrowheads="1"/>
              </p:cNvSpPr>
              <p:nvPr/>
            </p:nvSpPr>
            <p:spPr bwMode="auto">
              <a:xfrm>
                <a:off x="2456" y="3762"/>
                <a:ext cx="15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9</a:t>
                </a:r>
              </a:p>
            </p:txBody>
          </p:sp>
          <p:sp>
            <p:nvSpPr>
              <p:cNvPr id="690333" name="Text Box 28"/>
              <p:cNvSpPr txBox="1">
                <a:spLocks noChangeArrowheads="1"/>
              </p:cNvSpPr>
              <p:nvPr/>
            </p:nvSpPr>
            <p:spPr bwMode="auto">
              <a:xfrm>
                <a:off x="3008" y="3900"/>
                <a:ext cx="188"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16</a:t>
                </a:r>
              </a:p>
            </p:txBody>
          </p:sp>
          <p:sp>
            <p:nvSpPr>
              <p:cNvPr id="690334" name="Text Box 29"/>
              <p:cNvSpPr txBox="1">
                <a:spLocks noChangeArrowheads="1"/>
              </p:cNvSpPr>
              <p:nvPr/>
            </p:nvSpPr>
            <p:spPr bwMode="auto">
              <a:xfrm>
                <a:off x="2444" y="3900"/>
                <a:ext cx="188"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10</a:t>
                </a:r>
              </a:p>
            </p:txBody>
          </p:sp>
          <p:sp>
            <p:nvSpPr>
              <p:cNvPr id="690352" name="Text Box 74"/>
              <p:cNvSpPr txBox="1">
                <a:spLocks noChangeArrowheads="1"/>
              </p:cNvSpPr>
              <p:nvPr/>
            </p:nvSpPr>
            <p:spPr bwMode="auto">
              <a:xfrm>
                <a:off x="3005" y="3759"/>
                <a:ext cx="188"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15</a:t>
                </a:r>
              </a:p>
            </p:txBody>
          </p:sp>
          <p:sp>
            <p:nvSpPr>
              <p:cNvPr id="690356" name="Oval 84"/>
              <p:cNvSpPr>
                <a:spLocks noChangeArrowheads="1"/>
              </p:cNvSpPr>
              <p:nvPr/>
            </p:nvSpPr>
            <p:spPr bwMode="auto">
              <a:xfrm>
                <a:off x="2588" y="3988"/>
                <a:ext cx="27" cy="3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0357" name="Oval 85"/>
              <p:cNvSpPr>
                <a:spLocks noChangeArrowheads="1"/>
              </p:cNvSpPr>
              <p:nvPr/>
            </p:nvSpPr>
            <p:spPr bwMode="auto">
              <a:xfrm>
                <a:off x="2580" y="3853"/>
                <a:ext cx="27" cy="3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0358" name="Oval 86"/>
              <p:cNvSpPr>
                <a:spLocks noChangeArrowheads="1"/>
              </p:cNvSpPr>
              <p:nvPr/>
            </p:nvSpPr>
            <p:spPr bwMode="auto">
              <a:xfrm>
                <a:off x="3131" y="3851"/>
                <a:ext cx="27" cy="3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grpSp>
        <p:sp>
          <p:nvSpPr>
            <p:cNvPr id="690369" name="AutoShape 8"/>
            <p:cNvSpPr>
              <a:spLocks noChangeArrowheads="1"/>
            </p:cNvSpPr>
            <p:nvPr/>
          </p:nvSpPr>
          <p:spPr bwMode="auto">
            <a:xfrm>
              <a:off x="1046" y="3586"/>
              <a:ext cx="1027" cy="165"/>
            </a:xfrm>
            <a:prstGeom prst="parallelogram">
              <a:avLst>
                <a:gd name="adj" fmla="val 155606"/>
              </a:avLst>
            </a:prstGeom>
            <a:solidFill>
              <a:schemeClr val="bg1"/>
            </a:solidFill>
            <a:ln w="9525">
              <a:solidFill>
                <a:schemeClr val="tx1"/>
              </a:solidFill>
              <a:miter lim="800000"/>
              <a:headEnd/>
              <a:tailEnd/>
            </a:ln>
          </p:spPr>
          <p:txBody>
            <a:bodyPr wrap="none" anchor="ctr"/>
            <a:lstStyle/>
            <a:p>
              <a:pPr eaLnBrk="1" hangingPunct="1"/>
              <a:endParaRPr lang="en-US" i="0">
                <a:latin typeface="Arial" charset="0"/>
              </a:endParaRPr>
            </a:p>
          </p:txBody>
        </p:sp>
        <p:sp>
          <p:nvSpPr>
            <p:cNvPr id="690370" name="Freeform 10"/>
            <p:cNvSpPr>
              <a:spLocks/>
            </p:cNvSpPr>
            <p:nvPr/>
          </p:nvSpPr>
          <p:spPr bwMode="auto">
            <a:xfrm>
              <a:off x="1161" y="3614"/>
              <a:ext cx="746" cy="105"/>
            </a:xfrm>
            <a:custGeom>
              <a:avLst/>
              <a:gdLst>
                <a:gd name="T0" fmla="*/ 0 w 678"/>
                <a:gd name="T1" fmla="*/ 110 h 110"/>
                <a:gd name="T2" fmla="*/ 148 w 678"/>
                <a:gd name="T3" fmla="*/ 108 h 110"/>
                <a:gd name="T4" fmla="*/ 567 w 678"/>
                <a:gd name="T5" fmla="*/ 0 h 110"/>
                <a:gd name="T6" fmla="*/ 678 w 678"/>
                <a:gd name="T7" fmla="*/ 0 h 110"/>
                <a:gd name="T8" fmla="*/ 0 60000 65536"/>
                <a:gd name="T9" fmla="*/ 0 60000 65536"/>
                <a:gd name="T10" fmla="*/ 0 60000 65536"/>
                <a:gd name="T11" fmla="*/ 0 60000 65536"/>
                <a:gd name="T12" fmla="*/ 0 w 678"/>
                <a:gd name="T13" fmla="*/ 0 h 110"/>
                <a:gd name="T14" fmla="*/ 678 w 678"/>
                <a:gd name="T15" fmla="*/ 110 h 110"/>
              </a:gdLst>
              <a:ahLst/>
              <a:cxnLst>
                <a:cxn ang="T8">
                  <a:pos x="T0" y="T1"/>
                </a:cxn>
                <a:cxn ang="T9">
                  <a:pos x="T2" y="T3"/>
                </a:cxn>
                <a:cxn ang="T10">
                  <a:pos x="T4" y="T5"/>
                </a:cxn>
                <a:cxn ang="T11">
                  <a:pos x="T6" y="T7"/>
                </a:cxn>
              </a:cxnLst>
              <a:rect l="T12" t="T13" r="T14" b="T15"/>
              <a:pathLst>
                <a:path w="678" h="110">
                  <a:moveTo>
                    <a:pt x="0" y="110"/>
                  </a:moveTo>
                  <a:lnTo>
                    <a:pt x="148" y="108"/>
                  </a:lnTo>
                  <a:lnTo>
                    <a:pt x="567" y="0"/>
                  </a:lnTo>
                  <a:lnTo>
                    <a:pt x="678"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i="0">
                <a:latin typeface="Arial" charset="0"/>
              </a:endParaRPr>
            </a:p>
          </p:txBody>
        </p:sp>
        <p:sp>
          <p:nvSpPr>
            <p:cNvPr id="690381" name="Freeform 10"/>
            <p:cNvSpPr>
              <a:spLocks/>
            </p:cNvSpPr>
            <p:nvPr/>
          </p:nvSpPr>
          <p:spPr bwMode="auto">
            <a:xfrm flipV="1">
              <a:off x="1287" y="3614"/>
              <a:ext cx="550" cy="105"/>
            </a:xfrm>
            <a:custGeom>
              <a:avLst/>
              <a:gdLst>
                <a:gd name="T0" fmla="*/ 0 w 678"/>
                <a:gd name="T1" fmla="*/ 110 h 110"/>
                <a:gd name="T2" fmla="*/ 148 w 678"/>
                <a:gd name="T3" fmla="*/ 108 h 110"/>
                <a:gd name="T4" fmla="*/ 567 w 678"/>
                <a:gd name="T5" fmla="*/ 0 h 110"/>
                <a:gd name="T6" fmla="*/ 678 w 678"/>
                <a:gd name="T7" fmla="*/ 0 h 110"/>
                <a:gd name="T8" fmla="*/ 0 60000 65536"/>
                <a:gd name="T9" fmla="*/ 0 60000 65536"/>
                <a:gd name="T10" fmla="*/ 0 60000 65536"/>
                <a:gd name="T11" fmla="*/ 0 60000 65536"/>
                <a:gd name="T12" fmla="*/ 0 w 678"/>
                <a:gd name="T13" fmla="*/ 0 h 110"/>
                <a:gd name="T14" fmla="*/ 678 w 678"/>
                <a:gd name="T15" fmla="*/ 110 h 110"/>
              </a:gdLst>
              <a:ahLst/>
              <a:cxnLst>
                <a:cxn ang="T8">
                  <a:pos x="T0" y="T1"/>
                </a:cxn>
                <a:cxn ang="T9">
                  <a:pos x="T2" y="T3"/>
                </a:cxn>
                <a:cxn ang="T10">
                  <a:pos x="T4" y="T5"/>
                </a:cxn>
                <a:cxn ang="T11">
                  <a:pos x="T6" y="T7"/>
                </a:cxn>
              </a:cxnLst>
              <a:rect l="T12" t="T13" r="T14" b="T15"/>
              <a:pathLst>
                <a:path w="678" h="110">
                  <a:moveTo>
                    <a:pt x="0" y="110"/>
                  </a:moveTo>
                  <a:lnTo>
                    <a:pt x="148" y="108"/>
                  </a:lnTo>
                  <a:lnTo>
                    <a:pt x="567" y="0"/>
                  </a:lnTo>
                  <a:lnTo>
                    <a:pt x="678"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pPr eaLnBrk="1" hangingPunct="1"/>
              <a:endParaRPr lang="en-US" i="0">
                <a:latin typeface="Arial" charset="0"/>
              </a:endParaRPr>
            </a:p>
          </p:txBody>
        </p:sp>
        <p:sp>
          <p:nvSpPr>
            <p:cNvPr id="690382" name="Freeform 206"/>
            <p:cNvSpPr>
              <a:spLocks/>
            </p:cNvSpPr>
            <p:nvPr/>
          </p:nvSpPr>
          <p:spPr bwMode="auto">
            <a:xfrm>
              <a:off x="1807" y="3585"/>
              <a:ext cx="264" cy="456"/>
            </a:xfrm>
            <a:custGeom>
              <a:avLst/>
              <a:gdLst>
                <a:gd name="T0" fmla="*/ 264 w 264"/>
                <a:gd name="T1" fmla="*/ 0 h 456"/>
                <a:gd name="T2" fmla="*/ 262 w 264"/>
                <a:gd name="T3" fmla="*/ 248 h 456"/>
                <a:gd name="T4" fmla="*/ 0 w 264"/>
                <a:gd name="T5" fmla="*/ 456 h 456"/>
              </a:gdLst>
              <a:ahLst/>
              <a:cxnLst>
                <a:cxn ang="0">
                  <a:pos x="T0" y="T1"/>
                </a:cxn>
                <a:cxn ang="0">
                  <a:pos x="T2" y="T3"/>
                </a:cxn>
                <a:cxn ang="0">
                  <a:pos x="T4" y="T5"/>
                </a:cxn>
              </a:cxnLst>
              <a:rect l="0" t="0" r="r" b="b"/>
              <a:pathLst>
                <a:path w="264" h="456">
                  <a:moveTo>
                    <a:pt x="264" y="0"/>
                  </a:moveTo>
                  <a:lnTo>
                    <a:pt x="262" y="248"/>
                  </a:lnTo>
                  <a:lnTo>
                    <a:pt x="0" y="456"/>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90384" name="Freeform 208"/>
            <p:cNvSpPr>
              <a:spLocks/>
            </p:cNvSpPr>
            <p:nvPr/>
          </p:nvSpPr>
          <p:spPr bwMode="auto">
            <a:xfrm>
              <a:off x="1044" y="3747"/>
              <a:ext cx="762" cy="303"/>
            </a:xfrm>
            <a:custGeom>
              <a:avLst/>
              <a:gdLst>
                <a:gd name="T0" fmla="*/ 0 w 762"/>
                <a:gd name="T1" fmla="*/ 3 h 303"/>
                <a:gd name="T2" fmla="*/ 0 w 762"/>
                <a:gd name="T3" fmla="*/ 303 h 303"/>
                <a:gd name="T4" fmla="*/ 762 w 762"/>
                <a:gd name="T5" fmla="*/ 303 h 303"/>
                <a:gd name="T6" fmla="*/ 762 w 762"/>
                <a:gd name="T7" fmla="*/ 0 h 303"/>
              </a:gdLst>
              <a:ahLst/>
              <a:cxnLst>
                <a:cxn ang="0">
                  <a:pos x="T0" y="T1"/>
                </a:cxn>
                <a:cxn ang="0">
                  <a:pos x="T2" y="T3"/>
                </a:cxn>
                <a:cxn ang="0">
                  <a:pos x="T4" y="T5"/>
                </a:cxn>
                <a:cxn ang="0">
                  <a:pos x="T6" y="T7"/>
                </a:cxn>
              </a:cxnLst>
              <a:rect l="0" t="0" r="r" b="b"/>
              <a:pathLst>
                <a:path w="762" h="303">
                  <a:moveTo>
                    <a:pt x="0" y="3"/>
                  </a:moveTo>
                  <a:lnTo>
                    <a:pt x="0" y="303"/>
                  </a:lnTo>
                  <a:lnTo>
                    <a:pt x="762" y="303"/>
                  </a:lnTo>
                  <a:lnTo>
                    <a:pt x="762" y="0"/>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90385" name="Line 209"/>
            <p:cNvSpPr>
              <a:spLocks noChangeShapeType="1"/>
            </p:cNvSpPr>
            <p:nvPr/>
          </p:nvSpPr>
          <p:spPr bwMode="auto">
            <a:xfrm flipV="1">
              <a:off x="1044" y="3888"/>
              <a:ext cx="768" cy="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90343" name="Text Box 64"/>
          <p:cNvSpPr txBox="1">
            <a:spLocks noChangeArrowheads="1"/>
          </p:cNvSpPr>
          <p:nvPr/>
        </p:nvSpPr>
        <p:spPr bwMode="auto">
          <a:xfrm>
            <a:off x="8037513" y="5297488"/>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i="0">
                <a:latin typeface="Arial" charset="0"/>
              </a:rPr>
              <a:t>…</a:t>
            </a:r>
          </a:p>
        </p:txBody>
      </p:sp>
      <p:pic>
        <p:nvPicPr>
          <p:cNvPr id="690344" name="Picture 65" descr="term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8363" y="5240338"/>
            <a:ext cx="49688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0345" name="Picture 66" descr="term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5400" y="5275263"/>
            <a:ext cx="4968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0346" name="Picture 67" descr="term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8838" y="5103813"/>
            <a:ext cx="49688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0347" name="Line 69"/>
          <p:cNvSpPr>
            <a:spLocks noChangeShapeType="1"/>
          </p:cNvSpPr>
          <p:nvPr/>
        </p:nvSpPr>
        <p:spPr bwMode="auto">
          <a:xfrm>
            <a:off x="7324725" y="4922838"/>
            <a:ext cx="101600" cy="377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348" name="Line 70"/>
          <p:cNvSpPr>
            <a:spLocks noChangeShapeType="1"/>
          </p:cNvSpPr>
          <p:nvPr/>
        </p:nvSpPr>
        <p:spPr bwMode="auto">
          <a:xfrm>
            <a:off x="7315200" y="4721225"/>
            <a:ext cx="479425" cy="603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349" name="Line 71"/>
          <p:cNvSpPr>
            <a:spLocks noChangeShapeType="1"/>
          </p:cNvSpPr>
          <p:nvPr/>
        </p:nvSpPr>
        <p:spPr bwMode="auto">
          <a:xfrm>
            <a:off x="8170863" y="4665663"/>
            <a:ext cx="514350" cy="4841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351" name="Text Box 73"/>
          <p:cNvSpPr txBox="1">
            <a:spLocks noChangeArrowheads="1"/>
          </p:cNvSpPr>
          <p:nvPr/>
        </p:nvSpPr>
        <p:spPr bwMode="auto">
          <a:xfrm>
            <a:off x="7364413" y="5827713"/>
            <a:ext cx="1433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00" i="0">
                <a:latin typeface="Arial" charset="0"/>
              </a:rPr>
              <a:t>Computer Science</a:t>
            </a:r>
          </a:p>
          <a:p>
            <a:pPr algn="ctr" eaLnBrk="1" hangingPunct="1"/>
            <a:r>
              <a:rPr lang="en-US" sz="1200" i="0">
                <a:latin typeface="Arial" charset="0"/>
              </a:rPr>
              <a:t>(VLAN ports 9-16)</a:t>
            </a:r>
          </a:p>
        </p:txBody>
      </p:sp>
      <p:sp>
        <p:nvSpPr>
          <p:cNvPr id="690387" name="Rectangle 211"/>
          <p:cNvSpPr>
            <a:spLocks noChangeArrowheads="1"/>
          </p:cNvSpPr>
          <p:nvPr/>
        </p:nvSpPr>
        <p:spPr bwMode="auto">
          <a:xfrm>
            <a:off x="4095750" y="3695700"/>
            <a:ext cx="483711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2"/>
              </a:buClr>
              <a:buSzPct val="85000"/>
              <a:buFont typeface="ZapfDingbats" pitchFamily="82" charset="2"/>
              <a:buNone/>
            </a:pPr>
            <a:r>
              <a:rPr lang="en-US" sz="2000" i="0"/>
              <a:t>… operates as </a:t>
            </a:r>
            <a:r>
              <a:rPr lang="en-US" sz="2000">
                <a:solidFill>
                  <a:srgbClr val="FF0000"/>
                </a:solidFill>
              </a:rPr>
              <a:t>multiple</a:t>
            </a:r>
            <a:r>
              <a:rPr lang="en-US" sz="2000" i="0"/>
              <a:t> virtual switches</a:t>
            </a:r>
          </a:p>
          <a:p>
            <a:pPr marL="342900" indent="-342900">
              <a:spcBef>
                <a:spcPct val="20000"/>
              </a:spcBef>
              <a:buClr>
                <a:schemeClr val="accent2"/>
              </a:buClr>
              <a:buSzPct val="85000"/>
              <a:buFont typeface="ZapfDingbats" pitchFamily="82" charset="2"/>
              <a:buChar char="r"/>
            </a:pPr>
            <a:endParaRPr lang="en-US" sz="2000" i="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4A343BD9-FC4C-451C-9614-BB36DC8EF32C}" type="slidenum">
              <a:rPr lang="en-US"/>
              <a:pPr/>
              <a:t>7</a:t>
            </a:fld>
            <a:endParaRPr lang="en-US"/>
          </a:p>
        </p:txBody>
      </p:sp>
      <p:sp>
        <p:nvSpPr>
          <p:cNvPr id="160770" name="Rectangle 2"/>
          <p:cNvSpPr>
            <a:spLocks noGrp="1" noChangeArrowheads="1"/>
          </p:cNvSpPr>
          <p:nvPr>
            <p:ph type="title"/>
          </p:nvPr>
        </p:nvSpPr>
        <p:spPr/>
        <p:txBody>
          <a:bodyPr/>
          <a:lstStyle/>
          <a:p>
            <a:r>
              <a:rPr lang="en-US"/>
              <a:t>Link Layer Services (more)</a:t>
            </a:r>
          </a:p>
        </p:txBody>
      </p:sp>
      <p:sp>
        <p:nvSpPr>
          <p:cNvPr id="160771" name="Rectangle 3"/>
          <p:cNvSpPr>
            <a:spLocks noGrp="1" noChangeArrowheads="1"/>
          </p:cNvSpPr>
          <p:nvPr>
            <p:ph type="body" idx="1"/>
          </p:nvPr>
        </p:nvSpPr>
        <p:spPr/>
        <p:txBody>
          <a:bodyPr/>
          <a:lstStyle/>
          <a:p>
            <a:r>
              <a:rPr lang="en-US" sz="2400" i="1">
                <a:solidFill>
                  <a:srgbClr val="FF0000"/>
                </a:solidFill>
              </a:rPr>
              <a:t>flow control:</a:t>
            </a:r>
            <a:r>
              <a:rPr lang="en-US"/>
              <a:t> </a:t>
            </a:r>
          </a:p>
          <a:p>
            <a:pPr lvl="1"/>
            <a:r>
              <a:rPr lang="en-US" sz="2000"/>
              <a:t>pacing between adjacent sending and receiving nodes</a:t>
            </a:r>
            <a:endParaRPr lang="en-US"/>
          </a:p>
          <a:p>
            <a:r>
              <a:rPr lang="en-US" sz="2400" i="1">
                <a:solidFill>
                  <a:srgbClr val="FF0000"/>
                </a:solidFill>
              </a:rPr>
              <a:t>error detection</a:t>
            </a:r>
            <a:r>
              <a:rPr lang="en-US" sz="2400">
                <a:solidFill>
                  <a:srgbClr val="FF0000"/>
                </a:solidFill>
              </a:rPr>
              <a:t>:</a:t>
            </a:r>
            <a:r>
              <a:rPr lang="en-US"/>
              <a:t> </a:t>
            </a:r>
          </a:p>
          <a:p>
            <a:pPr lvl="1"/>
            <a:r>
              <a:rPr lang="en-US" sz="2000"/>
              <a:t>errors caused by signal attenuation, noise. </a:t>
            </a:r>
          </a:p>
          <a:p>
            <a:pPr lvl="1"/>
            <a:r>
              <a:rPr lang="en-US" sz="2000"/>
              <a:t>receiver detects presence of errors: </a:t>
            </a:r>
          </a:p>
          <a:p>
            <a:pPr lvl="2"/>
            <a:r>
              <a:rPr lang="en-US"/>
              <a:t>signals sender for retransmission or drops frame </a:t>
            </a:r>
          </a:p>
          <a:p>
            <a:r>
              <a:rPr lang="en-US" sz="2400">
                <a:solidFill>
                  <a:srgbClr val="FF0000"/>
                </a:solidFill>
              </a:rPr>
              <a:t>error correction:</a:t>
            </a:r>
            <a:r>
              <a:rPr lang="en-US"/>
              <a:t> </a:t>
            </a:r>
          </a:p>
          <a:p>
            <a:pPr lvl="1"/>
            <a:r>
              <a:rPr lang="en-US" sz="2000"/>
              <a:t>receiver identifies </a:t>
            </a:r>
            <a:r>
              <a:rPr lang="en-US" sz="2000" i="1">
                <a:solidFill>
                  <a:srgbClr val="FF0000"/>
                </a:solidFill>
              </a:rPr>
              <a:t>and corrects</a:t>
            </a:r>
            <a:r>
              <a:rPr lang="en-US" sz="2000"/>
              <a:t> bit error(s) without resorting to retransmission</a:t>
            </a:r>
            <a:endParaRPr lang="en-US"/>
          </a:p>
          <a:p>
            <a:r>
              <a:rPr lang="en-US" sz="2400" i="1">
                <a:solidFill>
                  <a:srgbClr val="FF0000"/>
                </a:solidFill>
              </a:rPr>
              <a:t>half-duplex and full-duplex</a:t>
            </a:r>
            <a:endParaRPr lang="en-US" sz="2400">
              <a:solidFill>
                <a:srgbClr val="FF0000"/>
              </a:solidFill>
            </a:endParaRPr>
          </a:p>
          <a:p>
            <a:pPr lvl="1"/>
            <a:r>
              <a:rPr lang="en-US" sz="2000"/>
              <a:t>with half duplex, nodes at both ends of link can transmit, but not at same time</a:t>
            </a:r>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Footer Placeholder 4"/>
          <p:cNvSpPr>
            <a:spLocks noGrp="1"/>
          </p:cNvSpPr>
          <p:nvPr>
            <p:ph type="ftr" sz="quarter" idx="11"/>
          </p:nvPr>
        </p:nvSpPr>
        <p:spPr/>
        <p:txBody>
          <a:bodyPr/>
          <a:lstStyle/>
          <a:p>
            <a:r>
              <a:rPr lang="en-US"/>
              <a:t>5: DataLink Layer</a:t>
            </a:r>
          </a:p>
        </p:txBody>
      </p:sp>
      <p:sp>
        <p:nvSpPr>
          <p:cNvPr id="87" name="Slide Number Placeholder 5"/>
          <p:cNvSpPr>
            <a:spLocks noGrp="1"/>
          </p:cNvSpPr>
          <p:nvPr>
            <p:ph type="sldNum" sz="quarter" idx="12"/>
          </p:nvPr>
        </p:nvSpPr>
        <p:spPr/>
        <p:txBody>
          <a:bodyPr/>
          <a:lstStyle/>
          <a:p>
            <a:r>
              <a:rPr lang="en-US"/>
              <a:t>5-</a:t>
            </a:r>
            <a:fld id="{1CCA859B-2742-41BB-8312-0C1F5611D4AE}" type="slidenum">
              <a:rPr lang="en-US"/>
              <a:pPr/>
              <a:t>70</a:t>
            </a:fld>
            <a:endParaRPr lang="en-US"/>
          </a:p>
        </p:txBody>
      </p:sp>
      <p:sp>
        <p:nvSpPr>
          <p:cNvPr id="691315" name="Rectangle 115"/>
          <p:cNvSpPr>
            <a:spLocks noChangeArrowheads="1"/>
          </p:cNvSpPr>
          <p:nvPr/>
        </p:nvSpPr>
        <p:spPr bwMode="auto">
          <a:xfrm>
            <a:off x="7731125" y="3063875"/>
            <a:ext cx="279400" cy="2286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1204" name="Rectangle 4"/>
          <p:cNvSpPr>
            <a:spLocks noChangeArrowheads="1"/>
          </p:cNvSpPr>
          <p:nvPr/>
        </p:nvSpPr>
        <p:spPr bwMode="auto">
          <a:xfrm>
            <a:off x="5657850" y="2847975"/>
            <a:ext cx="273050" cy="19685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1205" name="Rectangle 5"/>
          <p:cNvSpPr>
            <a:spLocks noGrp="1" noChangeArrowheads="1"/>
          </p:cNvSpPr>
          <p:nvPr>
            <p:ph type="title"/>
          </p:nvPr>
        </p:nvSpPr>
        <p:spPr/>
        <p:txBody>
          <a:bodyPr/>
          <a:lstStyle/>
          <a:p>
            <a:r>
              <a:rPr lang="en-US"/>
              <a:t>Port-based VLAN</a:t>
            </a:r>
          </a:p>
        </p:txBody>
      </p:sp>
      <p:sp>
        <p:nvSpPr>
          <p:cNvPr id="691210" name="Rectangle 80"/>
          <p:cNvSpPr>
            <a:spLocks noChangeArrowheads="1"/>
          </p:cNvSpPr>
          <p:nvPr/>
        </p:nvSpPr>
        <p:spPr bwMode="auto">
          <a:xfrm>
            <a:off x="5649913" y="3057525"/>
            <a:ext cx="290512" cy="24288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1211" name="Rectangle 77"/>
          <p:cNvSpPr>
            <a:spLocks noChangeArrowheads="1"/>
          </p:cNvSpPr>
          <p:nvPr/>
        </p:nvSpPr>
        <p:spPr bwMode="auto">
          <a:xfrm>
            <a:off x="7721600" y="2838450"/>
            <a:ext cx="290513" cy="2095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1212" name="Rectangle 76"/>
          <p:cNvSpPr>
            <a:spLocks noChangeArrowheads="1"/>
          </p:cNvSpPr>
          <p:nvPr/>
        </p:nvSpPr>
        <p:spPr bwMode="auto">
          <a:xfrm>
            <a:off x="6831013" y="2843213"/>
            <a:ext cx="890587"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1213" name="Rectangle 75"/>
          <p:cNvSpPr>
            <a:spLocks noChangeArrowheads="1"/>
          </p:cNvSpPr>
          <p:nvPr/>
        </p:nvSpPr>
        <p:spPr bwMode="auto">
          <a:xfrm>
            <a:off x="5935663" y="2843213"/>
            <a:ext cx="900112" cy="452437"/>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1214" name="Rectangle 2"/>
          <p:cNvSpPr>
            <a:spLocks noChangeArrowheads="1"/>
          </p:cNvSpPr>
          <p:nvPr/>
        </p:nvSpPr>
        <p:spPr bwMode="auto">
          <a:xfrm>
            <a:off x="5649913" y="2835275"/>
            <a:ext cx="2370137" cy="468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i="0">
              <a:latin typeface="Arial" charset="0"/>
            </a:endParaRPr>
          </a:p>
        </p:txBody>
      </p:sp>
      <p:sp>
        <p:nvSpPr>
          <p:cNvPr id="691215" name="Line 3"/>
          <p:cNvSpPr>
            <a:spLocks noChangeShapeType="1"/>
          </p:cNvSpPr>
          <p:nvPr/>
        </p:nvSpPr>
        <p:spPr bwMode="auto">
          <a:xfrm>
            <a:off x="5651500" y="3051175"/>
            <a:ext cx="2351088" cy="47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1216" name="Text Box 6"/>
          <p:cNvSpPr txBox="1">
            <a:spLocks noChangeArrowheads="1"/>
          </p:cNvSpPr>
          <p:nvPr/>
        </p:nvSpPr>
        <p:spPr bwMode="auto">
          <a:xfrm>
            <a:off x="5567363" y="279400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1</a:t>
            </a:r>
          </a:p>
        </p:txBody>
      </p:sp>
      <p:sp>
        <p:nvSpPr>
          <p:cNvPr id="691217" name="Line 7"/>
          <p:cNvSpPr>
            <a:spLocks noChangeShapeType="1"/>
          </p:cNvSpPr>
          <p:nvPr/>
        </p:nvSpPr>
        <p:spPr bwMode="auto">
          <a:xfrm>
            <a:off x="6831013" y="2840038"/>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1218" name="AutoShape 8"/>
          <p:cNvSpPr>
            <a:spLocks noChangeArrowheads="1"/>
          </p:cNvSpPr>
          <p:nvPr/>
        </p:nvSpPr>
        <p:spPr bwMode="auto">
          <a:xfrm>
            <a:off x="5621338" y="2576513"/>
            <a:ext cx="3176587" cy="261937"/>
          </a:xfrm>
          <a:prstGeom prst="parallelogram">
            <a:avLst>
              <a:gd name="adj" fmla="val 303182"/>
            </a:avLst>
          </a:prstGeom>
          <a:solidFill>
            <a:schemeClr val="bg1"/>
          </a:solidFill>
          <a:ln w="9525">
            <a:solidFill>
              <a:schemeClr val="tx1"/>
            </a:solidFill>
            <a:miter lim="800000"/>
            <a:headEnd/>
            <a:tailEnd/>
          </a:ln>
        </p:spPr>
        <p:txBody>
          <a:bodyPr wrap="none" anchor="ctr"/>
          <a:lstStyle/>
          <a:p>
            <a:pPr eaLnBrk="1" hangingPunct="1"/>
            <a:endParaRPr lang="en-US" i="0">
              <a:latin typeface="Arial" charset="0"/>
            </a:endParaRPr>
          </a:p>
        </p:txBody>
      </p:sp>
      <p:sp>
        <p:nvSpPr>
          <p:cNvPr id="691219" name="Freeform 9"/>
          <p:cNvSpPr>
            <a:spLocks/>
          </p:cNvSpPr>
          <p:nvPr/>
        </p:nvSpPr>
        <p:spPr bwMode="auto">
          <a:xfrm>
            <a:off x="8024813" y="2579688"/>
            <a:ext cx="763587" cy="720725"/>
          </a:xfrm>
          <a:custGeom>
            <a:avLst/>
            <a:gdLst>
              <a:gd name="T0" fmla="*/ 0 w 232"/>
              <a:gd name="T1" fmla="*/ 454 h 454"/>
              <a:gd name="T2" fmla="*/ 232 w 232"/>
              <a:gd name="T3" fmla="*/ 274 h 454"/>
              <a:gd name="T4" fmla="*/ 229 w 232"/>
              <a:gd name="T5" fmla="*/ 0 h 454"/>
              <a:gd name="T6" fmla="*/ 0 60000 65536"/>
              <a:gd name="T7" fmla="*/ 0 60000 65536"/>
              <a:gd name="T8" fmla="*/ 0 60000 65536"/>
              <a:gd name="T9" fmla="*/ 0 w 232"/>
              <a:gd name="T10" fmla="*/ 0 h 454"/>
              <a:gd name="T11" fmla="*/ 232 w 232"/>
              <a:gd name="T12" fmla="*/ 454 h 454"/>
            </a:gdLst>
            <a:ahLst/>
            <a:cxnLst>
              <a:cxn ang="T6">
                <a:pos x="T0" y="T1"/>
              </a:cxn>
              <a:cxn ang="T7">
                <a:pos x="T2" y="T3"/>
              </a:cxn>
              <a:cxn ang="T8">
                <a:pos x="T4" y="T5"/>
              </a:cxn>
            </a:cxnLst>
            <a:rect l="T9" t="T10" r="T11" b="T12"/>
            <a:pathLst>
              <a:path w="232" h="454">
                <a:moveTo>
                  <a:pt x="0" y="454"/>
                </a:moveTo>
                <a:lnTo>
                  <a:pt x="232" y="274"/>
                </a:lnTo>
                <a:lnTo>
                  <a:pt x="229"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i="0">
              <a:latin typeface="Arial" charset="0"/>
            </a:endParaRPr>
          </a:p>
        </p:txBody>
      </p:sp>
      <p:sp>
        <p:nvSpPr>
          <p:cNvPr id="691220" name="Freeform 10"/>
          <p:cNvSpPr>
            <a:spLocks/>
          </p:cNvSpPr>
          <p:nvPr/>
        </p:nvSpPr>
        <p:spPr bwMode="auto">
          <a:xfrm>
            <a:off x="6022975" y="2624138"/>
            <a:ext cx="2228850" cy="150812"/>
          </a:xfrm>
          <a:custGeom>
            <a:avLst/>
            <a:gdLst>
              <a:gd name="T0" fmla="*/ 0 w 678"/>
              <a:gd name="T1" fmla="*/ 110 h 110"/>
              <a:gd name="T2" fmla="*/ 148 w 678"/>
              <a:gd name="T3" fmla="*/ 108 h 110"/>
              <a:gd name="T4" fmla="*/ 567 w 678"/>
              <a:gd name="T5" fmla="*/ 0 h 110"/>
              <a:gd name="T6" fmla="*/ 678 w 678"/>
              <a:gd name="T7" fmla="*/ 0 h 110"/>
              <a:gd name="T8" fmla="*/ 0 60000 65536"/>
              <a:gd name="T9" fmla="*/ 0 60000 65536"/>
              <a:gd name="T10" fmla="*/ 0 60000 65536"/>
              <a:gd name="T11" fmla="*/ 0 60000 65536"/>
              <a:gd name="T12" fmla="*/ 0 w 678"/>
              <a:gd name="T13" fmla="*/ 0 h 110"/>
              <a:gd name="T14" fmla="*/ 678 w 678"/>
              <a:gd name="T15" fmla="*/ 110 h 110"/>
            </a:gdLst>
            <a:ahLst/>
            <a:cxnLst>
              <a:cxn ang="T8">
                <a:pos x="T0" y="T1"/>
              </a:cxn>
              <a:cxn ang="T9">
                <a:pos x="T2" y="T3"/>
              </a:cxn>
              <a:cxn ang="T10">
                <a:pos x="T4" y="T5"/>
              </a:cxn>
              <a:cxn ang="T11">
                <a:pos x="T6" y="T7"/>
              </a:cxn>
            </a:cxnLst>
            <a:rect l="T12" t="T13" r="T14" b="T15"/>
            <a:pathLst>
              <a:path w="678" h="110">
                <a:moveTo>
                  <a:pt x="0" y="110"/>
                </a:moveTo>
                <a:lnTo>
                  <a:pt x="148" y="108"/>
                </a:lnTo>
                <a:lnTo>
                  <a:pt x="567" y="0"/>
                </a:lnTo>
                <a:lnTo>
                  <a:pt x="678"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i="0">
              <a:latin typeface="Arial" charset="0"/>
            </a:endParaRPr>
          </a:p>
        </p:txBody>
      </p:sp>
      <p:sp>
        <p:nvSpPr>
          <p:cNvPr id="691221" name="Freeform 11"/>
          <p:cNvSpPr>
            <a:spLocks/>
          </p:cNvSpPr>
          <p:nvPr/>
        </p:nvSpPr>
        <p:spPr bwMode="auto">
          <a:xfrm>
            <a:off x="6496050" y="2624138"/>
            <a:ext cx="1420813" cy="166687"/>
          </a:xfrm>
          <a:custGeom>
            <a:avLst/>
            <a:gdLst>
              <a:gd name="T0" fmla="*/ 0 w 432"/>
              <a:gd name="T1" fmla="*/ 0 h 105"/>
              <a:gd name="T2" fmla="*/ 85 w 432"/>
              <a:gd name="T3" fmla="*/ 0 h 105"/>
              <a:gd name="T4" fmla="*/ 307 w 432"/>
              <a:gd name="T5" fmla="*/ 105 h 105"/>
              <a:gd name="T6" fmla="*/ 432 w 432"/>
              <a:gd name="T7" fmla="*/ 105 h 105"/>
              <a:gd name="T8" fmla="*/ 0 60000 65536"/>
              <a:gd name="T9" fmla="*/ 0 60000 65536"/>
              <a:gd name="T10" fmla="*/ 0 60000 65536"/>
              <a:gd name="T11" fmla="*/ 0 60000 65536"/>
              <a:gd name="T12" fmla="*/ 0 w 432"/>
              <a:gd name="T13" fmla="*/ 0 h 105"/>
              <a:gd name="T14" fmla="*/ 432 w 432"/>
              <a:gd name="T15" fmla="*/ 105 h 105"/>
            </a:gdLst>
            <a:ahLst/>
            <a:cxnLst>
              <a:cxn ang="T8">
                <a:pos x="T0" y="T1"/>
              </a:cxn>
              <a:cxn ang="T9">
                <a:pos x="T2" y="T3"/>
              </a:cxn>
              <a:cxn ang="T10">
                <a:pos x="T4" y="T5"/>
              </a:cxn>
              <a:cxn ang="T11">
                <a:pos x="T6" y="T7"/>
              </a:cxn>
            </a:cxnLst>
            <a:rect l="T12" t="T13" r="T14" b="T15"/>
            <a:pathLst>
              <a:path w="432" h="105">
                <a:moveTo>
                  <a:pt x="0" y="0"/>
                </a:moveTo>
                <a:lnTo>
                  <a:pt x="85" y="0"/>
                </a:lnTo>
                <a:lnTo>
                  <a:pt x="307" y="105"/>
                </a:lnTo>
                <a:lnTo>
                  <a:pt x="432" y="105"/>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i="0">
              <a:latin typeface="Arial" charset="0"/>
            </a:endParaRPr>
          </a:p>
        </p:txBody>
      </p:sp>
      <p:sp>
        <p:nvSpPr>
          <p:cNvPr id="691222" name="Line 17"/>
          <p:cNvSpPr>
            <a:spLocks noChangeShapeType="1"/>
          </p:cNvSpPr>
          <p:nvPr/>
        </p:nvSpPr>
        <p:spPr bwMode="auto">
          <a:xfrm>
            <a:off x="7431088" y="2844800"/>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1223" name="Line 18"/>
          <p:cNvSpPr>
            <a:spLocks noChangeShapeType="1"/>
          </p:cNvSpPr>
          <p:nvPr/>
        </p:nvSpPr>
        <p:spPr bwMode="auto">
          <a:xfrm>
            <a:off x="6230938" y="2840038"/>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1224" name="Line 21"/>
          <p:cNvSpPr>
            <a:spLocks noChangeShapeType="1"/>
          </p:cNvSpPr>
          <p:nvPr/>
        </p:nvSpPr>
        <p:spPr bwMode="auto">
          <a:xfrm>
            <a:off x="5940425" y="2836863"/>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1225" name="Line 22"/>
          <p:cNvSpPr>
            <a:spLocks noChangeShapeType="1"/>
          </p:cNvSpPr>
          <p:nvPr/>
        </p:nvSpPr>
        <p:spPr bwMode="auto">
          <a:xfrm>
            <a:off x="5649913" y="2849563"/>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1226" name="Line 23"/>
          <p:cNvSpPr>
            <a:spLocks noChangeShapeType="1"/>
          </p:cNvSpPr>
          <p:nvPr/>
        </p:nvSpPr>
        <p:spPr bwMode="auto">
          <a:xfrm>
            <a:off x="6511925" y="2844800"/>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1227" name="Line 24"/>
          <p:cNvSpPr>
            <a:spLocks noChangeShapeType="1"/>
          </p:cNvSpPr>
          <p:nvPr/>
        </p:nvSpPr>
        <p:spPr bwMode="auto">
          <a:xfrm>
            <a:off x="7135813" y="2840038"/>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1228" name="Line 25"/>
          <p:cNvSpPr>
            <a:spLocks noChangeShapeType="1"/>
          </p:cNvSpPr>
          <p:nvPr/>
        </p:nvSpPr>
        <p:spPr bwMode="auto">
          <a:xfrm>
            <a:off x="7726363" y="2835275"/>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1229" name="Text Box 26"/>
          <p:cNvSpPr txBox="1">
            <a:spLocks noChangeArrowheads="1"/>
          </p:cNvSpPr>
          <p:nvPr/>
        </p:nvSpPr>
        <p:spPr bwMode="auto">
          <a:xfrm>
            <a:off x="6448425" y="300355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8</a:t>
            </a:r>
          </a:p>
        </p:txBody>
      </p:sp>
      <p:sp>
        <p:nvSpPr>
          <p:cNvPr id="691230" name="Text Box 27"/>
          <p:cNvSpPr txBox="1">
            <a:spLocks noChangeArrowheads="1"/>
          </p:cNvSpPr>
          <p:nvPr/>
        </p:nvSpPr>
        <p:spPr bwMode="auto">
          <a:xfrm>
            <a:off x="6767513" y="278923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9</a:t>
            </a:r>
          </a:p>
        </p:txBody>
      </p:sp>
      <p:sp>
        <p:nvSpPr>
          <p:cNvPr id="691231" name="Text Box 28"/>
          <p:cNvSpPr txBox="1">
            <a:spLocks noChangeArrowheads="1"/>
          </p:cNvSpPr>
          <p:nvPr/>
        </p:nvSpPr>
        <p:spPr bwMode="auto">
          <a:xfrm>
            <a:off x="7643813" y="3008313"/>
            <a:ext cx="2984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16</a:t>
            </a:r>
          </a:p>
        </p:txBody>
      </p:sp>
      <p:sp>
        <p:nvSpPr>
          <p:cNvPr id="691232" name="Text Box 29"/>
          <p:cNvSpPr txBox="1">
            <a:spLocks noChangeArrowheads="1"/>
          </p:cNvSpPr>
          <p:nvPr/>
        </p:nvSpPr>
        <p:spPr bwMode="auto">
          <a:xfrm>
            <a:off x="6748463" y="3008313"/>
            <a:ext cx="2984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10</a:t>
            </a:r>
          </a:p>
        </p:txBody>
      </p:sp>
      <p:sp>
        <p:nvSpPr>
          <p:cNvPr id="691233" name="Text Box 30"/>
          <p:cNvSpPr txBox="1">
            <a:spLocks noChangeArrowheads="1"/>
          </p:cNvSpPr>
          <p:nvPr/>
        </p:nvSpPr>
        <p:spPr bwMode="auto">
          <a:xfrm>
            <a:off x="5576888" y="300355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2</a:t>
            </a:r>
          </a:p>
        </p:txBody>
      </p:sp>
      <p:sp>
        <p:nvSpPr>
          <p:cNvPr id="691234" name="Text Box 57"/>
          <p:cNvSpPr txBox="1">
            <a:spLocks noChangeArrowheads="1"/>
          </p:cNvSpPr>
          <p:nvPr/>
        </p:nvSpPr>
        <p:spPr bwMode="auto">
          <a:xfrm>
            <a:off x="6443663" y="278923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7</a:t>
            </a:r>
          </a:p>
        </p:txBody>
      </p:sp>
      <p:pic>
        <p:nvPicPr>
          <p:cNvPr id="691235" name="Picture 58" descr="term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1538" y="3443288"/>
            <a:ext cx="49688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1236" name="Picture 59" descr="term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5238" y="3582988"/>
            <a:ext cx="49688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1237" name="Picture 60" descr="term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0" y="3529013"/>
            <a:ext cx="4968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1238" name="Line 61"/>
          <p:cNvSpPr>
            <a:spLocks noChangeShapeType="1"/>
          </p:cNvSpPr>
          <p:nvPr/>
        </p:nvSpPr>
        <p:spPr bwMode="auto">
          <a:xfrm flipH="1">
            <a:off x="4889500" y="3179763"/>
            <a:ext cx="901700" cy="279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1239" name="Line 62"/>
          <p:cNvSpPr>
            <a:spLocks noChangeShapeType="1"/>
          </p:cNvSpPr>
          <p:nvPr/>
        </p:nvSpPr>
        <p:spPr bwMode="auto">
          <a:xfrm flipH="1">
            <a:off x="5275263" y="3170238"/>
            <a:ext cx="806450" cy="419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1240" name="Line 63"/>
          <p:cNvSpPr>
            <a:spLocks noChangeShapeType="1"/>
          </p:cNvSpPr>
          <p:nvPr/>
        </p:nvSpPr>
        <p:spPr bwMode="auto">
          <a:xfrm flipH="1">
            <a:off x="5994400" y="3186113"/>
            <a:ext cx="70961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1241" name="Text Box 64"/>
          <p:cNvSpPr txBox="1">
            <a:spLocks noChangeArrowheads="1"/>
          </p:cNvSpPr>
          <p:nvPr/>
        </p:nvSpPr>
        <p:spPr bwMode="auto">
          <a:xfrm>
            <a:off x="7715250" y="3548063"/>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i="0">
                <a:latin typeface="Arial" charset="0"/>
              </a:rPr>
              <a:t>…</a:t>
            </a:r>
          </a:p>
        </p:txBody>
      </p:sp>
      <p:pic>
        <p:nvPicPr>
          <p:cNvPr id="691242" name="Picture 65" descr="term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100" y="3490913"/>
            <a:ext cx="4968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1243" name="Picture 66" descr="term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3138" y="3525838"/>
            <a:ext cx="49688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1244" name="Picture 67" descr="term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6575" y="3354388"/>
            <a:ext cx="4968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1245" name="Line 69"/>
          <p:cNvSpPr>
            <a:spLocks noChangeShapeType="1"/>
          </p:cNvSpPr>
          <p:nvPr/>
        </p:nvSpPr>
        <p:spPr bwMode="auto">
          <a:xfrm>
            <a:off x="7002463" y="3173413"/>
            <a:ext cx="101600" cy="377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1246" name="Line 70"/>
          <p:cNvSpPr>
            <a:spLocks noChangeShapeType="1"/>
          </p:cNvSpPr>
          <p:nvPr/>
        </p:nvSpPr>
        <p:spPr bwMode="auto">
          <a:xfrm>
            <a:off x="6992938" y="2971800"/>
            <a:ext cx="479425" cy="603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1247" name="Line 71"/>
          <p:cNvSpPr>
            <a:spLocks noChangeShapeType="1"/>
          </p:cNvSpPr>
          <p:nvPr/>
        </p:nvSpPr>
        <p:spPr bwMode="auto">
          <a:xfrm>
            <a:off x="7848600" y="2916238"/>
            <a:ext cx="514350" cy="4841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1248" name="Text Box 72"/>
          <p:cNvSpPr txBox="1">
            <a:spLocks noChangeArrowheads="1"/>
          </p:cNvSpPr>
          <p:nvPr/>
        </p:nvSpPr>
        <p:spPr bwMode="auto">
          <a:xfrm>
            <a:off x="4879975" y="4090988"/>
            <a:ext cx="165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00" i="0">
                <a:latin typeface="Arial" charset="0"/>
              </a:rPr>
              <a:t>Electrical Engineering</a:t>
            </a:r>
          </a:p>
          <a:p>
            <a:pPr algn="ctr" eaLnBrk="1" hangingPunct="1"/>
            <a:r>
              <a:rPr lang="en-US" sz="1200" i="0">
                <a:latin typeface="Arial" charset="0"/>
              </a:rPr>
              <a:t>(VLAN ports 1-8)</a:t>
            </a:r>
          </a:p>
        </p:txBody>
      </p:sp>
      <p:sp>
        <p:nvSpPr>
          <p:cNvPr id="691249" name="Text Box 73"/>
          <p:cNvSpPr txBox="1">
            <a:spLocks noChangeArrowheads="1"/>
          </p:cNvSpPr>
          <p:nvPr/>
        </p:nvSpPr>
        <p:spPr bwMode="auto">
          <a:xfrm>
            <a:off x="7042150" y="4078288"/>
            <a:ext cx="1433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00" i="0">
                <a:latin typeface="Arial" charset="0"/>
              </a:rPr>
              <a:t>Computer Science</a:t>
            </a:r>
          </a:p>
          <a:p>
            <a:pPr algn="ctr" eaLnBrk="1" hangingPunct="1"/>
            <a:r>
              <a:rPr lang="en-US" sz="1200" i="0">
                <a:latin typeface="Arial" charset="0"/>
              </a:rPr>
              <a:t>(VLAN ports 9-15)</a:t>
            </a:r>
          </a:p>
        </p:txBody>
      </p:sp>
      <p:sp>
        <p:nvSpPr>
          <p:cNvPr id="691250" name="Text Box 74"/>
          <p:cNvSpPr txBox="1">
            <a:spLocks noChangeArrowheads="1"/>
          </p:cNvSpPr>
          <p:nvPr/>
        </p:nvSpPr>
        <p:spPr bwMode="auto">
          <a:xfrm>
            <a:off x="7639050" y="2784475"/>
            <a:ext cx="2984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15</a:t>
            </a:r>
          </a:p>
        </p:txBody>
      </p:sp>
      <p:sp>
        <p:nvSpPr>
          <p:cNvPr id="691251" name="Oval 81"/>
          <p:cNvSpPr>
            <a:spLocks noChangeArrowheads="1"/>
          </p:cNvSpPr>
          <p:nvPr/>
        </p:nvSpPr>
        <p:spPr bwMode="auto">
          <a:xfrm>
            <a:off x="5765800" y="3159125"/>
            <a:ext cx="42863" cy="476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1252" name="Oval 82"/>
          <p:cNvSpPr>
            <a:spLocks noChangeArrowheads="1"/>
          </p:cNvSpPr>
          <p:nvPr/>
        </p:nvSpPr>
        <p:spPr bwMode="auto">
          <a:xfrm>
            <a:off x="6057900" y="3146425"/>
            <a:ext cx="42863" cy="476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1253" name="Oval 83"/>
          <p:cNvSpPr>
            <a:spLocks noChangeArrowheads="1"/>
          </p:cNvSpPr>
          <p:nvPr/>
        </p:nvSpPr>
        <p:spPr bwMode="auto">
          <a:xfrm>
            <a:off x="6645275" y="3151188"/>
            <a:ext cx="42863" cy="476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1254" name="Oval 84"/>
          <p:cNvSpPr>
            <a:spLocks noChangeArrowheads="1"/>
          </p:cNvSpPr>
          <p:nvPr/>
        </p:nvSpPr>
        <p:spPr bwMode="auto">
          <a:xfrm>
            <a:off x="6977063" y="3148013"/>
            <a:ext cx="42862" cy="476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1255" name="Oval 85"/>
          <p:cNvSpPr>
            <a:spLocks noChangeArrowheads="1"/>
          </p:cNvSpPr>
          <p:nvPr/>
        </p:nvSpPr>
        <p:spPr bwMode="auto">
          <a:xfrm>
            <a:off x="6964363" y="2933700"/>
            <a:ext cx="42862" cy="476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1256" name="Oval 86"/>
          <p:cNvSpPr>
            <a:spLocks noChangeArrowheads="1"/>
          </p:cNvSpPr>
          <p:nvPr/>
        </p:nvSpPr>
        <p:spPr bwMode="auto">
          <a:xfrm>
            <a:off x="7839075" y="2930525"/>
            <a:ext cx="42863" cy="476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1257" name="Text Box 45"/>
          <p:cNvSpPr txBox="1">
            <a:spLocks noChangeArrowheads="1"/>
          </p:cNvSpPr>
          <p:nvPr/>
        </p:nvSpPr>
        <p:spPr bwMode="auto">
          <a:xfrm>
            <a:off x="5429250" y="352425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i="0">
                <a:latin typeface="Arial" charset="0"/>
              </a:rPr>
              <a:t>…</a:t>
            </a:r>
          </a:p>
        </p:txBody>
      </p:sp>
      <p:sp>
        <p:nvSpPr>
          <p:cNvPr id="691316" name="Rectangle 116"/>
          <p:cNvSpPr>
            <a:spLocks noGrp="1" noChangeArrowheads="1"/>
          </p:cNvSpPr>
          <p:nvPr>
            <p:ph type="body" idx="1"/>
          </p:nvPr>
        </p:nvSpPr>
        <p:spPr>
          <a:xfrm>
            <a:off x="312738" y="1309688"/>
            <a:ext cx="4249737" cy="1763712"/>
          </a:xfrm>
        </p:spPr>
        <p:txBody>
          <a:bodyPr/>
          <a:lstStyle/>
          <a:p>
            <a:r>
              <a:rPr lang="en-US" sz="2400" i="1">
                <a:solidFill>
                  <a:srgbClr val="FF0000"/>
                </a:solidFill>
              </a:rPr>
              <a:t>traffic isolation:</a:t>
            </a:r>
            <a:r>
              <a:rPr lang="en-US" sz="2400"/>
              <a:t> frames to/from ports 1-8 can </a:t>
            </a:r>
            <a:r>
              <a:rPr lang="en-US" sz="2400" i="1"/>
              <a:t>only</a:t>
            </a:r>
            <a:r>
              <a:rPr lang="en-US" sz="2400"/>
              <a:t> reach ports 1-8</a:t>
            </a:r>
          </a:p>
          <a:p>
            <a:pPr lvl="1"/>
            <a:r>
              <a:rPr lang="en-US" sz="1800"/>
              <a:t>can also define VLAN based on MAC addresses of endpoints, rather than switch port</a:t>
            </a:r>
          </a:p>
        </p:txBody>
      </p:sp>
      <p:sp>
        <p:nvSpPr>
          <p:cNvPr id="691317" name="Rectangle 117"/>
          <p:cNvSpPr>
            <a:spLocks noChangeArrowheads="1"/>
          </p:cNvSpPr>
          <p:nvPr/>
        </p:nvSpPr>
        <p:spPr bwMode="auto">
          <a:xfrm>
            <a:off x="285750" y="3286125"/>
            <a:ext cx="4060825"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2"/>
              </a:buClr>
              <a:buSzPct val="85000"/>
              <a:buFont typeface="ZapfDingbats" pitchFamily="82" charset="2"/>
              <a:buChar char="r"/>
            </a:pPr>
            <a:r>
              <a:rPr lang="en-US" sz="2400">
                <a:solidFill>
                  <a:srgbClr val="FF0000"/>
                </a:solidFill>
              </a:rPr>
              <a:t>dynamic membership:</a:t>
            </a:r>
            <a:r>
              <a:rPr lang="en-US" sz="2400" i="0"/>
              <a:t> ports can be dynamically assigned among VLANs</a:t>
            </a:r>
          </a:p>
        </p:txBody>
      </p:sp>
      <p:grpSp>
        <p:nvGrpSpPr>
          <p:cNvPr id="691322" name="Group 122"/>
          <p:cNvGrpSpPr>
            <a:grpSpLocks/>
          </p:cNvGrpSpPr>
          <p:nvPr/>
        </p:nvGrpSpPr>
        <p:grpSpPr bwMode="auto">
          <a:xfrm>
            <a:off x="4906963" y="2632075"/>
            <a:ext cx="1317625" cy="525463"/>
            <a:chOff x="2973" y="1054"/>
            <a:chExt cx="830" cy="331"/>
          </a:xfrm>
        </p:grpSpPr>
        <p:sp>
          <p:nvSpPr>
            <p:cNvPr id="691318" name="Rectangle 118"/>
            <p:cNvSpPr>
              <a:spLocks noChangeArrowheads="1"/>
            </p:cNvSpPr>
            <p:nvPr/>
          </p:nvSpPr>
          <p:spPr bwMode="auto">
            <a:xfrm>
              <a:off x="3627" y="1188"/>
              <a:ext cx="176" cy="13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91319" name="Picture 67" descr="term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3" y="1054"/>
              <a:ext cx="313"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1320" name="Line 120"/>
            <p:cNvSpPr>
              <a:spLocks noChangeShapeType="1"/>
            </p:cNvSpPr>
            <p:nvPr/>
          </p:nvSpPr>
          <p:spPr bwMode="auto">
            <a:xfrm flipH="1" flipV="1">
              <a:off x="3204" y="1136"/>
              <a:ext cx="500" cy="1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91321" name="Oval 82"/>
            <p:cNvSpPr>
              <a:spLocks noChangeArrowheads="1"/>
            </p:cNvSpPr>
            <p:nvPr/>
          </p:nvSpPr>
          <p:spPr bwMode="auto">
            <a:xfrm>
              <a:off x="3692" y="1248"/>
              <a:ext cx="27" cy="3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grpSp>
      <p:sp>
        <p:nvSpPr>
          <p:cNvPr id="691342" name="Text Box 142"/>
          <p:cNvSpPr txBox="1">
            <a:spLocks noChangeArrowheads="1"/>
          </p:cNvSpPr>
          <p:nvPr/>
        </p:nvSpPr>
        <p:spPr bwMode="auto">
          <a:xfrm>
            <a:off x="6656388" y="1162050"/>
            <a:ext cx="876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router</a:t>
            </a:r>
          </a:p>
        </p:txBody>
      </p:sp>
      <p:grpSp>
        <p:nvGrpSpPr>
          <p:cNvPr id="691350" name="Group 150"/>
          <p:cNvGrpSpPr>
            <a:grpSpLocks/>
          </p:cNvGrpSpPr>
          <p:nvPr/>
        </p:nvGrpSpPr>
        <p:grpSpPr bwMode="auto">
          <a:xfrm>
            <a:off x="320675" y="1531938"/>
            <a:ext cx="7010400" cy="4608512"/>
            <a:chOff x="202" y="965"/>
            <a:chExt cx="4416" cy="2903"/>
          </a:xfrm>
        </p:grpSpPr>
        <p:sp>
          <p:nvSpPr>
            <p:cNvPr id="691324" name="Rectangle 124"/>
            <p:cNvSpPr>
              <a:spLocks noChangeArrowheads="1"/>
            </p:cNvSpPr>
            <p:nvPr/>
          </p:nvSpPr>
          <p:spPr bwMode="auto">
            <a:xfrm>
              <a:off x="202" y="2852"/>
              <a:ext cx="3148" cy="1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2"/>
                </a:buClr>
                <a:buSzPct val="85000"/>
                <a:buFont typeface="ZapfDingbats" pitchFamily="82" charset="2"/>
                <a:buChar char="r"/>
              </a:pPr>
              <a:r>
                <a:rPr lang="en-US" sz="2400">
                  <a:solidFill>
                    <a:srgbClr val="FF0000"/>
                  </a:solidFill>
                </a:rPr>
                <a:t>forwarding between VLANS:</a:t>
              </a:r>
              <a:r>
                <a:rPr lang="en-US" sz="2400" i="0"/>
                <a:t> done via routing (just as with separate switches)</a:t>
              </a:r>
            </a:p>
            <a:p>
              <a:pPr marL="742950" lvl="1" indent="-285750">
                <a:spcBef>
                  <a:spcPct val="20000"/>
                </a:spcBef>
                <a:buClr>
                  <a:schemeClr val="accent2"/>
                </a:buClr>
                <a:buSzPct val="75000"/>
                <a:buFont typeface="ZapfDingbats" pitchFamily="82" charset="2"/>
                <a:buChar char="m"/>
              </a:pPr>
              <a:r>
                <a:rPr lang="en-US" sz="2000" i="0"/>
                <a:t>in practice vendors sell combined switches plus routers</a:t>
              </a:r>
            </a:p>
          </p:txBody>
        </p:sp>
        <p:grpSp>
          <p:nvGrpSpPr>
            <p:cNvPr id="691349" name="Group 149"/>
            <p:cNvGrpSpPr>
              <a:grpSpLocks/>
            </p:cNvGrpSpPr>
            <p:nvPr/>
          </p:nvGrpSpPr>
          <p:grpSpPr bwMode="auto">
            <a:xfrm>
              <a:off x="3939" y="965"/>
              <a:ext cx="679" cy="910"/>
              <a:chOff x="3939" y="965"/>
              <a:chExt cx="679" cy="910"/>
            </a:xfrm>
          </p:grpSpPr>
          <p:grpSp>
            <p:nvGrpSpPr>
              <p:cNvPr id="691326" name="Group 126"/>
              <p:cNvGrpSpPr>
                <a:grpSpLocks/>
              </p:cNvGrpSpPr>
              <p:nvPr/>
            </p:nvGrpSpPr>
            <p:grpSpPr bwMode="auto">
              <a:xfrm>
                <a:off x="4259" y="965"/>
                <a:ext cx="359" cy="180"/>
                <a:chOff x="533" y="321"/>
                <a:chExt cx="359" cy="180"/>
              </a:xfrm>
            </p:grpSpPr>
            <p:grpSp>
              <p:nvGrpSpPr>
                <p:cNvPr id="691327" name="Group 127"/>
                <p:cNvGrpSpPr>
                  <a:grpSpLocks/>
                </p:cNvGrpSpPr>
                <p:nvPr/>
              </p:nvGrpSpPr>
              <p:grpSpPr bwMode="auto">
                <a:xfrm>
                  <a:off x="533" y="321"/>
                  <a:ext cx="359" cy="180"/>
                  <a:chOff x="1009" y="655"/>
                  <a:chExt cx="359" cy="180"/>
                </a:xfrm>
              </p:grpSpPr>
              <p:sp>
                <p:nvSpPr>
                  <p:cNvPr id="691328" name="Oval 128"/>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1329" name="Line 129"/>
                  <p:cNvSpPr>
                    <a:spLocks noChangeShapeType="1"/>
                  </p:cNvSpPr>
                  <p:nvPr/>
                </p:nvSpPr>
                <p:spPr bwMode="auto">
                  <a:xfrm>
                    <a:off x="1012" y="727"/>
                    <a:ext cx="0" cy="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1330" name="Line 130"/>
                  <p:cNvSpPr>
                    <a:spLocks noChangeShapeType="1"/>
                  </p:cNvSpPr>
                  <p:nvPr/>
                </p:nvSpPr>
                <p:spPr bwMode="auto">
                  <a:xfrm>
                    <a:off x="1368" y="727"/>
                    <a:ext cx="0" cy="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1331" name="Rectangle 131"/>
                  <p:cNvSpPr>
                    <a:spLocks noChangeArrowheads="1"/>
                  </p:cNvSpPr>
                  <p:nvPr/>
                </p:nvSpPr>
                <p:spPr bwMode="auto">
                  <a:xfrm>
                    <a:off x="1012" y="727"/>
                    <a:ext cx="353" cy="61"/>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691332" name="Oval 132"/>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91333" name="Group 133"/>
                  <p:cNvGrpSpPr>
                    <a:grpSpLocks/>
                  </p:cNvGrpSpPr>
                  <p:nvPr/>
                </p:nvGrpSpPr>
                <p:grpSpPr bwMode="auto">
                  <a:xfrm>
                    <a:off x="1095" y="681"/>
                    <a:ext cx="176" cy="68"/>
                    <a:chOff x="2848" y="848"/>
                    <a:chExt cx="140" cy="98"/>
                  </a:xfrm>
                </p:grpSpPr>
                <p:sp>
                  <p:nvSpPr>
                    <p:cNvPr id="691334" name="Line 134"/>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1335" name="Line 135"/>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1336" name="Line 136"/>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91337" name="Group 137"/>
                  <p:cNvGrpSpPr>
                    <a:grpSpLocks/>
                  </p:cNvGrpSpPr>
                  <p:nvPr/>
                </p:nvGrpSpPr>
                <p:grpSpPr bwMode="auto">
                  <a:xfrm flipV="1">
                    <a:off x="1095" y="680"/>
                    <a:ext cx="176" cy="68"/>
                    <a:chOff x="2848" y="848"/>
                    <a:chExt cx="140" cy="98"/>
                  </a:xfrm>
                </p:grpSpPr>
                <p:sp>
                  <p:nvSpPr>
                    <p:cNvPr id="691338" name="Line 138"/>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1339" name="Line 139"/>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1340" name="Line 140"/>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691341" name="Line 141"/>
                <p:cNvSpPr>
                  <a:spLocks noChangeShapeType="1"/>
                </p:cNvSpPr>
                <p:nvPr/>
              </p:nvSpPr>
              <p:spPr bwMode="auto">
                <a:xfrm>
                  <a:off x="535" y="368"/>
                  <a:ext cx="0" cy="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91343" name="Oval 85"/>
              <p:cNvSpPr>
                <a:spLocks noChangeArrowheads="1"/>
              </p:cNvSpPr>
              <p:nvPr/>
            </p:nvSpPr>
            <p:spPr bwMode="auto">
              <a:xfrm>
                <a:off x="4180" y="1845"/>
                <a:ext cx="27" cy="3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1344" name="Oval 85"/>
              <p:cNvSpPr>
                <a:spLocks noChangeArrowheads="1"/>
              </p:cNvSpPr>
              <p:nvPr/>
            </p:nvSpPr>
            <p:spPr bwMode="auto">
              <a:xfrm>
                <a:off x="4567" y="1845"/>
                <a:ext cx="27" cy="3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1345" name="Line 145"/>
              <p:cNvSpPr>
                <a:spLocks noChangeShapeType="1"/>
              </p:cNvSpPr>
              <p:nvPr/>
            </p:nvSpPr>
            <p:spPr bwMode="auto">
              <a:xfrm flipV="1">
                <a:off x="4188" y="1143"/>
                <a:ext cx="159" cy="7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91346" name="Line 146"/>
              <p:cNvSpPr>
                <a:spLocks noChangeShapeType="1"/>
              </p:cNvSpPr>
              <p:nvPr/>
            </p:nvSpPr>
            <p:spPr bwMode="auto">
              <a:xfrm flipH="1" flipV="1">
                <a:off x="4469" y="1148"/>
                <a:ext cx="112" cy="7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91347" name="Line 147"/>
              <p:cNvSpPr>
                <a:spLocks noChangeShapeType="1"/>
              </p:cNvSpPr>
              <p:nvPr/>
            </p:nvSpPr>
            <p:spPr bwMode="auto">
              <a:xfrm>
                <a:off x="4101" y="1062"/>
                <a:ext cx="15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91348" name="Line 148"/>
              <p:cNvSpPr>
                <a:spLocks noChangeShapeType="1"/>
              </p:cNvSpPr>
              <p:nvPr/>
            </p:nvSpPr>
            <p:spPr bwMode="auto">
              <a:xfrm>
                <a:off x="3939" y="1062"/>
                <a:ext cx="159"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13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131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913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1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317" grpId="0"/>
      <p:bldP spid="69134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Footer Placeholder 4"/>
          <p:cNvSpPr>
            <a:spLocks noGrp="1"/>
          </p:cNvSpPr>
          <p:nvPr>
            <p:ph type="ftr" sz="quarter" idx="11"/>
          </p:nvPr>
        </p:nvSpPr>
        <p:spPr/>
        <p:txBody>
          <a:bodyPr/>
          <a:lstStyle/>
          <a:p>
            <a:r>
              <a:rPr lang="en-US"/>
              <a:t>5: DataLink Layer</a:t>
            </a:r>
          </a:p>
        </p:txBody>
      </p:sp>
      <p:sp>
        <p:nvSpPr>
          <p:cNvPr id="96" name="Slide Number Placeholder 5"/>
          <p:cNvSpPr>
            <a:spLocks noGrp="1"/>
          </p:cNvSpPr>
          <p:nvPr>
            <p:ph type="sldNum" sz="quarter" idx="12"/>
          </p:nvPr>
        </p:nvSpPr>
        <p:spPr/>
        <p:txBody>
          <a:bodyPr/>
          <a:lstStyle/>
          <a:p>
            <a:r>
              <a:rPr lang="en-US"/>
              <a:t>5-</a:t>
            </a:r>
            <a:fld id="{41F6DFEC-E839-4E66-A888-4AC59FAC9CF5}" type="slidenum">
              <a:rPr lang="en-US"/>
              <a:pPr/>
              <a:t>71</a:t>
            </a:fld>
            <a:endParaRPr lang="en-US"/>
          </a:p>
        </p:txBody>
      </p:sp>
      <p:sp>
        <p:nvSpPr>
          <p:cNvPr id="692335" name="Rectangle 111"/>
          <p:cNvSpPr>
            <a:spLocks noChangeArrowheads="1"/>
          </p:cNvSpPr>
          <p:nvPr/>
        </p:nvSpPr>
        <p:spPr bwMode="auto">
          <a:xfrm>
            <a:off x="3414713" y="2103438"/>
            <a:ext cx="2794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2384" name="Rectangle 77"/>
          <p:cNvSpPr>
            <a:spLocks noChangeArrowheads="1"/>
          </p:cNvSpPr>
          <p:nvPr/>
        </p:nvSpPr>
        <p:spPr bwMode="auto">
          <a:xfrm>
            <a:off x="6591300" y="2108200"/>
            <a:ext cx="276225" cy="2333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2385" name="Rectangle 77"/>
          <p:cNvSpPr>
            <a:spLocks noChangeArrowheads="1"/>
          </p:cNvSpPr>
          <p:nvPr/>
        </p:nvSpPr>
        <p:spPr bwMode="auto">
          <a:xfrm>
            <a:off x="6881813" y="2108200"/>
            <a:ext cx="276225" cy="2333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2383" name="Rectangle 77"/>
          <p:cNvSpPr>
            <a:spLocks noChangeArrowheads="1"/>
          </p:cNvSpPr>
          <p:nvPr/>
        </p:nvSpPr>
        <p:spPr bwMode="auto">
          <a:xfrm>
            <a:off x="6300788" y="2112963"/>
            <a:ext cx="276225" cy="2333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2381" name="Rectangle 157"/>
          <p:cNvSpPr>
            <a:spLocks noChangeArrowheads="1"/>
          </p:cNvSpPr>
          <p:nvPr/>
        </p:nvSpPr>
        <p:spPr bwMode="auto">
          <a:xfrm>
            <a:off x="6300788" y="1881188"/>
            <a:ext cx="280987" cy="214312"/>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2380" name="Rectangle 156"/>
          <p:cNvSpPr>
            <a:spLocks noChangeArrowheads="1"/>
          </p:cNvSpPr>
          <p:nvPr/>
        </p:nvSpPr>
        <p:spPr bwMode="auto">
          <a:xfrm>
            <a:off x="5972175" y="2105025"/>
            <a:ext cx="309563" cy="233363"/>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2226" name="Rectangle 2"/>
          <p:cNvSpPr>
            <a:spLocks noGrp="1" noChangeArrowheads="1"/>
          </p:cNvSpPr>
          <p:nvPr>
            <p:ph type="title"/>
          </p:nvPr>
        </p:nvSpPr>
        <p:spPr/>
        <p:txBody>
          <a:bodyPr/>
          <a:lstStyle/>
          <a:p>
            <a:r>
              <a:rPr lang="en-US" sz="3600"/>
              <a:t>VLANS spanning multiple switches</a:t>
            </a:r>
          </a:p>
        </p:txBody>
      </p:sp>
      <p:sp>
        <p:nvSpPr>
          <p:cNvPr id="692227" name="Rectangle 3"/>
          <p:cNvSpPr>
            <a:spLocks noGrp="1" noChangeArrowheads="1"/>
          </p:cNvSpPr>
          <p:nvPr>
            <p:ph type="body" idx="1"/>
          </p:nvPr>
        </p:nvSpPr>
        <p:spPr>
          <a:xfrm>
            <a:off x="411163" y="3971925"/>
            <a:ext cx="8296275" cy="2687638"/>
          </a:xfrm>
        </p:spPr>
        <p:txBody>
          <a:bodyPr/>
          <a:lstStyle/>
          <a:p>
            <a:r>
              <a:rPr lang="en-US" sz="2400" i="1">
                <a:solidFill>
                  <a:srgbClr val="FF0000"/>
                </a:solidFill>
              </a:rPr>
              <a:t>trunk port:</a:t>
            </a:r>
            <a:r>
              <a:rPr lang="en-US" sz="2400"/>
              <a:t> carries frames between VLANS defined over multiple physical switches</a:t>
            </a:r>
          </a:p>
          <a:p>
            <a:pPr lvl="1"/>
            <a:r>
              <a:rPr lang="en-US" sz="2000"/>
              <a:t>frames forwarded within VLAN between switches can’t be vanilla 802.1 frames (must carry VLAN ID info)</a:t>
            </a:r>
          </a:p>
          <a:p>
            <a:pPr lvl="1"/>
            <a:r>
              <a:rPr lang="en-US" sz="2000"/>
              <a:t>802.1q protocol adds/removed additional header fields for frames forwarded between trunk ports</a:t>
            </a:r>
          </a:p>
        </p:txBody>
      </p:sp>
      <p:sp>
        <p:nvSpPr>
          <p:cNvPr id="692286" name="Rectangle 62"/>
          <p:cNvSpPr>
            <a:spLocks noChangeArrowheads="1"/>
          </p:cNvSpPr>
          <p:nvPr/>
        </p:nvSpPr>
        <p:spPr bwMode="auto">
          <a:xfrm>
            <a:off x="1341438" y="1887538"/>
            <a:ext cx="273050" cy="19685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2287" name="Rectangle 80"/>
          <p:cNvSpPr>
            <a:spLocks noChangeArrowheads="1"/>
          </p:cNvSpPr>
          <p:nvPr/>
        </p:nvSpPr>
        <p:spPr bwMode="auto">
          <a:xfrm>
            <a:off x="1333500" y="2097088"/>
            <a:ext cx="290513" cy="242887"/>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2288" name="Rectangle 77"/>
          <p:cNvSpPr>
            <a:spLocks noChangeArrowheads="1"/>
          </p:cNvSpPr>
          <p:nvPr/>
        </p:nvSpPr>
        <p:spPr bwMode="auto">
          <a:xfrm>
            <a:off x="3405188" y="1878013"/>
            <a:ext cx="290512" cy="2095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2289" name="Rectangle 76"/>
          <p:cNvSpPr>
            <a:spLocks noChangeArrowheads="1"/>
          </p:cNvSpPr>
          <p:nvPr/>
        </p:nvSpPr>
        <p:spPr bwMode="auto">
          <a:xfrm>
            <a:off x="2514600" y="1882775"/>
            <a:ext cx="890588"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2290" name="Rectangle 75"/>
          <p:cNvSpPr>
            <a:spLocks noChangeArrowheads="1"/>
          </p:cNvSpPr>
          <p:nvPr/>
        </p:nvSpPr>
        <p:spPr bwMode="auto">
          <a:xfrm>
            <a:off x="1619250" y="1882775"/>
            <a:ext cx="900113" cy="45243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2291" name="Rectangle 2"/>
          <p:cNvSpPr>
            <a:spLocks noChangeArrowheads="1"/>
          </p:cNvSpPr>
          <p:nvPr/>
        </p:nvSpPr>
        <p:spPr bwMode="auto">
          <a:xfrm>
            <a:off x="1333500" y="1874838"/>
            <a:ext cx="2370138" cy="468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i="0">
              <a:latin typeface="Arial" charset="0"/>
            </a:endParaRPr>
          </a:p>
        </p:txBody>
      </p:sp>
      <p:sp>
        <p:nvSpPr>
          <p:cNvPr id="692292" name="Line 3"/>
          <p:cNvSpPr>
            <a:spLocks noChangeShapeType="1"/>
          </p:cNvSpPr>
          <p:nvPr/>
        </p:nvSpPr>
        <p:spPr bwMode="auto">
          <a:xfrm>
            <a:off x="1335088" y="2090738"/>
            <a:ext cx="2351087" cy="4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293" name="Text Box 6"/>
          <p:cNvSpPr txBox="1">
            <a:spLocks noChangeArrowheads="1"/>
          </p:cNvSpPr>
          <p:nvPr/>
        </p:nvSpPr>
        <p:spPr bwMode="auto">
          <a:xfrm>
            <a:off x="1250950" y="1833563"/>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1</a:t>
            </a:r>
          </a:p>
        </p:txBody>
      </p:sp>
      <p:sp>
        <p:nvSpPr>
          <p:cNvPr id="692294" name="Line 7"/>
          <p:cNvSpPr>
            <a:spLocks noChangeShapeType="1"/>
          </p:cNvSpPr>
          <p:nvPr/>
        </p:nvSpPr>
        <p:spPr bwMode="auto">
          <a:xfrm>
            <a:off x="2514600" y="1879600"/>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295" name="AutoShape 8"/>
          <p:cNvSpPr>
            <a:spLocks noChangeArrowheads="1"/>
          </p:cNvSpPr>
          <p:nvPr/>
        </p:nvSpPr>
        <p:spPr bwMode="auto">
          <a:xfrm>
            <a:off x="1304925" y="1616075"/>
            <a:ext cx="3176588" cy="261938"/>
          </a:xfrm>
          <a:prstGeom prst="parallelogram">
            <a:avLst>
              <a:gd name="adj" fmla="val 303181"/>
            </a:avLst>
          </a:prstGeom>
          <a:solidFill>
            <a:schemeClr val="bg1"/>
          </a:solidFill>
          <a:ln w="9525">
            <a:solidFill>
              <a:schemeClr val="tx1"/>
            </a:solidFill>
            <a:miter lim="800000"/>
            <a:headEnd/>
            <a:tailEnd/>
          </a:ln>
        </p:spPr>
        <p:txBody>
          <a:bodyPr wrap="none" anchor="ctr"/>
          <a:lstStyle/>
          <a:p>
            <a:pPr eaLnBrk="1" hangingPunct="1"/>
            <a:endParaRPr lang="en-US" i="0">
              <a:latin typeface="Arial" charset="0"/>
            </a:endParaRPr>
          </a:p>
        </p:txBody>
      </p:sp>
      <p:sp>
        <p:nvSpPr>
          <p:cNvPr id="692296" name="Freeform 9"/>
          <p:cNvSpPr>
            <a:spLocks/>
          </p:cNvSpPr>
          <p:nvPr/>
        </p:nvSpPr>
        <p:spPr bwMode="auto">
          <a:xfrm>
            <a:off x="3708400" y="1619250"/>
            <a:ext cx="763588" cy="720725"/>
          </a:xfrm>
          <a:custGeom>
            <a:avLst/>
            <a:gdLst>
              <a:gd name="T0" fmla="*/ 0 w 232"/>
              <a:gd name="T1" fmla="*/ 454 h 454"/>
              <a:gd name="T2" fmla="*/ 232 w 232"/>
              <a:gd name="T3" fmla="*/ 274 h 454"/>
              <a:gd name="T4" fmla="*/ 229 w 232"/>
              <a:gd name="T5" fmla="*/ 0 h 454"/>
              <a:gd name="T6" fmla="*/ 0 60000 65536"/>
              <a:gd name="T7" fmla="*/ 0 60000 65536"/>
              <a:gd name="T8" fmla="*/ 0 60000 65536"/>
              <a:gd name="T9" fmla="*/ 0 w 232"/>
              <a:gd name="T10" fmla="*/ 0 h 454"/>
              <a:gd name="T11" fmla="*/ 232 w 232"/>
              <a:gd name="T12" fmla="*/ 454 h 454"/>
            </a:gdLst>
            <a:ahLst/>
            <a:cxnLst>
              <a:cxn ang="T6">
                <a:pos x="T0" y="T1"/>
              </a:cxn>
              <a:cxn ang="T7">
                <a:pos x="T2" y="T3"/>
              </a:cxn>
              <a:cxn ang="T8">
                <a:pos x="T4" y="T5"/>
              </a:cxn>
            </a:cxnLst>
            <a:rect l="T9" t="T10" r="T11" b="T12"/>
            <a:pathLst>
              <a:path w="232" h="454">
                <a:moveTo>
                  <a:pt x="0" y="454"/>
                </a:moveTo>
                <a:lnTo>
                  <a:pt x="232" y="274"/>
                </a:lnTo>
                <a:lnTo>
                  <a:pt x="229"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i="0">
              <a:latin typeface="Arial" charset="0"/>
            </a:endParaRPr>
          </a:p>
        </p:txBody>
      </p:sp>
      <p:sp>
        <p:nvSpPr>
          <p:cNvPr id="692297" name="Freeform 10"/>
          <p:cNvSpPr>
            <a:spLocks/>
          </p:cNvSpPr>
          <p:nvPr/>
        </p:nvSpPr>
        <p:spPr bwMode="auto">
          <a:xfrm>
            <a:off x="1706563" y="1663700"/>
            <a:ext cx="2228850" cy="150813"/>
          </a:xfrm>
          <a:custGeom>
            <a:avLst/>
            <a:gdLst>
              <a:gd name="T0" fmla="*/ 0 w 678"/>
              <a:gd name="T1" fmla="*/ 110 h 110"/>
              <a:gd name="T2" fmla="*/ 148 w 678"/>
              <a:gd name="T3" fmla="*/ 108 h 110"/>
              <a:gd name="T4" fmla="*/ 567 w 678"/>
              <a:gd name="T5" fmla="*/ 0 h 110"/>
              <a:gd name="T6" fmla="*/ 678 w 678"/>
              <a:gd name="T7" fmla="*/ 0 h 110"/>
              <a:gd name="T8" fmla="*/ 0 60000 65536"/>
              <a:gd name="T9" fmla="*/ 0 60000 65536"/>
              <a:gd name="T10" fmla="*/ 0 60000 65536"/>
              <a:gd name="T11" fmla="*/ 0 60000 65536"/>
              <a:gd name="T12" fmla="*/ 0 w 678"/>
              <a:gd name="T13" fmla="*/ 0 h 110"/>
              <a:gd name="T14" fmla="*/ 678 w 678"/>
              <a:gd name="T15" fmla="*/ 110 h 110"/>
            </a:gdLst>
            <a:ahLst/>
            <a:cxnLst>
              <a:cxn ang="T8">
                <a:pos x="T0" y="T1"/>
              </a:cxn>
              <a:cxn ang="T9">
                <a:pos x="T2" y="T3"/>
              </a:cxn>
              <a:cxn ang="T10">
                <a:pos x="T4" y="T5"/>
              </a:cxn>
              <a:cxn ang="T11">
                <a:pos x="T6" y="T7"/>
              </a:cxn>
            </a:cxnLst>
            <a:rect l="T12" t="T13" r="T14" b="T15"/>
            <a:pathLst>
              <a:path w="678" h="110">
                <a:moveTo>
                  <a:pt x="0" y="110"/>
                </a:moveTo>
                <a:lnTo>
                  <a:pt x="148" y="108"/>
                </a:lnTo>
                <a:lnTo>
                  <a:pt x="567" y="0"/>
                </a:lnTo>
                <a:lnTo>
                  <a:pt x="678"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i="0">
              <a:latin typeface="Arial" charset="0"/>
            </a:endParaRPr>
          </a:p>
        </p:txBody>
      </p:sp>
      <p:sp>
        <p:nvSpPr>
          <p:cNvPr id="692298" name="Freeform 11"/>
          <p:cNvSpPr>
            <a:spLocks/>
          </p:cNvSpPr>
          <p:nvPr/>
        </p:nvSpPr>
        <p:spPr bwMode="auto">
          <a:xfrm>
            <a:off x="2179638" y="1663700"/>
            <a:ext cx="1420812" cy="166688"/>
          </a:xfrm>
          <a:custGeom>
            <a:avLst/>
            <a:gdLst>
              <a:gd name="T0" fmla="*/ 0 w 432"/>
              <a:gd name="T1" fmla="*/ 0 h 105"/>
              <a:gd name="T2" fmla="*/ 85 w 432"/>
              <a:gd name="T3" fmla="*/ 0 h 105"/>
              <a:gd name="T4" fmla="*/ 307 w 432"/>
              <a:gd name="T5" fmla="*/ 105 h 105"/>
              <a:gd name="T6" fmla="*/ 432 w 432"/>
              <a:gd name="T7" fmla="*/ 105 h 105"/>
              <a:gd name="T8" fmla="*/ 0 60000 65536"/>
              <a:gd name="T9" fmla="*/ 0 60000 65536"/>
              <a:gd name="T10" fmla="*/ 0 60000 65536"/>
              <a:gd name="T11" fmla="*/ 0 60000 65536"/>
              <a:gd name="T12" fmla="*/ 0 w 432"/>
              <a:gd name="T13" fmla="*/ 0 h 105"/>
              <a:gd name="T14" fmla="*/ 432 w 432"/>
              <a:gd name="T15" fmla="*/ 105 h 105"/>
            </a:gdLst>
            <a:ahLst/>
            <a:cxnLst>
              <a:cxn ang="T8">
                <a:pos x="T0" y="T1"/>
              </a:cxn>
              <a:cxn ang="T9">
                <a:pos x="T2" y="T3"/>
              </a:cxn>
              <a:cxn ang="T10">
                <a:pos x="T4" y="T5"/>
              </a:cxn>
              <a:cxn ang="T11">
                <a:pos x="T6" y="T7"/>
              </a:cxn>
            </a:cxnLst>
            <a:rect l="T12" t="T13" r="T14" b="T15"/>
            <a:pathLst>
              <a:path w="432" h="105">
                <a:moveTo>
                  <a:pt x="0" y="0"/>
                </a:moveTo>
                <a:lnTo>
                  <a:pt x="85" y="0"/>
                </a:lnTo>
                <a:lnTo>
                  <a:pt x="307" y="105"/>
                </a:lnTo>
                <a:lnTo>
                  <a:pt x="432" y="105"/>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i="0">
              <a:latin typeface="Arial" charset="0"/>
            </a:endParaRPr>
          </a:p>
        </p:txBody>
      </p:sp>
      <p:sp>
        <p:nvSpPr>
          <p:cNvPr id="692299" name="Line 17"/>
          <p:cNvSpPr>
            <a:spLocks noChangeShapeType="1"/>
          </p:cNvSpPr>
          <p:nvPr/>
        </p:nvSpPr>
        <p:spPr bwMode="auto">
          <a:xfrm>
            <a:off x="3114675" y="1884363"/>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300" name="Line 18"/>
          <p:cNvSpPr>
            <a:spLocks noChangeShapeType="1"/>
          </p:cNvSpPr>
          <p:nvPr/>
        </p:nvSpPr>
        <p:spPr bwMode="auto">
          <a:xfrm>
            <a:off x="1914525" y="1879600"/>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301" name="Line 21"/>
          <p:cNvSpPr>
            <a:spLocks noChangeShapeType="1"/>
          </p:cNvSpPr>
          <p:nvPr/>
        </p:nvSpPr>
        <p:spPr bwMode="auto">
          <a:xfrm>
            <a:off x="1624013" y="1876425"/>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302" name="Line 22"/>
          <p:cNvSpPr>
            <a:spLocks noChangeShapeType="1"/>
          </p:cNvSpPr>
          <p:nvPr/>
        </p:nvSpPr>
        <p:spPr bwMode="auto">
          <a:xfrm>
            <a:off x="1333500" y="1889125"/>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303" name="Line 23"/>
          <p:cNvSpPr>
            <a:spLocks noChangeShapeType="1"/>
          </p:cNvSpPr>
          <p:nvPr/>
        </p:nvSpPr>
        <p:spPr bwMode="auto">
          <a:xfrm>
            <a:off x="2195513" y="1884363"/>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304" name="Line 24"/>
          <p:cNvSpPr>
            <a:spLocks noChangeShapeType="1"/>
          </p:cNvSpPr>
          <p:nvPr/>
        </p:nvSpPr>
        <p:spPr bwMode="auto">
          <a:xfrm>
            <a:off x="2819400" y="1879600"/>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305" name="Line 25"/>
          <p:cNvSpPr>
            <a:spLocks noChangeShapeType="1"/>
          </p:cNvSpPr>
          <p:nvPr/>
        </p:nvSpPr>
        <p:spPr bwMode="auto">
          <a:xfrm>
            <a:off x="3409950" y="1874838"/>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306" name="Text Box 26"/>
          <p:cNvSpPr txBox="1">
            <a:spLocks noChangeArrowheads="1"/>
          </p:cNvSpPr>
          <p:nvPr/>
        </p:nvSpPr>
        <p:spPr bwMode="auto">
          <a:xfrm>
            <a:off x="2132013" y="2043113"/>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8</a:t>
            </a:r>
          </a:p>
        </p:txBody>
      </p:sp>
      <p:sp>
        <p:nvSpPr>
          <p:cNvPr id="692307" name="Text Box 27"/>
          <p:cNvSpPr txBox="1">
            <a:spLocks noChangeArrowheads="1"/>
          </p:cNvSpPr>
          <p:nvPr/>
        </p:nvSpPr>
        <p:spPr bwMode="auto">
          <a:xfrm>
            <a:off x="2451100" y="182880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9</a:t>
            </a:r>
          </a:p>
        </p:txBody>
      </p:sp>
      <p:sp>
        <p:nvSpPr>
          <p:cNvPr id="692309" name="Text Box 29"/>
          <p:cNvSpPr txBox="1">
            <a:spLocks noChangeArrowheads="1"/>
          </p:cNvSpPr>
          <p:nvPr/>
        </p:nvSpPr>
        <p:spPr bwMode="auto">
          <a:xfrm>
            <a:off x="2432050" y="2047875"/>
            <a:ext cx="2984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10</a:t>
            </a:r>
          </a:p>
        </p:txBody>
      </p:sp>
      <p:sp>
        <p:nvSpPr>
          <p:cNvPr id="692310" name="Text Box 30"/>
          <p:cNvSpPr txBox="1">
            <a:spLocks noChangeArrowheads="1"/>
          </p:cNvSpPr>
          <p:nvPr/>
        </p:nvSpPr>
        <p:spPr bwMode="auto">
          <a:xfrm>
            <a:off x="1260475" y="203358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2</a:t>
            </a:r>
          </a:p>
        </p:txBody>
      </p:sp>
      <p:sp>
        <p:nvSpPr>
          <p:cNvPr id="692311" name="Text Box 57"/>
          <p:cNvSpPr txBox="1">
            <a:spLocks noChangeArrowheads="1"/>
          </p:cNvSpPr>
          <p:nvPr/>
        </p:nvSpPr>
        <p:spPr bwMode="auto">
          <a:xfrm>
            <a:off x="2127250" y="182880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7</a:t>
            </a:r>
          </a:p>
        </p:txBody>
      </p:sp>
      <p:pic>
        <p:nvPicPr>
          <p:cNvPr id="692312" name="Picture 58" descr="term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5" y="2473325"/>
            <a:ext cx="4968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2313" name="Picture 59" descr="term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825" y="2613025"/>
            <a:ext cx="4968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2314" name="Picture 60" descr="term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838" y="2568575"/>
            <a:ext cx="496887"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2315" name="Line 61"/>
          <p:cNvSpPr>
            <a:spLocks noChangeShapeType="1"/>
          </p:cNvSpPr>
          <p:nvPr/>
        </p:nvSpPr>
        <p:spPr bwMode="auto">
          <a:xfrm flipH="1">
            <a:off x="573088" y="2209800"/>
            <a:ext cx="901700" cy="279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316" name="Line 62"/>
          <p:cNvSpPr>
            <a:spLocks noChangeShapeType="1"/>
          </p:cNvSpPr>
          <p:nvPr/>
        </p:nvSpPr>
        <p:spPr bwMode="auto">
          <a:xfrm flipH="1">
            <a:off x="958850" y="2209800"/>
            <a:ext cx="806450" cy="419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317" name="Line 63"/>
          <p:cNvSpPr>
            <a:spLocks noChangeShapeType="1"/>
          </p:cNvSpPr>
          <p:nvPr/>
        </p:nvSpPr>
        <p:spPr bwMode="auto">
          <a:xfrm flipH="1">
            <a:off x="1677988" y="2225675"/>
            <a:ext cx="709612"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318" name="Text Box 64"/>
          <p:cNvSpPr txBox="1">
            <a:spLocks noChangeArrowheads="1"/>
          </p:cNvSpPr>
          <p:nvPr/>
        </p:nvSpPr>
        <p:spPr bwMode="auto">
          <a:xfrm>
            <a:off x="3398838" y="2587625"/>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i="0">
                <a:latin typeface="Arial" charset="0"/>
              </a:rPr>
              <a:t>…</a:t>
            </a:r>
          </a:p>
        </p:txBody>
      </p:sp>
      <p:pic>
        <p:nvPicPr>
          <p:cNvPr id="692319" name="Picture 65" descr="term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688" y="2530475"/>
            <a:ext cx="496887"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2320" name="Picture 66" descr="term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6725" y="2565400"/>
            <a:ext cx="4968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2321" name="Picture 67" descr="term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0163" y="2393950"/>
            <a:ext cx="496887"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2322" name="Line 69"/>
          <p:cNvSpPr>
            <a:spLocks noChangeShapeType="1"/>
          </p:cNvSpPr>
          <p:nvPr/>
        </p:nvSpPr>
        <p:spPr bwMode="auto">
          <a:xfrm>
            <a:off x="2686050" y="2212975"/>
            <a:ext cx="101600" cy="377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323" name="Line 70"/>
          <p:cNvSpPr>
            <a:spLocks noChangeShapeType="1"/>
          </p:cNvSpPr>
          <p:nvPr/>
        </p:nvSpPr>
        <p:spPr bwMode="auto">
          <a:xfrm>
            <a:off x="2676525" y="2011363"/>
            <a:ext cx="479425" cy="603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324" name="Line 71"/>
          <p:cNvSpPr>
            <a:spLocks noChangeShapeType="1"/>
          </p:cNvSpPr>
          <p:nvPr/>
        </p:nvSpPr>
        <p:spPr bwMode="auto">
          <a:xfrm>
            <a:off x="3532188" y="1955800"/>
            <a:ext cx="514350" cy="484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325" name="Text Box 72"/>
          <p:cNvSpPr txBox="1">
            <a:spLocks noChangeArrowheads="1"/>
          </p:cNvSpPr>
          <p:nvPr/>
        </p:nvSpPr>
        <p:spPr bwMode="auto">
          <a:xfrm>
            <a:off x="563563" y="3130550"/>
            <a:ext cx="165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00" i="0">
                <a:latin typeface="Arial" charset="0"/>
              </a:rPr>
              <a:t>Electrical Engineering</a:t>
            </a:r>
          </a:p>
          <a:p>
            <a:pPr algn="ctr" eaLnBrk="1" hangingPunct="1"/>
            <a:r>
              <a:rPr lang="en-US" sz="1200" i="0">
                <a:latin typeface="Arial" charset="0"/>
              </a:rPr>
              <a:t>(VLAN ports 1-8)</a:t>
            </a:r>
          </a:p>
        </p:txBody>
      </p:sp>
      <p:sp>
        <p:nvSpPr>
          <p:cNvPr id="692326" name="Text Box 73"/>
          <p:cNvSpPr txBox="1">
            <a:spLocks noChangeArrowheads="1"/>
          </p:cNvSpPr>
          <p:nvPr/>
        </p:nvSpPr>
        <p:spPr bwMode="auto">
          <a:xfrm>
            <a:off x="2725738" y="3117850"/>
            <a:ext cx="1433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00" i="0">
                <a:latin typeface="Arial" charset="0"/>
              </a:rPr>
              <a:t>Computer Science</a:t>
            </a:r>
          </a:p>
          <a:p>
            <a:pPr algn="ctr" eaLnBrk="1" hangingPunct="1"/>
            <a:r>
              <a:rPr lang="en-US" sz="1200" i="0">
                <a:latin typeface="Arial" charset="0"/>
              </a:rPr>
              <a:t>(VLAN ports 9-15)</a:t>
            </a:r>
          </a:p>
        </p:txBody>
      </p:sp>
      <p:sp>
        <p:nvSpPr>
          <p:cNvPr id="692327" name="Text Box 74"/>
          <p:cNvSpPr txBox="1">
            <a:spLocks noChangeArrowheads="1"/>
          </p:cNvSpPr>
          <p:nvPr/>
        </p:nvSpPr>
        <p:spPr bwMode="auto">
          <a:xfrm>
            <a:off x="3322638" y="1824038"/>
            <a:ext cx="2984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15</a:t>
            </a:r>
          </a:p>
        </p:txBody>
      </p:sp>
      <p:sp>
        <p:nvSpPr>
          <p:cNvPr id="692328" name="Oval 81"/>
          <p:cNvSpPr>
            <a:spLocks noChangeArrowheads="1"/>
          </p:cNvSpPr>
          <p:nvPr/>
        </p:nvSpPr>
        <p:spPr bwMode="auto">
          <a:xfrm>
            <a:off x="1449388" y="2189163"/>
            <a:ext cx="42862" cy="476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2329" name="Oval 82"/>
          <p:cNvSpPr>
            <a:spLocks noChangeArrowheads="1"/>
          </p:cNvSpPr>
          <p:nvPr/>
        </p:nvSpPr>
        <p:spPr bwMode="auto">
          <a:xfrm>
            <a:off x="1741488" y="2185988"/>
            <a:ext cx="42862" cy="476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2330" name="Oval 83"/>
          <p:cNvSpPr>
            <a:spLocks noChangeArrowheads="1"/>
          </p:cNvSpPr>
          <p:nvPr/>
        </p:nvSpPr>
        <p:spPr bwMode="auto">
          <a:xfrm>
            <a:off x="2328863" y="2190750"/>
            <a:ext cx="42862" cy="476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2331" name="Oval 84"/>
          <p:cNvSpPr>
            <a:spLocks noChangeArrowheads="1"/>
          </p:cNvSpPr>
          <p:nvPr/>
        </p:nvSpPr>
        <p:spPr bwMode="auto">
          <a:xfrm>
            <a:off x="2660650" y="2187575"/>
            <a:ext cx="42863" cy="476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2332" name="Oval 85"/>
          <p:cNvSpPr>
            <a:spLocks noChangeArrowheads="1"/>
          </p:cNvSpPr>
          <p:nvPr/>
        </p:nvSpPr>
        <p:spPr bwMode="auto">
          <a:xfrm>
            <a:off x="2647950" y="1973263"/>
            <a:ext cx="42863" cy="476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2333" name="Oval 86"/>
          <p:cNvSpPr>
            <a:spLocks noChangeArrowheads="1"/>
          </p:cNvSpPr>
          <p:nvPr/>
        </p:nvSpPr>
        <p:spPr bwMode="auto">
          <a:xfrm>
            <a:off x="3522663" y="1970088"/>
            <a:ext cx="42862" cy="476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2334" name="Text Box 45"/>
          <p:cNvSpPr txBox="1">
            <a:spLocks noChangeArrowheads="1"/>
          </p:cNvSpPr>
          <p:nvPr/>
        </p:nvSpPr>
        <p:spPr bwMode="auto">
          <a:xfrm>
            <a:off x="1112838" y="2554288"/>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i="0">
                <a:latin typeface="Arial" charset="0"/>
              </a:rPr>
              <a:t>…</a:t>
            </a:r>
          </a:p>
        </p:txBody>
      </p:sp>
      <p:sp>
        <p:nvSpPr>
          <p:cNvPr id="692337" name="Rectangle 113"/>
          <p:cNvSpPr>
            <a:spLocks noChangeArrowheads="1"/>
          </p:cNvSpPr>
          <p:nvPr/>
        </p:nvSpPr>
        <p:spPr bwMode="auto">
          <a:xfrm>
            <a:off x="6888163" y="2105025"/>
            <a:ext cx="279400" cy="2381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2340" name="Rectangle 77"/>
          <p:cNvSpPr>
            <a:spLocks noChangeArrowheads="1"/>
          </p:cNvSpPr>
          <p:nvPr/>
        </p:nvSpPr>
        <p:spPr bwMode="auto">
          <a:xfrm>
            <a:off x="6877050" y="1884363"/>
            <a:ext cx="290513" cy="2095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2341" name="Rectangle 76"/>
          <p:cNvSpPr>
            <a:spLocks noChangeArrowheads="1"/>
          </p:cNvSpPr>
          <p:nvPr/>
        </p:nvSpPr>
        <p:spPr bwMode="auto">
          <a:xfrm>
            <a:off x="5986463" y="1889125"/>
            <a:ext cx="890587" cy="457200"/>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2342" name="Line 17"/>
          <p:cNvSpPr>
            <a:spLocks noChangeShapeType="1"/>
          </p:cNvSpPr>
          <p:nvPr/>
        </p:nvSpPr>
        <p:spPr bwMode="auto">
          <a:xfrm>
            <a:off x="6586538" y="1890713"/>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343" name="Line 24"/>
          <p:cNvSpPr>
            <a:spLocks noChangeShapeType="1"/>
          </p:cNvSpPr>
          <p:nvPr/>
        </p:nvSpPr>
        <p:spPr bwMode="auto">
          <a:xfrm>
            <a:off x="6291263" y="1885950"/>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344" name="Line 25"/>
          <p:cNvSpPr>
            <a:spLocks noChangeShapeType="1"/>
          </p:cNvSpPr>
          <p:nvPr/>
        </p:nvSpPr>
        <p:spPr bwMode="auto">
          <a:xfrm>
            <a:off x="6881813" y="1881188"/>
            <a:ext cx="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347" name="Text Box 29"/>
          <p:cNvSpPr txBox="1">
            <a:spLocks noChangeArrowheads="1"/>
          </p:cNvSpPr>
          <p:nvPr/>
        </p:nvSpPr>
        <p:spPr bwMode="auto">
          <a:xfrm>
            <a:off x="5903913" y="2054225"/>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2</a:t>
            </a:r>
          </a:p>
        </p:txBody>
      </p:sp>
      <p:sp>
        <p:nvSpPr>
          <p:cNvPr id="692348" name="Text Box 74"/>
          <p:cNvSpPr txBox="1">
            <a:spLocks noChangeArrowheads="1"/>
          </p:cNvSpPr>
          <p:nvPr/>
        </p:nvSpPr>
        <p:spPr bwMode="auto">
          <a:xfrm>
            <a:off x="6794500" y="183038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7</a:t>
            </a:r>
          </a:p>
        </p:txBody>
      </p:sp>
      <p:sp>
        <p:nvSpPr>
          <p:cNvPr id="692349" name="Oval 84"/>
          <p:cNvSpPr>
            <a:spLocks noChangeArrowheads="1"/>
          </p:cNvSpPr>
          <p:nvPr/>
        </p:nvSpPr>
        <p:spPr bwMode="auto">
          <a:xfrm>
            <a:off x="6132513" y="2193925"/>
            <a:ext cx="42862" cy="476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2351" name="Oval 86"/>
          <p:cNvSpPr>
            <a:spLocks noChangeArrowheads="1"/>
          </p:cNvSpPr>
          <p:nvPr/>
        </p:nvSpPr>
        <p:spPr bwMode="auto">
          <a:xfrm>
            <a:off x="6994525" y="1976438"/>
            <a:ext cx="42863" cy="476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2352" name="AutoShape 8"/>
          <p:cNvSpPr>
            <a:spLocks noChangeArrowheads="1"/>
          </p:cNvSpPr>
          <p:nvPr/>
        </p:nvSpPr>
        <p:spPr bwMode="auto">
          <a:xfrm>
            <a:off x="5972175" y="1612900"/>
            <a:ext cx="1630363" cy="261938"/>
          </a:xfrm>
          <a:prstGeom prst="parallelogram">
            <a:avLst>
              <a:gd name="adj" fmla="val 155606"/>
            </a:avLst>
          </a:prstGeom>
          <a:solidFill>
            <a:schemeClr val="bg1"/>
          </a:solidFill>
          <a:ln w="9525">
            <a:solidFill>
              <a:schemeClr val="tx1"/>
            </a:solidFill>
            <a:miter lim="800000"/>
            <a:headEnd/>
            <a:tailEnd/>
          </a:ln>
        </p:spPr>
        <p:txBody>
          <a:bodyPr wrap="none" anchor="ctr"/>
          <a:lstStyle/>
          <a:p>
            <a:pPr eaLnBrk="1" hangingPunct="1"/>
            <a:endParaRPr lang="en-US" i="0">
              <a:latin typeface="Arial" charset="0"/>
            </a:endParaRPr>
          </a:p>
        </p:txBody>
      </p:sp>
      <p:sp>
        <p:nvSpPr>
          <p:cNvPr id="692353" name="Freeform 10"/>
          <p:cNvSpPr>
            <a:spLocks/>
          </p:cNvSpPr>
          <p:nvPr/>
        </p:nvSpPr>
        <p:spPr bwMode="auto">
          <a:xfrm>
            <a:off x="6154738" y="1657350"/>
            <a:ext cx="1184275" cy="166688"/>
          </a:xfrm>
          <a:custGeom>
            <a:avLst/>
            <a:gdLst>
              <a:gd name="T0" fmla="*/ 0 w 678"/>
              <a:gd name="T1" fmla="*/ 110 h 110"/>
              <a:gd name="T2" fmla="*/ 148 w 678"/>
              <a:gd name="T3" fmla="*/ 108 h 110"/>
              <a:gd name="T4" fmla="*/ 567 w 678"/>
              <a:gd name="T5" fmla="*/ 0 h 110"/>
              <a:gd name="T6" fmla="*/ 678 w 678"/>
              <a:gd name="T7" fmla="*/ 0 h 110"/>
              <a:gd name="T8" fmla="*/ 0 60000 65536"/>
              <a:gd name="T9" fmla="*/ 0 60000 65536"/>
              <a:gd name="T10" fmla="*/ 0 60000 65536"/>
              <a:gd name="T11" fmla="*/ 0 60000 65536"/>
              <a:gd name="T12" fmla="*/ 0 w 678"/>
              <a:gd name="T13" fmla="*/ 0 h 110"/>
              <a:gd name="T14" fmla="*/ 678 w 678"/>
              <a:gd name="T15" fmla="*/ 110 h 110"/>
            </a:gdLst>
            <a:ahLst/>
            <a:cxnLst>
              <a:cxn ang="T8">
                <a:pos x="T0" y="T1"/>
              </a:cxn>
              <a:cxn ang="T9">
                <a:pos x="T2" y="T3"/>
              </a:cxn>
              <a:cxn ang="T10">
                <a:pos x="T4" y="T5"/>
              </a:cxn>
              <a:cxn ang="T11">
                <a:pos x="T6" y="T7"/>
              </a:cxn>
            </a:cxnLst>
            <a:rect l="T12" t="T13" r="T14" b="T15"/>
            <a:pathLst>
              <a:path w="678" h="110">
                <a:moveTo>
                  <a:pt x="0" y="110"/>
                </a:moveTo>
                <a:lnTo>
                  <a:pt x="148" y="108"/>
                </a:lnTo>
                <a:lnTo>
                  <a:pt x="567" y="0"/>
                </a:lnTo>
                <a:lnTo>
                  <a:pt x="678"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i="0">
              <a:latin typeface="Arial" charset="0"/>
            </a:endParaRPr>
          </a:p>
        </p:txBody>
      </p:sp>
      <p:sp>
        <p:nvSpPr>
          <p:cNvPr id="692354" name="Freeform 10"/>
          <p:cNvSpPr>
            <a:spLocks/>
          </p:cNvSpPr>
          <p:nvPr/>
        </p:nvSpPr>
        <p:spPr bwMode="auto">
          <a:xfrm flipV="1">
            <a:off x="6354763" y="1657350"/>
            <a:ext cx="873125" cy="166688"/>
          </a:xfrm>
          <a:custGeom>
            <a:avLst/>
            <a:gdLst>
              <a:gd name="T0" fmla="*/ 0 w 678"/>
              <a:gd name="T1" fmla="*/ 110 h 110"/>
              <a:gd name="T2" fmla="*/ 148 w 678"/>
              <a:gd name="T3" fmla="*/ 108 h 110"/>
              <a:gd name="T4" fmla="*/ 567 w 678"/>
              <a:gd name="T5" fmla="*/ 0 h 110"/>
              <a:gd name="T6" fmla="*/ 678 w 678"/>
              <a:gd name="T7" fmla="*/ 0 h 110"/>
              <a:gd name="T8" fmla="*/ 0 60000 65536"/>
              <a:gd name="T9" fmla="*/ 0 60000 65536"/>
              <a:gd name="T10" fmla="*/ 0 60000 65536"/>
              <a:gd name="T11" fmla="*/ 0 60000 65536"/>
              <a:gd name="T12" fmla="*/ 0 w 678"/>
              <a:gd name="T13" fmla="*/ 0 h 110"/>
              <a:gd name="T14" fmla="*/ 678 w 678"/>
              <a:gd name="T15" fmla="*/ 110 h 110"/>
            </a:gdLst>
            <a:ahLst/>
            <a:cxnLst>
              <a:cxn ang="T8">
                <a:pos x="T0" y="T1"/>
              </a:cxn>
              <a:cxn ang="T9">
                <a:pos x="T2" y="T3"/>
              </a:cxn>
              <a:cxn ang="T10">
                <a:pos x="T4" y="T5"/>
              </a:cxn>
              <a:cxn ang="T11">
                <a:pos x="T6" y="T7"/>
              </a:cxn>
            </a:cxnLst>
            <a:rect l="T12" t="T13" r="T14" b="T15"/>
            <a:pathLst>
              <a:path w="678" h="110">
                <a:moveTo>
                  <a:pt x="0" y="110"/>
                </a:moveTo>
                <a:lnTo>
                  <a:pt x="148" y="108"/>
                </a:lnTo>
                <a:lnTo>
                  <a:pt x="567" y="0"/>
                </a:lnTo>
                <a:lnTo>
                  <a:pt x="678"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pPr eaLnBrk="1" hangingPunct="1"/>
            <a:endParaRPr lang="en-US" i="0">
              <a:latin typeface="Arial" charset="0"/>
            </a:endParaRPr>
          </a:p>
        </p:txBody>
      </p:sp>
      <p:sp>
        <p:nvSpPr>
          <p:cNvPr id="692355" name="Freeform 131"/>
          <p:cNvSpPr>
            <a:spLocks/>
          </p:cNvSpPr>
          <p:nvPr/>
        </p:nvSpPr>
        <p:spPr bwMode="auto">
          <a:xfrm>
            <a:off x="7180263" y="1611313"/>
            <a:ext cx="419100" cy="723900"/>
          </a:xfrm>
          <a:custGeom>
            <a:avLst/>
            <a:gdLst>
              <a:gd name="T0" fmla="*/ 264 w 264"/>
              <a:gd name="T1" fmla="*/ 0 h 456"/>
              <a:gd name="T2" fmla="*/ 262 w 264"/>
              <a:gd name="T3" fmla="*/ 248 h 456"/>
              <a:gd name="T4" fmla="*/ 0 w 264"/>
              <a:gd name="T5" fmla="*/ 456 h 456"/>
            </a:gdLst>
            <a:ahLst/>
            <a:cxnLst>
              <a:cxn ang="0">
                <a:pos x="T0" y="T1"/>
              </a:cxn>
              <a:cxn ang="0">
                <a:pos x="T2" y="T3"/>
              </a:cxn>
              <a:cxn ang="0">
                <a:pos x="T4" y="T5"/>
              </a:cxn>
            </a:cxnLst>
            <a:rect l="0" t="0" r="r" b="b"/>
            <a:pathLst>
              <a:path w="264" h="456">
                <a:moveTo>
                  <a:pt x="264" y="0"/>
                </a:moveTo>
                <a:lnTo>
                  <a:pt x="262" y="248"/>
                </a:lnTo>
                <a:lnTo>
                  <a:pt x="0" y="456"/>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92356" name="Freeform 132"/>
          <p:cNvSpPr>
            <a:spLocks/>
          </p:cNvSpPr>
          <p:nvPr/>
        </p:nvSpPr>
        <p:spPr bwMode="auto">
          <a:xfrm>
            <a:off x="5969000" y="1868488"/>
            <a:ext cx="1209675" cy="481012"/>
          </a:xfrm>
          <a:custGeom>
            <a:avLst/>
            <a:gdLst>
              <a:gd name="T0" fmla="*/ 0 w 762"/>
              <a:gd name="T1" fmla="*/ 3 h 303"/>
              <a:gd name="T2" fmla="*/ 0 w 762"/>
              <a:gd name="T3" fmla="*/ 303 h 303"/>
              <a:gd name="T4" fmla="*/ 762 w 762"/>
              <a:gd name="T5" fmla="*/ 303 h 303"/>
              <a:gd name="T6" fmla="*/ 762 w 762"/>
              <a:gd name="T7" fmla="*/ 0 h 303"/>
            </a:gdLst>
            <a:ahLst/>
            <a:cxnLst>
              <a:cxn ang="0">
                <a:pos x="T0" y="T1"/>
              </a:cxn>
              <a:cxn ang="0">
                <a:pos x="T2" y="T3"/>
              </a:cxn>
              <a:cxn ang="0">
                <a:pos x="T4" y="T5"/>
              </a:cxn>
              <a:cxn ang="0">
                <a:pos x="T6" y="T7"/>
              </a:cxn>
            </a:cxnLst>
            <a:rect l="0" t="0" r="r" b="b"/>
            <a:pathLst>
              <a:path w="762" h="303">
                <a:moveTo>
                  <a:pt x="0" y="3"/>
                </a:moveTo>
                <a:lnTo>
                  <a:pt x="0" y="303"/>
                </a:lnTo>
                <a:lnTo>
                  <a:pt x="762" y="303"/>
                </a:lnTo>
                <a:lnTo>
                  <a:pt x="762" y="0"/>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92357" name="Line 133"/>
          <p:cNvSpPr>
            <a:spLocks noChangeShapeType="1"/>
          </p:cNvSpPr>
          <p:nvPr/>
        </p:nvSpPr>
        <p:spPr bwMode="auto">
          <a:xfrm flipV="1">
            <a:off x="5969000" y="2092325"/>
            <a:ext cx="1219200" cy="47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692359" name="Picture 65" descr="term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4850" y="2514600"/>
            <a:ext cx="4968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2360" name="Picture 66" descr="term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9063" y="2568575"/>
            <a:ext cx="496887"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2361" name="Picture 67" descr="term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00" y="2397125"/>
            <a:ext cx="4968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2362" name="Line 69"/>
          <p:cNvSpPr>
            <a:spLocks noChangeShapeType="1"/>
          </p:cNvSpPr>
          <p:nvPr/>
        </p:nvSpPr>
        <p:spPr bwMode="auto">
          <a:xfrm flipH="1">
            <a:off x="5983288" y="2216150"/>
            <a:ext cx="165100" cy="301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363" name="Line 70"/>
          <p:cNvSpPr>
            <a:spLocks noChangeShapeType="1"/>
          </p:cNvSpPr>
          <p:nvPr/>
        </p:nvSpPr>
        <p:spPr bwMode="auto">
          <a:xfrm>
            <a:off x="6438900" y="1990725"/>
            <a:ext cx="179388" cy="6270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364" name="Line 71"/>
          <p:cNvSpPr>
            <a:spLocks noChangeShapeType="1"/>
          </p:cNvSpPr>
          <p:nvPr/>
        </p:nvSpPr>
        <p:spPr bwMode="auto">
          <a:xfrm>
            <a:off x="6999288" y="1987550"/>
            <a:ext cx="509587" cy="4556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377" name="Oval 85"/>
          <p:cNvSpPr>
            <a:spLocks noChangeArrowheads="1"/>
          </p:cNvSpPr>
          <p:nvPr/>
        </p:nvSpPr>
        <p:spPr bwMode="auto">
          <a:xfrm>
            <a:off x="6424613" y="1970088"/>
            <a:ext cx="42862" cy="476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2379" name="Text Box 27"/>
          <p:cNvSpPr txBox="1">
            <a:spLocks noChangeArrowheads="1"/>
          </p:cNvSpPr>
          <p:nvPr/>
        </p:nvSpPr>
        <p:spPr bwMode="auto">
          <a:xfrm>
            <a:off x="6232525" y="183515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3</a:t>
            </a:r>
          </a:p>
        </p:txBody>
      </p:sp>
      <p:sp>
        <p:nvSpPr>
          <p:cNvPr id="692382" name="Rectangle 158"/>
          <p:cNvSpPr>
            <a:spLocks noChangeArrowheads="1"/>
          </p:cNvSpPr>
          <p:nvPr/>
        </p:nvSpPr>
        <p:spPr bwMode="auto">
          <a:xfrm>
            <a:off x="6591300" y="1885950"/>
            <a:ext cx="280988" cy="204788"/>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2386" name="Text Box 73"/>
          <p:cNvSpPr txBox="1">
            <a:spLocks noChangeArrowheads="1"/>
          </p:cNvSpPr>
          <p:nvPr/>
        </p:nvSpPr>
        <p:spPr bwMode="auto">
          <a:xfrm>
            <a:off x="5648325" y="3124200"/>
            <a:ext cx="2408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00" i="0">
                <a:latin typeface="Arial" charset="0"/>
              </a:rPr>
              <a:t>Ports 2,3,5 belong to EE VLAN</a:t>
            </a:r>
          </a:p>
          <a:p>
            <a:pPr algn="ctr" eaLnBrk="1" hangingPunct="1"/>
            <a:r>
              <a:rPr lang="en-US" sz="1200" i="0">
                <a:latin typeface="Arial" charset="0"/>
              </a:rPr>
              <a:t>Ports 4,6,7,8 belong to CS VLAN</a:t>
            </a:r>
          </a:p>
        </p:txBody>
      </p:sp>
      <p:sp>
        <p:nvSpPr>
          <p:cNvPr id="692387" name="Text Box 27"/>
          <p:cNvSpPr txBox="1">
            <a:spLocks noChangeArrowheads="1"/>
          </p:cNvSpPr>
          <p:nvPr/>
        </p:nvSpPr>
        <p:spPr bwMode="auto">
          <a:xfrm>
            <a:off x="6513513" y="183515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5</a:t>
            </a:r>
          </a:p>
        </p:txBody>
      </p:sp>
      <p:sp>
        <p:nvSpPr>
          <p:cNvPr id="692388" name="Text Box 27"/>
          <p:cNvSpPr txBox="1">
            <a:spLocks noChangeArrowheads="1"/>
          </p:cNvSpPr>
          <p:nvPr/>
        </p:nvSpPr>
        <p:spPr bwMode="auto">
          <a:xfrm>
            <a:off x="6237288" y="2049463"/>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4</a:t>
            </a:r>
          </a:p>
        </p:txBody>
      </p:sp>
      <p:sp>
        <p:nvSpPr>
          <p:cNvPr id="692389" name="Text Box 27"/>
          <p:cNvSpPr txBox="1">
            <a:spLocks noChangeArrowheads="1"/>
          </p:cNvSpPr>
          <p:nvPr/>
        </p:nvSpPr>
        <p:spPr bwMode="auto">
          <a:xfrm>
            <a:off x="6513513" y="2049463"/>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6</a:t>
            </a:r>
          </a:p>
        </p:txBody>
      </p:sp>
      <p:sp>
        <p:nvSpPr>
          <p:cNvPr id="692390" name="Text Box 27"/>
          <p:cNvSpPr txBox="1">
            <a:spLocks noChangeArrowheads="1"/>
          </p:cNvSpPr>
          <p:nvPr/>
        </p:nvSpPr>
        <p:spPr bwMode="auto">
          <a:xfrm>
            <a:off x="6813550" y="2054225"/>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latin typeface="Arial" charset="0"/>
              </a:rPr>
              <a:t>8</a:t>
            </a:r>
          </a:p>
        </p:txBody>
      </p:sp>
      <p:grpSp>
        <p:nvGrpSpPr>
          <p:cNvPr id="692394" name="Group 170"/>
          <p:cNvGrpSpPr>
            <a:grpSpLocks/>
          </p:cNvGrpSpPr>
          <p:nvPr/>
        </p:nvGrpSpPr>
        <p:grpSpPr bwMode="auto">
          <a:xfrm>
            <a:off x="3327400" y="1835150"/>
            <a:ext cx="2836863" cy="427038"/>
            <a:chOff x="2096" y="1156"/>
            <a:chExt cx="1787" cy="269"/>
          </a:xfrm>
        </p:grpSpPr>
        <p:sp>
          <p:nvSpPr>
            <p:cNvPr id="692391" name="Oval 85"/>
            <p:cNvSpPr>
              <a:spLocks noChangeArrowheads="1"/>
            </p:cNvSpPr>
            <p:nvPr/>
          </p:nvSpPr>
          <p:spPr bwMode="auto">
            <a:xfrm>
              <a:off x="2215" y="1381"/>
              <a:ext cx="27" cy="3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grpSp>
          <p:nvGrpSpPr>
            <p:cNvPr id="692393" name="Group 169"/>
            <p:cNvGrpSpPr>
              <a:grpSpLocks/>
            </p:cNvGrpSpPr>
            <p:nvPr/>
          </p:nvGrpSpPr>
          <p:grpSpPr bwMode="auto">
            <a:xfrm>
              <a:off x="2096" y="1156"/>
              <a:ext cx="1787" cy="269"/>
              <a:chOff x="2096" y="1156"/>
              <a:chExt cx="1787" cy="269"/>
            </a:xfrm>
          </p:grpSpPr>
          <p:sp>
            <p:nvSpPr>
              <p:cNvPr id="692308" name="Text Box 28"/>
              <p:cNvSpPr txBox="1">
                <a:spLocks noChangeArrowheads="1"/>
              </p:cNvSpPr>
              <p:nvPr/>
            </p:nvSpPr>
            <p:spPr bwMode="auto">
              <a:xfrm>
                <a:off x="2096" y="1290"/>
                <a:ext cx="188"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solidFill>
                      <a:srgbClr val="FF0000"/>
                    </a:solidFill>
                    <a:latin typeface="Arial" charset="0"/>
                  </a:rPr>
                  <a:t>16</a:t>
                </a:r>
              </a:p>
            </p:txBody>
          </p:sp>
          <p:sp>
            <p:nvSpPr>
              <p:cNvPr id="692345" name="Text Box 27"/>
              <p:cNvSpPr txBox="1">
                <a:spLocks noChangeArrowheads="1"/>
              </p:cNvSpPr>
              <p:nvPr/>
            </p:nvSpPr>
            <p:spPr bwMode="auto">
              <a:xfrm>
                <a:off x="3731" y="1156"/>
                <a:ext cx="15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i="0">
                    <a:solidFill>
                      <a:srgbClr val="FF0000"/>
                    </a:solidFill>
                    <a:latin typeface="Arial" charset="0"/>
                  </a:rPr>
                  <a:t>1</a:t>
                </a:r>
              </a:p>
            </p:txBody>
          </p:sp>
          <p:sp>
            <p:nvSpPr>
              <p:cNvPr id="692350" name="Oval 85"/>
              <p:cNvSpPr>
                <a:spLocks noChangeArrowheads="1"/>
              </p:cNvSpPr>
              <p:nvPr/>
            </p:nvSpPr>
            <p:spPr bwMode="auto">
              <a:xfrm>
                <a:off x="3855" y="1247"/>
                <a:ext cx="27" cy="3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692392" name="Freeform 168"/>
              <p:cNvSpPr>
                <a:spLocks/>
              </p:cNvSpPr>
              <p:nvPr/>
            </p:nvSpPr>
            <p:spPr bwMode="auto">
              <a:xfrm>
                <a:off x="2226" y="1260"/>
                <a:ext cx="1644" cy="135"/>
              </a:xfrm>
              <a:custGeom>
                <a:avLst/>
                <a:gdLst>
                  <a:gd name="T0" fmla="*/ 0 w 1644"/>
                  <a:gd name="T1" fmla="*/ 135 h 135"/>
                  <a:gd name="T2" fmla="*/ 852 w 1644"/>
                  <a:gd name="T3" fmla="*/ 132 h 135"/>
                  <a:gd name="T4" fmla="*/ 1050 w 1644"/>
                  <a:gd name="T5" fmla="*/ 0 h 135"/>
                  <a:gd name="T6" fmla="*/ 1644 w 1644"/>
                  <a:gd name="T7" fmla="*/ 0 h 135"/>
                </a:gdLst>
                <a:ahLst/>
                <a:cxnLst>
                  <a:cxn ang="0">
                    <a:pos x="T0" y="T1"/>
                  </a:cxn>
                  <a:cxn ang="0">
                    <a:pos x="T2" y="T3"/>
                  </a:cxn>
                  <a:cxn ang="0">
                    <a:pos x="T4" y="T5"/>
                  </a:cxn>
                  <a:cxn ang="0">
                    <a:pos x="T6" y="T7"/>
                  </a:cxn>
                </a:cxnLst>
                <a:rect l="0" t="0" r="r" b="b"/>
                <a:pathLst>
                  <a:path w="1644" h="135">
                    <a:moveTo>
                      <a:pt x="0" y="135"/>
                    </a:moveTo>
                    <a:lnTo>
                      <a:pt x="852" y="132"/>
                    </a:lnTo>
                    <a:lnTo>
                      <a:pt x="1050" y="0"/>
                    </a:lnTo>
                    <a:lnTo>
                      <a:pt x="1644" y="0"/>
                    </a:ln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23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222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922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922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227"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2"/>
          <p:cNvSpPr>
            <a:spLocks noGrp="1"/>
          </p:cNvSpPr>
          <p:nvPr>
            <p:ph type="ftr" sz="quarter" idx="11"/>
          </p:nvPr>
        </p:nvSpPr>
        <p:spPr/>
        <p:txBody>
          <a:bodyPr/>
          <a:lstStyle/>
          <a:p>
            <a:r>
              <a:rPr lang="en-US"/>
              <a:t>5: DataLink Layer</a:t>
            </a:r>
          </a:p>
        </p:txBody>
      </p:sp>
      <p:sp>
        <p:nvSpPr>
          <p:cNvPr id="27" name="Slide Number Placeholder 3"/>
          <p:cNvSpPr>
            <a:spLocks noGrp="1"/>
          </p:cNvSpPr>
          <p:nvPr>
            <p:ph type="sldNum" sz="quarter" idx="12"/>
          </p:nvPr>
        </p:nvSpPr>
        <p:spPr/>
        <p:txBody>
          <a:bodyPr/>
          <a:lstStyle/>
          <a:p>
            <a:r>
              <a:rPr lang="en-US"/>
              <a:t>5-</a:t>
            </a:r>
            <a:fld id="{9536C97E-3AF2-4AFB-95E8-E53A16F8FDAC}" type="slidenum">
              <a:rPr lang="en-US"/>
              <a:pPr/>
              <a:t>72</a:t>
            </a:fld>
            <a:endParaRPr lang="en-US"/>
          </a:p>
        </p:txBody>
      </p:sp>
      <p:grpSp>
        <p:nvGrpSpPr>
          <p:cNvPr id="693251" name="Group 28"/>
          <p:cNvGrpSpPr>
            <a:grpSpLocks/>
          </p:cNvGrpSpPr>
          <p:nvPr/>
        </p:nvGrpSpPr>
        <p:grpSpPr bwMode="auto">
          <a:xfrm>
            <a:off x="863600" y="1468438"/>
            <a:ext cx="5530850" cy="1079500"/>
            <a:chOff x="544" y="925"/>
            <a:chExt cx="3484" cy="680"/>
          </a:xfrm>
        </p:grpSpPr>
        <p:pic>
          <p:nvPicPr>
            <p:cNvPr id="69325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 y="1006"/>
              <a:ext cx="3484" cy="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3253" name="Rectangle 8"/>
            <p:cNvSpPr>
              <a:spLocks noChangeArrowheads="1"/>
            </p:cNvSpPr>
            <p:nvPr/>
          </p:nvSpPr>
          <p:spPr bwMode="auto">
            <a:xfrm>
              <a:off x="2166" y="1340"/>
              <a:ext cx="172" cy="1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3254" name="Rectangle 7"/>
            <p:cNvSpPr>
              <a:spLocks noChangeArrowheads="1"/>
            </p:cNvSpPr>
            <p:nvPr/>
          </p:nvSpPr>
          <p:spPr bwMode="auto">
            <a:xfrm>
              <a:off x="2186" y="1124"/>
              <a:ext cx="132" cy="232"/>
            </a:xfrm>
            <a:prstGeom prst="rect">
              <a:avLst/>
            </a:prstGeom>
            <a:solidFill>
              <a:srgbClr val="CCE8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3255" name="Text Box 9"/>
            <p:cNvSpPr txBox="1">
              <a:spLocks noChangeArrowheads="1"/>
            </p:cNvSpPr>
            <p:nvPr/>
          </p:nvSpPr>
          <p:spPr bwMode="auto">
            <a:xfrm>
              <a:off x="2124" y="925"/>
              <a:ext cx="27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900" i="0">
                  <a:latin typeface="Arial" charset="0"/>
                </a:rPr>
                <a:t>Type</a:t>
              </a:r>
            </a:p>
          </p:txBody>
        </p:sp>
        <p:sp>
          <p:nvSpPr>
            <p:cNvPr id="693256" name="Line 10"/>
            <p:cNvSpPr>
              <a:spLocks noChangeShapeType="1"/>
            </p:cNvSpPr>
            <p:nvPr/>
          </p:nvSpPr>
          <p:spPr bwMode="auto">
            <a:xfrm>
              <a:off x="2234" y="1056"/>
              <a:ext cx="0" cy="1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693257" name="Picture 29" descr="eth_head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63" y="2913063"/>
            <a:ext cx="25479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3258" name="Picture 30" descr="eth_head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3538" y="2709863"/>
            <a:ext cx="27781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3259" name="Line 31"/>
          <p:cNvSpPr>
            <a:spLocks noChangeShapeType="1"/>
          </p:cNvSpPr>
          <p:nvPr/>
        </p:nvSpPr>
        <p:spPr bwMode="auto">
          <a:xfrm>
            <a:off x="1000125" y="2200275"/>
            <a:ext cx="0" cy="7715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93260" name="Rectangle 32"/>
          <p:cNvSpPr>
            <a:spLocks noChangeArrowheads="1"/>
          </p:cNvSpPr>
          <p:nvPr/>
        </p:nvSpPr>
        <p:spPr bwMode="auto">
          <a:xfrm>
            <a:off x="3465513" y="2989263"/>
            <a:ext cx="333375" cy="373062"/>
          </a:xfrm>
          <a:prstGeom prst="rect">
            <a:avLst/>
          </a:prstGeom>
          <a:solidFill>
            <a:srgbClr val="CCE8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3261" name="Rectangle 33"/>
          <p:cNvSpPr>
            <a:spLocks noChangeArrowheads="1"/>
          </p:cNvSpPr>
          <p:nvPr/>
        </p:nvSpPr>
        <p:spPr bwMode="auto">
          <a:xfrm>
            <a:off x="3832225" y="2989263"/>
            <a:ext cx="333375" cy="373062"/>
          </a:xfrm>
          <a:prstGeom prst="rect">
            <a:avLst/>
          </a:prstGeom>
          <a:solidFill>
            <a:srgbClr val="CCE8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3262" name="Line 34"/>
          <p:cNvSpPr>
            <a:spLocks noChangeShapeType="1"/>
          </p:cNvSpPr>
          <p:nvPr/>
        </p:nvSpPr>
        <p:spPr bwMode="auto">
          <a:xfrm>
            <a:off x="3424238" y="2171700"/>
            <a:ext cx="0" cy="7715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93263" name="Line 36"/>
          <p:cNvSpPr>
            <a:spLocks noChangeShapeType="1"/>
          </p:cNvSpPr>
          <p:nvPr/>
        </p:nvSpPr>
        <p:spPr bwMode="auto">
          <a:xfrm>
            <a:off x="3457575" y="2176463"/>
            <a:ext cx="742950" cy="8096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93264" name="Line 37"/>
          <p:cNvSpPr>
            <a:spLocks noChangeShapeType="1"/>
          </p:cNvSpPr>
          <p:nvPr/>
        </p:nvSpPr>
        <p:spPr bwMode="auto">
          <a:xfrm>
            <a:off x="6167438" y="2185988"/>
            <a:ext cx="700087" cy="79533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93266" name="Line 40"/>
          <p:cNvSpPr>
            <a:spLocks noChangeShapeType="1"/>
          </p:cNvSpPr>
          <p:nvPr/>
        </p:nvSpPr>
        <p:spPr bwMode="auto">
          <a:xfrm>
            <a:off x="3600450" y="3328988"/>
            <a:ext cx="0" cy="857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3267" name="Rectangle 41"/>
          <p:cNvSpPr>
            <a:spLocks noChangeArrowheads="1"/>
          </p:cNvSpPr>
          <p:nvPr/>
        </p:nvSpPr>
        <p:spPr bwMode="auto">
          <a:xfrm>
            <a:off x="3476625" y="4057650"/>
            <a:ext cx="25066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tLang="ko-KR" sz="1400" i="0">
                <a:latin typeface="Arial" charset="0"/>
                <a:ea typeface="굴림" charset="-127"/>
              </a:rPr>
              <a:t>2-byte Tag Protocol Identifier</a:t>
            </a:r>
          </a:p>
          <a:p>
            <a:pPr eaLnBrk="1" hangingPunct="1"/>
            <a:r>
              <a:rPr lang="en-US" altLang="ko-KR" sz="1400" i="0">
                <a:latin typeface="Arial" charset="0"/>
                <a:ea typeface="굴림" charset="-127"/>
              </a:rPr>
              <a:t>                        (value: 81-00) </a:t>
            </a:r>
          </a:p>
        </p:txBody>
      </p:sp>
      <p:sp>
        <p:nvSpPr>
          <p:cNvPr id="693268" name="Rectangle 42"/>
          <p:cNvSpPr>
            <a:spLocks noChangeArrowheads="1"/>
          </p:cNvSpPr>
          <p:nvPr/>
        </p:nvSpPr>
        <p:spPr bwMode="auto">
          <a:xfrm>
            <a:off x="3814763" y="5203825"/>
            <a:ext cx="38242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tLang="ko-KR" sz="1400" i="0">
                <a:latin typeface="Arial" charset="0"/>
                <a:ea typeface="굴림" charset="-127"/>
              </a:rPr>
              <a:t>Tag Control Information (12 bit VLAN ID field, </a:t>
            </a:r>
          </a:p>
          <a:p>
            <a:pPr eaLnBrk="1" hangingPunct="1"/>
            <a:r>
              <a:rPr lang="en-US" altLang="ko-KR" sz="1400" i="0">
                <a:latin typeface="Arial" charset="0"/>
                <a:ea typeface="굴림" charset="-127"/>
              </a:rPr>
              <a:t>                          3 bit priority field like IP TOS)</a:t>
            </a:r>
            <a:r>
              <a:rPr lang="en-US" altLang="ko-KR" i="0">
                <a:latin typeface="Arial" charset="0"/>
                <a:ea typeface="굴림" charset="-127"/>
              </a:rPr>
              <a:t> </a:t>
            </a:r>
          </a:p>
        </p:txBody>
      </p:sp>
      <p:sp>
        <p:nvSpPr>
          <p:cNvPr id="693269" name="Line 43"/>
          <p:cNvSpPr>
            <a:spLocks noChangeShapeType="1"/>
          </p:cNvSpPr>
          <p:nvPr/>
        </p:nvSpPr>
        <p:spPr bwMode="auto">
          <a:xfrm>
            <a:off x="3963988" y="3419475"/>
            <a:ext cx="9525" cy="17414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3270" name="Line 44"/>
          <p:cNvSpPr>
            <a:spLocks noChangeShapeType="1"/>
          </p:cNvSpPr>
          <p:nvPr/>
        </p:nvSpPr>
        <p:spPr bwMode="auto">
          <a:xfrm>
            <a:off x="6562725" y="3319463"/>
            <a:ext cx="0" cy="857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3271" name="Line 47"/>
          <p:cNvSpPr>
            <a:spLocks noChangeShapeType="1"/>
          </p:cNvSpPr>
          <p:nvPr/>
        </p:nvSpPr>
        <p:spPr bwMode="auto">
          <a:xfrm flipH="1">
            <a:off x="6767513" y="3076575"/>
            <a:ext cx="14287" cy="52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3272" name="Rectangle 48"/>
          <p:cNvSpPr>
            <a:spLocks noChangeArrowheads="1"/>
          </p:cNvSpPr>
          <p:nvPr/>
        </p:nvSpPr>
        <p:spPr bwMode="auto">
          <a:xfrm>
            <a:off x="6105525" y="4175125"/>
            <a:ext cx="123825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lnSpc>
                <a:spcPct val="80000"/>
              </a:lnSpc>
            </a:pPr>
            <a:r>
              <a:rPr lang="en-US" altLang="ko-KR" sz="1400" i="0">
                <a:latin typeface="Arial" charset="0"/>
                <a:ea typeface="굴림" charset="-127"/>
              </a:rPr>
              <a:t>Recomputed </a:t>
            </a:r>
          </a:p>
          <a:p>
            <a:pPr eaLnBrk="1" hangingPunct="1">
              <a:lnSpc>
                <a:spcPct val="80000"/>
              </a:lnSpc>
            </a:pPr>
            <a:r>
              <a:rPr lang="en-US" altLang="ko-KR" sz="1400" i="0">
                <a:latin typeface="Arial" charset="0"/>
                <a:ea typeface="굴림" charset="-127"/>
              </a:rPr>
              <a:t>CRC</a:t>
            </a:r>
            <a:r>
              <a:rPr lang="en-US" altLang="ko-KR" i="0">
                <a:latin typeface="Arial" charset="0"/>
                <a:ea typeface="굴림" charset="-127"/>
              </a:rPr>
              <a:t> </a:t>
            </a:r>
          </a:p>
        </p:txBody>
      </p:sp>
      <p:sp>
        <p:nvSpPr>
          <p:cNvPr id="693275" name="Rectangle 27"/>
          <p:cNvSpPr>
            <a:spLocks noChangeArrowheads="1"/>
          </p:cNvSpPr>
          <p:nvPr/>
        </p:nvSpPr>
        <p:spPr bwMode="auto">
          <a:xfrm>
            <a:off x="5334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600" i="0" u="sng">
                <a:solidFill>
                  <a:schemeClr val="accent2"/>
                </a:solidFill>
              </a:rPr>
              <a:t>802.1Q VLAN frame format</a:t>
            </a:r>
          </a:p>
        </p:txBody>
      </p:sp>
      <p:sp>
        <p:nvSpPr>
          <p:cNvPr id="693276" name="Text Box 28"/>
          <p:cNvSpPr txBox="1">
            <a:spLocks noChangeArrowheads="1"/>
          </p:cNvSpPr>
          <p:nvPr/>
        </p:nvSpPr>
        <p:spPr bwMode="auto">
          <a:xfrm>
            <a:off x="7100888" y="1801813"/>
            <a:ext cx="1622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802.1 frame</a:t>
            </a:r>
          </a:p>
        </p:txBody>
      </p:sp>
      <p:sp>
        <p:nvSpPr>
          <p:cNvPr id="693277" name="Text Box 29"/>
          <p:cNvSpPr txBox="1">
            <a:spLocks noChangeArrowheads="1"/>
          </p:cNvSpPr>
          <p:nvPr/>
        </p:nvSpPr>
        <p:spPr bwMode="auto">
          <a:xfrm>
            <a:off x="7104063" y="2967038"/>
            <a:ext cx="1844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802.1Q frame</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5: DataLink Layer</a:t>
            </a:r>
          </a:p>
        </p:txBody>
      </p:sp>
      <p:sp>
        <p:nvSpPr>
          <p:cNvPr id="6" name="Slide Number Placeholder 6"/>
          <p:cNvSpPr>
            <a:spLocks noGrp="1"/>
          </p:cNvSpPr>
          <p:nvPr>
            <p:ph type="sldNum" sz="quarter" idx="12"/>
          </p:nvPr>
        </p:nvSpPr>
        <p:spPr/>
        <p:txBody>
          <a:bodyPr/>
          <a:lstStyle/>
          <a:p>
            <a:r>
              <a:rPr lang="en-US"/>
              <a:t>5-</a:t>
            </a:r>
            <a:fld id="{6DC493E1-1AF0-43B6-BC31-6349C6A10F27}" type="slidenum">
              <a:rPr lang="en-US"/>
              <a:pPr/>
              <a:t>73</a:t>
            </a:fld>
            <a:endParaRPr lang="en-US"/>
          </a:p>
        </p:txBody>
      </p:sp>
      <p:sp>
        <p:nvSpPr>
          <p:cNvPr id="523266" name="Rectangle 2"/>
          <p:cNvSpPr>
            <a:spLocks noGrp="1" noChangeArrowheads="1"/>
          </p:cNvSpPr>
          <p:nvPr>
            <p:ph type="title"/>
          </p:nvPr>
        </p:nvSpPr>
        <p:spPr/>
        <p:txBody>
          <a:bodyPr/>
          <a:lstStyle/>
          <a:p>
            <a:r>
              <a:rPr lang="en-US"/>
              <a:t>Link Layer</a:t>
            </a:r>
          </a:p>
        </p:txBody>
      </p:sp>
      <p:sp>
        <p:nvSpPr>
          <p:cNvPr id="523267" name="Rectangle 3"/>
          <p:cNvSpPr>
            <a:spLocks noGrp="1" noChangeArrowheads="1"/>
          </p:cNvSpPr>
          <p:nvPr>
            <p:ph type="body" sz="half" idx="1"/>
          </p:nvPr>
        </p:nvSpPr>
        <p:spPr/>
        <p:txBody>
          <a:bodyPr/>
          <a:lstStyle/>
          <a:p>
            <a:r>
              <a:rPr lang="en-US" sz="2400"/>
              <a:t>5.1 Introduction and services</a:t>
            </a:r>
          </a:p>
          <a:p>
            <a:r>
              <a:rPr lang="en-US" sz="2400"/>
              <a:t>5.2 Error detection and correction </a:t>
            </a:r>
          </a:p>
          <a:p>
            <a:r>
              <a:rPr lang="en-US" sz="2400"/>
              <a:t>5.3Multiple access protocols</a:t>
            </a:r>
          </a:p>
          <a:p>
            <a:r>
              <a:rPr lang="en-US" sz="2400"/>
              <a:t>5.4 Link-Layer Addressing</a:t>
            </a:r>
          </a:p>
          <a:p>
            <a:r>
              <a:rPr lang="en-US" sz="2400"/>
              <a:t>5.5 Ethernet</a:t>
            </a:r>
          </a:p>
        </p:txBody>
      </p:sp>
      <p:sp>
        <p:nvSpPr>
          <p:cNvPr id="523270" name="Rectangle 6"/>
          <p:cNvSpPr>
            <a:spLocks noGrp="1" noChangeArrowheads="1"/>
          </p:cNvSpPr>
          <p:nvPr>
            <p:ph type="body" sz="half" idx="2"/>
          </p:nvPr>
        </p:nvSpPr>
        <p:spPr>
          <a:xfrm>
            <a:off x="4495800" y="1600200"/>
            <a:ext cx="4054475" cy="4648200"/>
          </a:xfrm>
          <a:noFill/>
          <a:ln/>
        </p:spPr>
        <p:txBody>
          <a:bodyPr/>
          <a:lstStyle/>
          <a:p>
            <a:r>
              <a:rPr lang="en-US" sz="2400"/>
              <a:t>5.6 Link-layer switches</a:t>
            </a:r>
          </a:p>
          <a:p>
            <a:r>
              <a:rPr lang="en-US" sz="2400">
                <a:solidFill>
                  <a:srgbClr val="FF0000"/>
                </a:solidFill>
              </a:rPr>
              <a:t>5.7 PPP</a:t>
            </a:r>
          </a:p>
          <a:p>
            <a:r>
              <a:rPr lang="en-US" sz="2400"/>
              <a:t>5.8 Link virtualization: MPLS</a:t>
            </a:r>
          </a:p>
          <a:p>
            <a:r>
              <a:rPr lang="en-US" sz="2400"/>
              <a:t>5.9 A day in the life of a web request</a:t>
            </a:r>
          </a:p>
          <a:p>
            <a:pPr>
              <a:buFont typeface="ZapfDingbats" pitchFamily="82" charset="2"/>
              <a:buNone/>
            </a:pPr>
            <a:endParaRPr lang="en-US" sz="240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C7DF19AA-A3E2-4C0E-A97F-2263294793FF}" type="slidenum">
              <a:rPr lang="en-US"/>
              <a:pPr/>
              <a:t>74</a:t>
            </a:fld>
            <a:endParaRPr lang="en-US"/>
          </a:p>
        </p:txBody>
      </p:sp>
      <p:sp>
        <p:nvSpPr>
          <p:cNvPr id="485378" name="Rectangle 2"/>
          <p:cNvSpPr>
            <a:spLocks noGrp="1" noChangeArrowheads="1"/>
          </p:cNvSpPr>
          <p:nvPr>
            <p:ph type="title"/>
          </p:nvPr>
        </p:nvSpPr>
        <p:spPr/>
        <p:txBody>
          <a:bodyPr/>
          <a:lstStyle/>
          <a:p>
            <a:r>
              <a:rPr lang="en-US"/>
              <a:t>Point to Point Data Link Control</a:t>
            </a:r>
          </a:p>
        </p:txBody>
      </p:sp>
      <p:sp>
        <p:nvSpPr>
          <p:cNvPr id="485379" name="Rectangle 3"/>
          <p:cNvSpPr>
            <a:spLocks noGrp="1" noChangeArrowheads="1"/>
          </p:cNvSpPr>
          <p:nvPr>
            <p:ph type="body" idx="1"/>
          </p:nvPr>
        </p:nvSpPr>
        <p:spPr>
          <a:xfrm>
            <a:off x="627063" y="1446213"/>
            <a:ext cx="7772400" cy="4953000"/>
          </a:xfrm>
        </p:spPr>
        <p:txBody>
          <a:bodyPr/>
          <a:lstStyle/>
          <a:p>
            <a:r>
              <a:rPr lang="en-US" sz="2400"/>
              <a:t>one sender, one receiver, one link: easier than broadcast link:</a:t>
            </a:r>
          </a:p>
          <a:p>
            <a:pPr lvl="1"/>
            <a:r>
              <a:rPr lang="en-US"/>
              <a:t>no Media Access Control</a:t>
            </a:r>
          </a:p>
          <a:p>
            <a:pPr lvl="1"/>
            <a:r>
              <a:rPr lang="en-US"/>
              <a:t>no need for explicit MAC addressing</a:t>
            </a:r>
          </a:p>
          <a:p>
            <a:pPr lvl="1"/>
            <a:r>
              <a:rPr lang="en-US"/>
              <a:t>e.g., dialup link, ISDN line</a:t>
            </a:r>
          </a:p>
          <a:p>
            <a:r>
              <a:rPr lang="en-US" sz="2400"/>
              <a:t>popular  point-to-point DLC protocols:</a:t>
            </a:r>
          </a:p>
          <a:p>
            <a:pPr lvl="1"/>
            <a:r>
              <a:rPr lang="en-US"/>
              <a:t>PPP (point-to-point protocol)</a:t>
            </a:r>
          </a:p>
          <a:p>
            <a:pPr lvl="1"/>
            <a:r>
              <a:rPr lang="en-US"/>
              <a:t>HDLC: High level data link control (Data link used to be considered “high layer” in protocol stack!</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4D6D47AB-4F9A-478B-B614-814A847E372F}" type="slidenum">
              <a:rPr lang="en-US"/>
              <a:pPr/>
              <a:t>75</a:t>
            </a:fld>
            <a:endParaRPr lang="en-US"/>
          </a:p>
        </p:txBody>
      </p:sp>
      <p:sp>
        <p:nvSpPr>
          <p:cNvPr id="486402" name="Rectangle 2"/>
          <p:cNvSpPr>
            <a:spLocks noGrp="1" noChangeArrowheads="1"/>
          </p:cNvSpPr>
          <p:nvPr>
            <p:ph type="title"/>
          </p:nvPr>
        </p:nvSpPr>
        <p:spPr>
          <a:xfrm>
            <a:off x="533400" y="0"/>
            <a:ext cx="7772400" cy="1143000"/>
          </a:xfrm>
        </p:spPr>
        <p:txBody>
          <a:bodyPr/>
          <a:lstStyle/>
          <a:p>
            <a:r>
              <a:rPr lang="en-US" sz="3200"/>
              <a:t>PPP Design Requirements [RFC 1557]</a:t>
            </a:r>
          </a:p>
        </p:txBody>
      </p:sp>
      <p:sp>
        <p:nvSpPr>
          <p:cNvPr id="486403" name="Rectangle 3"/>
          <p:cNvSpPr>
            <a:spLocks noGrp="1" noChangeArrowheads="1"/>
          </p:cNvSpPr>
          <p:nvPr>
            <p:ph type="body" idx="1"/>
          </p:nvPr>
        </p:nvSpPr>
        <p:spPr>
          <a:xfrm>
            <a:off x="533400" y="1368425"/>
            <a:ext cx="7772400" cy="4648200"/>
          </a:xfrm>
        </p:spPr>
        <p:txBody>
          <a:bodyPr/>
          <a:lstStyle/>
          <a:p>
            <a:r>
              <a:rPr lang="en-US" sz="2400">
                <a:solidFill>
                  <a:srgbClr val="FF0000"/>
                </a:solidFill>
              </a:rPr>
              <a:t>packet framing:</a:t>
            </a:r>
            <a:r>
              <a:rPr lang="en-US" sz="2400"/>
              <a:t> encapsulation of network-layer datagram in data link frame </a:t>
            </a:r>
          </a:p>
          <a:p>
            <a:pPr lvl="1"/>
            <a:r>
              <a:rPr lang="en-US"/>
              <a:t>carry network layer data of any network layer protocol (not just IP) </a:t>
            </a:r>
            <a:r>
              <a:rPr lang="en-US" i="1"/>
              <a:t>at same time</a:t>
            </a:r>
          </a:p>
          <a:p>
            <a:pPr lvl="1"/>
            <a:r>
              <a:rPr lang="en-US"/>
              <a:t>ability to demultiplex upwards</a:t>
            </a:r>
          </a:p>
          <a:p>
            <a:r>
              <a:rPr lang="en-US" sz="2400">
                <a:solidFill>
                  <a:srgbClr val="FF0000"/>
                </a:solidFill>
              </a:rPr>
              <a:t>bit transparency:</a:t>
            </a:r>
            <a:r>
              <a:rPr lang="en-US" sz="2400"/>
              <a:t> must carry any bit pattern in the data field</a:t>
            </a:r>
          </a:p>
          <a:p>
            <a:r>
              <a:rPr lang="en-US" sz="2400">
                <a:solidFill>
                  <a:srgbClr val="FF0000"/>
                </a:solidFill>
              </a:rPr>
              <a:t>error detection</a:t>
            </a:r>
            <a:r>
              <a:rPr lang="en-US" sz="2400"/>
              <a:t> (no correction)</a:t>
            </a:r>
          </a:p>
          <a:p>
            <a:r>
              <a:rPr lang="en-US" sz="2400">
                <a:solidFill>
                  <a:srgbClr val="FF0000"/>
                </a:solidFill>
              </a:rPr>
              <a:t>connection liveness:</a:t>
            </a:r>
            <a:r>
              <a:rPr lang="en-US" sz="2400"/>
              <a:t> detect, signal link failure to network layer</a:t>
            </a:r>
          </a:p>
          <a:p>
            <a:r>
              <a:rPr lang="en-US" sz="2400">
                <a:solidFill>
                  <a:srgbClr val="FF0000"/>
                </a:solidFill>
              </a:rPr>
              <a:t>network layer address negotiation:</a:t>
            </a:r>
            <a:r>
              <a:rPr lang="en-US" sz="2400"/>
              <a:t> endpoint can learn/configure each other’s network address</a:t>
            </a:r>
            <a:endParaRPr lang="en-US" sz="200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5: DataLink Layer</a:t>
            </a:r>
          </a:p>
        </p:txBody>
      </p:sp>
      <p:sp>
        <p:nvSpPr>
          <p:cNvPr id="6" name="Slide Number Placeholder 5"/>
          <p:cNvSpPr>
            <a:spLocks noGrp="1"/>
          </p:cNvSpPr>
          <p:nvPr>
            <p:ph type="sldNum" sz="quarter" idx="12"/>
          </p:nvPr>
        </p:nvSpPr>
        <p:spPr/>
        <p:txBody>
          <a:bodyPr/>
          <a:lstStyle/>
          <a:p>
            <a:r>
              <a:rPr lang="en-US"/>
              <a:t>5-</a:t>
            </a:r>
            <a:fld id="{4124BD14-5FCA-4083-ACF1-D215A360CBF1}" type="slidenum">
              <a:rPr lang="en-US"/>
              <a:pPr/>
              <a:t>76</a:t>
            </a:fld>
            <a:endParaRPr lang="en-US"/>
          </a:p>
        </p:txBody>
      </p:sp>
      <p:sp>
        <p:nvSpPr>
          <p:cNvPr id="487426" name="Rectangle 2"/>
          <p:cNvSpPr>
            <a:spLocks noGrp="1" noChangeArrowheads="1"/>
          </p:cNvSpPr>
          <p:nvPr>
            <p:ph type="title"/>
          </p:nvPr>
        </p:nvSpPr>
        <p:spPr/>
        <p:txBody>
          <a:bodyPr/>
          <a:lstStyle/>
          <a:p>
            <a:r>
              <a:rPr lang="en-US" sz="3600"/>
              <a:t>PPP non-requirements</a:t>
            </a:r>
            <a:endParaRPr lang="en-US"/>
          </a:p>
        </p:txBody>
      </p:sp>
      <p:sp>
        <p:nvSpPr>
          <p:cNvPr id="487427" name="Rectangle 3"/>
          <p:cNvSpPr>
            <a:spLocks noGrp="1" noChangeArrowheads="1"/>
          </p:cNvSpPr>
          <p:nvPr>
            <p:ph type="body" idx="1"/>
          </p:nvPr>
        </p:nvSpPr>
        <p:spPr>
          <a:xfrm>
            <a:off x="568325" y="1585913"/>
            <a:ext cx="7772400" cy="4908550"/>
          </a:xfrm>
        </p:spPr>
        <p:txBody>
          <a:bodyPr/>
          <a:lstStyle/>
          <a:p>
            <a:r>
              <a:rPr lang="en-US" sz="2400"/>
              <a:t>no error correction/recovery</a:t>
            </a:r>
          </a:p>
          <a:p>
            <a:r>
              <a:rPr lang="en-US" sz="2400"/>
              <a:t>no flow control</a:t>
            </a:r>
          </a:p>
          <a:p>
            <a:r>
              <a:rPr lang="en-US" sz="2400"/>
              <a:t>out of order delivery OK </a:t>
            </a:r>
          </a:p>
          <a:p>
            <a:r>
              <a:rPr lang="en-US" sz="2400"/>
              <a:t>no need to support multipoint links (e.g., polling)</a:t>
            </a:r>
          </a:p>
          <a:p>
            <a:endParaRPr lang="en-US"/>
          </a:p>
          <a:p>
            <a:endParaRPr lang="en-US"/>
          </a:p>
        </p:txBody>
      </p:sp>
      <p:sp>
        <p:nvSpPr>
          <p:cNvPr id="487428" name="Text Box 4"/>
          <p:cNvSpPr txBox="1">
            <a:spLocks noChangeArrowheads="1"/>
          </p:cNvSpPr>
          <p:nvPr/>
        </p:nvSpPr>
        <p:spPr bwMode="auto">
          <a:xfrm>
            <a:off x="1241425" y="4189413"/>
            <a:ext cx="68326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i="0">
                <a:solidFill>
                  <a:srgbClr val="FF0000"/>
                </a:solidFill>
              </a:rPr>
              <a:t>Error recovery, flow control, data re-ordering </a:t>
            </a:r>
          </a:p>
          <a:p>
            <a:pPr algn="ctr"/>
            <a:r>
              <a:rPr lang="en-US" sz="2400" i="0">
                <a:solidFill>
                  <a:srgbClr val="FF0000"/>
                </a:solidFill>
              </a:rPr>
              <a:t>all relegated to higher layers!</a:t>
            </a:r>
            <a:endParaRPr lang="en-US" sz="2400" i="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5: DataLink Layer</a:t>
            </a:r>
          </a:p>
        </p:txBody>
      </p:sp>
      <p:sp>
        <p:nvSpPr>
          <p:cNvPr id="6" name="Slide Number Placeholder 5"/>
          <p:cNvSpPr>
            <a:spLocks noGrp="1"/>
          </p:cNvSpPr>
          <p:nvPr>
            <p:ph type="sldNum" sz="quarter" idx="12"/>
          </p:nvPr>
        </p:nvSpPr>
        <p:spPr/>
        <p:txBody>
          <a:bodyPr/>
          <a:lstStyle/>
          <a:p>
            <a:r>
              <a:rPr lang="en-US"/>
              <a:t>5-</a:t>
            </a:r>
            <a:fld id="{94B3E8BF-5F6E-492A-9A2F-663B478FC722}" type="slidenum">
              <a:rPr lang="en-US"/>
              <a:pPr/>
              <a:t>77</a:t>
            </a:fld>
            <a:endParaRPr lang="en-US"/>
          </a:p>
        </p:txBody>
      </p:sp>
      <p:sp>
        <p:nvSpPr>
          <p:cNvPr id="488450" name="Rectangle 2"/>
          <p:cNvSpPr>
            <a:spLocks noGrp="1" noChangeArrowheads="1"/>
          </p:cNvSpPr>
          <p:nvPr>
            <p:ph type="title"/>
          </p:nvPr>
        </p:nvSpPr>
        <p:spPr/>
        <p:txBody>
          <a:bodyPr/>
          <a:lstStyle/>
          <a:p>
            <a:r>
              <a:rPr lang="en-US"/>
              <a:t>PPP Data Frame</a:t>
            </a:r>
          </a:p>
        </p:txBody>
      </p:sp>
      <p:sp>
        <p:nvSpPr>
          <p:cNvPr id="488451" name="Rectangle 3"/>
          <p:cNvSpPr>
            <a:spLocks noGrp="1" noChangeArrowheads="1"/>
          </p:cNvSpPr>
          <p:nvPr>
            <p:ph type="body" idx="1"/>
          </p:nvPr>
        </p:nvSpPr>
        <p:spPr/>
        <p:txBody>
          <a:bodyPr/>
          <a:lstStyle/>
          <a:p>
            <a:r>
              <a:rPr lang="en-US" sz="2400">
                <a:solidFill>
                  <a:srgbClr val="FF0000"/>
                </a:solidFill>
              </a:rPr>
              <a:t>Flag:</a:t>
            </a:r>
            <a:r>
              <a:rPr lang="en-US" sz="2400"/>
              <a:t> delimiter (framing)</a:t>
            </a:r>
          </a:p>
          <a:p>
            <a:r>
              <a:rPr lang="en-US" sz="2400">
                <a:solidFill>
                  <a:srgbClr val="FF0000"/>
                </a:solidFill>
              </a:rPr>
              <a:t>Address:</a:t>
            </a:r>
            <a:r>
              <a:rPr lang="en-US" sz="2400"/>
              <a:t>  does nothing (only one option)</a:t>
            </a:r>
          </a:p>
          <a:p>
            <a:r>
              <a:rPr lang="en-US" sz="2400">
                <a:solidFill>
                  <a:srgbClr val="FF0000"/>
                </a:solidFill>
              </a:rPr>
              <a:t>Control:</a:t>
            </a:r>
            <a:r>
              <a:rPr lang="en-US" sz="2400"/>
              <a:t> does nothing; in the future possible multiple control fields</a:t>
            </a:r>
          </a:p>
          <a:p>
            <a:r>
              <a:rPr lang="en-US" sz="2400">
                <a:solidFill>
                  <a:srgbClr val="FF0000"/>
                </a:solidFill>
              </a:rPr>
              <a:t>Protocol:</a:t>
            </a:r>
            <a:r>
              <a:rPr lang="en-US" sz="2400"/>
              <a:t> upper layer protocol to which frame delivered (eg, PPP-LCP, IP, IPCP, etc) </a:t>
            </a:r>
          </a:p>
        </p:txBody>
      </p:sp>
      <p:pic>
        <p:nvPicPr>
          <p:cNvPr id="488452" name="Picture 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75" y="4329113"/>
            <a:ext cx="7210425" cy="1538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5: DataLink Layer</a:t>
            </a:r>
          </a:p>
        </p:txBody>
      </p:sp>
      <p:sp>
        <p:nvSpPr>
          <p:cNvPr id="6" name="Slide Number Placeholder 5"/>
          <p:cNvSpPr>
            <a:spLocks noGrp="1"/>
          </p:cNvSpPr>
          <p:nvPr>
            <p:ph type="sldNum" sz="quarter" idx="12"/>
          </p:nvPr>
        </p:nvSpPr>
        <p:spPr/>
        <p:txBody>
          <a:bodyPr/>
          <a:lstStyle/>
          <a:p>
            <a:r>
              <a:rPr lang="en-US"/>
              <a:t>5-</a:t>
            </a:r>
            <a:fld id="{73774506-8EED-4DD2-82F5-40560268FDA0}" type="slidenum">
              <a:rPr lang="en-US"/>
              <a:pPr/>
              <a:t>78</a:t>
            </a:fld>
            <a:endParaRPr lang="en-US"/>
          </a:p>
        </p:txBody>
      </p:sp>
      <p:sp>
        <p:nvSpPr>
          <p:cNvPr id="489474" name="Rectangle 2"/>
          <p:cNvSpPr>
            <a:spLocks noGrp="1" noChangeArrowheads="1"/>
          </p:cNvSpPr>
          <p:nvPr>
            <p:ph type="title"/>
          </p:nvPr>
        </p:nvSpPr>
        <p:spPr/>
        <p:txBody>
          <a:bodyPr/>
          <a:lstStyle/>
          <a:p>
            <a:r>
              <a:rPr lang="en-US"/>
              <a:t>PPP Data Frame</a:t>
            </a:r>
          </a:p>
        </p:txBody>
      </p:sp>
      <p:sp>
        <p:nvSpPr>
          <p:cNvPr id="489475" name="Rectangle 3"/>
          <p:cNvSpPr>
            <a:spLocks noGrp="1" noChangeArrowheads="1"/>
          </p:cNvSpPr>
          <p:nvPr>
            <p:ph type="body" idx="1"/>
          </p:nvPr>
        </p:nvSpPr>
        <p:spPr/>
        <p:txBody>
          <a:bodyPr/>
          <a:lstStyle/>
          <a:p>
            <a:r>
              <a:rPr lang="en-US" sz="2400">
                <a:solidFill>
                  <a:srgbClr val="FF0000"/>
                </a:solidFill>
              </a:rPr>
              <a:t>info:</a:t>
            </a:r>
            <a:r>
              <a:rPr lang="en-US" sz="2400"/>
              <a:t> upper layer data being carried</a:t>
            </a:r>
          </a:p>
          <a:p>
            <a:r>
              <a:rPr lang="en-US" sz="2400">
                <a:solidFill>
                  <a:srgbClr val="FF0000"/>
                </a:solidFill>
              </a:rPr>
              <a:t>check:</a:t>
            </a:r>
            <a:r>
              <a:rPr lang="en-US" sz="2400"/>
              <a:t>  cyclic redundancy check for error detection</a:t>
            </a:r>
            <a:endParaRPr lang="en-US"/>
          </a:p>
        </p:txBody>
      </p:sp>
      <p:pic>
        <p:nvPicPr>
          <p:cNvPr id="489476" name="Picture 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975" y="2941638"/>
            <a:ext cx="7210425" cy="1538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6D21B2F2-1D03-4C7D-957F-F11FB447CDB8}" type="slidenum">
              <a:rPr lang="en-US"/>
              <a:pPr/>
              <a:t>79</a:t>
            </a:fld>
            <a:endParaRPr lang="en-US"/>
          </a:p>
        </p:txBody>
      </p:sp>
      <p:sp>
        <p:nvSpPr>
          <p:cNvPr id="490498" name="Rectangle 2"/>
          <p:cNvSpPr>
            <a:spLocks noGrp="1" noChangeArrowheads="1"/>
          </p:cNvSpPr>
          <p:nvPr>
            <p:ph type="title"/>
          </p:nvPr>
        </p:nvSpPr>
        <p:spPr/>
        <p:txBody>
          <a:bodyPr/>
          <a:lstStyle/>
          <a:p>
            <a:r>
              <a:rPr lang="en-US"/>
              <a:t>Byte Stuffing</a:t>
            </a:r>
          </a:p>
        </p:txBody>
      </p:sp>
      <p:sp>
        <p:nvSpPr>
          <p:cNvPr id="490499" name="Rectangle 3"/>
          <p:cNvSpPr>
            <a:spLocks noGrp="1" noChangeArrowheads="1"/>
          </p:cNvSpPr>
          <p:nvPr>
            <p:ph type="body" idx="1"/>
          </p:nvPr>
        </p:nvSpPr>
        <p:spPr>
          <a:xfrm>
            <a:off x="533400" y="1243013"/>
            <a:ext cx="7772400" cy="4908550"/>
          </a:xfrm>
        </p:spPr>
        <p:txBody>
          <a:bodyPr/>
          <a:lstStyle/>
          <a:p>
            <a:r>
              <a:rPr lang="en-US"/>
              <a:t> </a:t>
            </a:r>
            <a:r>
              <a:rPr lang="en-US" sz="2400"/>
              <a:t>“data transparency” requirement: data field must be allowed to include flag pattern  &lt;01111110&gt;</a:t>
            </a:r>
          </a:p>
          <a:p>
            <a:pPr lvl="1"/>
            <a:r>
              <a:rPr lang="en-US" u="sng">
                <a:solidFill>
                  <a:srgbClr val="FF0000"/>
                </a:solidFill>
              </a:rPr>
              <a:t>Q:</a:t>
            </a:r>
            <a:r>
              <a:rPr lang="en-US"/>
              <a:t> is received &lt;01111110&gt; data or flag?</a:t>
            </a:r>
          </a:p>
          <a:p>
            <a:endParaRPr lang="en-US" sz="2400"/>
          </a:p>
          <a:p>
            <a:endParaRPr lang="en-US" sz="2400"/>
          </a:p>
          <a:p>
            <a:r>
              <a:rPr lang="en-US" sz="2400">
                <a:solidFill>
                  <a:schemeClr val="accent2"/>
                </a:solidFill>
              </a:rPr>
              <a:t>Sender:</a:t>
            </a:r>
            <a:r>
              <a:rPr lang="en-US" sz="2400"/>
              <a:t> adds (“stuffs”) extra &lt; 01111110&gt; byte after each &lt; 01111110&gt; </a:t>
            </a:r>
            <a:r>
              <a:rPr lang="en-US" sz="2400" i="1">
                <a:solidFill>
                  <a:srgbClr val="FF0000"/>
                </a:solidFill>
              </a:rPr>
              <a:t>data  </a:t>
            </a:r>
            <a:r>
              <a:rPr lang="en-US" sz="2400"/>
              <a:t>byte</a:t>
            </a:r>
          </a:p>
          <a:p>
            <a:r>
              <a:rPr lang="en-US" sz="2400">
                <a:solidFill>
                  <a:schemeClr val="accent2"/>
                </a:solidFill>
              </a:rPr>
              <a:t>Receiver:</a:t>
            </a:r>
            <a:r>
              <a:rPr lang="en-US" sz="2400"/>
              <a:t> </a:t>
            </a:r>
          </a:p>
          <a:p>
            <a:pPr lvl="1"/>
            <a:r>
              <a:rPr lang="en-US"/>
              <a:t>two 01111110 bytes in a row: discard first byte, continue data reception</a:t>
            </a:r>
          </a:p>
          <a:p>
            <a:pPr lvl="1"/>
            <a:r>
              <a:rPr lang="en-US"/>
              <a:t>single 01111110: flag byte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ooter Placeholder 5"/>
          <p:cNvSpPr>
            <a:spLocks noGrp="1"/>
          </p:cNvSpPr>
          <p:nvPr>
            <p:ph type="ftr" sz="quarter" idx="11"/>
          </p:nvPr>
        </p:nvSpPr>
        <p:spPr/>
        <p:txBody>
          <a:bodyPr/>
          <a:lstStyle/>
          <a:p>
            <a:r>
              <a:rPr lang="en-US"/>
              <a:t>5: DataLink Layer</a:t>
            </a:r>
          </a:p>
        </p:txBody>
      </p:sp>
      <p:sp>
        <p:nvSpPr>
          <p:cNvPr id="50" name="Slide Number Placeholder 6"/>
          <p:cNvSpPr>
            <a:spLocks noGrp="1"/>
          </p:cNvSpPr>
          <p:nvPr>
            <p:ph type="sldNum" sz="quarter" idx="12"/>
          </p:nvPr>
        </p:nvSpPr>
        <p:spPr/>
        <p:txBody>
          <a:bodyPr/>
          <a:lstStyle/>
          <a:p>
            <a:r>
              <a:rPr lang="en-US"/>
              <a:t>5-</a:t>
            </a:r>
            <a:fld id="{A13C0E09-5359-440B-A561-8226ED232F90}" type="slidenum">
              <a:rPr lang="en-US"/>
              <a:pPr/>
              <a:t>8</a:t>
            </a:fld>
            <a:endParaRPr lang="en-US"/>
          </a:p>
        </p:txBody>
      </p:sp>
      <p:sp>
        <p:nvSpPr>
          <p:cNvPr id="306178" name="Rectangle 2"/>
          <p:cNvSpPr>
            <a:spLocks noGrp="1" noChangeArrowheads="1"/>
          </p:cNvSpPr>
          <p:nvPr>
            <p:ph type="title"/>
          </p:nvPr>
        </p:nvSpPr>
        <p:spPr>
          <a:xfrm>
            <a:off x="533400" y="228600"/>
            <a:ext cx="8251825" cy="1143000"/>
          </a:xfrm>
        </p:spPr>
        <p:txBody>
          <a:bodyPr/>
          <a:lstStyle/>
          <a:p>
            <a:r>
              <a:rPr lang="en-US" sz="3600"/>
              <a:t>Where is the link layer implemented?</a:t>
            </a:r>
          </a:p>
        </p:txBody>
      </p:sp>
      <p:sp>
        <p:nvSpPr>
          <p:cNvPr id="306179" name="Rectangle 3"/>
          <p:cNvSpPr>
            <a:spLocks noGrp="1" noChangeArrowheads="1"/>
          </p:cNvSpPr>
          <p:nvPr>
            <p:ph type="body" sz="half" idx="1"/>
          </p:nvPr>
        </p:nvSpPr>
        <p:spPr>
          <a:xfrm>
            <a:off x="398463" y="1466850"/>
            <a:ext cx="4075112" cy="4659313"/>
          </a:xfrm>
        </p:spPr>
        <p:txBody>
          <a:bodyPr/>
          <a:lstStyle/>
          <a:p>
            <a:r>
              <a:rPr lang="en-US" sz="2400"/>
              <a:t>in each and every host</a:t>
            </a:r>
          </a:p>
          <a:p>
            <a:r>
              <a:rPr lang="en-US" sz="2400"/>
              <a:t>link layer implemented in “adaptor” (aka </a:t>
            </a:r>
            <a:r>
              <a:rPr lang="en-US" sz="2400" i="1">
                <a:solidFill>
                  <a:srgbClr val="FF0000"/>
                </a:solidFill>
              </a:rPr>
              <a:t>network interface card</a:t>
            </a:r>
            <a:r>
              <a:rPr lang="en-US" sz="2400"/>
              <a:t> NIC)</a:t>
            </a:r>
          </a:p>
          <a:p>
            <a:pPr lvl="1"/>
            <a:r>
              <a:rPr lang="en-US" sz="2000"/>
              <a:t>Ethernet card, PCMCI card, 802.11 card</a:t>
            </a:r>
          </a:p>
          <a:p>
            <a:pPr lvl="1"/>
            <a:r>
              <a:rPr lang="en-US" sz="2000"/>
              <a:t>implements link, physical layer</a:t>
            </a:r>
          </a:p>
          <a:p>
            <a:r>
              <a:rPr lang="en-US" sz="2400"/>
              <a:t>attaches into host’s system buses</a:t>
            </a:r>
          </a:p>
          <a:p>
            <a:r>
              <a:rPr lang="en-US" sz="2400"/>
              <a:t>combination of hardware, software, firmware</a:t>
            </a:r>
          </a:p>
          <a:p>
            <a:pPr lvl="1"/>
            <a:endParaRPr lang="en-US" sz="2000"/>
          </a:p>
        </p:txBody>
      </p:sp>
      <p:sp>
        <p:nvSpPr>
          <p:cNvPr id="306218" name="Rectangle 42"/>
          <p:cNvSpPr>
            <a:spLocks noChangeArrowheads="1"/>
          </p:cNvSpPr>
          <p:nvPr/>
        </p:nvSpPr>
        <p:spPr bwMode="auto">
          <a:xfrm>
            <a:off x="6129338" y="2614613"/>
            <a:ext cx="1836737" cy="24018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20" name="Rectangle 44"/>
          <p:cNvSpPr>
            <a:spLocks noChangeArrowheads="1"/>
          </p:cNvSpPr>
          <p:nvPr/>
        </p:nvSpPr>
        <p:spPr bwMode="auto">
          <a:xfrm>
            <a:off x="6578600" y="4552950"/>
            <a:ext cx="666750" cy="2825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21" name="Rectangle 45"/>
          <p:cNvSpPr>
            <a:spLocks noChangeArrowheads="1"/>
          </p:cNvSpPr>
          <p:nvPr/>
        </p:nvSpPr>
        <p:spPr bwMode="auto">
          <a:xfrm>
            <a:off x="6578600" y="3965575"/>
            <a:ext cx="657225" cy="5191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200" i="0">
                <a:latin typeface="Arial" charset="0"/>
              </a:rPr>
              <a:t>controller</a:t>
            </a:r>
          </a:p>
        </p:txBody>
      </p:sp>
      <p:sp>
        <p:nvSpPr>
          <p:cNvPr id="306222" name="Text Box 46"/>
          <p:cNvSpPr txBox="1">
            <a:spLocks noChangeArrowheads="1"/>
          </p:cNvSpPr>
          <p:nvPr/>
        </p:nvSpPr>
        <p:spPr bwMode="auto">
          <a:xfrm>
            <a:off x="6384925" y="4562475"/>
            <a:ext cx="103663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sz="1200" i="0">
                <a:latin typeface="Arial" charset="0"/>
              </a:rPr>
              <a:t>physical</a:t>
            </a:r>
          </a:p>
          <a:p>
            <a:pPr algn="ctr" eaLnBrk="1" hangingPunct="1"/>
            <a:r>
              <a:rPr lang="en-US" sz="1200" i="0">
                <a:latin typeface="Arial" charset="0"/>
              </a:rPr>
              <a:t>transmission</a:t>
            </a:r>
          </a:p>
        </p:txBody>
      </p:sp>
      <p:sp>
        <p:nvSpPr>
          <p:cNvPr id="306223" name="Freeform 47"/>
          <p:cNvSpPr>
            <a:spLocks/>
          </p:cNvSpPr>
          <p:nvPr/>
        </p:nvSpPr>
        <p:spPr bwMode="auto">
          <a:xfrm>
            <a:off x="6630988" y="3484563"/>
            <a:ext cx="200025" cy="460375"/>
          </a:xfrm>
          <a:custGeom>
            <a:avLst/>
            <a:gdLst>
              <a:gd name="T0" fmla="*/ 0 w 361"/>
              <a:gd name="T1" fmla="*/ 0 h 478"/>
              <a:gd name="T2" fmla="*/ 0 w 361"/>
              <a:gd name="T3" fmla="*/ 230 h 478"/>
              <a:gd name="T4" fmla="*/ 361 w 361"/>
              <a:gd name="T5" fmla="*/ 230 h 478"/>
              <a:gd name="T6" fmla="*/ 359 w 361"/>
              <a:gd name="T7" fmla="*/ 478 h 478"/>
            </a:gdLst>
            <a:ahLst/>
            <a:cxnLst>
              <a:cxn ang="0">
                <a:pos x="T0" y="T1"/>
              </a:cxn>
              <a:cxn ang="0">
                <a:pos x="T2" y="T3"/>
              </a:cxn>
              <a:cxn ang="0">
                <a:pos x="T4" y="T5"/>
              </a:cxn>
              <a:cxn ang="0">
                <a:pos x="T6" y="T7"/>
              </a:cxn>
            </a:cxnLst>
            <a:rect l="0" t="0" r="r" b="b"/>
            <a:pathLst>
              <a:path w="361" h="478">
                <a:moveTo>
                  <a:pt x="0" y="0"/>
                </a:moveTo>
                <a:lnTo>
                  <a:pt x="0" y="230"/>
                </a:lnTo>
                <a:lnTo>
                  <a:pt x="361" y="230"/>
                </a:lnTo>
                <a:lnTo>
                  <a:pt x="359" y="478"/>
                </a:lnTo>
              </a:path>
            </a:pathLst>
          </a:custGeom>
          <a:noFill/>
          <a:ln w="38100" cmpd="sng">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24" name="Line 48"/>
          <p:cNvSpPr>
            <a:spLocks noChangeShapeType="1"/>
          </p:cNvSpPr>
          <p:nvPr/>
        </p:nvSpPr>
        <p:spPr bwMode="auto">
          <a:xfrm>
            <a:off x="6496050" y="3657600"/>
            <a:ext cx="1358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25" name="Line 49"/>
          <p:cNvSpPr>
            <a:spLocks noChangeShapeType="1"/>
          </p:cNvSpPr>
          <p:nvPr/>
        </p:nvSpPr>
        <p:spPr bwMode="auto">
          <a:xfrm flipV="1">
            <a:off x="6891338" y="3665538"/>
            <a:ext cx="0" cy="3000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26" name="Rectangle 50"/>
          <p:cNvSpPr>
            <a:spLocks noChangeArrowheads="1"/>
          </p:cNvSpPr>
          <p:nvPr/>
        </p:nvSpPr>
        <p:spPr bwMode="auto">
          <a:xfrm>
            <a:off x="6384925" y="2967038"/>
            <a:ext cx="657225" cy="519112"/>
          </a:xfrm>
          <a:prstGeom prst="rect">
            <a:avLst/>
          </a:prstGeom>
          <a:solidFill>
            <a:schemeClr val="bg1"/>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200" i="0">
                <a:latin typeface="Arial" charset="0"/>
              </a:rPr>
              <a:t>cpu</a:t>
            </a:r>
          </a:p>
        </p:txBody>
      </p:sp>
      <p:sp>
        <p:nvSpPr>
          <p:cNvPr id="306227" name="Rectangle 51"/>
          <p:cNvSpPr>
            <a:spLocks noChangeArrowheads="1"/>
          </p:cNvSpPr>
          <p:nvPr/>
        </p:nvSpPr>
        <p:spPr bwMode="auto">
          <a:xfrm>
            <a:off x="7204075" y="2968625"/>
            <a:ext cx="657225" cy="5191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200" i="0">
                <a:latin typeface="Arial" charset="0"/>
              </a:rPr>
              <a:t>memory</a:t>
            </a:r>
          </a:p>
        </p:txBody>
      </p:sp>
      <p:sp>
        <p:nvSpPr>
          <p:cNvPr id="306228" name="Line 52"/>
          <p:cNvSpPr>
            <a:spLocks noChangeShapeType="1"/>
          </p:cNvSpPr>
          <p:nvPr/>
        </p:nvSpPr>
        <p:spPr bwMode="auto">
          <a:xfrm flipH="1" flipV="1">
            <a:off x="6688138" y="3487738"/>
            <a:ext cx="1587" cy="1698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29" name="Line 53"/>
          <p:cNvSpPr>
            <a:spLocks noChangeShapeType="1"/>
          </p:cNvSpPr>
          <p:nvPr/>
        </p:nvSpPr>
        <p:spPr bwMode="auto">
          <a:xfrm flipH="1" flipV="1">
            <a:off x="7561263" y="3489325"/>
            <a:ext cx="1587" cy="171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30" name="Text Box 54"/>
          <p:cNvSpPr txBox="1">
            <a:spLocks noChangeArrowheads="1"/>
          </p:cNvSpPr>
          <p:nvPr/>
        </p:nvSpPr>
        <p:spPr bwMode="auto">
          <a:xfrm>
            <a:off x="8008938" y="3786188"/>
            <a:ext cx="879475"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a:latin typeface="Arial" charset="0"/>
              </a:rPr>
              <a:t>host </a:t>
            </a:r>
          </a:p>
          <a:p>
            <a:pPr eaLnBrk="1" hangingPunct="1"/>
            <a:r>
              <a:rPr lang="en-US" sz="1200">
                <a:latin typeface="Arial" charset="0"/>
              </a:rPr>
              <a:t>bus </a:t>
            </a:r>
          </a:p>
          <a:p>
            <a:pPr eaLnBrk="1" hangingPunct="1"/>
            <a:r>
              <a:rPr lang="en-US" sz="1200">
                <a:latin typeface="Arial" charset="0"/>
              </a:rPr>
              <a:t>(e.g., PCI)</a:t>
            </a:r>
          </a:p>
        </p:txBody>
      </p:sp>
      <p:sp>
        <p:nvSpPr>
          <p:cNvPr id="306231" name="Line 55"/>
          <p:cNvSpPr>
            <a:spLocks noChangeShapeType="1"/>
          </p:cNvSpPr>
          <p:nvPr/>
        </p:nvSpPr>
        <p:spPr bwMode="auto">
          <a:xfrm flipH="1">
            <a:off x="6891338" y="4273550"/>
            <a:ext cx="12700" cy="339725"/>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32" name="Line 56"/>
          <p:cNvSpPr>
            <a:spLocks noChangeShapeType="1"/>
          </p:cNvSpPr>
          <p:nvPr/>
        </p:nvSpPr>
        <p:spPr bwMode="auto">
          <a:xfrm>
            <a:off x="6889750" y="4806950"/>
            <a:ext cx="0" cy="366713"/>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33" name="Line 57"/>
          <p:cNvSpPr>
            <a:spLocks noChangeShapeType="1"/>
          </p:cNvSpPr>
          <p:nvPr/>
        </p:nvSpPr>
        <p:spPr bwMode="auto">
          <a:xfrm flipH="1" flipV="1">
            <a:off x="7686675" y="3662363"/>
            <a:ext cx="382588" cy="268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34" name="Text Box 58"/>
          <p:cNvSpPr txBox="1">
            <a:spLocks noChangeArrowheads="1"/>
          </p:cNvSpPr>
          <p:nvPr/>
        </p:nvSpPr>
        <p:spPr bwMode="auto">
          <a:xfrm>
            <a:off x="7296150" y="5356225"/>
            <a:ext cx="1273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a:latin typeface="Arial" charset="0"/>
              </a:rPr>
              <a:t>network adapter</a:t>
            </a:r>
          </a:p>
          <a:p>
            <a:pPr eaLnBrk="1" hangingPunct="1"/>
            <a:r>
              <a:rPr lang="en-US" sz="1200">
                <a:latin typeface="Arial" charset="0"/>
              </a:rPr>
              <a:t>card</a:t>
            </a:r>
          </a:p>
        </p:txBody>
      </p:sp>
      <p:sp>
        <p:nvSpPr>
          <p:cNvPr id="306235" name="Line 59"/>
          <p:cNvSpPr>
            <a:spLocks noChangeShapeType="1"/>
          </p:cNvSpPr>
          <p:nvPr/>
        </p:nvSpPr>
        <p:spPr bwMode="auto">
          <a:xfrm flipH="1" flipV="1">
            <a:off x="7504113" y="4679950"/>
            <a:ext cx="271462" cy="750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36" name="Text Box 60"/>
          <p:cNvSpPr txBox="1">
            <a:spLocks noChangeArrowheads="1"/>
          </p:cNvSpPr>
          <p:nvPr/>
        </p:nvSpPr>
        <p:spPr bwMode="auto">
          <a:xfrm>
            <a:off x="6889750" y="2287588"/>
            <a:ext cx="11985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a:latin typeface="Arial" charset="0"/>
              </a:rPr>
              <a:t>host schematic</a:t>
            </a:r>
          </a:p>
        </p:txBody>
      </p:sp>
      <p:sp>
        <p:nvSpPr>
          <p:cNvPr id="306219" name="Rectangle 43"/>
          <p:cNvSpPr>
            <a:spLocks noChangeArrowheads="1"/>
          </p:cNvSpPr>
          <p:nvPr/>
        </p:nvSpPr>
        <p:spPr bwMode="auto">
          <a:xfrm>
            <a:off x="6351588" y="3854450"/>
            <a:ext cx="1122362" cy="1082675"/>
          </a:xfrm>
          <a:prstGeom prst="rect">
            <a:avLst/>
          </a:prstGeom>
          <a:noFill/>
          <a:ln w="28575">
            <a:solidFill>
              <a:srgbClr val="FF0000"/>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6260" name="Group 84"/>
          <p:cNvGrpSpPr>
            <a:grpSpLocks/>
          </p:cNvGrpSpPr>
          <p:nvPr/>
        </p:nvGrpSpPr>
        <p:grpSpPr bwMode="auto">
          <a:xfrm>
            <a:off x="5091113" y="2743200"/>
            <a:ext cx="1466850" cy="2065338"/>
            <a:chOff x="2691" y="1728"/>
            <a:chExt cx="924" cy="1301"/>
          </a:xfrm>
        </p:grpSpPr>
        <p:sp>
          <p:nvSpPr>
            <p:cNvPr id="306238" name="Freeform 62"/>
            <p:cNvSpPr>
              <a:spLocks/>
            </p:cNvSpPr>
            <p:nvPr/>
          </p:nvSpPr>
          <p:spPr bwMode="auto">
            <a:xfrm>
              <a:off x="3225" y="2509"/>
              <a:ext cx="390" cy="520"/>
            </a:xfrm>
            <a:custGeom>
              <a:avLst/>
              <a:gdLst>
                <a:gd name="T0" fmla="*/ 390 w 390"/>
                <a:gd name="T1" fmla="*/ 0 h 520"/>
                <a:gd name="T2" fmla="*/ 0 w 390"/>
                <a:gd name="T3" fmla="*/ 221 h 520"/>
                <a:gd name="T4" fmla="*/ 3 w 390"/>
                <a:gd name="T5" fmla="*/ 433 h 520"/>
                <a:gd name="T6" fmla="*/ 388 w 390"/>
                <a:gd name="T7" fmla="*/ 520 h 520"/>
                <a:gd name="T8" fmla="*/ 390 w 390"/>
                <a:gd name="T9" fmla="*/ 0 h 520"/>
              </a:gdLst>
              <a:ahLst/>
              <a:cxnLst>
                <a:cxn ang="0">
                  <a:pos x="T0" y="T1"/>
                </a:cxn>
                <a:cxn ang="0">
                  <a:pos x="T2" y="T3"/>
                </a:cxn>
                <a:cxn ang="0">
                  <a:pos x="T4" y="T5"/>
                </a:cxn>
                <a:cxn ang="0">
                  <a:pos x="T6" y="T7"/>
                </a:cxn>
                <a:cxn ang="0">
                  <a:pos x="T8" y="T9"/>
                </a:cxn>
              </a:cxnLst>
              <a:rect l="0" t="0" r="r" b="b"/>
              <a:pathLst>
                <a:path w="390" h="520">
                  <a:moveTo>
                    <a:pt x="390" y="0"/>
                  </a:moveTo>
                  <a:lnTo>
                    <a:pt x="0" y="221"/>
                  </a:lnTo>
                  <a:lnTo>
                    <a:pt x="3" y="433"/>
                  </a:lnTo>
                  <a:lnTo>
                    <a:pt x="388" y="520"/>
                  </a:lnTo>
                  <a:lnTo>
                    <a:pt x="390" y="0"/>
                  </a:lnTo>
                  <a:close/>
                </a:path>
              </a:pathLst>
            </a:custGeom>
            <a:gradFill rotWithShape="1">
              <a:gsLst>
                <a:gs pos="0">
                  <a:srgbClr val="FF0000"/>
                </a:gs>
                <a:gs pos="100000">
                  <a:srgbClr val="FFFF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39" name="Freeform 63"/>
            <p:cNvSpPr>
              <a:spLocks/>
            </p:cNvSpPr>
            <p:nvPr/>
          </p:nvSpPr>
          <p:spPr bwMode="auto">
            <a:xfrm>
              <a:off x="3222" y="1767"/>
              <a:ext cx="275" cy="443"/>
            </a:xfrm>
            <a:custGeom>
              <a:avLst/>
              <a:gdLst>
                <a:gd name="T0" fmla="*/ 264 w 275"/>
                <a:gd name="T1" fmla="*/ 108 h 443"/>
                <a:gd name="T2" fmla="*/ 0 w 275"/>
                <a:gd name="T3" fmla="*/ 0 h 443"/>
                <a:gd name="T4" fmla="*/ 2 w 275"/>
                <a:gd name="T5" fmla="*/ 443 h 443"/>
                <a:gd name="T6" fmla="*/ 275 w 275"/>
                <a:gd name="T7" fmla="*/ 412 h 443"/>
                <a:gd name="T8" fmla="*/ 264 w 275"/>
                <a:gd name="T9" fmla="*/ 108 h 443"/>
              </a:gdLst>
              <a:ahLst/>
              <a:cxnLst>
                <a:cxn ang="0">
                  <a:pos x="T0" y="T1"/>
                </a:cxn>
                <a:cxn ang="0">
                  <a:pos x="T2" y="T3"/>
                </a:cxn>
                <a:cxn ang="0">
                  <a:pos x="T4" y="T5"/>
                </a:cxn>
                <a:cxn ang="0">
                  <a:pos x="T6" y="T7"/>
                </a:cxn>
                <a:cxn ang="0">
                  <a:pos x="T8" y="T9"/>
                </a:cxn>
              </a:cxnLst>
              <a:rect l="0" t="0" r="r" b="b"/>
              <a:pathLst>
                <a:path w="275" h="443">
                  <a:moveTo>
                    <a:pt x="264" y="108"/>
                  </a:moveTo>
                  <a:lnTo>
                    <a:pt x="0" y="0"/>
                  </a:lnTo>
                  <a:lnTo>
                    <a:pt x="2" y="443"/>
                  </a:lnTo>
                  <a:lnTo>
                    <a:pt x="275" y="412"/>
                  </a:lnTo>
                  <a:lnTo>
                    <a:pt x="264" y="108"/>
                  </a:lnTo>
                  <a:close/>
                </a:path>
              </a:pathLst>
            </a:custGeom>
            <a:gradFill rotWithShape="1">
              <a:gsLst>
                <a:gs pos="0">
                  <a:srgbClr val="FF0000"/>
                </a:gs>
                <a:gs pos="100000">
                  <a:srgbClr val="FFFF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40" name="Rectangle 64"/>
            <p:cNvSpPr>
              <a:spLocks noChangeArrowheads="1"/>
            </p:cNvSpPr>
            <p:nvPr/>
          </p:nvSpPr>
          <p:spPr bwMode="auto">
            <a:xfrm>
              <a:off x="2737" y="1775"/>
              <a:ext cx="489" cy="52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41" name="Text Box 65"/>
            <p:cNvSpPr txBox="1">
              <a:spLocks noChangeArrowheads="1"/>
            </p:cNvSpPr>
            <p:nvPr/>
          </p:nvSpPr>
          <p:spPr bwMode="auto">
            <a:xfrm>
              <a:off x="2691" y="1728"/>
              <a:ext cx="57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sz="1200" i="0">
                  <a:latin typeface="Arial" charset="0"/>
                </a:rPr>
                <a:t>application</a:t>
              </a:r>
            </a:p>
            <a:p>
              <a:pPr algn="ctr" eaLnBrk="1" hangingPunct="1"/>
              <a:r>
                <a:rPr lang="en-US" sz="1200" i="0">
                  <a:latin typeface="Arial" charset="0"/>
                </a:rPr>
                <a:t>transport</a:t>
              </a:r>
            </a:p>
            <a:p>
              <a:pPr algn="ctr" eaLnBrk="1" hangingPunct="1"/>
              <a:r>
                <a:rPr lang="en-US" sz="1200" i="0">
                  <a:latin typeface="Arial" charset="0"/>
                </a:rPr>
                <a:t>network</a:t>
              </a:r>
            </a:p>
            <a:p>
              <a:pPr algn="ctr" eaLnBrk="1" hangingPunct="1"/>
              <a:r>
                <a:rPr lang="en-US" sz="1200" i="0">
                  <a:latin typeface="Arial" charset="0"/>
                </a:rPr>
                <a:t>link</a:t>
              </a:r>
            </a:p>
          </p:txBody>
        </p:sp>
        <p:sp>
          <p:nvSpPr>
            <p:cNvPr id="306242" name="Line 66"/>
            <p:cNvSpPr>
              <a:spLocks noChangeShapeType="1"/>
            </p:cNvSpPr>
            <p:nvPr/>
          </p:nvSpPr>
          <p:spPr bwMode="auto">
            <a:xfrm>
              <a:off x="2737" y="1886"/>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43" name="Line 67"/>
            <p:cNvSpPr>
              <a:spLocks noChangeShapeType="1"/>
            </p:cNvSpPr>
            <p:nvPr/>
          </p:nvSpPr>
          <p:spPr bwMode="auto">
            <a:xfrm>
              <a:off x="2737" y="1991"/>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44" name="Line 68"/>
            <p:cNvSpPr>
              <a:spLocks noChangeShapeType="1"/>
            </p:cNvSpPr>
            <p:nvPr/>
          </p:nvSpPr>
          <p:spPr bwMode="auto">
            <a:xfrm>
              <a:off x="2735" y="2098"/>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45" name="Line 69"/>
            <p:cNvSpPr>
              <a:spLocks noChangeShapeType="1"/>
            </p:cNvSpPr>
            <p:nvPr/>
          </p:nvSpPr>
          <p:spPr bwMode="auto">
            <a:xfrm>
              <a:off x="2738" y="2206"/>
              <a:ext cx="484"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46" name="Rectangle 70"/>
            <p:cNvSpPr>
              <a:spLocks noChangeArrowheads="1"/>
            </p:cNvSpPr>
            <p:nvPr/>
          </p:nvSpPr>
          <p:spPr bwMode="auto">
            <a:xfrm>
              <a:off x="2695" y="2212"/>
              <a:ext cx="552" cy="11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47" name="Line 71"/>
            <p:cNvSpPr>
              <a:spLocks noChangeShapeType="1"/>
            </p:cNvSpPr>
            <p:nvPr/>
          </p:nvSpPr>
          <p:spPr bwMode="auto">
            <a:xfrm>
              <a:off x="2738" y="2224"/>
              <a:ext cx="0" cy="6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48" name="Line 72"/>
            <p:cNvSpPr>
              <a:spLocks noChangeShapeType="1"/>
            </p:cNvSpPr>
            <p:nvPr/>
          </p:nvSpPr>
          <p:spPr bwMode="auto">
            <a:xfrm>
              <a:off x="3225" y="2218"/>
              <a:ext cx="0" cy="6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49" name="Rectangle 73"/>
            <p:cNvSpPr>
              <a:spLocks noChangeArrowheads="1"/>
            </p:cNvSpPr>
            <p:nvPr/>
          </p:nvSpPr>
          <p:spPr bwMode="auto">
            <a:xfrm>
              <a:off x="2737" y="2415"/>
              <a:ext cx="489" cy="5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50" name="Text Box 74"/>
            <p:cNvSpPr txBox="1">
              <a:spLocks noChangeArrowheads="1"/>
            </p:cNvSpPr>
            <p:nvPr/>
          </p:nvSpPr>
          <p:spPr bwMode="auto">
            <a:xfrm>
              <a:off x="2745" y="2345"/>
              <a:ext cx="462"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endParaRPr lang="en-US" sz="1200" i="0">
                <a:latin typeface="Arial" charset="0"/>
              </a:endParaRPr>
            </a:p>
            <a:p>
              <a:pPr algn="ctr" eaLnBrk="1" hangingPunct="1"/>
              <a:endParaRPr lang="en-US" sz="1200" i="0">
                <a:latin typeface="Arial" charset="0"/>
              </a:endParaRPr>
            </a:p>
            <a:p>
              <a:pPr algn="ctr" eaLnBrk="1" hangingPunct="1"/>
              <a:endParaRPr lang="en-US" sz="1200" i="0">
                <a:latin typeface="Arial" charset="0"/>
              </a:endParaRPr>
            </a:p>
            <a:p>
              <a:pPr algn="ctr" eaLnBrk="1" hangingPunct="1"/>
              <a:r>
                <a:rPr lang="en-US" sz="1200" i="0">
                  <a:latin typeface="Arial" charset="0"/>
                </a:rPr>
                <a:t>link</a:t>
              </a:r>
            </a:p>
            <a:p>
              <a:pPr algn="ctr" eaLnBrk="1" hangingPunct="1"/>
              <a:r>
                <a:rPr lang="en-US" sz="1200" i="0">
                  <a:latin typeface="Arial" charset="0"/>
                </a:rPr>
                <a:t>physical</a:t>
              </a:r>
            </a:p>
          </p:txBody>
        </p:sp>
        <p:sp>
          <p:nvSpPr>
            <p:cNvPr id="306251" name="Line 75"/>
            <p:cNvSpPr>
              <a:spLocks noChangeShapeType="1"/>
            </p:cNvSpPr>
            <p:nvPr/>
          </p:nvSpPr>
          <p:spPr bwMode="auto">
            <a:xfrm>
              <a:off x="2737" y="2526"/>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52" name="Line 76"/>
            <p:cNvSpPr>
              <a:spLocks noChangeShapeType="1"/>
            </p:cNvSpPr>
            <p:nvPr/>
          </p:nvSpPr>
          <p:spPr bwMode="auto">
            <a:xfrm>
              <a:off x="2737" y="2632"/>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53" name="Line 77"/>
            <p:cNvSpPr>
              <a:spLocks noChangeShapeType="1"/>
            </p:cNvSpPr>
            <p:nvPr/>
          </p:nvSpPr>
          <p:spPr bwMode="auto">
            <a:xfrm>
              <a:off x="2735" y="2721"/>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54" name="Line 78"/>
            <p:cNvSpPr>
              <a:spLocks noChangeShapeType="1"/>
            </p:cNvSpPr>
            <p:nvPr/>
          </p:nvSpPr>
          <p:spPr bwMode="auto">
            <a:xfrm>
              <a:off x="2733" y="2836"/>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55" name="Rectangle 79"/>
            <p:cNvSpPr>
              <a:spLocks noChangeArrowheads="1"/>
            </p:cNvSpPr>
            <p:nvPr/>
          </p:nvSpPr>
          <p:spPr bwMode="auto">
            <a:xfrm>
              <a:off x="2719" y="2390"/>
              <a:ext cx="518" cy="29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56" name="Line 80"/>
            <p:cNvSpPr>
              <a:spLocks noChangeShapeType="1"/>
            </p:cNvSpPr>
            <p:nvPr/>
          </p:nvSpPr>
          <p:spPr bwMode="auto">
            <a:xfrm>
              <a:off x="2737" y="2614"/>
              <a:ext cx="0" cy="6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57" name="Line 81"/>
            <p:cNvSpPr>
              <a:spLocks noChangeShapeType="1"/>
            </p:cNvSpPr>
            <p:nvPr/>
          </p:nvSpPr>
          <p:spPr bwMode="auto">
            <a:xfrm>
              <a:off x="3226" y="2614"/>
              <a:ext cx="0" cy="6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58" name="Rectangle 82"/>
            <p:cNvSpPr>
              <a:spLocks noChangeArrowheads="1"/>
            </p:cNvSpPr>
            <p:nvPr/>
          </p:nvSpPr>
          <p:spPr bwMode="auto">
            <a:xfrm>
              <a:off x="2736" y="1778"/>
              <a:ext cx="490" cy="431"/>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59" name="Rectangle 83"/>
            <p:cNvSpPr>
              <a:spLocks noChangeArrowheads="1"/>
            </p:cNvSpPr>
            <p:nvPr/>
          </p:nvSpPr>
          <p:spPr bwMode="auto">
            <a:xfrm>
              <a:off x="2733" y="2721"/>
              <a:ext cx="489" cy="219"/>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306261" name="Object 85"/>
          <p:cNvGraphicFramePr>
            <a:graphicFrameLocks noChangeAspect="1"/>
          </p:cNvGraphicFramePr>
          <p:nvPr/>
        </p:nvGraphicFramePr>
        <p:xfrm>
          <a:off x="7467600" y="1854200"/>
          <a:ext cx="611188" cy="520700"/>
        </p:xfrm>
        <a:graphic>
          <a:graphicData uri="http://schemas.openxmlformats.org/presentationml/2006/ole">
            <mc:AlternateContent xmlns:mc="http://schemas.openxmlformats.org/markup-compatibility/2006">
              <mc:Choice xmlns:v="urn:schemas-microsoft-com:vml" Requires="v">
                <p:oleObj spid="_x0000_s306264" name="Clip" r:id="rId4" imgW="1305000" imgH="1085760" progId="MS_ClipArt_Gallery.2">
                  <p:embed/>
                </p:oleObj>
              </mc:Choice>
              <mc:Fallback>
                <p:oleObj name="Clip" r:id="rId4" imgW="1305000" imgH="1085760" progId="MS_ClipArt_Gallery.2">
                  <p:embed/>
                  <p:pic>
                    <p:nvPicPr>
                      <p:cNvPr id="0" name="Object 8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1854200"/>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06262" name="Picture 8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1000" y="5173663"/>
            <a:ext cx="1350963" cy="135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6263" name="Picture 8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1650" y="5453063"/>
            <a:ext cx="1143000"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306260"/>
                                        </p:tgtEl>
                                        <p:attrNameLst>
                                          <p:attrName>style.visibility</p:attrName>
                                        </p:attrNameLst>
                                      </p:cBhvr>
                                      <p:to>
                                        <p:strVal val="visible"/>
                                      </p:to>
                                    </p:set>
                                    <p:animEffect transition="in" filter="wipe(right)">
                                      <p:cBhvr>
                                        <p:cTn id="7" dur="1000"/>
                                        <p:tgtEl>
                                          <p:spTgt spid="306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a:t>5: DataLink Layer</a:t>
            </a:r>
          </a:p>
        </p:txBody>
      </p:sp>
      <p:sp>
        <p:nvSpPr>
          <p:cNvPr id="10" name="Slide Number Placeholder 5"/>
          <p:cNvSpPr>
            <a:spLocks noGrp="1"/>
          </p:cNvSpPr>
          <p:nvPr>
            <p:ph type="sldNum" sz="quarter" idx="12"/>
          </p:nvPr>
        </p:nvSpPr>
        <p:spPr/>
        <p:txBody>
          <a:bodyPr/>
          <a:lstStyle/>
          <a:p>
            <a:r>
              <a:rPr lang="en-US"/>
              <a:t>5-</a:t>
            </a:r>
            <a:fld id="{62065F1E-1A90-461A-87F6-9DE7D0D9D6B5}" type="slidenum">
              <a:rPr lang="en-US"/>
              <a:pPr/>
              <a:t>80</a:t>
            </a:fld>
            <a:endParaRPr lang="en-US"/>
          </a:p>
        </p:txBody>
      </p:sp>
      <p:sp>
        <p:nvSpPr>
          <p:cNvPr id="491522" name="Rectangle 2"/>
          <p:cNvSpPr>
            <a:spLocks noGrp="1" noChangeArrowheads="1"/>
          </p:cNvSpPr>
          <p:nvPr>
            <p:ph type="title"/>
          </p:nvPr>
        </p:nvSpPr>
        <p:spPr/>
        <p:txBody>
          <a:bodyPr/>
          <a:lstStyle/>
          <a:p>
            <a:r>
              <a:rPr lang="en-US"/>
              <a:t>Byte Stuffing</a:t>
            </a:r>
          </a:p>
        </p:txBody>
      </p:sp>
      <p:pic>
        <p:nvPicPr>
          <p:cNvPr id="491523" name="Picture 3"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5488" y="1695450"/>
            <a:ext cx="5995987" cy="2986088"/>
          </a:xfrm>
          <a:prstGeom prst="rect">
            <a:avLst/>
          </a:prstGeom>
          <a:noFill/>
          <a:extLst>
            <a:ext uri="{909E8E84-426E-40DD-AFC4-6F175D3DCCD1}">
              <a14:hiddenFill xmlns:a14="http://schemas.microsoft.com/office/drawing/2010/main">
                <a:solidFill>
                  <a:srgbClr val="FFFFFF"/>
                </a:solidFill>
              </a14:hiddenFill>
            </a:ext>
          </a:extLst>
        </p:spPr>
      </p:pic>
      <p:sp>
        <p:nvSpPr>
          <p:cNvPr id="491524" name="Text Box 4"/>
          <p:cNvSpPr txBox="1">
            <a:spLocks noChangeArrowheads="1"/>
          </p:cNvSpPr>
          <p:nvPr/>
        </p:nvSpPr>
        <p:spPr bwMode="auto">
          <a:xfrm>
            <a:off x="403225" y="1924050"/>
            <a:ext cx="11557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flag byte</a:t>
            </a:r>
          </a:p>
          <a:p>
            <a:r>
              <a:rPr lang="en-US" i="0"/>
              <a:t>pattern</a:t>
            </a:r>
          </a:p>
          <a:p>
            <a:r>
              <a:rPr lang="en-US" i="0"/>
              <a:t>in data</a:t>
            </a:r>
          </a:p>
          <a:p>
            <a:r>
              <a:rPr lang="en-US" i="0"/>
              <a:t>to send</a:t>
            </a:r>
          </a:p>
        </p:txBody>
      </p:sp>
      <p:sp>
        <p:nvSpPr>
          <p:cNvPr id="491525" name="Line 5"/>
          <p:cNvSpPr>
            <a:spLocks noChangeShapeType="1"/>
          </p:cNvSpPr>
          <p:nvPr/>
        </p:nvSpPr>
        <p:spPr bwMode="auto">
          <a:xfrm>
            <a:off x="1481138" y="2152650"/>
            <a:ext cx="917575" cy="2587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526" name="Text Box 6"/>
          <p:cNvSpPr txBox="1">
            <a:spLocks noChangeArrowheads="1"/>
          </p:cNvSpPr>
          <p:nvPr/>
        </p:nvSpPr>
        <p:spPr bwMode="auto">
          <a:xfrm>
            <a:off x="4013200" y="5203825"/>
            <a:ext cx="2824163" cy="915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i="0"/>
              <a:t>flag byte pattern plus</a:t>
            </a:r>
          </a:p>
          <a:p>
            <a:r>
              <a:rPr lang="en-US" i="0"/>
              <a:t>stuffed byte in transmitted  data</a:t>
            </a:r>
          </a:p>
        </p:txBody>
      </p:sp>
      <p:sp>
        <p:nvSpPr>
          <p:cNvPr id="491527" name="Line 7"/>
          <p:cNvSpPr>
            <a:spLocks noChangeShapeType="1"/>
          </p:cNvSpPr>
          <p:nvPr/>
        </p:nvSpPr>
        <p:spPr bwMode="auto">
          <a:xfrm flipH="1" flipV="1">
            <a:off x="4021138" y="4833938"/>
            <a:ext cx="504825" cy="3635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528" name="Line 8"/>
          <p:cNvSpPr>
            <a:spLocks noChangeShapeType="1"/>
          </p:cNvSpPr>
          <p:nvPr/>
        </p:nvSpPr>
        <p:spPr bwMode="auto">
          <a:xfrm flipV="1">
            <a:off x="5491163" y="4740275"/>
            <a:ext cx="423862" cy="5286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5: DataLink Layer</a:t>
            </a:r>
          </a:p>
        </p:txBody>
      </p:sp>
      <p:sp>
        <p:nvSpPr>
          <p:cNvPr id="6" name="Slide Number Placeholder 5"/>
          <p:cNvSpPr>
            <a:spLocks noGrp="1"/>
          </p:cNvSpPr>
          <p:nvPr>
            <p:ph type="sldNum" sz="quarter" idx="12"/>
          </p:nvPr>
        </p:nvSpPr>
        <p:spPr/>
        <p:txBody>
          <a:bodyPr/>
          <a:lstStyle/>
          <a:p>
            <a:r>
              <a:rPr lang="en-US"/>
              <a:t>5-</a:t>
            </a:r>
            <a:fld id="{0C7E9B0E-FAF4-459F-8FB8-B8D0D1E87C5D}" type="slidenum">
              <a:rPr lang="en-US"/>
              <a:pPr/>
              <a:t>81</a:t>
            </a:fld>
            <a:endParaRPr lang="en-US"/>
          </a:p>
        </p:txBody>
      </p:sp>
      <p:sp>
        <p:nvSpPr>
          <p:cNvPr id="492546" name="Rectangle 2"/>
          <p:cNvSpPr>
            <a:spLocks noGrp="1" noChangeArrowheads="1"/>
          </p:cNvSpPr>
          <p:nvPr>
            <p:ph type="title"/>
          </p:nvPr>
        </p:nvSpPr>
        <p:spPr/>
        <p:txBody>
          <a:bodyPr/>
          <a:lstStyle/>
          <a:p>
            <a:r>
              <a:rPr lang="en-US"/>
              <a:t>PPP Data Control Protocol</a:t>
            </a:r>
          </a:p>
        </p:txBody>
      </p:sp>
      <p:sp>
        <p:nvSpPr>
          <p:cNvPr id="492547" name="Rectangle 3"/>
          <p:cNvSpPr>
            <a:spLocks noGrp="1" noChangeArrowheads="1"/>
          </p:cNvSpPr>
          <p:nvPr>
            <p:ph type="body" idx="1"/>
          </p:nvPr>
        </p:nvSpPr>
        <p:spPr>
          <a:xfrm>
            <a:off x="400050" y="1322388"/>
            <a:ext cx="4627563" cy="4908550"/>
          </a:xfrm>
        </p:spPr>
        <p:txBody>
          <a:bodyPr/>
          <a:lstStyle/>
          <a:p>
            <a:pPr>
              <a:buFont typeface="ZapfDingbats" pitchFamily="82" charset="2"/>
              <a:buNone/>
            </a:pPr>
            <a:r>
              <a:rPr lang="en-US" sz="2400"/>
              <a:t>Before exchanging network-layer data, data link peers must</a:t>
            </a:r>
          </a:p>
          <a:p>
            <a:r>
              <a:rPr lang="en-US" sz="2400">
                <a:solidFill>
                  <a:srgbClr val="FF0000"/>
                </a:solidFill>
              </a:rPr>
              <a:t>configure PPP link</a:t>
            </a:r>
            <a:r>
              <a:rPr lang="en-US" sz="2400"/>
              <a:t> (max. frame length, authentication)</a:t>
            </a:r>
          </a:p>
          <a:p>
            <a:r>
              <a:rPr lang="en-US" sz="2400">
                <a:solidFill>
                  <a:srgbClr val="FF0000"/>
                </a:solidFill>
              </a:rPr>
              <a:t>learn/configure network</a:t>
            </a:r>
            <a:r>
              <a:rPr lang="en-US" sz="2400"/>
              <a:t> </a:t>
            </a:r>
          </a:p>
          <a:p>
            <a:pPr>
              <a:buFont typeface="ZapfDingbats" pitchFamily="82" charset="2"/>
              <a:buNone/>
            </a:pPr>
            <a:r>
              <a:rPr lang="en-US" sz="2400"/>
              <a:t>    layer information</a:t>
            </a:r>
          </a:p>
          <a:p>
            <a:pPr lvl="1"/>
            <a:r>
              <a:rPr lang="en-US"/>
              <a:t>for IP: carry IP Control Protocol (IPCP) msgs (protocol field: 8021) to configure/learn IP address</a:t>
            </a:r>
          </a:p>
        </p:txBody>
      </p:sp>
      <p:pic>
        <p:nvPicPr>
          <p:cNvPr id="492548" name="Picture 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325" y="2190750"/>
            <a:ext cx="3954463" cy="2752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5: DataLink Layer</a:t>
            </a:r>
          </a:p>
        </p:txBody>
      </p:sp>
      <p:sp>
        <p:nvSpPr>
          <p:cNvPr id="6" name="Slide Number Placeholder 6"/>
          <p:cNvSpPr>
            <a:spLocks noGrp="1"/>
          </p:cNvSpPr>
          <p:nvPr>
            <p:ph type="sldNum" sz="quarter" idx="12"/>
          </p:nvPr>
        </p:nvSpPr>
        <p:spPr/>
        <p:txBody>
          <a:bodyPr/>
          <a:lstStyle/>
          <a:p>
            <a:r>
              <a:rPr lang="en-US"/>
              <a:t>5-</a:t>
            </a:r>
            <a:fld id="{08091295-4858-4481-8605-23FFCC7DA56D}" type="slidenum">
              <a:rPr lang="en-US"/>
              <a:pPr/>
              <a:t>82</a:t>
            </a:fld>
            <a:endParaRPr lang="en-US"/>
          </a:p>
        </p:txBody>
      </p:sp>
      <p:sp>
        <p:nvSpPr>
          <p:cNvPr id="524290" name="Rectangle 2"/>
          <p:cNvSpPr>
            <a:spLocks noGrp="1" noChangeArrowheads="1"/>
          </p:cNvSpPr>
          <p:nvPr>
            <p:ph type="title"/>
          </p:nvPr>
        </p:nvSpPr>
        <p:spPr/>
        <p:txBody>
          <a:bodyPr/>
          <a:lstStyle/>
          <a:p>
            <a:r>
              <a:rPr lang="en-US"/>
              <a:t>Link Layer</a:t>
            </a:r>
          </a:p>
        </p:txBody>
      </p:sp>
      <p:sp>
        <p:nvSpPr>
          <p:cNvPr id="524291" name="Rectangle 3"/>
          <p:cNvSpPr>
            <a:spLocks noGrp="1" noChangeArrowheads="1"/>
          </p:cNvSpPr>
          <p:nvPr>
            <p:ph type="body" sz="half" idx="1"/>
          </p:nvPr>
        </p:nvSpPr>
        <p:spPr/>
        <p:txBody>
          <a:bodyPr/>
          <a:lstStyle/>
          <a:p>
            <a:r>
              <a:rPr lang="en-US" sz="2400"/>
              <a:t>5.1 Introduction and services</a:t>
            </a:r>
          </a:p>
          <a:p>
            <a:r>
              <a:rPr lang="en-US" sz="2400"/>
              <a:t>5.2 Error detection and correction </a:t>
            </a:r>
          </a:p>
          <a:p>
            <a:r>
              <a:rPr lang="en-US" sz="2400"/>
              <a:t>5.3Multiple access protocols</a:t>
            </a:r>
          </a:p>
          <a:p>
            <a:r>
              <a:rPr lang="en-US" sz="2400"/>
              <a:t>5.4 Link-Layer Addressing</a:t>
            </a:r>
          </a:p>
          <a:p>
            <a:r>
              <a:rPr lang="en-US" sz="2400"/>
              <a:t>5.5 Ethernet</a:t>
            </a:r>
          </a:p>
        </p:txBody>
      </p:sp>
      <p:sp>
        <p:nvSpPr>
          <p:cNvPr id="524294" name="Rectangle 6"/>
          <p:cNvSpPr>
            <a:spLocks noGrp="1" noChangeArrowheads="1"/>
          </p:cNvSpPr>
          <p:nvPr>
            <p:ph type="body" sz="half" idx="2"/>
          </p:nvPr>
        </p:nvSpPr>
        <p:spPr>
          <a:xfrm>
            <a:off x="4495800" y="1600200"/>
            <a:ext cx="4054475" cy="4648200"/>
          </a:xfrm>
          <a:noFill/>
          <a:ln/>
        </p:spPr>
        <p:txBody>
          <a:bodyPr/>
          <a:lstStyle/>
          <a:p>
            <a:r>
              <a:rPr lang="en-US" sz="2400"/>
              <a:t>5.6 Link-layer switches</a:t>
            </a:r>
          </a:p>
          <a:p>
            <a:r>
              <a:rPr lang="en-US" sz="2400"/>
              <a:t>5.7 PPP</a:t>
            </a:r>
          </a:p>
          <a:p>
            <a:r>
              <a:rPr lang="en-US" sz="2400">
                <a:solidFill>
                  <a:srgbClr val="FF0000"/>
                </a:solidFill>
              </a:rPr>
              <a:t>5.8 Link virtualization: MPLS</a:t>
            </a:r>
          </a:p>
          <a:p>
            <a:r>
              <a:rPr lang="en-US" sz="2400"/>
              <a:t>5.9 A day in the life of a web request</a:t>
            </a:r>
          </a:p>
          <a:p>
            <a:pPr>
              <a:buFont typeface="ZapfDingbats" pitchFamily="82" charset="2"/>
              <a:buNone/>
            </a:pPr>
            <a:endParaRPr lang="en-US" sz="240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A15EB0FC-AD8E-46DA-BD30-6D7B9751463C}" type="slidenum">
              <a:rPr lang="en-US"/>
              <a:pPr/>
              <a:t>83</a:t>
            </a:fld>
            <a:endParaRPr lang="en-US"/>
          </a:p>
        </p:txBody>
      </p:sp>
      <p:sp>
        <p:nvSpPr>
          <p:cNvPr id="540674" name="Rectangle 2"/>
          <p:cNvSpPr>
            <a:spLocks noGrp="1" noChangeArrowheads="1"/>
          </p:cNvSpPr>
          <p:nvPr>
            <p:ph type="title"/>
          </p:nvPr>
        </p:nvSpPr>
        <p:spPr/>
        <p:txBody>
          <a:bodyPr/>
          <a:lstStyle/>
          <a:p>
            <a:r>
              <a:rPr lang="en-US" sz="3200"/>
              <a:t>Virtualization of networks</a:t>
            </a:r>
          </a:p>
        </p:txBody>
      </p:sp>
      <p:sp>
        <p:nvSpPr>
          <p:cNvPr id="540675" name="Rectangle 3"/>
          <p:cNvSpPr>
            <a:spLocks noGrp="1" noChangeArrowheads="1"/>
          </p:cNvSpPr>
          <p:nvPr>
            <p:ph type="body" idx="1"/>
          </p:nvPr>
        </p:nvSpPr>
        <p:spPr/>
        <p:txBody>
          <a:bodyPr/>
          <a:lstStyle/>
          <a:p>
            <a:pPr>
              <a:buFont typeface="ZapfDingbats" pitchFamily="82" charset="2"/>
              <a:buNone/>
            </a:pPr>
            <a:r>
              <a:rPr lang="en-US" sz="2400"/>
              <a:t>Virtualization of resources: powerful abstraction in systems engineering:</a:t>
            </a:r>
          </a:p>
          <a:p>
            <a:r>
              <a:rPr lang="en-US" sz="2400"/>
              <a:t>computing examples: virtual memory, virtual devices</a:t>
            </a:r>
          </a:p>
          <a:p>
            <a:pPr lvl="1"/>
            <a:r>
              <a:rPr lang="en-US"/>
              <a:t>Virtual machines: e.g., java</a:t>
            </a:r>
          </a:p>
          <a:p>
            <a:pPr lvl="1"/>
            <a:r>
              <a:rPr lang="en-US"/>
              <a:t>IBM VM os from 1960’s/70’s</a:t>
            </a:r>
          </a:p>
          <a:p>
            <a:r>
              <a:rPr lang="en-US" sz="2400"/>
              <a:t>layering of abstractions: don’t sweat the details of the lower layer, only deal with lower layers abstractly</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Footer Placeholder 4"/>
          <p:cNvSpPr>
            <a:spLocks noGrp="1"/>
          </p:cNvSpPr>
          <p:nvPr>
            <p:ph type="ftr" sz="quarter" idx="11"/>
          </p:nvPr>
        </p:nvSpPr>
        <p:spPr/>
        <p:txBody>
          <a:bodyPr/>
          <a:lstStyle/>
          <a:p>
            <a:r>
              <a:rPr lang="en-US"/>
              <a:t>5: DataLink Layer</a:t>
            </a:r>
          </a:p>
        </p:txBody>
      </p:sp>
      <p:sp>
        <p:nvSpPr>
          <p:cNvPr id="80" name="Slide Number Placeholder 5"/>
          <p:cNvSpPr>
            <a:spLocks noGrp="1"/>
          </p:cNvSpPr>
          <p:nvPr>
            <p:ph type="sldNum" sz="quarter" idx="12"/>
          </p:nvPr>
        </p:nvSpPr>
        <p:spPr/>
        <p:txBody>
          <a:bodyPr/>
          <a:lstStyle/>
          <a:p>
            <a:r>
              <a:rPr lang="en-US"/>
              <a:t>5-</a:t>
            </a:r>
            <a:fld id="{B9E509BB-B301-4958-AE12-86B0AD1BCA47}" type="slidenum">
              <a:rPr lang="en-US"/>
              <a:pPr/>
              <a:t>84</a:t>
            </a:fld>
            <a:endParaRPr lang="en-US"/>
          </a:p>
        </p:txBody>
      </p:sp>
      <p:sp>
        <p:nvSpPr>
          <p:cNvPr id="541698" name="Rectangle 2"/>
          <p:cNvSpPr>
            <a:spLocks noGrp="1" noChangeArrowheads="1"/>
          </p:cNvSpPr>
          <p:nvPr>
            <p:ph type="title"/>
          </p:nvPr>
        </p:nvSpPr>
        <p:spPr>
          <a:xfrm>
            <a:off x="533400" y="228600"/>
            <a:ext cx="8077200" cy="1143000"/>
          </a:xfrm>
        </p:spPr>
        <p:txBody>
          <a:bodyPr/>
          <a:lstStyle/>
          <a:p>
            <a:r>
              <a:rPr lang="en-US" sz="3600"/>
              <a:t>The Internet: virtualizing networks</a:t>
            </a:r>
          </a:p>
        </p:txBody>
      </p:sp>
      <p:sp>
        <p:nvSpPr>
          <p:cNvPr id="541699" name="Rectangle 3"/>
          <p:cNvSpPr>
            <a:spLocks noGrp="1" noChangeArrowheads="1"/>
          </p:cNvSpPr>
          <p:nvPr>
            <p:ph type="body" idx="1"/>
          </p:nvPr>
        </p:nvSpPr>
        <p:spPr>
          <a:xfrm>
            <a:off x="519113" y="1446213"/>
            <a:ext cx="4675187" cy="4648200"/>
          </a:xfrm>
        </p:spPr>
        <p:txBody>
          <a:bodyPr/>
          <a:lstStyle/>
          <a:p>
            <a:pPr marL="0" indent="0">
              <a:buFont typeface="ZapfDingbats" pitchFamily="82" charset="2"/>
              <a:buNone/>
            </a:pPr>
            <a:r>
              <a:rPr lang="en-US" sz="2400"/>
              <a:t>1974: multiple unconnected nets </a:t>
            </a:r>
          </a:p>
          <a:p>
            <a:pPr marL="338138" lvl="1" indent="-223838"/>
            <a:r>
              <a:rPr lang="en-US" sz="2000"/>
              <a:t>ARPAnet</a:t>
            </a:r>
          </a:p>
          <a:p>
            <a:pPr marL="338138" lvl="1" indent="-223838"/>
            <a:r>
              <a:rPr lang="en-US" sz="2000"/>
              <a:t>data-over-cable networks</a:t>
            </a:r>
          </a:p>
          <a:p>
            <a:pPr marL="338138" lvl="1" indent="-223838"/>
            <a:r>
              <a:rPr lang="en-US" sz="2000"/>
              <a:t>packet satellite network (Aloha)</a:t>
            </a:r>
          </a:p>
          <a:p>
            <a:pPr marL="338138" lvl="1" indent="-223838"/>
            <a:r>
              <a:rPr lang="en-US" sz="2000"/>
              <a:t>packet radio network</a:t>
            </a:r>
          </a:p>
          <a:p>
            <a:pPr marL="0" indent="0">
              <a:buFont typeface="ZapfDingbats" pitchFamily="82" charset="2"/>
              <a:buNone/>
            </a:pPr>
            <a:endParaRPr lang="en-US" sz="2400"/>
          </a:p>
        </p:txBody>
      </p:sp>
      <p:sp>
        <p:nvSpPr>
          <p:cNvPr id="541700" name="Rectangle 4"/>
          <p:cNvSpPr>
            <a:spLocks noChangeArrowheads="1"/>
          </p:cNvSpPr>
          <p:nvPr/>
        </p:nvSpPr>
        <p:spPr bwMode="auto">
          <a:xfrm>
            <a:off x="4962525" y="1446213"/>
            <a:ext cx="394652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chemeClr val="accent2"/>
              </a:buClr>
              <a:buSzPct val="85000"/>
              <a:buFont typeface="ZapfDingbats" pitchFamily="82" charset="2"/>
              <a:buNone/>
            </a:pPr>
            <a:r>
              <a:rPr lang="en-US" sz="2400" i="0"/>
              <a:t>… differing in:</a:t>
            </a:r>
          </a:p>
          <a:p>
            <a:pPr marL="338138" lvl="1" indent="-223838">
              <a:spcBef>
                <a:spcPct val="20000"/>
              </a:spcBef>
              <a:buClr>
                <a:schemeClr val="accent2"/>
              </a:buClr>
              <a:buSzPct val="75000"/>
              <a:buFont typeface="ZapfDingbats" pitchFamily="82" charset="2"/>
              <a:buChar char="m"/>
            </a:pPr>
            <a:r>
              <a:rPr lang="en-US" sz="2000" i="0"/>
              <a:t>addressing conventions</a:t>
            </a:r>
          </a:p>
          <a:p>
            <a:pPr marL="338138" lvl="1" indent="-223838">
              <a:spcBef>
                <a:spcPct val="20000"/>
              </a:spcBef>
              <a:buClr>
                <a:schemeClr val="accent2"/>
              </a:buClr>
              <a:buSzPct val="75000"/>
              <a:buFont typeface="ZapfDingbats" pitchFamily="82" charset="2"/>
              <a:buChar char="m"/>
            </a:pPr>
            <a:r>
              <a:rPr lang="en-US" sz="2000" i="0"/>
              <a:t>packet formats</a:t>
            </a:r>
          </a:p>
          <a:p>
            <a:pPr marL="338138" lvl="1" indent="-223838">
              <a:spcBef>
                <a:spcPct val="20000"/>
              </a:spcBef>
              <a:buClr>
                <a:schemeClr val="accent2"/>
              </a:buClr>
              <a:buSzPct val="75000"/>
              <a:buFont typeface="ZapfDingbats" pitchFamily="82" charset="2"/>
              <a:buChar char="m"/>
            </a:pPr>
            <a:r>
              <a:rPr lang="en-US" sz="2000" i="0"/>
              <a:t>error recovery</a:t>
            </a:r>
          </a:p>
          <a:p>
            <a:pPr marL="338138" lvl="1" indent="-223838">
              <a:spcBef>
                <a:spcPct val="20000"/>
              </a:spcBef>
              <a:buClr>
                <a:schemeClr val="accent2"/>
              </a:buClr>
              <a:buSzPct val="75000"/>
              <a:buFont typeface="ZapfDingbats" pitchFamily="82" charset="2"/>
              <a:buChar char="m"/>
            </a:pPr>
            <a:r>
              <a:rPr lang="en-US" sz="2000" i="0"/>
              <a:t>routing</a:t>
            </a:r>
          </a:p>
          <a:p>
            <a:pPr>
              <a:spcBef>
                <a:spcPct val="20000"/>
              </a:spcBef>
              <a:buClr>
                <a:schemeClr val="accent2"/>
              </a:buClr>
              <a:buSzPct val="85000"/>
              <a:buFont typeface="ZapfDingbats" pitchFamily="82" charset="2"/>
              <a:buNone/>
            </a:pPr>
            <a:endParaRPr lang="en-US" sz="2400" i="0"/>
          </a:p>
          <a:p>
            <a:pPr>
              <a:spcBef>
                <a:spcPct val="20000"/>
              </a:spcBef>
              <a:buClr>
                <a:schemeClr val="accent2"/>
              </a:buClr>
              <a:buSzPct val="85000"/>
              <a:buFont typeface="ZapfDingbats" pitchFamily="82" charset="2"/>
              <a:buNone/>
            </a:pPr>
            <a:endParaRPr lang="en-US" sz="2400" i="0"/>
          </a:p>
        </p:txBody>
      </p:sp>
      <p:sp>
        <p:nvSpPr>
          <p:cNvPr id="541701" name="Freeform 5"/>
          <p:cNvSpPr>
            <a:spLocks/>
          </p:cNvSpPr>
          <p:nvPr/>
        </p:nvSpPr>
        <p:spPr bwMode="auto">
          <a:xfrm>
            <a:off x="5322888" y="3963988"/>
            <a:ext cx="2170112" cy="1825625"/>
          </a:xfrm>
          <a:custGeom>
            <a:avLst/>
            <a:gdLst>
              <a:gd name="T0" fmla="*/ 210 w 1367"/>
              <a:gd name="T1" fmla="*/ 101 h 1150"/>
              <a:gd name="T2" fmla="*/ 31 w 1367"/>
              <a:gd name="T3" fmla="*/ 227 h 1150"/>
              <a:gd name="T4" fmla="*/ 25 w 1367"/>
              <a:gd name="T5" fmla="*/ 535 h 1150"/>
              <a:gd name="T6" fmla="*/ 46 w 1367"/>
              <a:gd name="T7" fmla="*/ 792 h 1150"/>
              <a:gd name="T8" fmla="*/ 215 w 1367"/>
              <a:gd name="T9" fmla="*/ 827 h 1150"/>
              <a:gd name="T10" fmla="*/ 567 w 1367"/>
              <a:gd name="T11" fmla="*/ 1044 h 1150"/>
              <a:gd name="T12" fmla="*/ 873 w 1367"/>
              <a:gd name="T13" fmla="*/ 1135 h 1150"/>
              <a:gd name="T14" fmla="*/ 1051 w 1367"/>
              <a:gd name="T15" fmla="*/ 953 h 1150"/>
              <a:gd name="T16" fmla="*/ 1115 w 1367"/>
              <a:gd name="T17" fmla="*/ 469 h 1150"/>
              <a:gd name="T18" fmla="*/ 1278 w 1367"/>
              <a:gd name="T19" fmla="*/ 67 h 1150"/>
              <a:gd name="T20" fmla="*/ 582 w 1367"/>
              <a:gd name="T21" fmla="*/ 67 h 1150"/>
              <a:gd name="T22" fmla="*/ 210 w 1367"/>
              <a:gd name="T23" fmla="*/ 101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7" h="1150">
                <a:moveTo>
                  <a:pt x="210" y="101"/>
                </a:moveTo>
                <a:cubicBezTo>
                  <a:pt x="105" y="107"/>
                  <a:pt x="61" y="155"/>
                  <a:pt x="31" y="227"/>
                </a:cubicBezTo>
                <a:cubicBezTo>
                  <a:pt x="0" y="299"/>
                  <a:pt x="23" y="441"/>
                  <a:pt x="25" y="535"/>
                </a:cubicBezTo>
                <a:cubicBezTo>
                  <a:pt x="28" y="629"/>
                  <a:pt x="15" y="743"/>
                  <a:pt x="46" y="792"/>
                </a:cubicBezTo>
                <a:cubicBezTo>
                  <a:pt x="78" y="841"/>
                  <a:pt x="128" y="785"/>
                  <a:pt x="215" y="827"/>
                </a:cubicBezTo>
                <a:cubicBezTo>
                  <a:pt x="302" y="869"/>
                  <a:pt x="458" y="993"/>
                  <a:pt x="567" y="1044"/>
                </a:cubicBezTo>
                <a:cubicBezTo>
                  <a:pt x="677" y="1095"/>
                  <a:pt x="792" y="1150"/>
                  <a:pt x="873" y="1135"/>
                </a:cubicBezTo>
                <a:cubicBezTo>
                  <a:pt x="953" y="1120"/>
                  <a:pt x="1011" y="1064"/>
                  <a:pt x="1051" y="953"/>
                </a:cubicBezTo>
                <a:cubicBezTo>
                  <a:pt x="1092" y="842"/>
                  <a:pt x="1077" y="617"/>
                  <a:pt x="1115" y="469"/>
                </a:cubicBezTo>
                <a:cubicBezTo>
                  <a:pt x="1153" y="321"/>
                  <a:pt x="1367" y="134"/>
                  <a:pt x="1278" y="67"/>
                </a:cubicBezTo>
                <a:cubicBezTo>
                  <a:pt x="1189" y="0"/>
                  <a:pt x="760" y="61"/>
                  <a:pt x="582" y="67"/>
                </a:cubicBezTo>
                <a:cubicBezTo>
                  <a:pt x="404" y="73"/>
                  <a:pt x="287" y="94"/>
                  <a:pt x="210" y="101"/>
                </a:cubicBezTo>
                <a:close/>
              </a:path>
            </a:pathLst>
          </a:custGeom>
          <a:solidFill>
            <a:srgbClr val="FF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02" name="Freeform 6"/>
          <p:cNvSpPr>
            <a:spLocks/>
          </p:cNvSpPr>
          <p:nvPr/>
        </p:nvSpPr>
        <p:spPr bwMode="auto">
          <a:xfrm>
            <a:off x="823913" y="4035425"/>
            <a:ext cx="3216275" cy="1674813"/>
          </a:xfrm>
          <a:custGeom>
            <a:avLst/>
            <a:gdLst>
              <a:gd name="T0" fmla="*/ 136 w 2026"/>
              <a:gd name="T1" fmla="*/ 462 h 1055"/>
              <a:gd name="T2" fmla="*/ 144 w 2026"/>
              <a:gd name="T3" fmla="*/ 142 h 1055"/>
              <a:gd name="T4" fmla="*/ 1000 w 2026"/>
              <a:gd name="T5" fmla="*/ 142 h 1055"/>
              <a:gd name="T6" fmla="*/ 1504 w 2026"/>
              <a:gd name="T7" fmla="*/ 6 h 1055"/>
              <a:gd name="T8" fmla="*/ 1950 w 2026"/>
              <a:gd name="T9" fmla="*/ 176 h 1055"/>
              <a:gd name="T10" fmla="*/ 1961 w 2026"/>
              <a:gd name="T11" fmla="*/ 796 h 1055"/>
              <a:gd name="T12" fmla="*/ 1736 w 2026"/>
              <a:gd name="T13" fmla="*/ 1006 h 1055"/>
              <a:gd name="T14" fmla="*/ 1088 w 2026"/>
              <a:gd name="T15" fmla="*/ 1038 h 1055"/>
              <a:gd name="T16" fmla="*/ 752 w 2026"/>
              <a:gd name="T17" fmla="*/ 902 h 1055"/>
              <a:gd name="T18" fmla="*/ 680 w 2026"/>
              <a:gd name="T19" fmla="*/ 598 h 1055"/>
              <a:gd name="T20" fmla="*/ 136 w 2026"/>
              <a:gd name="T21" fmla="*/ 462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6" h="1055">
                <a:moveTo>
                  <a:pt x="136" y="462"/>
                </a:moveTo>
                <a:cubicBezTo>
                  <a:pt x="101" y="364"/>
                  <a:pt x="0" y="195"/>
                  <a:pt x="144" y="142"/>
                </a:cubicBezTo>
                <a:cubicBezTo>
                  <a:pt x="288" y="89"/>
                  <a:pt x="773" y="165"/>
                  <a:pt x="1000" y="142"/>
                </a:cubicBezTo>
                <a:cubicBezTo>
                  <a:pt x="1227" y="119"/>
                  <a:pt x="1346" y="0"/>
                  <a:pt x="1504" y="6"/>
                </a:cubicBezTo>
                <a:cubicBezTo>
                  <a:pt x="1662" y="12"/>
                  <a:pt x="1874" y="44"/>
                  <a:pt x="1950" y="176"/>
                </a:cubicBezTo>
                <a:cubicBezTo>
                  <a:pt x="2026" y="308"/>
                  <a:pt x="1997" y="658"/>
                  <a:pt x="1961" y="796"/>
                </a:cubicBezTo>
                <a:cubicBezTo>
                  <a:pt x="1925" y="934"/>
                  <a:pt x="1882" y="966"/>
                  <a:pt x="1736" y="1006"/>
                </a:cubicBezTo>
                <a:cubicBezTo>
                  <a:pt x="1590" y="1046"/>
                  <a:pt x="1252" y="1055"/>
                  <a:pt x="1088" y="1038"/>
                </a:cubicBezTo>
                <a:cubicBezTo>
                  <a:pt x="924" y="1021"/>
                  <a:pt x="820" y="975"/>
                  <a:pt x="752" y="902"/>
                </a:cubicBezTo>
                <a:cubicBezTo>
                  <a:pt x="684" y="829"/>
                  <a:pt x="783" y="671"/>
                  <a:pt x="680" y="598"/>
                </a:cubicBezTo>
                <a:cubicBezTo>
                  <a:pt x="577" y="525"/>
                  <a:pt x="249" y="490"/>
                  <a:pt x="136" y="462"/>
                </a:cubicBezTo>
                <a:close/>
              </a:path>
            </a:pathLst>
          </a:custGeom>
          <a:solidFill>
            <a:srgbClr val="66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541703" name="Object 7"/>
          <p:cNvGraphicFramePr>
            <a:graphicFrameLocks noChangeAspect="1"/>
          </p:cNvGraphicFramePr>
          <p:nvPr/>
        </p:nvGraphicFramePr>
        <p:xfrm>
          <a:off x="3386138" y="5056188"/>
          <a:ext cx="415925" cy="330200"/>
        </p:xfrm>
        <a:graphic>
          <a:graphicData uri="http://schemas.openxmlformats.org/presentationml/2006/ole">
            <mc:AlternateContent xmlns:mc="http://schemas.openxmlformats.org/markup-compatibility/2006">
              <mc:Choice xmlns:v="urn:schemas-microsoft-com:vml" Requires="v">
                <p:oleObj spid="_x0000_s541783" name="Clip" r:id="rId4" imgW="1305000" imgH="1085760" progId="MS_ClipArt_Gallery.5">
                  <p:embed/>
                </p:oleObj>
              </mc:Choice>
              <mc:Fallback>
                <p:oleObj name="Clip" r:id="rId4" imgW="1305000" imgH="1085760" progId="MS_ClipArt_Gallery.5">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6138" y="5056188"/>
                        <a:ext cx="415925"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1704" name="Object 8"/>
          <p:cNvGraphicFramePr>
            <a:graphicFrameLocks noChangeAspect="1"/>
          </p:cNvGraphicFramePr>
          <p:nvPr/>
        </p:nvGraphicFramePr>
        <p:xfrm>
          <a:off x="2713038" y="5232400"/>
          <a:ext cx="415925" cy="330200"/>
        </p:xfrm>
        <a:graphic>
          <a:graphicData uri="http://schemas.openxmlformats.org/presentationml/2006/ole">
            <mc:AlternateContent xmlns:mc="http://schemas.openxmlformats.org/markup-compatibility/2006">
              <mc:Choice xmlns:v="urn:schemas-microsoft-com:vml" Requires="v">
                <p:oleObj spid="_x0000_s541784" name="Clip" r:id="rId6" imgW="1305000" imgH="1085760" progId="MS_ClipArt_Gallery.2">
                  <p:embed/>
                </p:oleObj>
              </mc:Choice>
              <mc:Fallback>
                <p:oleObj name="Clip" r:id="rId6" imgW="1305000" imgH="1085760" progId="MS_ClipArt_Gallery.2">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3038" y="5232400"/>
                        <a:ext cx="415925"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1705" name="Line 9"/>
          <p:cNvSpPr>
            <a:spLocks noChangeShapeType="1"/>
          </p:cNvSpPr>
          <p:nvPr/>
        </p:nvSpPr>
        <p:spPr bwMode="auto">
          <a:xfrm flipV="1">
            <a:off x="1719263" y="4476750"/>
            <a:ext cx="93662" cy="31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06" name="Line 10"/>
          <p:cNvSpPr>
            <a:spLocks noChangeShapeType="1"/>
          </p:cNvSpPr>
          <p:nvPr/>
        </p:nvSpPr>
        <p:spPr bwMode="auto">
          <a:xfrm>
            <a:off x="1990725" y="4560888"/>
            <a:ext cx="633413" cy="3476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07" name="Line 11"/>
          <p:cNvSpPr>
            <a:spLocks noChangeShapeType="1"/>
          </p:cNvSpPr>
          <p:nvPr/>
        </p:nvSpPr>
        <p:spPr bwMode="auto">
          <a:xfrm flipH="1">
            <a:off x="3116263" y="4519613"/>
            <a:ext cx="279400" cy="392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1708" name="Group 12"/>
          <p:cNvGrpSpPr>
            <a:grpSpLocks/>
          </p:cNvGrpSpPr>
          <p:nvPr/>
        </p:nvGrpSpPr>
        <p:grpSpPr bwMode="auto">
          <a:xfrm>
            <a:off x="6473825" y="4262438"/>
            <a:ext cx="268288" cy="487362"/>
            <a:chOff x="3903" y="2225"/>
            <a:chExt cx="169" cy="307"/>
          </a:xfrm>
        </p:grpSpPr>
        <p:graphicFrame>
          <p:nvGraphicFramePr>
            <p:cNvPr id="541709" name="Object 13"/>
            <p:cNvGraphicFramePr>
              <a:graphicFrameLocks noChangeAspect="1"/>
            </p:cNvGraphicFramePr>
            <p:nvPr/>
          </p:nvGraphicFramePr>
          <p:xfrm>
            <a:off x="3908" y="2225"/>
            <a:ext cx="128" cy="152"/>
          </p:xfrm>
          <a:graphic>
            <a:graphicData uri="http://schemas.openxmlformats.org/presentationml/2006/ole">
              <mc:AlternateContent xmlns:mc="http://schemas.openxmlformats.org/markup-compatibility/2006">
                <mc:Choice xmlns:v="urn:schemas-microsoft-com:vml" Requires="v">
                  <p:oleObj spid="_x0000_s541785" name="Clip" r:id="rId7" imgW="981000" imgH="1209600" progId="MS_ClipArt_Gallery.2">
                    <p:embed/>
                  </p:oleObj>
                </mc:Choice>
                <mc:Fallback>
                  <p:oleObj name="Clip" r:id="rId7" imgW="981000" imgH="1209600" progId="MS_ClipArt_Gallery.2">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8" y="2225"/>
                          <a:ext cx="128" cy="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1710" name="Rectangle 14"/>
            <p:cNvSpPr>
              <a:spLocks noChangeArrowheads="1"/>
            </p:cNvSpPr>
            <p:nvPr/>
          </p:nvSpPr>
          <p:spPr bwMode="auto">
            <a:xfrm>
              <a:off x="3903" y="2378"/>
              <a:ext cx="169" cy="154"/>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1711" name="Line 15"/>
          <p:cNvSpPr>
            <a:spLocks noChangeShapeType="1"/>
          </p:cNvSpPr>
          <p:nvPr/>
        </p:nvSpPr>
        <p:spPr bwMode="auto">
          <a:xfrm>
            <a:off x="2974975" y="5000625"/>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12" name="Line 16"/>
          <p:cNvSpPr>
            <a:spLocks noChangeShapeType="1"/>
          </p:cNvSpPr>
          <p:nvPr/>
        </p:nvSpPr>
        <p:spPr bwMode="auto">
          <a:xfrm rot="5400000" flipH="1">
            <a:off x="3309144" y="4798219"/>
            <a:ext cx="6111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1713" name="Group 17"/>
          <p:cNvGrpSpPr>
            <a:grpSpLocks/>
          </p:cNvGrpSpPr>
          <p:nvPr/>
        </p:nvGrpSpPr>
        <p:grpSpPr bwMode="auto">
          <a:xfrm>
            <a:off x="3225800" y="4279900"/>
            <a:ext cx="501650" cy="234950"/>
            <a:chOff x="3600" y="219"/>
            <a:chExt cx="360" cy="175"/>
          </a:xfrm>
        </p:grpSpPr>
        <p:sp>
          <p:nvSpPr>
            <p:cNvPr id="541714" name="Oval 1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15" name="Line 19"/>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16" name="Line 20"/>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17" name="Rectangle 21"/>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541718" name="Oval 2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1719" name="Group 23"/>
            <p:cNvGrpSpPr>
              <a:grpSpLocks/>
            </p:cNvGrpSpPr>
            <p:nvPr/>
          </p:nvGrpSpPr>
          <p:grpSpPr bwMode="auto">
            <a:xfrm>
              <a:off x="3686" y="244"/>
              <a:ext cx="177" cy="66"/>
              <a:chOff x="2848" y="848"/>
              <a:chExt cx="140" cy="98"/>
            </a:xfrm>
          </p:grpSpPr>
          <p:sp>
            <p:nvSpPr>
              <p:cNvPr id="541720" name="Line 24"/>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21" name="Line 25"/>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22" name="Line 26"/>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41723" name="Group 27"/>
            <p:cNvGrpSpPr>
              <a:grpSpLocks/>
            </p:cNvGrpSpPr>
            <p:nvPr/>
          </p:nvGrpSpPr>
          <p:grpSpPr bwMode="auto">
            <a:xfrm flipV="1">
              <a:off x="3686" y="243"/>
              <a:ext cx="177" cy="66"/>
              <a:chOff x="2848" y="848"/>
              <a:chExt cx="140" cy="98"/>
            </a:xfrm>
          </p:grpSpPr>
          <p:sp>
            <p:nvSpPr>
              <p:cNvPr id="541724" name="Line 28"/>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25" name="Line 29"/>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26" name="Line 30"/>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41727" name="Group 31"/>
          <p:cNvGrpSpPr>
            <a:grpSpLocks/>
          </p:cNvGrpSpPr>
          <p:nvPr/>
        </p:nvGrpSpPr>
        <p:grpSpPr bwMode="auto">
          <a:xfrm>
            <a:off x="2616200" y="4768850"/>
            <a:ext cx="500063" cy="233363"/>
            <a:chOff x="3600" y="219"/>
            <a:chExt cx="360" cy="175"/>
          </a:xfrm>
        </p:grpSpPr>
        <p:sp>
          <p:nvSpPr>
            <p:cNvPr id="541728" name="Oval 3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29" name="Line 33"/>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30" name="Line 34"/>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31" name="Rectangle 35"/>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541732" name="Oval 3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1733" name="Group 37"/>
            <p:cNvGrpSpPr>
              <a:grpSpLocks/>
            </p:cNvGrpSpPr>
            <p:nvPr/>
          </p:nvGrpSpPr>
          <p:grpSpPr bwMode="auto">
            <a:xfrm>
              <a:off x="3686" y="244"/>
              <a:ext cx="177" cy="66"/>
              <a:chOff x="2848" y="848"/>
              <a:chExt cx="140" cy="98"/>
            </a:xfrm>
          </p:grpSpPr>
          <p:sp>
            <p:nvSpPr>
              <p:cNvPr id="541734" name="Line 38"/>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35" name="Line 39"/>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36" name="Line 40"/>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41737" name="Group 41"/>
            <p:cNvGrpSpPr>
              <a:grpSpLocks/>
            </p:cNvGrpSpPr>
            <p:nvPr/>
          </p:nvGrpSpPr>
          <p:grpSpPr bwMode="auto">
            <a:xfrm flipV="1">
              <a:off x="3686" y="243"/>
              <a:ext cx="177" cy="66"/>
              <a:chOff x="2848" y="848"/>
              <a:chExt cx="140" cy="98"/>
            </a:xfrm>
          </p:grpSpPr>
          <p:sp>
            <p:nvSpPr>
              <p:cNvPr id="541738" name="Line 42"/>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39" name="Line 43"/>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40" name="Line 44"/>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41741" name="Group 45"/>
          <p:cNvGrpSpPr>
            <a:grpSpLocks/>
          </p:cNvGrpSpPr>
          <p:nvPr/>
        </p:nvGrpSpPr>
        <p:grpSpPr bwMode="auto">
          <a:xfrm>
            <a:off x="1673225" y="4392613"/>
            <a:ext cx="501650" cy="233362"/>
            <a:chOff x="3600" y="219"/>
            <a:chExt cx="360" cy="175"/>
          </a:xfrm>
        </p:grpSpPr>
        <p:sp>
          <p:nvSpPr>
            <p:cNvPr id="541742" name="Oval 4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43" name="Line 47"/>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44" name="Line 48"/>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45" name="Rectangle 49"/>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541746" name="Oval 5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1747" name="Group 51"/>
            <p:cNvGrpSpPr>
              <a:grpSpLocks/>
            </p:cNvGrpSpPr>
            <p:nvPr/>
          </p:nvGrpSpPr>
          <p:grpSpPr bwMode="auto">
            <a:xfrm>
              <a:off x="3686" y="244"/>
              <a:ext cx="177" cy="66"/>
              <a:chOff x="2848" y="848"/>
              <a:chExt cx="140" cy="98"/>
            </a:xfrm>
          </p:grpSpPr>
          <p:sp>
            <p:nvSpPr>
              <p:cNvPr id="541748" name="Line 52"/>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49" name="Line 53"/>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50" name="Line 54"/>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41751" name="Group 55"/>
            <p:cNvGrpSpPr>
              <a:grpSpLocks/>
            </p:cNvGrpSpPr>
            <p:nvPr/>
          </p:nvGrpSpPr>
          <p:grpSpPr bwMode="auto">
            <a:xfrm flipV="1">
              <a:off x="3686" y="243"/>
              <a:ext cx="177" cy="66"/>
              <a:chOff x="2848" y="848"/>
              <a:chExt cx="140" cy="98"/>
            </a:xfrm>
          </p:grpSpPr>
          <p:sp>
            <p:nvSpPr>
              <p:cNvPr id="541752" name="Line 56"/>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53" name="Line 57"/>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54" name="Line 58"/>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541755" name="Line 59"/>
          <p:cNvSpPr>
            <a:spLocks noChangeShapeType="1"/>
          </p:cNvSpPr>
          <p:nvPr/>
        </p:nvSpPr>
        <p:spPr bwMode="auto">
          <a:xfrm flipV="1">
            <a:off x="2176463" y="4416425"/>
            <a:ext cx="1016000" cy="141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56" name="Line 60"/>
          <p:cNvSpPr>
            <a:spLocks noChangeShapeType="1"/>
          </p:cNvSpPr>
          <p:nvPr/>
        </p:nvSpPr>
        <p:spPr bwMode="auto">
          <a:xfrm flipH="1" flipV="1">
            <a:off x="1465263" y="4530725"/>
            <a:ext cx="215900" cy="1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541757" name="Object 61"/>
          <p:cNvGraphicFramePr>
            <a:graphicFrameLocks noChangeAspect="1"/>
          </p:cNvGraphicFramePr>
          <p:nvPr/>
        </p:nvGraphicFramePr>
        <p:xfrm>
          <a:off x="2179638" y="5118100"/>
          <a:ext cx="415925" cy="330200"/>
        </p:xfrm>
        <a:graphic>
          <a:graphicData uri="http://schemas.openxmlformats.org/presentationml/2006/ole">
            <mc:AlternateContent xmlns:mc="http://schemas.openxmlformats.org/markup-compatibility/2006">
              <mc:Choice xmlns:v="urn:schemas-microsoft-com:vml" Requires="v">
                <p:oleObj spid="_x0000_s541786" name="Clip" r:id="rId9" imgW="1305000" imgH="1085760" progId="MS_ClipArt_Gallery.2">
                  <p:embed/>
                </p:oleObj>
              </mc:Choice>
              <mc:Fallback>
                <p:oleObj name="Clip" r:id="rId9" imgW="1305000" imgH="1085760" progId="MS_ClipArt_Gallery.2">
                  <p:embed/>
                  <p:pic>
                    <p:nvPicPr>
                      <p:cNvPr id="0" name="Object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9638" y="5118100"/>
                        <a:ext cx="415925"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1758" name="Line 62"/>
          <p:cNvSpPr>
            <a:spLocks noChangeShapeType="1"/>
          </p:cNvSpPr>
          <p:nvPr/>
        </p:nvSpPr>
        <p:spPr bwMode="auto">
          <a:xfrm flipH="1">
            <a:off x="2568575" y="5000625"/>
            <a:ext cx="215900"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1759" name="Group 63"/>
          <p:cNvGrpSpPr>
            <a:grpSpLocks/>
          </p:cNvGrpSpPr>
          <p:nvPr/>
        </p:nvGrpSpPr>
        <p:grpSpPr bwMode="auto">
          <a:xfrm>
            <a:off x="5749925" y="4300538"/>
            <a:ext cx="268288" cy="487362"/>
            <a:chOff x="1887" y="1465"/>
            <a:chExt cx="169" cy="307"/>
          </a:xfrm>
        </p:grpSpPr>
        <p:graphicFrame>
          <p:nvGraphicFramePr>
            <p:cNvPr id="541760" name="Object 64"/>
            <p:cNvGraphicFramePr>
              <a:graphicFrameLocks noChangeAspect="1"/>
            </p:cNvGraphicFramePr>
            <p:nvPr/>
          </p:nvGraphicFramePr>
          <p:xfrm>
            <a:off x="1892" y="1465"/>
            <a:ext cx="128" cy="152"/>
          </p:xfrm>
          <a:graphic>
            <a:graphicData uri="http://schemas.openxmlformats.org/presentationml/2006/ole">
              <mc:AlternateContent xmlns:mc="http://schemas.openxmlformats.org/markup-compatibility/2006">
                <mc:Choice xmlns:v="urn:schemas-microsoft-com:vml" Requires="v">
                  <p:oleObj spid="_x0000_s541787" name="Clip" r:id="rId10" imgW="981000" imgH="1209600" progId="MS_ClipArt_Gallery.2">
                    <p:embed/>
                  </p:oleObj>
                </mc:Choice>
                <mc:Fallback>
                  <p:oleObj name="Clip" r:id="rId10" imgW="981000" imgH="1209600" progId="MS_ClipArt_Gallery.2">
                    <p:embed/>
                    <p:pic>
                      <p:nvPicPr>
                        <p:cNvPr id="0" name="Object 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92" y="1465"/>
                          <a:ext cx="128" cy="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1761" name="Rectangle 65"/>
            <p:cNvSpPr>
              <a:spLocks noChangeArrowheads="1"/>
            </p:cNvSpPr>
            <p:nvPr/>
          </p:nvSpPr>
          <p:spPr bwMode="auto">
            <a:xfrm>
              <a:off x="1887" y="1618"/>
              <a:ext cx="169" cy="154"/>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541762" name="Object 66"/>
          <p:cNvGraphicFramePr>
            <a:graphicFrameLocks noChangeAspect="1"/>
          </p:cNvGraphicFramePr>
          <p:nvPr/>
        </p:nvGraphicFramePr>
        <p:xfrm>
          <a:off x="5461000" y="4859338"/>
          <a:ext cx="417513" cy="331787"/>
        </p:xfrm>
        <a:graphic>
          <a:graphicData uri="http://schemas.openxmlformats.org/presentationml/2006/ole">
            <mc:AlternateContent xmlns:mc="http://schemas.openxmlformats.org/markup-compatibility/2006">
              <mc:Choice xmlns:v="urn:schemas-microsoft-com:vml" Requires="v">
                <p:oleObj spid="_x0000_s541788" name="Clip" r:id="rId11" imgW="1305000" imgH="1085760" progId="MS_ClipArt_Gallery.2">
                  <p:embed/>
                </p:oleObj>
              </mc:Choice>
              <mc:Fallback>
                <p:oleObj name="Clip" r:id="rId11" imgW="1305000" imgH="1085760" progId="MS_ClipArt_Gallery.2">
                  <p:embed/>
                  <p:pic>
                    <p:nvPicPr>
                      <p:cNvPr id="0" name="Object 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1000" y="4859338"/>
                        <a:ext cx="417513" cy="331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1763" name="Line 67"/>
          <p:cNvSpPr>
            <a:spLocks noChangeShapeType="1"/>
          </p:cNvSpPr>
          <p:nvPr/>
        </p:nvSpPr>
        <p:spPr bwMode="auto">
          <a:xfrm flipH="1">
            <a:off x="5821363" y="4773613"/>
            <a:ext cx="63500" cy="2778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64" name="Line 68"/>
          <p:cNvSpPr>
            <a:spLocks noChangeShapeType="1"/>
          </p:cNvSpPr>
          <p:nvPr/>
        </p:nvSpPr>
        <p:spPr bwMode="auto">
          <a:xfrm flipH="1">
            <a:off x="6748463" y="4481513"/>
            <a:ext cx="152400" cy="2397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1765" name="Group 69"/>
          <p:cNvGrpSpPr>
            <a:grpSpLocks/>
          </p:cNvGrpSpPr>
          <p:nvPr/>
        </p:nvGrpSpPr>
        <p:grpSpPr bwMode="auto">
          <a:xfrm>
            <a:off x="6181725" y="4770438"/>
            <a:ext cx="268288" cy="487362"/>
            <a:chOff x="3903" y="2225"/>
            <a:chExt cx="169" cy="307"/>
          </a:xfrm>
        </p:grpSpPr>
        <p:graphicFrame>
          <p:nvGraphicFramePr>
            <p:cNvPr id="541766" name="Object 70"/>
            <p:cNvGraphicFramePr>
              <a:graphicFrameLocks noChangeAspect="1"/>
            </p:cNvGraphicFramePr>
            <p:nvPr/>
          </p:nvGraphicFramePr>
          <p:xfrm>
            <a:off x="3908" y="2225"/>
            <a:ext cx="128" cy="152"/>
          </p:xfrm>
          <a:graphic>
            <a:graphicData uri="http://schemas.openxmlformats.org/presentationml/2006/ole">
              <mc:AlternateContent xmlns:mc="http://schemas.openxmlformats.org/markup-compatibility/2006">
                <mc:Choice xmlns:v="urn:schemas-microsoft-com:vml" Requires="v">
                  <p:oleObj spid="_x0000_s541789" name="Clip" r:id="rId12" imgW="981000" imgH="1209600" progId="MS_ClipArt_Gallery.2">
                    <p:embed/>
                  </p:oleObj>
                </mc:Choice>
                <mc:Fallback>
                  <p:oleObj name="Clip" r:id="rId12" imgW="981000" imgH="1209600" progId="MS_ClipArt_Gallery.2">
                    <p:embed/>
                    <p:pic>
                      <p:nvPicPr>
                        <p:cNvPr id="0" name="Object 7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8" y="2225"/>
                          <a:ext cx="128" cy="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1767" name="Rectangle 71"/>
            <p:cNvSpPr>
              <a:spLocks noChangeArrowheads="1"/>
            </p:cNvSpPr>
            <p:nvPr/>
          </p:nvSpPr>
          <p:spPr bwMode="auto">
            <a:xfrm>
              <a:off x="3903" y="2378"/>
              <a:ext cx="169" cy="154"/>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541768" name="Object 72"/>
          <p:cNvGraphicFramePr>
            <a:graphicFrameLocks noChangeAspect="1"/>
          </p:cNvGraphicFramePr>
          <p:nvPr/>
        </p:nvGraphicFramePr>
        <p:xfrm>
          <a:off x="6523038" y="5195888"/>
          <a:ext cx="415925" cy="330200"/>
        </p:xfrm>
        <a:graphic>
          <a:graphicData uri="http://schemas.openxmlformats.org/presentationml/2006/ole">
            <mc:AlternateContent xmlns:mc="http://schemas.openxmlformats.org/markup-compatibility/2006">
              <mc:Choice xmlns:v="urn:schemas-microsoft-com:vml" Requires="v">
                <p:oleObj spid="_x0000_s541790" name="Clip" r:id="rId13" imgW="1305000" imgH="1085760" progId="MS_ClipArt_Gallery.5">
                  <p:embed/>
                </p:oleObj>
              </mc:Choice>
              <mc:Fallback>
                <p:oleObj name="Clip" r:id="rId13" imgW="1305000" imgH="1085760" progId="MS_ClipArt_Gallery.5">
                  <p:embed/>
                  <p:pic>
                    <p:nvPicPr>
                      <p:cNvPr id="0" name="Object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5195888"/>
                        <a:ext cx="415925"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1769" name="Line 73"/>
          <p:cNvSpPr>
            <a:spLocks noChangeShapeType="1"/>
          </p:cNvSpPr>
          <p:nvPr/>
        </p:nvSpPr>
        <p:spPr bwMode="auto">
          <a:xfrm>
            <a:off x="6316663" y="5256213"/>
            <a:ext cx="241300" cy="1635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70" name="Text Box 74"/>
          <p:cNvSpPr txBox="1">
            <a:spLocks noChangeArrowheads="1"/>
          </p:cNvSpPr>
          <p:nvPr/>
        </p:nvSpPr>
        <p:spPr bwMode="auto">
          <a:xfrm>
            <a:off x="2141538" y="5726113"/>
            <a:ext cx="1239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0"/>
              <a:t>ARPAnet</a:t>
            </a:r>
          </a:p>
        </p:txBody>
      </p:sp>
      <p:sp>
        <p:nvSpPr>
          <p:cNvPr id="541771" name="Text Box 75"/>
          <p:cNvSpPr txBox="1">
            <a:spLocks noChangeArrowheads="1"/>
          </p:cNvSpPr>
          <p:nvPr/>
        </p:nvSpPr>
        <p:spPr bwMode="auto">
          <a:xfrm>
            <a:off x="5494338" y="5713413"/>
            <a:ext cx="1635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0"/>
              <a:t>satellite net</a:t>
            </a:r>
          </a:p>
        </p:txBody>
      </p:sp>
      <p:graphicFrame>
        <p:nvGraphicFramePr>
          <p:cNvPr id="541778" name="Object 82"/>
          <p:cNvGraphicFramePr>
            <a:graphicFrameLocks noChangeAspect="1"/>
          </p:cNvGraphicFramePr>
          <p:nvPr/>
        </p:nvGraphicFramePr>
        <p:xfrm>
          <a:off x="6743700" y="4173538"/>
          <a:ext cx="417513" cy="331787"/>
        </p:xfrm>
        <a:graphic>
          <a:graphicData uri="http://schemas.openxmlformats.org/presentationml/2006/ole">
            <mc:AlternateContent xmlns:mc="http://schemas.openxmlformats.org/markup-compatibility/2006">
              <mc:Choice xmlns:v="urn:schemas-microsoft-com:vml" Requires="v">
                <p:oleObj spid="_x0000_s541791" name="Clip" r:id="rId14" imgW="1305000" imgH="1085760" progId="MS_ClipArt_Gallery.2">
                  <p:embed/>
                </p:oleObj>
              </mc:Choice>
              <mc:Fallback>
                <p:oleObj name="Clip" r:id="rId14" imgW="1305000" imgH="1085760" progId="MS_ClipArt_Gallery.2">
                  <p:embed/>
                  <p:pic>
                    <p:nvPicPr>
                      <p:cNvPr id="0" name="Object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3700" y="4173538"/>
                        <a:ext cx="417513" cy="331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1779" name="Object 83"/>
          <p:cNvGraphicFramePr>
            <a:graphicFrameLocks noChangeAspect="1"/>
          </p:cNvGraphicFramePr>
          <p:nvPr/>
        </p:nvGraphicFramePr>
        <p:xfrm>
          <a:off x="1104900" y="4338638"/>
          <a:ext cx="417513" cy="331787"/>
        </p:xfrm>
        <a:graphic>
          <a:graphicData uri="http://schemas.openxmlformats.org/presentationml/2006/ole">
            <mc:AlternateContent xmlns:mc="http://schemas.openxmlformats.org/markup-compatibility/2006">
              <mc:Choice xmlns:v="urn:schemas-microsoft-com:vml" Requires="v">
                <p:oleObj spid="_x0000_s541792" name="Clip" r:id="rId15" imgW="1305000" imgH="1085760" progId="MS_ClipArt_Gallery.2">
                  <p:embed/>
                </p:oleObj>
              </mc:Choice>
              <mc:Fallback>
                <p:oleObj name="Clip" r:id="rId15" imgW="1305000" imgH="1085760" progId="MS_ClipArt_Gallery.2">
                  <p:embed/>
                  <p:pic>
                    <p:nvPicPr>
                      <p:cNvPr id="0" name="Object 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900" y="4338638"/>
                        <a:ext cx="417513" cy="331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1782" name="Rectangle 86"/>
          <p:cNvSpPr>
            <a:spLocks noChangeArrowheads="1"/>
          </p:cNvSpPr>
          <p:nvPr/>
        </p:nvSpPr>
        <p:spPr bwMode="auto">
          <a:xfrm>
            <a:off x="258763" y="6130925"/>
            <a:ext cx="40671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i="0">
                <a:latin typeface="Arial" charset="0"/>
                <a:cs typeface="Arial" charset="0"/>
              </a:rPr>
              <a:t>"A Protocol for Packet Network Intercommunication", </a:t>
            </a:r>
          </a:p>
          <a:p>
            <a:r>
              <a:rPr lang="en-US" sz="1200" i="0">
                <a:latin typeface="Arial" charset="0"/>
                <a:cs typeface="Arial" charset="0"/>
              </a:rPr>
              <a:t>V. Cerf, R. Kahn, IEEE Transactions on Communications,</a:t>
            </a:r>
          </a:p>
          <a:p>
            <a:r>
              <a:rPr lang="en-US" sz="1200" i="0">
                <a:latin typeface="Arial" charset="0"/>
                <a:cs typeface="Arial" charset="0"/>
              </a:rPr>
              <a:t> May, 1974, pp. 637-648.</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4"/>
          <p:cNvSpPr>
            <a:spLocks noGrp="1"/>
          </p:cNvSpPr>
          <p:nvPr>
            <p:ph type="ftr" sz="quarter" idx="11"/>
          </p:nvPr>
        </p:nvSpPr>
        <p:spPr/>
        <p:txBody>
          <a:bodyPr/>
          <a:lstStyle/>
          <a:p>
            <a:r>
              <a:rPr lang="en-US"/>
              <a:t>5: DataLink Layer</a:t>
            </a:r>
          </a:p>
        </p:txBody>
      </p:sp>
      <p:sp>
        <p:nvSpPr>
          <p:cNvPr id="92" name="Slide Number Placeholder 5"/>
          <p:cNvSpPr>
            <a:spLocks noGrp="1"/>
          </p:cNvSpPr>
          <p:nvPr>
            <p:ph type="sldNum" sz="quarter" idx="12"/>
          </p:nvPr>
        </p:nvSpPr>
        <p:spPr/>
        <p:txBody>
          <a:bodyPr/>
          <a:lstStyle/>
          <a:p>
            <a:r>
              <a:rPr lang="en-US"/>
              <a:t>5-</a:t>
            </a:r>
            <a:fld id="{C761A03E-80F0-405A-AD78-98EC1A0B2270}" type="slidenum">
              <a:rPr lang="en-US"/>
              <a:pPr/>
              <a:t>85</a:t>
            </a:fld>
            <a:endParaRPr lang="en-US"/>
          </a:p>
        </p:txBody>
      </p:sp>
      <p:sp>
        <p:nvSpPr>
          <p:cNvPr id="542722" name="Rectangle 2"/>
          <p:cNvSpPr>
            <a:spLocks noGrp="1" noChangeArrowheads="1"/>
          </p:cNvSpPr>
          <p:nvPr>
            <p:ph type="title"/>
          </p:nvPr>
        </p:nvSpPr>
        <p:spPr>
          <a:xfrm>
            <a:off x="533400" y="228600"/>
            <a:ext cx="8077200" cy="1143000"/>
          </a:xfrm>
        </p:spPr>
        <p:txBody>
          <a:bodyPr/>
          <a:lstStyle/>
          <a:p>
            <a:r>
              <a:rPr lang="en-US" sz="3600"/>
              <a:t>The Internet: virtualizing networks</a:t>
            </a:r>
          </a:p>
        </p:txBody>
      </p:sp>
      <p:sp>
        <p:nvSpPr>
          <p:cNvPr id="542725" name="Freeform 5"/>
          <p:cNvSpPr>
            <a:spLocks/>
          </p:cNvSpPr>
          <p:nvPr/>
        </p:nvSpPr>
        <p:spPr bwMode="auto">
          <a:xfrm>
            <a:off x="5322888" y="3963988"/>
            <a:ext cx="2170112" cy="1825625"/>
          </a:xfrm>
          <a:custGeom>
            <a:avLst/>
            <a:gdLst>
              <a:gd name="T0" fmla="*/ 210 w 1367"/>
              <a:gd name="T1" fmla="*/ 101 h 1150"/>
              <a:gd name="T2" fmla="*/ 31 w 1367"/>
              <a:gd name="T3" fmla="*/ 227 h 1150"/>
              <a:gd name="T4" fmla="*/ 25 w 1367"/>
              <a:gd name="T5" fmla="*/ 535 h 1150"/>
              <a:gd name="T6" fmla="*/ 46 w 1367"/>
              <a:gd name="T7" fmla="*/ 792 h 1150"/>
              <a:gd name="T8" fmla="*/ 215 w 1367"/>
              <a:gd name="T9" fmla="*/ 827 h 1150"/>
              <a:gd name="T10" fmla="*/ 567 w 1367"/>
              <a:gd name="T11" fmla="*/ 1044 h 1150"/>
              <a:gd name="T12" fmla="*/ 873 w 1367"/>
              <a:gd name="T13" fmla="*/ 1135 h 1150"/>
              <a:gd name="T14" fmla="*/ 1051 w 1367"/>
              <a:gd name="T15" fmla="*/ 953 h 1150"/>
              <a:gd name="T16" fmla="*/ 1115 w 1367"/>
              <a:gd name="T17" fmla="*/ 469 h 1150"/>
              <a:gd name="T18" fmla="*/ 1278 w 1367"/>
              <a:gd name="T19" fmla="*/ 67 h 1150"/>
              <a:gd name="T20" fmla="*/ 582 w 1367"/>
              <a:gd name="T21" fmla="*/ 67 h 1150"/>
              <a:gd name="T22" fmla="*/ 210 w 1367"/>
              <a:gd name="T23" fmla="*/ 101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7" h="1150">
                <a:moveTo>
                  <a:pt x="210" y="101"/>
                </a:moveTo>
                <a:cubicBezTo>
                  <a:pt x="105" y="107"/>
                  <a:pt x="61" y="155"/>
                  <a:pt x="31" y="227"/>
                </a:cubicBezTo>
                <a:cubicBezTo>
                  <a:pt x="0" y="299"/>
                  <a:pt x="23" y="441"/>
                  <a:pt x="25" y="535"/>
                </a:cubicBezTo>
                <a:cubicBezTo>
                  <a:pt x="28" y="629"/>
                  <a:pt x="15" y="743"/>
                  <a:pt x="46" y="792"/>
                </a:cubicBezTo>
                <a:cubicBezTo>
                  <a:pt x="78" y="841"/>
                  <a:pt x="128" y="785"/>
                  <a:pt x="215" y="827"/>
                </a:cubicBezTo>
                <a:cubicBezTo>
                  <a:pt x="302" y="869"/>
                  <a:pt x="458" y="993"/>
                  <a:pt x="567" y="1044"/>
                </a:cubicBezTo>
                <a:cubicBezTo>
                  <a:pt x="677" y="1095"/>
                  <a:pt x="792" y="1150"/>
                  <a:pt x="873" y="1135"/>
                </a:cubicBezTo>
                <a:cubicBezTo>
                  <a:pt x="953" y="1120"/>
                  <a:pt x="1011" y="1064"/>
                  <a:pt x="1051" y="953"/>
                </a:cubicBezTo>
                <a:cubicBezTo>
                  <a:pt x="1092" y="842"/>
                  <a:pt x="1077" y="617"/>
                  <a:pt x="1115" y="469"/>
                </a:cubicBezTo>
                <a:cubicBezTo>
                  <a:pt x="1153" y="321"/>
                  <a:pt x="1367" y="134"/>
                  <a:pt x="1278" y="67"/>
                </a:cubicBezTo>
                <a:cubicBezTo>
                  <a:pt x="1189" y="0"/>
                  <a:pt x="760" y="61"/>
                  <a:pt x="582" y="67"/>
                </a:cubicBezTo>
                <a:cubicBezTo>
                  <a:pt x="404" y="73"/>
                  <a:pt x="287" y="94"/>
                  <a:pt x="210" y="101"/>
                </a:cubicBezTo>
                <a:close/>
              </a:path>
            </a:pathLst>
          </a:custGeom>
          <a:solidFill>
            <a:srgbClr val="FF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26" name="Freeform 6"/>
          <p:cNvSpPr>
            <a:spLocks/>
          </p:cNvSpPr>
          <p:nvPr/>
        </p:nvSpPr>
        <p:spPr bwMode="auto">
          <a:xfrm>
            <a:off x="823913" y="4035425"/>
            <a:ext cx="3216275" cy="1674813"/>
          </a:xfrm>
          <a:custGeom>
            <a:avLst/>
            <a:gdLst>
              <a:gd name="T0" fmla="*/ 136 w 2026"/>
              <a:gd name="T1" fmla="*/ 462 h 1055"/>
              <a:gd name="T2" fmla="*/ 144 w 2026"/>
              <a:gd name="T3" fmla="*/ 142 h 1055"/>
              <a:gd name="T4" fmla="*/ 1000 w 2026"/>
              <a:gd name="T5" fmla="*/ 142 h 1055"/>
              <a:gd name="T6" fmla="*/ 1504 w 2026"/>
              <a:gd name="T7" fmla="*/ 6 h 1055"/>
              <a:gd name="T8" fmla="*/ 1950 w 2026"/>
              <a:gd name="T9" fmla="*/ 176 h 1055"/>
              <a:gd name="T10" fmla="*/ 1961 w 2026"/>
              <a:gd name="T11" fmla="*/ 796 h 1055"/>
              <a:gd name="T12" fmla="*/ 1736 w 2026"/>
              <a:gd name="T13" fmla="*/ 1006 h 1055"/>
              <a:gd name="T14" fmla="*/ 1088 w 2026"/>
              <a:gd name="T15" fmla="*/ 1038 h 1055"/>
              <a:gd name="T16" fmla="*/ 752 w 2026"/>
              <a:gd name="T17" fmla="*/ 902 h 1055"/>
              <a:gd name="T18" fmla="*/ 680 w 2026"/>
              <a:gd name="T19" fmla="*/ 598 h 1055"/>
              <a:gd name="T20" fmla="*/ 136 w 2026"/>
              <a:gd name="T21" fmla="*/ 462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6" h="1055">
                <a:moveTo>
                  <a:pt x="136" y="462"/>
                </a:moveTo>
                <a:cubicBezTo>
                  <a:pt x="101" y="364"/>
                  <a:pt x="0" y="195"/>
                  <a:pt x="144" y="142"/>
                </a:cubicBezTo>
                <a:cubicBezTo>
                  <a:pt x="288" y="89"/>
                  <a:pt x="773" y="165"/>
                  <a:pt x="1000" y="142"/>
                </a:cubicBezTo>
                <a:cubicBezTo>
                  <a:pt x="1227" y="119"/>
                  <a:pt x="1346" y="0"/>
                  <a:pt x="1504" y="6"/>
                </a:cubicBezTo>
                <a:cubicBezTo>
                  <a:pt x="1662" y="12"/>
                  <a:pt x="1874" y="44"/>
                  <a:pt x="1950" y="176"/>
                </a:cubicBezTo>
                <a:cubicBezTo>
                  <a:pt x="2026" y="308"/>
                  <a:pt x="1997" y="658"/>
                  <a:pt x="1961" y="796"/>
                </a:cubicBezTo>
                <a:cubicBezTo>
                  <a:pt x="1925" y="934"/>
                  <a:pt x="1882" y="966"/>
                  <a:pt x="1736" y="1006"/>
                </a:cubicBezTo>
                <a:cubicBezTo>
                  <a:pt x="1590" y="1046"/>
                  <a:pt x="1252" y="1055"/>
                  <a:pt x="1088" y="1038"/>
                </a:cubicBezTo>
                <a:cubicBezTo>
                  <a:pt x="924" y="1021"/>
                  <a:pt x="820" y="975"/>
                  <a:pt x="752" y="902"/>
                </a:cubicBezTo>
                <a:cubicBezTo>
                  <a:pt x="684" y="829"/>
                  <a:pt x="783" y="671"/>
                  <a:pt x="680" y="598"/>
                </a:cubicBezTo>
                <a:cubicBezTo>
                  <a:pt x="577" y="525"/>
                  <a:pt x="249" y="490"/>
                  <a:pt x="136" y="462"/>
                </a:cubicBezTo>
                <a:close/>
              </a:path>
            </a:pathLst>
          </a:custGeom>
          <a:solidFill>
            <a:srgbClr val="66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542727" name="Object 7"/>
          <p:cNvGraphicFramePr>
            <a:graphicFrameLocks noChangeAspect="1"/>
          </p:cNvGraphicFramePr>
          <p:nvPr/>
        </p:nvGraphicFramePr>
        <p:xfrm>
          <a:off x="3386138" y="5056188"/>
          <a:ext cx="415925" cy="330200"/>
        </p:xfrm>
        <a:graphic>
          <a:graphicData uri="http://schemas.openxmlformats.org/presentationml/2006/ole">
            <mc:AlternateContent xmlns:mc="http://schemas.openxmlformats.org/markup-compatibility/2006">
              <mc:Choice xmlns:v="urn:schemas-microsoft-com:vml" Requires="v">
                <p:oleObj spid="_x0000_s542822" name="Clip" r:id="rId4" imgW="1305000" imgH="1085760" progId="MS_ClipArt_Gallery.5">
                  <p:embed/>
                </p:oleObj>
              </mc:Choice>
              <mc:Fallback>
                <p:oleObj name="Clip" r:id="rId4" imgW="1305000" imgH="1085760" progId="MS_ClipArt_Gallery.5">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6138" y="5056188"/>
                        <a:ext cx="415925"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2728" name="Object 8"/>
          <p:cNvGraphicFramePr>
            <a:graphicFrameLocks noChangeAspect="1"/>
          </p:cNvGraphicFramePr>
          <p:nvPr/>
        </p:nvGraphicFramePr>
        <p:xfrm>
          <a:off x="2713038" y="5232400"/>
          <a:ext cx="415925" cy="330200"/>
        </p:xfrm>
        <a:graphic>
          <a:graphicData uri="http://schemas.openxmlformats.org/presentationml/2006/ole">
            <mc:AlternateContent xmlns:mc="http://schemas.openxmlformats.org/markup-compatibility/2006">
              <mc:Choice xmlns:v="urn:schemas-microsoft-com:vml" Requires="v">
                <p:oleObj spid="_x0000_s542823" name="Clip" r:id="rId6" imgW="1305000" imgH="1085760" progId="MS_ClipArt_Gallery.2">
                  <p:embed/>
                </p:oleObj>
              </mc:Choice>
              <mc:Fallback>
                <p:oleObj name="Clip" r:id="rId6" imgW="1305000" imgH="1085760" progId="MS_ClipArt_Gallery.2">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3038" y="5232400"/>
                        <a:ext cx="415925"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729" name="Line 9"/>
          <p:cNvSpPr>
            <a:spLocks noChangeShapeType="1"/>
          </p:cNvSpPr>
          <p:nvPr/>
        </p:nvSpPr>
        <p:spPr bwMode="auto">
          <a:xfrm flipV="1">
            <a:off x="1719263" y="4476750"/>
            <a:ext cx="93662" cy="31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30" name="Line 10"/>
          <p:cNvSpPr>
            <a:spLocks noChangeShapeType="1"/>
          </p:cNvSpPr>
          <p:nvPr/>
        </p:nvSpPr>
        <p:spPr bwMode="auto">
          <a:xfrm>
            <a:off x="1990725" y="4560888"/>
            <a:ext cx="633413" cy="3476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31" name="Line 11"/>
          <p:cNvSpPr>
            <a:spLocks noChangeShapeType="1"/>
          </p:cNvSpPr>
          <p:nvPr/>
        </p:nvSpPr>
        <p:spPr bwMode="auto">
          <a:xfrm flipH="1">
            <a:off x="3116263" y="4519613"/>
            <a:ext cx="279400" cy="392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2732" name="Group 12"/>
          <p:cNvGrpSpPr>
            <a:grpSpLocks/>
          </p:cNvGrpSpPr>
          <p:nvPr/>
        </p:nvGrpSpPr>
        <p:grpSpPr bwMode="auto">
          <a:xfrm>
            <a:off x="6473825" y="4262438"/>
            <a:ext cx="268288" cy="487362"/>
            <a:chOff x="3903" y="2225"/>
            <a:chExt cx="169" cy="307"/>
          </a:xfrm>
        </p:grpSpPr>
        <p:graphicFrame>
          <p:nvGraphicFramePr>
            <p:cNvPr id="542733" name="Object 13"/>
            <p:cNvGraphicFramePr>
              <a:graphicFrameLocks noChangeAspect="1"/>
            </p:cNvGraphicFramePr>
            <p:nvPr/>
          </p:nvGraphicFramePr>
          <p:xfrm>
            <a:off x="3908" y="2225"/>
            <a:ext cx="128" cy="152"/>
          </p:xfrm>
          <a:graphic>
            <a:graphicData uri="http://schemas.openxmlformats.org/presentationml/2006/ole">
              <mc:AlternateContent xmlns:mc="http://schemas.openxmlformats.org/markup-compatibility/2006">
                <mc:Choice xmlns:v="urn:schemas-microsoft-com:vml" Requires="v">
                  <p:oleObj spid="_x0000_s542824" name="Clip" r:id="rId7" imgW="981000" imgH="1209600" progId="MS_ClipArt_Gallery.2">
                    <p:embed/>
                  </p:oleObj>
                </mc:Choice>
                <mc:Fallback>
                  <p:oleObj name="Clip" r:id="rId7" imgW="981000" imgH="1209600" progId="MS_ClipArt_Gallery.2">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8" y="2225"/>
                          <a:ext cx="128" cy="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734" name="Rectangle 14"/>
            <p:cNvSpPr>
              <a:spLocks noChangeArrowheads="1"/>
            </p:cNvSpPr>
            <p:nvPr/>
          </p:nvSpPr>
          <p:spPr bwMode="auto">
            <a:xfrm>
              <a:off x="3903" y="2378"/>
              <a:ext cx="169" cy="154"/>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2735" name="Line 15"/>
          <p:cNvSpPr>
            <a:spLocks noChangeShapeType="1"/>
          </p:cNvSpPr>
          <p:nvPr/>
        </p:nvSpPr>
        <p:spPr bwMode="auto">
          <a:xfrm>
            <a:off x="2974975" y="5000625"/>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36" name="Line 16"/>
          <p:cNvSpPr>
            <a:spLocks noChangeShapeType="1"/>
          </p:cNvSpPr>
          <p:nvPr/>
        </p:nvSpPr>
        <p:spPr bwMode="auto">
          <a:xfrm rot="5400000" flipH="1">
            <a:off x="3309144" y="4798219"/>
            <a:ext cx="6111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2737" name="Group 17"/>
          <p:cNvGrpSpPr>
            <a:grpSpLocks/>
          </p:cNvGrpSpPr>
          <p:nvPr/>
        </p:nvGrpSpPr>
        <p:grpSpPr bwMode="auto">
          <a:xfrm>
            <a:off x="3225800" y="4279900"/>
            <a:ext cx="501650" cy="234950"/>
            <a:chOff x="3600" y="219"/>
            <a:chExt cx="360" cy="175"/>
          </a:xfrm>
        </p:grpSpPr>
        <p:sp>
          <p:nvSpPr>
            <p:cNvPr id="542738" name="Oval 1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39" name="Line 19"/>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40" name="Line 20"/>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41" name="Rectangle 21"/>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542742" name="Oval 2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2743" name="Group 23"/>
            <p:cNvGrpSpPr>
              <a:grpSpLocks/>
            </p:cNvGrpSpPr>
            <p:nvPr/>
          </p:nvGrpSpPr>
          <p:grpSpPr bwMode="auto">
            <a:xfrm>
              <a:off x="3686" y="244"/>
              <a:ext cx="177" cy="66"/>
              <a:chOff x="2848" y="848"/>
              <a:chExt cx="140" cy="98"/>
            </a:xfrm>
          </p:grpSpPr>
          <p:sp>
            <p:nvSpPr>
              <p:cNvPr id="542744" name="Line 24"/>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45" name="Line 25"/>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46" name="Line 26"/>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42747" name="Group 27"/>
            <p:cNvGrpSpPr>
              <a:grpSpLocks/>
            </p:cNvGrpSpPr>
            <p:nvPr/>
          </p:nvGrpSpPr>
          <p:grpSpPr bwMode="auto">
            <a:xfrm flipV="1">
              <a:off x="3686" y="243"/>
              <a:ext cx="177" cy="66"/>
              <a:chOff x="2848" y="848"/>
              <a:chExt cx="140" cy="98"/>
            </a:xfrm>
          </p:grpSpPr>
          <p:sp>
            <p:nvSpPr>
              <p:cNvPr id="542748" name="Line 28"/>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49" name="Line 29"/>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50" name="Line 30"/>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42751" name="Group 31"/>
          <p:cNvGrpSpPr>
            <a:grpSpLocks/>
          </p:cNvGrpSpPr>
          <p:nvPr/>
        </p:nvGrpSpPr>
        <p:grpSpPr bwMode="auto">
          <a:xfrm>
            <a:off x="2616200" y="4768850"/>
            <a:ext cx="500063" cy="233363"/>
            <a:chOff x="3600" y="219"/>
            <a:chExt cx="360" cy="175"/>
          </a:xfrm>
        </p:grpSpPr>
        <p:sp>
          <p:nvSpPr>
            <p:cNvPr id="542752" name="Oval 3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53" name="Line 33"/>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54" name="Line 34"/>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55" name="Rectangle 35"/>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542756" name="Oval 3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2757" name="Group 37"/>
            <p:cNvGrpSpPr>
              <a:grpSpLocks/>
            </p:cNvGrpSpPr>
            <p:nvPr/>
          </p:nvGrpSpPr>
          <p:grpSpPr bwMode="auto">
            <a:xfrm>
              <a:off x="3686" y="244"/>
              <a:ext cx="177" cy="66"/>
              <a:chOff x="2848" y="848"/>
              <a:chExt cx="140" cy="98"/>
            </a:xfrm>
          </p:grpSpPr>
          <p:sp>
            <p:nvSpPr>
              <p:cNvPr id="542758" name="Line 38"/>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59" name="Line 39"/>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60" name="Line 40"/>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42761" name="Group 41"/>
            <p:cNvGrpSpPr>
              <a:grpSpLocks/>
            </p:cNvGrpSpPr>
            <p:nvPr/>
          </p:nvGrpSpPr>
          <p:grpSpPr bwMode="auto">
            <a:xfrm flipV="1">
              <a:off x="3686" y="243"/>
              <a:ext cx="177" cy="66"/>
              <a:chOff x="2848" y="848"/>
              <a:chExt cx="140" cy="98"/>
            </a:xfrm>
          </p:grpSpPr>
          <p:sp>
            <p:nvSpPr>
              <p:cNvPr id="542762" name="Line 42"/>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63" name="Line 43"/>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64" name="Line 44"/>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42765" name="Group 45"/>
          <p:cNvGrpSpPr>
            <a:grpSpLocks/>
          </p:cNvGrpSpPr>
          <p:nvPr/>
        </p:nvGrpSpPr>
        <p:grpSpPr bwMode="auto">
          <a:xfrm>
            <a:off x="1673225" y="4392613"/>
            <a:ext cx="501650" cy="233362"/>
            <a:chOff x="3600" y="219"/>
            <a:chExt cx="360" cy="175"/>
          </a:xfrm>
        </p:grpSpPr>
        <p:sp>
          <p:nvSpPr>
            <p:cNvPr id="542766" name="Oval 4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67" name="Line 47"/>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68" name="Line 48"/>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69" name="Rectangle 49"/>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542770" name="Oval 5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2771" name="Group 51"/>
            <p:cNvGrpSpPr>
              <a:grpSpLocks/>
            </p:cNvGrpSpPr>
            <p:nvPr/>
          </p:nvGrpSpPr>
          <p:grpSpPr bwMode="auto">
            <a:xfrm>
              <a:off x="3686" y="244"/>
              <a:ext cx="177" cy="66"/>
              <a:chOff x="2848" y="848"/>
              <a:chExt cx="140" cy="98"/>
            </a:xfrm>
          </p:grpSpPr>
          <p:sp>
            <p:nvSpPr>
              <p:cNvPr id="542772" name="Line 52"/>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73" name="Line 53"/>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74" name="Line 54"/>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42775" name="Group 55"/>
            <p:cNvGrpSpPr>
              <a:grpSpLocks/>
            </p:cNvGrpSpPr>
            <p:nvPr/>
          </p:nvGrpSpPr>
          <p:grpSpPr bwMode="auto">
            <a:xfrm flipV="1">
              <a:off x="3686" y="243"/>
              <a:ext cx="177" cy="66"/>
              <a:chOff x="2848" y="848"/>
              <a:chExt cx="140" cy="98"/>
            </a:xfrm>
          </p:grpSpPr>
          <p:sp>
            <p:nvSpPr>
              <p:cNvPr id="542776" name="Line 56"/>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77" name="Line 57"/>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78" name="Line 58"/>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542779" name="Line 59"/>
          <p:cNvSpPr>
            <a:spLocks noChangeShapeType="1"/>
          </p:cNvSpPr>
          <p:nvPr/>
        </p:nvSpPr>
        <p:spPr bwMode="auto">
          <a:xfrm flipV="1">
            <a:off x="2176463" y="4416425"/>
            <a:ext cx="1016000" cy="141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80" name="Line 60"/>
          <p:cNvSpPr>
            <a:spLocks noChangeShapeType="1"/>
          </p:cNvSpPr>
          <p:nvPr/>
        </p:nvSpPr>
        <p:spPr bwMode="auto">
          <a:xfrm flipH="1" flipV="1">
            <a:off x="1465263" y="4530725"/>
            <a:ext cx="215900" cy="1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542781" name="Object 61"/>
          <p:cNvGraphicFramePr>
            <a:graphicFrameLocks noChangeAspect="1"/>
          </p:cNvGraphicFramePr>
          <p:nvPr/>
        </p:nvGraphicFramePr>
        <p:xfrm>
          <a:off x="2179638" y="5118100"/>
          <a:ext cx="415925" cy="330200"/>
        </p:xfrm>
        <a:graphic>
          <a:graphicData uri="http://schemas.openxmlformats.org/presentationml/2006/ole">
            <mc:AlternateContent xmlns:mc="http://schemas.openxmlformats.org/markup-compatibility/2006">
              <mc:Choice xmlns:v="urn:schemas-microsoft-com:vml" Requires="v">
                <p:oleObj spid="_x0000_s542825" name="Clip" r:id="rId9" imgW="1305000" imgH="1085760" progId="MS_ClipArt_Gallery.2">
                  <p:embed/>
                </p:oleObj>
              </mc:Choice>
              <mc:Fallback>
                <p:oleObj name="Clip" r:id="rId9" imgW="1305000" imgH="1085760" progId="MS_ClipArt_Gallery.2">
                  <p:embed/>
                  <p:pic>
                    <p:nvPicPr>
                      <p:cNvPr id="0" name="Object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9638" y="5118100"/>
                        <a:ext cx="415925"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782" name="Line 62"/>
          <p:cNvSpPr>
            <a:spLocks noChangeShapeType="1"/>
          </p:cNvSpPr>
          <p:nvPr/>
        </p:nvSpPr>
        <p:spPr bwMode="auto">
          <a:xfrm flipH="1">
            <a:off x="2568575" y="5000625"/>
            <a:ext cx="215900"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2783" name="Group 63"/>
          <p:cNvGrpSpPr>
            <a:grpSpLocks/>
          </p:cNvGrpSpPr>
          <p:nvPr/>
        </p:nvGrpSpPr>
        <p:grpSpPr bwMode="auto">
          <a:xfrm>
            <a:off x="5749925" y="4300538"/>
            <a:ext cx="268288" cy="487362"/>
            <a:chOff x="1887" y="1465"/>
            <a:chExt cx="169" cy="307"/>
          </a:xfrm>
        </p:grpSpPr>
        <p:graphicFrame>
          <p:nvGraphicFramePr>
            <p:cNvPr id="542784" name="Object 64"/>
            <p:cNvGraphicFramePr>
              <a:graphicFrameLocks noChangeAspect="1"/>
            </p:cNvGraphicFramePr>
            <p:nvPr/>
          </p:nvGraphicFramePr>
          <p:xfrm>
            <a:off x="1892" y="1465"/>
            <a:ext cx="128" cy="152"/>
          </p:xfrm>
          <a:graphic>
            <a:graphicData uri="http://schemas.openxmlformats.org/presentationml/2006/ole">
              <mc:AlternateContent xmlns:mc="http://schemas.openxmlformats.org/markup-compatibility/2006">
                <mc:Choice xmlns:v="urn:schemas-microsoft-com:vml" Requires="v">
                  <p:oleObj spid="_x0000_s542826" name="Clip" r:id="rId10" imgW="981000" imgH="1209600" progId="MS_ClipArt_Gallery.2">
                    <p:embed/>
                  </p:oleObj>
                </mc:Choice>
                <mc:Fallback>
                  <p:oleObj name="Clip" r:id="rId10" imgW="981000" imgH="1209600" progId="MS_ClipArt_Gallery.2">
                    <p:embed/>
                    <p:pic>
                      <p:nvPicPr>
                        <p:cNvPr id="0" name="Object 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92" y="1465"/>
                          <a:ext cx="128" cy="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785" name="Rectangle 65"/>
            <p:cNvSpPr>
              <a:spLocks noChangeArrowheads="1"/>
            </p:cNvSpPr>
            <p:nvPr/>
          </p:nvSpPr>
          <p:spPr bwMode="auto">
            <a:xfrm>
              <a:off x="1887" y="1618"/>
              <a:ext cx="169" cy="154"/>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542786" name="Object 66"/>
          <p:cNvGraphicFramePr>
            <a:graphicFrameLocks noChangeAspect="1"/>
          </p:cNvGraphicFramePr>
          <p:nvPr/>
        </p:nvGraphicFramePr>
        <p:xfrm>
          <a:off x="5461000" y="4859338"/>
          <a:ext cx="417513" cy="331787"/>
        </p:xfrm>
        <a:graphic>
          <a:graphicData uri="http://schemas.openxmlformats.org/presentationml/2006/ole">
            <mc:AlternateContent xmlns:mc="http://schemas.openxmlformats.org/markup-compatibility/2006">
              <mc:Choice xmlns:v="urn:schemas-microsoft-com:vml" Requires="v">
                <p:oleObj spid="_x0000_s542827" name="Clip" r:id="rId11" imgW="1305000" imgH="1085760" progId="MS_ClipArt_Gallery.2">
                  <p:embed/>
                </p:oleObj>
              </mc:Choice>
              <mc:Fallback>
                <p:oleObj name="Clip" r:id="rId11" imgW="1305000" imgH="1085760" progId="MS_ClipArt_Gallery.2">
                  <p:embed/>
                  <p:pic>
                    <p:nvPicPr>
                      <p:cNvPr id="0" name="Object 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1000" y="4859338"/>
                        <a:ext cx="417513" cy="331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787" name="Line 67"/>
          <p:cNvSpPr>
            <a:spLocks noChangeShapeType="1"/>
          </p:cNvSpPr>
          <p:nvPr/>
        </p:nvSpPr>
        <p:spPr bwMode="auto">
          <a:xfrm flipH="1">
            <a:off x="5821363" y="4773613"/>
            <a:ext cx="63500" cy="2778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88" name="Line 68"/>
          <p:cNvSpPr>
            <a:spLocks noChangeShapeType="1"/>
          </p:cNvSpPr>
          <p:nvPr/>
        </p:nvSpPr>
        <p:spPr bwMode="auto">
          <a:xfrm flipH="1">
            <a:off x="6748463" y="4481513"/>
            <a:ext cx="152400" cy="2397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2789" name="Group 69"/>
          <p:cNvGrpSpPr>
            <a:grpSpLocks/>
          </p:cNvGrpSpPr>
          <p:nvPr/>
        </p:nvGrpSpPr>
        <p:grpSpPr bwMode="auto">
          <a:xfrm>
            <a:off x="6181725" y="4770438"/>
            <a:ext cx="268288" cy="487362"/>
            <a:chOff x="3903" y="2225"/>
            <a:chExt cx="169" cy="307"/>
          </a:xfrm>
        </p:grpSpPr>
        <p:graphicFrame>
          <p:nvGraphicFramePr>
            <p:cNvPr id="542790" name="Object 70"/>
            <p:cNvGraphicFramePr>
              <a:graphicFrameLocks noChangeAspect="1"/>
            </p:cNvGraphicFramePr>
            <p:nvPr/>
          </p:nvGraphicFramePr>
          <p:xfrm>
            <a:off x="3908" y="2225"/>
            <a:ext cx="128" cy="152"/>
          </p:xfrm>
          <a:graphic>
            <a:graphicData uri="http://schemas.openxmlformats.org/presentationml/2006/ole">
              <mc:AlternateContent xmlns:mc="http://schemas.openxmlformats.org/markup-compatibility/2006">
                <mc:Choice xmlns:v="urn:schemas-microsoft-com:vml" Requires="v">
                  <p:oleObj spid="_x0000_s542828" name="Clip" r:id="rId12" imgW="981000" imgH="1209600" progId="MS_ClipArt_Gallery.2">
                    <p:embed/>
                  </p:oleObj>
                </mc:Choice>
                <mc:Fallback>
                  <p:oleObj name="Clip" r:id="rId12" imgW="981000" imgH="1209600" progId="MS_ClipArt_Gallery.2">
                    <p:embed/>
                    <p:pic>
                      <p:nvPicPr>
                        <p:cNvPr id="0" name="Object 7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8" y="2225"/>
                          <a:ext cx="128" cy="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791" name="Rectangle 71"/>
            <p:cNvSpPr>
              <a:spLocks noChangeArrowheads="1"/>
            </p:cNvSpPr>
            <p:nvPr/>
          </p:nvSpPr>
          <p:spPr bwMode="auto">
            <a:xfrm>
              <a:off x="3903" y="2378"/>
              <a:ext cx="169" cy="154"/>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542792" name="Object 72"/>
          <p:cNvGraphicFramePr>
            <a:graphicFrameLocks noChangeAspect="1"/>
          </p:cNvGraphicFramePr>
          <p:nvPr/>
        </p:nvGraphicFramePr>
        <p:xfrm>
          <a:off x="6523038" y="5195888"/>
          <a:ext cx="415925" cy="330200"/>
        </p:xfrm>
        <a:graphic>
          <a:graphicData uri="http://schemas.openxmlformats.org/presentationml/2006/ole">
            <mc:AlternateContent xmlns:mc="http://schemas.openxmlformats.org/markup-compatibility/2006">
              <mc:Choice xmlns:v="urn:schemas-microsoft-com:vml" Requires="v">
                <p:oleObj spid="_x0000_s542829" name="Clip" r:id="rId13" imgW="1305000" imgH="1085760" progId="MS_ClipArt_Gallery.5">
                  <p:embed/>
                </p:oleObj>
              </mc:Choice>
              <mc:Fallback>
                <p:oleObj name="Clip" r:id="rId13" imgW="1305000" imgH="1085760" progId="MS_ClipArt_Gallery.5">
                  <p:embed/>
                  <p:pic>
                    <p:nvPicPr>
                      <p:cNvPr id="0" name="Object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5195888"/>
                        <a:ext cx="415925"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793" name="Line 73"/>
          <p:cNvSpPr>
            <a:spLocks noChangeShapeType="1"/>
          </p:cNvSpPr>
          <p:nvPr/>
        </p:nvSpPr>
        <p:spPr bwMode="auto">
          <a:xfrm>
            <a:off x="6316663" y="5256213"/>
            <a:ext cx="241300" cy="1635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94" name="Text Box 74"/>
          <p:cNvSpPr txBox="1">
            <a:spLocks noChangeArrowheads="1"/>
          </p:cNvSpPr>
          <p:nvPr/>
        </p:nvSpPr>
        <p:spPr bwMode="auto">
          <a:xfrm>
            <a:off x="2141538" y="5726113"/>
            <a:ext cx="1239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0"/>
              <a:t>ARPAnet</a:t>
            </a:r>
          </a:p>
        </p:txBody>
      </p:sp>
      <p:sp>
        <p:nvSpPr>
          <p:cNvPr id="542795" name="Text Box 75"/>
          <p:cNvSpPr txBox="1">
            <a:spLocks noChangeArrowheads="1"/>
          </p:cNvSpPr>
          <p:nvPr/>
        </p:nvSpPr>
        <p:spPr bwMode="auto">
          <a:xfrm>
            <a:off x="5494338" y="5713413"/>
            <a:ext cx="1635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0"/>
              <a:t>satellite net</a:t>
            </a:r>
          </a:p>
        </p:txBody>
      </p:sp>
      <p:graphicFrame>
        <p:nvGraphicFramePr>
          <p:cNvPr id="542802" name="Object 82"/>
          <p:cNvGraphicFramePr>
            <a:graphicFrameLocks noChangeAspect="1"/>
          </p:cNvGraphicFramePr>
          <p:nvPr/>
        </p:nvGraphicFramePr>
        <p:xfrm>
          <a:off x="6743700" y="4173538"/>
          <a:ext cx="417513" cy="331787"/>
        </p:xfrm>
        <a:graphic>
          <a:graphicData uri="http://schemas.openxmlformats.org/presentationml/2006/ole">
            <mc:AlternateContent xmlns:mc="http://schemas.openxmlformats.org/markup-compatibility/2006">
              <mc:Choice xmlns:v="urn:schemas-microsoft-com:vml" Requires="v">
                <p:oleObj spid="_x0000_s542830" name="Clip" r:id="rId14" imgW="1305000" imgH="1085760" progId="MS_ClipArt_Gallery.2">
                  <p:embed/>
                </p:oleObj>
              </mc:Choice>
              <mc:Fallback>
                <p:oleObj name="Clip" r:id="rId14" imgW="1305000" imgH="1085760" progId="MS_ClipArt_Gallery.2">
                  <p:embed/>
                  <p:pic>
                    <p:nvPicPr>
                      <p:cNvPr id="0" name="Object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3700" y="4173538"/>
                        <a:ext cx="417513" cy="331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2803" name="Object 83"/>
          <p:cNvGraphicFramePr>
            <a:graphicFrameLocks noChangeAspect="1"/>
          </p:cNvGraphicFramePr>
          <p:nvPr/>
        </p:nvGraphicFramePr>
        <p:xfrm>
          <a:off x="1104900" y="4338638"/>
          <a:ext cx="417513" cy="331787"/>
        </p:xfrm>
        <a:graphic>
          <a:graphicData uri="http://schemas.openxmlformats.org/presentationml/2006/ole">
            <mc:AlternateContent xmlns:mc="http://schemas.openxmlformats.org/markup-compatibility/2006">
              <mc:Choice xmlns:v="urn:schemas-microsoft-com:vml" Requires="v">
                <p:oleObj spid="_x0000_s542831" name="Clip" r:id="rId15" imgW="1305000" imgH="1085760" progId="MS_ClipArt_Gallery.2">
                  <p:embed/>
                </p:oleObj>
              </mc:Choice>
              <mc:Fallback>
                <p:oleObj name="Clip" r:id="rId15" imgW="1305000" imgH="1085760" progId="MS_ClipArt_Gallery.2">
                  <p:embed/>
                  <p:pic>
                    <p:nvPicPr>
                      <p:cNvPr id="0" name="Object 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900" y="4338638"/>
                        <a:ext cx="417513" cy="331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806" name="Rectangle 86"/>
          <p:cNvSpPr>
            <a:spLocks noChangeArrowheads="1"/>
          </p:cNvSpPr>
          <p:nvPr/>
        </p:nvSpPr>
        <p:spPr bwMode="auto">
          <a:xfrm>
            <a:off x="4178300" y="3556000"/>
            <a:ext cx="317500" cy="698500"/>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07" name="Line 87"/>
          <p:cNvSpPr>
            <a:spLocks noChangeShapeType="1"/>
          </p:cNvSpPr>
          <p:nvPr/>
        </p:nvSpPr>
        <p:spPr bwMode="auto">
          <a:xfrm flipV="1">
            <a:off x="3727450" y="4054475"/>
            <a:ext cx="444500" cy="141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08" name="Line 88"/>
          <p:cNvSpPr>
            <a:spLocks noChangeShapeType="1"/>
          </p:cNvSpPr>
          <p:nvPr/>
        </p:nvSpPr>
        <p:spPr bwMode="auto">
          <a:xfrm>
            <a:off x="4806950" y="4005263"/>
            <a:ext cx="939800" cy="4302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09" name="Rectangle 89"/>
          <p:cNvSpPr>
            <a:spLocks noChangeArrowheads="1"/>
          </p:cNvSpPr>
          <p:nvPr/>
        </p:nvSpPr>
        <p:spPr bwMode="auto">
          <a:xfrm>
            <a:off x="4495800" y="3556000"/>
            <a:ext cx="317500" cy="6985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10" name="Text Box 90"/>
          <p:cNvSpPr txBox="1">
            <a:spLocks noChangeArrowheads="1"/>
          </p:cNvSpPr>
          <p:nvPr/>
        </p:nvSpPr>
        <p:spPr bwMode="auto">
          <a:xfrm>
            <a:off x="3933825" y="4271963"/>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0"/>
              <a:t>gateway</a:t>
            </a:r>
          </a:p>
        </p:txBody>
      </p:sp>
      <p:grpSp>
        <p:nvGrpSpPr>
          <p:cNvPr id="542811" name="Group 91"/>
          <p:cNvGrpSpPr>
            <a:grpSpLocks/>
          </p:cNvGrpSpPr>
          <p:nvPr/>
        </p:nvGrpSpPr>
        <p:grpSpPr bwMode="auto">
          <a:xfrm>
            <a:off x="431800" y="1231900"/>
            <a:ext cx="7035800" cy="3022600"/>
            <a:chOff x="272" y="776"/>
            <a:chExt cx="4432" cy="1904"/>
          </a:xfrm>
        </p:grpSpPr>
        <p:grpSp>
          <p:nvGrpSpPr>
            <p:cNvPr id="542812" name="Group 92"/>
            <p:cNvGrpSpPr>
              <a:grpSpLocks/>
            </p:cNvGrpSpPr>
            <p:nvPr/>
          </p:nvGrpSpPr>
          <p:grpSpPr bwMode="auto">
            <a:xfrm>
              <a:off x="664" y="1976"/>
              <a:ext cx="4040" cy="704"/>
              <a:chOff x="672" y="1984"/>
              <a:chExt cx="4040" cy="704"/>
            </a:xfrm>
          </p:grpSpPr>
          <p:sp>
            <p:nvSpPr>
              <p:cNvPr id="542813" name="Rectangle 93"/>
              <p:cNvSpPr>
                <a:spLocks noChangeArrowheads="1"/>
              </p:cNvSpPr>
              <p:nvPr/>
            </p:nvSpPr>
            <p:spPr bwMode="auto">
              <a:xfrm>
                <a:off x="672" y="2032"/>
                <a:ext cx="4040" cy="192"/>
              </a:xfrm>
              <a:prstGeom prst="rect">
                <a:avLst/>
              </a:prstGeom>
              <a:gradFill rotWithShape="1">
                <a:gsLst>
                  <a:gs pos="0">
                    <a:schemeClr val="bg1"/>
                  </a:gs>
                  <a:gs pos="50000">
                    <a:schemeClr val="accent2"/>
                  </a:gs>
                  <a:gs pos="100000">
                    <a:schemeClr val="bg1"/>
                  </a:gs>
                </a:gsLst>
                <a:lin ang="54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14" name="Rectangle 94"/>
              <p:cNvSpPr>
                <a:spLocks noChangeArrowheads="1"/>
              </p:cNvSpPr>
              <p:nvPr/>
            </p:nvSpPr>
            <p:spPr bwMode="auto">
              <a:xfrm>
                <a:off x="752" y="2000"/>
                <a:ext cx="168" cy="68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15" name="Rectangle 95"/>
              <p:cNvSpPr>
                <a:spLocks noChangeArrowheads="1"/>
              </p:cNvSpPr>
              <p:nvPr/>
            </p:nvSpPr>
            <p:spPr bwMode="auto">
              <a:xfrm>
                <a:off x="4304" y="1984"/>
                <a:ext cx="168" cy="68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16" name="Rectangle 96"/>
              <p:cNvSpPr>
                <a:spLocks noChangeArrowheads="1"/>
              </p:cNvSpPr>
              <p:nvPr/>
            </p:nvSpPr>
            <p:spPr bwMode="auto">
              <a:xfrm>
                <a:off x="2624" y="2024"/>
                <a:ext cx="432" cy="2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2817" name="Rectangle 97"/>
            <p:cNvSpPr>
              <a:spLocks noChangeArrowheads="1"/>
            </p:cNvSpPr>
            <p:nvPr/>
          </p:nvSpPr>
          <p:spPr bwMode="auto">
            <a:xfrm>
              <a:off x="272" y="776"/>
              <a:ext cx="2496" cy="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buClr>
                  <a:schemeClr val="accent2"/>
                </a:buClr>
                <a:buSzPct val="85000"/>
                <a:buFont typeface="ZapfDingbats" pitchFamily="82" charset="2"/>
                <a:buNone/>
              </a:pPr>
              <a:r>
                <a:rPr lang="en-US" i="0"/>
                <a:t>Internetwork layer (IP): </a:t>
              </a:r>
            </a:p>
            <a:p>
              <a:pPr marL="342900" indent="-342900">
                <a:lnSpc>
                  <a:spcPct val="80000"/>
                </a:lnSpc>
                <a:spcBef>
                  <a:spcPct val="20000"/>
                </a:spcBef>
                <a:buClr>
                  <a:schemeClr val="accent2"/>
                </a:buClr>
                <a:buSzPct val="85000"/>
                <a:buFont typeface="ZapfDingbats" pitchFamily="82" charset="2"/>
                <a:buChar char="r"/>
              </a:pPr>
              <a:r>
                <a:rPr lang="en-US" i="0"/>
                <a:t>addressing: internetwork appears as single, uniform entity, despite underlying local network heterogeneity</a:t>
              </a:r>
            </a:p>
            <a:p>
              <a:pPr marL="342900" indent="-342900">
                <a:lnSpc>
                  <a:spcPct val="80000"/>
                </a:lnSpc>
                <a:spcBef>
                  <a:spcPct val="20000"/>
                </a:spcBef>
                <a:buClr>
                  <a:schemeClr val="accent2"/>
                </a:buClr>
                <a:buSzPct val="85000"/>
                <a:buFont typeface="ZapfDingbats" pitchFamily="82" charset="2"/>
                <a:buChar char="r"/>
              </a:pPr>
              <a:r>
                <a:rPr lang="en-US" i="0"/>
                <a:t>network of networks</a:t>
              </a:r>
            </a:p>
            <a:p>
              <a:pPr marL="342900" indent="-342900">
                <a:lnSpc>
                  <a:spcPct val="80000"/>
                </a:lnSpc>
                <a:spcBef>
                  <a:spcPct val="20000"/>
                </a:spcBef>
                <a:buClr>
                  <a:schemeClr val="accent2"/>
                </a:buClr>
                <a:buSzPct val="85000"/>
                <a:buFont typeface="ZapfDingbats" pitchFamily="82" charset="2"/>
                <a:buChar char="r"/>
              </a:pPr>
              <a:endParaRPr lang="en-US" i="0"/>
            </a:p>
          </p:txBody>
        </p:sp>
        <p:sp>
          <p:nvSpPr>
            <p:cNvPr id="542818" name="Line 98"/>
            <p:cNvSpPr>
              <a:spLocks noChangeShapeType="1"/>
            </p:cNvSpPr>
            <p:nvPr/>
          </p:nvSpPr>
          <p:spPr bwMode="auto">
            <a:xfrm flipH="1" flipV="1">
              <a:off x="1632" y="1696"/>
              <a:ext cx="504" cy="408"/>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542820" name="Rectangle 100"/>
          <p:cNvSpPr>
            <a:spLocks noGrp="1" noChangeArrowheads="1"/>
          </p:cNvSpPr>
          <p:nvPr>
            <p:ph type="body" idx="1"/>
          </p:nvPr>
        </p:nvSpPr>
        <p:spPr>
          <a:xfrm>
            <a:off x="4279900" y="1181100"/>
            <a:ext cx="3962400" cy="1460500"/>
          </a:xfrm>
          <a:noFill/>
          <a:ln/>
        </p:spPr>
        <p:txBody>
          <a:bodyPr/>
          <a:lstStyle/>
          <a:p>
            <a:pPr>
              <a:lnSpc>
                <a:spcPct val="80000"/>
              </a:lnSpc>
              <a:buFont typeface="ZapfDingbats" pitchFamily="82" charset="2"/>
              <a:buNone/>
            </a:pPr>
            <a:r>
              <a:rPr lang="en-US" sz="1800"/>
              <a:t>Gateway: </a:t>
            </a:r>
          </a:p>
          <a:p>
            <a:pPr>
              <a:lnSpc>
                <a:spcPct val="80000"/>
              </a:lnSpc>
            </a:pPr>
            <a:r>
              <a:rPr lang="en-US" sz="1800"/>
              <a:t>“embed internetwork packets in local packet format or extract them”</a:t>
            </a:r>
          </a:p>
          <a:p>
            <a:pPr>
              <a:lnSpc>
                <a:spcPct val="80000"/>
              </a:lnSpc>
            </a:pPr>
            <a:r>
              <a:rPr lang="en-US" sz="1800"/>
              <a:t>route (at internetwork level) to next gateway</a:t>
            </a:r>
          </a:p>
          <a:p>
            <a:pPr>
              <a:lnSpc>
                <a:spcPct val="80000"/>
              </a:lnSpc>
            </a:pPr>
            <a:endParaRPr lang="en-US" sz="1800"/>
          </a:p>
        </p:txBody>
      </p:sp>
      <p:sp>
        <p:nvSpPr>
          <p:cNvPr id="542821" name="Line 101"/>
          <p:cNvSpPr>
            <a:spLocks noChangeShapeType="1"/>
          </p:cNvSpPr>
          <p:nvPr/>
        </p:nvSpPr>
        <p:spPr bwMode="auto">
          <a:xfrm flipH="1">
            <a:off x="4656138" y="2728913"/>
            <a:ext cx="477837" cy="830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nodeType="clickEffect">
                                  <p:stCondLst>
                                    <p:cond delay="0"/>
                                  </p:stCondLst>
                                  <p:childTnLst>
                                    <p:set>
                                      <p:cBhvr>
                                        <p:cTn id="6" dur="1" fill="hold">
                                          <p:stCondLst>
                                            <p:cond delay="0"/>
                                          </p:stCondLst>
                                        </p:cTn>
                                        <p:tgtEl>
                                          <p:spTgt spid="542811"/>
                                        </p:tgtEl>
                                        <p:attrNameLst>
                                          <p:attrName>style.visibility</p:attrName>
                                        </p:attrNameLst>
                                      </p:cBhvr>
                                      <p:to>
                                        <p:strVal val="visible"/>
                                      </p:to>
                                    </p:set>
                                    <p:anim calcmode="lin" valueType="num">
                                      <p:cBhvr>
                                        <p:cTn id="7" dur="2000" fill="hold"/>
                                        <p:tgtEl>
                                          <p:spTgt spid="542811"/>
                                        </p:tgtEl>
                                        <p:attrNameLst>
                                          <p:attrName>ppt_x</p:attrName>
                                        </p:attrNameLst>
                                      </p:cBhvr>
                                      <p:tavLst>
                                        <p:tav tm="0">
                                          <p:val>
                                            <p:strVal val="#ppt_x"/>
                                          </p:val>
                                        </p:tav>
                                        <p:tav tm="100000">
                                          <p:val>
                                            <p:strVal val="#ppt_x"/>
                                          </p:val>
                                        </p:tav>
                                      </p:tavLst>
                                    </p:anim>
                                    <p:anim calcmode="lin" valueType="num">
                                      <p:cBhvr>
                                        <p:cTn id="8" dur="2000" fill="hold"/>
                                        <p:tgtEl>
                                          <p:spTgt spid="542811"/>
                                        </p:tgtEl>
                                        <p:attrNameLst>
                                          <p:attrName>ppt_y</p:attrName>
                                        </p:attrNameLst>
                                      </p:cBhvr>
                                      <p:tavLst>
                                        <p:tav tm="0">
                                          <p:val>
                                            <p:strVal val="#ppt_y+#ppt_h/2"/>
                                          </p:val>
                                        </p:tav>
                                        <p:tav tm="100000">
                                          <p:val>
                                            <p:strVal val="#ppt_y"/>
                                          </p:val>
                                        </p:tav>
                                      </p:tavLst>
                                    </p:anim>
                                    <p:anim calcmode="lin" valueType="num">
                                      <p:cBhvr>
                                        <p:cTn id="9" dur="2000" fill="hold"/>
                                        <p:tgtEl>
                                          <p:spTgt spid="542811"/>
                                        </p:tgtEl>
                                        <p:attrNameLst>
                                          <p:attrName>ppt_w</p:attrName>
                                        </p:attrNameLst>
                                      </p:cBhvr>
                                      <p:tavLst>
                                        <p:tav tm="0">
                                          <p:val>
                                            <p:strVal val="#ppt_w"/>
                                          </p:val>
                                        </p:tav>
                                        <p:tav tm="100000">
                                          <p:val>
                                            <p:strVal val="#ppt_w"/>
                                          </p:val>
                                        </p:tav>
                                      </p:tavLst>
                                    </p:anim>
                                    <p:anim calcmode="lin" valueType="num">
                                      <p:cBhvr>
                                        <p:cTn id="10" dur="2000" fill="hold"/>
                                        <p:tgtEl>
                                          <p:spTgt spid="5428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57316E40-42C3-4427-9030-3706BB91DC90}" type="slidenum">
              <a:rPr lang="en-US"/>
              <a:pPr/>
              <a:t>86</a:t>
            </a:fld>
            <a:endParaRPr lang="en-US"/>
          </a:p>
        </p:txBody>
      </p:sp>
      <p:sp>
        <p:nvSpPr>
          <p:cNvPr id="544770" name="Rectangle 2"/>
          <p:cNvSpPr>
            <a:spLocks noGrp="1" noChangeArrowheads="1"/>
          </p:cNvSpPr>
          <p:nvPr>
            <p:ph type="title"/>
          </p:nvPr>
        </p:nvSpPr>
        <p:spPr>
          <a:xfrm>
            <a:off x="533400" y="228600"/>
            <a:ext cx="8140700" cy="1143000"/>
          </a:xfrm>
        </p:spPr>
        <p:txBody>
          <a:bodyPr/>
          <a:lstStyle/>
          <a:p>
            <a:r>
              <a:rPr lang="en-US" sz="3200"/>
              <a:t>Cerf &amp; Kahn’s Internetwork Architecture</a:t>
            </a:r>
          </a:p>
        </p:txBody>
      </p:sp>
      <p:sp>
        <p:nvSpPr>
          <p:cNvPr id="544771" name="Rectangle 3"/>
          <p:cNvSpPr>
            <a:spLocks noGrp="1" noChangeArrowheads="1"/>
          </p:cNvSpPr>
          <p:nvPr>
            <p:ph type="body" idx="1"/>
          </p:nvPr>
        </p:nvSpPr>
        <p:spPr>
          <a:xfrm>
            <a:off x="447675" y="1276350"/>
            <a:ext cx="7772400" cy="4648200"/>
          </a:xfrm>
        </p:spPr>
        <p:txBody>
          <a:bodyPr/>
          <a:lstStyle/>
          <a:p>
            <a:pPr>
              <a:buFont typeface="ZapfDingbats" pitchFamily="82" charset="2"/>
              <a:buNone/>
            </a:pPr>
            <a:r>
              <a:rPr lang="en-US"/>
              <a:t>What is virtualized?</a:t>
            </a:r>
          </a:p>
          <a:p>
            <a:r>
              <a:rPr lang="en-US" sz="2400"/>
              <a:t>two layers of addressing: internetwork and local network</a:t>
            </a:r>
          </a:p>
          <a:p>
            <a:r>
              <a:rPr lang="en-US" sz="2400"/>
              <a:t>new layer (IP) makes everything homogeneous at internetwork layer</a:t>
            </a:r>
          </a:p>
          <a:p>
            <a:r>
              <a:rPr lang="en-US" sz="2400"/>
              <a:t>underlying local network technology </a:t>
            </a:r>
          </a:p>
          <a:p>
            <a:pPr lvl="1"/>
            <a:r>
              <a:rPr lang="en-US"/>
              <a:t>cable</a:t>
            </a:r>
          </a:p>
          <a:p>
            <a:pPr lvl="1"/>
            <a:r>
              <a:rPr lang="en-US"/>
              <a:t>satellite</a:t>
            </a:r>
          </a:p>
          <a:p>
            <a:pPr lvl="1"/>
            <a:r>
              <a:rPr lang="en-US"/>
              <a:t>56K telephone modem</a:t>
            </a:r>
          </a:p>
          <a:p>
            <a:pPr lvl="1"/>
            <a:r>
              <a:rPr lang="en-US"/>
              <a:t>today: ATM, MPLS</a:t>
            </a:r>
          </a:p>
          <a:p>
            <a:pPr>
              <a:buFont typeface="ZapfDingbats" pitchFamily="82" charset="2"/>
              <a:buNone/>
            </a:pPr>
            <a:r>
              <a:rPr lang="en-US" sz="2400"/>
              <a:t>   … “invisible” at internetwork layer. Looks like a link layer technology to IP!</a:t>
            </a:r>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F46F0DA0-2008-4D1E-9D78-7078B12C3C99}" type="slidenum">
              <a:rPr lang="en-US"/>
              <a:pPr/>
              <a:t>87</a:t>
            </a:fld>
            <a:endParaRPr lang="en-US"/>
          </a:p>
        </p:txBody>
      </p:sp>
      <p:sp>
        <p:nvSpPr>
          <p:cNvPr id="545794" name="Rectangle 2"/>
          <p:cNvSpPr>
            <a:spLocks noGrp="1" noChangeArrowheads="1"/>
          </p:cNvSpPr>
          <p:nvPr>
            <p:ph type="title"/>
          </p:nvPr>
        </p:nvSpPr>
        <p:spPr/>
        <p:txBody>
          <a:bodyPr/>
          <a:lstStyle/>
          <a:p>
            <a:r>
              <a:rPr lang="en-US"/>
              <a:t>ATM and MPLS</a:t>
            </a:r>
          </a:p>
        </p:txBody>
      </p:sp>
      <p:sp>
        <p:nvSpPr>
          <p:cNvPr id="545795" name="Rectangle 3"/>
          <p:cNvSpPr>
            <a:spLocks noGrp="1" noChangeArrowheads="1"/>
          </p:cNvSpPr>
          <p:nvPr>
            <p:ph type="body" idx="1"/>
          </p:nvPr>
        </p:nvSpPr>
        <p:spPr>
          <a:xfrm>
            <a:off x="533400" y="1600200"/>
            <a:ext cx="8031163" cy="4648200"/>
          </a:xfrm>
        </p:spPr>
        <p:txBody>
          <a:bodyPr/>
          <a:lstStyle/>
          <a:p>
            <a:r>
              <a:rPr lang="en-US"/>
              <a:t>ATM, MPLS separate networks in their own right</a:t>
            </a:r>
          </a:p>
          <a:p>
            <a:pPr lvl="1"/>
            <a:r>
              <a:rPr lang="en-US"/>
              <a:t> different service models, addressing, routing from Internet</a:t>
            </a:r>
          </a:p>
          <a:p>
            <a:r>
              <a:rPr lang="en-US"/>
              <a:t>viewed by Internet as logical link connecting IP routers</a:t>
            </a:r>
          </a:p>
          <a:p>
            <a:pPr lvl="1"/>
            <a:r>
              <a:rPr lang="en-US"/>
              <a:t>just like dialup link is really part of separate network (telephone network)</a:t>
            </a:r>
          </a:p>
          <a:p>
            <a:r>
              <a:rPr lang="en-US"/>
              <a:t>ATM, MPLS: of technical interest in their own right</a:t>
            </a:r>
          </a:p>
          <a:p>
            <a:pPr lvl="1"/>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EE12089C-B6DA-4FFB-BA98-0C9299FB2AE0}" type="slidenum">
              <a:rPr lang="en-US"/>
              <a:pPr/>
              <a:t>88</a:t>
            </a:fld>
            <a:endParaRPr lang="en-US"/>
          </a:p>
        </p:txBody>
      </p:sp>
      <p:sp>
        <p:nvSpPr>
          <p:cNvPr id="494594" name="Rectangle 2"/>
          <p:cNvSpPr>
            <a:spLocks noGrp="1" noChangeArrowheads="1"/>
          </p:cNvSpPr>
          <p:nvPr>
            <p:ph type="title"/>
          </p:nvPr>
        </p:nvSpPr>
        <p:spPr>
          <a:xfrm>
            <a:off x="533400" y="228600"/>
            <a:ext cx="8027988" cy="1143000"/>
          </a:xfrm>
        </p:spPr>
        <p:txBody>
          <a:bodyPr/>
          <a:lstStyle/>
          <a:p>
            <a:r>
              <a:rPr lang="en-US" sz="3600"/>
              <a:t>Asynchronous Transfer Mode: ATM</a:t>
            </a:r>
          </a:p>
        </p:txBody>
      </p:sp>
      <p:sp>
        <p:nvSpPr>
          <p:cNvPr id="494595" name="Rectangle 3"/>
          <p:cNvSpPr>
            <a:spLocks noGrp="1" noChangeArrowheads="1"/>
          </p:cNvSpPr>
          <p:nvPr>
            <p:ph type="body" idx="1"/>
          </p:nvPr>
        </p:nvSpPr>
        <p:spPr>
          <a:xfrm>
            <a:off x="533400" y="1339850"/>
            <a:ext cx="7961313" cy="4908550"/>
          </a:xfrm>
        </p:spPr>
        <p:txBody>
          <a:bodyPr/>
          <a:lstStyle/>
          <a:p>
            <a:r>
              <a:rPr lang="en-US" sz="2400" b="1"/>
              <a:t>1990’s/00 standard for high-speed </a:t>
            </a:r>
            <a:r>
              <a:rPr lang="en-US" sz="2400"/>
              <a:t>(155Mbps to 622 Mbps and higher) </a:t>
            </a:r>
            <a:r>
              <a:rPr lang="en-US" sz="2400" i="1">
                <a:solidFill>
                  <a:schemeClr val="accent2"/>
                </a:solidFill>
              </a:rPr>
              <a:t>Broadband Integrated Service Digital Network</a:t>
            </a:r>
            <a:r>
              <a:rPr lang="en-US" sz="2400"/>
              <a:t> architecture</a:t>
            </a:r>
          </a:p>
          <a:p>
            <a:r>
              <a:rPr lang="en-US" sz="2400" u="sng">
                <a:solidFill>
                  <a:srgbClr val="FF0000"/>
                </a:solidFill>
              </a:rPr>
              <a:t>Goal:</a:t>
            </a:r>
            <a:r>
              <a:rPr lang="en-US" sz="2400"/>
              <a:t> </a:t>
            </a:r>
            <a:r>
              <a:rPr lang="en-US" sz="2400" i="1">
                <a:solidFill>
                  <a:srgbClr val="FF0000"/>
                </a:solidFill>
              </a:rPr>
              <a:t>integrated, end-end transport of carry voice, video, data</a:t>
            </a:r>
            <a:endParaRPr lang="en-US" sz="2400"/>
          </a:p>
          <a:p>
            <a:pPr lvl="1"/>
            <a:r>
              <a:rPr lang="en-US"/>
              <a:t>meeting timing/QoS requirements of voice, video (versus Internet best-effort model)</a:t>
            </a:r>
          </a:p>
          <a:p>
            <a:pPr lvl="1"/>
            <a:r>
              <a:rPr lang="en-US"/>
              <a:t>“next generation” telephony: technical roots in telephone world</a:t>
            </a:r>
          </a:p>
          <a:p>
            <a:pPr lvl="1"/>
            <a:r>
              <a:rPr lang="en-US"/>
              <a:t>packet-switching (fixed length packets, called “cells”) using virtual circuits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4"/>
          <p:cNvSpPr>
            <a:spLocks noGrp="1"/>
          </p:cNvSpPr>
          <p:nvPr>
            <p:ph type="ftr" sz="quarter" idx="11"/>
          </p:nvPr>
        </p:nvSpPr>
        <p:spPr/>
        <p:txBody>
          <a:bodyPr/>
          <a:lstStyle/>
          <a:p>
            <a:r>
              <a:rPr lang="en-US"/>
              <a:t>5: DataLink Layer</a:t>
            </a:r>
          </a:p>
        </p:txBody>
      </p:sp>
      <p:sp>
        <p:nvSpPr>
          <p:cNvPr id="27" name="Slide Number Placeholder 5"/>
          <p:cNvSpPr>
            <a:spLocks noGrp="1"/>
          </p:cNvSpPr>
          <p:nvPr>
            <p:ph type="sldNum" sz="quarter" idx="12"/>
          </p:nvPr>
        </p:nvSpPr>
        <p:spPr/>
        <p:txBody>
          <a:bodyPr/>
          <a:lstStyle/>
          <a:p>
            <a:r>
              <a:rPr lang="en-US"/>
              <a:t>5-</a:t>
            </a:r>
            <a:fld id="{441C5581-67A6-4EF6-ADF3-7FDCC32FF946}" type="slidenum">
              <a:rPr lang="en-US"/>
              <a:pPr/>
              <a:t>89</a:t>
            </a:fld>
            <a:endParaRPr lang="en-US"/>
          </a:p>
        </p:txBody>
      </p:sp>
      <p:sp>
        <p:nvSpPr>
          <p:cNvPr id="546818" name="Rectangle 2"/>
          <p:cNvSpPr>
            <a:spLocks noGrp="1" noChangeArrowheads="1"/>
          </p:cNvSpPr>
          <p:nvPr>
            <p:ph type="title"/>
          </p:nvPr>
        </p:nvSpPr>
        <p:spPr/>
        <p:txBody>
          <a:bodyPr/>
          <a:lstStyle/>
          <a:p>
            <a:r>
              <a:rPr lang="en-US" sz="3200"/>
              <a:t>Multiprotocol label switching (MPLS)</a:t>
            </a:r>
          </a:p>
        </p:txBody>
      </p:sp>
      <p:sp>
        <p:nvSpPr>
          <p:cNvPr id="546819" name="Rectangle 3"/>
          <p:cNvSpPr>
            <a:spLocks noGrp="1" noChangeArrowheads="1"/>
          </p:cNvSpPr>
          <p:nvPr>
            <p:ph type="body" idx="1"/>
          </p:nvPr>
        </p:nvSpPr>
        <p:spPr/>
        <p:txBody>
          <a:bodyPr/>
          <a:lstStyle/>
          <a:p>
            <a:r>
              <a:rPr lang="en-US" sz="2400"/>
              <a:t>initial goal: speed up IP forwarding by using fixed length label (instead of IP address) to do forwarding </a:t>
            </a:r>
          </a:p>
          <a:p>
            <a:pPr lvl="1"/>
            <a:r>
              <a:rPr lang="en-US" sz="2000"/>
              <a:t>borrowing ideas from Virtual Circuit (VC) approach</a:t>
            </a:r>
          </a:p>
          <a:p>
            <a:pPr lvl="1"/>
            <a:r>
              <a:rPr lang="en-US" sz="2000"/>
              <a:t>but IP datagram still keeps IP address!</a:t>
            </a:r>
          </a:p>
          <a:p>
            <a:pPr lvl="1"/>
            <a:endParaRPr lang="en-US" sz="2000"/>
          </a:p>
        </p:txBody>
      </p:sp>
      <p:sp>
        <p:nvSpPr>
          <p:cNvPr id="546820" name="Freeform 4"/>
          <p:cNvSpPr>
            <a:spLocks/>
          </p:cNvSpPr>
          <p:nvPr/>
        </p:nvSpPr>
        <p:spPr bwMode="auto">
          <a:xfrm>
            <a:off x="2052638" y="4695825"/>
            <a:ext cx="3108325" cy="1084263"/>
          </a:xfrm>
          <a:custGeom>
            <a:avLst/>
            <a:gdLst>
              <a:gd name="T0" fmla="*/ 337 w 1958"/>
              <a:gd name="T1" fmla="*/ 0 h 683"/>
              <a:gd name="T2" fmla="*/ 0 w 1958"/>
              <a:gd name="T3" fmla="*/ 683 h 683"/>
              <a:gd name="T4" fmla="*/ 1958 w 1958"/>
              <a:gd name="T5" fmla="*/ 683 h 683"/>
              <a:gd name="T6" fmla="*/ 1382 w 1958"/>
              <a:gd name="T7" fmla="*/ 0 h 683"/>
            </a:gdLst>
            <a:ahLst/>
            <a:cxnLst>
              <a:cxn ang="0">
                <a:pos x="T0" y="T1"/>
              </a:cxn>
              <a:cxn ang="0">
                <a:pos x="T2" y="T3"/>
              </a:cxn>
              <a:cxn ang="0">
                <a:pos x="T4" y="T5"/>
              </a:cxn>
              <a:cxn ang="0">
                <a:pos x="T6" y="T7"/>
              </a:cxn>
            </a:cxnLst>
            <a:rect l="0" t="0" r="r" b="b"/>
            <a:pathLst>
              <a:path w="1958" h="683">
                <a:moveTo>
                  <a:pt x="337" y="0"/>
                </a:moveTo>
                <a:lnTo>
                  <a:pt x="0" y="683"/>
                </a:lnTo>
                <a:lnTo>
                  <a:pt x="1958" y="683"/>
                </a:lnTo>
                <a:lnTo>
                  <a:pt x="1382" y="0"/>
                </a:lnTo>
              </a:path>
            </a:pathLst>
          </a:custGeom>
          <a:gradFill rotWithShape="1">
            <a:gsLst>
              <a:gs pos="0">
                <a:schemeClr val="bg2"/>
              </a:gs>
              <a:gs pos="100000">
                <a:srgbClr val="FFFFF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6821" name="Rectangle 5"/>
          <p:cNvSpPr>
            <a:spLocks noChangeArrowheads="1"/>
          </p:cNvSpPr>
          <p:nvPr/>
        </p:nvSpPr>
        <p:spPr bwMode="auto">
          <a:xfrm>
            <a:off x="706438" y="4068763"/>
            <a:ext cx="8047037" cy="6397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6822" name="Text Box 6"/>
          <p:cNvSpPr txBox="1">
            <a:spLocks noChangeArrowheads="1"/>
          </p:cNvSpPr>
          <p:nvPr/>
        </p:nvSpPr>
        <p:spPr bwMode="auto">
          <a:xfrm>
            <a:off x="719138" y="4073525"/>
            <a:ext cx="1898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i="0">
                <a:latin typeface="Arial" charset="0"/>
              </a:rPr>
              <a:t>PPP or Ethernet </a:t>
            </a:r>
          </a:p>
          <a:p>
            <a:pPr algn="ctr" eaLnBrk="1" hangingPunct="1"/>
            <a:r>
              <a:rPr lang="en-US" i="0">
                <a:latin typeface="Arial" charset="0"/>
              </a:rPr>
              <a:t>header</a:t>
            </a:r>
          </a:p>
        </p:txBody>
      </p:sp>
      <p:sp>
        <p:nvSpPr>
          <p:cNvPr id="546824" name="Text Box 8"/>
          <p:cNvSpPr txBox="1">
            <a:spLocks noChangeArrowheads="1"/>
          </p:cNvSpPr>
          <p:nvPr/>
        </p:nvSpPr>
        <p:spPr bwMode="auto">
          <a:xfrm>
            <a:off x="4376738" y="4195763"/>
            <a:ext cx="1174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i="0">
                <a:latin typeface="Arial" charset="0"/>
              </a:rPr>
              <a:t>IP header</a:t>
            </a:r>
          </a:p>
        </p:txBody>
      </p:sp>
      <p:sp>
        <p:nvSpPr>
          <p:cNvPr id="546825" name="Line 9"/>
          <p:cNvSpPr>
            <a:spLocks noChangeShapeType="1"/>
          </p:cNvSpPr>
          <p:nvPr/>
        </p:nvSpPr>
        <p:spPr bwMode="auto">
          <a:xfrm>
            <a:off x="2587625" y="4056063"/>
            <a:ext cx="0" cy="652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6826" name="Line 10"/>
          <p:cNvSpPr>
            <a:spLocks noChangeShapeType="1"/>
          </p:cNvSpPr>
          <p:nvPr/>
        </p:nvSpPr>
        <p:spPr bwMode="auto">
          <a:xfrm>
            <a:off x="4241800" y="4051300"/>
            <a:ext cx="0" cy="652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6827" name="Line 11"/>
          <p:cNvSpPr>
            <a:spLocks noChangeShapeType="1"/>
          </p:cNvSpPr>
          <p:nvPr/>
        </p:nvSpPr>
        <p:spPr bwMode="auto">
          <a:xfrm>
            <a:off x="5588000" y="4052888"/>
            <a:ext cx="0" cy="652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6828" name="Text Box 12"/>
          <p:cNvSpPr txBox="1">
            <a:spLocks noChangeArrowheads="1"/>
          </p:cNvSpPr>
          <p:nvPr/>
        </p:nvSpPr>
        <p:spPr bwMode="auto">
          <a:xfrm>
            <a:off x="5618163" y="4205288"/>
            <a:ext cx="3092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i="0">
                <a:latin typeface="Arial" charset="0"/>
              </a:rPr>
              <a:t>remainder of link-layer frame</a:t>
            </a:r>
          </a:p>
        </p:txBody>
      </p:sp>
      <p:sp>
        <p:nvSpPr>
          <p:cNvPr id="546841" name="Rectangle 25"/>
          <p:cNvSpPr>
            <a:spLocks noChangeArrowheads="1"/>
          </p:cNvSpPr>
          <p:nvPr/>
        </p:nvSpPr>
        <p:spPr bwMode="auto">
          <a:xfrm>
            <a:off x="2576513" y="4054475"/>
            <a:ext cx="1660525" cy="639763"/>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6823" name="Text Box 7"/>
          <p:cNvSpPr txBox="1">
            <a:spLocks noChangeArrowheads="1"/>
          </p:cNvSpPr>
          <p:nvPr/>
        </p:nvSpPr>
        <p:spPr bwMode="auto">
          <a:xfrm>
            <a:off x="2611438" y="4213225"/>
            <a:ext cx="163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b="1" i="0">
                <a:solidFill>
                  <a:schemeClr val="bg1"/>
                </a:solidFill>
                <a:latin typeface="Arial" charset="0"/>
              </a:rPr>
              <a:t>MPLS header</a:t>
            </a:r>
          </a:p>
        </p:txBody>
      </p:sp>
      <p:sp>
        <p:nvSpPr>
          <p:cNvPr id="546843" name="Rectangle 27"/>
          <p:cNvSpPr>
            <a:spLocks noChangeArrowheads="1"/>
          </p:cNvSpPr>
          <p:nvPr/>
        </p:nvSpPr>
        <p:spPr bwMode="auto">
          <a:xfrm>
            <a:off x="2155825" y="5440363"/>
            <a:ext cx="3122613" cy="67945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i="0">
              <a:latin typeface="Arial" charset="0"/>
            </a:endParaRPr>
          </a:p>
        </p:txBody>
      </p:sp>
      <p:sp>
        <p:nvSpPr>
          <p:cNvPr id="546844" name="Text Box 28"/>
          <p:cNvSpPr txBox="1">
            <a:spLocks noChangeArrowheads="1"/>
          </p:cNvSpPr>
          <p:nvPr/>
        </p:nvSpPr>
        <p:spPr bwMode="auto">
          <a:xfrm>
            <a:off x="2668588" y="5608638"/>
            <a:ext cx="666750" cy="36671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i="0">
                <a:solidFill>
                  <a:schemeClr val="bg1"/>
                </a:solidFill>
                <a:latin typeface="Arial" charset="0"/>
              </a:rPr>
              <a:t>label</a:t>
            </a:r>
          </a:p>
        </p:txBody>
      </p:sp>
      <p:sp>
        <p:nvSpPr>
          <p:cNvPr id="546845" name="Text Box 29"/>
          <p:cNvSpPr txBox="1">
            <a:spLocks noChangeArrowheads="1"/>
          </p:cNvSpPr>
          <p:nvPr/>
        </p:nvSpPr>
        <p:spPr bwMode="auto">
          <a:xfrm>
            <a:off x="3851275" y="5616575"/>
            <a:ext cx="577850" cy="36671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i="0">
                <a:solidFill>
                  <a:schemeClr val="bg1"/>
                </a:solidFill>
                <a:latin typeface="Arial" charset="0"/>
              </a:rPr>
              <a:t>Exp</a:t>
            </a:r>
          </a:p>
        </p:txBody>
      </p:sp>
      <p:sp>
        <p:nvSpPr>
          <p:cNvPr id="546846" name="Text Box 30"/>
          <p:cNvSpPr txBox="1">
            <a:spLocks noChangeArrowheads="1"/>
          </p:cNvSpPr>
          <p:nvPr/>
        </p:nvSpPr>
        <p:spPr bwMode="auto">
          <a:xfrm>
            <a:off x="4408488" y="5624513"/>
            <a:ext cx="336550" cy="36671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i="0">
                <a:solidFill>
                  <a:schemeClr val="bg1"/>
                </a:solidFill>
                <a:latin typeface="Arial" charset="0"/>
              </a:rPr>
              <a:t>S</a:t>
            </a:r>
          </a:p>
        </p:txBody>
      </p:sp>
      <p:sp>
        <p:nvSpPr>
          <p:cNvPr id="546847" name="Text Box 31"/>
          <p:cNvSpPr txBox="1">
            <a:spLocks noChangeArrowheads="1"/>
          </p:cNvSpPr>
          <p:nvPr/>
        </p:nvSpPr>
        <p:spPr bwMode="auto">
          <a:xfrm>
            <a:off x="4678363" y="5621338"/>
            <a:ext cx="590550" cy="36671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i="0">
                <a:solidFill>
                  <a:schemeClr val="bg1"/>
                </a:solidFill>
                <a:latin typeface="Arial" charset="0"/>
              </a:rPr>
              <a:t>TTL</a:t>
            </a:r>
          </a:p>
        </p:txBody>
      </p:sp>
      <p:sp>
        <p:nvSpPr>
          <p:cNvPr id="546848" name="Line 32"/>
          <p:cNvSpPr>
            <a:spLocks noChangeShapeType="1"/>
          </p:cNvSpPr>
          <p:nvPr/>
        </p:nvSpPr>
        <p:spPr bwMode="auto">
          <a:xfrm>
            <a:off x="3887788" y="5449888"/>
            <a:ext cx="0" cy="652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6849" name="Line 33"/>
          <p:cNvSpPr>
            <a:spLocks noChangeShapeType="1"/>
          </p:cNvSpPr>
          <p:nvPr/>
        </p:nvSpPr>
        <p:spPr bwMode="auto">
          <a:xfrm>
            <a:off x="4457700" y="5470525"/>
            <a:ext cx="0" cy="652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6850" name="Line 34"/>
          <p:cNvSpPr>
            <a:spLocks noChangeShapeType="1"/>
          </p:cNvSpPr>
          <p:nvPr/>
        </p:nvSpPr>
        <p:spPr bwMode="auto">
          <a:xfrm>
            <a:off x="4727575" y="5465763"/>
            <a:ext cx="0" cy="652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6851" name="Text Box 35"/>
          <p:cNvSpPr txBox="1">
            <a:spLocks noChangeArrowheads="1"/>
          </p:cNvSpPr>
          <p:nvPr/>
        </p:nvSpPr>
        <p:spPr bwMode="auto">
          <a:xfrm>
            <a:off x="2827338" y="6116638"/>
            <a:ext cx="409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i="0">
                <a:latin typeface="Arial" charset="0"/>
              </a:rPr>
              <a:t>20</a:t>
            </a:r>
          </a:p>
        </p:txBody>
      </p:sp>
      <p:sp>
        <p:nvSpPr>
          <p:cNvPr id="546852" name="Text Box 36"/>
          <p:cNvSpPr txBox="1">
            <a:spLocks noChangeArrowheads="1"/>
          </p:cNvSpPr>
          <p:nvPr/>
        </p:nvSpPr>
        <p:spPr bwMode="auto">
          <a:xfrm>
            <a:off x="3998913" y="6111875"/>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i="0">
                <a:latin typeface="Arial" charset="0"/>
              </a:rPr>
              <a:t>3</a:t>
            </a:r>
          </a:p>
        </p:txBody>
      </p:sp>
      <p:sp>
        <p:nvSpPr>
          <p:cNvPr id="546853" name="Text Box 37"/>
          <p:cNvSpPr txBox="1">
            <a:spLocks noChangeArrowheads="1"/>
          </p:cNvSpPr>
          <p:nvPr/>
        </p:nvSpPr>
        <p:spPr bwMode="auto">
          <a:xfrm>
            <a:off x="4425950" y="6108700"/>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i="0">
                <a:latin typeface="Arial" charset="0"/>
              </a:rPr>
              <a:t>1</a:t>
            </a:r>
          </a:p>
        </p:txBody>
      </p:sp>
      <p:sp>
        <p:nvSpPr>
          <p:cNvPr id="546854" name="Text Box 38"/>
          <p:cNvSpPr txBox="1">
            <a:spLocks noChangeArrowheads="1"/>
          </p:cNvSpPr>
          <p:nvPr/>
        </p:nvSpPr>
        <p:spPr bwMode="auto">
          <a:xfrm>
            <a:off x="4865688" y="6103938"/>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i="0">
                <a:latin typeface="Arial" charset="0"/>
              </a:rPr>
              <a:t>5</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ooter Placeholder 5"/>
          <p:cNvSpPr>
            <a:spLocks noGrp="1"/>
          </p:cNvSpPr>
          <p:nvPr>
            <p:ph type="ftr" sz="quarter" idx="11"/>
          </p:nvPr>
        </p:nvSpPr>
        <p:spPr/>
        <p:txBody>
          <a:bodyPr/>
          <a:lstStyle/>
          <a:p>
            <a:r>
              <a:rPr lang="en-US"/>
              <a:t>5: DataLink Layer</a:t>
            </a:r>
          </a:p>
        </p:txBody>
      </p:sp>
      <p:sp>
        <p:nvSpPr>
          <p:cNvPr id="41" name="Slide Number Placeholder 6"/>
          <p:cNvSpPr>
            <a:spLocks noGrp="1"/>
          </p:cNvSpPr>
          <p:nvPr>
            <p:ph type="sldNum" sz="quarter" idx="12"/>
          </p:nvPr>
        </p:nvSpPr>
        <p:spPr/>
        <p:txBody>
          <a:bodyPr/>
          <a:lstStyle/>
          <a:p>
            <a:r>
              <a:rPr lang="en-US"/>
              <a:t>5-</a:t>
            </a:r>
            <a:fld id="{52ECE137-7DAC-4788-9D1E-B4E99A8A5E15}" type="slidenum">
              <a:rPr lang="en-US"/>
              <a:pPr/>
              <a:t>9</a:t>
            </a:fld>
            <a:endParaRPr lang="en-US"/>
          </a:p>
        </p:txBody>
      </p:sp>
      <p:sp>
        <p:nvSpPr>
          <p:cNvPr id="670722" name="Rectangle 2"/>
          <p:cNvSpPr>
            <a:spLocks noGrp="1" noChangeArrowheads="1"/>
          </p:cNvSpPr>
          <p:nvPr>
            <p:ph type="title"/>
          </p:nvPr>
        </p:nvSpPr>
        <p:spPr/>
        <p:txBody>
          <a:bodyPr/>
          <a:lstStyle/>
          <a:p>
            <a:r>
              <a:rPr lang="en-US"/>
              <a:t>Adaptors Communicating</a:t>
            </a:r>
          </a:p>
        </p:txBody>
      </p:sp>
      <p:sp>
        <p:nvSpPr>
          <p:cNvPr id="670723" name="Rectangle 3"/>
          <p:cNvSpPr>
            <a:spLocks noGrp="1" noChangeArrowheads="1"/>
          </p:cNvSpPr>
          <p:nvPr>
            <p:ph type="body" sz="half" idx="1"/>
          </p:nvPr>
        </p:nvSpPr>
        <p:spPr>
          <a:xfrm>
            <a:off x="425450" y="4275138"/>
            <a:ext cx="4067175" cy="1935162"/>
          </a:xfrm>
        </p:spPr>
        <p:txBody>
          <a:bodyPr/>
          <a:lstStyle/>
          <a:p>
            <a:r>
              <a:rPr lang="en-US" sz="2400"/>
              <a:t>sending side:</a:t>
            </a:r>
          </a:p>
          <a:p>
            <a:pPr lvl="1"/>
            <a:r>
              <a:rPr lang="en-US" sz="2000"/>
              <a:t>encapsulates datagram in frame</a:t>
            </a:r>
          </a:p>
          <a:p>
            <a:pPr lvl="1"/>
            <a:r>
              <a:rPr lang="en-US" sz="2000"/>
              <a:t>adds error checking bits, rdt, flow control, etc.</a:t>
            </a:r>
          </a:p>
        </p:txBody>
      </p:sp>
      <p:sp>
        <p:nvSpPr>
          <p:cNvPr id="670724" name="Rectangle 4"/>
          <p:cNvSpPr>
            <a:spLocks noGrp="1" noChangeArrowheads="1"/>
          </p:cNvSpPr>
          <p:nvPr>
            <p:ph type="body" sz="half" idx="2"/>
          </p:nvPr>
        </p:nvSpPr>
        <p:spPr>
          <a:xfrm>
            <a:off x="4508500" y="4273550"/>
            <a:ext cx="4090988" cy="1851025"/>
          </a:xfrm>
        </p:spPr>
        <p:txBody>
          <a:bodyPr/>
          <a:lstStyle/>
          <a:p>
            <a:r>
              <a:rPr lang="en-US" sz="2400"/>
              <a:t>receiving side</a:t>
            </a:r>
          </a:p>
          <a:p>
            <a:pPr lvl="1"/>
            <a:r>
              <a:rPr lang="en-US" sz="2000"/>
              <a:t>looks for errors, rdt, flow control, etc</a:t>
            </a:r>
          </a:p>
          <a:p>
            <a:pPr lvl="1"/>
            <a:r>
              <a:rPr lang="en-US" sz="2000"/>
              <a:t>extracts datagram, passes to upper layer at receiving side</a:t>
            </a:r>
          </a:p>
          <a:p>
            <a:endParaRPr lang="en-US" sz="2400"/>
          </a:p>
        </p:txBody>
      </p:sp>
      <p:sp>
        <p:nvSpPr>
          <p:cNvPr id="670747" name="Rectangle 27"/>
          <p:cNvSpPr>
            <a:spLocks noChangeArrowheads="1"/>
          </p:cNvSpPr>
          <p:nvPr/>
        </p:nvSpPr>
        <p:spPr bwMode="auto">
          <a:xfrm>
            <a:off x="4113213" y="3394075"/>
            <a:ext cx="1444625" cy="2127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0748" name="Rectangle 28"/>
          <p:cNvSpPr>
            <a:spLocks noChangeArrowheads="1"/>
          </p:cNvSpPr>
          <p:nvPr/>
        </p:nvSpPr>
        <p:spPr bwMode="auto">
          <a:xfrm>
            <a:off x="1957388" y="1373188"/>
            <a:ext cx="1944687" cy="1770062"/>
          </a:xfrm>
          <a:prstGeom prst="rect">
            <a:avLst/>
          </a:prstGeom>
          <a:solidFill>
            <a:schemeClr val="bg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0749" name="Line 29"/>
          <p:cNvSpPr>
            <a:spLocks noChangeShapeType="1"/>
          </p:cNvSpPr>
          <p:nvPr/>
        </p:nvSpPr>
        <p:spPr bwMode="auto">
          <a:xfrm>
            <a:off x="2052638" y="1892300"/>
            <a:ext cx="0" cy="393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0750" name="Rectangle 30"/>
          <p:cNvSpPr>
            <a:spLocks noChangeArrowheads="1"/>
          </p:cNvSpPr>
          <p:nvPr/>
        </p:nvSpPr>
        <p:spPr bwMode="auto">
          <a:xfrm>
            <a:off x="2193925" y="2212975"/>
            <a:ext cx="1187450" cy="866775"/>
          </a:xfrm>
          <a:prstGeom prst="rect">
            <a:avLst/>
          </a:prstGeom>
          <a:solidFill>
            <a:srgbClr val="FF0000"/>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0751" name="Rectangle 31"/>
          <p:cNvSpPr>
            <a:spLocks noChangeArrowheads="1"/>
          </p:cNvSpPr>
          <p:nvPr/>
        </p:nvSpPr>
        <p:spPr bwMode="auto">
          <a:xfrm>
            <a:off x="2435225" y="2773363"/>
            <a:ext cx="704850" cy="2254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0752" name="Rectangle 32"/>
          <p:cNvSpPr>
            <a:spLocks noChangeArrowheads="1"/>
          </p:cNvSpPr>
          <p:nvPr/>
        </p:nvSpPr>
        <p:spPr bwMode="auto">
          <a:xfrm>
            <a:off x="2435225" y="2301875"/>
            <a:ext cx="695325" cy="415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200" i="0">
                <a:latin typeface="Arial" charset="0"/>
              </a:rPr>
              <a:t>controller</a:t>
            </a:r>
          </a:p>
        </p:txBody>
      </p:sp>
      <p:sp>
        <p:nvSpPr>
          <p:cNvPr id="670753" name="Line 33"/>
          <p:cNvSpPr>
            <a:spLocks noChangeShapeType="1"/>
          </p:cNvSpPr>
          <p:nvPr/>
        </p:nvSpPr>
        <p:spPr bwMode="auto">
          <a:xfrm>
            <a:off x="2346325" y="2055813"/>
            <a:ext cx="1438275"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0754" name="Line 34"/>
          <p:cNvSpPr>
            <a:spLocks noChangeShapeType="1"/>
          </p:cNvSpPr>
          <p:nvPr/>
        </p:nvSpPr>
        <p:spPr bwMode="auto">
          <a:xfrm flipV="1">
            <a:off x="2763838" y="2062163"/>
            <a:ext cx="0" cy="239712"/>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0755" name="Rectangle 35"/>
          <p:cNvSpPr>
            <a:spLocks noChangeArrowheads="1"/>
          </p:cNvSpPr>
          <p:nvPr/>
        </p:nvSpPr>
        <p:spPr bwMode="auto">
          <a:xfrm>
            <a:off x="2228850" y="1501775"/>
            <a:ext cx="695325" cy="415925"/>
          </a:xfrm>
          <a:prstGeom prst="rect">
            <a:avLst/>
          </a:prstGeom>
          <a:solidFill>
            <a:schemeClr val="bg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1400" i="0">
              <a:latin typeface="Arial" charset="0"/>
            </a:endParaRPr>
          </a:p>
        </p:txBody>
      </p:sp>
      <p:sp>
        <p:nvSpPr>
          <p:cNvPr id="670756" name="Rectangle 36"/>
          <p:cNvSpPr>
            <a:spLocks noChangeArrowheads="1"/>
          </p:cNvSpPr>
          <p:nvPr/>
        </p:nvSpPr>
        <p:spPr bwMode="auto">
          <a:xfrm>
            <a:off x="3095625" y="1503363"/>
            <a:ext cx="695325" cy="415925"/>
          </a:xfrm>
          <a:prstGeom prst="rect">
            <a:avLst/>
          </a:prstGeom>
          <a:solidFill>
            <a:schemeClr val="bg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1400" i="0">
              <a:latin typeface="Arial" charset="0"/>
            </a:endParaRPr>
          </a:p>
        </p:txBody>
      </p:sp>
      <p:sp>
        <p:nvSpPr>
          <p:cNvPr id="670757" name="Line 37"/>
          <p:cNvSpPr>
            <a:spLocks noChangeShapeType="1"/>
          </p:cNvSpPr>
          <p:nvPr/>
        </p:nvSpPr>
        <p:spPr bwMode="auto">
          <a:xfrm flipH="1" flipV="1">
            <a:off x="2551113" y="1917700"/>
            <a:ext cx="1587" cy="138113"/>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0758" name="Line 38"/>
          <p:cNvSpPr>
            <a:spLocks noChangeShapeType="1"/>
          </p:cNvSpPr>
          <p:nvPr/>
        </p:nvSpPr>
        <p:spPr bwMode="auto">
          <a:xfrm flipH="1" flipV="1">
            <a:off x="3475038" y="1920875"/>
            <a:ext cx="0" cy="136525"/>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0759" name="Rectangle 39"/>
          <p:cNvSpPr>
            <a:spLocks noChangeArrowheads="1"/>
          </p:cNvSpPr>
          <p:nvPr/>
        </p:nvSpPr>
        <p:spPr bwMode="auto">
          <a:xfrm>
            <a:off x="5832475" y="1430338"/>
            <a:ext cx="1944688" cy="1731962"/>
          </a:xfrm>
          <a:prstGeom prst="rect">
            <a:avLst/>
          </a:prstGeom>
          <a:solidFill>
            <a:schemeClr val="bg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0760" name="Rectangle 40"/>
          <p:cNvSpPr>
            <a:spLocks noChangeArrowheads="1"/>
          </p:cNvSpPr>
          <p:nvPr/>
        </p:nvSpPr>
        <p:spPr bwMode="auto">
          <a:xfrm>
            <a:off x="6069013" y="2232025"/>
            <a:ext cx="1187450" cy="866775"/>
          </a:xfrm>
          <a:prstGeom prst="rect">
            <a:avLst/>
          </a:prstGeom>
          <a:solidFill>
            <a:srgbClr val="FF0000"/>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0761" name="Rectangle 41"/>
          <p:cNvSpPr>
            <a:spLocks noChangeArrowheads="1"/>
          </p:cNvSpPr>
          <p:nvPr/>
        </p:nvSpPr>
        <p:spPr bwMode="auto">
          <a:xfrm>
            <a:off x="6310313" y="2792413"/>
            <a:ext cx="703262" cy="2254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0762" name="Rectangle 42"/>
          <p:cNvSpPr>
            <a:spLocks noChangeArrowheads="1"/>
          </p:cNvSpPr>
          <p:nvPr/>
        </p:nvSpPr>
        <p:spPr bwMode="auto">
          <a:xfrm>
            <a:off x="6310313" y="2320925"/>
            <a:ext cx="695325" cy="415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200" i="0">
                <a:latin typeface="Arial" charset="0"/>
              </a:rPr>
              <a:t>controller</a:t>
            </a:r>
          </a:p>
        </p:txBody>
      </p:sp>
      <p:sp>
        <p:nvSpPr>
          <p:cNvPr id="670763" name="Line 43"/>
          <p:cNvSpPr>
            <a:spLocks noChangeShapeType="1"/>
          </p:cNvSpPr>
          <p:nvPr/>
        </p:nvSpPr>
        <p:spPr bwMode="auto">
          <a:xfrm>
            <a:off x="6221413" y="2074863"/>
            <a:ext cx="1438275"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0764" name="Line 44"/>
          <p:cNvSpPr>
            <a:spLocks noChangeShapeType="1"/>
          </p:cNvSpPr>
          <p:nvPr/>
        </p:nvSpPr>
        <p:spPr bwMode="auto">
          <a:xfrm flipV="1">
            <a:off x="6638925" y="2081213"/>
            <a:ext cx="0" cy="239712"/>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0765" name="Rectangle 45"/>
          <p:cNvSpPr>
            <a:spLocks noChangeArrowheads="1"/>
          </p:cNvSpPr>
          <p:nvPr/>
        </p:nvSpPr>
        <p:spPr bwMode="auto">
          <a:xfrm>
            <a:off x="6103938" y="1520825"/>
            <a:ext cx="695325" cy="415925"/>
          </a:xfrm>
          <a:prstGeom prst="rect">
            <a:avLst/>
          </a:prstGeom>
          <a:solidFill>
            <a:schemeClr val="bg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1400" i="0">
              <a:latin typeface="Arial" charset="0"/>
            </a:endParaRPr>
          </a:p>
        </p:txBody>
      </p:sp>
      <p:sp>
        <p:nvSpPr>
          <p:cNvPr id="670766" name="Rectangle 46"/>
          <p:cNvSpPr>
            <a:spLocks noChangeArrowheads="1"/>
          </p:cNvSpPr>
          <p:nvPr/>
        </p:nvSpPr>
        <p:spPr bwMode="auto">
          <a:xfrm>
            <a:off x="6970713" y="1522413"/>
            <a:ext cx="695325" cy="415925"/>
          </a:xfrm>
          <a:prstGeom prst="rect">
            <a:avLst/>
          </a:prstGeom>
          <a:solidFill>
            <a:schemeClr val="bg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1400" i="0">
              <a:latin typeface="Arial" charset="0"/>
            </a:endParaRPr>
          </a:p>
        </p:txBody>
      </p:sp>
      <p:sp>
        <p:nvSpPr>
          <p:cNvPr id="670767" name="Line 47"/>
          <p:cNvSpPr>
            <a:spLocks noChangeShapeType="1"/>
          </p:cNvSpPr>
          <p:nvPr/>
        </p:nvSpPr>
        <p:spPr bwMode="auto">
          <a:xfrm flipH="1" flipV="1">
            <a:off x="6426200" y="1936750"/>
            <a:ext cx="1588" cy="138113"/>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0768" name="Line 48"/>
          <p:cNvSpPr>
            <a:spLocks noChangeShapeType="1"/>
          </p:cNvSpPr>
          <p:nvPr/>
        </p:nvSpPr>
        <p:spPr bwMode="auto">
          <a:xfrm flipH="1" flipV="1">
            <a:off x="7350125" y="1939925"/>
            <a:ext cx="0" cy="136525"/>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0769" name="Text Box 49"/>
          <p:cNvSpPr txBox="1">
            <a:spLocks noChangeArrowheads="1"/>
          </p:cNvSpPr>
          <p:nvPr/>
        </p:nvSpPr>
        <p:spPr bwMode="auto">
          <a:xfrm>
            <a:off x="1935163" y="3059113"/>
            <a:ext cx="13350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a:latin typeface="Arial" charset="0"/>
              </a:rPr>
              <a:t>sending host</a:t>
            </a:r>
          </a:p>
        </p:txBody>
      </p:sp>
      <p:sp>
        <p:nvSpPr>
          <p:cNvPr id="670770" name="Text Box 50"/>
          <p:cNvSpPr txBox="1">
            <a:spLocks noChangeArrowheads="1"/>
          </p:cNvSpPr>
          <p:nvPr/>
        </p:nvSpPr>
        <p:spPr bwMode="auto">
          <a:xfrm>
            <a:off x="5727700" y="3057525"/>
            <a:ext cx="1438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a:latin typeface="Arial" charset="0"/>
              </a:rPr>
              <a:t>receiving host</a:t>
            </a:r>
          </a:p>
        </p:txBody>
      </p:sp>
      <p:sp>
        <p:nvSpPr>
          <p:cNvPr id="670771" name="Rectangle 51"/>
          <p:cNvSpPr>
            <a:spLocks noChangeArrowheads="1"/>
          </p:cNvSpPr>
          <p:nvPr/>
        </p:nvSpPr>
        <p:spPr bwMode="auto">
          <a:xfrm>
            <a:off x="1512888" y="1966913"/>
            <a:ext cx="717550" cy="1698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0772" name="Text Box 52"/>
          <p:cNvSpPr txBox="1">
            <a:spLocks noChangeArrowheads="1"/>
          </p:cNvSpPr>
          <p:nvPr/>
        </p:nvSpPr>
        <p:spPr bwMode="auto">
          <a:xfrm>
            <a:off x="1476375" y="1922463"/>
            <a:ext cx="825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i="0">
                <a:latin typeface="Arial" charset="0"/>
              </a:rPr>
              <a:t>datagram</a:t>
            </a:r>
          </a:p>
        </p:txBody>
      </p:sp>
      <p:sp>
        <p:nvSpPr>
          <p:cNvPr id="670773" name="Line 53"/>
          <p:cNvSpPr>
            <a:spLocks noChangeShapeType="1"/>
          </p:cNvSpPr>
          <p:nvPr/>
        </p:nvSpPr>
        <p:spPr bwMode="auto">
          <a:xfrm>
            <a:off x="5961063" y="1870075"/>
            <a:ext cx="0" cy="392113"/>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0774" name="Rectangle 54"/>
          <p:cNvSpPr>
            <a:spLocks noChangeArrowheads="1"/>
          </p:cNvSpPr>
          <p:nvPr/>
        </p:nvSpPr>
        <p:spPr bwMode="auto">
          <a:xfrm>
            <a:off x="5422900" y="1985963"/>
            <a:ext cx="715963" cy="1698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0775" name="Text Box 55"/>
          <p:cNvSpPr txBox="1">
            <a:spLocks noChangeArrowheads="1"/>
          </p:cNvSpPr>
          <p:nvPr/>
        </p:nvSpPr>
        <p:spPr bwMode="auto">
          <a:xfrm>
            <a:off x="5386388" y="1941513"/>
            <a:ext cx="8239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i="0">
                <a:latin typeface="Arial" charset="0"/>
              </a:rPr>
              <a:t>datagram</a:t>
            </a:r>
          </a:p>
        </p:txBody>
      </p:sp>
      <p:sp>
        <p:nvSpPr>
          <p:cNvPr id="670776" name="Freeform 56"/>
          <p:cNvSpPr>
            <a:spLocks/>
          </p:cNvSpPr>
          <p:nvPr/>
        </p:nvSpPr>
        <p:spPr bwMode="auto">
          <a:xfrm>
            <a:off x="2768600" y="2903538"/>
            <a:ext cx="3883025" cy="447675"/>
          </a:xfrm>
          <a:custGeom>
            <a:avLst/>
            <a:gdLst>
              <a:gd name="T0" fmla="*/ 0 w 2597"/>
              <a:gd name="T1" fmla="*/ 0 h 384"/>
              <a:gd name="T2" fmla="*/ 0 w 2597"/>
              <a:gd name="T3" fmla="*/ 384 h 384"/>
              <a:gd name="T4" fmla="*/ 2597 w 2597"/>
              <a:gd name="T5" fmla="*/ 384 h 384"/>
              <a:gd name="T6" fmla="*/ 2597 w 2597"/>
              <a:gd name="T7" fmla="*/ 18 h 384"/>
            </a:gdLst>
            <a:ahLst/>
            <a:cxnLst>
              <a:cxn ang="0">
                <a:pos x="T0" y="T1"/>
              </a:cxn>
              <a:cxn ang="0">
                <a:pos x="T2" y="T3"/>
              </a:cxn>
              <a:cxn ang="0">
                <a:pos x="T4" y="T5"/>
              </a:cxn>
              <a:cxn ang="0">
                <a:pos x="T6" y="T7"/>
              </a:cxn>
            </a:cxnLst>
            <a:rect l="0" t="0" r="r" b="b"/>
            <a:pathLst>
              <a:path w="2597" h="384">
                <a:moveTo>
                  <a:pt x="0" y="0"/>
                </a:moveTo>
                <a:lnTo>
                  <a:pt x="0" y="384"/>
                </a:lnTo>
                <a:lnTo>
                  <a:pt x="2597" y="384"/>
                </a:lnTo>
                <a:lnTo>
                  <a:pt x="2597" y="18"/>
                </a:lnTo>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0777" name="Rectangle 57"/>
          <p:cNvSpPr>
            <a:spLocks noChangeArrowheads="1"/>
          </p:cNvSpPr>
          <p:nvPr/>
        </p:nvSpPr>
        <p:spPr bwMode="auto">
          <a:xfrm>
            <a:off x="4681538" y="3419475"/>
            <a:ext cx="717550" cy="16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0778" name="Text Box 58"/>
          <p:cNvSpPr txBox="1">
            <a:spLocks noChangeArrowheads="1"/>
          </p:cNvSpPr>
          <p:nvPr/>
        </p:nvSpPr>
        <p:spPr bwMode="auto">
          <a:xfrm>
            <a:off x="4654550" y="3375025"/>
            <a:ext cx="8239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i="0">
                <a:latin typeface="Arial" charset="0"/>
              </a:rPr>
              <a:t>datagram</a:t>
            </a:r>
          </a:p>
        </p:txBody>
      </p:sp>
      <p:sp>
        <p:nvSpPr>
          <p:cNvPr id="670779" name="Line 59"/>
          <p:cNvSpPr>
            <a:spLocks noChangeShapeType="1"/>
          </p:cNvSpPr>
          <p:nvPr/>
        </p:nvSpPr>
        <p:spPr bwMode="auto">
          <a:xfrm>
            <a:off x="5654675" y="3511550"/>
            <a:ext cx="2762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0780" name="Text Box 60"/>
          <p:cNvSpPr txBox="1">
            <a:spLocks noChangeArrowheads="1"/>
          </p:cNvSpPr>
          <p:nvPr/>
        </p:nvSpPr>
        <p:spPr bwMode="auto">
          <a:xfrm>
            <a:off x="2244725" y="3668713"/>
            <a:ext cx="704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a:latin typeface="Arial" charset="0"/>
              </a:rPr>
              <a:t>frame</a:t>
            </a:r>
          </a:p>
        </p:txBody>
      </p:sp>
      <p:sp>
        <p:nvSpPr>
          <p:cNvPr id="670781" name="Line 61"/>
          <p:cNvSpPr>
            <a:spLocks noChangeShapeType="1"/>
          </p:cNvSpPr>
          <p:nvPr/>
        </p:nvSpPr>
        <p:spPr bwMode="auto">
          <a:xfrm flipV="1">
            <a:off x="2873375" y="3575050"/>
            <a:ext cx="1155700" cy="212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E13E6DDC-4991-4D05-89C2-0E6CED5BE2C6}" type="slidenum">
              <a:rPr lang="en-US"/>
              <a:pPr/>
              <a:t>90</a:t>
            </a:fld>
            <a:endParaRPr lang="en-US"/>
          </a:p>
        </p:txBody>
      </p:sp>
      <p:sp>
        <p:nvSpPr>
          <p:cNvPr id="547842" name="Rectangle 2"/>
          <p:cNvSpPr>
            <a:spLocks noGrp="1" noChangeArrowheads="1"/>
          </p:cNvSpPr>
          <p:nvPr>
            <p:ph type="title"/>
          </p:nvPr>
        </p:nvSpPr>
        <p:spPr/>
        <p:txBody>
          <a:bodyPr/>
          <a:lstStyle/>
          <a:p>
            <a:r>
              <a:rPr lang="en-US"/>
              <a:t>MPLS capable routers</a:t>
            </a:r>
          </a:p>
        </p:txBody>
      </p:sp>
      <p:sp>
        <p:nvSpPr>
          <p:cNvPr id="547843" name="Rectangle 3"/>
          <p:cNvSpPr>
            <a:spLocks noGrp="1" noChangeArrowheads="1"/>
          </p:cNvSpPr>
          <p:nvPr>
            <p:ph type="body" idx="1"/>
          </p:nvPr>
        </p:nvSpPr>
        <p:spPr>
          <a:xfrm>
            <a:off x="533400" y="1600200"/>
            <a:ext cx="8335963" cy="4648200"/>
          </a:xfrm>
        </p:spPr>
        <p:txBody>
          <a:bodyPr/>
          <a:lstStyle/>
          <a:p>
            <a:pPr>
              <a:lnSpc>
                <a:spcPct val="90000"/>
              </a:lnSpc>
            </a:pPr>
            <a:r>
              <a:rPr lang="en-US"/>
              <a:t>a.k.a. label-switched router</a:t>
            </a:r>
          </a:p>
          <a:p>
            <a:pPr>
              <a:lnSpc>
                <a:spcPct val="90000"/>
              </a:lnSpc>
            </a:pPr>
            <a:r>
              <a:rPr lang="en-US"/>
              <a:t>forwards packets to outgoing interface based only on label value (don’t inspect IP address)</a:t>
            </a:r>
          </a:p>
          <a:p>
            <a:pPr lvl="1">
              <a:lnSpc>
                <a:spcPct val="90000"/>
              </a:lnSpc>
            </a:pPr>
            <a:r>
              <a:rPr lang="en-US"/>
              <a:t>MPLS forwarding table distinct from IP forwarding tables</a:t>
            </a:r>
          </a:p>
          <a:p>
            <a:pPr>
              <a:lnSpc>
                <a:spcPct val="90000"/>
              </a:lnSpc>
            </a:pPr>
            <a:r>
              <a:rPr lang="en-US"/>
              <a:t>signaling protocol needed to set up forwarding</a:t>
            </a:r>
          </a:p>
          <a:p>
            <a:pPr lvl="1">
              <a:lnSpc>
                <a:spcPct val="90000"/>
              </a:lnSpc>
            </a:pPr>
            <a:r>
              <a:rPr lang="en-US"/>
              <a:t>RSVP-TE</a:t>
            </a:r>
          </a:p>
          <a:p>
            <a:pPr lvl="1">
              <a:lnSpc>
                <a:spcPct val="90000"/>
              </a:lnSpc>
            </a:pPr>
            <a:r>
              <a:rPr lang="en-US"/>
              <a:t>forwarding possible along paths that IP alone would not allow (e.g., source-specific routing) !!</a:t>
            </a:r>
          </a:p>
          <a:p>
            <a:pPr lvl="1">
              <a:lnSpc>
                <a:spcPct val="90000"/>
              </a:lnSpc>
            </a:pPr>
            <a:r>
              <a:rPr lang="en-US"/>
              <a:t>use MPLS for traffic engineering </a:t>
            </a:r>
          </a:p>
          <a:p>
            <a:pPr>
              <a:lnSpc>
                <a:spcPct val="90000"/>
              </a:lnSpc>
            </a:pPr>
            <a:r>
              <a:rPr lang="en-US"/>
              <a:t>must co-exist with IP-only routers</a:t>
            </a:r>
          </a:p>
          <a:p>
            <a:pPr>
              <a:lnSpc>
                <a:spcPct val="90000"/>
              </a:lnSpc>
            </a:pPr>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Footer Placeholder 3"/>
          <p:cNvSpPr>
            <a:spLocks noGrp="1"/>
          </p:cNvSpPr>
          <p:nvPr>
            <p:ph type="ftr" sz="quarter" idx="11"/>
          </p:nvPr>
        </p:nvSpPr>
        <p:spPr/>
        <p:txBody>
          <a:bodyPr/>
          <a:lstStyle/>
          <a:p>
            <a:r>
              <a:rPr lang="en-US"/>
              <a:t>5: DataLink Layer</a:t>
            </a:r>
          </a:p>
        </p:txBody>
      </p:sp>
      <p:sp>
        <p:nvSpPr>
          <p:cNvPr id="148" name="Slide Number Placeholder 4"/>
          <p:cNvSpPr>
            <a:spLocks noGrp="1"/>
          </p:cNvSpPr>
          <p:nvPr>
            <p:ph type="sldNum" sz="quarter" idx="12"/>
          </p:nvPr>
        </p:nvSpPr>
        <p:spPr/>
        <p:txBody>
          <a:bodyPr/>
          <a:lstStyle/>
          <a:p>
            <a:r>
              <a:rPr lang="en-US"/>
              <a:t>5-</a:t>
            </a:r>
            <a:fld id="{F50CD777-D2BB-487E-A1EC-ADCDA1A6CE4B}" type="slidenum">
              <a:rPr lang="en-US"/>
              <a:pPr/>
              <a:t>91</a:t>
            </a:fld>
            <a:endParaRPr lang="en-US"/>
          </a:p>
        </p:txBody>
      </p:sp>
      <p:sp>
        <p:nvSpPr>
          <p:cNvPr id="512002" name="Freeform 2"/>
          <p:cNvSpPr>
            <a:spLocks/>
          </p:cNvSpPr>
          <p:nvPr/>
        </p:nvSpPr>
        <p:spPr bwMode="auto">
          <a:xfrm>
            <a:off x="1754188" y="5278438"/>
            <a:ext cx="2462212" cy="419100"/>
          </a:xfrm>
          <a:custGeom>
            <a:avLst/>
            <a:gdLst>
              <a:gd name="T0" fmla="*/ 1263 w 1551"/>
              <a:gd name="T1" fmla="*/ 8 h 264"/>
              <a:gd name="T2" fmla="*/ 0 w 1551"/>
              <a:gd name="T3" fmla="*/ 264 h 264"/>
              <a:gd name="T4" fmla="*/ 1536 w 1551"/>
              <a:gd name="T5" fmla="*/ 264 h 264"/>
              <a:gd name="T6" fmla="*/ 1551 w 1551"/>
              <a:gd name="T7" fmla="*/ 0 h 264"/>
              <a:gd name="T8" fmla="*/ 1263 w 1551"/>
              <a:gd name="T9" fmla="*/ 8 h 264"/>
            </a:gdLst>
            <a:ahLst/>
            <a:cxnLst>
              <a:cxn ang="0">
                <a:pos x="T0" y="T1"/>
              </a:cxn>
              <a:cxn ang="0">
                <a:pos x="T2" y="T3"/>
              </a:cxn>
              <a:cxn ang="0">
                <a:pos x="T4" y="T5"/>
              </a:cxn>
              <a:cxn ang="0">
                <a:pos x="T6" y="T7"/>
              </a:cxn>
              <a:cxn ang="0">
                <a:pos x="T8" y="T9"/>
              </a:cxn>
            </a:cxnLst>
            <a:rect l="0" t="0" r="r" b="b"/>
            <a:pathLst>
              <a:path w="1551" h="264">
                <a:moveTo>
                  <a:pt x="1263" y="8"/>
                </a:moveTo>
                <a:lnTo>
                  <a:pt x="0" y="264"/>
                </a:lnTo>
                <a:lnTo>
                  <a:pt x="1536" y="264"/>
                </a:lnTo>
                <a:lnTo>
                  <a:pt x="1551" y="0"/>
                </a:lnTo>
                <a:lnTo>
                  <a:pt x="1263" y="8"/>
                </a:lnTo>
                <a:close/>
              </a:path>
            </a:pathLst>
          </a:custGeom>
          <a:gradFill rotWithShape="1">
            <a:gsLst>
              <a:gs pos="0">
                <a:srgbClr val="969696"/>
              </a:gs>
              <a:gs pos="100000">
                <a:srgbClr val="FFFFF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03" name="Freeform 3"/>
          <p:cNvSpPr>
            <a:spLocks/>
          </p:cNvSpPr>
          <p:nvPr/>
        </p:nvSpPr>
        <p:spPr bwMode="auto">
          <a:xfrm>
            <a:off x="4492625" y="5326063"/>
            <a:ext cx="2447925" cy="577850"/>
          </a:xfrm>
          <a:custGeom>
            <a:avLst/>
            <a:gdLst>
              <a:gd name="T0" fmla="*/ 839 w 1542"/>
              <a:gd name="T1" fmla="*/ 8 h 364"/>
              <a:gd name="T2" fmla="*/ 0 w 1542"/>
              <a:gd name="T3" fmla="*/ 364 h 364"/>
              <a:gd name="T4" fmla="*/ 1542 w 1542"/>
              <a:gd name="T5" fmla="*/ 364 h 364"/>
              <a:gd name="T6" fmla="*/ 1127 w 1542"/>
              <a:gd name="T7" fmla="*/ 0 h 364"/>
              <a:gd name="T8" fmla="*/ 839 w 1542"/>
              <a:gd name="T9" fmla="*/ 8 h 364"/>
            </a:gdLst>
            <a:ahLst/>
            <a:cxnLst>
              <a:cxn ang="0">
                <a:pos x="T0" y="T1"/>
              </a:cxn>
              <a:cxn ang="0">
                <a:pos x="T2" y="T3"/>
              </a:cxn>
              <a:cxn ang="0">
                <a:pos x="T4" y="T5"/>
              </a:cxn>
              <a:cxn ang="0">
                <a:pos x="T6" y="T7"/>
              </a:cxn>
              <a:cxn ang="0">
                <a:pos x="T8" y="T9"/>
              </a:cxn>
            </a:cxnLst>
            <a:rect l="0" t="0" r="r" b="b"/>
            <a:pathLst>
              <a:path w="1542" h="364">
                <a:moveTo>
                  <a:pt x="839" y="8"/>
                </a:moveTo>
                <a:lnTo>
                  <a:pt x="0" y="364"/>
                </a:lnTo>
                <a:lnTo>
                  <a:pt x="1542" y="364"/>
                </a:lnTo>
                <a:lnTo>
                  <a:pt x="1127" y="0"/>
                </a:lnTo>
                <a:lnTo>
                  <a:pt x="839" y="8"/>
                </a:lnTo>
                <a:close/>
              </a:path>
            </a:pathLst>
          </a:custGeom>
          <a:gradFill rotWithShape="1">
            <a:gsLst>
              <a:gs pos="0">
                <a:srgbClr val="969696"/>
              </a:gs>
              <a:gs pos="100000">
                <a:srgbClr val="FFFFF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04" name="Freeform 4"/>
          <p:cNvSpPr>
            <a:spLocks/>
          </p:cNvSpPr>
          <p:nvPr/>
        </p:nvSpPr>
        <p:spPr bwMode="auto">
          <a:xfrm>
            <a:off x="1884363" y="3106738"/>
            <a:ext cx="2433637" cy="798512"/>
          </a:xfrm>
          <a:custGeom>
            <a:avLst/>
            <a:gdLst>
              <a:gd name="T0" fmla="*/ 808 w 1533"/>
              <a:gd name="T1" fmla="*/ 503 h 503"/>
              <a:gd name="T2" fmla="*/ 1533 w 1533"/>
              <a:gd name="T3" fmla="*/ 0 h 503"/>
              <a:gd name="T4" fmla="*/ 0 w 1533"/>
              <a:gd name="T5" fmla="*/ 0 h 503"/>
              <a:gd name="T6" fmla="*/ 685 w 1533"/>
              <a:gd name="T7" fmla="*/ 481 h 503"/>
              <a:gd name="T8" fmla="*/ 808 w 1533"/>
              <a:gd name="T9" fmla="*/ 503 h 503"/>
            </a:gdLst>
            <a:ahLst/>
            <a:cxnLst>
              <a:cxn ang="0">
                <a:pos x="T0" y="T1"/>
              </a:cxn>
              <a:cxn ang="0">
                <a:pos x="T2" y="T3"/>
              </a:cxn>
              <a:cxn ang="0">
                <a:pos x="T4" y="T5"/>
              </a:cxn>
              <a:cxn ang="0">
                <a:pos x="T6" y="T7"/>
              </a:cxn>
              <a:cxn ang="0">
                <a:pos x="T8" y="T9"/>
              </a:cxn>
            </a:cxnLst>
            <a:rect l="0" t="0" r="r" b="b"/>
            <a:pathLst>
              <a:path w="1533" h="503">
                <a:moveTo>
                  <a:pt x="808" y="503"/>
                </a:moveTo>
                <a:lnTo>
                  <a:pt x="1533" y="0"/>
                </a:lnTo>
                <a:lnTo>
                  <a:pt x="0" y="0"/>
                </a:lnTo>
                <a:lnTo>
                  <a:pt x="685" y="481"/>
                </a:lnTo>
                <a:lnTo>
                  <a:pt x="808" y="503"/>
                </a:lnTo>
                <a:close/>
              </a:path>
            </a:pathLst>
          </a:custGeom>
          <a:gradFill rotWithShape="1">
            <a:gsLst>
              <a:gs pos="0">
                <a:srgbClr val="FFFFFF"/>
              </a:gs>
              <a:gs pos="100000">
                <a:srgbClr val="96969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05" name="Freeform 5"/>
          <p:cNvSpPr>
            <a:spLocks/>
          </p:cNvSpPr>
          <p:nvPr/>
        </p:nvSpPr>
        <p:spPr bwMode="auto">
          <a:xfrm>
            <a:off x="4552950" y="3416300"/>
            <a:ext cx="2589213" cy="511175"/>
          </a:xfrm>
          <a:custGeom>
            <a:avLst/>
            <a:gdLst>
              <a:gd name="T0" fmla="*/ 123 w 1631"/>
              <a:gd name="T1" fmla="*/ 322 h 322"/>
              <a:gd name="T2" fmla="*/ 1631 w 1631"/>
              <a:gd name="T3" fmla="*/ 0 h 322"/>
              <a:gd name="T4" fmla="*/ 89 w 1631"/>
              <a:gd name="T5" fmla="*/ 0 h 322"/>
              <a:gd name="T6" fmla="*/ 0 w 1631"/>
              <a:gd name="T7" fmla="*/ 300 h 322"/>
              <a:gd name="T8" fmla="*/ 123 w 1631"/>
              <a:gd name="T9" fmla="*/ 322 h 322"/>
            </a:gdLst>
            <a:ahLst/>
            <a:cxnLst>
              <a:cxn ang="0">
                <a:pos x="T0" y="T1"/>
              </a:cxn>
              <a:cxn ang="0">
                <a:pos x="T2" y="T3"/>
              </a:cxn>
              <a:cxn ang="0">
                <a:pos x="T4" y="T5"/>
              </a:cxn>
              <a:cxn ang="0">
                <a:pos x="T6" y="T7"/>
              </a:cxn>
              <a:cxn ang="0">
                <a:pos x="T8" y="T9"/>
              </a:cxn>
            </a:cxnLst>
            <a:rect l="0" t="0" r="r" b="b"/>
            <a:pathLst>
              <a:path w="1631" h="322">
                <a:moveTo>
                  <a:pt x="123" y="322"/>
                </a:moveTo>
                <a:lnTo>
                  <a:pt x="1631" y="0"/>
                </a:lnTo>
                <a:lnTo>
                  <a:pt x="89" y="0"/>
                </a:lnTo>
                <a:lnTo>
                  <a:pt x="0" y="300"/>
                </a:lnTo>
                <a:lnTo>
                  <a:pt x="123" y="322"/>
                </a:lnTo>
                <a:close/>
              </a:path>
            </a:pathLst>
          </a:custGeom>
          <a:gradFill rotWithShape="1">
            <a:gsLst>
              <a:gs pos="0">
                <a:srgbClr val="FFFFFF"/>
              </a:gs>
              <a:gs pos="100000">
                <a:srgbClr val="96969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2006" name="Group 6"/>
          <p:cNvGrpSpPr>
            <a:grpSpLocks/>
          </p:cNvGrpSpPr>
          <p:nvPr/>
        </p:nvGrpSpPr>
        <p:grpSpPr bwMode="auto">
          <a:xfrm>
            <a:off x="5583238" y="4924425"/>
            <a:ext cx="766762" cy="433388"/>
            <a:chOff x="3600" y="219"/>
            <a:chExt cx="360" cy="175"/>
          </a:xfrm>
        </p:grpSpPr>
        <p:sp>
          <p:nvSpPr>
            <p:cNvPr id="512007" name="Oval 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08" name="Line 8"/>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09" name="Line 9"/>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10" name="Rectangle 10"/>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512011" name="Oval 1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2012" name="Group 12"/>
            <p:cNvGrpSpPr>
              <a:grpSpLocks/>
            </p:cNvGrpSpPr>
            <p:nvPr/>
          </p:nvGrpSpPr>
          <p:grpSpPr bwMode="auto">
            <a:xfrm>
              <a:off x="3686" y="244"/>
              <a:ext cx="177" cy="66"/>
              <a:chOff x="2848" y="848"/>
              <a:chExt cx="140" cy="98"/>
            </a:xfrm>
          </p:grpSpPr>
          <p:sp>
            <p:nvSpPr>
              <p:cNvPr id="512013" name="Line 1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14" name="Line 1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15" name="Line 1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2016" name="Group 16"/>
            <p:cNvGrpSpPr>
              <a:grpSpLocks/>
            </p:cNvGrpSpPr>
            <p:nvPr/>
          </p:nvGrpSpPr>
          <p:grpSpPr bwMode="auto">
            <a:xfrm flipV="1">
              <a:off x="3686" y="243"/>
              <a:ext cx="177" cy="66"/>
              <a:chOff x="2848" y="848"/>
              <a:chExt cx="140" cy="98"/>
            </a:xfrm>
          </p:grpSpPr>
          <p:sp>
            <p:nvSpPr>
              <p:cNvPr id="512017" name="Line 17"/>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18" name="Line 18"/>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19" name="Line 19"/>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12020" name="Group 20"/>
          <p:cNvGrpSpPr>
            <a:grpSpLocks/>
          </p:cNvGrpSpPr>
          <p:nvPr/>
        </p:nvGrpSpPr>
        <p:grpSpPr bwMode="auto">
          <a:xfrm>
            <a:off x="3757613" y="4919663"/>
            <a:ext cx="766762" cy="433387"/>
            <a:chOff x="3600" y="219"/>
            <a:chExt cx="360" cy="175"/>
          </a:xfrm>
        </p:grpSpPr>
        <p:sp>
          <p:nvSpPr>
            <p:cNvPr id="512021" name="Oval 2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22" name="Line 22"/>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23" name="Line 23"/>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24" name="Rectangle 24"/>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512025" name="Oval 2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2026" name="Group 26"/>
            <p:cNvGrpSpPr>
              <a:grpSpLocks/>
            </p:cNvGrpSpPr>
            <p:nvPr/>
          </p:nvGrpSpPr>
          <p:grpSpPr bwMode="auto">
            <a:xfrm>
              <a:off x="3686" y="244"/>
              <a:ext cx="177" cy="66"/>
              <a:chOff x="2848" y="848"/>
              <a:chExt cx="140" cy="98"/>
            </a:xfrm>
          </p:grpSpPr>
          <p:sp>
            <p:nvSpPr>
              <p:cNvPr id="512027" name="Line 27"/>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28" name="Line 28"/>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29" name="Line 29"/>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2030" name="Group 30"/>
            <p:cNvGrpSpPr>
              <a:grpSpLocks/>
            </p:cNvGrpSpPr>
            <p:nvPr/>
          </p:nvGrpSpPr>
          <p:grpSpPr bwMode="auto">
            <a:xfrm flipV="1">
              <a:off x="3686" y="243"/>
              <a:ext cx="177" cy="66"/>
              <a:chOff x="2848" y="848"/>
              <a:chExt cx="140" cy="98"/>
            </a:xfrm>
          </p:grpSpPr>
          <p:sp>
            <p:nvSpPr>
              <p:cNvPr id="512031" name="Line 31"/>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32" name="Line 32"/>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33" name="Line 33"/>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12034" name="Group 34"/>
          <p:cNvGrpSpPr>
            <a:grpSpLocks/>
          </p:cNvGrpSpPr>
          <p:nvPr/>
        </p:nvGrpSpPr>
        <p:grpSpPr bwMode="auto">
          <a:xfrm>
            <a:off x="4111625" y="3902075"/>
            <a:ext cx="766763" cy="433388"/>
            <a:chOff x="3600" y="219"/>
            <a:chExt cx="360" cy="175"/>
          </a:xfrm>
        </p:grpSpPr>
        <p:sp>
          <p:nvSpPr>
            <p:cNvPr id="512035" name="Oval 3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36" name="Line 36"/>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37" name="Line 37"/>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38" name="Rectangle 38"/>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512039" name="Oval 3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2040" name="Group 40"/>
            <p:cNvGrpSpPr>
              <a:grpSpLocks/>
            </p:cNvGrpSpPr>
            <p:nvPr/>
          </p:nvGrpSpPr>
          <p:grpSpPr bwMode="auto">
            <a:xfrm>
              <a:off x="3686" y="244"/>
              <a:ext cx="177" cy="66"/>
              <a:chOff x="2848" y="848"/>
              <a:chExt cx="140" cy="98"/>
            </a:xfrm>
          </p:grpSpPr>
          <p:sp>
            <p:nvSpPr>
              <p:cNvPr id="512041" name="Line 41"/>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42" name="Line 42"/>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43" name="Line 43"/>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2044" name="Group 44"/>
            <p:cNvGrpSpPr>
              <a:grpSpLocks/>
            </p:cNvGrpSpPr>
            <p:nvPr/>
          </p:nvGrpSpPr>
          <p:grpSpPr bwMode="auto">
            <a:xfrm flipV="1">
              <a:off x="3686" y="243"/>
              <a:ext cx="177" cy="66"/>
              <a:chOff x="2848" y="848"/>
              <a:chExt cx="140" cy="98"/>
            </a:xfrm>
          </p:grpSpPr>
          <p:sp>
            <p:nvSpPr>
              <p:cNvPr id="512045" name="Line 4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46" name="Line 4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47" name="Line 4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12048" name="Group 48"/>
          <p:cNvGrpSpPr>
            <a:grpSpLocks/>
          </p:cNvGrpSpPr>
          <p:nvPr/>
        </p:nvGrpSpPr>
        <p:grpSpPr bwMode="auto">
          <a:xfrm>
            <a:off x="2684463" y="3897313"/>
            <a:ext cx="766762" cy="433387"/>
            <a:chOff x="3600" y="219"/>
            <a:chExt cx="360" cy="175"/>
          </a:xfrm>
        </p:grpSpPr>
        <p:sp>
          <p:nvSpPr>
            <p:cNvPr id="512049" name="Oval 4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50" name="Line 50"/>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51" name="Line 51"/>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52" name="Rectangle 52"/>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512053" name="Oval 5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2054" name="Group 54"/>
            <p:cNvGrpSpPr>
              <a:grpSpLocks/>
            </p:cNvGrpSpPr>
            <p:nvPr/>
          </p:nvGrpSpPr>
          <p:grpSpPr bwMode="auto">
            <a:xfrm>
              <a:off x="3686" y="244"/>
              <a:ext cx="177" cy="66"/>
              <a:chOff x="2848" y="848"/>
              <a:chExt cx="140" cy="98"/>
            </a:xfrm>
          </p:grpSpPr>
          <p:sp>
            <p:nvSpPr>
              <p:cNvPr id="512055" name="Line 5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56" name="Line 5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57" name="Line 5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2058" name="Group 58"/>
            <p:cNvGrpSpPr>
              <a:grpSpLocks/>
            </p:cNvGrpSpPr>
            <p:nvPr/>
          </p:nvGrpSpPr>
          <p:grpSpPr bwMode="auto">
            <a:xfrm flipV="1">
              <a:off x="3686" y="243"/>
              <a:ext cx="177" cy="66"/>
              <a:chOff x="2848" y="848"/>
              <a:chExt cx="140" cy="98"/>
            </a:xfrm>
          </p:grpSpPr>
          <p:sp>
            <p:nvSpPr>
              <p:cNvPr id="512059" name="Line 5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60" name="Line 6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61" name="Line 6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12062" name="Group 62"/>
          <p:cNvGrpSpPr>
            <a:grpSpLocks/>
          </p:cNvGrpSpPr>
          <p:nvPr/>
        </p:nvGrpSpPr>
        <p:grpSpPr bwMode="auto">
          <a:xfrm>
            <a:off x="1165225" y="3190875"/>
            <a:ext cx="766763" cy="433388"/>
            <a:chOff x="589" y="1281"/>
            <a:chExt cx="483" cy="273"/>
          </a:xfrm>
        </p:grpSpPr>
        <p:sp>
          <p:nvSpPr>
            <p:cNvPr id="512063" name="Oval 63"/>
            <p:cNvSpPr>
              <a:spLocks noChangeArrowheads="1"/>
            </p:cNvSpPr>
            <p:nvPr/>
          </p:nvSpPr>
          <p:spPr bwMode="auto">
            <a:xfrm>
              <a:off x="593" y="1403"/>
              <a:ext cx="479" cy="151"/>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64" name="Line 64"/>
            <p:cNvSpPr>
              <a:spLocks noChangeShapeType="1"/>
            </p:cNvSpPr>
            <p:nvPr/>
          </p:nvSpPr>
          <p:spPr bwMode="auto">
            <a:xfrm>
              <a:off x="591" y="1376"/>
              <a:ext cx="0" cy="1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65" name="Line 65"/>
            <p:cNvSpPr>
              <a:spLocks noChangeShapeType="1"/>
            </p:cNvSpPr>
            <p:nvPr/>
          </p:nvSpPr>
          <p:spPr bwMode="auto">
            <a:xfrm>
              <a:off x="1068" y="1368"/>
              <a:ext cx="4" cy="1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66" name="Rectangle 66"/>
            <p:cNvSpPr>
              <a:spLocks noChangeArrowheads="1"/>
            </p:cNvSpPr>
            <p:nvPr/>
          </p:nvSpPr>
          <p:spPr bwMode="auto">
            <a:xfrm>
              <a:off x="597" y="1390"/>
              <a:ext cx="471" cy="9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512067" name="Oval 67"/>
            <p:cNvSpPr>
              <a:spLocks noChangeArrowheads="1"/>
            </p:cNvSpPr>
            <p:nvPr/>
          </p:nvSpPr>
          <p:spPr bwMode="auto">
            <a:xfrm>
              <a:off x="589" y="1281"/>
              <a:ext cx="479" cy="17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2068" name="Group 68"/>
            <p:cNvGrpSpPr>
              <a:grpSpLocks/>
            </p:cNvGrpSpPr>
            <p:nvPr/>
          </p:nvGrpSpPr>
          <p:grpSpPr bwMode="auto">
            <a:xfrm>
              <a:off x="704" y="1320"/>
              <a:ext cx="238" cy="103"/>
              <a:chOff x="2848" y="848"/>
              <a:chExt cx="140" cy="98"/>
            </a:xfrm>
          </p:grpSpPr>
          <p:sp>
            <p:nvSpPr>
              <p:cNvPr id="512069" name="Line 6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70" name="Line 7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71" name="Line 7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2072" name="Group 72"/>
            <p:cNvGrpSpPr>
              <a:grpSpLocks/>
            </p:cNvGrpSpPr>
            <p:nvPr/>
          </p:nvGrpSpPr>
          <p:grpSpPr bwMode="auto">
            <a:xfrm flipV="1">
              <a:off x="704" y="1318"/>
              <a:ext cx="238" cy="103"/>
              <a:chOff x="2848" y="848"/>
              <a:chExt cx="140" cy="98"/>
            </a:xfrm>
          </p:grpSpPr>
          <p:sp>
            <p:nvSpPr>
              <p:cNvPr id="512073" name="Line 7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74" name="Line 7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75" name="Line 7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512076" name="Line 76"/>
          <p:cNvSpPr>
            <a:spLocks noChangeShapeType="1"/>
          </p:cNvSpPr>
          <p:nvPr/>
        </p:nvSpPr>
        <p:spPr bwMode="auto">
          <a:xfrm>
            <a:off x="1935163" y="3433763"/>
            <a:ext cx="762000" cy="523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77" name="Line 77"/>
          <p:cNvSpPr>
            <a:spLocks noChangeShapeType="1"/>
          </p:cNvSpPr>
          <p:nvPr/>
        </p:nvSpPr>
        <p:spPr bwMode="auto">
          <a:xfrm flipV="1">
            <a:off x="1982788" y="4138613"/>
            <a:ext cx="733425"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78" name="Line 78"/>
          <p:cNvSpPr>
            <a:spLocks noChangeShapeType="1"/>
          </p:cNvSpPr>
          <p:nvPr/>
        </p:nvSpPr>
        <p:spPr bwMode="auto">
          <a:xfrm flipV="1">
            <a:off x="3449638" y="4138613"/>
            <a:ext cx="666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79" name="Line 79"/>
          <p:cNvSpPr>
            <a:spLocks noChangeShapeType="1"/>
          </p:cNvSpPr>
          <p:nvPr/>
        </p:nvSpPr>
        <p:spPr bwMode="auto">
          <a:xfrm>
            <a:off x="3297238" y="4300538"/>
            <a:ext cx="561975" cy="657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80" name="Line 80"/>
          <p:cNvSpPr>
            <a:spLocks noChangeShapeType="1"/>
          </p:cNvSpPr>
          <p:nvPr/>
        </p:nvSpPr>
        <p:spPr bwMode="auto">
          <a:xfrm>
            <a:off x="4554538" y="5176838"/>
            <a:ext cx="1038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81" name="Line 81"/>
          <p:cNvSpPr>
            <a:spLocks noChangeShapeType="1"/>
          </p:cNvSpPr>
          <p:nvPr/>
        </p:nvSpPr>
        <p:spPr bwMode="auto">
          <a:xfrm>
            <a:off x="4840288" y="4252913"/>
            <a:ext cx="838200" cy="7143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82" name="Line 82"/>
          <p:cNvSpPr>
            <a:spLocks noChangeShapeType="1"/>
          </p:cNvSpPr>
          <p:nvPr/>
        </p:nvSpPr>
        <p:spPr bwMode="auto">
          <a:xfrm>
            <a:off x="6354763" y="5157788"/>
            <a:ext cx="701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83" name="Text Box 83"/>
          <p:cNvSpPr txBox="1">
            <a:spLocks noChangeArrowheads="1"/>
          </p:cNvSpPr>
          <p:nvPr/>
        </p:nvSpPr>
        <p:spPr bwMode="auto">
          <a:xfrm>
            <a:off x="5803900" y="5357813"/>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i="0">
                <a:latin typeface="Arial" charset="0"/>
              </a:rPr>
              <a:t>R1</a:t>
            </a:r>
          </a:p>
        </p:txBody>
      </p:sp>
      <p:sp>
        <p:nvSpPr>
          <p:cNvPr id="512084" name="Text Box 84"/>
          <p:cNvSpPr txBox="1">
            <a:spLocks noChangeArrowheads="1"/>
          </p:cNvSpPr>
          <p:nvPr/>
        </p:nvSpPr>
        <p:spPr bwMode="auto">
          <a:xfrm>
            <a:off x="3940175" y="5335588"/>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i="0">
                <a:latin typeface="Arial" charset="0"/>
              </a:rPr>
              <a:t>R2</a:t>
            </a:r>
          </a:p>
        </p:txBody>
      </p:sp>
      <p:sp>
        <p:nvSpPr>
          <p:cNvPr id="512085" name="Text Box 85"/>
          <p:cNvSpPr txBox="1">
            <a:spLocks noChangeArrowheads="1"/>
          </p:cNvSpPr>
          <p:nvPr/>
        </p:nvSpPr>
        <p:spPr bwMode="auto">
          <a:xfrm>
            <a:off x="5862638" y="395605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i="0">
                <a:latin typeface="Arial" charset="0"/>
              </a:rPr>
              <a:t>D</a:t>
            </a:r>
          </a:p>
        </p:txBody>
      </p:sp>
      <p:sp>
        <p:nvSpPr>
          <p:cNvPr id="512086" name="Text Box 86"/>
          <p:cNvSpPr txBox="1">
            <a:spLocks noChangeArrowheads="1"/>
          </p:cNvSpPr>
          <p:nvPr/>
        </p:nvSpPr>
        <p:spPr bwMode="auto">
          <a:xfrm>
            <a:off x="4325938" y="4333875"/>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i="0">
                <a:latin typeface="Arial" charset="0"/>
              </a:rPr>
              <a:t>R3</a:t>
            </a:r>
          </a:p>
        </p:txBody>
      </p:sp>
      <p:sp>
        <p:nvSpPr>
          <p:cNvPr id="512087" name="Text Box 87"/>
          <p:cNvSpPr txBox="1">
            <a:spLocks noChangeArrowheads="1"/>
          </p:cNvSpPr>
          <p:nvPr/>
        </p:nvSpPr>
        <p:spPr bwMode="auto">
          <a:xfrm>
            <a:off x="2851150" y="4351338"/>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i="0">
                <a:latin typeface="Arial" charset="0"/>
              </a:rPr>
              <a:t>R4</a:t>
            </a:r>
          </a:p>
        </p:txBody>
      </p:sp>
      <p:grpSp>
        <p:nvGrpSpPr>
          <p:cNvPr id="512088" name="Group 88"/>
          <p:cNvGrpSpPr>
            <a:grpSpLocks/>
          </p:cNvGrpSpPr>
          <p:nvPr/>
        </p:nvGrpSpPr>
        <p:grpSpPr bwMode="auto">
          <a:xfrm>
            <a:off x="1211263" y="4137025"/>
            <a:ext cx="766762" cy="433388"/>
            <a:chOff x="589" y="1281"/>
            <a:chExt cx="483" cy="273"/>
          </a:xfrm>
        </p:grpSpPr>
        <p:sp>
          <p:nvSpPr>
            <p:cNvPr id="512089" name="Oval 89"/>
            <p:cNvSpPr>
              <a:spLocks noChangeArrowheads="1"/>
            </p:cNvSpPr>
            <p:nvPr/>
          </p:nvSpPr>
          <p:spPr bwMode="auto">
            <a:xfrm>
              <a:off x="593" y="1403"/>
              <a:ext cx="479" cy="151"/>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90" name="Line 90"/>
            <p:cNvSpPr>
              <a:spLocks noChangeShapeType="1"/>
            </p:cNvSpPr>
            <p:nvPr/>
          </p:nvSpPr>
          <p:spPr bwMode="auto">
            <a:xfrm>
              <a:off x="591" y="1376"/>
              <a:ext cx="0" cy="1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91" name="Line 91"/>
            <p:cNvSpPr>
              <a:spLocks noChangeShapeType="1"/>
            </p:cNvSpPr>
            <p:nvPr/>
          </p:nvSpPr>
          <p:spPr bwMode="auto">
            <a:xfrm>
              <a:off x="1068" y="1368"/>
              <a:ext cx="4" cy="1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92" name="Rectangle 92"/>
            <p:cNvSpPr>
              <a:spLocks noChangeArrowheads="1"/>
            </p:cNvSpPr>
            <p:nvPr/>
          </p:nvSpPr>
          <p:spPr bwMode="auto">
            <a:xfrm>
              <a:off x="597" y="1390"/>
              <a:ext cx="471" cy="9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i="0">
                <a:latin typeface="Times New Roman" pitchFamily="18" charset="0"/>
              </a:endParaRPr>
            </a:p>
          </p:txBody>
        </p:sp>
        <p:sp>
          <p:nvSpPr>
            <p:cNvPr id="512093" name="Oval 93"/>
            <p:cNvSpPr>
              <a:spLocks noChangeArrowheads="1"/>
            </p:cNvSpPr>
            <p:nvPr/>
          </p:nvSpPr>
          <p:spPr bwMode="auto">
            <a:xfrm>
              <a:off x="589" y="1281"/>
              <a:ext cx="479" cy="17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2094" name="Group 94"/>
            <p:cNvGrpSpPr>
              <a:grpSpLocks/>
            </p:cNvGrpSpPr>
            <p:nvPr/>
          </p:nvGrpSpPr>
          <p:grpSpPr bwMode="auto">
            <a:xfrm>
              <a:off x="704" y="1320"/>
              <a:ext cx="238" cy="103"/>
              <a:chOff x="2848" y="848"/>
              <a:chExt cx="140" cy="98"/>
            </a:xfrm>
          </p:grpSpPr>
          <p:sp>
            <p:nvSpPr>
              <p:cNvPr id="512095" name="Line 9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96" name="Line 9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97" name="Line 9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2098" name="Group 98"/>
            <p:cNvGrpSpPr>
              <a:grpSpLocks/>
            </p:cNvGrpSpPr>
            <p:nvPr/>
          </p:nvGrpSpPr>
          <p:grpSpPr bwMode="auto">
            <a:xfrm flipV="1">
              <a:off x="704" y="1318"/>
              <a:ext cx="238" cy="103"/>
              <a:chOff x="2848" y="848"/>
              <a:chExt cx="140" cy="98"/>
            </a:xfrm>
          </p:grpSpPr>
          <p:sp>
            <p:nvSpPr>
              <p:cNvPr id="512099" name="Line 9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00" name="Line 10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01" name="Line 10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512102" name="Text Box 102"/>
          <p:cNvSpPr txBox="1">
            <a:spLocks noChangeArrowheads="1"/>
          </p:cNvSpPr>
          <p:nvPr/>
        </p:nvSpPr>
        <p:spPr bwMode="auto">
          <a:xfrm>
            <a:off x="1403350" y="4570413"/>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i="0">
                <a:latin typeface="Arial" charset="0"/>
              </a:rPr>
              <a:t>R5</a:t>
            </a:r>
          </a:p>
        </p:txBody>
      </p:sp>
      <p:sp>
        <p:nvSpPr>
          <p:cNvPr id="512103" name="Text Box 103"/>
          <p:cNvSpPr txBox="1">
            <a:spLocks noChangeArrowheads="1"/>
          </p:cNvSpPr>
          <p:nvPr/>
        </p:nvSpPr>
        <p:spPr bwMode="auto">
          <a:xfrm>
            <a:off x="6283325" y="4897438"/>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i="0">
                <a:latin typeface="Arial" charset="0"/>
              </a:rPr>
              <a:t>0</a:t>
            </a:r>
          </a:p>
        </p:txBody>
      </p:sp>
      <p:sp>
        <p:nvSpPr>
          <p:cNvPr id="512104" name="Text Box 104"/>
          <p:cNvSpPr txBox="1">
            <a:spLocks noChangeArrowheads="1"/>
          </p:cNvSpPr>
          <p:nvPr/>
        </p:nvSpPr>
        <p:spPr bwMode="auto">
          <a:xfrm>
            <a:off x="4924425" y="4164013"/>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i="0">
                <a:latin typeface="Arial" charset="0"/>
              </a:rPr>
              <a:t>1</a:t>
            </a:r>
          </a:p>
        </p:txBody>
      </p:sp>
      <p:sp>
        <p:nvSpPr>
          <p:cNvPr id="512105" name="Text Box 105"/>
          <p:cNvSpPr txBox="1">
            <a:spLocks noChangeArrowheads="1"/>
          </p:cNvSpPr>
          <p:nvPr/>
        </p:nvSpPr>
        <p:spPr bwMode="auto">
          <a:xfrm>
            <a:off x="4849813" y="3889375"/>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i="0">
                <a:latin typeface="Arial" charset="0"/>
              </a:rPr>
              <a:t>0</a:t>
            </a:r>
          </a:p>
        </p:txBody>
      </p:sp>
      <p:sp>
        <p:nvSpPr>
          <p:cNvPr id="512106" name="Line 106"/>
          <p:cNvSpPr>
            <a:spLocks noChangeShapeType="1"/>
          </p:cNvSpPr>
          <p:nvPr/>
        </p:nvSpPr>
        <p:spPr bwMode="auto">
          <a:xfrm>
            <a:off x="4883150" y="4129088"/>
            <a:ext cx="968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07" name="Text Box 107"/>
          <p:cNvSpPr txBox="1">
            <a:spLocks noChangeArrowheads="1"/>
          </p:cNvSpPr>
          <p:nvPr/>
        </p:nvSpPr>
        <p:spPr bwMode="auto">
          <a:xfrm>
            <a:off x="3411538" y="3876675"/>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i="0">
                <a:latin typeface="Arial" charset="0"/>
              </a:rPr>
              <a:t>0</a:t>
            </a:r>
          </a:p>
        </p:txBody>
      </p:sp>
      <p:sp>
        <p:nvSpPr>
          <p:cNvPr id="512108" name="Text Box 108"/>
          <p:cNvSpPr txBox="1">
            <a:spLocks noChangeArrowheads="1"/>
          </p:cNvSpPr>
          <p:nvPr/>
        </p:nvSpPr>
        <p:spPr bwMode="auto">
          <a:xfrm>
            <a:off x="7016750" y="4975225"/>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i="0">
                <a:latin typeface="Arial" charset="0"/>
              </a:rPr>
              <a:t>A</a:t>
            </a:r>
          </a:p>
        </p:txBody>
      </p:sp>
      <p:sp>
        <p:nvSpPr>
          <p:cNvPr id="512109" name="Text Box 109"/>
          <p:cNvSpPr txBox="1">
            <a:spLocks noChangeArrowheads="1"/>
          </p:cNvSpPr>
          <p:nvPr/>
        </p:nvSpPr>
        <p:spPr bwMode="auto">
          <a:xfrm>
            <a:off x="1366838" y="3621088"/>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i="0">
                <a:latin typeface="Arial" charset="0"/>
              </a:rPr>
              <a:t>R6</a:t>
            </a:r>
          </a:p>
        </p:txBody>
      </p:sp>
      <p:grpSp>
        <p:nvGrpSpPr>
          <p:cNvPr id="512110" name="Group 110"/>
          <p:cNvGrpSpPr>
            <a:grpSpLocks/>
          </p:cNvGrpSpPr>
          <p:nvPr/>
        </p:nvGrpSpPr>
        <p:grpSpPr bwMode="auto">
          <a:xfrm>
            <a:off x="4895850" y="5343525"/>
            <a:ext cx="2546350" cy="922338"/>
            <a:chOff x="679" y="3270"/>
            <a:chExt cx="1604" cy="581"/>
          </a:xfrm>
        </p:grpSpPr>
        <p:sp>
          <p:nvSpPr>
            <p:cNvPr id="512111" name="Rectangle 111"/>
            <p:cNvSpPr>
              <a:spLocks noChangeArrowheads="1"/>
            </p:cNvSpPr>
            <p:nvPr/>
          </p:nvSpPr>
          <p:spPr bwMode="auto">
            <a:xfrm>
              <a:off x="710" y="3296"/>
              <a:ext cx="1533" cy="5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12" name="Text Box 112"/>
            <p:cNvSpPr txBox="1">
              <a:spLocks noChangeArrowheads="1"/>
            </p:cNvSpPr>
            <p:nvPr/>
          </p:nvSpPr>
          <p:spPr bwMode="auto">
            <a:xfrm>
              <a:off x="679" y="3270"/>
              <a:ext cx="160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400" i="0">
                  <a:latin typeface="Arial" charset="0"/>
                </a:rPr>
                <a:t>  in         out                 out</a:t>
              </a:r>
            </a:p>
            <a:p>
              <a:pPr eaLnBrk="1" hangingPunct="1"/>
              <a:r>
                <a:rPr lang="en-US" sz="1400" i="0">
                  <a:latin typeface="Arial" charset="0"/>
                </a:rPr>
                <a:t>label     label   dest    interface</a:t>
              </a:r>
            </a:p>
          </p:txBody>
        </p:sp>
        <p:sp>
          <p:nvSpPr>
            <p:cNvPr id="512113" name="Line 113"/>
            <p:cNvSpPr>
              <a:spLocks noChangeShapeType="1"/>
            </p:cNvSpPr>
            <p:nvPr/>
          </p:nvSpPr>
          <p:spPr bwMode="auto">
            <a:xfrm>
              <a:off x="719" y="3584"/>
              <a:ext cx="150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14" name="Text Box 114"/>
            <p:cNvSpPr txBox="1">
              <a:spLocks noChangeArrowheads="1"/>
            </p:cNvSpPr>
            <p:nvPr/>
          </p:nvSpPr>
          <p:spPr bwMode="auto">
            <a:xfrm>
              <a:off x="730" y="3588"/>
              <a:ext cx="15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i="0">
                  <a:latin typeface="Arial" charset="0"/>
                </a:rPr>
                <a:t> 6        -      A       0</a:t>
              </a:r>
            </a:p>
          </p:txBody>
        </p:sp>
        <p:sp>
          <p:nvSpPr>
            <p:cNvPr id="512115" name="Line 115"/>
            <p:cNvSpPr>
              <a:spLocks noChangeShapeType="1"/>
            </p:cNvSpPr>
            <p:nvPr/>
          </p:nvSpPr>
          <p:spPr bwMode="auto">
            <a:xfrm>
              <a:off x="1042" y="3303"/>
              <a:ext cx="1" cy="5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16" name="Line 116"/>
            <p:cNvSpPr>
              <a:spLocks noChangeShapeType="1"/>
            </p:cNvSpPr>
            <p:nvPr/>
          </p:nvSpPr>
          <p:spPr bwMode="auto">
            <a:xfrm>
              <a:off x="1426" y="3306"/>
              <a:ext cx="1" cy="5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17" name="Line 117"/>
            <p:cNvSpPr>
              <a:spLocks noChangeShapeType="1"/>
            </p:cNvSpPr>
            <p:nvPr/>
          </p:nvSpPr>
          <p:spPr bwMode="auto">
            <a:xfrm>
              <a:off x="1750" y="3309"/>
              <a:ext cx="1" cy="5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118" name="Group 118"/>
          <p:cNvGrpSpPr>
            <a:grpSpLocks/>
          </p:cNvGrpSpPr>
          <p:nvPr/>
        </p:nvGrpSpPr>
        <p:grpSpPr bwMode="auto">
          <a:xfrm>
            <a:off x="4629150" y="2212975"/>
            <a:ext cx="2546350" cy="1239838"/>
            <a:chOff x="3494" y="291"/>
            <a:chExt cx="1604" cy="781"/>
          </a:xfrm>
        </p:grpSpPr>
        <p:sp>
          <p:nvSpPr>
            <p:cNvPr id="512119" name="Rectangle 119"/>
            <p:cNvSpPr>
              <a:spLocks noChangeArrowheads="1"/>
            </p:cNvSpPr>
            <p:nvPr/>
          </p:nvSpPr>
          <p:spPr bwMode="auto">
            <a:xfrm>
              <a:off x="3525" y="317"/>
              <a:ext cx="1533" cy="74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20" name="Text Box 120"/>
            <p:cNvSpPr txBox="1">
              <a:spLocks noChangeArrowheads="1"/>
            </p:cNvSpPr>
            <p:nvPr/>
          </p:nvSpPr>
          <p:spPr bwMode="auto">
            <a:xfrm>
              <a:off x="3494" y="291"/>
              <a:ext cx="160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400" i="0">
                  <a:latin typeface="Arial" charset="0"/>
                </a:rPr>
                <a:t>  in         out                 out</a:t>
              </a:r>
            </a:p>
            <a:p>
              <a:pPr eaLnBrk="1" hangingPunct="1"/>
              <a:r>
                <a:rPr lang="en-US" sz="1400" i="0">
                  <a:latin typeface="Arial" charset="0"/>
                </a:rPr>
                <a:t>label     label   dest    interface</a:t>
              </a:r>
            </a:p>
          </p:txBody>
        </p:sp>
        <p:sp>
          <p:nvSpPr>
            <p:cNvPr id="512121" name="Line 121"/>
            <p:cNvSpPr>
              <a:spLocks noChangeShapeType="1"/>
            </p:cNvSpPr>
            <p:nvPr/>
          </p:nvSpPr>
          <p:spPr bwMode="auto">
            <a:xfrm>
              <a:off x="3534" y="605"/>
              <a:ext cx="150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22" name="Text Box 122"/>
            <p:cNvSpPr txBox="1">
              <a:spLocks noChangeArrowheads="1"/>
            </p:cNvSpPr>
            <p:nvPr/>
          </p:nvSpPr>
          <p:spPr bwMode="auto">
            <a:xfrm>
              <a:off x="3545" y="609"/>
              <a:ext cx="15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i="0">
                  <a:latin typeface="Arial" charset="0"/>
                </a:rPr>
                <a:t>10      6      A       1</a:t>
              </a:r>
            </a:p>
          </p:txBody>
        </p:sp>
        <p:sp>
          <p:nvSpPr>
            <p:cNvPr id="512123" name="Line 123"/>
            <p:cNvSpPr>
              <a:spLocks noChangeShapeType="1"/>
            </p:cNvSpPr>
            <p:nvPr/>
          </p:nvSpPr>
          <p:spPr bwMode="auto">
            <a:xfrm>
              <a:off x="3857" y="324"/>
              <a:ext cx="1" cy="7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24" name="Text Box 124"/>
            <p:cNvSpPr txBox="1">
              <a:spLocks noChangeArrowheads="1"/>
            </p:cNvSpPr>
            <p:nvPr/>
          </p:nvSpPr>
          <p:spPr bwMode="auto">
            <a:xfrm>
              <a:off x="3540" y="830"/>
              <a:ext cx="15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i="0">
                  <a:latin typeface="Arial" charset="0"/>
                </a:rPr>
                <a:t>12      9      D       0</a:t>
              </a:r>
            </a:p>
          </p:txBody>
        </p:sp>
        <p:sp>
          <p:nvSpPr>
            <p:cNvPr id="512125" name="Line 125"/>
            <p:cNvSpPr>
              <a:spLocks noChangeShapeType="1"/>
            </p:cNvSpPr>
            <p:nvPr/>
          </p:nvSpPr>
          <p:spPr bwMode="auto">
            <a:xfrm>
              <a:off x="4215" y="335"/>
              <a:ext cx="1" cy="7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26" name="Line 126"/>
            <p:cNvSpPr>
              <a:spLocks noChangeShapeType="1"/>
            </p:cNvSpPr>
            <p:nvPr/>
          </p:nvSpPr>
          <p:spPr bwMode="auto">
            <a:xfrm>
              <a:off x="4573" y="329"/>
              <a:ext cx="1" cy="7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127" name="Rectangle 127"/>
          <p:cNvSpPr>
            <a:spLocks noChangeArrowheads="1"/>
          </p:cNvSpPr>
          <p:nvPr/>
        </p:nvSpPr>
        <p:spPr bwMode="auto">
          <a:xfrm>
            <a:off x="1843088" y="1651000"/>
            <a:ext cx="2433637" cy="14351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28" name="Text Box 128"/>
          <p:cNvSpPr txBox="1">
            <a:spLocks noChangeArrowheads="1"/>
          </p:cNvSpPr>
          <p:nvPr/>
        </p:nvSpPr>
        <p:spPr bwMode="auto">
          <a:xfrm>
            <a:off x="1793875" y="1609725"/>
            <a:ext cx="25463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400" i="0">
                <a:latin typeface="Arial" charset="0"/>
              </a:rPr>
              <a:t>  in         out                 out</a:t>
            </a:r>
          </a:p>
          <a:p>
            <a:pPr eaLnBrk="1" hangingPunct="1"/>
            <a:r>
              <a:rPr lang="en-US" sz="1400" i="0">
                <a:latin typeface="Arial" charset="0"/>
              </a:rPr>
              <a:t>label     label   dest    interface</a:t>
            </a:r>
          </a:p>
        </p:txBody>
      </p:sp>
      <p:sp>
        <p:nvSpPr>
          <p:cNvPr id="512129" name="Line 129"/>
          <p:cNvSpPr>
            <a:spLocks noChangeShapeType="1"/>
          </p:cNvSpPr>
          <p:nvPr/>
        </p:nvSpPr>
        <p:spPr bwMode="auto">
          <a:xfrm>
            <a:off x="1857375" y="2108200"/>
            <a:ext cx="2392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30" name="Text Box 130"/>
          <p:cNvSpPr txBox="1">
            <a:spLocks noChangeArrowheads="1"/>
          </p:cNvSpPr>
          <p:nvPr/>
        </p:nvSpPr>
        <p:spPr bwMode="auto">
          <a:xfrm>
            <a:off x="1874838" y="2114550"/>
            <a:ext cx="238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i="0">
                <a:latin typeface="Arial" charset="0"/>
              </a:rPr>
              <a:t>        10      A       0</a:t>
            </a:r>
          </a:p>
        </p:txBody>
      </p:sp>
      <p:sp>
        <p:nvSpPr>
          <p:cNvPr id="512131" name="Line 131"/>
          <p:cNvSpPr>
            <a:spLocks noChangeShapeType="1"/>
          </p:cNvSpPr>
          <p:nvPr/>
        </p:nvSpPr>
        <p:spPr bwMode="auto">
          <a:xfrm>
            <a:off x="2370138" y="1662113"/>
            <a:ext cx="1587" cy="141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32" name="Text Box 132"/>
          <p:cNvSpPr txBox="1">
            <a:spLocks noChangeArrowheads="1"/>
          </p:cNvSpPr>
          <p:nvPr/>
        </p:nvSpPr>
        <p:spPr bwMode="auto">
          <a:xfrm>
            <a:off x="1865313" y="2455863"/>
            <a:ext cx="2381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i="0">
                <a:latin typeface="Arial" charset="0"/>
              </a:rPr>
              <a:t>        12      D       0</a:t>
            </a:r>
          </a:p>
        </p:txBody>
      </p:sp>
      <p:sp>
        <p:nvSpPr>
          <p:cNvPr id="512133" name="Line 133"/>
          <p:cNvSpPr>
            <a:spLocks noChangeShapeType="1"/>
          </p:cNvSpPr>
          <p:nvPr/>
        </p:nvSpPr>
        <p:spPr bwMode="auto">
          <a:xfrm>
            <a:off x="2938463" y="1658938"/>
            <a:ext cx="1587" cy="142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34" name="Line 134"/>
          <p:cNvSpPr>
            <a:spLocks noChangeShapeType="1"/>
          </p:cNvSpPr>
          <p:nvPr/>
        </p:nvSpPr>
        <p:spPr bwMode="auto">
          <a:xfrm>
            <a:off x="3506788" y="1670050"/>
            <a:ext cx="1587" cy="14017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35" name="Text Box 135"/>
          <p:cNvSpPr txBox="1">
            <a:spLocks noChangeArrowheads="1"/>
          </p:cNvSpPr>
          <p:nvPr/>
        </p:nvSpPr>
        <p:spPr bwMode="auto">
          <a:xfrm>
            <a:off x="3335338" y="4198938"/>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i="0">
                <a:latin typeface="Arial" charset="0"/>
              </a:rPr>
              <a:t>1</a:t>
            </a:r>
          </a:p>
        </p:txBody>
      </p:sp>
      <p:grpSp>
        <p:nvGrpSpPr>
          <p:cNvPr id="512137" name="Group 137"/>
          <p:cNvGrpSpPr>
            <a:grpSpLocks/>
          </p:cNvGrpSpPr>
          <p:nvPr/>
        </p:nvGrpSpPr>
        <p:grpSpPr bwMode="auto">
          <a:xfrm>
            <a:off x="1716088" y="5661025"/>
            <a:ext cx="2546350" cy="922338"/>
            <a:chOff x="679" y="3270"/>
            <a:chExt cx="1604" cy="581"/>
          </a:xfrm>
        </p:grpSpPr>
        <p:sp>
          <p:nvSpPr>
            <p:cNvPr id="512138" name="Rectangle 138"/>
            <p:cNvSpPr>
              <a:spLocks noChangeArrowheads="1"/>
            </p:cNvSpPr>
            <p:nvPr/>
          </p:nvSpPr>
          <p:spPr bwMode="auto">
            <a:xfrm>
              <a:off x="710" y="3296"/>
              <a:ext cx="1533" cy="5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39" name="Text Box 139"/>
            <p:cNvSpPr txBox="1">
              <a:spLocks noChangeArrowheads="1"/>
            </p:cNvSpPr>
            <p:nvPr/>
          </p:nvSpPr>
          <p:spPr bwMode="auto">
            <a:xfrm>
              <a:off x="679" y="3270"/>
              <a:ext cx="160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400" i="0">
                  <a:latin typeface="Arial" charset="0"/>
                </a:rPr>
                <a:t>  in         out                 out</a:t>
              </a:r>
            </a:p>
            <a:p>
              <a:pPr eaLnBrk="1" hangingPunct="1"/>
              <a:r>
                <a:rPr lang="en-US" sz="1400" i="0">
                  <a:latin typeface="Arial" charset="0"/>
                </a:rPr>
                <a:t>label     label   dest    interface</a:t>
              </a:r>
            </a:p>
          </p:txBody>
        </p:sp>
        <p:sp>
          <p:nvSpPr>
            <p:cNvPr id="512140" name="Line 140"/>
            <p:cNvSpPr>
              <a:spLocks noChangeShapeType="1"/>
            </p:cNvSpPr>
            <p:nvPr/>
          </p:nvSpPr>
          <p:spPr bwMode="auto">
            <a:xfrm>
              <a:off x="719" y="3584"/>
              <a:ext cx="150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41" name="Text Box 141"/>
            <p:cNvSpPr txBox="1">
              <a:spLocks noChangeArrowheads="1"/>
            </p:cNvSpPr>
            <p:nvPr/>
          </p:nvSpPr>
          <p:spPr bwMode="auto">
            <a:xfrm>
              <a:off x="730" y="3588"/>
              <a:ext cx="15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i="0">
                  <a:latin typeface="Arial" charset="0"/>
                </a:rPr>
                <a:t> 8        6      A       0</a:t>
              </a:r>
            </a:p>
          </p:txBody>
        </p:sp>
        <p:sp>
          <p:nvSpPr>
            <p:cNvPr id="512142" name="Line 142"/>
            <p:cNvSpPr>
              <a:spLocks noChangeShapeType="1"/>
            </p:cNvSpPr>
            <p:nvPr/>
          </p:nvSpPr>
          <p:spPr bwMode="auto">
            <a:xfrm>
              <a:off x="1042" y="3303"/>
              <a:ext cx="1" cy="5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43" name="Line 143"/>
            <p:cNvSpPr>
              <a:spLocks noChangeShapeType="1"/>
            </p:cNvSpPr>
            <p:nvPr/>
          </p:nvSpPr>
          <p:spPr bwMode="auto">
            <a:xfrm>
              <a:off x="1426" y="3306"/>
              <a:ext cx="1" cy="5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44" name="Line 144"/>
            <p:cNvSpPr>
              <a:spLocks noChangeShapeType="1"/>
            </p:cNvSpPr>
            <p:nvPr/>
          </p:nvSpPr>
          <p:spPr bwMode="auto">
            <a:xfrm>
              <a:off x="1750" y="3309"/>
              <a:ext cx="1" cy="5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145" name="Text Box 145"/>
          <p:cNvSpPr txBox="1">
            <a:spLocks noChangeArrowheads="1"/>
          </p:cNvSpPr>
          <p:nvPr/>
        </p:nvSpPr>
        <p:spPr bwMode="auto">
          <a:xfrm>
            <a:off x="4487863" y="491490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i="0">
                <a:latin typeface="Arial" charset="0"/>
              </a:rPr>
              <a:t>0</a:t>
            </a:r>
          </a:p>
        </p:txBody>
      </p:sp>
      <p:sp>
        <p:nvSpPr>
          <p:cNvPr id="512146" name="Text Box 146"/>
          <p:cNvSpPr txBox="1">
            <a:spLocks noChangeArrowheads="1"/>
          </p:cNvSpPr>
          <p:nvPr/>
        </p:nvSpPr>
        <p:spPr bwMode="auto">
          <a:xfrm>
            <a:off x="1847850" y="2757488"/>
            <a:ext cx="2381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i="0">
                <a:latin typeface="Arial" charset="0"/>
              </a:rPr>
              <a:t>          8      A       1</a:t>
            </a:r>
          </a:p>
        </p:txBody>
      </p:sp>
      <p:sp>
        <p:nvSpPr>
          <p:cNvPr id="512147" name="Rectangle 147"/>
          <p:cNvSpPr>
            <a:spLocks noGrp="1" noChangeArrowheads="1"/>
          </p:cNvSpPr>
          <p:nvPr>
            <p:ph type="title"/>
          </p:nvPr>
        </p:nvSpPr>
        <p:spPr/>
        <p:txBody>
          <a:bodyPr/>
          <a:lstStyle/>
          <a:p>
            <a:r>
              <a:rPr lang="en-US"/>
              <a:t>MPLS forwarding tables</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5: DataLink Layer</a:t>
            </a:r>
          </a:p>
        </p:txBody>
      </p:sp>
      <p:sp>
        <p:nvSpPr>
          <p:cNvPr id="6" name="Slide Number Placeholder 6"/>
          <p:cNvSpPr>
            <a:spLocks noGrp="1"/>
          </p:cNvSpPr>
          <p:nvPr>
            <p:ph type="sldNum" sz="quarter" idx="12"/>
          </p:nvPr>
        </p:nvSpPr>
        <p:spPr/>
        <p:txBody>
          <a:bodyPr/>
          <a:lstStyle/>
          <a:p>
            <a:r>
              <a:rPr lang="en-US"/>
              <a:t>5-</a:t>
            </a:r>
            <a:fld id="{B8198B07-F50D-4FDF-BE7E-C361EFE46A4E}" type="slidenum">
              <a:rPr lang="en-US"/>
              <a:pPr/>
              <a:t>92</a:t>
            </a:fld>
            <a:endParaRPr lang="en-US"/>
          </a:p>
        </p:txBody>
      </p:sp>
      <p:sp>
        <p:nvSpPr>
          <p:cNvPr id="695298" name="Rectangle 2"/>
          <p:cNvSpPr>
            <a:spLocks noGrp="1" noChangeArrowheads="1"/>
          </p:cNvSpPr>
          <p:nvPr>
            <p:ph type="title"/>
          </p:nvPr>
        </p:nvSpPr>
        <p:spPr/>
        <p:txBody>
          <a:bodyPr/>
          <a:lstStyle/>
          <a:p>
            <a:r>
              <a:rPr lang="en-US"/>
              <a:t>Link Layer</a:t>
            </a:r>
          </a:p>
        </p:txBody>
      </p:sp>
      <p:sp>
        <p:nvSpPr>
          <p:cNvPr id="695299" name="Rectangle 3"/>
          <p:cNvSpPr>
            <a:spLocks noGrp="1" noChangeArrowheads="1"/>
          </p:cNvSpPr>
          <p:nvPr>
            <p:ph type="body" sz="half" idx="1"/>
          </p:nvPr>
        </p:nvSpPr>
        <p:spPr/>
        <p:txBody>
          <a:bodyPr/>
          <a:lstStyle/>
          <a:p>
            <a:r>
              <a:rPr lang="en-US" sz="2400"/>
              <a:t>5.1 Introduction and services</a:t>
            </a:r>
          </a:p>
          <a:p>
            <a:r>
              <a:rPr lang="en-US" sz="2400"/>
              <a:t>5.2 Error detection and correction </a:t>
            </a:r>
          </a:p>
          <a:p>
            <a:r>
              <a:rPr lang="en-US" sz="2400"/>
              <a:t>5.3Multiple access protocols</a:t>
            </a:r>
          </a:p>
          <a:p>
            <a:r>
              <a:rPr lang="en-US" sz="2400"/>
              <a:t>5.4 Link-Layer Addressing</a:t>
            </a:r>
          </a:p>
          <a:p>
            <a:r>
              <a:rPr lang="en-US" sz="2400"/>
              <a:t>5.5 Ethernet</a:t>
            </a:r>
          </a:p>
        </p:txBody>
      </p:sp>
      <p:sp>
        <p:nvSpPr>
          <p:cNvPr id="695300" name="Rectangle 4"/>
          <p:cNvSpPr>
            <a:spLocks noGrp="1" noChangeArrowheads="1"/>
          </p:cNvSpPr>
          <p:nvPr>
            <p:ph type="body" sz="half" idx="2"/>
          </p:nvPr>
        </p:nvSpPr>
        <p:spPr>
          <a:xfrm>
            <a:off x="4495800" y="1600200"/>
            <a:ext cx="4054475" cy="4648200"/>
          </a:xfrm>
          <a:noFill/>
          <a:ln/>
        </p:spPr>
        <p:txBody>
          <a:bodyPr/>
          <a:lstStyle/>
          <a:p>
            <a:r>
              <a:rPr lang="en-US" sz="2400"/>
              <a:t>5.6 Link-layer switches</a:t>
            </a:r>
          </a:p>
          <a:p>
            <a:r>
              <a:rPr lang="en-US" sz="2400"/>
              <a:t>5.7 PPP</a:t>
            </a:r>
          </a:p>
          <a:p>
            <a:r>
              <a:rPr lang="en-US" sz="2400"/>
              <a:t>5.8 Link virtualization: MPLS</a:t>
            </a:r>
          </a:p>
          <a:p>
            <a:r>
              <a:rPr lang="en-US" sz="2400">
                <a:solidFill>
                  <a:srgbClr val="FF0000"/>
                </a:solidFill>
              </a:rPr>
              <a:t>5.9 A day in the life of a web request</a:t>
            </a:r>
          </a:p>
          <a:p>
            <a:pPr>
              <a:buFont typeface="ZapfDingbats" pitchFamily="82" charset="2"/>
              <a:buNone/>
            </a:pPr>
            <a:endParaRPr lang="en-US" sz="2400">
              <a:solidFill>
                <a:srgbClr val="FF0000"/>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39233965-01A9-4683-A63F-08B274ADDADF}" type="slidenum">
              <a:rPr lang="en-US"/>
              <a:pPr/>
              <a:t>93</a:t>
            </a:fld>
            <a:endParaRPr lang="en-US"/>
          </a:p>
        </p:txBody>
      </p:sp>
      <p:sp>
        <p:nvSpPr>
          <p:cNvPr id="697346" name="Rectangle 2"/>
          <p:cNvSpPr>
            <a:spLocks noGrp="1" noChangeArrowheads="1"/>
          </p:cNvSpPr>
          <p:nvPr>
            <p:ph type="title"/>
          </p:nvPr>
        </p:nvSpPr>
        <p:spPr>
          <a:xfrm>
            <a:off x="533400" y="228600"/>
            <a:ext cx="8034338" cy="1143000"/>
          </a:xfrm>
        </p:spPr>
        <p:txBody>
          <a:bodyPr/>
          <a:lstStyle/>
          <a:p>
            <a:r>
              <a:rPr lang="en-US" sz="2800" u="none">
                <a:solidFill>
                  <a:srgbClr val="FF0000"/>
                </a:solidFill>
              </a:rPr>
              <a:t>Synthesis:</a:t>
            </a:r>
            <a:r>
              <a:rPr lang="en-US" sz="2800" u="none"/>
              <a:t> a day in the life of a web request</a:t>
            </a:r>
          </a:p>
        </p:txBody>
      </p:sp>
      <p:sp>
        <p:nvSpPr>
          <p:cNvPr id="697347" name="Rectangle 3"/>
          <p:cNvSpPr>
            <a:spLocks noGrp="1" noChangeArrowheads="1"/>
          </p:cNvSpPr>
          <p:nvPr>
            <p:ph type="body" idx="1"/>
          </p:nvPr>
        </p:nvSpPr>
        <p:spPr>
          <a:xfrm>
            <a:off x="533400" y="1338263"/>
            <a:ext cx="7772400" cy="4648200"/>
          </a:xfrm>
        </p:spPr>
        <p:txBody>
          <a:bodyPr/>
          <a:lstStyle/>
          <a:p>
            <a:r>
              <a:rPr lang="en-US"/>
              <a:t>journey down protocol stack complete!</a:t>
            </a:r>
          </a:p>
          <a:p>
            <a:pPr lvl="1"/>
            <a:r>
              <a:rPr lang="en-US"/>
              <a:t>application, transport, network, link</a:t>
            </a:r>
          </a:p>
          <a:p>
            <a:r>
              <a:rPr lang="en-US"/>
              <a:t>putting-it-all-together: synthesis!</a:t>
            </a:r>
          </a:p>
          <a:p>
            <a:pPr lvl="1"/>
            <a:r>
              <a:rPr lang="en-US" i="1">
                <a:solidFill>
                  <a:srgbClr val="FF0000"/>
                </a:solidFill>
              </a:rPr>
              <a:t>goal:</a:t>
            </a:r>
            <a:r>
              <a:rPr lang="en-US"/>
              <a:t> identify, review, understand protocols (at all layers) involved in seemingly simple scenario: requesting www page</a:t>
            </a:r>
          </a:p>
          <a:p>
            <a:pPr lvl="1"/>
            <a:r>
              <a:rPr lang="en-US" i="1">
                <a:solidFill>
                  <a:srgbClr val="FF0000"/>
                </a:solidFill>
              </a:rPr>
              <a:t>scenario:</a:t>
            </a:r>
            <a:r>
              <a:rPr lang="en-US"/>
              <a:t> student attaches laptop to campus network, requests/receives www.google.com </a:t>
            </a:r>
          </a:p>
          <a:p>
            <a:endParaRPr lang="en-US"/>
          </a:p>
          <a:p>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Footer Placeholder 4"/>
          <p:cNvSpPr>
            <a:spLocks noGrp="1"/>
          </p:cNvSpPr>
          <p:nvPr>
            <p:ph type="ftr" sz="quarter" idx="11"/>
          </p:nvPr>
        </p:nvSpPr>
        <p:spPr/>
        <p:txBody>
          <a:bodyPr/>
          <a:lstStyle/>
          <a:p>
            <a:r>
              <a:rPr lang="en-US"/>
              <a:t>5: DataLink Layer</a:t>
            </a:r>
          </a:p>
        </p:txBody>
      </p:sp>
      <p:sp>
        <p:nvSpPr>
          <p:cNvPr id="189" name="Slide Number Placeholder 5"/>
          <p:cNvSpPr>
            <a:spLocks noGrp="1"/>
          </p:cNvSpPr>
          <p:nvPr>
            <p:ph type="sldNum" sz="quarter" idx="12"/>
          </p:nvPr>
        </p:nvSpPr>
        <p:spPr/>
        <p:txBody>
          <a:bodyPr/>
          <a:lstStyle/>
          <a:p>
            <a:r>
              <a:rPr lang="en-US"/>
              <a:t>5-</a:t>
            </a:r>
            <a:fld id="{B5A47A02-13EB-4A2D-BFB0-E6982C0829F7}" type="slidenum">
              <a:rPr lang="en-US"/>
              <a:pPr/>
              <a:t>94</a:t>
            </a:fld>
            <a:endParaRPr lang="en-US"/>
          </a:p>
        </p:txBody>
      </p:sp>
      <p:sp>
        <p:nvSpPr>
          <p:cNvPr id="699798" name="Freeform 406"/>
          <p:cNvSpPr>
            <a:spLocks/>
          </p:cNvSpPr>
          <p:nvPr/>
        </p:nvSpPr>
        <p:spPr bwMode="auto">
          <a:xfrm>
            <a:off x="4751388" y="706438"/>
            <a:ext cx="3894137" cy="3192462"/>
          </a:xfrm>
          <a:custGeom>
            <a:avLst/>
            <a:gdLst>
              <a:gd name="T0" fmla="*/ 84 w 2453"/>
              <a:gd name="T1" fmla="*/ 632 h 2011"/>
              <a:gd name="T2" fmla="*/ 16 w 2453"/>
              <a:gd name="T3" fmla="*/ 809 h 2011"/>
              <a:gd name="T4" fmla="*/ 9 w 2453"/>
              <a:gd name="T5" fmla="*/ 1005 h 2011"/>
              <a:gd name="T6" fmla="*/ 70 w 2453"/>
              <a:gd name="T7" fmla="*/ 1147 h 2011"/>
              <a:gd name="T8" fmla="*/ 165 w 2453"/>
              <a:gd name="T9" fmla="*/ 1364 h 2011"/>
              <a:gd name="T10" fmla="*/ 280 w 2453"/>
              <a:gd name="T11" fmla="*/ 1446 h 2011"/>
              <a:gd name="T12" fmla="*/ 549 w 2453"/>
              <a:gd name="T13" fmla="*/ 1627 h 2011"/>
              <a:gd name="T14" fmla="*/ 1152 w 2453"/>
              <a:gd name="T15" fmla="*/ 1687 h 2011"/>
              <a:gd name="T16" fmla="*/ 1542 w 2453"/>
              <a:gd name="T17" fmla="*/ 1965 h 2011"/>
              <a:gd name="T18" fmla="*/ 1675 w 2453"/>
              <a:gd name="T19" fmla="*/ 1965 h 2011"/>
              <a:gd name="T20" fmla="*/ 1933 w 2453"/>
              <a:gd name="T21" fmla="*/ 1945 h 2011"/>
              <a:gd name="T22" fmla="*/ 2376 w 2453"/>
              <a:gd name="T23" fmla="*/ 1793 h 2011"/>
              <a:gd name="T24" fmla="*/ 2396 w 2453"/>
              <a:gd name="T25" fmla="*/ 1508 h 2011"/>
              <a:gd name="T26" fmla="*/ 2293 w 2453"/>
              <a:gd name="T27" fmla="*/ 1297 h 2011"/>
              <a:gd name="T28" fmla="*/ 2347 w 2453"/>
              <a:gd name="T29" fmla="*/ 843 h 2011"/>
              <a:gd name="T30" fmla="*/ 2340 w 2453"/>
              <a:gd name="T31" fmla="*/ 653 h 2011"/>
              <a:gd name="T32" fmla="*/ 2177 w 2453"/>
              <a:gd name="T33" fmla="*/ 456 h 2011"/>
              <a:gd name="T34" fmla="*/ 1920 w 2453"/>
              <a:gd name="T35" fmla="*/ 165 h 2011"/>
              <a:gd name="T36" fmla="*/ 1601 w 2453"/>
              <a:gd name="T37" fmla="*/ 36 h 2011"/>
              <a:gd name="T38" fmla="*/ 1229 w 2453"/>
              <a:gd name="T39" fmla="*/ 16 h 2011"/>
              <a:gd name="T40" fmla="*/ 917 w 2453"/>
              <a:gd name="T41" fmla="*/ 131 h 2011"/>
              <a:gd name="T42" fmla="*/ 477 w 2453"/>
              <a:gd name="T43" fmla="*/ 260 h 2011"/>
              <a:gd name="T44" fmla="*/ 212 w 2453"/>
              <a:gd name="T45" fmla="*/ 375 h 2011"/>
              <a:gd name="T46" fmla="*/ 84 w 2453"/>
              <a:gd name="T47" fmla="*/ 632 h 2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53" h="2011">
                <a:moveTo>
                  <a:pt x="84" y="632"/>
                </a:moveTo>
                <a:cubicBezTo>
                  <a:pt x="51" y="704"/>
                  <a:pt x="28" y="747"/>
                  <a:pt x="16" y="809"/>
                </a:cubicBezTo>
                <a:cubicBezTo>
                  <a:pt x="4" y="871"/>
                  <a:pt x="0" y="949"/>
                  <a:pt x="9" y="1005"/>
                </a:cubicBezTo>
                <a:cubicBezTo>
                  <a:pt x="18" y="1061"/>
                  <a:pt x="44" y="1087"/>
                  <a:pt x="70" y="1147"/>
                </a:cubicBezTo>
                <a:cubicBezTo>
                  <a:pt x="96" y="1207"/>
                  <a:pt x="130" y="1314"/>
                  <a:pt x="165" y="1364"/>
                </a:cubicBezTo>
                <a:cubicBezTo>
                  <a:pt x="200" y="1414"/>
                  <a:pt x="216" y="1402"/>
                  <a:pt x="280" y="1446"/>
                </a:cubicBezTo>
                <a:cubicBezTo>
                  <a:pt x="344" y="1490"/>
                  <a:pt x="404" y="1587"/>
                  <a:pt x="549" y="1627"/>
                </a:cubicBezTo>
                <a:cubicBezTo>
                  <a:pt x="694" y="1667"/>
                  <a:pt x="987" y="1631"/>
                  <a:pt x="1152" y="1687"/>
                </a:cubicBezTo>
                <a:cubicBezTo>
                  <a:pt x="1317" y="1743"/>
                  <a:pt x="1455" y="1919"/>
                  <a:pt x="1542" y="1965"/>
                </a:cubicBezTo>
                <a:cubicBezTo>
                  <a:pt x="1629" y="2011"/>
                  <a:pt x="1610" y="1968"/>
                  <a:pt x="1675" y="1965"/>
                </a:cubicBezTo>
                <a:cubicBezTo>
                  <a:pt x="1740" y="1962"/>
                  <a:pt x="1816" y="1974"/>
                  <a:pt x="1933" y="1945"/>
                </a:cubicBezTo>
                <a:cubicBezTo>
                  <a:pt x="2050" y="1916"/>
                  <a:pt x="2299" y="1866"/>
                  <a:pt x="2376" y="1793"/>
                </a:cubicBezTo>
                <a:cubicBezTo>
                  <a:pt x="2453" y="1720"/>
                  <a:pt x="2410" y="1591"/>
                  <a:pt x="2396" y="1508"/>
                </a:cubicBezTo>
                <a:cubicBezTo>
                  <a:pt x="2382" y="1425"/>
                  <a:pt x="2301" y="1408"/>
                  <a:pt x="2293" y="1297"/>
                </a:cubicBezTo>
                <a:cubicBezTo>
                  <a:pt x="2285" y="1186"/>
                  <a:pt x="2339" y="950"/>
                  <a:pt x="2347" y="843"/>
                </a:cubicBezTo>
                <a:cubicBezTo>
                  <a:pt x="2355" y="736"/>
                  <a:pt x="2368" y="717"/>
                  <a:pt x="2340" y="653"/>
                </a:cubicBezTo>
                <a:cubicBezTo>
                  <a:pt x="2312" y="589"/>
                  <a:pt x="2247" y="537"/>
                  <a:pt x="2177" y="456"/>
                </a:cubicBezTo>
                <a:cubicBezTo>
                  <a:pt x="2107" y="375"/>
                  <a:pt x="2016" y="235"/>
                  <a:pt x="1920" y="165"/>
                </a:cubicBezTo>
                <a:cubicBezTo>
                  <a:pt x="1824" y="95"/>
                  <a:pt x="1716" y="61"/>
                  <a:pt x="1601" y="36"/>
                </a:cubicBezTo>
                <a:cubicBezTo>
                  <a:pt x="1486" y="11"/>
                  <a:pt x="1343" y="0"/>
                  <a:pt x="1229" y="16"/>
                </a:cubicBezTo>
                <a:cubicBezTo>
                  <a:pt x="1115" y="32"/>
                  <a:pt x="1042" y="90"/>
                  <a:pt x="917" y="131"/>
                </a:cubicBezTo>
                <a:cubicBezTo>
                  <a:pt x="792" y="172"/>
                  <a:pt x="595" y="219"/>
                  <a:pt x="477" y="260"/>
                </a:cubicBezTo>
                <a:cubicBezTo>
                  <a:pt x="359" y="301"/>
                  <a:pt x="280" y="311"/>
                  <a:pt x="212" y="375"/>
                </a:cubicBezTo>
                <a:cubicBezTo>
                  <a:pt x="144" y="439"/>
                  <a:pt x="117" y="560"/>
                  <a:pt x="84" y="632"/>
                </a:cubicBezTo>
                <a:close/>
              </a:path>
            </a:pathLst>
          </a:custGeom>
          <a:solidFill>
            <a:srgbClr val="00FFFF"/>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99394" name="Rectangle 2"/>
          <p:cNvSpPr>
            <a:spLocks noGrp="1" noChangeArrowheads="1"/>
          </p:cNvSpPr>
          <p:nvPr>
            <p:ph type="title"/>
          </p:nvPr>
        </p:nvSpPr>
        <p:spPr>
          <a:xfrm>
            <a:off x="533400" y="228600"/>
            <a:ext cx="8034338" cy="1143000"/>
          </a:xfrm>
        </p:spPr>
        <p:txBody>
          <a:bodyPr/>
          <a:lstStyle/>
          <a:p>
            <a:r>
              <a:rPr lang="en-US" sz="2800" u="none"/>
              <a:t>A day in the life: scenario</a:t>
            </a:r>
          </a:p>
        </p:txBody>
      </p:sp>
      <p:sp>
        <p:nvSpPr>
          <p:cNvPr id="699590" name="Freeform 3"/>
          <p:cNvSpPr>
            <a:spLocks/>
          </p:cNvSpPr>
          <p:nvPr/>
        </p:nvSpPr>
        <p:spPr bwMode="auto">
          <a:xfrm>
            <a:off x="611188" y="1273175"/>
            <a:ext cx="3554412" cy="2754313"/>
          </a:xfrm>
          <a:custGeom>
            <a:avLst/>
            <a:gdLst>
              <a:gd name="T0" fmla="*/ 2192 w 2406"/>
              <a:gd name="T1" fmla="*/ 274 h 958"/>
              <a:gd name="T2" fmla="*/ 1857 w 2406"/>
              <a:gd name="T3" fmla="*/ 77 h 958"/>
              <a:gd name="T4" fmla="*/ 1393 w 2406"/>
              <a:gd name="T5" fmla="*/ 7 h 958"/>
              <a:gd name="T6" fmla="*/ 713 w 2406"/>
              <a:gd name="T7" fmla="*/ 122 h 958"/>
              <a:gd name="T8" fmla="*/ 280 w 2406"/>
              <a:gd name="T9" fmla="*/ 234 h 958"/>
              <a:gd name="T10" fmla="*/ 26 w 2406"/>
              <a:gd name="T11" fmla="*/ 522 h 958"/>
              <a:gd name="T12" fmla="*/ 122 w 2406"/>
              <a:gd name="T13" fmla="*/ 773 h 958"/>
              <a:gd name="T14" fmla="*/ 273 w 2406"/>
              <a:gd name="T15" fmla="*/ 894 h 958"/>
              <a:gd name="T16" fmla="*/ 1169 w 2406"/>
              <a:gd name="T17" fmla="*/ 876 h 958"/>
              <a:gd name="T18" fmla="*/ 1659 w 2406"/>
              <a:gd name="T19" fmla="*/ 954 h 958"/>
              <a:gd name="T20" fmla="*/ 2129 w 2406"/>
              <a:gd name="T21" fmla="*/ 897 h 958"/>
              <a:gd name="T22" fmla="*/ 2350 w 2406"/>
              <a:gd name="T23" fmla="*/ 591 h 958"/>
              <a:gd name="T24" fmla="*/ 2192 w 2406"/>
              <a:gd name="T25" fmla="*/ 274 h 9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06"/>
              <a:gd name="T40" fmla="*/ 0 h 958"/>
              <a:gd name="T41" fmla="*/ 2406 w 2406"/>
              <a:gd name="T42" fmla="*/ 958 h 9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06" h="958">
                <a:moveTo>
                  <a:pt x="2192" y="274"/>
                </a:moveTo>
                <a:cubicBezTo>
                  <a:pt x="1978" y="94"/>
                  <a:pt x="1990" y="122"/>
                  <a:pt x="1857" y="77"/>
                </a:cubicBezTo>
                <a:cubicBezTo>
                  <a:pt x="1724" y="32"/>
                  <a:pt x="1584" y="0"/>
                  <a:pt x="1393" y="7"/>
                </a:cubicBezTo>
                <a:cubicBezTo>
                  <a:pt x="1202" y="14"/>
                  <a:pt x="898" y="84"/>
                  <a:pt x="713" y="122"/>
                </a:cubicBezTo>
                <a:cubicBezTo>
                  <a:pt x="528" y="160"/>
                  <a:pt x="395" y="168"/>
                  <a:pt x="280" y="234"/>
                </a:cubicBezTo>
                <a:cubicBezTo>
                  <a:pt x="166" y="301"/>
                  <a:pt x="52" y="432"/>
                  <a:pt x="26" y="522"/>
                </a:cubicBezTo>
                <a:cubicBezTo>
                  <a:pt x="0" y="612"/>
                  <a:pt x="81" y="711"/>
                  <a:pt x="122" y="773"/>
                </a:cubicBezTo>
                <a:cubicBezTo>
                  <a:pt x="163" y="835"/>
                  <a:pt x="99" y="877"/>
                  <a:pt x="273" y="894"/>
                </a:cubicBezTo>
                <a:cubicBezTo>
                  <a:pt x="447" y="911"/>
                  <a:pt x="938" y="866"/>
                  <a:pt x="1169" y="876"/>
                </a:cubicBezTo>
                <a:cubicBezTo>
                  <a:pt x="1400" y="886"/>
                  <a:pt x="1499" y="950"/>
                  <a:pt x="1659" y="954"/>
                </a:cubicBezTo>
                <a:cubicBezTo>
                  <a:pt x="1819" y="958"/>
                  <a:pt x="2014" y="958"/>
                  <a:pt x="2129" y="897"/>
                </a:cubicBezTo>
                <a:cubicBezTo>
                  <a:pt x="2244" y="836"/>
                  <a:pt x="2327" y="856"/>
                  <a:pt x="2350" y="591"/>
                </a:cubicBezTo>
                <a:cubicBezTo>
                  <a:pt x="2373" y="326"/>
                  <a:pt x="2406" y="454"/>
                  <a:pt x="2192" y="274"/>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grpSp>
        <p:nvGrpSpPr>
          <p:cNvPr id="699592" name="Group 4"/>
          <p:cNvGrpSpPr>
            <a:grpSpLocks/>
          </p:cNvGrpSpPr>
          <p:nvPr/>
        </p:nvGrpSpPr>
        <p:grpSpPr bwMode="auto">
          <a:xfrm>
            <a:off x="5383213" y="2679700"/>
            <a:ext cx="757237" cy="379413"/>
            <a:chOff x="2466" y="2026"/>
            <a:chExt cx="477" cy="282"/>
          </a:xfrm>
        </p:grpSpPr>
        <p:sp>
          <p:nvSpPr>
            <p:cNvPr id="699593" name="Oval 5"/>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sp>
          <p:nvSpPr>
            <p:cNvPr id="699594" name="Line 6"/>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595" name="Rectangle 7"/>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endParaRPr>
            </a:p>
          </p:txBody>
        </p:sp>
        <p:sp>
          <p:nvSpPr>
            <p:cNvPr id="699596" name="Oval 8"/>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grpSp>
          <p:nvGrpSpPr>
            <p:cNvPr id="699597" name="Group 9"/>
            <p:cNvGrpSpPr>
              <a:grpSpLocks/>
            </p:cNvGrpSpPr>
            <p:nvPr/>
          </p:nvGrpSpPr>
          <p:grpSpPr bwMode="auto">
            <a:xfrm>
              <a:off x="2581" y="2061"/>
              <a:ext cx="236" cy="94"/>
              <a:chOff x="2848" y="848"/>
              <a:chExt cx="140" cy="98"/>
            </a:xfrm>
          </p:grpSpPr>
          <p:sp>
            <p:nvSpPr>
              <p:cNvPr id="699598" name="Line 10"/>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599" name="Line 11"/>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00" name="Line 12"/>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99601" name="Group 13"/>
            <p:cNvGrpSpPr>
              <a:grpSpLocks/>
            </p:cNvGrpSpPr>
            <p:nvPr/>
          </p:nvGrpSpPr>
          <p:grpSpPr bwMode="auto">
            <a:xfrm flipV="1">
              <a:off x="2581" y="2060"/>
              <a:ext cx="236" cy="94"/>
              <a:chOff x="2848" y="848"/>
              <a:chExt cx="140" cy="98"/>
            </a:xfrm>
          </p:grpSpPr>
          <p:sp>
            <p:nvSpPr>
              <p:cNvPr id="699602" name="Line 14"/>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03" name="Line 15"/>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04" name="Line 16"/>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99605" name="Line 17"/>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06" name="Line 18"/>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99607" name="Group 19"/>
          <p:cNvGrpSpPr>
            <a:grpSpLocks/>
          </p:cNvGrpSpPr>
          <p:nvPr/>
        </p:nvGrpSpPr>
        <p:grpSpPr bwMode="auto">
          <a:xfrm>
            <a:off x="6748463" y="2425700"/>
            <a:ext cx="757237" cy="379413"/>
            <a:chOff x="2466" y="2026"/>
            <a:chExt cx="477" cy="282"/>
          </a:xfrm>
        </p:grpSpPr>
        <p:sp>
          <p:nvSpPr>
            <p:cNvPr id="699608" name="Oval 20"/>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sp>
          <p:nvSpPr>
            <p:cNvPr id="699609" name="Line 21"/>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10" name="Rectangle 22"/>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endParaRPr>
            </a:p>
          </p:txBody>
        </p:sp>
        <p:sp>
          <p:nvSpPr>
            <p:cNvPr id="699611" name="Oval 23"/>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grpSp>
          <p:nvGrpSpPr>
            <p:cNvPr id="699612" name="Group 24"/>
            <p:cNvGrpSpPr>
              <a:grpSpLocks/>
            </p:cNvGrpSpPr>
            <p:nvPr/>
          </p:nvGrpSpPr>
          <p:grpSpPr bwMode="auto">
            <a:xfrm>
              <a:off x="2581" y="2061"/>
              <a:ext cx="236" cy="94"/>
              <a:chOff x="2848" y="848"/>
              <a:chExt cx="140" cy="98"/>
            </a:xfrm>
          </p:grpSpPr>
          <p:sp>
            <p:nvSpPr>
              <p:cNvPr id="699613" name="Line 25"/>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14" name="Line 26"/>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15" name="Line 27"/>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99616" name="Group 28"/>
            <p:cNvGrpSpPr>
              <a:grpSpLocks/>
            </p:cNvGrpSpPr>
            <p:nvPr/>
          </p:nvGrpSpPr>
          <p:grpSpPr bwMode="auto">
            <a:xfrm flipV="1">
              <a:off x="2581" y="2060"/>
              <a:ext cx="236" cy="94"/>
              <a:chOff x="2848" y="848"/>
              <a:chExt cx="140" cy="98"/>
            </a:xfrm>
          </p:grpSpPr>
          <p:sp>
            <p:nvSpPr>
              <p:cNvPr id="699617" name="Line 29"/>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18" name="Line 30"/>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19" name="Line 31"/>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99620" name="Line 32"/>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21" name="Line 33"/>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99622" name="Text Box 34"/>
          <p:cNvSpPr txBox="1">
            <a:spLocks noChangeArrowheads="1"/>
          </p:cNvSpPr>
          <p:nvPr/>
        </p:nvSpPr>
        <p:spPr bwMode="auto">
          <a:xfrm>
            <a:off x="5364163" y="1762125"/>
            <a:ext cx="18113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i="0">
                <a:solidFill>
                  <a:srgbClr val="000000"/>
                </a:solidFill>
                <a:latin typeface="Arial" charset="0"/>
              </a:rPr>
              <a:t>Comcast network </a:t>
            </a:r>
          </a:p>
          <a:p>
            <a:pPr eaLnBrk="1" hangingPunct="1"/>
            <a:r>
              <a:rPr lang="en-US" sz="1600" i="0">
                <a:solidFill>
                  <a:srgbClr val="000000"/>
                </a:solidFill>
                <a:latin typeface="Arial" charset="0"/>
              </a:rPr>
              <a:t>68.80.0.0/13</a:t>
            </a:r>
          </a:p>
        </p:txBody>
      </p:sp>
      <p:sp>
        <p:nvSpPr>
          <p:cNvPr id="699623" name="Line 36"/>
          <p:cNvSpPr>
            <a:spLocks noChangeShapeType="1"/>
          </p:cNvSpPr>
          <p:nvPr/>
        </p:nvSpPr>
        <p:spPr bwMode="auto">
          <a:xfrm flipV="1">
            <a:off x="3613150" y="2344738"/>
            <a:ext cx="155575" cy="142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99624" name="Group 38"/>
          <p:cNvGrpSpPr>
            <a:grpSpLocks/>
          </p:cNvGrpSpPr>
          <p:nvPr/>
        </p:nvGrpSpPr>
        <p:grpSpPr bwMode="auto">
          <a:xfrm>
            <a:off x="3094038" y="2459038"/>
            <a:ext cx="742950" cy="311150"/>
            <a:chOff x="1935" y="960"/>
            <a:chExt cx="468" cy="196"/>
          </a:xfrm>
        </p:grpSpPr>
        <p:sp>
          <p:nvSpPr>
            <p:cNvPr id="699625" name="Line 39"/>
            <p:cNvSpPr>
              <a:spLocks noChangeShapeType="1"/>
            </p:cNvSpPr>
            <p:nvPr/>
          </p:nvSpPr>
          <p:spPr bwMode="auto">
            <a:xfrm>
              <a:off x="2368" y="96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99626" name="Rectangle 40"/>
            <p:cNvSpPr>
              <a:spLocks noChangeArrowheads="1"/>
            </p:cNvSpPr>
            <p:nvPr/>
          </p:nvSpPr>
          <p:spPr bwMode="auto">
            <a:xfrm>
              <a:off x="1935" y="1065"/>
              <a:ext cx="465" cy="91"/>
            </a:xfrm>
            <a:prstGeom prst="rect">
              <a:avLst/>
            </a:prstGeom>
            <a:solidFill>
              <a:srgbClr val="BBE0E3"/>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accent1"/>
              </a:extrusionClr>
            </a:sp3d>
          </p:spPr>
          <p:txBody>
            <a:bodyPr wrap="none" anchor="ctr">
              <a:flatTx/>
            </a:bodyPr>
            <a:lstStyle/>
            <a:p>
              <a:pPr eaLnBrk="1" hangingPunct="1"/>
              <a:endParaRPr lang="en-US" i="0">
                <a:latin typeface="Arial" charset="0"/>
              </a:endParaRPr>
            </a:p>
          </p:txBody>
        </p:sp>
        <p:sp>
          <p:nvSpPr>
            <p:cNvPr id="699627" name="Freeform 41"/>
            <p:cNvSpPr>
              <a:spLocks/>
            </p:cNvSpPr>
            <p:nvPr/>
          </p:nvSpPr>
          <p:spPr bwMode="auto">
            <a:xfrm>
              <a:off x="2069" y="975"/>
              <a:ext cx="307" cy="63"/>
            </a:xfrm>
            <a:custGeom>
              <a:avLst/>
              <a:gdLst>
                <a:gd name="T0" fmla="*/ 0 w 432"/>
                <a:gd name="T1" fmla="*/ 0 h 105"/>
                <a:gd name="T2" fmla="*/ 85 w 432"/>
                <a:gd name="T3" fmla="*/ 0 h 105"/>
                <a:gd name="T4" fmla="*/ 307 w 432"/>
                <a:gd name="T5" fmla="*/ 105 h 105"/>
                <a:gd name="T6" fmla="*/ 432 w 432"/>
                <a:gd name="T7" fmla="*/ 105 h 105"/>
                <a:gd name="T8" fmla="*/ 0 60000 65536"/>
                <a:gd name="T9" fmla="*/ 0 60000 65536"/>
                <a:gd name="T10" fmla="*/ 0 60000 65536"/>
                <a:gd name="T11" fmla="*/ 0 60000 65536"/>
                <a:gd name="T12" fmla="*/ 0 w 432"/>
                <a:gd name="T13" fmla="*/ 0 h 105"/>
                <a:gd name="T14" fmla="*/ 432 w 432"/>
                <a:gd name="T15" fmla="*/ 105 h 105"/>
              </a:gdLst>
              <a:ahLst/>
              <a:cxnLst>
                <a:cxn ang="T8">
                  <a:pos x="T0" y="T1"/>
                </a:cxn>
                <a:cxn ang="T9">
                  <a:pos x="T2" y="T3"/>
                </a:cxn>
                <a:cxn ang="T10">
                  <a:pos x="T4" y="T5"/>
                </a:cxn>
                <a:cxn ang="T11">
                  <a:pos x="T6" y="T7"/>
                </a:cxn>
              </a:cxnLst>
              <a:rect l="T12" t="T13" r="T14" b="T15"/>
              <a:pathLst>
                <a:path w="432" h="105">
                  <a:moveTo>
                    <a:pt x="0" y="0"/>
                  </a:moveTo>
                  <a:lnTo>
                    <a:pt x="85" y="0"/>
                  </a:lnTo>
                  <a:lnTo>
                    <a:pt x="307" y="105"/>
                  </a:lnTo>
                  <a:lnTo>
                    <a:pt x="432" y="10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i="0">
                <a:latin typeface="Arial" charset="0"/>
              </a:endParaRPr>
            </a:p>
          </p:txBody>
        </p:sp>
        <p:sp>
          <p:nvSpPr>
            <p:cNvPr id="699628" name="Freeform 42"/>
            <p:cNvSpPr>
              <a:spLocks/>
            </p:cNvSpPr>
            <p:nvPr/>
          </p:nvSpPr>
          <p:spPr bwMode="auto">
            <a:xfrm flipV="1">
              <a:off x="2051" y="981"/>
              <a:ext cx="352" cy="63"/>
            </a:xfrm>
            <a:custGeom>
              <a:avLst/>
              <a:gdLst>
                <a:gd name="T0" fmla="*/ 0 w 432"/>
                <a:gd name="T1" fmla="*/ 0 h 105"/>
                <a:gd name="T2" fmla="*/ 85 w 432"/>
                <a:gd name="T3" fmla="*/ 0 h 105"/>
                <a:gd name="T4" fmla="*/ 307 w 432"/>
                <a:gd name="T5" fmla="*/ 105 h 105"/>
                <a:gd name="T6" fmla="*/ 432 w 432"/>
                <a:gd name="T7" fmla="*/ 105 h 105"/>
                <a:gd name="T8" fmla="*/ 0 60000 65536"/>
                <a:gd name="T9" fmla="*/ 0 60000 65536"/>
                <a:gd name="T10" fmla="*/ 0 60000 65536"/>
                <a:gd name="T11" fmla="*/ 0 60000 65536"/>
                <a:gd name="T12" fmla="*/ 0 w 432"/>
                <a:gd name="T13" fmla="*/ 0 h 105"/>
                <a:gd name="T14" fmla="*/ 432 w 432"/>
                <a:gd name="T15" fmla="*/ 105 h 105"/>
              </a:gdLst>
              <a:ahLst/>
              <a:cxnLst>
                <a:cxn ang="T8">
                  <a:pos x="T0" y="T1"/>
                </a:cxn>
                <a:cxn ang="T9">
                  <a:pos x="T2" y="T3"/>
                </a:cxn>
                <a:cxn ang="T10">
                  <a:pos x="T4" y="T5"/>
                </a:cxn>
                <a:cxn ang="T11">
                  <a:pos x="T6" y="T7"/>
                </a:cxn>
              </a:cxnLst>
              <a:rect l="T12" t="T13" r="T14" b="T15"/>
              <a:pathLst>
                <a:path w="432" h="105">
                  <a:moveTo>
                    <a:pt x="0" y="0"/>
                  </a:moveTo>
                  <a:lnTo>
                    <a:pt x="85" y="0"/>
                  </a:lnTo>
                  <a:lnTo>
                    <a:pt x="307" y="105"/>
                  </a:lnTo>
                  <a:lnTo>
                    <a:pt x="432" y="10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a:lstStyle/>
            <a:p>
              <a:pPr eaLnBrk="1" hangingPunct="1"/>
              <a:endParaRPr lang="en-US" i="0">
                <a:latin typeface="Arial" charset="0"/>
              </a:endParaRPr>
            </a:p>
          </p:txBody>
        </p:sp>
      </p:grpSp>
      <p:sp>
        <p:nvSpPr>
          <p:cNvPr id="699629" name="Line 43"/>
          <p:cNvSpPr>
            <a:spLocks noChangeShapeType="1"/>
          </p:cNvSpPr>
          <p:nvPr/>
        </p:nvSpPr>
        <p:spPr bwMode="auto">
          <a:xfrm flipV="1">
            <a:off x="2503488" y="2517775"/>
            <a:ext cx="6953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9630" name="Line 44"/>
          <p:cNvSpPr>
            <a:spLocks noChangeShapeType="1"/>
          </p:cNvSpPr>
          <p:nvPr/>
        </p:nvSpPr>
        <p:spPr bwMode="auto">
          <a:xfrm flipV="1">
            <a:off x="3762375" y="2201863"/>
            <a:ext cx="138113" cy="14287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99631" name="Rectangle 45"/>
          <p:cNvSpPr>
            <a:spLocks noChangeArrowheads="1"/>
          </p:cNvSpPr>
          <p:nvPr/>
        </p:nvSpPr>
        <p:spPr bwMode="auto">
          <a:xfrm>
            <a:off x="2241550" y="2479675"/>
            <a:ext cx="257175" cy="69850"/>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699633" name="Line 48"/>
          <p:cNvSpPr>
            <a:spLocks noChangeShapeType="1"/>
          </p:cNvSpPr>
          <p:nvPr/>
        </p:nvSpPr>
        <p:spPr bwMode="auto">
          <a:xfrm flipV="1">
            <a:off x="3117850" y="2736850"/>
            <a:ext cx="512763" cy="6127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99634" name="Group 49"/>
          <p:cNvGrpSpPr>
            <a:grpSpLocks/>
          </p:cNvGrpSpPr>
          <p:nvPr/>
        </p:nvGrpSpPr>
        <p:grpSpPr bwMode="auto">
          <a:xfrm>
            <a:off x="2598738" y="3365500"/>
            <a:ext cx="987425" cy="479425"/>
            <a:chOff x="1118" y="1621"/>
            <a:chExt cx="622" cy="302"/>
          </a:xfrm>
        </p:grpSpPr>
        <p:sp>
          <p:nvSpPr>
            <p:cNvPr id="699635" name="Rectangle 50"/>
            <p:cNvSpPr>
              <a:spLocks noChangeArrowheads="1"/>
            </p:cNvSpPr>
            <p:nvPr/>
          </p:nvSpPr>
          <p:spPr bwMode="auto">
            <a:xfrm>
              <a:off x="1578" y="1789"/>
              <a:ext cx="162" cy="44"/>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699636" name="Rectangle 51"/>
            <p:cNvSpPr>
              <a:spLocks noChangeArrowheads="1"/>
            </p:cNvSpPr>
            <p:nvPr/>
          </p:nvSpPr>
          <p:spPr bwMode="auto">
            <a:xfrm rot="-2700000">
              <a:off x="1336" y="1621"/>
              <a:ext cx="162" cy="44"/>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latin typeface="Arial" charset="0"/>
              </a:endParaRPr>
            </a:p>
          </p:txBody>
        </p:sp>
        <p:grpSp>
          <p:nvGrpSpPr>
            <p:cNvPr id="699637" name="Group 52"/>
            <p:cNvGrpSpPr>
              <a:grpSpLocks/>
            </p:cNvGrpSpPr>
            <p:nvPr/>
          </p:nvGrpSpPr>
          <p:grpSpPr bwMode="auto">
            <a:xfrm>
              <a:off x="1118" y="1684"/>
              <a:ext cx="477" cy="239"/>
              <a:chOff x="2466" y="2026"/>
              <a:chExt cx="477" cy="282"/>
            </a:xfrm>
          </p:grpSpPr>
          <p:sp>
            <p:nvSpPr>
              <p:cNvPr id="699638" name="Oval 53"/>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sp>
            <p:nvSpPr>
              <p:cNvPr id="699639" name="Line 54"/>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40" name="Rectangle 55"/>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endParaRPr>
              </a:p>
            </p:txBody>
          </p:sp>
          <p:sp>
            <p:nvSpPr>
              <p:cNvPr id="699641" name="Oval 56"/>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grpSp>
            <p:nvGrpSpPr>
              <p:cNvPr id="699642" name="Group 57"/>
              <p:cNvGrpSpPr>
                <a:grpSpLocks/>
              </p:cNvGrpSpPr>
              <p:nvPr/>
            </p:nvGrpSpPr>
            <p:grpSpPr bwMode="auto">
              <a:xfrm>
                <a:off x="2581" y="2061"/>
                <a:ext cx="236" cy="94"/>
                <a:chOff x="2848" y="848"/>
                <a:chExt cx="140" cy="98"/>
              </a:xfrm>
            </p:grpSpPr>
            <p:sp>
              <p:nvSpPr>
                <p:cNvPr id="699643" name="Line 58"/>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44" name="Line 59"/>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45" name="Line 60"/>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99646" name="Group 61"/>
              <p:cNvGrpSpPr>
                <a:grpSpLocks/>
              </p:cNvGrpSpPr>
              <p:nvPr/>
            </p:nvGrpSpPr>
            <p:grpSpPr bwMode="auto">
              <a:xfrm flipV="1">
                <a:off x="2581" y="2060"/>
                <a:ext cx="236" cy="94"/>
                <a:chOff x="2848" y="848"/>
                <a:chExt cx="140" cy="98"/>
              </a:xfrm>
            </p:grpSpPr>
            <p:sp>
              <p:nvSpPr>
                <p:cNvPr id="699647" name="Line 62"/>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48" name="Line 63"/>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49" name="Line 64"/>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99650" name="Line 65"/>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51" name="Line 66"/>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699652" name="Line 68"/>
          <p:cNvSpPr>
            <a:spLocks noChangeShapeType="1"/>
          </p:cNvSpPr>
          <p:nvPr/>
        </p:nvSpPr>
        <p:spPr bwMode="auto">
          <a:xfrm flipV="1">
            <a:off x="3589338" y="2930525"/>
            <a:ext cx="1819275" cy="7334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99653" name="Group 69"/>
          <p:cNvGrpSpPr>
            <a:grpSpLocks/>
          </p:cNvGrpSpPr>
          <p:nvPr/>
        </p:nvGrpSpPr>
        <p:grpSpPr bwMode="auto">
          <a:xfrm>
            <a:off x="7405688" y="3341688"/>
            <a:ext cx="757237" cy="379412"/>
            <a:chOff x="2466" y="2026"/>
            <a:chExt cx="477" cy="282"/>
          </a:xfrm>
        </p:grpSpPr>
        <p:sp>
          <p:nvSpPr>
            <p:cNvPr id="699654" name="Oval 70"/>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sp>
          <p:nvSpPr>
            <p:cNvPr id="699655" name="Line 71"/>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56" name="Rectangle 72"/>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endParaRPr>
            </a:p>
          </p:txBody>
        </p:sp>
        <p:sp>
          <p:nvSpPr>
            <p:cNvPr id="699657" name="Oval 73"/>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grpSp>
          <p:nvGrpSpPr>
            <p:cNvPr id="699658" name="Group 74"/>
            <p:cNvGrpSpPr>
              <a:grpSpLocks/>
            </p:cNvGrpSpPr>
            <p:nvPr/>
          </p:nvGrpSpPr>
          <p:grpSpPr bwMode="auto">
            <a:xfrm>
              <a:off x="2581" y="2061"/>
              <a:ext cx="236" cy="94"/>
              <a:chOff x="2848" y="848"/>
              <a:chExt cx="140" cy="98"/>
            </a:xfrm>
          </p:grpSpPr>
          <p:sp>
            <p:nvSpPr>
              <p:cNvPr id="699659" name="Line 75"/>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60" name="Line 76"/>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61" name="Line 77"/>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99662" name="Group 78"/>
            <p:cNvGrpSpPr>
              <a:grpSpLocks/>
            </p:cNvGrpSpPr>
            <p:nvPr/>
          </p:nvGrpSpPr>
          <p:grpSpPr bwMode="auto">
            <a:xfrm flipV="1">
              <a:off x="2581" y="2060"/>
              <a:ext cx="236" cy="94"/>
              <a:chOff x="2848" y="848"/>
              <a:chExt cx="140" cy="98"/>
            </a:xfrm>
          </p:grpSpPr>
          <p:sp>
            <p:nvSpPr>
              <p:cNvPr id="699663" name="Line 79"/>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64" name="Line 80"/>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65" name="Line 81"/>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99666" name="Line 82"/>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67" name="Line 83"/>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99668" name="Group 84"/>
          <p:cNvGrpSpPr>
            <a:grpSpLocks/>
          </p:cNvGrpSpPr>
          <p:nvPr/>
        </p:nvGrpSpPr>
        <p:grpSpPr bwMode="auto">
          <a:xfrm>
            <a:off x="7307263" y="1511300"/>
            <a:ext cx="306387" cy="647700"/>
            <a:chOff x="4180" y="783"/>
            <a:chExt cx="150" cy="307"/>
          </a:xfrm>
        </p:grpSpPr>
        <p:sp>
          <p:nvSpPr>
            <p:cNvPr id="699669" name="AutoShape 85"/>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9670" name="Rectangle 86"/>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9671" name="Rectangle 87"/>
            <p:cNvSpPr>
              <a:spLocks noChangeArrowheads="1"/>
            </p:cNvSpPr>
            <p:nvPr/>
          </p:nvSpPr>
          <p:spPr bwMode="auto">
            <a:xfrm>
              <a:off x="4181" y="852"/>
              <a:ext cx="95" cy="236"/>
            </a:xfrm>
            <a:prstGeom prst="rect">
              <a:avLst/>
            </a:prstGeom>
            <a:solidFill>
              <a:srgbClr val="33CCCC"/>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699672" name="AutoShape 88"/>
            <p:cNvSpPr>
              <a:spLocks noChangeArrowheads="1"/>
            </p:cNvSpPr>
            <p:nvPr/>
          </p:nvSpPr>
          <p:spPr bwMode="auto">
            <a:xfrm>
              <a:off x="4180" y="783"/>
              <a:ext cx="150" cy="71"/>
            </a:xfrm>
            <a:prstGeom prst="parallelogram">
              <a:avLst>
                <a:gd name="adj" fmla="val 81387"/>
              </a:avLst>
            </a:prstGeom>
            <a:solidFill>
              <a:srgbClr val="33CCCC"/>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699673" name="Line 89"/>
            <p:cNvSpPr>
              <a:spLocks noChangeShapeType="1"/>
            </p:cNvSpPr>
            <p:nvPr/>
          </p:nvSpPr>
          <p:spPr bwMode="auto">
            <a:xfrm>
              <a:off x="4330" y="788"/>
              <a:ext cx="0" cy="2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74" name="Line 90"/>
            <p:cNvSpPr>
              <a:spLocks noChangeShapeType="1"/>
            </p:cNvSpPr>
            <p:nvPr/>
          </p:nvSpPr>
          <p:spPr bwMode="auto">
            <a:xfrm flipH="1">
              <a:off x="4276" y="1019"/>
              <a:ext cx="54" cy="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75" name="Rectangle 91"/>
            <p:cNvSpPr>
              <a:spLocks noChangeArrowheads="1"/>
            </p:cNvSpPr>
            <p:nvPr/>
          </p:nvSpPr>
          <p:spPr bwMode="auto">
            <a:xfrm>
              <a:off x="4193" y="883"/>
              <a:ext cx="63" cy="136"/>
            </a:xfrm>
            <a:prstGeom prst="rect">
              <a:avLst/>
            </a:prstGeom>
            <a:solidFill>
              <a:srgbClr val="333399"/>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699676" name="Rectangle 92"/>
            <p:cNvSpPr>
              <a:spLocks noChangeArrowheads="1"/>
            </p:cNvSpPr>
            <p:nvPr/>
          </p:nvSpPr>
          <p:spPr bwMode="auto">
            <a:xfrm>
              <a:off x="4202" y="924"/>
              <a:ext cx="48"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grpSp>
      <p:sp>
        <p:nvSpPr>
          <p:cNvPr id="699677" name="Line 93"/>
          <p:cNvSpPr>
            <a:spLocks noChangeShapeType="1"/>
          </p:cNvSpPr>
          <p:nvPr/>
        </p:nvSpPr>
        <p:spPr bwMode="auto">
          <a:xfrm flipH="1">
            <a:off x="7124700" y="2166938"/>
            <a:ext cx="260350" cy="2587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9678" name="Freeform 94"/>
          <p:cNvSpPr>
            <a:spLocks/>
          </p:cNvSpPr>
          <p:nvPr/>
        </p:nvSpPr>
        <p:spPr bwMode="auto">
          <a:xfrm>
            <a:off x="1089025" y="4157663"/>
            <a:ext cx="6419850" cy="1620837"/>
          </a:xfrm>
          <a:custGeom>
            <a:avLst/>
            <a:gdLst>
              <a:gd name="T0" fmla="*/ 2192 w 2406"/>
              <a:gd name="T1" fmla="*/ 274 h 958"/>
              <a:gd name="T2" fmla="*/ 1857 w 2406"/>
              <a:gd name="T3" fmla="*/ 77 h 958"/>
              <a:gd name="T4" fmla="*/ 1393 w 2406"/>
              <a:gd name="T5" fmla="*/ 7 h 958"/>
              <a:gd name="T6" fmla="*/ 713 w 2406"/>
              <a:gd name="T7" fmla="*/ 122 h 958"/>
              <a:gd name="T8" fmla="*/ 280 w 2406"/>
              <a:gd name="T9" fmla="*/ 234 h 958"/>
              <a:gd name="T10" fmla="*/ 26 w 2406"/>
              <a:gd name="T11" fmla="*/ 522 h 958"/>
              <a:gd name="T12" fmla="*/ 122 w 2406"/>
              <a:gd name="T13" fmla="*/ 773 h 958"/>
              <a:gd name="T14" fmla="*/ 273 w 2406"/>
              <a:gd name="T15" fmla="*/ 894 h 958"/>
              <a:gd name="T16" fmla="*/ 1169 w 2406"/>
              <a:gd name="T17" fmla="*/ 876 h 958"/>
              <a:gd name="T18" fmla="*/ 1659 w 2406"/>
              <a:gd name="T19" fmla="*/ 954 h 958"/>
              <a:gd name="T20" fmla="*/ 2129 w 2406"/>
              <a:gd name="T21" fmla="*/ 897 h 958"/>
              <a:gd name="T22" fmla="*/ 2350 w 2406"/>
              <a:gd name="T23" fmla="*/ 591 h 958"/>
              <a:gd name="T24" fmla="*/ 2192 w 2406"/>
              <a:gd name="T25" fmla="*/ 274 h 9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06"/>
              <a:gd name="T40" fmla="*/ 0 h 958"/>
              <a:gd name="T41" fmla="*/ 2406 w 2406"/>
              <a:gd name="T42" fmla="*/ 958 h 9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06" h="958">
                <a:moveTo>
                  <a:pt x="2192" y="274"/>
                </a:moveTo>
                <a:cubicBezTo>
                  <a:pt x="1978" y="94"/>
                  <a:pt x="1990" y="122"/>
                  <a:pt x="1857" y="77"/>
                </a:cubicBezTo>
                <a:cubicBezTo>
                  <a:pt x="1724" y="32"/>
                  <a:pt x="1584" y="0"/>
                  <a:pt x="1393" y="7"/>
                </a:cubicBezTo>
                <a:cubicBezTo>
                  <a:pt x="1202" y="14"/>
                  <a:pt x="898" y="84"/>
                  <a:pt x="713" y="122"/>
                </a:cubicBezTo>
                <a:cubicBezTo>
                  <a:pt x="528" y="160"/>
                  <a:pt x="395" y="168"/>
                  <a:pt x="280" y="234"/>
                </a:cubicBezTo>
                <a:cubicBezTo>
                  <a:pt x="166" y="301"/>
                  <a:pt x="52" y="432"/>
                  <a:pt x="26" y="522"/>
                </a:cubicBezTo>
                <a:cubicBezTo>
                  <a:pt x="0" y="612"/>
                  <a:pt x="81" y="711"/>
                  <a:pt x="122" y="773"/>
                </a:cubicBezTo>
                <a:cubicBezTo>
                  <a:pt x="163" y="835"/>
                  <a:pt x="99" y="877"/>
                  <a:pt x="273" y="894"/>
                </a:cubicBezTo>
                <a:cubicBezTo>
                  <a:pt x="447" y="911"/>
                  <a:pt x="938" y="866"/>
                  <a:pt x="1169" y="876"/>
                </a:cubicBezTo>
                <a:cubicBezTo>
                  <a:pt x="1400" y="886"/>
                  <a:pt x="1499" y="950"/>
                  <a:pt x="1659" y="954"/>
                </a:cubicBezTo>
                <a:cubicBezTo>
                  <a:pt x="1819" y="958"/>
                  <a:pt x="2014" y="958"/>
                  <a:pt x="2129" y="897"/>
                </a:cubicBezTo>
                <a:cubicBezTo>
                  <a:pt x="2244" y="836"/>
                  <a:pt x="2327" y="856"/>
                  <a:pt x="2350" y="591"/>
                </a:cubicBezTo>
                <a:cubicBezTo>
                  <a:pt x="2373" y="326"/>
                  <a:pt x="2406" y="454"/>
                  <a:pt x="2192" y="274"/>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grpSp>
        <p:nvGrpSpPr>
          <p:cNvPr id="699679" name="Group 110"/>
          <p:cNvGrpSpPr>
            <a:grpSpLocks/>
          </p:cNvGrpSpPr>
          <p:nvPr/>
        </p:nvGrpSpPr>
        <p:grpSpPr bwMode="auto">
          <a:xfrm>
            <a:off x="4025900" y="4724400"/>
            <a:ext cx="757238" cy="379413"/>
            <a:chOff x="2466" y="2026"/>
            <a:chExt cx="477" cy="282"/>
          </a:xfrm>
        </p:grpSpPr>
        <p:sp>
          <p:nvSpPr>
            <p:cNvPr id="699680" name="Oval 111"/>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sp>
          <p:nvSpPr>
            <p:cNvPr id="699681" name="Line 112"/>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82" name="Rectangle 113"/>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endParaRPr>
            </a:p>
          </p:txBody>
        </p:sp>
        <p:sp>
          <p:nvSpPr>
            <p:cNvPr id="699683" name="Oval 114"/>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grpSp>
          <p:nvGrpSpPr>
            <p:cNvPr id="699684" name="Group 115"/>
            <p:cNvGrpSpPr>
              <a:grpSpLocks/>
            </p:cNvGrpSpPr>
            <p:nvPr/>
          </p:nvGrpSpPr>
          <p:grpSpPr bwMode="auto">
            <a:xfrm>
              <a:off x="2581" y="2061"/>
              <a:ext cx="236" cy="94"/>
              <a:chOff x="2848" y="848"/>
              <a:chExt cx="140" cy="98"/>
            </a:xfrm>
          </p:grpSpPr>
          <p:sp>
            <p:nvSpPr>
              <p:cNvPr id="699685" name="Line 116"/>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86" name="Line 117"/>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87" name="Line 118"/>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99688" name="Group 119"/>
            <p:cNvGrpSpPr>
              <a:grpSpLocks/>
            </p:cNvGrpSpPr>
            <p:nvPr/>
          </p:nvGrpSpPr>
          <p:grpSpPr bwMode="auto">
            <a:xfrm flipV="1">
              <a:off x="2581" y="2060"/>
              <a:ext cx="236" cy="94"/>
              <a:chOff x="2848" y="848"/>
              <a:chExt cx="140" cy="98"/>
            </a:xfrm>
          </p:grpSpPr>
          <p:sp>
            <p:nvSpPr>
              <p:cNvPr id="699689" name="Line 120"/>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90" name="Line 121"/>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91" name="Line 122"/>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99692" name="Line 123"/>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693" name="Line 124"/>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99694" name="Group 125"/>
          <p:cNvGrpSpPr>
            <a:grpSpLocks/>
          </p:cNvGrpSpPr>
          <p:nvPr/>
        </p:nvGrpSpPr>
        <p:grpSpPr bwMode="auto">
          <a:xfrm>
            <a:off x="2736850" y="4446588"/>
            <a:ext cx="306388" cy="647700"/>
            <a:chOff x="4180" y="783"/>
            <a:chExt cx="150" cy="307"/>
          </a:xfrm>
        </p:grpSpPr>
        <p:sp>
          <p:nvSpPr>
            <p:cNvPr id="699695" name="AutoShape 12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9696" name="Rectangle 12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699697" name="Rectangle 128"/>
            <p:cNvSpPr>
              <a:spLocks noChangeArrowheads="1"/>
            </p:cNvSpPr>
            <p:nvPr/>
          </p:nvSpPr>
          <p:spPr bwMode="auto">
            <a:xfrm>
              <a:off x="4181" y="852"/>
              <a:ext cx="95" cy="236"/>
            </a:xfrm>
            <a:prstGeom prst="rect">
              <a:avLst/>
            </a:prstGeom>
            <a:solidFill>
              <a:srgbClr val="33CCCC"/>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699698" name="AutoShape 129"/>
            <p:cNvSpPr>
              <a:spLocks noChangeArrowheads="1"/>
            </p:cNvSpPr>
            <p:nvPr/>
          </p:nvSpPr>
          <p:spPr bwMode="auto">
            <a:xfrm>
              <a:off x="4180" y="783"/>
              <a:ext cx="150" cy="71"/>
            </a:xfrm>
            <a:prstGeom prst="parallelogram">
              <a:avLst>
                <a:gd name="adj" fmla="val 81387"/>
              </a:avLst>
            </a:prstGeom>
            <a:solidFill>
              <a:srgbClr val="33CCCC"/>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699699" name="Line 130"/>
            <p:cNvSpPr>
              <a:spLocks noChangeShapeType="1"/>
            </p:cNvSpPr>
            <p:nvPr/>
          </p:nvSpPr>
          <p:spPr bwMode="auto">
            <a:xfrm>
              <a:off x="4330" y="788"/>
              <a:ext cx="0" cy="2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700" name="Line 131"/>
            <p:cNvSpPr>
              <a:spLocks noChangeShapeType="1"/>
            </p:cNvSpPr>
            <p:nvPr/>
          </p:nvSpPr>
          <p:spPr bwMode="auto">
            <a:xfrm flipH="1">
              <a:off x="4276" y="1019"/>
              <a:ext cx="54" cy="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701" name="Rectangle 132"/>
            <p:cNvSpPr>
              <a:spLocks noChangeArrowheads="1"/>
            </p:cNvSpPr>
            <p:nvPr/>
          </p:nvSpPr>
          <p:spPr bwMode="auto">
            <a:xfrm>
              <a:off x="4193" y="883"/>
              <a:ext cx="63" cy="136"/>
            </a:xfrm>
            <a:prstGeom prst="rect">
              <a:avLst/>
            </a:prstGeom>
            <a:solidFill>
              <a:srgbClr val="333399"/>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699702" name="Rectangle 133"/>
            <p:cNvSpPr>
              <a:spLocks noChangeArrowheads="1"/>
            </p:cNvSpPr>
            <p:nvPr/>
          </p:nvSpPr>
          <p:spPr bwMode="auto">
            <a:xfrm>
              <a:off x="4202" y="924"/>
              <a:ext cx="48"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grpSp>
      <p:sp>
        <p:nvSpPr>
          <p:cNvPr id="699703" name="Line 134"/>
          <p:cNvSpPr>
            <a:spLocks noChangeShapeType="1"/>
          </p:cNvSpPr>
          <p:nvPr/>
        </p:nvSpPr>
        <p:spPr bwMode="auto">
          <a:xfrm flipV="1">
            <a:off x="4479925" y="3074988"/>
            <a:ext cx="1174750" cy="1651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9704" name="Text Box 135"/>
          <p:cNvSpPr txBox="1">
            <a:spLocks noChangeArrowheads="1"/>
          </p:cNvSpPr>
          <p:nvPr/>
        </p:nvSpPr>
        <p:spPr bwMode="auto">
          <a:xfrm>
            <a:off x="5357813" y="5018088"/>
            <a:ext cx="1809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i="0">
                <a:solidFill>
                  <a:srgbClr val="000000"/>
                </a:solidFill>
                <a:latin typeface="Arial" charset="0"/>
              </a:rPr>
              <a:t>Google’s network </a:t>
            </a:r>
          </a:p>
          <a:p>
            <a:pPr eaLnBrk="1" hangingPunct="1"/>
            <a:r>
              <a:rPr lang="en-US" sz="1600" i="0">
                <a:solidFill>
                  <a:srgbClr val="000000"/>
                </a:solidFill>
                <a:latin typeface="Arial" charset="0"/>
              </a:rPr>
              <a:t>64.233.160.0/19 </a:t>
            </a:r>
          </a:p>
        </p:txBody>
      </p:sp>
      <p:sp>
        <p:nvSpPr>
          <p:cNvPr id="699705" name="Line 136"/>
          <p:cNvSpPr>
            <a:spLocks noChangeShapeType="1"/>
          </p:cNvSpPr>
          <p:nvPr/>
        </p:nvSpPr>
        <p:spPr bwMode="auto">
          <a:xfrm flipV="1">
            <a:off x="3059113" y="4894263"/>
            <a:ext cx="942975"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9706" name="Text Box 137"/>
          <p:cNvSpPr txBox="1">
            <a:spLocks noChangeArrowheads="1"/>
          </p:cNvSpPr>
          <p:nvPr/>
        </p:nvSpPr>
        <p:spPr bwMode="auto">
          <a:xfrm>
            <a:off x="1971675" y="5286375"/>
            <a:ext cx="1595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i="0">
                <a:solidFill>
                  <a:srgbClr val="000000"/>
                </a:solidFill>
                <a:latin typeface="Arial" charset="0"/>
              </a:rPr>
              <a:t>64.233.169.105</a:t>
            </a:r>
          </a:p>
        </p:txBody>
      </p:sp>
      <p:sp>
        <p:nvSpPr>
          <p:cNvPr id="699707" name="Text Box 138"/>
          <p:cNvSpPr txBox="1">
            <a:spLocks noChangeArrowheads="1"/>
          </p:cNvSpPr>
          <p:nvPr/>
        </p:nvSpPr>
        <p:spPr bwMode="auto">
          <a:xfrm>
            <a:off x="1939925" y="4992688"/>
            <a:ext cx="1177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i="0">
                <a:solidFill>
                  <a:srgbClr val="000000"/>
                </a:solidFill>
                <a:latin typeface="Arial" charset="0"/>
              </a:rPr>
              <a:t>web server</a:t>
            </a:r>
          </a:p>
        </p:txBody>
      </p:sp>
      <p:sp>
        <p:nvSpPr>
          <p:cNvPr id="699708" name="Text Box 139"/>
          <p:cNvSpPr txBox="1">
            <a:spLocks noChangeArrowheads="1"/>
          </p:cNvSpPr>
          <p:nvPr/>
        </p:nvSpPr>
        <p:spPr bwMode="auto">
          <a:xfrm>
            <a:off x="7577138" y="1384300"/>
            <a:ext cx="12334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i="0">
                <a:solidFill>
                  <a:srgbClr val="000000"/>
                </a:solidFill>
                <a:latin typeface="Arial" charset="0"/>
              </a:rPr>
              <a:t>DNS server</a:t>
            </a:r>
          </a:p>
          <a:p>
            <a:pPr eaLnBrk="1" hangingPunct="1"/>
            <a:endParaRPr lang="en-US" sz="1600" i="0">
              <a:solidFill>
                <a:srgbClr val="000000"/>
              </a:solidFill>
              <a:latin typeface="Arial" charset="0"/>
            </a:endParaRPr>
          </a:p>
        </p:txBody>
      </p:sp>
      <p:grpSp>
        <p:nvGrpSpPr>
          <p:cNvPr id="699709" name="Group 95"/>
          <p:cNvGrpSpPr>
            <a:grpSpLocks/>
          </p:cNvGrpSpPr>
          <p:nvPr/>
        </p:nvGrpSpPr>
        <p:grpSpPr bwMode="auto">
          <a:xfrm>
            <a:off x="5797550" y="4365625"/>
            <a:ext cx="757238" cy="379413"/>
            <a:chOff x="2466" y="2026"/>
            <a:chExt cx="477" cy="282"/>
          </a:xfrm>
        </p:grpSpPr>
        <p:sp>
          <p:nvSpPr>
            <p:cNvPr id="699710" name="Oval 96"/>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sp>
          <p:nvSpPr>
            <p:cNvPr id="699711" name="Line 97"/>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712" name="Rectangle 98"/>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endParaRPr>
            </a:p>
          </p:txBody>
        </p:sp>
        <p:sp>
          <p:nvSpPr>
            <p:cNvPr id="699713" name="Oval 99"/>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grpSp>
          <p:nvGrpSpPr>
            <p:cNvPr id="699714" name="Group 100"/>
            <p:cNvGrpSpPr>
              <a:grpSpLocks/>
            </p:cNvGrpSpPr>
            <p:nvPr/>
          </p:nvGrpSpPr>
          <p:grpSpPr bwMode="auto">
            <a:xfrm>
              <a:off x="2581" y="2061"/>
              <a:ext cx="236" cy="94"/>
              <a:chOff x="2848" y="848"/>
              <a:chExt cx="140" cy="98"/>
            </a:xfrm>
          </p:grpSpPr>
          <p:sp>
            <p:nvSpPr>
              <p:cNvPr id="699715" name="Line 101"/>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716" name="Line 102"/>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717" name="Line 103"/>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99718" name="Group 104"/>
            <p:cNvGrpSpPr>
              <a:grpSpLocks/>
            </p:cNvGrpSpPr>
            <p:nvPr/>
          </p:nvGrpSpPr>
          <p:grpSpPr bwMode="auto">
            <a:xfrm flipV="1">
              <a:off x="2581" y="2060"/>
              <a:ext cx="236" cy="94"/>
              <a:chOff x="2848" y="848"/>
              <a:chExt cx="140" cy="98"/>
            </a:xfrm>
          </p:grpSpPr>
          <p:sp>
            <p:nvSpPr>
              <p:cNvPr id="699719" name="Line 105"/>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720" name="Line 106"/>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721" name="Line 107"/>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99722" name="Line 108"/>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723" name="Line 109"/>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aphicFrame>
        <p:nvGraphicFramePr>
          <p:cNvPr id="699724" name="Object 142"/>
          <p:cNvGraphicFramePr>
            <a:graphicFrameLocks noChangeAspect="1"/>
          </p:cNvGraphicFramePr>
          <p:nvPr/>
        </p:nvGraphicFramePr>
        <p:xfrm>
          <a:off x="1628775" y="2141538"/>
          <a:ext cx="652463" cy="658812"/>
        </p:xfrm>
        <a:graphic>
          <a:graphicData uri="http://schemas.openxmlformats.org/presentationml/2006/ole">
            <mc:AlternateContent xmlns:mc="http://schemas.openxmlformats.org/markup-compatibility/2006">
              <mc:Choice xmlns:v="urn:schemas-microsoft-com:vml" Requires="v">
                <p:oleObj spid="_x0000_s699799" name="Clip" r:id="rId3" imgW="1266840" imgH="1200240" progId="MS_ClipArt_Gallery.2">
                  <p:embed/>
                </p:oleObj>
              </mc:Choice>
              <mc:Fallback>
                <p:oleObj name="Clip" r:id="rId3" imgW="1266840" imgH="1200240" progId="MS_ClipArt_Gallery.2">
                  <p:embed/>
                  <p:pic>
                    <p:nvPicPr>
                      <p:cNvPr id="0" name="Object 1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8775" y="2141538"/>
                        <a:ext cx="652463" cy="658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99743" name="Group 166"/>
          <p:cNvGrpSpPr>
            <a:grpSpLocks/>
          </p:cNvGrpSpPr>
          <p:nvPr/>
        </p:nvGrpSpPr>
        <p:grpSpPr bwMode="auto">
          <a:xfrm>
            <a:off x="5181600" y="3048000"/>
            <a:ext cx="400050" cy="152400"/>
            <a:chOff x="3228" y="1776"/>
            <a:chExt cx="252" cy="96"/>
          </a:xfrm>
        </p:grpSpPr>
        <p:sp>
          <p:nvSpPr>
            <p:cNvPr id="699744" name="Line 164"/>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9745" name="Line 165"/>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99746" name="Group 167"/>
          <p:cNvGrpSpPr>
            <a:grpSpLocks/>
          </p:cNvGrpSpPr>
          <p:nvPr/>
        </p:nvGrpSpPr>
        <p:grpSpPr bwMode="auto">
          <a:xfrm flipH="1">
            <a:off x="5810250" y="3062288"/>
            <a:ext cx="400050" cy="152400"/>
            <a:chOff x="3228" y="1776"/>
            <a:chExt cx="252" cy="96"/>
          </a:xfrm>
        </p:grpSpPr>
        <p:sp>
          <p:nvSpPr>
            <p:cNvPr id="699747" name="Line 168"/>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9748" name="Line 169"/>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99749" name="Group 170"/>
          <p:cNvGrpSpPr>
            <a:grpSpLocks/>
          </p:cNvGrpSpPr>
          <p:nvPr/>
        </p:nvGrpSpPr>
        <p:grpSpPr bwMode="auto">
          <a:xfrm flipH="1" flipV="1">
            <a:off x="5962650" y="2538413"/>
            <a:ext cx="400050" cy="152400"/>
            <a:chOff x="3228" y="1776"/>
            <a:chExt cx="252" cy="96"/>
          </a:xfrm>
        </p:grpSpPr>
        <p:sp>
          <p:nvSpPr>
            <p:cNvPr id="699750" name="Line 171"/>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9751" name="Line 172"/>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99752" name="Group 173"/>
          <p:cNvGrpSpPr>
            <a:grpSpLocks/>
          </p:cNvGrpSpPr>
          <p:nvPr/>
        </p:nvGrpSpPr>
        <p:grpSpPr bwMode="auto">
          <a:xfrm flipH="1" flipV="1">
            <a:off x="8062913" y="3228975"/>
            <a:ext cx="400050" cy="152400"/>
            <a:chOff x="3228" y="1776"/>
            <a:chExt cx="252" cy="96"/>
          </a:xfrm>
        </p:grpSpPr>
        <p:sp>
          <p:nvSpPr>
            <p:cNvPr id="699753" name="Line 174"/>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9754" name="Line 175"/>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99755" name="Group 176"/>
          <p:cNvGrpSpPr>
            <a:grpSpLocks/>
          </p:cNvGrpSpPr>
          <p:nvPr/>
        </p:nvGrpSpPr>
        <p:grpSpPr bwMode="auto">
          <a:xfrm flipV="1">
            <a:off x="7239000" y="3248025"/>
            <a:ext cx="295275" cy="114300"/>
            <a:chOff x="3228" y="1776"/>
            <a:chExt cx="252" cy="96"/>
          </a:xfrm>
        </p:grpSpPr>
        <p:sp>
          <p:nvSpPr>
            <p:cNvPr id="699756" name="Line 177"/>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9757" name="Line 178"/>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99758" name="Group 179"/>
          <p:cNvGrpSpPr>
            <a:grpSpLocks/>
          </p:cNvGrpSpPr>
          <p:nvPr/>
        </p:nvGrpSpPr>
        <p:grpSpPr bwMode="auto">
          <a:xfrm rot="409689" flipH="1" flipV="1">
            <a:off x="7510463" y="2590800"/>
            <a:ext cx="452437" cy="57150"/>
            <a:chOff x="3228" y="1776"/>
            <a:chExt cx="252" cy="96"/>
          </a:xfrm>
        </p:grpSpPr>
        <p:sp>
          <p:nvSpPr>
            <p:cNvPr id="699759" name="Line 180"/>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9760" name="Line 181"/>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99761" name="Group 182"/>
          <p:cNvGrpSpPr>
            <a:grpSpLocks/>
          </p:cNvGrpSpPr>
          <p:nvPr/>
        </p:nvGrpSpPr>
        <p:grpSpPr bwMode="auto">
          <a:xfrm>
            <a:off x="6653213" y="2795588"/>
            <a:ext cx="295275" cy="114300"/>
            <a:chOff x="3228" y="1776"/>
            <a:chExt cx="252" cy="96"/>
          </a:xfrm>
        </p:grpSpPr>
        <p:sp>
          <p:nvSpPr>
            <p:cNvPr id="699762" name="Line 183"/>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9763" name="Line 184"/>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99764" name="Group 185"/>
          <p:cNvGrpSpPr>
            <a:grpSpLocks/>
          </p:cNvGrpSpPr>
          <p:nvPr/>
        </p:nvGrpSpPr>
        <p:grpSpPr bwMode="auto">
          <a:xfrm flipH="1">
            <a:off x="7291388" y="2795588"/>
            <a:ext cx="295275" cy="114300"/>
            <a:chOff x="3228" y="1776"/>
            <a:chExt cx="252" cy="96"/>
          </a:xfrm>
        </p:grpSpPr>
        <p:sp>
          <p:nvSpPr>
            <p:cNvPr id="699765" name="Line 186"/>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9766" name="Line 187"/>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99767" name="Group 188"/>
          <p:cNvGrpSpPr>
            <a:grpSpLocks/>
          </p:cNvGrpSpPr>
          <p:nvPr/>
        </p:nvGrpSpPr>
        <p:grpSpPr bwMode="auto">
          <a:xfrm>
            <a:off x="5705475" y="4743450"/>
            <a:ext cx="295275" cy="114300"/>
            <a:chOff x="3228" y="1776"/>
            <a:chExt cx="252" cy="96"/>
          </a:xfrm>
        </p:grpSpPr>
        <p:sp>
          <p:nvSpPr>
            <p:cNvPr id="699768" name="Line 189"/>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9769" name="Line 190"/>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99770" name="Group 191"/>
          <p:cNvGrpSpPr>
            <a:grpSpLocks/>
          </p:cNvGrpSpPr>
          <p:nvPr/>
        </p:nvGrpSpPr>
        <p:grpSpPr bwMode="auto">
          <a:xfrm flipH="1">
            <a:off x="6343650" y="4743450"/>
            <a:ext cx="295275" cy="114300"/>
            <a:chOff x="3228" y="1776"/>
            <a:chExt cx="252" cy="96"/>
          </a:xfrm>
        </p:grpSpPr>
        <p:sp>
          <p:nvSpPr>
            <p:cNvPr id="699771" name="Line 192"/>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9772" name="Line 193"/>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99773" name="Group 194"/>
          <p:cNvGrpSpPr>
            <a:grpSpLocks/>
          </p:cNvGrpSpPr>
          <p:nvPr/>
        </p:nvGrpSpPr>
        <p:grpSpPr bwMode="auto">
          <a:xfrm>
            <a:off x="3938588" y="5100638"/>
            <a:ext cx="295275" cy="114300"/>
            <a:chOff x="3228" y="1776"/>
            <a:chExt cx="252" cy="96"/>
          </a:xfrm>
        </p:grpSpPr>
        <p:sp>
          <p:nvSpPr>
            <p:cNvPr id="699774" name="Line 195"/>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9775" name="Line 196"/>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99776" name="Group 197"/>
          <p:cNvGrpSpPr>
            <a:grpSpLocks/>
          </p:cNvGrpSpPr>
          <p:nvPr/>
        </p:nvGrpSpPr>
        <p:grpSpPr bwMode="auto">
          <a:xfrm flipH="1">
            <a:off x="4576763" y="5100638"/>
            <a:ext cx="295275" cy="114300"/>
            <a:chOff x="3228" y="1776"/>
            <a:chExt cx="252" cy="96"/>
          </a:xfrm>
        </p:grpSpPr>
        <p:sp>
          <p:nvSpPr>
            <p:cNvPr id="699777" name="Line 198"/>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9778" name="Line 199"/>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99779" name="Group 200"/>
          <p:cNvGrpSpPr>
            <a:grpSpLocks/>
          </p:cNvGrpSpPr>
          <p:nvPr/>
        </p:nvGrpSpPr>
        <p:grpSpPr bwMode="auto">
          <a:xfrm flipH="1" flipV="1">
            <a:off x="4781550" y="4805363"/>
            <a:ext cx="295275" cy="114300"/>
            <a:chOff x="3228" y="1776"/>
            <a:chExt cx="252" cy="96"/>
          </a:xfrm>
        </p:grpSpPr>
        <p:sp>
          <p:nvSpPr>
            <p:cNvPr id="699780" name="Line 201"/>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9781" name="Line 202"/>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99782" name="Text Box 34"/>
          <p:cNvSpPr txBox="1">
            <a:spLocks noChangeArrowheads="1"/>
          </p:cNvSpPr>
          <p:nvPr/>
        </p:nvSpPr>
        <p:spPr bwMode="auto">
          <a:xfrm>
            <a:off x="962025" y="3128963"/>
            <a:ext cx="15954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i="0">
                <a:solidFill>
                  <a:srgbClr val="000000"/>
                </a:solidFill>
                <a:latin typeface="Arial" charset="0"/>
              </a:rPr>
              <a:t>school network </a:t>
            </a:r>
          </a:p>
          <a:p>
            <a:pPr eaLnBrk="1" hangingPunct="1"/>
            <a:r>
              <a:rPr lang="en-US" sz="1600" i="0">
                <a:solidFill>
                  <a:srgbClr val="000000"/>
                </a:solidFill>
                <a:latin typeface="Arial" charset="0"/>
              </a:rPr>
              <a:t>68.80.2.0/24</a:t>
            </a:r>
          </a:p>
        </p:txBody>
      </p:sp>
      <p:sp>
        <p:nvSpPr>
          <p:cNvPr id="699788" name="AutoShape 396"/>
          <p:cNvSpPr>
            <a:spLocks noChangeArrowheads="1"/>
          </p:cNvSpPr>
          <p:nvPr/>
        </p:nvSpPr>
        <p:spPr bwMode="auto">
          <a:xfrm>
            <a:off x="668338" y="2266950"/>
            <a:ext cx="976312"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99793" name="Picture 4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2713" y="4208463"/>
            <a:ext cx="1243012" cy="76835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99797" name="Group 405"/>
          <p:cNvGrpSpPr>
            <a:grpSpLocks/>
          </p:cNvGrpSpPr>
          <p:nvPr/>
        </p:nvGrpSpPr>
        <p:grpSpPr bwMode="auto">
          <a:xfrm>
            <a:off x="288925" y="1162050"/>
            <a:ext cx="1416050" cy="1265238"/>
            <a:chOff x="146" y="690"/>
            <a:chExt cx="892" cy="797"/>
          </a:xfrm>
        </p:grpSpPr>
        <p:grpSp>
          <p:nvGrpSpPr>
            <p:cNvPr id="699792" name="Group 400"/>
            <p:cNvGrpSpPr>
              <a:grpSpLocks/>
            </p:cNvGrpSpPr>
            <p:nvPr/>
          </p:nvGrpSpPr>
          <p:grpSpPr bwMode="auto">
            <a:xfrm>
              <a:off x="146" y="690"/>
              <a:ext cx="892" cy="797"/>
              <a:chOff x="146" y="690"/>
              <a:chExt cx="892" cy="797"/>
            </a:xfrm>
          </p:grpSpPr>
          <p:sp>
            <p:nvSpPr>
              <p:cNvPr id="699790" name="Freeform 398"/>
              <p:cNvSpPr>
                <a:spLocks/>
              </p:cNvSpPr>
              <p:nvPr/>
            </p:nvSpPr>
            <p:spPr bwMode="auto">
              <a:xfrm>
                <a:off x="177" y="715"/>
                <a:ext cx="861" cy="772"/>
              </a:xfrm>
              <a:custGeom>
                <a:avLst/>
                <a:gdLst>
                  <a:gd name="T0" fmla="*/ 861 w 861"/>
                  <a:gd name="T1" fmla="*/ 772 h 772"/>
                  <a:gd name="T2" fmla="*/ 0 w 861"/>
                  <a:gd name="T3" fmla="*/ 557 h 772"/>
                  <a:gd name="T4" fmla="*/ 532 w 861"/>
                  <a:gd name="T5" fmla="*/ 405 h 772"/>
                  <a:gd name="T6" fmla="*/ 652 w 861"/>
                  <a:gd name="T7" fmla="*/ 0 h 772"/>
                  <a:gd name="T8" fmla="*/ 861 w 861"/>
                  <a:gd name="T9" fmla="*/ 772 h 772"/>
                </a:gdLst>
                <a:ahLst/>
                <a:cxnLst>
                  <a:cxn ang="0">
                    <a:pos x="T0" y="T1"/>
                  </a:cxn>
                  <a:cxn ang="0">
                    <a:pos x="T2" y="T3"/>
                  </a:cxn>
                  <a:cxn ang="0">
                    <a:pos x="T4" y="T5"/>
                  </a:cxn>
                  <a:cxn ang="0">
                    <a:pos x="T6" y="T7"/>
                  </a:cxn>
                  <a:cxn ang="0">
                    <a:pos x="T8" y="T9"/>
                  </a:cxn>
                </a:cxnLst>
                <a:rect l="0" t="0" r="r" b="b"/>
                <a:pathLst>
                  <a:path w="861" h="772">
                    <a:moveTo>
                      <a:pt x="861" y="772"/>
                    </a:moveTo>
                    <a:lnTo>
                      <a:pt x="0" y="557"/>
                    </a:lnTo>
                    <a:lnTo>
                      <a:pt x="532" y="405"/>
                    </a:lnTo>
                    <a:lnTo>
                      <a:pt x="652" y="0"/>
                    </a:lnTo>
                    <a:lnTo>
                      <a:pt x="861" y="772"/>
                    </a:lnTo>
                    <a:close/>
                  </a:path>
                </a:pathLst>
              </a:custGeom>
              <a:gradFill rotWithShape="1">
                <a:gsLst>
                  <a:gs pos="0">
                    <a:schemeClr val="bg1"/>
                  </a:gs>
                  <a:gs pos="100000">
                    <a:srgbClr val="FF0000"/>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699784" name="Group 392"/>
              <p:cNvGrpSpPr>
                <a:grpSpLocks/>
              </p:cNvGrpSpPr>
              <p:nvPr/>
            </p:nvGrpSpPr>
            <p:grpSpPr bwMode="auto">
              <a:xfrm>
                <a:off x="148" y="697"/>
                <a:ext cx="694" cy="574"/>
                <a:chOff x="2579" y="1366"/>
                <a:chExt cx="1078" cy="674"/>
              </a:xfrm>
            </p:grpSpPr>
            <p:pic>
              <p:nvPicPr>
                <p:cNvPr id="699785" name="Picture 3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9" y="1366"/>
                  <a:ext cx="1078"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9786" name="Rectangle 394"/>
                <p:cNvSpPr>
                  <a:spLocks noChangeArrowheads="1"/>
                </p:cNvSpPr>
                <p:nvPr/>
              </p:nvSpPr>
              <p:spPr bwMode="auto">
                <a:xfrm>
                  <a:off x="2634" y="1428"/>
                  <a:ext cx="956" cy="57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99791" name="Rectangle 399"/>
              <p:cNvSpPr>
                <a:spLocks noChangeArrowheads="1"/>
              </p:cNvSpPr>
              <p:nvPr/>
            </p:nvSpPr>
            <p:spPr bwMode="auto">
              <a:xfrm>
                <a:off x="146" y="690"/>
                <a:ext cx="696" cy="582"/>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99794" name="Text Box 402"/>
            <p:cNvSpPr txBox="1">
              <a:spLocks noChangeArrowheads="1"/>
            </p:cNvSpPr>
            <p:nvPr/>
          </p:nvSpPr>
          <p:spPr bwMode="auto">
            <a:xfrm>
              <a:off x="227" y="850"/>
              <a:ext cx="51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0">
                  <a:solidFill>
                    <a:srgbClr val="FF0000"/>
                  </a:solidFill>
                  <a:latin typeface="Arial" charset="0"/>
                </a:rPr>
                <a:t>browser</a:t>
              </a:r>
            </a:p>
          </p:txBody>
        </p:sp>
      </p:grpSp>
      <p:sp>
        <p:nvSpPr>
          <p:cNvPr id="699796" name="Text Box 404"/>
          <p:cNvSpPr txBox="1">
            <a:spLocks noChangeArrowheads="1"/>
          </p:cNvSpPr>
          <p:nvPr/>
        </p:nvSpPr>
        <p:spPr bwMode="auto">
          <a:xfrm>
            <a:off x="1563688" y="3940175"/>
            <a:ext cx="952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0">
                <a:solidFill>
                  <a:srgbClr val="FF0000"/>
                </a:solidFill>
                <a:latin typeface="Arial" charset="0"/>
              </a:rPr>
              <a:t>web page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9788"/>
                                        </p:tgtEl>
                                        <p:attrNameLst>
                                          <p:attrName>style.visibility</p:attrName>
                                        </p:attrNameLst>
                                      </p:cBhvr>
                                      <p:to>
                                        <p:strVal val="visible"/>
                                      </p:to>
                                    </p:set>
                                    <p:animEffect transition="in" filter="wipe(left)">
                                      <p:cBhvr>
                                        <p:cTn id="7" dur="500"/>
                                        <p:tgtEl>
                                          <p:spTgt spid="6997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699797"/>
                                        </p:tgtEl>
                                        <p:attrNameLst>
                                          <p:attrName>style.visibility</p:attrName>
                                        </p:attrNameLst>
                                      </p:cBhvr>
                                      <p:to>
                                        <p:strVal val="visible"/>
                                      </p:to>
                                    </p:set>
                                    <p:animEffect transition="in" filter="wipe(right)">
                                      <p:cBhvr>
                                        <p:cTn id="12" dur="500"/>
                                        <p:tgtEl>
                                          <p:spTgt spid="6997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9979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997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9788" grpId="0" animBg="1"/>
      <p:bldP spid="699796"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Footer Placeholder 4"/>
          <p:cNvSpPr>
            <a:spLocks noGrp="1"/>
          </p:cNvSpPr>
          <p:nvPr>
            <p:ph type="ftr" sz="quarter" idx="11"/>
          </p:nvPr>
        </p:nvSpPr>
        <p:spPr/>
        <p:txBody>
          <a:bodyPr/>
          <a:lstStyle/>
          <a:p>
            <a:r>
              <a:rPr lang="en-US"/>
              <a:t>5: DataLink Layer</a:t>
            </a:r>
          </a:p>
        </p:txBody>
      </p:sp>
      <p:sp>
        <p:nvSpPr>
          <p:cNvPr id="156" name="Slide Number Placeholder 5"/>
          <p:cNvSpPr>
            <a:spLocks noGrp="1"/>
          </p:cNvSpPr>
          <p:nvPr>
            <p:ph type="sldNum" sz="quarter" idx="12"/>
          </p:nvPr>
        </p:nvSpPr>
        <p:spPr/>
        <p:txBody>
          <a:bodyPr/>
          <a:lstStyle/>
          <a:p>
            <a:r>
              <a:rPr lang="en-US"/>
              <a:t>5-</a:t>
            </a:r>
            <a:fld id="{6DF3E387-6F34-48BF-BE55-9BC3C184A7A7}" type="slidenum">
              <a:rPr lang="en-US"/>
              <a:pPr/>
              <a:t>95</a:t>
            </a:fld>
            <a:endParaRPr lang="en-US"/>
          </a:p>
        </p:txBody>
      </p:sp>
      <p:sp>
        <p:nvSpPr>
          <p:cNvPr id="701442" name="Rectangle 2"/>
          <p:cNvSpPr>
            <a:spLocks noGrp="1" noChangeArrowheads="1"/>
          </p:cNvSpPr>
          <p:nvPr>
            <p:ph type="title"/>
          </p:nvPr>
        </p:nvSpPr>
        <p:spPr>
          <a:xfrm>
            <a:off x="323850" y="0"/>
            <a:ext cx="8034338" cy="1143000"/>
          </a:xfrm>
        </p:spPr>
        <p:txBody>
          <a:bodyPr/>
          <a:lstStyle/>
          <a:p>
            <a:r>
              <a:rPr lang="en-US" sz="2800" u="none"/>
              <a:t>A day in the life… connecting to the Internet</a:t>
            </a:r>
          </a:p>
        </p:txBody>
      </p:sp>
      <p:sp>
        <p:nvSpPr>
          <p:cNvPr id="701629" name="Rectangle 189"/>
          <p:cNvSpPr>
            <a:spLocks noGrp="1" noChangeArrowheads="1"/>
          </p:cNvSpPr>
          <p:nvPr>
            <p:ph type="body" idx="1"/>
          </p:nvPr>
        </p:nvSpPr>
        <p:spPr>
          <a:xfrm>
            <a:off x="5037138" y="1128713"/>
            <a:ext cx="3732212" cy="1262062"/>
          </a:xfrm>
        </p:spPr>
        <p:txBody>
          <a:bodyPr/>
          <a:lstStyle/>
          <a:p>
            <a:r>
              <a:rPr lang="en-US" sz="2000"/>
              <a:t>connecting laptop needs to get its own IP address, addr of first-hop router, addr of DNS server: use </a:t>
            </a:r>
            <a:r>
              <a:rPr lang="en-US" sz="2000" b="1" i="1">
                <a:solidFill>
                  <a:srgbClr val="FF0000"/>
                </a:solidFill>
              </a:rPr>
              <a:t>DHCP</a:t>
            </a:r>
          </a:p>
        </p:txBody>
      </p:sp>
      <p:sp>
        <p:nvSpPr>
          <p:cNvPr id="701630" name="Freeform 3"/>
          <p:cNvSpPr>
            <a:spLocks/>
          </p:cNvSpPr>
          <p:nvPr/>
        </p:nvSpPr>
        <p:spPr bwMode="auto">
          <a:xfrm>
            <a:off x="773113" y="1273175"/>
            <a:ext cx="3554412" cy="2754313"/>
          </a:xfrm>
          <a:custGeom>
            <a:avLst/>
            <a:gdLst>
              <a:gd name="T0" fmla="*/ 2192 w 2406"/>
              <a:gd name="T1" fmla="*/ 274 h 958"/>
              <a:gd name="T2" fmla="*/ 1857 w 2406"/>
              <a:gd name="T3" fmla="*/ 77 h 958"/>
              <a:gd name="T4" fmla="*/ 1393 w 2406"/>
              <a:gd name="T5" fmla="*/ 7 h 958"/>
              <a:gd name="T6" fmla="*/ 713 w 2406"/>
              <a:gd name="T7" fmla="*/ 122 h 958"/>
              <a:gd name="T8" fmla="*/ 280 w 2406"/>
              <a:gd name="T9" fmla="*/ 234 h 958"/>
              <a:gd name="T10" fmla="*/ 26 w 2406"/>
              <a:gd name="T11" fmla="*/ 522 h 958"/>
              <a:gd name="T12" fmla="*/ 122 w 2406"/>
              <a:gd name="T13" fmla="*/ 773 h 958"/>
              <a:gd name="T14" fmla="*/ 273 w 2406"/>
              <a:gd name="T15" fmla="*/ 894 h 958"/>
              <a:gd name="T16" fmla="*/ 1169 w 2406"/>
              <a:gd name="T17" fmla="*/ 876 h 958"/>
              <a:gd name="T18" fmla="*/ 1659 w 2406"/>
              <a:gd name="T19" fmla="*/ 954 h 958"/>
              <a:gd name="T20" fmla="*/ 2129 w 2406"/>
              <a:gd name="T21" fmla="*/ 897 h 958"/>
              <a:gd name="T22" fmla="*/ 2350 w 2406"/>
              <a:gd name="T23" fmla="*/ 591 h 958"/>
              <a:gd name="T24" fmla="*/ 2192 w 2406"/>
              <a:gd name="T25" fmla="*/ 274 h 9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06"/>
              <a:gd name="T40" fmla="*/ 0 h 958"/>
              <a:gd name="T41" fmla="*/ 2406 w 2406"/>
              <a:gd name="T42" fmla="*/ 958 h 9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06" h="958">
                <a:moveTo>
                  <a:pt x="2192" y="274"/>
                </a:moveTo>
                <a:cubicBezTo>
                  <a:pt x="1978" y="94"/>
                  <a:pt x="1990" y="122"/>
                  <a:pt x="1857" y="77"/>
                </a:cubicBezTo>
                <a:cubicBezTo>
                  <a:pt x="1724" y="32"/>
                  <a:pt x="1584" y="0"/>
                  <a:pt x="1393" y="7"/>
                </a:cubicBezTo>
                <a:cubicBezTo>
                  <a:pt x="1202" y="14"/>
                  <a:pt x="898" y="84"/>
                  <a:pt x="713" y="122"/>
                </a:cubicBezTo>
                <a:cubicBezTo>
                  <a:pt x="528" y="160"/>
                  <a:pt x="395" y="168"/>
                  <a:pt x="280" y="234"/>
                </a:cubicBezTo>
                <a:cubicBezTo>
                  <a:pt x="166" y="301"/>
                  <a:pt x="52" y="432"/>
                  <a:pt x="26" y="522"/>
                </a:cubicBezTo>
                <a:cubicBezTo>
                  <a:pt x="0" y="612"/>
                  <a:pt x="81" y="711"/>
                  <a:pt x="122" y="773"/>
                </a:cubicBezTo>
                <a:cubicBezTo>
                  <a:pt x="163" y="835"/>
                  <a:pt x="99" y="877"/>
                  <a:pt x="273" y="894"/>
                </a:cubicBezTo>
                <a:cubicBezTo>
                  <a:pt x="447" y="911"/>
                  <a:pt x="938" y="866"/>
                  <a:pt x="1169" y="876"/>
                </a:cubicBezTo>
                <a:cubicBezTo>
                  <a:pt x="1400" y="886"/>
                  <a:pt x="1499" y="950"/>
                  <a:pt x="1659" y="954"/>
                </a:cubicBezTo>
                <a:cubicBezTo>
                  <a:pt x="1819" y="958"/>
                  <a:pt x="2014" y="958"/>
                  <a:pt x="2129" y="897"/>
                </a:cubicBezTo>
                <a:cubicBezTo>
                  <a:pt x="2244" y="836"/>
                  <a:pt x="2327" y="856"/>
                  <a:pt x="2350" y="591"/>
                </a:cubicBezTo>
                <a:cubicBezTo>
                  <a:pt x="2373" y="326"/>
                  <a:pt x="2406" y="454"/>
                  <a:pt x="2192" y="274"/>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701631" name="Line 36"/>
          <p:cNvSpPr>
            <a:spLocks noChangeShapeType="1"/>
          </p:cNvSpPr>
          <p:nvPr/>
        </p:nvSpPr>
        <p:spPr bwMode="auto">
          <a:xfrm flipV="1">
            <a:off x="3775075" y="2344738"/>
            <a:ext cx="155575" cy="142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01632" name="Group 38"/>
          <p:cNvGrpSpPr>
            <a:grpSpLocks/>
          </p:cNvGrpSpPr>
          <p:nvPr/>
        </p:nvGrpSpPr>
        <p:grpSpPr bwMode="auto">
          <a:xfrm>
            <a:off x="3255963" y="2459038"/>
            <a:ext cx="742950" cy="311150"/>
            <a:chOff x="1935" y="960"/>
            <a:chExt cx="468" cy="196"/>
          </a:xfrm>
        </p:grpSpPr>
        <p:sp>
          <p:nvSpPr>
            <p:cNvPr id="701633" name="Line 39"/>
            <p:cNvSpPr>
              <a:spLocks noChangeShapeType="1"/>
            </p:cNvSpPr>
            <p:nvPr/>
          </p:nvSpPr>
          <p:spPr bwMode="auto">
            <a:xfrm>
              <a:off x="2368" y="96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01634" name="Rectangle 40"/>
            <p:cNvSpPr>
              <a:spLocks noChangeArrowheads="1"/>
            </p:cNvSpPr>
            <p:nvPr/>
          </p:nvSpPr>
          <p:spPr bwMode="auto">
            <a:xfrm>
              <a:off x="1935" y="1065"/>
              <a:ext cx="465" cy="91"/>
            </a:xfrm>
            <a:prstGeom prst="rect">
              <a:avLst/>
            </a:prstGeom>
            <a:solidFill>
              <a:srgbClr val="BBE0E3"/>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accent1"/>
              </a:extrusionClr>
            </a:sp3d>
          </p:spPr>
          <p:txBody>
            <a:bodyPr wrap="none" anchor="ctr">
              <a:flatTx/>
            </a:bodyPr>
            <a:lstStyle/>
            <a:p>
              <a:pPr eaLnBrk="1" hangingPunct="1"/>
              <a:endParaRPr lang="en-US" i="0">
                <a:latin typeface="Arial" charset="0"/>
              </a:endParaRPr>
            </a:p>
          </p:txBody>
        </p:sp>
        <p:sp>
          <p:nvSpPr>
            <p:cNvPr id="701635" name="Freeform 41"/>
            <p:cNvSpPr>
              <a:spLocks/>
            </p:cNvSpPr>
            <p:nvPr/>
          </p:nvSpPr>
          <p:spPr bwMode="auto">
            <a:xfrm>
              <a:off x="2069" y="975"/>
              <a:ext cx="307" cy="63"/>
            </a:xfrm>
            <a:custGeom>
              <a:avLst/>
              <a:gdLst>
                <a:gd name="T0" fmla="*/ 0 w 432"/>
                <a:gd name="T1" fmla="*/ 0 h 105"/>
                <a:gd name="T2" fmla="*/ 85 w 432"/>
                <a:gd name="T3" fmla="*/ 0 h 105"/>
                <a:gd name="T4" fmla="*/ 307 w 432"/>
                <a:gd name="T5" fmla="*/ 105 h 105"/>
                <a:gd name="T6" fmla="*/ 432 w 432"/>
                <a:gd name="T7" fmla="*/ 105 h 105"/>
                <a:gd name="T8" fmla="*/ 0 60000 65536"/>
                <a:gd name="T9" fmla="*/ 0 60000 65536"/>
                <a:gd name="T10" fmla="*/ 0 60000 65536"/>
                <a:gd name="T11" fmla="*/ 0 60000 65536"/>
                <a:gd name="T12" fmla="*/ 0 w 432"/>
                <a:gd name="T13" fmla="*/ 0 h 105"/>
                <a:gd name="T14" fmla="*/ 432 w 432"/>
                <a:gd name="T15" fmla="*/ 105 h 105"/>
              </a:gdLst>
              <a:ahLst/>
              <a:cxnLst>
                <a:cxn ang="T8">
                  <a:pos x="T0" y="T1"/>
                </a:cxn>
                <a:cxn ang="T9">
                  <a:pos x="T2" y="T3"/>
                </a:cxn>
                <a:cxn ang="T10">
                  <a:pos x="T4" y="T5"/>
                </a:cxn>
                <a:cxn ang="T11">
                  <a:pos x="T6" y="T7"/>
                </a:cxn>
              </a:cxnLst>
              <a:rect l="T12" t="T13" r="T14" b="T15"/>
              <a:pathLst>
                <a:path w="432" h="105">
                  <a:moveTo>
                    <a:pt x="0" y="0"/>
                  </a:moveTo>
                  <a:lnTo>
                    <a:pt x="85" y="0"/>
                  </a:lnTo>
                  <a:lnTo>
                    <a:pt x="307" y="105"/>
                  </a:lnTo>
                  <a:lnTo>
                    <a:pt x="432" y="10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i="0">
                <a:latin typeface="Arial" charset="0"/>
              </a:endParaRPr>
            </a:p>
          </p:txBody>
        </p:sp>
        <p:sp>
          <p:nvSpPr>
            <p:cNvPr id="701636" name="Freeform 42"/>
            <p:cNvSpPr>
              <a:spLocks/>
            </p:cNvSpPr>
            <p:nvPr/>
          </p:nvSpPr>
          <p:spPr bwMode="auto">
            <a:xfrm flipV="1">
              <a:off x="2051" y="981"/>
              <a:ext cx="352" cy="63"/>
            </a:xfrm>
            <a:custGeom>
              <a:avLst/>
              <a:gdLst>
                <a:gd name="T0" fmla="*/ 0 w 432"/>
                <a:gd name="T1" fmla="*/ 0 h 105"/>
                <a:gd name="T2" fmla="*/ 85 w 432"/>
                <a:gd name="T3" fmla="*/ 0 h 105"/>
                <a:gd name="T4" fmla="*/ 307 w 432"/>
                <a:gd name="T5" fmla="*/ 105 h 105"/>
                <a:gd name="T6" fmla="*/ 432 w 432"/>
                <a:gd name="T7" fmla="*/ 105 h 105"/>
                <a:gd name="T8" fmla="*/ 0 60000 65536"/>
                <a:gd name="T9" fmla="*/ 0 60000 65536"/>
                <a:gd name="T10" fmla="*/ 0 60000 65536"/>
                <a:gd name="T11" fmla="*/ 0 60000 65536"/>
                <a:gd name="T12" fmla="*/ 0 w 432"/>
                <a:gd name="T13" fmla="*/ 0 h 105"/>
                <a:gd name="T14" fmla="*/ 432 w 432"/>
                <a:gd name="T15" fmla="*/ 105 h 105"/>
              </a:gdLst>
              <a:ahLst/>
              <a:cxnLst>
                <a:cxn ang="T8">
                  <a:pos x="T0" y="T1"/>
                </a:cxn>
                <a:cxn ang="T9">
                  <a:pos x="T2" y="T3"/>
                </a:cxn>
                <a:cxn ang="T10">
                  <a:pos x="T4" y="T5"/>
                </a:cxn>
                <a:cxn ang="T11">
                  <a:pos x="T6" y="T7"/>
                </a:cxn>
              </a:cxnLst>
              <a:rect l="T12" t="T13" r="T14" b="T15"/>
              <a:pathLst>
                <a:path w="432" h="105">
                  <a:moveTo>
                    <a:pt x="0" y="0"/>
                  </a:moveTo>
                  <a:lnTo>
                    <a:pt x="85" y="0"/>
                  </a:lnTo>
                  <a:lnTo>
                    <a:pt x="307" y="105"/>
                  </a:lnTo>
                  <a:lnTo>
                    <a:pt x="432" y="10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a:lstStyle/>
            <a:p>
              <a:pPr eaLnBrk="1" hangingPunct="1"/>
              <a:endParaRPr lang="en-US" i="0">
                <a:latin typeface="Arial" charset="0"/>
              </a:endParaRPr>
            </a:p>
          </p:txBody>
        </p:sp>
      </p:grpSp>
      <p:sp>
        <p:nvSpPr>
          <p:cNvPr id="701637" name="Line 43"/>
          <p:cNvSpPr>
            <a:spLocks noChangeShapeType="1"/>
          </p:cNvSpPr>
          <p:nvPr/>
        </p:nvSpPr>
        <p:spPr bwMode="auto">
          <a:xfrm flipV="1">
            <a:off x="2665413" y="2517775"/>
            <a:ext cx="6953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1638" name="Line 44"/>
          <p:cNvSpPr>
            <a:spLocks noChangeShapeType="1"/>
          </p:cNvSpPr>
          <p:nvPr/>
        </p:nvSpPr>
        <p:spPr bwMode="auto">
          <a:xfrm flipV="1">
            <a:off x="3924300" y="2201863"/>
            <a:ext cx="138113" cy="14287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01639" name="Rectangle 45"/>
          <p:cNvSpPr>
            <a:spLocks noChangeArrowheads="1"/>
          </p:cNvSpPr>
          <p:nvPr/>
        </p:nvSpPr>
        <p:spPr bwMode="auto">
          <a:xfrm>
            <a:off x="2403475" y="2479675"/>
            <a:ext cx="257175" cy="69850"/>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1640" name="Line 48"/>
          <p:cNvSpPr>
            <a:spLocks noChangeShapeType="1"/>
          </p:cNvSpPr>
          <p:nvPr/>
        </p:nvSpPr>
        <p:spPr bwMode="auto">
          <a:xfrm flipV="1">
            <a:off x="3279775" y="2736850"/>
            <a:ext cx="512763" cy="6127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01641" name="Group 49"/>
          <p:cNvGrpSpPr>
            <a:grpSpLocks/>
          </p:cNvGrpSpPr>
          <p:nvPr/>
        </p:nvGrpSpPr>
        <p:grpSpPr bwMode="auto">
          <a:xfrm>
            <a:off x="2760663" y="3365500"/>
            <a:ext cx="987425" cy="479425"/>
            <a:chOff x="1118" y="1621"/>
            <a:chExt cx="622" cy="302"/>
          </a:xfrm>
        </p:grpSpPr>
        <p:sp>
          <p:nvSpPr>
            <p:cNvPr id="701642" name="Rectangle 50"/>
            <p:cNvSpPr>
              <a:spLocks noChangeArrowheads="1"/>
            </p:cNvSpPr>
            <p:nvPr/>
          </p:nvSpPr>
          <p:spPr bwMode="auto">
            <a:xfrm>
              <a:off x="1578" y="1789"/>
              <a:ext cx="162" cy="44"/>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1643" name="Rectangle 51"/>
            <p:cNvSpPr>
              <a:spLocks noChangeArrowheads="1"/>
            </p:cNvSpPr>
            <p:nvPr/>
          </p:nvSpPr>
          <p:spPr bwMode="auto">
            <a:xfrm rot="-2700000">
              <a:off x="1336" y="1621"/>
              <a:ext cx="162" cy="44"/>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latin typeface="Arial" charset="0"/>
              </a:endParaRPr>
            </a:p>
          </p:txBody>
        </p:sp>
        <p:grpSp>
          <p:nvGrpSpPr>
            <p:cNvPr id="701644" name="Group 52"/>
            <p:cNvGrpSpPr>
              <a:grpSpLocks/>
            </p:cNvGrpSpPr>
            <p:nvPr/>
          </p:nvGrpSpPr>
          <p:grpSpPr bwMode="auto">
            <a:xfrm>
              <a:off x="1118" y="1684"/>
              <a:ext cx="477" cy="239"/>
              <a:chOff x="2466" y="2026"/>
              <a:chExt cx="477" cy="282"/>
            </a:xfrm>
          </p:grpSpPr>
          <p:sp>
            <p:nvSpPr>
              <p:cNvPr id="701645" name="Oval 53"/>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sp>
            <p:nvSpPr>
              <p:cNvPr id="701646" name="Line 54"/>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1647" name="Rectangle 55"/>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endParaRPr>
              </a:p>
            </p:txBody>
          </p:sp>
          <p:sp>
            <p:nvSpPr>
              <p:cNvPr id="701648" name="Oval 56"/>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grpSp>
            <p:nvGrpSpPr>
              <p:cNvPr id="701649" name="Group 57"/>
              <p:cNvGrpSpPr>
                <a:grpSpLocks/>
              </p:cNvGrpSpPr>
              <p:nvPr/>
            </p:nvGrpSpPr>
            <p:grpSpPr bwMode="auto">
              <a:xfrm>
                <a:off x="2581" y="2061"/>
                <a:ext cx="236" cy="94"/>
                <a:chOff x="2848" y="848"/>
                <a:chExt cx="140" cy="98"/>
              </a:xfrm>
            </p:grpSpPr>
            <p:sp>
              <p:nvSpPr>
                <p:cNvPr id="701650" name="Line 58"/>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1651" name="Line 59"/>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1652" name="Line 60"/>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1653" name="Group 61"/>
              <p:cNvGrpSpPr>
                <a:grpSpLocks/>
              </p:cNvGrpSpPr>
              <p:nvPr/>
            </p:nvGrpSpPr>
            <p:grpSpPr bwMode="auto">
              <a:xfrm flipV="1">
                <a:off x="2581" y="2060"/>
                <a:ext cx="236" cy="94"/>
                <a:chOff x="2848" y="848"/>
                <a:chExt cx="140" cy="98"/>
              </a:xfrm>
            </p:grpSpPr>
            <p:sp>
              <p:nvSpPr>
                <p:cNvPr id="701654" name="Line 62"/>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1655" name="Line 63"/>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1656" name="Line 64"/>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01657" name="Line 65"/>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1658" name="Line 66"/>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aphicFrame>
        <p:nvGraphicFramePr>
          <p:cNvPr id="701659" name="Object 142"/>
          <p:cNvGraphicFramePr>
            <a:graphicFrameLocks noChangeAspect="1"/>
          </p:cNvGraphicFramePr>
          <p:nvPr/>
        </p:nvGraphicFramePr>
        <p:xfrm>
          <a:off x="1790700" y="2141538"/>
          <a:ext cx="652463" cy="658812"/>
        </p:xfrm>
        <a:graphic>
          <a:graphicData uri="http://schemas.openxmlformats.org/presentationml/2006/ole">
            <mc:AlternateContent xmlns:mc="http://schemas.openxmlformats.org/markup-compatibility/2006">
              <mc:Choice xmlns:v="urn:schemas-microsoft-com:vml" Requires="v">
                <p:oleObj spid="_x0000_s701923" name="Clip" r:id="rId3" imgW="1266840" imgH="1200240" progId="MS_ClipArt_Gallery.2">
                  <p:embed/>
                </p:oleObj>
              </mc:Choice>
              <mc:Fallback>
                <p:oleObj name="Clip" r:id="rId3" imgW="1266840" imgH="1200240" progId="MS_ClipArt_Gallery.2">
                  <p:embed/>
                  <p:pic>
                    <p:nvPicPr>
                      <p:cNvPr id="0" name="Object 1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2141538"/>
                        <a:ext cx="652463" cy="658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1661" name="AutoShape 221"/>
          <p:cNvSpPr>
            <a:spLocks noChangeArrowheads="1"/>
          </p:cNvSpPr>
          <p:nvPr/>
        </p:nvSpPr>
        <p:spPr bwMode="auto">
          <a:xfrm>
            <a:off x="830263" y="2266950"/>
            <a:ext cx="976312"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01671" name="Group 84"/>
          <p:cNvGrpSpPr>
            <a:grpSpLocks/>
          </p:cNvGrpSpPr>
          <p:nvPr/>
        </p:nvGrpSpPr>
        <p:grpSpPr bwMode="auto">
          <a:xfrm>
            <a:off x="2554288" y="3170238"/>
            <a:ext cx="306387" cy="647700"/>
            <a:chOff x="4180" y="783"/>
            <a:chExt cx="150" cy="307"/>
          </a:xfrm>
        </p:grpSpPr>
        <p:sp>
          <p:nvSpPr>
            <p:cNvPr id="701672" name="AutoShape 85"/>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701673" name="Rectangle 86"/>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701674" name="Rectangle 87"/>
            <p:cNvSpPr>
              <a:spLocks noChangeArrowheads="1"/>
            </p:cNvSpPr>
            <p:nvPr/>
          </p:nvSpPr>
          <p:spPr bwMode="auto">
            <a:xfrm>
              <a:off x="4181" y="852"/>
              <a:ext cx="95" cy="236"/>
            </a:xfrm>
            <a:prstGeom prst="rect">
              <a:avLst/>
            </a:prstGeom>
            <a:solidFill>
              <a:srgbClr val="33CCCC"/>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1675" name="AutoShape 88"/>
            <p:cNvSpPr>
              <a:spLocks noChangeArrowheads="1"/>
            </p:cNvSpPr>
            <p:nvPr/>
          </p:nvSpPr>
          <p:spPr bwMode="auto">
            <a:xfrm>
              <a:off x="4180" y="783"/>
              <a:ext cx="150" cy="71"/>
            </a:xfrm>
            <a:prstGeom prst="parallelogram">
              <a:avLst>
                <a:gd name="adj" fmla="val 81387"/>
              </a:avLst>
            </a:prstGeom>
            <a:solidFill>
              <a:srgbClr val="33CCCC"/>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1676" name="Line 89"/>
            <p:cNvSpPr>
              <a:spLocks noChangeShapeType="1"/>
            </p:cNvSpPr>
            <p:nvPr/>
          </p:nvSpPr>
          <p:spPr bwMode="auto">
            <a:xfrm>
              <a:off x="4330" y="788"/>
              <a:ext cx="0" cy="2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1677" name="Line 90"/>
            <p:cNvSpPr>
              <a:spLocks noChangeShapeType="1"/>
            </p:cNvSpPr>
            <p:nvPr/>
          </p:nvSpPr>
          <p:spPr bwMode="auto">
            <a:xfrm flipH="1">
              <a:off x="4276" y="1019"/>
              <a:ext cx="54" cy="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1678" name="Rectangle 91"/>
            <p:cNvSpPr>
              <a:spLocks noChangeArrowheads="1"/>
            </p:cNvSpPr>
            <p:nvPr/>
          </p:nvSpPr>
          <p:spPr bwMode="auto">
            <a:xfrm>
              <a:off x="4193" y="883"/>
              <a:ext cx="63" cy="136"/>
            </a:xfrm>
            <a:prstGeom prst="rect">
              <a:avLst/>
            </a:prstGeom>
            <a:solidFill>
              <a:srgbClr val="333399"/>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1679" name="Rectangle 92"/>
            <p:cNvSpPr>
              <a:spLocks noChangeArrowheads="1"/>
            </p:cNvSpPr>
            <p:nvPr/>
          </p:nvSpPr>
          <p:spPr bwMode="auto">
            <a:xfrm>
              <a:off x="4202" y="924"/>
              <a:ext cx="48"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grpSp>
      <p:sp>
        <p:nvSpPr>
          <p:cNvPr id="701680" name="Text Box 240"/>
          <p:cNvSpPr txBox="1">
            <a:spLocks noChangeArrowheads="1"/>
          </p:cNvSpPr>
          <p:nvPr/>
        </p:nvSpPr>
        <p:spPr bwMode="auto">
          <a:xfrm>
            <a:off x="2562225" y="3816350"/>
            <a:ext cx="1477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router</a:t>
            </a:r>
          </a:p>
          <a:p>
            <a:r>
              <a:rPr lang="en-US"/>
              <a:t>(runs DHCP)</a:t>
            </a:r>
          </a:p>
        </p:txBody>
      </p:sp>
      <p:grpSp>
        <p:nvGrpSpPr>
          <p:cNvPr id="701690" name="Group 250"/>
          <p:cNvGrpSpPr>
            <a:grpSpLocks/>
          </p:cNvGrpSpPr>
          <p:nvPr/>
        </p:nvGrpSpPr>
        <p:grpSpPr bwMode="auto">
          <a:xfrm>
            <a:off x="1195388" y="1081088"/>
            <a:ext cx="976312" cy="1460500"/>
            <a:chOff x="651" y="681"/>
            <a:chExt cx="615" cy="920"/>
          </a:xfrm>
        </p:grpSpPr>
        <p:sp>
          <p:nvSpPr>
            <p:cNvPr id="701689" name="Freeform 249"/>
            <p:cNvSpPr>
              <a:spLocks/>
            </p:cNvSpPr>
            <p:nvPr/>
          </p:nvSpPr>
          <p:spPr bwMode="auto">
            <a:xfrm>
              <a:off x="662" y="698"/>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Lst>
              <a:ahLst/>
              <a:cxnLst>
                <a:cxn ang="0">
                  <a:pos x="T0" y="T1"/>
                </a:cxn>
                <a:cxn ang="0">
                  <a:pos x="T2" y="T3"/>
                </a:cxn>
                <a:cxn ang="0">
                  <a:pos x="T4" y="T5"/>
                </a:cxn>
                <a:cxn ang="0">
                  <a:pos x="T6" y="T7"/>
                </a:cxn>
                <a:cxn ang="0">
                  <a:pos x="T8" y="T9"/>
                </a:cxn>
              </a:cxnLst>
              <a:rect l="0" t="0" r="r" b="b"/>
              <a:pathLst>
                <a:path w="604" h="903">
                  <a:moveTo>
                    <a:pt x="496" y="0"/>
                  </a:moveTo>
                  <a:lnTo>
                    <a:pt x="604" y="903"/>
                  </a:lnTo>
                  <a:lnTo>
                    <a:pt x="0" y="788"/>
                  </a:lnTo>
                  <a:lnTo>
                    <a:pt x="456" y="750"/>
                  </a:lnTo>
                  <a:lnTo>
                    <a:pt x="496" y="0"/>
                  </a:lnTo>
                  <a:close/>
                </a:path>
              </a:pathLst>
            </a:custGeom>
            <a:gradFill rotWithShape="1">
              <a:gsLst>
                <a:gs pos="0">
                  <a:schemeClr val="bg1"/>
                </a:gs>
                <a:gs pos="100000">
                  <a:srgbClr val="FF0000"/>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701688" name="Group 248"/>
            <p:cNvGrpSpPr>
              <a:grpSpLocks/>
            </p:cNvGrpSpPr>
            <p:nvPr/>
          </p:nvGrpSpPr>
          <p:grpSpPr bwMode="auto">
            <a:xfrm>
              <a:off x="651" y="681"/>
              <a:ext cx="501" cy="828"/>
              <a:chOff x="569" y="2954"/>
              <a:chExt cx="501" cy="828"/>
            </a:xfrm>
          </p:grpSpPr>
          <p:sp>
            <p:nvSpPr>
              <p:cNvPr id="701682" name="Rectangle 242"/>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681" name="Text Box 241"/>
              <p:cNvSpPr txBox="1">
                <a:spLocks noChangeArrowheads="1"/>
              </p:cNvSpPr>
              <p:nvPr/>
            </p:nvSpPr>
            <p:spPr bwMode="auto">
              <a:xfrm>
                <a:off x="593" y="2954"/>
                <a:ext cx="477"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i="0">
                    <a:latin typeface="Arial" charset="0"/>
                  </a:rPr>
                  <a:t>DHCP</a:t>
                </a:r>
              </a:p>
              <a:p>
                <a:pPr algn="ctr"/>
                <a:r>
                  <a:rPr lang="en-US" sz="1600" i="0">
                    <a:latin typeface="Arial" charset="0"/>
                  </a:rPr>
                  <a:t>UDP</a:t>
                </a:r>
              </a:p>
              <a:p>
                <a:pPr algn="ctr"/>
                <a:r>
                  <a:rPr lang="en-US" sz="1600" i="0">
                    <a:latin typeface="Arial" charset="0"/>
                  </a:rPr>
                  <a:t>IP</a:t>
                </a:r>
              </a:p>
              <a:p>
                <a:pPr algn="ctr"/>
                <a:r>
                  <a:rPr lang="en-US" sz="1600" i="0">
                    <a:latin typeface="Arial" charset="0"/>
                  </a:rPr>
                  <a:t>Eth</a:t>
                </a:r>
              </a:p>
              <a:p>
                <a:pPr algn="ctr"/>
                <a:r>
                  <a:rPr lang="en-US" sz="1600" i="0">
                    <a:latin typeface="Arial" charset="0"/>
                  </a:rPr>
                  <a:t>Phy</a:t>
                </a:r>
              </a:p>
            </p:txBody>
          </p:sp>
          <p:sp>
            <p:nvSpPr>
              <p:cNvPr id="701683" name="Line 243"/>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1684" name="Line 244"/>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1685" name="Line 245"/>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1686" name="Line 246"/>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701693" name="Group 253"/>
          <p:cNvGrpSpPr>
            <a:grpSpLocks/>
          </p:cNvGrpSpPr>
          <p:nvPr/>
        </p:nvGrpSpPr>
        <p:grpSpPr bwMode="auto">
          <a:xfrm>
            <a:off x="520700" y="1162050"/>
            <a:ext cx="544513" cy="244475"/>
            <a:chOff x="844" y="3337"/>
            <a:chExt cx="343" cy="154"/>
          </a:xfrm>
        </p:grpSpPr>
        <p:sp>
          <p:nvSpPr>
            <p:cNvPr id="701691" name="Rectangle 251"/>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692" name="Text Box 252"/>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DHCP</a:t>
              </a:r>
            </a:p>
          </p:txBody>
        </p:sp>
      </p:grpSp>
      <p:grpSp>
        <p:nvGrpSpPr>
          <p:cNvPr id="701739" name="Group 299"/>
          <p:cNvGrpSpPr>
            <a:grpSpLocks/>
          </p:cNvGrpSpPr>
          <p:nvPr/>
        </p:nvGrpSpPr>
        <p:grpSpPr bwMode="auto">
          <a:xfrm>
            <a:off x="66675" y="1181100"/>
            <a:ext cx="1081088" cy="1166813"/>
            <a:chOff x="42" y="744"/>
            <a:chExt cx="681" cy="735"/>
          </a:xfrm>
        </p:grpSpPr>
        <p:grpSp>
          <p:nvGrpSpPr>
            <p:cNvPr id="701736" name="Group 296"/>
            <p:cNvGrpSpPr>
              <a:grpSpLocks/>
            </p:cNvGrpSpPr>
            <p:nvPr/>
          </p:nvGrpSpPr>
          <p:grpSpPr bwMode="auto">
            <a:xfrm>
              <a:off x="42" y="886"/>
              <a:ext cx="681" cy="468"/>
              <a:chOff x="42" y="886"/>
              <a:chExt cx="681" cy="468"/>
            </a:xfrm>
          </p:grpSpPr>
          <p:grpSp>
            <p:nvGrpSpPr>
              <p:cNvPr id="701735" name="Group 295"/>
              <p:cNvGrpSpPr>
                <a:grpSpLocks/>
              </p:cNvGrpSpPr>
              <p:nvPr/>
            </p:nvGrpSpPr>
            <p:grpSpPr bwMode="auto">
              <a:xfrm>
                <a:off x="278" y="886"/>
                <a:ext cx="397" cy="154"/>
                <a:chOff x="740" y="3209"/>
                <a:chExt cx="397" cy="154"/>
              </a:xfrm>
            </p:grpSpPr>
            <p:grpSp>
              <p:nvGrpSpPr>
                <p:cNvPr id="701694" name="Group 254"/>
                <p:cNvGrpSpPr>
                  <a:grpSpLocks/>
                </p:cNvGrpSpPr>
                <p:nvPr/>
              </p:nvGrpSpPr>
              <p:grpSpPr bwMode="auto">
                <a:xfrm>
                  <a:off x="794" y="3209"/>
                  <a:ext cx="343" cy="154"/>
                  <a:chOff x="844" y="3337"/>
                  <a:chExt cx="343" cy="154"/>
                </a:xfrm>
              </p:grpSpPr>
              <p:sp>
                <p:nvSpPr>
                  <p:cNvPr id="701695" name="Rectangle 255"/>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696" name="Text Box 256"/>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DHCP</a:t>
                    </a:r>
                  </a:p>
                </p:txBody>
              </p:sp>
            </p:grpSp>
            <p:sp>
              <p:nvSpPr>
                <p:cNvPr id="701706" name="Rectangle 266"/>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707" name="Rectangle 267"/>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1714" name="Group 274"/>
              <p:cNvGrpSpPr>
                <a:grpSpLocks/>
              </p:cNvGrpSpPr>
              <p:nvPr/>
            </p:nvGrpSpPr>
            <p:grpSpPr bwMode="auto">
              <a:xfrm>
                <a:off x="278" y="1034"/>
                <a:ext cx="397" cy="154"/>
                <a:chOff x="836" y="3305"/>
                <a:chExt cx="397" cy="154"/>
              </a:xfrm>
            </p:grpSpPr>
            <p:grpSp>
              <p:nvGrpSpPr>
                <p:cNvPr id="701708" name="Group 268"/>
                <p:cNvGrpSpPr>
                  <a:grpSpLocks/>
                </p:cNvGrpSpPr>
                <p:nvPr/>
              </p:nvGrpSpPr>
              <p:grpSpPr bwMode="auto">
                <a:xfrm>
                  <a:off x="890" y="3305"/>
                  <a:ext cx="343" cy="154"/>
                  <a:chOff x="844" y="3337"/>
                  <a:chExt cx="343" cy="154"/>
                </a:xfrm>
              </p:grpSpPr>
              <p:sp>
                <p:nvSpPr>
                  <p:cNvPr id="701709" name="Rectangle 269"/>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710" name="Text Box 270"/>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DHCP</a:t>
                    </a:r>
                  </a:p>
                </p:txBody>
              </p:sp>
            </p:grpSp>
            <p:grpSp>
              <p:nvGrpSpPr>
                <p:cNvPr id="701713" name="Group 273"/>
                <p:cNvGrpSpPr>
                  <a:grpSpLocks/>
                </p:cNvGrpSpPr>
                <p:nvPr/>
              </p:nvGrpSpPr>
              <p:grpSpPr bwMode="auto">
                <a:xfrm>
                  <a:off x="836" y="3334"/>
                  <a:ext cx="354" cy="94"/>
                  <a:chOff x="836" y="3334"/>
                  <a:chExt cx="354" cy="94"/>
                </a:xfrm>
              </p:grpSpPr>
              <p:sp>
                <p:nvSpPr>
                  <p:cNvPr id="701711" name="Rectangle 271"/>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712" name="Rectangle 272"/>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01733" name="Group 293"/>
              <p:cNvGrpSpPr>
                <a:grpSpLocks/>
              </p:cNvGrpSpPr>
              <p:nvPr/>
            </p:nvGrpSpPr>
            <p:grpSpPr bwMode="auto">
              <a:xfrm>
                <a:off x="165" y="1054"/>
                <a:ext cx="480" cy="112"/>
                <a:chOff x="627" y="3377"/>
                <a:chExt cx="480" cy="112"/>
              </a:xfrm>
            </p:grpSpPr>
            <p:sp>
              <p:nvSpPr>
                <p:cNvPr id="701716" name="Rectangle 276"/>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717" name="Rectangle 277"/>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1734" name="Group 294"/>
              <p:cNvGrpSpPr>
                <a:grpSpLocks/>
              </p:cNvGrpSpPr>
              <p:nvPr/>
            </p:nvGrpSpPr>
            <p:grpSpPr bwMode="auto">
              <a:xfrm>
                <a:off x="42" y="1200"/>
                <a:ext cx="681" cy="154"/>
                <a:chOff x="504" y="3523"/>
                <a:chExt cx="681" cy="154"/>
              </a:xfrm>
            </p:grpSpPr>
            <p:grpSp>
              <p:nvGrpSpPr>
                <p:cNvPr id="701727" name="Group 287"/>
                <p:cNvGrpSpPr>
                  <a:grpSpLocks/>
                </p:cNvGrpSpPr>
                <p:nvPr/>
              </p:nvGrpSpPr>
              <p:grpSpPr bwMode="auto">
                <a:xfrm>
                  <a:off x="623" y="3523"/>
                  <a:ext cx="510" cy="154"/>
                  <a:chOff x="723" y="3453"/>
                  <a:chExt cx="510" cy="154"/>
                </a:xfrm>
              </p:grpSpPr>
              <p:grpSp>
                <p:nvGrpSpPr>
                  <p:cNvPr id="701718" name="Group 278"/>
                  <p:cNvGrpSpPr>
                    <a:grpSpLocks/>
                  </p:cNvGrpSpPr>
                  <p:nvPr/>
                </p:nvGrpSpPr>
                <p:grpSpPr bwMode="auto">
                  <a:xfrm>
                    <a:off x="836" y="3453"/>
                    <a:ext cx="397" cy="154"/>
                    <a:chOff x="836" y="3305"/>
                    <a:chExt cx="397" cy="154"/>
                  </a:xfrm>
                </p:grpSpPr>
                <p:grpSp>
                  <p:nvGrpSpPr>
                    <p:cNvPr id="701719" name="Group 279"/>
                    <p:cNvGrpSpPr>
                      <a:grpSpLocks/>
                    </p:cNvGrpSpPr>
                    <p:nvPr/>
                  </p:nvGrpSpPr>
                  <p:grpSpPr bwMode="auto">
                    <a:xfrm>
                      <a:off x="890" y="3305"/>
                      <a:ext cx="343" cy="154"/>
                      <a:chOff x="844" y="3337"/>
                      <a:chExt cx="343" cy="154"/>
                    </a:xfrm>
                  </p:grpSpPr>
                  <p:sp>
                    <p:nvSpPr>
                      <p:cNvPr id="701720" name="Rectangle 280"/>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721" name="Text Box 281"/>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DHCP</a:t>
                        </a:r>
                      </a:p>
                    </p:txBody>
                  </p:sp>
                </p:grpSp>
                <p:grpSp>
                  <p:nvGrpSpPr>
                    <p:cNvPr id="701722" name="Group 282"/>
                    <p:cNvGrpSpPr>
                      <a:grpSpLocks/>
                    </p:cNvGrpSpPr>
                    <p:nvPr/>
                  </p:nvGrpSpPr>
                  <p:grpSpPr bwMode="auto">
                    <a:xfrm>
                      <a:off x="836" y="3334"/>
                      <a:ext cx="354" cy="94"/>
                      <a:chOff x="836" y="3334"/>
                      <a:chExt cx="354" cy="94"/>
                    </a:xfrm>
                  </p:grpSpPr>
                  <p:sp>
                    <p:nvSpPr>
                      <p:cNvPr id="701723" name="Rectangle 283"/>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724" name="Rectangle 284"/>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01725" name="Rectangle 285"/>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726" name="Rectangle 286"/>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1728" name="Rectangle 288"/>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730" name="Rectangle 290"/>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731" name="Rectangle 291"/>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01737" name="AutoShape 297"/>
            <p:cNvSpPr>
              <a:spLocks noChangeArrowheads="1"/>
            </p:cNvSpPr>
            <p:nvPr/>
          </p:nvSpPr>
          <p:spPr bwMode="auto">
            <a:xfrm>
              <a:off x="384" y="744"/>
              <a:ext cx="240" cy="735"/>
            </a:xfrm>
            <a:prstGeom prst="downArrow">
              <a:avLst>
                <a:gd name="adj1" fmla="val 54167"/>
                <a:gd name="adj2" fmla="val 49170"/>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1758" name="Group 318"/>
          <p:cNvGrpSpPr>
            <a:grpSpLocks/>
          </p:cNvGrpSpPr>
          <p:nvPr/>
        </p:nvGrpSpPr>
        <p:grpSpPr bwMode="auto">
          <a:xfrm>
            <a:off x="650875" y="2389188"/>
            <a:ext cx="1081088" cy="244475"/>
            <a:chOff x="504" y="3523"/>
            <a:chExt cx="681" cy="154"/>
          </a:xfrm>
        </p:grpSpPr>
        <p:grpSp>
          <p:nvGrpSpPr>
            <p:cNvPr id="701759" name="Group 319"/>
            <p:cNvGrpSpPr>
              <a:grpSpLocks/>
            </p:cNvGrpSpPr>
            <p:nvPr/>
          </p:nvGrpSpPr>
          <p:grpSpPr bwMode="auto">
            <a:xfrm>
              <a:off x="623" y="3523"/>
              <a:ext cx="510" cy="154"/>
              <a:chOff x="723" y="3453"/>
              <a:chExt cx="510" cy="154"/>
            </a:xfrm>
          </p:grpSpPr>
          <p:grpSp>
            <p:nvGrpSpPr>
              <p:cNvPr id="701760" name="Group 320"/>
              <p:cNvGrpSpPr>
                <a:grpSpLocks/>
              </p:cNvGrpSpPr>
              <p:nvPr/>
            </p:nvGrpSpPr>
            <p:grpSpPr bwMode="auto">
              <a:xfrm>
                <a:off x="836" y="3453"/>
                <a:ext cx="397" cy="154"/>
                <a:chOff x="836" y="3305"/>
                <a:chExt cx="397" cy="154"/>
              </a:xfrm>
            </p:grpSpPr>
            <p:grpSp>
              <p:nvGrpSpPr>
                <p:cNvPr id="701761" name="Group 321"/>
                <p:cNvGrpSpPr>
                  <a:grpSpLocks/>
                </p:cNvGrpSpPr>
                <p:nvPr/>
              </p:nvGrpSpPr>
              <p:grpSpPr bwMode="auto">
                <a:xfrm>
                  <a:off x="890" y="3305"/>
                  <a:ext cx="343" cy="154"/>
                  <a:chOff x="844" y="3337"/>
                  <a:chExt cx="343" cy="154"/>
                </a:xfrm>
              </p:grpSpPr>
              <p:sp>
                <p:nvSpPr>
                  <p:cNvPr id="701762" name="Rectangle 322"/>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763" name="Text Box 323"/>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DHCP</a:t>
                    </a:r>
                  </a:p>
                </p:txBody>
              </p:sp>
            </p:grpSp>
            <p:grpSp>
              <p:nvGrpSpPr>
                <p:cNvPr id="701764" name="Group 324"/>
                <p:cNvGrpSpPr>
                  <a:grpSpLocks/>
                </p:cNvGrpSpPr>
                <p:nvPr/>
              </p:nvGrpSpPr>
              <p:grpSpPr bwMode="auto">
                <a:xfrm>
                  <a:off x="836" y="3334"/>
                  <a:ext cx="354" cy="94"/>
                  <a:chOff x="836" y="3334"/>
                  <a:chExt cx="354" cy="94"/>
                </a:xfrm>
              </p:grpSpPr>
              <p:sp>
                <p:nvSpPr>
                  <p:cNvPr id="701765" name="Rectangle 325"/>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766" name="Rectangle 326"/>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01767" name="Rectangle 327"/>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768" name="Rectangle 328"/>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1769" name="Rectangle 329"/>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770" name="Rectangle 330"/>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771" name="Rectangle 331"/>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1782" name="Group 342"/>
          <p:cNvGrpSpPr>
            <a:grpSpLocks/>
          </p:cNvGrpSpPr>
          <p:nvPr/>
        </p:nvGrpSpPr>
        <p:grpSpPr bwMode="auto">
          <a:xfrm>
            <a:off x="1477963" y="3081338"/>
            <a:ext cx="1316037" cy="1314450"/>
            <a:chOff x="931" y="1941"/>
            <a:chExt cx="829" cy="828"/>
          </a:xfrm>
        </p:grpSpPr>
        <p:sp>
          <p:nvSpPr>
            <p:cNvPr id="701774" name="Freeform 334"/>
            <p:cNvSpPr>
              <a:spLocks/>
            </p:cNvSpPr>
            <p:nvPr/>
          </p:nvSpPr>
          <p:spPr bwMode="auto">
            <a:xfrm>
              <a:off x="1424" y="1965"/>
              <a:ext cx="336" cy="801"/>
            </a:xfrm>
            <a:custGeom>
              <a:avLst/>
              <a:gdLst>
                <a:gd name="T0" fmla="*/ 14 w 551"/>
                <a:gd name="T1" fmla="*/ 0 h 801"/>
                <a:gd name="T2" fmla="*/ 551 w 551"/>
                <a:gd name="T3" fmla="*/ 402 h 801"/>
                <a:gd name="T4" fmla="*/ 6 w 551"/>
                <a:gd name="T5" fmla="*/ 801 h 801"/>
                <a:gd name="T6" fmla="*/ 13 w 551"/>
                <a:gd name="T7" fmla="*/ 535 h 801"/>
                <a:gd name="T8" fmla="*/ 0 w 551"/>
                <a:gd name="T9" fmla="*/ 371 h 801"/>
                <a:gd name="T10" fmla="*/ 14 w 551"/>
                <a:gd name="T11" fmla="*/ 0 h 801"/>
              </a:gdLst>
              <a:ahLst/>
              <a:cxnLst>
                <a:cxn ang="0">
                  <a:pos x="T0" y="T1"/>
                </a:cxn>
                <a:cxn ang="0">
                  <a:pos x="T2" y="T3"/>
                </a:cxn>
                <a:cxn ang="0">
                  <a:pos x="T4" y="T5"/>
                </a:cxn>
                <a:cxn ang="0">
                  <a:pos x="T6" y="T7"/>
                </a:cxn>
                <a:cxn ang="0">
                  <a:pos x="T8" y="T9"/>
                </a:cxn>
                <a:cxn ang="0">
                  <a:pos x="T10" y="T11"/>
                </a:cxn>
              </a:cxnLst>
              <a:rect l="0" t="0" r="r" b="b"/>
              <a:pathLst>
                <a:path w="551" h="801">
                  <a:moveTo>
                    <a:pt x="14" y="0"/>
                  </a:moveTo>
                  <a:lnTo>
                    <a:pt x="551" y="402"/>
                  </a:lnTo>
                  <a:lnTo>
                    <a:pt x="6" y="801"/>
                  </a:lnTo>
                  <a:lnTo>
                    <a:pt x="13" y="535"/>
                  </a:lnTo>
                  <a:lnTo>
                    <a:pt x="0" y="371"/>
                  </a:lnTo>
                  <a:lnTo>
                    <a:pt x="14" y="0"/>
                  </a:lnTo>
                  <a:close/>
                </a:path>
              </a:pathLst>
            </a:custGeom>
            <a:gradFill rotWithShape="1">
              <a:gsLst>
                <a:gs pos="0">
                  <a:schemeClr val="bg1"/>
                </a:gs>
                <a:gs pos="100000">
                  <a:srgbClr val="FF0000"/>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701775" name="Group 335"/>
            <p:cNvGrpSpPr>
              <a:grpSpLocks/>
            </p:cNvGrpSpPr>
            <p:nvPr/>
          </p:nvGrpSpPr>
          <p:grpSpPr bwMode="auto">
            <a:xfrm>
              <a:off x="931" y="1941"/>
              <a:ext cx="501" cy="828"/>
              <a:chOff x="569" y="2954"/>
              <a:chExt cx="501" cy="828"/>
            </a:xfrm>
          </p:grpSpPr>
          <p:sp>
            <p:nvSpPr>
              <p:cNvPr id="701776" name="Rectangle 336"/>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777" name="Text Box 337"/>
              <p:cNvSpPr txBox="1">
                <a:spLocks noChangeArrowheads="1"/>
              </p:cNvSpPr>
              <p:nvPr/>
            </p:nvSpPr>
            <p:spPr bwMode="auto">
              <a:xfrm>
                <a:off x="593" y="2954"/>
                <a:ext cx="477"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i="0">
                    <a:latin typeface="Arial" charset="0"/>
                  </a:rPr>
                  <a:t>DHCP</a:t>
                </a:r>
              </a:p>
              <a:p>
                <a:pPr algn="ctr"/>
                <a:r>
                  <a:rPr lang="en-US" sz="1600" i="0">
                    <a:latin typeface="Arial" charset="0"/>
                  </a:rPr>
                  <a:t>UDP</a:t>
                </a:r>
              </a:p>
              <a:p>
                <a:pPr algn="ctr"/>
                <a:r>
                  <a:rPr lang="en-US" sz="1600" i="0">
                    <a:latin typeface="Arial" charset="0"/>
                  </a:rPr>
                  <a:t>IP</a:t>
                </a:r>
              </a:p>
              <a:p>
                <a:pPr algn="ctr"/>
                <a:r>
                  <a:rPr lang="en-US" sz="1600" i="0">
                    <a:latin typeface="Arial" charset="0"/>
                  </a:rPr>
                  <a:t>Eth</a:t>
                </a:r>
              </a:p>
              <a:p>
                <a:pPr algn="ctr"/>
                <a:r>
                  <a:rPr lang="en-US" sz="1600" i="0">
                    <a:latin typeface="Arial" charset="0"/>
                  </a:rPr>
                  <a:t>Phy</a:t>
                </a:r>
              </a:p>
            </p:txBody>
          </p:sp>
          <p:sp>
            <p:nvSpPr>
              <p:cNvPr id="701778" name="Line 338"/>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1779" name="Line 339"/>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1780" name="Line 340"/>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1781" name="Line 341"/>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701882" name="Group 442"/>
          <p:cNvGrpSpPr>
            <a:grpSpLocks/>
          </p:cNvGrpSpPr>
          <p:nvPr/>
        </p:nvGrpSpPr>
        <p:grpSpPr bwMode="auto">
          <a:xfrm>
            <a:off x="339725" y="2981325"/>
            <a:ext cx="1081088" cy="1217613"/>
            <a:chOff x="1404" y="3105"/>
            <a:chExt cx="681" cy="767"/>
          </a:xfrm>
        </p:grpSpPr>
        <p:grpSp>
          <p:nvGrpSpPr>
            <p:cNvPr id="701784" name="Group 344"/>
            <p:cNvGrpSpPr>
              <a:grpSpLocks/>
            </p:cNvGrpSpPr>
            <p:nvPr/>
          </p:nvGrpSpPr>
          <p:grpSpPr bwMode="auto">
            <a:xfrm>
              <a:off x="1404" y="3355"/>
              <a:ext cx="681" cy="468"/>
              <a:chOff x="42" y="886"/>
              <a:chExt cx="681" cy="468"/>
            </a:xfrm>
          </p:grpSpPr>
          <p:grpSp>
            <p:nvGrpSpPr>
              <p:cNvPr id="701785" name="Group 345"/>
              <p:cNvGrpSpPr>
                <a:grpSpLocks/>
              </p:cNvGrpSpPr>
              <p:nvPr/>
            </p:nvGrpSpPr>
            <p:grpSpPr bwMode="auto">
              <a:xfrm>
                <a:off x="278" y="886"/>
                <a:ext cx="397" cy="154"/>
                <a:chOff x="740" y="3209"/>
                <a:chExt cx="397" cy="154"/>
              </a:xfrm>
            </p:grpSpPr>
            <p:grpSp>
              <p:nvGrpSpPr>
                <p:cNvPr id="701786" name="Group 346"/>
                <p:cNvGrpSpPr>
                  <a:grpSpLocks/>
                </p:cNvGrpSpPr>
                <p:nvPr/>
              </p:nvGrpSpPr>
              <p:grpSpPr bwMode="auto">
                <a:xfrm>
                  <a:off x="794" y="3209"/>
                  <a:ext cx="343" cy="154"/>
                  <a:chOff x="844" y="3337"/>
                  <a:chExt cx="343" cy="154"/>
                </a:xfrm>
              </p:grpSpPr>
              <p:sp>
                <p:nvSpPr>
                  <p:cNvPr id="701787" name="Rectangle 347"/>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788" name="Text Box 348"/>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DHCP</a:t>
                    </a:r>
                  </a:p>
                </p:txBody>
              </p:sp>
            </p:grpSp>
            <p:sp>
              <p:nvSpPr>
                <p:cNvPr id="701789" name="Rectangle 349"/>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790" name="Rectangle 350"/>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1791" name="Group 351"/>
              <p:cNvGrpSpPr>
                <a:grpSpLocks/>
              </p:cNvGrpSpPr>
              <p:nvPr/>
            </p:nvGrpSpPr>
            <p:grpSpPr bwMode="auto">
              <a:xfrm>
                <a:off x="278" y="1034"/>
                <a:ext cx="397" cy="154"/>
                <a:chOff x="836" y="3305"/>
                <a:chExt cx="397" cy="154"/>
              </a:xfrm>
            </p:grpSpPr>
            <p:grpSp>
              <p:nvGrpSpPr>
                <p:cNvPr id="701792" name="Group 352"/>
                <p:cNvGrpSpPr>
                  <a:grpSpLocks/>
                </p:cNvGrpSpPr>
                <p:nvPr/>
              </p:nvGrpSpPr>
              <p:grpSpPr bwMode="auto">
                <a:xfrm>
                  <a:off x="890" y="3305"/>
                  <a:ext cx="343" cy="154"/>
                  <a:chOff x="844" y="3337"/>
                  <a:chExt cx="343" cy="154"/>
                </a:xfrm>
              </p:grpSpPr>
              <p:sp>
                <p:nvSpPr>
                  <p:cNvPr id="701793" name="Rectangle 353"/>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794" name="Text Box 354"/>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DHCP</a:t>
                    </a:r>
                  </a:p>
                </p:txBody>
              </p:sp>
            </p:grpSp>
            <p:grpSp>
              <p:nvGrpSpPr>
                <p:cNvPr id="701795" name="Group 355"/>
                <p:cNvGrpSpPr>
                  <a:grpSpLocks/>
                </p:cNvGrpSpPr>
                <p:nvPr/>
              </p:nvGrpSpPr>
              <p:grpSpPr bwMode="auto">
                <a:xfrm>
                  <a:off x="836" y="3334"/>
                  <a:ext cx="354" cy="94"/>
                  <a:chOff x="836" y="3334"/>
                  <a:chExt cx="354" cy="94"/>
                </a:xfrm>
              </p:grpSpPr>
              <p:sp>
                <p:nvSpPr>
                  <p:cNvPr id="701796" name="Rectangle 356"/>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797" name="Rectangle 357"/>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01798" name="Group 358"/>
              <p:cNvGrpSpPr>
                <a:grpSpLocks/>
              </p:cNvGrpSpPr>
              <p:nvPr/>
            </p:nvGrpSpPr>
            <p:grpSpPr bwMode="auto">
              <a:xfrm>
                <a:off x="165" y="1054"/>
                <a:ext cx="480" cy="112"/>
                <a:chOff x="627" y="3377"/>
                <a:chExt cx="480" cy="112"/>
              </a:xfrm>
            </p:grpSpPr>
            <p:sp>
              <p:nvSpPr>
                <p:cNvPr id="701799" name="Rectangle 359"/>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800" name="Rectangle 360"/>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1801" name="Group 361"/>
              <p:cNvGrpSpPr>
                <a:grpSpLocks/>
              </p:cNvGrpSpPr>
              <p:nvPr/>
            </p:nvGrpSpPr>
            <p:grpSpPr bwMode="auto">
              <a:xfrm>
                <a:off x="42" y="1200"/>
                <a:ext cx="681" cy="154"/>
                <a:chOff x="504" y="3523"/>
                <a:chExt cx="681" cy="154"/>
              </a:xfrm>
            </p:grpSpPr>
            <p:grpSp>
              <p:nvGrpSpPr>
                <p:cNvPr id="701802" name="Group 362"/>
                <p:cNvGrpSpPr>
                  <a:grpSpLocks/>
                </p:cNvGrpSpPr>
                <p:nvPr/>
              </p:nvGrpSpPr>
              <p:grpSpPr bwMode="auto">
                <a:xfrm>
                  <a:off x="623" y="3523"/>
                  <a:ext cx="510" cy="154"/>
                  <a:chOff x="723" y="3453"/>
                  <a:chExt cx="510" cy="154"/>
                </a:xfrm>
              </p:grpSpPr>
              <p:grpSp>
                <p:nvGrpSpPr>
                  <p:cNvPr id="701803" name="Group 363"/>
                  <p:cNvGrpSpPr>
                    <a:grpSpLocks/>
                  </p:cNvGrpSpPr>
                  <p:nvPr/>
                </p:nvGrpSpPr>
                <p:grpSpPr bwMode="auto">
                  <a:xfrm>
                    <a:off x="836" y="3453"/>
                    <a:ext cx="397" cy="154"/>
                    <a:chOff x="836" y="3305"/>
                    <a:chExt cx="397" cy="154"/>
                  </a:xfrm>
                </p:grpSpPr>
                <p:grpSp>
                  <p:nvGrpSpPr>
                    <p:cNvPr id="701804" name="Group 364"/>
                    <p:cNvGrpSpPr>
                      <a:grpSpLocks/>
                    </p:cNvGrpSpPr>
                    <p:nvPr/>
                  </p:nvGrpSpPr>
                  <p:grpSpPr bwMode="auto">
                    <a:xfrm>
                      <a:off x="890" y="3305"/>
                      <a:ext cx="343" cy="154"/>
                      <a:chOff x="844" y="3337"/>
                      <a:chExt cx="343" cy="154"/>
                    </a:xfrm>
                  </p:grpSpPr>
                  <p:sp>
                    <p:nvSpPr>
                      <p:cNvPr id="701805" name="Rectangle 365"/>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806" name="Text Box 366"/>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DHCP</a:t>
                        </a:r>
                      </a:p>
                    </p:txBody>
                  </p:sp>
                </p:grpSp>
                <p:grpSp>
                  <p:nvGrpSpPr>
                    <p:cNvPr id="701807" name="Group 367"/>
                    <p:cNvGrpSpPr>
                      <a:grpSpLocks/>
                    </p:cNvGrpSpPr>
                    <p:nvPr/>
                  </p:nvGrpSpPr>
                  <p:grpSpPr bwMode="auto">
                    <a:xfrm>
                      <a:off x="836" y="3334"/>
                      <a:ext cx="354" cy="94"/>
                      <a:chOff x="836" y="3334"/>
                      <a:chExt cx="354" cy="94"/>
                    </a:xfrm>
                  </p:grpSpPr>
                  <p:sp>
                    <p:nvSpPr>
                      <p:cNvPr id="701808" name="Rectangle 368"/>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809" name="Rectangle 369"/>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01810" name="Rectangle 370"/>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811" name="Rectangle 371"/>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1812" name="Rectangle 372"/>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813" name="Rectangle 373"/>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814" name="Rectangle 374"/>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01815" name="AutoShape 375"/>
            <p:cNvSpPr>
              <a:spLocks noChangeArrowheads="1"/>
            </p:cNvSpPr>
            <p:nvPr/>
          </p:nvSpPr>
          <p:spPr bwMode="auto">
            <a:xfrm rot="10800000">
              <a:off x="1727" y="3105"/>
              <a:ext cx="240" cy="767"/>
            </a:xfrm>
            <a:prstGeom prst="downArrow">
              <a:avLst>
                <a:gd name="adj1" fmla="val 54167"/>
                <a:gd name="adj2" fmla="val 51311"/>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01819" name="Group 379"/>
            <p:cNvGrpSpPr>
              <a:grpSpLocks/>
            </p:cNvGrpSpPr>
            <p:nvPr/>
          </p:nvGrpSpPr>
          <p:grpSpPr bwMode="auto">
            <a:xfrm>
              <a:off x="1695" y="3227"/>
              <a:ext cx="343" cy="154"/>
              <a:chOff x="844" y="3337"/>
              <a:chExt cx="343" cy="154"/>
            </a:xfrm>
          </p:grpSpPr>
          <p:sp>
            <p:nvSpPr>
              <p:cNvPr id="701820" name="Rectangle 380"/>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821" name="Text Box 381"/>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DHCP</a:t>
                </a:r>
              </a:p>
            </p:txBody>
          </p:sp>
        </p:grpSp>
      </p:grpSp>
      <p:grpSp>
        <p:nvGrpSpPr>
          <p:cNvPr id="701916" name="Group 476"/>
          <p:cNvGrpSpPr>
            <a:grpSpLocks/>
          </p:cNvGrpSpPr>
          <p:nvPr/>
        </p:nvGrpSpPr>
        <p:grpSpPr bwMode="auto">
          <a:xfrm>
            <a:off x="803275" y="3178175"/>
            <a:ext cx="544513" cy="244475"/>
            <a:chOff x="844" y="3337"/>
            <a:chExt cx="343" cy="154"/>
          </a:xfrm>
        </p:grpSpPr>
        <p:sp>
          <p:nvSpPr>
            <p:cNvPr id="701917" name="Rectangle 477"/>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918" name="Text Box 478"/>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DHCP</a:t>
              </a:r>
            </a:p>
          </p:txBody>
        </p:sp>
      </p:grpSp>
      <p:sp>
        <p:nvSpPr>
          <p:cNvPr id="701919" name="Rectangle 479"/>
          <p:cNvSpPr>
            <a:spLocks noChangeArrowheads="1"/>
          </p:cNvSpPr>
          <p:nvPr/>
        </p:nvSpPr>
        <p:spPr bwMode="auto">
          <a:xfrm>
            <a:off x="5037138" y="2733675"/>
            <a:ext cx="3892550" cy="130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Char char="r"/>
            </a:pPr>
            <a:r>
              <a:rPr lang="en-US" sz="2000" i="0"/>
              <a:t>DHCP request </a:t>
            </a:r>
            <a:r>
              <a:rPr lang="en-US" sz="2000" b="1">
                <a:solidFill>
                  <a:schemeClr val="accent2"/>
                </a:solidFill>
              </a:rPr>
              <a:t>encapsulated</a:t>
            </a:r>
            <a:r>
              <a:rPr lang="en-US" sz="2000" i="0">
                <a:solidFill>
                  <a:schemeClr val="accent2"/>
                </a:solidFill>
              </a:rPr>
              <a:t> </a:t>
            </a:r>
            <a:r>
              <a:rPr lang="en-US" sz="2000" i="0"/>
              <a:t>in </a:t>
            </a:r>
            <a:r>
              <a:rPr lang="en-US" sz="2000" b="1">
                <a:solidFill>
                  <a:srgbClr val="FF0000"/>
                </a:solidFill>
              </a:rPr>
              <a:t>UDP</a:t>
            </a:r>
            <a:r>
              <a:rPr lang="en-US" sz="2000" i="0"/>
              <a:t>, encapsulated in </a:t>
            </a:r>
            <a:r>
              <a:rPr lang="en-US" sz="2000" b="1">
                <a:solidFill>
                  <a:srgbClr val="FF0000"/>
                </a:solidFill>
              </a:rPr>
              <a:t>IP</a:t>
            </a:r>
            <a:r>
              <a:rPr lang="en-US" sz="2000" i="0"/>
              <a:t>, encapsulated in </a:t>
            </a:r>
            <a:r>
              <a:rPr lang="en-US" sz="2000" b="1">
                <a:solidFill>
                  <a:srgbClr val="FF0000"/>
                </a:solidFill>
              </a:rPr>
              <a:t>802.1</a:t>
            </a:r>
            <a:r>
              <a:rPr lang="en-US" sz="2000" i="0"/>
              <a:t> Ethernet</a:t>
            </a:r>
          </a:p>
          <a:p>
            <a:pPr marL="342900" indent="-342900">
              <a:lnSpc>
                <a:spcPct val="90000"/>
              </a:lnSpc>
              <a:spcBef>
                <a:spcPct val="20000"/>
              </a:spcBef>
              <a:buClr>
                <a:schemeClr val="accent2"/>
              </a:buClr>
              <a:buSzPct val="85000"/>
              <a:buFont typeface="ZapfDingbats" pitchFamily="82" charset="2"/>
              <a:buNone/>
            </a:pPr>
            <a:endParaRPr lang="en-US" sz="2000" i="0"/>
          </a:p>
        </p:txBody>
      </p:sp>
      <p:sp>
        <p:nvSpPr>
          <p:cNvPr id="701920" name="Rectangle 480"/>
          <p:cNvSpPr>
            <a:spLocks noChangeArrowheads="1"/>
          </p:cNvSpPr>
          <p:nvPr/>
        </p:nvSpPr>
        <p:spPr bwMode="auto">
          <a:xfrm>
            <a:off x="5035550" y="3979863"/>
            <a:ext cx="3924300" cy="156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Char char="r"/>
            </a:pPr>
            <a:r>
              <a:rPr lang="en-US" sz="2000" i="0"/>
              <a:t>Ethernet frame </a:t>
            </a:r>
            <a:r>
              <a:rPr lang="en-US" sz="2000" b="1">
                <a:solidFill>
                  <a:schemeClr val="accent2"/>
                </a:solidFill>
              </a:rPr>
              <a:t>broadcast</a:t>
            </a:r>
            <a:r>
              <a:rPr lang="en-US" sz="2000" i="0"/>
              <a:t> (dest: </a:t>
            </a:r>
            <a:r>
              <a:rPr lang="en-US" sz="1600" i="0"/>
              <a:t>FFFFFFFFFFFF</a:t>
            </a:r>
            <a:r>
              <a:rPr lang="en-US" sz="2000" i="0"/>
              <a:t>) on LAN, received at router running </a:t>
            </a:r>
            <a:r>
              <a:rPr lang="en-US" sz="2000" b="1">
                <a:solidFill>
                  <a:srgbClr val="FF0000"/>
                </a:solidFill>
              </a:rPr>
              <a:t>DHCP</a:t>
            </a:r>
            <a:r>
              <a:rPr lang="en-US" sz="2000" i="0"/>
              <a:t> server</a:t>
            </a:r>
          </a:p>
        </p:txBody>
      </p:sp>
      <p:sp>
        <p:nvSpPr>
          <p:cNvPr id="701921" name="Rectangle 481"/>
          <p:cNvSpPr>
            <a:spLocks noChangeArrowheads="1"/>
          </p:cNvSpPr>
          <p:nvPr/>
        </p:nvSpPr>
        <p:spPr bwMode="auto">
          <a:xfrm>
            <a:off x="5033963" y="5316538"/>
            <a:ext cx="3802062"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Char char="r"/>
            </a:pPr>
            <a:r>
              <a:rPr lang="en-US" sz="2000" i="0"/>
              <a:t>Ethernet </a:t>
            </a:r>
            <a:r>
              <a:rPr lang="en-US" sz="2000" b="1">
                <a:solidFill>
                  <a:schemeClr val="accent2"/>
                </a:solidFill>
              </a:rPr>
              <a:t>demux’ed</a:t>
            </a:r>
            <a:r>
              <a:rPr lang="en-US" sz="2000" i="0"/>
              <a:t> to IP demux’ed, UDP demux’ed to DHCP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1661"/>
                                        </p:tgtEl>
                                        <p:attrNameLst>
                                          <p:attrName>style.visibility</p:attrName>
                                        </p:attrNameLst>
                                      </p:cBhvr>
                                      <p:to>
                                        <p:strVal val="visible"/>
                                      </p:to>
                                    </p:set>
                                    <p:animEffect transition="in" filter="wipe(left)">
                                      <p:cBhvr>
                                        <p:cTn id="7" dur="500"/>
                                        <p:tgtEl>
                                          <p:spTgt spid="701661"/>
                                        </p:tgtEl>
                                      </p:cBhvr>
                                    </p:animEffect>
                                  </p:childTnLst>
                                </p:cTn>
                              </p:par>
                            </p:childTnLst>
                          </p:cTn>
                        </p:par>
                        <p:par>
                          <p:cTn id="8" fill="hold" nodeType="afterGroup">
                            <p:stCondLst>
                              <p:cond delay="500"/>
                            </p:stCondLst>
                            <p:childTnLst>
                              <p:par>
                                <p:cTn id="9" presetID="9" presetClass="exit" presetSubtype="0" fill="hold" grpId="1" nodeType="afterEffect">
                                  <p:stCondLst>
                                    <p:cond delay="0"/>
                                  </p:stCondLst>
                                  <p:childTnLst>
                                    <p:animEffect transition="out" filter="dissolve">
                                      <p:cBhvr>
                                        <p:cTn id="10" dur="500"/>
                                        <p:tgtEl>
                                          <p:spTgt spid="701661"/>
                                        </p:tgtEl>
                                      </p:cBhvr>
                                    </p:animEffect>
                                    <p:set>
                                      <p:cBhvr>
                                        <p:cTn id="11" dur="1" fill="hold">
                                          <p:stCondLst>
                                            <p:cond delay="499"/>
                                          </p:stCondLst>
                                        </p:cTn>
                                        <p:tgtEl>
                                          <p:spTgt spid="701661"/>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701690"/>
                                        </p:tgtEl>
                                        <p:attrNameLst>
                                          <p:attrName>style.visibility</p:attrName>
                                        </p:attrNameLst>
                                      </p:cBhvr>
                                      <p:to>
                                        <p:strVal val="visible"/>
                                      </p:to>
                                    </p:set>
                                    <p:animEffect transition="in" filter="wipe(down)">
                                      <p:cBhvr>
                                        <p:cTn id="16" dur="500"/>
                                        <p:tgtEl>
                                          <p:spTgt spid="701690"/>
                                        </p:tgtEl>
                                      </p:cBhvr>
                                    </p:animEffect>
                                  </p:childTnLst>
                                </p:cTn>
                              </p:par>
                            </p:childTnLst>
                          </p:cTn>
                        </p:par>
                        <p:par>
                          <p:cTn id="17" fill="hold" nodeType="afterGroup">
                            <p:stCondLst>
                              <p:cond delay="500"/>
                            </p:stCondLst>
                            <p:childTnLst>
                              <p:par>
                                <p:cTn id="18" presetID="9" presetClass="entr" presetSubtype="0" fill="hold" nodeType="afterEffect">
                                  <p:stCondLst>
                                    <p:cond delay="0"/>
                                  </p:stCondLst>
                                  <p:childTnLst>
                                    <p:set>
                                      <p:cBhvr>
                                        <p:cTn id="19" dur="1" fill="hold">
                                          <p:stCondLst>
                                            <p:cond delay="0"/>
                                          </p:stCondLst>
                                        </p:cTn>
                                        <p:tgtEl>
                                          <p:spTgt spid="701693"/>
                                        </p:tgtEl>
                                        <p:attrNameLst>
                                          <p:attrName>style.visibility</p:attrName>
                                        </p:attrNameLst>
                                      </p:cBhvr>
                                      <p:to>
                                        <p:strVal val="visible"/>
                                      </p:to>
                                    </p:set>
                                    <p:animEffect transition="in" filter="dissolve">
                                      <p:cBhvr>
                                        <p:cTn id="20" dur="500"/>
                                        <p:tgtEl>
                                          <p:spTgt spid="701693"/>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701629">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701739"/>
                                        </p:tgtEl>
                                        <p:attrNameLst>
                                          <p:attrName>style.visibility</p:attrName>
                                        </p:attrNameLst>
                                      </p:cBhvr>
                                      <p:to>
                                        <p:strVal val="visible"/>
                                      </p:to>
                                    </p:set>
                                    <p:animEffect transition="in" filter="wipe(up)">
                                      <p:cBhvr>
                                        <p:cTn id="27" dur="500"/>
                                        <p:tgtEl>
                                          <p:spTgt spid="701739"/>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701919"/>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xit" presetSubtype="0" fill="hold" nodeType="clickEffect">
                                  <p:stCondLst>
                                    <p:cond delay="0"/>
                                  </p:stCondLst>
                                  <p:childTnLst>
                                    <p:set>
                                      <p:cBhvr>
                                        <p:cTn id="33" dur="1" fill="hold">
                                          <p:stCondLst>
                                            <p:cond delay="0"/>
                                          </p:stCondLst>
                                        </p:cTn>
                                        <p:tgtEl>
                                          <p:spTgt spid="701693"/>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701739"/>
                                        </p:tgtEl>
                                        <p:attrNameLst>
                                          <p:attrName>style.visibility</p:attrName>
                                        </p:attrNameLst>
                                      </p:cBhvr>
                                      <p:to>
                                        <p:strVal val="hidden"/>
                                      </p:to>
                                    </p:set>
                                  </p:childTnLst>
                                </p:cTn>
                              </p:par>
                            </p:childTnLst>
                          </p:cTn>
                        </p:par>
                        <p:par>
                          <p:cTn id="36" fill="hold" nodeType="afterGroup">
                            <p:stCondLst>
                              <p:cond delay="0"/>
                            </p:stCondLst>
                            <p:childTnLst>
                              <p:par>
                                <p:cTn id="37" presetID="1" presetClass="entr" presetSubtype="0" fill="hold" nodeType="afterEffect">
                                  <p:stCondLst>
                                    <p:cond delay="0"/>
                                  </p:stCondLst>
                                  <p:childTnLst>
                                    <p:set>
                                      <p:cBhvr>
                                        <p:cTn id="38" dur="1" fill="hold">
                                          <p:stCondLst>
                                            <p:cond delay="0"/>
                                          </p:stCondLst>
                                        </p:cTn>
                                        <p:tgtEl>
                                          <p:spTgt spid="70175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01920"/>
                                        </p:tgtEl>
                                        <p:attrNameLst>
                                          <p:attrName>style.visibility</p:attrName>
                                        </p:attrNameLst>
                                      </p:cBhvr>
                                      <p:to>
                                        <p:strVal val="visible"/>
                                      </p:to>
                                    </p:set>
                                  </p:childTnLst>
                                </p:cTn>
                              </p:par>
                            </p:childTnLst>
                          </p:cTn>
                        </p:par>
                        <p:par>
                          <p:cTn id="41" fill="hold" nodeType="afterGroup">
                            <p:stCondLst>
                              <p:cond delay="0"/>
                            </p:stCondLst>
                            <p:childTnLst>
                              <p:par>
                                <p:cTn id="42" presetID="0" presetClass="path" presetSubtype="0" accel="50000" decel="50000" fill="hold" nodeType="afterEffect">
                                  <p:stCondLst>
                                    <p:cond delay="0"/>
                                  </p:stCondLst>
                                  <p:childTnLst>
                                    <p:animMotion origin="layout" path="M 1.66667E-6 1.81144E-6 L 0.26823 -0.00139 L 0.10833 0.27287 L -0.01806 0.27125 " pathEditMode="relative" rAng="0" ptsTypes="AAAA">
                                      <p:cBhvr>
                                        <p:cTn id="43" dur="2000" fill="hold"/>
                                        <p:tgtEl>
                                          <p:spTgt spid="701758"/>
                                        </p:tgtEl>
                                        <p:attrNameLst>
                                          <p:attrName>ppt_x</p:attrName>
                                          <p:attrName>ppt_y</p:attrName>
                                        </p:attrNameLst>
                                      </p:cBhvr>
                                      <p:rCtr x="12500" y="13574"/>
                                    </p:animMotion>
                                  </p:childTnLst>
                                </p:cTn>
                              </p:par>
                            </p:childTnLst>
                          </p:cTn>
                        </p:par>
                        <p:par>
                          <p:cTn id="44" fill="hold" nodeType="afterGroup">
                            <p:stCondLst>
                              <p:cond delay="2000"/>
                            </p:stCondLst>
                            <p:childTnLst>
                              <p:par>
                                <p:cTn id="45" presetID="22" presetClass="entr" presetSubtype="2" fill="hold" nodeType="afterEffect">
                                  <p:stCondLst>
                                    <p:cond delay="0"/>
                                  </p:stCondLst>
                                  <p:childTnLst>
                                    <p:set>
                                      <p:cBhvr>
                                        <p:cTn id="46" dur="1" fill="hold">
                                          <p:stCondLst>
                                            <p:cond delay="0"/>
                                          </p:stCondLst>
                                        </p:cTn>
                                        <p:tgtEl>
                                          <p:spTgt spid="701782"/>
                                        </p:tgtEl>
                                        <p:attrNameLst>
                                          <p:attrName>style.visibility</p:attrName>
                                        </p:attrNameLst>
                                      </p:cBhvr>
                                      <p:to>
                                        <p:strVal val="visible"/>
                                      </p:to>
                                    </p:set>
                                    <p:animEffect transition="in" filter="wipe(right)">
                                      <p:cBhvr>
                                        <p:cTn id="47" dur="500"/>
                                        <p:tgtEl>
                                          <p:spTgt spid="70178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xit" presetSubtype="0" fill="hold" nodeType="clickEffect">
                                  <p:stCondLst>
                                    <p:cond delay="0"/>
                                  </p:stCondLst>
                                  <p:childTnLst>
                                    <p:set>
                                      <p:cBhvr>
                                        <p:cTn id="51" dur="1" fill="hold">
                                          <p:stCondLst>
                                            <p:cond delay="0"/>
                                          </p:stCondLst>
                                        </p:cTn>
                                        <p:tgtEl>
                                          <p:spTgt spid="701758"/>
                                        </p:tgtEl>
                                        <p:attrNameLst>
                                          <p:attrName>style.visibility</p:attrName>
                                        </p:attrNameLst>
                                      </p:cBhvr>
                                      <p:to>
                                        <p:strVal val="hidden"/>
                                      </p:to>
                                    </p:set>
                                  </p:childTnLst>
                                </p:cTn>
                              </p:par>
                            </p:childTnLst>
                          </p:cTn>
                        </p:par>
                        <p:par>
                          <p:cTn id="52" fill="hold" nodeType="afterGroup">
                            <p:stCondLst>
                              <p:cond delay="0"/>
                            </p:stCondLst>
                            <p:childTnLst>
                              <p:par>
                                <p:cTn id="53" presetID="22" presetClass="entr" presetSubtype="4" fill="hold" nodeType="afterEffect">
                                  <p:stCondLst>
                                    <p:cond delay="0"/>
                                  </p:stCondLst>
                                  <p:childTnLst>
                                    <p:set>
                                      <p:cBhvr>
                                        <p:cTn id="54" dur="1" fill="hold">
                                          <p:stCondLst>
                                            <p:cond delay="0"/>
                                          </p:stCondLst>
                                        </p:cTn>
                                        <p:tgtEl>
                                          <p:spTgt spid="701882"/>
                                        </p:tgtEl>
                                        <p:attrNameLst>
                                          <p:attrName>style.visibility</p:attrName>
                                        </p:attrNameLst>
                                      </p:cBhvr>
                                      <p:to>
                                        <p:strVal val="visible"/>
                                      </p:to>
                                    </p:set>
                                    <p:animEffect transition="in" filter="wipe(down)">
                                      <p:cBhvr>
                                        <p:cTn id="55" dur="1000"/>
                                        <p:tgtEl>
                                          <p:spTgt spid="701882"/>
                                        </p:tgtEl>
                                      </p:cBhvr>
                                    </p:animEffect>
                                  </p:childTnLst>
                                </p:cTn>
                              </p:par>
                            </p:childTnLst>
                          </p:cTn>
                        </p:par>
                        <p:par>
                          <p:cTn id="56" fill="hold" nodeType="afterGroup">
                            <p:stCondLst>
                              <p:cond delay="1000"/>
                            </p:stCondLst>
                            <p:childTnLst>
                              <p:par>
                                <p:cTn id="57" presetID="1" presetClass="exit" presetSubtype="0" fill="hold" nodeType="afterEffect">
                                  <p:stCondLst>
                                    <p:cond delay="1000"/>
                                  </p:stCondLst>
                                  <p:childTnLst>
                                    <p:set>
                                      <p:cBhvr>
                                        <p:cTn id="58" dur="1" fill="hold">
                                          <p:stCondLst>
                                            <p:cond delay="0"/>
                                          </p:stCondLst>
                                        </p:cTn>
                                        <p:tgtEl>
                                          <p:spTgt spid="701882"/>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701921"/>
                                        </p:tgtEl>
                                        <p:attrNameLst>
                                          <p:attrName>style.visibility</p:attrName>
                                        </p:attrNameLst>
                                      </p:cBhvr>
                                      <p:to>
                                        <p:strVal val="visible"/>
                                      </p:to>
                                    </p:set>
                                  </p:childTnLst>
                                </p:cTn>
                              </p:par>
                              <p:par>
                                <p:cTn id="61" presetID="1" presetClass="entr" presetSubtype="0" fill="hold" nodeType="withEffect">
                                  <p:stCondLst>
                                    <p:cond delay="1000"/>
                                  </p:stCondLst>
                                  <p:childTnLst>
                                    <p:set>
                                      <p:cBhvr>
                                        <p:cTn id="62" dur="1" fill="hold">
                                          <p:stCondLst>
                                            <p:cond delay="0"/>
                                          </p:stCondLst>
                                        </p:cTn>
                                        <p:tgtEl>
                                          <p:spTgt spid="701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629" grpId="0" build="p"/>
      <p:bldP spid="701661" grpId="0" animBg="1"/>
      <p:bldP spid="701661" grpId="1" animBg="1"/>
      <p:bldP spid="701919" grpId="0"/>
      <p:bldP spid="701920" grpId="0"/>
      <p:bldP spid="701921"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Footer Placeholder 4"/>
          <p:cNvSpPr>
            <a:spLocks noGrp="1"/>
          </p:cNvSpPr>
          <p:nvPr>
            <p:ph type="ftr" sz="quarter" idx="11"/>
          </p:nvPr>
        </p:nvSpPr>
        <p:spPr/>
        <p:txBody>
          <a:bodyPr/>
          <a:lstStyle/>
          <a:p>
            <a:r>
              <a:rPr lang="en-US"/>
              <a:t>5: DataLink Layer</a:t>
            </a:r>
          </a:p>
        </p:txBody>
      </p:sp>
      <p:sp>
        <p:nvSpPr>
          <p:cNvPr id="152" name="Slide Number Placeholder 5"/>
          <p:cNvSpPr>
            <a:spLocks noGrp="1"/>
          </p:cNvSpPr>
          <p:nvPr>
            <p:ph type="sldNum" sz="quarter" idx="12"/>
          </p:nvPr>
        </p:nvSpPr>
        <p:spPr/>
        <p:txBody>
          <a:bodyPr/>
          <a:lstStyle/>
          <a:p>
            <a:r>
              <a:rPr lang="en-US"/>
              <a:t>5-</a:t>
            </a:r>
            <a:fld id="{A2F46519-FE1F-4114-9676-7EC9C948F34F}" type="slidenum">
              <a:rPr lang="en-US"/>
              <a:pPr/>
              <a:t>96</a:t>
            </a:fld>
            <a:endParaRPr lang="en-US"/>
          </a:p>
        </p:txBody>
      </p:sp>
      <p:sp>
        <p:nvSpPr>
          <p:cNvPr id="703490" name="Rectangle 2"/>
          <p:cNvSpPr>
            <a:spLocks noGrp="1" noChangeArrowheads="1"/>
          </p:cNvSpPr>
          <p:nvPr>
            <p:ph type="title"/>
          </p:nvPr>
        </p:nvSpPr>
        <p:spPr>
          <a:xfrm>
            <a:off x="323850" y="0"/>
            <a:ext cx="8034338" cy="1143000"/>
          </a:xfrm>
        </p:spPr>
        <p:txBody>
          <a:bodyPr/>
          <a:lstStyle/>
          <a:p>
            <a:r>
              <a:rPr lang="en-US" sz="2800" u="none"/>
              <a:t>A day in the life… connecting to the Internet</a:t>
            </a:r>
          </a:p>
        </p:txBody>
      </p:sp>
      <p:sp>
        <p:nvSpPr>
          <p:cNvPr id="703491" name="Rectangle 3"/>
          <p:cNvSpPr>
            <a:spLocks noGrp="1" noChangeArrowheads="1"/>
          </p:cNvSpPr>
          <p:nvPr>
            <p:ph type="body" idx="1"/>
          </p:nvPr>
        </p:nvSpPr>
        <p:spPr>
          <a:xfrm>
            <a:off x="5037138" y="1158875"/>
            <a:ext cx="3430587" cy="1573213"/>
          </a:xfrm>
        </p:spPr>
        <p:txBody>
          <a:bodyPr/>
          <a:lstStyle/>
          <a:p>
            <a:pPr>
              <a:lnSpc>
                <a:spcPct val="80000"/>
              </a:lnSpc>
            </a:pPr>
            <a:r>
              <a:rPr lang="en-US" sz="1800"/>
              <a:t>DHCP server formulates </a:t>
            </a:r>
            <a:r>
              <a:rPr lang="en-US" sz="1800" b="1" i="1">
                <a:solidFill>
                  <a:srgbClr val="FF0000"/>
                </a:solidFill>
              </a:rPr>
              <a:t>DHCP ACK</a:t>
            </a:r>
            <a:r>
              <a:rPr lang="en-US" sz="1800"/>
              <a:t> containing client’s IP address, IP address of first-hop router for client, name &amp; IP address of DNS server</a:t>
            </a:r>
          </a:p>
          <a:p>
            <a:pPr>
              <a:lnSpc>
                <a:spcPct val="80000"/>
              </a:lnSpc>
            </a:pPr>
            <a:endParaRPr lang="en-US" sz="1800"/>
          </a:p>
        </p:txBody>
      </p:sp>
      <p:sp>
        <p:nvSpPr>
          <p:cNvPr id="703492" name="Freeform 3"/>
          <p:cNvSpPr>
            <a:spLocks/>
          </p:cNvSpPr>
          <p:nvPr/>
        </p:nvSpPr>
        <p:spPr bwMode="auto">
          <a:xfrm>
            <a:off x="773113" y="1273175"/>
            <a:ext cx="3554412" cy="2754313"/>
          </a:xfrm>
          <a:custGeom>
            <a:avLst/>
            <a:gdLst>
              <a:gd name="T0" fmla="*/ 2192 w 2406"/>
              <a:gd name="T1" fmla="*/ 274 h 958"/>
              <a:gd name="T2" fmla="*/ 1857 w 2406"/>
              <a:gd name="T3" fmla="*/ 77 h 958"/>
              <a:gd name="T4" fmla="*/ 1393 w 2406"/>
              <a:gd name="T5" fmla="*/ 7 h 958"/>
              <a:gd name="T6" fmla="*/ 713 w 2406"/>
              <a:gd name="T7" fmla="*/ 122 h 958"/>
              <a:gd name="T8" fmla="*/ 280 w 2406"/>
              <a:gd name="T9" fmla="*/ 234 h 958"/>
              <a:gd name="T10" fmla="*/ 26 w 2406"/>
              <a:gd name="T11" fmla="*/ 522 h 958"/>
              <a:gd name="T12" fmla="*/ 122 w 2406"/>
              <a:gd name="T13" fmla="*/ 773 h 958"/>
              <a:gd name="T14" fmla="*/ 273 w 2406"/>
              <a:gd name="T15" fmla="*/ 894 h 958"/>
              <a:gd name="T16" fmla="*/ 1169 w 2406"/>
              <a:gd name="T17" fmla="*/ 876 h 958"/>
              <a:gd name="T18" fmla="*/ 1659 w 2406"/>
              <a:gd name="T19" fmla="*/ 954 h 958"/>
              <a:gd name="T20" fmla="*/ 2129 w 2406"/>
              <a:gd name="T21" fmla="*/ 897 h 958"/>
              <a:gd name="T22" fmla="*/ 2350 w 2406"/>
              <a:gd name="T23" fmla="*/ 591 h 958"/>
              <a:gd name="T24" fmla="*/ 2192 w 2406"/>
              <a:gd name="T25" fmla="*/ 274 h 9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06"/>
              <a:gd name="T40" fmla="*/ 0 h 958"/>
              <a:gd name="T41" fmla="*/ 2406 w 2406"/>
              <a:gd name="T42" fmla="*/ 958 h 9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06" h="958">
                <a:moveTo>
                  <a:pt x="2192" y="274"/>
                </a:moveTo>
                <a:cubicBezTo>
                  <a:pt x="1978" y="94"/>
                  <a:pt x="1990" y="122"/>
                  <a:pt x="1857" y="77"/>
                </a:cubicBezTo>
                <a:cubicBezTo>
                  <a:pt x="1724" y="32"/>
                  <a:pt x="1584" y="0"/>
                  <a:pt x="1393" y="7"/>
                </a:cubicBezTo>
                <a:cubicBezTo>
                  <a:pt x="1202" y="14"/>
                  <a:pt x="898" y="84"/>
                  <a:pt x="713" y="122"/>
                </a:cubicBezTo>
                <a:cubicBezTo>
                  <a:pt x="528" y="160"/>
                  <a:pt x="395" y="168"/>
                  <a:pt x="280" y="234"/>
                </a:cubicBezTo>
                <a:cubicBezTo>
                  <a:pt x="166" y="301"/>
                  <a:pt x="52" y="432"/>
                  <a:pt x="26" y="522"/>
                </a:cubicBezTo>
                <a:cubicBezTo>
                  <a:pt x="0" y="612"/>
                  <a:pt x="81" y="711"/>
                  <a:pt x="122" y="773"/>
                </a:cubicBezTo>
                <a:cubicBezTo>
                  <a:pt x="163" y="835"/>
                  <a:pt x="99" y="877"/>
                  <a:pt x="273" y="894"/>
                </a:cubicBezTo>
                <a:cubicBezTo>
                  <a:pt x="447" y="911"/>
                  <a:pt x="938" y="866"/>
                  <a:pt x="1169" y="876"/>
                </a:cubicBezTo>
                <a:cubicBezTo>
                  <a:pt x="1400" y="886"/>
                  <a:pt x="1499" y="950"/>
                  <a:pt x="1659" y="954"/>
                </a:cubicBezTo>
                <a:cubicBezTo>
                  <a:pt x="1819" y="958"/>
                  <a:pt x="2014" y="958"/>
                  <a:pt x="2129" y="897"/>
                </a:cubicBezTo>
                <a:cubicBezTo>
                  <a:pt x="2244" y="836"/>
                  <a:pt x="2327" y="856"/>
                  <a:pt x="2350" y="591"/>
                </a:cubicBezTo>
                <a:cubicBezTo>
                  <a:pt x="2373" y="326"/>
                  <a:pt x="2406" y="454"/>
                  <a:pt x="2192" y="274"/>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703493" name="Line 36"/>
          <p:cNvSpPr>
            <a:spLocks noChangeShapeType="1"/>
          </p:cNvSpPr>
          <p:nvPr/>
        </p:nvSpPr>
        <p:spPr bwMode="auto">
          <a:xfrm flipV="1">
            <a:off x="3775075" y="2344738"/>
            <a:ext cx="155575" cy="142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03494" name="Group 38"/>
          <p:cNvGrpSpPr>
            <a:grpSpLocks/>
          </p:cNvGrpSpPr>
          <p:nvPr/>
        </p:nvGrpSpPr>
        <p:grpSpPr bwMode="auto">
          <a:xfrm>
            <a:off x="3255963" y="2459038"/>
            <a:ext cx="742950" cy="311150"/>
            <a:chOff x="1935" y="960"/>
            <a:chExt cx="468" cy="196"/>
          </a:xfrm>
        </p:grpSpPr>
        <p:sp>
          <p:nvSpPr>
            <p:cNvPr id="703495" name="Line 39"/>
            <p:cNvSpPr>
              <a:spLocks noChangeShapeType="1"/>
            </p:cNvSpPr>
            <p:nvPr/>
          </p:nvSpPr>
          <p:spPr bwMode="auto">
            <a:xfrm>
              <a:off x="2368" y="96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03496" name="Rectangle 40"/>
            <p:cNvSpPr>
              <a:spLocks noChangeArrowheads="1"/>
            </p:cNvSpPr>
            <p:nvPr/>
          </p:nvSpPr>
          <p:spPr bwMode="auto">
            <a:xfrm>
              <a:off x="1935" y="1065"/>
              <a:ext cx="465" cy="91"/>
            </a:xfrm>
            <a:prstGeom prst="rect">
              <a:avLst/>
            </a:prstGeom>
            <a:solidFill>
              <a:srgbClr val="BBE0E3"/>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accent1"/>
              </a:extrusionClr>
            </a:sp3d>
          </p:spPr>
          <p:txBody>
            <a:bodyPr wrap="none" anchor="ctr">
              <a:flatTx/>
            </a:bodyPr>
            <a:lstStyle/>
            <a:p>
              <a:pPr eaLnBrk="1" hangingPunct="1"/>
              <a:endParaRPr lang="en-US" i="0">
                <a:latin typeface="Arial" charset="0"/>
              </a:endParaRPr>
            </a:p>
          </p:txBody>
        </p:sp>
        <p:sp>
          <p:nvSpPr>
            <p:cNvPr id="703497" name="Freeform 41"/>
            <p:cNvSpPr>
              <a:spLocks/>
            </p:cNvSpPr>
            <p:nvPr/>
          </p:nvSpPr>
          <p:spPr bwMode="auto">
            <a:xfrm>
              <a:off x="2069" y="975"/>
              <a:ext cx="307" cy="63"/>
            </a:xfrm>
            <a:custGeom>
              <a:avLst/>
              <a:gdLst>
                <a:gd name="T0" fmla="*/ 0 w 432"/>
                <a:gd name="T1" fmla="*/ 0 h 105"/>
                <a:gd name="T2" fmla="*/ 85 w 432"/>
                <a:gd name="T3" fmla="*/ 0 h 105"/>
                <a:gd name="T4" fmla="*/ 307 w 432"/>
                <a:gd name="T5" fmla="*/ 105 h 105"/>
                <a:gd name="T6" fmla="*/ 432 w 432"/>
                <a:gd name="T7" fmla="*/ 105 h 105"/>
                <a:gd name="T8" fmla="*/ 0 60000 65536"/>
                <a:gd name="T9" fmla="*/ 0 60000 65536"/>
                <a:gd name="T10" fmla="*/ 0 60000 65536"/>
                <a:gd name="T11" fmla="*/ 0 60000 65536"/>
                <a:gd name="T12" fmla="*/ 0 w 432"/>
                <a:gd name="T13" fmla="*/ 0 h 105"/>
                <a:gd name="T14" fmla="*/ 432 w 432"/>
                <a:gd name="T15" fmla="*/ 105 h 105"/>
              </a:gdLst>
              <a:ahLst/>
              <a:cxnLst>
                <a:cxn ang="T8">
                  <a:pos x="T0" y="T1"/>
                </a:cxn>
                <a:cxn ang="T9">
                  <a:pos x="T2" y="T3"/>
                </a:cxn>
                <a:cxn ang="T10">
                  <a:pos x="T4" y="T5"/>
                </a:cxn>
                <a:cxn ang="T11">
                  <a:pos x="T6" y="T7"/>
                </a:cxn>
              </a:cxnLst>
              <a:rect l="T12" t="T13" r="T14" b="T15"/>
              <a:pathLst>
                <a:path w="432" h="105">
                  <a:moveTo>
                    <a:pt x="0" y="0"/>
                  </a:moveTo>
                  <a:lnTo>
                    <a:pt x="85" y="0"/>
                  </a:lnTo>
                  <a:lnTo>
                    <a:pt x="307" y="105"/>
                  </a:lnTo>
                  <a:lnTo>
                    <a:pt x="432" y="10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i="0">
                <a:latin typeface="Arial" charset="0"/>
              </a:endParaRPr>
            </a:p>
          </p:txBody>
        </p:sp>
        <p:sp>
          <p:nvSpPr>
            <p:cNvPr id="703498" name="Freeform 42"/>
            <p:cNvSpPr>
              <a:spLocks/>
            </p:cNvSpPr>
            <p:nvPr/>
          </p:nvSpPr>
          <p:spPr bwMode="auto">
            <a:xfrm flipV="1">
              <a:off x="2051" y="981"/>
              <a:ext cx="352" cy="63"/>
            </a:xfrm>
            <a:custGeom>
              <a:avLst/>
              <a:gdLst>
                <a:gd name="T0" fmla="*/ 0 w 432"/>
                <a:gd name="T1" fmla="*/ 0 h 105"/>
                <a:gd name="T2" fmla="*/ 85 w 432"/>
                <a:gd name="T3" fmla="*/ 0 h 105"/>
                <a:gd name="T4" fmla="*/ 307 w 432"/>
                <a:gd name="T5" fmla="*/ 105 h 105"/>
                <a:gd name="T6" fmla="*/ 432 w 432"/>
                <a:gd name="T7" fmla="*/ 105 h 105"/>
                <a:gd name="T8" fmla="*/ 0 60000 65536"/>
                <a:gd name="T9" fmla="*/ 0 60000 65536"/>
                <a:gd name="T10" fmla="*/ 0 60000 65536"/>
                <a:gd name="T11" fmla="*/ 0 60000 65536"/>
                <a:gd name="T12" fmla="*/ 0 w 432"/>
                <a:gd name="T13" fmla="*/ 0 h 105"/>
                <a:gd name="T14" fmla="*/ 432 w 432"/>
                <a:gd name="T15" fmla="*/ 105 h 105"/>
              </a:gdLst>
              <a:ahLst/>
              <a:cxnLst>
                <a:cxn ang="T8">
                  <a:pos x="T0" y="T1"/>
                </a:cxn>
                <a:cxn ang="T9">
                  <a:pos x="T2" y="T3"/>
                </a:cxn>
                <a:cxn ang="T10">
                  <a:pos x="T4" y="T5"/>
                </a:cxn>
                <a:cxn ang="T11">
                  <a:pos x="T6" y="T7"/>
                </a:cxn>
              </a:cxnLst>
              <a:rect l="T12" t="T13" r="T14" b="T15"/>
              <a:pathLst>
                <a:path w="432" h="105">
                  <a:moveTo>
                    <a:pt x="0" y="0"/>
                  </a:moveTo>
                  <a:lnTo>
                    <a:pt x="85" y="0"/>
                  </a:lnTo>
                  <a:lnTo>
                    <a:pt x="307" y="105"/>
                  </a:lnTo>
                  <a:lnTo>
                    <a:pt x="432" y="10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a:lstStyle/>
            <a:p>
              <a:pPr eaLnBrk="1" hangingPunct="1"/>
              <a:endParaRPr lang="en-US" i="0">
                <a:latin typeface="Arial" charset="0"/>
              </a:endParaRPr>
            </a:p>
          </p:txBody>
        </p:sp>
      </p:grpSp>
      <p:sp>
        <p:nvSpPr>
          <p:cNvPr id="703499" name="Line 43"/>
          <p:cNvSpPr>
            <a:spLocks noChangeShapeType="1"/>
          </p:cNvSpPr>
          <p:nvPr/>
        </p:nvSpPr>
        <p:spPr bwMode="auto">
          <a:xfrm flipV="1">
            <a:off x="2665413" y="2517775"/>
            <a:ext cx="6953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3500" name="Line 44"/>
          <p:cNvSpPr>
            <a:spLocks noChangeShapeType="1"/>
          </p:cNvSpPr>
          <p:nvPr/>
        </p:nvSpPr>
        <p:spPr bwMode="auto">
          <a:xfrm flipV="1">
            <a:off x="3924300" y="2201863"/>
            <a:ext cx="138113" cy="14287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03501" name="Rectangle 45"/>
          <p:cNvSpPr>
            <a:spLocks noChangeArrowheads="1"/>
          </p:cNvSpPr>
          <p:nvPr/>
        </p:nvSpPr>
        <p:spPr bwMode="auto">
          <a:xfrm>
            <a:off x="2403475" y="2479675"/>
            <a:ext cx="257175" cy="69850"/>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3502" name="Line 48"/>
          <p:cNvSpPr>
            <a:spLocks noChangeShapeType="1"/>
          </p:cNvSpPr>
          <p:nvPr/>
        </p:nvSpPr>
        <p:spPr bwMode="auto">
          <a:xfrm flipV="1">
            <a:off x="3279775" y="2736850"/>
            <a:ext cx="512763" cy="6127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03503" name="Group 49"/>
          <p:cNvGrpSpPr>
            <a:grpSpLocks/>
          </p:cNvGrpSpPr>
          <p:nvPr/>
        </p:nvGrpSpPr>
        <p:grpSpPr bwMode="auto">
          <a:xfrm>
            <a:off x="2760663" y="3365500"/>
            <a:ext cx="987425" cy="479425"/>
            <a:chOff x="1118" y="1621"/>
            <a:chExt cx="622" cy="302"/>
          </a:xfrm>
        </p:grpSpPr>
        <p:sp>
          <p:nvSpPr>
            <p:cNvPr id="703504" name="Rectangle 50"/>
            <p:cNvSpPr>
              <a:spLocks noChangeArrowheads="1"/>
            </p:cNvSpPr>
            <p:nvPr/>
          </p:nvSpPr>
          <p:spPr bwMode="auto">
            <a:xfrm>
              <a:off x="1578" y="1789"/>
              <a:ext cx="162" cy="44"/>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3505" name="Rectangle 51"/>
            <p:cNvSpPr>
              <a:spLocks noChangeArrowheads="1"/>
            </p:cNvSpPr>
            <p:nvPr/>
          </p:nvSpPr>
          <p:spPr bwMode="auto">
            <a:xfrm rot="-2700000">
              <a:off x="1336" y="1621"/>
              <a:ext cx="162" cy="44"/>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latin typeface="Arial" charset="0"/>
              </a:endParaRPr>
            </a:p>
          </p:txBody>
        </p:sp>
        <p:grpSp>
          <p:nvGrpSpPr>
            <p:cNvPr id="703506" name="Group 52"/>
            <p:cNvGrpSpPr>
              <a:grpSpLocks/>
            </p:cNvGrpSpPr>
            <p:nvPr/>
          </p:nvGrpSpPr>
          <p:grpSpPr bwMode="auto">
            <a:xfrm>
              <a:off x="1118" y="1684"/>
              <a:ext cx="477" cy="239"/>
              <a:chOff x="2466" y="2026"/>
              <a:chExt cx="477" cy="282"/>
            </a:xfrm>
          </p:grpSpPr>
          <p:sp>
            <p:nvSpPr>
              <p:cNvPr id="703507" name="Oval 53"/>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sp>
            <p:nvSpPr>
              <p:cNvPr id="703508" name="Line 54"/>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3509" name="Rectangle 55"/>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endParaRPr>
              </a:p>
            </p:txBody>
          </p:sp>
          <p:sp>
            <p:nvSpPr>
              <p:cNvPr id="703510" name="Oval 56"/>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grpSp>
            <p:nvGrpSpPr>
              <p:cNvPr id="703511" name="Group 57"/>
              <p:cNvGrpSpPr>
                <a:grpSpLocks/>
              </p:cNvGrpSpPr>
              <p:nvPr/>
            </p:nvGrpSpPr>
            <p:grpSpPr bwMode="auto">
              <a:xfrm>
                <a:off x="2581" y="2061"/>
                <a:ext cx="236" cy="94"/>
                <a:chOff x="2848" y="848"/>
                <a:chExt cx="140" cy="98"/>
              </a:xfrm>
            </p:grpSpPr>
            <p:sp>
              <p:nvSpPr>
                <p:cNvPr id="703512" name="Line 58"/>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3513" name="Line 59"/>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3514" name="Line 60"/>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3515" name="Group 61"/>
              <p:cNvGrpSpPr>
                <a:grpSpLocks/>
              </p:cNvGrpSpPr>
              <p:nvPr/>
            </p:nvGrpSpPr>
            <p:grpSpPr bwMode="auto">
              <a:xfrm flipV="1">
                <a:off x="2581" y="2060"/>
                <a:ext cx="236" cy="94"/>
                <a:chOff x="2848" y="848"/>
                <a:chExt cx="140" cy="98"/>
              </a:xfrm>
            </p:grpSpPr>
            <p:sp>
              <p:nvSpPr>
                <p:cNvPr id="703516" name="Line 62"/>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3517" name="Line 63"/>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3518" name="Line 64"/>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03519" name="Line 65"/>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3520" name="Line 66"/>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aphicFrame>
        <p:nvGraphicFramePr>
          <p:cNvPr id="703521" name="Object 142"/>
          <p:cNvGraphicFramePr>
            <a:graphicFrameLocks noChangeAspect="1"/>
          </p:cNvGraphicFramePr>
          <p:nvPr/>
        </p:nvGraphicFramePr>
        <p:xfrm>
          <a:off x="1790700" y="2141538"/>
          <a:ext cx="652463" cy="658812"/>
        </p:xfrm>
        <a:graphic>
          <a:graphicData uri="http://schemas.openxmlformats.org/presentationml/2006/ole">
            <mc:AlternateContent xmlns:mc="http://schemas.openxmlformats.org/markup-compatibility/2006">
              <mc:Choice xmlns:v="urn:schemas-microsoft-com:vml" Requires="v">
                <p:oleObj spid="_x0000_s703646" name="Clip" r:id="rId3" imgW="1266840" imgH="1200240" progId="MS_ClipArt_Gallery.2">
                  <p:embed/>
                </p:oleObj>
              </mc:Choice>
              <mc:Fallback>
                <p:oleObj name="Clip" r:id="rId3" imgW="1266840" imgH="1200240" progId="MS_ClipArt_Gallery.2">
                  <p:embed/>
                  <p:pic>
                    <p:nvPicPr>
                      <p:cNvPr id="0" name="Object 1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2141538"/>
                        <a:ext cx="652463" cy="658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03523" name="Group 84"/>
          <p:cNvGrpSpPr>
            <a:grpSpLocks/>
          </p:cNvGrpSpPr>
          <p:nvPr/>
        </p:nvGrpSpPr>
        <p:grpSpPr bwMode="auto">
          <a:xfrm>
            <a:off x="2554288" y="3170238"/>
            <a:ext cx="306387" cy="647700"/>
            <a:chOff x="4180" y="783"/>
            <a:chExt cx="150" cy="307"/>
          </a:xfrm>
        </p:grpSpPr>
        <p:sp>
          <p:nvSpPr>
            <p:cNvPr id="703524" name="AutoShape 85"/>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703525" name="Rectangle 86"/>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703526" name="Rectangle 87"/>
            <p:cNvSpPr>
              <a:spLocks noChangeArrowheads="1"/>
            </p:cNvSpPr>
            <p:nvPr/>
          </p:nvSpPr>
          <p:spPr bwMode="auto">
            <a:xfrm>
              <a:off x="4181" y="852"/>
              <a:ext cx="95" cy="236"/>
            </a:xfrm>
            <a:prstGeom prst="rect">
              <a:avLst/>
            </a:prstGeom>
            <a:solidFill>
              <a:srgbClr val="33CCCC"/>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3527" name="AutoShape 88"/>
            <p:cNvSpPr>
              <a:spLocks noChangeArrowheads="1"/>
            </p:cNvSpPr>
            <p:nvPr/>
          </p:nvSpPr>
          <p:spPr bwMode="auto">
            <a:xfrm>
              <a:off x="4180" y="783"/>
              <a:ext cx="150" cy="71"/>
            </a:xfrm>
            <a:prstGeom prst="parallelogram">
              <a:avLst>
                <a:gd name="adj" fmla="val 81387"/>
              </a:avLst>
            </a:prstGeom>
            <a:solidFill>
              <a:srgbClr val="33CCCC"/>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3528" name="Line 89"/>
            <p:cNvSpPr>
              <a:spLocks noChangeShapeType="1"/>
            </p:cNvSpPr>
            <p:nvPr/>
          </p:nvSpPr>
          <p:spPr bwMode="auto">
            <a:xfrm>
              <a:off x="4330" y="788"/>
              <a:ext cx="0" cy="2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3529" name="Line 90"/>
            <p:cNvSpPr>
              <a:spLocks noChangeShapeType="1"/>
            </p:cNvSpPr>
            <p:nvPr/>
          </p:nvSpPr>
          <p:spPr bwMode="auto">
            <a:xfrm flipH="1">
              <a:off x="4276" y="1019"/>
              <a:ext cx="54" cy="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3530" name="Rectangle 91"/>
            <p:cNvSpPr>
              <a:spLocks noChangeArrowheads="1"/>
            </p:cNvSpPr>
            <p:nvPr/>
          </p:nvSpPr>
          <p:spPr bwMode="auto">
            <a:xfrm>
              <a:off x="4193" y="883"/>
              <a:ext cx="63" cy="136"/>
            </a:xfrm>
            <a:prstGeom prst="rect">
              <a:avLst/>
            </a:prstGeom>
            <a:solidFill>
              <a:srgbClr val="333399"/>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3531" name="Rectangle 92"/>
            <p:cNvSpPr>
              <a:spLocks noChangeArrowheads="1"/>
            </p:cNvSpPr>
            <p:nvPr/>
          </p:nvSpPr>
          <p:spPr bwMode="auto">
            <a:xfrm>
              <a:off x="4202" y="924"/>
              <a:ext cx="48"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grpSp>
      <p:sp>
        <p:nvSpPr>
          <p:cNvPr id="703532" name="Text Box 44"/>
          <p:cNvSpPr txBox="1">
            <a:spLocks noChangeArrowheads="1"/>
          </p:cNvSpPr>
          <p:nvPr/>
        </p:nvSpPr>
        <p:spPr bwMode="auto">
          <a:xfrm>
            <a:off x="2562225" y="3816350"/>
            <a:ext cx="1477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router</a:t>
            </a:r>
          </a:p>
          <a:p>
            <a:r>
              <a:rPr lang="en-US"/>
              <a:t>(runs DHCP)</a:t>
            </a:r>
          </a:p>
        </p:txBody>
      </p:sp>
      <p:grpSp>
        <p:nvGrpSpPr>
          <p:cNvPr id="703533" name="Group 45"/>
          <p:cNvGrpSpPr>
            <a:grpSpLocks/>
          </p:cNvGrpSpPr>
          <p:nvPr/>
        </p:nvGrpSpPr>
        <p:grpSpPr bwMode="auto">
          <a:xfrm>
            <a:off x="1195388" y="1081088"/>
            <a:ext cx="976312" cy="1460500"/>
            <a:chOff x="651" y="681"/>
            <a:chExt cx="615" cy="920"/>
          </a:xfrm>
        </p:grpSpPr>
        <p:sp>
          <p:nvSpPr>
            <p:cNvPr id="703534" name="Freeform 46"/>
            <p:cNvSpPr>
              <a:spLocks/>
            </p:cNvSpPr>
            <p:nvPr/>
          </p:nvSpPr>
          <p:spPr bwMode="auto">
            <a:xfrm>
              <a:off x="662" y="698"/>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Lst>
              <a:ahLst/>
              <a:cxnLst>
                <a:cxn ang="0">
                  <a:pos x="T0" y="T1"/>
                </a:cxn>
                <a:cxn ang="0">
                  <a:pos x="T2" y="T3"/>
                </a:cxn>
                <a:cxn ang="0">
                  <a:pos x="T4" y="T5"/>
                </a:cxn>
                <a:cxn ang="0">
                  <a:pos x="T6" y="T7"/>
                </a:cxn>
                <a:cxn ang="0">
                  <a:pos x="T8" y="T9"/>
                </a:cxn>
              </a:cxnLst>
              <a:rect l="0" t="0" r="r" b="b"/>
              <a:pathLst>
                <a:path w="604" h="903">
                  <a:moveTo>
                    <a:pt x="496" y="0"/>
                  </a:moveTo>
                  <a:lnTo>
                    <a:pt x="604" y="903"/>
                  </a:lnTo>
                  <a:lnTo>
                    <a:pt x="0" y="788"/>
                  </a:lnTo>
                  <a:lnTo>
                    <a:pt x="456" y="750"/>
                  </a:lnTo>
                  <a:lnTo>
                    <a:pt x="496" y="0"/>
                  </a:lnTo>
                  <a:close/>
                </a:path>
              </a:pathLst>
            </a:custGeom>
            <a:gradFill rotWithShape="1">
              <a:gsLst>
                <a:gs pos="0">
                  <a:schemeClr val="bg1"/>
                </a:gs>
                <a:gs pos="100000">
                  <a:srgbClr val="FF0000"/>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703535" name="Group 47"/>
            <p:cNvGrpSpPr>
              <a:grpSpLocks/>
            </p:cNvGrpSpPr>
            <p:nvPr/>
          </p:nvGrpSpPr>
          <p:grpSpPr bwMode="auto">
            <a:xfrm>
              <a:off x="651" y="681"/>
              <a:ext cx="501" cy="828"/>
              <a:chOff x="569" y="2954"/>
              <a:chExt cx="501" cy="828"/>
            </a:xfrm>
          </p:grpSpPr>
          <p:sp>
            <p:nvSpPr>
              <p:cNvPr id="703536" name="Rectangle 48"/>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537" name="Text Box 49"/>
              <p:cNvSpPr txBox="1">
                <a:spLocks noChangeArrowheads="1"/>
              </p:cNvSpPr>
              <p:nvPr/>
            </p:nvSpPr>
            <p:spPr bwMode="auto">
              <a:xfrm>
                <a:off x="593" y="2954"/>
                <a:ext cx="477"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i="0">
                    <a:latin typeface="Arial" charset="0"/>
                  </a:rPr>
                  <a:t>DHCP</a:t>
                </a:r>
              </a:p>
              <a:p>
                <a:pPr algn="ctr"/>
                <a:r>
                  <a:rPr lang="en-US" sz="1600" i="0">
                    <a:latin typeface="Arial" charset="0"/>
                  </a:rPr>
                  <a:t>UDP</a:t>
                </a:r>
              </a:p>
              <a:p>
                <a:pPr algn="ctr"/>
                <a:r>
                  <a:rPr lang="en-US" sz="1600" i="0">
                    <a:latin typeface="Arial" charset="0"/>
                  </a:rPr>
                  <a:t>IP</a:t>
                </a:r>
              </a:p>
              <a:p>
                <a:pPr algn="ctr"/>
                <a:r>
                  <a:rPr lang="en-US" sz="1600" i="0">
                    <a:latin typeface="Arial" charset="0"/>
                  </a:rPr>
                  <a:t>Eth</a:t>
                </a:r>
              </a:p>
              <a:p>
                <a:pPr algn="ctr"/>
                <a:r>
                  <a:rPr lang="en-US" sz="1600" i="0">
                    <a:latin typeface="Arial" charset="0"/>
                  </a:rPr>
                  <a:t>Phy</a:t>
                </a:r>
              </a:p>
            </p:txBody>
          </p:sp>
          <p:sp>
            <p:nvSpPr>
              <p:cNvPr id="703538" name="Line 50"/>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3539" name="Line 51"/>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3540" name="Line 52"/>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3541" name="Line 53"/>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703545" name="Group 57"/>
          <p:cNvGrpSpPr>
            <a:grpSpLocks/>
          </p:cNvGrpSpPr>
          <p:nvPr/>
        </p:nvGrpSpPr>
        <p:grpSpPr bwMode="auto">
          <a:xfrm>
            <a:off x="352425" y="3152775"/>
            <a:ext cx="1081088" cy="1166813"/>
            <a:chOff x="42" y="744"/>
            <a:chExt cx="681" cy="735"/>
          </a:xfrm>
        </p:grpSpPr>
        <p:grpSp>
          <p:nvGrpSpPr>
            <p:cNvPr id="703546" name="Group 58"/>
            <p:cNvGrpSpPr>
              <a:grpSpLocks/>
            </p:cNvGrpSpPr>
            <p:nvPr/>
          </p:nvGrpSpPr>
          <p:grpSpPr bwMode="auto">
            <a:xfrm>
              <a:off x="42" y="886"/>
              <a:ext cx="681" cy="468"/>
              <a:chOff x="42" y="886"/>
              <a:chExt cx="681" cy="468"/>
            </a:xfrm>
          </p:grpSpPr>
          <p:grpSp>
            <p:nvGrpSpPr>
              <p:cNvPr id="703547" name="Group 59"/>
              <p:cNvGrpSpPr>
                <a:grpSpLocks/>
              </p:cNvGrpSpPr>
              <p:nvPr/>
            </p:nvGrpSpPr>
            <p:grpSpPr bwMode="auto">
              <a:xfrm>
                <a:off x="278" y="886"/>
                <a:ext cx="397" cy="154"/>
                <a:chOff x="740" y="3209"/>
                <a:chExt cx="397" cy="154"/>
              </a:xfrm>
            </p:grpSpPr>
            <p:grpSp>
              <p:nvGrpSpPr>
                <p:cNvPr id="703548" name="Group 60"/>
                <p:cNvGrpSpPr>
                  <a:grpSpLocks/>
                </p:cNvGrpSpPr>
                <p:nvPr/>
              </p:nvGrpSpPr>
              <p:grpSpPr bwMode="auto">
                <a:xfrm>
                  <a:off x="794" y="3209"/>
                  <a:ext cx="343" cy="154"/>
                  <a:chOff x="844" y="3337"/>
                  <a:chExt cx="343" cy="154"/>
                </a:xfrm>
              </p:grpSpPr>
              <p:sp>
                <p:nvSpPr>
                  <p:cNvPr id="703549" name="Rectangle 61"/>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550" name="Text Box 62"/>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DHCP</a:t>
                    </a:r>
                  </a:p>
                </p:txBody>
              </p:sp>
            </p:grpSp>
            <p:sp>
              <p:nvSpPr>
                <p:cNvPr id="703551" name="Rectangle 63"/>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552" name="Rectangle 64"/>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3553" name="Group 65"/>
              <p:cNvGrpSpPr>
                <a:grpSpLocks/>
              </p:cNvGrpSpPr>
              <p:nvPr/>
            </p:nvGrpSpPr>
            <p:grpSpPr bwMode="auto">
              <a:xfrm>
                <a:off x="278" y="1034"/>
                <a:ext cx="397" cy="154"/>
                <a:chOff x="836" y="3305"/>
                <a:chExt cx="397" cy="154"/>
              </a:xfrm>
            </p:grpSpPr>
            <p:grpSp>
              <p:nvGrpSpPr>
                <p:cNvPr id="703554" name="Group 66"/>
                <p:cNvGrpSpPr>
                  <a:grpSpLocks/>
                </p:cNvGrpSpPr>
                <p:nvPr/>
              </p:nvGrpSpPr>
              <p:grpSpPr bwMode="auto">
                <a:xfrm>
                  <a:off x="890" y="3305"/>
                  <a:ext cx="343" cy="154"/>
                  <a:chOff x="844" y="3337"/>
                  <a:chExt cx="343" cy="154"/>
                </a:xfrm>
              </p:grpSpPr>
              <p:sp>
                <p:nvSpPr>
                  <p:cNvPr id="703555" name="Rectangle 67"/>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556" name="Text Box 68"/>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DHCP</a:t>
                    </a:r>
                  </a:p>
                </p:txBody>
              </p:sp>
            </p:grpSp>
            <p:grpSp>
              <p:nvGrpSpPr>
                <p:cNvPr id="703557" name="Group 69"/>
                <p:cNvGrpSpPr>
                  <a:grpSpLocks/>
                </p:cNvGrpSpPr>
                <p:nvPr/>
              </p:nvGrpSpPr>
              <p:grpSpPr bwMode="auto">
                <a:xfrm>
                  <a:off x="836" y="3334"/>
                  <a:ext cx="354" cy="94"/>
                  <a:chOff x="836" y="3334"/>
                  <a:chExt cx="354" cy="94"/>
                </a:xfrm>
              </p:grpSpPr>
              <p:sp>
                <p:nvSpPr>
                  <p:cNvPr id="703558" name="Rectangle 70"/>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559" name="Rectangle 71"/>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03560" name="Group 72"/>
              <p:cNvGrpSpPr>
                <a:grpSpLocks/>
              </p:cNvGrpSpPr>
              <p:nvPr/>
            </p:nvGrpSpPr>
            <p:grpSpPr bwMode="auto">
              <a:xfrm>
                <a:off x="165" y="1054"/>
                <a:ext cx="480" cy="112"/>
                <a:chOff x="627" y="3377"/>
                <a:chExt cx="480" cy="112"/>
              </a:xfrm>
            </p:grpSpPr>
            <p:sp>
              <p:nvSpPr>
                <p:cNvPr id="703561" name="Rectangle 73"/>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562" name="Rectangle 74"/>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3563" name="Group 75"/>
              <p:cNvGrpSpPr>
                <a:grpSpLocks/>
              </p:cNvGrpSpPr>
              <p:nvPr/>
            </p:nvGrpSpPr>
            <p:grpSpPr bwMode="auto">
              <a:xfrm>
                <a:off x="42" y="1200"/>
                <a:ext cx="681" cy="154"/>
                <a:chOff x="504" y="3523"/>
                <a:chExt cx="681" cy="154"/>
              </a:xfrm>
            </p:grpSpPr>
            <p:grpSp>
              <p:nvGrpSpPr>
                <p:cNvPr id="703564" name="Group 76"/>
                <p:cNvGrpSpPr>
                  <a:grpSpLocks/>
                </p:cNvGrpSpPr>
                <p:nvPr/>
              </p:nvGrpSpPr>
              <p:grpSpPr bwMode="auto">
                <a:xfrm>
                  <a:off x="623" y="3523"/>
                  <a:ext cx="510" cy="154"/>
                  <a:chOff x="723" y="3453"/>
                  <a:chExt cx="510" cy="154"/>
                </a:xfrm>
              </p:grpSpPr>
              <p:grpSp>
                <p:nvGrpSpPr>
                  <p:cNvPr id="703565" name="Group 77"/>
                  <p:cNvGrpSpPr>
                    <a:grpSpLocks/>
                  </p:cNvGrpSpPr>
                  <p:nvPr/>
                </p:nvGrpSpPr>
                <p:grpSpPr bwMode="auto">
                  <a:xfrm>
                    <a:off x="836" y="3453"/>
                    <a:ext cx="397" cy="154"/>
                    <a:chOff x="836" y="3305"/>
                    <a:chExt cx="397" cy="154"/>
                  </a:xfrm>
                </p:grpSpPr>
                <p:grpSp>
                  <p:nvGrpSpPr>
                    <p:cNvPr id="703566" name="Group 78"/>
                    <p:cNvGrpSpPr>
                      <a:grpSpLocks/>
                    </p:cNvGrpSpPr>
                    <p:nvPr/>
                  </p:nvGrpSpPr>
                  <p:grpSpPr bwMode="auto">
                    <a:xfrm>
                      <a:off x="890" y="3305"/>
                      <a:ext cx="343" cy="154"/>
                      <a:chOff x="844" y="3337"/>
                      <a:chExt cx="343" cy="154"/>
                    </a:xfrm>
                  </p:grpSpPr>
                  <p:sp>
                    <p:nvSpPr>
                      <p:cNvPr id="703567" name="Rectangle 79"/>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568" name="Text Box 80"/>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DHCP</a:t>
                        </a:r>
                      </a:p>
                    </p:txBody>
                  </p:sp>
                </p:grpSp>
                <p:grpSp>
                  <p:nvGrpSpPr>
                    <p:cNvPr id="703569" name="Group 81"/>
                    <p:cNvGrpSpPr>
                      <a:grpSpLocks/>
                    </p:cNvGrpSpPr>
                    <p:nvPr/>
                  </p:nvGrpSpPr>
                  <p:grpSpPr bwMode="auto">
                    <a:xfrm>
                      <a:off x="836" y="3334"/>
                      <a:ext cx="354" cy="94"/>
                      <a:chOff x="836" y="3334"/>
                      <a:chExt cx="354" cy="94"/>
                    </a:xfrm>
                  </p:grpSpPr>
                  <p:sp>
                    <p:nvSpPr>
                      <p:cNvPr id="703570" name="Rectangle 82"/>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571" name="Rectangle 83"/>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03572" name="Rectangle 84"/>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573" name="Rectangle 85"/>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3574" name="Rectangle 86"/>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575" name="Rectangle 87"/>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576" name="Rectangle 88"/>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03577" name="AutoShape 89"/>
            <p:cNvSpPr>
              <a:spLocks noChangeArrowheads="1"/>
            </p:cNvSpPr>
            <p:nvPr/>
          </p:nvSpPr>
          <p:spPr bwMode="auto">
            <a:xfrm>
              <a:off x="384" y="744"/>
              <a:ext cx="240" cy="735"/>
            </a:xfrm>
            <a:prstGeom prst="downArrow">
              <a:avLst>
                <a:gd name="adj1" fmla="val 54167"/>
                <a:gd name="adj2" fmla="val 49170"/>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3578" name="Group 90"/>
          <p:cNvGrpSpPr>
            <a:grpSpLocks/>
          </p:cNvGrpSpPr>
          <p:nvPr/>
        </p:nvGrpSpPr>
        <p:grpSpPr bwMode="auto">
          <a:xfrm>
            <a:off x="449263" y="4238625"/>
            <a:ext cx="1081087" cy="244475"/>
            <a:chOff x="504" y="3523"/>
            <a:chExt cx="681" cy="154"/>
          </a:xfrm>
        </p:grpSpPr>
        <p:grpSp>
          <p:nvGrpSpPr>
            <p:cNvPr id="703579" name="Group 91"/>
            <p:cNvGrpSpPr>
              <a:grpSpLocks/>
            </p:cNvGrpSpPr>
            <p:nvPr/>
          </p:nvGrpSpPr>
          <p:grpSpPr bwMode="auto">
            <a:xfrm>
              <a:off x="623" y="3523"/>
              <a:ext cx="510" cy="154"/>
              <a:chOff x="723" y="3453"/>
              <a:chExt cx="510" cy="154"/>
            </a:xfrm>
          </p:grpSpPr>
          <p:grpSp>
            <p:nvGrpSpPr>
              <p:cNvPr id="703580" name="Group 92"/>
              <p:cNvGrpSpPr>
                <a:grpSpLocks/>
              </p:cNvGrpSpPr>
              <p:nvPr/>
            </p:nvGrpSpPr>
            <p:grpSpPr bwMode="auto">
              <a:xfrm>
                <a:off x="836" y="3453"/>
                <a:ext cx="397" cy="154"/>
                <a:chOff x="836" y="3305"/>
                <a:chExt cx="397" cy="154"/>
              </a:xfrm>
            </p:grpSpPr>
            <p:grpSp>
              <p:nvGrpSpPr>
                <p:cNvPr id="703581" name="Group 93"/>
                <p:cNvGrpSpPr>
                  <a:grpSpLocks/>
                </p:cNvGrpSpPr>
                <p:nvPr/>
              </p:nvGrpSpPr>
              <p:grpSpPr bwMode="auto">
                <a:xfrm>
                  <a:off x="890" y="3305"/>
                  <a:ext cx="343" cy="154"/>
                  <a:chOff x="844" y="3337"/>
                  <a:chExt cx="343" cy="154"/>
                </a:xfrm>
              </p:grpSpPr>
              <p:sp>
                <p:nvSpPr>
                  <p:cNvPr id="703582" name="Rectangle 94"/>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583" name="Text Box 95"/>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DHCP</a:t>
                    </a:r>
                  </a:p>
                </p:txBody>
              </p:sp>
            </p:grpSp>
            <p:grpSp>
              <p:nvGrpSpPr>
                <p:cNvPr id="703584" name="Group 96"/>
                <p:cNvGrpSpPr>
                  <a:grpSpLocks/>
                </p:cNvGrpSpPr>
                <p:nvPr/>
              </p:nvGrpSpPr>
              <p:grpSpPr bwMode="auto">
                <a:xfrm>
                  <a:off x="836" y="3334"/>
                  <a:ext cx="354" cy="94"/>
                  <a:chOff x="836" y="3334"/>
                  <a:chExt cx="354" cy="94"/>
                </a:xfrm>
              </p:grpSpPr>
              <p:sp>
                <p:nvSpPr>
                  <p:cNvPr id="703585" name="Rectangle 97"/>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586" name="Rectangle 98"/>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03587" name="Rectangle 99"/>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588" name="Rectangle 100"/>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3589" name="Rectangle 101"/>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590" name="Rectangle 102"/>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591" name="Rectangle 103"/>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3592" name="Group 104"/>
          <p:cNvGrpSpPr>
            <a:grpSpLocks/>
          </p:cNvGrpSpPr>
          <p:nvPr/>
        </p:nvGrpSpPr>
        <p:grpSpPr bwMode="auto">
          <a:xfrm>
            <a:off x="1477963" y="3081338"/>
            <a:ext cx="1316037" cy="1314450"/>
            <a:chOff x="931" y="1941"/>
            <a:chExt cx="829" cy="828"/>
          </a:xfrm>
        </p:grpSpPr>
        <p:sp>
          <p:nvSpPr>
            <p:cNvPr id="703593" name="Freeform 105"/>
            <p:cNvSpPr>
              <a:spLocks/>
            </p:cNvSpPr>
            <p:nvPr/>
          </p:nvSpPr>
          <p:spPr bwMode="auto">
            <a:xfrm>
              <a:off x="1424" y="1965"/>
              <a:ext cx="336" cy="801"/>
            </a:xfrm>
            <a:custGeom>
              <a:avLst/>
              <a:gdLst>
                <a:gd name="T0" fmla="*/ 14 w 551"/>
                <a:gd name="T1" fmla="*/ 0 h 801"/>
                <a:gd name="T2" fmla="*/ 551 w 551"/>
                <a:gd name="T3" fmla="*/ 402 h 801"/>
                <a:gd name="T4" fmla="*/ 6 w 551"/>
                <a:gd name="T5" fmla="*/ 801 h 801"/>
                <a:gd name="T6" fmla="*/ 13 w 551"/>
                <a:gd name="T7" fmla="*/ 535 h 801"/>
                <a:gd name="T8" fmla="*/ 0 w 551"/>
                <a:gd name="T9" fmla="*/ 371 h 801"/>
                <a:gd name="T10" fmla="*/ 14 w 551"/>
                <a:gd name="T11" fmla="*/ 0 h 801"/>
              </a:gdLst>
              <a:ahLst/>
              <a:cxnLst>
                <a:cxn ang="0">
                  <a:pos x="T0" y="T1"/>
                </a:cxn>
                <a:cxn ang="0">
                  <a:pos x="T2" y="T3"/>
                </a:cxn>
                <a:cxn ang="0">
                  <a:pos x="T4" y="T5"/>
                </a:cxn>
                <a:cxn ang="0">
                  <a:pos x="T6" y="T7"/>
                </a:cxn>
                <a:cxn ang="0">
                  <a:pos x="T8" y="T9"/>
                </a:cxn>
                <a:cxn ang="0">
                  <a:pos x="T10" y="T11"/>
                </a:cxn>
              </a:cxnLst>
              <a:rect l="0" t="0" r="r" b="b"/>
              <a:pathLst>
                <a:path w="551" h="801">
                  <a:moveTo>
                    <a:pt x="14" y="0"/>
                  </a:moveTo>
                  <a:lnTo>
                    <a:pt x="551" y="402"/>
                  </a:lnTo>
                  <a:lnTo>
                    <a:pt x="6" y="801"/>
                  </a:lnTo>
                  <a:lnTo>
                    <a:pt x="13" y="535"/>
                  </a:lnTo>
                  <a:lnTo>
                    <a:pt x="0" y="371"/>
                  </a:lnTo>
                  <a:lnTo>
                    <a:pt x="14" y="0"/>
                  </a:lnTo>
                  <a:close/>
                </a:path>
              </a:pathLst>
            </a:custGeom>
            <a:gradFill rotWithShape="1">
              <a:gsLst>
                <a:gs pos="0">
                  <a:schemeClr val="bg1"/>
                </a:gs>
                <a:gs pos="100000">
                  <a:srgbClr val="FF0000"/>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703594" name="Group 106"/>
            <p:cNvGrpSpPr>
              <a:grpSpLocks/>
            </p:cNvGrpSpPr>
            <p:nvPr/>
          </p:nvGrpSpPr>
          <p:grpSpPr bwMode="auto">
            <a:xfrm>
              <a:off x="931" y="1941"/>
              <a:ext cx="501" cy="828"/>
              <a:chOff x="569" y="2954"/>
              <a:chExt cx="501" cy="828"/>
            </a:xfrm>
          </p:grpSpPr>
          <p:sp>
            <p:nvSpPr>
              <p:cNvPr id="703595" name="Rectangle 107"/>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596" name="Text Box 108"/>
              <p:cNvSpPr txBox="1">
                <a:spLocks noChangeArrowheads="1"/>
              </p:cNvSpPr>
              <p:nvPr/>
            </p:nvSpPr>
            <p:spPr bwMode="auto">
              <a:xfrm>
                <a:off x="593" y="2954"/>
                <a:ext cx="477"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i="0">
                    <a:latin typeface="Arial" charset="0"/>
                  </a:rPr>
                  <a:t>DHCP</a:t>
                </a:r>
              </a:p>
              <a:p>
                <a:pPr algn="ctr"/>
                <a:r>
                  <a:rPr lang="en-US" sz="1600" i="0">
                    <a:latin typeface="Arial" charset="0"/>
                  </a:rPr>
                  <a:t>UDP</a:t>
                </a:r>
              </a:p>
              <a:p>
                <a:pPr algn="ctr"/>
                <a:r>
                  <a:rPr lang="en-US" sz="1600" i="0">
                    <a:latin typeface="Arial" charset="0"/>
                  </a:rPr>
                  <a:t>IP</a:t>
                </a:r>
              </a:p>
              <a:p>
                <a:pPr algn="ctr"/>
                <a:r>
                  <a:rPr lang="en-US" sz="1600" i="0">
                    <a:latin typeface="Arial" charset="0"/>
                  </a:rPr>
                  <a:t>Eth</a:t>
                </a:r>
              </a:p>
              <a:p>
                <a:pPr algn="ctr"/>
                <a:r>
                  <a:rPr lang="en-US" sz="1600" i="0">
                    <a:latin typeface="Arial" charset="0"/>
                  </a:rPr>
                  <a:t>Phy</a:t>
                </a:r>
              </a:p>
            </p:txBody>
          </p:sp>
          <p:sp>
            <p:nvSpPr>
              <p:cNvPr id="703597" name="Line 109"/>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3598" name="Line 110"/>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3599" name="Line 111"/>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3600" name="Line 112"/>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703601" name="Group 113"/>
          <p:cNvGrpSpPr>
            <a:grpSpLocks/>
          </p:cNvGrpSpPr>
          <p:nvPr/>
        </p:nvGrpSpPr>
        <p:grpSpPr bwMode="auto">
          <a:xfrm>
            <a:off x="71438" y="969963"/>
            <a:ext cx="1081087" cy="1217612"/>
            <a:chOff x="1404" y="3105"/>
            <a:chExt cx="681" cy="767"/>
          </a:xfrm>
        </p:grpSpPr>
        <p:grpSp>
          <p:nvGrpSpPr>
            <p:cNvPr id="703602" name="Group 114"/>
            <p:cNvGrpSpPr>
              <a:grpSpLocks/>
            </p:cNvGrpSpPr>
            <p:nvPr/>
          </p:nvGrpSpPr>
          <p:grpSpPr bwMode="auto">
            <a:xfrm>
              <a:off x="1404" y="3355"/>
              <a:ext cx="681" cy="468"/>
              <a:chOff x="42" y="886"/>
              <a:chExt cx="681" cy="468"/>
            </a:xfrm>
          </p:grpSpPr>
          <p:grpSp>
            <p:nvGrpSpPr>
              <p:cNvPr id="703603" name="Group 115"/>
              <p:cNvGrpSpPr>
                <a:grpSpLocks/>
              </p:cNvGrpSpPr>
              <p:nvPr/>
            </p:nvGrpSpPr>
            <p:grpSpPr bwMode="auto">
              <a:xfrm>
                <a:off x="278" y="886"/>
                <a:ext cx="397" cy="154"/>
                <a:chOff x="740" y="3209"/>
                <a:chExt cx="397" cy="154"/>
              </a:xfrm>
            </p:grpSpPr>
            <p:grpSp>
              <p:nvGrpSpPr>
                <p:cNvPr id="703604" name="Group 116"/>
                <p:cNvGrpSpPr>
                  <a:grpSpLocks/>
                </p:cNvGrpSpPr>
                <p:nvPr/>
              </p:nvGrpSpPr>
              <p:grpSpPr bwMode="auto">
                <a:xfrm>
                  <a:off x="794" y="3209"/>
                  <a:ext cx="343" cy="154"/>
                  <a:chOff x="844" y="3337"/>
                  <a:chExt cx="343" cy="154"/>
                </a:xfrm>
              </p:grpSpPr>
              <p:sp>
                <p:nvSpPr>
                  <p:cNvPr id="703605" name="Rectangle 117"/>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606" name="Text Box 118"/>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DHCP</a:t>
                    </a:r>
                  </a:p>
                </p:txBody>
              </p:sp>
            </p:grpSp>
            <p:sp>
              <p:nvSpPr>
                <p:cNvPr id="703607" name="Rectangle 119"/>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608" name="Rectangle 120"/>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3609" name="Group 121"/>
              <p:cNvGrpSpPr>
                <a:grpSpLocks/>
              </p:cNvGrpSpPr>
              <p:nvPr/>
            </p:nvGrpSpPr>
            <p:grpSpPr bwMode="auto">
              <a:xfrm>
                <a:off x="278" y="1034"/>
                <a:ext cx="397" cy="154"/>
                <a:chOff x="836" y="3305"/>
                <a:chExt cx="397" cy="154"/>
              </a:xfrm>
            </p:grpSpPr>
            <p:grpSp>
              <p:nvGrpSpPr>
                <p:cNvPr id="703610" name="Group 122"/>
                <p:cNvGrpSpPr>
                  <a:grpSpLocks/>
                </p:cNvGrpSpPr>
                <p:nvPr/>
              </p:nvGrpSpPr>
              <p:grpSpPr bwMode="auto">
                <a:xfrm>
                  <a:off x="890" y="3305"/>
                  <a:ext cx="343" cy="154"/>
                  <a:chOff x="844" y="3337"/>
                  <a:chExt cx="343" cy="154"/>
                </a:xfrm>
              </p:grpSpPr>
              <p:sp>
                <p:nvSpPr>
                  <p:cNvPr id="703611" name="Rectangle 123"/>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612" name="Text Box 124"/>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DHCP</a:t>
                    </a:r>
                  </a:p>
                </p:txBody>
              </p:sp>
            </p:grpSp>
            <p:grpSp>
              <p:nvGrpSpPr>
                <p:cNvPr id="703613" name="Group 125"/>
                <p:cNvGrpSpPr>
                  <a:grpSpLocks/>
                </p:cNvGrpSpPr>
                <p:nvPr/>
              </p:nvGrpSpPr>
              <p:grpSpPr bwMode="auto">
                <a:xfrm>
                  <a:off x="836" y="3334"/>
                  <a:ext cx="354" cy="94"/>
                  <a:chOff x="836" y="3334"/>
                  <a:chExt cx="354" cy="94"/>
                </a:xfrm>
              </p:grpSpPr>
              <p:sp>
                <p:nvSpPr>
                  <p:cNvPr id="703614" name="Rectangle 126"/>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615" name="Rectangle 127"/>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03616" name="Group 128"/>
              <p:cNvGrpSpPr>
                <a:grpSpLocks/>
              </p:cNvGrpSpPr>
              <p:nvPr/>
            </p:nvGrpSpPr>
            <p:grpSpPr bwMode="auto">
              <a:xfrm>
                <a:off x="165" y="1054"/>
                <a:ext cx="480" cy="112"/>
                <a:chOff x="627" y="3377"/>
                <a:chExt cx="480" cy="112"/>
              </a:xfrm>
            </p:grpSpPr>
            <p:sp>
              <p:nvSpPr>
                <p:cNvPr id="703617" name="Rectangle 129"/>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618" name="Rectangle 130"/>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3619" name="Group 131"/>
              <p:cNvGrpSpPr>
                <a:grpSpLocks/>
              </p:cNvGrpSpPr>
              <p:nvPr/>
            </p:nvGrpSpPr>
            <p:grpSpPr bwMode="auto">
              <a:xfrm>
                <a:off x="42" y="1200"/>
                <a:ext cx="681" cy="154"/>
                <a:chOff x="504" y="3523"/>
                <a:chExt cx="681" cy="154"/>
              </a:xfrm>
            </p:grpSpPr>
            <p:grpSp>
              <p:nvGrpSpPr>
                <p:cNvPr id="703620" name="Group 132"/>
                <p:cNvGrpSpPr>
                  <a:grpSpLocks/>
                </p:cNvGrpSpPr>
                <p:nvPr/>
              </p:nvGrpSpPr>
              <p:grpSpPr bwMode="auto">
                <a:xfrm>
                  <a:off x="623" y="3523"/>
                  <a:ext cx="510" cy="154"/>
                  <a:chOff x="723" y="3453"/>
                  <a:chExt cx="510" cy="154"/>
                </a:xfrm>
              </p:grpSpPr>
              <p:grpSp>
                <p:nvGrpSpPr>
                  <p:cNvPr id="703621" name="Group 133"/>
                  <p:cNvGrpSpPr>
                    <a:grpSpLocks/>
                  </p:cNvGrpSpPr>
                  <p:nvPr/>
                </p:nvGrpSpPr>
                <p:grpSpPr bwMode="auto">
                  <a:xfrm>
                    <a:off x="836" y="3453"/>
                    <a:ext cx="397" cy="154"/>
                    <a:chOff x="836" y="3305"/>
                    <a:chExt cx="397" cy="154"/>
                  </a:xfrm>
                </p:grpSpPr>
                <p:grpSp>
                  <p:nvGrpSpPr>
                    <p:cNvPr id="703622" name="Group 134"/>
                    <p:cNvGrpSpPr>
                      <a:grpSpLocks/>
                    </p:cNvGrpSpPr>
                    <p:nvPr/>
                  </p:nvGrpSpPr>
                  <p:grpSpPr bwMode="auto">
                    <a:xfrm>
                      <a:off x="890" y="3305"/>
                      <a:ext cx="343" cy="154"/>
                      <a:chOff x="844" y="3337"/>
                      <a:chExt cx="343" cy="154"/>
                    </a:xfrm>
                  </p:grpSpPr>
                  <p:sp>
                    <p:nvSpPr>
                      <p:cNvPr id="703623" name="Rectangle 135"/>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624" name="Text Box 136"/>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DHCP</a:t>
                        </a:r>
                      </a:p>
                    </p:txBody>
                  </p:sp>
                </p:grpSp>
                <p:grpSp>
                  <p:nvGrpSpPr>
                    <p:cNvPr id="703625" name="Group 137"/>
                    <p:cNvGrpSpPr>
                      <a:grpSpLocks/>
                    </p:cNvGrpSpPr>
                    <p:nvPr/>
                  </p:nvGrpSpPr>
                  <p:grpSpPr bwMode="auto">
                    <a:xfrm>
                      <a:off x="836" y="3334"/>
                      <a:ext cx="354" cy="94"/>
                      <a:chOff x="836" y="3334"/>
                      <a:chExt cx="354" cy="94"/>
                    </a:xfrm>
                  </p:grpSpPr>
                  <p:sp>
                    <p:nvSpPr>
                      <p:cNvPr id="703626" name="Rectangle 138"/>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627" name="Rectangle 139"/>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03628" name="Rectangle 140"/>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629" name="Rectangle 141"/>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3630" name="Rectangle 142"/>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631" name="Rectangle 143"/>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632" name="Rectangle 144"/>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03633" name="AutoShape 145"/>
            <p:cNvSpPr>
              <a:spLocks noChangeArrowheads="1"/>
            </p:cNvSpPr>
            <p:nvPr/>
          </p:nvSpPr>
          <p:spPr bwMode="auto">
            <a:xfrm rot="10800000">
              <a:off x="1727" y="3105"/>
              <a:ext cx="240" cy="767"/>
            </a:xfrm>
            <a:prstGeom prst="downArrow">
              <a:avLst>
                <a:gd name="adj1" fmla="val 54167"/>
                <a:gd name="adj2" fmla="val 51311"/>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03634" name="Group 146"/>
            <p:cNvGrpSpPr>
              <a:grpSpLocks/>
            </p:cNvGrpSpPr>
            <p:nvPr/>
          </p:nvGrpSpPr>
          <p:grpSpPr bwMode="auto">
            <a:xfrm>
              <a:off x="1695" y="3227"/>
              <a:ext cx="343" cy="154"/>
              <a:chOff x="844" y="3337"/>
              <a:chExt cx="343" cy="154"/>
            </a:xfrm>
          </p:grpSpPr>
          <p:sp>
            <p:nvSpPr>
              <p:cNvPr id="703635" name="Rectangle 147"/>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636" name="Text Box 148"/>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DHCP</a:t>
                </a:r>
              </a:p>
            </p:txBody>
          </p:sp>
        </p:grpSp>
      </p:grpSp>
      <p:grpSp>
        <p:nvGrpSpPr>
          <p:cNvPr id="703637" name="Group 149"/>
          <p:cNvGrpSpPr>
            <a:grpSpLocks/>
          </p:cNvGrpSpPr>
          <p:nvPr/>
        </p:nvGrpSpPr>
        <p:grpSpPr bwMode="auto">
          <a:xfrm>
            <a:off x="803275" y="3178175"/>
            <a:ext cx="544513" cy="244475"/>
            <a:chOff x="844" y="3337"/>
            <a:chExt cx="343" cy="154"/>
          </a:xfrm>
        </p:grpSpPr>
        <p:sp>
          <p:nvSpPr>
            <p:cNvPr id="703638" name="Rectangle 150"/>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639" name="Text Box 151"/>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DHCP</a:t>
              </a:r>
            </a:p>
          </p:txBody>
        </p:sp>
      </p:grpSp>
      <p:sp>
        <p:nvSpPr>
          <p:cNvPr id="703643" name="Rectangle 155"/>
          <p:cNvSpPr>
            <a:spLocks noChangeArrowheads="1"/>
          </p:cNvSpPr>
          <p:nvPr/>
        </p:nvSpPr>
        <p:spPr bwMode="auto">
          <a:xfrm>
            <a:off x="4997450" y="2641600"/>
            <a:ext cx="3421063"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Char char="r"/>
            </a:pPr>
            <a:r>
              <a:rPr lang="en-US" i="0"/>
              <a:t>encapsulation at DHCP server, frame forwarded (</a:t>
            </a:r>
            <a:r>
              <a:rPr lang="en-US" b="1">
                <a:solidFill>
                  <a:schemeClr val="accent2"/>
                </a:solidFill>
              </a:rPr>
              <a:t>switch learning</a:t>
            </a:r>
            <a:r>
              <a:rPr lang="en-US" i="0"/>
              <a:t>) through LAN, demultiplexing at client</a:t>
            </a:r>
          </a:p>
          <a:p>
            <a:pPr marL="342900" indent="-342900">
              <a:lnSpc>
                <a:spcPct val="90000"/>
              </a:lnSpc>
              <a:spcBef>
                <a:spcPct val="20000"/>
              </a:spcBef>
              <a:buClr>
                <a:schemeClr val="accent2"/>
              </a:buClr>
              <a:buSzPct val="85000"/>
              <a:buFont typeface="ZapfDingbats" pitchFamily="82" charset="2"/>
              <a:buChar char="r"/>
            </a:pPr>
            <a:endParaRPr lang="en-US" i="0"/>
          </a:p>
        </p:txBody>
      </p:sp>
      <p:sp>
        <p:nvSpPr>
          <p:cNvPr id="703644" name="Text Box 156"/>
          <p:cNvSpPr txBox="1">
            <a:spLocks noChangeArrowheads="1"/>
          </p:cNvSpPr>
          <p:nvPr/>
        </p:nvSpPr>
        <p:spPr bwMode="auto">
          <a:xfrm>
            <a:off x="723900" y="5260975"/>
            <a:ext cx="79549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a:t>Client now has IP address, knows name &amp; addr of DNS </a:t>
            </a:r>
          </a:p>
          <a:p>
            <a:pPr algn="ctr"/>
            <a:r>
              <a:rPr lang="en-US" sz="2400"/>
              <a:t>server, IP address of its first-hop router</a:t>
            </a:r>
          </a:p>
        </p:txBody>
      </p:sp>
      <p:sp>
        <p:nvSpPr>
          <p:cNvPr id="703645" name="Rectangle 157"/>
          <p:cNvSpPr>
            <a:spLocks noChangeArrowheads="1"/>
          </p:cNvSpPr>
          <p:nvPr/>
        </p:nvSpPr>
        <p:spPr bwMode="auto">
          <a:xfrm>
            <a:off x="4949825" y="3927475"/>
            <a:ext cx="3421063"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Char char="r"/>
            </a:pPr>
            <a:r>
              <a:rPr lang="en-US" i="0"/>
              <a:t>DHCP client receives DHCP ACK reply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036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3491">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703545"/>
                                        </p:tgtEl>
                                        <p:attrNameLst>
                                          <p:attrName>style.visibility</p:attrName>
                                        </p:attrNameLst>
                                      </p:cBhvr>
                                      <p:to>
                                        <p:strVal val="visible"/>
                                      </p:to>
                                    </p:set>
                                    <p:animEffect transition="in" filter="wipe(up)">
                                      <p:cBhvr>
                                        <p:cTn id="13" dur="500"/>
                                        <p:tgtEl>
                                          <p:spTgt spid="703545"/>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703643">
                                            <p:txEl>
                                              <p:pRg st="0" end="0"/>
                                            </p:txEl>
                                          </p:spTgt>
                                        </p:tgtEl>
                                        <p:attrNameLst>
                                          <p:attrName>style.visibility</p:attrName>
                                        </p:attrNameLst>
                                      </p:cBhvr>
                                      <p:to>
                                        <p:strVal val="visible"/>
                                      </p:to>
                                    </p:set>
                                  </p:childTnLst>
                                </p:cTn>
                              </p:par>
                            </p:childTnLst>
                          </p:cTn>
                        </p:par>
                        <p:par>
                          <p:cTn id="16" fill="hold" nodeType="afterGroup">
                            <p:stCondLst>
                              <p:cond delay="500"/>
                            </p:stCondLst>
                            <p:childTnLst>
                              <p:par>
                                <p:cTn id="17" presetID="1" presetClass="entr" presetSubtype="0" fill="hold" nodeType="afterEffect">
                                  <p:stCondLst>
                                    <p:cond delay="0"/>
                                  </p:stCondLst>
                                  <p:childTnLst>
                                    <p:set>
                                      <p:cBhvr>
                                        <p:cTn id="18" dur="1" fill="hold">
                                          <p:stCondLst>
                                            <p:cond delay="0"/>
                                          </p:stCondLst>
                                        </p:cTn>
                                        <p:tgtEl>
                                          <p:spTgt spid="703578"/>
                                        </p:tgtEl>
                                        <p:attrNameLst>
                                          <p:attrName>style.visibility</p:attrName>
                                        </p:attrNameLst>
                                      </p:cBhvr>
                                      <p:to>
                                        <p:strVal val="visible"/>
                                      </p:to>
                                    </p:set>
                                  </p:childTnLst>
                                </p:cTn>
                              </p:par>
                            </p:childTnLst>
                          </p:cTn>
                        </p:par>
                        <p:par>
                          <p:cTn id="19" fill="hold" nodeType="afterGroup">
                            <p:stCondLst>
                              <p:cond delay="500"/>
                            </p:stCondLst>
                            <p:childTnLst>
                              <p:par>
                                <p:cTn id="20" presetID="0" presetClass="path" presetSubtype="0" accel="50000" decel="50000" fill="hold" nodeType="afterEffect">
                                  <p:stCondLst>
                                    <p:cond delay="0"/>
                                  </p:stCondLst>
                                  <p:childTnLst>
                                    <p:animMotion origin="layout" path="M -0.02569 0.03081 L 0.1533 0.0322 L 0.34896 -0.28446 L -0.04115 -0.28886 " pathEditMode="relative" rAng="0" ptsTypes="AAAA">
                                      <p:cBhvr>
                                        <p:cTn id="21" dur="2000" fill="hold"/>
                                        <p:tgtEl>
                                          <p:spTgt spid="703578"/>
                                        </p:tgtEl>
                                        <p:attrNameLst>
                                          <p:attrName>ppt_x</p:attrName>
                                          <p:attrName>ppt_y</p:attrName>
                                        </p:attrNameLst>
                                      </p:cBhvr>
                                      <p:rCtr x="17951" y="-15914"/>
                                    </p:animMotion>
                                  </p:childTnLst>
                                </p:cTn>
                              </p:par>
                            </p:childTnLst>
                          </p:cTn>
                        </p:par>
                        <p:par>
                          <p:cTn id="22" fill="hold" nodeType="afterGroup">
                            <p:stCondLst>
                              <p:cond delay="2500"/>
                            </p:stCondLst>
                            <p:childTnLst>
                              <p:par>
                                <p:cTn id="23" presetID="1" presetClass="exit" presetSubtype="0" fill="hold" nodeType="afterEffect">
                                  <p:stCondLst>
                                    <p:cond delay="0"/>
                                  </p:stCondLst>
                                  <p:childTnLst>
                                    <p:set>
                                      <p:cBhvr>
                                        <p:cTn id="24" dur="1" fill="hold">
                                          <p:stCondLst>
                                            <p:cond delay="0"/>
                                          </p:stCondLst>
                                        </p:cTn>
                                        <p:tgtEl>
                                          <p:spTgt spid="70359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70363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703545"/>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703533"/>
                                        </p:tgtEl>
                                        <p:attrNameLst>
                                          <p:attrName>style.visibility</p:attrName>
                                        </p:attrNameLst>
                                      </p:cBhvr>
                                      <p:to>
                                        <p:strVal val="visible"/>
                                      </p:to>
                                    </p:set>
                                    <p:animEffect transition="in" filter="wipe(down)">
                                      <p:cBhvr>
                                        <p:cTn id="33" dur="500"/>
                                        <p:tgtEl>
                                          <p:spTgt spid="703533"/>
                                        </p:tgtEl>
                                      </p:cBhvr>
                                    </p:animEffect>
                                  </p:childTnLst>
                                </p:cTn>
                              </p:par>
                            </p:childTnLst>
                          </p:cTn>
                        </p:par>
                        <p:par>
                          <p:cTn id="34" fill="hold" nodeType="afterGroup">
                            <p:stCondLst>
                              <p:cond delay="500"/>
                            </p:stCondLst>
                            <p:childTnLst>
                              <p:par>
                                <p:cTn id="35" presetID="22" presetClass="entr" presetSubtype="4" fill="hold" nodeType="afterEffect">
                                  <p:stCondLst>
                                    <p:cond delay="0"/>
                                  </p:stCondLst>
                                  <p:childTnLst>
                                    <p:set>
                                      <p:cBhvr>
                                        <p:cTn id="36" dur="1" fill="hold">
                                          <p:stCondLst>
                                            <p:cond delay="0"/>
                                          </p:stCondLst>
                                        </p:cTn>
                                        <p:tgtEl>
                                          <p:spTgt spid="703601"/>
                                        </p:tgtEl>
                                        <p:attrNameLst>
                                          <p:attrName>style.visibility</p:attrName>
                                        </p:attrNameLst>
                                      </p:cBhvr>
                                      <p:to>
                                        <p:strVal val="visible"/>
                                      </p:to>
                                    </p:set>
                                    <p:animEffect transition="in" filter="wipe(down)">
                                      <p:cBhvr>
                                        <p:cTn id="37" dur="1000"/>
                                        <p:tgtEl>
                                          <p:spTgt spid="703601"/>
                                        </p:tgtEl>
                                      </p:cBhvr>
                                    </p:animEffect>
                                  </p:childTnLst>
                                </p:cTn>
                              </p:par>
                              <p:par>
                                <p:cTn id="38" presetID="1" presetClass="exit" presetSubtype="0" fill="hold" nodeType="withEffect">
                                  <p:stCondLst>
                                    <p:cond delay="0"/>
                                  </p:stCondLst>
                                  <p:childTnLst>
                                    <p:set>
                                      <p:cBhvr>
                                        <p:cTn id="39" dur="1" fill="hold">
                                          <p:stCondLst>
                                            <p:cond delay="0"/>
                                          </p:stCondLst>
                                        </p:cTn>
                                        <p:tgtEl>
                                          <p:spTgt spid="703578"/>
                                        </p:tgtEl>
                                        <p:attrNameLst>
                                          <p:attrName>style.visibility</p:attrName>
                                        </p:attrNameLst>
                                      </p:cBhvr>
                                      <p:to>
                                        <p:strVal val="hidden"/>
                                      </p:to>
                                    </p:set>
                                  </p:childTnLst>
                                </p:cTn>
                              </p:par>
                            </p:childTnLst>
                          </p:cTn>
                        </p:par>
                        <p:par>
                          <p:cTn id="40" fill="hold" nodeType="afterGroup">
                            <p:stCondLst>
                              <p:cond delay="1500"/>
                            </p:stCondLst>
                            <p:childTnLst>
                              <p:par>
                                <p:cTn id="41" presetID="1" presetClass="entr" presetSubtype="0" fill="hold" grpId="0" nodeType="afterEffect">
                                  <p:stCondLst>
                                    <p:cond delay="0"/>
                                  </p:stCondLst>
                                  <p:childTnLst>
                                    <p:set>
                                      <p:cBhvr>
                                        <p:cTn id="42" dur="1" fill="hold">
                                          <p:stCondLst>
                                            <p:cond delay="0"/>
                                          </p:stCondLst>
                                        </p:cTn>
                                        <p:tgtEl>
                                          <p:spTgt spid="7036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036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491" grpId="0" build="p"/>
      <p:bldP spid="703643" grpId="0" build="p"/>
      <p:bldP spid="703644" grpId="0"/>
      <p:bldP spid="703645"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4"/>
          <p:cNvSpPr>
            <a:spLocks noGrp="1"/>
          </p:cNvSpPr>
          <p:nvPr>
            <p:ph type="ftr" sz="quarter" idx="11"/>
          </p:nvPr>
        </p:nvSpPr>
        <p:spPr/>
        <p:txBody>
          <a:bodyPr/>
          <a:lstStyle/>
          <a:p>
            <a:r>
              <a:rPr lang="en-US"/>
              <a:t>5: DataLink Layer</a:t>
            </a:r>
          </a:p>
        </p:txBody>
      </p:sp>
      <p:sp>
        <p:nvSpPr>
          <p:cNvPr id="92" name="Slide Number Placeholder 5"/>
          <p:cNvSpPr>
            <a:spLocks noGrp="1"/>
          </p:cNvSpPr>
          <p:nvPr>
            <p:ph type="sldNum" sz="quarter" idx="12"/>
          </p:nvPr>
        </p:nvSpPr>
        <p:spPr/>
        <p:txBody>
          <a:bodyPr/>
          <a:lstStyle/>
          <a:p>
            <a:r>
              <a:rPr lang="en-US"/>
              <a:t>5-</a:t>
            </a:r>
            <a:fld id="{B6B412CE-A5ED-4F2C-99B7-90B7A84B1B04}" type="slidenum">
              <a:rPr lang="en-US"/>
              <a:pPr/>
              <a:t>97</a:t>
            </a:fld>
            <a:endParaRPr lang="en-US"/>
          </a:p>
        </p:txBody>
      </p:sp>
      <p:sp>
        <p:nvSpPr>
          <p:cNvPr id="704514" name="Rectangle 2"/>
          <p:cNvSpPr>
            <a:spLocks noGrp="1" noChangeArrowheads="1"/>
          </p:cNvSpPr>
          <p:nvPr>
            <p:ph type="title"/>
          </p:nvPr>
        </p:nvSpPr>
        <p:spPr>
          <a:xfrm>
            <a:off x="152400" y="0"/>
            <a:ext cx="8853488" cy="1143000"/>
          </a:xfrm>
        </p:spPr>
        <p:txBody>
          <a:bodyPr/>
          <a:lstStyle/>
          <a:p>
            <a:r>
              <a:rPr lang="en-US" sz="2800" u="none"/>
              <a:t>A day in the life… ARP (before DNS, before HTTP)</a:t>
            </a:r>
          </a:p>
        </p:txBody>
      </p:sp>
      <p:sp>
        <p:nvSpPr>
          <p:cNvPr id="704515" name="Rectangle 3"/>
          <p:cNvSpPr>
            <a:spLocks noGrp="1" noChangeArrowheads="1"/>
          </p:cNvSpPr>
          <p:nvPr>
            <p:ph type="body" idx="1"/>
          </p:nvPr>
        </p:nvSpPr>
        <p:spPr>
          <a:xfrm>
            <a:off x="4391025" y="1014413"/>
            <a:ext cx="4667250" cy="1262062"/>
          </a:xfrm>
        </p:spPr>
        <p:txBody>
          <a:bodyPr/>
          <a:lstStyle/>
          <a:p>
            <a:r>
              <a:rPr lang="en-US" sz="2000"/>
              <a:t>before sending </a:t>
            </a:r>
            <a:r>
              <a:rPr lang="en-US" sz="2000" b="1" i="1">
                <a:solidFill>
                  <a:srgbClr val="FF0000"/>
                </a:solidFill>
              </a:rPr>
              <a:t>HTTP</a:t>
            </a:r>
            <a:r>
              <a:rPr lang="en-US" sz="2000" b="1" i="1"/>
              <a:t> </a:t>
            </a:r>
            <a:r>
              <a:rPr lang="en-US" sz="2000"/>
              <a:t>request, need IP address of </a:t>
            </a:r>
            <a:r>
              <a:rPr lang="en-US" sz="1800"/>
              <a:t>www.google.com:</a:t>
            </a:r>
            <a:r>
              <a:rPr lang="en-US" sz="2000"/>
              <a:t>  </a:t>
            </a:r>
            <a:r>
              <a:rPr lang="en-US" sz="2000" b="1" i="1">
                <a:solidFill>
                  <a:srgbClr val="FF0000"/>
                </a:solidFill>
              </a:rPr>
              <a:t>DNS</a:t>
            </a:r>
          </a:p>
        </p:txBody>
      </p:sp>
      <p:sp>
        <p:nvSpPr>
          <p:cNvPr id="704516" name="Freeform 3"/>
          <p:cNvSpPr>
            <a:spLocks/>
          </p:cNvSpPr>
          <p:nvPr/>
        </p:nvSpPr>
        <p:spPr bwMode="auto">
          <a:xfrm>
            <a:off x="773113" y="1273175"/>
            <a:ext cx="3554412" cy="2754313"/>
          </a:xfrm>
          <a:custGeom>
            <a:avLst/>
            <a:gdLst>
              <a:gd name="T0" fmla="*/ 2192 w 2406"/>
              <a:gd name="T1" fmla="*/ 274 h 958"/>
              <a:gd name="T2" fmla="*/ 1857 w 2406"/>
              <a:gd name="T3" fmla="*/ 77 h 958"/>
              <a:gd name="T4" fmla="*/ 1393 w 2406"/>
              <a:gd name="T5" fmla="*/ 7 h 958"/>
              <a:gd name="T6" fmla="*/ 713 w 2406"/>
              <a:gd name="T7" fmla="*/ 122 h 958"/>
              <a:gd name="T8" fmla="*/ 280 w 2406"/>
              <a:gd name="T9" fmla="*/ 234 h 958"/>
              <a:gd name="T10" fmla="*/ 26 w 2406"/>
              <a:gd name="T11" fmla="*/ 522 h 958"/>
              <a:gd name="T12" fmla="*/ 122 w 2406"/>
              <a:gd name="T13" fmla="*/ 773 h 958"/>
              <a:gd name="T14" fmla="*/ 273 w 2406"/>
              <a:gd name="T15" fmla="*/ 894 h 958"/>
              <a:gd name="T16" fmla="*/ 1169 w 2406"/>
              <a:gd name="T17" fmla="*/ 876 h 958"/>
              <a:gd name="T18" fmla="*/ 1659 w 2406"/>
              <a:gd name="T19" fmla="*/ 954 h 958"/>
              <a:gd name="T20" fmla="*/ 2129 w 2406"/>
              <a:gd name="T21" fmla="*/ 897 h 958"/>
              <a:gd name="T22" fmla="*/ 2350 w 2406"/>
              <a:gd name="T23" fmla="*/ 591 h 958"/>
              <a:gd name="T24" fmla="*/ 2192 w 2406"/>
              <a:gd name="T25" fmla="*/ 274 h 9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06"/>
              <a:gd name="T40" fmla="*/ 0 h 958"/>
              <a:gd name="T41" fmla="*/ 2406 w 2406"/>
              <a:gd name="T42" fmla="*/ 958 h 9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06" h="958">
                <a:moveTo>
                  <a:pt x="2192" y="274"/>
                </a:moveTo>
                <a:cubicBezTo>
                  <a:pt x="1978" y="94"/>
                  <a:pt x="1990" y="122"/>
                  <a:pt x="1857" y="77"/>
                </a:cubicBezTo>
                <a:cubicBezTo>
                  <a:pt x="1724" y="32"/>
                  <a:pt x="1584" y="0"/>
                  <a:pt x="1393" y="7"/>
                </a:cubicBezTo>
                <a:cubicBezTo>
                  <a:pt x="1202" y="14"/>
                  <a:pt x="898" y="84"/>
                  <a:pt x="713" y="122"/>
                </a:cubicBezTo>
                <a:cubicBezTo>
                  <a:pt x="528" y="160"/>
                  <a:pt x="395" y="168"/>
                  <a:pt x="280" y="234"/>
                </a:cubicBezTo>
                <a:cubicBezTo>
                  <a:pt x="166" y="301"/>
                  <a:pt x="52" y="432"/>
                  <a:pt x="26" y="522"/>
                </a:cubicBezTo>
                <a:cubicBezTo>
                  <a:pt x="0" y="612"/>
                  <a:pt x="81" y="711"/>
                  <a:pt x="122" y="773"/>
                </a:cubicBezTo>
                <a:cubicBezTo>
                  <a:pt x="163" y="835"/>
                  <a:pt x="99" y="877"/>
                  <a:pt x="273" y="894"/>
                </a:cubicBezTo>
                <a:cubicBezTo>
                  <a:pt x="447" y="911"/>
                  <a:pt x="938" y="866"/>
                  <a:pt x="1169" y="876"/>
                </a:cubicBezTo>
                <a:cubicBezTo>
                  <a:pt x="1400" y="886"/>
                  <a:pt x="1499" y="950"/>
                  <a:pt x="1659" y="954"/>
                </a:cubicBezTo>
                <a:cubicBezTo>
                  <a:pt x="1819" y="958"/>
                  <a:pt x="2014" y="958"/>
                  <a:pt x="2129" y="897"/>
                </a:cubicBezTo>
                <a:cubicBezTo>
                  <a:pt x="2244" y="836"/>
                  <a:pt x="2327" y="856"/>
                  <a:pt x="2350" y="591"/>
                </a:cubicBezTo>
                <a:cubicBezTo>
                  <a:pt x="2373" y="326"/>
                  <a:pt x="2406" y="454"/>
                  <a:pt x="2192" y="274"/>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704517" name="Line 36"/>
          <p:cNvSpPr>
            <a:spLocks noChangeShapeType="1"/>
          </p:cNvSpPr>
          <p:nvPr/>
        </p:nvSpPr>
        <p:spPr bwMode="auto">
          <a:xfrm flipV="1">
            <a:off x="3775075" y="2344738"/>
            <a:ext cx="155575" cy="142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04518" name="Group 38"/>
          <p:cNvGrpSpPr>
            <a:grpSpLocks/>
          </p:cNvGrpSpPr>
          <p:nvPr/>
        </p:nvGrpSpPr>
        <p:grpSpPr bwMode="auto">
          <a:xfrm>
            <a:off x="3255963" y="2459038"/>
            <a:ext cx="742950" cy="311150"/>
            <a:chOff x="1935" y="960"/>
            <a:chExt cx="468" cy="196"/>
          </a:xfrm>
        </p:grpSpPr>
        <p:sp>
          <p:nvSpPr>
            <p:cNvPr id="704519" name="Line 39"/>
            <p:cNvSpPr>
              <a:spLocks noChangeShapeType="1"/>
            </p:cNvSpPr>
            <p:nvPr/>
          </p:nvSpPr>
          <p:spPr bwMode="auto">
            <a:xfrm>
              <a:off x="2368" y="96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04520" name="Rectangle 40"/>
            <p:cNvSpPr>
              <a:spLocks noChangeArrowheads="1"/>
            </p:cNvSpPr>
            <p:nvPr/>
          </p:nvSpPr>
          <p:spPr bwMode="auto">
            <a:xfrm>
              <a:off x="1935" y="1065"/>
              <a:ext cx="465" cy="91"/>
            </a:xfrm>
            <a:prstGeom prst="rect">
              <a:avLst/>
            </a:prstGeom>
            <a:solidFill>
              <a:srgbClr val="BBE0E3"/>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accent1"/>
              </a:extrusionClr>
            </a:sp3d>
          </p:spPr>
          <p:txBody>
            <a:bodyPr wrap="none" anchor="ctr">
              <a:flatTx/>
            </a:bodyPr>
            <a:lstStyle/>
            <a:p>
              <a:pPr eaLnBrk="1" hangingPunct="1"/>
              <a:endParaRPr lang="en-US" i="0">
                <a:latin typeface="Arial" charset="0"/>
              </a:endParaRPr>
            </a:p>
          </p:txBody>
        </p:sp>
        <p:sp>
          <p:nvSpPr>
            <p:cNvPr id="704521" name="Freeform 41"/>
            <p:cNvSpPr>
              <a:spLocks/>
            </p:cNvSpPr>
            <p:nvPr/>
          </p:nvSpPr>
          <p:spPr bwMode="auto">
            <a:xfrm>
              <a:off x="2069" y="975"/>
              <a:ext cx="307" cy="63"/>
            </a:xfrm>
            <a:custGeom>
              <a:avLst/>
              <a:gdLst>
                <a:gd name="T0" fmla="*/ 0 w 432"/>
                <a:gd name="T1" fmla="*/ 0 h 105"/>
                <a:gd name="T2" fmla="*/ 85 w 432"/>
                <a:gd name="T3" fmla="*/ 0 h 105"/>
                <a:gd name="T4" fmla="*/ 307 w 432"/>
                <a:gd name="T5" fmla="*/ 105 h 105"/>
                <a:gd name="T6" fmla="*/ 432 w 432"/>
                <a:gd name="T7" fmla="*/ 105 h 105"/>
                <a:gd name="T8" fmla="*/ 0 60000 65536"/>
                <a:gd name="T9" fmla="*/ 0 60000 65536"/>
                <a:gd name="T10" fmla="*/ 0 60000 65536"/>
                <a:gd name="T11" fmla="*/ 0 60000 65536"/>
                <a:gd name="T12" fmla="*/ 0 w 432"/>
                <a:gd name="T13" fmla="*/ 0 h 105"/>
                <a:gd name="T14" fmla="*/ 432 w 432"/>
                <a:gd name="T15" fmla="*/ 105 h 105"/>
              </a:gdLst>
              <a:ahLst/>
              <a:cxnLst>
                <a:cxn ang="T8">
                  <a:pos x="T0" y="T1"/>
                </a:cxn>
                <a:cxn ang="T9">
                  <a:pos x="T2" y="T3"/>
                </a:cxn>
                <a:cxn ang="T10">
                  <a:pos x="T4" y="T5"/>
                </a:cxn>
                <a:cxn ang="T11">
                  <a:pos x="T6" y="T7"/>
                </a:cxn>
              </a:cxnLst>
              <a:rect l="T12" t="T13" r="T14" b="T15"/>
              <a:pathLst>
                <a:path w="432" h="105">
                  <a:moveTo>
                    <a:pt x="0" y="0"/>
                  </a:moveTo>
                  <a:lnTo>
                    <a:pt x="85" y="0"/>
                  </a:lnTo>
                  <a:lnTo>
                    <a:pt x="307" y="105"/>
                  </a:lnTo>
                  <a:lnTo>
                    <a:pt x="432" y="10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i="0">
                <a:latin typeface="Arial" charset="0"/>
              </a:endParaRPr>
            </a:p>
          </p:txBody>
        </p:sp>
        <p:sp>
          <p:nvSpPr>
            <p:cNvPr id="704522" name="Freeform 42"/>
            <p:cNvSpPr>
              <a:spLocks/>
            </p:cNvSpPr>
            <p:nvPr/>
          </p:nvSpPr>
          <p:spPr bwMode="auto">
            <a:xfrm flipV="1">
              <a:off x="2051" y="981"/>
              <a:ext cx="352" cy="63"/>
            </a:xfrm>
            <a:custGeom>
              <a:avLst/>
              <a:gdLst>
                <a:gd name="T0" fmla="*/ 0 w 432"/>
                <a:gd name="T1" fmla="*/ 0 h 105"/>
                <a:gd name="T2" fmla="*/ 85 w 432"/>
                <a:gd name="T3" fmla="*/ 0 h 105"/>
                <a:gd name="T4" fmla="*/ 307 w 432"/>
                <a:gd name="T5" fmla="*/ 105 h 105"/>
                <a:gd name="T6" fmla="*/ 432 w 432"/>
                <a:gd name="T7" fmla="*/ 105 h 105"/>
                <a:gd name="T8" fmla="*/ 0 60000 65536"/>
                <a:gd name="T9" fmla="*/ 0 60000 65536"/>
                <a:gd name="T10" fmla="*/ 0 60000 65536"/>
                <a:gd name="T11" fmla="*/ 0 60000 65536"/>
                <a:gd name="T12" fmla="*/ 0 w 432"/>
                <a:gd name="T13" fmla="*/ 0 h 105"/>
                <a:gd name="T14" fmla="*/ 432 w 432"/>
                <a:gd name="T15" fmla="*/ 105 h 105"/>
              </a:gdLst>
              <a:ahLst/>
              <a:cxnLst>
                <a:cxn ang="T8">
                  <a:pos x="T0" y="T1"/>
                </a:cxn>
                <a:cxn ang="T9">
                  <a:pos x="T2" y="T3"/>
                </a:cxn>
                <a:cxn ang="T10">
                  <a:pos x="T4" y="T5"/>
                </a:cxn>
                <a:cxn ang="T11">
                  <a:pos x="T6" y="T7"/>
                </a:cxn>
              </a:cxnLst>
              <a:rect l="T12" t="T13" r="T14" b="T15"/>
              <a:pathLst>
                <a:path w="432" h="105">
                  <a:moveTo>
                    <a:pt x="0" y="0"/>
                  </a:moveTo>
                  <a:lnTo>
                    <a:pt x="85" y="0"/>
                  </a:lnTo>
                  <a:lnTo>
                    <a:pt x="307" y="105"/>
                  </a:lnTo>
                  <a:lnTo>
                    <a:pt x="432" y="10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a:lstStyle/>
            <a:p>
              <a:pPr eaLnBrk="1" hangingPunct="1"/>
              <a:endParaRPr lang="en-US" i="0">
                <a:latin typeface="Arial" charset="0"/>
              </a:endParaRPr>
            </a:p>
          </p:txBody>
        </p:sp>
      </p:grpSp>
      <p:sp>
        <p:nvSpPr>
          <p:cNvPr id="704523" name="Line 43"/>
          <p:cNvSpPr>
            <a:spLocks noChangeShapeType="1"/>
          </p:cNvSpPr>
          <p:nvPr/>
        </p:nvSpPr>
        <p:spPr bwMode="auto">
          <a:xfrm flipV="1">
            <a:off x="2665413" y="2517775"/>
            <a:ext cx="6953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4524" name="Line 44"/>
          <p:cNvSpPr>
            <a:spLocks noChangeShapeType="1"/>
          </p:cNvSpPr>
          <p:nvPr/>
        </p:nvSpPr>
        <p:spPr bwMode="auto">
          <a:xfrm flipV="1">
            <a:off x="3924300" y="2201863"/>
            <a:ext cx="138113" cy="14287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04525" name="Rectangle 45"/>
          <p:cNvSpPr>
            <a:spLocks noChangeArrowheads="1"/>
          </p:cNvSpPr>
          <p:nvPr/>
        </p:nvSpPr>
        <p:spPr bwMode="auto">
          <a:xfrm>
            <a:off x="2403475" y="2479675"/>
            <a:ext cx="257175" cy="69850"/>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4526" name="Line 48"/>
          <p:cNvSpPr>
            <a:spLocks noChangeShapeType="1"/>
          </p:cNvSpPr>
          <p:nvPr/>
        </p:nvSpPr>
        <p:spPr bwMode="auto">
          <a:xfrm flipV="1">
            <a:off x="3279775" y="2736850"/>
            <a:ext cx="512763" cy="6127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04527" name="Group 49"/>
          <p:cNvGrpSpPr>
            <a:grpSpLocks/>
          </p:cNvGrpSpPr>
          <p:nvPr/>
        </p:nvGrpSpPr>
        <p:grpSpPr bwMode="auto">
          <a:xfrm>
            <a:off x="2760663" y="3365500"/>
            <a:ext cx="987425" cy="479425"/>
            <a:chOff x="1118" y="1621"/>
            <a:chExt cx="622" cy="302"/>
          </a:xfrm>
        </p:grpSpPr>
        <p:sp>
          <p:nvSpPr>
            <p:cNvPr id="704528" name="Rectangle 50"/>
            <p:cNvSpPr>
              <a:spLocks noChangeArrowheads="1"/>
            </p:cNvSpPr>
            <p:nvPr/>
          </p:nvSpPr>
          <p:spPr bwMode="auto">
            <a:xfrm>
              <a:off x="1578" y="1789"/>
              <a:ext cx="162" cy="44"/>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4529" name="Rectangle 51"/>
            <p:cNvSpPr>
              <a:spLocks noChangeArrowheads="1"/>
            </p:cNvSpPr>
            <p:nvPr/>
          </p:nvSpPr>
          <p:spPr bwMode="auto">
            <a:xfrm rot="-2700000">
              <a:off x="1336" y="1621"/>
              <a:ext cx="162" cy="44"/>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latin typeface="Arial" charset="0"/>
              </a:endParaRPr>
            </a:p>
          </p:txBody>
        </p:sp>
        <p:grpSp>
          <p:nvGrpSpPr>
            <p:cNvPr id="704530" name="Group 52"/>
            <p:cNvGrpSpPr>
              <a:grpSpLocks/>
            </p:cNvGrpSpPr>
            <p:nvPr/>
          </p:nvGrpSpPr>
          <p:grpSpPr bwMode="auto">
            <a:xfrm>
              <a:off x="1118" y="1684"/>
              <a:ext cx="477" cy="239"/>
              <a:chOff x="2466" y="2026"/>
              <a:chExt cx="477" cy="282"/>
            </a:xfrm>
          </p:grpSpPr>
          <p:sp>
            <p:nvSpPr>
              <p:cNvPr id="704531" name="Oval 53"/>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sp>
            <p:nvSpPr>
              <p:cNvPr id="704532" name="Line 54"/>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4533" name="Rectangle 55"/>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endParaRPr>
              </a:p>
            </p:txBody>
          </p:sp>
          <p:sp>
            <p:nvSpPr>
              <p:cNvPr id="704534" name="Oval 56"/>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grpSp>
            <p:nvGrpSpPr>
              <p:cNvPr id="704535" name="Group 57"/>
              <p:cNvGrpSpPr>
                <a:grpSpLocks/>
              </p:cNvGrpSpPr>
              <p:nvPr/>
            </p:nvGrpSpPr>
            <p:grpSpPr bwMode="auto">
              <a:xfrm>
                <a:off x="2581" y="2061"/>
                <a:ext cx="236" cy="94"/>
                <a:chOff x="2848" y="848"/>
                <a:chExt cx="140" cy="98"/>
              </a:xfrm>
            </p:grpSpPr>
            <p:sp>
              <p:nvSpPr>
                <p:cNvPr id="704536" name="Line 58"/>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4537" name="Line 59"/>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4538" name="Line 60"/>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4539" name="Group 61"/>
              <p:cNvGrpSpPr>
                <a:grpSpLocks/>
              </p:cNvGrpSpPr>
              <p:nvPr/>
            </p:nvGrpSpPr>
            <p:grpSpPr bwMode="auto">
              <a:xfrm flipV="1">
                <a:off x="2581" y="2060"/>
                <a:ext cx="236" cy="94"/>
                <a:chOff x="2848" y="848"/>
                <a:chExt cx="140" cy="98"/>
              </a:xfrm>
            </p:grpSpPr>
            <p:sp>
              <p:nvSpPr>
                <p:cNvPr id="704540" name="Line 62"/>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4541" name="Line 63"/>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4542" name="Line 64"/>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04543" name="Line 65"/>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4544" name="Line 66"/>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aphicFrame>
        <p:nvGraphicFramePr>
          <p:cNvPr id="704545" name="Object 142"/>
          <p:cNvGraphicFramePr>
            <a:graphicFrameLocks noChangeAspect="1"/>
          </p:cNvGraphicFramePr>
          <p:nvPr/>
        </p:nvGraphicFramePr>
        <p:xfrm>
          <a:off x="1790700" y="2141538"/>
          <a:ext cx="652463" cy="658812"/>
        </p:xfrm>
        <a:graphic>
          <a:graphicData uri="http://schemas.openxmlformats.org/presentationml/2006/ole">
            <mc:AlternateContent xmlns:mc="http://schemas.openxmlformats.org/markup-compatibility/2006">
              <mc:Choice xmlns:v="urn:schemas-microsoft-com:vml" Requires="v">
                <p:oleObj spid="_x0000_s704790" name="Clip" r:id="rId3" imgW="1266840" imgH="1200240" progId="MS_ClipArt_Gallery.2">
                  <p:embed/>
                </p:oleObj>
              </mc:Choice>
              <mc:Fallback>
                <p:oleObj name="Clip" r:id="rId3" imgW="1266840" imgH="1200240" progId="MS_ClipArt_Gallery.2">
                  <p:embed/>
                  <p:pic>
                    <p:nvPicPr>
                      <p:cNvPr id="0" name="Object 1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2141538"/>
                        <a:ext cx="652463" cy="658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04557" name="Group 45"/>
          <p:cNvGrpSpPr>
            <a:grpSpLocks/>
          </p:cNvGrpSpPr>
          <p:nvPr/>
        </p:nvGrpSpPr>
        <p:grpSpPr bwMode="auto">
          <a:xfrm>
            <a:off x="1195388" y="1081088"/>
            <a:ext cx="976312" cy="1460500"/>
            <a:chOff x="651" y="681"/>
            <a:chExt cx="615" cy="920"/>
          </a:xfrm>
        </p:grpSpPr>
        <p:sp>
          <p:nvSpPr>
            <p:cNvPr id="704558" name="Freeform 46"/>
            <p:cNvSpPr>
              <a:spLocks/>
            </p:cNvSpPr>
            <p:nvPr/>
          </p:nvSpPr>
          <p:spPr bwMode="auto">
            <a:xfrm>
              <a:off x="662" y="698"/>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Lst>
              <a:ahLst/>
              <a:cxnLst>
                <a:cxn ang="0">
                  <a:pos x="T0" y="T1"/>
                </a:cxn>
                <a:cxn ang="0">
                  <a:pos x="T2" y="T3"/>
                </a:cxn>
                <a:cxn ang="0">
                  <a:pos x="T4" y="T5"/>
                </a:cxn>
                <a:cxn ang="0">
                  <a:pos x="T6" y="T7"/>
                </a:cxn>
                <a:cxn ang="0">
                  <a:pos x="T8" y="T9"/>
                </a:cxn>
              </a:cxnLst>
              <a:rect l="0" t="0" r="r" b="b"/>
              <a:pathLst>
                <a:path w="604" h="903">
                  <a:moveTo>
                    <a:pt x="496" y="0"/>
                  </a:moveTo>
                  <a:lnTo>
                    <a:pt x="604" y="903"/>
                  </a:lnTo>
                  <a:lnTo>
                    <a:pt x="0" y="788"/>
                  </a:lnTo>
                  <a:lnTo>
                    <a:pt x="456" y="750"/>
                  </a:lnTo>
                  <a:lnTo>
                    <a:pt x="496" y="0"/>
                  </a:lnTo>
                  <a:close/>
                </a:path>
              </a:pathLst>
            </a:custGeom>
            <a:gradFill rotWithShape="1">
              <a:gsLst>
                <a:gs pos="0">
                  <a:schemeClr val="bg1"/>
                </a:gs>
                <a:gs pos="100000">
                  <a:srgbClr val="FF0000"/>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704559" name="Group 47"/>
            <p:cNvGrpSpPr>
              <a:grpSpLocks/>
            </p:cNvGrpSpPr>
            <p:nvPr/>
          </p:nvGrpSpPr>
          <p:grpSpPr bwMode="auto">
            <a:xfrm>
              <a:off x="651" y="681"/>
              <a:ext cx="500" cy="828"/>
              <a:chOff x="569" y="2954"/>
              <a:chExt cx="500" cy="828"/>
            </a:xfrm>
          </p:grpSpPr>
          <p:sp>
            <p:nvSpPr>
              <p:cNvPr id="704560" name="Rectangle 48"/>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4561" name="Text Box 49"/>
              <p:cNvSpPr txBox="1">
                <a:spLocks noChangeArrowheads="1"/>
              </p:cNvSpPr>
              <p:nvPr/>
            </p:nvSpPr>
            <p:spPr bwMode="auto">
              <a:xfrm>
                <a:off x="639" y="2954"/>
                <a:ext cx="385"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i="0">
                    <a:latin typeface="Arial" charset="0"/>
                  </a:rPr>
                  <a:t>DNS</a:t>
                </a:r>
              </a:p>
              <a:p>
                <a:pPr algn="ctr"/>
                <a:r>
                  <a:rPr lang="en-US" sz="1600" i="0">
                    <a:latin typeface="Arial" charset="0"/>
                  </a:rPr>
                  <a:t>UDP</a:t>
                </a:r>
              </a:p>
              <a:p>
                <a:pPr algn="ctr"/>
                <a:r>
                  <a:rPr lang="en-US" sz="1600" i="0">
                    <a:latin typeface="Arial" charset="0"/>
                  </a:rPr>
                  <a:t>IP</a:t>
                </a:r>
              </a:p>
              <a:p>
                <a:pPr algn="ctr"/>
                <a:r>
                  <a:rPr lang="en-US" sz="1600" i="0">
                    <a:latin typeface="Arial" charset="0"/>
                  </a:rPr>
                  <a:t>Eth</a:t>
                </a:r>
              </a:p>
              <a:p>
                <a:pPr algn="ctr"/>
                <a:r>
                  <a:rPr lang="en-US" sz="1600" i="0">
                    <a:latin typeface="Arial" charset="0"/>
                  </a:rPr>
                  <a:t>Phy</a:t>
                </a:r>
              </a:p>
            </p:txBody>
          </p:sp>
          <p:sp>
            <p:nvSpPr>
              <p:cNvPr id="704562" name="Line 50"/>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4563" name="Line 51"/>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4564" name="Line 52"/>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4565" name="Line 53"/>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704788" name="Group 276"/>
          <p:cNvGrpSpPr>
            <a:grpSpLocks/>
          </p:cNvGrpSpPr>
          <p:nvPr/>
        </p:nvGrpSpPr>
        <p:grpSpPr bwMode="auto">
          <a:xfrm>
            <a:off x="280988" y="1157288"/>
            <a:ext cx="762000" cy="876300"/>
            <a:chOff x="177" y="729"/>
            <a:chExt cx="480" cy="552"/>
          </a:xfrm>
        </p:grpSpPr>
        <p:grpSp>
          <p:nvGrpSpPr>
            <p:cNvPr id="704566" name="Group 54"/>
            <p:cNvGrpSpPr>
              <a:grpSpLocks/>
            </p:cNvGrpSpPr>
            <p:nvPr/>
          </p:nvGrpSpPr>
          <p:grpSpPr bwMode="auto">
            <a:xfrm>
              <a:off x="343" y="732"/>
              <a:ext cx="290" cy="154"/>
              <a:chOff x="844" y="3337"/>
              <a:chExt cx="290" cy="154"/>
            </a:xfrm>
          </p:grpSpPr>
          <p:sp>
            <p:nvSpPr>
              <p:cNvPr id="704567" name="Rectangle 55"/>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4568" name="Text Box 56"/>
              <p:cNvSpPr txBox="1">
                <a:spLocks noChangeArrowheads="1"/>
              </p:cNvSpPr>
              <p:nvPr/>
            </p:nvSpPr>
            <p:spPr bwMode="auto">
              <a:xfrm>
                <a:off x="844" y="3337"/>
                <a:ext cx="28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DNS</a:t>
                </a:r>
              </a:p>
            </p:txBody>
          </p:sp>
        </p:grpSp>
        <p:grpSp>
          <p:nvGrpSpPr>
            <p:cNvPr id="704571" name="Group 59"/>
            <p:cNvGrpSpPr>
              <a:grpSpLocks/>
            </p:cNvGrpSpPr>
            <p:nvPr/>
          </p:nvGrpSpPr>
          <p:grpSpPr bwMode="auto">
            <a:xfrm>
              <a:off x="290" y="874"/>
              <a:ext cx="354" cy="154"/>
              <a:chOff x="740" y="3209"/>
              <a:chExt cx="354" cy="154"/>
            </a:xfrm>
          </p:grpSpPr>
          <p:grpSp>
            <p:nvGrpSpPr>
              <p:cNvPr id="704572" name="Group 60"/>
              <p:cNvGrpSpPr>
                <a:grpSpLocks/>
              </p:cNvGrpSpPr>
              <p:nvPr/>
            </p:nvGrpSpPr>
            <p:grpSpPr bwMode="auto">
              <a:xfrm>
                <a:off x="794" y="3209"/>
                <a:ext cx="290" cy="154"/>
                <a:chOff x="844" y="3337"/>
                <a:chExt cx="290" cy="154"/>
              </a:xfrm>
            </p:grpSpPr>
            <p:sp>
              <p:nvSpPr>
                <p:cNvPr id="704573" name="Rectangle 61"/>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4574" name="Text Box 62"/>
                <p:cNvSpPr txBox="1">
                  <a:spLocks noChangeArrowheads="1"/>
                </p:cNvSpPr>
                <p:nvPr/>
              </p:nvSpPr>
              <p:spPr bwMode="auto">
                <a:xfrm>
                  <a:off x="844" y="3337"/>
                  <a:ext cx="28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DNS</a:t>
                  </a:r>
                </a:p>
              </p:txBody>
            </p:sp>
          </p:grpSp>
          <p:sp>
            <p:nvSpPr>
              <p:cNvPr id="704575" name="Rectangle 63"/>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4576" name="Rectangle 64"/>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4577" name="Group 65"/>
            <p:cNvGrpSpPr>
              <a:grpSpLocks/>
            </p:cNvGrpSpPr>
            <p:nvPr/>
          </p:nvGrpSpPr>
          <p:grpSpPr bwMode="auto">
            <a:xfrm>
              <a:off x="290" y="1022"/>
              <a:ext cx="354" cy="154"/>
              <a:chOff x="836" y="3305"/>
              <a:chExt cx="354" cy="154"/>
            </a:xfrm>
          </p:grpSpPr>
          <p:grpSp>
            <p:nvGrpSpPr>
              <p:cNvPr id="704578" name="Group 66"/>
              <p:cNvGrpSpPr>
                <a:grpSpLocks/>
              </p:cNvGrpSpPr>
              <p:nvPr/>
            </p:nvGrpSpPr>
            <p:grpSpPr bwMode="auto">
              <a:xfrm>
                <a:off x="890" y="3305"/>
                <a:ext cx="290" cy="154"/>
                <a:chOff x="844" y="3337"/>
                <a:chExt cx="290" cy="154"/>
              </a:xfrm>
            </p:grpSpPr>
            <p:sp>
              <p:nvSpPr>
                <p:cNvPr id="704579" name="Rectangle 67"/>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4580" name="Text Box 68"/>
                <p:cNvSpPr txBox="1">
                  <a:spLocks noChangeArrowheads="1"/>
                </p:cNvSpPr>
                <p:nvPr/>
              </p:nvSpPr>
              <p:spPr bwMode="auto">
                <a:xfrm>
                  <a:off x="844" y="3337"/>
                  <a:ext cx="28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DNS</a:t>
                  </a:r>
                </a:p>
              </p:txBody>
            </p:sp>
          </p:grpSp>
          <p:grpSp>
            <p:nvGrpSpPr>
              <p:cNvPr id="704581" name="Group 69"/>
              <p:cNvGrpSpPr>
                <a:grpSpLocks/>
              </p:cNvGrpSpPr>
              <p:nvPr/>
            </p:nvGrpSpPr>
            <p:grpSpPr bwMode="auto">
              <a:xfrm>
                <a:off x="836" y="3334"/>
                <a:ext cx="354" cy="94"/>
                <a:chOff x="836" y="3334"/>
                <a:chExt cx="354" cy="94"/>
              </a:xfrm>
            </p:grpSpPr>
            <p:sp>
              <p:nvSpPr>
                <p:cNvPr id="704582" name="Rectangle 70"/>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4583" name="Rectangle 71"/>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04584" name="Group 72"/>
            <p:cNvGrpSpPr>
              <a:grpSpLocks/>
            </p:cNvGrpSpPr>
            <p:nvPr/>
          </p:nvGrpSpPr>
          <p:grpSpPr bwMode="auto">
            <a:xfrm>
              <a:off x="177" y="1042"/>
              <a:ext cx="480" cy="112"/>
              <a:chOff x="627" y="3377"/>
              <a:chExt cx="480" cy="112"/>
            </a:xfrm>
          </p:grpSpPr>
          <p:sp>
            <p:nvSpPr>
              <p:cNvPr id="704585" name="Rectangle 73"/>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4586" name="Rectangle 74"/>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4601" name="AutoShape 89"/>
            <p:cNvSpPr>
              <a:spLocks noChangeArrowheads="1"/>
            </p:cNvSpPr>
            <p:nvPr/>
          </p:nvSpPr>
          <p:spPr bwMode="auto">
            <a:xfrm>
              <a:off x="393" y="729"/>
              <a:ext cx="240" cy="552"/>
            </a:xfrm>
            <a:prstGeom prst="downArrow">
              <a:avLst>
                <a:gd name="adj1" fmla="val 54167"/>
                <a:gd name="adj2" fmla="val 36928"/>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4664" name="Rectangle 152"/>
          <p:cNvSpPr>
            <a:spLocks noChangeArrowheads="1"/>
          </p:cNvSpPr>
          <p:nvPr/>
        </p:nvSpPr>
        <p:spPr bwMode="auto">
          <a:xfrm>
            <a:off x="4387850" y="2001838"/>
            <a:ext cx="4586288" cy="130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Char char="r"/>
            </a:pPr>
            <a:r>
              <a:rPr lang="en-US" sz="2000" i="0"/>
              <a:t>DNS query created, encapsulated in UDP, encapsulated in IP, encasulated in Eth.  In order to send frame to router, need MAC address of router interface: </a:t>
            </a:r>
            <a:r>
              <a:rPr lang="en-US" sz="2000" b="1">
                <a:solidFill>
                  <a:srgbClr val="FF0000"/>
                </a:solidFill>
              </a:rPr>
              <a:t>ARP</a:t>
            </a:r>
          </a:p>
          <a:p>
            <a:pPr marL="342900" indent="-342900">
              <a:lnSpc>
                <a:spcPct val="90000"/>
              </a:lnSpc>
              <a:spcBef>
                <a:spcPct val="20000"/>
              </a:spcBef>
              <a:buClr>
                <a:schemeClr val="accent2"/>
              </a:buClr>
              <a:buSzPct val="85000"/>
              <a:buFont typeface="ZapfDingbats" pitchFamily="82" charset="2"/>
              <a:buNone/>
            </a:pPr>
            <a:endParaRPr lang="en-US" sz="2000" b="1"/>
          </a:p>
        </p:txBody>
      </p:sp>
      <p:sp>
        <p:nvSpPr>
          <p:cNvPr id="704665" name="Rectangle 153"/>
          <p:cNvSpPr>
            <a:spLocks noChangeArrowheads="1"/>
          </p:cNvSpPr>
          <p:nvPr/>
        </p:nvSpPr>
        <p:spPr bwMode="auto">
          <a:xfrm>
            <a:off x="4470400" y="3587750"/>
            <a:ext cx="4386263" cy="156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Char char="r"/>
            </a:pPr>
            <a:r>
              <a:rPr lang="en-US" sz="2000" b="1">
                <a:solidFill>
                  <a:srgbClr val="FF0000"/>
                </a:solidFill>
              </a:rPr>
              <a:t>ARP query</a:t>
            </a:r>
            <a:r>
              <a:rPr lang="en-US" sz="2000" i="0"/>
              <a:t> broadcast, received by router, which replies with </a:t>
            </a:r>
            <a:r>
              <a:rPr lang="en-US" sz="2000" b="1">
                <a:solidFill>
                  <a:srgbClr val="FF0000"/>
                </a:solidFill>
              </a:rPr>
              <a:t>ARP reply</a:t>
            </a:r>
            <a:r>
              <a:rPr lang="en-US" sz="2000" i="0"/>
              <a:t> giving MAC address of router interface</a:t>
            </a:r>
          </a:p>
        </p:txBody>
      </p:sp>
      <p:sp>
        <p:nvSpPr>
          <p:cNvPr id="704666" name="Rectangle 154"/>
          <p:cNvSpPr>
            <a:spLocks noChangeArrowheads="1"/>
          </p:cNvSpPr>
          <p:nvPr/>
        </p:nvSpPr>
        <p:spPr bwMode="auto">
          <a:xfrm>
            <a:off x="4471988" y="4845050"/>
            <a:ext cx="428625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Char char="r"/>
            </a:pPr>
            <a:r>
              <a:rPr lang="en-US" sz="2000" i="0"/>
              <a:t>client now knows MAC address of first hop router, so can now send frame containing DNS query </a:t>
            </a:r>
          </a:p>
        </p:txBody>
      </p:sp>
      <p:grpSp>
        <p:nvGrpSpPr>
          <p:cNvPr id="704775" name="Group 263"/>
          <p:cNvGrpSpPr>
            <a:grpSpLocks/>
          </p:cNvGrpSpPr>
          <p:nvPr/>
        </p:nvGrpSpPr>
        <p:grpSpPr bwMode="auto">
          <a:xfrm>
            <a:off x="92075" y="1868488"/>
            <a:ext cx="1081088" cy="244475"/>
            <a:chOff x="76" y="2296"/>
            <a:chExt cx="681" cy="154"/>
          </a:xfrm>
        </p:grpSpPr>
        <p:sp>
          <p:nvSpPr>
            <p:cNvPr id="704615" name="Rectangle 103"/>
            <p:cNvSpPr>
              <a:spLocks noChangeArrowheads="1"/>
            </p:cNvSpPr>
            <p:nvPr/>
          </p:nvSpPr>
          <p:spPr bwMode="auto">
            <a:xfrm>
              <a:off x="76" y="2305"/>
              <a:ext cx="681" cy="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4613" name="Rectangle 101"/>
            <p:cNvSpPr>
              <a:spLocks noChangeArrowheads="1"/>
            </p:cNvSpPr>
            <p:nvPr/>
          </p:nvSpPr>
          <p:spPr bwMode="auto">
            <a:xfrm>
              <a:off x="89" y="2321"/>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4614" name="Rectangle 102"/>
            <p:cNvSpPr>
              <a:spLocks noChangeArrowheads="1"/>
            </p:cNvSpPr>
            <p:nvPr/>
          </p:nvSpPr>
          <p:spPr bwMode="auto">
            <a:xfrm>
              <a:off x="687" y="2320"/>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4612" name="Rectangle 100"/>
            <p:cNvSpPr>
              <a:spLocks noChangeArrowheads="1"/>
            </p:cNvSpPr>
            <p:nvPr/>
          </p:nvSpPr>
          <p:spPr bwMode="auto">
            <a:xfrm>
              <a:off x="195" y="2319"/>
              <a:ext cx="480" cy="112"/>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4607" name="Text Box 95"/>
            <p:cNvSpPr txBox="1">
              <a:spLocks noChangeArrowheads="1"/>
            </p:cNvSpPr>
            <p:nvPr/>
          </p:nvSpPr>
          <p:spPr bwMode="auto">
            <a:xfrm>
              <a:off x="182" y="2296"/>
              <a:ext cx="50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ARP query</a:t>
              </a:r>
            </a:p>
          </p:txBody>
        </p:sp>
      </p:grpSp>
      <p:grpSp>
        <p:nvGrpSpPr>
          <p:cNvPr id="704767" name="Group 255"/>
          <p:cNvGrpSpPr>
            <a:grpSpLocks/>
          </p:cNvGrpSpPr>
          <p:nvPr/>
        </p:nvGrpSpPr>
        <p:grpSpPr bwMode="auto">
          <a:xfrm>
            <a:off x="2241550" y="2982913"/>
            <a:ext cx="1016000" cy="877887"/>
            <a:chOff x="719" y="2137"/>
            <a:chExt cx="640" cy="553"/>
          </a:xfrm>
        </p:grpSpPr>
        <p:sp>
          <p:nvSpPr>
            <p:cNvPr id="704756" name="Freeform 244"/>
            <p:cNvSpPr>
              <a:spLocks/>
            </p:cNvSpPr>
            <p:nvPr/>
          </p:nvSpPr>
          <p:spPr bwMode="auto">
            <a:xfrm>
              <a:off x="755" y="2268"/>
              <a:ext cx="604" cy="422"/>
            </a:xfrm>
            <a:custGeom>
              <a:avLst/>
              <a:gdLst>
                <a:gd name="T0" fmla="*/ 493 w 604"/>
                <a:gd name="T1" fmla="*/ 0 h 422"/>
                <a:gd name="T2" fmla="*/ 604 w 604"/>
                <a:gd name="T3" fmla="*/ 422 h 422"/>
                <a:gd name="T4" fmla="*/ 0 w 604"/>
                <a:gd name="T5" fmla="*/ 307 h 422"/>
                <a:gd name="T6" fmla="*/ 220 w 604"/>
                <a:gd name="T7" fmla="*/ 3 h 422"/>
                <a:gd name="T8" fmla="*/ 493 w 604"/>
                <a:gd name="T9" fmla="*/ 0 h 422"/>
              </a:gdLst>
              <a:ahLst/>
              <a:cxnLst>
                <a:cxn ang="0">
                  <a:pos x="T0" y="T1"/>
                </a:cxn>
                <a:cxn ang="0">
                  <a:pos x="T2" y="T3"/>
                </a:cxn>
                <a:cxn ang="0">
                  <a:pos x="T4" y="T5"/>
                </a:cxn>
                <a:cxn ang="0">
                  <a:pos x="T6" y="T7"/>
                </a:cxn>
                <a:cxn ang="0">
                  <a:pos x="T8" y="T9"/>
                </a:cxn>
              </a:cxnLst>
              <a:rect l="0" t="0" r="r" b="b"/>
              <a:pathLst>
                <a:path w="604" h="422">
                  <a:moveTo>
                    <a:pt x="493" y="0"/>
                  </a:moveTo>
                  <a:lnTo>
                    <a:pt x="604" y="422"/>
                  </a:lnTo>
                  <a:lnTo>
                    <a:pt x="0" y="307"/>
                  </a:lnTo>
                  <a:lnTo>
                    <a:pt x="220" y="3"/>
                  </a:lnTo>
                  <a:lnTo>
                    <a:pt x="493" y="0"/>
                  </a:lnTo>
                  <a:close/>
                </a:path>
              </a:pathLst>
            </a:custGeom>
            <a:gradFill rotWithShape="1">
              <a:gsLst>
                <a:gs pos="0">
                  <a:schemeClr val="bg1"/>
                </a:gs>
                <a:gs pos="100000">
                  <a:srgbClr val="FF0000"/>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4758" name="Rectangle 246"/>
            <p:cNvSpPr>
              <a:spLocks noChangeArrowheads="1"/>
            </p:cNvSpPr>
            <p:nvPr/>
          </p:nvSpPr>
          <p:spPr bwMode="auto">
            <a:xfrm>
              <a:off x="751" y="2266"/>
              <a:ext cx="493" cy="3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4759" name="Text Box 247"/>
            <p:cNvSpPr txBox="1">
              <a:spLocks noChangeArrowheads="1"/>
            </p:cNvSpPr>
            <p:nvPr/>
          </p:nvSpPr>
          <p:spPr bwMode="auto">
            <a:xfrm>
              <a:off x="835" y="2235"/>
              <a:ext cx="33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i="0">
                  <a:latin typeface="Arial" charset="0"/>
                </a:rPr>
                <a:t>Eth</a:t>
              </a:r>
            </a:p>
            <a:p>
              <a:pPr algn="ctr"/>
              <a:r>
                <a:rPr lang="en-US" sz="1600" i="0">
                  <a:latin typeface="Arial" charset="0"/>
                </a:rPr>
                <a:t>Phy</a:t>
              </a:r>
            </a:p>
          </p:txBody>
        </p:sp>
        <p:sp>
          <p:nvSpPr>
            <p:cNvPr id="704762" name="Line 250"/>
            <p:cNvSpPr>
              <a:spLocks noChangeShapeType="1"/>
            </p:cNvSpPr>
            <p:nvPr/>
          </p:nvSpPr>
          <p:spPr bwMode="auto">
            <a:xfrm>
              <a:off x="747" y="2264"/>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4763" name="Line 251"/>
            <p:cNvSpPr>
              <a:spLocks noChangeShapeType="1"/>
            </p:cNvSpPr>
            <p:nvPr/>
          </p:nvSpPr>
          <p:spPr bwMode="auto">
            <a:xfrm>
              <a:off x="744" y="2423"/>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704764" name="Group 252"/>
            <p:cNvGrpSpPr>
              <a:grpSpLocks/>
            </p:cNvGrpSpPr>
            <p:nvPr/>
          </p:nvGrpSpPr>
          <p:grpSpPr bwMode="auto">
            <a:xfrm>
              <a:off x="719" y="2137"/>
              <a:ext cx="280" cy="154"/>
              <a:chOff x="161" y="1354"/>
              <a:chExt cx="280" cy="154"/>
            </a:xfrm>
          </p:grpSpPr>
          <p:sp>
            <p:nvSpPr>
              <p:cNvPr id="704765" name="Rectangle 253"/>
              <p:cNvSpPr>
                <a:spLocks noChangeArrowheads="1"/>
              </p:cNvSpPr>
              <p:nvPr/>
            </p:nvSpPr>
            <p:spPr bwMode="auto">
              <a:xfrm>
                <a:off x="192" y="1365"/>
                <a:ext cx="228" cy="14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4766" name="Text Box 254"/>
              <p:cNvSpPr txBox="1">
                <a:spLocks noChangeArrowheads="1"/>
              </p:cNvSpPr>
              <p:nvPr/>
            </p:nvSpPr>
            <p:spPr bwMode="auto">
              <a:xfrm>
                <a:off x="161" y="1354"/>
                <a:ext cx="2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ARP</a:t>
                </a:r>
              </a:p>
            </p:txBody>
          </p:sp>
        </p:grpSp>
      </p:grpSp>
      <p:grpSp>
        <p:nvGrpSpPr>
          <p:cNvPr id="704754" name="Group 242"/>
          <p:cNvGrpSpPr>
            <a:grpSpLocks/>
          </p:cNvGrpSpPr>
          <p:nvPr/>
        </p:nvGrpSpPr>
        <p:grpSpPr bwMode="auto">
          <a:xfrm>
            <a:off x="1150938" y="1720850"/>
            <a:ext cx="444500" cy="244475"/>
            <a:chOff x="161" y="1354"/>
            <a:chExt cx="280" cy="154"/>
          </a:xfrm>
        </p:grpSpPr>
        <p:sp>
          <p:nvSpPr>
            <p:cNvPr id="704753" name="Rectangle 241"/>
            <p:cNvSpPr>
              <a:spLocks noChangeArrowheads="1"/>
            </p:cNvSpPr>
            <p:nvPr/>
          </p:nvSpPr>
          <p:spPr bwMode="auto">
            <a:xfrm>
              <a:off x="192" y="1365"/>
              <a:ext cx="228" cy="14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4752" name="Text Box 240"/>
            <p:cNvSpPr txBox="1">
              <a:spLocks noChangeArrowheads="1"/>
            </p:cNvSpPr>
            <p:nvPr/>
          </p:nvSpPr>
          <p:spPr bwMode="auto">
            <a:xfrm>
              <a:off x="161" y="1354"/>
              <a:ext cx="2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ARP</a:t>
              </a:r>
            </a:p>
          </p:txBody>
        </p:sp>
      </p:grpSp>
      <p:grpSp>
        <p:nvGrpSpPr>
          <p:cNvPr id="704782" name="Group 270"/>
          <p:cNvGrpSpPr>
            <a:grpSpLocks/>
          </p:cNvGrpSpPr>
          <p:nvPr/>
        </p:nvGrpSpPr>
        <p:grpSpPr bwMode="auto">
          <a:xfrm>
            <a:off x="1177925" y="3187700"/>
            <a:ext cx="1081088" cy="244475"/>
            <a:chOff x="76" y="2296"/>
            <a:chExt cx="681" cy="154"/>
          </a:xfrm>
        </p:grpSpPr>
        <p:sp>
          <p:nvSpPr>
            <p:cNvPr id="704783" name="Rectangle 271"/>
            <p:cNvSpPr>
              <a:spLocks noChangeArrowheads="1"/>
            </p:cNvSpPr>
            <p:nvPr/>
          </p:nvSpPr>
          <p:spPr bwMode="auto">
            <a:xfrm>
              <a:off x="76" y="2305"/>
              <a:ext cx="681" cy="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4784" name="Rectangle 272"/>
            <p:cNvSpPr>
              <a:spLocks noChangeArrowheads="1"/>
            </p:cNvSpPr>
            <p:nvPr/>
          </p:nvSpPr>
          <p:spPr bwMode="auto">
            <a:xfrm>
              <a:off x="89" y="2321"/>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4785" name="Rectangle 273"/>
            <p:cNvSpPr>
              <a:spLocks noChangeArrowheads="1"/>
            </p:cNvSpPr>
            <p:nvPr/>
          </p:nvSpPr>
          <p:spPr bwMode="auto">
            <a:xfrm>
              <a:off x="687" y="2320"/>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4786" name="Rectangle 274"/>
            <p:cNvSpPr>
              <a:spLocks noChangeArrowheads="1"/>
            </p:cNvSpPr>
            <p:nvPr/>
          </p:nvSpPr>
          <p:spPr bwMode="auto">
            <a:xfrm>
              <a:off x="195" y="2319"/>
              <a:ext cx="480" cy="112"/>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4787" name="Text Box 275"/>
            <p:cNvSpPr txBox="1">
              <a:spLocks noChangeArrowheads="1"/>
            </p:cNvSpPr>
            <p:nvPr/>
          </p:nvSpPr>
          <p:spPr bwMode="auto">
            <a:xfrm>
              <a:off x="182" y="2296"/>
              <a:ext cx="47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ARP reply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04557"/>
                                        </p:tgtEl>
                                        <p:attrNameLst>
                                          <p:attrName>style.visibility</p:attrName>
                                        </p:attrNameLst>
                                      </p:cBhvr>
                                      <p:to>
                                        <p:strVal val="visible"/>
                                      </p:to>
                                    </p:set>
                                    <p:animEffect transition="in" filter="wipe(down)">
                                      <p:cBhvr>
                                        <p:cTn id="7" dur="500"/>
                                        <p:tgtEl>
                                          <p:spTgt spid="7045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704788"/>
                                        </p:tgtEl>
                                        <p:attrNameLst>
                                          <p:attrName>style.visibility</p:attrName>
                                        </p:attrNameLst>
                                      </p:cBhvr>
                                      <p:to>
                                        <p:strVal val="visible"/>
                                      </p:to>
                                    </p:set>
                                    <p:animEffect transition="in" filter="wipe(up)">
                                      <p:cBhvr>
                                        <p:cTn id="12" dur="500"/>
                                        <p:tgtEl>
                                          <p:spTgt spid="704788"/>
                                        </p:tgtEl>
                                      </p:cBhvr>
                                    </p:animEffect>
                                  </p:childTnLst>
                                </p:cTn>
                              </p:par>
                              <p:par>
                                <p:cTn id="13" presetID="9" presetClass="entr" presetSubtype="0" fill="hold" nodeType="withEffect">
                                  <p:stCondLst>
                                    <p:cond delay="0"/>
                                  </p:stCondLst>
                                  <p:childTnLst>
                                    <p:set>
                                      <p:cBhvr>
                                        <p:cTn id="14" dur="1" fill="hold">
                                          <p:stCondLst>
                                            <p:cond delay="0"/>
                                          </p:stCondLst>
                                        </p:cTn>
                                        <p:tgtEl>
                                          <p:spTgt spid="704754"/>
                                        </p:tgtEl>
                                        <p:attrNameLst>
                                          <p:attrName>style.visibility</p:attrName>
                                        </p:attrNameLst>
                                      </p:cBhvr>
                                      <p:to>
                                        <p:strVal val="visible"/>
                                      </p:to>
                                    </p:set>
                                    <p:animEffect transition="in" filter="dissolve">
                                      <p:cBhvr>
                                        <p:cTn id="15" dur="500"/>
                                        <p:tgtEl>
                                          <p:spTgt spid="704754"/>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704664"/>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04775"/>
                                        </p:tgtEl>
                                        <p:attrNameLst>
                                          <p:attrName>style.visibility</p:attrName>
                                        </p:attrNameLst>
                                      </p:cBhvr>
                                      <p:to>
                                        <p:strVal val="visible"/>
                                      </p:to>
                                    </p:set>
                                    <p:animEffect transition="in" filter="dissolve">
                                      <p:cBhvr>
                                        <p:cTn id="22" dur="500"/>
                                        <p:tgtEl>
                                          <p:spTgt spid="704775"/>
                                        </p:tgtEl>
                                      </p:cBhvr>
                                    </p:animEffect>
                                  </p:childTnLst>
                                </p:cTn>
                              </p:par>
                            </p:childTnLst>
                          </p:cTn>
                        </p:par>
                        <p:par>
                          <p:cTn id="23" fill="hold" nodeType="afterGroup">
                            <p:stCondLst>
                              <p:cond delay="500"/>
                            </p:stCondLst>
                            <p:childTnLst>
                              <p:par>
                                <p:cTn id="24" presetID="0" presetClass="path" presetSubtype="0" accel="50000" decel="50000" fill="hold" nodeType="afterEffect">
                                  <p:stCondLst>
                                    <p:cond delay="0"/>
                                  </p:stCondLst>
                                  <p:childTnLst>
                                    <p:animMotion origin="layout" path="M -2.77778E-6 2.22222E-6 L -0.00052 0.08056 L 0.4151 0.075 L 0.26701 0.2757 L 0.1151 0.27431 L 0.1151 0.18889 " pathEditMode="relative" ptsTypes="AAAAAA">
                                      <p:cBhvr>
                                        <p:cTn id="25" dur="2000" fill="hold"/>
                                        <p:tgtEl>
                                          <p:spTgt spid="704775"/>
                                        </p:tgtEl>
                                        <p:attrNameLst>
                                          <p:attrName>ppt_x</p:attrName>
                                          <p:attrName>ppt_y</p:attrName>
                                        </p:attrNameLst>
                                      </p:cBhvr>
                                    </p:animMotion>
                                  </p:childTnLst>
                                </p:cTn>
                              </p:par>
                            </p:childTnLst>
                          </p:cTn>
                        </p:par>
                        <p:par>
                          <p:cTn id="26" fill="hold" nodeType="afterGroup">
                            <p:stCondLst>
                              <p:cond delay="2500"/>
                            </p:stCondLst>
                            <p:childTnLst>
                              <p:par>
                                <p:cTn id="27" presetID="22" presetClass="entr" presetSubtype="4" fill="hold" nodeType="afterEffect">
                                  <p:stCondLst>
                                    <p:cond delay="0"/>
                                  </p:stCondLst>
                                  <p:childTnLst>
                                    <p:set>
                                      <p:cBhvr>
                                        <p:cTn id="28" dur="1" fill="hold">
                                          <p:stCondLst>
                                            <p:cond delay="0"/>
                                          </p:stCondLst>
                                        </p:cTn>
                                        <p:tgtEl>
                                          <p:spTgt spid="704767"/>
                                        </p:tgtEl>
                                        <p:attrNameLst>
                                          <p:attrName>style.visibility</p:attrName>
                                        </p:attrNameLst>
                                      </p:cBhvr>
                                      <p:to>
                                        <p:strVal val="visible"/>
                                      </p:to>
                                    </p:set>
                                    <p:animEffect transition="in" filter="wipe(down)">
                                      <p:cBhvr>
                                        <p:cTn id="29" dur="500"/>
                                        <p:tgtEl>
                                          <p:spTgt spid="704767"/>
                                        </p:tgtEl>
                                      </p:cBhvr>
                                    </p:animEffect>
                                  </p:childTnLst>
                                </p:cTn>
                              </p:par>
                            </p:childTnLst>
                          </p:cTn>
                        </p:par>
                        <p:par>
                          <p:cTn id="30" fill="hold" nodeType="afterGroup">
                            <p:stCondLst>
                              <p:cond delay="3000"/>
                            </p:stCondLst>
                            <p:childTnLst>
                              <p:par>
                                <p:cTn id="31" presetID="1" presetClass="entr" presetSubtype="0" fill="hold" grpId="0" nodeType="afterEffect">
                                  <p:stCondLst>
                                    <p:cond delay="0"/>
                                  </p:stCondLst>
                                  <p:childTnLst>
                                    <p:set>
                                      <p:cBhvr>
                                        <p:cTn id="32" dur="1" fill="hold">
                                          <p:stCondLst>
                                            <p:cond delay="0"/>
                                          </p:stCondLst>
                                        </p:cTn>
                                        <p:tgtEl>
                                          <p:spTgt spid="70466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xit" presetSubtype="0" fill="hold" nodeType="clickEffect">
                                  <p:stCondLst>
                                    <p:cond delay="0"/>
                                  </p:stCondLst>
                                  <p:childTnLst>
                                    <p:animEffect transition="out" filter="dissolve">
                                      <p:cBhvr>
                                        <p:cTn id="36" dur="500"/>
                                        <p:tgtEl>
                                          <p:spTgt spid="704775"/>
                                        </p:tgtEl>
                                      </p:cBhvr>
                                    </p:animEffect>
                                    <p:set>
                                      <p:cBhvr>
                                        <p:cTn id="37" dur="1" fill="hold">
                                          <p:stCondLst>
                                            <p:cond delay="499"/>
                                          </p:stCondLst>
                                        </p:cTn>
                                        <p:tgtEl>
                                          <p:spTgt spid="704775"/>
                                        </p:tgtEl>
                                        <p:attrNameLst>
                                          <p:attrName>style.visibility</p:attrName>
                                        </p:attrNameLst>
                                      </p:cBhvr>
                                      <p:to>
                                        <p:strVal val="hidden"/>
                                      </p:to>
                                    </p:set>
                                  </p:childTnLst>
                                </p:cTn>
                              </p:par>
                              <p:par>
                                <p:cTn id="38" presetID="9" presetClass="entr" presetSubtype="0" fill="hold" nodeType="withEffect">
                                  <p:stCondLst>
                                    <p:cond delay="0"/>
                                  </p:stCondLst>
                                  <p:childTnLst>
                                    <p:set>
                                      <p:cBhvr>
                                        <p:cTn id="39" dur="1" fill="hold">
                                          <p:stCondLst>
                                            <p:cond delay="0"/>
                                          </p:stCondLst>
                                        </p:cTn>
                                        <p:tgtEl>
                                          <p:spTgt spid="704782"/>
                                        </p:tgtEl>
                                        <p:attrNameLst>
                                          <p:attrName>style.visibility</p:attrName>
                                        </p:attrNameLst>
                                      </p:cBhvr>
                                      <p:to>
                                        <p:strVal val="visible"/>
                                      </p:to>
                                    </p:set>
                                    <p:animEffect transition="in" filter="dissolve">
                                      <p:cBhvr>
                                        <p:cTn id="40" dur="500"/>
                                        <p:tgtEl>
                                          <p:spTgt spid="704782"/>
                                        </p:tgtEl>
                                      </p:cBhvr>
                                    </p:animEffect>
                                  </p:childTnLst>
                                </p:cTn>
                              </p:par>
                            </p:childTnLst>
                          </p:cTn>
                        </p:par>
                        <p:par>
                          <p:cTn id="41" fill="hold" nodeType="afterGroup">
                            <p:stCondLst>
                              <p:cond delay="500"/>
                            </p:stCondLst>
                            <p:childTnLst>
                              <p:par>
                                <p:cTn id="42" presetID="0" presetClass="path" presetSubtype="0" accel="50000" decel="50000" fill="hold" nodeType="afterEffect">
                                  <p:stCondLst>
                                    <p:cond delay="0"/>
                                  </p:stCondLst>
                                  <p:childTnLst>
                                    <p:animMotion origin="layout" path="M 2.77778E-6 1.11111E-6 L 0.00052 0.0794 L 0.1467 0.08009 L 0.29444 -0.12222 L -0.11597 -0.12014 L -0.11597 -0.16181 L -0.11754 -0.1882 " pathEditMode="relative" rAng="0" ptsTypes="AAAAAAA">
                                      <p:cBhvr>
                                        <p:cTn id="43" dur="2000" fill="hold"/>
                                        <p:tgtEl>
                                          <p:spTgt spid="704782"/>
                                        </p:tgtEl>
                                        <p:attrNameLst>
                                          <p:attrName>ppt_x</p:attrName>
                                          <p:attrName>ppt_y</p:attrName>
                                        </p:attrNameLst>
                                      </p:cBhvr>
                                      <p:rCtr x="8837" y="-5417"/>
                                    </p:animMotion>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xit" presetSubtype="0" fill="hold" nodeType="clickEffect">
                                  <p:stCondLst>
                                    <p:cond delay="0"/>
                                  </p:stCondLst>
                                  <p:childTnLst>
                                    <p:animEffect transition="out" filter="dissolve">
                                      <p:cBhvr>
                                        <p:cTn id="47" dur="500"/>
                                        <p:tgtEl>
                                          <p:spTgt spid="704782"/>
                                        </p:tgtEl>
                                      </p:cBhvr>
                                    </p:animEffect>
                                    <p:set>
                                      <p:cBhvr>
                                        <p:cTn id="48" dur="1" fill="hold">
                                          <p:stCondLst>
                                            <p:cond delay="499"/>
                                          </p:stCondLst>
                                        </p:cTn>
                                        <p:tgtEl>
                                          <p:spTgt spid="704782"/>
                                        </p:tgtEl>
                                        <p:attrNameLst>
                                          <p:attrName>style.visibility</p:attrName>
                                        </p:attrNameLst>
                                      </p:cBhvr>
                                      <p:to>
                                        <p:strVal val="hidden"/>
                                      </p:to>
                                    </p:set>
                                  </p:childTnLst>
                                </p:cTn>
                              </p:par>
                              <p:par>
                                <p:cTn id="49" presetID="9" presetClass="exit" presetSubtype="0" fill="hold" nodeType="withEffect">
                                  <p:stCondLst>
                                    <p:cond delay="0"/>
                                  </p:stCondLst>
                                  <p:childTnLst>
                                    <p:animEffect transition="out" filter="dissolve">
                                      <p:cBhvr>
                                        <p:cTn id="50" dur="500"/>
                                        <p:tgtEl>
                                          <p:spTgt spid="704767"/>
                                        </p:tgtEl>
                                      </p:cBhvr>
                                    </p:animEffect>
                                    <p:set>
                                      <p:cBhvr>
                                        <p:cTn id="51" dur="1" fill="hold">
                                          <p:stCondLst>
                                            <p:cond delay="499"/>
                                          </p:stCondLst>
                                        </p:cTn>
                                        <p:tgtEl>
                                          <p:spTgt spid="704767"/>
                                        </p:tgtEl>
                                        <p:attrNameLst>
                                          <p:attrName>style.visibility</p:attrName>
                                        </p:attrNameLst>
                                      </p:cBhvr>
                                      <p:to>
                                        <p:strVal val="hidden"/>
                                      </p:to>
                                    </p:set>
                                  </p:childTnLst>
                                </p:cTn>
                              </p:par>
                              <p:par>
                                <p:cTn id="52" presetID="9" presetClass="exit" presetSubtype="0" fill="hold" nodeType="withEffect">
                                  <p:stCondLst>
                                    <p:cond delay="0"/>
                                  </p:stCondLst>
                                  <p:childTnLst>
                                    <p:animEffect transition="out" filter="dissolve">
                                      <p:cBhvr>
                                        <p:cTn id="53" dur="500"/>
                                        <p:tgtEl>
                                          <p:spTgt spid="704754"/>
                                        </p:tgtEl>
                                      </p:cBhvr>
                                    </p:animEffect>
                                    <p:set>
                                      <p:cBhvr>
                                        <p:cTn id="54" dur="1" fill="hold">
                                          <p:stCondLst>
                                            <p:cond delay="499"/>
                                          </p:stCondLst>
                                        </p:cTn>
                                        <p:tgtEl>
                                          <p:spTgt spid="704754"/>
                                        </p:tgtEl>
                                        <p:attrNameLst>
                                          <p:attrName>style.visibility</p:attrName>
                                        </p:attrNameLst>
                                      </p:cBhvr>
                                      <p:to>
                                        <p:strVal val="hidden"/>
                                      </p:to>
                                    </p:set>
                                  </p:childTnLst>
                                </p:cTn>
                              </p:par>
                            </p:childTnLst>
                          </p:cTn>
                        </p:par>
                        <p:par>
                          <p:cTn id="55" fill="hold" nodeType="afterGroup">
                            <p:stCondLst>
                              <p:cond delay="500"/>
                            </p:stCondLst>
                            <p:childTnLst>
                              <p:par>
                                <p:cTn id="56" presetID="1" presetClass="entr" presetSubtype="0" fill="hold" grpId="0" nodeType="afterEffect">
                                  <p:stCondLst>
                                    <p:cond delay="0"/>
                                  </p:stCondLst>
                                  <p:childTnLst>
                                    <p:set>
                                      <p:cBhvr>
                                        <p:cTn id="57" dur="1" fill="hold">
                                          <p:stCondLst>
                                            <p:cond delay="0"/>
                                          </p:stCondLst>
                                        </p:cTn>
                                        <p:tgtEl>
                                          <p:spTgt spid="7046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664" grpId="0"/>
      <p:bldP spid="704665" grpId="0"/>
      <p:bldP spid="704666"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Footer Placeholder 4"/>
          <p:cNvSpPr>
            <a:spLocks noGrp="1"/>
          </p:cNvSpPr>
          <p:nvPr>
            <p:ph type="ftr" sz="quarter" idx="11"/>
          </p:nvPr>
        </p:nvSpPr>
        <p:spPr/>
        <p:txBody>
          <a:bodyPr/>
          <a:lstStyle/>
          <a:p>
            <a:r>
              <a:rPr lang="en-US"/>
              <a:t>5: DataLink Layer</a:t>
            </a:r>
          </a:p>
        </p:txBody>
      </p:sp>
      <p:sp>
        <p:nvSpPr>
          <p:cNvPr id="230" name="Slide Number Placeholder 5"/>
          <p:cNvSpPr>
            <a:spLocks noGrp="1"/>
          </p:cNvSpPr>
          <p:nvPr>
            <p:ph type="sldNum" sz="quarter" idx="12"/>
          </p:nvPr>
        </p:nvSpPr>
        <p:spPr/>
        <p:txBody>
          <a:bodyPr/>
          <a:lstStyle/>
          <a:p>
            <a:r>
              <a:rPr lang="en-US"/>
              <a:t>5-</a:t>
            </a:r>
            <a:fld id="{02AE05A5-2EA7-4118-90B1-C1AFB1FFA47A}" type="slidenum">
              <a:rPr lang="en-US"/>
              <a:pPr/>
              <a:t>98</a:t>
            </a:fld>
            <a:endParaRPr lang="en-US"/>
          </a:p>
        </p:txBody>
      </p:sp>
      <p:sp>
        <p:nvSpPr>
          <p:cNvPr id="705772" name="Freeform 236"/>
          <p:cNvSpPr>
            <a:spLocks/>
          </p:cNvSpPr>
          <p:nvPr/>
        </p:nvSpPr>
        <p:spPr bwMode="auto">
          <a:xfrm>
            <a:off x="4751388" y="706438"/>
            <a:ext cx="3759200" cy="2473325"/>
          </a:xfrm>
          <a:custGeom>
            <a:avLst/>
            <a:gdLst>
              <a:gd name="T0" fmla="*/ 84 w 2368"/>
              <a:gd name="T1" fmla="*/ 632 h 1558"/>
              <a:gd name="T2" fmla="*/ 16 w 2368"/>
              <a:gd name="T3" fmla="*/ 809 h 1558"/>
              <a:gd name="T4" fmla="*/ 9 w 2368"/>
              <a:gd name="T5" fmla="*/ 1005 h 1558"/>
              <a:gd name="T6" fmla="*/ 70 w 2368"/>
              <a:gd name="T7" fmla="*/ 1147 h 1558"/>
              <a:gd name="T8" fmla="*/ 165 w 2368"/>
              <a:gd name="T9" fmla="*/ 1364 h 1558"/>
              <a:gd name="T10" fmla="*/ 280 w 2368"/>
              <a:gd name="T11" fmla="*/ 1446 h 1558"/>
              <a:gd name="T12" fmla="*/ 510 w 2368"/>
              <a:gd name="T13" fmla="*/ 1473 h 1558"/>
              <a:gd name="T14" fmla="*/ 958 w 2368"/>
              <a:gd name="T15" fmla="*/ 1452 h 1558"/>
              <a:gd name="T16" fmla="*/ 1134 w 2368"/>
              <a:gd name="T17" fmla="*/ 1446 h 1558"/>
              <a:gd name="T18" fmla="*/ 1371 w 2368"/>
              <a:gd name="T19" fmla="*/ 1486 h 1558"/>
              <a:gd name="T20" fmla="*/ 1601 w 2368"/>
              <a:gd name="T21" fmla="*/ 1554 h 1558"/>
              <a:gd name="T22" fmla="*/ 2008 w 2368"/>
              <a:gd name="T23" fmla="*/ 1513 h 1558"/>
              <a:gd name="T24" fmla="*/ 2293 w 2368"/>
              <a:gd name="T25" fmla="*/ 1297 h 1558"/>
              <a:gd name="T26" fmla="*/ 2347 w 2368"/>
              <a:gd name="T27" fmla="*/ 843 h 1558"/>
              <a:gd name="T28" fmla="*/ 2340 w 2368"/>
              <a:gd name="T29" fmla="*/ 653 h 1558"/>
              <a:gd name="T30" fmla="*/ 2177 w 2368"/>
              <a:gd name="T31" fmla="*/ 456 h 1558"/>
              <a:gd name="T32" fmla="*/ 1920 w 2368"/>
              <a:gd name="T33" fmla="*/ 165 h 1558"/>
              <a:gd name="T34" fmla="*/ 1601 w 2368"/>
              <a:gd name="T35" fmla="*/ 36 h 1558"/>
              <a:gd name="T36" fmla="*/ 1229 w 2368"/>
              <a:gd name="T37" fmla="*/ 16 h 1558"/>
              <a:gd name="T38" fmla="*/ 917 w 2368"/>
              <a:gd name="T39" fmla="*/ 131 h 1558"/>
              <a:gd name="T40" fmla="*/ 477 w 2368"/>
              <a:gd name="T41" fmla="*/ 260 h 1558"/>
              <a:gd name="T42" fmla="*/ 212 w 2368"/>
              <a:gd name="T43" fmla="*/ 375 h 1558"/>
              <a:gd name="T44" fmla="*/ 84 w 2368"/>
              <a:gd name="T45" fmla="*/ 632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8" h="1558">
                <a:moveTo>
                  <a:pt x="84" y="632"/>
                </a:moveTo>
                <a:cubicBezTo>
                  <a:pt x="51" y="704"/>
                  <a:pt x="28" y="747"/>
                  <a:pt x="16" y="809"/>
                </a:cubicBezTo>
                <a:cubicBezTo>
                  <a:pt x="4" y="871"/>
                  <a:pt x="0" y="949"/>
                  <a:pt x="9" y="1005"/>
                </a:cubicBezTo>
                <a:cubicBezTo>
                  <a:pt x="18" y="1061"/>
                  <a:pt x="44" y="1087"/>
                  <a:pt x="70" y="1147"/>
                </a:cubicBezTo>
                <a:cubicBezTo>
                  <a:pt x="96" y="1207"/>
                  <a:pt x="130" y="1314"/>
                  <a:pt x="165" y="1364"/>
                </a:cubicBezTo>
                <a:cubicBezTo>
                  <a:pt x="200" y="1414"/>
                  <a:pt x="223" y="1428"/>
                  <a:pt x="280" y="1446"/>
                </a:cubicBezTo>
                <a:cubicBezTo>
                  <a:pt x="337" y="1464"/>
                  <a:pt x="397" y="1472"/>
                  <a:pt x="510" y="1473"/>
                </a:cubicBezTo>
                <a:cubicBezTo>
                  <a:pt x="623" y="1474"/>
                  <a:pt x="854" y="1457"/>
                  <a:pt x="958" y="1452"/>
                </a:cubicBezTo>
                <a:cubicBezTo>
                  <a:pt x="1062" y="1447"/>
                  <a:pt x="1065" y="1440"/>
                  <a:pt x="1134" y="1446"/>
                </a:cubicBezTo>
                <a:cubicBezTo>
                  <a:pt x="1203" y="1452"/>
                  <a:pt x="1293" y="1468"/>
                  <a:pt x="1371" y="1486"/>
                </a:cubicBezTo>
                <a:cubicBezTo>
                  <a:pt x="1449" y="1504"/>
                  <a:pt x="1495" y="1550"/>
                  <a:pt x="1601" y="1554"/>
                </a:cubicBezTo>
                <a:cubicBezTo>
                  <a:pt x="1707" y="1558"/>
                  <a:pt x="1893" y="1556"/>
                  <a:pt x="2008" y="1513"/>
                </a:cubicBezTo>
                <a:cubicBezTo>
                  <a:pt x="2123" y="1470"/>
                  <a:pt x="2236" y="1409"/>
                  <a:pt x="2293" y="1297"/>
                </a:cubicBezTo>
                <a:cubicBezTo>
                  <a:pt x="2350" y="1185"/>
                  <a:pt x="2339" y="950"/>
                  <a:pt x="2347" y="843"/>
                </a:cubicBezTo>
                <a:cubicBezTo>
                  <a:pt x="2355" y="736"/>
                  <a:pt x="2368" y="717"/>
                  <a:pt x="2340" y="653"/>
                </a:cubicBezTo>
                <a:cubicBezTo>
                  <a:pt x="2312" y="589"/>
                  <a:pt x="2247" y="537"/>
                  <a:pt x="2177" y="456"/>
                </a:cubicBezTo>
                <a:cubicBezTo>
                  <a:pt x="2107" y="375"/>
                  <a:pt x="2016" y="235"/>
                  <a:pt x="1920" y="165"/>
                </a:cubicBezTo>
                <a:cubicBezTo>
                  <a:pt x="1824" y="95"/>
                  <a:pt x="1716" y="61"/>
                  <a:pt x="1601" y="36"/>
                </a:cubicBezTo>
                <a:cubicBezTo>
                  <a:pt x="1486" y="11"/>
                  <a:pt x="1343" y="0"/>
                  <a:pt x="1229" y="16"/>
                </a:cubicBezTo>
                <a:cubicBezTo>
                  <a:pt x="1115" y="32"/>
                  <a:pt x="1042" y="90"/>
                  <a:pt x="917" y="131"/>
                </a:cubicBezTo>
                <a:cubicBezTo>
                  <a:pt x="792" y="172"/>
                  <a:pt x="595" y="219"/>
                  <a:pt x="477" y="260"/>
                </a:cubicBezTo>
                <a:cubicBezTo>
                  <a:pt x="359" y="301"/>
                  <a:pt x="280" y="311"/>
                  <a:pt x="212" y="375"/>
                </a:cubicBezTo>
                <a:cubicBezTo>
                  <a:pt x="144" y="439"/>
                  <a:pt x="117" y="560"/>
                  <a:pt x="84" y="632"/>
                </a:cubicBezTo>
                <a:close/>
              </a:path>
            </a:pathLst>
          </a:custGeom>
          <a:solidFill>
            <a:srgbClr val="00FFFF"/>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5539" name="Rectangle 3"/>
          <p:cNvSpPr>
            <a:spLocks noGrp="1" noChangeArrowheads="1"/>
          </p:cNvSpPr>
          <p:nvPr>
            <p:ph type="title"/>
          </p:nvPr>
        </p:nvSpPr>
        <p:spPr>
          <a:xfrm>
            <a:off x="323850" y="0"/>
            <a:ext cx="8034338" cy="1143000"/>
          </a:xfrm>
        </p:spPr>
        <p:txBody>
          <a:bodyPr/>
          <a:lstStyle/>
          <a:p>
            <a:r>
              <a:rPr lang="en-US" sz="2800" u="none"/>
              <a:t>A day in the life… using DNS</a:t>
            </a:r>
          </a:p>
        </p:txBody>
      </p:sp>
      <p:sp>
        <p:nvSpPr>
          <p:cNvPr id="705541" name="Freeform 3"/>
          <p:cNvSpPr>
            <a:spLocks/>
          </p:cNvSpPr>
          <p:nvPr/>
        </p:nvSpPr>
        <p:spPr bwMode="auto">
          <a:xfrm>
            <a:off x="773113" y="1273175"/>
            <a:ext cx="3554412" cy="2754313"/>
          </a:xfrm>
          <a:custGeom>
            <a:avLst/>
            <a:gdLst>
              <a:gd name="T0" fmla="*/ 2192 w 2406"/>
              <a:gd name="T1" fmla="*/ 274 h 958"/>
              <a:gd name="T2" fmla="*/ 1857 w 2406"/>
              <a:gd name="T3" fmla="*/ 77 h 958"/>
              <a:gd name="T4" fmla="*/ 1393 w 2406"/>
              <a:gd name="T5" fmla="*/ 7 h 958"/>
              <a:gd name="T6" fmla="*/ 713 w 2406"/>
              <a:gd name="T7" fmla="*/ 122 h 958"/>
              <a:gd name="T8" fmla="*/ 280 w 2406"/>
              <a:gd name="T9" fmla="*/ 234 h 958"/>
              <a:gd name="T10" fmla="*/ 26 w 2406"/>
              <a:gd name="T11" fmla="*/ 522 h 958"/>
              <a:gd name="T12" fmla="*/ 122 w 2406"/>
              <a:gd name="T13" fmla="*/ 773 h 958"/>
              <a:gd name="T14" fmla="*/ 273 w 2406"/>
              <a:gd name="T15" fmla="*/ 894 h 958"/>
              <a:gd name="T16" fmla="*/ 1169 w 2406"/>
              <a:gd name="T17" fmla="*/ 876 h 958"/>
              <a:gd name="T18" fmla="*/ 1659 w 2406"/>
              <a:gd name="T19" fmla="*/ 954 h 958"/>
              <a:gd name="T20" fmla="*/ 2129 w 2406"/>
              <a:gd name="T21" fmla="*/ 897 h 958"/>
              <a:gd name="T22" fmla="*/ 2350 w 2406"/>
              <a:gd name="T23" fmla="*/ 591 h 958"/>
              <a:gd name="T24" fmla="*/ 2192 w 2406"/>
              <a:gd name="T25" fmla="*/ 274 h 9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06"/>
              <a:gd name="T40" fmla="*/ 0 h 958"/>
              <a:gd name="T41" fmla="*/ 2406 w 2406"/>
              <a:gd name="T42" fmla="*/ 958 h 9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06" h="958">
                <a:moveTo>
                  <a:pt x="2192" y="274"/>
                </a:moveTo>
                <a:cubicBezTo>
                  <a:pt x="1978" y="94"/>
                  <a:pt x="1990" y="122"/>
                  <a:pt x="1857" y="77"/>
                </a:cubicBezTo>
                <a:cubicBezTo>
                  <a:pt x="1724" y="32"/>
                  <a:pt x="1584" y="0"/>
                  <a:pt x="1393" y="7"/>
                </a:cubicBezTo>
                <a:cubicBezTo>
                  <a:pt x="1202" y="14"/>
                  <a:pt x="898" y="84"/>
                  <a:pt x="713" y="122"/>
                </a:cubicBezTo>
                <a:cubicBezTo>
                  <a:pt x="528" y="160"/>
                  <a:pt x="395" y="168"/>
                  <a:pt x="280" y="234"/>
                </a:cubicBezTo>
                <a:cubicBezTo>
                  <a:pt x="166" y="301"/>
                  <a:pt x="52" y="432"/>
                  <a:pt x="26" y="522"/>
                </a:cubicBezTo>
                <a:cubicBezTo>
                  <a:pt x="0" y="612"/>
                  <a:pt x="81" y="711"/>
                  <a:pt x="122" y="773"/>
                </a:cubicBezTo>
                <a:cubicBezTo>
                  <a:pt x="163" y="835"/>
                  <a:pt x="99" y="877"/>
                  <a:pt x="273" y="894"/>
                </a:cubicBezTo>
                <a:cubicBezTo>
                  <a:pt x="447" y="911"/>
                  <a:pt x="938" y="866"/>
                  <a:pt x="1169" y="876"/>
                </a:cubicBezTo>
                <a:cubicBezTo>
                  <a:pt x="1400" y="886"/>
                  <a:pt x="1499" y="950"/>
                  <a:pt x="1659" y="954"/>
                </a:cubicBezTo>
                <a:cubicBezTo>
                  <a:pt x="1819" y="958"/>
                  <a:pt x="2014" y="958"/>
                  <a:pt x="2129" y="897"/>
                </a:cubicBezTo>
                <a:cubicBezTo>
                  <a:pt x="2244" y="836"/>
                  <a:pt x="2327" y="856"/>
                  <a:pt x="2350" y="591"/>
                </a:cubicBezTo>
                <a:cubicBezTo>
                  <a:pt x="2373" y="326"/>
                  <a:pt x="2406" y="454"/>
                  <a:pt x="2192" y="274"/>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705542" name="Line 36"/>
          <p:cNvSpPr>
            <a:spLocks noChangeShapeType="1"/>
          </p:cNvSpPr>
          <p:nvPr/>
        </p:nvSpPr>
        <p:spPr bwMode="auto">
          <a:xfrm flipV="1">
            <a:off x="3775075" y="2344738"/>
            <a:ext cx="155575" cy="142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05543" name="Group 38"/>
          <p:cNvGrpSpPr>
            <a:grpSpLocks/>
          </p:cNvGrpSpPr>
          <p:nvPr/>
        </p:nvGrpSpPr>
        <p:grpSpPr bwMode="auto">
          <a:xfrm>
            <a:off x="3255963" y="2459038"/>
            <a:ext cx="742950" cy="311150"/>
            <a:chOff x="1935" y="960"/>
            <a:chExt cx="468" cy="196"/>
          </a:xfrm>
        </p:grpSpPr>
        <p:sp>
          <p:nvSpPr>
            <p:cNvPr id="705544" name="Line 39"/>
            <p:cNvSpPr>
              <a:spLocks noChangeShapeType="1"/>
            </p:cNvSpPr>
            <p:nvPr/>
          </p:nvSpPr>
          <p:spPr bwMode="auto">
            <a:xfrm>
              <a:off x="2368" y="96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05545" name="Rectangle 40"/>
            <p:cNvSpPr>
              <a:spLocks noChangeArrowheads="1"/>
            </p:cNvSpPr>
            <p:nvPr/>
          </p:nvSpPr>
          <p:spPr bwMode="auto">
            <a:xfrm>
              <a:off x="1935" y="1065"/>
              <a:ext cx="465" cy="91"/>
            </a:xfrm>
            <a:prstGeom prst="rect">
              <a:avLst/>
            </a:prstGeom>
            <a:solidFill>
              <a:srgbClr val="BBE0E3"/>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accent1"/>
              </a:extrusionClr>
            </a:sp3d>
          </p:spPr>
          <p:txBody>
            <a:bodyPr wrap="none" anchor="ctr">
              <a:flatTx/>
            </a:bodyPr>
            <a:lstStyle/>
            <a:p>
              <a:pPr eaLnBrk="1" hangingPunct="1"/>
              <a:endParaRPr lang="en-US" i="0">
                <a:latin typeface="Arial" charset="0"/>
              </a:endParaRPr>
            </a:p>
          </p:txBody>
        </p:sp>
        <p:sp>
          <p:nvSpPr>
            <p:cNvPr id="705546" name="Freeform 41"/>
            <p:cNvSpPr>
              <a:spLocks/>
            </p:cNvSpPr>
            <p:nvPr/>
          </p:nvSpPr>
          <p:spPr bwMode="auto">
            <a:xfrm>
              <a:off x="2069" y="975"/>
              <a:ext cx="307" cy="63"/>
            </a:xfrm>
            <a:custGeom>
              <a:avLst/>
              <a:gdLst>
                <a:gd name="T0" fmla="*/ 0 w 432"/>
                <a:gd name="T1" fmla="*/ 0 h 105"/>
                <a:gd name="T2" fmla="*/ 85 w 432"/>
                <a:gd name="T3" fmla="*/ 0 h 105"/>
                <a:gd name="T4" fmla="*/ 307 w 432"/>
                <a:gd name="T5" fmla="*/ 105 h 105"/>
                <a:gd name="T6" fmla="*/ 432 w 432"/>
                <a:gd name="T7" fmla="*/ 105 h 105"/>
                <a:gd name="T8" fmla="*/ 0 60000 65536"/>
                <a:gd name="T9" fmla="*/ 0 60000 65536"/>
                <a:gd name="T10" fmla="*/ 0 60000 65536"/>
                <a:gd name="T11" fmla="*/ 0 60000 65536"/>
                <a:gd name="T12" fmla="*/ 0 w 432"/>
                <a:gd name="T13" fmla="*/ 0 h 105"/>
                <a:gd name="T14" fmla="*/ 432 w 432"/>
                <a:gd name="T15" fmla="*/ 105 h 105"/>
              </a:gdLst>
              <a:ahLst/>
              <a:cxnLst>
                <a:cxn ang="T8">
                  <a:pos x="T0" y="T1"/>
                </a:cxn>
                <a:cxn ang="T9">
                  <a:pos x="T2" y="T3"/>
                </a:cxn>
                <a:cxn ang="T10">
                  <a:pos x="T4" y="T5"/>
                </a:cxn>
                <a:cxn ang="T11">
                  <a:pos x="T6" y="T7"/>
                </a:cxn>
              </a:cxnLst>
              <a:rect l="T12" t="T13" r="T14" b="T15"/>
              <a:pathLst>
                <a:path w="432" h="105">
                  <a:moveTo>
                    <a:pt x="0" y="0"/>
                  </a:moveTo>
                  <a:lnTo>
                    <a:pt x="85" y="0"/>
                  </a:lnTo>
                  <a:lnTo>
                    <a:pt x="307" y="105"/>
                  </a:lnTo>
                  <a:lnTo>
                    <a:pt x="432" y="10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i="0">
                <a:latin typeface="Arial" charset="0"/>
              </a:endParaRPr>
            </a:p>
          </p:txBody>
        </p:sp>
        <p:sp>
          <p:nvSpPr>
            <p:cNvPr id="705547" name="Freeform 42"/>
            <p:cNvSpPr>
              <a:spLocks/>
            </p:cNvSpPr>
            <p:nvPr/>
          </p:nvSpPr>
          <p:spPr bwMode="auto">
            <a:xfrm flipV="1">
              <a:off x="2051" y="981"/>
              <a:ext cx="352" cy="63"/>
            </a:xfrm>
            <a:custGeom>
              <a:avLst/>
              <a:gdLst>
                <a:gd name="T0" fmla="*/ 0 w 432"/>
                <a:gd name="T1" fmla="*/ 0 h 105"/>
                <a:gd name="T2" fmla="*/ 85 w 432"/>
                <a:gd name="T3" fmla="*/ 0 h 105"/>
                <a:gd name="T4" fmla="*/ 307 w 432"/>
                <a:gd name="T5" fmla="*/ 105 h 105"/>
                <a:gd name="T6" fmla="*/ 432 w 432"/>
                <a:gd name="T7" fmla="*/ 105 h 105"/>
                <a:gd name="T8" fmla="*/ 0 60000 65536"/>
                <a:gd name="T9" fmla="*/ 0 60000 65536"/>
                <a:gd name="T10" fmla="*/ 0 60000 65536"/>
                <a:gd name="T11" fmla="*/ 0 60000 65536"/>
                <a:gd name="T12" fmla="*/ 0 w 432"/>
                <a:gd name="T13" fmla="*/ 0 h 105"/>
                <a:gd name="T14" fmla="*/ 432 w 432"/>
                <a:gd name="T15" fmla="*/ 105 h 105"/>
              </a:gdLst>
              <a:ahLst/>
              <a:cxnLst>
                <a:cxn ang="T8">
                  <a:pos x="T0" y="T1"/>
                </a:cxn>
                <a:cxn ang="T9">
                  <a:pos x="T2" y="T3"/>
                </a:cxn>
                <a:cxn ang="T10">
                  <a:pos x="T4" y="T5"/>
                </a:cxn>
                <a:cxn ang="T11">
                  <a:pos x="T6" y="T7"/>
                </a:cxn>
              </a:cxnLst>
              <a:rect l="T12" t="T13" r="T14" b="T15"/>
              <a:pathLst>
                <a:path w="432" h="105">
                  <a:moveTo>
                    <a:pt x="0" y="0"/>
                  </a:moveTo>
                  <a:lnTo>
                    <a:pt x="85" y="0"/>
                  </a:lnTo>
                  <a:lnTo>
                    <a:pt x="307" y="105"/>
                  </a:lnTo>
                  <a:lnTo>
                    <a:pt x="432" y="10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a:lstStyle/>
            <a:p>
              <a:pPr eaLnBrk="1" hangingPunct="1"/>
              <a:endParaRPr lang="en-US" i="0">
                <a:latin typeface="Arial" charset="0"/>
              </a:endParaRPr>
            </a:p>
          </p:txBody>
        </p:sp>
      </p:grpSp>
      <p:sp>
        <p:nvSpPr>
          <p:cNvPr id="705548" name="Line 43"/>
          <p:cNvSpPr>
            <a:spLocks noChangeShapeType="1"/>
          </p:cNvSpPr>
          <p:nvPr/>
        </p:nvSpPr>
        <p:spPr bwMode="auto">
          <a:xfrm flipV="1">
            <a:off x="2665413" y="2517775"/>
            <a:ext cx="6953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5549" name="Line 44"/>
          <p:cNvSpPr>
            <a:spLocks noChangeShapeType="1"/>
          </p:cNvSpPr>
          <p:nvPr/>
        </p:nvSpPr>
        <p:spPr bwMode="auto">
          <a:xfrm flipV="1">
            <a:off x="3924300" y="2201863"/>
            <a:ext cx="138113" cy="14287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05550" name="Rectangle 45"/>
          <p:cNvSpPr>
            <a:spLocks noChangeArrowheads="1"/>
          </p:cNvSpPr>
          <p:nvPr/>
        </p:nvSpPr>
        <p:spPr bwMode="auto">
          <a:xfrm>
            <a:off x="2403475" y="2479675"/>
            <a:ext cx="257175" cy="69850"/>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5551" name="Line 48"/>
          <p:cNvSpPr>
            <a:spLocks noChangeShapeType="1"/>
          </p:cNvSpPr>
          <p:nvPr/>
        </p:nvSpPr>
        <p:spPr bwMode="auto">
          <a:xfrm flipV="1">
            <a:off x="3279775" y="2736850"/>
            <a:ext cx="512763" cy="6127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05552" name="Group 49"/>
          <p:cNvGrpSpPr>
            <a:grpSpLocks/>
          </p:cNvGrpSpPr>
          <p:nvPr/>
        </p:nvGrpSpPr>
        <p:grpSpPr bwMode="auto">
          <a:xfrm>
            <a:off x="2760663" y="3365500"/>
            <a:ext cx="987425" cy="479425"/>
            <a:chOff x="1118" y="1621"/>
            <a:chExt cx="622" cy="302"/>
          </a:xfrm>
        </p:grpSpPr>
        <p:sp>
          <p:nvSpPr>
            <p:cNvPr id="705553" name="Rectangle 50"/>
            <p:cNvSpPr>
              <a:spLocks noChangeArrowheads="1"/>
            </p:cNvSpPr>
            <p:nvPr/>
          </p:nvSpPr>
          <p:spPr bwMode="auto">
            <a:xfrm>
              <a:off x="1578" y="1789"/>
              <a:ext cx="162" cy="44"/>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5554" name="Rectangle 51"/>
            <p:cNvSpPr>
              <a:spLocks noChangeArrowheads="1"/>
            </p:cNvSpPr>
            <p:nvPr/>
          </p:nvSpPr>
          <p:spPr bwMode="auto">
            <a:xfrm rot="-2700000">
              <a:off x="1336" y="1621"/>
              <a:ext cx="162" cy="44"/>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latin typeface="Arial" charset="0"/>
              </a:endParaRPr>
            </a:p>
          </p:txBody>
        </p:sp>
        <p:grpSp>
          <p:nvGrpSpPr>
            <p:cNvPr id="705555" name="Group 52"/>
            <p:cNvGrpSpPr>
              <a:grpSpLocks/>
            </p:cNvGrpSpPr>
            <p:nvPr/>
          </p:nvGrpSpPr>
          <p:grpSpPr bwMode="auto">
            <a:xfrm>
              <a:off x="1118" y="1684"/>
              <a:ext cx="477" cy="239"/>
              <a:chOff x="2466" y="2026"/>
              <a:chExt cx="477" cy="282"/>
            </a:xfrm>
          </p:grpSpPr>
          <p:sp>
            <p:nvSpPr>
              <p:cNvPr id="705556" name="Oval 53"/>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sp>
            <p:nvSpPr>
              <p:cNvPr id="705557" name="Line 54"/>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558" name="Rectangle 55"/>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endParaRPr>
              </a:p>
            </p:txBody>
          </p:sp>
          <p:sp>
            <p:nvSpPr>
              <p:cNvPr id="705559" name="Oval 56"/>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grpSp>
            <p:nvGrpSpPr>
              <p:cNvPr id="705560" name="Group 57"/>
              <p:cNvGrpSpPr>
                <a:grpSpLocks/>
              </p:cNvGrpSpPr>
              <p:nvPr/>
            </p:nvGrpSpPr>
            <p:grpSpPr bwMode="auto">
              <a:xfrm>
                <a:off x="2581" y="2061"/>
                <a:ext cx="236" cy="94"/>
                <a:chOff x="2848" y="848"/>
                <a:chExt cx="140" cy="98"/>
              </a:xfrm>
            </p:grpSpPr>
            <p:sp>
              <p:nvSpPr>
                <p:cNvPr id="705561" name="Line 58"/>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562" name="Line 59"/>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563" name="Line 60"/>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5564" name="Group 61"/>
              <p:cNvGrpSpPr>
                <a:grpSpLocks/>
              </p:cNvGrpSpPr>
              <p:nvPr/>
            </p:nvGrpSpPr>
            <p:grpSpPr bwMode="auto">
              <a:xfrm flipV="1">
                <a:off x="2581" y="2060"/>
                <a:ext cx="236" cy="94"/>
                <a:chOff x="2848" y="848"/>
                <a:chExt cx="140" cy="98"/>
              </a:xfrm>
            </p:grpSpPr>
            <p:sp>
              <p:nvSpPr>
                <p:cNvPr id="705565" name="Line 62"/>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566" name="Line 63"/>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567" name="Line 64"/>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05568" name="Line 65"/>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569" name="Line 66"/>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aphicFrame>
        <p:nvGraphicFramePr>
          <p:cNvPr id="705570" name="Object 142"/>
          <p:cNvGraphicFramePr>
            <a:graphicFrameLocks noChangeAspect="1"/>
          </p:cNvGraphicFramePr>
          <p:nvPr/>
        </p:nvGraphicFramePr>
        <p:xfrm>
          <a:off x="1790700" y="2141538"/>
          <a:ext cx="652463" cy="658812"/>
        </p:xfrm>
        <a:graphic>
          <a:graphicData uri="http://schemas.openxmlformats.org/presentationml/2006/ole">
            <mc:AlternateContent xmlns:mc="http://schemas.openxmlformats.org/markup-compatibility/2006">
              <mc:Choice xmlns:v="urn:schemas-microsoft-com:vml" Requires="v">
                <p:oleObj spid="_x0000_s705773" name="Clip" r:id="rId3" imgW="1266840" imgH="1200240" progId="MS_ClipArt_Gallery.2">
                  <p:embed/>
                </p:oleObj>
              </mc:Choice>
              <mc:Fallback>
                <p:oleObj name="Clip" r:id="rId3" imgW="1266840" imgH="1200240" progId="MS_ClipArt_Gallery.2">
                  <p:embed/>
                  <p:pic>
                    <p:nvPicPr>
                      <p:cNvPr id="0" name="Object 1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2141538"/>
                        <a:ext cx="652463" cy="658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05571" name="Group 84"/>
          <p:cNvGrpSpPr>
            <a:grpSpLocks/>
          </p:cNvGrpSpPr>
          <p:nvPr/>
        </p:nvGrpSpPr>
        <p:grpSpPr bwMode="auto">
          <a:xfrm>
            <a:off x="2554288" y="3170238"/>
            <a:ext cx="306387" cy="647700"/>
            <a:chOff x="4180" y="783"/>
            <a:chExt cx="150" cy="307"/>
          </a:xfrm>
        </p:grpSpPr>
        <p:sp>
          <p:nvSpPr>
            <p:cNvPr id="705572" name="AutoShape 85"/>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705573" name="Rectangle 86"/>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705574" name="Rectangle 87"/>
            <p:cNvSpPr>
              <a:spLocks noChangeArrowheads="1"/>
            </p:cNvSpPr>
            <p:nvPr/>
          </p:nvSpPr>
          <p:spPr bwMode="auto">
            <a:xfrm>
              <a:off x="4181" y="852"/>
              <a:ext cx="95" cy="236"/>
            </a:xfrm>
            <a:prstGeom prst="rect">
              <a:avLst/>
            </a:prstGeom>
            <a:solidFill>
              <a:srgbClr val="33CCCC"/>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5575" name="AutoShape 88"/>
            <p:cNvSpPr>
              <a:spLocks noChangeArrowheads="1"/>
            </p:cNvSpPr>
            <p:nvPr/>
          </p:nvSpPr>
          <p:spPr bwMode="auto">
            <a:xfrm>
              <a:off x="4180" y="783"/>
              <a:ext cx="150" cy="71"/>
            </a:xfrm>
            <a:prstGeom prst="parallelogram">
              <a:avLst>
                <a:gd name="adj" fmla="val 81387"/>
              </a:avLst>
            </a:prstGeom>
            <a:solidFill>
              <a:srgbClr val="33CCCC"/>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5576" name="Line 89"/>
            <p:cNvSpPr>
              <a:spLocks noChangeShapeType="1"/>
            </p:cNvSpPr>
            <p:nvPr/>
          </p:nvSpPr>
          <p:spPr bwMode="auto">
            <a:xfrm>
              <a:off x="4330" y="788"/>
              <a:ext cx="0" cy="2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577" name="Line 90"/>
            <p:cNvSpPr>
              <a:spLocks noChangeShapeType="1"/>
            </p:cNvSpPr>
            <p:nvPr/>
          </p:nvSpPr>
          <p:spPr bwMode="auto">
            <a:xfrm flipH="1">
              <a:off x="4276" y="1019"/>
              <a:ext cx="54" cy="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578" name="Rectangle 91"/>
            <p:cNvSpPr>
              <a:spLocks noChangeArrowheads="1"/>
            </p:cNvSpPr>
            <p:nvPr/>
          </p:nvSpPr>
          <p:spPr bwMode="auto">
            <a:xfrm>
              <a:off x="4193" y="883"/>
              <a:ext cx="63" cy="136"/>
            </a:xfrm>
            <a:prstGeom prst="rect">
              <a:avLst/>
            </a:prstGeom>
            <a:solidFill>
              <a:srgbClr val="333399"/>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5579" name="Rectangle 92"/>
            <p:cNvSpPr>
              <a:spLocks noChangeArrowheads="1"/>
            </p:cNvSpPr>
            <p:nvPr/>
          </p:nvSpPr>
          <p:spPr bwMode="auto">
            <a:xfrm>
              <a:off x="4202" y="924"/>
              <a:ext cx="48"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grpSp>
      <p:grpSp>
        <p:nvGrpSpPr>
          <p:cNvPr id="705580" name="Group 44"/>
          <p:cNvGrpSpPr>
            <a:grpSpLocks/>
          </p:cNvGrpSpPr>
          <p:nvPr/>
        </p:nvGrpSpPr>
        <p:grpSpPr bwMode="auto">
          <a:xfrm>
            <a:off x="1195388" y="1081088"/>
            <a:ext cx="976312" cy="1460500"/>
            <a:chOff x="651" y="681"/>
            <a:chExt cx="615" cy="920"/>
          </a:xfrm>
        </p:grpSpPr>
        <p:sp>
          <p:nvSpPr>
            <p:cNvPr id="705581" name="Freeform 45"/>
            <p:cNvSpPr>
              <a:spLocks/>
            </p:cNvSpPr>
            <p:nvPr/>
          </p:nvSpPr>
          <p:spPr bwMode="auto">
            <a:xfrm>
              <a:off x="662" y="698"/>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Lst>
              <a:ahLst/>
              <a:cxnLst>
                <a:cxn ang="0">
                  <a:pos x="T0" y="T1"/>
                </a:cxn>
                <a:cxn ang="0">
                  <a:pos x="T2" y="T3"/>
                </a:cxn>
                <a:cxn ang="0">
                  <a:pos x="T4" y="T5"/>
                </a:cxn>
                <a:cxn ang="0">
                  <a:pos x="T6" y="T7"/>
                </a:cxn>
                <a:cxn ang="0">
                  <a:pos x="T8" y="T9"/>
                </a:cxn>
              </a:cxnLst>
              <a:rect l="0" t="0" r="r" b="b"/>
              <a:pathLst>
                <a:path w="604" h="903">
                  <a:moveTo>
                    <a:pt x="496" y="0"/>
                  </a:moveTo>
                  <a:lnTo>
                    <a:pt x="604" y="903"/>
                  </a:lnTo>
                  <a:lnTo>
                    <a:pt x="0" y="788"/>
                  </a:lnTo>
                  <a:lnTo>
                    <a:pt x="456" y="750"/>
                  </a:lnTo>
                  <a:lnTo>
                    <a:pt x="496" y="0"/>
                  </a:lnTo>
                  <a:close/>
                </a:path>
              </a:pathLst>
            </a:custGeom>
            <a:gradFill rotWithShape="1">
              <a:gsLst>
                <a:gs pos="0">
                  <a:schemeClr val="bg1"/>
                </a:gs>
                <a:gs pos="100000">
                  <a:srgbClr val="FF0000"/>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705582" name="Group 46"/>
            <p:cNvGrpSpPr>
              <a:grpSpLocks/>
            </p:cNvGrpSpPr>
            <p:nvPr/>
          </p:nvGrpSpPr>
          <p:grpSpPr bwMode="auto">
            <a:xfrm>
              <a:off x="651" y="681"/>
              <a:ext cx="500" cy="828"/>
              <a:chOff x="569" y="2954"/>
              <a:chExt cx="500" cy="828"/>
            </a:xfrm>
          </p:grpSpPr>
          <p:sp>
            <p:nvSpPr>
              <p:cNvPr id="705583" name="Rectangle 47"/>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584" name="Text Box 48"/>
              <p:cNvSpPr txBox="1">
                <a:spLocks noChangeArrowheads="1"/>
              </p:cNvSpPr>
              <p:nvPr/>
            </p:nvSpPr>
            <p:spPr bwMode="auto">
              <a:xfrm>
                <a:off x="639" y="2954"/>
                <a:ext cx="385"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i="0">
                    <a:latin typeface="Arial" charset="0"/>
                  </a:rPr>
                  <a:t>DNS</a:t>
                </a:r>
              </a:p>
              <a:p>
                <a:pPr algn="ctr"/>
                <a:r>
                  <a:rPr lang="en-US" sz="1600" i="0">
                    <a:latin typeface="Arial" charset="0"/>
                  </a:rPr>
                  <a:t>UDP</a:t>
                </a:r>
              </a:p>
              <a:p>
                <a:pPr algn="ctr"/>
                <a:r>
                  <a:rPr lang="en-US" sz="1600" i="0">
                    <a:latin typeface="Arial" charset="0"/>
                  </a:rPr>
                  <a:t>IP</a:t>
                </a:r>
              </a:p>
              <a:p>
                <a:pPr algn="ctr"/>
                <a:r>
                  <a:rPr lang="en-US" sz="1600" i="0">
                    <a:latin typeface="Arial" charset="0"/>
                  </a:rPr>
                  <a:t>Eth</a:t>
                </a:r>
              </a:p>
              <a:p>
                <a:pPr algn="ctr"/>
                <a:r>
                  <a:rPr lang="en-US" sz="1600" i="0">
                    <a:latin typeface="Arial" charset="0"/>
                  </a:rPr>
                  <a:t>Phy</a:t>
                </a:r>
              </a:p>
            </p:txBody>
          </p:sp>
          <p:sp>
            <p:nvSpPr>
              <p:cNvPr id="705585" name="Line 49"/>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5586" name="Line 50"/>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5587" name="Line 51"/>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5588" name="Line 52"/>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705589" name="Group 53"/>
          <p:cNvGrpSpPr>
            <a:grpSpLocks/>
          </p:cNvGrpSpPr>
          <p:nvPr/>
        </p:nvGrpSpPr>
        <p:grpSpPr bwMode="auto">
          <a:xfrm>
            <a:off x="520700" y="1162050"/>
            <a:ext cx="460375" cy="244475"/>
            <a:chOff x="844" y="3337"/>
            <a:chExt cx="290" cy="154"/>
          </a:xfrm>
        </p:grpSpPr>
        <p:sp>
          <p:nvSpPr>
            <p:cNvPr id="705590" name="Rectangle 54"/>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591" name="Text Box 55"/>
            <p:cNvSpPr txBox="1">
              <a:spLocks noChangeArrowheads="1"/>
            </p:cNvSpPr>
            <p:nvPr/>
          </p:nvSpPr>
          <p:spPr bwMode="auto">
            <a:xfrm>
              <a:off x="844" y="3337"/>
              <a:ext cx="28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DNS</a:t>
              </a:r>
            </a:p>
          </p:txBody>
        </p:sp>
      </p:grpSp>
      <p:grpSp>
        <p:nvGrpSpPr>
          <p:cNvPr id="705594" name="Group 58"/>
          <p:cNvGrpSpPr>
            <a:grpSpLocks/>
          </p:cNvGrpSpPr>
          <p:nvPr/>
        </p:nvGrpSpPr>
        <p:grpSpPr bwMode="auto">
          <a:xfrm>
            <a:off x="460375" y="1387475"/>
            <a:ext cx="561975" cy="244475"/>
            <a:chOff x="740" y="3209"/>
            <a:chExt cx="354" cy="154"/>
          </a:xfrm>
        </p:grpSpPr>
        <p:grpSp>
          <p:nvGrpSpPr>
            <p:cNvPr id="705595" name="Group 59"/>
            <p:cNvGrpSpPr>
              <a:grpSpLocks/>
            </p:cNvGrpSpPr>
            <p:nvPr/>
          </p:nvGrpSpPr>
          <p:grpSpPr bwMode="auto">
            <a:xfrm>
              <a:off x="794" y="3209"/>
              <a:ext cx="290" cy="154"/>
              <a:chOff x="844" y="3337"/>
              <a:chExt cx="290" cy="154"/>
            </a:xfrm>
          </p:grpSpPr>
          <p:sp>
            <p:nvSpPr>
              <p:cNvPr id="705596" name="Rectangle 60"/>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597" name="Text Box 61"/>
              <p:cNvSpPr txBox="1">
                <a:spLocks noChangeArrowheads="1"/>
              </p:cNvSpPr>
              <p:nvPr/>
            </p:nvSpPr>
            <p:spPr bwMode="auto">
              <a:xfrm>
                <a:off x="844" y="3337"/>
                <a:ext cx="28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DNS</a:t>
                </a:r>
              </a:p>
            </p:txBody>
          </p:sp>
        </p:grpSp>
        <p:sp>
          <p:nvSpPr>
            <p:cNvPr id="705598" name="Rectangle 62"/>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599" name="Rectangle 63"/>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5600" name="Group 64"/>
          <p:cNvGrpSpPr>
            <a:grpSpLocks/>
          </p:cNvGrpSpPr>
          <p:nvPr/>
        </p:nvGrpSpPr>
        <p:grpSpPr bwMode="auto">
          <a:xfrm>
            <a:off x="460375" y="1622425"/>
            <a:ext cx="561975" cy="244475"/>
            <a:chOff x="836" y="3305"/>
            <a:chExt cx="354" cy="154"/>
          </a:xfrm>
        </p:grpSpPr>
        <p:grpSp>
          <p:nvGrpSpPr>
            <p:cNvPr id="705601" name="Group 65"/>
            <p:cNvGrpSpPr>
              <a:grpSpLocks/>
            </p:cNvGrpSpPr>
            <p:nvPr/>
          </p:nvGrpSpPr>
          <p:grpSpPr bwMode="auto">
            <a:xfrm>
              <a:off x="890" y="3305"/>
              <a:ext cx="290" cy="154"/>
              <a:chOff x="844" y="3337"/>
              <a:chExt cx="290" cy="154"/>
            </a:xfrm>
          </p:grpSpPr>
          <p:sp>
            <p:nvSpPr>
              <p:cNvPr id="705602" name="Rectangle 66"/>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603" name="Text Box 67"/>
              <p:cNvSpPr txBox="1">
                <a:spLocks noChangeArrowheads="1"/>
              </p:cNvSpPr>
              <p:nvPr/>
            </p:nvSpPr>
            <p:spPr bwMode="auto">
              <a:xfrm>
                <a:off x="844" y="3337"/>
                <a:ext cx="28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DNS</a:t>
                </a:r>
              </a:p>
            </p:txBody>
          </p:sp>
        </p:grpSp>
        <p:grpSp>
          <p:nvGrpSpPr>
            <p:cNvPr id="705604" name="Group 68"/>
            <p:cNvGrpSpPr>
              <a:grpSpLocks/>
            </p:cNvGrpSpPr>
            <p:nvPr/>
          </p:nvGrpSpPr>
          <p:grpSpPr bwMode="auto">
            <a:xfrm>
              <a:off x="836" y="3334"/>
              <a:ext cx="354" cy="94"/>
              <a:chOff x="836" y="3334"/>
              <a:chExt cx="354" cy="94"/>
            </a:xfrm>
          </p:grpSpPr>
          <p:sp>
            <p:nvSpPr>
              <p:cNvPr id="705605" name="Rectangle 69"/>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606" name="Rectangle 70"/>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05607" name="Group 71"/>
          <p:cNvGrpSpPr>
            <a:grpSpLocks/>
          </p:cNvGrpSpPr>
          <p:nvPr/>
        </p:nvGrpSpPr>
        <p:grpSpPr bwMode="auto">
          <a:xfrm>
            <a:off x="280988" y="1654175"/>
            <a:ext cx="762000" cy="177800"/>
            <a:chOff x="627" y="3377"/>
            <a:chExt cx="480" cy="112"/>
          </a:xfrm>
        </p:grpSpPr>
        <p:sp>
          <p:nvSpPr>
            <p:cNvPr id="705608" name="Rectangle 72"/>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609" name="Rectangle 73"/>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5610" name="Group 74"/>
          <p:cNvGrpSpPr>
            <a:grpSpLocks/>
          </p:cNvGrpSpPr>
          <p:nvPr/>
        </p:nvGrpSpPr>
        <p:grpSpPr bwMode="auto">
          <a:xfrm>
            <a:off x="85725" y="1885950"/>
            <a:ext cx="1081088" cy="244475"/>
            <a:chOff x="504" y="3523"/>
            <a:chExt cx="681" cy="154"/>
          </a:xfrm>
        </p:grpSpPr>
        <p:grpSp>
          <p:nvGrpSpPr>
            <p:cNvPr id="705611" name="Group 75"/>
            <p:cNvGrpSpPr>
              <a:grpSpLocks/>
            </p:cNvGrpSpPr>
            <p:nvPr/>
          </p:nvGrpSpPr>
          <p:grpSpPr bwMode="auto">
            <a:xfrm>
              <a:off x="623" y="3523"/>
              <a:ext cx="480" cy="154"/>
              <a:chOff x="723" y="3453"/>
              <a:chExt cx="480" cy="154"/>
            </a:xfrm>
          </p:grpSpPr>
          <p:grpSp>
            <p:nvGrpSpPr>
              <p:cNvPr id="705612" name="Group 76"/>
              <p:cNvGrpSpPr>
                <a:grpSpLocks/>
              </p:cNvGrpSpPr>
              <p:nvPr/>
            </p:nvGrpSpPr>
            <p:grpSpPr bwMode="auto">
              <a:xfrm>
                <a:off x="836" y="3453"/>
                <a:ext cx="354" cy="154"/>
                <a:chOff x="836" y="3305"/>
                <a:chExt cx="354" cy="154"/>
              </a:xfrm>
            </p:grpSpPr>
            <p:grpSp>
              <p:nvGrpSpPr>
                <p:cNvPr id="705613" name="Group 77"/>
                <p:cNvGrpSpPr>
                  <a:grpSpLocks/>
                </p:cNvGrpSpPr>
                <p:nvPr/>
              </p:nvGrpSpPr>
              <p:grpSpPr bwMode="auto">
                <a:xfrm>
                  <a:off x="890" y="3305"/>
                  <a:ext cx="290" cy="154"/>
                  <a:chOff x="844" y="3337"/>
                  <a:chExt cx="290" cy="154"/>
                </a:xfrm>
              </p:grpSpPr>
              <p:sp>
                <p:nvSpPr>
                  <p:cNvPr id="705614" name="Rectangle 78"/>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615" name="Text Box 79"/>
                  <p:cNvSpPr txBox="1">
                    <a:spLocks noChangeArrowheads="1"/>
                  </p:cNvSpPr>
                  <p:nvPr/>
                </p:nvSpPr>
                <p:spPr bwMode="auto">
                  <a:xfrm>
                    <a:off x="844" y="3337"/>
                    <a:ext cx="28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DNS</a:t>
                    </a:r>
                  </a:p>
                </p:txBody>
              </p:sp>
            </p:grpSp>
            <p:grpSp>
              <p:nvGrpSpPr>
                <p:cNvPr id="705616" name="Group 80"/>
                <p:cNvGrpSpPr>
                  <a:grpSpLocks/>
                </p:cNvGrpSpPr>
                <p:nvPr/>
              </p:nvGrpSpPr>
              <p:grpSpPr bwMode="auto">
                <a:xfrm>
                  <a:off x="836" y="3334"/>
                  <a:ext cx="354" cy="94"/>
                  <a:chOff x="836" y="3334"/>
                  <a:chExt cx="354" cy="94"/>
                </a:xfrm>
              </p:grpSpPr>
              <p:sp>
                <p:nvSpPr>
                  <p:cNvPr id="705617" name="Rectangle 81"/>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618" name="Rectangle 82"/>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05619" name="Rectangle 83"/>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620" name="Rectangle 84"/>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5621" name="Rectangle 85"/>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622" name="Rectangle 86"/>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623" name="Rectangle 87"/>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5624" name="AutoShape 88"/>
          <p:cNvSpPr>
            <a:spLocks noChangeArrowheads="1"/>
          </p:cNvSpPr>
          <p:nvPr/>
        </p:nvSpPr>
        <p:spPr bwMode="auto">
          <a:xfrm>
            <a:off x="628650" y="1162050"/>
            <a:ext cx="381000" cy="1166813"/>
          </a:xfrm>
          <a:prstGeom prst="downArrow">
            <a:avLst>
              <a:gd name="adj1" fmla="val 54167"/>
              <a:gd name="adj2" fmla="val 49170"/>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05625" name="Group 89"/>
          <p:cNvGrpSpPr>
            <a:grpSpLocks/>
          </p:cNvGrpSpPr>
          <p:nvPr/>
        </p:nvGrpSpPr>
        <p:grpSpPr bwMode="auto">
          <a:xfrm>
            <a:off x="650875" y="2389188"/>
            <a:ext cx="1081088" cy="244475"/>
            <a:chOff x="504" y="3523"/>
            <a:chExt cx="681" cy="154"/>
          </a:xfrm>
        </p:grpSpPr>
        <p:grpSp>
          <p:nvGrpSpPr>
            <p:cNvPr id="705626" name="Group 90"/>
            <p:cNvGrpSpPr>
              <a:grpSpLocks/>
            </p:cNvGrpSpPr>
            <p:nvPr/>
          </p:nvGrpSpPr>
          <p:grpSpPr bwMode="auto">
            <a:xfrm>
              <a:off x="623" y="3523"/>
              <a:ext cx="480" cy="154"/>
              <a:chOff x="723" y="3453"/>
              <a:chExt cx="480" cy="154"/>
            </a:xfrm>
          </p:grpSpPr>
          <p:grpSp>
            <p:nvGrpSpPr>
              <p:cNvPr id="705627" name="Group 91"/>
              <p:cNvGrpSpPr>
                <a:grpSpLocks/>
              </p:cNvGrpSpPr>
              <p:nvPr/>
            </p:nvGrpSpPr>
            <p:grpSpPr bwMode="auto">
              <a:xfrm>
                <a:off x="836" y="3453"/>
                <a:ext cx="354" cy="154"/>
                <a:chOff x="836" y="3305"/>
                <a:chExt cx="354" cy="154"/>
              </a:xfrm>
            </p:grpSpPr>
            <p:grpSp>
              <p:nvGrpSpPr>
                <p:cNvPr id="705628" name="Group 92"/>
                <p:cNvGrpSpPr>
                  <a:grpSpLocks/>
                </p:cNvGrpSpPr>
                <p:nvPr/>
              </p:nvGrpSpPr>
              <p:grpSpPr bwMode="auto">
                <a:xfrm>
                  <a:off x="890" y="3305"/>
                  <a:ext cx="290" cy="154"/>
                  <a:chOff x="844" y="3337"/>
                  <a:chExt cx="290" cy="154"/>
                </a:xfrm>
              </p:grpSpPr>
              <p:sp>
                <p:nvSpPr>
                  <p:cNvPr id="705629" name="Rectangle 93"/>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630" name="Text Box 94"/>
                  <p:cNvSpPr txBox="1">
                    <a:spLocks noChangeArrowheads="1"/>
                  </p:cNvSpPr>
                  <p:nvPr/>
                </p:nvSpPr>
                <p:spPr bwMode="auto">
                  <a:xfrm>
                    <a:off x="844" y="3337"/>
                    <a:ext cx="28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DNS</a:t>
                    </a:r>
                  </a:p>
                </p:txBody>
              </p:sp>
            </p:grpSp>
            <p:grpSp>
              <p:nvGrpSpPr>
                <p:cNvPr id="705631" name="Group 95"/>
                <p:cNvGrpSpPr>
                  <a:grpSpLocks/>
                </p:cNvGrpSpPr>
                <p:nvPr/>
              </p:nvGrpSpPr>
              <p:grpSpPr bwMode="auto">
                <a:xfrm>
                  <a:off x="836" y="3334"/>
                  <a:ext cx="354" cy="94"/>
                  <a:chOff x="836" y="3334"/>
                  <a:chExt cx="354" cy="94"/>
                </a:xfrm>
              </p:grpSpPr>
              <p:sp>
                <p:nvSpPr>
                  <p:cNvPr id="705632" name="Rectangle 96"/>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633" name="Rectangle 97"/>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05634" name="Rectangle 98"/>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635" name="Rectangle 99"/>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5636" name="Rectangle 100"/>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637" name="Rectangle 101"/>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638" name="Rectangle 102"/>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5639" name="Rectangle 103"/>
          <p:cNvSpPr>
            <a:spLocks noChangeArrowheads="1"/>
          </p:cNvSpPr>
          <p:nvPr/>
        </p:nvSpPr>
        <p:spPr bwMode="auto">
          <a:xfrm>
            <a:off x="549275" y="4376738"/>
            <a:ext cx="3892550" cy="130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Char char="r"/>
            </a:pPr>
            <a:r>
              <a:rPr lang="en-US" sz="2000" i="0"/>
              <a:t>IP datagram containing DNS query forwarded via LAN switch from client to 1</a:t>
            </a:r>
            <a:r>
              <a:rPr lang="en-US" sz="2000" i="0" baseline="30000"/>
              <a:t>st</a:t>
            </a:r>
            <a:r>
              <a:rPr lang="en-US" sz="2000" i="0"/>
              <a:t> hop router</a:t>
            </a:r>
          </a:p>
          <a:p>
            <a:pPr marL="342900" indent="-342900">
              <a:lnSpc>
                <a:spcPct val="90000"/>
              </a:lnSpc>
              <a:spcBef>
                <a:spcPct val="20000"/>
              </a:spcBef>
              <a:buClr>
                <a:schemeClr val="accent2"/>
              </a:buClr>
              <a:buSzPct val="85000"/>
              <a:buFont typeface="ZapfDingbats" pitchFamily="82" charset="2"/>
              <a:buNone/>
            </a:pPr>
            <a:endParaRPr lang="en-US" sz="2000" i="0"/>
          </a:p>
        </p:txBody>
      </p:sp>
      <p:sp>
        <p:nvSpPr>
          <p:cNvPr id="705640" name="Rectangle 104"/>
          <p:cNvSpPr>
            <a:spLocks noChangeArrowheads="1"/>
          </p:cNvSpPr>
          <p:nvPr/>
        </p:nvSpPr>
        <p:spPr bwMode="auto">
          <a:xfrm>
            <a:off x="4659313" y="3663950"/>
            <a:ext cx="4386262" cy="156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Char char="r"/>
            </a:pPr>
            <a:r>
              <a:rPr lang="en-US" sz="2000" i="0"/>
              <a:t>IP datagram forwarded from campus network into comcast network, routed (tables created by </a:t>
            </a:r>
            <a:r>
              <a:rPr lang="en-US" sz="2000" b="1">
                <a:solidFill>
                  <a:srgbClr val="FF0000"/>
                </a:solidFill>
              </a:rPr>
              <a:t>RIP, OSPF, IS-IS</a:t>
            </a:r>
            <a:r>
              <a:rPr lang="en-US" sz="2000" i="0"/>
              <a:t> and/or </a:t>
            </a:r>
            <a:r>
              <a:rPr lang="en-US" sz="2000" b="1">
                <a:solidFill>
                  <a:srgbClr val="FF0000"/>
                </a:solidFill>
              </a:rPr>
              <a:t>BGP</a:t>
            </a:r>
            <a:r>
              <a:rPr lang="en-US" sz="2000" i="0"/>
              <a:t> routing protocols) to DNS server</a:t>
            </a:r>
          </a:p>
        </p:txBody>
      </p:sp>
      <p:sp>
        <p:nvSpPr>
          <p:cNvPr id="705641" name="Rectangle 105"/>
          <p:cNvSpPr>
            <a:spLocks noChangeArrowheads="1"/>
          </p:cNvSpPr>
          <p:nvPr/>
        </p:nvSpPr>
        <p:spPr bwMode="auto">
          <a:xfrm>
            <a:off x="4657725" y="5394325"/>
            <a:ext cx="3802063"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Char char="r"/>
            </a:pPr>
            <a:r>
              <a:rPr lang="en-US" sz="2000" i="0"/>
              <a:t>demux’ed to DNS server</a:t>
            </a:r>
          </a:p>
          <a:p>
            <a:pPr marL="342900" indent="-342900">
              <a:lnSpc>
                <a:spcPct val="90000"/>
              </a:lnSpc>
              <a:spcBef>
                <a:spcPct val="20000"/>
              </a:spcBef>
              <a:buClr>
                <a:schemeClr val="accent2"/>
              </a:buClr>
              <a:buSzPct val="85000"/>
              <a:buFont typeface="ZapfDingbats" pitchFamily="82" charset="2"/>
              <a:buChar char="r"/>
            </a:pPr>
            <a:r>
              <a:rPr lang="en-US" sz="2000" i="0"/>
              <a:t>DNS server replies to client with IP address of www.google.com </a:t>
            </a:r>
          </a:p>
        </p:txBody>
      </p:sp>
      <p:grpSp>
        <p:nvGrpSpPr>
          <p:cNvPr id="705642" name="Group 4"/>
          <p:cNvGrpSpPr>
            <a:grpSpLocks/>
          </p:cNvGrpSpPr>
          <p:nvPr/>
        </p:nvGrpSpPr>
        <p:grpSpPr bwMode="auto">
          <a:xfrm>
            <a:off x="5173663" y="2041525"/>
            <a:ext cx="757237" cy="379413"/>
            <a:chOff x="2466" y="2026"/>
            <a:chExt cx="477" cy="282"/>
          </a:xfrm>
        </p:grpSpPr>
        <p:sp>
          <p:nvSpPr>
            <p:cNvPr id="705643" name="Oval 5"/>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sp>
          <p:nvSpPr>
            <p:cNvPr id="705644" name="Line 6"/>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645" name="Rectangle 7"/>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endParaRPr>
            </a:p>
          </p:txBody>
        </p:sp>
        <p:sp>
          <p:nvSpPr>
            <p:cNvPr id="705646" name="Oval 8"/>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grpSp>
          <p:nvGrpSpPr>
            <p:cNvPr id="705647" name="Group 9"/>
            <p:cNvGrpSpPr>
              <a:grpSpLocks/>
            </p:cNvGrpSpPr>
            <p:nvPr/>
          </p:nvGrpSpPr>
          <p:grpSpPr bwMode="auto">
            <a:xfrm>
              <a:off x="2581" y="2061"/>
              <a:ext cx="236" cy="94"/>
              <a:chOff x="2848" y="848"/>
              <a:chExt cx="140" cy="98"/>
            </a:xfrm>
          </p:grpSpPr>
          <p:sp>
            <p:nvSpPr>
              <p:cNvPr id="705648" name="Line 10"/>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649" name="Line 11"/>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650" name="Line 12"/>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5651" name="Group 13"/>
            <p:cNvGrpSpPr>
              <a:grpSpLocks/>
            </p:cNvGrpSpPr>
            <p:nvPr/>
          </p:nvGrpSpPr>
          <p:grpSpPr bwMode="auto">
            <a:xfrm flipV="1">
              <a:off x="2581" y="2060"/>
              <a:ext cx="236" cy="94"/>
              <a:chOff x="2848" y="848"/>
              <a:chExt cx="140" cy="98"/>
            </a:xfrm>
          </p:grpSpPr>
          <p:sp>
            <p:nvSpPr>
              <p:cNvPr id="705652" name="Line 14"/>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653" name="Line 15"/>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654" name="Line 16"/>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05655" name="Line 17"/>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656" name="Line 18"/>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5657" name="Group 19"/>
          <p:cNvGrpSpPr>
            <a:grpSpLocks/>
          </p:cNvGrpSpPr>
          <p:nvPr/>
        </p:nvGrpSpPr>
        <p:grpSpPr bwMode="auto">
          <a:xfrm>
            <a:off x="6538913" y="1787525"/>
            <a:ext cx="757237" cy="379413"/>
            <a:chOff x="2466" y="2026"/>
            <a:chExt cx="477" cy="282"/>
          </a:xfrm>
        </p:grpSpPr>
        <p:sp>
          <p:nvSpPr>
            <p:cNvPr id="705658" name="Oval 20"/>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sp>
          <p:nvSpPr>
            <p:cNvPr id="705659" name="Line 21"/>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660" name="Rectangle 22"/>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endParaRPr>
            </a:p>
          </p:txBody>
        </p:sp>
        <p:sp>
          <p:nvSpPr>
            <p:cNvPr id="705661" name="Oval 23"/>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grpSp>
          <p:nvGrpSpPr>
            <p:cNvPr id="705662" name="Group 24"/>
            <p:cNvGrpSpPr>
              <a:grpSpLocks/>
            </p:cNvGrpSpPr>
            <p:nvPr/>
          </p:nvGrpSpPr>
          <p:grpSpPr bwMode="auto">
            <a:xfrm>
              <a:off x="2581" y="2061"/>
              <a:ext cx="236" cy="94"/>
              <a:chOff x="2848" y="848"/>
              <a:chExt cx="140" cy="98"/>
            </a:xfrm>
          </p:grpSpPr>
          <p:sp>
            <p:nvSpPr>
              <p:cNvPr id="705663" name="Line 25"/>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664" name="Line 26"/>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665" name="Line 27"/>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5666" name="Group 28"/>
            <p:cNvGrpSpPr>
              <a:grpSpLocks/>
            </p:cNvGrpSpPr>
            <p:nvPr/>
          </p:nvGrpSpPr>
          <p:grpSpPr bwMode="auto">
            <a:xfrm flipV="1">
              <a:off x="2581" y="2060"/>
              <a:ext cx="236" cy="94"/>
              <a:chOff x="2848" y="848"/>
              <a:chExt cx="140" cy="98"/>
            </a:xfrm>
          </p:grpSpPr>
          <p:sp>
            <p:nvSpPr>
              <p:cNvPr id="705667" name="Line 29"/>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668" name="Line 30"/>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669" name="Line 31"/>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05670" name="Line 32"/>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671" name="Line 33"/>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05672" name="Text Box 34"/>
          <p:cNvSpPr txBox="1">
            <a:spLocks noChangeArrowheads="1"/>
          </p:cNvSpPr>
          <p:nvPr/>
        </p:nvSpPr>
        <p:spPr bwMode="auto">
          <a:xfrm>
            <a:off x="5335588" y="2511425"/>
            <a:ext cx="18113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i="0">
                <a:solidFill>
                  <a:srgbClr val="000000"/>
                </a:solidFill>
                <a:latin typeface="Arial" charset="0"/>
              </a:rPr>
              <a:t>Comcast network </a:t>
            </a:r>
          </a:p>
          <a:p>
            <a:pPr eaLnBrk="1" hangingPunct="1"/>
            <a:r>
              <a:rPr lang="en-US" sz="1600" i="0">
                <a:solidFill>
                  <a:srgbClr val="000000"/>
                </a:solidFill>
                <a:latin typeface="Arial" charset="0"/>
              </a:rPr>
              <a:t>68.80.0.0/13</a:t>
            </a:r>
          </a:p>
        </p:txBody>
      </p:sp>
      <p:grpSp>
        <p:nvGrpSpPr>
          <p:cNvPr id="705673" name="Group 69"/>
          <p:cNvGrpSpPr>
            <a:grpSpLocks/>
          </p:cNvGrpSpPr>
          <p:nvPr/>
        </p:nvGrpSpPr>
        <p:grpSpPr bwMode="auto">
          <a:xfrm>
            <a:off x="7196138" y="2703513"/>
            <a:ext cx="757237" cy="379412"/>
            <a:chOff x="2466" y="2026"/>
            <a:chExt cx="477" cy="282"/>
          </a:xfrm>
        </p:grpSpPr>
        <p:sp>
          <p:nvSpPr>
            <p:cNvPr id="705674" name="Oval 70"/>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sp>
          <p:nvSpPr>
            <p:cNvPr id="705675" name="Line 71"/>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676" name="Rectangle 72"/>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endParaRPr>
            </a:p>
          </p:txBody>
        </p:sp>
        <p:sp>
          <p:nvSpPr>
            <p:cNvPr id="705677" name="Oval 73"/>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grpSp>
          <p:nvGrpSpPr>
            <p:cNvPr id="705678" name="Group 74"/>
            <p:cNvGrpSpPr>
              <a:grpSpLocks/>
            </p:cNvGrpSpPr>
            <p:nvPr/>
          </p:nvGrpSpPr>
          <p:grpSpPr bwMode="auto">
            <a:xfrm>
              <a:off x="2581" y="2061"/>
              <a:ext cx="236" cy="94"/>
              <a:chOff x="2848" y="848"/>
              <a:chExt cx="140" cy="98"/>
            </a:xfrm>
          </p:grpSpPr>
          <p:sp>
            <p:nvSpPr>
              <p:cNvPr id="705679" name="Line 75"/>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680" name="Line 76"/>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681" name="Line 77"/>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5682" name="Group 78"/>
            <p:cNvGrpSpPr>
              <a:grpSpLocks/>
            </p:cNvGrpSpPr>
            <p:nvPr/>
          </p:nvGrpSpPr>
          <p:grpSpPr bwMode="auto">
            <a:xfrm flipV="1">
              <a:off x="2581" y="2060"/>
              <a:ext cx="236" cy="94"/>
              <a:chOff x="2848" y="848"/>
              <a:chExt cx="140" cy="98"/>
            </a:xfrm>
          </p:grpSpPr>
          <p:sp>
            <p:nvSpPr>
              <p:cNvPr id="705683" name="Line 79"/>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684" name="Line 80"/>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685" name="Line 81"/>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05686" name="Line 82"/>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687" name="Line 83"/>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5688" name="Group 84"/>
          <p:cNvGrpSpPr>
            <a:grpSpLocks/>
          </p:cNvGrpSpPr>
          <p:nvPr/>
        </p:nvGrpSpPr>
        <p:grpSpPr bwMode="auto">
          <a:xfrm>
            <a:off x="7097713" y="873125"/>
            <a:ext cx="306387" cy="647700"/>
            <a:chOff x="4180" y="783"/>
            <a:chExt cx="150" cy="307"/>
          </a:xfrm>
        </p:grpSpPr>
        <p:sp>
          <p:nvSpPr>
            <p:cNvPr id="705689" name="AutoShape 85"/>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705690" name="Rectangle 86"/>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705691" name="Rectangle 87"/>
            <p:cNvSpPr>
              <a:spLocks noChangeArrowheads="1"/>
            </p:cNvSpPr>
            <p:nvPr/>
          </p:nvSpPr>
          <p:spPr bwMode="auto">
            <a:xfrm>
              <a:off x="4181" y="852"/>
              <a:ext cx="95" cy="236"/>
            </a:xfrm>
            <a:prstGeom prst="rect">
              <a:avLst/>
            </a:prstGeom>
            <a:solidFill>
              <a:srgbClr val="33CCCC"/>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5692" name="AutoShape 88"/>
            <p:cNvSpPr>
              <a:spLocks noChangeArrowheads="1"/>
            </p:cNvSpPr>
            <p:nvPr/>
          </p:nvSpPr>
          <p:spPr bwMode="auto">
            <a:xfrm>
              <a:off x="4180" y="783"/>
              <a:ext cx="150" cy="71"/>
            </a:xfrm>
            <a:prstGeom prst="parallelogram">
              <a:avLst>
                <a:gd name="adj" fmla="val 81387"/>
              </a:avLst>
            </a:prstGeom>
            <a:solidFill>
              <a:srgbClr val="33CCCC"/>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5693" name="Line 89"/>
            <p:cNvSpPr>
              <a:spLocks noChangeShapeType="1"/>
            </p:cNvSpPr>
            <p:nvPr/>
          </p:nvSpPr>
          <p:spPr bwMode="auto">
            <a:xfrm>
              <a:off x="4330" y="788"/>
              <a:ext cx="0" cy="2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694" name="Line 90"/>
            <p:cNvSpPr>
              <a:spLocks noChangeShapeType="1"/>
            </p:cNvSpPr>
            <p:nvPr/>
          </p:nvSpPr>
          <p:spPr bwMode="auto">
            <a:xfrm flipH="1">
              <a:off x="4276" y="1019"/>
              <a:ext cx="54" cy="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695" name="Rectangle 91"/>
            <p:cNvSpPr>
              <a:spLocks noChangeArrowheads="1"/>
            </p:cNvSpPr>
            <p:nvPr/>
          </p:nvSpPr>
          <p:spPr bwMode="auto">
            <a:xfrm>
              <a:off x="4193" y="883"/>
              <a:ext cx="63" cy="136"/>
            </a:xfrm>
            <a:prstGeom prst="rect">
              <a:avLst/>
            </a:prstGeom>
            <a:solidFill>
              <a:srgbClr val="333399"/>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5696" name="Rectangle 92"/>
            <p:cNvSpPr>
              <a:spLocks noChangeArrowheads="1"/>
            </p:cNvSpPr>
            <p:nvPr/>
          </p:nvSpPr>
          <p:spPr bwMode="auto">
            <a:xfrm>
              <a:off x="4202" y="924"/>
              <a:ext cx="48"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grpSp>
      <p:sp>
        <p:nvSpPr>
          <p:cNvPr id="705697" name="Line 93"/>
          <p:cNvSpPr>
            <a:spLocks noChangeShapeType="1"/>
          </p:cNvSpPr>
          <p:nvPr/>
        </p:nvSpPr>
        <p:spPr bwMode="auto">
          <a:xfrm flipH="1">
            <a:off x="6915150" y="1528763"/>
            <a:ext cx="260350" cy="2587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5698" name="Text Box 139"/>
          <p:cNvSpPr txBox="1">
            <a:spLocks noChangeArrowheads="1"/>
          </p:cNvSpPr>
          <p:nvPr/>
        </p:nvSpPr>
        <p:spPr bwMode="auto">
          <a:xfrm>
            <a:off x="7367588" y="746125"/>
            <a:ext cx="12334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i="0">
                <a:solidFill>
                  <a:srgbClr val="000000"/>
                </a:solidFill>
                <a:latin typeface="Arial" charset="0"/>
              </a:rPr>
              <a:t>DNS server</a:t>
            </a:r>
          </a:p>
          <a:p>
            <a:pPr eaLnBrk="1" hangingPunct="1"/>
            <a:endParaRPr lang="en-US" sz="1600" i="0">
              <a:solidFill>
                <a:srgbClr val="000000"/>
              </a:solidFill>
              <a:latin typeface="Arial" charset="0"/>
            </a:endParaRPr>
          </a:p>
        </p:txBody>
      </p:sp>
      <p:grpSp>
        <p:nvGrpSpPr>
          <p:cNvPr id="705699" name="Group 166"/>
          <p:cNvGrpSpPr>
            <a:grpSpLocks/>
          </p:cNvGrpSpPr>
          <p:nvPr/>
        </p:nvGrpSpPr>
        <p:grpSpPr bwMode="auto">
          <a:xfrm>
            <a:off x="3795713" y="2409825"/>
            <a:ext cx="1576387" cy="1287463"/>
            <a:chOff x="3228" y="1776"/>
            <a:chExt cx="252" cy="96"/>
          </a:xfrm>
        </p:grpSpPr>
        <p:sp>
          <p:nvSpPr>
            <p:cNvPr id="705700" name="Line 164"/>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5701" name="Line 165"/>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05702" name="Group 167"/>
          <p:cNvGrpSpPr>
            <a:grpSpLocks/>
          </p:cNvGrpSpPr>
          <p:nvPr/>
        </p:nvGrpSpPr>
        <p:grpSpPr bwMode="auto">
          <a:xfrm flipH="1">
            <a:off x="5600700" y="2424113"/>
            <a:ext cx="400050" cy="152400"/>
            <a:chOff x="3228" y="1776"/>
            <a:chExt cx="252" cy="96"/>
          </a:xfrm>
        </p:grpSpPr>
        <p:sp>
          <p:nvSpPr>
            <p:cNvPr id="705703" name="Line 168"/>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5704" name="Line 169"/>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05705" name="Group 170"/>
          <p:cNvGrpSpPr>
            <a:grpSpLocks/>
          </p:cNvGrpSpPr>
          <p:nvPr/>
        </p:nvGrpSpPr>
        <p:grpSpPr bwMode="auto">
          <a:xfrm flipH="1" flipV="1">
            <a:off x="5753100" y="1900238"/>
            <a:ext cx="400050" cy="152400"/>
            <a:chOff x="3228" y="1776"/>
            <a:chExt cx="252" cy="96"/>
          </a:xfrm>
        </p:grpSpPr>
        <p:sp>
          <p:nvSpPr>
            <p:cNvPr id="705706" name="Line 171"/>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5707" name="Line 172"/>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05708" name="Group 173"/>
          <p:cNvGrpSpPr>
            <a:grpSpLocks/>
          </p:cNvGrpSpPr>
          <p:nvPr/>
        </p:nvGrpSpPr>
        <p:grpSpPr bwMode="auto">
          <a:xfrm flipH="1" flipV="1">
            <a:off x="7853363" y="2590800"/>
            <a:ext cx="400050" cy="152400"/>
            <a:chOff x="3228" y="1776"/>
            <a:chExt cx="252" cy="96"/>
          </a:xfrm>
        </p:grpSpPr>
        <p:sp>
          <p:nvSpPr>
            <p:cNvPr id="705709" name="Line 174"/>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5710" name="Line 175"/>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05711" name="Group 176"/>
          <p:cNvGrpSpPr>
            <a:grpSpLocks/>
          </p:cNvGrpSpPr>
          <p:nvPr/>
        </p:nvGrpSpPr>
        <p:grpSpPr bwMode="auto">
          <a:xfrm flipV="1">
            <a:off x="7029450" y="2609850"/>
            <a:ext cx="295275" cy="114300"/>
            <a:chOff x="3228" y="1776"/>
            <a:chExt cx="252" cy="96"/>
          </a:xfrm>
        </p:grpSpPr>
        <p:sp>
          <p:nvSpPr>
            <p:cNvPr id="705712" name="Line 177"/>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5713" name="Line 178"/>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05714" name="Group 179"/>
          <p:cNvGrpSpPr>
            <a:grpSpLocks/>
          </p:cNvGrpSpPr>
          <p:nvPr/>
        </p:nvGrpSpPr>
        <p:grpSpPr bwMode="auto">
          <a:xfrm rot="409689" flipH="1" flipV="1">
            <a:off x="7300913" y="1952625"/>
            <a:ext cx="452437" cy="57150"/>
            <a:chOff x="3228" y="1776"/>
            <a:chExt cx="252" cy="96"/>
          </a:xfrm>
        </p:grpSpPr>
        <p:sp>
          <p:nvSpPr>
            <p:cNvPr id="705715" name="Line 180"/>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5716" name="Line 181"/>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05717" name="Group 182"/>
          <p:cNvGrpSpPr>
            <a:grpSpLocks/>
          </p:cNvGrpSpPr>
          <p:nvPr/>
        </p:nvGrpSpPr>
        <p:grpSpPr bwMode="auto">
          <a:xfrm>
            <a:off x="6443663" y="2157413"/>
            <a:ext cx="295275" cy="114300"/>
            <a:chOff x="3228" y="1776"/>
            <a:chExt cx="252" cy="96"/>
          </a:xfrm>
        </p:grpSpPr>
        <p:sp>
          <p:nvSpPr>
            <p:cNvPr id="705718" name="Line 183"/>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5719" name="Line 184"/>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05720" name="Group 185"/>
          <p:cNvGrpSpPr>
            <a:grpSpLocks/>
          </p:cNvGrpSpPr>
          <p:nvPr/>
        </p:nvGrpSpPr>
        <p:grpSpPr bwMode="auto">
          <a:xfrm flipH="1">
            <a:off x="7081838" y="2157413"/>
            <a:ext cx="295275" cy="114300"/>
            <a:chOff x="3228" y="1776"/>
            <a:chExt cx="252" cy="96"/>
          </a:xfrm>
        </p:grpSpPr>
        <p:sp>
          <p:nvSpPr>
            <p:cNvPr id="705721" name="Line 186"/>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5722" name="Line 187"/>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05723" name="Group 187"/>
          <p:cNvGrpSpPr>
            <a:grpSpLocks/>
          </p:cNvGrpSpPr>
          <p:nvPr/>
        </p:nvGrpSpPr>
        <p:grpSpPr bwMode="auto">
          <a:xfrm>
            <a:off x="5980113" y="438150"/>
            <a:ext cx="1316037" cy="1314450"/>
            <a:chOff x="931" y="1941"/>
            <a:chExt cx="829" cy="828"/>
          </a:xfrm>
        </p:grpSpPr>
        <p:sp>
          <p:nvSpPr>
            <p:cNvPr id="705724" name="Freeform 188"/>
            <p:cNvSpPr>
              <a:spLocks/>
            </p:cNvSpPr>
            <p:nvPr/>
          </p:nvSpPr>
          <p:spPr bwMode="auto">
            <a:xfrm>
              <a:off x="1424" y="1965"/>
              <a:ext cx="336" cy="801"/>
            </a:xfrm>
            <a:custGeom>
              <a:avLst/>
              <a:gdLst>
                <a:gd name="T0" fmla="*/ 14 w 551"/>
                <a:gd name="T1" fmla="*/ 0 h 801"/>
                <a:gd name="T2" fmla="*/ 551 w 551"/>
                <a:gd name="T3" fmla="*/ 402 h 801"/>
                <a:gd name="T4" fmla="*/ 6 w 551"/>
                <a:gd name="T5" fmla="*/ 801 h 801"/>
                <a:gd name="T6" fmla="*/ 13 w 551"/>
                <a:gd name="T7" fmla="*/ 535 h 801"/>
                <a:gd name="T8" fmla="*/ 0 w 551"/>
                <a:gd name="T9" fmla="*/ 371 h 801"/>
                <a:gd name="T10" fmla="*/ 14 w 551"/>
                <a:gd name="T11" fmla="*/ 0 h 801"/>
              </a:gdLst>
              <a:ahLst/>
              <a:cxnLst>
                <a:cxn ang="0">
                  <a:pos x="T0" y="T1"/>
                </a:cxn>
                <a:cxn ang="0">
                  <a:pos x="T2" y="T3"/>
                </a:cxn>
                <a:cxn ang="0">
                  <a:pos x="T4" y="T5"/>
                </a:cxn>
                <a:cxn ang="0">
                  <a:pos x="T6" y="T7"/>
                </a:cxn>
                <a:cxn ang="0">
                  <a:pos x="T8" y="T9"/>
                </a:cxn>
                <a:cxn ang="0">
                  <a:pos x="T10" y="T11"/>
                </a:cxn>
              </a:cxnLst>
              <a:rect l="0" t="0" r="r" b="b"/>
              <a:pathLst>
                <a:path w="551" h="801">
                  <a:moveTo>
                    <a:pt x="14" y="0"/>
                  </a:moveTo>
                  <a:lnTo>
                    <a:pt x="551" y="402"/>
                  </a:lnTo>
                  <a:lnTo>
                    <a:pt x="6" y="801"/>
                  </a:lnTo>
                  <a:lnTo>
                    <a:pt x="13" y="535"/>
                  </a:lnTo>
                  <a:lnTo>
                    <a:pt x="0" y="371"/>
                  </a:lnTo>
                  <a:lnTo>
                    <a:pt x="14" y="0"/>
                  </a:lnTo>
                  <a:close/>
                </a:path>
              </a:pathLst>
            </a:custGeom>
            <a:gradFill rotWithShape="1">
              <a:gsLst>
                <a:gs pos="0">
                  <a:schemeClr val="bg1"/>
                </a:gs>
                <a:gs pos="100000">
                  <a:srgbClr val="FF0000"/>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705725" name="Group 189"/>
            <p:cNvGrpSpPr>
              <a:grpSpLocks/>
            </p:cNvGrpSpPr>
            <p:nvPr/>
          </p:nvGrpSpPr>
          <p:grpSpPr bwMode="auto">
            <a:xfrm>
              <a:off x="931" y="1941"/>
              <a:ext cx="500" cy="828"/>
              <a:chOff x="569" y="2954"/>
              <a:chExt cx="500" cy="828"/>
            </a:xfrm>
          </p:grpSpPr>
          <p:sp>
            <p:nvSpPr>
              <p:cNvPr id="705726" name="Rectangle 190"/>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727" name="Text Box 191"/>
              <p:cNvSpPr txBox="1">
                <a:spLocks noChangeArrowheads="1"/>
              </p:cNvSpPr>
              <p:nvPr/>
            </p:nvSpPr>
            <p:spPr bwMode="auto">
              <a:xfrm>
                <a:off x="639" y="2954"/>
                <a:ext cx="385"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i="0">
                    <a:latin typeface="Arial" charset="0"/>
                  </a:rPr>
                  <a:t>DNS</a:t>
                </a:r>
              </a:p>
              <a:p>
                <a:pPr algn="ctr"/>
                <a:r>
                  <a:rPr lang="en-US" sz="1600" i="0">
                    <a:latin typeface="Arial" charset="0"/>
                  </a:rPr>
                  <a:t>UDP</a:t>
                </a:r>
              </a:p>
              <a:p>
                <a:pPr algn="ctr"/>
                <a:r>
                  <a:rPr lang="en-US" sz="1600" i="0">
                    <a:latin typeface="Arial" charset="0"/>
                  </a:rPr>
                  <a:t>IP</a:t>
                </a:r>
              </a:p>
              <a:p>
                <a:pPr algn="ctr"/>
                <a:r>
                  <a:rPr lang="en-US" sz="1600" i="0">
                    <a:latin typeface="Arial" charset="0"/>
                  </a:rPr>
                  <a:t>Eth</a:t>
                </a:r>
              </a:p>
              <a:p>
                <a:pPr algn="ctr"/>
                <a:r>
                  <a:rPr lang="en-US" sz="1600" i="0">
                    <a:latin typeface="Arial" charset="0"/>
                  </a:rPr>
                  <a:t>Phy</a:t>
                </a:r>
              </a:p>
            </p:txBody>
          </p:sp>
          <p:sp>
            <p:nvSpPr>
              <p:cNvPr id="705728" name="Line 192"/>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5729" name="Line 193"/>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5730" name="Line 194"/>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5731" name="Line 195"/>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705732" name="Group 196"/>
          <p:cNvGrpSpPr>
            <a:grpSpLocks/>
          </p:cNvGrpSpPr>
          <p:nvPr/>
        </p:nvGrpSpPr>
        <p:grpSpPr bwMode="auto">
          <a:xfrm>
            <a:off x="4881563" y="558800"/>
            <a:ext cx="1081087" cy="1217613"/>
            <a:chOff x="1404" y="3105"/>
            <a:chExt cx="681" cy="767"/>
          </a:xfrm>
        </p:grpSpPr>
        <p:grpSp>
          <p:nvGrpSpPr>
            <p:cNvPr id="705733" name="Group 197"/>
            <p:cNvGrpSpPr>
              <a:grpSpLocks/>
            </p:cNvGrpSpPr>
            <p:nvPr/>
          </p:nvGrpSpPr>
          <p:grpSpPr bwMode="auto">
            <a:xfrm>
              <a:off x="1404" y="3355"/>
              <a:ext cx="681" cy="468"/>
              <a:chOff x="42" y="886"/>
              <a:chExt cx="681" cy="468"/>
            </a:xfrm>
          </p:grpSpPr>
          <p:grpSp>
            <p:nvGrpSpPr>
              <p:cNvPr id="705734" name="Group 198"/>
              <p:cNvGrpSpPr>
                <a:grpSpLocks/>
              </p:cNvGrpSpPr>
              <p:nvPr/>
            </p:nvGrpSpPr>
            <p:grpSpPr bwMode="auto">
              <a:xfrm>
                <a:off x="278" y="886"/>
                <a:ext cx="354" cy="154"/>
                <a:chOff x="740" y="3209"/>
                <a:chExt cx="354" cy="154"/>
              </a:xfrm>
            </p:grpSpPr>
            <p:grpSp>
              <p:nvGrpSpPr>
                <p:cNvPr id="705735" name="Group 199"/>
                <p:cNvGrpSpPr>
                  <a:grpSpLocks/>
                </p:cNvGrpSpPr>
                <p:nvPr/>
              </p:nvGrpSpPr>
              <p:grpSpPr bwMode="auto">
                <a:xfrm>
                  <a:off x="794" y="3209"/>
                  <a:ext cx="290" cy="154"/>
                  <a:chOff x="844" y="3337"/>
                  <a:chExt cx="290" cy="154"/>
                </a:xfrm>
              </p:grpSpPr>
              <p:sp>
                <p:nvSpPr>
                  <p:cNvPr id="705736" name="Rectangle 200"/>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737" name="Text Box 201"/>
                  <p:cNvSpPr txBox="1">
                    <a:spLocks noChangeArrowheads="1"/>
                  </p:cNvSpPr>
                  <p:nvPr/>
                </p:nvSpPr>
                <p:spPr bwMode="auto">
                  <a:xfrm>
                    <a:off x="844" y="3337"/>
                    <a:ext cx="28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DNS</a:t>
                    </a:r>
                  </a:p>
                </p:txBody>
              </p:sp>
            </p:grpSp>
            <p:sp>
              <p:nvSpPr>
                <p:cNvPr id="705738" name="Rectangle 202"/>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739" name="Rectangle 203"/>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5740" name="Group 204"/>
              <p:cNvGrpSpPr>
                <a:grpSpLocks/>
              </p:cNvGrpSpPr>
              <p:nvPr/>
            </p:nvGrpSpPr>
            <p:grpSpPr bwMode="auto">
              <a:xfrm>
                <a:off x="278" y="1034"/>
                <a:ext cx="354" cy="154"/>
                <a:chOff x="836" y="3305"/>
                <a:chExt cx="354" cy="154"/>
              </a:xfrm>
            </p:grpSpPr>
            <p:grpSp>
              <p:nvGrpSpPr>
                <p:cNvPr id="705741" name="Group 205"/>
                <p:cNvGrpSpPr>
                  <a:grpSpLocks/>
                </p:cNvGrpSpPr>
                <p:nvPr/>
              </p:nvGrpSpPr>
              <p:grpSpPr bwMode="auto">
                <a:xfrm>
                  <a:off x="890" y="3305"/>
                  <a:ext cx="290" cy="154"/>
                  <a:chOff x="844" y="3337"/>
                  <a:chExt cx="290" cy="154"/>
                </a:xfrm>
              </p:grpSpPr>
              <p:sp>
                <p:nvSpPr>
                  <p:cNvPr id="705742" name="Rectangle 206"/>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743" name="Text Box 207"/>
                  <p:cNvSpPr txBox="1">
                    <a:spLocks noChangeArrowheads="1"/>
                  </p:cNvSpPr>
                  <p:nvPr/>
                </p:nvSpPr>
                <p:spPr bwMode="auto">
                  <a:xfrm>
                    <a:off x="844" y="3337"/>
                    <a:ext cx="28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DNS</a:t>
                    </a:r>
                  </a:p>
                </p:txBody>
              </p:sp>
            </p:grpSp>
            <p:grpSp>
              <p:nvGrpSpPr>
                <p:cNvPr id="705744" name="Group 208"/>
                <p:cNvGrpSpPr>
                  <a:grpSpLocks/>
                </p:cNvGrpSpPr>
                <p:nvPr/>
              </p:nvGrpSpPr>
              <p:grpSpPr bwMode="auto">
                <a:xfrm>
                  <a:off x="836" y="3334"/>
                  <a:ext cx="354" cy="94"/>
                  <a:chOff x="836" y="3334"/>
                  <a:chExt cx="354" cy="94"/>
                </a:xfrm>
              </p:grpSpPr>
              <p:sp>
                <p:nvSpPr>
                  <p:cNvPr id="705745" name="Rectangle 209"/>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746" name="Rectangle 210"/>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05747" name="Group 211"/>
              <p:cNvGrpSpPr>
                <a:grpSpLocks/>
              </p:cNvGrpSpPr>
              <p:nvPr/>
            </p:nvGrpSpPr>
            <p:grpSpPr bwMode="auto">
              <a:xfrm>
                <a:off x="165" y="1054"/>
                <a:ext cx="480" cy="112"/>
                <a:chOff x="627" y="3377"/>
                <a:chExt cx="480" cy="112"/>
              </a:xfrm>
            </p:grpSpPr>
            <p:sp>
              <p:nvSpPr>
                <p:cNvPr id="705748" name="Rectangle 212"/>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749" name="Rectangle 213"/>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5750" name="Group 214"/>
              <p:cNvGrpSpPr>
                <a:grpSpLocks/>
              </p:cNvGrpSpPr>
              <p:nvPr/>
            </p:nvGrpSpPr>
            <p:grpSpPr bwMode="auto">
              <a:xfrm>
                <a:off x="42" y="1200"/>
                <a:ext cx="681" cy="154"/>
                <a:chOff x="504" y="3523"/>
                <a:chExt cx="681" cy="154"/>
              </a:xfrm>
            </p:grpSpPr>
            <p:grpSp>
              <p:nvGrpSpPr>
                <p:cNvPr id="705751" name="Group 215"/>
                <p:cNvGrpSpPr>
                  <a:grpSpLocks/>
                </p:cNvGrpSpPr>
                <p:nvPr/>
              </p:nvGrpSpPr>
              <p:grpSpPr bwMode="auto">
                <a:xfrm>
                  <a:off x="623" y="3523"/>
                  <a:ext cx="480" cy="154"/>
                  <a:chOff x="723" y="3453"/>
                  <a:chExt cx="480" cy="154"/>
                </a:xfrm>
              </p:grpSpPr>
              <p:grpSp>
                <p:nvGrpSpPr>
                  <p:cNvPr id="705752" name="Group 216"/>
                  <p:cNvGrpSpPr>
                    <a:grpSpLocks/>
                  </p:cNvGrpSpPr>
                  <p:nvPr/>
                </p:nvGrpSpPr>
                <p:grpSpPr bwMode="auto">
                  <a:xfrm>
                    <a:off x="836" y="3453"/>
                    <a:ext cx="354" cy="154"/>
                    <a:chOff x="836" y="3305"/>
                    <a:chExt cx="354" cy="154"/>
                  </a:xfrm>
                </p:grpSpPr>
                <p:grpSp>
                  <p:nvGrpSpPr>
                    <p:cNvPr id="705753" name="Group 217"/>
                    <p:cNvGrpSpPr>
                      <a:grpSpLocks/>
                    </p:cNvGrpSpPr>
                    <p:nvPr/>
                  </p:nvGrpSpPr>
                  <p:grpSpPr bwMode="auto">
                    <a:xfrm>
                      <a:off x="890" y="3305"/>
                      <a:ext cx="290" cy="154"/>
                      <a:chOff x="844" y="3337"/>
                      <a:chExt cx="290" cy="154"/>
                    </a:xfrm>
                  </p:grpSpPr>
                  <p:sp>
                    <p:nvSpPr>
                      <p:cNvPr id="705754" name="Rectangle 218"/>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755" name="Text Box 219"/>
                      <p:cNvSpPr txBox="1">
                        <a:spLocks noChangeArrowheads="1"/>
                      </p:cNvSpPr>
                      <p:nvPr/>
                    </p:nvSpPr>
                    <p:spPr bwMode="auto">
                      <a:xfrm>
                        <a:off x="844" y="3337"/>
                        <a:ext cx="28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DNS</a:t>
                        </a:r>
                      </a:p>
                    </p:txBody>
                  </p:sp>
                </p:grpSp>
                <p:grpSp>
                  <p:nvGrpSpPr>
                    <p:cNvPr id="705756" name="Group 220"/>
                    <p:cNvGrpSpPr>
                      <a:grpSpLocks/>
                    </p:cNvGrpSpPr>
                    <p:nvPr/>
                  </p:nvGrpSpPr>
                  <p:grpSpPr bwMode="auto">
                    <a:xfrm>
                      <a:off x="836" y="3334"/>
                      <a:ext cx="354" cy="94"/>
                      <a:chOff x="836" y="3334"/>
                      <a:chExt cx="354" cy="94"/>
                    </a:xfrm>
                  </p:grpSpPr>
                  <p:sp>
                    <p:nvSpPr>
                      <p:cNvPr id="705757" name="Rectangle 221"/>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758" name="Rectangle 222"/>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05759" name="Rectangle 223"/>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760" name="Rectangle 224"/>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5761" name="Rectangle 225"/>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762" name="Rectangle 226"/>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763" name="Rectangle 227"/>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05764" name="AutoShape 228"/>
            <p:cNvSpPr>
              <a:spLocks noChangeArrowheads="1"/>
            </p:cNvSpPr>
            <p:nvPr/>
          </p:nvSpPr>
          <p:spPr bwMode="auto">
            <a:xfrm rot="10800000">
              <a:off x="1727" y="3105"/>
              <a:ext cx="240" cy="767"/>
            </a:xfrm>
            <a:prstGeom prst="downArrow">
              <a:avLst>
                <a:gd name="adj1" fmla="val 54167"/>
                <a:gd name="adj2" fmla="val 51311"/>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05765" name="Group 229"/>
            <p:cNvGrpSpPr>
              <a:grpSpLocks/>
            </p:cNvGrpSpPr>
            <p:nvPr/>
          </p:nvGrpSpPr>
          <p:grpSpPr bwMode="auto">
            <a:xfrm>
              <a:off x="1695" y="3227"/>
              <a:ext cx="290" cy="154"/>
              <a:chOff x="844" y="3337"/>
              <a:chExt cx="290" cy="154"/>
            </a:xfrm>
          </p:grpSpPr>
          <p:sp>
            <p:nvSpPr>
              <p:cNvPr id="705766" name="Rectangle 230"/>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767" name="Text Box 231"/>
              <p:cNvSpPr txBox="1">
                <a:spLocks noChangeArrowheads="1"/>
              </p:cNvSpPr>
              <p:nvPr/>
            </p:nvSpPr>
            <p:spPr bwMode="auto">
              <a:xfrm>
                <a:off x="844" y="3337"/>
                <a:ext cx="28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DNS</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705589"/>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705625"/>
                                        </p:tgtEl>
                                        <p:attrNameLst>
                                          <p:attrName>style.visibility</p:attrName>
                                        </p:attrNameLst>
                                      </p:cBhvr>
                                      <p:to>
                                        <p:strVal val="visible"/>
                                      </p:to>
                                    </p:set>
                                  </p:childTnLst>
                                </p:cTn>
                              </p:par>
                            </p:childTnLst>
                          </p:cTn>
                        </p:par>
                        <p:par>
                          <p:cTn id="10" fill="hold" nodeType="afterGroup">
                            <p:stCondLst>
                              <p:cond delay="0"/>
                            </p:stCondLst>
                            <p:childTnLst>
                              <p:par>
                                <p:cTn id="11" presetID="0" presetClass="path" presetSubtype="0" accel="50000" decel="50000" fill="hold" nodeType="afterEffect">
                                  <p:stCondLst>
                                    <p:cond delay="0"/>
                                  </p:stCondLst>
                                  <p:childTnLst>
                                    <p:animMotion origin="layout" path="M 1.66667E-6 -0.00995 L 0.32587 -0.01018 L 0.22726 0.14666 " pathEditMode="relative" rAng="0" ptsTypes="AAA">
                                      <p:cBhvr>
                                        <p:cTn id="12" dur="2000" fill="hold"/>
                                        <p:tgtEl>
                                          <p:spTgt spid="705625"/>
                                        </p:tgtEl>
                                        <p:attrNameLst>
                                          <p:attrName>ppt_x</p:attrName>
                                          <p:attrName>ppt_y</p:attrName>
                                        </p:attrNameLst>
                                      </p:cBhvr>
                                      <p:rCtr x="16285" y="7819"/>
                                    </p:animMotion>
                                  </p:childTnLst>
                                </p:cTn>
                              </p:par>
                              <p:par>
                                <p:cTn id="13" presetID="1" presetClass="entr" presetSubtype="0" fill="hold" grpId="0" nodeType="withEffect">
                                  <p:stCondLst>
                                    <p:cond delay="0"/>
                                  </p:stCondLst>
                                  <p:childTnLst>
                                    <p:set>
                                      <p:cBhvr>
                                        <p:cTn id="14" dur="1" fill="hold">
                                          <p:stCondLst>
                                            <p:cond delay="0"/>
                                          </p:stCondLst>
                                        </p:cTn>
                                        <p:tgtEl>
                                          <p:spTgt spid="70563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nodeType="clickEffect">
                                  <p:stCondLst>
                                    <p:cond delay="0"/>
                                  </p:stCondLst>
                                  <p:childTnLst>
                                    <p:animMotion origin="layout" path="M 0.22726 0.14666 L 0.29844 0.14527 L 0.46528 -0.03516 L 0.46406 -0.16678 " pathEditMode="relative" rAng="0" ptsTypes="AAAA">
                                      <p:cBhvr>
                                        <p:cTn id="18" dur="2000" fill="hold"/>
                                        <p:tgtEl>
                                          <p:spTgt spid="705625"/>
                                        </p:tgtEl>
                                        <p:attrNameLst>
                                          <p:attrName>ppt_x</p:attrName>
                                          <p:attrName>ppt_y</p:attrName>
                                        </p:attrNameLst>
                                      </p:cBhvr>
                                      <p:rCtr x="11892" y="-15684"/>
                                    </p:animMotion>
                                  </p:childTnLst>
                                </p:cTn>
                              </p:par>
                              <p:par>
                                <p:cTn id="19" presetID="1" presetClass="entr" presetSubtype="0" fill="hold" grpId="0" nodeType="withEffect">
                                  <p:stCondLst>
                                    <p:cond delay="0"/>
                                  </p:stCondLst>
                                  <p:childTnLst>
                                    <p:set>
                                      <p:cBhvr>
                                        <p:cTn id="20" dur="1" fill="hold">
                                          <p:stCondLst>
                                            <p:cond delay="0"/>
                                          </p:stCondLst>
                                        </p:cTn>
                                        <p:tgtEl>
                                          <p:spTgt spid="705640"/>
                                        </p:tgtEl>
                                        <p:attrNameLst>
                                          <p:attrName>style.visibility</p:attrName>
                                        </p:attrNameLst>
                                      </p:cBhvr>
                                      <p:to>
                                        <p:strVal val="visible"/>
                                      </p:to>
                                    </p:set>
                                  </p:childTnLst>
                                </p:cTn>
                              </p:par>
                            </p:childTnLst>
                          </p:cTn>
                        </p:par>
                        <p:par>
                          <p:cTn id="21" fill="hold" nodeType="afterGroup">
                            <p:stCondLst>
                              <p:cond delay="2000"/>
                            </p:stCondLst>
                            <p:childTnLst>
                              <p:par>
                                <p:cTn id="22" presetID="22" presetClass="entr" presetSubtype="2" fill="hold" nodeType="afterEffect">
                                  <p:stCondLst>
                                    <p:cond delay="0"/>
                                  </p:stCondLst>
                                  <p:childTnLst>
                                    <p:set>
                                      <p:cBhvr>
                                        <p:cTn id="23" dur="1" fill="hold">
                                          <p:stCondLst>
                                            <p:cond delay="0"/>
                                          </p:stCondLst>
                                        </p:cTn>
                                        <p:tgtEl>
                                          <p:spTgt spid="705723"/>
                                        </p:tgtEl>
                                        <p:attrNameLst>
                                          <p:attrName>style.visibility</p:attrName>
                                        </p:attrNameLst>
                                      </p:cBhvr>
                                      <p:to>
                                        <p:strVal val="visible"/>
                                      </p:to>
                                    </p:set>
                                    <p:animEffect transition="in" filter="wipe(right)">
                                      <p:cBhvr>
                                        <p:cTn id="24" dur="500"/>
                                        <p:tgtEl>
                                          <p:spTgt spid="705723"/>
                                        </p:tgtEl>
                                      </p:cBhvr>
                                    </p:animEffect>
                                  </p:childTnLst>
                                </p:cTn>
                              </p:par>
                              <p:par>
                                <p:cTn id="25" presetID="1" presetClass="exit" presetSubtype="0" fill="hold" nodeType="withEffect">
                                  <p:stCondLst>
                                    <p:cond delay="0"/>
                                  </p:stCondLst>
                                  <p:childTnLst>
                                    <p:set>
                                      <p:cBhvr>
                                        <p:cTn id="26" dur="1" fill="hold">
                                          <p:stCondLst>
                                            <p:cond delay="0"/>
                                          </p:stCondLst>
                                        </p:cTn>
                                        <p:tgtEl>
                                          <p:spTgt spid="705625"/>
                                        </p:tgtEl>
                                        <p:attrNameLst>
                                          <p:attrName>style.visibility</p:attrName>
                                        </p:attrNameLst>
                                      </p:cBhvr>
                                      <p:to>
                                        <p:strVal val="hidden"/>
                                      </p:to>
                                    </p:set>
                                  </p:childTnLst>
                                </p:cTn>
                              </p:par>
                            </p:childTnLst>
                          </p:cTn>
                        </p:par>
                        <p:par>
                          <p:cTn id="27" fill="hold" nodeType="afterGroup">
                            <p:stCondLst>
                              <p:cond delay="2500"/>
                            </p:stCondLst>
                            <p:childTnLst>
                              <p:par>
                                <p:cTn id="28" presetID="22" presetClass="entr" presetSubtype="4" fill="hold" nodeType="afterEffect">
                                  <p:stCondLst>
                                    <p:cond delay="0"/>
                                  </p:stCondLst>
                                  <p:childTnLst>
                                    <p:set>
                                      <p:cBhvr>
                                        <p:cTn id="29" dur="1" fill="hold">
                                          <p:stCondLst>
                                            <p:cond delay="0"/>
                                          </p:stCondLst>
                                        </p:cTn>
                                        <p:tgtEl>
                                          <p:spTgt spid="705732"/>
                                        </p:tgtEl>
                                        <p:attrNameLst>
                                          <p:attrName>style.visibility</p:attrName>
                                        </p:attrNameLst>
                                      </p:cBhvr>
                                      <p:to>
                                        <p:strVal val="visible"/>
                                      </p:to>
                                    </p:set>
                                    <p:animEffect transition="in" filter="wipe(down)">
                                      <p:cBhvr>
                                        <p:cTn id="30" dur="1000"/>
                                        <p:tgtEl>
                                          <p:spTgt spid="705732"/>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7056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639" grpId="0"/>
      <p:bldP spid="705640" grpId="0"/>
      <p:bldP spid="705641"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Footer Placeholder 4"/>
          <p:cNvSpPr>
            <a:spLocks noGrp="1"/>
          </p:cNvSpPr>
          <p:nvPr>
            <p:ph type="ftr" sz="quarter" idx="11"/>
          </p:nvPr>
        </p:nvSpPr>
        <p:spPr/>
        <p:txBody>
          <a:bodyPr/>
          <a:lstStyle/>
          <a:p>
            <a:r>
              <a:rPr lang="en-US"/>
              <a:t>5: DataLink Layer</a:t>
            </a:r>
          </a:p>
        </p:txBody>
      </p:sp>
      <p:sp>
        <p:nvSpPr>
          <p:cNvPr id="231" name="Slide Number Placeholder 5"/>
          <p:cNvSpPr>
            <a:spLocks noGrp="1"/>
          </p:cNvSpPr>
          <p:nvPr>
            <p:ph type="sldNum" sz="quarter" idx="12"/>
          </p:nvPr>
        </p:nvSpPr>
        <p:spPr/>
        <p:txBody>
          <a:bodyPr/>
          <a:lstStyle/>
          <a:p>
            <a:r>
              <a:rPr lang="en-US"/>
              <a:t>5-</a:t>
            </a:r>
            <a:fld id="{F05E8DCA-44BD-4FE8-815A-76C61BE6CF16}" type="slidenum">
              <a:rPr lang="en-US"/>
              <a:pPr/>
              <a:t>99</a:t>
            </a:fld>
            <a:endParaRPr lang="en-US"/>
          </a:p>
        </p:txBody>
      </p:sp>
      <p:sp>
        <p:nvSpPr>
          <p:cNvPr id="706853" name="Freeform 293"/>
          <p:cNvSpPr>
            <a:spLocks/>
          </p:cNvSpPr>
          <p:nvPr/>
        </p:nvSpPr>
        <p:spPr bwMode="auto">
          <a:xfrm>
            <a:off x="322263" y="4619625"/>
            <a:ext cx="3963987" cy="1716088"/>
          </a:xfrm>
          <a:custGeom>
            <a:avLst/>
            <a:gdLst>
              <a:gd name="T0" fmla="*/ 475 w 2497"/>
              <a:gd name="T1" fmla="*/ 274 h 1081"/>
              <a:gd name="T2" fmla="*/ 204 w 2497"/>
              <a:gd name="T3" fmla="*/ 437 h 1081"/>
              <a:gd name="T4" fmla="*/ 21 w 2497"/>
              <a:gd name="T5" fmla="*/ 559 h 1081"/>
              <a:gd name="T6" fmla="*/ 75 w 2497"/>
              <a:gd name="T7" fmla="*/ 776 h 1081"/>
              <a:gd name="T8" fmla="*/ 136 w 2497"/>
              <a:gd name="T9" fmla="*/ 810 h 1081"/>
              <a:gd name="T10" fmla="*/ 197 w 2497"/>
              <a:gd name="T11" fmla="*/ 905 h 1081"/>
              <a:gd name="T12" fmla="*/ 319 w 2497"/>
              <a:gd name="T13" fmla="*/ 986 h 1081"/>
              <a:gd name="T14" fmla="*/ 726 w 2497"/>
              <a:gd name="T15" fmla="*/ 1000 h 1081"/>
              <a:gd name="T16" fmla="*/ 1349 w 2497"/>
              <a:gd name="T17" fmla="*/ 966 h 1081"/>
              <a:gd name="T18" fmla="*/ 1945 w 2497"/>
              <a:gd name="T19" fmla="*/ 1033 h 1081"/>
              <a:gd name="T20" fmla="*/ 2311 w 2497"/>
              <a:gd name="T21" fmla="*/ 993 h 1081"/>
              <a:gd name="T22" fmla="*/ 2460 w 2497"/>
              <a:gd name="T23" fmla="*/ 506 h 1081"/>
              <a:gd name="T24" fmla="*/ 2088 w 2497"/>
              <a:gd name="T25" fmla="*/ 58 h 1081"/>
              <a:gd name="T26" fmla="*/ 1308 w 2497"/>
              <a:gd name="T27" fmla="*/ 159 h 1081"/>
              <a:gd name="T28" fmla="*/ 766 w 2497"/>
              <a:gd name="T29" fmla="*/ 186 h 1081"/>
              <a:gd name="T30" fmla="*/ 475 w 2497"/>
              <a:gd name="T31" fmla="*/ 274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97" h="1081">
                <a:moveTo>
                  <a:pt x="475" y="274"/>
                </a:moveTo>
                <a:cubicBezTo>
                  <a:pt x="381" y="316"/>
                  <a:pt x="280" y="389"/>
                  <a:pt x="204" y="437"/>
                </a:cubicBezTo>
                <a:cubicBezTo>
                  <a:pt x="128" y="485"/>
                  <a:pt x="42" y="503"/>
                  <a:pt x="21" y="559"/>
                </a:cubicBezTo>
                <a:cubicBezTo>
                  <a:pt x="0" y="615"/>
                  <a:pt x="56" y="734"/>
                  <a:pt x="75" y="776"/>
                </a:cubicBezTo>
                <a:cubicBezTo>
                  <a:pt x="94" y="818"/>
                  <a:pt x="116" y="789"/>
                  <a:pt x="136" y="810"/>
                </a:cubicBezTo>
                <a:cubicBezTo>
                  <a:pt x="156" y="831"/>
                  <a:pt x="167" y="876"/>
                  <a:pt x="197" y="905"/>
                </a:cubicBezTo>
                <a:cubicBezTo>
                  <a:pt x="227" y="934"/>
                  <a:pt x="231" y="970"/>
                  <a:pt x="319" y="986"/>
                </a:cubicBezTo>
                <a:cubicBezTo>
                  <a:pt x="407" y="1002"/>
                  <a:pt x="554" y="1003"/>
                  <a:pt x="726" y="1000"/>
                </a:cubicBezTo>
                <a:cubicBezTo>
                  <a:pt x="898" y="997"/>
                  <a:pt x="1146" y="961"/>
                  <a:pt x="1349" y="966"/>
                </a:cubicBezTo>
                <a:cubicBezTo>
                  <a:pt x="1552" y="971"/>
                  <a:pt x="1785" y="1028"/>
                  <a:pt x="1945" y="1033"/>
                </a:cubicBezTo>
                <a:cubicBezTo>
                  <a:pt x="2105" y="1038"/>
                  <a:pt x="2225" y="1081"/>
                  <a:pt x="2311" y="993"/>
                </a:cubicBezTo>
                <a:cubicBezTo>
                  <a:pt x="2397" y="905"/>
                  <a:pt x="2497" y="662"/>
                  <a:pt x="2460" y="506"/>
                </a:cubicBezTo>
                <a:cubicBezTo>
                  <a:pt x="2423" y="350"/>
                  <a:pt x="2280" y="116"/>
                  <a:pt x="2088" y="58"/>
                </a:cubicBezTo>
                <a:cubicBezTo>
                  <a:pt x="1896" y="0"/>
                  <a:pt x="1528" y="138"/>
                  <a:pt x="1308" y="159"/>
                </a:cubicBezTo>
                <a:cubicBezTo>
                  <a:pt x="1088" y="180"/>
                  <a:pt x="906" y="167"/>
                  <a:pt x="766" y="186"/>
                </a:cubicBezTo>
                <a:cubicBezTo>
                  <a:pt x="626" y="205"/>
                  <a:pt x="569" y="232"/>
                  <a:pt x="475" y="274"/>
                </a:cubicBezTo>
                <a:close/>
              </a:path>
            </a:pathLst>
          </a:custGeom>
          <a:gradFill rotWithShape="1">
            <a:gsLst>
              <a:gs pos="0">
                <a:srgbClr val="00FFFF"/>
              </a:gs>
              <a:gs pos="100000">
                <a:srgbClr val="FFFFFF"/>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6852" name="Freeform 292"/>
          <p:cNvSpPr>
            <a:spLocks/>
          </p:cNvSpPr>
          <p:nvPr/>
        </p:nvSpPr>
        <p:spPr bwMode="auto">
          <a:xfrm>
            <a:off x="4751388" y="871538"/>
            <a:ext cx="1919287" cy="2227262"/>
          </a:xfrm>
          <a:custGeom>
            <a:avLst/>
            <a:gdLst>
              <a:gd name="T0" fmla="*/ 84 w 1209"/>
              <a:gd name="T1" fmla="*/ 528 h 1403"/>
              <a:gd name="T2" fmla="*/ 16 w 1209"/>
              <a:gd name="T3" fmla="*/ 705 h 1403"/>
              <a:gd name="T4" fmla="*/ 9 w 1209"/>
              <a:gd name="T5" fmla="*/ 901 h 1403"/>
              <a:gd name="T6" fmla="*/ 70 w 1209"/>
              <a:gd name="T7" fmla="*/ 1043 h 1403"/>
              <a:gd name="T8" fmla="*/ 165 w 1209"/>
              <a:gd name="T9" fmla="*/ 1260 h 1403"/>
              <a:gd name="T10" fmla="*/ 280 w 1209"/>
              <a:gd name="T11" fmla="*/ 1342 h 1403"/>
              <a:gd name="T12" fmla="*/ 510 w 1209"/>
              <a:gd name="T13" fmla="*/ 1369 h 1403"/>
              <a:gd name="T14" fmla="*/ 985 w 1209"/>
              <a:gd name="T15" fmla="*/ 1348 h 1403"/>
              <a:gd name="T16" fmla="*/ 985 w 1209"/>
              <a:gd name="T17" fmla="*/ 27 h 1403"/>
              <a:gd name="T18" fmla="*/ 477 w 1209"/>
              <a:gd name="T19" fmla="*/ 156 h 1403"/>
              <a:gd name="T20" fmla="*/ 212 w 1209"/>
              <a:gd name="T21" fmla="*/ 271 h 1403"/>
              <a:gd name="T22" fmla="*/ 84 w 1209"/>
              <a:gd name="T23" fmla="*/ 528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9" h="1403">
                <a:moveTo>
                  <a:pt x="84" y="528"/>
                </a:moveTo>
                <a:cubicBezTo>
                  <a:pt x="51" y="600"/>
                  <a:pt x="28" y="643"/>
                  <a:pt x="16" y="705"/>
                </a:cubicBezTo>
                <a:cubicBezTo>
                  <a:pt x="4" y="767"/>
                  <a:pt x="0" y="845"/>
                  <a:pt x="9" y="901"/>
                </a:cubicBezTo>
                <a:cubicBezTo>
                  <a:pt x="18" y="957"/>
                  <a:pt x="44" y="983"/>
                  <a:pt x="70" y="1043"/>
                </a:cubicBezTo>
                <a:cubicBezTo>
                  <a:pt x="96" y="1103"/>
                  <a:pt x="130" y="1210"/>
                  <a:pt x="165" y="1260"/>
                </a:cubicBezTo>
                <a:cubicBezTo>
                  <a:pt x="200" y="1310"/>
                  <a:pt x="223" y="1324"/>
                  <a:pt x="280" y="1342"/>
                </a:cubicBezTo>
                <a:cubicBezTo>
                  <a:pt x="337" y="1360"/>
                  <a:pt x="393" y="1368"/>
                  <a:pt x="510" y="1369"/>
                </a:cubicBezTo>
                <a:cubicBezTo>
                  <a:pt x="627" y="1370"/>
                  <a:pt x="775" y="1403"/>
                  <a:pt x="985" y="1348"/>
                </a:cubicBezTo>
                <a:cubicBezTo>
                  <a:pt x="1195" y="1293"/>
                  <a:pt x="1209" y="54"/>
                  <a:pt x="985" y="27"/>
                </a:cubicBezTo>
                <a:cubicBezTo>
                  <a:pt x="761" y="0"/>
                  <a:pt x="606" y="115"/>
                  <a:pt x="477" y="156"/>
                </a:cubicBezTo>
                <a:cubicBezTo>
                  <a:pt x="348" y="197"/>
                  <a:pt x="280" y="207"/>
                  <a:pt x="212" y="271"/>
                </a:cubicBezTo>
                <a:cubicBezTo>
                  <a:pt x="144" y="335"/>
                  <a:pt x="117" y="456"/>
                  <a:pt x="84" y="528"/>
                </a:cubicBezTo>
                <a:close/>
              </a:path>
            </a:pathLst>
          </a:custGeom>
          <a:gradFill rotWithShape="1">
            <a:gsLst>
              <a:gs pos="0">
                <a:srgbClr val="00FFFF"/>
              </a:gs>
              <a:gs pos="100000">
                <a:srgbClr val="FFFFFF"/>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6563" name="Rectangle 3"/>
          <p:cNvSpPr>
            <a:spLocks noGrp="1" noChangeArrowheads="1"/>
          </p:cNvSpPr>
          <p:nvPr>
            <p:ph type="title"/>
          </p:nvPr>
        </p:nvSpPr>
        <p:spPr>
          <a:xfrm>
            <a:off x="323850" y="0"/>
            <a:ext cx="8361363" cy="1143000"/>
          </a:xfrm>
        </p:spPr>
        <p:txBody>
          <a:bodyPr/>
          <a:lstStyle/>
          <a:p>
            <a:r>
              <a:rPr lang="en-US" sz="2800" u="none"/>
              <a:t>A day in the life… TCP connection carrying HTTP</a:t>
            </a:r>
          </a:p>
        </p:txBody>
      </p:sp>
      <p:sp>
        <p:nvSpPr>
          <p:cNvPr id="706564" name="Freeform 3"/>
          <p:cNvSpPr>
            <a:spLocks/>
          </p:cNvSpPr>
          <p:nvPr/>
        </p:nvSpPr>
        <p:spPr bwMode="auto">
          <a:xfrm>
            <a:off x="773113" y="1273175"/>
            <a:ext cx="3554412" cy="2754313"/>
          </a:xfrm>
          <a:custGeom>
            <a:avLst/>
            <a:gdLst>
              <a:gd name="T0" fmla="*/ 2192 w 2406"/>
              <a:gd name="T1" fmla="*/ 274 h 958"/>
              <a:gd name="T2" fmla="*/ 1857 w 2406"/>
              <a:gd name="T3" fmla="*/ 77 h 958"/>
              <a:gd name="T4" fmla="*/ 1393 w 2406"/>
              <a:gd name="T5" fmla="*/ 7 h 958"/>
              <a:gd name="T6" fmla="*/ 713 w 2406"/>
              <a:gd name="T7" fmla="*/ 122 h 958"/>
              <a:gd name="T8" fmla="*/ 280 w 2406"/>
              <a:gd name="T9" fmla="*/ 234 h 958"/>
              <a:gd name="T10" fmla="*/ 26 w 2406"/>
              <a:gd name="T11" fmla="*/ 522 h 958"/>
              <a:gd name="T12" fmla="*/ 122 w 2406"/>
              <a:gd name="T13" fmla="*/ 773 h 958"/>
              <a:gd name="T14" fmla="*/ 273 w 2406"/>
              <a:gd name="T15" fmla="*/ 894 h 958"/>
              <a:gd name="T16" fmla="*/ 1169 w 2406"/>
              <a:gd name="T17" fmla="*/ 876 h 958"/>
              <a:gd name="T18" fmla="*/ 1659 w 2406"/>
              <a:gd name="T19" fmla="*/ 954 h 958"/>
              <a:gd name="T20" fmla="*/ 2129 w 2406"/>
              <a:gd name="T21" fmla="*/ 897 h 958"/>
              <a:gd name="T22" fmla="*/ 2350 w 2406"/>
              <a:gd name="T23" fmla="*/ 591 h 958"/>
              <a:gd name="T24" fmla="*/ 2192 w 2406"/>
              <a:gd name="T25" fmla="*/ 274 h 9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06"/>
              <a:gd name="T40" fmla="*/ 0 h 958"/>
              <a:gd name="T41" fmla="*/ 2406 w 2406"/>
              <a:gd name="T42" fmla="*/ 958 h 9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06" h="958">
                <a:moveTo>
                  <a:pt x="2192" y="274"/>
                </a:moveTo>
                <a:cubicBezTo>
                  <a:pt x="1978" y="94"/>
                  <a:pt x="1990" y="122"/>
                  <a:pt x="1857" y="77"/>
                </a:cubicBezTo>
                <a:cubicBezTo>
                  <a:pt x="1724" y="32"/>
                  <a:pt x="1584" y="0"/>
                  <a:pt x="1393" y="7"/>
                </a:cubicBezTo>
                <a:cubicBezTo>
                  <a:pt x="1202" y="14"/>
                  <a:pt x="898" y="84"/>
                  <a:pt x="713" y="122"/>
                </a:cubicBezTo>
                <a:cubicBezTo>
                  <a:pt x="528" y="160"/>
                  <a:pt x="395" y="168"/>
                  <a:pt x="280" y="234"/>
                </a:cubicBezTo>
                <a:cubicBezTo>
                  <a:pt x="166" y="301"/>
                  <a:pt x="52" y="432"/>
                  <a:pt x="26" y="522"/>
                </a:cubicBezTo>
                <a:cubicBezTo>
                  <a:pt x="0" y="612"/>
                  <a:pt x="81" y="711"/>
                  <a:pt x="122" y="773"/>
                </a:cubicBezTo>
                <a:cubicBezTo>
                  <a:pt x="163" y="835"/>
                  <a:pt x="99" y="877"/>
                  <a:pt x="273" y="894"/>
                </a:cubicBezTo>
                <a:cubicBezTo>
                  <a:pt x="447" y="911"/>
                  <a:pt x="938" y="866"/>
                  <a:pt x="1169" y="876"/>
                </a:cubicBezTo>
                <a:cubicBezTo>
                  <a:pt x="1400" y="886"/>
                  <a:pt x="1499" y="950"/>
                  <a:pt x="1659" y="954"/>
                </a:cubicBezTo>
                <a:cubicBezTo>
                  <a:pt x="1819" y="958"/>
                  <a:pt x="2014" y="958"/>
                  <a:pt x="2129" y="897"/>
                </a:cubicBezTo>
                <a:cubicBezTo>
                  <a:pt x="2244" y="836"/>
                  <a:pt x="2327" y="856"/>
                  <a:pt x="2350" y="591"/>
                </a:cubicBezTo>
                <a:cubicBezTo>
                  <a:pt x="2373" y="326"/>
                  <a:pt x="2406" y="454"/>
                  <a:pt x="2192" y="274"/>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i="0">
              <a:latin typeface="Arial" charset="0"/>
            </a:endParaRPr>
          </a:p>
        </p:txBody>
      </p:sp>
      <p:sp>
        <p:nvSpPr>
          <p:cNvPr id="706565" name="Line 36"/>
          <p:cNvSpPr>
            <a:spLocks noChangeShapeType="1"/>
          </p:cNvSpPr>
          <p:nvPr/>
        </p:nvSpPr>
        <p:spPr bwMode="auto">
          <a:xfrm flipV="1">
            <a:off x="3775075" y="2344738"/>
            <a:ext cx="155575" cy="142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06566" name="Group 38"/>
          <p:cNvGrpSpPr>
            <a:grpSpLocks/>
          </p:cNvGrpSpPr>
          <p:nvPr/>
        </p:nvGrpSpPr>
        <p:grpSpPr bwMode="auto">
          <a:xfrm>
            <a:off x="3255963" y="2459038"/>
            <a:ext cx="742950" cy="311150"/>
            <a:chOff x="1935" y="960"/>
            <a:chExt cx="468" cy="196"/>
          </a:xfrm>
        </p:grpSpPr>
        <p:sp>
          <p:nvSpPr>
            <p:cNvPr id="706567" name="Line 39"/>
            <p:cNvSpPr>
              <a:spLocks noChangeShapeType="1"/>
            </p:cNvSpPr>
            <p:nvPr/>
          </p:nvSpPr>
          <p:spPr bwMode="auto">
            <a:xfrm>
              <a:off x="2368" y="96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06568" name="Rectangle 40"/>
            <p:cNvSpPr>
              <a:spLocks noChangeArrowheads="1"/>
            </p:cNvSpPr>
            <p:nvPr/>
          </p:nvSpPr>
          <p:spPr bwMode="auto">
            <a:xfrm>
              <a:off x="1935" y="1065"/>
              <a:ext cx="465" cy="91"/>
            </a:xfrm>
            <a:prstGeom prst="rect">
              <a:avLst/>
            </a:prstGeom>
            <a:solidFill>
              <a:srgbClr val="BBE0E3"/>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accent1"/>
              </a:extrusionClr>
            </a:sp3d>
          </p:spPr>
          <p:txBody>
            <a:bodyPr wrap="none" anchor="ctr">
              <a:flatTx/>
            </a:bodyPr>
            <a:lstStyle/>
            <a:p>
              <a:pPr eaLnBrk="1" hangingPunct="1"/>
              <a:endParaRPr lang="en-US" i="0">
                <a:latin typeface="Arial" charset="0"/>
              </a:endParaRPr>
            </a:p>
          </p:txBody>
        </p:sp>
        <p:sp>
          <p:nvSpPr>
            <p:cNvPr id="706569" name="Freeform 41"/>
            <p:cNvSpPr>
              <a:spLocks/>
            </p:cNvSpPr>
            <p:nvPr/>
          </p:nvSpPr>
          <p:spPr bwMode="auto">
            <a:xfrm>
              <a:off x="2069" y="975"/>
              <a:ext cx="307" cy="63"/>
            </a:xfrm>
            <a:custGeom>
              <a:avLst/>
              <a:gdLst>
                <a:gd name="T0" fmla="*/ 0 w 432"/>
                <a:gd name="T1" fmla="*/ 0 h 105"/>
                <a:gd name="T2" fmla="*/ 85 w 432"/>
                <a:gd name="T3" fmla="*/ 0 h 105"/>
                <a:gd name="T4" fmla="*/ 307 w 432"/>
                <a:gd name="T5" fmla="*/ 105 h 105"/>
                <a:gd name="T6" fmla="*/ 432 w 432"/>
                <a:gd name="T7" fmla="*/ 105 h 105"/>
                <a:gd name="T8" fmla="*/ 0 60000 65536"/>
                <a:gd name="T9" fmla="*/ 0 60000 65536"/>
                <a:gd name="T10" fmla="*/ 0 60000 65536"/>
                <a:gd name="T11" fmla="*/ 0 60000 65536"/>
                <a:gd name="T12" fmla="*/ 0 w 432"/>
                <a:gd name="T13" fmla="*/ 0 h 105"/>
                <a:gd name="T14" fmla="*/ 432 w 432"/>
                <a:gd name="T15" fmla="*/ 105 h 105"/>
              </a:gdLst>
              <a:ahLst/>
              <a:cxnLst>
                <a:cxn ang="T8">
                  <a:pos x="T0" y="T1"/>
                </a:cxn>
                <a:cxn ang="T9">
                  <a:pos x="T2" y="T3"/>
                </a:cxn>
                <a:cxn ang="T10">
                  <a:pos x="T4" y="T5"/>
                </a:cxn>
                <a:cxn ang="T11">
                  <a:pos x="T6" y="T7"/>
                </a:cxn>
              </a:cxnLst>
              <a:rect l="T12" t="T13" r="T14" b="T15"/>
              <a:pathLst>
                <a:path w="432" h="105">
                  <a:moveTo>
                    <a:pt x="0" y="0"/>
                  </a:moveTo>
                  <a:lnTo>
                    <a:pt x="85" y="0"/>
                  </a:lnTo>
                  <a:lnTo>
                    <a:pt x="307" y="105"/>
                  </a:lnTo>
                  <a:lnTo>
                    <a:pt x="432" y="10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i="0">
                <a:latin typeface="Arial" charset="0"/>
              </a:endParaRPr>
            </a:p>
          </p:txBody>
        </p:sp>
        <p:sp>
          <p:nvSpPr>
            <p:cNvPr id="706570" name="Freeform 42"/>
            <p:cNvSpPr>
              <a:spLocks/>
            </p:cNvSpPr>
            <p:nvPr/>
          </p:nvSpPr>
          <p:spPr bwMode="auto">
            <a:xfrm flipV="1">
              <a:off x="2051" y="981"/>
              <a:ext cx="352" cy="63"/>
            </a:xfrm>
            <a:custGeom>
              <a:avLst/>
              <a:gdLst>
                <a:gd name="T0" fmla="*/ 0 w 432"/>
                <a:gd name="T1" fmla="*/ 0 h 105"/>
                <a:gd name="T2" fmla="*/ 85 w 432"/>
                <a:gd name="T3" fmla="*/ 0 h 105"/>
                <a:gd name="T4" fmla="*/ 307 w 432"/>
                <a:gd name="T5" fmla="*/ 105 h 105"/>
                <a:gd name="T6" fmla="*/ 432 w 432"/>
                <a:gd name="T7" fmla="*/ 105 h 105"/>
                <a:gd name="T8" fmla="*/ 0 60000 65536"/>
                <a:gd name="T9" fmla="*/ 0 60000 65536"/>
                <a:gd name="T10" fmla="*/ 0 60000 65536"/>
                <a:gd name="T11" fmla="*/ 0 60000 65536"/>
                <a:gd name="T12" fmla="*/ 0 w 432"/>
                <a:gd name="T13" fmla="*/ 0 h 105"/>
                <a:gd name="T14" fmla="*/ 432 w 432"/>
                <a:gd name="T15" fmla="*/ 105 h 105"/>
              </a:gdLst>
              <a:ahLst/>
              <a:cxnLst>
                <a:cxn ang="T8">
                  <a:pos x="T0" y="T1"/>
                </a:cxn>
                <a:cxn ang="T9">
                  <a:pos x="T2" y="T3"/>
                </a:cxn>
                <a:cxn ang="T10">
                  <a:pos x="T4" y="T5"/>
                </a:cxn>
                <a:cxn ang="T11">
                  <a:pos x="T6" y="T7"/>
                </a:cxn>
              </a:cxnLst>
              <a:rect l="T12" t="T13" r="T14" b="T15"/>
              <a:pathLst>
                <a:path w="432" h="105">
                  <a:moveTo>
                    <a:pt x="0" y="0"/>
                  </a:moveTo>
                  <a:lnTo>
                    <a:pt x="85" y="0"/>
                  </a:lnTo>
                  <a:lnTo>
                    <a:pt x="307" y="105"/>
                  </a:lnTo>
                  <a:lnTo>
                    <a:pt x="432" y="10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a:lstStyle/>
            <a:p>
              <a:pPr eaLnBrk="1" hangingPunct="1"/>
              <a:endParaRPr lang="en-US" i="0">
                <a:latin typeface="Arial" charset="0"/>
              </a:endParaRPr>
            </a:p>
          </p:txBody>
        </p:sp>
      </p:grpSp>
      <p:sp>
        <p:nvSpPr>
          <p:cNvPr id="706571" name="Line 43"/>
          <p:cNvSpPr>
            <a:spLocks noChangeShapeType="1"/>
          </p:cNvSpPr>
          <p:nvPr/>
        </p:nvSpPr>
        <p:spPr bwMode="auto">
          <a:xfrm flipV="1">
            <a:off x="2665413" y="2517775"/>
            <a:ext cx="6953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572" name="Line 44"/>
          <p:cNvSpPr>
            <a:spLocks noChangeShapeType="1"/>
          </p:cNvSpPr>
          <p:nvPr/>
        </p:nvSpPr>
        <p:spPr bwMode="auto">
          <a:xfrm flipV="1">
            <a:off x="3924300" y="2201863"/>
            <a:ext cx="138113" cy="14287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06573" name="Rectangle 45"/>
          <p:cNvSpPr>
            <a:spLocks noChangeArrowheads="1"/>
          </p:cNvSpPr>
          <p:nvPr/>
        </p:nvSpPr>
        <p:spPr bwMode="auto">
          <a:xfrm>
            <a:off x="2403475" y="2479675"/>
            <a:ext cx="257175" cy="69850"/>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6574" name="Line 48"/>
          <p:cNvSpPr>
            <a:spLocks noChangeShapeType="1"/>
          </p:cNvSpPr>
          <p:nvPr/>
        </p:nvSpPr>
        <p:spPr bwMode="auto">
          <a:xfrm flipV="1">
            <a:off x="3279775" y="2736850"/>
            <a:ext cx="512763" cy="6127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06575" name="Group 49"/>
          <p:cNvGrpSpPr>
            <a:grpSpLocks/>
          </p:cNvGrpSpPr>
          <p:nvPr/>
        </p:nvGrpSpPr>
        <p:grpSpPr bwMode="auto">
          <a:xfrm>
            <a:off x="2760663" y="3365500"/>
            <a:ext cx="987425" cy="479425"/>
            <a:chOff x="1118" y="1621"/>
            <a:chExt cx="622" cy="302"/>
          </a:xfrm>
        </p:grpSpPr>
        <p:sp>
          <p:nvSpPr>
            <p:cNvPr id="706576" name="Rectangle 50"/>
            <p:cNvSpPr>
              <a:spLocks noChangeArrowheads="1"/>
            </p:cNvSpPr>
            <p:nvPr/>
          </p:nvSpPr>
          <p:spPr bwMode="auto">
            <a:xfrm>
              <a:off x="1578" y="1789"/>
              <a:ext cx="162" cy="44"/>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6577" name="Rectangle 51"/>
            <p:cNvSpPr>
              <a:spLocks noChangeArrowheads="1"/>
            </p:cNvSpPr>
            <p:nvPr/>
          </p:nvSpPr>
          <p:spPr bwMode="auto">
            <a:xfrm rot="-2700000">
              <a:off x="1336" y="1621"/>
              <a:ext cx="162" cy="44"/>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latin typeface="Arial" charset="0"/>
              </a:endParaRPr>
            </a:p>
          </p:txBody>
        </p:sp>
        <p:grpSp>
          <p:nvGrpSpPr>
            <p:cNvPr id="706578" name="Group 52"/>
            <p:cNvGrpSpPr>
              <a:grpSpLocks/>
            </p:cNvGrpSpPr>
            <p:nvPr/>
          </p:nvGrpSpPr>
          <p:grpSpPr bwMode="auto">
            <a:xfrm>
              <a:off x="1118" y="1684"/>
              <a:ext cx="477" cy="239"/>
              <a:chOff x="2466" y="2026"/>
              <a:chExt cx="477" cy="282"/>
            </a:xfrm>
          </p:grpSpPr>
          <p:sp>
            <p:nvSpPr>
              <p:cNvPr id="706579" name="Oval 53"/>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sp>
            <p:nvSpPr>
              <p:cNvPr id="706580" name="Line 54"/>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581" name="Rectangle 55"/>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endParaRPr>
              </a:p>
            </p:txBody>
          </p:sp>
          <p:sp>
            <p:nvSpPr>
              <p:cNvPr id="706582" name="Oval 56"/>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grpSp>
            <p:nvGrpSpPr>
              <p:cNvPr id="706583" name="Group 57"/>
              <p:cNvGrpSpPr>
                <a:grpSpLocks/>
              </p:cNvGrpSpPr>
              <p:nvPr/>
            </p:nvGrpSpPr>
            <p:grpSpPr bwMode="auto">
              <a:xfrm>
                <a:off x="2581" y="2061"/>
                <a:ext cx="236" cy="94"/>
                <a:chOff x="2848" y="848"/>
                <a:chExt cx="140" cy="98"/>
              </a:xfrm>
            </p:grpSpPr>
            <p:sp>
              <p:nvSpPr>
                <p:cNvPr id="706584" name="Line 58"/>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585" name="Line 59"/>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586" name="Line 60"/>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6587" name="Group 61"/>
              <p:cNvGrpSpPr>
                <a:grpSpLocks/>
              </p:cNvGrpSpPr>
              <p:nvPr/>
            </p:nvGrpSpPr>
            <p:grpSpPr bwMode="auto">
              <a:xfrm flipV="1">
                <a:off x="2581" y="2060"/>
                <a:ext cx="236" cy="94"/>
                <a:chOff x="2848" y="848"/>
                <a:chExt cx="140" cy="98"/>
              </a:xfrm>
            </p:grpSpPr>
            <p:sp>
              <p:nvSpPr>
                <p:cNvPr id="706588" name="Line 62"/>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589" name="Line 63"/>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590" name="Line 64"/>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06591" name="Line 65"/>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592" name="Line 66"/>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aphicFrame>
        <p:nvGraphicFramePr>
          <p:cNvPr id="706593" name="Object 142"/>
          <p:cNvGraphicFramePr>
            <a:graphicFrameLocks noChangeAspect="1"/>
          </p:cNvGraphicFramePr>
          <p:nvPr/>
        </p:nvGraphicFramePr>
        <p:xfrm>
          <a:off x="1790700" y="2141538"/>
          <a:ext cx="652463" cy="658812"/>
        </p:xfrm>
        <a:graphic>
          <a:graphicData uri="http://schemas.openxmlformats.org/presentationml/2006/ole">
            <mc:AlternateContent xmlns:mc="http://schemas.openxmlformats.org/markup-compatibility/2006">
              <mc:Choice xmlns:v="urn:schemas-microsoft-com:vml" Requires="v">
                <p:oleObj spid="_x0000_s706986" name="Clip" r:id="rId3" imgW="1266840" imgH="1200240" progId="MS_ClipArt_Gallery.2">
                  <p:embed/>
                </p:oleObj>
              </mc:Choice>
              <mc:Fallback>
                <p:oleObj name="Clip" r:id="rId3" imgW="1266840" imgH="1200240" progId="MS_ClipArt_Gallery.2">
                  <p:embed/>
                  <p:pic>
                    <p:nvPicPr>
                      <p:cNvPr id="0" name="Object 1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2141538"/>
                        <a:ext cx="652463" cy="658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06603" name="Group 43"/>
          <p:cNvGrpSpPr>
            <a:grpSpLocks/>
          </p:cNvGrpSpPr>
          <p:nvPr/>
        </p:nvGrpSpPr>
        <p:grpSpPr bwMode="auto">
          <a:xfrm>
            <a:off x="1195388" y="1081088"/>
            <a:ext cx="976312" cy="1460500"/>
            <a:chOff x="651" y="681"/>
            <a:chExt cx="615" cy="920"/>
          </a:xfrm>
        </p:grpSpPr>
        <p:sp>
          <p:nvSpPr>
            <p:cNvPr id="706604" name="Freeform 44"/>
            <p:cNvSpPr>
              <a:spLocks/>
            </p:cNvSpPr>
            <p:nvPr/>
          </p:nvSpPr>
          <p:spPr bwMode="auto">
            <a:xfrm>
              <a:off x="662" y="698"/>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Lst>
              <a:ahLst/>
              <a:cxnLst>
                <a:cxn ang="0">
                  <a:pos x="T0" y="T1"/>
                </a:cxn>
                <a:cxn ang="0">
                  <a:pos x="T2" y="T3"/>
                </a:cxn>
                <a:cxn ang="0">
                  <a:pos x="T4" y="T5"/>
                </a:cxn>
                <a:cxn ang="0">
                  <a:pos x="T6" y="T7"/>
                </a:cxn>
                <a:cxn ang="0">
                  <a:pos x="T8" y="T9"/>
                </a:cxn>
              </a:cxnLst>
              <a:rect l="0" t="0" r="r" b="b"/>
              <a:pathLst>
                <a:path w="604" h="903">
                  <a:moveTo>
                    <a:pt x="496" y="0"/>
                  </a:moveTo>
                  <a:lnTo>
                    <a:pt x="604" y="903"/>
                  </a:lnTo>
                  <a:lnTo>
                    <a:pt x="0" y="788"/>
                  </a:lnTo>
                  <a:lnTo>
                    <a:pt x="456" y="750"/>
                  </a:lnTo>
                  <a:lnTo>
                    <a:pt x="496" y="0"/>
                  </a:lnTo>
                  <a:close/>
                </a:path>
              </a:pathLst>
            </a:custGeom>
            <a:gradFill rotWithShape="1">
              <a:gsLst>
                <a:gs pos="0">
                  <a:schemeClr val="bg1"/>
                </a:gs>
                <a:gs pos="100000">
                  <a:srgbClr val="FF0000"/>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706605" name="Group 45"/>
            <p:cNvGrpSpPr>
              <a:grpSpLocks/>
            </p:cNvGrpSpPr>
            <p:nvPr/>
          </p:nvGrpSpPr>
          <p:grpSpPr bwMode="auto">
            <a:xfrm>
              <a:off x="651" y="681"/>
              <a:ext cx="500" cy="828"/>
              <a:chOff x="569" y="2954"/>
              <a:chExt cx="500" cy="828"/>
            </a:xfrm>
          </p:grpSpPr>
          <p:sp>
            <p:nvSpPr>
              <p:cNvPr id="706606" name="Rectangle 46"/>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07" name="Text Box 47"/>
              <p:cNvSpPr txBox="1">
                <a:spLocks noChangeArrowheads="1"/>
              </p:cNvSpPr>
              <p:nvPr/>
            </p:nvSpPr>
            <p:spPr bwMode="auto">
              <a:xfrm>
                <a:off x="607" y="2954"/>
                <a:ext cx="449"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i="0">
                    <a:latin typeface="Arial" charset="0"/>
                  </a:rPr>
                  <a:t>HTTP</a:t>
                </a:r>
              </a:p>
              <a:p>
                <a:pPr algn="ctr"/>
                <a:r>
                  <a:rPr lang="en-US" sz="1600" i="0">
                    <a:latin typeface="Arial" charset="0"/>
                  </a:rPr>
                  <a:t>TCP</a:t>
                </a:r>
              </a:p>
              <a:p>
                <a:pPr algn="ctr"/>
                <a:r>
                  <a:rPr lang="en-US" sz="1600" i="0">
                    <a:latin typeface="Arial" charset="0"/>
                  </a:rPr>
                  <a:t>IP</a:t>
                </a:r>
              </a:p>
              <a:p>
                <a:pPr algn="ctr"/>
                <a:r>
                  <a:rPr lang="en-US" sz="1600" i="0">
                    <a:latin typeface="Arial" charset="0"/>
                  </a:rPr>
                  <a:t>Eth</a:t>
                </a:r>
              </a:p>
              <a:p>
                <a:pPr algn="ctr"/>
                <a:r>
                  <a:rPr lang="en-US" sz="1600" i="0">
                    <a:latin typeface="Arial" charset="0"/>
                  </a:rPr>
                  <a:t>Phy</a:t>
                </a:r>
              </a:p>
            </p:txBody>
          </p:sp>
          <p:sp>
            <p:nvSpPr>
              <p:cNvPr id="706608" name="Line 48"/>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6609" name="Line 49"/>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6610" name="Line 50"/>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6611" name="Line 51"/>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706885" name="Group 325"/>
          <p:cNvGrpSpPr>
            <a:grpSpLocks/>
          </p:cNvGrpSpPr>
          <p:nvPr/>
        </p:nvGrpSpPr>
        <p:grpSpPr bwMode="auto">
          <a:xfrm>
            <a:off x="442913" y="1054100"/>
            <a:ext cx="515937" cy="333375"/>
            <a:chOff x="328" y="678"/>
            <a:chExt cx="325" cy="210"/>
          </a:xfrm>
        </p:grpSpPr>
        <p:grpSp>
          <p:nvGrpSpPr>
            <p:cNvPr id="706612" name="Group 52"/>
            <p:cNvGrpSpPr>
              <a:grpSpLocks/>
            </p:cNvGrpSpPr>
            <p:nvPr/>
          </p:nvGrpSpPr>
          <p:grpSpPr bwMode="auto">
            <a:xfrm>
              <a:off x="328" y="693"/>
              <a:ext cx="325" cy="154"/>
              <a:chOff x="844" y="3337"/>
              <a:chExt cx="325" cy="154"/>
            </a:xfrm>
          </p:grpSpPr>
          <p:sp>
            <p:nvSpPr>
              <p:cNvPr id="706613" name="Rectangle 53"/>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14" name="Text Box 54"/>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solidFill>
                      <a:schemeClr val="bg1"/>
                    </a:solidFill>
                    <a:latin typeface="Arial" charset="0"/>
                  </a:rPr>
                  <a:t>HTTP</a:t>
                </a:r>
              </a:p>
            </p:txBody>
          </p:sp>
        </p:grpSp>
        <p:sp>
          <p:nvSpPr>
            <p:cNvPr id="706645" name="AutoShape 85"/>
            <p:cNvSpPr>
              <a:spLocks noChangeArrowheads="1"/>
            </p:cNvSpPr>
            <p:nvPr/>
          </p:nvSpPr>
          <p:spPr bwMode="auto">
            <a:xfrm>
              <a:off x="396" y="678"/>
              <a:ext cx="240" cy="210"/>
            </a:xfrm>
            <a:prstGeom prst="downArrow">
              <a:avLst>
                <a:gd name="adj1" fmla="val 49167"/>
                <a:gd name="adj2" fmla="val 24292"/>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6660" name="Rectangle 100"/>
          <p:cNvSpPr>
            <a:spLocks noChangeArrowheads="1"/>
          </p:cNvSpPr>
          <p:nvPr/>
        </p:nvSpPr>
        <p:spPr bwMode="auto">
          <a:xfrm>
            <a:off x="5183188" y="2914650"/>
            <a:ext cx="34417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Char char="r"/>
            </a:pPr>
            <a:r>
              <a:rPr lang="en-US" sz="2000" i="0"/>
              <a:t>to send HTTP request, client first opens </a:t>
            </a:r>
            <a:r>
              <a:rPr lang="en-US" sz="2000" b="1">
                <a:solidFill>
                  <a:srgbClr val="FF0000"/>
                </a:solidFill>
              </a:rPr>
              <a:t>TCP socket</a:t>
            </a:r>
            <a:r>
              <a:rPr lang="en-US" sz="2000" i="0"/>
              <a:t> to web server</a:t>
            </a:r>
          </a:p>
          <a:p>
            <a:pPr marL="342900" indent="-342900">
              <a:lnSpc>
                <a:spcPct val="90000"/>
              </a:lnSpc>
              <a:spcBef>
                <a:spcPct val="20000"/>
              </a:spcBef>
              <a:buClr>
                <a:schemeClr val="accent2"/>
              </a:buClr>
              <a:buSzPct val="85000"/>
              <a:buFont typeface="ZapfDingbats" pitchFamily="82" charset="2"/>
              <a:buNone/>
            </a:pPr>
            <a:endParaRPr lang="en-US" sz="2000" i="0"/>
          </a:p>
        </p:txBody>
      </p:sp>
      <p:sp>
        <p:nvSpPr>
          <p:cNvPr id="706661" name="Rectangle 101"/>
          <p:cNvSpPr>
            <a:spLocks noChangeArrowheads="1"/>
          </p:cNvSpPr>
          <p:nvPr/>
        </p:nvSpPr>
        <p:spPr bwMode="auto">
          <a:xfrm>
            <a:off x="5186363" y="3825875"/>
            <a:ext cx="3778250" cy="9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Char char="r"/>
            </a:pPr>
            <a:r>
              <a:rPr lang="en-US" sz="2000" i="0"/>
              <a:t>TCP </a:t>
            </a:r>
            <a:r>
              <a:rPr lang="en-US" sz="2000" b="1">
                <a:solidFill>
                  <a:srgbClr val="FF0000"/>
                </a:solidFill>
              </a:rPr>
              <a:t>SYN segment</a:t>
            </a:r>
            <a:r>
              <a:rPr lang="en-US" sz="2000" i="0"/>
              <a:t> (step 1 in 3-way handshake) </a:t>
            </a:r>
            <a:r>
              <a:rPr lang="en-US" sz="2000" b="1"/>
              <a:t>inter-domain routed</a:t>
            </a:r>
            <a:r>
              <a:rPr lang="en-US" sz="2000" i="0"/>
              <a:t> to web server</a:t>
            </a:r>
          </a:p>
        </p:txBody>
      </p:sp>
      <p:sp>
        <p:nvSpPr>
          <p:cNvPr id="706662" name="Rectangle 102"/>
          <p:cNvSpPr>
            <a:spLocks noChangeArrowheads="1"/>
          </p:cNvSpPr>
          <p:nvPr/>
        </p:nvSpPr>
        <p:spPr bwMode="auto">
          <a:xfrm>
            <a:off x="5189538" y="5892800"/>
            <a:ext cx="4068762"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Char char="r"/>
            </a:pPr>
            <a:r>
              <a:rPr lang="en-US" sz="2000" i="0"/>
              <a:t>TCP </a:t>
            </a:r>
            <a:r>
              <a:rPr lang="en-US" sz="2000" b="1">
                <a:solidFill>
                  <a:srgbClr val="FF0000"/>
                </a:solidFill>
              </a:rPr>
              <a:t>connection established!</a:t>
            </a:r>
          </a:p>
        </p:txBody>
      </p:sp>
      <p:grpSp>
        <p:nvGrpSpPr>
          <p:cNvPr id="706663" name="Group 4"/>
          <p:cNvGrpSpPr>
            <a:grpSpLocks/>
          </p:cNvGrpSpPr>
          <p:nvPr/>
        </p:nvGrpSpPr>
        <p:grpSpPr bwMode="auto">
          <a:xfrm>
            <a:off x="5173663" y="2041525"/>
            <a:ext cx="757237" cy="379413"/>
            <a:chOff x="2466" y="2026"/>
            <a:chExt cx="477" cy="282"/>
          </a:xfrm>
        </p:grpSpPr>
        <p:sp>
          <p:nvSpPr>
            <p:cNvPr id="706664" name="Oval 5"/>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sp>
          <p:nvSpPr>
            <p:cNvPr id="706665" name="Line 6"/>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666" name="Rectangle 7"/>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endParaRPr>
            </a:p>
          </p:txBody>
        </p:sp>
        <p:sp>
          <p:nvSpPr>
            <p:cNvPr id="706667" name="Oval 8"/>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grpSp>
          <p:nvGrpSpPr>
            <p:cNvPr id="706668" name="Group 9"/>
            <p:cNvGrpSpPr>
              <a:grpSpLocks/>
            </p:cNvGrpSpPr>
            <p:nvPr/>
          </p:nvGrpSpPr>
          <p:grpSpPr bwMode="auto">
            <a:xfrm>
              <a:off x="2581" y="2061"/>
              <a:ext cx="236" cy="94"/>
              <a:chOff x="2848" y="848"/>
              <a:chExt cx="140" cy="98"/>
            </a:xfrm>
          </p:grpSpPr>
          <p:sp>
            <p:nvSpPr>
              <p:cNvPr id="706669" name="Line 10"/>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670" name="Line 11"/>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671" name="Line 12"/>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6672" name="Group 13"/>
            <p:cNvGrpSpPr>
              <a:grpSpLocks/>
            </p:cNvGrpSpPr>
            <p:nvPr/>
          </p:nvGrpSpPr>
          <p:grpSpPr bwMode="auto">
            <a:xfrm flipV="1">
              <a:off x="2581" y="2060"/>
              <a:ext cx="236" cy="94"/>
              <a:chOff x="2848" y="848"/>
              <a:chExt cx="140" cy="98"/>
            </a:xfrm>
          </p:grpSpPr>
          <p:sp>
            <p:nvSpPr>
              <p:cNvPr id="706673" name="Line 14"/>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674" name="Line 15"/>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675" name="Line 16"/>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06676" name="Line 17"/>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677" name="Line 18"/>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6720" name="Group 166"/>
          <p:cNvGrpSpPr>
            <a:grpSpLocks/>
          </p:cNvGrpSpPr>
          <p:nvPr/>
        </p:nvGrpSpPr>
        <p:grpSpPr bwMode="auto">
          <a:xfrm>
            <a:off x="3795713" y="2409825"/>
            <a:ext cx="1576387" cy="1287463"/>
            <a:chOff x="3228" y="1776"/>
            <a:chExt cx="252" cy="96"/>
          </a:xfrm>
        </p:grpSpPr>
        <p:sp>
          <p:nvSpPr>
            <p:cNvPr id="706721" name="Line 164"/>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722" name="Line 165"/>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06723" name="Group 167"/>
          <p:cNvGrpSpPr>
            <a:grpSpLocks/>
          </p:cNvGrpSpPr>
          <p:nvPr/>
        </p:nvGrpSpPr>
        <p:grpSpPr bwMode="auto">
          <a:xfrm flipH="1">
            <a:off x="5600700" y="2424113"/>
            <a:ext cx="400050" cy="152400"/>
            <a:chOff x="3228" y="1776"/>
            <a:chExt cx="252" cy="96"/>
          </a:xfrm>
        </p:grpSpPr>
        <p:sp>
          <p:nvSpPr>
            <p:cNvPr id="706724" name="Line 168"/>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725" name="Line 169"/>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06726" name="Group 170"/>
          <p:cNvGrpSpPr>
            <a:grpSpLocks/>
          </p:cNvGrpSpPr>
          <p:nvPr/>
        </p:nvGrpSpPr>
        <p:grpSpPr bwMode="auto">
          <a:xfrm flipH="1" flipV="1">
            <a:off x="5753100" y="1900238"/>
            <a:ext cx="400050" cy="152400"/>
            <a:chOff x="3228" y="1776"/>
            <a:chExt cx="252" cy="96"/>
          </a:xfrm>
        </p:grpSpPr>
        <p:sp>
          <p:nvSpPr>
            <p:cNvPr id="706727" name="Line 171"/>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728" name="Line 172"/>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06790" name="Group 110"/>
          <p:cNvGrpSpPr>
            <a:grpSpLocks/>
          </p:cNvGrpSpPr>
          <p:nvPr/>
        </p:nvGrpSpPr>
        <p:grpSpPr bwMode="auto">
          <a:xfrm>
            <a:off x="3057525" y="5273675"/>
            <a:ext cx="757238" cy="379413"/>
            <a:chOff x="2466" y="2026"/>
            <a:chExt cx="477" cy="282"/>
          </a:xfrm>
        </p:grpSpPr>
        <p:sp>
          <p:nvSpPr>
            <p:cNvPr id="706791" name="Oval 111"/>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sp>
          <p:nvSpPr>
            <p:cNvPr id="706792" name="Line 112"/>
            <p:cNvSpPr>
              <a:spLocks noChangeShapeType="1"/>
            </p:cNvSpPr>
            <p:nvPr/>
          </p:nvSpPr>
          <p:spPr bwMode="auto">
            <a:xfrm>
              <a:off x="2470" y="2125"/>
              <a:ext cx="1" cy="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93" name="Rectangle 113"/>
            <p:cNvSpPr>
              <a:spLocks noChangeArrowheads="1"/>
            </p:cNvSpPr>
            <p:nvPr/>
          </p:nvSpPr>
          <p:spPr bwMode="auto">
            <a:xfrm>
              <a:off x="2470" y="2125"/>
              <a:ext cx="472" cy="111"/>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endParaRPr>
            </a:p>
          </p:txBody>
        </p:sp>
        <p:sp>
          <p:nvSpPr>
            <p:cNvPr id="706794" name="Oval 114"/>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charset="0"/>
              </a:endParaRPr>
            </a:p>
          </p:txBody>
        </p:sp>
        <p:grpSp>
          <p:nvGrpSpPr>
            <p:cNvPr id="706795" name="Group 115"/>
            <p:cNvGrpSpPr>
              <a:grpSpLocks/>
            </p:cNvGrpSpPr>
            <p:nvPr/>
          </p:nvGrpSpPr>
          <p:grpSpPr bwMode="auto">
            <a:xfrm>
              <a:off x="2581" y="2061"/>
              <a:ext cx="236" cy="94"/>
              <a:chOff x="2848" y="848"/>
              <a:chExt cx="140" cy="98"/>
            </a:xfrm>
          </p:grpSpPr>
          <p:sp>
            <p:nvSpPr>
              <p:cNvPr id="706796" name="Line 116"/>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97" name="Line 117"/>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98" name="Line 118"/>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6799" name="Group 119"/>
            <p:cNvGrpSpPr>
              <a:grpSpLocks/>
            </p:cNvGrpSpPr>
            <p:nvPr/>
          </p:nvGrpSpPr>
          <p:grpSpPr bwMode="auto">
            <a:xfrm flipV="1">
              <a:off x="2581" y="2060"/>
              <a:ext cx="236" cy="94"/>
              <a:chOff x="2848" y="848"/>
              <a:chExt cx="140" cy="98"/>
            </a:xfrm>
          </p:grpSpPr>
          <p:sp>
            <p:nvSpPr>
              <p:cNvPr id="706800" name="Line 120"/>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801" name="Line 121"/>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802" name="Line 122"/>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06803" name="Line 123"/>
            <p:cNvSpPr>
              <a:spLocks noChangeShapeType="1"/>
            </p:cNvSpPr>
            <p:nvPr/>
          </p:nvSpPr>
          <p:spPr bwMode="auto">
            <a:xfrm flipH="1">
              <a:off x="2942" y="2109"/>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804" name="Line 124"/>
            <p:cNvSpPr>
              <a:spLocks noChangeShapeType="1"/>
            </p:cNvSpPr>
            <p:nvPr/>
          </p:nvSpPr>
          <p:spPr bwMode="auto">
            <a:xfrm flipH="1">
              <a:off x="2466" y="2117"/>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6805" name="Group 125"/>
          <p:cNvGrpSpPr>
            <a:grpSpLocks/>
          </p:cNvGrpSpPr>
          <p:nvPr/>
        </p:nvGrpSpPr>
        <p:grpSpPr bwMode="auto">
          <a:xfrm>
            <a:off x="2338388" y="4953000"/>
            <a:ext cx="306387" cy="647700"/>
            <a:chOff x="4180" y="783"/>
            <a:chExt cx="150" cy="307"/>
          </a:xfrm>
        </p:grpSpPr>
        <p:sp>
          <p:nvSpPr>
            <p:cNvPr id="706806" name="AutoShape 12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706807" name="Rectangle 12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sp>
          <p:nvSpPr>
            <p:cNvPr id="706808" name="Rectangle 128"/>
            <p:cNvSpPr>
              <a:spLocks noChangeArrowheads="1"/>
            </p:cNvSpPr>
            <p:nvPr/>
          </p:nvSpPr>
          <p:spPr bwMode="auto">
            <a:xfrm>
              <a:off x="4181" y="852"/>
              <a:ext cx="95" cy="236"/>
            </a:xfrm>
            <a:prstGeom prst="rect">
              <a:avLst/>
            </a:prstGeom>
            <a:solidFill>
              <a:srgbClr val="33CCCC"/>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6809" name="AutoShape 129"/>
            <p:cNvSpPr>
              <a:spLocks noChangeArrowheads="1"/>
            </p:cNvSpPr>
            <p:nvPr/>
          </p:nvSpPr>
          <p:spPr bwMode="auto">
            <a:xfrm>
              <a:off x="4180" y="783"/>
              <a:ext cx="150" cy="71"/>
            </a:xfrm>
            <a:prstGeom prst="parallelogram">
              <a:avLst>
                <a:gd name="adj" fmla="val 81387"/>
              </a:avLst>
            </a:prstGeom>
            <a:solidFill>
              <a:srgbClr val="33CCCC"/>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6810" name="Line 130"/>
            <p:cNvSpPr>
              <a:spLocks noChangeShapeType="1"/>
            </p:cNvSpPr>
            <p:nvPr/>
          </p:nvSpPr>
          <p:spPr bwMode="auto">
            <a:xfrm>
              <a:off x="4330" y="788"/>
              <a:ext cx="0" cy="2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811" name="Line 131"/>
            <p:cNvSpPr>
              <a:spLocks noChangeShapeType="1"/>
            </p:cNvSpPr>
            <p:nvPr/>
          </p:nvSpPr>
          <p:spPr bwMode="auto">
            <a:xfrm flipH="1">
              <a:off x="4276" y="1019"/>
              <a:ext cx="54" cy="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812" name="Rectangle 132"/>
            <p:cNvSpPr>
              <a:spLocks noChangeArrowheads="1"/>
            </p:cNvSpPr>
            <p:nvPr/>
          </p:nvSpPr>
          <p:spPr bwMode="auto">
            <a:xfrm>
              <a:off x="4193" y="883"/>
              <a:ext cx="63" cy="136"/>
            </a:xfrm>
            <a:prstGeom prst="rect">
              <a:avLst/>
            </a:prstGeom>
            <a:solidFill>
              <a:srgbClr val="333399"/>
            </a:solidFill>
            <a:ln w="9525">
              <a:solidFill>
                <a:srgbClr val="000000"/>
              </a:solidFill>
              <a:miter lim="800000"/>
              <a:headEnd/>
              <a:tailEnd/>
            </a:ln>
          </p:spPr>
          <p:txBody>
            <a:bodyPr wrap="none" anchor="ctr"/>
            <a:lstStyle/>
            <a:p>
              <a:pPr eaLnBrk="1" hangingPunct="1"/>
              <a:endParaRPr lang="en-US" i="0">
                <a:latin typeface="Arial" charset="0"/>
              </a:endParaRPr>
            </a:p>
          </p:txBody>
        </p:sp>
        <p:sp>
          <p:nvSpPr>
            <p:cNvPr id="706813" name="Rectangle 133"/>
            <p:cNvSpPr>
              <a:spLocks noChangeArrowheads="1"/>
            </p:cNvSpPr>
            <p:nvPr/>
          </p:nvSpPr>
          <p:spPr bwMode="auto">
            <a:xfrm>
              <a:off x="4202" y="924"/>
              <a:ext cx="48"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i="0">
                <a:latin typeface="Arial" charset="0"/>
              </a:endParaRPr>
            </a:p>
          </p:txBody>
        </p:sp>
      </p:grpSp>
      <p:sp>
        <p:nvSpPr>
          <p:cNvPr id="706815" name="Line 136"/>
          <p:cNvSpPr>
            <a:spLocks noChangeShapeType="1"/>
          </p:cNvSpPr>
          <p:nvPr/>
        </p:nvSpPr>
        <p:spPr bwMode="auto">
          <a:xfrm flipV="1">
            <a:off x="2543175" y="5443538"/>
            <a:ext cx="490538"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816" name="Text Box 137"/>
          <p:cNvSpPr txBox="1">
            <a:spLocks noChangeArrowheads="1"/>
          </p:cNvSpPr>
          <p:nvPr/>
        </p:nvSpPr>
        <p:spPr bwMode="auto">
          <a:xfrm>
            <a:off x="1003300" y="5835650"/>
            <a:ext cx="1595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i="0">
                <a:solidFill>
                  <a:srgbClr val="000000"/>
                </a:solidFill>
                <a:latin typeface="Arial" charset="0"/>
              </a:rPr>
              <a:t>64.233.169.105</a:t>
            </a:r>
          </a:p>
        </p:txBody>
      </p:sp>
      <p:sp>
        <p:nvSpPr>
          <p:cNvPr id="706817" name="Text Box 138"/>
          <p:cNvSpPr txBox="1">
            <a:spLocks noChangeArrowheads="1"/>
          </p:cNvSpPr>
          <p:nvPr/>
        </p:nvSpPr>
        <p:spPr bwMode="auto">
          <a:xfrm>
            <a:off x="971550" y="5541963"/>
            <a:ext cx="1177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i="0">
                <a:solidFill>
                  <a:srgbClr val="000000"/>
                </a:solidFill>
                <a:latin typeface="Arial" charset="0"/>
              </a:rPr>
              <a:t>web server</a:t>
            </a:r>
          </a:p>
        </p:txBody>
      </p:sp>
      <p:grpSp>
        <p:nvGrpSpPr>
          <p:cNvPr id="706839" name="Group 194"/>
          <p:cNvGrpSpPr>
            <a:grpSpLocks/>
          </p:cNvGrpSpPr>
          <p:nvPr/>
        </p:nvGrpSpPr>
        <p:grpSpPr bwMode="auto">
          <a:xfrm>
            <a:off x="2970213" y="5649913"/>
            <a:ext cx="295275" cy="114300"/>
            <a:chOff x="3228" y="1776"/>
            <a:chExt cx="252" cy="96"/>
          </a:xfrm>
        </p:grpSpPr>
        <p:sp>
          <p:nvSpPr>
            <p:cNvPr id="706840" name="Line 195"/>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841" name="Line 196"/>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06842" name="Group 197"/>
          <p:cNvGrpSpPr>
            <a:grpSpLocks/>
          </p:cNvGrpSpPr>
          <p:nvPr/>
        </p:nvGrpSpPr>
        <p:grpSpPr bwMode="auto">
          <a:xfrm flipH="1">
            <a:off x="3608388" y="5649913"/>
            <a:ext cx="295275" cy="114300"/>
            <a:chOff x="3228" y="1776"/>
            <a:chExt cx="252" cy="96"/>
          </a:xfrm>
        </p:grpSpPr>
        <p:sp>
          <p:nvSpPr>
            <p:cNvPr id="706843" name="Line 198"/>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844" name="Line 199"/>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06845" name="Group 200"/>
          <p:cNvGrpSpPr>
            <a:grpSpLocks/>
          </p:cNvGrpSpPr>
          <p:nvPr/>
        </p:nvGrpSpPr>
        <p:grpSpPr bwMode="auto">
          <a:xfrm flipH="1" flipV="1">
            <a:off x="3813175" y="5354638"/>
            <a:ext cx="295275" cy="114300"/>
            <a:chOff x="3228" y="1776"/>
            <a:chExt cx="252" cy="96"/>
          </a:xfrm>
        </p:grpSpPr>
        <p:sp>
          <p:nvSpPr>
            <p:cNvPr id="706846" name="Line 201"/>
            <p:cNvSpPr>
              <a:spLocks noChangeShapeType="1"/>
            </p:cNvSpPr>
            <p:nvPr/>
          </p:nvSpPr>
          <p:spPr bwMode="auto">
            <a:xfrm flipV="1">
              <a:off x="3339" y="1776"/>
              <a:ext cx="141" cy="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847" name="Line 202"/>
            <p:cNvSpPr>
              <a:spLocks noChangeShapeType="1"/>
            </p:cNvSpPr>
            <p:nvPr/>
          </p:nvSpPr>
          <p:spPr bwMode="auto">
            <a:xfrm flipV="1">
              <a:off x="3228" y="1833"/>
              <a:ext cx="102" cy="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06850" name="Line 290"/>
          <p:cNvSpPr>
            <a:spLocks noChangeShapeType="1"/>
          </p:cNvSpPr>
          <p:nvPr/>
        </p:nvSpPr>
        <p:spPr bwMode="auto">
          <a:xfrm flipH="1">
            <a:off x="3594100" y="2432050"/>
            <a:ext cx="1882775" cy="2892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706874" name="Group 314"/>
          <p:cNvGrpSpPr>
            <a:grpSpLocks/>
          </p:cNvGrpSpPr>
          <p:nvPr/>
        </p:nvGrpSpPr>
        <p:grpSpPr bwMode="auto">
          <a:xfrm>
            <a:off x="79375" y="1900238"/>
            <a:ext cx="1081088" cy="244475"/>
            <a:chOff x="410" y="1508"/>
            <a:chExt cx="681" cy="154"/>
          </a:xfrm>
        </p:grpSpPr>
        <p:sp>
          <p:nvSpPr>
            <p:cNvPr id="706659" name="Rectangle 99"/>
            <p:cNvSpPr>
              <a:spLocks noChangeArrowheads="1"/>
            </p:cNvSpPr>
            <p:nvPr/>
          </p:nvSpPr>
          <p:spPr bwMode="auto">
            <a:xfrm>
              <a:off x="410" y="1511"/>
              <a:ext cx="681" cy="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55" name="Rectangle 95"/>
            <p:cNvSpPr>
              <a:spLocks noChangeArrowheads="1"/>
            </p:cNvSpPr>
            <p:nvPr/>
          </p:nvSpPr>
          <p:spPr bwMode="auto">
            <a:xfrm>
              <a:off x="538" y="1536"/>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56" name="Rectangle 96"/>
            <p:cNvSpPr>
              <a:spLocks noChangeArrowheads="1"/>
            </p:cNvSpPr>
            <p:nvPr/>
          </p:nvSpPr>
          <p:spPr bwMode="auto">
            <a:xfrm>
              <a:off x="529" y="1525"/>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57" name="Rectangle 97"/>
            <p:cNvSpPr>
              <a:spLocks noChangeArrowheads="1"/>
            </p:cNvSpPr>
            <p:nvPr/>
          </p:nvSpPr>
          <p:spPr bwMode="auto">
            <a:xfrm>
              <a:off x="423" y="1527"/>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58" name="Rectangle 98"/>
            <p:cNvSpPr>
              <a:spLocks noChangeArrowheads="1"/>
            </p:cNvSpPr>
            <p:nvPr/>
          </p:nvSpPr>
          <p:spPr bwMode="auto">
            <a:xfrm>
              <a:off x="1021" y="1526"/>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06870" name="Group 310"/>
            <p:cNvGrpSpPr>
              <a:grpSpLocks/>
            </p:cNvGrpSpPr>
            <p:nvPr/>
          </p:nvGrpSpPr>
          <p:grpSpPr bwMode="auto">
            <a:xfrm>
              <a:off x="647" y="1508"/>
              <a:ext cx="354" cy="154"/>
              <a:chOff x="290" y="875"/>
              <a:chExt cx="354" cy="154"/>
            </a:xfrm>
          </p:grpSpPr>
          <p:sp>
            <p:nvSpPr>
              <p:cNvPr id="706871" name="Rectangle 311"/>
              <p:cNvSpPr>
                <a:spLocks noChangeArrowheads="1"/>
              </p:cNvSpPr>
              <p:nvPr/>
            </p:nvSpPr>
            <p:spPr bwMode="auto">
              <a:xfrm>
                <a:off x="306" y="909"/>
                <a:ext cx="32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72" name="Rectangle 312"/>
              <p:cNvSpPr>
                <a:spLocks noChangeArrowheads="1"/>
              </p:cNvSpPr>
              <p:nvPr/>
            </p:nvSpPr>
            <p:spPr bwMode="auto">
              <a:xfrm>
                <a:off x="290" y="903"/>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73" name="Text Box 313"/>
              <p:cNvSpPr txBox="1">
                <a:spLocks noChangeArrowheads="1"/>
              </p:cNvSpPr>
              <p:nvPr/>
            </p:nvSpPr>
            <p:spPr bwMode="auto">
              <a:xfrm>
                <a:off x="332" y="875"/>
                <a:ext cx="2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SYN</a:t>
                </a:r>
              </a:p>
            </p:txBody>
          </p:sp>
        </p:grpSp>
      </p:grpSp>
      <p:grpSp>
        <p:nvGrpSpPr>
          <p:cNvPr id="706886" name="Group 326"/>
          <p:cNvGrpSpPr>
            <a:grpSpLocks/>
          </p:cNvGrpSpPr>
          <p:nvPr/>
        </p:nvGrpSpPr>
        <p:grpSpPr bwMode="auto">
          <a:xfrm>
            <a:off x="307975" y="4241800"/>
            <a:ext cx="1081088" cy="782638"/>
            <a:chOff x="59" y="863"/>
            <a:chExt cx="681" cy="493"/>
          </a:xfrm>
        </p:grpSpPr>
        <p:grpSp>
          <p:nvGrpSpPr>
            <p:cNvPr id="706628" name="Group 68"/>
            <p:cNvGrpSpPr>
              <a:grpSpLocks/>
            </p:cNvGrpSpPr>
            <p:nvPr/>
          </p:nvGrpSpPr>
          <p:grpSpPr bwMode="auto">
            <a:xfrm>
              <a:off x="177" y="1042"/>
              <a:ext cx="480" cy="112"/>
              <a:chOff x="627" y="3377"/>
              <a:chExt cx="480" cy="112"/>
            </a:xfrm>
          </p:grpSpPr>
          <p:sp>
            <p:nvSpPr>
              <p:cNvPr id="706629" name="Rectangle 69"/>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30" name="Rectangle 70"/>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6861" name="Group 301"/>
            <p:cNvGrpSpPr>
              <a:grpSpLocks/>
            </p:cNvGrpSpPr>
            <p:nvPr/>
          </p:nvGrpSpPr>
          <p:grpSpPr bwMode="auto">
            <a:xfrm>
              <a:off x="290" y="863"/>
              <a:ext cx="354" cy="154"/>
              <a:chOff x="290" y="875"/>
              <a:chExt cx="354" cy="154"/>
            </a:xfrm>
          </p:grpSpPr>
          <p:sp>
            <p:nvSpPr>
              <p:cNvPr id="706619" name="Rectangle 59"/>
              <p:cNvSpPr>
                <a:spLocks noChangeArrowheads="1"/>
              </p:cNvSpPr>
              <p:nvPr/>
            </p:nvSpPr>
            <p:spPr bwMode="auto">
              <a:xfrm>
                <a:off x="306" y="909"/>
                <a:ext cx="32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20" name="Rectangle 60"/>
              <p:cNvSpPr>
                <a:spLocks noChangeArrowheads="1"/>
              </p:cNvSpPr>
              <p:nvPr/>
            </p:nvSpPr>
            <p:spPr bwMode="auto">
              <a:xfrm>
                <a:off x="290" y="903"/>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57" name="Text Box 297"/>
              <p:cNvSpPr txBox="1">
                <a:spLocks noChangeArrowheads="1"/>
              </p:cNvSpPr>
              <p:nvPr/>
            </p:nvSpPr>
            <p:spPr bwMode="auto">
              <a:xfrm>
                <a:off x="332" y="875"/>
                <a:ext cx="2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SYN</a:t>
                </a:r>
              </a:p>
            </p:txBody>
          </p:sp>
        </p:grpSp>
        <p:grpSp>
          <p:nvGrpSpPr>
            <p:cNvPr id="706862" name="Group 302"/>
            <p:cNvGrpSpPr>
              <a:grpSpLocks/>
            </p:cNvGrpSpPr>
            <p:nvPr/>
          </p:nvGrpSpPr>
          <p:grpSpPr bwMode="auto">
            <a:xfrm>
              <a:off x="284" y="1022"/>
              <a:ext cx="354" cy="154"/>
              <a:chOff x="290" y="875"/>
              <a:chExt cx="354" cy="154"/>
            </a:xfrm>
          </p:grpSpPr>
          <p:sp>
            <p:nvSpPr>
              <p:cNvPr id="706863" name="Rectangle 303"/>
              <p:cNvSpPr>
                <a:spLocks noChangeArrowheads="1"/>
              </p:cNvSpPr>
              <p:nvPr/>
            </p:nvSpPr>
            <p:spPr bwMode="auto">
              <a:xfrm>
                <a:off x="306" y="909"/>
                <a:ext cx="32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64" name="Rectangle 304"/>
              <p:cNvSpPr>
                <a:spLocks noChangeArrowheads="1"/>
              </p:cNvSpPr>
              <p:nvPr/>
            </p:nvSpPr>
            <p:spPr bwMode="auto">
              <a:xfrm>
                <a:off x="290" y="903"/>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65" name="Text Box 305"/>
              <p:cNvSpPr txBox="1">
                <a:spLocks noChangeArrowheads="1"/>
              </p:cNvSpPr>
              <p:nvPr/>
            </p:nvSpPr>
            <p:spPr bwMode="auto">
              <a:xfrm>
                <a:off x="332" y="875"/>
                <a:ext cx="2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SYN</a:t>
                </a:r>
              </a:p>
            </p:txBody>
          </p:sp>
        </p:grpSp>
        <p:grpSp>
          <p:nvGrpSpPr>
            <p:cNvPr id="706875" name="Group 315"/>
            <p:cNvGrpSpPr>
              <a:grpSpLocks/>
            </p:cNvGrpSpPr>
            <p:nvPr/>
          </p:nvGrpSpPr>
          <p:grpSpPr bwMode="auto">
            <a:xfrm>
              <a:off x="59" y="1202"/>
              <a:ext cx="681" cy="154"/>
              <a:chOff x="410" y="1508"/>
              <a:chExt cx="681" cy="154"/>
            </a:xfrm>
          </p:grpSpPr>
          <p:sp>
            <p:nvSpPr>
              <p:cNvPr id="706876" name="Rectangle 316"/>
              <p:cNvSpPr>
                <a:spLocks noChangeArrowheads="1"/>
              </p:cNvSpPr>
              <p:nvPr/>
            </p:nvSpPr>
            <p:spPr bwMode="auto">
              <a:xfrm>
                <a:off x="410" y="1511"/>
                <a:ext cx="681" cy="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77" name="Rectangle 317"/>
              <p:cNvSpPr>
                <a:spLocks noChangeArrowheads="1"/>
              </p:cNvSpPr>
              <p:nvPr/>
            </p:nvSpPr>
            <p:spPr bwMode="auto">
              <a:xfrm>
                <a:off x="538" y="1536"/>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78" name="Rectangle 318"/>
              <p:cNvSpPr>
                <a:spLocks noChangeArrowheads="1"/>
              </p:cNvSpPr>
              <p:nvPr/>
            </p:nvSpPr>
            <p:spPr bwMode="auto">
              <a:xfrm>
                <a:off x="529" y="1525"/>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79" name="Rectangle 319"/>
              <p:cNvSpPr>
                <a:spLocks noChangeArrowheads="1"/>
              </p:cNvSpPr>
              <p:nvPr/>
            </p:nvSpPr>
            <p:spPr bwMode="auto">
              <a:xfrm>
                <a:off x="423" y="1527"/>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80" name="Rectangle 320"/>
              <p:cNvSpPr>
                <a:spLocks noChangeArrowheads="1"/>
              </p:cNvSpPr>
              <p:nvPr/>
            </p:nvSpPr>
            <p:spPr bwMode="auto">
              <a:xfrm>
                <a:off x="1021" y="1526"/>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06881" name="Group 321"/>
              <p:cNvGrpSpPr>
                <a:grpSpLocks/>
              </p:cNvGrpSpPr>
              <p:nvPr/>
            </p:nvGrpSpPr>
            <p:grpSpPr bwMode="auto">
              <a:xfrm>
                <a:off x="647" y="1508"/>
                <a:ext cx="354" cy="154"/>
                <a:chOff x="290" y="875"/>
                <a:chExt cx="354" cy="154"/>
              </a:xfrm>
            </p:grpSpPr>
            <p:sp>
              <p:nvSpPr>
                <p:cNvPr id="706882" name="Rectangle 322"/>
                <p:cNvSpPr>
                  <a:spLocks noChangeArrowheads="1"/>
                </p:cNvSpPr>
                <p:nvPr/>
              </p:nvSpPr>
              <p:spPr bwMode="auto">
                <a:xfrm>
                  <a:off x="306" y="909"/>
                  <a:ext cx="32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83" name="Rectangle 323"/>
                <p:cNvSpPr>
                  <a:spLocks noChangeArrowheads="1"/>
                </p:cNvSpPr>
                <p:nvPr/>
              </p:nvSpPr>
              <p:spPr bwMode="auto">
                <a:xfrm>
                  <a:off x="290" y="903"/>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84" name="Text Box 324"/>
                <p:cNvSpPr txBox="1">
                  <a:spLocks noChangeArrowheads="1"/>
                </p:cNvSpPr>
                <p:nvPr/>
              </p:nvSpPr>
              <p:spPr bwMode="auto">
                <a:xfrm>
                  <a:off x="332" y="875"/>
                  <a:ext cx="2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SYN</a:t>
                  </a:r>
                </a:p>
              </p:txBody>
            </p:sp>
          </p:grpSp>
        </p:grpSp>
      </p:grpSp>
      <p:grpSp>
        <p:nvGrpSpPr>
          <p:cNvPr id="706896" name="Group 336"/>
          <p:cNvGrpSpPr>
            <a:grpSpLocks/>
          </p:cNvGrpSpPr>
          <p:nvPr/>
        </p:nvGrpSpPr>
        <p:grpSpPr bwMode="auto">
          <a:xfrm>
            <a:off x="1509713" y="3965575"/>
            <a:ext cx="976312" cy="1460500"/>
            <a:chOff x="4000" y="1895"/>
            <a:chExt cx="615" cy="920"/>
          </a:xfrm>
        </p:grpSpPr>
        <p:sp>
          <p:nvSpPr>
            <p:cNvPr id="706888" name="Freeform 328"/>
            <p:cNvSpPr>
              <a:spLocks/>
            </p:cNvSpPr>
            <p:nvPr/>
          </p:nvSpPr>
          <p:spPr bwMode="auto">
            <a:xfrm>
              <a:off x="4011" y="1912"/>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Lst>
              <a:ahLst/>
              <a:cxnLst>
                <a:cxn ang="0">
                  <a:pos x="T0" y="T1"/>
                </a:cxn>
                <a:cxn ang="0">
                  <a:pos x="T2" y="T3"/>
                </a:cxn>
                <a:cxn ang="0">
                  <a:pos x="T4" y="T5"/>
                </a:cxn>
                <a:cxn ang="0">
                  <a:pos x="T6" y="T7"/>
                </a:cxn>
                <a:cxn ang="0">
                  <a:pos x="T8" y="T9"/>
                </a:cxn>
              </a:cxnLst>
              <a:rect l="0" t="0" r="r" b="b"/>
              <a:pathLst>
                <a:path w="604" h="903">
                  <a:moveTo>
                    <a:pt x="496" y="0"/>
                  </a:moveTo>
                  <a:lnTo>
                    <a:pt x="604" y="903"/>
                  </a:lnTo>
                  <a:lnTo>
                    <a:pt x="0" y="788"/>
                  </a:lnTo>
                  <a:lnTo>
                    <a:pt x="456" y="750"/>
                  </a:lnTo>
                  <a:lnTo>
                    <a:pt x="496" y="0"/>
                  </a:lnTo>
                  <a:close/>
                </a:path>
              </a:pathLst>
            </a:custGeom>
            <a:gradFill rotWithShape="1">
              <a:gsLst>
                <a:gs pos="0">
                  <a:schemeClr val="bg1"/>
                </a:gs>
                <a:gs pos="100000">
                  <a:srgbClr val="FF0000"/>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706889" name="Group 329"/>
            <p:cNvGrpSpPr>
              <a:grpSpLocks/>
            </p:cNvGrpSpPr>
            <p:nvPr/>
          </p:nvGrpSpPr>
          <p:grpSpPr bwMode="auto">
            <a:xfrm>
              <a:off x="4000" y="1895"/>
              <a:ext cx="500" cy="828"/>
              <a:chOff x="569" y="2954"/>
              <a:chExt cx="500" cy="828"/>
            </a:xfrm>
          </p:grpSpPr>
          <p:sp>
            <p:nvSpPr>
              <p:cNvPr id="706890" name="Rectangle 330"/>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91" name="Text Box 331"/>
              <p:cNvSpPr txBox="1">
                <a:spLocks noChangeArrowheads="1"/>
              </p:cNvSpPr>
              <p:nvPr/>
            </p:nvSpPr>
            <p:spPr bwMode="auto">
              <a:xfrm>
                <a:off x="646" y="2954"/>
                <a:ext cx="371"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1600" i="0">
                  <a:latin typeface="Arial" charset="0"/>
                </a:endParaRPr>
              </a:p>
              <a:p>
                <a:pPr algn="ctr"/>
                <a:r>
                  <a:rPr lang="en-US" sz="1600" i="0">
                    <a:latin typeface="Arial" charset="0"/>
                  </a:rPr>
                  <a:t>TCP</a:t>
                </a:r>
              </a:p>
              <a:p>
                <a:pPr algn="ctr"/>
                <a:r>
                  <a:rPr lang="en-US" sz="1600" i="0">
                    <a:latin typeface="Arial" charset="0"/>
                  </a:rPr>
                  <a:t>IP</a:t>
                </a:r>
              </a:p>
              <a:p>
                <a:pPr algn="ctr"/>
                <a:r>
                  <a:rPr lang="en-US" sz="1600" i="0">
                    <a:latin typeface="Arial" charset="0"/>
                  </a:rPr>
                  <a:t>Eth</a:t>
                </a:r>
              </a:p>
              <a:p>
                <a:pPr algn="ctr"/>
                <a:r>
                  <a:rPr lang="en-US" sz="1600" i="0">
                    <a:latin typeface="Arial" charset="0"/>
                  </a:rPr>
                  <a:t>Phy</a:t>
                </a:r>
              </a:p>
            </p:txBody>
          </p:sp>
          <p:sp>
            <p:nvSpPr>
              <p:cNvPr id="706892" name="Line 332"/>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6893" name="Line 333"/>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6894" name="Line 334"/>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6895" name="Line 335"/>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706897" name="Group 337"/>
          <p:cNvGrpSpPr>
            <a:grpSpLocks/>
          </p:cNvGrpSpPr>
          <p:nvPr/>
        </p:nvGrpSpPr>
        <p:grpSpPr bwMode="auto">
          <a:xfrm>
            <a:off x="79375" y="1355725"/>
            <a:ext cx="1081088" cy="782638"/>
            <a:chOff x="59" y="863"/>
            <a:chExt cx="681" cy="493"/>
          </a:xfrm>
        </p:grpSpPr>
        <p:grpSp>
          <p:nvGrpSpPr>
            <p:cNvPr id="706898" name="Group 338"/>
            <p:cNvGrpSpPr>
              <a:grpSpLocks/>
            </p:cNvGrpSpPr>
            <p:nvPr/>
          </p:nvGrpSpPr>
          <p:grpSpPr bwMode="auto">
            <a:xfrm>
              <a:off x="177" y="1042"/>
              <a:ext cx="480" cy="112"/>
              <a:chOff x="627" y="3377"/>
              <a:chExt cx="480" cy="112"/>
            </a:xfrm>
          </p:grpSpPr>
          <p:sp>
            <p:nvSpPr>
              <p:cNvPr id="706899" name="Rectangle 339"/>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00" name="Rectangle 340"/>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6901" name="Group 341"/>
            <p:cNvGrpSpPr>
              <a:grpSpLocks/>
            </p:cNvGrpSpPr>
            <p:nvPr/>
          </p:nvGrpSpPr>
          <p:grpSpPr bwMode="auto">
            <a:xfrm>
              <a:off x="290" y="863"/>
              <a:ext cx="354" cy="154"/>
              <a:chOff x="290" y="875"/>
              <a:chExt cx="354" cy="154"/>
            </a:xfrm>
          </p:grpSpPr>
          <p:sp>
            <p:nvSpPr>
              <p:cNvPr id="706902" name="Rectangle 342"/>
              <p:cNvSpPr>
                <a:spLocks noChangeArrowheads="1"/>
              </p:cNvSpPr>
              <p:nvPr/>
            </p:nvSpPr>
            <p:spPr bwMode="auto">
              <a:xfrm>
                <a:off x="306" y="909"/>
                <a:ext cx="32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03" name="Rectangle 343"/>
              <p:cNvSpPr>
                <a:spLocks noChangeArrowheads="1"/>
              </p:cNvSpPr>
              <p:nvPr/>
            </p:nvSpPr>
            <p:spPr bwMode="auto">
              <a:xfrm>
                <a:off x="290" y="903"/>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04" name="Text Box 344"/>
              <p:cNvSpPr txBox="1">
                <a:spLocks noChangeArrowheads="1"/>
              </p:cNvSpPr>
              <p:nvPr/>
            </p:nvSpPr>
            <p:spPr bwMode="auto">
              <a:xfrm>
                <a:off x="332" y="875"/>
                <a:ext cx="2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SYN</a:t>
                </a:r>
              </a:p>
            </p:txBody>
          </p:sp>
        </p:grpSp>
        <p:grpSp>
          <p:nvGrpSpPr>
            <p:cNvPr id="706905" name="Group 345"/>
            <p:cNvGrpSpPr>
              <a:grpSpLocks/>
            </p:cNvGrpSpPr>
            <p:nvPr/>
          </p:nvGrpSpPr>
          <p:grpSpPr bwMode="auto">
            <a:xfrm>
              <a:off x="284" y="1022"/>
              <a:ext cx="354" cy="154"/>
              <a:chOff x="290" y="875"/>
              <a:chExt cx="354" cy="154"/>
            </a:xfrm>
          </p:grpSpPr>
          <p:sp>
            <p:nvSpPr>
              <p:cNvPr id="706906" name="Rectangle 346"/>
              <p:cNvSpPr>
                <a:spLocks noChangeArrowheads="1"/>
              </p:cNvSpPr>
              <p:nvPr/>
            </p:nvSpPr>
            <p:spPr bwMode="auto">
              <a:xfrm>
                <a:off x="306" y="909"/>
                <a:ext cx="32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07" name="Rectangle 347"/>
              <p:cNvSpPr>
                <a:spLocks noChangeArrowheads="1"/>
              </p:cNvSpPr>
              <p:nvPr/>
            </p:nvSpPr>
            <p:spPr bwMode="auto">
              <a:xfrm>
                <a:off x="290" y="903"/>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08" name="Text Box 348"/>
              <p:cNvSpPr txBox="1">
                <a:spLocks noChangeArrowheads="1"/>
              </p:cNvSpPr>
              <p:nvPr/>
            </p:nvSpPr>
            <p:spPr bwMode="auto">
              <a:xfrm>
                <a:off x="332" y="875"/>
                <a:ext cx="2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SYN</a:t>
                </a:r>
              </a:p>
            </p:txBody>
          </p:sp>
        </p:grpSp>
        <p:grpSp>
          <p:nvGrpSpPr>
            <p:cNvPr id="706909" name="Group 349"/>
            <p:cNvGrpSpPr>
              <a:grpSpLocks/>
            </p:cNvGrpSpPr>
            <p:nvPr/>
          </p:nvGrpSpPr>
          <p:grpSpPr bwMode="auto">
            <a:xfrm>
              <a:off x="59" y="1202"/>
              <a:ext cx="681" cy="154"/>
              <a:chOff x="410" y="1508"/>
              <a:chExt cx="681" cy="154"/>
            </a:xfrm>
          </p:grpSpPr>
          <p:sp>
            <p:nvSpPr>
              <p:cNvPr id="706910" name="Rectangle 350"/>
              <p:cNvSpPr>
                <a:spLocks noChangeArrowheads="1"/>
              </p:cNvSpPr>
              <p:nvPr/>
            </p:nvSpPr>
            <p:spPr bwMode="auto">
              <a:xfrm>
                <a:off x="410" y="1511"/>
                <a:ext cx="681" cy="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11" name="Rectangle 351"/>
              <p:cNvSpPr>
                <a:spLocks noChangeArrowheads="1"/>
              </p:cNvSpPr>
              <p:nvPr/>
            </p:nvSpPr>
            <p:spPr bwMode="auto">
              <a:xfrm>
                <a:off x="538" y="1536"/>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12" name="Rectangle 352"/>
              <p:cNvSpPr>
                <a:spLocks noChangeArrowheads="1"/>
              </p:cNvSpPr>
              <p:nvPr/>
            </p:nvSpPr>
            <p:spPr bwMode="auto">
              <a:xfrm>
                <a:off x="529" y="1525"/>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13" name="Rectangle 353"/>
              <p:cNvSpPr>
                <a:spLocks noChangeArrowheads="1"/>
              </p:cNvSpPr>
              <p:nvPr/>
            </p:nvSpPr>
            <p:spPr bwMode="auto">
              <a:xfrm>
                <a:off x="423" y="1527"/>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14" name="Rectangle 354"/>
              <p:cNvSpPr>
                <a:spLocks noChangeArrowheads="1"/>
              </p:cNvSpPr>
              <p:nvPr/>
            </p:nvSpPr>
            <p:spPr bwMode="auto">
              <a:xfrm>
                <a:off x="1021" y="1526"/>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06915" name="Group 355"/>
              <p:cNvGrpSpPr>
                <a:grpSpLocks/>
              </p:cNvGrpSpPr>
              <p:nvPr/>
            </p:nvGrpSpPr>
            <p:grpSpPr bwMode="auto">
              <a:xfrm>
                <a:off x="647" y="1508"/>
                <a:ext cx="354" cy="154"/>
                <a:chOff x="290" y="875"/>
                <a:chExt cx="354" cy="154"/>
              </a:xfrm>
            </p:grpSpPr>
            <p:sp>
              <p:nvSpPr>
                <p:cNvPr id="706916" name="Rectangle 356"/>
                <p:cNvSpPr>
                  <a:spLocks noChangeArrowheads="1"/>
                </p:cNvSpPr>
                <p:nvPr/>
              </p:nvSpPr>
              <p:spPr bwMode="auto">
                <a:xfrm>
                  <a:off x="306" y="909"/>
                  <a:ext cx="32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17" name="Rectangle 357"/>
                <p:cNvSpPr>
                  <a:spLocks noChangeArrowheads="1"/>
                </p:cNvSpPr>
                <p:nvPr/>
              </p:nvSpPr>
              <p:spPr bwMode="auto">
                <a:xfrm>
                  <a:off x="290" y="903"/>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18" name="Text Box 358"/>
                <p:cNvSpPr txBox="1">
                  <a:spLocks noChangeArrowheads="1"/>
                </p:cNvSpPr>
                <p:nvPr/>
              </p:nvSpPr>
              <p:spPr bwMode="auto">
                <a:xfrm>
                  <a:off x="332" y="875"/>
                  <a:ext cx="2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SYN</a:t>
                  </a:r>
                </a:p>
              </p:txBody>
            </p:sp>
          </p:grpSp>
        </p:grpSp>
      </p:grpSp>
      <p:sp>
        <p:nvSpPr>
          <p:cNvPr id="706919" name="Rectangle 359"/>
          <p:cNvSpPr>
            <a:spLocks noChangeArrowheads="1"/>
          </p:cNvSpPr>
          <p:nvPr/>
        </p:nvSpPr>
        <p:spPr bwMode="auto">
          <a:xfrm>
            <a:off x="979488" y="4452938"/>
            <a:ext cx="184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000" i="0">
              <a:latin typeface="Arial" charset="0"/>
            </a:endParaRPr>
          </a:p>
        </p:txBody>
      </p:sp>
      <p:grpSp>
        <p:nvGrpSpPr>
          <p:cNvPr id="706951" name="Group 391"/>
          <p:cNvGrpSpPr>
            <a:grpSpLocks/>
          </p:cNvGrpSpPr>
          <p:nvPr/>
        </p:nvGrpSpPr>
        <p:grpSpPr bwMode="auto">
          <a:xfrm>
            <a:off x="306388" y="4241800"/>
            <a:ext cx="1081087" cy="782638"/>
            <a:chOff x="2675" y="3676"/>
            <a:chExt cx="681" cy="493"/>
          </a:xfrm>
        </p:grpSpPr>
        <p:grpSp>
          <p:nvGrpSpPr>
            <p:cNvPr id="706921" name="Group 361"/>
            <p:cNvGrpSpPr>
              <a:grpSpLocks/>
            </p:cNvGrpSpPr>
            <p:nvPr/>
          </p:nvGrpSpPr>
          <p:grpSpPr bwMode="auto">
            <a:xfrm>
              <a:off x="2793" y="3855"/>
              <a:ext cx="480" cy="112"/>
              <a:chOff x="627" y="3377"/>
              <a:chExt cx="480" cy="112"/>
            </a:xfrm>
          </p:grpSpPr>
          <p:sp>
            <p:nvSpPr>
              <p:cNvPr id="706922" name="Rectangle 362"/>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23" name="Rectangle 363"/>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6942" name="Group 382"/>
            <p:cNvGrpSpPr>
              <a:grpSpLocks/>
            </p:cNvGrpSpPr>
            <p:nvPr/>
          </p:nvGrpSpPr>
          <p:grpSpPr bwMode="auto">
            <a:xfrm>
              <a:off x="2855" y="3676"/>
              <a:ext cx="444" cy="154"/>
              <a:chOff x="2717" y="3676"/>
              <a:chExt cx="444" cy="154"/>
            </a:xfrm>
          </p:grpSpPr>
          <p:sp>
            <p:nvSpPr>
              <p:cNvPr id="706925" name="Rectangle 365"/>
              <p:cNvSpPr>
                <a:spLocks noChangeArrowheads="1"/>
              </p:cNvSpPr>
              <p:nvPr/>
            </p:nvSpPr>
            <p:spPr bwMode="auto">
              <a:xfrm>
                <a:off x="2775" y="3710"/>
                <a:ext cx="32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26" name="Rectangle 366"/>
              <p:cNvSpPr>
                <a:spLocks noChangeArrowheads="1"/>
              </p:cNvSpPr>
              <p:nvPr/>
            </p:nvSpPr>
            <p:spPr bwMode="auto">
              <a:xfrm>
                <a:off x="2759" y="370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27" name="Text Box 367"/>
              <p:cNvSpPr txBox="1">
                <a:spLocks noChangeArrowheads="1"/>
              </p:cNvSpPr>
              <p:nvPr/>
            </p:nvSpPr>
            <p:spPr bwMode="auto">
              <a:xfrm>
                <a:off x="2717" y="3676"/>
                <a:ext cx="4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SYNACK</a:t>
                </a:r>
              </a:p>
            </p:txBody>
          </p:sp>
        </p:grpSp>
        <p:sp>
          <p:nvSpPr>
            <p:cNvPr id="706933" name="Rectangle 373"/>
            <p:cNvSpPr>
              <a:spLocks noChangeArrowheads="1"/>
            </p:cNvSpPr>
            <p:nvPr/>
          </p:nvSpPr>
          <p:spPr bwMode="auto">
            <a:xfrm>
              <a:off x="2675" y="4018"/>
              <a:ext cx="681" cy="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34" name="Rectangle 374"/>
            <p:cNvSpPr>
              <a:spLocks noChangeArrowheads="1"/>
            </p:cNvSpPr>
            <p:nvPr/>
          </p:nvSpPr>
          <p:spPr bwMode="auto">
            <a:xfrm>
              <a:off x="2803" y="4043"/>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35" name="Rectangle 375"/>
            <p:cNvSpPr>
              <a:spLocks noChangeArrowheads="1"/>
            </p:cNvSpPr>
            <p:nvPr/>
          </p:nvSpPr>
          <p:spPr bwMode="auto">
            <a:xfrm>
              <a:off x="2794" y="4032"/>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36" name="Rectangle 376"/>
            <p:cNvSpPr>
              <a:spLocks noChangeArrowheads="1"/>
            </p:cNvSpPr>
            <p:nvPr/>
          </p:nvSpPr>
          <p:spPr bwMode="auto">
            <a:xfrm>
              <a:off x="2688" y="4034"/>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37" name="Rectangle 377"/>
            <p:cNvSpPr>
              <a:spLocks noChangeArrowheads="1"/>
            </p:cNvSpPr>
            <p:nvPr/>
          </p:nvSpPr>
          <p:spPr bwMode="auto">
            <a:xfrm>
              <a:off x="3286" y="4033"/>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06943" name="Group 383"/>
            <p:cNvGrpSpPr>
              <a:grpSpLocks/>
            </p:cNvGrpSpPr>
            <p:nvPr/>
          </p:nvGrpSpPr>
          <p:grpSpPr bwMode="auto">
            <a:xfrm>
              <a:off x="2864" y="3835"/>
              <a:ext cx="444" cy="154"/>
              <a:chOff x="2717" y="3676"/>
              <a:chExt cx="444" cy="154"/>
            </a:xfrm>
          </p:grpSpPr>
          <p:sp>
            <p:nvSpPr>
              <p:cNvPr id="706944" name="Rectangle 384"/>
              <p:cNvSpPr>
                <a:spLocks noChangeArrowheads="1"/>
              </p:cNvSpPr>
              <p:nvPr/>
            </p:nvSpPr>
            <p:spPr bwMode="auto">
              <a:xfrm>
                <a:off x="2775" y="3710"/>
                <a:ext cx="32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45" name="Rectangle 385"/>
              <p:cNvSpPr>
                <a:spLocks noChangeArrowheads="1"/>
              </p:cNvSpPr>
              <p:nvPr/>
            </p:nvSpPr>
            <p:spPr bwMode="auto">
              <a:xfrm>
                <a:off x="2759" y="370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46" name="Text Box 386"/>
              <p:cNvSpPr txBox="1">
                <a:spLocks noChangeArrowheads="1"/>
              </p:cNvSpPr>
              <p:nvPr/>
            </p:nvSpPr>
            <p:spPr bwMode="auto">
              <a:xfrm>
                <a:off x="2717" y="3676"/>
                <a:ext cx="4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SYNACK</a:t>
                </a:r>
              </a:p>
            </p:txBody>
          </p:sp>
        </p:grpSp>
        <p:grpSp>
          <p:nvGrpSpPr>
            <p:cNvPr id="706947" name="Group 387"/>
            <p:cNvGrpSpPr>
              <a:grpSpLocks/>
            </p:cNvGrpSpPr>
            <p:nvPr/>
          </p:nvGrpSpPr>
          <p:grpSpPr bwMode="auto">
            <a:xfrm>
              <a:off x="2867" y="4015"/>
              <a:ext cx="444" cy="154"/>
              <a:chOff x="2717" y="3676"/>
              <a:chExt cx="444" cy="154"/>
            </a:xfrm>
          </p:grpSpPr>
          <p:sp>
            <p:nvSpPr>
              <p:cNvPr id="706948" name="Rectangle 388"/>
              <p:cNvSpPr>
                <a:spLocks noChangeArrowheads="1"/>
              </p:cNvSpPr>
              <p:nvPr/>
            </p:nvSpPr>
            <p:spPr bwMode="auto">
              <a:xfrm>
                <a:off x="2775" y="3710"/>
                <a:ext cx="32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49" name="Rectangle 389"/>
              <p:cNvSpPr>
                <a:spLocks noChangeArrowheads="1"/>
              </p:cNvSpPr>
              <p:nvPr/>
            </p:nvSpPr>
            <p:spPr bwMode="auto">
              <a:xfrm>
                <a:off x="2759" y="370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50" name="Text Box 390"/>
              <p:cNvSpPr txBox="1">
                <a:spLocks noChangeArrowheads="1"/>
              </p:cNvSpPr>
              <p:nvPr/>
            </p:nvSpPr>
            <p:spPr bwMode="auto">
              <a:xfrm>
                <a:off x="2717" y="3676"/>
                <a:ext cx="4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SYNACK</a:t>
                </a:r>
              </a:p>
            </p:txBody>
          </p:sp>
        </p:grpSp>
      </p:grpSp>
      <p:grpSp>
        <p:nvGrpSpPr>
          <p:cNvPr id="706983" name="Group 423"/>
          <p:cNvGrpSpPr>
            <a:grpSpLocks/>
          </p:cNvGrpSpPr>
          <p:nvPr/>
        </p:nvGrpSpPr>
        <p:grpSpPr bwMode="auto">
          <a:xfrm>
            <a:off x="82550" y="1354138"/>
            <a:ext cx="1081088" cy="782637"/>
            <a:chOff x="2613" y="3554"/>
            <a:chExt cx="681" cy="493"/>
          </a:xfrm>
        </p:grpSpPr>
        <p:grpSp>
          <p:nvGrpSpPr>
            <p:cNvPr id="706953" name="Group 393"/>
            <p:cNvGrpSpPr>
              <a:grpSpLocks/>
            </p:cNvGrpSpPr>
            <p:nvPr/>
          </p:nvGrpSpPr>
          <p:grpSpPr bwMode="auto">
            <a:xfrm>
              <a:off x="2731" y="3733"/>
              <a:ext cx="480" cy="112"/>
              <a:chOff x="627" y="3377"/>
              <a:chExt cx="480" cy="112"/>
            </a:xfrm>
          </p:grpSpPr>
          <p:sp>
            <p:nvSpPr>
              <p:cNvPr id="706954" name="Rectangle 394"/>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55" name="Rectangle 395"/>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6956" name="Group 396"/>
            <p:cNvGrpSpPr>
              <a:grpSpLocks/>
            </p:cNvGrpSpPr>
            <p:nvPr/>
          </p:nvGrpSpPr>
          <p:grpSpPr bwMode="auto">
            <a:xfrm>
              <a:off x="2793" y="3554"/>
              <a:ext cx="444" cy="154"/>
              <a:chOff x="2717" y="3676"/>
              <a:chExt cx="444" cy="154"/>
            </a:xfrm>
          </p:grpSpPr>
          <p:sp>
            <p:nvSpPr>
              <p:cNvPr id="706957" name="Rectangle 397"/>
              <p:cNvSpPr>
                <a:spLocks noChangeArrowheads="1"/>
              </p:cNvSpPr>
              <p:nvPr/>
            </p:nvSpPr>
            <p:spPr bwMode="auto">
              <a:xfrm>
                <a:off x="2775" y="3710"/>
                <a:ext cx="32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58" name="Rectangle 398"/>
              <p:cNvSpPr>
                <a:spLocks noChangeArrowheads="1"/>
              </p:cNvSpPr>
              <p:nvPr/>
            </p:nvSpPr>
            <p:spPr bwMode="auto">
              <a:xfrm>
                <a:off x="2759" y="370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59" name="Text Box 399"/>
              <p:cNvSpPr txBox="1">
                <a:spLocks noChangeArrowheads="1"/>
              </p:cNvSpPr>
              <p:nvPr/>
            </p:nvSpPr>
            <p:spPr bwMode="auto">
              <a:xfrm>
                <a:off x="2717" y="3676"/>
                <a:ext cx="4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SYNACK</a:t>
                </a:r>
              </a:p>
            </p:txBody>
          </p:sp>
        </p:grpSp>
        <p:sp>
          <p:nvSpPr>
            <p:cNvPr id="706960" name="Rectangle 400"/>
            <p:cNvSpPr>
              <a:spLocks noChangeArrowheads="1"/>
            </p:cNvSpPr>
            <p:nvPr/>
          </p:nvSpPr>
          <p:spPr bwMode="auto">
            <a:xfrm>
              <a:off x="2613" y="3896"/>
              <a:ext cx="681" cy="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61" name="Rectangle 401"/>
            <p:cNvSpPr>
              <a:spLocks noChangeArrowheads="1"/>
            </p:cNvSpPr>
            <p:nvPr/>
          </p:nvSpPr>
          <p:spPr bwMode="auto">
            <a:xfrm>
              <a:off x="2741" y="3921"/>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62" name="Rectangle 402"/>
            <p:cNvSpPr>
              <a:spLocks noChangeArrowheads="1"/>
            </p:cNvSpPr>
            <p:nvPr/>
          </p:nvSpPr>
          <p:spPr bwMode="auto">
            <a:xfrm>
              <a:off x="2732" y="3910"/>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63" name="Rectangle 403"/>
            <p:cNvSpPr>
              <a:spLocks noChangeArrowheads="1"/>
            </p:cNvSpPr>
            <p:nvPr/>
          </p:nvSpPr>
          <p:spPr bwMode="auto">
            <a:xfrm>
              <a:off x="2626" y="3912"/>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64" name="Rectangle 404"/>
            <p:cNvSpPr>
              <a:spLocks noChangeArrowheads="1"/>
            </p:cNvSpPr>
            <p:nvPr/>
          </p:nvSpPr>
          <p:spPr bwMode="auto">
            <a:xfrm>
              <a:off x="3224" y="3911"/>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06965" name="Group 405"/>
            <p:cNvGrpSpPr>
              <a:grpSpLocks/>
            </p:cNvGrpSpPr>
            <p:nvPr/>
          </p:nvGrpSpPr>
          <p:grpSpPr bwMode="auto">
            <a:xfrm>
              <a:off x="2802" y="3713"/>
              <a:ext cx="444" cy="154"/>
              <a:chOff x="2717" y="3676"/>
              <a:chExt cx="444" cy="154"/>
            </a:xfrm>
          </p:grpSpPr>
          <p:sp>
            <p:nvSpPr>
              <p:cNvPr id="706966" name="Rectangle 406"/>
              <p:cNvSpPr>
                <a:spLocks noChangeArrowheads="1"/>
              </p:cNvSpPr>
              <p:nvPr/>
            </p:nvSpPr>
            <p:spPr bwMode="auto">
              <a:xfrm>
                <a:off x="2775" y="3710"/>
                <a:ext cx="32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67" name="Rectangle 407"/>
              <p:cNvSpPr>
                <a:spLocks noChangeArrowheads="1"/>
              </p:cNvSpPr>
              <p:nvPr/>
            </p:nvSpPr>
            <p:spPr bwMode="auto">
              <a:xfrm>
                <a:off x="2759" y="370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68" name="Text Box 408"/>
              <p:cNvSpPr txBox="1">
                <a:spLocks noChangeArrowheads="1"/>
              </p:cNvSpPr>
              <p:nvPr/>
            </p:nvSpPr>
            <p:spPr bwMode="auto">
              <a:xfrm>
                <a:off x="2717" y="3676"/>
                <a:ext cx="4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SYNACK</a:t>
                </a:r>
              </a:p>
            </p:txBody>
          </p:sp>
        </p:grpSp>
        <p:grpSp>
          <p:nvGrpSpPr>
            <p:cNvPr id="706969" name="Group 409"/>
            <p:cNvGrpSpPr>
              <a:grpSpLocks/>
            </p:cNvGrpSpPr>
            <p:nvPr/>
          </p:nvGrpSpPr>
          <p:grpSpPr bwMode="auto">
            <a:xfrm>
              <a:off x="2805" y="3893"/>
              <a:ext cx="444" cy="154"/>
              <a:chOff x="2717" y="3676"/>
              <a:chExt cx="444" cy="154"/>
            </a:xfrm>
          </p:grpSpPr>
          <p:sp>
            <p:nvSpPr>
              <p:cNvPr id="706970" name="Rectangle 410"/>
              <p:cNvSpPr>
                <a:spLocks noChangeArrowheads="1"/>
              </p:cNvSpPr>
              <p:nvPr/>
            </p:nvSpPr>
            <p:spPr bwMode="auto">
              <a:xfrm>
                <a:off x="2775" y="3710"/>
                <a:ext cx="32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71" name="Rectangle 411"/>
              <p:cNvSpPr>
                <a:spLocks noChangeArrowheads="1"/>
              </p:cNvSpPr>
              <p:nvPr/>
            </p:nvSpPr>
            <p:spPr bwMode="auto">
              <a:xfrm>
                <a:off x="2759" y="370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72" name="Text Box 412"/>
              <p:cNvSpPr txBox="1">
                <a:spLocks noChangeArrowheads="1"/>
              </p:cNvSpPr>
              <p:nvPr/>
            </p:nvSpPr>
            <p:spPr bwMode="auto">
              <a:xfrm>
                <a:off x="2717" y="3676"/>
                <a:ext cx="4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SYNACK</a:t>
                </a:r>
              </a:p>
            </p:txBody>
          </p:sp>
        </p:grpSp>
      </p:grpSp>
      <p:grpSp>
        <p:nvGrpSpPr>
          <p:cNvPr id="706982" name="Group 422"/>
          <p:cNvGrpSpPr>
            <a:grpSpLocks/>
          </p:cNvGrpSpPr>
          <p:nvPr/>
        </p:nvGrpSpPr>
        <p:grpSpPr bwMode="auto">
          <a:xfrm>
            <a:off x="311150" y="4772025"/>
            <a:ext cx="1081088" cy="244475"/>
            <a:chOff x="2709" y="3989"/>
            <a:chExt cx="681" cy="154"/>
          </a:xfrm>
        </p:grpSpPr>
        <p:sp>
          <p:nvSpPr>
            <p:cNvPr id="706973" name="Rectangle 413"/>
            <p:cNvSpPr>
              <a:spLocks noChangeArrowheads="1"/>
            </p:cNvSpPr>
            <p:nvPr/>
          </p:nvSpPr>
          <p:spPr bwMode="auto">
            <a:xfrm>
              <a:off x="2709" y="3992"/>
              <a:ext cx="681" cy="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74" name="Rectangle 414"/>
            <p:cNvSpPr>
              <a:spLocks noChangeArrowheads="1"/>
            </p:cNvSpPr>
            <p:nvPr/>
          </p:nvSpPr>
          <p:spPr bwMode="auto">
            <a:xfrm>
              <a:off x="2837" y="4017"/>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75" name="Rectangle 415"/>
            <p:cNvSpPr>
              <a:spLocks noChangeArrowheads="1"/>
            </p:cNvSpPr>
            <p:nvPr/>
          </p:nvSpPr>
          <p:spPr bwMode="auto">
            <a:xfrm>
              <a:off x="2828" y="4006"/>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76" name="Rectangle 416"/>
            <p:cNvSpPr>
              <a:spLocks noChangeArrowheads="1"/>
            </p:cNvSpPr>
            <p:nvPr/>
          </p:nvSpPr>
          <p:spPr bwMode="auto">
            <a:xfrm>
              <a:off x="2722" y="4008"/>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77" name="Rectangle 417"/>
            <p:cNvSpPr>
              <a:spLocks noChangeArrowheads="1"/>
            </p:cNvSpPr>
            <p:nvPr/>
          </p:nvSpPr>
          <p:spPr bwMode="auto">
            <a:xfrm>
              <a:off x="3320" y="4007"/>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06978" name="Group 418"/>
            <p:cNvGrpSpPr>
              <a:grpSpLocks/>
            </p:cNvGrpSpPr>
            <p:nvPr/>
          </p:nvGrpSpPr>
          <p:grpSpPr bwMode="auto">
            <a:xfrm>
              <a:off x="2901" y="3989"/>
              <a:ext cx="444" cy="154"/>
              <a:chOff x="2717" y="3676"/>
              <a:chExt cx="444" cy="154"/>
            </a:xfrm>
          </p:grpSpPr>
          <p:sp>
            <p:nvSpPr>
              <p:cNvPr id="706979" name="Rectangle 419"/>
              <p:cNvSpPr>
                <a:spLocks noChangeArrowheads="1"/>
              </p:cNvSpPr>
              <p:nvPr/>
            </p:nvSpPr>
            <p:spPr bwMode="auto">
              <a:xfrm>
                <a:off x="2775" y="3710"/>
                <a:ext cx="32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80" name="Rectangle 420"/>
              <p:cNvSpPr>
                <a:spLocks noChangeArrowheads="1"/>
              </p:cNvSpPr>
              <p:nvPr/>
            </p:nvSpPr>
            <p:spPr bwMode="auto">
              <a:xfrm>
                <a:off x="2759" y="370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81" name="Text Box 421"/>
              <p:cNvSpPr txBox="1">
                <a:spLocks noChangeArrowheads="1"/>
              </p:cNvSpPr>
              <p:nvPr/>
            </p:nvSpPr>
            <p:spPr bwMode="auto">
              <a:xfrm>
                <a:off x="2717" y="3676"/>
                <a:ext cx="4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0">
                    <a:latin typeface="Arial" charset="0"/>
                  </a:rPr>
                  <a:t>SYNACK</a:t>
                </a:r>
              </a:p>
            </p:txBody>
          </p:sp>
        </p:grpSp>
      </p:grpSp>
      <p:sp>
        <p:nvSpPr>
          <p:cNvPr id="706984" name="Rectangle 424"/>
          <p:cNvSpPr>
            <a:spLocks noChangeArrowheads="1"/>
          </p:cNvSpPr>
          <p:nvPr/>
        </p:nvSpPr>
        <p:spPr bwMode="auto">
          <a:xfrm>
            <a:off x="5183188" y="4916488"/>
            <a:ext cx="3787775"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Char char="r"/>
            </a:pPr>
            <a:r>
              <a:rPr lang="en-US" sz="2000" i="0"/>
              <a:t>web server responds with </a:t>
            </a:r>
            <a:r>
              <a:rPr lang="en-US" sz="2000" b="1">
                <a:solidFill>
                  <a:srgbClr val="FF0000"/>
                </a:solidFill>
              </a:rPr>
              <a:t>TCP SYNACK</a:t>
            </a:r>
            <a:r>
              <a:rPr lang="en-US" sz="2000" i="0"/>
              <a:t> (step 2 in 3-way handshake)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06603"/>
                                        </p:tgtEl>
                                        <p:attrNameLst>
                                          <p:attrName>style.visibility</p:attrName>
                                        </p:attrNameLst>
                                      </p:cBhvr>
                                      <p:to>
                                        <p:strVal val="visible"/>
                                      </p:to>
                                    </p:set>
                                    <p:animEffect transition="in" filter="wipe(down)">
                                      <p:cBhvr>
                                        <p:cTn id="7" dur="500"/>
                                        <p:tgtEl>
                                          <p:spTgt spid="706603"/>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706885"/>
                                        </p:tgtEl>
                                        <p:attrNameLst>
                                          <p:attrName>style.visibility</p:attrName>
                                        </p:attrNameLst>
                                      </p:cBhvr>
                                      <p:to>
                                        <p:strVal val="visible"/>
                                      </p:to>
                                    </p:set>
                                    <p:animEffect transition="in" filter="wipe(up)">
                                      <p:cBhvr>
                                        <p:cTn id="11" dur="1000"/>
                                        <p:tgtEl>
                                          <p:spTgt spid="70688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06660"/>
                                        </p:tgtEl>
                                        <p:attrNameLst>
                                          <p:attrName>style.visibility</p:attrName>
                                        </p:attrNameLst>
                                      </p:cBhvr>
                                      <p:to>
                                        <p:strVal val="visible"/>
                                      </p:to>
                                    </p:set>
                                  </p:childTnLst>
                                </p:cTn>
                              </p:par>
                              <p:par>
                                <p:cTn id="16" presetID="22" presetClass="entr" presetSubtype="1" fill="hold" nodeType="withEffect">
                                  <p:stCondLst>
                                    <p:cond delay="0"/>
                                  </p:stCondLst>
                                  <p:childTnLst>
                                    <p:set>
                                      <p:cBhvr>
                                        <p:cTn id="17" dur="1" fill="hold">
                                          <p:stCondLst>
                                            <p:cond delay="0"/>
                                          </p:stCondLst>
                                        </p:cTn>
                                        <p:tgtEl>
                                          <p:spTgt spid="706897"/>
                                        </p:tgtEl>
                                        <p:attrNameLst>
                                          <p:attrName>style.visibility</p:attrName>
                                        </p:attrNameLst>
                                      </p:cBhvr>
                                      <p:to>
                                        <p:strVal val="visible"/>
                                      </p:to>
                                    </p:set>
                                    <p:animEffect transition="in" filter="wipe(up)">
                                      <p:cBhvr>
                                        <p:cTn id="18" dur="1000"/>
                                        <p:tgtEl>
                                          <p:spTgt spid="70689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0687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06661"/>
                                        </p:tgtEl>
                                        <p:attrNameLst>
                                          <p:attrName>style.visibility</p:attrName>
                                        </p:attrNameLst>
                                      </p:cBhvr>
                                      <p:to>
                                        <p:strVal val="visible"/>
                                      </p:to>
                                    </p:set>
                                  </p:childTnLst>
                                </p:cTn>
                              </p:par>
                            </p:childTnLst>
                          </p:cTn>
                        </p:par>
                        <p:par>
                          <p:cTn id="25" fill="hold" nodeType="afterGroup">
                            <p:stCondLst>
                              <p:cond delay="0"/>
                            </p:stCondLst>
                            <p:childTnLst>
                              <p:par>
                                <p:cTn id="26" presetID="0" presetClass="path" presetSubtype="0" accel="50000" decel="50000" fill="hold" nodeType="afterEffect">
                                  <p:stCondLst>
                                    <p:cond delay="0"/>
                                  </p:stCondLst>
                                  <p:childTnLst>
                                    <p:animMotion origin="layout" path="M 0.00642 0.00625 L 0.00764 0.08467 L 0.36285 0.08767 L 0.26996 0.22878 L 0.33698 0.22739 L 0.55069 0.01874 L 0.29583 0.52209 L 0.02882 0.5251 L 0.02882 0.41545 " pathEditMode="relative" rAng="0" ptsTypes="AAAAAAAAA">
                                      <p:cBhvr>
                                        <p:cTn id="27" dur="2000" fill="hold"/>
                                        <p:tgtEl>
                                          <p:spTgt spid="706874"/>
                                        </p:tgtEl>
                                        <p:attrNameLst>
                                          <p:attrName>ppt_x</p:attrName>
                                          <p:attrName>ppt_y</p:attrName>
                                        </p:attrNameLst>
                                      </p:cBhvr>
                                      <p:rCtr x="27205" y="25931"/>
                                    </p:animMotion>
                                  </p:childTnLst>
                                </p:cTn>
                              </p:par>
                              <p:par>
                                <p:cTn id="28" presetID="9" presetClass="exit" presetSubtype="0" fill="hold" nodeType="withEffect">
                                  <p:stCondLst>
                                    <p:cond delay="0"/>
                                  </p:stCondLst>
                                  <p:childTnLst>
                                    <p:animEffect transition="out" filter="dissolve">
                                      <p:cBhvr>
                                        <p:cTn id="29" dur="500"/>
                                        <p:tgtEl>
                                          <p:spTgt spid="706897"/>
                                        </p:tgtEl>
                                      </p:cBhvr>
                                    </p:animEffect>
                                    <p:set>
                                      <p:cBhvr>
                                        <p:cTn id="30" dur="1" fill="hold">
                                          <p:stCondLst>
                                            <p:cond delay="499"/>
                                          </p:stCondLst>
                                        </p:cTn>
                                        <p:tgtEl>
                                          <p:spTgt spid="706897"/>
                                        </p:tgtEl>
                                        <p:attrNameLst>
                                          <p:attrName>style.visibility</p:attrName>
                                        </p:attrNameLst>
                                      </p:cBhvr>
                                      <p:to>
                                        <p:strVal val="hidden"/>
                                      </p:to>
                                    </p:set>
                                  </p:childTnLst>
                                </p:cTn>
                              </p:par>
                            </p:childTnLst>
                          </p:cTn>
                        </p:par>
                        <p:par>
                          <p:cTn id="31" fill="hold" nodeType="afterGroup">
                            <p:stCondLst>
                              <p:cond delay="2000"/>
                            </p:stCondLst>
                            <p:childTnLst>
                              <p:par>
                                <p:cTn id="32" presetID="22" presetClass="entr" presetSubtype="4" fill="hold" nodeType="afterEffect">
                                  <p:stCondLst>
                                    <p:cond delay="0"/>
                                  </p:stCondLst>
                                  <p:childTnLst>
                                    <p:set>
                                      <p:cBhvr>
                                        <p:cTn id="33" dur="1" fill="hold">
                                          <p:stCondLst>
                                            <p:cond delay="0"/>
                                          </p:stCondLst>
                                        </p:cTn>
                                        <p:tgtEl>
                                          <p:spTgt spid="706896"/>
                                        </p:tgtEl>
                                        <p:attrNameLst>
                                          <p:attrName>style.visibility</p:attrName>
                                        </p:attrNameLst>
                                      </p:cBhvr>
                                      <p:to>
                                        <p:strVal val="visible"/>
                                      </p:to>
                                    </p:set>
                                    <p:animEffect transition="in" filter="wipe(down)">
                                      <p:cBhvr>
                                        <p:cTn id="34" dur="1000"/>
                                        <p:tgtEl>
                                          <p:spTgt spid="70689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706886"/>
                                        </p:tgtEl>
                                        <p:attrNameLst>
                                          <p:attrName>style.visibility</p:attrName>
                                        </p:attrNameLst>
                                      </p:cBhvr>
                                      <p:to>
                                        <p:strVal val="visible"/>
                                      </p:to>
                                    </p:set>
                                    <p:animEffect transition="in" filter="wipe(down)">
                                      <p:cBhvr>
                                        <p:cTn id="39" dur="500"/>
                                        <p:tgtEl>
                                          <p:spTgt spid="706886"/>
                                        </p:tgtEl>
                                      </p:cBhvr>
                                    </p:animEffect>
                                  </p:childTnLst>
                                </p:cTn>
                              </p:par>
                              <p:par>
                                <p:cTn id="40" presetID="9" presetClass="exit" presetSubtype="0" fill="hold" nodeType="withEffect">
                                  <p:stCondLst>
                                    <p:cond delay="0"/>
                                  </p:stCondLst>
                                  <p:childTnLst>
                                    <p:animEffect transition="out" filter="dissolve">
                                      <p:cBhvr>
                                        <p:cTn id="41" dur="500"/>
                                        <p:tgtEl>
                                          <p:spTgt spid="706874"/>
                                        </p:tgtEl>
                                      </p:cBhvr>
                                    </p:animEffect>
                                    <p:set>
                                      <p:cBhvr>
                                        <p:cTn id="42" dur="1" fill="hold">
                                          <p:stCondLst>
                                            <p:cond delay="499"/>
                                          </p:stCondLst>
                                        </p:cTn>
                                        <p:tgtEl>
                                          <p:spTgt spid="706874"/>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xit" presetSubtype="0" fill="hold" nodeType="clickEffect">
                                  <p:stCondLst>
                                    <p:cond delay="0"/>
                                  </p:stCondLst>
                                  <p:childTnLst>
                                    <p:animEffect transition="out" filter="dissolve">
                                      <p:cBhvr>
                                        <p:cTn id="46" dur="500"/>
                                        <p:tgtEl>
                                          <p:spTgt spid="706886"/>
                                        </p:tgtEl>
                                      </p:cBhvr>
                                    </p:animEffect>
                                    <p:set>
                                      <p:cBhvr>
                                        <p:cTn id="47" dur="1" fill="hold">
                                          <p:stCondLst>
                                            <p:cond delay="499"/>
                                          </p:stCondLst>
                                        </p:cTn>
                                        <p:tgtEl>
                                          <p:spTgt spid="706886"/>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706951"/>
                                        </p:tgtEl>
                                        <p:attrNameLst>
                                          <p:attrName>style.visibility</p:attrName>
                                        </p:attrNameLst>
                                      </p:cBhvr>
                                      <p:to>
                                        <p:strVal val="visible"/>
                                      </p:to>
                                    </p:set>
                                    <p:animEffect transition="in" filter="wipe(up)">
                                      <p:cBhvr>
                                        <p:cTn id="52" dur="500"/>
                                        <p:tgtEl>
                                          <p:spTgt spid="706951"/>
                                        </p:tgtEl>
                                      </p:cBhvr>
                                    </p:animEffect>
                                  </p:childTnLst>
                                </p:cTn>
                              </p:par>
                            </p:childTnLst>
                          </p:cTn>
                        </p:par>
                        <p:par>
                          <p:cTn id="53" fill="hold" nodeType="afterGroup">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706984"/>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nodeType="clickEffect">
                                  <p:stCondLst>
                                    <p:cond delay="0"/>
                                  </p:stCondLst>
                                  <p:childTnLst>
                                    <p:set>
                                      <p:cBhvr>
                                        <p:cTn id="59" dur="1" fill="hold">
                                          <p:stCondLst>
                                            <p:cond delay="0"/>
                                          </p:stCondLst>
                                        </p:cTn>
                                        <p:tgtEl>
                                          <p:spTgt spid="706982"/>
                                        </p:tgtEl>
                                        <p:attrNameLst>
                                          <p:attrName>style.visibility</p:attrName>
                                        </p:attrNameLst>
                                      </p:cBhvr>
                                      <p:to>
                                        <p:strVal val="visible"/>
                                      </p:to>
                                    </p:set>
                                    <p:animEffect transition="in" filter="dissolve">
                                      <p:cBhvr>
                                        <p:cTn id="60" dur="500"/>
                                        <p:tgtEl>
                                          <p:spTgt spid="706982"/>
                                        </p:tgtEl>
                                      </p:cBhvr>
                                    </p:animEffect>
                                  </p:childTnLst>
                                </p:cTn>
                              </p:par>
                            </p:childTnLst>
                          </p:cTn>
                        </p:par>
                        <p:par>
                          <p:cTn id="61" fill="hold" nodeType="afterGroup">
                            <p:stCondLst>
                              <p:cond delay="500"/>
                            </p:stCondLst>
                            <p:childTnLst>
                              <p:par>
                                <p:cTn id="62" presetID="0" presetClass="path" presetSubtype="0" accel="50000" decel="50000" fill="hold" nodeType="afterEffect">
                                  <p:stCondLst>
                                    <p:cond delay="0"/>
                                  </p:stCondLst>
                                  <p:childTnLst>
                                    <p:animMotion origin="layout" path="M -1.66667E-6 -2.15591E-6 L -1.66667E-6 0.09415 L 0.28593 0.09091 L 0.52934 -0.40111 L 0.30937 -0.18182 L 0.23403 -0.19755 L 0.32118 -0.33079 L -0.01997 -0.33079 L -0.01875 -0.41846 " pathEditMode="relative" ptsTypes="AAAAAAAAA">
                                      <p:cBhvr>
                                        <p:cTn id="63" dur="2000" fill="hold"/>
                                        <p:tgtEl>
                                          <p:spTgt spid="706982"/>
                                        </p:tgtEl>
                                        <p:attrNameLst>
                                          <p:attrName>ppt_x</p:attrName>
                                          <p:attrName>ppt_y</p:attrName>
                                        </p:attrNameLst>
                                      </p:cBhvr>
                                    </p:animMotion>
                                  </p:childTnLst>
                                </p:cTn>
                              </p:par>
                            </p:childTnLst>
                          </p:cTn>
                        </p:par>
                        <p:par>
                          <p:cTn id="64" fill="hold" nodeType="afterGroup">
                            <p:stCondLst>
                              <p:cond delay="2500"/>
                            </p:stCondLst>
                            <p:childTnLst>
                              <p:par>
                                <p:cTn id="65" presetID="9" presetClass="exit" presetSubtype="0" fill="hold" nodeType="afterEffect">
                                  <p:stCondLst>
                                    <p:cond delay="0"/>
                                  </p:stCondLst>
                                  <p:childTnLst>
                                    <p:animEffect transition="out" filter="dissolve">
                                      <p:cBhvr>
                                        <p:cTn id="66" dur="500"/>
                                        <p:tgtEl>
                                          <p:spTgt spid="706951"/>
                                        </p:tgtEl>
                                      </p:cBhvr>
                                    </p:animEffect>
                                    <p:set>
                                      <p:cBhvr>
                                        <p:cTn id="67" dur="1" fill="hold">
                                          <p:stCondLst>
                                            <p:cond delay="499"/>
                                          </p:stCondLst>
                                        </p:cTn>
                                        <p:tgtEl>
                                          <p:spTgt spid="706951"/>
                                        </p:tgtEl>
                                        <p:attrNameLst>
                                          <p:attrName>style.visibility</p:attrName>
                                        </p:attrNameLst>
                                      </p:cBhvr>
                                      <p:to>
                                        <p:strVal val="hidden"/>
                                      </p:to>
                                    </p:set>
                                  </p:childTnLst>
                                </p:cTn>
                              </p:par>
                              <p:par>
                                <p:cTn id="68" presetID="9" presetClass="exit" presetSubtype="0" fill="hold" nodeType="withEffect">
                                  <p:stCondLst>
                                    <p:cond delay="0"/>
                                  </p:stCondLst>
                                  <p:childTnLst>
                                    <p:animEffect transition="out" filter="dissolve">
                                      <p:cBhvr>
                                        <p:cTn id="69" dur="500"/>
                                        <p:tgtEl>
                                          <p:spTgt spid="706886"/>
                                        </p:tgtEl>
                                      </p:cBhvr>
                                    </p:animEffect>
                                    <p:set>
                                      <p:cBhvr>
                                        <p:cTn id="70" dur="1" fill="hold">
                                          <p:stCondLst>
                                            <p:cond delay="499"/>
                                          </p:stCondLst>
                                        </p:cTn>
                                        <p:tgtEl>
                                          <p:spTgt spid="706886"/>
                                        </p:tgtEl>
                                        <p:attrNameLst>
                                          <p:attrName>style.visibility</p:attrName>
                                        </p:attrNameLst>
                                      </p:cBhvr>
                                      <p:to>
                                        <p:strVal val="hidden"/>
                                      </p:to>
                                    </p:set>
                                  </p:childTnLst>
                                </p:cTn>
                              </p:par>
                              <p:par>
                                <p:cTn id="71" presetID="9" presetClass="exit" presetSubtype="0" fill="hold" nodeType="withEffect">
                                  <p:stCondLst>
                                    <p:cond delay="0"/>
                                  </p:stCondLst>
                                  <p:childTnLst>
                                    <p:animEffect transition="out" filter="dissolve">
                                      <p:cBhvr>
                                        <p:cTn id="72" dur="500"/>
                                        <p:tgtEl>
                                          <p:spTgt spid="706896"/>
                                        </p:tgtEl>
                                      </p:cBhvr>
                                    </p:animEffect>
                                    <p:set>
                                      <p:cBhvr>
                                        <p:cTn id="73" dur="1" fill="hold">
                                          <p:stCondLst>
                                            <p:cond delay="499"/>
                                          </p:stCondLst>
                                        </p:cTn>
                                        <p:tgtEl>
                                          <p:spTgt spid="706896"/>
                                        </p:tgtEl>
                                        <p:attrNameLst>
                                          <p:attrName>style.visibility</p:attrName>
                                        </p:attrNameLst>
                                      </p:cBhvr>
                                      <p:to>
                                        <p:strVal val="hidden"/>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9" presetClass="exit" presetSubtype="0" fill="hold" nodeType="clickEffect">
                                  <p:stCondLst>
                                    <p:cond delay="0"/>
                                  </p:stCondLst>
                                  <p:childTnLst>
                                    <p:animEffect transition="out" filter="dissolve">
                                      <p:cBhvr>
                                        <p:cTn id="77" dur="500"/>
                                        <p:tgtEl>
                                          <p:spTgt spid="706982"/>
                                        </p:tgtEl>
                                      </p:cBhvr>
                                    </p:animEffect>
                                    <p:set>
                                      <p:cBhvr>
                                        <p:cTn id="78" dur="1" fill="hold">
                                          <p:stCondLst>
                                            <p:cond delay="499"/>
                                          </p:stCondLst>
                                        </p:cTn>
                                        <p:tgtEl>
                                          <p:spTgt spid="706982"/>
                                        </p:tgtEl>
                                        <p:attrNameLst>
                                          <p:attrName>style.visibility</p:attrName>
                                        </p:attrNameLst>
                                      </p:cBhvr>
                                      <p:to>
                                        <p:strVal val="hidden"/>
                                      </p:to>
                                    </p:set>
                                  </p:childTnLst>
                                </p:cTn>
                              </p:par>
                            </p:childTnLst>
                          </p:cTn>
                        </p:par>
                        <p:par>
                          <p:cTn id="79" fill="hold" nodeType="afterGroup">
                            <p:stCondLst>
                              <p:cond delay="500"/>
                            </p:stCondLst>
                            <p:childTnLst>
                              <p:par>
                                <p:cTn id="80" presetID="22" presetClass="entr" presetSubtype="4" fill="hold" nodeType="afterEffect">
                                  <p:stCondLst>
                                    <p:cond delay="0"/>
                                  </p:stCondLst>
                                  <p:childTnLst>
                                    <p:set>
                                      <p:cBhvr>
                                        <p:cTn id="81" dur="1" fill="hold">
                                          <p:stCondLst>
                                            <p:cond delay="0"/>
                                          </p:stCondLst>
                                        </p:cTn>
                                        <p:tgtEl>
                                          <p:spTgt spid="706983"/>
                                        </p:tgtEl>
                                        <p:attrNameLst>
                                          <p:attrName>style.visibility</p:attrName>
                                        </p:attrNameLst>
                                      </p:cBhvr>
                                      <p:to>
                                        <p:strVal val="visible"/>
                                      </p:to>
                                    </p:set>
                                    <p:animEffect transition="in" filter="wipe(down)">
                                      <p:cBhvr>
                                        <p:cTn id="82" dur="1000"/>
                                        <p:tgtEl>
                                          <p:spTgt spid="706983"/>
                                        </p:tgtEl>
                                      </p:cBhvr>
                                    </p:animEffect>
                                  </p:childTnLst>
                                </p:cTn>
                              </p:par>
                            </p:childTnLst>
                          </p:cTn>
                        </p:par>
                        <p:par>
                          <p:cTn id="83" fill="hold" nodeType="afterGroup">
                            <p:stCondLst>
                              <p:cond delay="1500"/>
                            </p:stCondLst>
                            <p:childTnLst>
                              <p:par>
                                <p:cTn id="84" presetID="1" presetClass="entr" presetSubtype="0" fill="hold" grpId="0" nodeType="afterEffect">
                                  <p:stCondLst>
                                    <p:cond delay="0"/>
                                  </p:stCondLst>
                                  <p:childTnLst>
                                    <p:set>
                                      <p:cBhvr>
                                        <p:cTn id="85" dur="1" fill="hold">
                                          <p:stCondLst>
                                            <p:cond delay="0"/>
                                          </p:stCondLst>
                                        </p:cTn>
                                        <p:tgtEl>
                                          <p:spTgt spid="7066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60" grpId="0"/>
      <p:bldP spid="706661" grpId="0"/>
      <p:bldP spid="706662" grpId="0"/>
      <p:bldP spid="70698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12769</TotalTime>
  <Words>6795</Words>
  <Application>Microsoft Office PowerPoint</Application>
  <PresentationFormat>On-screen Show (4:3)</PresentationFormat>
  <Paragraphs>1592</Paragraphs>
  <Slides>102</Slides>
  <Notes>89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102</vt:i4>
      </vt:variant>
    </vt:vector>
  </HeadingPairs>
  <TitlesOfParts>
    <vt:vector size="113" baseType="lpstr">
      <vt:lpstr>Times New Roman</vt:lpstr>
      <vt:lpstr>Comic Sans MS</vt:lpstr>
      <vt:lpstr>ZapfDingbats</vt:lpstr>
      <vt:lpstr>Arial</vt:lpstr>
      <vt:lpstr>Wingdings</vt:lpstr>
      <vt:lpstr>Courier New</vt:lpstr>
      <vt:lpstr>MS Mincho</vt:lpstr>
      <vt:lpstr>굴림</vt:lpstr>
      <vt:lpstr>Default Design</vt:lpstr>
      <vt:lpstr>Microsoft Clip Gallery</vt:lpstr>
      <vt:lpstr>Microsoft Equation 3.0</vt:lpstr>
      <vt:lpstr>PowerPoint Presentation</vt:lpstr>
      <vt:lpstr>Chapter 5: The Data Link Layer</vt:lpstr>
      <vt:lpstr>Link Layer</vt:lpstr>
      <vt:lpstr>Link Layer: Introduction</vt:lpstr>
      <vt:lpstr>Link layer: context</vt:lpstr>
      <vt:lpstr>Link Layer Services</vt:lpstr>
      <vt:lpstr>Link Layer Services (more)</vt:lpstr>
      <vt:lpstr>Where is the link layer implemented?</vt:lpstr>
      <vt:lpstr>Adaptors Communicating</vt:lpstr>
      <vt:lpstr>Link Layer</vt:lpstr>
      <vt:lpstr>Error Detection</vt:lpstr>
      <vt:lpstr>Parity Checking</vt:lpstr>
      <vt:lpstr>Internet checksum (review)</vt:lpstr>
      <vt:lpstr>Checksumming: Cyclic Redundancy Check</vt:lpstr>
      <vt:lpstr>CRC Example</vt:lpstr>
      <vt:lpstr>Link Layer</vt:lpstr>
      <vt:lpstr>Multiple Access Links and Protocols</vt:lpstr>
      <vt:lpstr>Multiple Access protocols</vt:lpstr>
      <vt:lpstr>Ideal Multiple Access Protocol</vt:lpstr>
      <vt:lpstr>MAC Protocols: a taxonomy</vt:lpstr>
      <vt:lpstr>Channel Partitioning MAC protocols: TDMA</vt:lpstr>
      <vt:lpstr>Channel Partitioning MAC protocols: FDMA</vt:lpstr>
      <vt:lpstr>Random Access Protocols</vt:lpstr>
      <vt:lpstr>Slotted ALOHA</vt:lpstr>
      <vt:lpstr>Slotted ALOHA</vt:lpstr>
      <vt:lpstr>Slotted Aloha efficiency</vt:lpstr>
      <vt:lpstr>Pure (unslotted) ALOHA</vt:lpstr>
      <vt:lpstr>Pure Aloha efficiency</vt:lpstr>
      <vt:lpstr>CSMA (Carrier Sense Multiple Access)</vt:lpstr>
      <vt:lpstr>CSMA collisions</vt:lpstr>
      <vt:lpstr>CSMA/CD (Collision Detection)</vt:lpstr>
      <vt:lpstr>CSMA/CD collision detection</vt:lpstr>
      <vt:lpstr>“Taking Turns” MAC protocols</vt:lpstr>
      <vt:lpstr>“Taking Turns” MAC protocols</vt:lpstr>
      <vt:lpstr>“Taking Turns” MAC protocols</vt:lpstr>
      <vt:lpstr> Summary of MAC protocols</vt:lpstr>
      <vt:lpstr>Link Layer</vt:lpstr>
      <vt:lpstr>MAC Addresses and ARP</vt:lpstr>
      <vt:lpstr>LAN Addresses and ARP</vt:lpstr>
      <vt:lpstr>LAN Address (more)</vt:lpstr>
      <vt:lpstr>ARP: Address Resolution Protocol</vt:lpstr>
      <vt:lpstr>ARP protocol: Same LAN (network)</vt:lpstr>
      <vt:lpstr>Addressing: routing to another LAN</vt:lpstr>
      <vt:lpstr>PowerPoint Presentation</vt:lpstr>
      <vt:lpstr>Link Layer</vt:lpstr>
      <vt:lpstr>Ethernet</vt:lpstr>
      <vt:lpstr>Star topology</vt:lpstr>
      <vt:lpstr>Ethernet Frame Structure</vt:lpstr>
      <vt:lpstr>Ethernet Frame Structure (more)</vt:lpstr>
      <vt:lpstr>Ethernet: Unreliable, connectionless</vt:lpstr>
      <vt:lpstr>Ethernet CSMA/CD algorithm</vt:lpstr>
      <vt:lpstr>Ethernet’s CSMA/CD (more)</vt:lpstr>
      <vt:lpstr>CSMA/CD efficiency</vt:lpstr>
      <vt:lpstr>802.3 Ethernet Standards: Link &amp; Physical Layers</vt:lpstr>
      <vt:lpstr>Manchester encoding</vt:lpstr>
      <vt:lpstr>Link Layer</vt:lpstr>
      <vt:lpstr>Hubs</vt:lpstr>
      <vt:lpstr>Switch</vt:lpstr>
      <vt:lpstr>Switch:  allows multiple simultaneous transmissions</vt:lpstr>
      <vt:lpstr>Switch Table</vt:lpstr>
      <vt:lpstr>Switch: self-learning</vt:lpstr>
      <vt:lpstr>Switch: frame filtering/forwarding</vt:lpstr>
      <vt:lpstr>Self-learning, forwarding: example</vt:lpstr>
      <vt:lpstr>Interconnecting switches</vt:lpstr>
      <vt:lpstr>Self-learning multi-switch example</vt:lpstr>
      <vt:lpstr>Institutional network</vt:lpstr>
      <vt:lpstr>Switches vs. Routers</vt:lpstr>
      <vt:lpstr>VLANs: motivation</vt:lpstr>
      <vt:lpstr>VLANs</vt:lpstr>
      <vt:lpstr>Port-based VLAN</vt:lpstr>
      <vt:lpstr>VLANS spanning multiple switches</vt:lpstr>
      <vt:lpstr>PowerPoint Presentation</vt:lpstr>
      <vt:lpstr>Link Layer</vt:lpstr>
      <vt:lpstr>Point to Point Data Link Control</vt:lpstr>
      <vt:lpstr>PPP Design Requirements [RFC 1557]</vt:lpstr>
      <vt:lpstr>PPP non-requirements</vt:lpstr>
      <vt:lpstr>PPP Data Frame</vt:lpstr>
      <vt:lpstr>PPP Data Frame</vt:lpstr>
      <vt:lpstr>Byte Stuffing</vt:lpstr>
      <vt:lpstr>Byte Stuffing</vt:lpstr>
      <vt:lpstr>PPP Data Control Protocol</vt:lpstr>
      <vt:lpstr>Link Layer</vt:lpstr>
      <vt:lpstr>Virtualization of networks</vt:lpstr>
      <vt:lpstr>The Internet: virtualizing networks</vt:lpstr>
      <vt:lpstr>The Internet: virtualizing networks</vt:lpstr>
      <vt:lpstr>Cerf &amp; Kahn’s Internetwork Architecture</vt:lpstr>
      <vt:lpstr>ATM and MPLS</vt:lpstr>
      <vt:lpstr>Asynchronous Transfer Mode: ATM</vt:lpstr>
      <vt:lpstr>Multiprotocol label switching (MPLS)</vt:lpstr>
      <vt:lpstr>MPLS capable routers</vt:lpstr>
      <vt:lpstr>MPLS forwarding tables</vt:lpstr>
      <vt:lpstr>Link Layer</vt:lpstr>
      <vt:lpstr>Synthesis: a day in the life of a web request</vt:lpstr>
      <vt:lpstr>A day in the life: scenario</vt:lpstr>
      <vt:lpstr>A day in the life… connecting to the Internet</vt:lpstr>
      <vt:lpstr>A day in the life… connecting to the Internet</vt:lpstr>
      <vt:lpstr>A day in the life… ARP (before DNS, before HTTP)</vt:lpstr>
      <vt:lpstr>A day in the life… using DNS</vt:lpstr>
      <vt:lpstr>A day in the life… TCP connection carrying HTTP</vt:lpstr>
      <vt:lpstr>A day in the life… HTTP request/reply </vt:lpstr>
      <vt:lpstr>Chapter 5: Summary</vt:lpstr>
      <vt:lpstr>Chapter 5: let’s take a breath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3rd Edition, Chapter 5</dc:title>
  <dc:creator>Jim Kurose and Keith Ross</dc:creator>
  <cp:lastModifiedBy>Prof. Kinicki</cp:lastModifiedBy>
  <cp:revision>262</cp:revision>
  <cp:lastPrinted>2000-10-23T11:49:35Z</cp:lastPrinted>
  <dcterms:created xsi:type="dcterms:W3CDTF">1999-10-08T19:08:27Z</dcterms:created>
  <dcterms:modified xsi:type="dcterms:W3CDTF">2010-12-02T03:40:40Z</dcterms:modified>
</cp:coreProperties>
</file>