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8"/>
  </p:notesMasterIdLst>
  <p:handoutMasterIdLst>
    <p:handoutMasterId r:id="rId39"/>
  </p:handoutMasterIdLst>
  <p:sldIdLst>
    <p:sldId id="256" r:id="rId2"/>
    <p:sldId id="375" r:id="rId3"/>
    <p:sldId id="376" r:id="rId4"/>
    <p:sldId id="374" r:id="rId5"/>
    <p:sldId id="377" r:id="rId6"/>
    <p:sldId id="378" r:id="rId7"/>
    <p:sldId id="379" r:id="rId8"/>
    <p:sldId id="380" r:id="rId9"/>
    <p:sldId id="381" r:id="rId10"/>
    <p:sldId id="382" r:id="rId11"/>
    <p:sldId id="384" r:id="rId12"/>
    <p:sldId id="385" r:id="rId13"/>
    <p:sldId id="383" r:id="rId14"/>
    <p:sldId id="386" r:id="rId15"/>
    <p:sldId id="387" r:id="rId16"/>
    <p:sldId id="388" r:id="rId17"/>
    <p:sldId id="407" r:id="rId18"/>
    <p:sldId id="389" r:id="rId19"/>
    <p:sldId id="409" r:id="rId20"/>
    <p:sldId id="408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008000"/>
    <a:srgbClr val="990033"/>
    <a:srgbClr val="003366"/>
    <a:srgbClr val="CC00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 varScale="1">
        <p:scale>
          <a:sx n="74" d="100"/>
          <a:sy n="74" d="100"/>
        </p:scale>
        <p:origin x="-1890" y="-90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10/28/2010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39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10/28/2010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3146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1D16418-D62E-4036-873F-0FEFEAEEF16A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B17FF0-3C1C-4728-AE13-781F06F4770E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81F2A7-5864-4F0E-9A52-D34ECA0273A9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E47FF-EA98-4A02-A491-ABD18AB4855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8025"/>
            <a:ext cx="4597400" cy="3449638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544" y="4404479"/>
            <a:ext cx="5121912" cy="417107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095" tIns="46548" rIns="93095" bIns="46548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1081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62375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Networks: Introduction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1D946-FD6C-4B0C-9B27-897139BFD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5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A9A-00E3-4430-906E-995E82810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865F-D8BA-461E-B4C5-2BCB828772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483E-2C16-4A7C-A450-A95C4775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651F-B56D-48D2-A702-1FFE07FC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BAB6-FEBD-4F64-A6D7-C50E0F3E2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B29D-399E-4EBE-B92E-E324310C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D4C7-A5ED-4B23-8CDE-2E50A8B2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29.bin"/><Relationship Id="rId7" Type="http://schemas.openxmlformats.org/officeDocument/2006/relationships/image" Target="../media/image3.wmf"/><Relationship Id="rId12" Type="http://schemas.openxmlformats.org/officeDocument/2006/relationships/oleObject" Target="../embeddings/oleObject21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19.bin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6.wmf"/><Relationship Id="rId9" Type="http://schemas.openxmlformats.org/officeDocument/2006/relationships/image" Target="../media/image4.wmf"/><Relationship Id="rId14" Type="http://schemas.openxmlformats.org/officeDocument/2006/relationships/oleObject" Target="../embeddings/oleObject22.bin"/><Relationship Id="rId2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39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42.bin"/><Relationship Id="rId7" Type="http://schemas.openxmlformats.org/officeDocument/2006/relationships/image" Target="../media/image3.wmf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36.bin"/><Relationship Id="rId10" Type="http://schemas.openxmlformats.org/officeDocument/2006/relationships/oleObject" Target="../embeddings/oleObject32.bin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6.wmf"/><Relationship Id="rId9" Type="http://schemas.openxmlformats.org/officeDocument/2006/relationships/image" Target="../media/image4.wmf"/><Relationship Id="rId14" Type="http://schemas.openxmlformats.org/officeDocument/2006/relationships/oleObject" Target="../embeddings/oleObject35.bin"/><Relationship Id="rId2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3.bin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17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4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2.bin"/><Relationship Id="rId7" Type="http://schemas.openxmlformats.org/officeDocument/2006/relationships/image" Target="../media/image3.wmf"/><Relationship Id="rId12" Type="http://schemas.openxmlformats.org/officeDocument/2006/relationships/image" Target="../media/image8.png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5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4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6.wmf"/><Relationship Id="rId9" Type="http://schemas.openxmlformats.org/officeDocument/2006/relationships/image" Target="../media/image4.wmf"/><Relationship Id="rId14" Type="http://schemas.openxmlformats.org/officeDocument/2006/relationships/image" Target="../media/image5.wmf"/><Relationship Id="rId22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060848"/>
            <a:ext cx="8462993" cy="2500330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64836" y="5643578"/>
            <a:ext cx="614366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Computer Networks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Term B10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Peer-to-Peer Applications</a:t>
            </a:r>
          </a:p>
        </p:txBody>
      </p:sp>
      <p:pic>
        <p:nvPicPr>
          <p:cNvPr id="7" name="Picture 1029" descr="1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285860"/>
            <a:ext cx="8105804" cy="365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27"/>
          <p:cNvSpPr txBox="1">
            <a:spLocks noChangeArrowheads="1"/>
          </p:cNvSpPr>
          <p:nvPr/>
        </p:nvSpPr>
        <p:spPr bwMode="auto">
          <a:xfrm>
            <a:off x="500034" y="50292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1.3 In  a peer-to-peer system there are no fixed clients and servers.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71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5434" name="Freeform 55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5" name="Freeform 55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604 w 765"/>
                <a:gd name="T1" fmla="*/ 14 h 459"/>
                <a:gd name="T2" fmla="*/ 410 w 765"/>
                <a:gd name="T3" fmla="*/ 100 h 459"/>
                <a:gd name="T4" fmla="*/ 137 w 765"/>
                <a:gd name="T5" fmla="*/ 143 h 459"/>
                <a:gd name="T6" fmla="*/ 20 w 765"/>
                <a:gd name="T7" fmla="*/ 482 h 459"/>
                <a:gd name="T8" fmla="*/ 256 w 765"/>
                <a:gd name="T9" fmla="*/ 636 h 459"/>
                <a:gd name="T10" fmla="*/ 493 w 765"/>
                <a:gd name="T11" fmla="*/ 611 h 459"/>
                <a:gd name="T12" fmla="*/ 832 w 765"/>
                <a:gd name="T13" fmla="*/ 636 h 459"/>
                <a:gd name="T14" fmla="*/ 995 w 765"/>
                <a:gd name="T15" fmla="*/ 622 h 459"/>
                <a:gd name="T16" fmla="*/ 1071 w 765"/>
                <a:gd name="T17" fmla="*/ 533 h 459"/>
                <a:gd name="T18" fmla="*/ 1069 w 765"/>
                <a:gd name="T19" fmla="*/ 227 h 459"/>
                <a:gd name="T20" fmla="*/ 943 w 765"/>
                <a:gd name="T21" fmla="*/ 49 h 459"/>
                <a:gd name="T22" fmla="*/ 604 w 765"/>
                <a:gd name="T23" fmla="*/ 14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6" name="Freeform 55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37" name="Group 55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5444" name="Rectangle 55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5" name="AutoShape 55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5438" name="Line 72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9" name="Line 75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" name="Freeform 75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1" name="Line 86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2" name="Line 86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" name="Line 72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44624"/>
            <a:ext cx="9684568" cy="864840"/>
          </a:xfrm>
        </p:spPr>
        <p:txBody>
          <a:bodyPr/>
          <a:lstStyle/>
          <a:p>
            <a:r>
              <a:rPr lang="en-US" sz="4000" dirty="0" smtClean="0"/>
              <a:t>A Closer </a:t>
            </a:r>
            <a:r>
              <a:rPr lang="en-US" sz="4000" dirty="0"/>
              <a:t>L</a:t>
            </a:r>
            <a:r>
              <a:rPr lang="en-US" sz="4000" dirty="0" smtClean="0"/>
              <a:t>ook at Network </a:t>
            </a:r>
            <a:r>
              <a:rPr lang="en-US" sz="4000" dirty="0"/>
              <a:t>S</a:t>
            </a:r>
            <a:r>
              <a:rPr lang="en-US" sz="4000" dirty="0" smtClean="0"/>
              <a:t>tructure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7513" y="1124744"/>
            <a:ext cx="3810000" cy="28194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network edge: </a:t>
            </a:r>
            <a:r>
              <a:rPr lang="en-US" dirty="0" smtClean="0"/>
              <a:t>applications and hosts</a:t>
            </a:r>
          </a:p>
        </p:txBody>
      </p:sp>
      <p:grpSp>
        <p:nvGrpSpPr>
          <p:cNvPr id="4" name="Group 868"/>
          <p:cNvGrpSpPr>
            <a:grpSpLocks/>
          </p:cNvGrpSpPr>
          <p:nvPr/>
        </p:nvGrpSpPr>
        <p:grpSpPr bwMode="auto">
          <a:xfrm>
            <a:off x="5103813" y="1658938"/>
            <a:ext cx="3021012" cy="3981450"/>
            <a:chOff x="3189" y="1069"/>
            <a:chExt cx="1903" cy="2508"/>
          </a:xfrm>
        </p:grpSpPr>
        <p:grpSp>
          <p:nvGrpSpPr>
            <p:cNvPr id="5407" name="Group 59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5431" name="Picture 591" descr="lgv_fqmg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32" name="Line 59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" name="Line 59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408" name="Picture 594" descr="imgyjavg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409" name="Group 59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5133" name="Object 59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9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4" name="Object 59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20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410" name="Group 72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5131" name="Object 7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21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2" name="Object 7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22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122" name="Object 75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3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2006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411" name="Group 75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5423" name="AutoShape 7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4" name="Rectangle 7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5" name="Rectangle 7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6" name="AutoShape 7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7" name="Line 7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" name="Line 7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" name="Rectangle 7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" name="Rectangle 7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5123" name="Object 81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4"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31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81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5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9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82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6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326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6" name="Object 82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7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263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412" name="Group 82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5129" name="Object 82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28" name="Clip" r:id="rId18" imgW="819000" imgH="847800" progId="MS_ClipArt_Gallery.2">
                      <p:embed/>
                    </p:oleObj>
                  </mc:Choice>
                  <mc:Fallback>
                    <p:oleObj name="Clip" r:id="rId18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0" name="Object 82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29" name="Clip" r:id="rId19" imgW="1266840" imgH="1200240" progId="MS_ClipArt_Gallery.2">
                      <p:embed/>
                    </p:oleObj>
                  </mc:Choice>
                  <mc:Fallback>
                    <p:oleObj name="Clip" r:id="rId19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413" name="Group 82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5127" name="Object 8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30"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28" name="Object 8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31"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414" name="Group 84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5415" name="AutoShape 84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6" name="Rectangle 85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7" name="Rectangle 85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8" name="AutoShape 85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9" name="Line 85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0" name="Line 85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1" name="Rectangle 85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2" name="Rectangle 85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869"/>
          <p:cNvGrpSpPr>
            <a:grpSpLocks/>
          </p:cNvGrpSpPr>
          <p:nvPr/>
        </p:nvGrpSpPr>
        <p:grpSpPr bwMode="auto">
          <a:xfrm>
            <a:off x="5454650" y="1822450"/>
            <a:ext cx="2538413" cy="3589338"/>
            <a:chOff x="3418" y="1154"/>
            <a:chExt cx="1599" cy="2261"/>
          </a:xfrm>
        </p:grpSpPr>
        <p:grpSp>
          <p:nvGrpSpPr>
            <p:cNvPr id="5269" name="Group 55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5377" name="Line 5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78" name="Line 5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79" name="Line 5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0" name="Line 5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1" name="Line 5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2" name="Line 5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3" name="Line 5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4" name="Line 5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5" name="Line 5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6" name="Line 5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7" name="Line 5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8" name="Line 5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9" name="Line 5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0" name="Line 5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1" name="Line 5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392" name="Group 5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5403" name="Line 5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4" name="Line 5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5" name="Line 5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6" name="Line 5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393" name="Group 5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5399" name="Line 5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0" name="Line 5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1" name="Line 5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2" name="Line 5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394" name="Group 5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5395" name="Line 5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396" name="Line 5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397" name="Line 5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398" name="Line 5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70" name="Group 69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5364" name="Oval 6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5" name="Line 6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6" name="Line 6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7" name="Rectangle 7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368" name="Oval 7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69" name="Group 7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74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5" name="Line 7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6" name="Line 7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0" name="Group 7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71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2" name="Line 7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3" name="Line 7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71" name="Group 71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5351" name="Oval 7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2" name="Line 7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3" name="Line 7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4" name="Rectangle 7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355" name="Oval 7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56" name="Group 7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61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2" name="Line 7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3" name="Line 7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7" name="Group 7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58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59" name="Line 7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0" name="Line 7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72" name="Group 73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5334" name="Picture 733" descr="31u_bnrz[1]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35" name="Freeform 73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" name="Freeform 73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" name="Freeform 73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" name="Freeform 73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" name="Freeform 73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" name="Freeform 73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" name="Freeform 74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" name="Freeform 74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" name="Freeform 74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" name="Freeform 74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" name="Freeform 74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" name="Freeform 74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7" name="Freeform 74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8" name="Freeform 74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9" name="Freeform 74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0" name="Freeform 74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73" name="Line 75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4" name="Line 75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5" name="Line 76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6" name="Line 76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77" name="Group 76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5321" name="Oval 7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2" name="Line 7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3" name="Line 7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4" name="Rectangle 77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325" name="Oval 7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26" name="Group 7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31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2" name="Line 7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3" name="Line 7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7" name="Group 7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28" name="Line 7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9" name="Line 7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0" name="Line 7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78" name="Group 79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5308" name="Oval 79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9" name="Line 79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0" name="Line 79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1" name="Rectangle 79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312" name="Oval 79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13" name="Group 80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18" name="Line 8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9" name="Line 8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0" name="Line 8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4" name="Group 80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15" name="Line 8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6" name="Line 8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7" name="Line 8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279" name="Line 81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0" name="Line 81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1" name="Line 81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2" name="Line 81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3" name="Line 81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4" name="Line 81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5" name="Line 81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86" name="Group 82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5291" name="Picture 829" descr="31u_bnrz[1]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92" name="Freeform 83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" name="Freeform 83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" name="Freeform 83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" name="Freeform 83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" name="Freeform 83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" name="Freeform 83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" name="Freeform 83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" name="Freeform 83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" name="Freeform 83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" name="Freeform 83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" name="Freeform 84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" name="Freeform 84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" name="Freeform 84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" name="Freeform 84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" name="Freeform 84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" name="Freeform 84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87" name="Line 84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8" name="Line 84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9" name="Line 85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0" name="Line 86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870"/>
          <p:cNvGrpSpPr>
            <a:grpSpLocks/>
          </p:cNvGrpSpPr>
          <p:nvPr/>
        </p:nvGrpSpPr>
        <p:grpSpPr bwMode="auto">
          <a:xfrm>
            <a:off x="6443663" y="2190750"/>
            <a:ext cx="1590675" cy="2716213"/>
            <a:chOff x="4059" y="1380"/>
            <a:chExt cx="1002" cy="1711"/>
          </a:xfrm>
        </p:grpSpPr>
        <p:grpSp>
          <p:nvGrpSpPr>
            <p:cNvPr id="5145" name="Group 59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5256" name="Oval 59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7" name="Line 60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8" name="Line 60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9" name="Rectangle 60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60" name="Oval 60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61" name="Group 60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66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7" name="Line 6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8" name="Line 6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2" name="Group 60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63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4" name="Line 6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5" name="Line 6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46" name="Group 61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5243" name="Oval 6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4" name="Line 6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5" name="Line 6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6" name="Rectangle 6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47" name="Oval 6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48" name="Group 6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53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4" name="Line 6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5" name="Line 6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49" name="Group 6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50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1" name="Line 6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2" name="Line 6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47" name="Group 62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5230" name="Oval 6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1" name="Line 6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2" name="Line 6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3" name="Rectangle 6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34" name="Oval 6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35" name="Group 6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40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1" name="Line 6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2" name="Line 6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36" name="Group 6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37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38" name="Line 6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39" name="Line 6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48" name="Group 64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5217" name="Oval 6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8" name="Line 6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9" name="Line 6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0" name="Rectangle 6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21" name="Oval 6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22" name="Group 6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27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8" name="Line 6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9" name="Line 6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23" name="Group 6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24" name="Line 6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5" name="Line 6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6" name="Line 6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49" name="Group 65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5204" name="Oval 6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5" name="Line 6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6" name="Line 6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7" name="Rectangle 6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08" name="Oval 6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09" name="Group 6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14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5" name="Line 6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6" name="Line 6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10" name="Group 6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11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2" name="Line 6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3" name="Line 6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50" name="Group 66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5191" name="Oval 6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2" name="Line 6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3" name="Line 6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4" name="Rectangle 6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95" name="Oval 6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96" name="Group 6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01" name="Line 6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2" name="Line 6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3" name="Line 6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97" name="Group 6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198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9" name="Line 6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0" name="Line 6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51" name="Group 68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5178" name="Oval 6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9" name="Line 6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0" name="Line 6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1" name="Rectangle 6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82" name="Oval 6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83" name="Group 6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188" name="Line 6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9" name="Line 6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0" name="Line 6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84" name="Group 6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185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6" name="Line 6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7" name="Line 6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2" name="Line 72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72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72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55" name="Group 78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5165" name="Oval 78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6" name="Line 78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7" name="Line 78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8" name="Rectangle 78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69" name="Oval 78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70" name="Group 78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175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6" name="Line 7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7" name="Line 7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71" name="Group 79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172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3" name="Line 79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4" name="Line 79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6" name="Line 80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80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81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Line 85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86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Line 86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86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86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Line 86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88" name="Rectangle 872"/>
          <p:cNvSpPr>
            <a:spLocks noChangeArrowheads="1"/>
          </p:cNvSpPr>
          <p:nvPr/>
        </p:nvSpPr>
        <p:spPr bwMode="auto">
          <a:xfrm>
            <a:off x="431800" y="2404269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 dirty="0">
                <a:solidFill>
                  <a:srgbClr val="800000"/>
                </a:solidFill>
                <a:latin typeface="Comic Sans MS" pitchFamily="66" charset="0"/>
              </a:rPr>
              <a:t>access networks, physical media: </a:t>
            </a:r>
            <a:r>
              <a:rPr lang="en-US" sz="2800" dirty="0">
                <a:latin typeface="Comic Sans MS" pitchFamily="66" charset="0"/>
              </a:rPr>
              <a:t>wired, wireless communication links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473074" y="4218782"/>
            <a:ext cx="4314949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 dirty="0">
                <a:solidFill>
                  <a:srgbClr val="800000"/>
                </a:solidFill>
                <a:latin typeface="Comic Sans MS" pitchFamily="66" charset="0"/>
              </a:rPr>
              <a:t>network core: 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interconnected </a:t>
            </a:r>
            <a:r>
              <a:rPr lang="en-US" dirty="0" smtClean="0">
                <a:latin typeface="Comic Sans MS" pitchFamily="66" charset="0"/>
              </a:rPr>
              <a:t>routers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mic Sans MS" pitchFamily="66" charset="0"/>
              </a:rPr>
              <a:t>network </a:t>
            </a:r>
            <a:r>
              <a:rPr lang="en-US" dirty="0">
                <a:latin typeface="Comic Sans MS" pitchFamily="66" charset="0"/>
              </a:rPr>
              <a:t>of networks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259632" y="6453336"/>
            <a:ext cx="6656388" cy="37728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29600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11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1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10088" grpId="0"/>
      <p:bldP spid="100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Network </a:t>
            </a:r>
            <a:r>
              <a:rPr lang="en-US" dirty="0"/>
              <a:t>E</a:t>
            </a:r>
            <a:r>
              <a:rPr lang="en-US" dirty="0" smtClean="0"/>
              <a:t>dge</a:t>
            </a:r>
          </a:p>
        </p:txBody>
      </p:sp>
      <p:sp>
        <p:nvSpPr>
          <p:cNvPr id="61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651375" cy="46482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end systems (hosts):</a:t>
            </a:r>
            <a:endParaRPr lang="en-US" sz="2400" dirty="0" smtClean="0">
              <a:solidFill>
                <a:srgbClr val="800000"/>
              </a:solidFill>
            </a:endParaRPr>
          </a:p>
          <a:p>
            <a:pPr lvl="1"/>
            <a:r>
              <a:rPr lang="en-US" sz="2000" dirty="0" smtClean="0"/>
              <a:t>run application programs</a:t>
            </a:r>
          </a:p>
          <a:p>
            <a:pPr lvl="1"/>
            <a:r>
              <a:rPr lang="en-US" sz="2000" dirty="0" smtClean="0"/>
              <a:t>e.g. Web, email</a:t>
            </a:r>
          </a:p>
          <a:p>
            <a:pPr lvl="1"/>
            <a:r>
              <a:rPr lang="en-US" sz="2000" dirty="0" smtClean="0"/>
              <a:t>at “edge of network”</a:t>
            </a:r>
          </a:p>
        </p:txBody>
      </p:sp>
      <p:sp>
        <p:nvSpPr>
          <p:cNvPr id="6163" name="Freeform 22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606425 w 828"/>
              <a:gd name="T1" fmla="*/ 47625 h 425"/>
              <a:gd name="T2" fmla="*/ 587375 w 828"/>
              <a:gd name="T3" fmla="*/ 47625 h 425"/>
              <a:gd name="T4" fmla="*/ 200025 w 828"/>
              <a:gd name="T5" fmla="*/ 50800 h 425"/>
              <a:gd name="T6" fmla="*/ 9525 w 828"/>
              <a:gd name="T7" fmla="*/ 200025 h 425"/>
              <a:gd name="T8" fmla="*/ 146050 w 828"/>
              <a:gd name="T9" fmla="*/ 434975 h 425"/>
              <a:gd name="T10" fmla="*/ 463550 w 828"/>
              <a:gd name="T11" fmla="*/ 609600 h 425"/>
              <a:gd name="T12" fmla="*/ 857250 w 828"/>
              <a:gd name="T13" fmla="*/ 660400 h 425"/>
              <a:gd name="T14" fmla="*/ 1108075 w 828"/>
              <a:gd name="T15" fmla="*/ 523875 h 425"/>
              <a:gd name="T16" fmla="*/ 1231900 w 828"/>
              <a:gd name="T17" fmla="*/ 269875 h 425"/>
              <a:gd name="T18" fmla="*/ 1257300 w 828"/>
              <a:gd name="T19" fmla="*/ 34925 h 425"/>
              <a:gd name="T20" fmla="*/ 889000 w 828"/>
              <a:gd name="T21" fmla="*/ 60325 h 425"/>
              <a:gd name="T22" fmla="*/ 606425 w 828"/>
              <a:gd name="T23" fmla="*/ 47625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Freeform 23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959057 w 765"/>
              <a:gd name="T1" fmla="*/ 22758 h 459"/>
              <a:gd name="T2" fmla="*/ 651435 w 765"/>
              <a:gd name="T3" fmla="*/ 159303 h 459"/>
              <a:gd name="T4" fmla="*/ 217145 w 765"/>
              <a:gd name="T5" fmla="*/ 227576 h 459"/>
              <a:gd name="T6" fmla="*/ 31667 w 765"/>
              <a:gd name="T7" fmla="*/ 764656 h 459"/>
              <a:gd name="T8" fmla="*/ 407147 w 765"/>
              <a:gd name="T9" fmla="*/ 1010439 h 459"/>
              <a:gd name="T10" fmla="*/ 782627 w 765"/>
              <a:gd name="T11" fmla="*/ 969475 h 459"/>
              <a:gd name="T12" fmla="*/ 1320966 w 765"/>
              <a:gd name="T13" fmla="*/ 1010439 h 459"/>
              <a:gd name="T14" fmla="*/ 1578826 w 765"/>
              <a:gd name="T15" fmla="*/ 987681 h 459"/>
              <a:gd name="T16" fmla="*/ 1700970 w 765"/>
              <a:gd name="T17" fmla="*/ 846584 h 459"/>
              <a:gd name="T18" fmla="*/ 1696446 w 765"/>
              <a:gd name="T19" fmla="*/ 359571 h 459"/>
              <a:gd name="T20" fmla="*/ 1497396 w 765"/>
              <a:gd name="T21" fmla="*/ 77376 h 459"/>
              <a:gd name="T22" fmla="*/ 959057 w 765"/>
              <a:gd name="T23" fmla="*/ 22758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Freeform 23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1028700 w 1036"/>
              <a:gd name="T1" fmla="*/ 17462 h 675"/>
              <a:gd name="T2" fmla="*/ 619125 w 1036"/>
              <a:gd name="T3" fmla="*/ 84137 h 675"/>
              <a:gd name="T4" fmla="*/ 327025 w 1036"/>
              <a:gd name="T5" fmla="*/ 204787 h 675"/>
              <a:gd name="T6" fmla="*/ 241300 w 1036"/>
              <a:gd name="T7" fmla="*/ 363537 h 675"/>
              <a:gd name="T8" fmla="*/ 34925 w 1036"/>
              <a:gd name="T9" fmla="*/ 471487 h 675"/>
              <a:gd name="T10" fmla="*/ 28575 w 1036"/>
              <a:gd name="T11" fmla="*/ 728662 h 675"/>
              <a:gd name="T12" fmla="*/ 209550 w 1036"/>
              <a:gd name="T13" fmla="*/ 776287 h 675"/>
              <a:gd name="T14" fmla="*/ 727075 w 1036"/>
              <a:gd name="T15" fmla="*/ 776287 h 675"/>
              <a:gd name="T16" fmla="*/ 949325 w 1036"/>
              <a:gd name="T17" fmla="*/ 881062 h 675"/>
              <a:gd name="T18" fmla="*/ 1193800 w 1036"/>
              <a:gd name="T19" fmla="*/ 1042987 h 675"/>
              <a:gd name="T20" fmla="*/ 1381125 w 1036"/>
              <a:gd name="T21" fmla="*/ 1049337 h 675"/>
              <a:gd name="T22" fmla="*/ 1511300 w 1036"/>
              <a:gd name="T23" fmla="*/ 957262 h 675"/>
              <a:gd name="T24" fmla="*/ 1574800 w 1036"/>
              <a:gd name="T25" fmla="*/ 706437 h 675"/>
              <a:gd name="T26" fmla="*/ 1616075 w 1036"/>
              <a:gd name="T27" fmla="*/ 461962 h 675"/>
              <a:gd name="T28" fmla="*/ 1622425 w 1036"/>
              <a:gd name="T29" fmla="*/ 169862 h 675"/>
              <a:gd name="T30" fmla="*/ 1482725 w 1036"/>
              <a:gd name="T31" fmla="*/ 26987 h 675"/>
              <a:gd name="T32" fmla="*/ 1231900 w 1036"/>
              <a:gd name="T33" fmla="*/ 4762 h 675"/>
              <a:gd name="T34" fmla="*/ 1028700 w 1036"/>
              <a:gd name="T35" fmla="*/ 17462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66" name="Group 23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6497" name="Rectangle 23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8" name="AutoShape 23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6167" name="Group 235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6467" name="Line 23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68" name="Line 23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69" name="Line 23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0" name="Line 23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1" name="Line 24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2" name="Line 24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3" name="Line 24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4" name="Line 24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5" name="Line 24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6" name="Line 24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7" name="Line 24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8" name="Line 24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9" name="Line 24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0" name="Line 24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1" name="Line 25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482" name="Group 25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493" name="Line 25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4" name="Line 25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5" name="Line 25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6" name="Line 25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483" name="Group 25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489" name="Line 25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0" name="Line 25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1" name="Line 25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2" name="Line 2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484" name="Group 26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485" name="Line 26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6" name="Line 26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7" name="Line 26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8" name="Line 26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168" name="Oval 27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Line 27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Line 27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Rectangle 27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72" name="Oval 27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73" name="Group 28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6464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5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6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74" name="Group 28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6461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3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75" name="Oval 289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Line 290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Line 291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Rectangle 292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79" name="Oval 293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80" name="Group 294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6458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81" name="Group 298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6455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2" name="Oval 303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Line 304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Line 305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Rectangle 306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86" name="Oval 307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87" name="Group 308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6452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88" name="Group 312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6449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0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9" name="Oval 31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Line 31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1" name="Line 31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2" name="Rectangle 32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93" name="Oval 32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94" name="Group 32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6446" name="Line 32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7" name="Line 32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8" name="Line 32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95" name="Group 32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6443" name="Line 3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4" name="Line 3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5" name="Line 3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96" name="Oval 33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7" name="Line 33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8" name="Line 33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9" name="Rectangle 33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00" name="Oval 33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01" name="Group 33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6440" name="Line 33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" name="Line 33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2" name="Line 33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2" name="Group 34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6437" name="Line 3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8" name="Line 3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9" name="Line 3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03" name="Oval 345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4" name="Line 346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5" name="Line 347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6" name="Rectangle 348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207" name="Oval 349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08" name="Group 350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6434" name="Line 3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5" name="Line 3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6" name="Line 3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9" name="Group 354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6431" name="Line 3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2" name="Line 3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3" name="Line 3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10" name="Oval 359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1" name="Line 360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2" name="Line 361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3" name="Rectangle 362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14" name="Oval 363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15" name="Group 364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6428" name="Line 3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9" name="Line 3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0" name="Line 3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16" name="Group 368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6425" name="Line 3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6" name="Line 3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7" name="Line 3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17" name="Oval 373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8" name="Line 374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9" name="Line 375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0" name="Rectangle 376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21" name="Oval 377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22" name="Group 378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6422" name="Line 3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3" name="Line 3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4" name="Line 3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23" name="Group 382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6419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24" name="Oval 387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5" name="Line 388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" name="Line 389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7" name="Rectangle 390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28" name="Oval 391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29" name="Group 392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6416" name="Line 3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7" name="Line 3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8" name="Line 3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30" name="Group 396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6413" name="Line 39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4" name="Line 39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5" name="Line 39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31" name="Line 400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2" name="Line 401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3" name="Line 402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4" name="Line 403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5" name="Line 404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6" name="Line 42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7" name="Line 42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8" name="Freeform 42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1411287 w 1877"/>
              <a:gd name="T1" fmla="*/ 36513 h 917"/>
              <a:gd name="T2" fmla="*/ 1098550 w 1877"/>
              <a:gd name="T3" fmla="*/ 173038 h 917"/>
              <a:gd name="T4" fmla="*/ 658812 w 1877"/>
              <a:gd name="T5" fmla="*/ 144463 h 917"/>
              <a:gd name="T6" fmla="*/ 177800 w 1877"/>
              <a:gd name="T7" fmla="*/ 269875 h 917"/>
              <a:gd name="T8" fmla="*/ 79375 w 1877"/>
              <a:gd name="T9" fmla="*/ 560388 h 917"/>
              <a:gd name="T10" fmla="*/ 22225 w 1877"/>
              <a:gd name="T11" fmla="*/ 838200 h 917"/>
              <a:gd name="T12" fmla="*/ 220663 w 1877"/>
              <a:gd name="T13" fmla="*/ 1031875 h 917"/>
              <a:gd name="T14" fmla="*/ 801687 w 1877"/>
              <a:gd name="T15" fmla="*/ 1239838 h 917"/>
              <a:gd name="T16" fmla="*/ 1481137 w 1877"/>
              <a:gd name="T17" fmla="*/ 1406525 h 917"/>
              <a:gd name="T18" fmla="*/ 2174875 w 1877"/>
              <a:gd name="T19" fmla="*/ 1430338 h 917"/>
              <a:gd name="T20" fmla="*/ 2660650 w 1877"/>
              <a:gd name="T21" fmla="*/ 1258888 h 917"/>
              <a:gd name="T22" fmla="*/ 2952750 w 1877"/>
              <a:gd name="T23" fmla="*/ 990600 h 917"/>
              <a:gd name="T24" fmla="*/ 2819400 w 1877"/>
              <a:gd name="T25" fmla="*/ 347663 h 917"/>
              <a:gd name="T26" fmla="*/ 2386012 w 1877"/>
              <a:gd name="T27" fmla="*/ 158750 h 917"/>
              <a:gd name="T28" fmla="*/ 1905000 w 1877"/>
              <a:gd name="T29" fmla="*/ 20638 h 917"/>
              <a:gd name="T30" fmla="*/ 1411287 w 1877"/>
              <a:gd name="T31" fmla="*/ 3651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9" name="Line 43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0" name="Line 44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1" name="Line 44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2" name="Group 545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6400" name="Oval 44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1" name="Line 44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2" name="Line 44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3" name="Rectangle 44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04" name="Oval 44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05" name="Group 44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410" name="Line 4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1" name="Line 4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2" name="Line 4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06" name="Group 45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407" name="Line 4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8" name="Line 4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9" name="Line 4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43" name="Group 456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6387" name="Oval 4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8" name="Line 4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" name="Line 4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" name="Rectangle 4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91" name="Oval 4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92" name="Group 4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97" name="Line 4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8" name="Line 4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9" name="Line 4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93" name="Group 4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94" name="Line 4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5" name="Line 4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6" name="Line 4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44" name="Group 470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6374" name="Oval 4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5" name="Line 4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6" name="Line 4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7" name="Rectangle 4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78" name="Oval 4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79" name="Group 4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84" name="Line 4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5" name="Line 4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6" name="Line 4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80" name="Group 4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81" name="Line 4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2" name="Line 4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3" name="Line 4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45" name="Line 484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" name="Line 485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" name="Line 486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" name="Line 487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" name="Line 488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" name="Line 489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" name="Line 490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2" name="Line 491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3" name="Line 492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4" name="Line 493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5" name="Line 522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" name="Line 523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57" name="Group 596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6347" name="Group 266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6371" name="Picture 267" descr="lgv_fqmg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72" name="Line 268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3" name="Line 269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348" name="Picture 270" descr="imgyjavg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49" name="Group 271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6157" name="Object 27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56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8" name="Object 27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57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0" name="Group 405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6155" name="Object 4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58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6" name="Object 4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59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146" name="Object 426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0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51" name="Group 431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6363" name="AutoShape 43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4" name="Rectangle 43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5" name="Rectangle 43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6" name="AutoShape 43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7" name="Line 43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8" name="Line 43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9" name="Rectangle 43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0" name="Rectangle 43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6147" name="Object 49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1"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Object 49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2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9" name="Object 49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3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0" name="Object 49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4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52" name="Group 49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6153" name="Object 4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65" name="Clip" r:id="rId18" imgW="819000" imgH="847800" progId="MS_ClipArt_Gallery.2">
                      <p:embed/>
                    </p:oleObj>
                  </mc:Choice>
                  <mc:Fallback>
                    <p:oleObj name="Clip" r:id="rId18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4" name="Object 5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66" name="Clip" r:id="rId19" imgW="1266840" imgH="1200240" progId="MS_ClipArt_Gallery.2">
                      <p:embed/>
                    </p:oleObj>
                  </mc:Choice>
                  <mc:Fallback>
                    <p:oleObj name="Clip" r:id="rId19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3" name="Group 50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6151" name="Object 5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67"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2" name="Object 5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68"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4" name="Group 5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6355" name="AutoShape 5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6" name="Rectangle 5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7" name="Rectangle 5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8" name="AutoShape 5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9" name="Line 5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0" name="Line 5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1" name="Rectangle 5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2" name="Rectangle 5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58" name="Line 533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9" name="Line 534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0" name="Line 535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" name="Line 536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" name="Line 537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" name="Line 538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" name="Line 539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" name="Line 540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" name="Line 541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" name="Line 542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" name="Line 543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69" name="Group 546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6334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5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6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7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38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39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344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5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6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40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341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2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3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70" name="Group 560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6321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2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3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4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25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26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331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2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3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27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328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9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0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71" name="Group 576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6303" name="Picture 505" descr="31u_bnrz[1]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04" name="Freeform 50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12 w 199"/>
                <a:gd name="T1" fmla="*/ 5 h 232"/>
                <a:gd name="T2" fmla="*/ 9 w 199"/>
                <a:gd name="T3" fmla="*/ 7 h 232"/>
                <a:gd name="T4" fmla="*/ 7 w 199"/>
                <a:gd name="T5" fmla="*/ 8 h 232"/>
                <a:gd name="T6" fmla="*/ 5 w 199"/>
                <a:gd name="T7" fmla="*/ 11 h 232"/>
                <a:gd name="T8" fmla="*/ 3 w 199"/>
                <a:gd name="T9" fmla="*/ 13 h 232"/>
                <a:gd name="T10" fmla="*/ 2 w 199"/>
                <a:gd name="T11" fmla="*/ 15 h 232"/>
                <a:gd name="T12" fmla="*/ 1 w 199"/>
                <a:gd name="T13" fmla="*/ 18 h 232"/>
                <a:gd name="T14" fmla="*/ 0 w 199"/>
                <a:gd name="T15" fmla="*/ 21 h 232"/>
                <a:gd name="T16" fmla="*/ 0 w 199"/>
                <a:gd name="T17" fmla="*/ 24 h 232"/>
                <a:gd name="T18" fmla="*/ 0 w 199"/>
                <a:gd name="T19" fmla="*/ 28 h 232"/>
                <a:gd name="T20" fmla="*/ 2 w 199"/>
                <a:gd name="T21" fmla="*/ 31 h 232"/>
                <a:gd name="T22" fmla="*/ 4 w 199"/>
                <a:gd name="T23" fmla="*/ 34 h 232"/>
                <a:gd name="T24" fmla="*/ 7 w 199"/>
                <a:gd name="T25" fmla="*/ 36 h 232"/>
                <a:gd name="T26" fmla="*/ 11 w 199"/>
                <a:gd name="T27" fmla="*/ 38 h 232"/>
                <a:gd name="T28" fmla="*/ 15 w 199"/>
                <a:gd name="T29" fmla="*/ 39 h 232"/>
                <a:gd name="T30" fmla="*/ 18 w 199"/>
                <a:gd name="T31" fmla="*/ 39 h 232"/>
                <a:gd name="T32" fmla="*/ 22 w 199"/>
                <a:gd name="T33" fmla="*/ 38 h 232"/>
                <a:gd name="T34" fmla="*/ 23 w 199"/>
                <a:gd name="T35" fmla="*/ 38 h 232"/>
                <a:gd name="T36" fmla="*/ 24 w 199"/>
                <a:gd name="T37" fmla="*/ 38 h 232"/>
                <a:gd name="T38" fmla="*/ 24 w 199"/>
                <a:gd name="T39" fmla="*/ 37 h 232"/>
                <a:gd name="T40" fmla="*/ 25 w 199"/>
                <a:gd name="T41" fmla="*/ 37 h 232"/>
                <a:gd name="T42" fmla="*/ 24 w 199"/>
                <a:gd name="T43" fmla="*/ 36 h 232"/>
                <a:gd name="T44" fmla="*/ 23 w 199"/>
                <a:gd name="T45" fmla="*/ 35 h 232"/>
                <a:gd name="T46" fmla="*/ 22 w 199"/>
                <a:gd name="T47" fmla="*/ 34 h 232"/>
                <a:gd name="T48" fmla="*/ 21 w 199"/>
                <a:gd name="T49" fmla="*/ 34 h 232"/>
                <a:gd name="T50" fmla="*/ 19 w 199"/>
                <a:gd name="T51" fmla="*/ 33 h 232"/>
                <a:gd name="T52" fmla="*/ 17 w 199"/>
                <a:gd name="T53" fmla="*/ 33 h 232"/>
                <a:gd name="T54" fmla="*/ 16 w 199"/>
                <a:gd name="T55" fmla="*/ 32 h 232"/>
                <a:gd name="T56" fmla="*/ 14 w 199"/>
                <a:gd name="T57" fmla="*/ 32 h 232"/>
                <a:gd name="T58" fmla="*/ 12 w 199"/>
                <a:gd name="T59" fmla="*/ 31 h 232"/>
                <a:gd name="T60" fmla="*/ 10 w 199"/>
                <a:gd name="T61" fmla="*/ 31 h 232"/>
                <a:gd name="T62" fmla="*/ 9 w 199"/>
                <a:gd name="T63" fmla="*/ 30 h 232"/>
                <a:gd name="T64" fmla="*/ 7 w 199"/>
                <a:gd name="T65" fmla="*/ 28 h 232"/>
                <a:gd name="T66" fmla="*/ 7 w 199"/>
                <a:gd name="T67" fmla="*/ 22 h 232"/>
                <a:gd name="T68" fmla="*/ 8 w 199"/>
                <a:gd name="T69" fmla="*/ 16 h 232"/>
                <a:gd name="T70" fmla="*/ 11 w 199"/>
                <a:gd name="T71" fmla="*/ 12 h 232"/>
                <a:gd name="T72" fmla="*/ 16 w 199"/>
                <a:gd name="T73" fmla="*/ 8 h 232"/>
                <a:gd name="T74" fmla="*/ 20 w 199"/>
                <a:gd name="T75" fmla="*/ 6 h 232"/>
                <a:gd name="T76" fmla="*/ 25 w 199"/>
                <a:gd name="T77" fmla="*/ 4 h 232"/>
                <a:gd name="T78" fmla="*/ 30 w 199"/>
                <a:gd name="T79" fmla="*/ 2 h 232"/>
                <a:gd name="T80" fmla="*/ 33 w 199"/>
                <a:gd name="T81" fmla="*/ 1 h 232"/>
                <a:gd name="T82" fmla="*/ 31 w 199"/>
                <a:gd name="T83" fmla="*/ 0 h 232"/>
                <a:gd name="T84" fmla="*/ 29 w 199"/>
                <a:gd name="T85" fmla="*/ 0 h 232"/>
                <a:gd name="T86" fmla="*/ 26 w 199"/>
                <a:gd name="T87" fmla="*/ 0 h 232"/>
                <a:gd name="T88" fmla="*/ 23 w 199"/>
                <a:gd name="T89" fmla="*/ 1 h 232"/>
                <a:gd name="T90" fmla="*/ 20 w 199"/>
                <a:gd name="T91" fmla="*/ 2 h 232"/>
                <a:gd name="T92" fmla="*/ 17 w 199"/>
                <a:gd name="T93" fmla="*/ 3 h 232"/>
                <a:gd name="T94" fmla="*/ 14 w 199"/>
                <a:gd name="T95" fmla="*/ 4 h 232"/>
                <a:gd name="T96" fmla="*/ 12 w 199"/>
                <a:gd name="T97" fmla="*/ 5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5" name="Freeform 50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9 w 128"/>
                <a:gd name="T1" fmla="*/ 10 h 180"/>
                <a:gd name="T2" fmla="*/ 19 w 128"/>
                <a:gd name="T3" fmla="*/ 13 h 180"/>
                <a:gd name="T4" fmla="*/ 19 w 128"/>
                <a:gd name="T5" fmla="*/ 16 h 180"/>
                <a:gd name="T6" fmla="*/ 18 w 128"/>
                <a:gd name="T7" fmla="*/ 18 h 180"/>
                <a:gd name="T8" fmla="*/ 16 w 128"/>
                <a:gd name="T9" fmla="*/ 20 h 180"/>
                <a:gd name="T10" fmla="*/ 13 w 128"/>
                <a:gd name="T11" fmla="*/ 22 h 180"/>
                <a:gd name="T12" fmla="*/ 10 w 128"/>
                <a:gd name="T13" fmla="*/ 24 h 180"/>
                <a:gd name="T14" fmla="*/ 8 w 128"/>
                <a:gd name="T15" fmla="*/ 26 h 180"/>
                <a:gd name="T16" fmla="*/ 5 w 128"/>
                <a:gd name="T17" fmla="*/ 27 h 180"/>
                <a:gd name="T18" fmla="*/ 5 w 128"/>
                <a:gd name="T19" fmla="*/ 28 h 180"/>
                <a:gd name="T20" fmla="*/ 5 w 128"/>
                <a:gd name="T21" fmla="*/ 28 h 180"/>
                <a:gd name="T22" fmla="*/ 5 w 128"/>
                <a:gd name="T23" fmla="*/ 29 h 180"/>
                <a:gd name="T24" fmla="*/ 5 w 128"/>
                <a:gd name="T25" fmla="*/ 30 h 180"/>
                <a:gd name="T26" fmla="*/ 6 w 128"/>
                <a:gd name="T27" fmla="*/ 30 h 180"/>
                <a:gd name="T28" fmla="*/ 6 w 128"/>
                <a:gd name="T29" fmla="*/ 30 h 180"/>
                <a:gd name="T30" fmla="*/ 6 w 128"/>
                <a:gd name="T31" fmla="*/ 30 h 180"/>
                <a:gd name="T32" fmla="*/ 7 w 128"/>
                <a:gd name="T33" fmla="*/ 30 h 180"/>
                <a:gd name="T34" fmla="*/ 10 w 128"/>
                <a:gd name="T35" fmla="*/ 28 h 180"/>
                <a:gd name="T36" fmla="*/ 13 w 128"/>
                <a:gd name="T37" fmla="*/ 26 h 180"/>
                <a:gd name="T38" fmla="*/ 16 w 128"/>
                <a:gd name="T39" fmla="*/ 24 h 180"/>
                <a:gd name="T40" fmla="*/ 19 w 128"/>
                <a:gd name="T41" fmla="*/ 22 h 180"/>
                <a:gd name="T42" fmla="*/ 21 w 128"/>
                <a:gd name="T43" fmla="*/ 19 h 180"/>
                <a:gd name="T44" fmla="*/ 22 w 128"/>
                <a:gd name="T45" fmla="*/ 16 h 180"/>
                <a:gd name="T46" fmla="*/ 22 w 128"/>
                <a:gd name="T47" fmla="*/ 13 h 180"/>
                <a:gd name="T48" fmla="*/ 21 w 128"/>
                <a:gd name="T49" fmla="*/ 9 h 180"/>
                <a:gd name="T50" fmla="*/ 19 w 128"/>
                <a:gd name="T51" fmla="*/ 7 h 180"/>
                <a:gd name="T52" fmla="*/ 17 w 128"/>
                <a:gd name="T53" fmla="*/ 4 h 180"/>
                <a:gd name="T54" fmla="*/ 14 w 128"/>
                <a:gd name="T55" fmla="*/ 2 h 180"/>
                <a:gd name="T56" fmla="*/ 10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1 h 180"/>
                <a:gd name="T66" fmla="*/ 2 w 128"/>
                <a:gd name="T67" fmla="*/ 2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4 h 180"/>
                <a:gd name="T74" fmla="*/ 13 w 128"/>
                <a:gd name="T75" fmla="*/ 5 h 180"/>
                <a:gd name="T76" fmla="*/ 15 w 128"/>
                <a:gd name="T77" fmla="*/ 6 h 180"/>
                <a:gd name="T78" fmla="*/ 17 w 128"/>
                <a:gd name="T79" fmla="*/ 8 h 180"/>
                <a:gd name="T80" fmla="*/ 19 w 128"/>
                <a:gd name="T81" fmla="*/ 1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6" name="Freeform 50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7 w 322"/>
                <a:gd name="T1" fmla="*/ 12 h 378"/>
                <a:gd name="T2" fmla="*/ 9 w 322"/>
                <a:gd name="T3" fmla="*/ 19 h 378"/>
                <a:gd name="T4" fmla="*/ 3 w 322"/>
                <a:gd name="T5" fmla="*/ 28 h 378"/>
                <a:gd name="T6" fmla="*/ 0 w 322"/>
                <a:gd name="T7" fmla="*/ 38 h 378"/>
                <a:gd name="T8" fmla="*/ 1 w 322"/>
                <a:gd name="T9" fmla="*/ 44 h 378"/>
                <a:gd name="T10" fmla="*/ 2 w 322"/>
                <a:gd name="T11" fmla="*/ 47 h 378"/>
                <a:gd name="T12" fmla="*/ 3 w 322"/>
                <a:gd name="T13" fmla="*/ 50 h 378"/>
                <a:gd name="T14" fmla="*/ 5 w 322"/>
                <a:gd name="T15" fmla="*/ 52 h 378"/>
                <a:gd name="T16" fmla="*/ 9 w 322"/>
                <a:gd name="T17" fmla="*/ 54 h 378"/>
                <a:gd name="T18" fmla="*/ 14 w 322"/>
                <a:gd name="T19" fmla="*/ 56 h 378"/>
                <a:gd name="T20" fmla="*/ 20 w 322"/>
                <a:gd name="T21" fmla="*/ 58 h 378"/>
                <a:gd name="T22" fmla="*/ 25 w 322"/>
                <a:gd name="T23" fmla="*/ 60 h 378"/>
                <a:gd name="T24" fmla="*/ 31 w 322"/>
                <a:gd name="T25" fmla="*/ 61 h 378"/>
                <a:gd name="T26" fmla="*/ 37 w 322"/>
                <a:gd name="T27" fmla="*/ 62 h 378"/>
                <a:gd name="T28" fmla="*/ 43 w 322"/>
                <a:gd name="T29" fmla="*/ 62 h 378"/>
                <a:gd name="T30" fmla="*/ 48 w 322"/>
                <a:gd name="T31" fmla="*/ 63 h 378"/>
                <a:gd name="T32" fmla="*/ 52 w 322"/>
                <a:gd name="T33" fmla="*/ 63 h 378"/>
                <a:gd name="T34" fmla="*/ 54 w 322"/>
                <a:gd name="T35" fmla="*/ 62 h 378"/>
                <a:gd name="T36" fmla="*/ 54 w 322"/>
                <a:gd name="T37" fmla="*/ 60 h 378"/>
                <a:gd name="T38" fmla="*/ 53 w 322"/>
                <a:gd name="T39" fmla="*/ 59 h 378"/>
                <a:gd name="T40" fmla="*/ 49 w 322"/>
                <a:gd name="T41" fmla="*/ 58 h 378"/>
                <a:gd name="T42" fmla="*/ 44 w 322"/>
                <a:gd name="T43" fmla="*/ 57 h 378"/>
                <a:gd name="T44" fmla="*/ 39 w 322"/>
                <a:gd name="T45" fmla="*/ 56 h 378"/>
                <a:gd name="T46" fmla="*/ 34 w 322"/>
                <a:gd name="T47" fmla="*/ 55 h 378"/>
                <a:gd name="T48" fmla="*/ 29 w 322"/>
                <a:gd name="T49" fmla="*/ 54 h 378"/>
                <a:gd name="T50" fmla="*/ 23 w 322"/>
                <a:gd name="T51" fmla="*/ 53 h 378"/>
                <a:gd name="T52" fmla="*/ 18 w 322"/>
                <a:gd name="T53" fmla="*/ 52 h 378"/>
                <a:gd name="T54" fmla="*/ 13 w 322"/>
                <a:gd name="T55" fmla="*/ 50 h 378"/>
                <a:gd name="T56" fmla="*/ 9 w 322"/>
                <a:gd name="T57" fmla="*/ 47 h 378"/>
                <a:gd name="T58" fmla="*/ 6 w 322"/>
                <a:gd name="T59" fmla="*/ 43 h 378"/>
                <a:gd name="T60" fmla="*/ 6 w 322"/>
                <a:gd name="T61" fmla="*/ 39 h 378"/>
                <a:gd name="T62" fmla="*/ 6 w 322"/>
                <a:gd name="T63" fmla="*/ 33 h 378"/>
                <a:gd name="T64" fmla="*/ 9 w 322"/>
                <a:gd name="T65" fmla="*/ 28 h 378"/>
                <a:gd name="T66" fmla="*/ 12 w 322"/>
                <a:gd name="T67" fmla="*/ 23 h 378"/>
                <a:gd name="T68" fmla="*/ 16 w 322"/>
                <a:gd name="T69" fmla="*/ 18 h 378"/>
                <a:gd name="T70" fmla="*/ 21 w 322"/>
                <a:gd name="T71" fmla="*/ 14 h 378"/>
                <a:gd name="T72" fmla="*/ 26 w 322"/>
                <a:gd name="T73" fmla="*/ 9 h 378"/>
                <a:gd name="T74" fmla="*/ 33 w 322"/>
                <a:gd name="T75" fmla="*/ 6 h 378"/>
                <a:gd name="T76" fmla="*/ 40 w 322"/>
                <a:gd name="T77" fmla="*/ 3 h 378"/>
                <a:gd name="T78" fmla="*/ 44 w 322"/>
                <a:gd name="T79" fmla="*/ 1 h 378"/>
                <a:gd name="T80" fmla="*/ 43 w 322"/>
                <a:gd name="T81" fmla="*/ 0 h 378"/>
                <a:gd name="T82" fmla="*/ 37 w 322"/>
                <a:gd name="T83" fmla="*/ 1 h 378"/>
                <a:gd name="T84" fmla="*/ 30 w 322"/>
                <a:gd name="T85" fmla="*/ 3 h 378"/>
                <a:gd name="T86" fmla="*/ 24 w 322"/>
                <a:gd name="T87" fmla="*/ 6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7" name="Freeform 50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39 w 283"/>
                <a:gd name="T1" fmla="*/ 13 h 252"/>
                <a:gd name="T2" fmla="*/ 41 w 283"/>
                <a:gd name="T3" fmla="*/ 15 h 252"/>
                <a:gd name="T4" fmla="*/ 43 w 283"/>
                <a:gd name="T5" fmla="*/ 18 h 252"/>
                <a:gd name="T6" fmla="*/ 43 w 283"/>
                <a:gd name="T7" fmla="*/ 21 h 252"/>
                <a:gd name="T8" fmla="*/ 43 w 283"/>
                <a:gd name="T9" fmla="*/ 24 h 252"/>
                <a:gd name="T10" fmla="*/ 43 w 283"/>
                <a:gd name="T11" fmla="*/ 26 h 252"/>
                <a:gd name="T12" fmla="*/ 42 w 283"/>
                <a:gd name="T13" fmla="*/ 28 h 252"/>
                <a:gd name="T14" fmla="*/ 41 w 283"/>
                <a:gd name="T15" fmla="*/ 31 h 252"/>
                <a:gd name="T16" fmla="*/ 39 w 283"/>
                <a:gd name="T17" fmla="*/ 32 h 252"/>
                <a:gd name="T18" fmla="*/ 37 w 283"/>
                <a:gd name="T19" fmla="*/ 34 h 252"/>
                <a:gd name="T20" fmla="*/ 36 w 283"/>
                <a:gd name="T21" fmla="*/ 36 h 252"/>
                <a:gd name="T22" fmla="*/ 34 w 283"/>
                <a:gd name="T23" fmla="*/ 37 h 252"/>
                <a:gd name="T24" fmla="*/ 32 w 283"/>
                <a:gd name="T25" fmla="*/ 39 h 252"/>
                <a:gd name="T26" fmla="*/ 32 w 283"/>
                <a:gd name="T27" fmla="*/ 40 h 252"/>
                <a:gd name="T28" fmla="*/ 32 w 283"/>
                <a:gd name="T29" fmla="*/ 40 h 252"/>
                <a:gd name="T30" fmla="*/ 32 w 283"/>
                <a:gd name="T31" fmla="*/ 41 h 252"/>
                <a:gd name="T32" fmla="*/ 32 w 283"/>
                <a:gd name="T33" fmla="*/ 41 h 252"/>
                <a:gd name="T34" fmla="*/ 33 w 283"/>
                <a:gd name="T35" fmla="*/ 42 h 252"/>
                <a:gd name="T36" fmla="*/ 34 w 283"/>
                <a:gd name="T37" fmla="*/ 42 h 252"/>
                <a:gd name="T38" fmla="*/ 34 w 283"/>
                <a:gd name="T39" fmla="*/ 42 h 252"/>
                <a:gd name="T40" fmla="*/ 35 w 283"/>
                <a:gd name="T41" fmla="*/ 41 h 252"/>
                <a:gd name="T42" fmla="*/ 39 w 283"/>
                <a:gd name="T43" fmla="*/ 39 h 252"/>
                <a:gd name="T44" fmla="*/ 42 w 283"/>
                <a:gd name="T45" fmla="*/ 36 h 252"/>
                <a:gd name="T46" fmla="*/ 45 w 283"/>
                <a:gd name="T47" fmla="*/ 32 h 252"/>
                <a:gd name="T48" fmla="*/ 46 w 283"/>
                <a:gd name="T49" fmla="*/ 28 h 252"/>
                <a:gd name="T50" fmla="*/ 47 w 283"/>
                <a:gd name="T51" fmla="*/ 24 h 252"/>
                <a:gd name="T52" fmla="*/ 47 w 283"/>
                <a:gd name="T53" fmla="*/ 19 h 252"/>
                <a:gd name="T54" fmla="*/ 45 w 283"/>
                <a:gd name="T55" fmla="*/ 15 h 252"/>
                <a:gd name="T56" fmla="*/ 42 w 283"/>
                <a:gd name="T57" fmla="*/ 12 h 252"/>
                <a:gd name="T58" fmla="*/ 40 w 283"/>
                <a:gd name="T59" fmla="*/ 10 h 252"/>
                <a:gd name="T60" fmla="*/ 37 w 283"/>
                <a:gd name="T61" fmla="*/ 8 h 252"/>
                <a:gd name="T62" fmla="*/ 34 w 283"/>
                <a:gd name="T63" fmla="*/ 7 h 252"/>
                <a:gd name="T64" fmla="*/ 31 w 283"/>
                <a:gd name="T65" fmla="*/ 5 h 252"/>
                <a:gd name="T66" fmla="*/ 27 w 283"/>
                <a:gd name="T67" fmla="*/ 4 h 252"/>
                <a:gd name="T68" fmla="*/ 24 w 283"/>
                <a:gd name="T69" fmla="*/ 3 h 252"/>
                <a:gd name="T70" fmla="*/ 20 w 283"/>
                <a:gd name="T71" fmla="*/ 2 h 252"/>
                <a:gd name="T72" fmla="*/ 17 w 283"/>
                <a:gd name="T73" fmla="*/ 1 h 252"/>
                <a:gd name="T74" fmla="*/ 14 w 283"/>
                <a:gd name="T75" fmla="*/ 1 h 252"/>
                <a:gd name="T76" fmla="*/ 11 w 283"/>
                <a:gd name="T77" fmla="*/ 0 h 252"/>
                <a:gd name="T78" fmla="*/ 8 w 283"/>
                <a:gd name="T79" fmla="*/ 0 h 252"/>
                <a:gd name="T80" fmla="*/ 6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4 w 283"/>
                <a:gd name="T93" fmla="*/ 1 h 252"/>
                <a:gd name="T94" fmla="*/ 6 w 283"/>
                <a:gd name="T95" fmla="*/ 2 h 252"/>
                <a:gd name="T96" fmla="*/ 9 w 283"/>
                <a:gd name="T97" fmla="*/ 2 h 252"/>
                <a:gd name="T98" fmla="*/ 11 w 283"/>
                <a:gd name="T99" fmla="*/ 3 h 252"/>
                <a:gd name="T100" fmla="*/ 14 w 283"/>
                <a:gd name="T101" fmla="*/ 3 h 252"/>
                <a:gd name="T102" fmla="*/ 16 w 283"/>
                <a:gd name="T103" fmla="*/ 4 h 252"/>
                <a:gd name="T104" fmla="*/ 19 w 283"/>
                <a:gd name="T105" fmla="*/ 4 h 252"/>
                <a:gd name="T106" fmla="*/ 21 w 283"/>
                <a:gd name="T107" fmla="*/ 5 h 252"/>
                <a:gd name="T108" fmla="*/ 24 w 283"/>
                <a:gd name="T109" fmla="*/ 6 h 252"/>
                <a:gd name="T110" fmla="*/ 27 w 283"/>
                <a:gd name="T111" fmla="*/ 7 h 252"/>
                <a:gd name="T112" fmla="*/ 29 w 283"/>
                <a:gd name="T113" fmla="*/ 8 h 252"/>
                <a:gd name="T114" fmla="*/ 32 w 283"/>
                <a:gd name="T115" fmla="*/ 9 h 252"/>
                <a:gd name="T116" fmla="*/ 35 w 283"/>
                <a:gd name="T117" fmla="*/ 10 h 252"/>
                <a:gd name="T118" fmla="*/ 37 w 283"/>
                <a:gd name="T119" fmla="*/ 11 h 252"/>
                <a:gd name="T120" fmla="*/ 39 w 283"/>
                <a:gd name="T121" fmla="*/ 13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8" name="Freeform 51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21 h 238"/>
                <a:gd name="T2" fmla="*/ 0 w 114"/>
                <a:gd name="T3" fmla="*/ 24 h 238"/>
                <a:gd name="T4" fmla="*/ 1 w 114"/>
                <a:gd name="T5" fmla="*/ 28 h 238"/>
                <a:gd name="T6" fmla="*/ 2 w 114"/>
                <a:gd name="T7" fmla="*/ 30 h 238"/>
                <a:gd name="T8" fmla="*/ 4 w 114"/>
                <a:gd name="T9" fmla="*/ 33 h 238"/>
                <a:gd name="T10" fmla="*/ 6 w 114"/>
                <a:gd name="T11" fmla="*/ 35 h 238"/>
                <a:gd name="T12" fmla="*/ 9 w 114"/>
                <a:gd name="T13" fmla="*/ 37 h 238"/>
                <a:gd name="T14" fmla="*/ 12 w 114"/>
                <a:gd name="T15" fmla="*/ 38 h 238"/>
                <a:gd name="T16" fmla="*/ 15 w 114"/>
                <a:gd name="T17" fmla="*/ 39 h 238"/>
                <a:gd name="T18" fmla="*/ 16 w 114"/>
                <a:gd name="T19" fmla="*/ 39 h 238"/>
                <a:gd name="T20" fmla="*/ 17 w 114"/>
                <a:gd name="T21" fmla="*/ 39 h 238"/>
                <a:gd name="T22" fmla="*/ 18 w 114"/>
                <a:gd name="T23" fmla="*/ 38 h 238"/>
                <a:gd name="T24" fmla="*/ 19 w 114"/>
                <a:gd name="T25" fmla="*/ 37 h 238"/>
                <a:gd name="T26" fmla="*/ 19 w 114"/>
                <a:gd name="T27" fmla="*/ 36 h 238"/>
                <a:gd name="T28" fmla="*/ 18 w 114"/>
                <a:gd name="T29" fmla="*/ 35 h 238"/>
                <a:gd name="T30" fmla="*/ 18 w 114"/>
                <a:gd name="T31" fmla="*/ 35 h 238"/>
                <a:gd name="T32" fmla="*/ 17 w 114"/>
                <a:gd name="T33" fmla="*/ 34 h 238"/>
                <a:gd name="T34" fmla="*/ 14 w 114"/>
                <a:gd name="T35" fmla="*/ 33 h 238"/>
                <a:gd name="T36" fmla="*/ 11 w 114"/>
                <a:gd name="T37" fmla="*/ 32 h 238"/>
                <a:gd name="T38" fmla="*/ 8 w 114"/>
                <a:gd name="T39" fmla="*/ 29 h 238"/>
                <a:gd name="T40" fmla="*/ 7 w 114"/>
                <a:gd name="T41" fmla="*/ 27 h 238"/>
                <a:gd name="T42" fmla="*/ 5 w 114"/>
                <a:gd name="T43" fmla="*/ 24 h 238"/>
                <a:gd name="T44" fmla="*/ 5 w 114"/>
                <a:gd name="T45" fmla="*/ 21 h 238"/>
                <a:gd name="T46" fmla="*/ 5 w 114"/>
                <a:gd name="T47" fmla="*/ 18 h 238"/>
                <a:gd name="T48" fmla="*/ 6 w 114"/>
                <a:gd name="T49" fmla="*/ 15 h 238"/>
                <a:gd name="T50" fmla="*/ 7 w 114"/>
                <a:gd name="T51" fmla="*/ 12 h 238"/>
                <a:gd name="T52" fmla="*/ 9 w 114"/>
                <a:gd name="T53" fmla="*/ 10 h 238"/>
                <a:gd name="T54" fmla="*/ 10 w 114"/>
                <a:gd name="T55" fmla="*/ 8 h 238"/>
                <a:gd name="T56" fmla="*/ 12 w 114"/>
                <a:gd name="T57" fmla="*/ 6 h 238"/>
                <a:gd name="T58" fmla="*/ 14 w 114"/>
                <a:gd name="T59" fmla="*/ 5 h 238"/>
                <a:gd name="T60" fmla="*/ 16 w 114"/>
                <a:gd name="T61" fmla="*/ 3 h 238"/>
                <a:gd name="T62" fmla="*/ 18 w 114"/>
                <a:gd name="T63" fmla="*/ 1 h 238"/>
                <a:gd name="T64" fmla="*/ 19 w 114"/>
                <a:gd name="T65" fmla="*/ 0 h 238"/>
                <a:gd name="T66" fmla="*/ 18 w 114"/>
                <a:gd name="T67" fmla="*/ 0 h 238"/>
                <a:gd name="T68" fmla="*/ 16 w 114"/>
                <a:gd name="T69" fmla="*/ 1 h 238"/>
                <a:gd name="T70" fmla="*/ 13 w 114"/>
                <a:gd name="T71" fmla="*/ 3 h 238"/>
                <a:gd name="T72" fmla="*/ 9 w 114"/>
                <a:gd name="T73" fmla="*/ 6 h 238"/>
                <a:gd name="T74" fmla="*/ 6 w 114"/>
                <a:gd name="T75" fmla="*/ 9 h 238"/>
                <a:gd name="T76" fmla="*/ 3 w 114"/>
                <a:gd name="T77" fmla="*/ 13 h 238"/>
                <a:gd name="T78" fmla="*/ 1 w 114"/>
                <a:gd name="T79" fmla="*/ 17 h 238"/>
                <a:gd name="T80" fmla="*/ 0 w 114"/>
                <a:gd name="T81" fmla="*/ 21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9" name="Freeform 51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35 w 246"/>
                <a:gd name="T1" fmla="*/ 21 h 310"/>
                <a:gd name="T2" fmla="*/ 37 w 246"/>
                <a:gd name="T3" fmla="*/ 24 h 310"/>
                <a:gd name="T4" fmla="*/ 38 w 246"/>
                <a:gd name="T5" fmla="*/ 28 h 310"/>
                <a:gd name="T6" fmla="*/ 37 w 246"/>
                <a:gd name="T7" fmla="*/ 31 h 310"/>
                <a:gd name="T8" fmla="*/ 35 w 246"/>
                <a:gd name="T9" fmla="*/ 35 h 310"/>
                <a:gd name="T10" fmla="*/ 31 w 246"/>
                <a:gd name="T11" fmla="*/ 38 h 310"/>
                <a:gd name="T12" fmla="*/ 28 w 246"/>
                <a:gd name="T13" fmla="*/ 41 h 310"/>
                <a:gd name="T14" fmla="*/ 24 w 246"/>
                <a:gd name="T15" fmla="*/ 44 h 310"/>
                <a:gd name="T16" fmla="*/ 22 w 246"/>
                <a:gd name="T17" fmla="*/ 47 h 310"/>
                <a:gd name="T18" fmla="*/ 21 w 246"/>
                <a:gd name="T19" fmla="*/ 48 h 310"/>
                <a:gd name="T20" fmla="*/ 20 w 246"/>
                <a:gd name="T21" fmla="*/ 50 h 310"/>
                <a:gd name="T22" fmla="*/ 20 w 246"/>
                <a:gd name="T23" fmla="*/ 51 h 310"/>
                <a:gd name="T24" fmla="*/ 22 w 246"/>
                <a:gd name="T25" fmla="*/ 52 h 310"/>
                <a:gd name="T26" fmla="*/ 23 w 246"/>
                <a:gd name="T27" fmla="*/ 52 h 310"/>
                <a:gd name="T28" fmla="*/ 26 w 246"/>
                <a:gd name="T29" fmla="*/ 49 h 310"/>
                <a:gd name="T30" fmla="*/ 30 w 246"/>
                <a:gd name="T31" fmla="*/ 45 h 310"/>
                <a:gd name="T32" fmla="*/ 35 w 246"/>
                <a:gd name="T33" fmla="*/ 41 h 310"/>
                <a:gd name="T34" fmla="*/ 39 w 246"/>
                <a:gd name="T35" fmla="*/ 37 h 310"/>
                <a:gd name="T36" fmla="*/ 41 w 246"/>
                <a:gd name="T37" fmla="*/ 31 h 310"/>
                <a:gd name="T38" fmla="*/ 40 w 246"/>
                <a:gd name="T39" fmla="*/ 26 h 310"/>
                <a:gd name="T40" fmla="*/ 38 w 246"/>
                <a:gd name="T41" fmla="*/ 20 h 310"/>
                <a:gd name="T42" fmla="*/ 34 w 246"/>
                <a:gd name="T43" fmla="*/ 16 h 310"/>
                <a:gd name="T44" fmla="*/ 30 w 246"/>
                <a:gd name="T45" fmla="*/ 12 h 310"/>
                <a:gd name="T46" fmla="*/ 25 w 246"/>
                <a:gd name="T47" fmla="*/ 10 h 310"/>
                <a:gd name="T48" fmla="*/ 21 w 246"/>
                <a:gd name="T49" fmla="*/ 7 h 310"/>
                <a:gd name="T50" fmla="*/ 16 w 246"/>
                <a:gd name="T51" fmla="*/ 5 h 310"/>
                <a:gd name="T52" fmla="*/ 12 w 246"/>
                <a:gd name="T53" fmla="*/ 3 h 310"/>
                <a:gd name="T54" fmla="*/ 8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5 w 246"/>
                <a:gd name="T63" fmla="*/ 2 h 310"/>
                <a:gd name="T64" fmla="*/ 9 w 246"/>
                <a:gd name="T65" fmla="*/ 4 h 310"/>
                <a:gd name="T66" fmla="*/ 13 w 246"/>
                <a:gd name="T67" fmla="*/ 6 h 310"/>
                <a:gd name="T68" fmla="*/ 18 w 246"/>
                <a:gd name="T69" fmla="*/ 9 h 310"/>
                <a:gd name="T70" fmla="*/ 22 w 246"/>
                <a:gd name="T71" fmla="*/ 12 h 310"/>
                <a:gd name="T72" fmla="*/ 27 w 246"/>
                <a:gd name="T73" fmla="*/ 15 h 310"/>
                <a:gd name="T74" fmla="*/ 31 w 246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0" name="Freeform 51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1 w 83"/>
                <a:gd name="T13" fmla="*/ 1 h 187"/>
                <a:gd name="T14" fmla="*/ 0 w 83"/>
                <a:gd name="T15" fmla="*/ 2 h 187"/>
                <a:gd name="T16" fmla="*/ 0 w 83"/>
                <a:gd name="T17" fmla="*/ 3 h 187"/>
                <a:gd name="T18" fmla="*/ 1 w 83"/>
                <a:gd name="T19" fmla="*/ 7 h 187"/>
                <a:gd name="T20" fmla="*/ 3 w 83"/>
                <a:gd name="T21" fmla="*/ 12 h 187"/>
                <a:gd name="T22" fmla="*/ 5 w 83"/>
                <a:gd name="T23" fmla="*/ 17 h 187"/>
                <a:gd name="T24" fmla="*/ 7 w 83"/>
                <a:gd name="T25" fmla="*/ 21 h 187"/>
                <a:gd name="T26" fmla="*/ 9 w 83"/>
                <a:gd name="T27" fmla="*/ 25 h 187"/>
                <a:gd name="T28" fmla="*/ 11 w 83"/>
                <a:gd name="T29" fmla="*/ 28 h 187"/>
                <a:gd name="T30" fmla="*/ 13 w 83"/>
                <a:gd name="T31" fmla="*/ 31 h 187"/>
                <a:gd name="T32" fmla="*/ 14 w 83"/>
                <a:gd name="T33" fmla="*/ 31 h 187"/>
                <a:gd name="T34" fmla="*/ 13 w 83"/>
                <a:gd name="T35" fmla="*/ 29 h 187"/>
                <a:gd name="T36" fmla="*/ 13 w 83"/>
                <a:gd name="T37" fmla="*/ 26 h 187"/>
                <a:gd name="T38" fmla="*/ 11 w 83"/>
                <a:gd name="T39" fmla="*/ 23 h 187"/>
                <a:gd name="T40" fmla="*/ 10 w 83"/>
                <a:gd name="T41" fmla="*/ 19 h 187"/>
                <a:gd name="T42" fmla="*/ 9 w 83"/>
                <a:gd name="T43" fmla="*/ 15 h 187"/>
                <a:gd name="T44" fmla="*/ 7 w 83"/>
                <a:gd name="T45" fmla="*/ 10 h 187"/>
                <a:gd name="T46" fmla="*/ 6 w 83"/>
                <a:gd name="T47" fmla="*/ 6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1" name="Freeform 51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4 w 44"/>
                <a:gd name="T1" fmla="*/ 2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1 h 94"/>
                <a:gd name="T14" fmla="*/ 0 w 44"/>
                <a:gd name="T15" fmla="*/ 1 h 94"/>
                <a:gd name="T16" fmla="*/ 0 w 44"/>
                <a:gd name="T17" fmla="*/ 2 h 94"/>
                <a:gd name="T18" fmla="*/ 0 w 44"/>
                <a:gd name="T19" fmla="*/ 4 h 94"/>
                <a:gd name="T20" fmla="*/ 1 w 44"/>
                <a:gd name="T21" fmla="*/ 6 h 94"/>
                <a:gd name="T22" fmla="*/ 1 w 44"/>
                <a:gd name="T23" fmla="*/ 9 h 94"/>
                <a:gd name="T24" fmla="*/ 2 w 44"/>
                <a:gd name="T25" fmla="*/ 11 h 94"/>
                <a:gd name="T26" fmla="*/ 3 w 44"/>
                <a:gd name="T27" fmla="*/ 13 h 94"/>
                <a:gd name="T28" fmla="*/ 4 w 44"/>
                <a:gd name="T29" fmla="*/ 15 h 94"/>
                <a:gd name="T30" fmla="*/ 6 w 44"/>
                <a:gd name="T31" fmla="*/ 16 h 94"/>
                <a:gd name="T32" fmla="*/ 7 w 44"/>
                <a:gd name="T33" fmla="*/ 16 h 94"/>
                <a:gd name="T34" fmla="*/ 7 w 44"/>
                <a:gd name="T35" fmla="*/ 13 h 94"/>
                <a:gd name="T36" fmla="*/ 6 w 44"/>
                <a:gd name="T37" fmla="*/ 9 h 94"/>
                <a:gd name="T38" fmla="*/ 5 w 44"/>
                <a:gd name="T39" fmla="*/ 5 h 94"/>
                <a:gd name="T40" fmla="*/ 4 w 44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2" name="Freeform 51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1 h 54"/>
                <a:gd name="T12" fmla="*/ 2 w 38"/>
                <a:gd name="T13" fmla="*/ 0 h 54"/>
                <a:gd name="T14" fmla="*/ 2 w 38"/>
                <a:gd name="T15" fmla="*/ 0 h 54"/>
                <a:gd name="T16" fmla="*/ 1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1 h 54"/>
                <a:gd name="T24" fmla="*/ 0 w 38"/>
                <a:gd name="T25" fmla="*/ 2 h 54"/>
                <a:gd name="T26" fmla="*/ 0 w 38"/>
                <a:gd name="T27" fmla="*/ 3 h 54"/>
                <a:gd name="T28" fmla="*/ 1 w 38"/>
                <a:gd name="T29" fmla="*/ 4 h 54"/>
                <a:gd name="T30" fmla="*/ 1 w 38"/>
                <a:gd name="T31" fmla="*/ 5 h 54"/>
                <a:gd name="T32" fmla="*/ 2 w 38"/>
                <a:gd name="T33" fmla="*/ 7 h 54"/>
                <a:gd name="T34" fmla="*/ 3 w 38"/>
                <a:gd name="T35" fmla="*/ 8 h 54"/>
                <a:gd name="T36" fmla="*/ 4 w 38"/>
                <a:gd name="T37" fmla="*/ 8 h 54"/>
                <a:gd name="T38" fmla="*/ 5 w 38"/>
                <a:gd name="T39" fmla="*/ 9 h 54"/>
                <a:gd name="T40" fmla="*/ 6 w 38"/>
                <a:gd name="T41" fmla="*/ 9 h 54"/>
                <a:gd name="T42" fmla="*/ 6 w 38"/>
                <a:gd name="T43" fmla="*/ 7 h 54"/>
                <a:gd name="T44" fmla="*/ 5 w 38"/>
                <a:gd name="T45" fmla="*/ 5 h 54"/>
                <a:gd name="T46" fmla="*/ 4 w 38"/>
                <a:gd name="T47" fmla="*/ 3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3" name="Freeform 51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6 w 52"/>
                <a:gd name="T1" fmla="*/ 4 h 36"/>
                <a:gd name="T2" fmla="*/ 7 w 52"/>
                <a:gd name="T3" fmla="*/ 4 h 36"/>
                <a:gd name="T4" fmla="*/ 8 w 52"/>
                <a:gd name="T5" fmla="*/ 3 h 36"/>
                <a:gd name="T6" fmla="*/ 8 w 52"/>
                <a:gd name="T7" fmla="*/ 3 h 36"/>
                <a:gd name="T8" fmla="*/ 8 w 52"/>
                <a:gd name="T9" fmla="*/ 2 h 36"/>
                <a:gd name="T10" fmla="*/ 8 w 52"/>
                <a:gd name="T11" fmla="*/ 1 h 36"/>
                <a:gd name="T12" fmla="*/ 7 w 52"/>
                <a:gd name="T13" fmla="*/ 0 h 36"/>
                <a:gd name="T14" fmla="*/ 6 w 52"/>
                <a:gd name="T15" fmla="*/ 0 h 36"/>
                <a:gd name="T16" fmla="*/ 6 w 52"/>
                <a:gd name="T17" fmla="*/ 0 h 36"/>
                <a:gd name="T18" fmla="*/ 5 w 52"/>
                <a:gd name="T19" fmla="*/ 0 h 36"/>
                <a:gd name="T20" fmla="*/ 4 w 52"/>
                <a:gd name="T21" fmla="*/ 0 h 36"/>
                <a:gd name="T22" fmla="*/ 3 w 52"/>
                <a:gd name="T23" fmla="*/ 1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4 h 36"/>
                <a:gd name="T30" fmla="*/ 0 w 52"/>
                <a:gd name="T31" fmla="*/ 5 h 36"/>
                <a:gd name="T32" fmla="*/ 0 w 52"/>
                <a:gd name="T33" fmla="*/ 5 h 36"/>
                <a:gd name="T34" fmla="*/ 1 w 52"/>
                <a:gd name="T35" fmla="*/ 6 h 36"/>
                <a:gd name="T36" fmla="*/ 1 w 52"/>
                <a:gd name="T37" fmla="*/ 6 h 36"/>
                <a:gd name="T38" fmla="*/ 2 w 52"/>
                <a:gd name="T39" fmla="*/ 6 h 36"/>
                <a:gd name="T40" fmla="*/ 3 w 52"/>
                <a:gd name="T41" fmla="*/ 6 h 36"/>
                <a:gd name="T42" fmla="*/ 4 w 52"/>
                <a:gd name="T43" fmla="*/ 6 h 36"/>
                <a:gd name="T44" fmla="*/ 5 w 52"/>
                <a:gd name="T45" fmla="*/ 5 h 36"/>
                <a:gd name="T46" fmla="*/ 6 w 52"/>
                <a:gd name="T47" fmla="*/ 5 h 36"/>
                <a:gd name="T48" fmla="*/ 6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4" name="Freeform 51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12 w 198"/>
                <a:gd name="T1" fmla="*/ 6 h 236"/>
                <a:gd name="T2" fmla="*/ 10 w 198"/>
                <a:gd name="T3" fmla="*/ 8 h 236"/>
                <a:gd name="T4" fmla="*/ 8 w 198"/>
                <a:gd name="T5" fmla="*/ 10 h 236"/>
                <a:gd name="T6" fmla="*/ 6 w 198"/>
                <a:gd name="T7" fmla="*/ 12 h 236"/>
                <a:gd name="T8" fmla="*/ 4 w 198"/>
                <a:gd name="T9" fmla="*/ 14 h 236"/>
                <a:gd name="T10" fmla="*/ 2 w 198"/>
                <a:gd name="T11" fmla="*/ 17 h 236"/>
                <a:gd name="T12" fmla="*/ 1 w 198"/>
                <a:gd name="T13" fmla="*/ 19 h 236"/>
                <a:gd name="T14" fmla="*/ 0 w 198"/>
                <a:gd name="T15" fmla="*/ 21 h 236"/>
                <a:gd name="T16" fmla="*/ 0 w 198"/>
                <a:gd name="T17" fmla="*/ 24 h 236"/>
                <a:gd name="T18" fmla="*/ 0 w 198"/>
                <a:gd name="T19" fmla="*/ 28 h 236"/>
                <a:gd name="T20" fmla="*/ 2 w 198"/>
                <a:gd name="T21" fmla="*/ 31 h 236"/>
                <a:gd name="T22" fmla="*/ 4 w 198"/>
                <a:gd name="T23" fmla="*/ 34 h 236"/>
                <a:gd name="T24" fmla="*/ 7 w 198"/>
                <a:gd name="T25" fmla="*/ 36 h 236"/>
                <a:gd name="T26" fmla="*/ 11 w 198"/>
                <a:gd name="T27" fmla="*/ 38 h 236"/>
                <a:gd name="T28" fmla="*/ 15 w 198"/>
                <a:gd name="T29" fmla="*/ 39 h 236"/>
                <a:gd name="T30" fmla="*/ 18 w 198"/>
                <a:gd name="T31" fmla="*/ 39 h 236"/>
                <a:gd name="T32" fmla="*/ 22 w 198"/>
                <a:gd name="T33" fmla="*/ 38 h 236"/>
                <a:gd name="T34" fmla="*/ 23 w 198"/>
                <a:gd name="T35" fmla="*/ 38 h 236"/>
                <a:gd name="T36" fmla="*/ 24 w 198"/>
                <a:gd name="T37" fmla="*/ 38 h 236"/>
                <a:gd name="T38" fmla="*/ 24 w 198"/>
                <a:gd name="T39" fmla="*/ 37 h 236"/>
                <a:gd name="T40" fmla="*/ 24 w 198"/>
                <a:gd name="T41" fmla="*/ 37 h 236"/>
                <a:gd name="T42" fmla="*/ 24 w 198"/>
                <a:gd name="T43" fmla="*/ 36 h 236"/>
                <a:gd name="T44" fmla="*/ 24 w 198"/>
                <a:gd name="T45" fmla="*/ 36 h 236"/>
                <a:gd name="T46" fmla="*/ 23 w 198"/>
                <a:gd name="T47" fmla="*/ 36 h 236"/>
                <a:gd name="T48" fmla="*/ 22 w 198"/>
                <a:gd name="T49" fmla="*/ 36 h 236"/>
                <a:gd name="T50" fmla="*/ 21 w 198"/>
                <a:gd name="T51" fmla="*/ 36 h 236"/>
                <a:gd name="T52" fmla="*/ 20 w 198"/>
                <a:gd name="T53" fmla="*/ 36 h 236"/>
                <a:gd name="T54" fmla="*/ 19 w 198"/>
                <a:gd name="T55" fmla="*/ 36 h 236"/>
                <a:gd name="T56" fmla="*/ 18 w 198"/>
                <a:gd name="T57" fmla="*/ 36 h 236"/>
                <a:gd name="T58" fmla="*/ 16 w 198"/>
                <a:gd name="T59" fmla="*/ 36 h 236"/>
                <a:gd name="T60" fmla="*/ 15 w 198"/>
                <a:gd name="T61" fmla="*/ 36 h 236"/>
                <a:gd name="T62" fmla="*/ 13 w 198"/>
                <a:gd name="T63" fmla="*/ 35 h 236"/>
                <a:gd name="T64" fmla="*/ 10 w 198"/>
                <a:gd name="T65" fmla="*/ 35 h 236"/>
                <a:gd name="T66" fmla="*/ 8 w 198"/>
                <a:gd name="T67" fmla="*/ 34 h 236"/>
                <a:gd name="T68" fmla="*/ 7 w 198"/>
                <a:gd name="T69" fmla="*/ 33 h 236"/>
                <a:gd name="T70" fmla="*/ 5 w 198"/>
                <a:gd name="T71" fmla="*/ 31 h 236"/>
                <a:gd name="T72" fmla="*/ 3 w 198"/>
                <a:gd name="T73" fmla="*/ 29 h 236"/>
                <a:gd name="T74" fmla="*/ 2 w 198"/>
                <a:gd name="T75" fmla="*/ 26 h 236"/>
                <a:gd name="T76" fmla="*/ 3 w 198"/>
                <a:gd name="T77" fmla="*/ 23 h 236"/>
                <a:gd name="T78" fmla="*/ 4 w 198"/>
                <a:gd name="T79" fmla="*/ 20 h 236"/>
                <a:gd name="T80" fmla="*/ 5 w 198"/>
                <a:gd name="T81" fmla="*/ 18 h 236"/>
                <a:gd name="T82" fmla="*/ 7 w 198"/>
                <a:gd name="T83" fmla="*/ 16 h 236"/>
                <a:gd name="T84" fmla="*/ 8 w 198"/>
                <a:gd name="T85" fmla="*/ 14 h 236"/>
                <a:gd name="T86" fmla="*/ 10 w 198"/>
                <a:gd name="T87" fmla="*/ 12 h 236"/>
                <a:gd name="T88" fmla="*/ 13 w 198"/>
                <a:gd name="T89" fmla="*/ 10 h 236"/>
                <a:gd name="T90" fmla="*/ 16 w 198"/>
                <a:gd name="T91" fmla="*/ 8 h 236"/>
                <a:gd name="T92" fmla="*/ 18 w 198"/>
                <a:gd name="T93" fmla="*/ 6 h 236"/>
                <a:gd name="T94" fmla="*/ 21 w 198"/>
                <a:gd name="T95" fmla="*/ 5 h 236"/>
                <a:gd name="T96" fmla="*/ 24 w 198"/>
                <a:gd name="T97" fmla="*/ 4 h 236"/>
                <a:gd name="T98" fmla="*/ 26 w 198"/>
                <a:gd name="T99" fmla="*/ 3 h 236"/>
                <a:gd name="T100" fmla="*/ 29 w 198"/>
                <a:gd name="T101" fmla="*/ 2 h 236"/>
                <a:gd name="T102" fmla="*/ 31 w 198"/>
                <a:gd name="T103" fmla="*/ 2 h 236"/>
                <a:gd name="T104" fmla="*/ 33 w 198"/>
                <a:gd name="T105" fmla="*/ 1 h 236"/>
                <a:gd name="T106" fmla="*/ 32 w 198"/>
                <a:gd name="T107" fmla="*/ 0 h 236"/>
                <a:gd name="T108" fmla="*/ 30 w 198"/>
                <a:gd name="T109" fmla="*/ 0 h 236"/>
                <a:gd name="T110" fmla="*/ 27 w 198"/>
                <a:gd name="T111" fmla="*/ 0 h 236"/>
                <a:gd name="T112" fmla="*/ 24 w 198"/>
                <a:gd name="T113" fmla="*/ 1 h 236"/>
                <a:gd name="T114" fmla="*/ 21 w 198"/>
                <a:gd name="T115" fmla="*/ 2 h 236"/>
                <a:gd name="T116" fmla="*/ 17 w 198"/>
                <a:gd name="T117" fmla="*/ 3 h 236"/>
                <a:gd name="T118" fmla="*/ 15 w 198"/>
                <a:gd name="T119" fmla="*/ 5 h 236"/>
                <a:gd name="T120" fmla="*/ 12 w 198"/>
                <a:gd name="T121" fmla="*/ 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5" name="Freeform 51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9 w 128"/>
                <a:gd name="T1" fmla="*/ 10 h 183"/>
                <a:gd name="T2" fmla="*/ 19 w 128"/>
                <a:gd name="T3" fmla="*/ 13 h 183"/>
                <a:gd name="T4" fmla="*/ 19 w 128"/>
                <a:gd name="T5" fmla="*/ 16 h 183"/>
                <a:gd name="T6" fmla="*/ 17 w 128"/>
                <a:gd name="T7" fmla="*/ 18 h 183"/>
                <a:gd name="T8" fmla="*/ 15 w 128"/>
                <a:gd name="T9" fmla="*/ 20 h 183"/>
                <a:gd name="T10" fmla="*/ 13 w 128"/>
                <a:gd name="T11" fmla="*/ 22 h 183"/>
                <a:gd name="T12" fmla="*/ 10 w 128"/>
                <a:gd name="T13" fmla="*/ 24 h 183"/>
                <a:gd name="T14" fmla="*/ 7 w 128"/>
                <a:gd name="T15" fmla="*/ 26 h 183"/>
                <a:gd name="T16" fmla="*/ 5 w 128"/>
                <a:gd name="T17" fmla="*/ 27 h 183"/>
                <a:gd name="T18" fmla="*/ 5 w 128"/>
                <a:gd name="T19" fmla="*/ 28 h 183"/>
                <a:gd name="T20" fmla="*/ 4 w 128"/>
                <a:gd name="T21" fmla="*/ 28 h 183"/>
                <a:gd name="T22" fmla="*/ 4 w 128"/>
                <a:gd name="T23" fmla="*/ 29 h 183"/>
                <a:gd name="T24" fmla="*/ 5 w 128"/>
                <a:gd name="T25" fmla="*/ 29 h 183"/>
                <a:gd name="T26" fmla="*/ 5 w 128"/>
                <a:gd name="T27" fmla="*/ 30 h 183"/>
                <a:gd name="T28" fmla="*/ 6 w 128"/>
                <a:gd name="T29" fmla="*/ 30 h 183"/>
                <a:gd name="T30" fmla="*/ 6 w 128"/>
                <a:gd name="T31" fmla="*/ 30 h 183"/>
                <a:gd name="T32" fmla="*/ 7 w 128"/>
                <a:gd name="T33" fmla="*/ 30 h 183"/>
                <a:gd name="T34" fmla="*/ 10 w 128"/>
                <a:gd name="T35" fmla="*/ 28 h 183"/>
                <a:gd name="T36" fmla="*/ 13 w 128"/>
                <a:gd name="T37" fmla="*/ 26 h 183"/>
                <a:gd name="T38" fmla="*/ 16 w 128"/>
                <a:gd name="T39" fmla="*/ 24 h 183"/>
                <a:gd name="T40" fmla="*/ 19 w 128"/>
                <a:gd name="T41" fmla="*/ 22 h 183"/>
                <a:gd name="T42" fmla="*/ 20 w 128"/>
                <a:gd name="T43" fmla="*/ 19 h 183"/>
                <a:gd name="T44" fmla="*/ 21 w 128"/>
                <a:gd name="T45" fmla="*/ 16 h 183"/>
                <a:gd name="T46" fmla="*/ 22 w 128"/>
                <a:gd name="T47" fmla="*/ 13 h 183"/>
                <a:gd name="T48" fmla="*/ 21 w 128"/>
                <a:gd name="T49" fmla="*/ 10 h 183"/>
                <a:gd name="T50" fmla="*/ 19 w 128"/>
                <a:gd name="T51" fmla="*/ 7 h 183"/>
                <a:gd name="T52" fmla="*/ 17 w 128"/>
                <a:gd name="T53" fmla="*/ 5 h 183"/>
                <a:gd name="T54" fmla="*/ 14 w 128"/>
                <a:gd name="T55" fmla="*/ 3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2 h 183"/>
                <a:gd name="T68" fmla="*/ 6 w 128"/>
                <a:gd name="T69" fmla="*/ 2 h 183"/>
                <a:gd name="T70" fmla="*/ 8 w 128"/>
                <a:gd name="T71" fmla="*/ 3 h 183"/>
                <a:gd name="T72" fmla="*/ 11 w 128"/>
                <a:gd name="T73" fmla="*/ 4 h 183"/>
                <a:gd name="T74" fmla="*/ 13 w 128"/>
                <a:gd name="T75" fmla="*/ 5 h 183"/>
                <a:gd name="T76" fmla="*/ 15 w 128"/>
                <a:gd name="T77" fmla="*/ 6 h 183"/>
                <a:gd name="T78" fmla="*/ 17 w 128"/>
                <a:gd name="T79" fmla="*/ 8 h 183"/>
                <a:gd name="T80" fmla="*/ 19 w 128"/>
                <a:gd name="T81" fmla="*/ 1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6" name="Freeform 51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7 w 323"/>
                <a:gd name="T1" fmla="*/ 12 h 379"/>
                <a:gd name="T2" fmla="*/ 9 w 323"/>
                <a:gd name="T3" fmla="*/ 19 h 379"/>
                <a:gd name="T4" fmla="*/ 3 w 323"/>
                <a:gd name="T5" fmla="*/ 28 h 379"/>
                <a:gd name="T6" fmla="*/ 0 w 323"/>
                <a:gd name="T7" fmla="*/ 38 h 379"/>
                <a:gd name="T8" fmla="*/ 1 w 323"/>
                <a:gd name="T9" fmla="*/ 44 h 379"/>
                <a:gd name="T10" fmla="*/ 2 w 323"/>
                <a:gd name="T11" fmla="*/ 47 h 379"/>
                <a:gd name="T12" fmla="*/ 3 w 323"/>
                <a:gd name="T13" fmla="*/ 50 h 379"/>
                <a:gd name="T14" fmla="*/ 6 w 323"/>
                <a:gd name="T15" fmla="*/ 52 h 379"/>
                <a:gd name="T16" fmla="*/ 9 w 323"/>
                <a:gd name="T17" fmla="*/ 54 h 379"/>
                <a:gd name="T18" fmla="*/ 14 w 323"/>
                <a:gd name="T19" fmla="*/ 57 h 379"/>
                <a:gd name="T20" fmla="*/ 20 w 323"/>
                <a:gd name="T21" fmla="*/ 58 h 379"/>
                <a:gd name="T22" fmla="*/ 25 w 323"/>
                <a:gd name="T23" fmla="*/ 60 h 379"/>
                <a:gd name="T24" fmla="*/ 31 w 323"/>
                <a:gd name="T25" fmla="*/ 61 h 379"/>
                <a:gd name="T26" fmla="*/ 36 w 323"/>
                <a:gd name="T27" fmla="*/ 62 h 379"/>
                <a:gd name="T28" fmla="*/ 42 w 323"/>
                <a:gd name="T29" fmla="*/ 62 h 379"/>
                <a:gd name="T30" fmla="*/ 48 w 323"/>
                <a:gd name="T31" fmla="*/ 63 h 379"/>
                <a:gd name="T32" fmla="*/ 51 w 323"/>
                <a:gd name="T33" fmla="*/ 63 h 379"/>
                <a:gd name="T34" fmla="*/ 53 w 323"/>
                <a:gd name="T35" fmla="*/ 62 h 379"/>
                <a:gd name="T36" fmla="*/ 53 w 323"/>
                <a:gd name="T37" fmla="*/ 60 h 379"/>
                <a:gd name="T38" fmla="*/ 52 w 323"/>
                <a:gd name="T39" fmla="*/ 59 h 379"/>
                <a:gd name="T40" fmla="*/ 48 w 323"/>
                <a:gd name="T41" fmla="*/ 58 h 379"/>
                <a:gd name="T42" fmla="*/ 43 w 323"/>
                <a:gd name="T43" fmla="*/ 58 h 379"/>
                <a:gd name="T44" fmla="*/ 38 w 323"/>
                <a:gd name="T45" fmla="*/ 58 h 379"/>
                <a:gd name="T46" fmla="*/ 33 w 323"/>
                <a:gd name="T47" fmla="*/ 57 h 379"/>
                <a:gd name="T48" fmla="*/ 28 w 323"/>
                <a:gd name="T49" fmla="*/ 56 h 379"/>
                <a:gd name="T50" fmla="*/ 22 w 323"/>
                <a:gd name="T51" fmla="*/ 55 h 379"/>
                <a:gd name="T52" fmla="*/ 17 w 323"/>
                <a:gd name="T53" fmla="*/ 53 h 379"/>
                <a:gd name="T54" fmla="*/ 12 w 323"/>
                <a:gd name="T55" fmla="*/ 51 h 379"/>
                <a:gd name="T56" fmla="*/ 8 w 323"/>
                <a:gd name="T57" fmla="*/ 48 h 379"/>
                <a:gd name="T58" fmla="*/ 6 w 323"/>
                <a:gd name="T59" fmla="*/ 45 h 379"/>
                <a:gd name="T60" fmla="*/ 5 w 323"/>
                <a:gd name="T61" fmla="*/ 40 h 379"/>
                <a:gd name="T62" fmla="*/ 6 w 323"/>
                <a:gd name="T63" fmla="*/ 33 h 379"/>
                <a:gd name="T64" fmla="*/ 8 w 323"/>
                <a:gd name="T65" fmla="*/ 27 h 379"/>
                <a:gd name="T66" fmla="*/ 11 w 323"/>
                <a:gd name="T67" fmla="*/ 23 h 379"/>
                <a:gd name="T68" fmla="*/ 15 w 323"/>
                <a:gd name="T69" fmla="*/ 18 h 379"/>
                <a:gd name="T70" fmla="*/ 19 w 323"/>
                <a:gd name="T71" fmla="*/ 15 h 379"/>
                <a:gd name="T72" fmla="*/ 24 w 323"/>
                <a:gd name="T73" fmla="*/ 11 h 379"/>
                <a:gd name="T74" fmla="*/ 30 w 323"/>
                <a:gd name="T75" fmla="*/ 7 h 379"/>
                <a:gd name="T76" fmla="*/ 36 w 323"/>
                <a:gd name="T77" fmla="*/ 4 h 379"/>
                <a:gd name="T78" fmla="*/ 42 w 323"/>
                <a:gd name="T79" fmla="*/ 1 h 379"/>
                <a:gd name="T80" fmla="*/ 42 w 323"/>
                <a:gd name="T81" fmla="*/ 0 h 379"/>
                <a:gd name="T82" fmla="*/ 36 w 323"/>
                <a:gd name="T83" fmla="*/ 1 h 379"/>
                <a:gd name="T84" fmla="*/ 30 w 323"/>
                <a:gd name="T85" fmla="*/ 3 h 379"/>
                <a:gd name="T86" fmla="*/ 23 w 323"/>
                <a:gd name="T87" fmla="*/ 6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7" name="Freeform 51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39 w 282"/>
                <a:gd name="T1" fmla="*/ 13 h 253"/>
                <a:gd name="T2" fmla="*/ 41 w 282"/>
                <a:gd name="T3" fmla="*/ 15 h 253"/>
                <a:gd name="T4" fmla="*/ 42 w 282"/>
                <a:gd name="T5" fmla="*/ 18 h 253"/>
                <a:gd name="T6" fmla="*/ 43 w 282"/>
                <a:gd name="T7" fmla="*/ 21 h 253"/>
                <a:gd name="T8" fmla="*/ 43 w 282"/>
                <a:gd name="T9" fmla="*/ 24 h 253"/>
                <a:gd name="T10" fmla="*/ 43 w 282"/>
                <a:gd name="T11" fmla="*/ 26 h 253"/>
                <a:gd name="T12" fmla="*/ 42 w 282"/>
                <a:gd name="T13" fmla="*/ 28 h 253"/>
                <a:gd name="T14" fmla="*/ 41 w 282"/>
                <a:gd name="T15" fmla="*/ 31 h 253"/>
                <a:gd name="T16" fmla="*/ 39 w 282"/>
                <a:gd name="T17" fmla="*/ 32 h 253"/>
                <a:gd name="T18" fmla="*/ 37 w 282"/>
                <a:gd name="T19" fmla="*/ 34 h 253"/>
                <a:gd name="T20" fmla="*/ 36 w 282"/>
                <a:gd name="T21" fmla="*/ 36 h 253"/>
                <a:gd name="T22" fmla="*/ 34 w 282"/>
                <a:gd name="T23" fmla="*/ 37 h 253"/>
                <a:gd name="T24" fmla="*/ 32 w 282"/>
                <a:gd name="T25" fmla="*/ 39 h 253"/>
                <a:gd name="T26" fmla="*/ 32 w 282"/>
                <a:gd name="T27" fmla="*/ 40 h 253"/>
                <a:gd name="T28" fmla="*/ 32 w 282"/>
                <a:gd name="T29" fmla="*/ 40 h 253"/>
                <a:gd name="T30" fmla="*/ 32 w 282"/>
                <a:gd name="T31" fmla="*/ 41 h 253"/>
                <a:gd name="T32" fmla="*/ 32 w 282"/>
                <a:gd name="T33" fmla="*/ 41 h 253"/>
                <a:gd name="T34" fmla="*/ 33 w 282"/>
                <a:gd name="T35" fmla="*/ 42 h 253"/>
                <a:gd name="T36" fmla="*/ 33 w 282"/>
                <a:gd name="T37" fmla="*/ 42 h 253"/>
                <a:gd name="T38" fmla="*/ 34 w 282"/>
                <a:gd name="T39" fmla="*/ 42 h 253"/>
                <a:gd name="T40" fmla="*/ 35 w 282"/>
                <a:gd name="T41" fmla="*/ 41 h 253"/>
                <a:gd name="T42" fmla="*/ 39 w 282"/>
                <a:gd name="T43" fmla="*/ 39 h 253"/>
                <a:gd name="T44" fmla="*/ 42 w 282"/>
                <a:gd name="T45" fmla="*/ 36 h 253"/>
                <a:gd name="T46" fmla="*/ 45 w 282"/>
                <a:gd name="T47" fmla="*/ 32 h 253"/>
                <a:gd name="T48" fmla="*/ 46 w 282"/>
                <a:gd name="T49" fmla="*/ 28 h 253"/>
                <a:gd name="T50" fmla="*/ 47 w 282"/>
                <a:gd name="T51" fmla="*/ 23 h 253"/>
                <a:gd name="T52" fmla="*/ 47 w 282"/>
                <a:gd name="T53" fmla="*/ 19 h 253"/>
                <a:gd name="T54" fmla="*/ 45 w 282"/>
                <a:gd name="T55" fmla="*/ 15 h 253"/>
                <a:gd name="T56" fmla="*/ 42 w 282"/>
                <a:gd name="T57" fmla="*/ 12 h 253"/>
                <a:gd name="T58" fmla="*/ 39 w 282"/>
                <a:gd name="T59" fmla="*/ 10 h 253"/>
                <a:gd name="T60" fmla="*/ 37 w 282"/>
                <a:gd name="T61" fmla="*/ 8 h 253"/>
                <a:gd name="T62" fmla="*/ 34 w 282"/>
                <a:gd name="T63" fmla="*/ 6 h 253"/>
                <a:gd name="T64" fmla="*/ 30 w 282"/>
                <a:gd name="T65" fmla="*/ 5 h 253"/>
                <a:gd name="T66" fmla="*/ 27 w 282"/>
                <a:gd name="T67" fmla="*/ 4 h 253"/>
                <a:gd name="T68" fmla="*/ 24 w 282"/>
                <a:gd name="T69" fmla="*/ 3 h 253"/>
                <a:gd name="T70" fmla="*/ 20 w 282"/>
                <a:gd name="T71" fmla="*/ 2 h 253"/>
                <a:gd name="T72" fmla="*/ 17 w 282"/>
                <a:gd name="T73" fmla="*/ 1 h 253"/>
                <a:gd name="T74" fmla="*/ 14 w 282"/>
                <a:gd name="T75" fmla="*/ 1 h 253"/>
                <a:gd name="T76" fmla="*/ 10 w 282"/>
                <a:gd name="T77" fmla="*/ 0 h 253"/>
                <a:gd name="T78" fmla="*/ 8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1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2 h 253"/>
                <a:gd name="T96" fmla="*/ 9 w 282"/>
                <a:gd name="T97" fmla="*/ 2 h 253"/>
                <a:gd name="T98" fmla="*/ 11 w 282"/>
                <a:gd name="T99" fmla="*/ 3 h 253"/>
                <a:gd name="T100" fmla="*/ 14 w 282"/>
                <a:gd name="T101" fmla="*/ 3 h 253"/>
                <a:gd name="T102" fmla="*/ 16 w 282"/>
                <a:gd name="T103" fmla="*/ 4 h 253"/>
                <a:gd name="T104" fmla="*/ 19 w 282"/>
                <a:gd name="T105" fmla="*/ 4 h 253"/>
                <a:gd name="T106" fmla="*/ 22 w 282"/>
                <a:gd name="T107" fmla="*/ 5 h 253"/>
                <a:gd name="T108" fmla="*/ 24 w 282"/>
                <a:gd name="T109" fmla="*/ 6 h 253"/>
                <a:gd name="T110" fmla="*/ 27 w 282"/>
                <a:gd name="T111" fmla="*/ 7 h 253"/>
                <a:gd name="T112" fmla="*/ 29 w 282"/>
                <a:gd name="T113" fmla="*/ 8 h 253"/>
                <a:gd name="T114" fmla="*/ 32 w 282"/>
                <a:gd name="T115" fmla="*/ 9 h 253"/>
                <a:gd name="T116" fmla="*/ 35 w 282"/>
                <a:gd name="T117" fmla="*/ 10 h 253"/>
                <a:gd name="T118" fmla="*/ 37 w 282"/>
                <a:gd name="T119" fmla="*/ 11 h 253"/>
                <a:gd name="T120" fmla="*/ 39 w 282"/>
                <a:gd name="T121" fmla="*/ 13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8" name="Freeform 52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21 h 236"/>
                <a:gd name="T2" fmla="*/ 0 w 115"/>
                <a:gd name="T3" fmla="*/ 24 h 236"/>
                <a:gd name="T4" fmla="*/ 1 w 115"/>
                <a:gd name="T5" fmla="*/ 27 h 236"/>
                <a:gd name="T6" fmla="*/ 2 w 115"/>
                <a:gd name="T7" fmla="*/ 30 h 236"/>
                <a:gd name="T8" fmla="*/ 4 w 115"/>
                <a:gd name="T9" fmla="*/ 33 h 236"/>
                <a:gd name="T10" fmla="*/ 6 w 115"/>
                <a:gd name="T11" fmla="*/ 35 h 236"/>
                <a:gd name="T12" fmla="*/ 9 w 115"/>
                <a:gd name="T13" fmla="*/ 37 h 236"/>
                <a:gd name="T14" fmla="*/ 12 w 115"/>
                <a:gd name="T15" fmla="*/ 38 h 236"/>
                <a:gd name="T16" fmla="*/ 15 w 115"/>
                <a:gd name="T17" fmla="*/ 39 h 236"/>
                <a:gd name="T18" fmla="*/ 16 w 115"/>
                <a:gd name="T19" fmla="*/ 39 h 236"/>
                <a:gd name="T20" fmla="*/ 17 w 115"/>
                <a:gd name="T21" fmla="*/ 39 h 236"/>
                <a:gd name="T22" fmla="*/ 18 w 115"/>
                <a:gd name="T23" fmla="*/ 38 h 236"/>
                <a:gd name="T24" fmla="*/ 18 w 115"/>
                <a:gd name="T25" fmla="*/ 37 h 236"/>
                <a:gd name="T26" fmla="*/ 18 w 115"/>
                <a:gd name="T27" fmla="*/ 36 h 236"/>
                <a:gd name="T28" fmla="*/ 18 w 115"/>
                <a:gd name="T29" fmla="*/ 36 h 236"/>
                <a:gd name="T30" fmla="*/ 18 w 115"/>
                <a:gd name="T31" fmla="*/ 35 h 236"/>
                <a:gd name="T32" fmla="*/ 17 w 115"/>
                <a:gd name="T33" fmla="*/ 34 h 236"/>
                <a:gd name="T34" fmla="*/ 14 w 115"/>
                <a:gd name="T35" fmla="*/ 33 h 236"/>
                <a:gd name="T36" fmla="*/ 11 w 115"/>
                <a:gd name="T37" fmla="*/ 32 h 236"/>
                <a:gd name="T38" fmla="*/ 8 w 115"/>
                <a:gd name="T39" fmla="*/ 30 h 236"/>
                <a:gd name="T40" fmla="*/ 7 w 115"/>
                <a:gd name="T41" fmla="*/ 27 h 236"/>
                <a:gd name="T42" fmla="*/ 5 w 115"/>
                <a:gd name="T43" fmla="*/ 24 h 236"/>
                <a:gd name="T44" fmla="*/ 5 w 115"/>
                <a:gd name="T45" fmla="*/ 21 h 236"/>
                <a:gd name="T46" fmla="*/ 5 w 115"/>
                <a:gd name="T47" fmla="*/ 18 h 236"/>
                <a:gd name="T48" fmla="*/ 6 w 115"/>
                <a:gd name="T49" fmla="*/ 15 h 236"/>
                <a:gd name="T50" fmla="*/ 7 w 115"/>
                <a:gd name="T51" fmla="*/ 12 h 236"/>
                <a:gd name="T52" fmla="*/ 9 w 115"/>
                <a:gd name="T53" fmla="*/ 10 h 236"/>
                <a:gd name="T54" fmla="*/ 12 w 115"/>
                <a:gd name="T55" fmla="*/ 8 h 236"/>
                <a:gd name="T56" fmla="*/ 14 w 115"/>
                <a:gd name="T57" fmla="*/ 5 h 236"/>
                <a:gd name="T58" fmla="*/ 16 w 115"/>
                <a:gd name="T59" fmla="*/ 4 h 236"/>
                <a:gd name="T60" fmla="*/ 18 w 115"/>
                <a:gd name="T61" fmla="*/ 2 h 236"/>
                <a:gd name="T62" fmla="*/ 19 w 115"/>
                <a:gd name="T63" fmla="*/ 1 h 236"/>
                <a:gd name="T64" fmla="*/ 19 w 115"/>
                <a:gd name="T65" fmla="*/ 0 h 236"/>
                <a:gd name="T66" fmla="*/ 17 w 115"/>
                <a:gd name="T67" fmla="*/ 1 h 236"/>
                <a:gd name="T68" fmla="*/ 14 w 115"/>
                <a:gd name="T69" fmla="*/ 2 h 236"/>
                <a:gd name="T70" fmla="*/ 11 w 115"/>
                <a:gd name="T71" fmla="*/ 4 h 236"/>
                <a:gd name="T72" fmla="*/ 8 w 115"/>
                <a:gd name="T73" fmla="*/ 7 h 236"/>
                <a:gd name="T74" fmla="*/ 5 w 115"/>
                <a:gd name="T75" fmla="*/ 10 h 236"/>
                <a:gd name="T76" fmla="*/ 3 w 115"/>
                <a:gd name="T77" fmla="*/ 14 h 236"/>
                <a:gd name="T78" fmla="*/ 1 w 115"/>
                <a:gd name="T79" fmla="*/ 17 h 236"/>
                <a:gd name="T80" fmla="*/ 0 w 115"/>
                <a:gd name="T81" fmla="*/ 2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9" name="Freeform 52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35 w 245"/>
                <a:gd name="T1" fmla="*/ 21 h 310"/>
                <a:gd name="T2" fmla="*/ 37 w 245"/>
                <a:gd name="T3" fmla="*/ 24 h 310"/>
                <a:gd name="T4" fmla="*/ 38 w 245"/>
                <a:gd name="T5" fmla="*/ 28 h 310"/>
                <a:gd name="T6" fmla="*/ 37 w 245"/>
                <a:gd name="T7" fmla="*/ 31 h 310"/>
                <a:gd name="T8" fmla="*/ 35 w 245"/>
                <a:gd name="T9" fmla="*/ 35 h 310"/>
                <a:gd name="T10" fmla="*/ 31 w 245"/>
                <a:gd name="T11" fmla="*/ 38 h 310"/>
                <a:gd name="T12" fmla="*/ 28 w 245"/>
                <a:gd name="T13" fmla="*/ 41 h 310"/>
                <a:gd name="T14" fmla="*/ 24 w 245"/>
                <a:gd name="T15" fmla="*/ 44 h 310"/>
                <a:gd name="T16" fmla="*/ 21 w 245"/>
                <a:gd name="T17" fmla="*/ 47 h 310"/>
                <a:gd name="T18" fmla="*/ 21 w 245"/>
                <a:gd name="T19" fmla="*/ 48 h 310"/>
                <a:gd name="T20" fmla="*/ 20 w 245"/>
                <a:gd name="T21" fmla="*/ 50 h 310"/>
                <a:gd name="T22" fmla="*/ 20 w 245"/>
                <a:gd name="T23" fmla="*/ 51 h 310"/>
                <a:gd name="T24" fmla="*/ 22 w 245"/>
                <a:gd name="T25" fmla="*/ 52 h 310"/>
                <a:gd name="T26" fmla="*/ 23 w 245"/>
                <a:gd name="T27" fmla="*/ 52 h 310"/>
                <a:gd name="T28" fmla="*/ 26 w 245"/>
                <a:gd name="T29" fmla="*/ 49 h 310"/>
                <a:gd name="T30" fmla="*/ 30 w 245"/>
                <a:gd name="T31" fmla="*/ 45 h 310"/>
                <a:gd name="T32" fmla="*/ 35 w 245"/>
                <a:gd name="T33" fmla="*/ 41 h 310"/>
                <a:gd name="T34" fmla="*/ 38 w 245"/>
                <a:gd name="T35" fmla="*/ 37 h 310"/>
                <a:gd name="T36" fmla="*/ 41 w 245"/>
                <a:gd name="T37" fmla="*/ 31 h 310"/>
                <a:gd name="T38" fmla="*/ 41 w 245"/>
                <a:gd name="T39" fmla="*/ 25 h 310"/>
                <a:gd name="T40" fmla="*/ 38 w 245"/>
                <a:gd name="T41" fmla="*/ 20 h 310"/>
                <a:gd name="T42" fmla="*/ 34 w 245"/>
                <a:gd name="T43" fmla="*/ 16 h 310"/>
                <a:gd name="T44" fmla="*/ 29 w 245"/>
                <a:gd name="T45" fmla="*/ 13 h 310"/>
                <a:gd name="T46" fmla="*/ 25 w 245"/>
                <a:gd name="T47" fmla="*/ 10 h 310"/>
                <a:gd name="T48" fmla="*/ 20 w 245"/>
                <a:gd name="T49" fmla="*/ 8 h 310"/>
                <a:gd name="T50" fmla="*/ 16 w 245"/>
                <a:gd name="T51" fmla="*/ 5 h 310"/>
                <a:gd name="T52" fmla="*/ 11 w 245"/>
                <a:gd name="T53" fmla="*/ 3 h 310"/>
                <a:gd name="T54" fmla="*/ 7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6 w 245"/>
                <a:gd name="T63" fmla="*/ 3 h 310"/>
                <a:gd name="T64" fmla="*/ 10 w 245"/>
                <a:gd name="T65" fmla="*/ 5 h 310"/>
                <a:gd name="T66" fmla="*/ 14 w 245"/>
                <a:gd name="T67" fmla="*/ 7 h 310"/>
                <a:gd name="T68" fmla="*/ 19 w 245"/>
                <a:gd name="T69" fmla="*/ 10 h 310"/>
                <a:gd name="T70" fmla="*/ 23 w 245"/>
                <a:gd name="T71" fmla="*/ 12 h 310"/>
                <a:gd name="T72" fmla="*/ 28 w 245"/>
                <a:gd name="T73" fmla="*/ 15 h 310"/>
                <a:gd name="T74" fmla="*/ 31 w 245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Freeform 57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72" name="Group 577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6285" name="Picture 578" descr="31u_bnrz[1]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86" name="Freeform 579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12 w 199"/>
                <a:gd name="T1" fmla="*/ 5 h 232"/>
                <a:gd name="T2" fmla="*/ 9 w 199"/>
                <a:gd name="T3" fmla="*/ 7 h 232"/>
                <a:gd name="T4" fmla="*/ 7 w 199"/>
                <a:gd name="T5" fmla="*/ 8 h 232"/>
                <a:gd name="T6" fmla="*/ 5 w 199"/>
                <a:gd name="T7" fmla="*/ 11 h 232"/>
                <a:gd name="T8" fmla="*/ 3 w 199"/>
                <a:gd name="T9" fmla="*/ 13 h 232"/>
                <a:gd name="T10" fmla="*/ 2 w 199"/>
                <a:gd name="T11" fmla="*/ 15 h 232"/>
                <a:gd name="T12" fmla="*/ 1 w 199"/>
                <a:gd name="T13" fmla="*/ 18 h 232"/>
                <a:gd name="T14" fmla="*/ 0 w 199"/>
                <a:gd name="T15" fmla="*/ 21 h 232"/>
                <a:gd name="T16" fmla="*/ 0 w 199"/>
                <a:gd name="T17" fmla="*/ 24 h 232"/>
                <a:gd name="T18" fmla="*/ 0 w 199"/>
                <a:gd name="T19" fmla="*/ 28 h 232"/>
                <a:gd name="T20" fmla="*/ 2 w 199"/>
                <a:gd name="T21" fmla="*/ 31 h 232"/>
                <a:gd name="T22" fmla="*/ 4 w 199"/>
                <a:gd name="T23" fmla="*/ 34 h 232"/>
                <a:gd name="T24" fmla="*/ 7 w 199"/>
                <a:gd name="T25" fmla="*/ 36 h 232"/>
                <a:gd name="T26" fmla="*/ 11 w 199"/>
                <a:gd name="T27" fmla="*/ 38 h 232"/>
                <a:gd name="T28" fmla="*/ 15 w 199"/>
                <a:gd name="T29" fmla="*/ 39 h 232"/>
                <a:gd name="T30" fmla="*/ 18 w 199"/>
                <a:gd name="T31" fmla="*/ 39 h 232"/>
                <a:gd name="T32" fmla="*/ 22 w 199"/>
                <a:gd name="T33" fmla="*/ 38 h 232"/>
                <a:gd name="T34" fmla="*/ 23 w 199"/>
                <a:gd name="T35" fmla="*/ 38 h 232"/>
                <a:gd name="T36" fmla="*/ 24 w 199"/>
                <a:gd name="T37" fmla="*/ 38 h 232"/>
                <a:gd name="T38" fmla="*/ 24 w 199"/>
                <a:gd name="T39" fmla="*/ 37 h 232"/>
                <a:gd name="T40" fmla="*/ 25 w 199"/>
                <a:gd name="T41" fmla="*/ 37 h 232"/>
                <a:gd name="T42" fmla="*/ 24 w 199"/>
                <a:gd name="T43" fmla="*/ 36 h 232"/>
                <a:gd name="T44" fmla="*/ 23 w 199"/>
                <a:gd name="T45" fmla="*/ 35 h 232"/>
                <a:gd name="T46" fmla="*/ 22 w 199"/>
                <a:gd name="T47" fmla="*/ 34 h 232"/>
                <a:gd name="T48" fmla="*/ 21 w 199"/>
                <a:gd name="T49" fmla="*/ 34 h 232"/>
                <a:gd name="T50" fmla="*/ 19 w 199"/>
                <a:gd name="T51" fmla="*/ 33 h 232"/>
                <a:gd name="T52" fmla="*/ 17 w 199"/>
                <a:gd name="T53" fmla="*/ 33 h 232"/>
                <a:gd name="T54" fmla="*/ 16 w 199"/>
                <a:gd name="T55" fmla="*/ 32 h 232"/>
                <a:gd name="T56" fmla="*/ 14 w 199"/>
                <a:gd name="T57" fmla="*/ 32 h 232"/>
                <a:gd name="T58" fmla="*/ 12 w 199"/>
                <a:gd name="T59" fmla="*/ 31 h 232"/>
                <a:gd name="T60" fmla="*/ 10 w 199"/>
                <a:gd name="T61" fmla="*/ 31 h 232"/>
                <a:gd name="T62" fmla="*/ 9 w 199"/>
                <a:gd name="T63" fmla="*/ 30 h 232"/>
                <a:gd name="T64" fmla="*/ 7 w 199"/>
                <a:gd name="T65" fmla="*/ 28 h 232"/>
                <a:gd name="T66" fmla="*/ 7 w 199"/>
                <a:gd name="T67" fmla="*/ 22 h 232"/>
                <a:gd name="T68" fmla="*/ 8 w 199"/>
                <a:gd name="T69" fmla="*/ 16 h 232"/>
                <a:gd name="T70" fmla="*/ 11 w 199"/>
                <a:gd name="T71" fmla="*/ 12 h 232"/>
                <a:gd name="T72" fmla="*/ 16 w 199"/>
                <a:gd name="T73" fmla="*/ 8 h 232"/>
                <a:gd name="T74" fmla="*/ 20 w 199"/>
                <a:gd name="T75" fmla="*/ 6 h 232"/>
                <a:gd name="T76" fmla="*/ 25 w 199"/>
                <a:gd name="T77" fmla="*/ 4 h 232"/>
                <a:gd name="T78" fmla="*/ 30 w 199"/>
                <a:gd name="T79" fmla="*/ 2 h 232"/>
                <a:gd name="T80" fmla="*/ 33 w 199"/>
                <a:gd name="T81" fmla="*/ 1 h 232"/>
                <a:gd name="T82" fmla="*/ 31 w 199"/>
                <a:gd name="T83" fmla="*/ 0 h 232"/>
                <a:gd name="T84" fmla="*/ 29 w 199"/>
                <a:gd name="T85" fmla="*/ 0 h 232"/>
                <a:gd name="T86" fmla="*/ 26 w 199"/>
                <a:gd name="T87" fmla="*/ 0 h 232"/>
                <a:gd name="T88" fmla="*/ 23 w 199"/>
                <a:gd name="T89" fmla="*/ 1 h 232"/>
                <a:gd name="T90" fmla="*/ 20 w 199"/>
                <a:gd name="T91" fmla="*/ 2 h 232"/>
                <a:gd name="T92" fmla="*/ 17 w 199"/>
                <a:gd name="T93" fmla="*/ 3 h 232"/>
                <a:gd name="T94" fmla="*/ 14 w 199"/>
                <a:gd name="T95" fmla="*/ 4 h 232"/>
                <a:gd name="T96" fmla="*/ 12 w 199"/>
                <a:gd name="T97" fmla="*/ 5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Freeform 580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9 w 128"/>
                <a:gd name="T1" fmla="*/ 10 h 180"/>
                <a:gd name="T2" fmla="*/ 19 w 128"/>
                <a:gd name="T3" fmla="*/ 13 h 180"/>
                <a:gd name="T4" fmla="*/ 19 w 128"/>
                <a:gd name="T5" fmla="*/ 16 h 180"/>
                <a:gd name="T6" fmla="*/ 18 w 128"/>
                <a:gd name="T7" fmla="*/ 18 h 180"/>
                <a:gd name="T8" fmla="*/ 16 w 128"/>
                <a:gd name="T9" fmla="*/ 20 h 180"/>
                <a:gd name="T10" fmla="*/ 13 w 128"/>
                <a:gd name="T11" fmla="*/ 22 h 180"/>
                <a:gd name="T12" fmla="*/ 10 w 128"/>
                <a:gd name="T13" fmla="*/ 24 h 180"/>
                <a:gd name="T14" fmla="*/ 8 w 128"/>
                <a:gd name="T15" fmla="*/ 26 h 180"/>
                <a:gd name="T16" fmla="*/ 5 w 128"/>
                <a:gd name="T17" fmla="*/ 27 h 180"/>
                <a:gd name="T18" fmla="*/ 5 w 128"/>
                <a:gd name="T19" fmla="*/ 28 h 180"/>
                <a:gd name="T20" fmla="*/ 5 w 128"/>
                <a:gd name="T21" fmla="*/ 28 h 180"/>
                <a:gd name="T22" fmla="*/ 5 w 128"/>
                <a:gd name="T23" fmla="*/ 29 h 180"/>
                <a:gd name="T24" fmla="*/ 5 w 128"/>
                <a:gd name="T25" fmla="*/ 30 h 180"/>
                <a:gd name="T26" fmla="*/ 6 w 128"/>
                <a:gd name="T27" fmla="*/ 30 h 180"/>
                <a:gd name="T28" fmla="*/ 6 w 128"/>
                <a:gd name="T29" fmla="*/ 30 h 180"/>
                <a:gd name="T30" fmla="*/ 6 w 128"/>
                <a:gd name="T31" fmla="*/ 30 h 180"/>
                <a:gd name="T32" fmla="*/ 7 w 128"/>
                <a:gd name="T33" fmla="*/ 30 h 180"/>
                <a:gd name="T34" fmla="*/ 10 w 128"/>
                <a:gd name="T35" fmla="*/ 28 h 180"/>
                <a:gd name="T36" fmla="*/ 13 w 128"/>
                <a:gd name="T37" fmla="*/ 26 h 180"/>
                <a:gd name="T38" fmla="*/ 16 w 128"/>
                <a:gd name="T39" fmla="*/ 24 h 180"/>
                <a:gd name="T40" fmla="*/ 19 w 128"/>
                <a:gd name="T41" fmla="*/ 22 h 180"/>
                <a:gd name="T42" fmla="*/ 21 w 128"/>
                <a:gd name="T43" fmla="*/ 19 h 180"/>
                <a:gd name="T44" fmla="*/ 22 w 128"/>
                <a:gd name="T45" fmla="*/ 16 h 180"/>
                <a:gd name="T46" fmla="*/ 22 w 128"/>
                <a:gd name="T47" fmla="*/ 13 h 180"/>
                <a:gd name="T48" fmla="*/ 21 w 128"/>
                <a:gd name="T49" fmla="*/ 9 h 180"/>
                <a:gd name="T50" fmla="*/ 19 w 128"/>
                <a:gd name="T51" fmla="*/ 7 h 180"/>
                <a:gd name="T52" fmla="*/ 17 w 128"/>
                <a:gd name="T53" fmla="*/ 4 h 180"/>
                <a:gd name="T54" fmla="*/ 14 w 128"/>
                <a:gd name="T55" fmla="*/ 2 h 180"/>
                <a:gd name="T56" fmla="*/ 10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1 h 180"/>
                <a:gd name="T66" fmla="*/ 2 w 128"/>
                <a:gd name="T67" fmla="*/ 2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4 h 180"/>
                <a:gd name="T74" fmla="*/ 13 w 128"/>
                <a:gd name="T75" fmla="*/ 5 h 180"/>
                <a:gd name="T76" fmla="*/ 15 w 128"/>
                <a:gd name="T77" fmla="*/ 6 h 180"/>
                <a:gd name="T78" fmla="*/ 17 w 128"/>
                <a:gd name="T79" fmla="*/ 8 h 180"/>
                <a:gd name="T80" fmla="*/ 19 w 128"/>
                <a:gd name="T81" fmla="*/ 1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Freeform 581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7 w 322"/>
                <a:gd name="T1" fmla="*/ 12 h 378"/>
                <a:gd name="T2" fmla="*/ 9 w 322"/>
                <a:gd name="T3" fmla="*/ 19 h 378"/>
                <a:gd name="T4" fmla="*/ 3 w 322"/>
                <a:gd name="T5" fmla="*/ 28 h 378"/>
                <a:gd name="T6" fmla="*/ 0 w 322"/>
                <a:gd name="T7" fmla="*/ 38 h 378"/>
                <a:gd name="T8" fmla="*/ 1 w 322"/>
                <a:gd name="T9" fmla="*/ 44 h 378"/>
                <a:gd name="T10" fmla="*/ 2 w 322"/>
                <a:gd name="T11" fmla="*/ 47 h 378"/>
                <a:gd name="T12" fmla="*/ 3 w 322"/>
                <a:gd name="T13" fmla="*/ 50 h 378"/>
                <a:gd name="T14" fmla="*/ 5 w 322"/>
                <a:gd name="T15" fmla="*/ 52 h 378"/>
                <a:gd name="T16" fmla="*/ 9 w 322"/>
                <a:gd name="T17" fmla="*/ 54 h 378"/>
                <a:gd name="T18" fmla="*/ 14 w 322"/>
                <a:gd name="T19" fmla="*/ 56 h 378"/>
                <a:gd name="T20" fmla="*/ 20 w 322"/>
                <a:gd name="T21" fmla="*/ 58 h 378"/>
                <a:gd name="T22" fmla="*/ 25 w 322"/>
                <a:gd name="T23" fmla="*/ 60 h 378"/>
                <a:gd name="T24" fmla="*/ 31 w 322"/>
                <a:gd name="T25" fmla="*/ 61 h 378"/>
                <a:gd name="T26" fmla="*/ 37 w 322"/>
                <a:gd name="T27" fmla="*/ 62 h 378"/>
                <a:gd name="T28" fmla="*/ 43 w 322"/>
                <a:gd name="T29" fmla="*/ 62 h 378"/>
                <a:gd name="T30" fmla="*/ 48 w 322"/>
                <a:gd name="T31" fmla="*/ 63 h 378"/>
                <a:gd name="T32" fmla="*/ 52 w 322"/>
                <a:gd name="T33" fmla="*/ 63 h 378"/>
                <a:gd name="T34" fmla="*/ 54 w 322"/>
                <a:gd name="T35" fmla="*/ 62 h 378"/>
                <a:gd name="T36" fmla="*/ 54 w 322"/>
                <a:gd name="T37" fmla="*/ 60 h 378"/>
                <a:gd name="T38" fmla="*/ 53 w 322"/>
                <a:gd name="T39" fmla="*/ 59 h 378"/>
                <a:gd name="T40" fmla="*/ 49 w 322"/>
                <a:gd name="T41" fmla="*/ 58 h 378"/>
                <a:gd name="T42" fmla="*/ 44 w 322"/>
                <a:gd name="T43" fmla="*/ 57 h 378"/>
                <a:gd name="T44" fmla="*/ 39 w 322"/>
                <a:gd name="T45" fmla="*/ 56 h 378"/>
                <a:gd name="T46" fmla="*/ 34 w 322"/>
                <a:gd name="T47" fmla="*/ 55 h 378"/>
                <a:gd name="T48" fmla="*/ 29 w 322"/>
                <a:gd name="T49" fmla="*/ 54 h 378"/>
                <a:gd name="T50" fmla="*/ 23 w 322"/>
                <a:gd name="T51" fmla="*/ 53 h 378"/>
                <a:gd name="T52" fmla="*/ 18 w 322"/>
                <a:gd name="T53" fmla="*/ 52 h 378"/>
                <a:gd name="T54" fmla="*/ 13 w 322"/>
                <a:gd name="T55" fmla="*/ 50 h 378"/>
                <a:gd name="T56" fmla="*/ 9 w 322"/>
                <a:gd name="T57" fmla="*/ 47 h 378"/>
                <a:gd name="T58" fmla="*/ 6 w 322"/>
                <a:gd name="T59" fmla="*/ 43 h 378"/>
                <a:gd name="T60" fmla="*/ 6 w 322"/>
                <a:gd name="T61" fmla="*/ 39 h 378"/>
                <a:gd name="T62" fmla="*/ 6 w 322"/>
                <a:gd name="T63" fmla="*/ 33 h 378"/>
                <a:gd name="T64" fmla="*/ 9 w 322"/>
                <a:gd name="T65" fmla="*/ 28 h 378"/>
                <a:gd name="T66" fmla="*/ 12 w 322"/>
                <a:gd name="T67" fmla="*/ 23 h 378"/>
                <a:gd name="T68" fmla="*/ 16 w 322"/>
                <a:gd name="T69" fmla="*/ 18 h 378"/>
                <a:gd name="T70" fmla="*/ 21 w 322"/>
                <a:gd name="T71" fmla="*/ 14 h 378"/>
                <a:gd name="T72" fmla="*/ 26 w 322"/>
                <a:gd name="T73" fmla="*/ 9 h 378"/>
                <a:gd name="T74" fmla="*/ 33 w 322"/>
                <a:gd name="T75" fmla="*/ 6 h 378"/>
                <a:gd name="T76" fmla="*/ 40 w 322"/>
                <a:gd name="T77" fmla="*/ 3 h 378"/>
                <a:gd name="T78" fmla="*/ 44 w 322"/>
                <a:gd name="T79" fmla="*/ 1 h 378"/>
                <a:gd name="T80" fmla="*/ 43 w 322"/>
                <a:gd name="T81" fmla="*/ 0 h 378"/>
                <a:gd name="T82" fmla="*/ 37 w 322"/>
                <a:gd name="T83" fmla="*/ 1 h 378"/>
                <a:gd name="T84" fmla="*/ 30 w 322"/>
                <a:gd name="T85" fmla="*/ 3 h 378"/>
                <a:gd name="T86" fmla="*/ 24 w 322"/>
                <a:gd name="T87" fmla="*/ 6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Freeform 582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39 w 283"/>
                <a:gd name="T1" fmla="*/ 13 h 252"/>
                <a:gd name="T2" fmla="*/ 41 w 283"/>
                <a:gd name="T3" fmla="*/ 15 h 252"/>
                <a:gd name="T4" fmla="*/ 43 w 283"/>
                <a:gd name="T5" fmla="*/ 18 h 252"/>
                <a:gd name="T6" fmla="*/ 43 w 283"/>
                <a:gd name="T7" fmla="*/ 21 h 252"/>
                <a:gd name="T8" fmla="*/ 43 w 283"/>
                <a:gd name="T9" fmla="*/ 24 h 252"/>
                <a:gd name="T10" fmla="*/ 43 w 283"/>
                <a:gd name="T11" fmla="*/ 26 h 252"/>
                <a:gd name="T12" fmla="*/ 42 w 283"/>
                <a:gd name="T13" fmla="*/ 28 h 252"/>
                <a:gd name="T14" fmla="*/ 41 w 283"/>
                <a:gd name="T15" fmla="*/ 31 h 252"/>
                <a:gd name="T16" fmla="*/ 39 w 283"/>
                <a:gd name="T17" fmla="*/ 32 h 252"/>
                <a:gd name="T18" fmla="*/ 37 w 283"/>
                <a:gd name="T19" fmla="*/ 34 h 252"/>
                <a:gd name="T20" fmla="*/ 36 w 283"/>
                <a:gd name="T21" fmla="*/ 36 h 252"/>
                <a:gd name="T22" fmla="*/ 34 w 283"/>
                <a:gd name="T23" fmla="*/ 37 h 252"/>
                <a:gd name="T24" fmla="*/ 32 w 283"/>
                <a:gd name="T25" fmla="*/ 39 h 252"/>
                <a:gd name="T26" fmla="*/ 32 w 283"/>
                <a:gd name="T27" fmla="*/ 40 h 252"/>
                <a:gd name="T28" fmla="*/ 32 w 283"/>
                <a:gd name="T29" fmla="*/ 40 h 252"/>
                <a:gd name="T30" fmla="*/ 32 w 283"/>
                <a:gd name="T31" fmla="*/ 41 h 252"/>
                <a:gd name="T32" fmla="*/ 32 w 283"/>
                <a:gd name="T33" fmla="*/ 41 h 252"/>
                <a:gd name="T34" fmla="*/ 33 w 283"/>
                <a:gd name="T35" fmla="*/ 42 h 252"/>
                <a:gd name="T36" fmla="*/ 34 w 283"/>
                <a:gd name="T37" fmla="*/ 42 h 252"/>
                <a:gd name="T38" fmla="*/ 34 w 283"/>
                <a:gd name="T39" fmla="*/ 42 h 252"/>
                <a:gd name="T40" fmla="*/ 35 w 283"/>
                <a:gd name="T41" fmla="*/ 41 h 252"/>
                <a:gd name="T42" fmla="*/ 39 w 283"/>
                <a:gd name="T43" fmla="*/ 39 h 252"/>
                <a:gd name="T44" fmla="*/ 42 w 283"/>
                <a:gd name="T45" fmla="*/ 36 h 252"/>
                <a:gd name="T46" fmla="*/ 45 w 283"/>
                <a:gd name="T47" fmla="*/ 32 h 252"/>
                <a:gd name="T48" fmla="*/ 46 w 283"/>
                <a:gd name="T49" fmla="*/ 28 h 252"/>
                <a:gd name="T50" fmla="*/ 47 w 283"/>
                <a:gd name="T51" fmla="*/ 24 h 252"/>
                <a:gd name="T52" fmla="*/ 47 w 283"/>
                <a:gd name="T53" fmla="*/ 19 h 252"/>
                <a:gd name="T54" fmla="*/ 45 w 283"/>
                <a:gd name="T55" fmla="*/ 15 h 252"/>
                <a:gd name="T56" fmla="*/ 42 w 283"/>
                <a:gd name="T57" fmla="*/ 12 h 252"/>
                <a:gd name="T58" fmla="*/ 40 w 283"/>
                <a:gd name="T59" fmla="*/ 10 h 252"/>
                <a:gd name="T60" fmla="*/ 37 w 283"/>
                <a:gd name="T61" fmla="*/ 8 h 252"/>
                <a:gd name="T62" fmla="*/ 34 w 283"/>
                <a:gd name="T63" fmla="*/ 7 h 252"/>
                <a:gd name="T64" fmla="*/ 31 w 283"/>
                <a:gd name="T65" fmla="*/ 5 h 252"/>
                <a:gd name="T66" fmla="*/ 27 w 283"/>
                <a:gd name="T67" fmla="*/ 4 h 252"/>
                <a:gd name="T68" fmla="*/ 24 w 283"/>
                <a:gd name="T69" fmla="*/ 3 h 252"/>
                <a:gd name="T70" fmla="*/ 20 w 283"/>
                <a:gd name="T71" fmla="*/ 2 h 252"/>
                <a:gd name="T72" fmla="*/ 17 w 283"/>
                <a:gd name="T73" fmla="*/ 1 h 252"/>
                <a:gd name="T74" fmla="*/ 14 w 283"/>
                <a:gd name="T75" fmla="*/ 1 h 252"/>
                <a:gd name="T76" fmla="*/ 11 w 283"/>
                <a:gd name="T77" fmla="*/ 0 h 252"/>
                <a:gd name="T78" fmla="*/ 8 w 283"/>
                <a:gd name="T79" fmla="*/ 0 h 252"/>
                <a:gd name="T80" fmla="*/ 6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4 w 283"/>
                <a:gd name="T93" fmla="*/ 1 h 252"/>
                <a:gd name="T94" fmla="*/ 6 w 283"/>
                <a:gd name="T95" fmla="*/ 2 h 252"/>
                <a:gd name="T96" fmla="*/ 9 w 283"/>
                <a:gd name="T97" fmla="*/ 2 h 252"/>
                <a:gd name="T98" fmla="*/ 11 w 283"/>
                <a:gd name="T99" fmla="*/ 3 h 252"/>
                <a:gd name="T100" fmla="*/ 14 w 283"/>
                <a:gd name="T101" fmla="*/ 3 h 252"/>
                <a:gd name="T102" fmla="*/ 16 w 283"/>
                <a:gd name="T103" fmla="*/ 4 h 252"/>
                <a:gd name="T104" fmla="*/ 19 w 283"/>
                <a:gd name="T105" fmla="*/ 4 h 252"/>
                <a:gd name="T106" fmla="*/ 21 w 283"/>
                <a:gd name="T107" fmla="*/ 5 h 252"/>
                <a:gd name="T108" fmla="*/ 24 w 283"/>
                <a:gd name="T109" fmla="*/ 6 h 252"/>
                <a:gd name="T110" fmla="*/ 27 w 283"/>
                <a:gd name="T111" fmla="*/ 7 h 252"/>
                <a:gd name="T112" fmla="*/ 29 w 283"/>
                <a:gd name="T113" fmla="*/ 8 h 252"/>
                <a:gd name="T114" fmla="*/ 32 w 283"/>
                <a:gd name="T115" fmla="*/ 9 h 252"/>
                <a:gd name="T116" fmla="*/ 35 w 283"/>
                <a:gd name="T117" fmla="*/ 10 h 252"/>
                <a:gd name="T118" fmla="*/ 37 w 283"/>
                <a:gd name="T119" fmla="*/ 11 h 252"/>
                <a:gd name="T120" fmla="*/ 39 w 283"/>
                <a:gd name="T121" fmla="*/ 13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0" name="Freeform 583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21 h 238"/>
                <a:gd name="T2" fmla="*/ 0 w 114"/>
                <a:gd name="T3" fmla="*/ 24 h 238"/>
                <a:gd name="T4" fmla="*/ 1 w 114"/>
                <a:gd name="T5" fmla="*/ 28 h 238"/>
                <a:gd name="T6" fmla="*/ 2 w 114"/>
                <a:gd name="T7" fmla="*/ 30 h 238"/>
                <a:gd name="T8" fmla="*/ 4 w 114"/>
                <a:gd name="T9" fmla="*/ 33 h 238"/>
                <a:gd name="T10" fmla="*/ 6 w 114"/>
                <a:gd name="T11" fmla="*/ 35 h 238"/>
                <a:gd name="T12" fmla="*/ 9 w 114"/>
                <a:gd name="T13" fmla="*/ 37 h 238"/>
                <a:gd name="T14" fmla="*/ 12 w 114"/>
                <a:gd name="T15" fmla="*/ 38 h 238"/>
                <a:gd name="T16" fmla="*/ 15 w 114"/>
                <a:gd name="T17" fmla="*/ 39 h 238"/>
                <a:gd name="T18" fmla="*/ 16 w 114"/>
                <a:gd name="T19" fmla="*/ 39 h 238"/>
                <a:gd name="T20" fmla="*/ 17 w 114"/>
                <a:gd name="T21" fmla="*/ 39 h 238"/>
                <a:gd name="T22" fmla="*/ 18 w 114"/>
                <a:gd name="T23" fmla="*/ 38 h 238"/>
                <a:gd name="T24" fmla="*/ 19 w 114"/>
                <a:gd name="T25" fmla="*/ 37 h 238"/>
                <a:gd name="T26" fmla="*/ 19 w 114"/>
                <a:gd name="T27" fmla="*/ 36 h 238"/>
                <a:gd name="T28" fmla="*/ 18 w 114"/>
                <a:gd name="T29" fmla="*/ 35 h 238"/>
                <a:gd name="T30" fmla="*/ 18 w 114"/>
                <a:gd name="T31" fmla="*/ 35 h 238"/>
                <a:gd name="T32" fmla="*/ 17 w 114"/>
                <a:gd name="T33" fmla="*/ 34 h 238"/>
                <a:gd name="T34" fmla="*/ 14 w 114"/>
                <a:gd name="T35" fmla="*/ 33 h 238"/>
                <a:gd name="T36" fmla="*/ 11 w 114"/>
                <a:gd name="T37" fmla="*/ 32 h 238"/>
                <a:gd name="T38" fmla="*/ 8 w 114"/>
                <a:gd name="T39" fmla="*/ 29 h 238"/>
                <a:gd name="T40" fmla="*/ 7 w 114"/>
                <a:gd name="T41" fmla="*/ 27 h 238"/>
                <a:gd name="T42" fmla="*/ 5 w 114"/>
                <a:gd name="T43" fmla="*/ 24 h 238"/>
                <a:gd name="T44" fmla="*/ 5 w 114"/>
                <a:gd name="T45" fmla="*/ 21 h 238"/>
                <a:gd name="T46" fmla="*/ 5 w 114"/>
                <a:gd name="T47" fmla="*/ 18 h 238"/>
                <a:gd name="T48" fmla="*/ 6 w 114"/>
                <a:gd name="T49" fmla="*/ 15 h 238"/>
                <a:gd name="T50" fmla="*/ 7 w 114"/>
                <a:gd name="T51" fmla="*/ 12 h 238"/>
                <a:gd name="T52" fmla="*/ 9 w 114"/>
                <a:gd name="T53" fmla="*/ 10 h 238"/>
                <a:gd name="T54" fmla="*/ 10 w 114"/>
                <a:gd name="T55" fmla="*/ 8 h 238"/>
                <a:gd name="T56" fmla="*/ 12 w 114"/>
                <a:gd name="T57" fmla="*/ 6 h 238"/>
                <a:gd name="T58" fmla="*/ 14 w 114"/>
                <a:gd name="T59" fmla="*/ 5 h 238"/>
                <a:gd name="T60" fmla="*/ 16 w 114"/>
                <a:gd name="T61" fmla="*/ 3 h 238"/>
                <a:gd name="T62" fmla="*/ 18 w 114"/>
                <a:gd name="T63" fmla="*/ 1 h 238"/>
                <a:gd name="T64" fmla="*/ 19 w 114"/>
                <a:gd name="T65" fmla="*/ 0 h 238"/>
                <a:gd name="T66" fmla="*/ 18 w 114"/>
                <a:gd name="T67" fmla="*/ 0 h 238"/>
                <a:gd name="T68" fmla="*/ 16 w 114"/>
                <a:gd name="T69" fmla="*/ 1 h 238"/>
                <a:gd name="T70" fmla="*/ 13 w 114"/>
                <a:gd name="T71" fmla="*/ 3 h 238"/>
                <a:gd name="T72" fmla="*/ 9 w 114"/>
                <a:gd name="T73" fmla="*/ 6 h 238"/>
                <a:gd name="T74" fmla="*/ 6 w 114"/>
                <a:gd name="T75" fmla="*/ 9 h 238"/>
                <a:gd name="T76" fmla="*/ 3 w 114"/>
                <a:gd name="T77" fmla="*/ 13 h 238"/>
                <a:gd name="T78" fmla="*/ 1 w 114"/>
                <a:gd name="T79" fmla="*/ 17 h 238"/>
                <a:gd name="T80" fmla="*/ 0 w 114"/>
                <a:gd name="T81" fmla="*/ 21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1" name="Freeform 584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35 w 246"/>
                <a:gd name="T1" fmla="*/ 21 h 310"/>
                <a:gd name="T2" fmla="*/ 37 w 246"/>
                <a:gd name="T3" fmla="*/ 24 h 310"/>
                <a:gd name="T4" fmla="*/ 38 w 246"/>
                <a:gd name="T5" fmla="*/ 28 h 310"/>
                <a:gd name="T6" fmla="*/ 37 w 246"/>
                <a:gd name="T7" fmla="*/ 31 h 310"/>
                <a:gd name="T8" fmla="*/ 35 w 246"/>
                <a:gd name="T9" fmla="*/ 35 h 310"/>
                <a:gd name="T10" fmla="*/ 31 w 246"/>
                <a:gd name="T11" fmla="*/ 38 h 310"/>
                <a:gd name="T12" fmla="*/ 28 w 246"/>
                <a:gd name="T13" fmla="*/ 41 h 310"/>
                <a:gd name="T14" fmla="*/ 24 w 246"/>
                <a:gd name="T15" fmla="*/ 44 h 310"/>
                <a:gd name="T16" fmla="*/ 22 w 246"/>
                <a:gd name="T17" fmla="*/ 47 h 310"/>
                <a:gd name="T18" fmla="*/ 21 w 246"/>
                <a:gd name="T19" fmla="*/ 48 h 310"/>
                <a:gd name="T20" fmla="*/ 20 w 246"/>
                <a:gd name="T21" fmla="*/ 50 h 310"/>
                <a:gd name="T22" fmla="*/ 20 w 246"/>
                <a:gd name="T23" fmla="*/ 51 h 310"/>
                <a:gd name="T24" fmla="*/ 22 w 246"/>
                <a:gd name="T25" fmla="*/ 52 h 310"/>
                <a:gd name="T26" fmla="*/ 23 w 246"/>
                <a:gd name="T27" fmla="*/ 52 h 310"/>
                <a:gd name="T28" fmla="*/ 26 w 246"/>
                <a:gd name="T29" fmla="*/ 49 h 310"/>
                <a:gd name="T30" fmla="*/ 30 w 246"/>
                <a:gd name="T31" fmla="*/ 45 h 310"/>
                <a:gd name="T32" fmla="*/ 35 w 246"/>
                <a:gd name="T33" fmla="*/ 41 h 310"/>
                <a:gd name="T34" fmla="*/ 39 w 246"/>
                <a:gd name="T35" fmla="*/ 37 h 310"/>
                <a:gd name="T36" fmla="*/ 41 w 246"/>
                <a:gd name="T37" fmla="*/ 31 h 310"/>
                <a:gd name="T38" fmla="*/ 40 w 246"/>
                <a:gd name="T39" fmla="*/ 26 h 310"/>
                <a:gd name="T40" fmla="*/ 38 w 246"/>
                <a:gd name="T41" fmla="*/ 20 h 310"/>
                <a:gd name="T42" fmla="*/ 34 w 246"/>
                <a:gd name="T43" fmla="*/ 16 h 310"/>
                <a:gd name="T44" fmla="*/ 30 w 246"/>
                <a:gd name="T45" fmla="*/ 12 h 310"/>
                <a:gd name="T46" fmla="*/ 25 w 246"/>
                <a:gd name="T47" fmla="*/ 10 h 310"/>
                <a:gd name="T48" fmla="*/ 21 w 246"/>
                <a:gd name="T49" fmla="*/ 7 h 310"/>
                <a:gd name="T50" fmla="*/ 16 w 246"/>
                <a:gd name="T51" fmla="*/ 5 h 310"/>
                <a:gd name="T52" fmla="*/ 12 w 246"/>
                <a:gd name="T53" fmla="*/ 3 h 310"/>
                <a:gd name="T54" fmla="*/ 8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5 w 246"/>
                <a:gd name="T63" fmla="*/ 2 h 310"/>
                <a:gd name="T64" fmla="*/ 9 w 246"/>
                <a:gd name="T65" fmla="*/ 4 h 310"/>
                <a:gd name="T66" fmla="*/ 13 w 246"/>
                <a:gd name="T67" fmla="*/ 6 h 310"/>
                <a:gd name="T68" fmla="*/ 18 w 246"/>
                <a:gd name="T69" fmla="*/ 9 h 310"/>
                <a:gd name="T70" fmla="*/ 22 w 246"/>
                <a:gd name="T71" fmla="*/ 12 h 310"/>
                <a:gd name="T72" fmla="*/ 27 w 246"/>
                <a:gd name="T73" fmla="*/ 15 h 310"/>
                <a:gd name="T74" fmla="*/ 31 w 246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Freeform 585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1 w 83"/>
                <a:gd name="T13" fmla="*/ 1 h 187"/>
                <a:gd name="T14" fmla="*/ 0 w 83"/>
                <a:gd name="T15" fmla="*/ 2 h 187"/>
                <a:gd name="T16" fmla="*/ 0 w 83"/>
                <a:gd name="T17" fmla="*/ 3 h 187"/>
                <a:gd name="T18" fmla="*/ 1 w 83"/>
                <a:gd name="T19" fmla="*/ 7 h 187"/>
                <a:gd name="T20" fmla="*/ 3 w 83"/>
                <a:gd name="T21" fmla="*/ 12 h 187"/>
                <a:gd name="T22" fmla="*/ 5 w 83"/>
                <a:gd name="T23" fmla="*/ 17 h 187"/>
                <a:gd name="T24" fmla="*/ 7 w 83"/>
                <a:gd name="T25" fmla="*/ 21 h 187"/>
                <a:gd name="T26" fmla="*/ 9 w 83"/>
                <a:gd name="T27" fmla="*/ 25 h 187"/>
                <a:gd name="T28" fmla="*/ 11 w 83"/>
                <a:gd name="T29" fmla="*/ 28 h 187"/>
                <a:gd name="T30" fmla="*/ 13 w 83"/>
                <a:gd name="T31" fmla="*/ 31 h 187"/>
                <a:gd name="T32" fmla="*/ 14 w 83"/>
                <a:gd name="T33" fmla="*/ 31 h 187"/>
                <a:gd name="T34" fmla="*/ 13 w 83"/>
                <a:gd name="T35" fmla="*/ 29 h 187"/>
                <a:gd name="T36" fmla="*/ 13 w 83"/>
                <a:gd name="T37" fmla="*/ 26 h 187"/>
                <a:gd name="T38" fmla="*/ 11 w 83"/>
                <a:gd name="T39" fmla="*/ 23 h 187"/>
                <a:gd name="T40" fmla="*/ 10 w 83"/>
                <a:gd name="T41" fmla="*/ 19 h 187"/>
                <a:gd name="T42" fmla="*/ 9 w 83"/>
                <a:gd name="T43" fmla="*/ 15 h 187"/>
                <a:gd name="T44" fmla="*/ 7 w 83"/>
                <a:gd name="T45" fmla="*/ 10 h 187"/>
                <a:gd name="T46" fmla="*/ 6 w 83"/>
                <a:gd name="T47" fmla="*/ 6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3" name="Freeform 586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4 w 44"/>
                <a:gd name="T1" fmla="*/ 2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1 h 94"/>
                <a:gd name="T14" fmla="*/ 0 w 44"/>
                <a:gd name="T15" fmla="*/ 1 h 94"/>
                <a:gd name="T16" fmla="*/ 0 w 44"/>
                <a:gd name="T17" fmla="*/ 2 h 94"/>
                <a:gd name="T18" fmla="*/ 0 w 44"/>
                <a:gd name="T19" fmla="*/ 4 h 94"/>
                <a:gd name="T20" fmla="*/ 1 w 44"/>
                <a:gd name="T21" fmla="*/ 6 h 94"/>
                <a:gd name="T22" fmla="*/ 1 w 44"/>
                <a:gd name="T23" fmla="*/ 9 h 94"/>
                <a:gd name="T24" fmla="*/ 2 w 44"/>
                <a:gd name="T25" fmla="*/ 11 h 94"/>
                <a:gd name="T26" fmla="*/ 3 w 44"/>
                <a:gd name="T27" fmla="*/ 13 h 94"/>
                <a:gd name="T28" fmla="*/ 4 w 44"/>
                <a:gd name="T29" fmla="*/ 15 h 94"/>
                <a:gd name="T30" fmla="*/ 6 w 44"/>
                <a:gd name="T31" fmla="*/ 16 h 94"/>
                <a:gd name="T32" fmla="*/ 7 w 44"/>
                <a:gd name="T33" fmla="*/ 16 h 94"/>
                <a:gd name="T34" fmla="*/ 7 w 44"/>
                <a:gd name="T35" fmla="*/ 13 h 94"/>
                <a:gd name="T36" fmla="*/ 6 w 44"/>
                <a:gd name="T37" fmla="*/ 9 h 94"/>
                <a:gd name="T38" fmla="*/ 5 w 44"/>
                <a:gd name="T39" fmla="*/ 5 h 94"/>
                <a:gd name="T40" fmla="*/ 4 w 44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Freeform 587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1 h 54"/>
                <a:gd name="T12" fmla="*/ 2 w 38"/>
                <a:gd name="T13" fmla="*/ 0 h 54"/>
                <a:gd name="T14" fmla="*/ 2 w 38"/>
                <a:gd name="T15" fmla="*/ 0 h 54"/>
                <a:gd name="T16" fmla="*/ 1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1 h 54"/>
                <a:gd name="T24" fmla="*/ 0 w 38"/>
                <a:gd name="T25" fmla="*/ 2 h 54"/>
                <a:gd name="T26" fmla="*/ 0 w 38"/>
                <a:gd name="T27" fmla="*/ 3 h 54"/>
                <a:gd name="T28" fmla="*/ 1 w 38"/>
                <a:gd name="T29" fmla="*/ 4 h 54"/>
                <a:gd name="T30" fmla="*/ 1 w 38"/>
                <a:gd name="T31" fmla="*/ 5 h 54"/>
                <a:gd name="T32" fmla="*/ 2 w 38"/>
                <a:gd name="T33" fmla="*/ 7 h 54"/>
                <a:gd name="T34" fmla="*/ 3 w 38"/>
                <a:gd name="T35" fmla="*/ 8 h 54"/>
                <a:gd name="T36" fmla="*/ 4 w 38"/>
                <a:gd name="T37" fmla="*/ 8 h 54"/>
                <a:gd name="T38" fmla="*/ 5 w 38"/>
                <a:gd name="T39" fmla="*/ 9 h 54"/>
                <a:gd name="T40" fmla="*/ 6 w 38"/>
                <a:gd name="T41" fmla="*/ 9 h 54"/>
                <a:gd name="T42" fmla="*/ 6 w 38"/>
                <a:gd name="T43" fmla="*/ 7 h 54"/>
                <a:gd name="T44" fmla="*/ 5 w 38"/>
                <a:gd name="T45" fmla="*/ 5 h 54"/>
                <a:gd name="T46" fmla="*/ 4 w 38"/>
                <a:gd name="T47" fmla="*/ 3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Freeform 588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6 w 52"/>
                <a:gd name="T1" fmla="*/ 4 h 36"/>
                <a:gd name="T2" fmla="*/ 7 w 52"/>
                <a:gd name="T3" fmla="*/ 4 h 36"/>
                <a:gd name="T4" fmla="*/ 8 w 52"/>
                <a:gd name="T5" fmla="*/ 3 h 36"/>
                <a:gd name="T6" fmla="*/ 8 w 52"/>
                <a:gd name="T7" fmla="*/ 3 h 36"/>
                <a:gd name="T8" fmla="*/ 8 w 52"/>
                <a:gd name="T9" fmla="*/ 2 h 36"/>
                <a:gd name="T10" fmla="*/ 8 w 52"/>
                <a:gd name="T11" fmla="*/ 1 h 36"/>
                <a:gd name="T12" fmla="*/ 7 w 52"/>
                <a:gd name="T13" fmla="*/ 0 h 36"/>
                <a:gd name="T14" fmla="*/ 6 w 52"/>
                <a:gd name="T15" fmla="*/ 0 h 36"/>
                <a:gd name="T16" fmla="*/ 6 w 52"/>
                <a:gd name="T17" fmla="*/ 0 h 36"/>
                <a:gd name="T18" fmla="*/ 5 w 52"/>
                <a:gd name="T19" fmla="*/ 0 h 36"/>
                <a:gd name="T20" fmla="*/ 4 w 52"/>
                <a:gd name="T21" fmla="*/ 0 h 36"/>
                <a:gd name="T22" fmla="*/ 3 w 52"/>
                <a:gd name="T23" fmla="*/ 1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4 h 36"/>
                <a:gd name="T30" fmla="*/ 0 w 52"/>
                <a:gd name="T31" fmla="*/ 5 h 36"/>
                <a:gd name="T32" fmla="*/ 0 w 52"/>
                <a:gd name="T33" fmla="*/ 5 h 36"/>
                <a:gd name="T34" fmla="*/ 1 w 52"/>
                <a:gd name="T35" fmla="*/ 6 h 36"/>
                <a:gd name="T36" fmla="*/ 1 w 52"/>
                <a:gd name="T37" fmla="*/ 6 h 36"/>
                <a:gd name="T38" fmla="*/ 2 w 52"/>
                <a:gd name="T39" fmla="*/ 6 h 36"/>
                <a:gd name="T40" fmla="*/ 3 w 52"/>
                <a:gd name="T41" fmla="*/ 6 h 36"/>
                <a:gd name="T42" fmla="*/ 4 w 52"/>
                <a:gd name="T43" fmla="*/ 6 h 36"/>
                <a:gd name="T44" fmla="*/ 5 w 52"/>
                <a:gd name="T45" fmla="*/ 5 h 36"/>
                <a:gd name="T46" fmla="*/ 6 w 52"/>
                <a:gd name="T47" fmla="*/ 5 h 36"/>
                <a:gd name="T48" fmla="*/ 6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6" name="Freeform 589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12 w 198"/>
                <a:gd name="T1" fmla="*/ 6 h 236"/>
                <a:gd name="T2" fmla="*/ 10 w 198"/>
                <a:gd name="T3" fmla="*/ 8 h 236"/>
                <a:gd name="T4" fmla="*/ 8 w 198"/>
                <a:gd name="T5" fmla="*/ 10 h 236"/>
                <a:gd name="T6" fmla="*/ 6 w 198"/>
                <a:gd name="T7" fmla="*/ 12 h 236"/>
                <a:gd name="T8" fmla="*/ 4 w 198"/>
                <a:gd name="T9" fmla="*/ 14 h 236"/>
                <a:gd name="T10" fmla="*/ 2 w 198"/>
                <a:gd name="T11" fmla="*/ 17 h 236"/>
                <a:gd name="T12" fmla="*/ 1 w 198"/>
                <a:gd name="T13" fmla="*/ 19 h 236"/>
                <a:gd name="T14" fmla="*/ 0 w 198"/>
                <a:gd name="T15" fmla="*/ 21 h 236"/>
                <a:gd name="T16" fmla="*/ 0 w 198"/>
                <a:gd name="T17" fmla="*/ 24 h 236"/>
                <a:gd name="T18" fmla="*/ 0 w 198"/>
                <a:gd name="T19" fmla="*/ 28 h 236"/>
                <a:gd name="T20" fmla="*/ 2 w 198"/>
                <a:gd name="T21" fmla="*/ 31 h 236"/>
                <a:gd name="T22" fmla="*/ 4 w 198"/>
                <a:gd name="T23" fmla="*/ 34 h 236"/>
                <a:gd name="T24" fmla="*/ 7 w 198"/>
                <a:gd name="T25" fmla="*/ 36 h 236"/>
                <a:gd name="T26" fmla="*/ 11 w 198"/>
                <a:gd name="T27" fmla="*/ 38 h 236"/>
                <a:gd name="T28" fmla="*/ 15 w 198"/>
                <a:gd name="T29" fmla="*/ 39 h 236"/>
                <a:gd name="T30" fmla="*/ 18 w 198"/>
                <a:gd name="T31" fmla="*/ 39 h 236"/>
                <a:gd name="T32" fmla="*/ 22 w 198"/>
                <a:gd name="T33" fmla="*/ 38 h 236"/>
                <a:gd name="T34" fmla="*/ 23 w 198"/>
                <a:gd name="T35" fmla="*/ 38 h 236"/>
                <a:gd name="T36" fmla="*/ 24 w 198"/>
                <a:gd name="T37" fmla="*/ 38 h 236"/>
                <a:gd name="T38" fmla="*/ 24 w 198"/>
                <a:gd name="T39" fmla="*/ 37 h 236"/>
                <a:gd name="T40" fmla="*/ 24 w 198"/>
                <a:gd name="T41" fmla="*/ 37 h 236"/>
                <a:gd name="T42" fmla="*/ 24 w 198"/>
                <a:gd name="T43" fmla="*/ 36 h 236"/>
                <a:gd name="T44" fmla="*/ 24 w 198"/>
                <a:gd name="T45" fmla="*/ 36 h 236"/>
                <a:gd name="T46" fmla="*/ 23 w 198"/>
                <a:gd name="T47" fmla="*/ 36 h 236"/>
                <a:gd name="T48" fmla="*/ 22 w 198"/>
                <a:gd name="T49" fmla="*/ 36 h 236"/>
                <a:gd name="T50" fmla="*/ 21 w 198"/>
                <a:gd name="T51" fmla="*/ 36 h 236"/>
                <a:gd name="T52" fmla="*/ 20 w 198"/>
                <a:gd name="T53" fmla="*/ 36 h 236"/>
                <a:gd name="T54" fmla="*/ 19 w 198"/>
                <a:gd name="T55" fmla="*/ 36 h 236"/>
                <a:gd name="T56" fmla="*/ 18 w 198"/>
                <a:gd name="T57" fmla="*/ 36 h 236"/>
                <a:gd name="T58" fmla="*/ 16 w 198"/>
                <a:gd name="T59" fmla="*/ 36 h 236"/>
                <a:gd name="T60" fmla="*/ 15 w 198"/>
                <a:gd name="T61" fmla="*/ 36 h 236"/>
                <a:gd name="T62" fmla="*/ 13 w 198"/>
                <a:gd name="T63" fmla="*/ 35 h 236"/>
                <a:gd name="T64" fmla="*/ 10 w 198"/>
                <a:gd name="T65" fmla="*/ 35 h 236"/>
                <a:gd name="T66" fmla="*/ 8 w 198"/>
                <a:gd name="T67" fmla="*/ 34 h 236"/>
                <a:gd name="T68" fmla="*/ 7 w 198"/>
                <a:gd name="T69" fmla="*/ 33 h 236"/>
                <a:gd name="T70" fmla="*/ 5 w 198"/>
                <a:gd name="T71" fmla="*/ 31 h 236"/>
                <a:gd name="T72" fmla="*/ 3 w 198"/>
                <a:gd name="T73" fmla="*/ 29 h 236"/>
                <a:gd name="T74" fmla="*/ 2 w 198"/>
                <a:gd name="T75" fmla="*/ 26 h 236"/>
                <a:gd name="T76" fmla="*/ 3 w 198"/>
                <a:gd name="T77" fmla="*/ 23 h 236"/>
                <a:gd name="T78" fmla="*/ 4 w 198"/>
                <a:gd name="T79" fmla="*/ 20 h 236"/>
                <a:gd name="T80" fmla="*/ 5 w 198"/>
                <a:gd name="T81" fmla="*/ 18 h 236"/>
                <a:gd name="T82" fmla="*/ 7 w 198"/>
                <a:gd name="T83" fmla="*/ 16 h 236"/>
                <a:gd name="T84" fmla="*/ 8 w 198"/>
                <a:gd name="T85" fmla="*/ 14 h 236"/>
                <a:gd name="T86" fmla="*/ 10 w 198"/>
                <a:gd name="T87" fmla="*/ 12 h 236"/>
                <a:gd name="T88" fmla="*/ 13 w 198"/>
                <a:gd name="T89" fmla="*/ 10 h 236"/>
                <a:gd name="T90" fmla="*/ 16 w 198"/>
                <a:gd name="T91" fmla="*/ 8 h 236"/>
                <a:gd name="T92" fmla="*/ 18 w 198"/>
                <a:gd name="T93" fmla="*/ 6 h 236"/>
                <a:gd name="T94" fmla="*/ 21 w 198"/>
                <a:gd name="T95" fmla="*/ 5 h 236"/>
                <a:gd name="T96" fmla="*/ 24 w 198"/>
                <a:gd name="T97" fmla="*/ 4 h 236"/>
                <a:gd name="T98" fmla="*/ 26 w 198"/>
                <a:gd name="T99" fmla="*/ 3 h 236"/>
                <a:gd name="T100" fmla="*/ 29 w 198"/>
                <a:gd name="T101" fmla="*/ 2 h 236"/>
                <a:gd name="T102" fmla="*/ 31 w 198"/>
                <a:gd name="T103" fmla="*/ 2 h 236"/>
                <a:gd name="T104" fmla="*/ 33 w 198"/>
                <a:gd name="T105" fmla="*/ 1 h 236"/>
                <a:gd name="T106" fmla="*/ 32 w 198"/>
                <a:gd name="T107" fmla="*/ 0 h 236"/>
                <a:gd name="T108" fmla="*/ 30 w 198"/>
                <a:gd name="T109" fmla="*/ 0 h 236"/>
                <a:gd name="T110" fmla="*/ 27 w 198"/>
                <a:gd name="T111" fmla="*/ 0 h 236"/>
                <a:gd name="T112" fmla="*/ 24 w 198"/>
                <a:gd name="T113" fmla="*/ 1 h 236"/>
                <a:gd name="T114" fmla="*/ 21 w 198"/>
                <a:gd name="T115" fmla="*/ 2 h 236"/>
                <a:gd name="T116" fmla="*/ 17 w 198"/>
                <a:gd name="T117" fmla="*/ 3 h 236"/>
                <a:gd name="T118" fmla="*/ 15 w 198"/>
                <a:gd name="T119" fmla="*/ 5 h 236"/>
                <a:gd name="T120" fmla="*/ 12 w 198"/>
                <a:gd name="T121" fmla="*/ 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7" name="Freeform 590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9 w 128"/>
                <a:gd name="T1" fmla="*/ 10 h 183"/>
                <a:gd name="T2" fmla="*/ 19 w 128"/>
                <a:gd name="T3" fmla="*/ 13 h 183"/>
                <a:gd name="T4" fmla="*/ 19 w 128"/>
                <a:gd name="T5" fmla="*/ 16 h 183"/>
                <a:gd name="T6" fmla="*/ 17 w 128"/>
                <a:gd name="T7" fmla="*/ 18 h 183"/>
                <a:gd name="T8" fmla="*/ 15 w 128"/>
                <a:gd name="T9" fmla="*/ 20 h 183"/>
                <a:gd name="T10" fmla="*/ 13 w 128"/>
                <a:gd name="T11" fmla="*/ 22 h 183"/>
                <a:gd name="T12" fmla="*/ 10 w 128"/>
                <a:gd name="T13" fmla="*/ 24 h 183"/>
                <a:gd name="T14" fmla="*/ 7 w 128"/>
                <a:gd name="T15" fmla="*/ 26 h 183"/>
                <a:gd name="T16" fmla="*/ 5 w 128"/>
                <a:gd name="T17" fmla="*/ 27 h 183"/>
                <a:gd name="T18" fmla="*/ 5 w 128"/>
                <a:gd name="T19" fmla="*/ 28 h 183"/>
                <a:gd name="T20" fmla="*/ 4 w 128"/>
                <a:gd name="T21" fmla="*/ 28 h 183"/>
                <a:gd name="T22" fmla="*/ 4 w 128"/>
                <a:gd name="T23" fmla="*/ 29 h 183"/>
                <a:gd name="T24" fmla="*/ 5 w 128"/>
                <a:gd name="T25" fmla="*/ 29 h 183"/>
                <a:gd name="T26" fmla="*/ 5 w 128"/>
                <a:gd name="T27" fmla="*/ 30 h 183"/>
                <a:gd name="T28" fmla="*/ 6 w 128"/>
                <a:gd name="T29" fmla="*/ 30 h 183"/>
                <a:gd name="T30" fmla="*/ 6 w 128"/>
                <a:gd name="T31" fmla="*/ 30 h 183"/>
                <a:gd name="T32" fmla="*/ 7 w 128"/>
                <a:gd name="T33" fmla="*/ 30 h 183"/>
                <a:gd name="T34" fmla="*/ 10 w 128"/>
                <a:gd name="T35" fmla="*/ 28 h 183"/>
                <a:gd name="T36" fmla="*/ 13 w 128"/>
                <a:gd name="T37" fmla="*/ 26 h 183"/>
                <a:gd name="T38" fmla="*/ 16 w 128"/>
                <a:gd name="T39" fmla="*/ 24 h 183"/>
                <a:gd name="T40" fmla="*/ 19 w 128"/>
                <a:gd name="T41" fmla="*/ 22 h 183"/>
                <a:gd name="T42" fmla="*/ 20 w 128"/>
                <a:gd name="T43" fmla="*/ 19 h 183"/>
                <a:gd name="T44" fmla="*/ 21 w 128"/>
                <a:gd name="T45" fmla="*/ 16 h 183"/>
                <a:gd name="T46" fmla="*/ 22 w 128"/>
                <a:gd name="T47" fmla="*/ 13 h 183"/>
                <a:gd name="T48" fmla="*/ 21 w 128"/>
                <a:gd name="T49" fmla="*/ 10 h 183"/>
                <a:gd name="T50" fmla="*/ 19 w 128"/>
                <a:gd name="T51" fmla="*/ 7 h 183"/>
                <a:gd name="T52" fmla="*/ 17 w 128"/>
                <a:gd name="T53" fmla="*/ 5 h 183"/>
                <a:gd name="T54" fmla="*/ 14 w 128"/>
                <a:gd name="T55" fmla="*/ 3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2 h 183"/>
                <a:gd name="T68" fmla="*/ 6 w 128"/>
                <a:gd name="T69" fmla="*/ 2 h 183"/>
                <a:gd name="T70" fmla="*/ 8 w 128"/>
                <a:gd name="T71" fmla="*/ 3 h 183"/>
                <a:gd name="T72" fmla="*/ 11 w 128"/>
                <a:gd name="T73" fmla="*/ 4 h 183"/>
                <a:gd name="T74" fmla="*/ 13 w 128"/>
                <a:gd name="T75" fmla="*/ 5 h 183"/>
                <a:gd name="T76" fmla="*/ 15 w 128"/>
                <a:gd name="T77" fmla="*/ 6 h 183"/>
                <a:gd name="T78" fmla="*/ 17 w 128"/>
                <a:gd name="T79" fmla="*/ 8 h 183"/>
                <a:gd name="T80" fmla="*/ 19 w 128"/>
                <a:gd name="T81" fmla="*/ 1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Freeform 591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7 w 323"/>
                <a:gd name="T1" fmla="*/ 12 h 379"/>
                <a:gd name="T2" fmla="*/ 9 w 323"/>
                <a:gd name="T3" fmla="*/ 19 h 379"/>
                <a:gd name="T4" fmla="*/ 3 w 323"/>
                <a:gd name="T5" fmla="*/ 28 h 379"/>
                <a:gd name="T6" fmla="*/ 0 w 323"/>
                <a:gd name="T7" fmla="*/ 38 h 379"/>
                <a:gd name="T8" fmla="*/ 1 w 323"/>
                <a:gd name="T9" fmla="*/ 44 h 379"/>
                <a:gd name="T10" fmla="*/ 2 w 323"/>
                <a:gd name="T11" fmla="*/ 47 h 379"/>
                <a:gd name="T12" fmla="*/ 3 w 323"/>
                <a:gd name="T13" fmla="*/ 50 h 379"/>
                <a:gd name="T14" fmla="*/ 6 w 323"/>
                <a:gd name="T15" fmla="*/ 52 h 379"/>
                <a:gd name="T16" fmla="*/ 9 w 323"/>
                <a:gd name="T17" fmla="*/ 54 h 379"/>
                <a:gd name="T18" fmla="*/ 14 w 323"/>
                <a:gd name="T19" fmla="*/ 57 h 379"/>
                <a:gd name="T20" fmla="*/ 20 w 323"/>
                <a:gd name="T21" fmla="*/ 58 h 379"/>
                <a:gd name="T22" fmla="*/ 25 w 323"/>
                <a:gd name="T23" fmla="*/ 60 h 379"/>
                <a:gd name="T24" fmla="*/ 31 w 323"/>
                <a:gd name="T25" fmla="*/ 61 h 379"/>
                <a:gd name="T26" fmla="*/ 36 w 323"/>
                <a:gd name="T27" fmla="*/ 62 h 379"/>
                <a:gd name="T28" fmla="*/ 42 w 323"/>
                <a:gd name="T29" fmla="*/ 62 h 379"/>
                <a:gd name="T30" fmla="*/ 48 w 323"/>
                <a:gd name="T31" fmla="*/ 63 h 379"/>
                <a:gd name="T32" fmla="*/ 51 w 323"/>
                <a:gd name="T33" fmla="*/ 63 h 379"/>
                <a:gd name="T34" fmla="*/ 53 w 323"/>
                <a:gd name="T35" fmla="*/ 62 h 379"/>
                <a:gd name="T36" fmla="*/ 53 w 323"/>
                <a:gd name="T37" fmla="*/ 60 h 379"/>
                <a:gd name="T38" fmla="*/ 52 w 323"/>
                <a:gd name="T39" fmla="*/ 59 h 379"/>
                <a:gd name="T40" fmla="*/ 48 w 323"/>
                <a:gd name="T41" fmla="*/ 58 h 379"/>
                <a:gd name="T42" fmla="*/ 43 w 323"/>
                <a:gd name="T43" fmla="*/ 58 h 379"/>
                <a:gd name="T44" fmla="*/ 38 w 323"/>
                <a:gd name="T45" fmla="*/ 58 h 379"/>
                <a:gd name="T46" fmla="*/ 33 w 323"/>
                <a:gd name="T47" fmla="*/ 57 h 379"/>
                <a:gd name="T48" fmla="*/ 28 w 323"/>
                <a:gd name="T49" fmla="*/ 56 h 379"/>
                <a:gd name="T50" fmla="*/ 22 w 323"/>
                <a:gd name="T51" fmla="*/ 55 h 379"/>
                <a:gd name="T52" fmla="*/ 17 w 323"/>
                <a:gd name="T53" fmla="*/ 53 h 379"/>
                <a:gd name="T54" fmla="*/ 12 w 323"/>
                <a:gd name="T55" fmla="*/ 51 h 379"/>
                <a:gd name="T56" fmla="*/ 8 w 323"/>
                <a:gd name="T57" fmla="*/ 48 h 379"/>
                <a:gd name="T58" fmla="*/ 6 w 323"/>
                <a:gd name="T59" fmla="*/ 45 h 379"/>
                <a:gd name="T60" fmla="*/ 5 w 323"/>
                <a:gd name="T61" fmla="*/ 40 h 379"/>
                <a:gd name="T62" fmla="*/ 6 w 323"/>
                <a:gd name="T63" fmla="*/ 33 h 379"/>
                <a:gd name="T64" fmla="*/ 8 w 323"/>
                <a:gd name="T65" fmla="*/ 27 h 379"/>
                <a:gd name="T66" fmla="*/ 11 w 323"/>
                <a:gd name="T67" fmla="*/ 23 h 379"/>
                <a:gd name="T68" fmla="*/ 15 w 323"/>
                <a:gd name="T69" fmla="*/ 18 h 379"/>
                <a:gd name="T70" fmla="*/ 19 w 323"/>
                <a:gd name="T71" fmla="*/ 15 h 379"/>
                <a:gd name="T72" fmla="*/ 24 w 323"/>
                <a:gd name="T73" fmla="*/ 11 h 379"/>
                <a:gd name="T74" fmla="*/ 30 w 323"/>
                <a:gd name="T75" fmla="*/ 7 h 379"/>
                <a:gd name="T76" fmla="*/ 36 w 323"/>
                <a:gd name="T77" fmla="*/ 4 h 379"/>
                <a:gd name="T78" fmla="*/ 42 w 323"/>
                <a:gd name="T79" fmla="*/ 1 h 379"/>
                <a:gd name="T80" fmla="*/ 42 w 323"/>
                <a:gd name="T81" fmla="*/ 0 h 379"/>
                <a:gd name="T82" fmla="*/ 36 w 323"/>
                <a:gd name="T83" fmla="*/ 1 h 379"/>
                <a:gd name="T84" fmla="*/ 30 w 323"/>
                <a:gd name="T85" fmla="*/ 3 h 379"/>
                <a:gd name="T86" fmla="*/ 23 w 323"/>
                <a:gd name="T87" fmla="*/ 6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9" name="Freeform 592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39 w 282"/>
                <a:gd name="T1" fmla="*/ 13 h 253"/>
                <a:gd name="T2" fmla="*/ 41 w 282"/>
                <a:gd name="T3" fmla="*/ 15 h 253"/>
                <a:gd name="T4" fmla="*/ 42 w 282"/>
                <a:gd name="T5" fmla="*/ 18 h 253"/>
                <a:gd name="T6" fmla="*/ 43 w 282"/>
                <a:gd name="T7" fmla="*/ 21 h 253"/>
                <a:gd name="T8" fmla="*/ 43 w 282"/>
                <a:gd name="T9" fmla="*/ 24 h 253"/>
                <a:gd name="T10" fmla="*/ 43 w 282"/>
                <a:gd name="T11" fmla="*/ 26 h 253"/>
                <a:gd name="T12" fmla="*/ 42 w 282"/>
                <a:gd name="T13" fmla="*/ 28 h 253"/>
                <a:gd name="T14" fmla="*/ 41 w 282"/>
                <a:gd name="T15" fmla="*/ 31 h 253"/>
                <a:gd name="T16" fmla="*/ 39 w 282"/>
                <a:gd name="T17" fmla="*/ 32 h 253"/>
                <a:gd name="T18" fmla="*/ 37 w 282"/>
                <a:gd name="T19" fmla="*/ 34 h 253"/>
                <a:gd name="T20" fmla="*/ 36 w 282"/>
                <a:gd name="T21" fmla="*/ 36 h 253"/>
                <a:gd name="T22" fmla="*/ 34 w 282"/>
                <a:gd name="T23" fmla="*/ 37 h 253"/>
                <a:gd name="T24" fmla="*/ 32 w 282"/>
                <a:gd name="T25" fmla="*/ 39 h 253"/>
                <a:gd name="T26" fmla="*/ 32 w 282"/>
                <a:gd name="T27" fmla="*/ 40 h 253"/>
                <a:gd name="T28" fmla="*/ 32 w 282"/>
                <a:gd name="T29" fmla="*/ 40 h 253"/>
                <a:gd name="T30" fmla="*/ 32 w 282"/>
                <a:gd name="T31" fmla="*/ 41 h 253"/>
                <a:gd name="T32" fmla="*/ 32 w 282"/>
                <a:gd name="T33" fmla="*/ 41 h 253"/>
                <a:gd name="T34" fmla="*/ 33 w 282"/>
                <a:gd name="T35" fmla="*/ 42 h 253"/>
                <a:gd name="T36" fmla="*/ 33 w 282"/>
                <a:gd name="T37" fmla="*/ 42 h 253"/>
                <a:gd name="T38" fmla="*/ 34 w 282"/>
                <a:gd name="T39" fmla="*/ 42 h 253"/>
                <a:gd name="T40" fmla="*/ 35 w 282"/>
                <a:gd name="T41" fmla="*/ 41 h 253"/>
                <a:gd name="T42" fmla="*/ 39 w 282"/>
                <a:gd name="T43" fmla="*/ 39 h 253"/>
                <a:gd name="T44" fmla="*/ 42 w 282"/>
                <a:gd name="T45" fmla="*/ 36 h 253"/>
                <a:gd name="T46" fmla="*/ 45 w 282"/>
                <a:gd name="T47" fmla="*/ 32 h 253"/>
                <a:gd name="T48" fmla="*/ 46 w 282"/>
                <a:gd name="T49" fmla="*/ 28 h 253"/>
                <a:gd name="T50" fmla="*/ 47 w 282"/>
                <a:gd name="T51" fmla="*/ 23 h 253"/>
                <a:gd name="T52" fmla="*/ 47 w 282"/>
                <a:gd name="T53" fmla="*/ 19 h 253"/>
                <a:gd name="T54" fmla="*/ 45 w 282"/>
                <a:gd name="T55" fmla="*/ 15 h 253"/>
                <a:gd name="T56" fmla="*/ 42 w 282"/>
                <a:gd name="T57" fmla="*/ 12 h 253"/>
                <a:gd name="T58" fmla="*/ 39 w 282"/>
                <a:gd name="T59" fmla="*/ 10 h 253"/>
                <a:gd name="T60" fmla="*/ 37 w 282"/>
                <a:gd name="T61" fmla="*/ 8 h 253"/>
                <a:gd name="T62" fmla="*/ 34 w 282"/>
                <a:gd name="T63" fmla="*/ 6 h 253"/>
                <a:gd name="T64" fmla="*/ 30 w 282"/>
                <a:gd name="T65" fmla="*/ 5 h 253"/>
                <a:gd name="T66" fmla="*/ 27 w 282"/>
                <a:gd name="T67" fmla="*/ 4 h 253"/>
                <a:gd name="T68" fmla="*/ 24 w 282"/>
                <a:gd name="T69" fmla="*/ 3 h 253"/>
                <a:gd name="T70" fmla="*/ 20 w 282"/>
                <a:gd name="T71" fmla="*/ 2 h 253"/>
                <a:gd name="T72" fmla="*/ 17 w 282"/>
                <a:gd name="T73" fmla="*/ 1 h 253"/>
                <a:gd name="T74" fmla="*/ 14 w 282"/>
                <a:gd name="T75" fmla="*/ 1 h 253"/>
                <a:gd name="T76" fmla="*/ 10 w 282"/>
                <a:gd name="T77" fmla="*/ 0 h 253"/>
                <a:gd name="T78" fmla="*/ 8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1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2 h 253"/>
                <a:gd name="T96" fmla="*/ 9 w 282"/>
                <a:gd name="T97" fmla="*/ 2 h 253"/>
                <a:gd name="T98" fmla="*/ 11 w 282"/>
                <a:gd name="T99" fmla="*/ 3 h 253"/>
                <a:gd name="T100" fmla="*/ 14 w 282"/>
                <a:gd name="T101" fmla="*/ 3 h 253"/>
                <a:gd name="T102" fmla="*/ 16 w 282"/>
                <a:gd name="T103" fmla="*/ 4 h 253"/>
                <a:gd name="T104" fmla="*/ 19 w 282"/>
                <a:gd name="T105" fmla="*/ 4 h 253"/>
                <a:gd name="T106" fmla="*/ 22 w 282"/>
                <a:gd name="T107" fmla="*/ 5 h 253"/>
                <a:gd name="T108" fmla="*/ 24 w 282"/>
                <a:gd name="T109" fmla="*/ 6 h 253"/>
                <a:gd name="T110" fmla="*/ 27 w 282"/>
                <a:gd name="T111" fmla="*/ 7 h 253"/>
                <a:gd name="T112" fmla="*/ 29 w 282"/>
                <a:gd name="T113" fmla="*/ 8 h 253"/>
                <a:gd name="T114" fmla="*/ 32 w 282"/>
                <a:gd name="T115" fmla="*/ 9 h 253"/>
                <a:gd name="T116" fmla="*/ 35 w 282"/>
                <a:gd name="T117" fmla="*/ 10 h 253"/>
                <a:gd name="T118" fmla="*/ 37 w 282"/>
                <a:gd name="T119" fmla="*/ 11 h 253"/>
                <a:gd name="T120" fmla="*/ 39 w 282"/>
                <a:gd name="T121" fmla="*/ 13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0" name="Freeform 593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21 h 236"/>
                <a:gd name="T2" fmla="*/ 0 w 115"/>
                <a:gd name="T3" fmla="*/ 24 h 236"/>
                <a:gd name="T4" fmla="*/ 1 w 115"/>
                <a:gd name="T5" fmla="*/ 27 h 236"/>
                <a:gd name="T6" fmla="*/ 2 w 115"/>
                <a:gd name="T7" fmla="*/ 30 h 236"/>
                <a:gd name="T8" fmla="*/ 4 w 115"/>
                <a:gd name="T9" fmla="*/ 33 h 236"/>
                <a:gd name="T10" fmla="*/ 6 w 115"/>
                <a:gd name="T11" fmla="*/ 35 h 236"/>
                <a:gd name="T12" fmla="*/ 9 w 115"/>
                <a:gd name="T13" fmla="*/ 37 h 236"/>
                <a:gd name="T14" fmla="*/ 12 w 115"/>
                <a:gd name="T15" fmla="*/ 38 h 236"/>
                <a:gd name="T16" fmla="*/ 15 w 115"/>
                <a:gd name="T17" fmla="*/ 39 h 236"/>
                <a:gd name="T18" fmla="*/ 16 w 115"/>
                <a:gd name="T19" fmla="*/ 39 h 236"/>
                <a:gd name="T20" fmla="*/ 17 w 115"/>
                <a:gd name="T21" fmla="*/ 39 h 236"/>
                <a:gd name="T22" fmla="*/ 18 w 115"/>
                <a:gd name="T23" fmla="*/ 38 h 236"/>
                <a:gd name="T24" fmla="*/ 18 w 115"/>
                <a:gd name="T25" fmla="*/ 37 h 236"/>
                <a:gd name="T26" fmla="*/ 18 w 115"/>
                <a:gd name="T27" fmla="*/ 36 h 236"/>
                <a:gd name="T28" fmla="*/ 18 w 115"/>
                <a:gd name="T29" fmla="*/ 36 h 236"/>
                <a:gd name="T30" fmla="*/ 18 w 115"/>
                <a:gd name="T31" fmla="*/ 35 h 236"/>
                <a:gd name="T32" fmla="*/ 17 w 115"/>
                <a:gd name="T33" fmla="*/ 34 h 236"/>
                <a:gd name="T34" fmla="*/ 14 w 115"/>
                <a:gd name="T35" fmla="*/ 33 h 236"/>
                <a:gd name="T36" fmla="*/ 11 w 115"/>
                <a:gd name="T37" fmla="*/ 32 h 236"/>
                <a:gd name="T38" fmla="*/ 8 w 115"/>
                <a:gd name="T39" fmla="*/ 30 h 236"/>
                <a:gd name="T40" fmla="*/ 7 w 115"/>
                <a:gd name="T41" fmla="*/ 27 h 236"/>
                <a:gd name="T42" fmla="*/ 5 w 115"/>
                <a:gd name="T43" fmla="*/ 24 h 236"/>
                <a:gd name="T44" fmla="*/ 5 w 115"/>
                <a:gd name="T45" fmla="*/ 21 h 236"/>
                <a:gd name="T46" fmla="*/ 5 w 115"/>
                <a:gd name="T47" fmla="*/ 18 h 236"/>
                <a:gd name="T48" fmla="*/ 6 w 115"/>
                <a:gd name="T49" fmla="*/ 15 h 236"/>
                <a:gd name="T50" fmla="*/ 7 w 115"/>
                <a:gd name="T51" fmla="*/ 12 h 236"/>
                <a:gd name="T52" fmla="*/ 9 w 115"/>
                <a:gd name="T53" fmla="*/ 10 h 236"/>
                <a:gd name="T54" fmla="*/ 12 w 115"/>
                <a:gd name="T55" fmla="*/ 8 h 236"/>
                <a:gd name="T56" fmla="*/ 14 w 115"/>
                <a:gd name="T57" fmla="*/ 5 h 236"/>
                <a:gd name="T58" fmla="*/ 16 w 115"/>
                <a:gd name="T59" fmla="*/ 4 h 236"/>
                <a:gd name="T60" fmla="*/ 18 w 115"/>
                <a:gd name="T61" fmla="*/ 2 h 236"/>
                <a:gd name="T62" fmla="*/ 19 w 115"/>
                <a:gd name="T63" fmla="*/ 1 h 236"/>
                <a:gd name="T64" fmla="*/ 19 w 115"/>
                <a:gd name="T65" fmla="*/ 0 h 236"/>
                <a:gd name="T66" fmla="*/ 17 w 115"/>
                <a:gd name="T67" fmla="*/ 1 h 236"/>
                <a:gd name="T68" fmla="*/ 14 w 115"/>
                <a:gd name="T69" fmla="*/ 2 h 236"/>
                <a:gd name="T70" fmla="*/ 11 w 115"/>
                <a:gd name="T71" fmla="*/ 4 h 236"/>
                <a:gd name="T72" fmla="*/ 8 w 115"/>
                <a:gd name="T73" fmla="*/ 7 h 236"/>
                <a:gd name="T74" fmla="*/ 5 w 115"/>
                <a:gd name="T75" fmla="*/ 10 h 236"/>
                <a:gd name="T76" fmla="*/ 3 w 115"/>
                <a:gd name="T77" fmla="*/ 14 h 236"/>
                <a:gd name="T78" fmla="*/ 1 w 115"/>
                <a:gd name="T79" fmla="*/ 17 h 236"/>
                <a:gd name="T80" fmla="*/ 0 w 115"/>
                <a:gd name="T81" fmla="*/ 2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1" name="Freeform 594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35 w 245"/>
                <a:gd name="T1" fmla="*/ 21 h 310"/>
                <a:gd name="T2" fmla="*/ 37 w 245"/>
                <a:gd name="T3" fmla="*/ 24 h 310"/>
                <a:gd name="T4" fmla="*/ 38 w 245"/>
                <a:gd name="T5" fmla="*/ 28 h 310"/>
                <a:gd name="T6" fmla="*/ 37 w 245"/>
                <a:gd name="T7" fmla="*/ 31 h 310"/>
                <a:gd name="T8" fmla="*/ 35 w 245"/>
                <a:gd name="T9" fmla="*/ 35 h 310"/>
                <a:gd name="T10" fmla="*/ 31 w 245"/>
                <a:gd name="T11" fmla="*/ 38 h 310"/>
                <a:gd name="T12" fmla="*/ 28 w 245"/>
                <a:gd name="T13" fmla="*/ 41 h 310"/>
                <a:gd name="T14" fmla="*/ 24 w 245"/>
                <a:gd name="T15" fmla="*/ 44 h 310"/>
                <a:gd name="T16" fmla="*/ 21 w 245"/>
                <a:gd name="T17" fmla="*/ 47 h 310"/>
                <a:gd name="T18" fmla="*/ 21 w 245"/>
                <a:gd name="T19" fmla="*/ 48 h 310"/>
                <a:gd name="T20" fmla="*/ 20 w 245"/>
                <a:gd name="T21" fmla="*/ 50 h 310"/>
                <a:gd name="T22" fmla="*/ 20 w 245"/>
                <a:gd name="T23" fmla="*/ 51 h 310"/>
                <a:gd name="T24" fmla="*/ 22 w 245"/>
                <a:gd name="T25" fmla="*/ 52 h 310"/>
                <a:gd name="T26" fmla="*/ 23 w 245"/>
                <a:gd name="T27" fmla="*/ 52 h 310"/>
                <a:gd name="T28" fmla="*/ 26 w 245"/>
                <a:gd name="T29" fmla="*/ 49 h 310"/>
                <a:gd name="T30" fmla="*/ 30 w 245"/>
                <a:gd name="T31" fmla="*/ 45 h 310"/>
                <a:gd name="T32" fmla="*/ 35 w 245"/>
                <a:gd name="T33" fmla="*/ 41 h 310"/>
                <a:gd name="T34" fmla="*/ 38 w 245"/>
                <a:gd name="T35" fmla="*/ 37 h 310"/>
                <a:gd name="T36" fmla="*/ 41 w 245"/>
                <a:gd name="T37" fmla="*/ 31 h 310"/>
                <a:gd name="T38" fmla="*/ 41 w 245"/>
                <a:gd name="T39" fmla="*/ 25 h 310"/>
                <a:gd name="T40" fmla="*/ 38 w 245"/>
                <a:gd name="T41" fmla="*/ 20 h 310"/>
                <a:gd name="T42" fmla="*/ 34 w 245"/>
                <a:gd name="T43" fmla="*/ 16 h 310"/>
                <a:gd name="T44" fmla="*/ 29 w 245"/>
                <a:gd name="T45" fmla="*/ 13 h 310"/>
                <a:gd name="T46" fmla="*/ 25 w 245"/>
                <a:gd name="T47" fmla="*/ 10 h 310"/>
                <a:gd name="T48" fmla="*/ 20 w 245"/>
                <a:gd name="T49" fmla="*/ 8 h 310"/>
                <a:gd name="T50" fmla="*/ 16 w 245"/>
                <a:gd name="T51" fmla="*/ 5 h 310"/>
                <a:gd name="T52" fmla="*/ 11 w 245"/>
                <a:gd name="T53" fmla="*/ 3 h 310"/>
                <a:gd name="T54" fmla="*/ 7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6 w 245"/>
                <a:gd name="T63" fmla="*/ 3 h 310"/>
                <a:gd name="T64" fmla="*/ 10 w 245"/>
                <a:gd name="T65" fmla="*/ 5 h 310"/>
                <a:gd name="T66" fmla="*/ 14 w 245"/>
                <a:gd name="T67" fmla="*/ 7 h 310"/>
                <a:gd name="T68" fmla="*/ 19 w 245"/>
                <a:gd name="T69" fmla="*/ 10 h 310"/>
                <a:gd name="T70" fmla="*/ 23 w 245"/>
                <a:gd name="T71" fmla="*/ 12 h 310"/>
                <a:gd name="T72" fmla="*/ 28 w 245"/>
                <a:gd name="T73" fmla="*/ 15 h 310"/>
                <a:gd name="T74" fmla="*/ 31 w 245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2" name="Freeform 59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601"/>
          <p:cNvGrpSpPr>
            <a:grpSpLocks/>
          </p:cNvGrpSpPr>
          <p:nvPr/>
        </p:nvGrpSpPr>
        <p:grpSpPr bwMode="auto">
          <a:xfrm>
            <a:off x="4548188" y="2074863"/>
            <a:ext cx="3340100" cy="3265487"/>
            <a:chOff x="2865" y="1307"/>
            <a:chExt cx="2104" cy="2057"/>
          </a:xfrm>
        </p:grpSpPr>
        <p:sp>
          <p:nvSpPr>
            <p:cNvPr id="6281" name="Line 597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Line 598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Line 599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4" name="Text Box 600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dirty="0">
                  <a:solidFill>
                    <a:srgbClr val="800000"/>
                  </a:solidFill>
                  <a:latin typeface="Comic Sans MS" pitchFamily="66" charset="0"/>
                </a:rPr>
                <a:t>client/server</a:t>
              </a:r>
            </a:p>
          </p:txBody>
        </p:sp>
      </p:grpSp>
      <p:grpSp>
        <p:nvGrpSpPr>
          <p:cNvPr id="3" name="Group 606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6277" name="Line 60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Line 60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Line 60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Text Box 60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dirty="0">
                  <a:solidFill>
                    <a:srgbClr val="800000"/>
                  </a:solidFill>
                  <a:latin typeface="Comic Sans MS" pitchFamily="66" charset="0"/>
                </a:rPr>
                <a:t>peer-peer</a:t>
              </a:r>
            </a:p>
          </p:txBody>
        </p:sp>
      </p:grpSp>
      <p:sp>
        <p:nvSpPr>
          <p:cNvPr id="217695" name="Rectangle 607"/>
          <p:cNvSpPr>
            <a:spLocks noChangeArrowheads="1"/>
          </p:cNvSpPr>
          <p:nvPr/>
        </p:nvSpPr>
        <p:spPr bwMode="auto">
          <a:xfrm>
            <a:off x="333375" y="2954338"/>
            <a:ext cx="465137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800" dirty="0">
                <a:solidFill>
                  <a:srgbClr val="800000"/>
                </a:solidFill>
                <a:latin typeface="Comic Sans MS" pitchFamily="66" charset="0"/>
              </a:rPr>
              <a:t>client/server model</a:t>
            </a:r>
            <a:endParaRPr lang="en-US" dirty="0">
              <a:solidFill>
                <a:srgbClr val="800000"/>
              </a:solidFill>
              <a:latin typeface="Comic Sans MS" pitchFamily="66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client host requests, receives service from always-on server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e.g. Web browser/server; email client/server</a:t>
            </a:r>
          </a:p>
        </p:txBody>
      </p:sp>
      <p:sp>
        <p:nvSpPr>
          <p:cNvPr id="217696" name="Rectangle 608"/>
          <p:cNvSpPr>
            <a:spLocks noChangeArrowheads="1"/>
          </p:cNvSpPr>
          <p:nvPr/>
        </p:nvSpPr>
        <p:spPr bwMode="auto">
          <a:xfrm>
            <a:off x="355600" y="4660900"/>
            <a:ext cx="465137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800" dirty="0">
                <a:solidFill>
                  <a:srgbClr val="800000"/>
                </a:solidFill>
                <a:latin typeface="Comic Sans MS" pitchFamily="66" charset="0"/>
              </a:rPr>
              <a:t>peer-peer model:</a:t>
            </a:r>
            <a:endParaRPr lang="en-US" dirty="0">
              <a:solidFill>
                <a:srgbClr val="800000"/>
              </a:solidFill>
              <a:latin typeface="Comic Sans MS" pitchFamily="66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 minimal (or no) use of dedicated servers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e.g. Skype,  </a:t>
            </a:r>
            <a:r>
              <a:rPr lang="en-US" sz="2000" dirty="0" err="1">
                <a:latin typeface="Comic Sans MS" pitchFamily="66" charset="0"/>
              </a:rPr>
              <a:t>BitTorrent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9050" y="6472238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5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95" grpId="0"/>
      <p:bldP spid="2176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9324528" cy="980728"/>
          </a:xfrm>
        </p:spPr>
        <p:txBody>
          <a:bodyPr/>
          <a:lstStyle/>
          <a:p>
            <a:r>
              <a:rPr lang="en-US" sz="4000" dirty="0"/>
              <a:t>Wireless versus Mobile 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/>
          <a:lstStyle/>
          <a:p>
            <a:r>
              <a:rPr lang="en-US" dirty="0" smtClean="0"/>
              <a:t>Wireless involves transmissions through the air (type depends on frequency).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Residential access networks</a:t>
            </a:r>
          </a:p>
          <a:p>
            <a:pPr lvl="2"/>
            <a:r>
              <a:rPr lang="en-US" dirty="0" smtClean="0"/>
              <a:t>Residential access points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Institutional access networks</a:t>
            </a:r>
          </a:p>
          <a:p>
            <a:pPr lvl="2"/>
            <a:r>
              <a:rPr lang="en-US" dirty="0" smtClean="0"/>
              <a:t>Institutional  and corporate access points or mesh networks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Public access networks</a:t>
            </a:r>
            <a:endParaRPr lang="en-US" dirty="0">
              <a:solidFill>
                <a:srgbClr val="800000"/>
              </a:solidFill>
            </a:endParaRPr>
          </a:p>
          <a:p>
            <a:pPr lvl="2"/>
            <a:r>
              <a:rPr lang="en-US" dirty="0"/>
              <a:t>e</a:t>
            </a:r>
            <a:r>
              <a:rPr lang="en-US" dirty="0" smtClean="0"/>
              <a:t>.g., Cities, towns, libraries and coffee shops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Cellular networks</a:t>
            </a:r>
          </a:p>
          <a:p>
            <a:pPr lvl="2"/>
            <a:r>
              <a:rPr lang="en-US" dirty="0" smtClean="0"/>
              <a:t>2.5G, 3G and 4G</a:t>
            </a:r>
          </a:p>
        </p:txBody>
      </p:sp>
    </p:spTree>
    <p:extLst>
      <p:ext uri="{BB962C8B-B14F-4D97-AF65-F5344CB8AC3E}">
        <p14:creationId xmlns:p14="http://schemas.microsoft.com/office/powerpoint/2010/main" val="5689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9324528" cy="980728"/>
          </a:xfrm>
        </p:spPr>
        <p:txBody>
          <a:bodyPr/>
          <a:lstStyle/>
          <a:p>
            <a:r>
              <a:rPr lang="en-US" sz="4000" dirty="0"/>
              <a:t>Wireless versus Mobile 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4800600"/>
          </a:xfrm>
        </p:spPr>
        <p:txBody>
          <a:bodyPr/>
          <a:lstStyle/>
          <a:p>
            <a:r>
              <a:rPr lang="en-US" dirty="0" smtClean="0"/>
              <a:t>Mobile can refer to the Hosts.</a:t>
            </a:r>
          </a:p>
          <a:p>
            <a:pPr lvl="1"/>
            <a:r>
              <a:rPr lang="en-US" dirty="0" smtClean="0"/>
              <a:t>Laptops can be moveable and wired.</a:t>
            </a:r>
          </a:p>
          <a:p>
            <a:pPr lvl="1"/>
            <a:r>
              <a:rPr lang="en-US" dirty="0" smtClean="0"/>
              <a:t>Laptops can be moveable and wireless.</a:t>
            </a:r>
          </a:p>
          <a:p>
            <a:pPr lvl="1"/>
            <a:r>
              <a:rPr lang="en-US" dirty="0" smtClean="0"/>
              <a:t>Cell phones, smart phones, PDAs and devices in vehicles are mobile and wireless.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M</a:t>
            </a:r>
            <a:r>
              <a:rPr lang="en-US" dirty="0" smtClean="0"/>
              <a:t>obile </a:t>
            </a:r>
            <a:r>
              <a:rPr lang="en-US" dirty="0" smtClean="0">
                <a:solidFill>
                  <a:srgbClr val="800000"/>
                </a:solidFill>
              </a:rPr>
              <a:t>A</a:t>
            </a:r>
            <a:r>
              <a:rPr lang="en-US" dirty="0" smtClean="0"/>
              <a:t>d Hoc </a:t>
            </a:r>
            <a:r>
              <a:rPr lang="en-US" dirty="0" err="1" smtClean="0">
                <a:solidFill>
                  <a:srgbClr val="800000"/>
                </a:solidFill>
              </a:rPr>
              <a:t>NET</a:t>
            </a:r>
            <a:r>
              <a:rPr lang="en-US" dirty="0" err="1" smtClean="0"/>
              <a:t>works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800000"/>
                </a:solidFill>
              </a:rPr>
              <a:t>MANETs</a:t>
            </a:r>
            <a:r>
              <a:rPr lang="en-US" dirty="0" smtClean="0"/>
              <a:t>)::</a:t>
            </a:r>
          </a:p>
          <a:p>
            <a:pPr lvl="1"/>
            <a:r>
              <a:rPr lang="en-US" dirty="0" smtClean="0"/>
              <a:t>wireless devices are both Hosts and subnet nodes (routers).</a:t>
            </a:r>
          </a:p>
          <a:p>
            <a:pPr lvl="1"/>
            <a:r>
              <a:rPr lang="en-US" dirty="0" smtClean="0"/>
              <a:t>The distinction is </a:t>
            </a:r>
            <a:r>
              <a:rPr lang="en-US" dirty="0" smtClean="0"/>
              <a:t>that MANET nodes </a:t>
            </a:r>
            <a:r>
              <a:rPr lang="en-US" dirty="0" smtClean="0"/>
              <a:t>may relay traffic intended for other nodes (multi-hop traffic).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643050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Classifications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81329" y="6028698"/>
            <a:ext cx="6005513" cy="64066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01988" y="6237312"/>
            <a:ext cx="1150938" cy="574675"/>
          </a:xfrm>
        </p:spPr>
        <p:txBody>
          <a:bodyPr/>
          <a:lstStyle/>
          <a:p>
            <a:pPr>
              <a:defRPr/>
            </a:pPr>
            <a:fld id="{7C62D9A0-A45C-4035-A425-29B9D6034F55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15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0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Classifying by Transmission Technology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295400"/>
            <a:ext cx="8329642" cy="4800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effectLst/>
                <a:latin typeface="Comic Sans MS" pitchFamily="66" charset="0"/>
              </a:rPr>
              <a:t>broadcast</a:t>
            </a:r>
            <a:r>
              <a:rPr lang="en-US" sz="2400" dirty="0" smtClean="0">
                <a:solidFill>
                  <a:srgbClr val="800000"/>
                </a:solidFill>
                <a:effectLst/>
              </a:rPr>
              <a:t> :: </a:t>
            </a:r>
            <a:r>
              <a:rPr lang="en-US" sz="2400" dirty="0" smtClean="0"/>
              <a:t>a single communications channel shared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by all machines (addresses) on the network.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i="1" dirty="0" smtClean="0">
                <a:solidFill>
                  <a:schemeClr val="accent1"/>
                </a:solidFill>
              </a:rPr>
              <a:t>Broadcast can be both a </a:t>
            </a:r>
            <a:r>
              <a:rPr lang="en-US" sz="2400" dirty="0" smtClean="0">
                <a:solidFill>
                  <a:srgbClr val="0033CC"/>
                </a:solidFill>
              </a:rPr>
              <a:t>logical</a:t>
            </a:r>
            <a:r>
              <a:rPr lang="en-US" sz="2400" i="1" dirty="0" smtClean="0">
                <a:solidFill>
                  <a:schemeClr val="accent1"/>
                </a:solidFill>
              </a:rPr>
              <a:t> or  a </a:t>
            </a:r>
            <a:r>
              <a:rPr lang="en-US" sz="2400" dirty="0" smtClean="0">
                <a:solidFill>
                  <a:srgbClr val="0033CC"/>
                </a:solidFill>
              </a:rPr>
              <a:t>physical </a:t>
            </a:r>
            <a:r>
              <a:rPr lang="en-US" sz="2400" i="1" dirty="0" smtClean="0">
                <a:solidFill>
                  <a:schemeClr val="accent1"/>
                </a:solidFill>
              </a:rPr>
              <a:t>concept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(e.g. Media Access Control (MAC) </a:t>
            </a:r>
            <a:r>
              <a:rPr lang="en-US" sz="2400" dirty="0" err="1" smtClean="0"/>
              <a:t>sublayer</a:t>
            </a:r>
            <a:r>
              <a:rPr lang="en-US" sz="2400" dirty="0" smtClean="0"/>
              <a:t> )</a:t>
            </a:r>
            <a:r>
              <a:rPr lang="en-US" sz="2400" i="1" dirty="0" smtClean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i="1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Comic Sans MS" pitchFamily="66" charset="0"/>
              </a:rPr>
              <a:t>multicast </a:t>
            </a:r>
            <a:r>
              <a:rPr lang="en-US" sz="2400" dirty="0" smtClean="0">
                <a:solidFill>
                  <a:srgbClr val="800000"/>
                </a:solidFill>
              </a:rPr>
              <a:t>:: </a:t>
            </a:r>
            <a:r>
              <a:rPr lang="en-US" sz="2400" dirty="0" smtClean="0"/>
              <a:t>communications to a </a:t>
            </a:r>
            <a:r>
              <a:rPr lang="en-US" sz="2400" dirty="0" smtClean="0">
                <a:solidFill>
                  <a:srgbClr val="0033CC"/>
                </a:solidFill>
              </a:rPr>
              <a:t>specified group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i="1" dirty="0" smtClean="0">
                <a:solidFill>
                  <a:schemeClr val="accent1"/>
                </a:solidFill>
              </a:rPr>
              <a:t>This requires a group address </a:t>
            </a:r>
            <a:r>
              <a:rPr lang="en-US" sz="2400" dirty="0" smtClean="0"/>
              <a:t>(e.g. – multimedia multicast)</a:t>
            </a:r>
            <a:r>
              <a:rPr lang="en-US" sz="2400" i="1" dirty="0" smtClean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err="1" smtClean="0">
                <a:solidFill>
                  <a:srgbClr val="800000"/>
                </a:solidFill>
                <a:latin typeface="Comic Sans MS" pitchFamily="66" charset="0"/>
              </a:rPr>
              <a:t>u</a:t>
            </a:r>
            <a:r>
              <a:rPr lang="en-US" sz="2400" b="1" dirty="0" err="1" smtClean="0">
                <a:solidFill>
                  <a:srgbClr val="800000"/>
                </a:solidFill>
                <a:latin typeface="Comic Sans MS" pitchFamily="66" charset="0"/>
              </a:rPr>
              <a:t>nicast</a:t>
            </a:r>
            <a:r>
              <a:rPr lang="en-US" sz="2400" b="1" dirty="0" smtClean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800000"/>
                </a:solidFill>
                <a:cs typeface="Times New Roman" pitchFamily="18" charset="0"/>
              </a:rPr>
              <a:t>:: </a:t>
            </a:r>
            <a:r>
              <a:rPr lang="en-US" sz="2400" dirty="0" smtClean="0">
                <a:cs typeface="Times New Roman" pitchFamily="18" charset="0"/>
              </a:rPr>
              <a:t>a communication involving a single sender and a single receiver.</a:t>
            </a:r>
            <a:endParaRPr lang="en-US" sz="24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Comic Sans MS" pitchFamily="66" charset="0"/>
              </a:rPr>
              <a:t>point-to-point </a:t>
            </a:r>
            <a:r>
              <a:rPr lang="en-US" sz="2400" dirty="0" smtClean="0">
                <a:solidFill>
                  <a:srgbClr val="800000"/>
                </a:solidFill>
              </a:rPr>
              <a:t>:: </a:t>
            </a:r>
            <a:r>
              <a:rPr lang="en-US" sz="2400" dirty="0" smtClean="0"/>
              <a:t>connections made via </a:t>
            </a:r>
            <a:r>
              <a:rPr lang="en-US" sz="2400" dirty="0" smtClean="0">
                <a:solidFill>
                  <a:srgbClr val="0033CC"/>
                </a:solidFill>
              </a:rPr>
              <a:t>links</a:t>
            </a:r>
            <a:r>
              <a:rPr lang="en-US" sz="2400" dirty="0" smtClean="0"/>
              <a:t> between pairs of nodes.</a:t>
            </a:r>
          </a:p>
        </p:txBody>
      </p:sp>
    </p:spTree>
    <p:extLst>
      <p:ext uri="{BB962C8B-B14F-4D97-AF65-F5344CB8AC3E}">
        <p14:creationId xmlns:p14="http://schemas.microsoft.com/office/powerpoint/2010/main" val="15200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4" descr="1-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6197" y="1321874"/>
            <a:ext cx="5370255" cy="353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47714" y="4929198"/>
            <a:ext cx="76105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1-6. Classification of interconnected processors by scale.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7596336" y="1782346"/>
            <a:ext cx="1047630" cy="258275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dirty="0" smtClean="0">
                <a:solidFill>
                  <a:srgbClr val="800000"/>
                </a:solidFill>
              </a:rPr>
              <a:t>(PAN)</a:t>
            </a:r>
          </a:p>
          <a:p>
            <a:pPr>
              <a:spcBef>
                <a:spcPct val="0"/>
              </a:spcBef>
            </a:pPr>
            <a:endParaRPr lang="en-US" sz="18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endParaRPr lang="en-US" sz="1800" b="1" dirty="0" smtClean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1800" b="1" dirty="0" smtClean="0">
                <a:solidFill>
                  <a:srgbClr val="800000"/>
                </a:solidFill>
              </a:rPr>
              <a:t>(LAN)</a:t>
            </a:r>
            <a:endParaRPr lang="en-US" sz="18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endParaRPr lang="en-US" sz="1800" b="1" dirty="0" smtClean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endParaRPr lang="en-US" sz="18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1800" b="1" dirty="0" smtClean="0">
                <a:solidFill>
                  <a:srgbClr val="800000"/>
                </a:solidFill>
              </a:rPr>
              <a:t>(MAN)</a:t>
            </a:r>
          </a:p>
          <a:p>
            <a:pPr>
              <a:spcBef>
                <a:spcPct val="0"/>
              </a:spcBef>
            </a:pPr>
            <a:endParaRPr lang="en-US" sz="18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1800" b="1" dirty="0" smtClean="0">
                <a:solidFill>
                  <a:srgbClr val="800000"/>
                </a:solidFill>
              </a:rPr>
              <a:t>(WAN)</a:t>
            </a:r>
            <a:endParaRPr lang="en-US" sz="1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79296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800000"/>
                </a:solidFill>
                <a:latin typeface="Comic Sans MS" pitchFamily="66" charset="0"/>
              </a:rPr>
              <a:t>PANS {Personal </a:t>
            </a:r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Area Networks}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Used </a:t>
            </a:r>
            <a:r>
              <a:rPr lang="en-US" dirty="0"/>
              <a:t>for </a:t>
            </a:r>
            <a:r>
              <a:rPr lang="en-US" dirty="0" smtClean="0"/>
              <a:t>communication among computer </a:t>
            </a:r>
            <a:r>
              <a:rPr lang="en-US" dirty="0"/>
              <a:t>devices, including </a:t>
            </a:r>
            <a:r>
              <a:rPr lang="en-US" dirty="0" smtClean="0"/>
              <a:t>smart phones </a:t>
            </a:r>
            <a:r>
              <a:rPr lang="en-US" dirty="0"/>
              <a:t>and </a:t>
            </a:r>
            <a:r>
              <a:rPr lang="en-US" dirty="0" smtClean="0"/>
              <a:t>PDA’s </a:t>
            </a:r>
            <a:r>
              <a:rPr lang="en-US" dirty="0"/>
              <a:t>in proximity to an individual's </a:t>
            </a:r>
            <a:r>
              <a:rPr lang="en-US" dirty="0" smtClean="0"/>
              <a:t>body [Wikipedia].</a:t>
            </a:r>
            <a:endParaRPr lang="en-US" dirty="0">
              <a:solidFill>
                <a:srgbClr val="80000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Reach up to meters.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Includes ‘wearable’ devices and protocols such as Bluetooth, </a:t>
            </a:r>
            <a:r>
              <a:rPr lang="en-US" dirty="0" err="1" smtClean="0">
                <a:latin typeface="Comic Sans MS" pitchFamily="66" charset="0"/>
              </a:rPr>
              <a:t>Zigbee</a:t>
            </a:r>
            <a:r>
              <a:rPr lang="en-US" dirty="0" smtClean="0">
                <a:latin typeface="Comic Sans MS" pitchFamily="66" charset="0"/>
              </a:rPr>
              <a:t> and UWB (</a:t>
            </a:r>
            <a:r>
              <a:rPr lang="en-US" dirty="0">
                <a:latin typeface="Comic Sans MS" pitchFamily="66" charset="0"/>
              </a:rPr>
              <a:t>U</a:t>
            </a:r>
            <a:r>
              <a:rPr lang="en-US" dirty="0" smtClean="0">
                <a:latin typeface="Comic Sans MS" pitchFamily="66" charset="0"/>
              </a:rPr>
              <a:t>ltra Wide Band)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IEEE 802.15 Working Group for Wireless PANs (WPANs).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35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20" y="1052736"/>
            <a:ext cx="6229083" cy="449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018284" y="5596080"/>
            <a:ext cx="5125716" cy="6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lang="en-US" sz="28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[</a:t>
            </a:r>
            <a:r>
              <a:rPr lang="en-US" b="1" kern="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Brunell</a:t>
            </a:r>
            <a:r>
              <a:rPr lang="en-US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University West London</a:t>
            </a:r>
            <a:r>
              <a:rPr lang="en-US" sz="28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]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68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832FAF-71E6-46AF-AFE4-9FC2FF477A2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Introduction Outline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435975" cy="482758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Preliminary Definitions</a:t>
            </a:r>
          </a:p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Internet Components</a:t>
            </a:r>
          </a:p>
          <a:p>
            <a:r>
              <a:rPr lang="en-US" sz="3600" dirty="0" smtClean="0"/>
              <a:t>Network Application </a:t>
            </a:r>
            <a:r>
              <a:rPr lang="en-US" sz="3600" dirty="0"/>
              <a:t>P</a:t>
            </a:r>
            <a:r>
              <a:rPr lang="en-US" sz="3600" dirty="0" smtClean="0"/>
              <a:t>aradigms</a:t>
            </a:r>
          </a:p>
          <a:p>
            <a:r>
              <a:rPr lang="en-US" sz="3600" dirty="0" smtClean="0"/>
              <a:t>Classifying networks</a:t>
            </a:r>
          </a:p>
          <a:p>
            <a:pPr lvl="1"/>
            <a:r>
              <a:rPr lang="en-US" sz="3600" dirty="0" smtClean="0"/>
              <a:t>by transmission technology</a:t>
            </a:r>
          </a:p>
          <a:p>
            <a:pPr lvl="1"/>
            <a:r>
              <a:rPr lang="en-US" sz="3600" dirty="0" smtClean="0"/>
              <a:t>by size/scale</a:t>
            </a:r>
          </a:p>
          <a:p>
            <a:pPr lvl="1"/>
            <a:r>
              <a:rPr lang="en-US" sz="3600" dirty="0" smtClean="0"/>
              <a:t>by topology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63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800000"/>
                </a:solidFill>
                <a:latin typeface="Comic Sans MS" pitchFamily="66" charset="0"/>
              </a:rPr>
              <a:t>LANs </a:t>
            </a:r>
            <a:r>
              <a:rPr lang="en-US" dirty="0" smtClean="0">
                <a:solidFill>
                  <a:srgbClr val="800000"/>
                </a:solidFill>
              </a:rPr>
              <a:t>{Local Area Networks}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Wired LANs: typically physically broadcast at the MAC layer (e.g., Ethernet, Token Ring)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Wireless LANs (WLANs)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Wireless Sensor Networks (WSNs)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800000"/>
                </a:solidFill>
                <a:latin typeface="Comic Sans MS" pitchFamily="66" charset="0"/>
              </a:rPr>
              <a:t>MANs</a:t>
            </a:r>
            <a:r>
              <a:rPr lang="en-US" dirty="0" smtClean="0">
                <a:solidFill>
                  <a:srgbClr val="800000"/>
                </a:solidFill>
              </a:rPr>
              <a:t> {Metropolitan Area Networks</a:t>
            </a:r>
            <a:r>
              <a:rPr lang="en-US" sz="3600" dirty="0" smtClean="0">
                <a:solidFill>
                  <a:srgbClr val="800000"/>
                </a:solidFill>
              </a:rPr>
              <a:t>}</a:t>
            </a:r>
            <a:endParaRPr lang="en-US" dirty="0" smtClean="0">
              <a:solidFill>
                <a:srgbClr val="8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campus networks connecting LANs logically or physically.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often have a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backbone</a:t>
            </a:r>
            <a:r>
              <a:rPr lang="en-US" dirty="0" smtClean="0">
                <a:solidFill>
                  <a:srgbClr val="A50021"/>
                </a:solidFill>
              </a:rPr>
              <a:t> </a:t>
            </a:r>
            <a:r>
              <a:rPr lang="en-US" dirty="0" smtClean="0"/>
              <a:t>(e.g., FDDI, ATM and mesh) to connect campus networks.</a:t>
            </a:r>
          </a:p>
        </p:txBody>
      </p:sp>
    </p:spTree>
    <p:extLst>
      <p:ext uri="{BB962C8B-B14F-4D97-AF65-F5344CB8AC3E}">
        <p14:creationId xmlns:p14="http://schemas.microsoft.com/office/powerpoint/2010/main" val="28795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Wired LANs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95400" y="4405978"/>
            <a:ext cx="277653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tx1"/>
                </a:solidFill>
              </a:rPr>
              <a:t>Ethernet bus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67366" y="4477416"/>
            <a:ext cx="291941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tx1"/>
                </a:solidFill>
              </a:rPr>
              <a:t>Ethernet hub</a:t>
            </a:r>
          </a:p>
        </p:txBody>
      </p:sp>
      <p:graphicFrame>
        <p:nvGraphicFramePr>
          <p:cNvPr id="8" name="Object 0"/>
          <p:cNvGraphicFramePr>
            <a:graphicFrameLocks noChangeAspect="1"/>
          </p:cNvGraphicFramePr>
          <p:nvPr/>
        </p:nvGraphicFramePr>
        <p:xfrm>
          <a:off x="3122613" y="3309938"/>
          <a:ext cx="723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Clip" r:id="rId3" imgW="942840" imgH="838080" progId="">
                  <p:embed/>
                </p:oleObj>
              </mc:Choice>
              <mc:Fallback>
                <p:oleObj name="Clip" r:id="rId3" imgW="94284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3309938"/>
                        <a:ext cx="7239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5"/>
          <p:cNvSpPr>
            <a:spLocks/>
          </p:cNvSpPr>
          <p:nvPr/>
        </p:nvSpPr>
        <p:spPr bwMode="auto">
          <a:xfrm flipH="1">
            <a:off x="1231900" y="3195638"/>
            <a:ext cx="282575" cy="393700"/>
          </a:xfrm>
          <a:custGeom>
            <a:avLst/>
            <a:gdLst>
              <a:gd name="T0" fmla="*/ 0 w 395"/>
              <a:gd name="T1" fmla="*/ 26332135 h 628"/>
              <a:gd name="T2" fmla="*/ 127942096 w 395"/>
              <a:gd name="T3" fmla="*/ 5109322 h 628"/>
              <a:gd name="T4" fmla="*/ 199589546 w 395"/>
              <a:gd name="T5" fmla="*/ 29476092 h 628"/>
              <a:gd name="T6" fmla="*/ 112077124 w 395"/>
              <a:gd name="T7" fmla="*/ 182752664 h 628"/>
              <a:gd name="T8" fmla="*/ 163766157 w 395"/>
              <a:gd name="T9" fmla="*/ 246814775 h 6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"/>
              <a:gd name="T16" fmla="*/ 0 h 628"/>
              <a:gd name="T17" fmla="*/ 395 w 395"/>
              <a:gd name="T18" fmla="*/ 628 h 6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" h="628">
                <a:moveTo>
                  <a:pt x="0" y="67"/>
                </a:moveTo>
                <a:cubicBezTo>
                  <a:pt x="92" y="39"/>
                  <a:pt x="185" y="12"/>
                  <a:pt x="250" y="13"/>
                </a:cubicBezTo>
                <a:cubicBezTo>
                  <a:pt x="315" y="14"/>
                  <a:pt x="395" y="0"/>
                  <a:pt x="390" y="75"/>
                </a:cubicBezTo>
                <a:cubicBezTo>
                  <a:pt x="385" y="150"/>
                  <a:pt x="231" y="373"/>
                  <a:pt x="219" y="465"/>
                </a:cubicBezTo>
                <a:cubicBezTo>
                  <a:pt x="207" y="557"/>
                  <a:pt x="263" y="592"/>
                  <a:pt x="320" y="6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 flipH="1">
          <a:off x="3771900" y="2538413"/>
          <a:ext cx="66516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Clip" r:id="rId5" imgW="942840" imgH="838080" progId="">
                  <p:embed/>
                </p:oleObj>
              </mc:Choice>
              <mc:Fallback>
                <p:oleObj name="Clip" r:id="rId5" imgW="94284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3771900" y="2538413"/>
                        <a:ext cx="665163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7"/>
          <p:cNvSpPr>
            <a:spLocks/>
          </p:cNvSpPr>
          <p:nvPr/>
        </p:nvSpPr>
        <p:spPr bwMode="auto">
          <a:xfrm flipH="1">
            <a:off x="3594100" y="2840038"/>
            <a:ext cx="280988" cy="393700"/>
          </a:xfrm>
          <a:custGeom>
            <a:avLst/>
            <a:gdLst>
              <a:gd name="T0" fmla="*/ 0 w 395"/>
              <a:gd name="T1" fmla="*/ 26332135 h 628"/>
              <a:gd name="T2" fmla="*/ 126508628 w 395"/>
              <a:gd name="T3" fmla="*/ 5109322 h 628"/>
              <a:gd name="T4" fmla="*/ 197353906 w 395"/>
              <a:gd name="T5" fmla="*/ 29476092 h 628"/>
              <a:gd name="T6" fmla="*/ 110821677 w 395"/>
              <a:gd name="T7" fmla="*/ 182752664 h 628"/>
              <a:gd name="T8" fmla="*/ 161931600 w 395"/>
              <a:gd name="T9" fmla="*/ 246814775 h 6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"/>
              <a:gd name="T16" fmla="*/ 0 h 628"/>
              <a:gd name="T17" fmla="*/ 395 w 395"/>
              <a:gd name="T18" fmla="*/ 628 h 6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" h="628">
                <a:moveTo>
                  <a:pt x="0" y="67"/>
                </a:moveTo>
                <a:cubicBezTo>
                  <a:pt x="92" y="39"/>
                  <a:pt x="185" y="12"/>
                  <a:pt x="250" y="13"/>
                </a:cubicBezTo>
                <a:cubicBezTo>
                  <a:pt x="315" y="14"/>
                  <a:pt x="395" y="0"/>
                  <a:pt x="390" y="75"/>
                </a:cubicBezTo>
                <a:cubicBezTo>
                  <a:pt x="385" y="150"/>
                  <a:pt x="231" y="373"/>
                  <a:pt x="219" y="465"/>
                </a:cubicBezTo>
                <a:cubicBezTo>
                  <a:pt x="207" y="557"/>
                  <a:pt x="263" y="592"/>
                  <a:pt x="320" y="6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1919288" y="2844800"/>
            <a:ext cx="282575" cy="395288"/>
          </a:xfrm>
          <a:custGeom>
            <a:avLst/>
            <a:gdLst>
              <a:gd name="T0" fmla="*/ 0 w 395"/>
              <a:gd name="T1" fmla="*/ 26544722 h 628"/>
              <a:gd name="T2" fmla="*/ 127942096 w 395"/>
              <a:gd name="T3" fmla="*/ 5150703 h 628"/>
              <a:gd name="T4" fmla="*/ 199589546 w 395"/>
              <a:gd name="T5" fmla="*/ 29714578 h 628"/>
              <a:gd name="T6" fmla="*/ 112077124 w 395"/>
              <a:gd name="T7" fmla="*/ 184230022 h 628"/>
              <a:gd name="T8" fmla="*/ 163766157 w 395"/>
              <a:gd name="T9" fmla="*/ 248809859 h 6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"/>
              <a:gd name="T16" fmla="*/ 0 h 628"/>
              <a:gd name="T17" fmla="*/ 395 w 395"/>
              <a:gd name="T18" fmla="*/ 628 h 6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" h="628">
                <a:moveTo>
                  <a:pt x="0" y="67"/>
                </a:moveTo>
                <a:cubicBezTo>
                  <a:pt x="92" y="39"/>
                  <a:pt x="185" y="12"/>
                  <a:pt x="250" y="13"/>
                </a:cubicBezTo>
                <a:cubicBezTo>
                  <a:pt x="315" y="14"/>
                  <a:pt x="395" y="0"/>
                  <a:pt x="390" y="75"/>
                </a:cubicBezTo>
                <a:cubicBezTo>
                  <a:pt x="385" y="150"/>
                  <a:pt x="231" y="373"/>
                  <a:pt x="219" y="465"/>
                </a:cubicBezTo>
                <a:cubicBezTo>
                  <a:pt x="207" y="557"/>
                  <a:pt x="263" y="592"/>
                  <a:pt x="320" y="6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063625" y="3254375"/>
            <a:ext cx="2892425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 flipH="1">
            <a:off x="3340100" y="3157538"/>
            <a:ext cx="322263" cy="873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089150" y="3159125"/>
            <a:ext cx="323850" cy="8731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284288" y="3154363"/>
            <a:ext cx="322262" cy="889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1412875" y="2316163"/>
          <a:ext cx="5778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Clip" r:id="rId6" imgW="2048040" imgH="2857680" progId="">
                  <p:embed/>
                </p:oleObj>
              </mc:Choice>
              <mc:Fallback>
                <p:oleObj name="Clip" r:id="rId6" imgW="2048040" imgH="2857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2316163"/>
                        <a:ext cx="57785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668588" y="3157538"/>
            <a:ext cx="323850" cy="873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5"/>
          <p:cNvSpPr>
            <a:spLocks/>
          </p:cNvSpPr>
          <p:nvPr/>
        </p:nvSpPr>
        <p:spPr bwMode="auto">
          <a:xfrm>
            <a:off x="2286000" y="2376066"/>
            <a:ext cx="1500182" cy="338554"/>
          </a:xfrm>
          <a:prstGeom prst="borderCallout2">
            <a:avLst>
              <a:gd name="adj1" fmla="val 39778"/>
              <a:gd name="adj2" fmla="val -6968"/>
              <a:gd name="adj3" fmla="val 39778"/>
              <a:gd name="adj4" fmla="val -9000"/>
              <a:gd name="adj5" fmla="val 283977"/>
              <a:gd name="adj6" fmla="val -15819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b="0" dirty="0">
                <a:solidFill>
                  <a:schemeClr val="tx1"/>
                </a:solidFill>
              </a:rPr>
              <a:t>transceivers</a:t>
            </a: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2994025" y="3182938"/>
            <a:ext cx="176213" cy="552450"/>
          </a:xfrm>
          <a:custGeom>
            <a:avLst/>
            <a:gdLst>
              <a:gd name="T0" fmla="*/ 0 w 216"/>
              <a:gd name="T1" fmla="*/ 27689063 h 664"/>
              <a:gd name="T2" fmla="*/ 79863650 w 216"/>
              <a:gd name="T3" fmla="*/ 22151247 h 664"/>
              <a:gd name="T4" fmla="*/ 106484859 w 216"/>
              <a:gd name="T5" fmla="*/ 160597374 h 664"/>
              <a:gd name="T6" fmla="*/ 85188382 w 216"/>
              <a:gd name="T7" fmla="*/ 359959419 h 664"/>
              <a:gd name="T8" fmla="*/ 143754739 w 216"/>
              <a:gd name="T9" fmla="*/ 459640103 h 6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664"/>
              <a:gd name="T17" fmla="*/ 216 w 216"/>
              <a:gd name="T18" fmla="*/ 664 h 6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664">
                <a:moveTo>
                  <a:pt x="0" y="40"/>
                </a:moveTo>
                <a:cubicBezTo>
                  <a:pt x="46" y="20"/>
                  <a:pt x="93" y="0"/>
                  <a:pt x="120" y="32"/>
                </a:cubicBezTo>
                <a:cubicBezTo>
                  <a:pt x="147" y="64"/>
                  <a:pt x="159" y="151"/>
                  <a:pt x="160" y="232"/>
                </a:cubicBezTo>
                <a:cubicBezTo>
                  <a:pt x="161" y="313"/>
                  <a:pt x="119" y="448"/>
                  <a:pt x="128" y="520"/>
                </a:cubicBezTo>
                <a:cubicBezTo>
                  <a:pt x="137" y="592"/>
                  <a:pt x="176" y="628"/>
                  <a:pt x="216" y="66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715008" y="2214554"/>
            <a:ext cx="2071702" cy="4286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rc 19"/>
          <p:cNvSpPr>
            <a:spLocks/>
          </p:cNvSpPr>
          <p:nvPr/>
        </p:nvSpPr>
        <p:spPr bwMode="auto">
          <a:xfrm>
            <a:off x="6183313" y="2325688"/>
            <a:ext cx="241300" cy="106362"/>
          </a:xfrm>
          <a:custGeom>
            <a:avLst/>
            <a:gdLst>
              <a:gd name="T0" fmla="*/ 16193 w 43200"/>
              <a:gd name="T1" fmla="*/ 2160955 h 23597"/>
              <a:gd name="T2" fmla="*/ 7512736 w 43200"/>
              <a:gd name="T3" fmla="*/ 2158215 h 23597"/>
              <a:gd name="T4" fmla="*/ 3764213 w 43200"/>
              <a:gd name="T5" fmla="*/ 1978084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rc 20"/>
          <p:cNvSpPr>
            <a:spLocks/>
          </p:cNvSpPr>
          <p:nvPr/>
        </p:nvSpPr>
        <p:spPr bwMode="auto">
          <a:xfrm>
            <a:off x="6677025" y="2327275"/>
            <a:ext cx="241300" cy="106363"/>
          </a:xfrm>
          <a:custGeom>
            <a:avLst/>
            <a:gdLst>
              <a:gd name="T0" fmla="*/ 16193 w 43200"/>
              <a:gd name="T1" fmla="*/ 2161016 h 23597"/>
              <a:gd name="T2" fmla="*/ 7512736 w 43200"/>
              <a:gd name="T3" fmla="*/ 2158276 h 23597"/>
              <a:gd name="T4" fmla="*/ 3764213 w 43200"/>
              <a:gd name="T5" fmla="*/ 1978139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rc 21"/>
          <p:cNvSpPr>
            <a:spLocks/>
          </p:cNvSpPr>
          <p:nvPr/>
        </p:nvSpPr>
        <p:spPr bwMode="auto">
          <a:xfrm>
            <a:off x="6430963" y="2338388"/>
            <a:ext cx="241300" cy="107950"/>
          </a:xfrm>
          <a:custGeom>
            <a:avLst/>
            <a:gdLst>
              <a:gd name="T0" fmla="*/ 16193 w 43200"/>
              <a:gd name="T1" fmla="*/ 2259200 h 23597"/>
              <a:gd name="T2" fmla="*/ 7512736 w 43200"/>
              <a:gd name="T3" fmla="*/ 2256332 h 23597"/>
              <a:gd name="T4" fmla="*/ 3764213 w 43200"/>
              <a:gd name="T5" fmla="*/ 2067999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rc 22"/>
          <p:cNvSpPr>
            <a:spLocks/>
          </p:cNvSpPr>
          <p:nvPr/>
        </p:nvSpPr>
        <p:spPr bwMode="auto">
          <a:xfrm>
            <a:off x="6921500" y="2328863"/>
            <a:ext cx="241300" cy="107950"/>
          </a:xfrm>
          <a:custGeom>
            <a:avLst/>
            <a:gdLst>
              <a:gd name="T0" fmla="*/ 16193 w 43200"/>
              <a:gd name="T1" fmla="*/ 2259200 h 23597"/>
              <a:gd name="T2" fmla="*/ 7512736 w 43200"/>
              <a:gd name="T3" fmla="*/ 2256332 h 23597"/>
              <a:gd name="T4" fmla="*/ 3764213 w 43200"/>
              <a:gd name="T5" fmla="*/ 2067999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rc 23"/>
          <p:cNvSpPr>
            <a:spLocks/>
          </p:cNvSpPr>
          <p:nvPr/>
        </p:nvSpPr>
        <p:spPr bwMode="auto">
          <a:xfrm>
            <a:off x="7172325" y="2319338"/>
            <a:ext cx="241300" cy="106362"/>
          </a:xfrm>
          <a:custGeom>
            <a:avLst/>
            <a:gdLst>
              <a:gd name="T0" fmla="*/ 16193 w 43200"/>
              <a:gd name="T1" fmla="*/ 2160955 h 23597"/>
              <a:gd name="T2" fmla="*/ 7512736 w 43200"/>
              <a:gd name="T3" fmla="*/ 2158215 h 23597"/>
              <a:gd name="T4" fmla="*/ 3764213 w 43200"/>
              <a:gd name="T5" fmla="*/ 1978084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/>
        </p:nvGraphicFramePr>
        <p:xfrm>
          <a:off x="7847013" y="2849563"/>
          <a:ext cx="63023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Clip" r:id="rId8" imgW="2048040" imgH="2857680" progId="">
                  <p:embed/>
                </p:oleObj>
              </mc:Choice>
              <mc:Fallback>
                <p:oleObj name="Clip" r:id="rId8" imgW="2048040" imgH="2857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3" y="2849563"/>
                        <a:ext cx="63023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reeform 25"/>
          <p:cNvSpPr>
            <a:spLocks/>
          </p:cNvSpPr>
          <p:nvPr/>
        </p:nvSpPr>
        <p:spPr bwMode="auto">
          <a:xfrm>
            <a:off x="5746750" y="2478088"/>
            <a:ext cx="444500" cy="901700"/>
          </a:xfrm>
          <a:custGeom>
            <a:avLst/>
            <a:gdLst>
              <a:gd name="T0" fmla="*/ 347241161 w 569"/>
              <a:gd name="T1" fmla="*/ 0 h 1254"/>
              <a:gd name="T2" fmla="*/ 308794662 w 569"/>
              <a:gd name="T3" fmla="*/ 297818397 h 1254"/>
              <a:gd name="T4" fmla="*/ 161720641 w 569"/>
              <a:gd name="T5" fmla="*/ 527903619 h 1254"/>
              <a:gd name="T6" fmla="*/ 0 w 569"/>
              <a:gd name="T7" fmla="*/ 648375438 h 1254"/>
              <a:gd name="T8" fmla="*/ 0 60000 65536"/>
              <a:gd name="T9" fmla="*/ 0 60000 65536"/>
              <a:gd name="T10" fmla="*/ 0 60000 65536"/>
              <a:gd name="T11" fmla="*/ 0 60000 65536"/>
              <a:gd name="T12" fmla="*/ 0 w 569"/>
              <a:gd name="T13" fmla="*/ 0 h 1254"/>
              <a:gd name="T14" fmla="*/ 569 w 569"/>
              <a:gd name="T15" fmla="*/ 1254 h 1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9" h="1254">
                <a:moveTo>
                  <a:pt x="569" y="0"/>
                </a:moveTo>
                <a:cubicBezTo>
                  <a:pt x="563" y="203"/>
                  <a:pt x="557" y="406"/>
                  <a:pt x="506" y="576"/>
                </a:cubicBezTo>
                <a:cubicBezTo>
                  <a:pt x="455" y="746"/>
                  <a:pt x="349" y="908"/>
                  <a:pt x="265" y="1021"/>
                </a:cubicBezTo>
                <a:cubicBezTo>
                  <a:pt x="181" y="1134"/>
                  <a:pt x="51" y="1210"/>
                  <a:pt x="0" y="12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 flipH="1">
            <a:off x="7412038" y="2463800"/>
            <a:ext cx="442912" cy="900113"/>
          </a:xfrm>
          <a:custGeom>
            <a:avLst/>
            <a:gdLst>
              <a:gd name="T0" fmla="*/ 344764518 w 569"/>
              <a:gd name="T1" fmla="*/ 0 h 1254"/>
              <a:gd name="T2" fmla="*/ 306591592 w 569"/>
              <a:gd name="T3" fmla="*/ 296770963 h 1254"/>
              <a:gd name="T4" fmla="*/ 160566867 w 569"/>
              <a:gd name="T5" fmla="*/ 526047115 h 1254"/>
              <a:gd name="T6" fmla="*/ 0 w 569"/>
              <a:gd name="T7" fmla="*/ 646095153 h 1254"/>
              <a:gd name="T8" fmla="*/ 0 60000 65536"/>
              <a:gd name="T9" fmla="*/ 0 60000 65536"/>
              <a:gd name="T10" fmla="*/ 0 60000 65536"/>
              <a:gd name="T11" fmla="*/ 0 60000 65536"/>
              <a:gd name="T12" fmla="*/ 0 w 569"/>
              <a:gd name="T13" fmla="*/ 0 h 1254"/>
              <a:gd name="T14" fmla="*/ 569 w 569"/>
              <a:gd name="T15" fmla="*/ 1254 h 1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9" h="1254">
                <a:moveTo>
                  <a:pt x="569" y="0"/>
                </a:moveTo>
                <a:cubicBezTo>
                  <a:pt x="563" y="203"/>
                  <a:pt x="557" y="406"/>
                  <a:pt x="506" y="576"/>
                </a:cubicBezTo>
                <a:cubicBezTo>
                  <a:pt x="455" y="746"/>
                  <a:pt x="349" y="908"/>
                  <a:pt x="265" y="1021"/>
                </a:cubicBezTo>
                <a:cubicBezTo>
                  <a:pt x="181" y="1134"/>
                  <a:pt x="51" y="1210"/>
                  <a:pt x="0" y="12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142163" y="2509838"/>
            <a:ext cx="93662" cy="990600"/>
          </a:xfrm>
          <a:custGeom>
            <a:avLst/>
            <a:gdLst>
              <a:gd name="T0" fmla="*/ 10710806 w 118"/>
              <a:gd name="T1" fmla="*/ 0 h 1380"/>
              <a:gd name="T2" fmla="*/ 10710806 w 118"/>
              <a:gd name="T3" fmla="*/ 381818200 h 1380"/>
              <a:gd name="T4" fmla="*/ 74343821 w 118"/>
              <a:gd name="T5" fmla="*/ 711078450 h 1380"/>
              <a:gd name="T6" fmla="*/ 0 60000 65536"/>
              <a:gd name="T7" fmla="*/ 0 60000 65536"/>
              <a:gd name="T8" fmla="*/ 0 60000 65536"/>
              <a:gd name="T9" fmla="*/ 0 w 118"/>
              <a:gd name="T10" fmla="*/ 0 h 1380"/>
              <a:gd name="T11" fmla="*/ 118 w 118"/>
              <a:gd name="T12" fmla="*/ 1380 h 13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" h="1380">
                <a:moveTo>
                  <a:pt x="17" y="0"/>
                </a:moveTo>
                <a:cubicBezTo>
                  <a:pt x="8" y="255"/>
                  <a:pt x="0" y="511"/>
                  <a:pt x="17" y="741"/>
                </a:cubicBezTo>
                <a:cubicBezTo>
                  <a:pt x="34" y="971"/>
                  <a:pt x="76" y="1175"/>
                  <a:pt x="118" y="138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5316538" y="3154363"/>
          <a:ext cx="8112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Clip" r:id="rId9" imgW="971640" imgH="685800" progId="">
                  <p:embed/>
                </p:oleObj>
              </mc:Choice>
              <mc:Fallback>
                <p:oleObj name="Clip" r:id="rId9" imgW="97164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3154363"/>
                        <a:ext cx="811212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5"/>
          <p:cNvGraphicFramePr>
            <a:graphicFrameLocks noChangeAspect="1"/>
          </p:cNvGraphicFramePr>
          <p:nvPr/>
        </p:nvGraphicFramePr>
        <p:xfrm>
          <a:off x="7034213" y="3405188"/>
          <a:ext cx="7254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Clip" r:id="rId11" imgW="942840" imgH="838080" progId="">
                  <p:embed/>
                </p:oleObj>
              </mc:Choice>
              <mc:Fallback>
                <p:oleObj name="Clip" r:id="rId11" imgW="94284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3405188"/>
                        <a:ext cx="725487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Freeform 30"/>
          <p:cNvSpPr>
            <a:spLocks/>
          </p:cNvSpPr>
          <p:nvPr/>
        </p:nvSpPr>
        <p:spPr bwMode="auto">
          <a:xfrm>
            <a:off x="6462713" y="2520950"/>
            <a:ext cx="444500" cy="900113"/>
          </a:xfrm>
          <a:custGeom>
            <a:avLst/>
            <a:gdLst>
              <a:gd name="T0" fmla="*/ 347241161 w 569"/>
              <a:gd name="T1" fmla="*/ 0 h 1254"/>
              <a:gd name="T2" fmla="*/ 308794662 w 569"/>
              <a:gd name="T3" fmla="*/ 296770963 h 1254"/>
              <a:gd name="T4" fmla="*/ 161720641 w 569"/>
              <a:gd name="T5" fmla="*/ 526047115 h 1254"/>
              <a:gd name="T6" fmla="*/ 0 w 569"/>
              <a:gd name="T7" fmla="*/ 646095153 h 1254"/>
              <a:gd name="T8" fmla="*/ 0 60000 65536"/>
              <a:gd name="T9" fmla="*/ 0 60000 65536"/>
              <a:gd name="T10" fmla="*/ 0 60000 65536"/>
              <a:gd name="T11" fmla="*/ 0 60000 65536"/>
              <a:gd name="T12" fmla="*/ 0 w 569"/>
              <a:gd name="T13" fmla="*/ 0 h 1254"/>
              <a:gd name="T14" fmla="*/ 569 w 569"/>
              <a:gd name="T15" fmla="*/ 1254 h 1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9" h="1254">
                <a:moveTo>
                  <a:pt x="569" y="0"/>
                </a:moveTo>
                <a:cubicBezTo>
                  <a:pt x="563" y="203"/>
                  <a:pt x="557" y="406"/>
                  <a:pt x="506" y="576"/>
                </a:cubicBezTo>
                <a:cubicBezTo>
                  <a:pt x="455" y="746"/>
                  <a:pt x="349" y="908"/>
                  <a:pt x="265" y="1021"/>
                </a:cubicBezTo>
                <a:cubicBezTo>
                  <a:pt x="181" y="1134"/>
                  <a:pt x="51" y="1210"/>
                  <a:pt x="0" y="12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" name="Object 6"/>
          <p:cNvGraphicFramePr>
            <a:graphicFrameLocks noChangeAspect="1"/>
          </p:cNvGraphicFramePr>
          <p:nvPr/>
        </p:nvGraphicFramePr>
        <p:xfrm>
          <a:off x="6089650" y="3382963"/>
          <a:ext cx="7254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Clip" r:id="rId12" imgW="942840" imgH="838080" progId="">
                  <p:embed/>
                </p:oleObj>
              </mc:Choice>
              <mc:Fallback>
                <p:oleObj name="Clip" r:id="rId12" imgW="94284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0" y="3382963"/>
                        <a:ext cx="72548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ine 32"/>
          <p:cNvSpPr>
            <a:spLocks noChangeShapeType="1"/>
          </p:cNvSpPr>
          <p:nvPr/>
        </p:nvSpPr>
        <p:spPr bwMode="auto">
          <a:xfrm flipH="1">
            <a:off x="2362200" y="2514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6000761" y="2285992"/>
            <a:ext cx="178594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>
                <a:solidFill>
                  <a:schemeClr val="tx1"/>
                </a:solidFill>
                <a:sym typeface="Wingdings" pitchFamily="2" charset="2"/>
              </a:rPr>
              <a:t>     </a:t>
            </a:r>
            <a:r>
              <a:rPr lang="en-US" sz="1400" b="0" dirty="0" smtClean="0">
                <a:solidFill>
                  <a:schemeClr val="tx1"/>
                </a:solidFill>
                <a:sym typeface="Wingdings" pitchFamily="2" charset="2"/>
              </a:rPr>
              <a:t>       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6000760" y="5558869"/>
            <a:ext cx="3000396" cy="5847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F6600"/>
                </a:solidFill>
              </a:rPr>
              <a:t>Leon-Garcia &amp; </a:t>
            </a:r>
            <a:r>
              <a:rPr lang="en-US" sz="1600" b="1" dirty="0" err="1">
                <a:solidFill>
                  <a:srgbClr val="FF6600"/>
                </a:solidFill>
              </a:rPr>
              <a:t>Widjaja</a:t>
            </a:r>
            <a:r>
              <a:rPr lang="en-US" sz="1600" b="1" dirty="0" smtClean="0">
                <a:solidFill>
                  <a:srgbClr val="FF6600"/>
                </a:solidFill>
              </a:rPr>
              <a:t>:</a:t>
            </a:r>
          </a:p>
          <a:p>
            <a:pPr eaLnBrk="0" hangingPunct="0"/>
            <a:r>
              <a:rPr lang="en-US" sz="1600" b="1" dirty="0" smtClean="0">
                <a:solidFill>
                  <a:srgbClr val="FF6600"/>
                </a:solidFill>
              </a:rPr>
              <a:t> </a:t>
            </a:r>
            <a:r>
              <a:rPr lang="en-US" sz="1600" b="1" i="1" dirty="0">
                <a:solidFill>
                  <a:srgbClr val="FF6600"/>
                </a:solidFill>
              </a:rPr>
              <a:t>Communication </a:t>
            </a:r>
            <a:r>
              <a:rPr lang="en-US" sz="1600" b="1" i="1" dirty="0" smtClean="0">
                <a:solidFill>
                  <a:srgbClr val="FF6600"/>
                </a:solidFill>
              </a:rPr>
              <a:t>Networks</a:t>
            </a:r>
            <a:endParaRPr lang="en-US" sz="1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81548"/>
            <a:ext cx="8229600" cy="99059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 smtClean="0"/>
              <a:t>Figure 1-35. (a) Wireless networking with a base station.  (b) Ad hoc networking.</a:t>
            </a:r>
          </a:p>
        </p:txBody>
      </p:sp>
      <p:pic>
        <p:nvPicPr>
          <p:cNvPr id="7" name="Picture 4" descr="1-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821612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Wireless LANs (WLANs)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1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84" y="115888"/>
            <a:ext cx="9787006" cy="792162"/>
          </a:xfrm>
        </p:spPr>
        <p:txBody>
          <a:bodyPr/>
          <a:lstStyle/>
          <a:p>
            <a:r>
              <a:rPr lang="en-US" sz="4000" dirty="0" smtClean="0"/>
              <a:t>Wireless Sensor Networks (WSNs)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596" y="5000636"/>
            <a:ext cx="8229600" cy="87151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WSNs can have mobile or fixed nodes but require a routing algorithm and normally have power concerns.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12776"/>
            <a:ext cx="859777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auto">
          <a:xfrm>
            <a:off x="4857752" y="4238232"/>
            <a:ext cx="1700218" cy="34289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N. </a:t>
            </a:r>
            <a:r>
              <a:rPr lang="en-US" sz="1800" dirty="0" err="1" smtClean="0"/>
              <a:t>C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hohan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44624"/>
            <a:ext cx="9324528" cy="792162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Metropolitan Area Networks (MANs)</a:t>
            </a:r>
          </a:p>
        </p:txBody>
      </p:sp>
      <p:pic>
        <p:nvPicPr>
          <p:cNvPr id="7" name="Picture 4" descr="1-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5301" y="1142984"/>
            <a:ext cx="7195723" cy="396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-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488" y="1149350"/>
            <a:ext cx="7173912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5267324"/>
            <a:ext cx="7772400" cy="80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1-8. A metropolitan area network based on cable TV.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3251200" y="1727198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3571875" y="1403348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3454400" y="2020886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3825875" y="2012948"/>
            <a:ext cx="34925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6"/>
          <p:cNvSpPr>
            <a:spLocks noChangeShapeType="1"/>
          </p:cNvSpPr>
          <p:nvPr/>
        </p:nvSpPr>
        <p:spPr bwMode="auto">
          <a:xfrm>
            <a:off x="3598863" y="1454148"/>
            <a:ext cx="33337" cy="2301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7"/>
          <p:cNvSpPr>
            <a:spLocks noChangeShapeType="1"/>
          </p:cNvSpPr>
          <p:nvPr/>
        </p:nvSpPr>
        <p:spPr bwMode="auto">
          <a:xfrm>
            <a:off x="3302000" y="1739898"/>
            <a:ext cx="26511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8"/>
          <p:cNvSpPr>
            <a:spLocks noChangeShapeType="1"/>
          </p:cNvSpPr>
          <p:nvPr/>
        </p:nvSpPr>
        <p:spPr bwMode="auto">
          <a:xfrm flipV="1">
            <a:off x="3476625" y="1822448"/>
            <a:ext cx="128588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9"/>
          <p:cNvSpPr>
            <a:spLocks noChangeShapeType="1"/>
          </p:cNvSpPr>
          <p:nvPr/>
        </p:nvSpPr>
        <p:spPr bwMode="auto">
          <a:xfrm flipH="1" flipV="1">
            <a:off x="3730625" y="1841498"/>
            <a:ext cx="111125" cy="165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0"/>
          <p:cNvSpPr>
            <a:spLocks noChangeArrowheads="1"/>
          </p:cNvSpPr>
          <p:nvPr/>
        </p:nvSpPr>
        <p:spPr bwMode="auto">
          <a:xfrm>
            <a:off x="3571875" y="1701798"/>
            <a:ext cx="169863" cy="1206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1"/>
          <p:cNvSpPr>
            <a:spLocks noChangeShapeType="1"/>
          </p:cNvSpPr>
          <p:nvPr/>
        </p:nvSpPr>
        <p:spPr bwMode="auto">
          <a:xfrm>
            <a:off x="3576638" y="1708148"/>
            <a:ext cx="169862" cy="1174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2"/>
          <p:cNvSpPr>
            <a:spLocks noChangeShapeType="1"/>
          </p:cNvSpPr>
          <p:nvPr/>
        </p:nvSpPr>
        <p:spPr bwMode="auto">
          <a:xfrm flipV="1">
            <a:off x="3579813" y="1695448"/>
            <a:ext cx="158750" cy="1349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3"/>
          <p:cNvSpPr>
            <a:spLocks noChangeArrowheads="1"/>
          </p:cNvSpPr>
          <p:nvPr/>
        </p:nvSpPr>
        <p:spPr bwMode="auto">
          <a:xfrm>
            <a:off x="5168900" y="1816098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Rectangle 14"/>
          <p:cNvSpPr>
            <a:spLocks noChangeArrowheads="1"/>
          </p:cNvSpPr>
          <p:nvPr/>
        </p:nvSpPr>
        <p:spPr bwMode="auto">
          <a:xfrm>
            <a:off x="4848225" y="2139948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15"/>
          <p:cNvSpPr>
            <a:spLocks noChangeArrowheads="1"/>
          </p:cNvSpPr>
          <p:nvPr/>
        </p:nvSpPr>
        <p:spPr bwMode="auto">
          <a:xfrm>
            <a:off x="4965700" y="1522411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6"/>
          <p:cNvSpPr>
            <a:spLocks noChangeArrowheads="1"/>
          </p:cNvSpPr>
          <p:nvPr/>
        </p:nvSpPr>
        <p:spPr bwMode="auto">
          <a:xfrm>
            <a:off x="4592638" y="1530348"/>
            <a:ext cx="34925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7"/>
          <p:cNvSpPr>
            <a:spLocks noChangeShapeType="1"/>
          </p:cNvSpPr>
          <p:nvPr/>
        </p:nvSpPr>
        <p:spPr bwMode="auto">
          <a:xfrm flipH="1" flipV="1">
            <a:off x="4808538" y="1871661"/>
            <a:ext cx="58737" cy="2571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Line 18"/>
          <p:cNvSpPr>
            <a:spLocks noChangeShapeType="1"/>
          </p:cNvSpPr>
          <p:nvPr/>
        </p:nvSpPr>
        <p:spPr bwMode="auto">
          <a:xfrm flipH="1">
            <a:off x="4873625" y="1828798"/>
            <a:ext cx="29051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Line 19"/>
          <p:cNvSpPr>
            <a:spLocks noChangeShapeType="1"/>
          </p:cNvSpPr>
          <p:nvPr/>
        </p:nvSpPr>
        <p:spPr bwMode="auto">
          <a:xfrm flipH="1">
            <a:off x="4835525" y="1576386"/>
            <a:ext cx="153988" cy="1587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Line 20"/>
          <p:cNvSpPr>
            <a:spLocks noChangeShapeType="1"/>
          </p:cNvSpPr>
          <p:nvPr/>
        </p:nvSpPr>
        <p:spPr bwMode="auto">
          <a:xfrm>
            <a:off x="4624388" y="1576386"/>
            <a:ext cx="85725" cy="139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Rectangle 21"/>
          <p:cNvSpPr>
            <a:spLocks noChangeArrowheads="1"/>
          </p:cNvSpPr>
          <p:nvPr/>
        </p:nvSpPr>
        <p:spPr bwMode="auto">
          <a:xfrm>
            <a:off x="4711700" y="1747836"/>
            <a:ext cx="169863" cy="1206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Line 22"/>
          <p:cNvSpPr>
            <a:spLocks noChangeShapeType="1"/>
          </p:cNvSpPr>
          <p:nvPr/>
        </p:nvSpPr>
        <p:spPr bwMode="auto">
          <a:xfrm flipH="1" flipV="1">
            <a:off x="4694238" y="1731961"/>
            <a:ext cx="195262" cy="1412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Line 23"/>
          <p:cNvSpPr>
            <a:spLocks noChangeShapeType="1"/>
          </p:cNvSpPr>
          <p:nvPr/>
        </p:nvSpPr>
        <p:spPr bwMode="auto">
          <a:xfrm flipH="1">
            <a:off x="4702175" y="1751011"/>
            <a:ext cx="184150" cy="1095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Rectangle 24"/>
          <p:cNvSpPr>
            <a:spLocks noChangeArrowheads="1"/>
          </p:cNvSpPr>
          <p:nvPr/>
        </p:nvSpPr>
        <p:spPr bwMode="auto">
          <a:xfrm>
            <a:off x="3217863" y="2824161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5"/>
          <p:cNvSpPr>
            <a:spLocks noChangeArrowheads="1"/>
          </p:cNvSpPr>
          <p:nvPr/>
        </p:nvSpPr>
        <p:spPr bwMode="auto">
          <a:xfrm>
            <a:off x="3538538" y="2500311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Rectangle 26"/>
          <p:cNvSpPr>
            <a:spLocks noChangeArrowheads="1"/>
          </p:cNvSpPr>
          <p:nvPr/>
        </p:nvSpPr>
        <p:spPr bwMode="auto">
          <a:xfrm>
            <a:off x="3421063" y="3117848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1" name="Rectangle 27"/>
          <p:cNvSpPr>
            <a:spLocks noChangeArrowheads="1"/>
          </p:cNvSpPr>
          <p:nvPr/>
        </p:nvSpPr>
        <p:spPr bwMode="auto">
          <a:xfrm>
            <a:off x="3792538" y="3109911"/>
            <a:ext cx="34925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Line 28"/>
          <p:cNvSpPr>
            <a:spLocks noChangeShapeType="1"/>
          </p:cNvSpPr>
          <p:nvPr/>
        </p:nvSpPr>
        <p:spPr bwMode="auto">
          <a:xfrm>
            <a:off x="3565525" y="2549523"/>
            <a:ext cx="33338" cy="2317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Line 29"/>
          <p:cNvSpPr>
            <a:spLocks noChangeShapeType="1"/>
          </p:cNvSpPr>
          <p:nvPr/>
        </p:nvSpPr>
        <p:spPr bwMode="auto">
          <a:xfrm>
            <a:off x="3268663" y="2836861"/>
            <a:ext cx="26511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Line 30"/>
          <p:cNvSpPr>
            <a:spLocks noChangeShapeType="1"/>
          </p:cNvSpPr>
          <p:nvPr/>
        </p:nvSpPr>
        <p:spPr bwMode="auto">
          <a:xfrm flipV="1">
            <a:off x="3443288" y="2917823"/>
            <a:ext cx="128587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Line 31"/>
          <p:cNvSpPr>
            <a:spLocks noChangeShapeType="1"/>
          </p:cNvSpPr>
          <p:nvPr/>
        </p:nvSpPr>
        <p:spPr bwMode="auto">
          <a:xfrm flipH="1" flipV="1">
            <a:off x="3697288" y="2936873"/>
            <a:ext cx="111125" cy="165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Rectangle 32"/>
          <p:cNvSpPr>
            <a:spLocks noChangeArrowheads="1"/>
          </p:cNvSpPr>
          <p:nvPr/>
        </p:nvSpPr>
        <p:spPr bwMode="auto">
          <a:xfrm>
            <a:off x="3538538" y="2797173"/>
            <a:ext cx="169862" cy="1206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Line 33"/>
          <p:cNvSpPr>
            <a:spLocks noChangeShapeType="1"/>
          </p:cNvSpPr>
          <p:nvPr/>
        </p:nvSpPr>
        <p:spPr bwMode="auto">
          <a:xfrm>
            <a:off x="3543300" y="2805111"/>
            <a:ext cx="169863" cy="1174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Line 34"/>
          <p:cNvSpPr>
            <a:spLocks noChangeShapeType="1"/>
          </p:cNvSpPr>
          <p:nvPr/>
        </p:nvSpPr>
        <p:spPr bwMode="auto">
          <a:xfrm flipV="1">
            <a:off x="3546475" y="2792411"/>
            <a:ext cx="158750" cy="1349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Rectangle 35"/>
          <p:cNvSpPr>
            <a:spLocks noChangeArrowheads="1"/>
          </p:cNvSpPr>
          <p:nvPr/>
        </p:nvSpPr>
        <p:spPr bwMode="auto">
          <a:xfrm>
            <a:off x="5189538" y="2816223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Rectangle 36"/>
          <p:cNvSpPr>
            <a:spLocks noChangeArrowheads="1"/>
          </p:cNvSpPr>
          <p:nvPr/>
        </p:nvSpPr>
        <p:spPr bwMode="auto">
          <a:xfrm>
            <a:off x="4868863" y="2492373"/>
            <a:ext cx="34925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7"/>
          <p:cNvSpPr>
            <a:spLocks noChangeArrowheads="1"/>
          </p:cNvSpPr>
          <p:nvPr/>
        </p:nvSpPr>
        <p:spPr bwMode="auto">
          <a:xfrm>
            <a:off x="4987925" y="3109911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2" name="Rectangle 38"/>
          <p:cNvSpPr>
            <a:spLocks noChangeArrowheads="1"/>
          </p:cNvSpPr>
          <p:nvPr/>
        </p:nvSpPr>
        <p:spPr bwMode="auto">
          <a:xfrm>
            <a:off x="4614863" y="3101973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3" name="Line 39"/>
          <p:cNvSpPr>
            <a:spLocks noChangeShapeType="1"/>
          </p:cNvSpPr>
          <p:nvPr/>
        </p:nvSpPr>
        <p:spPr bwMode="auto">
          <a:xfrm flipH="1">
            <a:off x="4830763" y="2541586"/>
            <a:ext cx="57150" cy="2317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Line 40"/>
          <p:cNvSpPr>
            <a:spLocks noChangeShapeType="1"/>
          </p:cNvSpPr>
          <p:nvPr/>
        </p:nvSpPr>
        <p:spPr bwMode="auto">
          <a:xfrm flipH="1">
            <a:off x="4894263" y="2828923"/>
            <a:ext cx="292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5" name="Line 41"/>
          <p:cNvSpPr>
            <a:spLocks noChangeShapeType="1"/>
          </p:cNvSpPr>
          <p:nvPr/>
        </p:nvSpPr>
        <p:spPr bwMode="auto">
          <a:xfrm flipH="1" flipV="1">
            <a:off x="4856163" y="2909886"/>
            <a:ext cx="155575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6" name="Line 42"/>
          <p:cNvSpPr>
            <a:spLocks noChangeShapeType="1"/>
          </p:cNvSpPr>
          <p:nvPr/>
        </p:nvSpPr>
        <p:spPr bwMode="auto">
          <a:xfrm flipV="1">
            <a:off x="4645025" y="2928936"/>
            <a:ext cx="87313" cy="165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3"/>
          <p:cNvSpPr>
            <a:spLocks noChangeArrowheads="1"/>
          </p:cNvSpPr>
          <p:nvPr/>
        </p:nvSpPr>
        <p:spPr bwMode="auto">
          <a:xfrm>
            <a:off x="4732338" y="2789236"/>
            <a:ext cx="171450" cy="1206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8" name="Line 44"/>
          <p:cNvSpPr>
            <a:spLocks noChangeShapeType="1"/>
          </p:cNvSpPr>
          <p:nvPr/>
        </p:nvSpPr>
        <p:spPr bwMode="auto">
          <a:xfrm flipH="1">
            <a:off x="4716463" y="2797173"/>
            <a:ext cx="195262" cy="1158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9" name="Line 45"/>
          <p:cNvSpPr>
            <a:spLocks noChangeShapeType="1"/>
          </p:cNvSpPr>
          <p:nvPr/>
        </p:nvSpPr>
        <p:spPr bwMode="auto">
          <a:xfrm flipH="1" flipV="1">
            <a:off x="4722813" y="2784473"/>
            <a:ext cx="184150" cy="1349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0" name="Line 46"/>
          <p:cNvSpPr>
            <a:spLocks noChangeShapeType="1"/>
          </p:cNvSpPr>
          <p:nvPr/>
        </p:nvSpPr>
        <p:spPr bwMode="auto">
          <a:xfrm>
            <a:off x="3779838" y="1800223"/>
            <a:ext cx="906462" cy="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Line 47"/>
          <p:cNvSpPr>
            <a:spLocks noChangeShapeType="1"/>
          </p:cNvSpPr>
          <p:nvPr/>
        </p:nvSpPr>
        <p:spPr bwMode="auto">
          <a:xfrm>
            <a:off x="3676650" y="1851023"/>
            <a:ext cx="0" cy="92075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2" name="Line 48"/>
          <p:cNvSpPr>
            <a:spLocks noChangeShapeType="1"/>
          </p:cNvSpPr>
          <p:nvPr/>
        </p:nvSpPr>
        <p:spPr bwMode="auto">
          <a:xfrm>
            <a:off x="4787900" y="1911348"/>
            <a:ext cx="0" cy="815975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3" name="Line 49"/>
          <p:cNvSpPr>
            <a:spLocks noChangeShapeType="1"/>
          </p:cNvSpPr>
          <p:nvPr/>
        </p:nvSpPr>
        <p:spPr bwMode="auto">
          <a:xfrm>
            <a:off x="3725863" y="2852736"/>
            <a:ext cx="998537" cy="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Rectangle 50"/>
          <p:cNvSpPr>
            <a:spLocks noChangeArrowheads="1"/>
          </p:cNvSpPr>
          <p:nvPr/>
        </p:nvSpPr>
        <p:spPr bwMode="auto">
          <a:xfrm>
            <a:off x="5797550" y="1722416"/>
            <a:ext cx="2846416" cy="92076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Metropolitan network </a:t>
            </a:r>
            <a:r>
              <a:rPr lang="en-US" sz="1800" b="1" dirty="0">
                <a:solidFill>
                  <a:srgbClr val="0033CC"/>
                </a:solidFill>
              </a:rPr>
              <a:t>A</a:t>
            </a:r>
            <a:r>
              <a:rPr lang="en-US" sz="1800" b="0" dirty="0">
                <a:solidFill>
                  <a:schemeClr val="tx1"/>
                </a:solidFill>
              </a:rPr>
              <a:t> consists of  access </a:t>
            </a:r>
            <a:r>
              <a:rPr lang="en-US" sz="1800" b="0" dirty="0" err="1" smtClean="0">
                <a:solidFill>
                  <a:schemeClr val="tx1"/>
                </a:solidFill>
              </a:rPr>
              <a:t>subnetworks</a:t>
            </a:r>
            <a:r>
              <a:rPr lang="en-US" sz="1800" dirty="0" smtClean="0"/>
              <a:t>: </a:t>
            </a:r>
            <a:r>
              <a:rPr lang="en-US" sz="1800" b="1" dirty="0" smtClean="0">
                <a:solidFill>
                  <a:srgbClr val="0033CC"/>
                </a:solidFill>
              </a:rPr>
              <a:t>a</a:t>
            </a:r>
            <a:r>
              <a:rPr lang="en-US" sz="1800" b="1" dirty="0">
                <a:solidFill>
                  <a:srgbClr val="0033CC"/>
                </a:solidFill>
              </a:rPr>
              <a:t>, b, c, d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4757744" y="4511694"/>
            <a:ext cx="273050" cy="246062"/>
            <a:chOff x="2749" y="3201"/>
            <a:chExt cx="120" cy="120"/>
          </a:xfrm>
        </p:grpSpPr>
        <p:sp>
          <p:nvSpPr>
            <p:cNvPr id="33893" name="Rectangle 52"/>
            <p:cNvSpPr>
              <a:spLocks noChangeArrowheads="1"/>
            </p:cNvSpPr>
            <p:nvPr/>
          </p:nvSpPr>
          <p:spPr bwMode="auto">
            <a:xfrm>
              <a:off x="2753" y="3210"/>
              <a:ext cx="109" cy="96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4" name="Line 53"/>
            <p:cNvSpPr>
              <a:spLocks noChangeShapeType="1"/>
            </p:cNvSpPr>
            <p:nvPr/>
          </p:nvSpPr>
          <p:spPr bwMode="auto">
            <a:xfrm>
              <a:off x="2755" y="3209"/>
              <a:ext cx="114" cy="10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5" name="Line 54"/>
            <p:cNvSpPr>
              <a:spLocks noChangeShapeType="1"/>
            </p:cNvSpPr>
            <p:nvPr/>
          </p:nvSpPr>
          <p:spPr bwMode="auto">
            <a:xfrm flipV="1">
              <a:off x="2749" y="3201"/>
              <a:ext cx="120" cy="12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46" name="Line 55"/>
          <p:cNvSpPr>
            <a:spLocks noChangeShapeType="1"/>
          </p:cNvSpPr>
          <p:nvPr/>
        </p:nvSpPr>
        <p:spPr bwMode="auto">
          <a:xfrm flipV="1">
            <a:off x="3675069" y="4618056"/>
            <a:ext cx="1052513" cy="344488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Line 56"/>
          <p:cNvSpPr>
            <a:spLocks noChangeShapeType="1"/>
          </p:cNvSpPr>
          <p:nvPr/>
        </p:nvSpPr>
        <p:spPr bwMode="auto">
          <a:xfrm flipV="1">
            <a:off x="4535494" y="4745056"/>
            <a:ext cx="315913" cy="579438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8" name="Line 57"/>
          <p:cNvSpPr>
            <a:spLocks noChangeShapeType="1"/>
          </p:cNvSpPr>
          <p:nvPr/>
        </p:nvSpPr>
        <p:spPr bwMode="auto">
          <a:xfrm>
            <a:off x="3562357" y="5149869"/>
            <a:ext cx="839787" cy="220662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9" name="Line 58"/>
          <p:cNvSpPr>
            <a:spLocks noChangeShapeType="1"/>
          </p:cNvSpPr>
          <p:nvPr/>
        </p:nvSpPr>
        <p:spPr bwMode="auto">
          <a:xfrm>
            <a:off x="4414844" y="4356119"/>
            <a:ext cx="322263" cy="190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Line 59"/>
          <p:cNvSpPr>
            <a:spLocks noChangeShapeType="1"/>
          </p:cNvSpPr>
          <p:nvPr/>
        </p:nvSpPr>
        <p:spPr bwMode="auto">
          <a:xfrm flipH="1">
            <a:off x="4948244" y="4279919"/>
            <a:ext cx="236538" cy="241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1" name="Line 60"/>
          <p:cNvSpPr>
            <a:spLocks noChangeShapeType="1"/>
          </p:cNvSpPr>
          <p:nvPr/>
        </p:nvSpPr>
        <p:spPr bwMode="auto">
          <a:xfrm flipH="1" flipV="1">
            <a:off x="4910144" y="4648219"/>
            <a:ext cx="255588" cy="1952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2" name="Line 61"/>
          <p:cNvSpPr>
            <a:spLocks noChangeShapeType="1"/>
          </p:cNvSpPr>
          <p:nvPr/>
        </p:nvSpPr>
        <p:spPr bwMode="auto">
          <a:xfrm flipV="1">
            <a:off x="4384682" y="5541981"/>
            <a:ext cx="77787" cy="266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Line 62"/>
          <p:cNvSpPr>
            <a:spLocks noChangeShapeType="1"/>
          </p:cNvSpPr>
          <p:nvPr/>
        </p:nvSpPr>
        <p:spPr bwMode="auto">
          <a:xfrm flipH="1" flipV="1">
            <a:off x="4533907" y="5451494"/>
            <a:ext cx="368300" cy="1857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4" name="Rectangle 63"/>
          <p:cNvSpPr>
            <a:spLocks noChangeArrowheads="1"/>
          </p:cNvSpPr>
          <p:nvPr/>
        </p:nvSpPr>
        <p:spPr bwMode="auto">
          <a:xfrm>
            <a:off x="5888038" y="3972007"/>
            <a:ext cx="2541614" cy="2028761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National network consists of regional </a:t>
            </a:r>
            <a:r>
              <a:rPr lang="en-US" sz="1800" b="0" dirty="0" err="1" smtClean="0">
                <a:solidFill>
                  <a:schemeClr val="tx1"/>
                </a:solidFill>
              </a:rPr>
              <a:t>subnetworks</a:t>
            </a:r>
            <a:r>
              <a:rPr lang="en-US" sz="1800" b="0" dirty="0" smtClean="0">
                <a:solidFill>
                  <a:schemeClr val="tx1"/>
                </a:solidFill>
              </a:rPr>
              <a:t>: </a:t>
            </a:r>
            <a:r>
              <a:rPr lang="en-US" sz="1800" b="1" dirty="0">
                <a:solidFill>
                  <a:schemeClr val="accent6"/>
                </a:solidFill>
                <a:latin typeface="Symbol" pitchFamily="18" charset="2"/>
              </a:rPr>
              <a:t>a, b, g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ct val="0"/>
              </a:spcBef>
            </a:pPr>
            <a:endParaRPr lang="en-US" sz="1800" b="0" dirty="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Metropolitan network </a:t>
            </a:r>
            <a:r>
              <a:rPr lang="en-US" sz="1800" b="1" dirty="0">
                <a:solidFill>
                  <a:srgbClr val="0033CC"/>
                </a:solidFill>
              </a:rPr>
              <a:t>A</a:t>
            </a:r>
            <a:r>
              <a:rPr lang="en-US" sz="1800" b="0" dirty="0">
                <a:solidFill>
                  <a:schemeClr val="tx1"/>
                </a:solidFill>
              </a:rPr>
              <a:t> is part of regional </a:t>
            </a:r>
            <a:r>
              <a:rPr lang="en-US" sz="1800" b="0" dirty="0" err="1">
                <a:solidFill>
                  <a:schemeClr val="tx1"/>
                </a:solidFill>
              </a:rPr>
              <a:t>subnetwork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accent6"/>
                </a:solidFill>
                <a:latin typeface="Arial" charset="0"/>
                <a:sym typeface="Symbol" pitchFamily="18" charset="2"/>
              </a:rPr>
              <a:t>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3855" name="Rectangle 64"/>
          <p:cNvSpPr>
            <a:spLocks noChangeArrowheads="1"/>
          </p:cNvSpPr>
          <p:nvPr/>
        </p:nvSpPr>
        <p:spPr bwMode="auto">
          <a:xfrm>
            <a:off x="4086225" y="2122486"/>
            <a:ext cx="3016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</a:rPr>
              <a:t>A</a:t>
            </a:r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5143504" y="4214818"/>
            <a:ext cx="415925" cy="304800"/>
            <a:chOff x="2945" y="2746"/>
            <a:chExt cx="262" cy="192"/>
          </a:xfrm>
        </p:grpSpPr>
        <p:sp>
          <p:nvSpPr>
            <p:cNvPr id="33891" name="Oval 66"/>
            <p:cNvSpPr>
              <a:spLocks noChangeArrowheads="1"/>
            </p:cNvSpPr>
            <p:nvPr/>
          </p:nvSpPr>
          <p:spPr bwMode="auto">
            <a:xfrm>
              <a:off x="2945" y="2763"/>
              <a:ext cx="223" cy="162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2" name="Rectangle 67"/>
            <p:cNvSpPr>
              <a:spLocks noChangeArrowheads="1"/>
            </p:cNvSpPr>
            <p:nvPr/>
          </p:nvSpPr>
          <p:spPr bwMode="auto">
            <a:xfrm>
              <a:off x="2958" y="2746"/>
              <a:ext cx="24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 dirty="0">
                  <a:solidFill>
                    <a:srgbClr val="0033CC"/>
                  </a:solidFill>
                </a:rPr>
                <a:t>A</a:t>
              </a:r>
            </a:p>
          </p:txBody>
        </p:sp>
      </p:grpSp>
      <p:sp>
        <p:nvSpPr>
          <p:cNvPr id="33857" name="Rectangle 68"/>
          <p:cNvSpPr>
            <a:spLocks noChangeArrowheads="1"/>
          </p:cNvSpPr>
          <p:nvPr/>
        </p:nvSpPr>
        <p:spPr bwMode="auto">
          <a:xfrm>
            <a:off x="1857356" y="3422653"/>
            <a:ext cx="4010044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Hierarchical Network Topology</a:t>
            </a:r>
          </a:p>
        </p:txBody>
      </p:sp>
      <p:sp>
        <p:nvSpPr>
          <p:cNvPr id="33858" name="Rectangle 69"/>
          <p:cNvSpPr>
            <a:spLocks noChangeArrowheads="1"/>
          </p:cNvSpPr>
          <p:nvPr/>
        </p:nvSpPr>
        <p:spPr bwMode="auto">
          <a:xfrm>
            <a:off x="3419475" y="1112836"/>
            <a:ext cx="3857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1*</a:t>
            </a:r>
          </a:p>
        </p:txBody>
      </p:sp>
      <p:sp>
        <p:nvSpPr>
          <p:cNvPr id="33859" name="Rectangle 70"/>
          <p:cNvSpPr>
            <a:spLocks noChangeArrowheads="1"/>
          </p:cNvSpPr>
          <p:nvPr/>
        </p:nvSpPr>
        <p:spPr bwMode="auto">
          <a:xfrm>
            <a:off x="3228975" y="1385886"/>
            <a:ext cx="38576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0033CC"/>
                </a:solidFill>
              </a:rPr>
              <a:t>a</a:t>
            </a:r>
          </a:p>
        </p:txBody>
      </p:sp>
      <p:sp>
        <p:nvSpPr>
          <p:cNvPr id="33860" name="Rectangle 71"/>
          <p:cNvSpPr>
            <a:spLocks noChangeArrowheads="1"/>
          </p:cNvSpPr>
          <p:nvPr/>
        </p:nvSpPr>
        <p:spPr bwMode="auto">
          <a:xfrm>
            <a:off x="3254375" y="2487611"/>
            <a:ext cx="38576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33861" name="Rectangle 72"/>
          <p:cNvSpPr>
            <a:spLocks noChangeArrowheads="1"/>
          </p:cNvSpPr>
          <p:nvPr/>
        </p:nvSpPr>
        <p:spPr bwMode="auto">
          <a:xfrm>
            <a:off x="4962525" y="1462086"/>
            <a:ext cx="38576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0033CC"/>
                </a:solidFill>
              </a:rPr>
              <a:t>b</a:t>
            </a:r>
          </a:p>
        </p:txBody>
      </p:sp>
      <p:sp>
        <p:nvSpPr>
          <p:cNvPr id="33862" name="Rectangle 73"/>
          <p:cNvSpPr>
            <a:spLocks noChangeArrowheads="1"/>
          </p:cNvSpPr>
          <p:nvPr/>
        </p:nvSpPr>
        <p:spPr bwMode="auto">
          <a:xfrm>
            <a:off x="4954588" y="2495548"/>
            <a:ext cx="38576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0033CC"/>
                </a:solidFill>
              </a:rPr>
              <a:t>d</a:t>
            </a:r>
          </a:p>
        </p:txBody>
      </p:sp>
      <p:sp>
        <p:nvSpPr>
          <p:cNvPr id="33863" name="Rectangle 74"/>
          <p:cNvSpPr>
            <a:spLocks noChangeArrowheads="1"/>
          </p:cNvSpPr>
          <p:nvPr/>
        </p:nvSpPr>
        <p:spPr bwMode="auto">
          <a:xfrm>
            <a:off x="4703769" y="5197494"/>
            <a:ext cx="4048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chemeClr val="accent6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33864" name="Rectangle 77"/>
          <p:cNvSpPr>
            <a:spLocks noChangeArrowheads="1"/>
          </p:cNvSpPr>
          <p:nvPr/>
        </p:nvSpPr>
        <p:spPr bwMode="auto">
          <a:xfrm>
            <a:off x="3036888" y="1754186"/>
            <a:ext cx="3778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865" name="Rectangle 78"/>
          <p:cNvSpPr>
            <a:spLocks noChangeArrowheads="1"/>
          </p:cNvSpPr>
          <p:nvPr/>
        </p:nvSpPr>
        <p:spPr bwMode="auto">
          <a:xfrm>
            <a:off x="3268663" y="2055811"/>
            <a:ext cx="3778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866" name="Rectangle 79"/>
          <p:cNvSpPr>
            <a:spLocks noChangeArrowheads="1"/>
          </p:cNvSpPr>
          <p:nvPr/>
        </p:nvSpPr>
        <p:spPr bwMode="auto">
          <a:xfrm>
            <a:off x="3843338" y="1865311"/>
            <a:ext cx="3778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867" name="Oval 80"/>
          <p:cNvSpPr>
            <a:spLocks noChangeArrowheads="1"/>
          </p:cNvSpPr>
          <p:nvPr/>
        </p:nvSpPr>
        <p:spPr bwMode="auto">
          <a:xfrm>
            <a:off x="5146682" y="47688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Oval 81"/>
          <p:cNvSpPr>
            <a:spLocks noChangeArrowheads="1"/>
          </p:cNvSpPr>
          <p:nvPr/>
        </p:nvSpPr>
        <p:spPr bwMode="auto">
          <a:xfrm>
            <a:off x="4181482" y="41719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9" name="Text Box 82"/>
          <p:cNvSpPr txBox="1">
            <a:spLocks noChangeArrowheads="1"/>
          </p:cNvSpPr>
          <p:nvPr/>
        </p:nvSpPr>
        <p:spPr bwMode="auto">
          <a:xfrm>
            <a:off x="5030794" y="4419609"/>
            <a:ext cx="330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chemeClr val="accent6"/>
                </a:solidFill>
                <a:latin typeface="Arial" charset="0"/>
                <a:sym typeface="Symbol" pitchFamily="18" charset="2"/>
              </a:rPr>
              <a:t></a:t>
            </a:r>
            <a:endParaRPr lang="en-US" sz="1800" b="1" dirty="0">
              <a:solidFill>
                <a:schemeClr val="accent6"/>
              </a:solidFill>
              <a:latin typeface="Arial" charset="0"/>
            </a:endParaRPr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3360744" y="4905394"/>
            <a:ext cx="273050" cy="246062"/>
            <a:chOff x="2749" y="3201"/>
            <a:chExt cx="120" cy="120"/>
          </a:xfrm>
        </p:grpSpPr>
        <p:sp>
          <p:nvSpPr>
            <p:cNvPr id="33888" name="Rectangle 84"/>
            <p:cNvSpPr>
              <a:spLocks noChangeArrowheads="1"/>
            </p:cNvSpPr>
            <p:nvPr/>
          </p:nvSpPr>
          <p:spPr bwMode="auto">
            <a:xfrm>
              <a:off x="2753" y="3210"/>
              <a:ext cx="109" cy="96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9" name="Line 85"/>
            <p:cNvSpPr>
              <a:spLocks noChangeShapeType="1"/>
            </p:cNvSpPr>
            <p:nvPr/>
          </p:nvSpPr>
          <p:spPr bwMode="auto">
            <a:xfrm>
              <a:off x="2755" y="3209"/>
              <a:ext cx="114" cy="10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0" name="Line 86"/>
            <p:cNvSpPr>
              <a:spLocks noChangeShapeType="1"/>
            </p:cNvSpPr>
            <p:nvPr/>
          </p:nvSpPr>
          <p:spPr bwMode="auto">
            <a:xfrm flipV="1">
              <a:off x="2749" y="3201"/>
              <a:ext cx="120" cy="12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71" name="Line 87"/>
          <p:cNvSpPr>
            <a:spLocks noChangeShapeType="1"/>
          </p:cNvSpPr>
          <p:nvPr/>
        </p:nvSpPr>
        <p:spPr bwMode="auto">
          <a:xfrm>
            <a:off x="3030544" y="4864119"/>
            <a:ext cx="322263" cy="190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2" name="Line 88"/>
          <p:cNvSpPr>
            <a:spLocks noChangeShapeType="1"/>
          </p:cNvSpPr>
          <p:nvPr/>
        </p:nvSpPr>
        <p:spPr bwMode="auto">
          <a:xfrm>
            <a:off x="3546482" y="4635519"/>
            <a:ext cx="4762" cy="279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3" name="Line 89"/>
          <p:cNvSpPr>
            <a:spLocks noChangeShapeType="1"/>
          </p:cNvSpPr>
          <p:nvPr/>
        </p:nvSpPr>
        <p:spPr bwMode="auto">
          <a:xfrm flipV="1">
            <a:off x="3362332" y="5130819"/>
            <a:ext cx="125412" cy="3603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Oval 90"/>
          <p:cNvSpPr>
            <a:spLocks noChangeArrowheads="1"/>
          </p:cNvSpPr>
          <p:nvPr/>
        </p:nvSpPr>
        <p:spPr bwMode="auto">
          <a:xfrm>
            <a:off x="3178182" y="54546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5" name="Oval 91"/>
          <p:cNvSpPr>
            <a:spLocks noChangeArrowheads="1"/>
          </p:cNvSpPr>
          <p:nvPr/>
        </p:nvSpPr>
        <p:spPr bwMode="auto">
          <a:xfrm>
            <a:off x="2797182" y="46799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6" name="Text Box 92"/>
          <p:cNvSpPr txBox="1">
            <a:spLocks noChangeArrowheads="1"/>
          </p:cNvSpPr>
          <p:nvPr/>
        </p:nvSpPr>
        <p:spPr bwMode="auto">
          <a:xfrm>
            <a:off x="3011494" y="4954606"/>
            <a:ext cx="330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chemeClr val="accent6"/>
                </a:solidFill>
                <a:latin typeface="Arial" charset="0"/>
                <a:sym typeface="Symbol" pitchFamily="18" charset="2"/>
              </a:rPr>
              <a:t></a:t>
            </a:r>
            <a:endParaRPr lang="en-US" sz="1800" b="1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33877" name="Oval 93"/>
          <p:cNvSpPr>
            <a:spLocks noChangeArrowheads="1"/>
          </p:cNvSpPr>
          <p:nvPr/>
        </p:nvSpPr>
        <p:spPr bwMode="auto">
          <a:xfrm>
            <a:off x="3355982" y="43878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4351344" y="5248294"/>
            <a:ext cx="273050" cy="246062"/>
            <a:chOff x="2749" y="3201"/>
            <a:chExt cx="120" cy="120"/>
          </a:xfrm>
        </p:grpSpPr>
        <p:sp>
          <p:nvSpPr>
            <p:cNvPr id="33885" name="Rectangle 95"/>
            <p:cNvSpPr>
              <a:spLocks noChangeArrowheads="1"/>
            </p:cNvSpPr>
            <p:nvPr/>
          </p:nvSpPr>
          <p:spPr bwMode="auto">
            <a:xfrm>
              <a:off x="2753" y="3210"/>
              <a:ext cx="109" cy="96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6" name="Line 96"/>
            <p:cNvSpPr>
              <a:spLocks noChangeShapeType="1"/>
            </p:cNvSpPr>
            <p:nvPr/>
          </p:nvSpPr>
          <p:spPr bwMode="auto">
            <a:xfrm>
              <a:off x="2755" y="3209"/>
              <a:ext cx="114" cy="10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7" name="Line 97"/>
            <p:cNvSpPr>
              <a:spLocks noChangeShapeType="1"/>
            </p:cNvSpPr>
            <p:nvPr/>
          </p:nvSpPr>
          <p:spPr bwMode="auto">
            <a:xfrm flipV="1">
              <a:off x="2749" y="3201"/>
              <a:ext cx="120" cy="12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79" name="Oval 98"/>
          <p:cNvSpPr>
            <a:spLocks noChangeArrowheads="1"/>
          </p:cNvSpPr>
          <p:nvPr/>
        </p:nvSpPr>
        <p:spPr bwMode="auto">
          <a:xfrm>
            <a:off x="4181482" y="5815031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80" name="Oval 99"/>
          <p:cNvSpPr>
            <a:spLocks noChangeArrowheads="1"/>
          </p:cNvSpPr>
          <p:nvPr/>
        </p:nvSpPr>
        <p:spPr bwMode="auto">
          <a:xfrm>
            <a:off x="4841882" y="56070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4" name="Rectangle 108"/>
          <p:cNvSpPr>
            <a:spLocks noChangeArrowheads="1"/>
          </p:cNvSpPr>
          <p:nvPr/>
        </p:nvSpPr>
        <p:spPr bwMode="auto">
          <a:xfrm>
            <a:off x="108520" y="65070"/>
            <a:ext cx="9144000" cy="8636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MANs within a Hierarchical Topology</a:t>
            </a:r>
            <a:r>
              <a:rPr lang="en-US" sz="3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36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29396"/>
            <a:ext cx="914400" cy="428604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06" name="Text Box 13"/>
          <p:cNvSpPr txBox="1">
            <a:spLocks noChangeArrowheads="1"/>
          </p:cNvSpPr>
          <p:nvPr/>
        </p:nvSpPr>
        <p:spPr bwMode="auto">
          <a:xfrm>
            <a:off x="71406" y="5558869"/>
            <a:ext cx="2786082" cy="5847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F6600"/>
                </a:solidFill>
              </a:rPr>
              <a:t>Leon-Garcia &amp; </a:t>
            </a:r>
            <a:r>
              <a:rPr lang="en-US" sz="1600" b="1" dirty="0" err="1">
                <a:solidFill>
                  <a:srgbClr val="FF6600"/>
                </a:solidFill>
              </a:rPr>
              <a:t>Widjaja</a:t>
            </a:r>
            <a:r>
              <a:rPr lang="en-US" sz="1600" b="1" dirty="0" smtClean="0">
                <a:solidFill>
                  <a:srgbClr val="FF6600"/>
                </a:solidFill>
              </a:rPr>
              <a:t>:</a:t>
            </a:r>
          </a:p>
          <a:p>
            <a:pPr eaLnBrk="0" hangingPunct="0"/>
            <a:r>
              <a:rPr lang="en-US" sz="1600" b="1" dirty="0" smtClean="0">
                <a:solidFill>
                  <a:srgbClr val="FF6600"/>
                </a:solidFill>
              </a:rPr>
              <a:t> </a:t>
            </a:r>
            <a:r>
              <a:rPr lang="en-US" sz="1600" b="1" i="1" dirty="0">
                <a:solidFill>
                  <a:srgbClr val="FF6600"/>
                </a:solidFill>
              </a:rPr>
              <a:t>Communication </a:t>
            </a:r>
            <a:r>
              <a:rPr lang="en-US" sz="1600" b="1" i="1" dirty="0" smtClean="0">
                <a:solidFill>
                  <a:srgbClr val="FF6600"/>
                </a:solidFill>
              </a:rPr>
              <a:t>Networks</a:t>
            </a:r>
            <a:endParaRPr lang="en-US" sz="1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91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 Classification by Size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6287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WANs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{Wide Area Networks}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also referred to as “point-to-point” networks.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ARPANET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  Internet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usually hierarchical with a backbone.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Enterprise Networks, Autonomous Systems (ASs)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VPNs (Virtual Private Networks).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1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bg2"/>
                </a:solidFill>
              </a:rPr>
              <a:t/>
            </a:r>
            <a:br>
              <a:rPr lang="en-US" b="0" dirty="0" smtClean="0">
                <a:solidFill>
                  <a:schemeClr val="bg2"/>
                </a:solidFill>
              </a:rPr>
            </a:br>
            <a:r>
              <a:rPr lang="en-US" b="0" dirty="0" smtClean="0">
                <a:solidFill>
                  <a:schemeClr val="bg2"/>
                </a:solidFill>
              </a:rPr>
              <a:t/>
            </a:r>
            <a:br>
              <a:rPr lang="en-US" b="0" dirty="0" smtClean="0">
                <a:solidFill>
                  <a:schemeClr val="bg2"/>
                </a:solidFill>
              </a:rPr>
            </a:br>
            <a:r>
              <a:rPr lang="en-US" dirty="0" err="1" smtClean="0"/>
              <a:t>ARPAnet</a:t>
            </a:r>
            <a:r>
              <a:rPr lang="en-US" dirty="0" smtClean="0"/>
              <a:t> circa 1972</a:t>
            </a:r>
            <a:r>
              <a:rPr lang="en-US" b="0" dirty="0" smtClean="0">
                <a:solidFill>
                  <a:schemeClr val="bg2"/>
                </a:solidFill>
              </a:rPr>
              <a:t/>
            </a:r>
            <a:br>
              <a:rPr lang="en-US" b="0" dirty="0" smtClean="0">
                <a:solidFill>
                  <a:schemeClr val="bg2"/>
                </a:solidFill>
              </a:rPr>
            </a:br>
            <a:r>
              <a:rPr lang="en-US" b="0" i="1" dirty="0" smtClean="0">
                <a:solidFill>
                  <a:schemeClr val="bg2"/>
                </a:solidFill>
              </a:rPr>
              <a:t/>
            </a:r>
            <a:br>
              <a:rPr lang="en-US" b="0" i="1" dirty="0" smtClean="0">
                <a:solidFill>
                  <a:schemeClr val="bg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4976842"/>
            <a:ext cx="5472122" cy="5238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point-to-point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 flipH="1">
            <a:off x="5334000" y="1885936"/>
            <a:ext cx="1371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769100" y="1898636"/>
            <a:ext cx="0" cy="247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048000" y="4451336"/>
            <a:ext cx="355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730500" y="1784336"/>
            <a:ext cx="387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879600" y="31178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781300" y="4349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4343400" y="4349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5105400" y="4349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5867400" y="4337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6616700" y="4337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6629400" y="36766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6629400" y="30162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6629400" y="23558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6629400" y="16954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5549900" y="1682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4737100" y="1682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3937000" y="1682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2451100" y="16954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3187700" y="1682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5092700" y="30289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5715000" y="2571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6223000" y="21399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628900" y="4629136"/>
            <a:ext cx="533400" cy="244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UCLA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3403600" y="4629136"/>
            <a:ext cx="622300" cy="244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RAND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140200" y="4629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TINKER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076700" y="25463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USC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6540500" y="4629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NBS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1333500" y="3105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UCSB</a:t>
            </a: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5740400" y="4629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HARV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49700" y="34353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SCD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5041900" y="4629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BBN</a:t>
            </a: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2070100" y="3308336"/>
            <a:ext cx="7747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 flipH="1">
            <a:off x="2044700" y="1885936"/>
            <a:ext cx="495300" cy="123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165600" y="1885936"/>
            <a:ext cx="977900" cy="119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36"/>
          <p:cNvSpPr>
            <a:spLocks noChangeArrowheads="1"/>
          </p:cNvSpPr>
          <p:nvPr/>
        </p:nvSpPr>
        <p:spPr bwMode="auto">
          <a:xfrm>
            <a:off x="4546600" y="23685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45100" y="3232136"/>
            <a:ext cx="0" cy="111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3695700" y="1885936"/>
            <a:ext cx="355600" cy="250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2654300" y="1898636"/>
            <a:ext cx="1041400" cy="250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40"/>
          <p:cNvSpPr>
            <a:spLocks noChangeArrowheads="1"/>
          </p:cNvSpPr>
          <p:nvPr/>
        </p:nvSpPr>
        <p:spPr bwMode="auto">
          <a:xfrm>
            <a:off x="3581400" y="4349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1"/>
          <p:cNvSpPr>
            <a:spLocks noChangeArrowheads="1"/>
          </p:cNvSpPr>
          <p:nvPr/>
        </p:nvSpPr>
        <p:spPr bwMode="auto">
          <a:xfrm>
            <a:off x="3683000" y="3448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2"/>
          <p:cNvSpPr>
            <a:spLocks noChangeArrowheads="1"/>
          </p:cNvSpPr>
          <p:nvPr/>
        </p:nvSpPr>
        <p:spPr bwMode="auto">
          <a:xfrm>
            <a:off x="3822700" y="2559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3"/>
          <p:cNvSpPr>
            <a:spLocks noChangeArrowheads="1"/>
          </p:cNvSpPr>
          <p:nvPr/>
        </p:nvSpPr>
        <p:spPr bwMode="auto">
          <a:xfrm>
            <a:off x="3213100" y="3448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4"/>
          <p:cNvSpPr>
            <a:spLocks noChangeArrowheads="1"/>
          </p:cNvSpPr>
          <p:nvPr/>
        </p:nvSpPr>
        <p:spPr bwMode="auto">
          <a:xfrm>
            <a:off x="2844800" y="2571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2679700" y="34226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STAN</a:t>
            </a:r>
          </a:p>
        </p:txBody>
      </p: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2336800" y="25590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AMES</a:t>
            </a:r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2362200" y="14287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AMES</a:t>
            </a: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2895600" y="1441436"/>
            <a:ext cx="9652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McCLELLAN</a:t>
            </a:r>
          </a:p>
        </p:txBody>
      </p:sp>
      <p:sp>
        <p:nvSpPr>
          <p:cNvPr id="53" name="Text Box 49"/>
          <p:cNvSpPr txBox="1">
            <a:spLocks noChangeArrowheads="1"/>
          </p:cNvSpPr>
          <p:nvPr/>
        </p:nvSpPr>
        <p:spPr bwMode="auto">
          <a:xfrm>
            <a:off x="3848100" y="14287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UTAH</a:t>
            </a:r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>
            <a:off x="4483100" y="1428736"/>
            <a:ext cx="8509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BOULDER</a:t>
            </a:r>
          </a:p>
        </p:txBody>
      </p:sp>
      <p:sp>
        <p:nvSpPr>
          <p:cNvPr id="55" name="Text Box 51"/>
          <p:cNvSpPr txBox="1">
            <a:spLocks noChangeArrowheads="1"/>
          </p:cNvSpPr>
          <p:nvPr/>
        </p:nvSpPr>
        <p:spPr bwMode="auto">
          <a:xfrm>
            <a:off x="5448300" y="14287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GWC</a:t>
            </a:r>
          </a:p>
        </p:txBody>
      </p:sp>
      <p:sp>
        <p:nvSpPr>
          <p:cNvPr id="56" name="Text Box 52"/>
          <p:cNvSpPr txBox="1">
            <a:spLocks noChangeArrowheads="1"/>
          </p:cNvSpPr>
          <p:nvPr/>
        </p:nvSpPr>
        <p:spPr bwMode="auto">
          <a:xfrm>
            <a:off x="6527800" y="14287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CASE</a:t>
            </a:r>
          </a:p>
        </p:txBody>
      </p:sp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6908800" y="23304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CARN</a:t>
            </a:r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6921500" y="30035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MITRE</a:t>
            </a:r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>
            <a:off x="6908800" y="36639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ETAC</a:t>
            </a:r>
          </a:p>
        </p:txBody>
      </p:sp>
      <p:sp>
        <p:nvSpPr>
          <p:cNvPr id="60" name="Text Box 56"/>
          <p:cNvSpPr txBox="1">
            <a:spLocks noChangeArrowheads="1"/>
          </p:cNvSpPr>
          <p:nvPr/>
        </p:nvSpPr>
        <p:spPr bwMode="auto">
          <a:xfrm>
            <a:off x="5054600" y="28130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MIT</a:t>
            </a:r>
          </a:p>
        </p:txBody>
      </p:sp>
      <p:sp>
        <p:nvSpPr>
          <p:cNvPr id="61" name="Text Box 57"/>
          <p:cNvSpPr txBox="1">
            <a:spLocks noChangeArrowheads="1"/>
          </p:cNvSpPr>
          <p:nvPr/>
        </p:nvSpPr>
        <p:spPr bwMode="auto">
          <a:xfrm>
            <a:off x="4495800" y="21399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ILL</a:t>
            </a:r>
          </a:p>
        </p:txBody>
      </p:sp>
      <p:sp>
        <p:nvSpPr>
          <p:cNvPr id="62" name="Text Box 58"/>
          <p:cNvSpPr txBox="1">
            <a:spLocks noChangeArrowheads="1"/>
          </p:cNvSpPr>
          <p:nvPr/>
        </p:nvSpPr>
        <p:spPr bwMode="auto">
          <a:xfrm>
            <a:off x="5575300" y="2343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LINC</a:t>
            </a:r>
          </a:p>
        </p:txBody>
      </p:sp>
      <p:sp>
        <p:nvSpPr>
          <p:cNvPr id="63" name="Text Box 59"/>
          <p:cNvSpPr txBox="1">
            <a:spLocks noChangeArrowheads="1"/>
          </p:cNvSpPr>
          <p:nvPr/>
        </p:nvSpPr>
        <p:spPr bwMode="auto">
          <a:xfrm>
            <a:off x="6007100" y="19240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RADC</a:t>
            </a:r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6215074" y="5643578"/>
            <a:ext cx="2786082" cy="5847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F6600"/>
                </a:solidFill>
              </a:rPr>
              <a:t>Leon-Garcia &amp; </a:t>
            </a:r>
            <a:r>
              <a:rPr lang="en-US" sz="1600" b="1" dirty="0" err="1">
                <a:solidFill>
                  <a:srgbClr val="FF6600"/>
                </a:solidFill>
              </a:rPr>
              <a:t>Widjaja</a:t>
            </a:r>
            <a:r>
              <a:rPr lang="en-US" sz="1600" b="1" dirty="0" smtClean="0">
                <a:solidFill>
                  <a:srgbClr val="FF6600"/>
                </a:solidFill>
              </a:rPr>
              <a:t>:</a:t>
            </a:r>
          </a:p>
          <a:p>
            <a:pPr eaLnBrk="0" hangingPunct="0"/>
            <a:r>
              <a:rPr lang="en-US" sz="1600" b="1" dirty="0" smtClean="0">
                <a:solidFill>
                  <a:srgbClr val="FF6600"/>
                </a:solidFill>
              </a:rPr>
              <a:t> </a:t>
            </a:r>
            <a:r>
              <a:rPr lang="en-US" sz="1600" b="1" i="1" dirty="0">
                <a:solidFill>
                  <a:srgbClr val="FF6600"/>
                </a:solidFill>
              </a:rPr>
              <a:t>Communication </a:t>
            </a:r>
            <a:r>
              <a:rPr lang="en-US" sz="1600" b="1" i="1" dirty="0" smtClean="0">
                <a:solidFill>
                  <a:srgbClr val="FF6600"/>
                </a:solidFill>
              </a:rPr>
              <a:t>Networks</a:t>
            </a:r>
            <a:endParaRPr lang="en-US" sz="1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Area Networks (WANs)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6" name="Picture 4" descr="1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285860"/>
            <a:ext cx="831215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14877"/>
            <a:ext cx="8229600" cy="1000139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Figure 1-10.A stream of packets from sender to receiver.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5225" cy="792162"/>
          </a:xfrm>
        </p:spPr>
        <p:txBody>
          <a:bodyPr/>
          <a:lstStyle/>
          <a:p>
            <a:r>
              <a:rPr lang="en-US" dirty="0" smtClean="0"/>
              <a:t>internet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5143512"/>
            <a:ext cx="5929354" cy="71438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 network of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2185988" y="1447779"/>
            <a:ext cx="4864100" cy="37226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43000" y="1485879"/>
            <a:ext cx="234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27188" y="4043341"/>
            <a:ext cx="234950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357950" y="1071546"/>
            <a:ext cx="23495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508875" y="4232254"/>
            <a:ext cx="234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406525" y="1700191"/>
            <a:ext cx="1277938" cy="874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892300" y="4184629"/>
            <a:ext cx="1055688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5292724" y="1285859"/>
            <a:ext cx="1065225" cy="4413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672263" y="3854429"/>
            <a:ext cx="822325" cy="566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2714625" y="2338366"/>
            <a:ext cx="792163" cy="7572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2963863" y="3806804"/>
            <a:ext cx="792162" cy="7572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4778375" y="1746229"/>
            <a:ext cx="792163" cy="7588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5953125" y="3214666"/>
            <a:ext cx="792163" cy="7572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4529138" y="3806804"/>
            <a:ext cx="792162" cy="7572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929063" y="2149454"/>
            <a:ext cx="3921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3975100" y="2128816"/>
            <a:ext cx="263525" cy="449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5602288" y="2590779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5659438" y="2551091"/>
            <a:ext cx="263525" cy="450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5538788" y="4032229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5556250" y="3995716"/>
            <a:ext cx="265113" cy="449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824413" y="2787629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4881563" y="2789216"/>
            <a:ext cx="263525" cy="449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V="1">
            <a:off x="3492500" y="2409804"/>
            <a:ext cx="500063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V="1">
            <a:off x="4238625" y="2220891"/>
            <a:ext cx="509588" cy="166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5497513" y="2385991"/>
            <a:ext cx="131762" cy="284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5849938" y="3049566"/>
            <a:ext cx="161925" cy="236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H="1">
            <a:off x="5821363" y="3924279"/>
            <a:ext cx="249237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5321300" y="4221141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>
            <a:off x="5013325" y="2551091"/>
            <a:ext cx="58738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H="1">
            <a:off x="4954588" y="3238479"/>
            <a:ext cx="73025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3287713" y="3176566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3330575" y="3190854"/>
            <a:ext cx="263525" cy="449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403600" y="2978129"/>
            <a:ext cx="30163" cy="188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3462338" y="3663929"/>
            <a:ext cx="30162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2719388" y="2430441"/>
            <a:ext cx="6810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1</a:t>
            </a:r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2997200" y="3933804"/>
            <a:ext cx="6810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2</a:t>
            </a:r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4776788" y="1890691"/>
            <a:ext cx="6810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3</a:t>
            </a: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552950" y="3959204"/>
            <a:ext cx="6810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4</a:t>
            </a:r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6002338" y="3382941"/>
            <a:ext cx="6810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5</a:t>
            </a:r>
          </a:p>
        </p:txBody>
      </p:sp>
      <p:sp>
        <p:nvSpPr>
          <p:cNvPr id="45" name="Rectangle 41"/>
          <p:cNvSpPr>
            <a:spLocks noChangeArrowheads="1"/>
          </p:cNvSpPr>
          <p:nvPr/>
        </p:nvSpPr>
        <p:spPr bwMode="auto">
          <a:xfrm>
            <a:off x="609600" y="3174979"/>
            <a:ext cx="16764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</a:rPr>
              <a:t>G = gateway</a:t>
            </a:r>
          </a:p>
        </p:txBody>
      </p:sp>
      <p:grpSp>
        <p:nvGrpSpPr>
          <p:cNvPr id="46" name="Group 42"/>
          <p:cNvGrpSpPr>
            <a:grpSpLocks/>
          </p:cNvGrpSpPr>
          <p:nvPr/>
        </p:nvGrpSpPr>
        <p:grpSpPr bwMode="auto">
          <a:xfrm>
            <a:off x="3946525" y="3957616"/>
            <a:ext cx="365125" cy="449263"/>
            <a:chOff x="5259" y="1877"/>
            <a:chExt cx="230" cy="283"/>
          </a:xfrm>
        </p:grpSpPr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5259" y="1912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b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5286" y="1877"/>
              <a:ext cx="167" cy="2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Line 45"/>
          <p:cNvSpPr>
            <a:spLocks noChangeShapeType="1"/>
          </p:cNvSpPr>
          <p:nvPr/>
        </p:nvSpPr>
        <p:spPr bwMode="auto">
          <a:xfrm>
            <a:off x="4238625" y="4178279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3768725" y="4165579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6357950" y="5701745"/>
            <a:ext cx="2714644" cy="5847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F6600"/>
                </a:solidFill>
              </a:rPr>
              <a:t>Leon-Garcia &amp; </a:t>
            </a:r>
            <a:r>
              <a:rPr lang="en-US" sz="1600" b="1" dirty="0" err="1">
                <a:solidFill>
                  <a:srgbClr val="FF6600"/>
                </a:solidFill>
              </a:rPr>
              <a:t>Widjaja</a:t>
            </a:r>
            <a:r>
              <a:rPr lang="en-US" sz="1600" b="1" dirty="0" smtClean="0">
                <a:solidFill>
                  <a:srgbClr val="FF6600"/>
                </a:solidFill>
              </a:rPr>
              <a:t>:</a:t>
            </a:r>
          </a:p>
          <a:p>
            <a:pPr eaLnBrk="0" hangingPunct="0"/>
            <a:r>
              <a:rPr lang="en-US" sz="1600" b="1" dirty="0" smtClean="0">
                <a:solidFill>
                  <a:srgbClr val="FF6600"/>
                </a:solidFill>
              </a:rPr>
              <a:t> </a:t>
            </a:r>
            <a:r>
              <a:rPr lang="en-US" sz="1600" b="1" i="1" dirty="0">
                <a:solidFill>
                  <a:srgbClr val="FF6600"/>
                </a:solidFill>
              </a:rPr>
              <a:t>Communication </a:t>
            </a:r>
            <a:r>
              <a:rPr lang="en-US" sz="1600" b="1" i="1" dirty="0" smtClean="0">
                <a:solidFill>
                  <a:srgbClr val="FF6600"/>
                </a:solidFill>
              </a:rPr>
              <a:t>Networks</a:t>
            </a:r>
            <a:endParaRPr lang="en-US" sz="1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95400"/>
            <a:ext cx="8472518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computer network</a:t>
            </a:r>
            <a:r>
              <a:rPr lang="en-US" dirty="0" smtClean="0">
                <a:solidFill>
                  <a:srgbClr val="800000"/>
                </a:solidFill>
              </a:rPr>
              <a:t> ::</a:t>
            </a:r>
          </a:p>
          <a:p>
            <a:pPr>
              <a:buFontTx/>
              <a:buNone/>
            </a:pPr>
            <a:r>
              <a:rPr lang="en-US" dirty="0" smtClean="0"/>
              <a:t>[Tan] a collection of “autonomous” computers interconnected by a single technology.</a:t>
            </a:r>
          </a:p>
          <a:p>
            <a:pPr>
              <a:buFontTx/>
              <a:buNone/>
            </a:pPr>
            <a:r>
              <a:rPr lang="en-US" sz="2400" dirty="0" smtClean="0"/>
              <a:t>[LG&amp;W]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i="1" dirty="0" smtClean="0"/>
              <a:t>communications network ::a set of equipment and facilities that provide a service.</a:t>
            </a:r>
            <a:endParaRPr lang="en-US" sz="2400" dirty="0" smtClean="0"/>
          </a:p>
          <a:p>
            <a:pPr>
              <a:buFontTx/>
              <a:buNone/>
            </a:pPr>
            <a:r>
              <a:rPr lang="en-US" dirty="0" smtClean="0"/>
              <a:t>In a </a:t>
            </a:r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distributed system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the collection of independent computers appears to its users as a single coherent system.</a:t>
            </a:r>
            <a:endParaRPr lang="en-US" u="sng" dirty="0" smtClean="0"/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2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Oval 38"/>
          <p:cNvSpPr>
            <a:spLocks noChangeArrowheads="1"/>
          </p:cNvSpPr>
          <p:nvPr/>
        </p:nvSpPr>
        <p:spPr bwMode="auto">
          <a:xfrm>
            <a:off x="3505200" y="28003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9"/>
          <p:cNvSpPr>
            <a:spLocks noChangeArrowheads="1"/>
          </p:cNvSpPr>
          <p:nvPr/>
        </p:nvSpPr>
        <p:spPr bwMode="auto">
          <a:xfrm>
            <a:off x="3048000" y="14287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0"/>
          <p:cNvSpPr>
            <a:spLocks noChangeArrowheads="1"/>
          </p:cNvSpPr>
          <p:nvPr/>
        </p:nvSpPr>
        <p:spPr bwMode="auto">
          <a:xfrm>
            <a:off x="3962400" y="14287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41"/>
          <p:cNvSpPr>
            <a:spLocks noChangeArrowheads="1"/>
          </p:cNvSpPr>
          <p:nvPr/>
        </p:nvSpPr>
        <p:spPr bwMode="auto">
          <a:xfrm>
            <a:off x="6172200" y="28003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42"/>
          <p:cNvSpPr>
            <a:spLocks noChangeArrowheads="1"/>
          </p:cNvSpPr>
          <p:nvPr/>
        </p:nvSpPr>
        <p:spPr bwMode="auto">
          <a:xfrm>
            <a:off x="6553200" y="14287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2667000" y="2266936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7162800" y="2266936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" name="AutoShape 45"/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2828925" y="2343136"/>
            <a:ext cx="43243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46"/>
          <p:cNvSpPr>
            <a:spLocks noChangeArrowheads="1"/>
          </p:cNvSpPr>
          <p:nvPr/>
        </p:nvSpPr>
        <p:spPr bwMode="auto">
          <a:xfrm>
            <a:off x="5486400" y="14287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" name="AutoShape 52"/>
          <p:cNvCxnSpPr>
            <a:cxnSpLocks noChangeShapeType="1"/>
            <a:stCxn id="9" idx="0"/>
          </p:cNvCxnSpPr>
          <p:nvPr/>
        </p:nvCxnSpPr>
        <p:spPr bwMode="auto">
          <a:xfrm flipH="1" flipV="1">
            <a:off x="6324600" y="2343136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6" name="AutoShape 53"/>
          <p:cNvCxnSpPr>
            <a:cxnSpLocks noChangeShapeType="1"/>
          </p:cNvCxnSpPr>
          <p:nvPr/>
        </p:nvCxnSpPr>
        <p:spPr bwMode="auto">
          <a:xfrm>
            <a:off x="2895600" y="2114536"/>
            <a:ext cx="4191000" cy="0"/>
          </a:xfrm>
          <a:prstGeom prst="straightConnector1">
            <a:avLst/>
          </a:prstGeom>
          <a:noFill/>
          <a:ln w="25400">
            <a:solidFill>
              <a:srgbClr val="0033CC"/>
            </a:solidFill>
            <a:prstDash val="sysDash"/>
            <a:round/>
            <a:headEnd type="triangle" w="med" len="med"/>
            <a:tailEnd type="triangle" w="med" len="med"/>
          </a:ln>
        </p:spPr>
      </p:cxnSp>
      <p:sp>
        <p:nvSpPr>
          <p:cNvPr id="17" name="Rectangle 54"/>
          <p:cNvSpPr>
            <a:spLocks noChangeArrowheads="1"/>
          </p:cNvSpPr>
          <p:nvPr/>
        </p:nvSpPr>
        <p:spPr bwMode="auto">
          <a:xfrm>
            <a:off x="4343400" y="1733536"/>
            <a:ext cx="11684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chemeClr val="tx1"/>
                </a:solidFill>
              </a:rPr>
              <a:t>flow of data</a:t>
            </a:r>
          </a:p>
        </p:txBody>
      </p:sp>
      <p:sp>
        <p:nvSpPr>
          <p:cNvPr id="18" name="Oval 55"/>
          <p:cNvSpPr>
            <a:spLocks noChangeArrowheads="1"/>
          </p:cNvSpPr>
          <p:nvPr/>
        </p:nvSpPr>
        <p:spPr bwMode="auto">
          <a:xfrm>
            <a:off x="3429000" y="50101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56"/>
          <p:cNvSpPr>
            <a:spLocks noChangeArrowheads="1"/>
          </p:cNvSpPr>
          <p:nvPr/>
        </p:nvSpPr>
        <p:spPr bwMode="auto">
          <a:xfrm>
            <a:off x="2971800" y="36385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57"/>
          <p:cNvSpPr>
            <a:spLocks noChangeArrowheads="1"/>
          </p:cNvSpPr>
          <p:nvPr/>
        </p:nvSpPr>
        <p:spPr bwMode="auto">
          <a:xfrm>
            <a:off x="3886200" y="36385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58"/>
          <p:cNvSpPr>
            <a:spLocks noChangeArrowheads="1"/>
          </p:cNvSpPr>
          <p:nvPr/>
        </p:nvSpPr>
        <p:spPr bwMode="auto">
          <a:xfrm>
            <a:off x="6096000" y="50101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59"/>
          <p:cNvSpPr>
            <a:spLocks noChangeArrowheads="1"/>
          </p:cNvSpPr>
          <p:nvPr/>
        </p:nvSpPr>
        <p:spPr bwMode="auto">
          <a:xfrm>
            <a:off x="6477000" y="36385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60"/>
          <p:cNvSpPr>
            <a:spLocks noChangeArrowheads="1"/>
          </p:cNvSpPr>
          <p:nvPr/>
        </p:nvSpPr>
        <p:spPr bwMode="auto">
          <a:xfrm>
            <a:off x="2555875" y="4468799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61"/>
          <p:cNvSpPr>
            <a:spLocks noChangeArrowheads="1"/>
          </p:cNvSpPr>
          <p:nvPr/>
        </p:nvSpPr>
        <p:spPr bwMode="auto">
          <a:xfrm>
            <a:off x="7086600" y="4476736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" name="AutoShape 62"/>
          <p:cNvCxnSpPr>
            <a:cxnSpLocks noChangeShapeType="1"/>
            <a:stCxn id="23" idx="3"/>
          </p:cNvCxnSpPr>
          <p:nvPr/>
        </p:nvCxnSpPr>
        <p:spPr bwMode="auto">
          <a:xfrm flipV="1">
            <a:off x="2717800" y="4541824"/>
            <a:ext cx="4370388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63"/>
          <p:cNvSpPr>
            <a:spLocks noChangeArrowheads="1"/>
          </p:cNvSpPr>
          <p:nvPr/>
        </p:nvSpPr>
        <p:spPr bwMode="auto">
          <a:xfrm>
            <a:off x="5410200" y="36385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AutoShape 68"/>
          <p:cNvCxnSpPr>
            <a:cxnSpLocks noChangeShapeType="1"/>
            <a:stCxn id="18" idx="0"/>
          </p:cNvCxnSpPr>
          <p:nvPr/>
        </p:nvCxnSpPr>
        <p:spPr bwMode="auto">
          <a:xfrm flipV="1">
            <a:off x="3619500" y="4552936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8" name="AutoShape 70"/>
          <p:cNvCxnSpPr>
            <a:cxnSpLocks noChangeShapeType="1"/>
          </p:cNvCxnSpPr>
          <p:nvPr/>
        </p:nvCxnSpPr>
        <p:spPr bwMode="auto">
          <a:xfrm>
            <a:off x="2819400" y="4324336"/>
            <a:ext cx="4191000" cy="0"/>
          </a:xfrm>
          <a:prstGeom prst="straightConnector1">
            <a:avLst/>
          </a:prstGeom>
          <a:noFill/>
          <a:ln w="25400">
            <a:solidFill>
              <a:srgbClr val="0033CC"/>
            </a:solidFill>
            <a:prstDash val="sysDash"/>
            <a:round/>
            <a:headEnd type="triangle" w="med" len="med"/>
            <a:tailEnd type="triangle" w="med" len="med"/>
          </a:ln>
        </p:spPr>
      </p:cxnSp>
      <p:sp>
        <p:nvSpPr>
          <p:cNvPr id="29" name="Rectangle 72"/>
          <p:cNvSpPr>
            <a:spLocks noChangeArrowheads="1"/>
          </p:cNvSpPr>
          <p:nvPr/>
        </p:nvSpPr>
        <p:spPr bwMode="auto">
          <a:xfrm>
            <a:off x="4286248" y="3028936"/>
            <a:ext cx="1077915" cy="576263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Repeater</a:t>
            </a:r>
          </a:p>
        </p:txBody>
      </p:sp>
      <p:cxnSp>
        <p:nvCxnSpPr>
          <p:cNvPr id="30" name="AutoShape 74"/>
          <p:cNvCxnSpPr>
            <a:cxnSpLocks noChangeShapeType="1"/>
            <a:endCxn id="29" idx="0"/>
          </p:cNvCxnSpPr>
          <p:nvPr/>
        </p:nvCxnSpPr>
        <p:spPr bwMode="auto">
          <a:xfrm rot="5400000">
            <a:off x="4581128" y="2625314"/>
            <a:ext cx="647700" cy="15954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1" name="AutoShape 75"/>
          <p:cNvCxnSpPr>
            <a:cxnSpLocks noChangeShapeType="1"/>
          </p:cNvCxnSpPr>
          <p:nvPr/>
        </p:nvCxnSpPr>
        <p:spPr bwMode="auto">
          <a:xfrm flipV="1">
            <a:off x="4859338" y="3605199"/>
            <a:ext cx="38100" cy="981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2" name="AutoShape 79"/>
          <p:cNvCxnSpPr>
            <a:cxnSpLocks noChangeShapeType="1"/>
          </p:cNvCxnSpPr>
          <p:nvPr/>
        </p:nvCxnSpPr>
        <p:spPr bwMode="auto">
          <a:xfrm flipV="1">
            <a:off x="3708400" y="2381236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3" name="AutoShape 80"/>
          <p:cNvCxnSpPr>
            <a:cxnSpLocks noChangeShapeType="1"/>
            <a:endCxn id="10" idx="4"/>
          </p:cNvCxnSpPr>
          <p:nvPr/>
        </p:nvCxnSpPr>
        <p:spPr bwMode="auto">
          <a:xfrm flipH="1" flipV="1">
            <a:off x="6743700" y="1819261"/>
            <a:ext cx="26988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4" name="AutoShape 81"/>
          <p:cNvCxnSpPr>
            <a:cxnSpLocks noChangeShapeType="1"/>
            <a:endCxn id="19" idx="4"/>
          </p:cNvCxnSpPr>
          <p:nvPr/>
        </p:nvCxnSpPr>
        <p:spPr bwMode="auto">
          <a:xfrm flipH="1" flipV="1">
            <a:off x="3162300" y="4029061"/>
            <a:ext cx="7938" cy="527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5" name="AutoShape 82"/>
          <p:cNvCxnSpPr>
            <a:cxnSpLocks noChangeShapeType="1"/>
          </p:cNvCxnSpPr>
          <p:nvPr/>
        </p:nvCxnSpPr>
        <p:spPr bwMode="auto">
          <a:xfrm flipH="1" flipV="1">
            <a:off x="6659563" y="4036999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6" name="AutoShape 83"/>
          <p:cNvCxnSpPr>
            <a:cxnSpLocks noChangeShapeType="1"/>
          </p:cNvCxnSpPr>
          <p:nvPr/>
        </p:nvCxnSpPr>
        <p:spPr bwMode="auto">
          <a:xfrm flipH="1" flipV="1">
            <a:off x="6227763" y="4541824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7" name="AutoShape 84"/>
          <p:cNvCxnSpPr>
            <a:cxnSpLocks noChangeShapeType="1"/>
          </p:cNvCxnSpPr>
          <p:nvPr/>
        </p:nvCxnSpPr>
        <p:spPr bwMode="auto">
          <a:xfrm flipH="1" flipV="1">
            <a:off x="4067175" y="4037000"/>
            <a:ext cx="19050" cy="50482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8" name="AutoShape 85"/>
          <p:cNvCxnSpPr>
            <a:cxnSpLocks noChangeShapeType="1"/>
            <a:endCxn id="26" idx="4"/>
          </p:cNvCxnSpPr>
          <p:nvPr/>
        </p:nvCxnSpPr>
        <p:spPr bwMode="auto">
          <a:xfrm flipH="1" flipV="1">
            <a:off x="5600700" y="4029061"/>
            <a:ext cx="50800" cy="512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" name="AutoShape 86"/>
          <p:cNvCxnSpPr>
            <a:cxnSpLocks noChangeShapeType="1"/>
            <a:endCxn id="7" idx="4"/>
          </p:cNvCxnSpPr>
          <p:nvPr/>
        </p:nvCxnSpPr>
        <p:spPr bwMode="auto">
          <a:xfrm flipH="1" flipV="1">
            <a:off x="3238500" y="1819261"/>
            <a:ext cx="3175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" name="AutoShape 87"/>
          <p:cNvCxnSpPr>
            <a:cxnSpLocks noChangeShapeType="1"/>
            <a:endCxn id="8" idx="4"/>
          </p:cNvCxnSpPr>
          <p:nvPr/>
        </p:nvCxnSpPr>
        <p:spPr bwMode="auto">
          <a:xfrm flipH="1" flipV="1">
            <a:off x="4152900" y="1819261"/>
            <a:ext cx="58738" cy="4889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1" name="AutoShape 88"/>
          <p:cNvCxnSpPr>
            <a:cxnSpLocks noChangeShapeType="1"/>
            <a:endCxn id="14" idx="4"/>
          </p:cNvCxnSpPr>
          <p:nvPr/>
        </p:nvCxnSpPr>
        <p:spPr bwMode="auto">
          <a:xfrm flipH="1" flipV="1">
            <a:off x="5676900" y="1819261"/>
            <a:ext cx="119063" cy="5619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3" name="Rectangle 77"/>
          <p:cNvSpPr>
            <a:spLocks noChangeArrowheads="1"/>
          </p:cNvSpPr>
          <p:nvPr/>
        </p:nvSpPr>
        <p:spPr bwMode="auto">
          <a:xfrm>
            <a:off x="3286116" y="5572140"/>
            <a:ext cx="3286148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Bus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sp>
        <p:nvSpPr>
          <p:cNvPr id="47" name="Rectangle 78"/>
          <p:cNvSpPr>
            <a:spLocks noChangeArrowheads="1"/>
          </p:cNvSpPr>
          <p:nvPr/>
        </p:nvSpPr>
        <p:spPr bwMode="auto">
          <a:xfrm>
            <a:off x="104764" y="2790811"/>
            <a:ext cx="2538410" cy="128113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800" b="1" dirty="0">
                <a:solidFill>
                  <a:srgbClr val="0033CC"/>
                </a:solidFill>
              </a:rPr>
              <a:t>Bidirectional </a:t>
            </a:r>
            <a:r>
              <a:rPr lang="en-US" sz="1800" b="1" dirty="0" smtClean="0">
                <a:solidFill>
                  <a:srgbClr val="0033CC"/>
                </a:solidFill>
              </a:rPr>
              <a:t>flow</a:t>
            </a:r>
          </a:p>
          <a:p>
            <a:pPr algn="l"/>
            <a:endParaRPr lang="en-US" sz="1800" b="1" dirty="0" smtClean="0">
              <a:solidFill>
                <a:srgbClr val="0033CC"/>
              </a:solidFill>
            </a:endParaRPr>
          </a:p>
          <a:p>
            <a:pPr algn="l"/>
            <a:r>
              <a:rPr lang="en-US" sz="1800" b="1" i="1" dirty="0" smtClean="0">
                <a:solidFill>
                  <a:schemeClr val="accent2"/>
                </a:solidFill>
              </a:rPr>
              <a:t>Default is </a:t>
            </a:r>
            <a:r>
              <a:rPr lang="en-US" sz="1800" b="1" i="1" dirty="0">
                <a:solidFill>
                  <a:schemeClr val="accent2"/>
                </a:solidFill>
              </a:rPr>
              <a:t>baseband </a:t>
            </a:r>
            <a:endParaRPr lang="en-US" sz="1800" b="1" i="1" dirty="0" smtClean="0">
              <a:solidFill>
                <a:schemeClr val="accent2"/>
              </a:solidFill>
            </a:endParaRPr>
          </a:p>
          <a:p>
            <a:pPr algn="l"/>
            <a:r>
              <a:rPr lang="en-US" sz="1800" b="1" i="1" dirty="0" smtClean="0">
                <a:solidFill>
                  <a:schemeClr val="accent2"/>
                </a:solidFill>
              </a:rPr>
              <a:t>cabling</a:t>
            </a:r>
          </a:p>
          <a:p>
            <a:pPr algn="l"/>
            <a:endParaRPr lang="en-US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cxnSp>
        <p:nvCxnSpPr>
          <p:cNvPr id="7" name="AutoShape 8"/>
          <p:cNvCxnSpPr>
            <a:cxnSpLocks noChangeShapeType="1"/>
            <a:stCxn id="32" idx="3"/>
            <a:endCxn id="35" idx="1"/>
          </p:cNvCxnSpPr>
          <p:nvPr/>
        </p:nvCxnSpPr>
        <p:spPr bwMode="auto">
          <a:xfrm>
            <a:off x="1512884" y="3052756"/>
            <a:ext cx="1493838" cy="0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" name="AutoShape 11"/>
          <p:cNvCxnSpPr>
            <a:cxnSpLocks noChangeShapeType="1"/>
            <a:stCxn id="33" idx="3"/>
          </p:cNvCxnSpPr>
          <p:nvPr/>
        </p:nvCxnSpPr>
        <p:spPr bwMode="auto">
          <a:xfrm>
            <a:off x="1512884" y="4205281"/>
            <a:ext cx="1501775" cy="1587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" name="AutoShape 14"/>
          <p:cNvCxnSpPr>
            <a:cxnSpLocks noChangeShapeType="1"/>
          </p:cNvCxnSpPr>
          <p:nvPr/>
        </p:nvCxnSpPr>
        <p:spPr bwMode="auto">
          <a:xfrm>
            <a:off x="1360484" y="3197218"/>
            <a:ext cx="0" cy="895350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AutoShape 15"/>
          <p:cNvCxnSpPr>
            <a:cxnSpLocks noChangeShapeType="1"/>
            <a:stCxn id="35" idx="2"/>
          </p:cNvCxnSpPr>
          <p:nvPr/>
        </p:nvCxnSpPr>
        <p:spPr bwMode="auto">
          <a:xfrm>
            <a:off x="3160709" y="3205156"/>
            <a:ext cx="0" cy="954087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</p:cxn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352422" y="2836856"/>
            <a:ext cx="4572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5968997" y="2881300"/>
            <a:ext cx="1524000" cy="156686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6"/>
          <p:cNvSpPr>
            <a:spLocks noChangeArrowheads="1"/>
          </p:cNvSpPr>
          <p:nvPr/>
        </p:nvSpPr>
        <p:spPr bwMode="auto">
          <a:xfrm>
            <a:off x="7451722" y="2233600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7"/>
          <p:cNvSpPr>
            <a:spLocks noChangeArrowheads="1"/>
          </p:cNvSpPr>
          <p:nvPr/>
        </p:nvSpPr>
        <p:spPr bwMode="auto">
          <a:xfrm>
            <a:off x="5291134" y="2466962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38"/>
          <p:cNvSpPr>
            <a:spLocks noChangeArrowheads="1"/>
          </p:cNvSpPr>
          <p:nvPr/>
        </p:nvSpPr>
        <p:spPr bwMode="auto">
          <a:xfrm>
            <a:off x="6473822" y="4897425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39"/>
          <p:cNvSpPr>
            <a:spLocks noChangeArrowheads="1"/>
          </p:cNvSpPr>
          <p:nvPr/>
        </p:nvSpPr>
        <p:spPr bwMode="auto">
          <a:xfrm>
            <a:off x="7956547" y="3355962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40"/>
          <p:cNvSpPr>
            <a:spLocks noChangeArrowheads="1"/>
          </p:cNvSpPr>
          <p:nvPr/>
        </p:nvSpPr>
        <p:spPr bwMode="auto">
          <a:xfrm>
            <a:off x="6443659" y="1944675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42"/>
          <p:cNvSpPr>
            <a:spLocks noChangeArrowheads="1"/>
          </p:cNvSpPr>
          <p:nvPr/>
        </p:nvSpPr>
        <p:spPr bwMode="auto">
          <a:xfrm>
            <a:off x="5443534" y="4448162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43"/>
          <p:cNvSpPr>
            <a:spLocks noChangeArrowheads="1"/>
          </p:cNvSpPr>
          <p:nvPr/>
        </p:nvSpPr>
        <p:spPr bwMode="auto">
          <a:xfrm>
            <a:off x="4960934" y="3313100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44"/>
          <p:cNvSpPr>
            <a:spLocks noChangeArrowheads="1"/>
          </p:cNvSpPr>
          <p:nvPr/>
        </p:nvSpPr>
        <p:spPr bwMode="auto">
          <a:xfrm>
            <a:off x="7500934" y="4371962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auto">
          <a:xfrm>
            <a:off x="6129334" y="41433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6"/>
          <p:cNvSpPr>
            <a:spLocks noChangeArrowheads="1"/>
          </p:cNvSpPr>
          <p:nvPr/>
        </p:nvSpPr>
        <p:spPr bwMode="auto">
          <a:xfrm>
            <a:off x="6662734" y="43719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68"/>
          <p:cNvSpPr>
            <a:spLocks noChangeArrowheads="1"/>
          </p:cNvSpPr>
          <p:nvPr/>
        </p:nvSpPr>
        <p:spPr bwMode="auto">
          <a:xfrm>
            <a:off x="857224" y="2357430"/>
            <a:ext cx="1080745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Repeater</a:t>
            </a:r>
          </a:p>
        </p:txBody>
      </p:sp>
      <p:sp>
        <p:nvSpPr>
          <p:cNvPr id="27" name="Rectangle 69"/>
          <p:cNvSpPr>
            <a:spLocks noChangeArrowheads="1"/>
          </p:cNvSpPr>
          <p:nvPr/>
        </p:nvSpPr>
        <p:spPr bwMode="auto">
          <a:xfrm>
            <a:off x="4495797" y="3990962"/>
            <a:ext cx="9747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Repeater</a:t>
            </a:r>
          </a:p>
        </p:txBody>
      </p:sp>
      <p:cxnSp>
        <p:nvCxnSpPr>
          <p:cNvPr id="28" name="AutoShape 72"/>
          <p:cNvCxnSpPr>
            <a:cxnSpLocks noChangeShapeType="1"/>
          </p:cNvCxnSpPr>
          <p:nvPr/>
        </p:nvCxnSpPr>
        <p:spPr bwMode="auto">
          <a:xfrm flipV="1">
            <a:off x="5392734" y="3684575"/>
            <a:ext cx="485775" cy="493712"/>
          </a:xfrm>
          <a:prstGeom prst="curvedConnector3">
            <a:avLst>
              <a:gd name="adj1" fmla="val 51306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" name="Freeform 75"/>
          <p:cNvSpPr>
            <a:spLocks/>
          </p:cNvSpPr>
          <p:nvPr/>
        </p:nvSpPr>
        <p:spPr bwMode="auto">
          <a:xfrm>
            <a:off x="1557334" y="3336918"/>
            <a:ext cx="1308100" cy="698500"/>
          </a:xfrm>
          <a:custGeom>
            <a:avLst/>
            <a:gdLst>
              <a:gd name="T0" fmla="*/ 0 w 824"/>
              <a:gd name="T1" fmla="*/ 604837531 h 440"/>
              <a:gd name="T2" fmla="*/ 241935028 w 824"/>
              <a:gd name="T3" fmla="*/ 120967516 h 440"/>
              <a:gd name="T4" fmla="*/ 967740110 w 824"/>
              <a:gd name="T5" fmla="*/ 0 h 440"/>
              <a:gd name="T6" fmla="*/ 1814512756 w 824"/>
              <a:gd name="T7" fmla="*/ 120967516 h 440"/>
              <a:gd name="T8" fmla="*/ 2056447684 w 824"/>
              <a:gd name="T9" fmla="*/ 604837531 h 440"/>
              <a:gd name="T10" fmla="*/ 1693545292 w 824"/>
              <a:gd name="T11" fmla="*/ 967740128 h 440"/>
              <a:gd name="T12" fmla="*/ 1209675038 w 824"/>
              <a:gd name="T13" fmla="*/ 1088707595 h 440"/>
              <a:gd name="T14" fmla="*/ 846772646 w 824"/>
              <a:gd name="T15" fmla="*/ 1088707595 h 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24"/>
              <a:gd name="T25" fmla="*/ 0 h 440"/>
              <a:gd name="T26" fmla="*/ 824 w 824"/>
              <a:gd name="T27" fmla="*/ 440 h 4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24" h="440">
                <a:moveTo>
                  <a:pt x="0" y="240"/>
                </a:moveTo>
                <a:cubicBezTo>
                  <a:pt x="16" y="164"/>
                  <a:pt x="32" y="88"/>
                  <a:pt x="96" y="48"/>
                </a:cubicBezTo>
                <a:cubicBezTo>
                  <a:pt x="160" y="8"/>
                  <a:pt x="280" y="0"/>
                  <a:pt x="384" y="0"/>
                </a:cubicBezTo>
                <a:cubicBezTo>
                  <a:pt x="488" y="0"/>
                  <a:pt x="648" y="8"/>
                  <a:pt x="720" y="48"/>
                </a:cubicBezTo>
                <a:cubicBezTo>
                  <a:pt x="792" y="88"/>
                  <a:pt x="824" y="184"/>
                  <a:pt x="816" y="240"/>
                </a:cubicBezTo>
                <a:cubicBezTo>
                  <a:pt x="808" y="296"/>
                  <a:pt x="728" y="352"/>
                  <a:pt x="672" y="384"/>
                </a:cubicBezTo>
                <a:cubicBezTo>
                  <a:pt x="616" y="416"/>
                  <a:pt x="536" y="424"/>
                  <a:pt x="480" y="432"/>
                </a:cubicBezTo>
                <a:cubicBezTo>
                  <a:pt x="424" y="440"/>
                  <a:pt x="360" y="432"/>
                  <a:pt x="336" y="43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76"/>
          <p:cNvSpPr>
            <a:spLocks/>
          </p:cNvSpPr>
          <p:nvPr/>
        </p:nvSpPr>
        <p:spPr bwMode="auto">
          <a:xfrm>
            <a:off x="6281734" y="3152762"/>
            <a:ext cx="990600" cy="1003300"/>
          </a:xfrm>
          <a:custGeom>
            <a:avLst/>
            <a:gdLst>
              <a:gd name="T0" fmla="*/ 725804914 w 624"/>
              <a:gd name="T1" fmla="*/ 0 h 632"/>
              <a:gd name="T2" fmla="*/ 1330642376 w 624"/>
              <a:gd name="T3" fmla="*/ 120967503 h 632"/>
              <a:gd name="T4" fmla="*/ 1572577282 w 624"/>
              <a:gd name="T5" fmla="*/ 604837465 h 632"/>
              <a:gd name="T6" fmla="*/ 1330642376 w 624"/>
              <a:gd name="T7" fmla="*/ 1330642383 h 632"/>
              <a:gd name="T8" fmla="*/ 725804914 w 624"/>
              <a:gd name="T9" fmla="*/ 1572577289 h 632"/>
              <a:gd name="T10" fmla="*/ 120967502 w 624"/>
              <a:gd name="T11" fmla="*/ 1209674930 h 632"/>
              <a:gd name="T12" fmla="*/ 0 w 624"/>
              <a:gd name="T13" fmla="*/ 1088707476 h 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4"/>
              <a:gd name="T22" fmla="*/ 0 h 632"/>
              <a:gd name="T23" fmla="*/ 624 w 624"/>
              <a:gd name="T24" fmla="*/ 632 h 6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4" h="632">
                <a:moveTo>
                  <a:pt x="288" y="0"/>
                </a:moveTo>
                <a:cubicBezTo>
                  <a:pt x="380" y="4"/>
                  <a:pt x="472" y="8"/>
                  <a:pt x="528" y="48"/>
                </a:cubicBezTo>
                <a:cubicBezTo>
                  <a:pt x="584" y="88"/>
                  <a:pt x="624" y="160"/>
                  <a:pt x="624" y="240"/>
                </a:cubicBezTo>
                <a:cubicBezTo>
                  <a:pt x="624" y="320"/>
                  <a:pt x="584" y="464"/>
                  <a:pt x="528" y="528"/>
                </a:cubicBezTo>
                <a:cubicBezTo>
                  <a:pt x="472" y="592"/>
                  <a:pt x="368" y="632"/>
                  <a:pt x="288" y="624"/>
                </a:cubicBezTo>
                <a:cubicBezTo>
                  <a:pt x="208" y="616"/>
                  <a:pt x="96" y="512"/>
                  <a:pt x="48" y="480"/>
                </a:cubicBezTo>
                <a:cubicBezTo>
                  <a:pt x="0" y="448"/>
                  <a:pt x="8" y="440"/>
                  <a:pt x="0" y="432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77"/>
          <p:cNvSpPr>
            <a:spLocks noChangeArrowheads="1"/>
          </p:cNvSpPr>
          <p:nvPr/>
        </p:nvSpPr>
        <p:spPr bwMode="auto">
          <a:xfrm>
            <a:off x="2928926" y="5429265"/>
            <a:ext cx="3429024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Ring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2" name="Rectangle 80"/>
          <p:cNvSpPr>
            <a:spLocks noChangeArrowheads="1"/>
          </p:cNvSpPr>
          <p:nvPr/>
        </p:nvSpPr>
        <p:spPr bwMode="auto">
          <a:xfrm>
            <a:off x="1216022" y="2908293"/>
            <a:ext cx="287337" cy="2873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742950" indent="-285750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" name="Rectangle 81"/>
          <p:cNvSpPr>
            <a:spLocks noChangeArrowheads="1"/>
          </p:cNvSpPr>
          <p:nvPr/>
        </p:nvSpPr>
        <p:spPr bwMode="auto">
          <a:xfrm>
            <a:off x="1216022" y="4060818"/>
            <a:ext cx="287337" cy="2873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742950" indent="-285750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Rectangle 82"/>
          <p:cNvSpPr>
            <a:spLocks noChangeArrowheads="1"/>
          </p:cNvSpPr>
          <p:nvPr/>
        </p:nvSpPr>
        <p:spPr bwMode="auto">
          <a:xfrm>
            <a:off x="3017834" y="4060818"/>
            <a:ext cx="287338" cy="2873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742950" indent="-285750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" name="Rectangle 83"/>
          <p:cNvSpPr>
            <a:spLocks noChangeArrowheads="1"/>
          </p:cNvSpPr>
          <p:nvPr/>
        </p:nvSpPr>
        <p:spPr bwMode="auto">
          <a:xfrm>
            <a:off x="3016247" y="2908293"/>
            <a:ext cx="287337" cy="2873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742950" indent="-285750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36" name="AutoShape 84"/>
          <p:cNvCxnSpPr>
            <a:cxnSpLocks noChangeShapeType="1"/>
            <a:stCxn id="11" idx="3"/>
          </p:cNvCxnSpPr>
          <p:nvPr/>
        </p:nvCxnSpPr>
        <p:spPr bwMode="auto">
          <a:xfrm flipV="1">
            <a:off x="819147" y="3054343"/>
            <a:ext cx="396875" cy="111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7" name="AutoShape 89"/>
          <p:cNvCxnSpPr>
            <a:cxnSpLocks noChangeShapeType="1"/>
          </p:cNvCxnSpPr>
          <p:nvPr/>
        </p:nvCxnSpPr>
        <p:spPr bwMode="auto">
          <a:xfrm>
            <a:off x="3305172" y="3052756"/>
            <a:ext cx="34131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8" name="AutoShape 91"/>
          <p:cNvCxnSpPr>
            <a:cxnSpLocks noChangeShapeType="1"/>
          </p:cNvCxnSpPr>
          <p:nvPr/>
        </p:nvCxnSpPr>
        <p:spPr bwMode="auto">
          <a:xfrm>
            <a:off x="3314697" y="4205281"/>
            <a:ext cx="34131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" name="AutoShape 92"/>
          <p:cNvCxnSpPr>
            <a:cxnSpLocks noChangeShapeType="1"/>
          </p:cNvCxnSpPr>
          <p:nvPr/>
        </p:nvCxnSpPr>
        <p:spPr bwMode="auto">
          <a:xfrm>
            <a:off x="857247" y="4205281"/>
            <a:ext cx="34131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0" name="Rectangle 93"/>
          <p:cNvSpPr>
            <a:spLocks noChangeArrowheads="1"/>
          </p:cNvSpPr>
          <p:nvPr/>
        </p:nvSpPr>
        <p:spPr bwMode="auto">
          <a:xfrm>
            <a:off x="7272334" y="40671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94"/>
          <p:cNvSpPr>
            <a:spLocks noChangeArrowheads="1"/>
          </p:cNvSpPr>
          <p:nvPr/>
        </p:nvSpPr>
        <p:spPr bwMode="auto">
          <a:xfrm>
            <a:off x="7408859" y="3529000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95"/>
          <p:cNvSpPr>
            <a:spLocks noChangeArrowheads="1"/>
          </p:cNvSpPr>
          <p:nvPr/>
        </p:nvSpPr>
        <p:spPr bwMode="auto">
          <a:xfrm>
            <a:off x="7192959" y="30257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96"/>
          <p:cNvSpPr>
            <a:spLocks noChangeArrowheads="1"/>
          </p:cNvSpPr>
          <p:nvPr/>
        </p:nvSpPr>
        <p:spPr bwMode="auto">
          <a:xfrm>
            <a:off x="6616697" y="28098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97"/>
          <p:cNvSpPr>
            <a:spLocks noChangeArrowheads="1"/>
          </p:cNvSpPr>
          <p:nvPr/>
        </p:nvSpPr>
        <p:spPr bwMode="auto">
          <a:xfrm>
            <a:off x="6113459" y="3097200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98"/>
          <p:cNvSpPr>
            <a:spLocks noChangeArrowheads="1"/>
          </p:cNvSpPr>
          <p:nvPr/>
        </p:nvSpPr>
        <p:spPr bwMode="auto">
          <a:xfrm>
            <a:off x="5897559" y="35210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AutoShape 99"/>
          <p:cNvCxnSpPr>
            <a:cxnSpLocks noChangeShapeType="1"/>
            <a:stCxn id="44" idx="1"/>
            <a:endCxn id="17" idx="5"/>
          </p:cNvCxnSpPr>
          <p:nvPr/>
        </p:nvCxnSpPr>
        <p:spPr bwMode="auto">
          <a:xfrm flipH="1" flipV="1">
            <a:off x="5746747" y="2932100"/>
            <a:ext cx="354012" cy="241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7" name="AutoShape 100"/>
          <p:cNvCxnSpPr>
            <a:cxnSpLocks noChangeShapeType="1"/>
            <a:stCxn id="24" idx="2"/>
          </p:cNvCxnSpPr>
          <p:nvPr/>
        </p:nvCxnSpPr>
        <p:spPr bwMode="auto">
          <a:xfrm flipH="1">
            <a:off x="5824534" y="4308462"/>
            <a:ext cx="381000" cy="3095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8" name="AutoShape 102"/>
          <p:cNvCxnSpPr>
            <a:cxnSpLocks noChangeShapeType="1"/>
            <a:stCxn id="23" idx="1"/>
            <a:endCxn id="40" idx="2"/>
          </p:cNvCxnSpPr>
          <p:nvPr/>
        </p:nvCxnSpPr>
        <p:spPr bwMode="auto">
          <a:xfrm flipH="1" flipV="1">
            <a:off x="7348534" y="4232262"/>
            <a:ext cx="230188" cy="2079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9" name="AutoShape 103"/>
          <p:cNvCxnSpPr>
            <a:cxnSpLocks noChangeShapeType="1"/>
            <a:stCxn id="43" idx="0"/>
            <a:endCxn id="20" idx="4"/>
          </p:cNvCxnSpPr>
          <p:nvPr/>
        </p:nvCxnSpPr>
        <p:spPr bwMode="auto">
          <a:xfrm flipV="1">
            <a:off x="6692897" y="2487600"/>
            <a:ext cx="17462" cy="3095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0" name="AutoShape 104"/>
          <p:cNvCxnSpPr>
            <a:cxnSpLocks noChangeShapeType="1"/>
            <a:stCxn id="16" idx="4"/>
            <a:endCxn id="42" idx="3"/>
          </p:cNvCxnSpPr>
          <p:nvPr/>
        </p:nvCxnSpPr>
        <p:spPr bwMode="auto">
          <a:xfrm flipH="1">
            <a:off x="7358059" y="2776525"/>
            <a:ext cx="360363" cy="3254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1" name="AutoShape 106"/>
          <p:cNvCxnSpPr>
            <a:cxnSpLocks noChangeShapeType="1"/>
          </p:cNvCxnSpPr>
          <p:nvPr/>
        </p:nvCxnSpPr>
        <p:spPr bwMode="auto">
          <a:xfrm flipH="1" flipV="1">
            <a:off x="7573959" y="3605200"/>
            <a:ext cx="373063" cy="174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2" name="AutoShape 107"/>
          <p:cNvCxnSpPr>
            <a:cxnSpLocks noChangeShapeType="1"/>
            <a:endCxn id="22" idx="6"/>
          </p:cNvCxnSpPr>
          <p:nvPr/>
        </p:nvCxnSpPr>
        <p:spPr bwMode="auto">
          <a:xfrm flipH="1" flipV="1">
            <a:off x="5503859" y="3579800"/>
            <a:ext cx="381000" cy="22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3" name="AutoShape 108"/>
          <p:cNvCxnSpPr>
            <a:cxnSpLocks noChangeShapeType="1"/>
            <a:stCxn id="18" idx="0"/>
            <a:endCxn id="25" idx="2"/>
          </p:cNvCxnSpPr>
          <p:nvPr/>
        </p:nvCxnSpPr>
        <p:spPr bwMode="auto">
          <a:xfrm flipH="1" flipV="1">
            <a:off x="6738934" y="4537062"/>
            <a:ext cx="1588" cy="3508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4" name="Rectangle 78"/>
          <p:cNvSpPr>
            <a:spLocks noGrp="1" noChangeArrowheads="1"/>
          </p:cNvSpPr>
          <p:nvPr>
            <p:ph idx="1"/>
          </p:nvPr>
        </p:nvSpPr>
        <p:spPr bwMode="auto">
          <a:xfrm>
            <a:off x="457200" y="1333504"/>
            <a:ext cx="5472122" cy="88105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buNone/>
            </a:pPr>
            <a:r>
              <a:rPr lang="en-US" b="0" dirty="0"/>
              <a:t> </a:t>
            </a:r>
            <a:r>
              <a:rPr lang="en-US" sz="1800" dirty="0">
                <a:solidFill>
                  <a:schemeClr val="accent2"/>
                </a:solidFill>
              </a:rPr>
              <a:t>Note -  </a:t>
            </a:r>
            <a:r>
              <a:rPr lang="en-US" sz="1800" i="1" dirty="0" smtClean="0">
                <a:solidFill>
                  <a:schemeClr val="accent2"/>
                </a:solidFill>
              </a:rPr>
              <a:t>A </a:t>
            </a:r>
            <a:r>
              <a:rPr lang="en-US" sz="1800" i="1" dirty="0">
                <a:solidFill>
                  <a:schemeClr val="accent2"/>
                </a:solidFill>
              </a:rPr>
              <a:t>ring implies </a:t>
            </a:r>
            <a:r>
              <a:rPr lang="en-US" sz="1800" i="1" u="sng" dirty="0">
                <a:solidFill>
                  <a:schemeClr val="accent2"/>
                </a:solidFill>
              </a:rPr>
              <a:t>unidirectional</a:t>
            </a:r>
            <a:r>
              <a:rPr lang="en-US" sz="1800" i="1" dirty="0">
                <a:solidFill>
                  <a:schemeClr val="accent2"/>
                </a:solidFill>
              </a:rPr>
              <a:t> </a:t>
            </a:r>
            <a:r>
              <a:rPr lang="en-US" sz="1800" i="1" dirty="0" smtClean="0">
                <a:solidFill>
                  <a:schemeClr val="accent2"/>
                </a:solidFill>
              </a:rPr>
              <a:t>flow.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56" name="Straight Arrow Connector 55"/>
          <p:cNvCxnSpPr>
            <a:stCxn id="26" idx="2"/>
            <a:endCxn id="32" idx="0"/>
          </p:cNvCxnSpPr>
          <p:nvPr/>
        </p:nvCxnSpPr>
        <p:spPr bwMode="auto">
          <a:xfrm rot="5400000">
            <a:off x="1272490" y="2783185"/>
            <a:ext cx="212309" cy="3790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428596" y="4000504"/>
            <a:ext cx="4572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3643306" y="2828924"/>
            <a:ext cx="4572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3643306" y="4000504"/>
            <a:ext cx="4572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-24"/>
            <a:ext cx="8202612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17608" y="3124200"/>
            <a:ext cx="1066800" cy="30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/>
              <a:t>Headend</a:t>
            </a: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3071802" y="5643579"/>
            <a:ext cx="3786214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Tree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967" name="Oval 8"/>
          <p:cNvSpPr>
            <a:spLocks noChangeArrowheads="1"/>
          </p:cNvSpPr>
          <p:nvPr/>
        </p:nvSpPr>
        <p:spPr bwMode="auto">
          <a:xfrm>
            <a:off x="2014558" y="3128392"/>
            <a:ext cx="304800" cy="2286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Rectangle 12"/>
          <p:cNvSpPr>
            <a:spLocks noChangeArrowheads="1"/>
          </p:cNvSpPr>
          <p:nvPr/>
        </p:nvSpPr>
        <p:spPr bwMode="auto">
          <a:xfrm>
            <a:off x="7348558" y="1936738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13"/>
          <p:cNvSpPr>
            <a:spLocks noChangeArrowheads="1"/>
          </p:cNvSpPr>
          <p:nvPr/>
        </p:nvSpPr>
        <p:spPr bwMode="auto">
          <a:xfrm>
            <a:off x="7348558" y="3232138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14"/>
          <p:cNvSpPr>
            <a:spLocks noChangeArrowheads="1"/>
          </p:cNvSpPr>
          <p:nvPr/>
        </p:nvSpPr>
        <p:spPr bwMode="auto">
          <a:xfrm>
            <a:off x="7348558" y="4832338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Oval 21"/>
          <p:cNvSpPr>
            <a:spLocks noChangeArrowheads="1"/>
          </p:cNvSpPr>
          <p:nvPr/>
        </p:nvSpPr>
        <p:spPr bwMode="auto">
          <a:xfrm>
            <a:off x="6586558" y="24701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Oval 22"/>
          <p:cNvSpPr>
            <a:spLocks noChangeArrowheads="1"/>
          </p:cNvSpPr>
          <p:nvPr/>
        </p:nvSpPr>
        <p:spPr bwMode="auto">
          <a:xfrm>
            <a:off x="5367358" y="24701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Oval 23"/>
          <p:cNvSpPr>
            <a:spLocks noChangeArrowheads="1"/>
          </p:cNvSpPr>
          <p:nvPr/>
        </p:nvSpPr>
        <p:spPr bwMode="auto">
          <a:xfrm>
            <a:off x="3995758" y="23939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Oval 24"/>
          <p:cNvSpPr>
            <a:spLocks noChangeArrowheads="1"/>
          </p:cNvSpPr>
          <p:nvPr/>
        </p:nvSpPr>
        <p:spPr bwMode="auto">
          <a:xfrm>
            <a:off x="5900758" y="24701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Oval 25"/>
          <p:cNvSpPr>
            <a:spLocks noChangeArrowheads="1"/>
          </p:cNvSpPr>
          <p:nvPr/>
        </p:nvSpPr>
        <p:spPr bwMode="auto">
          <a:xfrm>
            <a:off x="4757758" y="24701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b="0">
              <a:solidFill>
                <a:srgbClr val="A50021"/>
              </a:solidFill>
            </a:endParaRPr>
          </a:p>
        </p:txBody>
      </p:sp>
      <p:sp>
        <p:nvSpPr>
          <p:cNvPr id="40976" name="Oval 26"/>
          <p:cNvSpPr>
            <a:spLocks noChangeArrowheads="1"/>
          </p:cNvSpPr>
          <p:nvPr/>
        </p:nvSpPr>
        <p:spPr bwMode="auto">
          <a:xfrm>
            <a:off x="6662758" y="37655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Oval 27"/>
          <p:cNvSpPr>
            <a:spLocks noChangeArrowheads="1"/>
          </p:cNvSpPr>
          <p:nvPr/>
        </p:nvSpPr>
        <p:spPr bwMode="auto">
          <a:xfrm>
            <a:off x="5367358" y="37655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Oval 28"/>
          <p:cNvSpPr>
            <a:spLocks noChangeArrowheads="1"/>
          </p:cNvSpPr>
          <p:nvPr/>
        </p:nvSpPr>
        <p:spPr bwMode="auto">
          <a:xfrm>
            <a:off x="4148158" y="37655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Oval 29"/>
          <p:cNvSpPr>
            <a:spLocks noChangeArrowheads="1"/>
          </p:cNvSpPr>
          <p:nvPr/>
        </p:nvSpPr>
        <p:spPr bwMode="auto">
          <a:xfrm>
            <a:off x="6053158" y="39179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Oval 30"/>
          <p:cNvSpPr>
            <a:spLocks noChangeArrowheads="1"/>
          </p:cNvSpPr>
          <p:nvPr/>
        </p:nvSpPr>
        <p:spPr bwMode="auto">
          <a:xfrm>
            <a:off x="4757758" y="38417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81" name="AutoShape 31"/>
          <p:cNvCxnSpPr>
            <a:cxnSpLocks noChangeShapeType="1"/>
            <a:stCxn id="40967" idx="6"/>
          </p:cNvCxnSpPr>
          <p:nvPr/>
        </p:nvCxnSpPr>
        <p:spPr bwMode="auto">
          <a:xfrm>
            <a:off x="2319358" y="3242692"/>
            <a:ext cx="5262528" cy="15773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0982" name="Line 32"/>
          <p:cNvSpPr>
            <a:spLocks noChangeShapeType="1"/>
          </p:cNvSpPr>
          <p:nvPr/>
        </p:nvSpPr>
        <p:spPr bwMode="auto">
          <a:xfrm flipV="1">
            <a:off x="2700358" y="1936738"/>
            <a:ext cx="762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Line 33"/>
          <p:cNvSpPr>
            <a:spLocks noChangeShapeType="1"/>
          </p:cNvSpPr>
          <p:nvPr/>
        </p:nvSpPr>
        <p:spPr bwMode="auto">
          <a:xfrm>
            <a:off x="2700358" y="3286125"/>
            <a:ext cx="1528763" cy="15446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84" name="AutoShape 35"/>
          <p:cNvCxnSpPr>
            <a:cxnSpLocks noChangeShapeType="1"/>
            <a:stCxn id="40968" idx="1"/>
            <a:endCxn id="40982" idx="1"/>
          </p:cNvCxnSpPr>
          <p:nvPr/>
        </p:nvCxnSpPr>
        <p:spPr bwMode="auto">
          <a:xfrm flipH="1" flipV="1">
            <a:off x="3462358" y="1922451"/>
            <a:ext cx="3876675" cy="904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5" name="AutoShape 36"/>
          <p:cNvCxnSpPr>
            <a:cxnSpLocks noChangeShapeType="1"/>
            <a:stCxn id="40970" idx="1"/>
            <a:endCxn id="40983" idx="1"/>
          </p:cNvCxnSpPr>
          <p:nvPr/>
        </p:nvCxnSpPr>
        <p:spPr bwMode="auto">
          <a:xfrm flipH="1" flipV="1">
            <a:off x="4229121" y="4830751"/>
            <a:ext cx="3119437" cy="77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6" name="AutoShape 42"/>
          <p:cNvCxnSpPr>
            <a:cxnSpLocks noChangeShapeType="1"/>
            <a:stCxn id="40973" idx="0"/>
          </p:cNvCxnSpPr>
          <p:nvPr/>
        </p:nvCxnSpPr>
        <p:spPr bwMode="auto">
          <a:xfrm flipH="1" flipV="1">
            <a:off x="4071958" y="1936738"/>
            <a:ext cx="1143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87" name="AutoShape 43"/>
          <p:cNvCxnSpPr>
            <a:cxnSpLocks noChangeShapeType="1"/>
            <a:stCxn id="40972" idx="0"/>
          </p:cNvCxnSpPr>
          <p:nvPr/>
        </p:nvCxnSpPr>
        <p:spPr bwMode="auto">
          <a:xfrm flipH="1" flipV="1">
            <a:off x="5519758" y="1936738"/>
            <a:ext cx="38100" cy="5238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88" name="AutoShape 44"/>
          <p:cNvCxnSpPr>
            <a:cxnSpLocks noChangeShapeType="1"/>
            <a:stCxn id="40971" idx="0"/>
          </p:cNvCxnSpPr>
          <p:nvPr/>
        </p:nvCxnSpPr>
        <p:spPr bwMode="auto">
          <a:xfrm flipV="1">
            <a:off x="6777058" y="1936738"/>
            <a:ext cx="38100" cy="5238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89" name="AutoShape 45"/>
          <p:cNvCxnSpPr>
            <a:cxnSpLocks noChangeShapeType="1"/>
            <a:stCxn id="40975" idx="4"/>
          </p:cNvCxnSpPr>
          <p:nvPr/>
        </p:nvCxnSpPr>
        <p:spPr bwMode="auto">
          <a:xfrm flipH="1">
            <a:off x="4910158" y="2851138"/>
            <a:ext cx="381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0" name="AutoShape 46"/>
          <p:cNvCxnSpPr>
            <a:cxnSpLocks noChangeShapeType="1"/>
            <a:stCxn id="40974" idx="4"/>
          </p:cNvCxnSpPr>
          <p:nvPr/>
        </p:nvCxnSpPr>
        <p:spPr bwMode="auto">
          <a:xfrm>
            <a:off x="6091258" y="2851138"/>
            <a:ext cx="38100" cy="50585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1" name="AutoShape 48"/>
          <p:cNvCxnSpPr>
            <a:cxnSpLocks noChangeShapeType="1"/>
          </p:cNvCxnSpPr>
          <p:nvPr/>
        </p:nvCxnSpPr>
        <p:spPr bwMode="auto">
          <a:xfrm flipH="1" flipV="1">
            <a:off x="4300558" y="3265165"/>
            <a:ext cx="38100" cy="5238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2" name="AutoShape 49"/>
          <p:cNvCxnSpPr>
            <a:cxnSpLocks noChangeShapeType="1"/>
            <a:stCxn id="40977" idx="0"/>
          </p:cNvCxnSpPr>
          <p:nvPr/>
        </p:nvCxnSpPr>
        <p:spPr bwMode="auto">
          <a:xfrm flipH="1" flipV="1">
            <a:off x="5519758" y="3308338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3" name="AutoShape 50"/>
          <p:cNvCxnSpPr>
            <a:cxnSpLocks noChangeShapeType="1"/>
          </p:cNvCxnSpPr>
          <p:nvPr/>
        </p:nvCxnSpPr>
        <p:spPr bwMode="auto">
          <a:xfrm flipV="1">
            <a:off x="6853258" y="3341365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4" name="AutoShape 51"/>
          <p:cNvCxnSpPr>
            <a:cxnSpLocks noChangeShapeType="1"/>
            <a:stCxn id="40980" idx="4"/>
          </p:cNvCxnSpPr>
          <p:nvPr/>
        </p:nvCxnSpPr>
        <p:spPr bwMode="auto">
          <a:xfrm>
            <a:off x="4948258" y="4232263"/>
            <a:ext cx="114300" cy="600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5" name="AutoShape 52"/>
          <p:cNvCxnSpPr>
            <a:cxnSpLocks noChangeShapeType="1"/>
          </p:cNvCxnSpPr>
          <p:nvPr/>
        </p:nvCxnSpPr>
        <p:spPr bwMode="auto">
          <a:xfrm>
            <a:off x="6273821" y="4298938"/>
            <a:ext cx="7937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0996" name="Line 53"/>
          <p:cNvSpPr>
            <a:spLocks noChangeShapeType="1"/>
          </p:cNvSpPr>
          <p:nvPr/>
        </p:nvSpPr>
        <p:spPr bwMode="auto">
          <a:xfrm>
            <a:off x="3762396" y="1785926"/>
            <a:ext cx="3271837" cy="730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7" name="Line 54"/>
          <p:cNvSpPr>
            <a:spLocks noChangeShapeType="1"/>
          </p:cNvSpPr>
          <p:nvPr/>
        </p:nvSpPr>
        <p:spPr bwMode="auto">
          <a:xfrm>
            <a:off x="3995758" y="3079738"/>
            <a:ext cx="3048000" cy="76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Line 55"/>
          <p:cNvSpPr>
            <a:spLocks noChangeShapeType="1"/>
          </p:cNvSpPr>
          <p:nvPr/>
        </p:nvSpPr>
        <p:spPr bwMode="auto">
          <a:xfrm>
            <a:off x="4605358" y="4679938"/>
            <a:ext cx="2514600" cy="76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pPr>
                <a:defRPr/>
              </a:pPr>
              <a:t>32</a:t>
            </a:fld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0" name="Footer Placeholder 3"/>
          <p:cNvSpPr txBox="1">
            <a:spLocks/>
          </p:cNvSpPr>
          <p:nvPr/>
        </p:nvSpPr>
        <p:spPr>
          <a:xfrm>
            <a:off x="1285852" y="6454775"/>
            <a:ext cx="6656388" cy="2873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Computer Networks 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Introduction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5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84" y="115888"/>
            <a:ext cx="9787006" cy="792162"/>
          </a:xfrm>
        </p:spPr>
        <p:txBody>
          <a:bodyPr/>
          <a:lstStyle/>
          <a:p>
            <a:r>
              <a:rPr lang="en-US" sz="4000" dirty="0" smtClean="0"/>
              <a:t>Tree Topology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596" y="5000636"/>
            <a:ext cx="8229600" cy="87151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WSN end-to-end routing often employs a spanning tree for routing.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859777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auto">
          <a:xfrm>
            <a:off x="4857752" y="4143380"/>
            <a:ext cx="1700218" cy="34289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N. </a:t>
            </a:r>
            <a:r>
              <a:rPr lang="en-US" sz="1800" dirty="0" err="1" smtClean="0"/>
              <a:t>C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hohan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-24"/>
            <a:ext cx="8131175" cy="974747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3581400" y="1928802"/>
            <a:ext cx="2057400" cy="6858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 dirty="0">
                <a:solidFill>
                  <a:srgbClr val="A50021"/>
                </a:solidFill>
              </a:rPr>
              <a:t>hub, switch </a:t>
            </a:r>
          </a:p>
          <a:p>
            <a:r>
              <a:rPr lang="en-US" sz="1800" b="1" dirty="0">
                <a:solidFill>
                  <a:srgbClr val="A50021"/>
                </a:solidFill>
              </a:rPr>
              <a:t>or repeater</a:t>
            </a:r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2743200" y="4138602"/>
            <a:ext cx="533400" cy="533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3733800" y="4138602"/>
            <a:ext cx="533400" cy="533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5029200" y="4138602"/>
            <a:ext cx="533400" cy="533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6248400" y="4138602"/>
            <a:ext cx="533400" cy="533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12"/>
          <p:cNvSpPr>
            <a:spLocks noChangeShapeType="1"/>
          </p:cNvSpPr>
          <p:nvPr/>
        </p:nvSpPr>
        <p:spPr bwMode="auto">
          <a:xfrm flipV="1">
            <a:off x="3132138" y="2614602"/>
            <a:ext cx="601662" cy="153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13"/>
          <p:cNvSpPr>
            <a:spLocks noChangeShapeType="1"/>
          </p:cNvSpPr>
          <p:nvPr/>
        </p:nvSpPr>
        <p:spPr bwMode="auto">
          <a:xfrm flipV="1">
            <a:off x="4038600" y="2614602"/>
            <a:ext cx="609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Line 15"/>
          <p:cNvSpPr>
            <a:spLocks noChangeShapeType="1"/>
          </p:cNvSpPr>
          <p:nvPr/>
        </p:nvSpPr>
        <p:spPr bwMode="auto">
          <a:xfrm flipH="1">
            <a:off x="3198813" y="2614602"/>
            <a:ext cx="687387" cy="1598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Line 16"/>
          <p:cNvSpPr>
            <a:spLocks noChangeShapeType="1"/>
          </p:cNvSpPr>
          <p:nvPr/>
        </p:nvSpPr>
        <p:spPr bwMode="auto">
          <a:xfrm flipH="1">
            <a:off x="4114800" y="2614602"/>
            <a:ext cx="609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Line 17"/>
          <p:cNvSpPr>
            <a:spLocks noChangeShapeType="1"/>
          </p:cNvSpPr>
          <p:nvPr/>
        </p:nvSpPr>
        <p:spPr bwMode="auto">
          <a:xfrm flipH="1" flipV="1">
            <a:off x="4953000" y="2614602"/>
            <a:ext cx="3048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Line 18"/>
          <p:cNvSpPr>
            <a:spLocks noChangeShapeType="1"/>
          </p:cNvSpPr>
          <p:nvPr/>
        </p:nvSpPr>
        <p:spPr bwMode="auto">
          <a:xfrm>
            <a:off x="5105400" y="2614602"/>
            <a:ext cx="3048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Line 19"/>
          <p:cNvSpPr>
            <a:spLocks noChangeShapeType="1"/>
          </p:cNvSpPr>
          <p:nvPr/>
        </p:nvSpPr>
        <p:spPr bwMode="auto">
          <a:xfrm flipH="1" flipV="1">
            <a:off x="5410200" y="2614602"/>
            <a:ext cx="9144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Line 20"/>
          <p:cNvSpPr>
            <a:spLocks noChangeShapeType="1"/>
          </p:cNvSpPr>
          <p:nvPr/>
        </p:nvSpPr>
        <p:spPr bwMode="auto">
          <a:xfrm>
            <a:off x="5562600" y="2614602"/>
            <a:ext cx="8382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483768" y="5229200"/>
            <a:ext cx="4313263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Star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>
                <a:latin typeface="Comic Sans MS" pitchFamily="66" charset="0"/>
              </a:rPr>
              <a:pPr>
                <a:defRPr/>
              </a:pPr>
              <a:t>34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71414"/>
            <a:ext cx="8131175" cy="903308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sp>
        <p:nvSpPr>
          <p:cNvPr id="43014" name="Oval 17"/>
          <p:cNvSpPr>
            <a:spLocks noChangeArrowheads="1"/>
          </p:cNvSpPr>
          <p:nvPr/>
        </p:nvSpPr>
        <p:spPr bwMode="auto">
          <a:xfrm>
            <a:off x="4024322" y="36576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</a:rPr>
              <a:t>AP</a:t>
            </a:r>
          </a:p>
        </p:txBody>
      </p:sp>
      <p:sp>
        <p:nvSpPr>
          <p:cNvPr id="43015" name="Oval 18"/>
          <p:cNvSpPr>
            <a:spLocks noChangeArrowheads="1"/>
          </p:cNvSpPr>
          <p:nvPr/>
        </p:nvSpPr>
        <p:spPr bwMode="auto">
          <a:xfrm>
            <a:off x="2900354" y="235743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W1</a:t>
            </a:r>
          </a:p>
        </p:txBody>
      </p:sp>
      <p:sp>
        <p:nvSpPr>
          <p:cNvPr id="43016" name="Oval 19"/>
          <p:cNvSpPr>
            <a:spLocks noChangeArrowheads="1"/>
          </p:cNvSpPr>
          <p:nvPr/>
        </p:nvSpPr>
        <p:spPr bwMode="auto">
          <a:xfrm>
            <a:off x="6043626" y="2214554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W2</a:t>
            </a:r>
          </a:p>
        </p:txBody>
      </p:sp>
      <p:sp>
        <p:nvSpPr>
          <p:cNvPr id="43017" name="Oval 20"/>
          <p:cNvSpPr>
            <a:spLocks noChangeArrowheads="1"/>
          </p:cNvSpPr>
          <p:nvPr/>
        </p:nvSpPr>
        <p:spPr bwMode="auto">
          <a:xfrm>
            <a:off x="6043626" y="4429132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W3</a:t>
            </a:r>
          </a:p>
        </p:txBody>
      </p:sp>
      <p:sp>
        <p:nvSpPr>
          <p:cNvPr id="43018" name="Oval 21"/>
          <p:cNvSpPr>
            <a:spLocks noChangeArrowheads="1"/>
          </p:cNvSpPr>
          <p:nvPr/>
        </p:nvSpPr>
        <p:spPr bwMode="auto">
          <a:xfrm>
            <a:off x="2686040" y="4714884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W4</a:t>
            </a:r>
          </a:p>
        </p:txBody>
      </p:sp>
      <p:cxnSp>
        <p:nvCxnSpPr>
          <p:cNvPr id="43019" name="AutoShape 22"/>
          <p:cNvCxnSpPr>
            <a:cxnSpLocks noChangeShapeType="1"/>
            <a:stCxn id="43014" idx="0"/>
            <a:endCxn id="43015" idx="4"/>
          </p:cNvCxnSpPr>
          <p:nvPr/>
        </p:nvCxnSpPr>
        <p:spPr bwMode="auto">
          <a:xfrm rot="16200000" flipV="1">
            <a:off x="3269453" y="2674131"/>
            <a:ext cx="842970" cy="112396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43020" name="AutoShape 23"/>
          <p:cNvCxnSpPr>
            <a:cxnSpLocks noChangeShapeType="1"/>
            <a:stCxn id="43014" idx="7"/>
            <a:endCxn id="43016" idx="3"/>
          </p:cNvCxnSpPr>
          <p:nvPr/>
        </p:nvCxnSpPr>
        <p:spPr bwMode="auto">
          <a:xfrm rot="5400000" flipH="1" flipV="1">
            <a:off x="4702696" y="2316670"/>
            <a:ext cx="1119756" cy="1696014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43021" name="AutoShape 24"/>
          <p:cNvCxnSpPr>
            <a:cxnSpLocks noChangeShapeType="1"/>
            <a:stCxn id="43014" idx="3"/>
            <a:endCxn id="43018" idx="7"/>
          </p:cNvCxnSpPr>
          <p:nvPr/>
        </p:nvCxnSpPr>
        <p:spPr bwMode="auto">
          <a:xfrm rot="5400000">
            <a:off x="3216784" y="3907346"/>
            <a:ext cx="733994" cy="1014992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43022" name="AutoShape 25"/>
          <p:cNvCxnSpPr>
            <a:cxnSpLocks noChangeShapeType="1"/>
            <a:stCxn id="43014" idx="6"/>
            <a:endCxn id="43017" idx="3"/>
          </p:cNvCxnSpPr>
          <p:nvPr/>
        </p:nvCxnSpPr>
        <p:spPr bwMode="auto">
          <a:xfrm>
            <a:off x="4481522" y="3886200"/>
            <a:ext cx="1629059" cy="933177"/>
          </a:xfrm>
          <a:prstGeom prst="curvedConnector4">
            <a:avLst>
              <a:gd name="adj1" fmla="val 47945"/>
              <a:gd name="adj2" fmla="val 124497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sp>
        <p:nvSpPr>
          <p:cNvPr id="43023" name="Rectangle 26"/>
          <p:cNvSpPr>
            <a:spLocks noChangeArrowheads="1"/>
          </p:cNvSpPr>
          <p:nvPr/>
        </p:nvSpPr>
        <p:spPr bwMode="auto">
          <a:xfrm>
            <a:off x="2571736" y="1273320"/>
            <a:ext cx="3814762" cy="571504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 dirty="0">
                <a:solidFill>
                  <a:schemeClr val="accent2"/>
                </a:solidFill>
              </a:rPr>
              <a:t>Wireless Infrastructure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357422" y="5481656"/>
            <a:ext cx="4313263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Star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>
                <a:latin typeface="Comic Sans MS" pitchFamily="66" charset="0"/>
              </a:rPr>
              <a:pPr>
                <a:defRPr/>
              </a:pPr>
              <a:t>35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184576"/>
          </a:xfrm>
        </p:spPr>
        <p:txBody>
          <a:bodyPr/>
          <a:lstStyle/>
          <a:p>
            <a:r>
              <a:rPr lang="en-US" dirty="0" smtClean="0"/>
              <a:t>Define: network, distributed system, subnet, host, node, flow, channel and link.</a:t>
            </a:r>
          </a:p>
          <a:p>
            <a:r>
              <a:rPr lang="en-US" dirty="0" smtClean="0"/>
              <a:t>Paradigms: Client-Server, Peer-to-Peer, Wireless and Mobile.</a:t>
            </a:r>
          </a:p>
          <a:p>
            <a:r>
              <a:rPr lang="en-US" dirty="0" smtClean="0"/>
              <a:t>Classifications and Acronyms:</a:t>
            </a:r>
          </a:p>
          <a:p>
            <a:pPr lvl="1"/>
            <a:r>
              <a:rPr lang="en-US" dirty="0" smtClean="0"/>
              <a:t>Broadcast, multicast, unicast</a:t>
            </a:r>
          </a:p>
          <a:p>
            <a:pPr lvl="1"/>
            <a:r>
              <a:rPr lang="en-US" dirty="0" smtClean="0"/>
              <a:t>PAN, LAN, MAN, WAN, WLAN, WSN</a:t>
            </a:r>
          </a:p>
          <a:p>
            <a:pPr lvl="1"/>
            <a:r>
              <a:rPr lang="en-US" dirty="0" smtClean="0"/>
              <a:t>The Internet versus an internet</a:t>
            </a:r>
          </a:p>
          <a:p>
            <a:pPr lvl="1"/>
            <a:r>
              <a:rPr lang="en-US" dirty="0" smtClean="0"/>
              <a:t>Hierarchical, bus, </a:t>
            </a:r>
            <a:r>
              <a:rPr lang="en-US" dirty="0" err="1" smtClean="0"/>
              <a:t>ring,tree</a:t>
            </a:r>
            <a:r>
              <a:rPr lang="en-US" dirty="0" smtClean="0"/>
              <a:t>, and star topology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1295400" y="2330470"/>
            <a:ext cx="6096000" cy="33083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sz="1600" b="0">
              <a:solidFill>
                <a:schemeClr val="bg2"/>
              </a:solidFill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4495800" y="2635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953000" y="24828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486400" y="28638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953000" y="2254270"/>
            <a:ext cx="53340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181600" y="25590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5181600" y="25590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6096000" y="34734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–"/>
            </a:pPr>
            <a:endParaRPr lang="en-US" sz="1600" b="0">
              <a:solidFill>
                <a:srgbClr val="A50021"/>
              </a:solidFill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5410200" y="3473470"/>
            <a:ext cx="685800" cy="76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5715000" y="3244870"/>
            <a:ext cx="76200" cy="152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5715000" y="3244870"/>
            <a:ext cx="76200" cy="228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5791200" y="34734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5791200" y="34734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6248400" y="36258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5257800" y="3625870"/>
            <a:ext cx="9906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5791200" y="4159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6248400" y="4540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6248400" y="4540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3048000" y="3321070"/>
            <a:ext cx="762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3352800" y="3778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2971800" y="2940070"/>
            <a:ext cx="53340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2819400" y="3016270"/>
            <a:ext cx="60960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800" b="0">
              <a:solidFill>
                <a:schemeClr val="tx1"/>
              </a:solidFill>
            </a:endParaRPr>
          </a:p>
          <a:p>
            <a:endParaRPr lang="en-US" sz="2800" b="0">
              <a:solidFill>
                <a:schemeClr val="tx1"/>
              </a:solidFill>
            </a:endParaRPr>
          </a:p>
          <a:p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2590800" y="38544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12</a:t>
            </a:r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2286000" y="29400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1524000" y="36258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11</a:t>
            </a:r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4191000" y="49974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943600" y="27876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5715000" y="46164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3733800" y="26352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6705600" y="40068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2590800" y="48450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1676400" y="44640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3429000" y="33972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14</a:t>
            </a:r>
          </a:p>
        </p:txBody>
      </p:sp>
      <p:sp>
        <p:nvSpPr>
          <p:cNvPr id="39" name="Oval 37"/>
          <p:cNvSpPr>
            <a:spLocks noChangeArrowheads="1"/>
          </p:cNvSpPr>
          <p:nvPr/>
        </p:nvSpPr>
        <p:spPr bwMode="auto">
          <a:xfrm>
            <a:off x="6705600" y="30924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3581400" y="43878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13</a:t>
            </a:r>
          </a:p>
        </p:txBody>
      </p:sp>
      <p:sp>
        <p:nvSpPr>
          <p:cNvPr id="41" name="Oval 39"/>
          <p:cNvSpPr>
            <a:spLocks noChangeArrowheads="1"/>
          </p:cNvSpPr>
          <p:nvPr/>
        </p:nvSpPr>
        <p:spPr bwMode="auto">
          <a:xfrm>
            <a:off x="4495800" y="40068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15</a:t>
            </a:r>
          </a:p>
        </p:txBody>
      </p:sp>
      <p:sp>
        <p:nvSpPr>
          <p:cNvPr id="42" name="Oval 40"/>
          <p:cNvSpPr>
            <a:spLocks noChangeArrowheads="1"/>
          </p:cNvSpPr>
          <p:nvPr/>
        </p:nvSpPr>
        <p:spPr bwMode="auto">
          <a:xfrm>
            <a:off x="4800600" y="26352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43" name="Rectangle 49"/>
          <p:cNvSpPr>
            <a:spLocks noChangeArrowheads="1"/>
          </p:cNvSpPr>
          <p:nvPr/>
        </p:nvSpPr>
        <p:spPr bwMode="auto">
          <a:xfrm>
            <a:off x="857224" y="3071810"/>
            <a:ext cx="498501" cy="47151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B</a:t>
            </a:r>
          </a:p>
        </p:txBody>
      </p:sp>
      <p:sp>
        <p:nvSpPr>
          <p:cNvPr id="44" name="Rectangle 50"/>
          <p:cNvSpPr>
            <a:spLocks noChangeArrowheads="1"/>
          </p:cNvSpPr>
          <p:nvPr/>
        </p:nvSpPr>
        <p:spPr bwMode="auto">
          <a:xfrm>
            <a:off x="714348" y="3857628"/>
            <a:ext cx="488977" cy="500066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C</a:t>
            </a:r>
          </a:p>
        </p:txBody>
      </p:sp>
      <p:sp>
        <p:nvSpPr>
          <p:cNvPr id="45" name="Rectangle 52"/>
          <p:cNvSpPr>
            <a:spLocks noChangeArrowheads="1"/>
          </p:cNvSpPr>
          <p:nvPr/>
        </p:nvSpPr>
        <p:spPr bwMode="auto">
          <a:xfrm>
            <a:off x="4714876" y="1857364"/>
            <a:ext cx="500066" cy="42862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L</a:t>
            </a:r>
          </a:p>
        </p:txBody>
      </p:sp>
      <p:sp>
        <p:nvSpPr>
          <p:cNvPr id="46" name="Rectangle 53"/>
          <p:cNvSpPr>
            <a:spLocks noChangeArrowheads="1"/>
          </p:cNvSpPr>
          <p:nvPr/>
        </p:nvSpPr>
        <p:spPr bwMode="auto">
          <a:xfrm>
            <a:off x="928662" y="4929198"/>
            <a:ext cx="503263" cy="571504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D</a:t>
            </a:r>
          </a:p>
        </p:txBody>
      </p:sp>
      <p:sp>
        <p:nvSpPr>
          <p:cNvPr id="47" name="Rectangle 54"/>
          <p:cNvSpPr>
            <a:spLocks noChangeArrowheads="1"/>
          </p:cNvSpPr>
          <p:nvPr/>
        </p:nvSpPr>
        <p:spPr bwMode="auto">
          <a:xfrm>
            <a:off x="2428860" y="5500702"/>
            <a:ext cx="450865" cy="48101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E</a:t>
            </a:r>
          </a:p>
        </p:txBody>
      </p:sp>
      <p:sp>
        <p:nvSpPr>
          <p:cNvPr id="48" name="Rectangle 57"/>
          <p:cNvSpPr>
            <a:spLocks noChangeArrowheads="1"/>
          </p:cNvSpPr>
          <p:nvPr/>
        </p:nvSpPr>
        <p:spPr bwMode="auto">
          <a:xfrm>
            <a:off x="6357950" y="5286388"/>
            <a:ext cx="500066" cy="500066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G</a:t>
            </a: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7686676" y="3571876"/>
            <a:ext cx="528662" cy="43972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J</a:t>
            </a:r>
          </a:p>
        </p:txBody>
      </p:sp>
      <p:sp>
        <p:nvSpPr>
          <p:cNvPr id="50" name="Rectangle 60"/>
          <p:cNvSpPr>
            <a:spLocks noChangeArrowheads="1"/>
          </p:cNvSpPr>
          <p:nvPr/>
        </p:nvSpPr>
        <p:spPr bwMode="auto">
          <a:xfrm>
            <a:off x="1571604" y="2285992"/>
            <a:ext cx="469921" cy="41912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A</a:t>
            </a:r>
          </a:p>
        </p:txBody>
      </p:sp>
      <p:sp>
        <p:nvSpPr>
          <p:cNvPr id="51" name="Rectangle 61"/>
          <p:cNvSpPr>
            <a:spLocks noChangeArrowheads="1"/>
          </p:cNvSpPr>
          <p:nvPr/>
        </p:nvSpPr>
        <p:spPr bwMode="auto">
          <a:xfrm>
            <a:off x="7696200" y="4692670"/>
            <a:ext cx="519138" cy="45084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H</a:t>
            </a:r>
          </a:p>
        </p:txBody>
      </p:sp>
      <p:sp>
        <p:nvSpPr>
          <p:cNvPr id="52" name="Rectangle 62"/>
          <p:cNvSpPr>
            <a:spLocks noChangeArrowheads="1"/>
          </p:cNvSpPr>
          <p:nvPr/>
        </p:nvSpPr>
        <p:spPr bwMode="auto">
          <a:xfrm>
            <a:off x="4143372" y="5786454"/>
            <a:ext cx="488953" cy="500066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F</a:t>
            </a:r>
          </a:p>
        </p:txBody>
      </p:sp>
      <p:sp>
        <p:nvSpPr>
          <p:cNvPr id="53" name="Rectangle 64"/>
          <p:cNvSpPr>
            <a:spLocks noChangeArrowheads="1"/>
          </p:cNvSpPr>
          <p:nvPr/>
        </p:nvSpPr>
        <p:spPr bwMode="auto">
          <a:xfrm>
            <a:off x="2285984" y="2071678"/>
            <a:ext cx="508001" cy="500066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M</a:t>
            </a:r>
          </a:p>
        </p:txBody>
      </p:sp>
      <p:sp>
        <p:nvSpPr>
          <p:cNvPr id="54" name="Oval 65"/>
          <p:cNvSpPr>
            <a:spLocks noChangeArrowheads="1"/>
          </p:cNvSpPr>
          <p:nvPr/>
        </p:nvSpPr>
        <p:spPr bwMode="auto">
          <a:xfrm>
            <a:off x="5105400" y="33210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16</a:t>
            </a:r>
          </a:p>
        </p:txBody>
      </p:sp>
      <p:sp>
        <p:nvSpPr>
          <p:cNvPr id="55" name="Oval 66"/>
          <p:cNvSpPr>
            <a:spLocks noChangeArrowheads="1"/>
          </p:cNvSpPr>
          <p:nvPr/>
        </p:nvSpPr>
        <p:spPr bwMode="auto">
          <a:xfrm>
            <a:off x="5715000" y="37782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17</a:t>
            </a:r>
          </a:p>
        </p:txBody>
      </p:sp>
      <p:sp>
        <p:nvSpPr>
          <p:cNvPr id="56" name="Line 67"/>
          <p:cNvSpPr>
            <a:spLocks noChangeShapeType="1"/>
          </p:cNvSpPr>
          <p:nvPr/>
        </p:nvSpPr>
        <p:spPr bwMode="auto">
          <a:xfrm>
            <a:off x="1295400" y="598807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7" name="AutoShape 72"/>
          <p:cNvCxnSpPr>
            <a:cxnSpLocks noChangeShapeType="1"/>
            <a:stCxn id="36" idx="7"/>
            <a:endCxn id="40" idx="2"/>
          </p:cNvCxnSpPr>
          <p:nvPr/>
        </p:nvCxnSpPr>
        <p:spPr bwMode="auto">
          <a:xfrm flipV="1">
            <a:off x="2916238" y="4578370"/>
            <a:ext cx="657225" cy="3143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" name="AutoShape 74"/>
          <p:cNvCxnSpPr>
            <a:cxnSpLocks noChangeShapeType="1"/>
            <a:stCxn id="37" idx="7"/>
            <a:endCxn id="28" idx="3"/>
          </p:cNvCxnSpPr>
          <p:nvPr/>
        </p:nvCxnSpPr>
        <p:spPr bwMode="auto">
          <a:xfrm flipV="1">
            <a:off x="2001838" y="4187845"/>
            <a:ext cx="644525" cy="3238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9" name="AutoShape 76"/>
          <p:cNvCxnSpPr>
            <a:cxnSpLocks noChangeShapeType="1"/>
            <a:stCxn id="29" idx="6"/>
            <a:endCxn id="38" idx="1"/>
          </p:cNvCxnSpPr>
          <p:nvPr/>
        </p:nvCxnSpPr>
        <p:spPr bwMode="auto">
          <a:xfrm>
            <a:off x="2674938" y="3130570"/>
            <a:ext cx="809625" cy="3143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0" name="AutoShape 77"/>
          <p:cNvCxnSpPr>
            <a:cxnSpLocks noChangeShapeType="1"/>
            <a:stCxn id="30" idx="7"/>
            <a:endCxn id="29" idx="3"/>
          </p:cNvCxnSpPr>
          <p:nvPr/>
        </p:nvCxnSpPr>
        <p:spPr bwMode="auto">
          <a:xfrm flipV="1">
            <a:off x="1849438" y="3273445"/>
            <a:ext cx="492125" cy="4000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1" name="AutoShape 78"/>
          <p:cNvCxnSpPr>
            <a:cxnSpLocks noChangeShapeType="1"/>
            <a:stCxn id="28" idx="7"/>
            <a:endCxn id="38" idx="3"/>
          </p:cNvCxnSpPr>
          <p:nvPr/>
        </p:nvCxnSpPr>
        <p:spPr bwMode="auto">
          <a:xfrm flipV="1">
            <a:off x="2916238" y="3730645"/>
            <a:ext cx="568325" cy="1714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2" name="AutoShape 79"/>
          <p:cNvCxnSpPr>
            <a:cxnSpLocks noChangeShapeType="1"/>
            <a:stCxn id="38" idx="0"/>
            <a:endCxn id="34" idx="3"/>
          </p:cNvCxnSpPr>
          <p:nvPr/>
        </p:nvCxnSpPr>
        <p:spPr bwMode="auto">
          <a:xfrm flipV="1">
            <a:off x="3619500" y="2968645"/>
            <a:ext cx="169863" cy="420688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3" name="AutoShape 80"/>
          <p:cNvCxnSpPr>
            <a:cxnSpLocks noChangeShapeType="1"/>
            <a:stCxn id="34" idx="6"/>
            <a:endCxn id="42" idx="2"/>
          </p:cNvCxnSpPr>
          <p:nvPr/>
        </p:nvCxnSpPr>
        <p:spPr bwMode="auto">
          <a:xfrm>
            <a:off x="4122738" y="2825770"/>
            <a:ext cx="66992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4" name="AutoShape 81"/>
          <p:cNvCxnSpPr>
            <a:cxnSpLocks noChangeShapeType="1"/>
            <a:stCxn id="42" idx="6"/>
            <a:endCxn id="32" idx="2"/>
          </p:cNvCxnSpPr>
          <p:nvPr/>
        </p:nvCxnSpPr>
        <p:spPr bwMode="auto">
          <a:xfrm>
            <a:off x="5189538" y="2825770"/>
            <a:ext cx="746125" cy="1524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5" name="AutoShape 82"/>
          <p:cNvCxnSpPr>
            <a:cxnSpLocks noChangeShapeType="1"/>
            <a:stCxn id="32" idx="6"/>
            <a:endCxn id="39" idx="1"/>
          </p:cNvCxnSpPr>
          <p:nvPr/>
        </p:nvCxnSpPr>
        <p:spPr bwMode="auto">
          <a:xfrm>
            <a:off x="6332538" y="2978170"/>
            <a:ext cx="428625" cy="1619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6" name="AutoShape 83"/>
          <p:cNvCxnSpPr>
            <a:cxnSpLocks noChangeShapeType="1"/>
            <a:stCxn id="30" idx="6"/>
            <a:endCxn id="28" idx="2"/>
          </p:cNvCxnSpPr>
          <p:nvPr/>
        </p:nvCxnSpPr>
        <p:spPr bwMode="auto">
          <a:xfrm>
            <a:off x="1912938" y="3816370"/>
            <a:ext cx="669925" cy="2286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7" name="AutoShape 84"/>
          <p:cNvCxnSpPr>
            <a:cxnSpLocks noChangeShapeType="1"/>
            <a:stCxn id="38" idx="6"/>
            <a:endCxn id="54" idx="2"/>
          </p:cNvCxnSpPr>
          <p:nvPr/>
        </p:nvCxnSpPr>
        <p:spPr bwMode="auto">
          <a:xfrm flipV="1">
            <a:off x="3817938" y="3511570"/>
            <a:ext cx="1279525" cy="762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9" name="AutoShape 86"/>
          <p:cNvCxnSpPr>
            <a:cxnSpLocks noChangeShapeType="1"/>
            <a:stCxn id="34" idx="5"/>
            <a:endCxn id="54" idx="1"/>
          </p:cNvCxnSpPr>
          <p:nvPr/>
        </p:nvCxnSpPr>
        <p:spPr bwMode="auto">
          <a:xfrm>
            <a:off x="4059238" y="2968645"/>
            <a:ext cx="1101725" cy="4000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0" name="AutoShape 87"/>
          <p:cNvCxnSpPr>
            <a:cxnSpLocks noChangeShapeType="1"/>
            <a:stCxn id="28" idx="4"/>
            <a:endCxn id="36" idx="0"/>
          </p:cNvCxnSpPr>
          <p:nvPr/>
        </p:nvCxnSpPr>
        <p:spPr bwMode="auto">
          <a:xfrm>
            <a:off x="2781300" y="4243408"/>
            <a:ext cx="0" cy="5937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1" name="AutoShape 88"/>
          <p:cNvCxnSpPr>
            <a:cxnSpLocks noChangeShapeType="1"/>
            <a:stCxn id="37" idx="6"/>
            <a:endCxn id="36" idx="1"/>
          </p:cNvCxnSpPr>
          <p:nvPr/>
        </p:nvCxnSpPr>
        <p:spPr bwMode="auto">
          <a:xfrm>
            <a:off x="2065338" y="4654570"/>
            <a:ext cx="581025" cy="2381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2" name="AutoShape 89"/>
          <p:cNvCxnSpPr>
            <a:cxnSpLocks noChangeShapeType="1"/>
            <a:stCxn id="29" idx="7"/>
            <a:endCxn id="34" idx="2"/>
          </p:cNvCxnSpPr>
          <p:nvPr/>
        </p:nvCxnSpPr>
        <p:spPr bwMode="auto">
          <a:xfrm flipV="1">
            <a:off x="2611438" y="2825770"/>
            <a:ext cx="1114425" cy="1619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3" name="AutoShape 91"/>
          <p:cNvCxnSpPr>
            <a:cxnSpLocks noChangeShapeType="1"/>
            <a:stCxn id="38" idx="5"/>
            <a:endCxn id="41" idx="1"/>
          </p:cNvCxnSpPr>
          <p:nvPr/>
        </p:nvCxnSpPr>
        <p:spPr bwMode="auto">
          <a:xfrm>
            <a:off x="3754438" y="3730645"/>
            <a:ext cx="796925" cy="3238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4" name="AutoShape 92"/>
          <p:cNvCxnSpPr>
            <a:cxnSpLocks noChangeShapeType="1"/>
            <a:stCxn id="40" idx="6"/>
            <a:endCxn id="41" idx="3"/>
          </p:cNvCxnSpPr>
          <p:nvPr/>
        </p:nvCxnSpPr>
        <p:spPr bwMode="auto">
          <a:xfrm flipV="1">
            <a:off x="3970338" y="4340245"/>
            <a:ext cx="581025" cy="238125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cxnSp>
        <p:nvCxnSpPr>
          <p:cNvPr id="75" name="AutoShape 93"/>
          <p:cNvCxnSpPr>
            <a:cxnSpLocks noChangeShapeType="1"/>
            <a:stCxn id="40" idx="5"/>
            <a:endCxn id="31" idx="1"/>
          </p:cNvCxnSpPr>
          <p:nvPr/>
        </p:nvCxnSpPr>
        <p:spPr bwMode="auto">
          <a:xfrm>
            <a:off x="3906838" y="4721245"/>
            <a:ext cx="339725" cy="323850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cxnSp>
        <p:nvCxnSpPr>
          <p:cNvPr id="76" name="AutoShape 94"/>
          <p:cNvCxnSpPr>
            <a:cxnSpLocks noChangeShapeType="1"/>
            <a:stCxn id="28" idx="6"/>
            <a:endCxn id="41" idx="2"/>
          </p:cNvCxnSpPr>
          <p:nvPr/>
        </p:nvCxnSpPr>
        <p:spPr bwMode="auto">
          <a:xfrm>
            <a:off x="2979738" y="4044970"/>
            <a:ext cx="1508125" cy="1524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7" name="AutoShape 95"/>
          <p:cNvCxnSpPr>
            <a:cxnSpLocks noChangeShapeType="1"/>
            <a:stCxn id="36" idx="6"/>
            <a:endCxn id="31" idx="2"/>
          </p:cNvCxnSpPr>
          <p:nvPr/>
        </p:nvCxnSpPr>
        <p:spPr bwMode="auto">
          <a:xfrm>
            <a:off x="2979738" y="5035570"/>
            <a:ext cx="1203325" cy="1524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8" name="AutoShape 96"/>
          <p:cNvCxnSpPr>
            <a:cxnSpLocks noChangeShapeType="1"/>
            <a:stCxn id="54" idx="7"/>
            <a:endCxn id="32" idx="3"/>
          </p:cNvCxnSpPr>
          <p:nvPr/>
        </p:nvCxnSpPr>
        <p:spPr bwMode="auto">
          <a:xfrm flipV="1">
            <a:off x="5430838" y="3121045"/>
            <a:ext cx="568325" cy="2476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0" name="AutoShape 98"/>
          <p:cNvCxnSpPr>
            <a:cxnSpLocks noChangeShapeType="1"/>
            <a:stCxn id="41" idx="6"/>
            <a:endCxn id="55" idx="2"/>
          </p:cNvCxnSpPr>
          <p:nvPr/>
        </p:nvCxnSpPr>
        <p:spPr bwMode="auto">
          <a:xfrm flipV="1">
            <a:off x="4884738" y="3968770"/>
            <a:ext cx="822325" cy="2286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1" name="AutoShape 99"/>
          <p:cNvCxnSpPr>
            <a:cxnSpLocks noChangeShapeType="1"/>
            <a:stCxn id="55" idx="7"/>
            <a:endCxn id="39" idx="3"/>
          </p:cNvCxnSpPr>
          <p:nvPr/>
        </p:nvCxnSpPr>
        <p:spPr bwMode="auto">
          <a:xfrm flipV="1">
            <a:off x="6040438" y="3425845"/>
            <a:ext cx="720725" cy="4000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2" name="AutoShape 100"/>
          <p:cNvCxnSpPr>
            <a:cxnSpLocks noChangeShapeType="1"/>
            <a:stCxn id="32" idx="4"/>
            <a:endCxn id="55" idx="0"/>
          </p:cNvCxnSpPr>
          <p:nvPr/>
        </p:nvCxnSpPr>
        <p:spPr bwMode="auto">
          <a:xfrm flipH="1">
            <a:off x="5905500" y="3176608"/>
            <a:ext cx="228600" cy="5937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3" name="AutoShape 101"/>
          <p:cNvCxnSpPr>
            <a:cxnSpLocks noChangeShapeType="1"/>
            <a:stCxn id="54" idx="5"/>
            <a:endCxn id="55" idx="1"/>
          </p:cNvCxnSpPr>
          <p:nvPr/>
        </p:nvCxnSpPr>
        <p:spPr bwMode="auto">
          <a:xfrm>
            <a:off x="5430838" y="3654445"/>
            <a:ext cx="339725" cy="1714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4" name="AutoShape 102"/>
          <p:cNvCxnSpPr>
            <a:cxnSpLocks noChangeShapeType="1"/>
            <a:stCxn id="31" idx="6"/>
            <a:endCxn id="33" idx="2"/>
          </p:cNvCxnSpPr>
          <p:nvPr/>
        </p:nvCxnSpPr>
        <p:spPr bwMode="auto">
          <a:xfrm flipV="1">
            <a:off x="4579938" y="4806970"/>
            <a:ext cx="1127125" cy="3810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5" name="AutoShape 103"/>
          <p:cNvCxnSpPr>
            <a:cxnSpLocks noChangeShapeType="1"/>
            <a:stCxn id="33" idx="7"/>
            <a:endCxn id="35" idx="2"/>
          </p:cNvCxnSpPr>
          <p:nvPr/>
        </p:nvCxnSpPr>
        <p:spPr bwMode="auto">
          <a:xfrm flipV="1">
            <a:off x="6040438" y="4197370"/>
            <a:ext cx="657225" cy="4667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6" name="AutoShape 104"/>
          <p:cNvCxnSpPr>
            <a:cxnSpLocks noChangeShapeType="1"/>
            <a:stCxn id="35" idx="0"/>
            <a:endCxn id="39" idx="4"/>
          </p:cNvCxnSpPr>
          <p:nvPr/>
        </p:nvCxnSpPr>
        <p:spPr bwMode="auto">
          <a:xfrm flipV="1">
            <a:off x="6896100" y="3481408"/>
            <a:ext cx="0" cy="5175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7" name="AutoShape 105"/>
          <p:cNvCxnSpPr>
            <a:cxnSpLocks noChangeShapeType="1"/>
            <a:stCxn id="55" idx="6"/>
            <a:endCxn id="35" idx="1"/>
          </p:cNvCxnSpPr>
          <p:nvPr/>
        </p:nvCxnSpPr>
        <p:spPr bwMode="auto">
          <a:xfrm>
            <a:off x="6103938" y="3968770"/>
            <a:ext cx="657225" cy="857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8" name="AutoShape 106"/>
          <p:cNvCxnSpPr>
            <a:cxnSpLocks noChangeShapeType="1"/>
            <a:stCxn id="31" idx="7"/>
            <a:endCxn id="55" idx="3"/>
          </p:cNvCxnSpPr>
          <p:nvPr/>
        </p:nvCxnSpPr>
        <p:spPr bwMode="auto">
          <a:xfrm flipV="1">
            <a:off x="4516438" y="4111645"/>
            <a:ext cx="1254125" cy="9334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9" name="AutoShape 107"/>
          <p:cNvCxnSpPr>
            <a:cxnSpLocks noChangeShapeType="1"/>
            <a:stCxn id="46" idx="0"/>
            <a:endCxn id="37" idx="3"/>
          </p:cNvCxnSpPr>
          <p:nvPr/>
        </p:nvCxnSpPr>
        <p:spPr bwMode="auto">
          <a:xfrm rot="5400000" flipH="1" flipV="1">
            <a:off x="1386283" y="4583285"/>
            <a:ext cx="139924" cy="55190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90" name="AutoShape 108"/>
          <p:cNvCxnSpPr>
            <a:cxnSpLocks noChangeShapeType="1"/>
            <a:stCxn id="44" idx="3"/>
            <a:endCxn id="30" idx="3"/>
          </p:cNvCxnSpPr>
          <p:nvPr/>
        </p:nvCxnSpPr>
        <p:spPr bwMode="auto">
          <a:xfrm flipV="1">
            <a:off x="1203325" y="3951074"/>
            <a:ext cx="376471" cy="156587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1" name="AutoShape 109"/>
          <p:cNvCxnSpPr>
            <a:cxnSpLocks noChangeShapeType="1"/>
            <a:stCxn id="43" idx="2"/>
            <a:endCxn id="30" idx="1"/>
          </p:cNvCxnSpPr>
          <p:nvPr/>
        </p:nvCxnSpPr>
        <p:spPr bwMode="auto">
          <a:xfrm rot="16200000" flipH="1">
            <a:off x="1273962" y="3375832"/>
            <a:ext cx="138346" cy="473321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2" name="AutoShape 110"/>
          <p:cNvCxnSpPr>
            <a:cxnSpLocks noChangeShapeType="1"/>
            <a:stCxn id="50" idx="2"/>
            <a:endCxn id="29" idx="1"/>
          </p:cNvCxnSpPr>
          <p:nvPr/>
        </p:nvCxnSpPr>
        <p:spPr bwMode="auto">
          <a:xfrm rot="16200000" flipH="1">
            <a:off x="1928807" y="2582877"/>
            <a:ext cx="290746" cy="535231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3" name="AutoShape 111"/>
          <p:cNvCxnSpPr>
            <a:cxnSpLocks noChangeShapeType="1"/>
            <a:stCxn id="53" idx="2"/>
            <a:endCxn id="34" idx="1"/>
          </p:cNvCxnSpPr>
          <p:nvPr/>
        </p:nvCxnSpPr>
        <p:spPr bwMode="auto">
          <a:xfrm rot="16200000" flipH="1">
            <a:off x="3105129" y="2006599"/>
            <a:ext cx="119322" cy="1249611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4" name="AutoShape 112"/>
          <p:cNvCxnSpPr>
            <a:cxnSpLocks noChangeShapeType="1"/>
            <a:stCxn id="45" idx="2"/>
            <a:endCxn id="42" idx="0"/>
          </p:cNvCxnSpPr>
          <p:nvPr/>
        </p:nvCxnSpPr>
        <p:spPr bwMode="auto">
          <a:xfrm rot="16200000" flipH="1">
            <a:off x="4803365" y="2447535"/>
            <a:ext cx="349278" cy="26191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cxnSp>
        <p:nvCxnSpPr>
          <p:cNvPr id="96" name="AutoShape 114"/>
          <p:cNvCxnSpPr>
            <a:cxnSpLocks noChangeShapeType="1"/>
            <a:stCxn id="39" idx="6"/>
            <a:endCxn id="49" idx="1"/>
          </p:cNvCxnSpPr>
          <p:nvPr/>
        </p:nvCxnSpPr>
        <p:spPr bwMode="auto">
          <a:xfrm>
            <a:off x="7086600" y="3282970"/>
            <a:ext cx="600076" cy="508767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7" name="AutoShape 115"/>
          <p:cNvCxnSpPr>
            <a:cxnSpLocks noChangeShapeType="1"/>
            <a:stCxn id="47" idx="0"/>
            <a:endCxn id="36" idx="4"/>
          </p:cNvCxnSpPr>
          <p:nvPr/>
        </p:nvCxnSpPr>
        <p:spPr bwMode="auto">
          <a:xfrm rot="5400000" flipH="1" flipV="1">
            <a:off x="2580480" y="5299883"/>
            <a:ext cx="274632" cy="127007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cxnSp>
        <p:nvCxnSpPr>
          <p:cNvPr id="98" name="AutoShape 116"/>
          <p:cNvCxnSpPr>
            <a:cxnSpLocks noChangeShapeType="1"/>
            <a:stCxn id="52" idx="0"/>
            <a:endCxn id="31" idx="4"/>
          </p:cNvCxnSpPr>
          <p:nvPr/>
        </p:nvCxnSpPr>
        <p:spPr bwMode="auto">
          <a:xfrm rot="16200000" flipV="1">
            <a:off x="4180683" y="5579287"/>
            <a:ext cx="407984" cy="6349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</p:cxnSp>
      <p:sp>
        <p:nvSpPr>
          <p:cNvPr id="101" name="Oval 119"/>
          <p:cNvSpPr>
            <a:spLocks noChangeArrowheads="1"/>
          </p:cNvSpPr>
          <p:nvPr/>
        </p:nvSpPr>
        <p:spPr bwMode="auto">
          <a:xfrm>
            <a:off x="3114675" y="19049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W</a:t>
            </a:r>
          </a:p>
        </p:txBody>
      </p:sp>
      <p:sp>
        <p:nvSpPr>
          <p:cNvPr id="102" name="Oval 120"/>
          <p:cNvSpPr>
            <a:spLocks noChangeArrowheads="1"/>
          </p:cNvSpPr>
          <p:nvPr/>
        </p:nvSpPr>
        <p:spPr bwMode="auto">
          <a:xfrm>
            <a:off x="2581275" y="10667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T</a:t>
            </a:r>
          </a:p>
        </p:txBody>
      </p:sp>
      <p:sp>
        <p:nvSpPr>
          <p:cNvPr id="103" name="Oval 121"/>
          <p:cNvSpPr>
            <a:spLocks noChangeArrowheads="1"/>
          </p:cNvSpPr>
          <p:nvPr/>
        </p:nvSpPr>
        <p:spPr bwMode="auto">
          <a:xfrm>
            <a:off x="3648075" y="10667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 dirty="0"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104" name="Oval 122"/>
          <p:cNvSpPr>
            <a:spLocks noChangeArrowheads="1"/>
          </p:cNvSpPr>
          <p:nvPr/>
        </p:nvSpPr>
        <p:spPr bwMode="auto">
          <a:xfrm>
            <a:off x="4191000" y="19049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Y</a:t>
            </a:r>
          </a:p>
        </p:txBody>
      </p:sp>
      <p:sp>
        <p:nvSpPr>
          <p:cNvPr id="105" name="Oval 123"/>
          <p:cNvSpPr>
            <a:spLocks noChangeArrowheads="1"/>
          </p:cNvSpPr>
          <p:nvPr/>
        </p:nvSpPr>
        <p:spPr bwMode="auto">
          <a:xfrm>
            <a:off x="5257800" y="10667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Z</a:t>
            </a:r>
          </a:p>
        </p:txBody>
      </p:sp>
      <p:sp>
        <p:nvSpPr>
          <p:cNvPr id="106" name="Rectangle 124"/>
          <p:cNvSpPr>
            <a:spLocks noChangeArrowheads="1"/>
          </p:cNvSpPr>
          <p:nvPr/>
        </p:nvSpPr>
        <p:spPr bwMode="auto">
          <a:xfrm>
            <a:off x="2200275" y="1600192"/>
            <a:ext cx="152400" cy="1524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125"/>
          <p:cNvSpPr>
            <a:spLocks noChangeArrowheads="1"/>
          </p:cNvSpPr>
          <p:nvPr/>
        </p:nvSpPr>
        <p:spPr bwMode="auto">
          <a:xfrm>
            <a:off x="5867400" y="1600192"/>
            <a:ext cx="152400" cy="1524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8" name="AutoShape 126"/>
          <p:cNvCxnSpPr>
            <a:cxnSpLocks noChangeShapeType="1"/>
          </p:cNvCxnSpPr>
          <p:nvPr/>
        </p:nvCxnSpPr>
        <p:spPr bwMode="auto">
          <a:xfrm>
            <a:off x="2339975" y="1666867"/>
            <a:ext cx="34956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9" name="AutoShape 127"/>
          <p:cNvCxnSpPr>
            <a:cxnSpLocks noChangeShapeType="1"/>
            <a:stCxn id="101" idx="0"/>
          </p:cNvCxnSpPr>
          <p:nvPr/>
        </p:nvCxnSpPr>
        <p:spPr bwMode="auto">
          <a:xfrm flipH="1" flipV="1">
            <a:off x="3267075" y="1676392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AutoShape 128"/>
          <p:cNvCxnSpPr>
            <a:cxnSpLocks noChangeShapeType="1"/>
            <a:stCxn id="105" idx="4"/>
          </p:cNvCxnSpPr>
          <p:nvPr/>
        </p:nvCxnSpPr>
        <p:spPr bwMode="auto">
          <a:xfrm>
            <a:off x="5448300" y="1457317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1" name="AutoShape 129"/>
          <p:cNvCxnSpPr>
            <a:cxnSpLocks noChangeShapeType="1"/>
            <a:stCxn id="102" idx="4"/>
          </p:cNvCxnSpPr>
          <p:nvPr/>
        </p:nvCxnSpPr>
        <p:spPr bwMode="auto">
          <a:xfrm>
            <a:off x="2771775" y="1457317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" name="AutoShape 130"/>
          <p:cNvCxnSpPr>
            <a:cxnSpLocks noChangeShapeType="1"/>
            <a:stCxn id="103" idx="4"/>
          </p:cNvCxnSpPr>
          <p:nvPr/>
        </p:nvCxnSpPr>
        <p:spPr bwMode="auto">
          <a:xfrm>
            <a:off x="3838575" y="1457317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3" name="AutoShape 131"/>
          <p:cNvCxnSpPr>
            <a:cxnSpLocks noChangeShapeType="1"/>
            <a:stCxn id="104" idx="0"/>
          </p:cNvCxnSpPr>
          <p:nvPr/>
        </p:nvCxnSpPr>
        <p:spPr bwMode="auto">
          <a:xfrm flipH="1" flipV="1">
            <a:off x="4343400" y="1676392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4" name="AutoShape 132"/>
          <p:cNvCxnSpPr>
            <a:cxnSpLocks noChangeShapeType="1"/>
            <a:stCxn id="45" idx="0"/>
          </p:cNvCxnSpPr>
          <p:nvPr/>
        </p:nvCxnSpPr>
        <p:spPr bwMode="auto">
          <a:xfrm rot="16200000" flipV="1">
            <a:off x="4839893" y="1732348"/>
            <a:ext cx="214314" cy="35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5" name="Rectangle 134"/>
          <p:cNvSpPr>
            <a:spLocks noChangeArrowheads="1"/>
          </p:cNvSpPr>
          <p:nvPr/>
        </p:nvSpPr>
        <p:spPr bwMode="auto">
          <a:xfrm>
            <a:off x="1828800" y="3397270"/>
            <a:ext cx="11430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0" dirty="0"/>
              <a:t>nodes</a:t>
            </a:r>
          </a:p>
        </p:txBody>
      </p:sp>
      <p:cxnSp>
        <p:nvCxnSpPr>
          <p:cNvPr id="116" name="AutoShape 136"/>
          <p:cNvCxnSpPr>
            <a:cxnSpLocks noChangeShapeType="1"/>
            <a:stCxn id="115" idx="3"/>
            <a:endCxn id="38" idx="2"/>
          </p:cNvCxnSpPr>
          <p:nvPr/>
        </p:nvCxnSpPr>
        <p:spPr bwMode="auto">
          <a:xfrm>
            <a:off x="2971800" y="3565545"/>
            <a:ext cx="449263" cy="22225"/>
          </a:xfrm>
          <a:prstGeom prst="curvedConnector3">
            <a:avLst>
              <a:gd name="adj1" fmla="val 50884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7" name="AutoShape 137"/>
          <p:cNvCxnSpPr>
            <a:cxnSpLocks noChangeShapeType="1"/>
            <a:stCxn id="115" idx="3"/>
            <a:endCxn id="29" idx="5"/>
          </p:cNvCxnSpPr>
          <p:nvPr/>
        </p:nvCxnSpPr>
        <p:spPr bwMode="auto">
          <a:xfrm flipH="1" flipV="1">
            <a:off x="2611438" y="3273445"/>
            <a:ext cx="360362" cy="292100"/>
          </a:xfrm>
          <a:prstGeom prst="curvedConnector4">
            <a:avLst>
              <a:gd name="adj1" fmla="val -63435"/>
              <a:gd name="adj2" fmla="val 7065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8" name="AutoShape 138"/>
          <p:cNvCxnSpPr>
            <a:cxnSpLocks noChangeShapeType="1"/>
            <a:stCxn id="115" idx="2"/>
            <a:endCxn id="28" idx="0"/>
          </p:cNvCxnSpPr>
          <p:nvPr/>
        </p:nvCxnSpPr>
        <p:spPr bwMode="auto">
          <a:xfrm rot="16200000" flipH="1">
            <a:off x="2530475" y="3603645"/>
            <a:ext cx="120650" cy="3810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9" name="AutoShape 139"/>
          <p:cNvCxnSpPr>
            <a:cxnSpLocks noChangeShapeType="1"/>
            <a:stCxn id="50" idx="2"/>
            <a:endCxn id="29" idx="1"/>
          </p:cNvCxnSpPr>
          <p:nvPr/>
        </p:nvCxnSpPr>
        <p:spPr bwMode="auto">
          <a:xfrm rot="16200000" flipH="1">
            <a:off x="1928807" y="2582877"/>
            <a:ext cx="290746" cy="535231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0" name="AutoShape 140"/>
          <p:cNvCxnSpPr>
            <a:cxnSpLocks noChangeShapeType="1"/>
            <a:stCxn id="38" idx="5"/>
            <a:endCxn id="41" idx="1"/>
          </p:cNvCxnSpPr>
          <p:nvPr/>
        </p:nvCxnSpPr>
        <p:spPr bwMode="auto">
          <a:xfrm>
            <a:off x="3754438" y="3730645"/>
            <a:ext cx="796925" cy="3238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1" name="AutoShape 141"/>
          <p:cNvCxnSpPr>
            <a:cxnSpLocks noChangeShapeType="1"/>
            <a:stCxn id="41" idx="6"/>
            <a:endCxn id="55" idx="2"/>
          </p:cNvCxnSpPr>
          <p:nvPr/>
        </p:nvCxnSpPr>
        <p:spPr bwMode="auto">
          <a:xfrm flipV="1">
            <a:off x="4884738" y="3968770"/>
            <a:ext cx="822325" cy="228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2" name="AutoShape 142"/>
          <p:cNvCxnSpPr>
            <a:cxnSpLocks noChangeShapeType="1"/>
            <a:stCxn id="55" idx="6"/>
            <a:endCxn id="35" idx="1"/>
          </p:cNvCxnSpPr>
          <p:nvPr/>
        </p:nvCxnSpPr>
        <p:spPr bwMode="auto">
          <a:xfrm>
            <a:off x="6103938" y="3968770"/>
            <a:ext cx="657225" cy="857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3" name="AutoShape 143"/>
          <p:cNvCxnSpPr>
            <a:cxnSpLocks noChangeShapeType="1"/>
            <a:endCxn id="51" idx="0"/>
          </p:cNvCxnSpPr>
          <p:nvPr/>
        </p:nvCxnSpPr>
        <p:spPr bwMode="auto">
          <a:xfrm>
            <a:off x="7072330" y="4286256"/>
            <a:ext cx="883439" cy="406414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4" name="AutoShape 144"/>
          <p:cNvCxnSpPr>
            <a:cxnSpLocks noChangeShapeType="1"/>
            <a:stCxn id="37" idx="7"/>
            <a:endCxn id="28" idx="3"/>
          </p:cNvCxnSpPr>
          <p:nvPr/>
        </p:nvCxnSpPr>
        <p:spPr bwMode="auto">
          <a:xfrm flipV="1">
            <a:off x="2001838" y="4187845"/>
            <a:ext cx="644525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5" name="AutoShape 145"/>
          <p:cNvCxnSpPr>
            <a:cxnSpLocks noChangeShapeType="1"/>
            <a:stCxn id="28" idx="6"/>
            <a:endCxn id="41" idx="2"/>
          </p:cNvCxnSpPr>
          <p:nvPr/>
        </p:nvCxnSpPr>
        <p:spPr bwMode="auto">
          <a:xfrm>
            <a:off x="2979738" y="4044970"/>
            <a:ext cx="1508125" cy="152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6" name="AutoShape 146"/>
          <p:cNvCxnSpPr>
            <a:cxnSpLocks noChangeShapeType="1"/>
            <a:stCxn id="55" idx="7"/>
            <a:endCxn id="39" idx="3"/>
          </p:cNvCxnSpPr>
          <p:nvPr/>
        </p:nvCxnSpPr>
        <p:spPr bwMode="auto">
          <a:xfrm flipV="1">
            <a:off x="6040438" y="3425845"/>
            <a:ext cx="720725" cy="4000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7" name="AutoShape 147"/>
          <p:cNvCxnSpPr>
            <a:cxnSpLocks noChangeShapeType="1"/>
            <a:stCxn id="39" idx="6"/>
            <a:endCxn id="49" idx="1"/>
          </p:cNvCxnSpPr>
          <p:nvPr/>
        </p:nvCxnSpPr>
        <p:spPr bwMode="auto">
          <a:xfrm>
            <a:off x="7086600" y="3282970"/>
            <a:ext cx="600076" cy="50876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28" name="Line 148"/>
          <p:cNvSpPr>
            <a:spLocks noChangeShapeType="1"/>
          </p:cNvSpPr>
          <p:nvPr/>
        </p:nvSpPr>
        <p:spPr bwMode="auto">
          <a:xfrm flipV="1">
            <a:off x="4876800" y="3930670"/>
            <a:ext cx="8382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9" name="AutoShape 149"/>
          <p:cNvCxnSpPr>
            <a:cxnSpLocks noChangeShapeType="1"/>
            <a:stCxn id="36" idx="7"/>
            <a:endCxn id="40" idx="2"/>
          </p:cNvCxnSpPr>
          <p:nvPr/>
        </p:nvCxnSpPr>
        <p:spPr bwMode="auto">
          <a:xfrm flipV="1">
            <a:off x="2916238" y="4578370"/>
            <a:ext cx="657225" cy="314325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cxnSp>
        <p:nvCxnSpPr>
          <p:cNvPr id="130" name="AutoShape 150"/>
          <p:cNvCxnSpPr>
            <a:cxnSpLocks noChangeShapeType="1"/>
            <a:stCxn id="55" idx="0"/>
            <a:endCxn id="32" idx="4"/>
          </p:cNvCxnSpPr>
          <p:nvPr/>
        </p:nvCxnSpPr>
        <p:spPr bwMode="auto">
          <a:xfrm flipV="1">
            <a:off x="5905500" y="3176608"/>
            <a:ext cx="228600" cy="593725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cxnSp>
        <p:nvCxnSpPr>
          <p:cNvPr id="131" name="AutoShape 151"/>
          <p:cNvCxnSpPr>
            <a:cxnSpLocks noChangeShapeType="1"/>
            <a:stCxn id="133" idx="3"/>
            <a:endCxn id="32" idx="7"/>
          </p:cNvCxnSpPr>
          <p:nvPr/>
        </p:nvCxnSpPr>
        <p:spPr bwMode="auto">
          <a:xfrm rot="5400000">
            <a:off x="6377545" y="2253173"/>
            <a:ext cx="481553" cy="699033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sp>
        <p:nvSpPr>
          <p:cNvPr id="132" name="Line 154"/>
          <p:cNvSpPr>
            <a:spLocks noChangeShapeType="1"/>
          </p:cNvSpPr>
          <p:nvPr/>
        </p:nvSpPr>
        <p:spPr bwMode="auto">
          <a:xfrm flipV="1">
            <a:off x="4876800" y="4006870"/>
            <a:ext cx="838200" cy="228600"/>
          </a:xfrm>
          <a:prstGeom prst="line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Oval 155"/>
          <p:cNvSpPr>
            <a:spLocks noChangeArrowheads="1"/>
          </p:cNvSpPr>
          <p:nvPr/>
        </p:nvSpPr>
        <p:spPr bwMode="auto">
          <a:xfrm>
            <a:off x="6900882" y="1971668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</a:rPr>
              <a:t>AP</a:t>
            </a:r>
          </a:p>
        </p:txBody>
      </p:sp>
      <p:sp>
        <p:nvSpPr>
          <p:cNvPr id="134" name="Oval 156"/>
          <p:cNvSpPr>
            <a:spLocks noChangeArrowheads="1"/>
          </p:cNvSpPr>
          <p:nvPr/>
        </p:nvSpPr>
        <p:spPr bwMode="auto">
          <a:xfrm>
            <a:off x="6643702" y="1071546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W1</a:t>
            </a:r>
          </a:p>
        </p:txBody>
      </p:sp>
      <p:sp>
        <p:nvSpPr>
          <p:cNvPr id="135" name="Oval 157"/>
          <p:cNvSpPr>
            <a:spLocks noChangeArrowheads="1"/>
          </p:cNvSpPr>
          <p:nvPr/>
        </p:nvSpPr>
        <p:spPr bwMode="auto">
          <a:xfrm>
            <a:off x="8001000" y="118747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W2</a:t>
            </a:r>
          </a:p>
        </p:txBody>
      </p:sp>
      <p:sp>
        <p:nvSpPr>
          <p:cNvPr id="136" name="Oval 158"/>
          <p:cNvSpPr>
            <a:spLocks noChangeArrowheads="1"/>
          </p:cNvSpPr>
          <p:nvPr/>
        </p:nvSpPr>
        <p:spPr bwMode="auto">
          <a:xfrm>
            <a:off x="8229600" y="187327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W3</a:t>
            </a:r>
          </a:p>
        </p:txBody>
      </p:sp>
      <p:sp>
        <p:nvSpPr>
          <p:cNvPr id="137" name="Oval 159"/>
          <p:cNvSpPr>
            <a:spLocks noChangeArrowheads="1"/>
          </p:cNvSpPr>
          <p:nvPr/>
        </p:nvSpPr>
        <p:spPr bwMode="auto">
          <a:xfrm>
            <a:off x="8329642" y="2757486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W4</a:t>
            </a:r>
          </a:p>
        </p:txBody>
      </p:sp>
      <p:cxnSp>
        <p:nvCxnSpPr>
          <p:cNvPr id="138" name="AutoShape 160"/>
          <p:cNvCxnSpPr>
            <a:cxnSpLocks noChangeShapeType="1"/>
            <a:stCxn id="133" idx="0"/>
            <a:endCxn id="134" idx="4"/>
          </p:cNvCxnSpPr>
          <p:nvPr/>
        </p:nvCxnSpPr>
        <p:spPr bwMode="auto">
          <a:xfrm rot="16200000" flipV="1">
            <a:off x="6779431" y="1621617"/>
            <a:ext cx="442922" cy="257180"/>
          </a:xfrm>
          <a:prstGeom prst="curvedConnector3">
            <a:avLst>
              <a:gd name="adj1" fmla="val 50000"/>
            </a:avLst>
          </a:prstGeom>
          <a:noFill/>
          <a:ln w="31750" cap="rnd">
            <a:solidFill>
              <a:srgbClr val="FF66FF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39" name="AutoShape 161"/>
          <p:cNvCxnSpPr>
            <a:cxnSpLocks noChangeShapeType="1"/>
            <a:stCxn id="133" idx="7"/>
            <a:endCxn id="135" idx="3"/>
          </p:cNvCxnSpPr>
          <p:nvPr/>
        </p:nvCxnSpPr>
        <p:spPr bwMode="auto">
          <a:xfrm rot="5400000" flipH="1" flipV="1">
            <a:off x="7449087" y="1419755"/>
            <a:ext cx="460908" cy="776828"/>
          </a:xfrm>
          <a:prstGeom prst="curvedConnector3">
            <a:avLst>
              <a:gd name="adj1" fmla="val 50000"/>
            </a:avLst>
          </a:prstGeom>
          <a:noFill/>
          <a:ln w="1905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40" name="AutoShape 162"/>
          <p:cNvCxnSpPr>
            <a:cxnSpLocks noChangeShapeType="1"/>
            <a:stCxn id="133" idx="4"/>
          </p:cNvCxnSpPr>
          <p:nvPr/>
        </p:nvCxnSpPr>
        <p:spPr bwMode="auto">
          <a:xfrm rot="16200000" flipH="1">
            <a:off x="7482189" y="2076160"/>
            <a:ext cx="504549" cy="1209963"/>
          </a:xfrm>
          <a:prstGeom prst="curvedConnector2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41" name="AutoShape 163"/>
          <p:cNvCxnSpPr>
            <a:cxnSpLocks noChangeShapeType="1"/>
            <a:stCxn id="133" idx="6"/>
            <a:endCxn id="136" idx="3"/>
          </p:cNvCxnSpPr>
          <p:nvPr/>
        </p:nvCxnSpPr>
        <p:spPr bwMode="auto">
          <a:xfrm>
            <a:off x="7358082" y="2200268"/>
            <a:ext cx="938473" cy="63247"/>
          </a:xfrm>
          <a:prstGeom prst="curvedConnector4">
            <a:avLst>
              <a:gd name="adj1" fmla="val 46433"/>
              <a:gd name="adj2" fmla="val 461440"/>
            </a:avLst>
          </a:prstGeom>
          <a:noFill/>
          <a:ln w="1905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52" name="AutoShape 104"/>
          <p:cNvCxnSpPr>
            <a:cxnSpLocks noChangeShapeType="1"/>
            <a:stCxn id="48" idx="0"/>
            <a:endCxn id="33" idx="5"/>
          </p:cNvCxnSpPr>
          <p:nvPr/>
        </p:nvCxnSpPr>
        <p:spPr bwMode="auto">
          <a:xfrm rot="16200000" flipV="1">
            <a:off x="6151737" y="4830141"/>
            <a:ext cx="344714" cy="567779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155" name="AutoShape 93"/>
          <p:cNvCxnSpPr>
            <a:cxnSpLocks noChangeShapeType="1"/>
            <a:stCxn id="42" idx="4"/>
            <a:endCxn id="54" idx="0"/>
          </p:cNvCxnSpPr>
          <p:nvPr/>
        </p:nvCxnSpPr>
        <p:spPr bwMode="auto">
          <a:xfrm rot="16200000" flipH="1">
            <a:off x="4991100" y="3016270"/>
            <a:ext cx="304800" cy="304800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cxnSp>
        <p:nvCxnSpPr>
          <p:cNvPr id="158" name="AutoShape 93"/>
          <p:cNvCxnSpPr>
            <a:cxnSpLocks noChangeShapeType="1"/>
          </p:cNvCxnSpPr>
          <p:nvPr/>
        </p:nvCxnSpPr>
        <p:spPr bwMode="auto">
          <a:xfrm flipV="1">
            <a:off x="3962400" y="4286256"/>
            <a:ext cx="538162" cy="246296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cxnSp>
        <p:nvCxnSpPr>
          <p:cNvPr id="164" name="AutoShape 93"/>
          <p:cNvCxnSpPr>
            <a:cxnSpLocks noChangeShapeType="1"/>
            <a:stCxn id="41" idx="7"/>
            <a:endCxn id="54" idx="3"/>
          </p:cNvCxnSpPr>
          <p:nvPr/>
        </p:nvCxnSpPr>
        <p:spPr bwMode="auto">
          <a:xfrm rot="5400000" flipH="1" flipV="1">
            <a:off x="4782904" y="3684374"/>
            <a:ext cx="416392" cy="340192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sp>
        <p:nvSpPr>
          <p:cNvPr id="1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Internet Access and Flows</a:t>
            </a:r>
          </a:p>
        </p:txBody>
      </p:sp>
    </p:spTree>
    <p:extLst>
      <p:ext uri="{BB962C8B-B14F-4D97-AF65-F5344CB8AC3E}">
        <p14:creationId xmlns:p14="http://schemas.microsoft.com/office/powerpoint/2010/main" val="38046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0"/>
            <a:ext cx="8382000" cy="1043608"/>
          </a:xfrm>
        </p:spPr>
        <p:txBody>
          <a:bodyPr/>
          <a:lstStyle/>
          <a:p>
            <a:r>
              <a:rPr lang="en-US" sz="3200" dirty="0" smtClean="0"/>
              <a:t> </a:t>
            </a:r>
            <a:r>
              <a:rPr lang="en-US" sz="3600" dirty="0"/>
              <a:t>T</a:t>
            </a:r>
            <a:r>
              <a:rPr lang="en-US" sz="3600" dirty="0" smtClean="0"/>
              <a:t>he Internet: “nuts and bolts” 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0800" y="1124744"/>
            <a:ext cx="3779838" cy="2036762"/>
          </a:xfrm>
        </p:spPr>
        <p:txBody>
          <a:bodyPr/>
          <a:lstStyle/>
          <a:p>
            <a:r>
              <a:rPr lang="en-US" sz="2400" dirty="0" smtClean="0"/>
              <a:t>millions of connected computing devices: </a:t>
            </a:r>
            <a:r>
              <a:rPr lang="en-US" sz="2400" i="1" dirty="0" smtClean="0">
                <a:solidFill>
                  <a:srgbClr val="800000"/>
                </a:solidFill>
              </a:rPr>
              <a:t>hosts = end systems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</a:p>
          <a:p>
            <a:pPr lvl="1"/>
            <a:r>
              <a:rPr lang="en-US" sz="2000" dirty="0" smtClean="0"/>
              <a:t> </a:t>
            </a:r>
            <a:r>
              <a:rPr lang="en-US" dirty="0" smtClean="0"/>
              <a:t>running </a:t>
            </a:r>
            <a:r>
              <a:rPr lang="en-US" i="1" dirty="0" smtClean="0">
                <a:solidFill>
                  <a:srgbClr val="800000"/>
                </a:solidFill>
              </a:rPr>
              <a:t>network apps</a:t>
            </a:r>
            <a:endParaRPr lang="en-US" dirty="0" smtClean="0">
              <a:solidFill>
                <a:srgbClr val="800000"/>
              </a:solidFill>
            </a:endParaRPr>
          </a:p>
        </p:txBody>
      </p:sp>
      <p:grpSp>
        <p:nvGrpSpPr>
          <p:cNvPr id="1046" name="Group 262"/>
          <p:cNvGrpSpPr>
            <a:grpSpLocks/>
          </p:cNvGrpSpPr>
          <p:nvPr/>
        </p:nvGrpSpPr>
        <p:grpSpPr bwMode="auto">
          <a:xfrm>
            <a:off x="4989513" y="1143794"/>
            <a:ext cx="3470275" cy="4489450"/>
            <a:chOff x="3177" y="1065"/>
            <a:chExt cx="2186" cy="2828"/>
          </a:xfrm>
        </p:grpSpPr>
        <p:sp>
          <p:nvSpPr>
            <p:cNvPr id="1134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>
                <a:gd name="T0" fmla="*/ 604 w 765"/>
                <a:gd name="T1" fmla="*/ 14 h 459"/>
                <a:gd name="T2" fmla="*/ 410 w 765"/>
                <a:gd name="T3" fmla="*/ 100 h 459"/>
                <a:gd name="T4" fmla="*/ 137 w 765"/>
                <a:gd name="T5" fmla="*/ 143 h 459"/>
                <a:gd name="T6" fmla="*/ 20 w 765"/>
                <a:gd name="T7" fmla="*/ 482 h 459"/>
                <a:gd name="T8" fmla="*/ 256 w 765"/>
                <a:gd name="T9" fmla="*/ 636 h 459"/>
                <a:gd name="T10" fmla="*/ 493 w 765"/>
                <a:gd name="T11" fmla="*/ 611 h 459"/>
                <a:gd name="T12" fmla="*/ 832 w 765"/>
                <a:gd name="T13" fmla="*/ 636 h 459"/>
                <a:gd name="T14" fmla="*/ 995 w 765"/>
                <a:gd name="T15" fmla="*/ 622 h 459"/>
                <a:gd name="T16" fmla="*/ 1071 w 765"/>
                <a:gd name="T17" fmla="*/ 533 h 459"/>
                <a:gd name="T18" fmla="*/ 1069 w 765"/>
                <a:gd name="T19" fmla="*/ 227 h 459"/>
                <a:gd name="T20" fmla="*/ 943 w 765"/>
                <a:gd name="T21" fmla="*/ 49 h 459"/>
                <a:gd name="T22" fmla="*/ 604 w 765"/>
                <a:gd name="T23" fmla="*/ 14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1439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1138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1409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0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1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2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3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4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5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6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7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8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9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0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1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2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3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424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435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6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7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8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425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431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2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3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4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426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427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28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29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0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39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1406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07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40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1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1040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8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1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9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42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1393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4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5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6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97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8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03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5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99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00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1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2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3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1380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1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2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84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5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90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1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2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6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8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9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4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1367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9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0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71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2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77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8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9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3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74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5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6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5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1354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5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6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7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58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59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64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5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6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60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61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2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3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6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1341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45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46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1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3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47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8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9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0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7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1328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9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0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32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3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38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9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4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3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8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1315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6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7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8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19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20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25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6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7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21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22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3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4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9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1302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3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4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5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06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7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12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3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4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8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09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0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1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0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1289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2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93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94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99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0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95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96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7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8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51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6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1038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0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9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1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57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1272" name="Picture 443" descr="31u_bnrz[1]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73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029" name="Object 460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4" y="2240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8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62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1264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5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3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65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1251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55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56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61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2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3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7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58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9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0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66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1238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42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3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48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0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4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45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6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7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67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1225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7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29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30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3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6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7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1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32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68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0" name="Object 528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1" y="33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529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4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5" y="31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530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5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3" y="3495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3" name="Object 531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" name="Clip" r:id="rId18" imgW="1305000" imgH="1085760" progId="MS_ClipArt_Gallery.2">
                    <p:embed/>
                  </p:oleObj>
                </mc:Choice>
                <mc:Fallback>
                  <p:oleObj name="Clip" r:id="rId1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7" y="3497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78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1036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7"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7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8"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79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1034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9" name="Clip" r:id="rId21" imgW="819000" imgH="847800" progId="MS_ClipArt_Gallery.2">
                      <p:embed/>
                    </p:oleObj>
                  </mc:Choice>
                  <mc:Fallback>
                    <p:oleObj name="Clip" r:id="rId2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5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10" name="Clip" r:id="rId22" imgW="1266840" imgH="1200240" progId="MS_ClipArt_Gallery.2">
                      <p:embed/>
                    </p:oleObj>
                  </mc:Choice>
                  <mc:Fallback>
                    <p:oleObj name="Clip" r:id="rId2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80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1208" name="Picture 539" descr="31u_bnrz[1]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9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1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83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1200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5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6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84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1196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1197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1198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1199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grpSp>
        <p:nvGrpSpPr>
          <p:cNvPr id="4745" name="Group 674"/>
          <p:cNvGrpSpPr>
            <a:grpSpLocks/>
          </p:cNvGrpSpPr>
          <p:nvPr/>
        </p:nvGrpSpPr>
        <p:grpSpPr bwMode="auto">
          <a:xfrm>
            <a:off x="465138" y="5288756"/>
            <a:ext cx="800100" cy="506413"/>
            <a:chOff x="293" y="3442"/>
            <a:chExt cx="504" cy="319"/>
          </a:xfrm>
        </p:grpSpPr>
        <p:grpSp>
          <p:nvGrpSpPr>
            <p:cNvPr id="1119" name="Group 585"/>
            <p:cNvGrpSpPr>
              <a:grpSpLocks/>
            </p:cNvGrpSpPr>
            <p:nvPr/>
          </p:nvGrpSpPr>
          <p:grpSpPr bwMode="auto">
            <a:xfrm>
              <a:off x="383" y="3442"/>
              <a:ext cx="228" cy="108"/>
              <a:chOff x="3600" y="219"/>
              <a:chExt cx="360" cy="175"/>
            </a:xfrm>
          </p:grpSpPr>
          <p:sp>
            <p:nvSpPr>
              <p:cNvPr id="1121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125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26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31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7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8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20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5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Comic Sans MS" pitchFamily="66" charset="0"/>
                </a:rPr>
                <a:t>router</a:t>
              </a:r>
            </a:p>
          </p:txBody>
        </p:sp>
      </p:grpSp>
      <p:grpSp>
        <p:nvGrpSpPr>
          <p:cNvPr id="4749" name="Group 672"/>
          <p:cNvGrpSpPr>
            <a:grpSpLocks/>
          </p:cNvGrpSpPr>
          <p:nvPr/>
        </p:nvGrpSpPr>
        <p:grpSpPr bwMode="auto">
          <a:xfrm>
            <a:off x="146050" y="1150144"/>
            <a:ext cx="1458913" cy="1893887"/>
            <a:chOff x="92" y="835"/>
            <a:chExt cx="919" cy="1193"/>
          </a:xfrm>
        </p:grpSpPr>
        <p:grpSp>
          <p:nvGrpSpPr>
            <p:cNvPr id="1104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1027" name="Object 60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11" name="Clip" r:id="rId23" imgW="819000" imgH="847800" progId="MS_ClipArt_Gallery.2">
                      <p:embed/>
                    </p:oleObj>
                  </mc:Choice>
                  <mc:Fallback>
                    <p:oleObj name="Clip" r:id="rId23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8" name="Object 60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12" name="Clip" r:id="rId24" imgW="1266840" imgH="1200240" progId="MS_ClipArt_Gallery.2">
                      <p:embed/>
                    </p:oleObj>
                  </mc:Choice>
                  <mc:Fallback>
                    <p:oleObj name="Clip" r:id="rId24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6" name="Object 60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3" name="Clip" r:id="rId25" imgW="1305000" imgH="1085760" progId="MS_ClipArt_Gallery.2">
                    <p:embed/>
                  </p:oleObj>
                </mc:Choice>
                <mc:Fallback>
                  <p:oleObj name="Clip" r:id="rId2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" y="843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05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1111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106" name="Picture 661" descr="imgyjavg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7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Comic Sans MS" pitchFamily="66" charset="0"/>
                </a:rPr>
                <a:t>PC</a:t>
              </a:r>
            </a:p>
          </p:txBody>
        </p:sp>
        <p:sp>
          <p:nvSpPr>
            <p:cNvPr id="1108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1109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1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1110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752" name="Group 673"/>
          <p:cNvGrpSpPr>
            <a:grpSpLocks/>
          </p:cNvGrpSpPr>
          <p:nvPr/>
        </p:nvGrpSpPr>
        <p:grpSpPr bwMode="auto">
          <a:xfrm>
            <a:off x="338138" y="3690144"/>
            <a:ext cx="1431925" cy="992187"/>
            <a:chOff x="213" y="2435"/>
            <a:chExt cx="902" cy="625"/>
          </a:xfrm>
        </p:grpSpPr>
        <p:grpSp>
          <p:nvGrpSpPr>
            <p:cNvPr id="1052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1087" name="Picture 613" descr="31u_bnrz[1]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8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3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105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7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7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072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08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73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079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0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1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2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74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075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6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7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8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54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47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1055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46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points</a:t>
              </a:r>
            </a:p>
          </p:txBody>
        </p:sp>
      </p:grp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491357" y="3068960"/>
            <a:ext cx="33686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 dirty="0">
                <a:solidFill>
                  <a:srgbClr val="800000"/>
                </a:solidFill>
                <a:latin typeface="Comic Sans MS" pitchFamily="66" charset="0"/>
              </a:rPr>
              <a:t>communication links</a:t>
            </a:r>
            <a:endParaRPr lang="en-US" dirty="0">
              <a:solidFill>
                <a:srgbClr val="800000"/>
              </a:solidFill>
              <a:latin typeface="Comic Sans MS" pitchFamily="66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fiber, copper, radio, satellite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transmission rate = </a:t>
            </a:r>
            <a:r>
              <a:rPr lang="en-US" i="1" dirty="0" smtClean="0">
                <a:solidFill>
                  <a:srgbClr val="800000"/>
                </a:solidFill>
              </a:rPr>
              <a:t>capacity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457186" y="5157192"/>
            <a:ext cx="405091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 dirty="0">
                <a:solidFill>
                  <a:srgbClr val="800000"/>
                </a:solidFill>
              </a:rPr>
              <a:t>r</a:t>
            </a:r>
            <a:r>
              <a:rPr lang="en-US" i="1" dirty="0" smtClean="0">
                <a:solidFill>
                  <a:srgbClr val="800000"/>
                </a:solidFill>
                <a:latin typeface="Comic Sans MS" pitchFamily="66" charset="0"/>
              </a:rPr>
              <a:t>outers</a:t>
            </a:r>
            <a:r>
              <a:rPr lang="en-US" sz="3200" i="1" baseline="30000" dirty="0" smtClean="0">
                <a:solidFill>
                  <a:srgbClr val="800000"/>
                </a:solidFill>
                <a:latin typeface="Comic Sans MS" pitchFamily="66" charset="0"/>
              </a:rPr>
              <a:t>*</a:t>
            </a:r>
            <a:r>
              <a:rPr lang="en-US" i="1" dirty="0" smtClean="0">
                <a:solidFill>
                  <a:srgbClr val="800000"/>
                </a:solidFill>
                <a:latin typeface="Comic Sans MS" pitchFamily="66" charset="0"/>
              </a:rPr>
              <a:t>:</a:t>
            </a:r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forward packets (chunks of data</a:t>
            </a:r>
            <a:r>
              <a:rPr lang="en-US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5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7" name="Rectangle 671"/>
          <p:cNvSpPr>
            <a:spLocks noChangeArrowheads="1"/>
          </p:cNvSpPr>
          <p:nvPr/>
        </p:nvSpPr>
        <p:spPr bwMode="auto">
          <a:xfrm>
            <a:off x="1609586" y="5930801"/>
            <a:ext cx="6850202" cy="37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*</a:t>
            </a:r>
            <a:r>
              <a:rPr lang="en-US" dirty="0" smtClean="0">
                <a:latin typeface="Comic Sans MS" pitchFamily="66" charset="0"/>
              </a:rPr>
              <a:t> Also referred to as switches or gateways.</a:t>
            </a:r>
          </a:p>
        </p:txBody>
      </p:sp>
    </p:spTree>
    <p:extLst>
      <p:ext uri="{BB962C8B-B14F-4D97-AF65-F5344CB8AC3E}">
        <p14:creationId xmlns:p14="http://schemas.microsoft.com/office/powerpoint/2010/main" val="183775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  <p:bldP spid="4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Content Placeholder 7" descr="K_fig01_0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9376"/>
            <a:ext cx="5715019" cy="607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4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729878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Networking Application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Paradigms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15816" y="5949280"/>
            <a:ext cx="5589425" cy="550414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9652" y="6286520"/>
            <a:ext cx="642942" cy="428628"/>
          </a:xfrm>
        </p:spPr>
        <p:txBody>
          <a:bodyPr/>
          <a:lstStyle/>
          <a:p>
            <a:pPr>
              <a:defRPr/>
            </a:pPr>
            <a:fld id="{7C62D9A0-A45C-4035-A425-29B9D6034F55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7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5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1029" descr="1-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45572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30"/>
          <p:cNvSpPr txBox="1">
            <a:spLocks noChangeArrowheads="1"/>
          </p:cNvSpPr>
          <p:nvPr/>
        </p:nvSpPr>
        <p:spPr bwMode="auto">
          <a:xfrm>
            <a:off x="500034" y="4819648"/>
            <a:ext cx="7786742" cy="110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1.1  A network with two clients and one server.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Client-Server Model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5926"/>
            <a:ext cx="82296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46482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1-2. The client-server model involves requests and replies.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3195</TotalTime>
  <Words>1305</Words>
  <Application>Microsoft Office PowerPoint</Application>
  <PresentationFormat>On-screen Show (4:3)</PresentationFormat>
  <Paragraphs>385</Paragraphs>
  <Slides>36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Revised_Master</vt:lpstr>
      <vt:lpstr>Clip</vt:lpstr>
      <vt:lpstr>Introduction</vt:lpstr>
      <vt:lpstr>Introduction Outline</vt:lpstr>
      <vt:lpstr>Definitions</vt:lpstr>
      <vt:lpstr>Internet Access and Flows</vt:lpstr>
      <vt:lpstr> The Internet: “nuts and bolts” view</vt:lpstr>
      <vt:lpstr>PowerPoint Presentation</vt:lpstr>
      <vt:lpstr> Networking Application Paradigms  </vt:lpstr>
      <vt:lpstr>Client-Server Applications</vt:lpstr>
      <vt:lpstr>Client-Server Model</vt:lpstr>
      <vt:lpstr>Peer-to-Peer Applications</vt:lpstr>
      <vt:lpstr>A Closer Look at Network Structure</vt:lpstr>
      <vt:lpstr>The Network Edge</vt:lpstr>
      <vt:lpstr>Wireless versus Mobile Applications</vt:lpstr>
      <vt:lpstr>Wireless versus Mobile Applications</vt:lpstr>
      <vt:lpstr> Network Classifications  </vt:lpstr>
      <vt:lpstr>Classifying by Transmission Technology</vt:lpstr>
      <vt:lpstr>Classification by Size</vt:lpstr>
      <vt:lpstr>Classification by Size</vt:lpstr>
      <vt:lpstr>PANs</vt:lpstr>
      <vt:lpstr>Classification by Size</vt:lpstr>
      <vt:lpstr>Wired LANs</vt:lpstr>
      <vt:lpstr>Wireless LANs (WLANs)</vt:lpstr>
      <vt:lpstr>Wireless Sensor Networks (WSNs)</vt:lpstr>
      <vt:lpstr>Metropolitan Area Networks (MANs)</vt:lpstr>
      <vt:lpstr>PowerPoint Presentation</vt:lpstr>
      <vt:lpstr>Network Classification by Size</vt:lpstr>
      <vt:lpstr>  ARPAnet circa 1972  </vt:lpstr>
      <vt:lpstr>Wide Area Networks (WANs)</vt:lpstr>
      <vt:lpstr>internet </vt:lpstr>
      <vt:lpstr>Network Classification by Topology</vt:lpstr>
      <vt:lpstr>Network Classification by Topology</vt:lpstr>
      <vt:lpstr>Network Classification by Topology</vt:lpstr>
      <vt:lpstr>Tree Topology</vt:lpstr>
      <vt:lpstr>Network Classification by Topology</vt:lpstr>
      <vt:lpstr>Network Classification by Topology</vt:lpstr>
      <vt:lpstr>Introduction Summary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Administrator</cp:lastModifiedBy>
  <cp:revision>144</cp:revision>
  <dcterms:created xsi:type="dcterms:W3CDTF">2004-01-21T20:05:10Z</dcterms:created>
  <dcterms:modified xsi:type="dcterms:W3CDTF">2010-10-29T02:48:29Z</dcterms:modified>
</cp:coreProperties>
</file>