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2"/>
  </p:notesMasterIdLst>
  <p:handoutMasterIdLst>
    <p:handoutMasterId r:id="rId33"/>
  </p:handoutMasterIdLst>
  <p:sldIdLst>
    <p:sldId id="256" r:id="rId2"/>
    <p:sldId id="399" r:id="rId3"/>
    <p:sldId id="371" r:id="rId4"/>
    <p:sldId id="372" r:id="rId5"/>
    <p:sldId id="373" r:id="rId6"/>
    <p:sldId id="375" r:id="rId7"/>
    <p:sldId id="376" r:id="rId8"/>
    <p:sldId id="377" r:id="rId9"/>
    <p:sldId id="378" r:id="rId10"/>
    <p:sldId id="380" r:id="rId11"/>
    <p:sldId id="379" r:id="rId12"/>
    <p:sldId id="382" r:id="rId13"/>
    <p:sldId id="383" r:id="rId14"/>
    <p:sldId id="381" r:id="rId15"/>
    <p:sldId id="384" r:id="rId16"/>
    <p:sldId id="385" r:id="rId17"/>
    <p:sldId id="386" r:id="rId18"/>
    <p:sldId id="387" r:id="rId19"/>
    <p:sldId id="388" r:id="rId20"/>
    <p:sldId id="389" r:id="rId21"/>
    <p:sldId id="390" r:id="rId22"/>
    <p:sldId id="391" r:id="rId23"/>
    <p:sldId id="392" r:id="rId24"/>
    <p:sldId id="393" r:id="rId25"/>
    <p:sldId id="394" r:id="rId26"/>
    <p:sldId id="395" r:id="rId27"/>
    <p:sldId id="396" r:id="rId28"/>
    <p:sldId id="397" r:id="rId29"/>
    <p:sldId id="398" r:id="rId30"/>
    <p:sldId id="400" r:id="rId31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0033CC"/>
    <a:srgbClr val="CCECFF"/>
    <a:srgbClr val="99FF66"/>
    <a:srgbClr val="000000"/>
    <a:srgbClr val="990033"/>
    <a:srgbClr val="003366"/>
    <a:srgbClr val="C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70" d="100"/>
          <a:sy n="70" d="100"/>
        </p:scale>
        <p:origin x="-2022" y="-180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11/8/2010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11/8/2010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854A80-78B8-4647-9C8B-D12BC81790D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Two simple multiple access control techniques.</a:t>
            </a:r>
          </a:p>
          <a:p>
            <a:endParaRPr lang="en-US" smtClean="0"/>
          </a:p>
          <a:p>
            <a:r>
              <a:rPr lang="en-US" smtClean="0"/>
              <a:t>Each mobile’s share of the bandwidth is divided into portions for the uplink and the downlink. Also, possibly, out of band signaling.</a:t>
            </a:r>
          </a:p>
          <a:p>
            <a:endParaRPr lang="en-US" smtClean="0"/>
          </a:p>
          <a:p>
            <a:r>
              <a:rPr lang="en-US" smtClean="0"/>
              <a:t>As we will see, used in AMPS, GSM, IS-54/136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6191A37-5AF5-4442-92CE-6DBA075985B1}" type="slidenum">
              <a:rPr lang="en-US" sz="1200" smtClean="0"/>
              <a:pPr/>
              <a:t>24</a:t>
            </a:fld>
            <a:endParaRPr lang="en-US" sz="1200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83F0F0D-B3F3-41BE-BF6F-F219389481D6}" type="slidenum">
              <a:rPr lang="en-US" sz="1200" smtClean="0"/>
              <a:pPr/>
              <a:t>25</a:t>
            </a:fld>
            <a:endParaRPr lang="en-US" sz="1200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90D7644-54E4-4791-AC30-E927CF32A1C6}" type="slidenum">
              <a:rPr lang="en-US" sz="1200" smtClean="0"/>
              <a:pPr/>
              <a:t>28</a:t>
            </a:fld>
            <a:endParaRPr lang="en-US" sz="1200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0DF9B43-1E23-44BF-BB78-85315B982D92}" type="slidenum">
              <a:rPr lang="en-US" sz="1200" smtClean="0"/>
              <a:pPr/>
              <a:t>29</a:t>
            </a:fld>
            <a:endParaRPr lang="en-US" sz="1200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9352D0F-EA53-471E-93D0-F048289D306C}" type="slidenum">
              <a:rPr lang="en-US" sz="1200" smtClean="0"/>
              <a:pPr/>
              <a:t>13</a:t>
            </a:fld>
            <a:endParaRPr lang="en-US" sz="1200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A79F3C5-9FF1-4FB4-A1D5-B7A3B5D83DA4}" type="slidenum">
              <a:rPr lang="en-US" sz="1200" smtClean="0"/>
              <a:pPr/>
              <a:t>15</a:t>
            </a:fld>
            <a:endParaRPr lang="en-US" sz="1200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D1CD521-322B-4C89-AF5B-6569C90E9BA6}" type="slidenum">
              <a:rPr lang="en-US" sz="1200" smtClean="0"/>
              <a:pPr/>
              <a:t>16</a:t>
            </a:fld>
            <a:endParaRPr lang="en-US" sz="1200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14E4C79-6A1E-4FDF-998D-B2FAD060DB5B}" type="slidenum">
              <a:rPr lang="en-US" sz="1200" smtClean="0"/>
              <a:pPr/>
              <a:t>17</a:t>
            </a:fld>
            <a:endParaRPr lang="en-US" sz="1200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B1F95FD-3A83-46AA-8254-67AA7F43CD89}" type="slidenum">
              <a:rPr lang="en-US" sz="1200" smtClean="0"/>
              <a:pPr/>
              <a:t>20</a:t>
            </a:fld>
            <a:endParaRPr lang="en-US" sz="1200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E57D68-E221-44B3-BC60-0BF3CE3F2935}" type="slidenum">
              <a:rPr lang="en-US" sz="1200" smtClean="0"/>
              <a:pPr/>
              <a:t>21</a:t>
            </a:fld>
            <a:endParaRPr lang="en-US" sz="1200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ADA618E-E2CA-4B6A-A429-77A3E4DF8E3F}" type="slidenum">
              <a:rPr lang="en-US" sz="1200" smtClean="0"/>
              <a:pPr/>
              <a:t>22</a:t>
            </a:fld>
            <a:endParaRPr lang="en-US" sz="1200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5793CC4-75E0-46B9-A9FA-EE759BCD2627}" type="slidenum">
              <a:rPr lang="en-US" sz="1200" smtClean="0"/>
              <a:pPr/>
              <a:t>23</a:t>
            </a:fld>
            <a:endParaRPr lang="en-US" sz="1200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Introduction to the Physical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Introduction to the Physical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Introduction to the Physical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Introduction to the Physical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Introduction to the Physical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Introduction to the Physical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Introduction to the Physical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Introduction to the Physical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Introduction to the Physical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Introduction to the Physical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Computer Networks   Introduction to the Physical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image" Target="../media/image8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oleObject" Target="../embeddings/oleObject19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7.bin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5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8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2144826"/>
            <a:ext cx="8462993" cy="2724334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Physical Layer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38488" y="5686425"/>
            <a:ext cx="6005512" cy="12715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Term B10</a:t>
            </a:r>
            <a:endParaRPr lang="en-US" sz="36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Introduction to the Physical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Frequency Division Multiplexing</a:t>
            </a:r>
          </a:p>
        </p:txBody>
      </p:sp>
      <p:pic>
        <p:nvPicPr>
          <p:cNvPr id="7" name="Picture 4" descr="2-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6700" y="1219200"/>
            <a:ext cx="6007100" cy="36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4857760"/>
            <a:ext cx="845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Figure 2-31.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(a)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The original bandwidths.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(b)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The bandwidths raised in frequency.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(c)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The multiplexed channel.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358063" y="5857875"/>
            <a:ext cx="1643062" cy="357188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608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Introduction to the Physical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 b="1" i="0" dirty="0"/>
              <a:t>T1 - TDM Link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2100276"/>
            <a:ext cx="7772400" cy="312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lvl="0" indent="-225425" eaLnBrk="1" hangingPunct="1">
              <a:spcBef>
                <a:spcPct val="20000"/>
              </a:spcBef>
              <a:buClr>
                <a:schemeClr val="tx1"/>
              </a:buClr>
              <a:buSzPct val="50000"/>
              <a:defRPr/>
            </a:pPr>
            <a:r>
              <a:rPr lang="en-US" sz="3200" dirty="0">
                <a:sym typeface="Monotype Sorts" pitchFamily="2" charset="2"/>
              </a:rPr>
              <a:t>TDM: each host gets same slot in revolving TDM frame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3" descr="2-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864271"/>
            <a:ext cx="7620000" cy="343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4"/>
          <p:cNvSpPr txBox="1">
            <a:spLocks noChangeArrowheads="1"/>
          </p:cNvSpPr>
          <p:nvPr/>
        </p:nvSpPr>
        <p:spPr bwMode="white">
          <a:xfrm>
            <a:off x="685800" y="5267672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Figure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2-33.T1 Carrier (1.544Mbps)</a:t>
            </a:r>
            <a:endParaRPr kumimoji="0" lang="en-US" sz="3600" b="1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7358063" y="5880124"/>
            <a:ext cx="1643062" cy="357188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512" y="1268760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ym typeface="Monotype Sorts" pitchFamily="2" charset="2"/>
              </a:rPr>
              <a:t>TDM</a:t>
            </a:r>
            <a:r>
              <a:rPr lang="en-US" dirty="0" smtClean="0">
                <a:sym typeface="Monotype Sorts" pitchFamily="2" charset="2"/>
              </a:rPr>
              <a:t>:: </a:t>
            </a:r>
            <a:r>
              <a:rPr lang="en-US" dirty="0">
                <a:sym typeface="Monotype Sorts" pitchFamily="2" charset="2"/>
              </a:rPr>
              <a:t>each host gets </a:t>
            </a:r>
            <a:r>
              <a:rPr lang="en-US" dirty="0" smtClean="0">
                <a:sym typeface="Monotype Sorts" pitchFamily="2" charset="2"/>
              </a:rPr>
              <a:t>a </a:t>
            </a:r>
            <a:r>
              <a:rPr lang="en-US" dirty="0" smtClean="0">
                <a:solidFill>
                  <a:srgbClr val="800000"/>
                </a:solidFill>
                <a:sym typeface="Monotype Sorts" pitchFamily="2" charset="2"/>
              </a:rPr>
              <a:t>fixed</a:t>
            </a:r>
            <a:r>
              <a:rPr lang="en-US" dirty="0" smtClean="0">
                <a:sym typeface="Monotype Sorts" pitchFamily="2" charset="2"/>
              </a:rPr>
              <a:t> </a:t>
            </a:r>
            <a:r>
              <a:rPr lang="en-US" dirty="0">
                <a:sym typeface="Monotype Sorts" pitchFamily="2" charset="2"/>
              </a:rPr>
              <a:t>slot in revolving TDM frame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8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Introduction to the Physical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6" name="Picture 2" descr="SD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57364"/>
            <a:ext cx="7696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b="1" i="0" dirty="0" smtClean="0"/>
              <a:t>Concentrator [Statistical </a:t>
            </a:r>
            <a:r>
              <a:rPr lang="en-US" sz="3600" b="1" i="0" dirty="0"/>
              <a:t>Multiplexing]</a:t>
            </a:r>
          </a:p>
        </p:txBody>
      </p:sp>
    </p:spTree>
    <p:extLst>
      <p:ext uri="{BB962C8B-B14F-4D97-AF65-F5344CB8AC3E}">
        <p14:creationId xmlns:p14="http://schemas.microsoft.com/office/powerpoint/2010/main" val="288426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27384"/>
            <a:ext cx="8447088" cy="1143000"/>
          </a:xfrm>
        </p:spPr>
        <p:txBody>
          <a:bodyPr/>
          <a:lstStyle/>
          <a:p>
            <a:r>
              <a:rPr lang="en-US" sz="3200" dirty="0" smtClean="0"/>
              <a:t>Packet Switching: Statistical Multiplexing</a:t>
            </a:r>
            <a:endParaRPr lang="en-US" sz="3600" dirty="0" smtClean="0"/>
          </a:p>
        </p:txBody>
      </p:sp>
      <p:sp>
        <p:nvSpPr>
          <p:cNvPr id="143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7975" y="5076825"/>
            <a:ext cx="8672513" cy="1524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/>
              <a:t>Sequence of A &amp; B packets does</a:t>
            </a:r>
            <a:r>
              <a:rPr lang="en-US" sz="2400" dirty="0" smtClean="0">
                <a:solidFill>
                  <a:srgbClr val="0033CC"/>
                </a:solidFill>
              </a:rPr>
              <a:t> NOT </a:t>
            </a:r>
            <a:r>
              <a:rPr lang="en-US" sz="2400" dirty="0" smtClean="0"/>
              <a:t>have fixed pattern, bandwidth shared on demand </a:t>
            </a:r>
            <a:r>
              <a:rPr lang="en-US" sz="2400" dirty="0" smtClean="0">
                <a:sym typeface="Monotype Sorts" pitchFamily="2" charset="2"/>
              </a:rPr>
              <a:t> </a:t>
            </a:r>
            <a:r>
              <a:rPr lang="en-US" sz="2400" b="1" dirty="0" smtClean="0">
                <a:solidFill>
                  <a:srgbClr val="800000"/>
                </a:solidFill>
                <a:sym typeface="Monotype Sorts" pitchFamily="2" charset="2"/>
              </a:rPr>
              <a:t>statistical multiplexing</a:t>
            </a:r>
            <a:r>
              <a:rPr lang="en-US" sz="2400" dirty="0" smtClean="0">
                <a:solidFill>
                  <a:srgbClr val="800000"/>
                </a:solidFill>
                <a:sym typeface="Monotype Sorts" pitchFamily="2" charset="2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sym typeface="Monotype Sorts" pitchFamily="2" charset="2"/>
              </a:rPr>
              <a:t>.</a:t>
            </a:r>
            <a:endParaRPr lang="en-US" sz="2400" dirty="0" smtClean="0"/>
          </a:p>
          <a:p>
            <a:endParaRPr lang="en-US" sz="2400" dirty="0" smtClean="0"/>
          </a:p>
        </p:txBody>
      </p:sp>
      <p:graphicFrame>
        <p:nvGraphicFramePr>
          <p:cNvPr id="14338" name="Object 226"/>
          <p:cNvGraphicFramePr>
            <a:graphicFrameLocks noChangeAspect="1"/>
          </p:cNvGraphicFramePr>
          <p:nvPr/>
        </p:nvGraphicFramePr>
        <p:xfrm>
          <a:off x="1203325" y="2470150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325" y="2470150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7" name="Line 230"/>
          <p:cNvSpPr>
            <a:spLocks noChangeShapeType="1"/>
          </p:cNvSpPr>
          <p:nvPr/>
        </p:nvSpPr>
        <p:spPr bwMode="auto">
          <a:xfrm>
            <a:off x="3538538" y="2303463"/>
            <a:ext cx="0" cy="228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Oval 228"/>
          <p:cNvSpPr>
            <a:spLocks noChangeArrowheads="1"/>
          </p:cNvSpPr>
          <p:nvPr/>
        </p:nvSpPr>
        <p:spPr bwMode="auto">
          <a:xfrm>
            <a:off x="2320925" y="2333625"/>
            <a:ext cx="1198563" cy="369888"/>
          </a:xfrm>
          <a:prstGeom prst="ellipse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Rectangle 231"/>
          <p:cNvSpPr>
            <a:spLocks noChangeArrowheads="1"/>
          </p:cNvSpPr>
          <p:nvPr/>
        </p:nvSpPr>
        <p:spPr bwMode="auto">
          <a:xfrm>
            <a:off x="2320925" y="2265363"/>
            <a:ext cx="1198563" cy="263525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4350" name="Oval 232"/>
          <p:cNvSpPr>
            <a:spLocks noChangeArrowheads="1"/>
          </p:cNvSpPr>
          <p:nvPr/>
        </p:nvSpPr>
        <p:spPr bwMode="auto">
          <a:xfrm>
            <a:off x="2330450" y="2036763"/>
            <a:ext cx="1198563" cy="430212"/>
          </a:xfrm>
          <a:prstGeom prst="ellipse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51" name="Group 242"/>
          <p:cNvGrpSpPr>
            <a:grpSpLocks/>
          </p:cNvGrpSpPr>
          <p:nvPr/>
        </p:nvGrpSpPr>
        <p:grpSpPr bwMode="auto">
          <a:xfrm>
            <a:off x="2676525" y="2066925"/>
            <a:ext cx="498475" cy="119063"/>
            <a:chOff x="2208" y="2184"/>
            <a:chExt cx="176" cy="69"/>
          </a:xfrm>
        </p:grpSpPr>
        <p:grpSp>
          <p:nvGrpSpPr>
            <p:cNvPr id="14421" name="Group 120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14426" name="Line 12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7" name="Line 12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8" name="Line 12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422" name="Group 124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14423" name="Line 12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4" name="Line 12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5" name="Line 12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4352" name="Oval 246"/>
          <p:cNvSpPr>
            <a:spLocks noChangeArrowheads="1"/>
          </p:cNvSpPr>
          <p:nvPr/>
        </p:nvSpPr>
        <p:spPr bwMode="auto">
          <a:xfrm>
            <a:off x="5416550" y="2352675"/>
            <a:ext cx="1198563" cy="369888"/>
          </a:xfrm>
          <a:prstGeom prst="ellipse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Line 247"/>
          <p:cNvSpPr>
            <a:spLocks noChangeShapeType="1"/>
          </p:cNvSpPr>
          <p:nvPr/>
        </p:nvSpPr>
        <p:spPr bwMode="auto">
          <a:xfrm>
            <a:off x="5426075" y="233203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Rectangle 248"/>
          <p:cNvSpPr>
            <a:spLocks noChangeArrowheads="1"/>
          </p:cNvSpPr>
          <p:nvPr/>
        </p:nvSpPr>
        <p:spPr bwMode="auto">
          <a:xfrm>
            <a:off x="5426075" y="2293938"/>
            <a:ext cx="1198563" cy="263525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4355" name="Oval 249"/>
          <p:cNvSpPr>
            <a:spLocks noChangeArrowheads="1"/>
          </p:cNvSpPr>
          <p:nvPr/>
        </p:nvSpPr>
        <p:spPr bwMode="auto">
          <a:xfrm>
            <a:off x="5435600" y="2065338"/>
            <a:ext cx="1198563" cy="430212"/>
          </a:xfrm>
          <a:prstGeom prst="ellipse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39" name="Object 274"/>
          <p:cNvGraphicFramePr>
            <a:graphicFrameLocks noChangeAspect="1"/>
          </p:cNvGraphicFramePr>
          <p:nvPr/>
        </p:nvGraphicFramePr>
        <p:xfrm>
          <a:off x="7004050" y="1546225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4050" y="1546225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275"/>
          <p:cNvGraphicFramePr>
            <a:graphicFrameLocks noChangeAspect="1"/>
          </p:cNvGraphicFramePr>
          <p:nvPr/>
        </p:nvGraphicFramePr>
        <p:xfrm>
          <a:off x="965200" y="1565275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Clip" r:id="rId7" imgW="1305000" imgH="1085760" progId="MS_ClipArt_Gallery.2">
                  <p:embed/>
                </p:oleObj>
              </mc:Choice>
              <mc:Fallback>
                <p:oleObj name="Clip" r:id="rId7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1565275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6" name="Line 276"/>
          <p:cNvSpPr>
            <a:spLocks noChangeShapeType="1"/>
          </p:cNvSpPr>
          <p:nvPr/>
        </p:nvSpPr>
        <p:spPr bwMode="auto">
          <a:xfrm>
            <a:off x="1590675" y="1971675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Line 277"/>
          <p:cNvSpPr>
            <a:spLocks noChangeShapeType="1"/>
          </p:cNvSpPr>
          <p:nvPr/>
        </p:nvSpPr>
        <p:spPr bwMode="auto">
          <a:xfrm flipV="1">
            <a:off x="1895475" y="2957513"/>
            <a:ext cx="195263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Line 278"/>
          <p:cNvSpPr>
            <a:spLocks noChangeShapeType="1"/>
          </p:cNvSpPr>
          <p:nvPr/>
        </p:nvSpPr>
        <p:spPr bwMode="auto">
          <a:xfrm>
            <a:off x="3514725" y="2390775"/>
            <a:ext cx="1933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Line 279"/>
          <p:cNvSpPr>
            <a:spLocks noChangeShapeType="1"/>
          </p:cNvSpPr>
          <p:nvPr/>
        </p:nvSpPr>
        <p:spPr bwMode="auto">
          <a:xfrm flipV="1">
            <a:off x="5619750" y="2724150"/>
            <a:ext cx="142875" cy="657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Line 280"/>
          <p:cNvSpPr>
            <a:spLocks noChangeShapeType="1"/>
          </p:cNvSpPr>
          <p:nvPr/>
        </p:nvSpPr>
        <p:spPr bwMode="auto">
          <a:xfrm flipV="1">
            <a:off x="6591300" y="1952625"/>
            <a:ext cx="504825" cy="266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284"/>
          <p:cNvSpPr>
            <a:spLocks noChangeShapeType="1"/>
          </p:cNvSpPr>
          <p:nvPr/>
        </p:nvSpPr>
        <p:spPr bwMode="auto">
          <a:xfrm flipH="1">
            <a:off x="2095500" y="1962150"/>
            <a:ext cx="0" cy="1000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Line 285"/>
          <p:cNvSpPr>
            <a:spLocks noChangeShapeType="1"/>
          </p:cNvSpPr>
          <p:nvPr/>
        </p:nvSpPr>
        <p:spPr bwMode="auto">
          <a:xfrm>
            <a:off x="2105025" y="2395538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87"/>
          <p:cNvSpPr>
            <a:spLocks noChangeArrowheads="1"/>
          </p:cNvSpPr>
          <p:nvPr/>
        </p:nvSpPr>
        <p:spPr bwMode="auto">
          <a:xfrm>
            <a:off x="3548063" y="2185988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Rectangle 288"/>
          <p:cNvSpPr>
            <a:spLocks noChangeArrowheads="1"/>
          </p:cNvSpPr>
          <p:nvPr/>
        </p:nvSpPr>
        <p:spPr bwMode="auto">
          <a:xfrm>
            <a:off x="3709988" y="2185988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Rectangle 289"/>
          <p:cNvSpPr>
            <a:spLocks noChangeArrowheads="1"/>
          </p:cNvSpPr>
          <p:nvPr/>
        </p:nvSpPr>
        <p:spPr bwMode="auto">
          <a:xfrm>
            <a:off x="3871913" y="2185988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6" name="Rectangle 290"/>
          <p:cNvSpPr>
            <a:spLocks noChangeArrowheads="1"/>
          </p:cNvSpPr>
          <p:nvPr/>
        </p:nvSpPr>
        <p:spPr bwMode="auto">
          <a:xfrm>
            <a:off x="4033838" y="2185988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7" name="Rectangle 291"/>
          <p:cNvSpPr>
            <a:spLocks noChangeArrowheads="1"/>
          </p:cNvSpPr>
          <p:nvPr/>
        </p:nvSpPr>
        <p:spPr bwMode="auto">
          <a:xfrm>
            <a:off x="4195763" y="2185988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8" name="Rectangle 292"/>
          <p:cNvSpPr>
            <a:spLocks noChangeArrowheads="1"/>
          </p:cNvSpPr>
          <p:nvPr/>
        </p:nvSpPr>
        <p:spPr bwMode="auto">
          <a:xfrm>
            <a:off x="4567238" y="2185988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9" name="Rectangle 293"/>
          <p:cNvSpPr>
            <a:spLocks noChangeArrowheads="1"/>
          </p:cNvSpPr>
          <p:nvPr/>
        </p:nvSpPr>
        <p:spPr bwMode="auto">
          <a:xfrm>
            <a:off x="5005388" y="218122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70" name="Group 311"/>
          <p:cNvGrpSpPr>
            <a:grpSpLocks/>
          </p:cNvGrpSpPr>
          <p:nvPr/>
        </p:nvGrpSpPr>
        <p:grpSpPr bwMode="auto">
          <a:xfrm>
            <a:off x="2857500" y="2262188"/>
            <a:ext cx="633413" cy="200025"/>
            <a:chOff x="1800" y="1425"/>
            <a:chExt cx="399" cy="126"/>
          </a:xfrm>
        </p:grpSpPr>
        <p:sp>
          <p:nvSpPr>
            <p:cNvPr id="14417" name="Rectangle 294"/>
            <p:cNvSpPr>
              <a:spLocks noChangeArrowheads="1"/>
            </p:cNvSpPr>
            <p:nvPr/>
          </p:nvSpPr>
          <p:spPr bwMode="auto">
            <a:xfrm>
              <a:off x="1800" y="142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8" name="Rectangle 295"/>
            <p:cNvSpPr>
              <a:spLocks noChangeArrowheads="1"/>
            </p:cNvSpPr>
            <p:nvPr/>
          </p:nvSpPr>
          <p:spPr bwMode="auto">
            <a:xfrm>
              <a:off x="1902" y="142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9" name="Rectangle 296"/>
            <p:cNvSpPr>
              <a:spLocks noChangeArrowheads="1"/>
            </p:cNvSpPr>
            <p:nvPr/>
          </p:nvSpPr>
          <p:spPr bwMode="auto">
            <a:xfrm>
              <a:off x="2004" y="142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20" name="Rectangle 297"/>
            <p:cNvSpPr>
              <a:spLocks noChangeArrowheads="1"/>
            </p:cNvSpPr>
            <p:nvPr/>
          </p:nvSpPr>
          <p:spPr bwMode="auto">
            <a:xfrm>
              <a:off x="2106" y="142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71" name="Rectangle 298"/>
          <p:cNvSpPr>
            <a:spLocks noChangeArrowheads="1"/>
          </p:cNvSpPr>
          <p:nvPr/>
        </p:nvSpPr>
        <p:spPr bwMode="auto">
          <a:xfrm>
            <a:off x="2128838" y="216217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2" name="Rectangle 299"/>
          <p:cNvSpPr>
            <a:spLocks noChangeArrowheads="1"/>
          </p:cNvSpPr>
          <p:nvPr/>
        </p:nvSpPr>
        <p:spPr bwMode="auto">
          <a:xfrm>
            <a:off x="1909763" y="2733675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Line 300"/>
          <p:cNvSpPr>
            <a:spLocks noChangeShapeType="1"/>
          </p:cNvSpPr>
          <p:nvPr/>
        </p:nvSpPr>
        <p:spPr bwMode="auto">
          <a:xfrm>
            <a:off x="2305050" y="2266950"/>
            <a:ext cx="2428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4" name="Line 301"/>
          <p:cNvSpPr>
            <a:spLocks noChangeShapeType="1"/>
          </p:cNvSpPr>
          <p:nvPr/>
        </p:nvSpPr>
        <p:spPr bwMode="auto">
          <a:xfrm flipV="1">
            <a:off x="1971675" y="2543175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5" name="Line 302"/>
          <p:cNvSpPr>
            <a:spLocks noChangeShapeType="1"/>
          </p:cNvSpPr>
          <p:nvPr/>
        </p:nvSpPr>
        <p:spPr bwMode="auto">
          <a:xfrm>
            <a:off x="3929063" y="2076450"/>
            <a:ext cx="1062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6" name="Text Box 303"/>
          <p:cNvSpPr txBox="1">
            <a:spLocks noChangeArrowheads="1"/>
          </p:cNvSpPr>
          <p:nvPr/>
        </p:nvSpPr>
        <p:spPr bwMode="auto">
          <a:xfrm>
            <a:off x="612775" y="1589088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accent1"/>
                </a:solidFill>
                <a:latin typeface="Comic Sans MS" pitchFamily="66" charset="0"/>
              </a:rPr>
              <a:t>A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14377" name="Text Box 304"/>
          <p:cNvSpPr txBox="1">
            <a:spLocks noChangeArrowheads="1"/>
          </p:cNvSpPr>
          <p:nvPr/>
        </p:nvSpPr>
        <p:spPr bwMode="auto">
          <a:xfrm>
            <a:off x="889000" y="2608263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B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14378" name="Text Box 305"/>
          <p:cNvSpPr txBox="1">
            <a:spLocks noChangeArrowheads="1"/>
          </p:cNvSpPr>
          <p:nvPr/>
        </p:nvSpPr>
        <p:spPr bwMode="auto">
          <a:xfrm>
            <a:off x="6604000" y="1465263"/>
            <a:ext cx="36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latin typeface="Comic Sans MS" pitchFamily="66" charset="0"/>
              </a:rPr>
              <a:t>C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14379" name="Text Box 308"/>
          <p:cNvSpPr txBox="1">
            <a:spLocks noChangeArrowheads="1"/>
          </p:cNvSpPr>
          <p:nvPr/>
        </p:nvSpPr>
        <p:spPr bwMode="auto">
          <a:xfrm>
            <a:off x="1612900" y="1312863"/>
            <a:ext cx="13144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latin typeface="Comic Sans MS" pitchFamily="66" charset="0"/>
              </a:rPr>
              <a:t>100 Mb/s</a:t>
            </a:r>
          </a:p>
          <a:p>
            <a:r>
              <a:rPr lang="en-US" sz="2000">
                <a:latin typeface="Comic Sans MS" pitchFamily="66" charset="0"/>
              </a:rPr>
              <a:t>Ethernet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14380" name="Text Box 309"/>
          <p:cNvSpPr txBox="1">
            <a:spLocks noChangeArrowheads="1"/>
          </p:cNvSpPr>
          <p:nvPr/>
        </p:nvSpPr>
        <p:spPr bwMode="auto">
          <a:xfrm>
            <a:off x="3756025" y="2427288"/>
            <a:ext cx="1222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latin typeface="Comic Sans MS" pitchFamily="66" charset="0"/>
              </a:rPr>
              <a:t>1.5 Mb/s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14381" name="Text Box 310"/>
          <p:cNvSpPr txBox="1">
            <a:spLocks noChangeArrowheads="1"/>
          </p:cNvSpPr>
          <p:nvPr/>
        </p:nvSpPr>
        <p:spPr bwMode="auto">
          <a:xfrm>
            <a:off x="6022975" y="2994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14382" name="Rectangle 313"/>
          <p:cNvSpPr>
            <a:spLocks noChangeArrowheads="1"/>
          </p:cNvSpPr>
          <p:nvPr/>
        </p:nvSpPr>
        <p:spPr bwMode="auto">
          <a:xfrm>
            <a:off x="5467350" y="2205038"/>
            <a:ext cx="147638" cy="200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Rectangle 314"/>
          <p:cNvSpPr>
            <a:spLocks noChangeArrowheads="1"/>
          </p:cNvSpPr>
          <p:nvPr/>
        </p:nvSpPr>
        <p:spPr bwMode="auto">
          <a:xfrm>
            <a:off x="5629275" y="2205038"/>
            <a:ext cx="147638" cy="200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4" name="Rectangle 315"/>
          <p:cNvSpPr>
            <a:spLocks noChangeArrowheads="1"/>
          </p:cNvSpPr>
          <p:nvPr/>
        </p:nvSpPr>
        <p:spPr bwMode="auto">
          <a:xfrm>
            <a:off x="5791200" y="2205038"/>
            <a:ext cx="147638" cy="200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85" name="Group 319"/>
          <p:cNvGrpSpPr>
            <a:grpSpLocks/>
          </p:cNvGrpSpPr>
          <p:nvPr/>
        </p:nvGrpSpPr>
        <p:grpSpPr bwMode="auto">
          <a:xfrm rot="-1962567">
            <a:off x="5715000" y="2424113"/>
            <a:ext cx="633413" cy="200025"/>
            <a:chOff x="4176" y="2211"/>
            <a:chExt cx="399" cy="126"/>
          </a:xfrm>
        </p:grpSpPr>
        <p:sp>
          <p:nvSpPr>
            <p:cNvPr id="14413" name="Rectangle 320"/>
            <p:cNvSpPr>
              <a:spLocks noChangeArrowheads="1"/>
            </p:cNvSpPr>
            <p:nvPr/>
          </p:nvSpPr>
          <p:spPr bwMode="auto">
            <a:xfrm>
              <a:off x="4176" y="2211"/>
              <a:ext cx="93" cy="1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4" name="Rectangle 321"/>
            <p:cNvSpPr>
              <a:spLocks noChangeArrowheads="1"/>
            </p:cNvSpPr>
            <p:nvPr/>
          </p:nvSpPr>
          <p:spPr bwMode="auto">
            <a:xfrm>
              <a:off x="4278" y="2211"/>
              <a:ext cx="93" cy="1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5" name="Rectangle 322"/>
            <p:cNvSpPr>
              <a:spLocks noChangeArrowheads="1"/>
            </p:cNvSpPr>
            <p:nvPr/>
          </p:nvSpPr>
          <p:spPr bwMode="auto">
            <a:xfrm>
              <a:off x="4380" y="2211"/>
              <a:ext cx="93" cy="1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6" name="Rectangle 323"/>
            <p:cNvSpPr>
              <a:spLocks noChangeArrowheads="1"/>
            </p:cNvSpPr>
            <p:nvPr/>
          </p:nvSpPr>
          <p:spPr bwMode="auto">
            <a:xfrm>
              <a:off x="4482" y="2211"/>
              <a:ext cx="93" cy="1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86" name="Group 331"/>
          <p:cNvGrpSpPr>
            <a:grpSpLocks/>
          </p:cNvGrpSpPr>
          <p:nvPr/>
        </p:nvGrpSpPr>
        <p:grpSpPr bwMode="auto">
          <a:xfrm>
            <a:off x="3679825" y="3341688"/>
            <a:ext cx="3117850" cy="1471612"/>
            <a:chOff x="1646" y="2009"/>
            <a:chExt cx="1964" cy="927"/>
          </a:xfrm>
        </p:grpSpPr>
        <p:graphicFrame>
          <p:nvGraphicFramePr>
            <p:cNvPr id="14341" name="Object 11"/>
            <p:cNvGraphicFramePr>
              <a:graphicFrameLocks noChangeAspect="1"/>
            </p:cNvGraphicFramePr>
            <p:nvPr/>
          </p:nvGraphicFramePr>
          <p:xfrm>
            <a:off x="2960" y="2600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4" name="Clip" r:id="rId8" imgW="1305000" imgH="1085760" progId="MS_ClipArt_Gallery.2">
                    <p:embed/>
                  </p:oleObj>
                </mc:Choice>
                <mc:Fallback>
                  <p:oleObj name="Clip" r:id="rId8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60" y="2600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4390" name="Group 259"/>
            <p:cNvGrpSpPr>
              <a:grpSpLocks/>
            </p:cNvGrpSpPr>
            <p:nvPr/>
          </p:nvGrpSpPr>
          <p:grpSpPr bwMode="auto">
            <a:xfrm>
              <a:off x="2428" y="2009"/>
              <a:ext cx="761" cy="420"/>
              <a:chOff x="1462" y="1283"/>
              <a:chExt cx="761" cy="420"/>
            </a:xfrm>
          </p:grpSpPr>
          <p:sp>
            <p:nvSpPr>
              <p:cNvPr id="14400" name="Oval 260"/>
              <p:cNvSpPr>
                <a:spLocks noChangeArrowheads="1"/>
              </p:cNvSpPr>
              <p:nvPr/>
            </p:nvSpPr>
            <p:spPr bwMode="auto">
              <a:xfrm>
                <a:off x="1462" y="1470"/>
                <a:ext cx="755" cy="233"/>
              </a:xfrm>
              <a:prstGeom prst="ellipse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1" name="Line 261"/>
              <p:cNvSpPr>
                <a:spLocks noChangeShapeType="1"/>
              </p:cNvSpPr>
              <p:nvPr/>
            </p:nvSpPr>
            <p:spPr bwMode="auto">
              <a:xfrm>
                <a:off x="1462" y="1451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2" name="Rectangle 262"/>
              <p:cNvSpPr>
                <a:spLocks noChangeArrowheads="1"/>
              </p:cNvSpPr>
              <p:nvPr/>
            </p:nvSpPr>
            <p:spPr bwMode="auto">
              <a:xfrm>
                <a:off x="1462" y="1427"/>
                <a:ext cx="755" cy="166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4403" name="Oval 263"/>
              <p:cNvSpPr>
                <a:spLocks noChangeArrowheads="1"/>
              </p:cNvSpPr>
              <p:nvPr/>
            </p:nvSpPr>
            <p:spPr bwMode="auto">
              <a:xfrm>
                <a:off x="1468" y="1283"/>
                <a:ext cx="755" cy="271"/>
              </a:xfrm>
              <a:prstGeom prst="ellipse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404" name="Group 264"/>
              <p:cNvGrpSpPr>
                <a:grpSpLocks/>
              </p:cNvGrpSpPr>
              <p:nvPr/>
            </p:nvGrpSpPr>
            <p:grpSpPr bwMode="auto">
              <a:xfrm>
                <a:off x="1686" y="1302"/>
                <a:ext cx="314" cy="75"/>
                <a:chOff x="2208" y="2184"/>
                <a:chExt cx="176" cy="69"/>
              </a:xfrm>
            </p:grpSpPr>
            <p:grpSp>
              <p:nvGrpSpPr>
                <p:cNvPr id="14405" name="Group 265"/>
                <p:cNvGrpSpPr>
                  <a:grpSpLocks/>
                </p:cNvGrpSpPr>
                <p:nvPr/>
              </p:nvGrpSpPr>
              <p:grpSpPr bwMode="auto">
                <a:xfrm>
                  <a:off x="2208" y="2185"/>
                  <a:ext cx="176" cy="68"/>
                  <a:chOff x="2848" y="848"/>
                  <a:chExt cx="140" cy="98"/>
                </a:xfrm>
              </p:grpSpPr>
              <p:sp>
                <p:nvSpPr>
                  <p:cNvPr id="14410" name="Line 26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11" name="Line 267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12" name="Line 268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06" name="Group 269"/>
                <p:cNvGrpSpPr>
                  <a:grpSpLocks/>
                </p:cNvGrpSpPr>
                <p:nvPr/>
              </p:nvGrpSpPr>
              <p:grpSpPr bwMode="auto">
                <a:xfrm flipV="1">
                  <a:off x="2208" y="2184"/>
                  <a:ext cx="176" cy="68"/>
                  <a:chOff x="2848" y="848"/>
                  <a:chExt cx="140" cy="98"/>
                </a:xfrm>
              </p:grpSpPr>
              <p:sp>
                <p:nvSpPr>
                  <p:cNvPr id="14407" name="Line 27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08" name="Line 271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09" name="Line 272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aphicFrame>
          <p:nvGraphicFramePr>
            <p:cNvPr id="14342" name="Object 273"/>
            <p:cNvGraphicFramePr>
              <a:graphicFrameLocks noChangeAspect="1"/>
            </p:cNvGraphicFramePr>
            <p:nvPr/>
          </p:nvGraphicFramePr>
          <p:xfrm>
            <a:off x="1874" y="2546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" name="Clip" r:id="rId9" imgW="1305000" imgH="1085760" progId="MS_ClipArt_Gallery.2">
                    <p:embed/>
                  </p:oleObj>
                </mc:Choice>
                <mc:Fallback>
                  <p:oleObj name="Clip" r:id="rId9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4" y="2546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91" name="Line 281"/>
            <p:cNvSpPr>
              <a:spLocks noChangeShapeType="1"/>
            </p:cNvSpPr>
            <p:nvPr/>
          </p:nvSpPr>
          <p:spPr bwMode="auto">
            <a:xfrm flipV="1">
              <a:off x="2214" y="2370"/>
              <a:ext cx="294" cy="2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2" name="Line 283"/>
            <p:cNvSpPr>
              <a:spLocks noChangeShapeType="1"/>
            </p:cNvSpPr>
            <p:nvPr/>
          </p:nvSpPr>
          <p:spPr bwMode="auto">
            <a:xfrm flipH="1" flipV="1">
              <a:off x="2964" y="2406"/>
              <a:ext cx="21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3" name="Text Box 306"/>
            <p:cNvSpPr txBox="1">
              <a:spLocks noChangeArrowheads="1"/>
            </p:cNvSpPr>
            <p:nvPr/>
          </p:nvSpPr>
          <p:spPr bwMode="auto">
            <a:xfrm>
              <a:off x="1646" y="2549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latin typeface="Comic Sans MS" pitchFamily="66" charset="0"/>
                </a:rPr>
                <a:t>D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4394" name="Text Box 307"/>
            <p:cNvSpPr txBox="1">
              <a:spLocks noChangeArrowheads="1"/>
            </p:cNvSpPr>
            <p:nvPr/>
          </p:nvSpPr>
          <p:spPr bwMode="auto">
            <a:xfrm>
              <a:off x="3374" y="2591"/>
              <a:ext cx="2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latin typeface="Comic Sans MS" pitchFamily="66" charset="0"/>
                </a:rPr>
                <a:t>E</a:t>
              </a:r>
              <a:endParaRPr lang="en-US">
                <a:solidFill>
                  <a:schemeClr val="accent1"/>
                </a:solidFill>
              </a:endParaRPr>
            </a:p>
          </p:txBody>
        </p:sp>
        <p:grpSp>
          <p:nvGrpSpPr>
            <p:cNvPr id="14395" name="Group 324"/>
            <p:cNvGrpSpPr>
              <a:grpSpLocks/>
            </p:cNvGrpSpPr>
            <p:nvPr/>
          </p:nvGrpSpPr>
          <p:grpSpPr bwMode="auto">
            <a:xfrm rot="-2018696">
              <a:off x="2736" y="2139"/>
              <a:ext cx="399" cy="126"/>
              <a:chOff x="4176" y="2211"/>
              <a:chExt cx="399" cy="126"/>
            </a:xfrm>
          </p:grpSpPr>
          <p:sp>
            <p:nvSpPr>
              <p:cNvPr id="14396" name="Rectangle 325"/>
              <p:cNvSpPr>
                <a:spLocks noChangeArrowheads="1"/>
              </p:cNvSpPr>
              <p:nvPr/>
            </p:nvSpPr>
            <p:spPr bwMode="auto">
              <a:xfrm>
                <a:off x="4176" y="2211"/>
                <a:ext cx="93" cy="1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7" name="Rectangle 326"/>
              <p:cNvSpPr>
                <a:spLocks noChangeArrowheads="1"/>
              </p:cNvSpPr>
              <p:nvPr/>
            </p:nvSpPr>
            <p:spPr bwMode="auto">
              <a:xfrm>
                <a:off x="4278" y="2211"/>
                <a:ext cx="93" cy="1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8" name="Rectangle 327"/>
              <p:cNvSpPr>
                <a:spLocks noChangeArrowheads="1"/>
              </p:cNvSpPr>
              <p:nvPr/>
            </p:nvSpPr>
            <p:spPr bwMode="auto">
              <a:xfrm>
                <a:off x="4380" y="2211"/>
                <a:ext cx="93" cy="1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9" name="Rectangle 328"/>
              <p:cNvSpPr>
                <a:spLocks noChangeArrowheads="1"/>
              </p:cNvSpPr>
              <p:nvPr/>
            </p:nvSpPr>
            <p:spPr bwMode="auto">
              <a:xfrm>
                <a:off x="4482" y="2211"/>
                <a:ext cx="93" cy="1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4387" name="Text Box 329"/>
          <p:cNvSpPr txBox="1">
            <a:spLocks noChangeArrowheads="1"/>
          </p:cNvSpPr>
          <p:nvPr/>
        </p:nvSpPr>
        <p:spPr bwMode="auto">
          <a:xfrm>
            <a:off x="3241675" y="1636713"/>
            <a:ext cx="2949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 dirty="0">
                <a:solidFill>
                  <a:srgbClr val="800000"/>
                </a:solidFill>
                <a:latin typeface="Comic Sans MS" pitchFamily="66" charset="0"/>
              </a:rPr>
              <a:t>statistical multiplexing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4388" name="Text Box 330"/>
          <p:cNvSpPr txBox="1">
            <a:spLocks noChangeArrowheads="1"/>
          </p:cNvSpPr>
          <p:nvPr/>
        </p:nvSpPr>
        <p:spPr bwMode="auto">
          <a:xfrm>
            <a:off x="1957388" y="2984500"/>
            <a:ext cx="2112962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>
                <a:latin typeface="Comic Sans MS" pitchFamily="66" charset="0"/>
              </a:rPr>
              <a:t>queue of packets</a:t>
            </a:r>
          </a:p>
          <a:p>
            <a:pPr algn="ctr"/>
            <a:r>
              <a:rPr lang="en-US" sz="1800">
                <a:latin typeface="Comic Sans MS" pitchFamily="66" charset="0"/>
              </a:rPr>
              <a:t>waiting for output</a:t>
            </a:r>
          </a:p>
          <a:p>
            <a:pPr algn="ctr"/>
            <a:r>
              <a:rPr lang="en-US" sz="1800">
                <a:latin typeface="Comic Sans MS" pitchFamily="66" charset="0"/>
              </a:rPr>
              <a:t>link</a:t>
            </a:r>
            <a:endParaRPr lang="en-US" sz="1800">
              <a:solidFill>
                <a:schemeClr val="accent1"/>
              </a:solidFill>
            </a:endParaRPr>
          </a:p>
        </p:txBody>
      </p:sp>
      <p:sp>
        <p:nvSpPr>
          <p:cNvPr id="14389" name="Line 332"/>
          <p:cNvSpPr>
            <a:spLocks noChangeShapeType="1"/>
          </p:cNvSpPr>
          <p:nvPr/>
        </p:nvSpPr>
        <p:spPr bwMode="auto">
          <a:xfrm flipV="1">
            <a:off x="2890838" y="2514600"/>
            <a:ext cx="166687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Introduction to the Physical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latin typeface="Comic Sans MS" pitchFamily="66" charset="0"/>
              </a:rPr>
              <a:pPr>
                <a:defRPr/>
              </a:pPr>
              <a:t>13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84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Introduction to the Physical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Wavelength Division Multiplexing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77323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Wavelength division multiplexing.</a:t>
            </a:r>
          </a:p>
        </p:txBody>
      </p:sp>
      <p:pic>
        <p:nvPicPr>
          <p:cNvPr id="8" name="Picture 4" descr="2-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95400"/>
            <a:ext cx="7599363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357554" y="5257800"/>
            <a:ext cx="235744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i="0" dirty="0">
                <a:latin typeface="+mn-lt"/>
              </a:rPr>
              <a:t>Figure 2-32.</a:t>
            </a:r>
            <a:r>
              <a:rPr lang="en-US" b="1" i="0" dirty="0">
                <a:solidFill>
                  <a:schemeClr val="accent2"/>
                </a:solidFill>
                <a:latin typeface="+mn-lt"/>
              </a:rPr>
              <a:t> </a:t>
            </a:r>
            <a:endParaRPr lang="en-US" b="1" i="0" dirty="0">
              <a:latin typeface="+mn-lt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7358063" y="5857875"/>
            <a:ext cx="1643062" cy="357188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912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Physical Media: Twisted Pair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1268760"/>
            <a:ext cx="4322763" cy="46482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Bit: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propagates between</a:t>
            </a:r>
            <a:br>
              <a:rPr lang="en-US" sz="2400" dirty="0" smtClean="0"/>
            </a:br>
            <a:r>
              <a:rPr lang="en-US" sz="2400" dirty="0" smtClean="0"/>
              <a:t>transmitter/receiver pairs.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physical link: </a:t>
            </a:r>
            <a:r>
              <a:rPr lang="en-US" sz="2400" dirty="0" smtClean="0"/>
              <a:t>what lies between transmitter &amp; receiver.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guided media: </a:t>
            </a:r>
          </a:p>
          <a:p>
            <a:pPr lvl="1"/>
            <a:r>
              <a:rPr lang="en-US" sz="2000" dirty="0" smtClean="0"/>
              <a:t>signals propagate in solid media: copper, fiber, coax.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unguided media: </a:t>
            </a:r>
          </a:p>
          <a:p>
            <a:pPr lvl="1"/>
            <a:r>
              <a:rPr lang="en-US" sz="2000" dirty="0" smtClean="0"/>
              <a:t>signals propagate freely, e.g., radio.</a:t>
            </a:r>
          </a:p>
        </p:txBody>
      </p:sp>
      <p:sp>
        <p:nvSpPr>
          <p:cNvPr id="5939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9992" y="1277938"/>
            <a:ext cx="4464496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Unshielded Twisted Pair (UTP)</a:t>
            </a:r>
          </a:p>
          <a:p>
            <a:r>
              <a:rPr lang="en-US" sz="2400" dirty="0" smtClean="0"/>
              <a:t>two insulated copper wires</a:t>
            </a:r>
          </a:p>
          <a:p>
            <a:pPr lvl="1"/>
            <a:r>
              <a:rPr lang="en-US" sz="2000" dirty="0" smtClean="0"/>
              <a:t>Category 3: traditional phone wires, 10 Mbps Ethernet</a:t>
            </a:r>
          </a:p>
          <a:p>
            <a:pPr lvl="1"/>
            <a:r>
              <a:rPr lang="en-US" sz="2000" dirty="0"/>
              <a:t>Category 5 </a:t>
            </a:r>
            <a:r>
              <a:rPr lang="en-US" sz="2000" dirty="0" smtClean="0"/>
              <a:t>: </a:t>
            </a:r>
            <a:br>
              <a:rPr lang="en-US" sz="2000" dirty="0" smtClean="0"/>
            </a:br>
            <a:r>
              <a:rPr lang="en-US" sz="2000" dirty="0" smtClean="0"/>
              <a:t>100Mbps Ethernet</a:t>
            </a:r>
          </a:p>
        </p:txBody>
      </p:sp>
      <p:pic>
        <p:nvPicPr>
          <p:cNvPr id="5939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038" y="4077072"/>
            <a:ext cx="2276475" cy="170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Introduction to the Physical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>
                <a:latin typeface="Comic Sans MS" pitchFamily="66" charset="0"/>
              </a:rPr>
              <a:pPr>
                <a:defRPr/>
              </a:pPr>
              <a:t>15</a:t>
            </a:fld>
            <a:endParaRPr lang="en-US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82238" y="5733256"/>
            <a:ext cx="4713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Category </a:t>
            </a:r>
            <a:r>
              <a:rPr lang="en-US" b="1" dirty="0" smtClean="0">
                <a:solidFill>
                  <a:srgbClr val="008000"/>
                </a:solidFill>
              </a:rPr>
              <a:t>5e is now standard!!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61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27384"/>
            <a:ext cx="8382000" cy="1143000"/>
          </a:xfrm>
        </p:spPr>
        <p:txBody>
          <a:bodyPr/>
          <a:lstStyle/>
          <a:p>
            <a:r>
              <a:rPr lang="en-US" sz="3200" dirty="0" smtClean="0"/>
              <a:t>Physical Media: Coaxial Cable and Optical </a:t>
            </a:r>
            <a:r>
              <a:rPr lang="en-US" sz="3200" dirty="0"/>
              <a:t>F</a:t>
            </a:r>
            <a:r>
              <a:rPr lang="en-US" sz="3200" dirty="0" smtClean="0"/>
              <a:t>iber</a:t>
            </a:r>
            <a:endParaRPr lang="en-US" dirty="0" smtClean="0"/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124744"/>
            <a:ext cx="3962400" cy="43275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800000"/>
                </a:solidFill>
              </a:rPr>
              <a:t>Coaxial cable:</a:t>
            </a:r>
            <a:endParaRPr lang="en-US" sz="2400" dirty="0" smtClean="0">
              <a:solidFill>
                <a:srgbClr val="8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/>
              <a:t>two concentric copper conductors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bidirectional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baseband: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single channel on cable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legacy Ethernet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broadband: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 multiple channels on cable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 HFC</a:t>
            </a:r>
          </a:p>
        </p:txBody>
      </p:sp>
      <p:pic>
        <p:nvPicPr>
          <p:cNvPr id="60422" name="Picture 4" descr="coa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188" y="5157192"/>
            <a:ext cx="25019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3" name="Rectangle 5"/>
          <p:cNvSpPr>
            <a:spLocks noChangeArrowheads="1"/>
          </p:cNvSpPr>
          <p:nvPr/>
        </p:nvSpPr>
        <p:spPr bwMode="auto">
          <a:xfrm>
            <a:off x="4572000" y="1070595"/>
            <a:ext cx="4392488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2800" b="1" dirty="0">
                <a:solidFill>
                  <a:srgbClr val="800000"/>
                </a:solidFill>
                <a:latin typeface="Comic Sans MS" pitchFamily="66" charset="0"/>
              </a:rPr>
              <a:t>Fiber optic cable:</a:t>
            </a:r>
            <a:endParaRPr lang="en-US" b="1" dirty="0">
              <a:solidFill>
                <a:srgbClr val="800000"/>
              </a:solidFill>
              <a:latin typeface="Comic Sans MS" pitchFamily="66" charset="0"/>
            </a:endParaRPr>
          </a:p>
          <a:p>
            <a:pPr marL="342900" indent="-342900" algn="l">
              <a:spcBef>
                <a:spcPct val="20000"/>
              </a:spcBef>
              <a:buSzPct val="85000"/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</a:rPr>
              <a:t>glass fiber carrying light pulses, each pulse a bit</a:t>
            </a:r>
          </a:p>
          <a:p>
            <a:pPr marL="342900" indent="-342900" algn="l">
              <a:spcBef>
                <a:spcPct val="20000"/>
              </a:spcBef>
              <a:buSzPct val="85000"/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</a:rPr>
              <a:t>high-speed operation:</a:t>
            </a:r>
          </a:p>
          <a:p>
            <a:pPr marL="800100" lvl="1" indent="-342900" algn="l">
              <a:spcBef>
                <a:spcPct val="20000"/>
              </a:spcBef>
              <a:buSzPct val="75000"/>
              <a:buFont typeface="Arial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point-to-point </a:t>
            </a:r>
            <a:r>
              <a:rPr lang="en-US" sz="2000" dirty="0">
                <a:latin typeface="Comic Sans MS" pitchFamily="66" charset="0"/>
              </a:rPr>
              <a:t>transmission (e.g., 10’s-100’s </a:t>
            </a:r>
            <a:r>
              <a:rPr lang="en-US" sz="2000" dirty="0" err="1">
                <a:latin typeface="Comic Sans MS" pitchFamily="66" charset="0"/>
              </a:rPr>
              <a:t>Gps</a:t>
            </a:r>
            <a:r>
              <a:rPr lang="en-US" sz="2000" dirty="0">
                <a:latin typeface="Comic Sans MS" pitchFamily="66" charset="0"/>
              </a:rPr>
              <a:t>)</a:t>
            </a:r>
          </a:p>
          <a:p>
            <a:pPr marL="342900" indent="-342900" algn="l">
              <a:spcBef>
                <a:spcPct val="20000"/>
              </a:spcBef>
              <a:buSzPct val="85000"/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</a:rPr>
              <a:t>low error rate: repeaters spaced far apart ; immune to electromagnetic </a:t>
            </a:r>
            <a:r>
              <a:rPr lang="en-US" dirty="0" smtClean="0">
                <a:latin typeface="Comic Sans MS" pitchFamily="66" charset="0"/>
              </a:rPr>
              <a:t>noise.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60424" name="Picture 6" descr="f-pic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488" y="4725144"/>
            <a:ext cx="2371725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Introduction to the Physical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>
                <a:latin typeface="Comic Sans MS" pitchFamily="66" charset="0"/>
              </a:rPr>
              <a:pPr>
                <a:defRPr/>
              </a:pPr>
              <a:t>16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33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27384"/>
            <a:ext cx="8382000" cy="1143000"/>
          </a:xfrm>
        </p:spPr>
        <p:txBody>
          <a:bodyPr/>
          <a:lstStyle/>
          <a:p>
            <a:r>
              <a:rPr lang="en-US" dirty="0" smtClean="0"/>
              <a:t>Physical Media: Radio Signals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3962400" cy="4876800"/>
          </a:xfrm>
        </p:spPr>
        <p:txBody>
          <a:bodyPr/>
          <a:lstStyle/>
          <a:p>
            <a:r>
              <a:rPr lang="en-US" sz="2400" dirty="0" smtClean="0"/>
              <a:t>signal carried in electromagnetic spectrum.</a:t>
            </a:r>
          </a:p>
          <a:p>
            <a:r>
              <a:rPr lang="en-US" sz="2400" dirty="0" smtClean="0"/>
              <a:t>no physical “wire”</a:t>
            </a:r>
          </a:p>
          <a:p>
            <a:r>
              <a:rPr lang="en-US" sz="2400" dirty="0" smtClean="0"/>
              <a:t>bidirectional</a:t>
            </a:r>
          </a:p>
          <a:p>
            <a:r>
              <a:rPr lang="en-US" sz="2400" dirty="0" smtClean="0"/>
              <a:t>propagation environment effects:</a:t>
            </a:r>
          </a:p>
          <a:p>
            <a:pPr lvl="1"/>
            <a:r>
              <a:rPr lang="en-US" sz="2000" dirty="0" smtClean="0"/>
              <a:t>reflection </a:t>
            </a:r>
          </a:p>
          <a:p>
            <a:pPr lvl="1"/>
            <a:r>
              <a:rPr lang="en-US" sz="2000" dirty="0" smtClean="0"/>
              <a:t>obstruction by objects</a:t>
            </a:r>
          </a:p>
          <a:p>
            <a:pPr lvl="1"/>
            <a:r>
              <a:rPr lang="en-US" sz="2000" dirty="0" smtClean="0"/>
              <a:t>interference</a:t>
            </a:r>
          </a:p>
        </p:txBody>
      </p:sp>
      <p:sp>
        <p:nvSpPr>
          <p:cNvPr id="61446" name="Rectangle 4"/>
          <p:cNvSpPr>
            <a:spLocks noChangeArrowheads="1"/>
          </p:cNvSpPr>
          <p:nvPr/>
        </p:nvSpPr>
        <p:spPr bwMode="auto">
          <a:xfrm>
            <a:off x="4499992" y="1124744"/>
            <a:ext cx="445770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Radio link types:</a:t>
            </a:r>
            <a:endParaRPr lang="en-US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342900" indent="-342900" algn="l">
              <a:spcBef>
                <a:spcPct val="20000"/>
              </a:spcBef>
              <a:buSzPct val="85000"/>
              <a:buFont typeface="Arial" pitchFamily="34" charset="0"/>
              <a:buChar char="•"/>
            </a:pPr>
            <a:r>
              <a:rPr lang="en-US" dirty="0">
                <a:solidFill>
                  <a:srgbClr val="800000"/>
                </a:solidFill>
                <a:latin typeface="Comic Sans MS" pitchFamily="66" charset="0"/>
              </a:rPr>
              <a:t>terrestrial  microwave</a:t>
            </a:r>
          </a:p>
          <a:p>
            <a:pPr marL="800100" lvl="1" indent="-342900" algn="l">
              <a:spcBef>
                <a:spcPct val="20000"/>
              </a:spcBef>
              <a:buSzPct val="75000"/>
              <a:buFont typeface="Arial" pitchFamily="34" charset="0"/>
              <a:buChar char="•"/>
            </a:pPr>
            <a:r>
              <a:rPr lang="en-US" sz="2000" dirty="0">
                <a:latin typeface="Comic Sans MS" pitchFamily="66" charset="0"/>
              </a:rPr>
              <a:t>e.g. up to 45 Mbps channels</a:t>
            </a:r>
          </a:p>
          <a:p>
            <a:pPr marL="342900" indent="-342900" algn="l">
              <a:spcBef>
                <a:spcPct val="20000"/>
              </a:spcBef>
              <a:buSzPct val="85000"/>
              <a:buFont typeface="Arial" pitchFamily="34" charset="0"/>
              <a:buChar char="•"/>
            </a:pPr>
            <a:r>
              <a:rPr lang="en-US" dirty="0">
                <a:solidFill>
                  <a:srgbClr val="800000"/>
                </a:solidFill>
                <a:latin typeface="Comic Sans MS" pitchFamily="66" charset="0"/>
              </a:rPr>
              <a:t>LAN</a:t>
            </a:r>
            <a:r>
              <a:rPr lang="en-US" dirty="0">
                <a:latin typeface="Comic Sans MS" pitchFamily="66" charset="0"/>
              </a:rPr>
              <a:t> (e.g., </a:t>
            </a:r>
            <a:r>
              <a:rPr lang="en-US" dirty="0" err="1">
                <a:latin typeface="Comic Sans MS" pitchFamily="66" charset="0"/>
              </a:rPr>
              <a:t>Wifi</a:t>
            </a:r>
            <a:r>
              <a:rPr lang="en-US" dirty="0">
                <a:latin typeface="Comic Sans MS" pitchFamily="66" charset="0"/>
              </a:rPr>
              <a:t>)</a:t>
            </a:r>
          </a:p>
          <a:p>
            <a:pPr marL="800100" lvl="1" indent="-342900" algn="l">
              <a:spcBef>
                <a:spcPct val="20000"/>
              </a:spcBef>
              <a:buSzPct val="75000"/>
              <a:buFont typeface="Arial" pitchFamily="34" charset="0"/>
              <a:buChar char="•"/>
            </a:pPr>
            <a:r>
              <a:rPr lang="en-US" sz="2000" dirty="0">
                <a:latin typeface="Comic Sans MS" pitchFamily="66" charset="0"/>
              </a:rPr>
              <a:t>11Mbps, 54 Mbps</a:t>
            </a:r>
          </a:p>
          <a:p>
            <a:pPr marL="342900" indent="-342900" algn="l">
              <a:spcBef>
                <a:spcPct val="20000"/>
              </a:spcBef>
              <a:buSzPct val="85000"/>
              <a:buFont typeface="Arial" pitchFamily="34" charset="0"/>
              <a:buChar char="•"/>
            </a:pPr>
            <a:r>
              <a:rPr lang="en-US" dirty="0">
                <a:solidFill>
                  <a:srgbClr val="800000"/>
                </a:solidFill>
                <a:latin typeface="Comic Sans MS" pitchFamily="66" charset="0"/>
              </a:rPr>
              <a:t>wide-area</a:t>
            </a:r>
            <a:r>
              <a:rPr lang="en-US" dirty="0">
                <a:latin typeface="Comic Sans MS" pitchFamily="66" charset="0"/>
              </a:rPr>
              <a:t> (e.g., cellular)</a:t>
            </a:r>
          </a:p>
          <a:p>
            <a:pPr marL="800100" lvl="1" indent="-342900" algn="l">
              <a:spcBef>
                <a:spcPct val="20000"/>
              </a:spcBef>
              <a:buSzPct val="75000"/>
              <a:buFont typeface="Arial" pitchFamily="34" charset="0"/>
              <a:buChar char="•"/>
            </a:pPr>
            <a:r>
              <a:rPr lang="en-US" sz="2000" dirty="0">
                <a:latin typeface="Comic Sans MS" pitchFamily="66" charset="0"/>
              </a:rPr>
              <a:t>3G cellular: ~ 1 Mbps</a:t>
            </a:r>
          </a:p>
          <a:p>
            <a:pPr marL="342900" indent="-342900" algn="l">
              <a:spcBef>
                <a:spcPct val="20000"/>
              </a:spcBef>
              <a:buSzPct val="85000"/>
              <a:buFont typeface="Arial" pitchFamily="34" charset="0"/>
              <a:buChar char="•"/>
            </a:pPr>
            <a:r>
              <a:rPr lang="en-US" dirty="0">
                <a:solidFill>
                  <a:srgbClr val="800000"/>
                </a:solidFill>
                <a:latin typeface="Comic Sans MS" pitchFamily="66" charset="0"/>
              </a:rPr>
              <a:t>satellite</a:t>
            </a:r>
          </a:p>
          <a:p>
            <a:pPr marL="800100" lvl="1" indent="-342900" algn="l">
              <a:spcBef>
                <a:spcPct val="20000"/>
              </a:spcBef>
              <a:buSzPct val="75000"/>
              <a:buFont typeface="Arial" pitchFamily="34" charset="0"/>
              <a:buChar char="•"/>
            </a:pPr>
            <a:r>
              <a:rPr lang="en-US" sz="2000" dirty="0">
                <a:latin typeface="Comic Sans MS" pitchFamily="66" charset="0"/>
              </a:rPr>
              <a:t>Kbps to 45Mbps channel (or multiple smaller channels)</a:t>
            </a:r>
          </a:p>
          <a:p>
            <a:pPr marL="800100" lvl="1" indent="-342900" algn="l">
              <a:spcBef>
                <a:spcPct val="20000"/>
              </a:spcBef>
              <a:buSzPct val="75000"/>
              <a:buFont typeface="Arial" pitchFamily="34" charset="0"/>
              <a:buChar char="•"/>
            </a:pPr>
            <a:r>
              <a:rPr lang="en-US" sz="2000" dirty="0">
                <a:latin typeface="Comic Sans MS" pitchFamily="66" charset="0"/>
              </a:rPr>
              <a:t>270 </a:t>
            </a:r>
            <a:r>
              <a:rPr lang="en-US" sz="2000" dirty="0" err="1">
                <a:latin typeface="Comic Sans MS" pitchFamily="66" charset="0"/>
              </a:rPr>
              <a:t>msec</a:t>
            </a:r>
            <a:r>
              <a:rPr lang="en-US" sz="2000" dirty="0">
                <a:latin typeface="Comic Sans MS" pitchFamily="66" charset="0"/>
              </a:rPr>
              <a:t> end-end delay</a:t>
            </a:r>
          </a:p>
          <a:p>
            <a:pPr marL="800100" lvl="1" indent="-342900" algn="l">
              <a:spcBef>
                <a:spcPct val="20000"/>
              </a:spcBef>
              <a:buSzPct val="75000"/>
              <a:buFont typeface="Arial" pitchFamily="34" charset="0"/>
              <a:buChar char="•"/>
            </a:pPr>
            <a:r>
              <a:rPr lang="en-US" sz="2000" dirty="0">
                <a:latin typeface="Comic Sans MS" pitchFamily="66" charset="0"/>
              </a:rPr>
              <a:t>geosynchronous versus low altitude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Introduction to the Physical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>
                <a:latin typeface="Comic Sans MS" pitchFamily="66" charset="0"/>
              </a:rPr>
              <a:pPr>
                <a:defRPr/>
              </a:pPr>
              <a:t>17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63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1" name="Group 42"/>
          <p:cNvGrpSpPr>
            <a:grpSpLocks/>
          </p:cNvGrpSpPr>
          <p:nvPr/>
        </p:nvGrpSpPr>
        <p:grpSpPr bwMode="auto">
          <a:xfrm>
            <a:off x="1169988" y="1495103"/>
            <a:ext cx="6375400" cy="2293937"/>
            <a:chOff x="1182688" y="1198563"/>
            <a:chExt cx="6375400" cy="2293937"/>
          </a:xfrm>
        </p:grpSpPr>
        <p:graphicFrame>
          <p:nvGraphicFramePr>
            <p:cNvPr id="7170" name="Object 2"/>
            <p:cNvGraphicFramePr>
              <a:graphicFrameLocks noChangeAspect="1"/>
            </p:cNvGraphicFramePr>
            <p:nvPr/>
          </p:nvGraphicFramePr>
          <p:xfrm>
            <a:off x="1349375" y="1966913"/>
            <a:ext cx="611188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1" name="Clip" r:id="rId3" imgW="1305000" imgH="1085760" progId="MS_ClipArt_Gallery.2">
                    <p:embed/>
                  </p:oleObj>
                </mc:Choice>
                <mc:Fallback>
                  <p:oleObj name="Clip" r:id="rId3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9375" y="1966913"/>
                          <a:ext cx="611188" cy="520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4" name="Rectangle 5"/>
            <p:cNvSpPr>
              <a:spLocks noChangeArrowheads="1"/>
            </p:cNvSpPr>
            <p:nvPr/>
          </p:nvSpPr>
          <p:spPr bwMode="auto">
            <a:xfrm>
              <a:off x="2105025" y="2009775"/>
              <a:ext cx="206375" cy="4143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>
              <a:off x="1952625" y="2205038"/>
              <a:ext cx="139700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auto">
            <a:xfrm>
              <a:off x="3043238" y="1387475"/>
              <a:ext cx="2046287" cy="2049463"/>
            </a:xfrm>
            <a:custGeom>
              <a:avLst/>
              <a:gdLst>
                <a:gd name="T0" fmla="*/ 378531 w 1292"/>
                <a:gd name="T1" fmla="*/ 11431 h 1255"/>
                <a:gd name="T2" fmla="*/ 55433 w 1292"/>
                <a:gd name="T3" fmla="*/ 256387 h 1255"/>
                <a:gd name="T4" fmla="*/ 45931 w 1292"/>
                <a:gd name="T5" fmla="*/ 854079 h 1255"/>
                <a:gd name="T6" fmla="*/ 83942 w 1292"/>
                <a:gd name="T7" fmla="*/ 1353789 h 1255"/>
                <a:gd name="T8" fmla="*/ 388034 w 1292"/>
                <a:gd name="T9" fmla="*/ 1422376 h 1255"/>
                <a:gd name="T10" fmla="*/ 1024727 w 1292"/>
                <a:gd name="T11" fmla="*/ 1843700 h 1255"/>
                <a:gd name="T12" fmla="*/ 1575894 w 1292"/>
                <a:gd name="T13" fmla="*/ 2020068 h 1255"/>
                <a:gd name="T14" fmla="*/ 1898992 w 1292"/>
                <a:gd name="T15" fmla="*/ 1667332 h 1255"/>
                <a:gd name="T16" fmla="*/ 2013027 w 1292"/>
                <a:gd name="T17" fmla="*/ 726702 h 1255"/>
                <a:gd name="T18" fmla="*/ 1908495 w 1292"/>
                <a:gd name="T19" fmla="*/ 344571 h 1255"/>
                <a:gd name="T20" fmla="*/ 1186276 w 1292"/>
                <a:gd name="T21" fmla="*/ 187799 h 1255"/>
                <a:gd name="T22" fmla="*/ 378531 w 1292"/>
                <a:gd name="T23" fmla="*/ 11431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Oval 9"/>
            <p:cNvSpPr>
              <a:spLocks noChangeArrowheads="1"/>
            </p:cNvSpPr>
            <p:nvPr/>
          </p:nvSpPr>
          <p:spPr bwMode="auto">
            <a:xfrm>
              <a:off x="3227388" y="1857375"/>
              <a:ext cx="193675" cy="1936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Oval 11"/>
            <p:cNvSpPr>
              <a:spLocks noChangeArrowheads="1"/>
            </p:cNvSpPr>
            <p:nvPr/>
          </p:nvSpPr>
          <p:spPr bwMode="auto">
            <a:xfrm>
              <a:off x="4543425" y="2163763"/>
              <a:ext cx="193675" cy="1936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Oval 12"/>
            <p:cNvSpPr>
              <a:spLocks noChangeArrowheads="1"/>
            </p:cNvSpPr>
            <p:nvPr/>
          </p:nvSpPr>
          <p:spPr bwMode="auto">
            <a:xfrm>
              <a:off x="4017963" y="2701925"/>
              <a:ext cx="193675" cy="1936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Line 14"/>
            <p:cNvSpPr>
              <a:spLocks noChangeShapeType="1"/>
            </p:cNvSpPr>
            <p:nvPr/>
          </p:nvSpPr>
          <p:spPr bwMode="auto">
            <a:xfrm flipV="1">
              <a:off x="2312988" y="1981200"/>
              <a:ext cx="928687" cy="247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1" name="Line 15"/>
            <p:cNvSpPr>
              <a:spLocks noChangeShapeType="1"/>
            </p:cNvSpPr>
            <p:nvPr/>
          </p:nvSpPr>
          <p:spPr bwMode="auto">
            <a:xfrm>
              <a:off x="3367088" y="2008188"/>
              <a:ext cx="720725" cy="720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2" name="Line 16"/>
            <p:cNvSpPr>
              <a:spLocks noChangeShapeType="1"/>
            </p:cNvSpPr>
            <p:nvPr/>
          </p:nvSpPr>
          <p:spPr bwMode="auto">
            <a:xfrm flipV="1">
              <a:off x="4197350" y="2312988"/>
              <a:ext cx="388938" cy="403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3" name="Text Box 17"/>
            <p:cNvSpPr txBox="1">
              <a:spLocks noChangeArrowheads="1"/>
            </p:cNvSpPr>
            <p:nvPr/>
          </p:nvSpPr>
          <p:spPr bwMode="auto">
            <a:xfrm>
              <a:off x="3816350" y="1517650"/>
              <a:ext cx="9937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/>
                <a:t>telephone</a:t>
              </a:r>
            </a:p>
            <a:p>
              <a:r>
                <a:rPr lang="en-US" sz="1400"/>
                <a:t>network</a:t>
              </a:r>
            </a:p>
          </p:txBody>
        </p:sp>
        <p:sp>
          <p:nvSpPr>
            <p:cNvPr id="7184" name="Line 19"/>
            <p:cNvSpPr>
              <a:spLocks noChangeShapeType="1"/>
            </p:cNvSpPr>
            <p:nvPr/>
          </p:nvSpPr>
          <p:spPr bwMode="auto">
            <a:xfrm flipV="1">
              <a:off x="4681538" y="2244725"/>
              <a:ext cx="485775" cy="14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5" name="Freeform 20"/>
            <p:cNvSpPr>
              <a:spLocks/>
            </p:cNvSpPr>
            <p:nvPr/>
          </p:nvSpPr>
          <p:spPr bwMode="auto">
            <a:xfrm>
              <a:off x="5511800" y="1443038"/>
              <a:ext cx="2046288" cy="2049462"/>
            </a:xfrm>
            <a:custGeom>
              <a:avLst/>
              <a:gdLst>
                <a:gd name="T0" fmla="*/ 378532 w 1292"/>
                <a:gd name="T1" fmla="*/ 11431 h 1255"/>
                <a:gd name="T2" fmla="*/ 55434 w 1292"/>
                <a:gd name="T3" fmla="*/ 256387 h 1255"/>
                <a:gd name="T4" fmla="*/ 45931 w 1292"/>
                <a:gd name="T5" fmla="*/ 854079 h 1255"/>
                <a:gd name="T6" fmla="*/ 83942 w 1292"/>
                <a:gd name="T7" fmla="*/ 1353788 h 1255"/>
                <a:gd name="T8" fmla="*/ 388034 w 1292"/>
                <a:gd name="T9" fmla="*/ 1422375 h 1255"/>
                <a:gd name="T10" fmla="*/ 1024728 w 1292"/>
                <a:gd name="T11" fmla="*/ 1843699 h 1255"/>
                <a:gd name="T12" fmla="*/ 1575895 w 1292"/>
                <a:gd name="T13" fmla="*/ 2020067 h 1255"/>
                <a:gd name="T14" fmla="*/ 1898993 w 1292"/>
                <a:gd name="T15" fmla="*/ 1667331 h 1255"/>
                <a:gd name="T16" fmla="*/ 2013028 w 1292"/>
                <a:gd name="T17" fmla="*/ 726702 h 1255"/>
                <a:gd name="T18" fmla="*/ 1908496 w 1292"/>
                <a:gd name="T19" fmla="*/ 344571 h 1255"/>
                <a:gd name="T20" fmla="*/ 1186277 w 1292"/>
                <a:gd name="T21" fmla="*/ 187799 h 1255"/>
                <a:gd name="T22" fmla="*/ 378532 w 1292"/>
                <a:gd name="T23" fmla="*/ 11431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86" name="Group 21"/>
            <p:cNvGrpSpPr>
              <a:grpSpLocks/>
            </p:cNvGrpSpPr>
            <p:nvPr/>
          </p:nvGrpSpPr>
          <p:grpSpPr bwMode="auto">
            <a:xfrm>
              <a:off x="5665788" y="2116138"/>
              <a:ext cx="569912" cy="285750"/>
              <a:chOff x="533" y="321"/>
              <a:chExt cx="359" cy="180"/>
            </a:xfrm>
          </p:grpSpPr>
          <p:grpSp>
            <p:nvGrpSpPr>
              <p:cNvPr id="7195" name="Group 22"/>
              <p:cNvGrpSpPr>
                <a:grpSpLocks/>
              </p:cNvGrpSpPr>
              <p:nvPr/>
            </p:nvGrpSpPr>
            <p:grpSpPr bwMode="auto">
              <a:xfrm>
                <a:off x="533" y="321"/>
                <a:ext cx="359" cy="180"/>
                <a:chOff x="1009" y="655"/>
                <a:chExt cx="359" cy="180"/>
              </a:xfrm>
            </p:grpSpPr>
            <p:sp>
              <p:nvSpPr>
                <p:cNvPr id="7197" name="Oval 23"/>
                <p:cNvSpPr>
                  <a:spLocks noChangeArrowheads="1"/>
                </p:cNvSpPr>
                <p:nvPr/>
              </p:nvSpPr>
              <p:spPr bwMode="auto">
                <a:xfrm>
                  <a:off x="1012" y="735"/>
                  <a:ext cx="356" cy="100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98" name="Line 24"/>
                <p:cNvSpPr>
                  <a:spLocks noChangeShapeType="1"/>
                </p:cNvSpPr>
                <p:nvPr/>
              </p:nvSpPr>
              <p:spPr bwMode="auto">
                <a:xfrm>
                  <a:off x="1012" y="727"/>
                  <a:ext cx="0" cy="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99" name="Line 25"/>
                <p:cNvSpPr>
                  <a:spLocks noChangeShapeType="1"/>
                </p:cNvSpPr>
                <p:nvPr/>
              </p:nvSpPr>
              <p:spPr bwMode="auto">
                <a:xfrm>
                  <a:off x="1368" y="727"/>
                  <a:ext cx="0" cy="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0" name="Rectangle 26"/>
                <p:cNvSpPr>
                  <a:spLocks noChangeArrowheads="1"/>
                </p:cNvSpPr>
                <p:nvPr/>
              </p:nvSpPr>
              <p:spPr bwMode="auto">
                <a:xfrm>
                  <a:off x="1012" y="727"/>
                  <a:ext cx="353" cy="61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01" name="Oval 27"/>
                <p:cNvSpPr>
                  <a:spLocks noChangeArrowheads="1"/>
                </p:cNvSpPr>
                <p:nvPr/>
              </p:nvSpPr>
              <p:spPr bwMode="auto">
                <a:xfrm>
                  <a:off x="1009" y="655"/>
                  <a:ext cx="356" cy="11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7202" name="Group 28"/>
                <p:cNvGrpSpPr>
                  <a:grpSpLocks/>
                </p:cNvGrpSpPr>
                <p:nvPr/>
              </p:nvGrpSpPr>
              <p:grpSpPr bwMode="auto">
                <a:xfrm>
                  <a:off x="1095" y="681"/>
                  <a:ext cx="176" cy="68"/>
                  <a:chOff x="2848" y="848"/>
                  <a:chExt cx="140" cy="98"/>
                </a:xfrm>
              </p:grpSpPr>
              <p:sp>
                <p:nvSpPr>
                  <p:cNvPr id="7207" name="Lin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08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09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03" name="Group 32"/>
                <p:cNvGrpSpPr>
                  <a:grpSpLocks/>
                </p:cNvGrpSpPr>
                <p:nvPr/>
              </p:nvGrpSpPr>
              <p:grpSpPr bwMode="auto">
                <a:xfrm flipV="1">
                  <a:off x="1095" y="680"/>
                  <a:ext cx="176" cy="68"/>
                  <a:chOff x="2848" y="848"/>
                  <a:chExt cx="140" cy="98"/>
                </a:xfrm>
              </p:grpSpPr>
              <p:sp>
                <p:nvSpPr>
                  <p:cNvPr id="7204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05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06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7196" name="Line 36"/>
              <p:cNvSpPr>
                <a:spLocks noChangeShapeType="1"/>
              </p:cNvSpPr>
              <p:nvPr/>
            </p:nvSpPr>
            <p:spPr bwMode="auto">
              <a:xfrm>
                <a:off x="535" y="368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87" name="Line 37"/>
            <p:cNvSpPr>
              <a:spLocks noChangeShapeType="1"/>
            </p:cNvSpPr>
            <p:nvPr/>
          </p:nvSpPr>
          <p:spPr bwMode="auto">
            <a:xfrm flipH="1" flipV="1">
              <a:off x="5346700" y="2244725"/>
              <a:ext cx="319088" cy="14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8" name="Text Box 38"/>
            <p:cNvSpPr txBox="1">
              <a:spLocks noChangeArrowheads="1"/>
            </p:cNvSpPr>
            <p:nvPr/>
          </p:nvSpPr>
          <p:spPr bwMode="auto">
            <a:xfrm>
              <a:off x="6045200" y="1727200"/>
              <a:ext cx="91598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/>
                <a:t>Internet</a:t>
              </a:r>
            </a:p>
          </p:txBody>
        </p:sp>
        <p:sp>
          <p:nvSpPr>
            <p:cNvPr id="7189" name="Text Box 39"/>
            <p:cNvSpPr txBox="1">
              <a:spLocks noChangeArrowheads="1"/>
            </p:cNvSpPr>
            <p:nvPr/>
          </p:nvSpPr>
          <p:spPr bwMode="auto">
            <a:xfrm>
              <a:off x="2070100" y="2500313"/>
              <a:ext cx="755650" cy="730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/>
                <a:t>home</a:t>
              </a:r>
              <a:br>
                <a:rPr lang="en-US" sz="1400"/>
              </a:br>
              <a:r>
                <a:rPr lang="en-US" sz="1400"/>
                <a:t>dial-up</a:t>
              </a:r>
            </a:p>
            <a:p>
              <a:r>
                <a:rPr lang="en-US" sz="1400"/>
                <a:t>modem</a:t>
              </a:r>
            </a:p>
          </p:txBody>
        </p:sp>
        <p:sp>
          <p:nvSpPr>
            <p:cNvPr id="7190" name="Text Box 40"/>
            <p:cNvSpPr txBox="1">
              <a:spLocks noChangeArrowheads="1"/>
            </p:cNvSpPr>
            <p:nvPr/>
          </p:nvSpPr>
          <p:spPr bwMode="auto">
            <a:xfrm>
              <a:off x="4992688" y="2584450"/>
              <a:ext cx="1065212" cy="730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/>
                <a:t>ISP</a:t>
              </a:r>
              <a:br>
                <a:rPr lang="en-US" sz="1400"/>
              </a:br>
              <a:r>
                <a:rPr lang="en-US" sz="1400"/>
                <a:t>modem</a:t>
              </a:r>
            </a:p>
            <a:p>
              <a:r>
                <a:rPr lang="en-US" sz="1400"/>
                <a:t>(e.g., AOL)</a:t>
              </a:r>
            </a:p>
          </p:txBody>
        </p:sp>
        <p:sp>
          <p:nvSpPr>
            <p:cNvPr id="7191" name="Text Box 41"/>
            <p:cNvSpPr txBox="1">
              <a:spLocks noChangeArrowheads="1"/>
            </p:cNvSpPr>
            <p:nvPr/>
          </p:nvSpPr>
          <p:spPr bwMode="auto">
            <a:xfrm>
              <a:off x="1182688" y="2598738"/>
              <a:ext cx="615950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/>
                <a:t>home</a:t>
              </a:r>
            </a:p>
            <a:p>
              <a:r>
                <a:rPr lang="en-US" sz="1400"/>
                <a:t>PC</a:t>
              </a:r>
            </a:p>
          </p:txBody>
        </p:sp>
        <p:sp>
          <p:nvSpPr>
            <p:cNvPr id="7192" name="Rectangle 44"/>
            <p:cNvSpPr>
              <a:spLocks noChangeArrowheads="1"/>
            </p:cNvSpPr>
            <p:nvPr/>
          </p:nvSpPr>
          <p:spPr bwMode="auto">
            <a:xfrm>
              <a:off x="3019425" y="1677988"/>
              <a:ext cx="623888" cy="541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Text Box 45"/>
            <p:cNvSpPr txBox="1">
              <a:spLocks noChangeArrowheads="1"/>
            </p:cNvSpPr>
            <p:nvPr/>
          </p:nvSpPr>
          <p:spPr bwMode="auto">
            <a:xfrm>
              <a:off x="2554288" y="1198563"/>
              <a:ext cx="8286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/>
                <a:t>central </a:t>
              </a:r>
              <a:br>
                <a:rPr lang="en-US" sz="1400"/>
              </a:br>
              <a:r>
                <a:rPr lang="en-US" sz="1400"/>
                <a:t>office</a:t>
              </a:r>
            </a:p>
          </p:txBody>
        </p:sp>
        <p:sp>
          <p:nvSpPr>
            <p:cNvPr id="7194" name="Rectangle 46"/>
            <p:cNvSpPr>
              <a:spLocks noChangeArrowheads="1"/>
            </p:cNvSpPr>
            <p:nvPr/>
          </p:nvSpPr>
          <p:spPr bwMode="auto">
            <a:xfrm>
              <a:off x="5095386" y="2052417"/>
              <a:ext cx="206375" cy="4143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724611" y="4149080"/>
            <a:ext cx="7920038" cy="2449711"/>
          </a:xfrm>
          <a:prstGeom prst="rect">
            <a:avLst/>
          </a:prstGeom>
        </p:spPr>
        <p:txBody>
          <a:bodyPr/>
          <a:lstStyle/>
          <a:p>
            <a:pPr marL="342900" indent="-342900" algn="l">
              <a:spcBef>
                <a:spcPct val="20000"/>
              </a:spcBef>
              <a:buSzPct val="75000"/>
              <a:buFont typeface="Arial" pitchFamily="34" charset="0"/>
              <a:buChar char="•"/>
              <a:defRPr/>
            </a:pPr>
            <a:r>
              <a:rPr lang="en-US" kern="0" dirty="0" smtClean="0">
                <a:latin typeface="+mn-lt"/>
              </a:rPr>
              <a:t>Uses </a:t>
            </a:r>
            <a:r>
              <a:rPr lang="en-US" kern="0" dirty="0">
                <a:latin typeface="+mn-lt"/>
              </a:rPr>
              <a:t>existing telephony </a:t>
            </a:r>
            <a:r>
              <a:rPr lang="en-US" kern="0" dirty="0" smtClean="0">
                <a:latin typeface="+mn-lt"/>
              </a:rPr>
              <a:t>infrastructure.</a:t>
            </a:r>
          </a:p>
          <a:p>
            <a:pPr marL="342900" indent="-342900" algn="l">
              <a:spcBef>
                <a:spcPct val="20000"/>
              </a:spcBef>
              <a:buSzPct val="75000"/>
              <a:buFont typeface="Arial" pitchFamily="34" charset="0"/>
              <a:buChar char="•"/>
              <a:defRPr/>
            </a:pPr>
            <a:r>
              <a:rPr lang="en-US" kern="0" dirty="0" smtClean="0">
                <a:latin typeface="+mn-lt"/>
              </a:rPr>
              <a:t>Home </a:t>
            </a:r>
            <a:r>
              <a:rPr lang="en-US" kern="0" dirty="0">
                <a:latin typeface="+mn-lt"/>
              </a:rPr>
              <a:t>is connected to </a:t>
            </a:r>
            <a:r>
              <a:rPr lang="en-US" kern="0" dirty="0">
                <a:solidFill>
                  <a:srgbClr val="800000"/>
                </a:solidFill>
                <a:latin typeface="+mn-lt"/>
              </a:rPr>
              <a:t>central </a:t>
            </a:r>
            <a:r>
              <a:rPr lang="en-US" kern="0" dirty="0" smtClean="0">
                <a:solidFill>
                  <a:srgbClr val="800000"/>
                </a:solidFill>
                <a:latin typeface="+mn-lt"/>
              </a:rPr>
              <a:t>office (analog signals).</a:t>
            </a:r>
            <a:endParaRPr lang="en-US" kern="0" dirty="0">
              <a:solidFill>
                <a:srgbClr val="800000"/>
              </a:solidFill>
              <a:latin typeface="+mn-lt"/>
            </a:endParaRPr>
          </a:p>
          <a:p>
            <a:pPr marL="342900" indent="-342900" algn="l">
              <a:spcBef>
                <a:spcPct val="20000"/>
              </a:spcBef>
              <a:buSzPct val="75000"/>
              <a:buFont typeface="Arial" pitchFamily="34" charset="0"/>
              <a:buChar char="•"/>
              <a:defRPr/>
            </a:pPr>
            <a:r>
              <a:rPr lang="en-US" kern="0" dirty="0">
                <a:latin typeface="+mn-lt"/>
              </a:rPr>
              <a:t>up to 56Kbps direct access to router (often less)</a:t>
            </a:r>
          </a:p>
          <a:p>
            <a:pPr marL="342900" indent="-342900" algn="l">
              <a:spcBef>
                <a:spcPct val="20000"/>
              </a:spcBef>
              <a:buSzPct val="75000"/>
              <a:buFont typeface="Arial" pitchFamily="34" charset="0"/>
              <a:buChar char="•"/>
              <a:defRPr/>
            </a:pPr>
            <a:r>
              <a:rPr lang="en-US" kern="0" dirty="0">
                <a:latin typeface="+mn-lt"/>
              </a:rPr>
              <a:t>Can’t surf and phone at same time: not </a:t>
            </a:r>
            <a:r>
              <a:rPr lang="en-US" kern="0" dirty="0">
                <a:solidFill>
                  <a:srgbClr val="800000"/>
                </a:solidFill>
                <a:latin typeface="+mn-lt"/>
              </a:rPr>
              <a:t>“always on</a:t>
            </a:r>
            <a:r>
              <a:rPr lang="en-US" kern="0" dirty="0" smtClean="0">
                <a:solidFill>
                  <a:srgbClr val="800000"/>
                </a:solidFill>
                <a:latin typeface="+mn-lt"/>
              </a:rPr>
              <a:t>”.</a:t>
            </a:r>
            <a:endParaRPr lang="en-US" sz="2000" kern="0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7173" name="Title 41"/>
          <p:cNvSpPr>
            <a:spLocks noGrp="1"/>
          </p:cNvSpPr>
          <p:nvPr>
            <p:ph type="title"/>
          </p:nvPr>
        </p:nvSpPr>
        <p:spPr>
          <a:xfrm>
            <a:off x="392113" y="0"/>
            <a:ext cx="7772400" cy="1143000"/>
          </a:xfrm>
        </p:spPr>
        <p:txBody>
          <a:bodyPr/>
          <a:lstStyle/>
          <a:p>
            <a:r>
              <a:rPr lang="en-US" smtClean="0"/>
              <a:t>Dial-up Modem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Introduction to the Physical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Comic Sans MS" pitchFamily="66" charset="0"/>
              </a:rPr>
              <a:pPr>
                <a:defRPr/>
              </a:pPr>
              <a:t>18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27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6" name="Group 51"/>
          <p:cNvGrpSpPr>
            <a:grpSpLocks/>
          </p:cNvGrpSpPr>
          <p:nvPr/>
        </p:nvGrpSpPr>
        <p:grpSpPr bwMode="auto">
          <a:xfrm>
            <a:off x="964728" y="1052736"/>
            <a:ext cx="5551488" cy="3759200"/>
            <a:chOff x="738188" y="979488"/>
            <a:chExt cx="5551487" cy="3759200"/>
          </a:xfrm>
        </p:grpSpPr>
        <p:graphicFrame>
          <p:nvGraphicFramePr>
            <p:cNvPr id="8194" name="Object 2"/>
            <p:cNvGraphicFramePr>
              <a:graphicFrameLocks noChangeAspect="1"/>
            </p:cNvGraphicFramePr>
            <p:nvPr/>
          </p:nvGraphicFramePr>
          <p:xfrm>
            <a:off x="768350" y="3381375"/>
            <a:ext cx="611188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name="Clip" r:id="rId3" imgW="1305000" imgH="1085760" progId="MS_ClipArt_Gallery.2">
                    <p:embed/>
                  </p:oleObj>
                </mc:Choice>
                <mc:Fallback>
                  <p:oleObj name="Clip" r:id="rId3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350" y="3381375"/>
                          <a:ext cx="611188" cy="520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199" name="Rectangle 3"/>
            <p:cNvSpPr>
              <a:spLocks noChangeArrowheads="1"/>
            </p:cNvSpPr>
            <p:nvPr/>
          </p:nvSpPr>
          <p:spPr bwMode="auto">
            <a:xfrm>
              <a:off x="1731963" y="2867025"/>
              <a:ext cx="288925" cy="6238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8200" name="Group 44"/>
            <p:cNvGrpSpPr>
              <a:grpSpLocks/>
            </p:cNvGrpSpPr>
            <p:nvPr/>
          </p:nvGrpSpPr>
          <p:grpSpPr bwMode="auto">
            <a:xfrm>
              <a:off x="4192588" y="2689225"/>
              <a:ext cx="2097087" cy="2049463"/>
              <a:chOff x="1769" y="1380"/>
              <a:chExt cx="1321" cy="1291"/>
            </a:xfrm>
          </p:grpSpPr>
          <p:sp>
            <p:nvSpPr>
              <p:cNvPr id="8236" name="Freeform 5"/>
              <p:cNvSpPr>
                <a:spLocks/>
              </p:cNvSpPr>
              <p:nvPr/>
            </p:nvSpPr>
            <p:spPr bwMode="auto">
              <a:xfrm>
                <a:off x="1769" y="1380"/>
                <a:ext cx="1289" cy="1291"/>
              </a:xfrm>
              <a:custGeom>
                <a:avLst/>
                <a:gdLst>
                  <a:gd name="T0" fmla="*/ 238 w 1292"/>
                  <a:gd name="T1" fmla="*/ 7 h 1255"/>
                  <a:gd name="T2" fmla="*/ 35 w 1292"/>
                  <a:gd name="T3" fmla="*/ 162 h 1255"/>
                  <a:gd name="T4" fmla="*/ 29 w 1292"/>
                  <a:gd name="T5" fmla="*/ 538 h 1255"/>
                  <a:gd name="T6" fmla="*/ 53 w 1292"/>
                  <a:gd name="T7" fmla="*/ 853 h 1255"/>
                  <a:gd name="T8" fmla="*/ 244 w 1292"/>
                  <a:gd name="T9" fmla="*/ 896 h 1255"/>
                  <a:gd name="T10" fmla="*/ 645 w 1292"/>
                  <a:gd name="T11" fmla="*/ 1161 h 1255"/>
                  <a:gd name="T12" fmla="*/ 993 w 1292"/>
                  <a:gd name="T13" fmla="*/ 1272 h 1255"/>
                  <a:gd name="T14" fmla="*/ 1196 w 1292"/>
                  <a:gd name="T15" fmla="*/ 1050 h 1255"/>
                  <a:gd name="T16" fmla="*/ 1268 w 1292"/>
                  <a:gd name="T17" fmla="*/ 458 h 1255"/>
                  <a:gd name="T18" fmla="*/ 1202 w 1292"/>
                  <a:gd name="T19" fmla="*/ 217 h 1255"/>
                  <a:gd name="T20" fmla="*/ 747 w 1292"/>
                  <a:gd name="T21" fmla="*/ 118 h 1255"/>
                  <a:gd name="T22" fmla="*/ 238 w 1292"/>
                  <a:gd name="T23" fmla="*/ 7 h 125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292"/>
                  <a:gd name="T37" fmla="*/ 0 h 1255"/>
                  <a:gd name="T38" fmla="*/ 1292 w 1292"/>
                  <a:gd name="T39" fmla="*/ 1255 h 125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292" h="1255">
                    <a:moveTo>
                      <a:pt x="239" y="7"/>
                    </a:moveTo>
                    <a:cubicBezTo>
                      <a:pt x="120" y="14"/>
                      <a:pt x="70" y="71"/>
                      <a:pt x="35" y="157"/>
                    </a:cubicBezTo>
                    <a:cubicBezTo>
                      <a:pt x="0" y="243"/>
                      <a:pt x="26" y="411"/>
                      <a:pt x="29" y="523"/>
                    </a:cubicBezTo>
                    <a:cubicBezTo>
                      <a:pt x="32" y="635"/>
                      <a:pt x="17" y="771"/>
                      <a:pt x="53" y="829"/>
                    </a:cubicBezTo>
                    <a:cubicBezTo>
                      <a:pt x="89" y="887"/>
                      <a:pt x="146" y="821"/>
                      <a:pt x="245" y="871"/>
                    </a:cubicBezTo>
                    <a:cubicBezTo>
                      <a:pt x="344" y="921"/>
                      <a:pt x="522" y="1068"/>
                      <a:pt x="647" y="1129"/>
                    </a:cubicBezTo>
                    <a:cubicBezTo>
                      <a:pt x="772" y="1190"/>
                      <a:pt x="903" y="1255"/>
                      <a:pt x="995" y="1237"/>
                    </a:cubicBezTo>
                    <a:cubicBezTo>
                      <a:pt x="1087" y="1219"/>
                      <a:pt x="1153" y="1153"/>
                      <a:pt x="1199" y="1021"/>
                    </a:cubicBezTo>
                    <a:cubicBezTo>
                      <a:pt x="1245" y="889"/>
                      <a:pt x="1270" y="580"/>
                      <a:pt x="1271" y="445"/>
                    </a:cubicBezTo>
                    <a:cubicBezTo>
                      <a:pt x="1272" y="310"/>
                      <a:pt x="1292" y="266"/>
                      <a:pt x="1205" y="211"/>
                    </a:cubicBezTo>
                    <a:cubicBezTo>
                      <a:pt x="1118" y="156"/>
                      <a:pt x="908" y="150"/>
                      <a:pt x="749" y="115"/>
                    </a:cubicBezTo>
                    <a:cubicBezTo>
                      <a:pt x="590" y="80"/>
                      <a:pt x="358" y="0"/>
                      <a:pt x="239" y="7"/>
                    </a:cubicBez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7" name="Oval 6"/>
              <p:cNvSpPr>
                <a:spLocks noChangeArrowheads="1"/>
              </p:cNvSpPr>
              <p:nvPr/>
            </p:nvSpPr>
            <p:spPr bwMode="auto">
              <a:xfrm>
                <a:off x="1885" y="1676"/>
                <a:ext cx="122" cy="12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8" name="Oval 7"/>
              <p:cNvSpPr>
                <a:spLocks noChangeArrowheads="1"/>
              </p:cNvSpPr>
              <p:nvPr/>
            </p:nvSpPr>
            <p:spPr bwMode="auto">
              <a:xfrm>
                <a:off x="2714" y="1869"/>
                <a:ext cx="122" cy="12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9" name="Oval 8"/>
              <p:cNvSpPr>
                <a:spLocks noChangeArrowheads="1"/>
              </p:cNvSpPr>
              <p:nvPr/>
            </p:nvSpPr>
            <p:spPr bwMode="auto">
              <a:xfrm>
                <a:off x="2383" y="2208"/>
                <a:ext cx="122" cy="12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0" name="Line 10"/>
              <p:cNvSpPr>
                <a:spLocks noChangeShapeType="1"/>
              </p:cNvSpPr>
              <p:nvPr/>
            </p:nvSpPr>
            <p:spPr bwMode="auto">
              <a:xfrm>
                <a:off x="1973" y="1771"/>
                <a:ext cx="454" cy="4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41" name="Line 11"/>
              <p:cNvSpPr>
                <a:spLocks noChangeShapeType="1"/>
              </p:cNvSpPr>
              <p:nvPr/>
            </p:nvSpPr>
            <p:spPr bwMode="auto">
              <a:xfrm flipV="1">
                <a:off x="2496" y="1963"/>
                <a:ext cx="245" cy="2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42" name="Text Box 12"/>
              <p:cNvSpPr txBox="1">
                <a:spLocks noChangeArrowheads="1"/>
              </p:cNvSpPr>
              <p:nvPr/>
            </p:nvSpPr>
            <p:spPr bwMode="auto">
              <a:xfrm>
                <a:off x="2063" y="1514"/>
                <a:ext cx="626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400" dirty="0"/>
                  <a:t>telephone</a:t>
                </a:r>
              </a:p>
              <a:p>
                <a:r>
                  <a:rPr lang="en-US" sz="1400" dirty="0"/>
                  <a:t>network</a:t>
                </a:r>
              </a:p>
            </p:txBody>
          </p:sp>
          <p:sp>
            <p:nvSpPr>
              <p:cNvPr id="8243" name="Line 14"/>
              <p:cNvSpPr>
                <a:spLocks noChangeShapeType="1"/>
              </p:cNvSpPr>
              <p:nvPr/>
            </p:nvSpPr>
            <p:spPr bwMode="auto">
              <a:xfrm flipV="1">
                <a:off x="2784" y="1911"/>
                <a:ext cx="306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8201" name="Text Box 34"/>
            <p:cNvSpPr txBox="1">
              <a:spLocks noChangeArrowheads="1"/>
            </p:cNvSpPr>
            <p:nvPr/>
          </p:nvSpPr>
          <p:spPr bwMode="auto">
            <a:xfrm>
              <a:off x="1585913" y="3511550"/>
              <a:ext cx="755650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/>
                <a:t>DSL</a:t>
              </a:r>
            </a:p>
            <a:p>
              <a:r>
                <a:rPr lang="en-US" sz="1400"/>
                <a:t>modem</a:t>
              </a:r>
            </a:p>
          </p:txBody>
        </p:sp>
        <p:sp>
          <p:nvSpPr>
            <p:cNvPr id="8202" name="Text Box 36"/>
            <p:cNvSpPr txBox="1">
              <a:spLocks noChangeArrowheads="1"/>
            </p:cNvSpPr>
            <p:nvPr/>
          </p:nvSpPr>
          <p:spPr bwMode="auto">
            <a:xfrm>
              <a:off x="738188" y="3983038"/>
              <a:ext cx="615950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/>
                <a:t>home</a:t>
              </a:r>
            </a:p>
            <a:p>
              <a:r>
                <a:rPr lang="en-US" sz="1400"/>
                <a:t>PC</a:t>
              </a:r>
            </a:p>
          </p:txBody>
        </p:sp>
        <p:graphicFrame>
          <p:nvGraphicFramePr>
            <p:cNvPr id="8195" name="Object 3"/>
            <p:cNvGraphicFramePr>
              <a:graphicFrameLocks noChangeAspect="1"/>
            </p:cNvGraphicFramePr>
            <p:nvPr/>
          </p:nvGraphicFramePr>
          <p:xfrm>
            <a:off x="1179513" y="2239963"/>
            <a:ext cx="490537" cy="369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9" name="Clip" r:id="rId5" imgW="676440" imgH="485640" progId="MS_ClipArt_Gallery.2">
                    <p:embed/>
                  </p:oleObj>
                </mc:Choice>
                <mc:Fallback>
                  <p:oleObj name="Clip" r:id="rId5" imgW="676440" imgH="48564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9513" y="2239963"/>
                          <a:ext cx="490537" cy="3698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03" name="Text Box 40"/>
            <p:cNvSpPr txBox="1">
              <a:spLocks noChangeArrowheads="1"/>
            </p:cNvSpPr>
            <p:nvPr/>
          </p:nvSpPr>
          <p:spPr bwMode="auto">
            <a:xfrm>
              <a:off x="1001713" y="1641475"/>
              <a:ext cx="666750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/>
                <a:t>home</a:t>
              </a:r>
            </a:p>
            <a:p>
              <a:r>
                <a:rPr lang="en-US" sz="1400"/>
                <a:t>phone</a:t>
              </a:r>
            </a:p>
          </p:txBody>
        </p:sp>
        <p:sp>
          <p:nvSpPr>
            <p:cNvPr id="8204" name="Line 41"/>
            <p:cNvSpPr>
              <a:spLocks noChangeShapeType="1"/>
            </p:cNvSpPr>
            <p:nvPr/>
          </p:nvSpPr>
          <p:spPr bwMode="auto">
            <a:xfrm>
              <a:off x="1568450" y="2479675"/>
              <a:ext cx="885825" cy="525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5" name="Line 42"/>
            <p:cNvSpPr>
              <a:spLocks noChangeShapeType="1"/>
            </p:cNvSpPr>
            <p:nvPr/>
          </p:nvSpPr>
          <p:spPr bwMode="auto">
            <a:xfrm flipV="1">
              <a:off x="1233488" y="3227388"/>
              <a:ext cx="511175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6" name="Rectangle 47"/>
            <p:cNvSpPr>
              <a:spLocks noChangeArrowheads="1"/>
            </p:cNvSpPr>
            <p:nvPr/>
          </p:nvSpPr>
          <p:spPr bwMode="auto">
            <a:xfrm>
              <a:off x="3700463" y="2728913"/>
              <a:ext cx="288925" cy="62388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8207" name="Line 48"/>
            <p:cNvSpPr>
              <a:spLocks noChangeShapeType="1"/>
            </p:cNvSpPr>
            <p:nvPr/>
          </p:nvSpPr>
          <p:spPr bwMode="auto">
            <a:xfrm>
              <a:off x="2438400" y="3089275"/>
              <a:ext cx="12477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8" name="Freeform 52"/>
            <p:cNvSpPr>
              <a:spLocks/>
            </p:cNvSpPr>
            <p:nvPr/>
          </p:nvSpPr>
          <p:spPr bwMode="auto">
            <a:xfrm rot="4873784">
              <a:off x="4356101" y="1041400"/>
              <a:ext cx="1770062" cy="1646237"/>
            </a:xfrm>
            <a:custGeom>
              <a:avLst/>
              <a:gdLst>
                <a:gd name="T0" fmla="*/ 327434 w 1292"/>
                <a:gd name="T1" fmla="*/ 9182 h 1255"/>
                <a:gd name="T2" fmla="*/ 47951 w 1292"/>
                <a:gd name="T3" fmla="*/ 205944 h 1255"/>
                <a:gd name="T4" fmla="*/ 39730 w 1292"/>
                <a:gd name="T5" fmla="*/ 686041 h 1255"/>
                <a:gd name="T6" fmla="*/ 72611 w 1292"/>
                <a:gd name="T7" fmla="*/ 1087435 h 1255"/>
                <a:gd name="T8" fmla="*/ 335654 w 1292"/>
                <a:gd name="T9" fmla="*/ 1142528 h 1255"/>
                <a:gd name="T10" fmla="*/ 886401 w 1292"/>
                <a:gd name="T11" fmla="*/ 1480957 h 1255"/>
                <a:gd name="T12" fmla="*/ 1363167 w 1292"/>
                <a:gd name="T13" fmla="*/ 1622626 h 1255"/>
                <a:gd name="T14" fmla="*/ 1642650 w 1292"/>
                <a:gd name="T15" fmla="*/ 1339289 h 1255"/>
                <a:gd name="T16" fmla="*/ 1741292 w 1292"/>
                <a:gd name="T17" fmla="*/ 583725 h 1255"/>
                <a:gd name="T18" fmla="*/ 1650871 w 1292"/>
                <a:gd name="T19" fmla="*/ 276778 h 1255"/>
                <a:gd name="T20" fmla="*/ 1026143 w 1292"/>
                <a:gd name="T21" fmla="*/ 150850 h 1255"/>
                <a:gd name="T22" fmla="*/ 327434 w 1292"/>
                <a:gd name="T23" fmla="*/ 9182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Text Box 53"/>
            <p:cNvSpPr txBox="1">
              <a:spLocks noChangeArrowheads="1"/>
            </p:cNvSpPr>
            <p:nvPr/>
          </p:nvSpPr>
          <p:spPr bwMode="auto">
            <a:xfrm>
              <a:off x="5062538" y="1350963"/>
              <a:ext cx="91598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/>
                <a:t>Internet</a:t>
              </a:r>
            </a:p>
          </p:txBody>
        </p:sp>
        <p:grpSp>
          <p:nvGrpSpPr>
            <p:cNvPr id="8210" name="Group 54"/>
            <p:cNvGrpSpPr>
              <a:grpSpLocks/>
            </p:cNvGrpSpPr>
            <p:nvPr/>
          </p:nvGrpSpPr>
          <p:grpSpPr bwMode="auto">
            <a:xfrm>
              <a:off x="4144963" y="2365375"/>
              <a:ext cx="473075" cy="244475"/>
              <a:chOff x="533" y="321"/>
              <a:chExt cx="359" cy="180"/>
            </a:xfrm>
          </p:grpSpPr>
          <p:grpSp>
            <p:nvGrpSpPr>
              <p:cNvPr id="8221" name="Group 55"/>
              <p:cNvGrpSpPr>
                <a:grpSpLocks/>
              </p:cNvGrpSpPr>
              <p:nvPr/>
            </p:nvGrpSpPr>
            <p:grpSpPr bwMode="auto">
              <a:xfrm>
                <a:off x="533" y="321"/>
                <a:ext cx="359" cy="180"/>
                <a:chOff x="1009" y="655"/>
                <a:chExt cx="359" cy="180"/>
              </a:xfrm>
            </p:grpSpPr>
            <p:sp>
              <p:nvSpPr>
                <p:cNvPr id="8223" name="Oval 56"/>
                <p:cNvSpPr>
                  <a:spLocks noChangeArrowheads="1"/>
                </p:cNvSpPr>
                <p:nvPr/>
              </p:nvSpPr>
              <p:spPr bwMode="auto">
                <a:xfrm>
                  <a:off x="1012" y="735"/>
                  <a:ext cx="356" cy="100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24" name="Line 57"/>
                <p:cNvSpPr>
                  <a:spLocks noChangeShapeType="1"/>
                </p:cNvSpPr>
                <p:nvPr/>
              </p:nvSpPr>
              <p:spPr bwMode="auto">
                <a:xfrm>
                  <a:off x="1012" y="727"/>
                  <a:ext cx="0" cy="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25" name="Line 58"/>
                <p:cNvSpPr>
                  <a:spLocks noChangeShapeType="1"/>
                </p:cNvSpPr>
                <p:nvPr/>
              </p:nvSpPr>
              <p:spPr bwMode="auto">
                <a:xfrm>
                  <a:off x="1368" y="727"/>
                  <a:ext cx="0" cy="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26" name="Rectangle 59"/>
                <p:cNvSpPr>
                  <a:spLocks noChangeArrowheads="1"/>
                </p:cNvSpPr>
                <p:nvPr/>
              </p:nvSpPr>
              <p:spPr bwMode="auto">
                <a:xfrm>
                  <a:off x="1012" y="727"/>
                  <a:ext cx="353" cy="61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27" name="Oval 60"/>
                <p:cNvSpPr>
                  <a:spLocks noChangeArrowheads="1"/>
                </p:cNvSpPr>
                <p:nvPr/>
              </p:nvSpPr>
              <p:spPr bwMode="auto">
                <a:xfrm>
                  <a:off x="1009" y="655"/>
                  <a:ext cx="356" cy="11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8228" name="Group 61"/>
                <p:cNvGrpSpPr>
                  <a:grpSpLocks/>
                </p:cNvGrpSpPr>
                <p:nvPr/>
              </p:nvGrpSpPr>
              <p:grpSpPr bwMode="auto">
                <a:xfrm>
                  <a:off x="1095" y="681"/>
                  <a:ext cx="176" cy="68"/>
                  <a:chOff x="2848" y="848"/>
                  <a:chExt cx="140" cy="98"/>
                </a:xfrm>
              </p:grpSpPr>
              <p:sp>
                <p:nvSpPr>
                  <p:cNvPr id="8233" name="Line 6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34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35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229" name="Group 65"/>
                <p:cNvGrpSpPr>
                  <a:grpSpLocks/>
                </p:cNvGrpSpPr>
                <p:nvPr/>
              </p:nvGrpSpPr>
              <p:grpSpPr bwMode="auto">
                <a:xfrm flipV="1">
                  <a:off x="1095" y="680"/>
                  <a:ext cx="176" cy="68"/>
                  <a:chOff x="2848" y="848"/>
                  <a:chExt cx="140" cy="98"/>
                </a:xfrm>
              </p:grpSpPr>
              <p:sp>
                <p:nvSpPr>
                  <p:cNvPr id="8230" name="Line 6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31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32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222" name="Line 69"/>
              <p:cNvSpPr>
                <a:spLocks noChangeShapeType="1"/>
              </p:cNvSpPr>
              <p:nvPr/>
            </p:nvSpPr>
            <p:spPr bwMode="auto">
              <a:xfrm>
                <a:off x="535" y="368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11" name="Line 70"/>
            <p:cNvSpPr>
              <a:spLocks noChangeShapeType="1"/>
            </p:cNvSpPr>
            <p:nvPr/>
          </p:nvSpPr>
          <p:spPr bwMode="auto">
            <a:xfrm flipV="1">
              <a:off x="3989388" y="2563813"/>
              <a:ext cx="392112" cy="442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12" name="Line 71"/>
            <p:cNvSpPr>
              <a:spLocks noChangeShapeType="1"/>
            </p:cNvSpPr>
            <p:nvPr/>
          </p:nvSpPr>
          <p:spPr bwMode="auto">
            <a:xfrm>
              <a:off x="3976688" y="3200400"/>
              <a:ext cx="484187" cy="539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13" name="Text Box 72"/>
            <p:cNvSpPr txBox="1">
              <a:spLocks noChangeArrowheads="1"/>
            </p:cNvSpPr>
            <p:nvPr/>
          </p:nvSpPr>
          <p:spPr bwMode="auto">
            <a:xfrm>
              <a:off x="3425825" y="2493963"/>
              <a:ext cx="73025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200"/>
                <a:t>DSLAM</a:t>
              </a:r>
            </a:p>
          </p:txBody>
        </p:sp>
        <p:sp>
          <p:nvSpPr>
            <p:cNvPr id="8214" name="AutoShape 73"/>
            <p:cNvSpPr>
              <a:spLocks noChangeArrowheads="1"/>
            </p:cNvSpPr>
            <p:nvPr/>
          </p:nvSpPr>
          <p:spPr bwMode="auto">
            <a:xfrm>
              <a:off x="2438400" y="1262063"/>
              <a:ext cx="2009775" cy="930275"/>
            </a:xfrm>
            <a:prstGeom prst="wedgeRoundRectCallout">
              <a:avLst>
                <a:gd name="adj1" fmla="val -27171"/>
                <a:gd name="adj2" fmla="val 136005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8215" name="Text Box 74"/>
            <p:cNvSpPr txBox="1">
              <a:spLocks noChangeArrowheads="1"/>
            </p:cNvSpPr>
            <p:nvPr/>
          </p:nvSpPr>
          <p:spPr bwMode="auto">
            <a:xfrm>
              <a:off x="2416175" y="1316038"/>
              <a:ext cx="2044700" cy="822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200"/>
                <a:t>Existing phone line:</a:t>
              </a:r>
              <a:br>
                <a:rPr lang="en-US" sz="1200"/>
              </a:br>
              <a:r>
                <a:rPr lang="en-US" sz="1200"/>
                <a:t>0-4KHz phone; 4-50KHz upstream data; 50KHz-1MHz downstream data</a:t>
              </a:r>
            </a:p>
          </p:txBody>
        </p:sp>
        <p:sp>
          <p:nvSpPr>
            <p:cNvPr id="8216" name="Rectangle 76"/>
            <p:cNvSpPr>
              <a:spLocks noChangeArrowheads="1"/>
            </p:cNvSpPr>
            <p:nvPr/>
          </p:nvSpPr>
          <p:spPr bwMode="auto">
            <a:xfrm>
              <a:off x="2273300" y="2951163"/>
              <a:ext cx="207963" cy="2349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Line 77"/>
            <p:cNvSpPr>
              <a:spLocks noChangeShapeType="1"/>
            </p:cNvSpPr>
            <p:nvPr/>
          </p:nvSpPr>
          <p:spPr bwMode="auto">
            <a:xfrm>
              <a:off x="2008188" y="3089275"/>
              <a:ext cx="2921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18" name="Text Box 78"/>
            <p:cNvSpPr txBox="1">
              <a:spLocks noChangeArrowheads="1"/>
            </p:cNvSpPr>
            <p:nvPr/>
          </p:nvSpPr>
          <p:spPr bwMode="auto">
            <a:xfrm>
              <a:off x="2000250" y="3157538"/>
              <a:ext cx="9937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/>
                <a:t>splitter</a:t>
              </a:r>
            </a:p>
          </p:txBody>
        </p:sp>
        <p:sp>
          <p:nvSpPr>
            <p:cNvPr id="8219" name="Rectangle 80"/>
            <p:cNvSpPr>
              <a:spLocks noChangeArrowheads="1"/>
            </p:cNvSpPr>
            <p:nvPr/>
          </p:nvSpPr>
          <p:spPr bwMode="auto">
            <a:xfrm>
              <a:off x="3406775" y="2287588"/>
              <a:ext cx="1233488" cy="13430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lg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Text Box 81"/>
            <p:cNvSpPr txBox="1">
              <a:spLocks noChangeArrowheads="1"/>
            </p:cNvSpPr>
            <p:nvPr/>
          </p:nvSpPr>
          <p:spPr bwMode="auto">
            <a:xfrm>
              <a:off x="3316288" y="3638550"/>
              <a:ext cx="776287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/>
                <a:t>central</a:t>
              </a:r>
            </a:p>
            <a:p>
              <a:r>
                <a:rPr lang="en-US" sz="1400"/>
                <a:t>office</a:t>
              </a:r>
            </a:p>
          </p:txBody>
        </p:sp>
      </p:grpSp>
      <p:sp>
        <p:nvSpPr>
          <p:cNvPr id="8197" name="Title 50"/>
          <p:cNvSpPr>
            <a:spLocks noGrp="1"/>
          </p:cNvSpPr>
          <p:nvPr>
            <p:ph type="title"/>
          </p:nvPr>
        </p:nvSpPr>
        <p:spPr>
          <a:xfrm>
            <a:off x="179512" y="0"/>
            <a:ext cx="8623300" cy="1143000"/>
          </a:xfrm>
        </p:spPr>
        <p:txBody>
          <a:bodyPr/>
          <a:lstStyle/>
          <a:p>
            <a:r>
              <a:rPr lang="en-US" dirty="0" smtClean="0"/>
              <a:t>Digital Subscriber Line (ADSL)</a:t>
            </a:r>
          </a:p>
        </p:txBody>
      </p:sp>
      <p:sp>
        <p:nvSpPr>
          <p:cNvPr id="8198" name="Rectangle 52"/>
          <p:cNvSpPr>
            <a:spLocks noChangeArrowheads="1"/>
          </p:cNvSpPr>
          <p:nvPr/>
        </p:nvSpPr>
        <p:spPr bwMode="auto">
          <a:xfrm>
            <a:off x="-36512" y="4149080"/>
            <a:ext cx="869315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</a:pP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  <a:p>
            <a:pPr marL="800100" lvl="1" indent="-342900" algn="l">
              <a:spcBef>
                <a:spcPct val="20000"/>
              </a:spcBef>
              <a:buSzPct val="75000"/>
              <a:buFont typeface="Arial" pitchFamily="34" charset="0"/>
              <a:buChar char="•"/>
            </a:pPr>
            <a:r>
              <a:rPr lang="en-US" dirty="0"/>
              <a:t>U</a:t>
            </a:r>
            <a:r>
              <a:rPr lang="en-US" dirty="0" smtClean="0">
                <a:latin typeface="Comic Sans MS" pitchFamily="66" charset="0"/>
              </a:rPr>
              <a:t>ses </a:t>
            </a:r>
            <a:r>
              <a:rPr lang="en-US" dirty="0">
                <a:latin typeface="Comic Sans MS" pitchFamily="66" charset="0"/>
              </a:rPr>
              <a:t>existing telephone </a:t>
            </a:r>
            <a:r>
              <a:rPr lang="en-US" dirty="0" smtClean="0">
                <a:latin typeface="Comic Sans MS" pitchFamily="66" charset="0"/>
              </a:rPr>
              <a:t>infrastructure.</a:t>
            </a:r>
            <a:endParaRPr lang="en-US" dirty="0">
              <a:latin typeface="Comic Sans MS" pitchFamily="66" charset="0"/>
            </a:endParaRPr>
          </a:p>
          <a:p>
            <a:pPr marL="800100" lvl="1" indent="-342900" algn="l">
              <a:spcBef>
                <a:spcPct val="20000"/>
              </a:spcBef>
              <a:buSzPct val="75000"/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</a:rPr>
              <a:t>up to 1 Mbps upstream (today typically &lt; 256 kbps)</a:t>
            </a:r>
          </a:p>
          <a:p>
            <a:pPr marL="800100" lvl="1" indent="-342900" algn="l">
              <a:spcBef>
                <a:spcPct val="20000"/>
              </a:spcBef>
              <a:buSzPct val="75000"/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</a:rPr>
              <a:t>up to 8 Mbps downstream (today typically &lt; 1 Mbps)</a:t>
            </a:r>
          </a:p>
          <a:p>
            <a:pPr marL="800100" lvl="1" indent="-342900" algn="l">
              <a:spcBef>
                <a:spcPct val="20000"/>
              </a:spcBef>
              <a:buSzPct val="75000"/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</a:rPr>
              <a:t>dedicated physical line to telephone central office</a:t>
            </a:r>
            <a:endParaRPr lang="en-US" sz="20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Introduction to the Physical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Comic Sans MS" pitchFamily="66" charset="0"/>
              </a:rPr>
              <a:pPr>
                <a:defRPr/>
              </a:pPr>
              <a:t>19</a:t>
            </a:fld>
            <a:endParaRPr lang="en-US" dirty="0">
              <a:latin typeface="Comic Sans MS" pitchFamily="66" charset="0"/>
            </a:endParaRPr>
          </a:p>
        </p:txBody>
      </p:sp>
      <p:sp>
        <p:nvSpPr>
          <p:cNvPr id="54" name="Rectangle 3"/>
          <p:cNvSpPr txBox="1">
            <a:spLocks noChangeArrowheads="1"/>
          </p:cNvSpPr>
          <p:nvPr/>
        </p:nvSpPr>
        <p:spPr>
          <a:xfrm>
            <a:off x="6273328" y="2492657"/>
            <a:ext cx="2870671" cy="482541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Asymmetric DSL</a:t>
            </a:r>
            <a:endParaRPr lang="en-US" sz="2000" dirty="0" smtClean="0">
              <a:solidFill>
                <a:srgbClr val="800000"/>
              </a:solidFill>
            </a:endParaRPr>
          </a:p>
        </p:txBody>
      </p:sp>
      <p:cxnSp>
        <p:nvCxnSpPr>
          <p:cNvPr id="5" name="Straight Arrow Connector 4"/>
          <p:cNvCxnSpPr>
            <a:stCxn id="54" idx="1"/>
            <a:endCxn id="8215" idx="3"/>
          </p:cNvCxnSpPr>
          <p:nvPr/>
        </p:nvCxnSpPr>
        <p:spPr bwMode="auto">
          <a:xfrm flipH="1" flipV="1">
            <a:off x="4687415" y="1800449"/>
            <a:ext cx="1585913" cy="933479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00970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Layer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95400"/>
            <a:ext cx="8568952" cy="4800600"/>
          </a:xfrm>
        </p:spPr>
        <p:txBody>
          <a:bodyPr/>
          <a:lstStyle/>
          <a:p>
            <a:r>
              <a:rPr lang="en-US" sz="4000" dirty="0" smtClean="0"/>
              <a:t>Definitions</a:t>
            </a:r>
          </a:p>
          <a:p>
            <a:r>
              <a:rPr lang="en-US" sz="4000" dirty="0" smtClean="0"/>
              <a:t>Multiplexing </a:t>
            </a:r>
          </a:p>
          <a:p>
            <a:r>
              <a:rPr lang="en-US" sz="4000" dirty="0" smtClean="0"/>
              <a:t>Transmission Media</a:t>
            </a:r>
          </a:p>
          <a:p>
            <a:r>
              <a:rPr lang="en-US" sz="4000" dirty="0" smtClean="0"/>
              <a:t>End System Choices</a:t>
            </a:r>
          </a:p>
          <a:p>
            <a:r>
              <a:rPr lang="en-US" sz="4000" dirty="0" smtClean="0"/>
              <a:t>Residential Configurations</a:t>
            </a:r>
          </a:p>
          <a:p>
            <a:endParaRPr lang="en-US" sz="4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Introduction to the Physical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4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>
          <a:xfrm>
            <a:off x="53280" y="-27384"/>
            <a:ext cx="8839200" cy="1143000"/>
          </a:xfrm>
        </p:spPr>
        <p:txBody>
          <a:bodyPr/>
          <a:lstStyle/>
          <a:p>
            <a:r>
              <a:rPr lang="en-US" sz="4000" dirty="0" smtClean="0"/>
              <a:t>Residential Access: Cable </a:t>
            </a:r>
            <a:r>
              <a:rPr lang="en-US" sz="4000" dirty="0"/>
              <a:t>M</a:t>
            </a:r>
            <a:r>
              <a:rPr lang="en-US" sz="4000" dirty="0" smtClean="0"/>
              <a:t>odems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40768"/>
            <a:ext cx="8287072" cy="4824536"/>
          </a:xfrm>
        </p:spPr>
        <p:txBody>
          <a:bodyPr/>
          <a:lstStyle/>
          <a:p>
            <a:r>
              <a:rPr lang="en-US" dirty="0" smtClean="0"/>
              <a:t>Does not use telephone infrastructure</a:t>
            </a:r>
          </a:p>
          <a:p>
            <a:pPr lvl="1"/>
            <a:r>
              <a:rPr lang="en-US" sz="2800" dirty="0" smtClean="0"/>
              <a:t>Instead uses cable TV infrastructure.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HFC: hybrid fiber coax</a:t>
            </a:r>
          </a:p>
          <a:p>
            <a:pPr lvl="1"/>
            <a:r>
              <a:rPr lang="en-US" sz="2800" dirty="0" smtClean="0"/>
              <a:t>asymmetric: up to 30Mbps downstream, 2 Mbps upstream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network</a:t>
            </a:r>
            <a:r>
              <a:rPr lang="en-US" dirty="0" smtClean="0"/>
              <a:t> of cable and fiber attaches homes to ISP router:</a:t>
            </a:r>
          </a:p>
          <a:p>
            <a:pPr lvl="1"/>
            <a:r>
              <a:rPr lang="en-US" sz="2800" dirty="0" smtClean="0"/>
              <a:t>homes </a:t>
            </a:r>
            <a:r>
              <a:rPr lang="en-US" sz="2800" dirty="0" smtClean="0">
                <a:solidFill>
                  <a:srgbClr val="800000"/>
                </a:solidFill>
              </a:rPr>
              <a:t>share access </a:t>
            </a:r>
            <a:r>
              <a:rPr lang="en-US" sz="2800" dirty="0" smtClean="0"/>
              <a:t>to router </a:t>
            </a:r>
          </a:p>
          <a:p>
            <a:pPr lvl="1"/>
            <a:r>
              <a:rPr lang="en-US" sz="2800" dirty="0" smtClean="0"/>
              <a:t>unlike DSL, which has </a:t>
            </a:r>
            <a:r>
              <a:rPr lang="en-US" sz="2800" dirty="0" smtClean="0">
                <a:solidFill>
                  <a:srgbClr val="800000"/>
                </a:solidFill>
              </a:rPr>
              <a:t>dedicated access.</a:t>
            </a:r>
          </a:p>
          <a:p>
            <a:pPr lvl="1">
              <a:buFont typeface="Wingdings" pitchFamily="2" charset="2"/>
              <a:buNone/>
            </a:pPr>
            <a:endParaRPr lang="en-US" sz="2800" dirty="0" smtClean="0">
              <a:solidFill>
                <a:srgbClr val="8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Introduction to the Physical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>
                <a:latin typeface="Comic Sans MS" pitchFamily="66" charset="0"/>
              </a:rPr>
              <a:pPr>
                <a:defRPr/>
              </a:pPr>
              <a:t>20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57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-27384"/>
            <a:ext cx="8784976" cy="1143000"/>
          </a:xfrm>
        </p:spPr>
        <p:txBody>
          <a:bodyPr/>
          <a:lstStyle/>
          <a:p>
            <a:r>
              <a:rPr lang="en-US" sz="4000" dirty="0" smtClean="0"/>
              <a:t>Residential Access: Cable Modems</a:t>
            </a:r>
          </a:p>
        </p:txBody>
      </p:sp>
      <p:pic>
        <p:nvPicPr>
          <p:cNvPr id="53253" name="Picture 3" descr="transpo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1132235"/>
            <a:ext cx="6465887" cy="474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622300" y="5949280"/>
            <a:ext cx="45021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dirty="0">
                <a:latin typeface="Arial" charset="0"/>
              </a:rPr>
              <a:t>Diagram: http://www.cabledatacomnews.com/cmic/diagram.html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Introduction to the Physical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>
                <a:latin typeface="Comic Sans MS" pitchFamily="66" charset="0"/>
              </a:rPr>
              <a:pPr>
                <a:defRPr/>
              </a:pPr>
              <a:t>21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-99392"/>
            <a:ext cx="8996362" cy="1143000"/>
          </a:xfrm>
        </p:spPr>
        <p:txBody>
          <a:bodyPr/>
          <a:lstStyle/>
          <a:p>
            <a:r>
              <a:rPr lang="en-US" sz="3600" dirty="0" smtClean="0"/>
              <a:t>Cable Network Architecture: Overview</a:t>
            </a:r>
          </a:p>
        </p:txBody>
      </p:sp>
      <p:pic>
        <p:nvPicPr>
          <p:cNvPr id="54277" name="Picture 3" descr="house_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550" y="3873500"/>
            <a:ext cx="101917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8" name="Picture 4" descr="house_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613" y="4308475"/>
            <a:ext cx="101917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9" name="Picture 5" descr="house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338" y="4064000"/>
            <a:ext cx="1000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4280" name="Group 6"/>
          <p:cNvGrpSpPr>
            <a:grpSpLocks/>
          </p:cNvGrpSpPr>
          <p:nvPr/>
        </p:nvGrpSpPr>
        <p:grpSpPr bwMode="auto">
          <a:xfrm>
            <a:off x="3916363" y="4227513"/>
            <a:ext cx="255587" cy="633412"/>
            <a:chOff x="2055" y="2297"/>
            <a:chExt cx="161" cy="399"/>
          </a:xfrm>
        </p:grpSpPr>
        <p:sp>
          <p:nvSpPr>
            <p:cNvPr id="229383" name="Rectangle 7"/>
            <p:cNvSpPr>
              <a:spLocks noChangeArrowheads="1"/>
            </p:cNvSpPr>
            <p:nvPr/>
          </p:nvSpPr>
          <p:spPr bwMode="auto">
            <a:xfrm rot="-5400000">
              <a:off x="1868" y="2484"/>
              <a:ext cx="398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9384" name="Rectangle 8"/>
            <p:cNvSpPr>
              <a:spLocks noChangeArrowheads="1"/>
            </p:cNvSpPr>
            <p:nvPr/>
          </p:nvSpPr>
          <p:spPr bwMode="auto">
            <a:xfrm>
              <a:off x="2056" y="2297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54281" name="Picture 9" descr="house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138" y="4076700"/>
            <a:ext cx="1000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2" name="Picture 10" descr="house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438" y="5334000"/>
            <a:ext cx="1000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3" name="Picture 11" descr="house_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813" y="5070475"/>
            <a:ext cx="101917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4" name="Picture 12" descr="house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838" y="5524500"/>
            <a:ext cx="1000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4285" name="Group 13"/>
          <p:cNvGrpSpPr>
            <a:grpSpLocks/>
          </p:cNvGrpSpPr>
          <p:nvPr/>
        </p:nvGrpSpPr>
        <p:grpSpPr bwMode="auto">
          <a:xfrm flipV="1">
            <a:off x="6770688" y="4906963"/>
            <a:ext cx="255587" cy="820737"/>
            <a:chOff x="2459" y="2251"/>
            <a:chExt cx="161" cy="517"/>
          </a:xfrm>
        </p:grpSpPr>
        <p:sp>
          <p:nvSpPr>
            <p:cNvPr id="229390" name="Rectangle 14"/>
            <p:cNvSpPr>
              <a:spLocks noChangeArrowheads="1"/>
            </p:cNvSpPr>
            <p:nvPr/>
          </p:nvSpPr>
          <p:spPr bwMode="auto">
            <a:xfrm rot="-5400000">
              <a:off x="2214" y="2496"/>
              <a:ext cx="516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9391" name="Rectangle 15"/>
            <p:cNvSpPr>
              <a:spLocks noChangeArrowheads="1"/>
            </p:cNvSpPr>
            <p:nvPr/>
          </p:nvSpPr>
          <p:spPr bwMode="auto">
            <a:xfrm>
              <a:off x="2460" y="2251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4286" name="Group 16"/>
          <p:cNvGrpSpPr>
            <a:grpSpLocks/>
          </p:cNvGrpSpPr>
          <p:nvPr/>
        </p:nvGrpSpPr>
        <p:grpSpPr bwMode="auto">
          <a:xfrm flipV="1">
            <a:off x="5529263" y="4887913"/>
            <a:ext cx="255587" cy="379412"/>
            <a:chOff x="2315" y="2599"/>
            <a:chExt cx="161" cy="239"/>
          </a:xfrm>
        </p:grpSpPr>
        <p:sp>
          <p:nvSpPr>
            <p:cNvPr id="229393" name="Rectangle 17"/>
            <p:cNvSpPr>
              <a:spLocks noChangeArrowheads="1"/>
            </p:cNvSpPr>
            <p:nvPr/>
          </p:nvSpPr>
          <p:spPr bwMode="auto">
            <a:xfrm rot="-5400000">
              <a:off x="2208" y="2705"/>
              <a:ext cx="238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9394" name="Rectangle 18"/>
            <p:cNvSpPr>
              <a:spLocks noChangeArrowheads="1"/>
            </p:cNvSpPr>
            <p:nvPr/>
          </p:nvSpPr>
          <p:spPr bwMode="auto">
            <a:xfrm>
              <a:off x="2316" y="2599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4287" name="Group 19"/>
          <p:cNvGrpSpPr>
            <a:grpSpLocks/>
          </p:cNvGrpSpPr>
          <p:nvPr/>
        </p:nvGrpSpPr>
        <p:grpSpPr bwMode="auto">
          <a:xfrm flipV="1">
            <a:off x="4094163" y="4900613"/>
            <a:ext cx="255587" cy="633412"/>
            <a:chOff x="2055" y="2297"/>
            <a:chExt cx="161" cy="399"/>
          </a:xfrm>
        </p:grpSpPr>
        <p:sp>
          <p:nvSpPr>
            <p:cNvPr id="229396" name="Rectangle 20"/>
            <p:cNvSpPr>
              <a:spLocks noChangeArrowheads="1"/>
            </p:cNvSpPr>
            <p:nvPr/>
          </p:nvSpPr>
          <p:spPr bwMode="auto">
            <a:xfrm rot="-5400000">
              <a:off x="1868" y="2483"/>
              <a:ext cx="398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9397" name="Rectangle 21"/>
            <p:cNvSpPr>
              <a:spLocks noChangeArrowheads="1"/>
            </p:cNvSpPr>
            <p:nvPr/>
          </p:nvSpPr>
          <p:spPr bwMode="auto">
            <a:xfrm>
              <a:off x="2056" y="2297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4288" name="Group 22"/>
          <p:cNvGrpSpPr>
            <a:grpSpLocks/>
          </p:cNvGrpSpPr>
          <p:nvPr/>
        </p:nvGrpSpPr>
        <p:grpSpPr bwMode="auto">
          <a:xfrm>
            <a:off x="7126288" y="4246563"/>
            <a:ext cx="255587" cy="630237"/>
            <a:chOff x="3561" y="2643"/>
            <a:chExt cx="161" cy="397"/>
          </a:xfrm>
        </p:grpSpPr>
        <p:sp>
          <p:nvSpPr>
            <p:cNvPr id="229399" name="Rectangle 23"/>
            <p:cNvSpPr>
              <a:spLocks noChangeArrowheads="1"/>
            </p:cNvSpPr>
            <p:nvPr/>
          </p:nvSpPr>
          <p:spPr bwMode="auto">
            <a:xfrm rot="-5400000">
              <a:off x="3376" y="2828"/>
              <a:ext cx="396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9400" name="Rectangle 24"/>
            <p:cNvSpPr>
              <a:spLocks noChangeArrowheads="1"/>
            </p:cNvSpPr>
            <p:nvPr/>
          </p:nvSpPr>
          <p:spPr bwMode="auto">
            <a:xfrm>
              <a:off x="3562" y="2643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4289" name="Group 25"/>
          <p:cNvGrpSpPr>
            <a:grpSpLocks/>
          </p:cNvGrpSpPr>
          <p:nvPr/>
        </p:nvGrpSpPr>
        <p:grpSpPr bwMode="auto">
          <a:xfrm>
            <a:off x="5757863" y="4468813"/>
            <a:ext cx="255587" cy="379412"/>
            <a:chOff x="2315" y="2599"/>
            <a:chExt cx="161" cy="239"/>
          </a:xfrm>
        </p:grpSpPr>
        <p:sp>
          <p:nvSpPr>
            <p:cNvPr id="229402" name="Rectangle 26"/>
            <p:cNvSpPr>
              <a:spLocks noChangeArrowheads="1"/>
            </p:cNvSpPr>
            <p:nvPr/>
          </p:nvSpPr>
          <p:spPr bwMode="auto">
            <a:xfrm rot="-5400000">
              <a:off x="2208" y="2706"/>
              <a:ext cx="238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9403" name="Rectangle 27"/>
            <p:cNvSpPr>
              <a:spLocks noChangeArrowheads="1"/>
            </p:cNvSpPr>
            <p:nvPr/>
          </p:nvSpPr>
          <p:spPr bwMode="auto">
            <a:xfrm>
              <a:off x="2316" y="2599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4290" name="Group 28"/>
          <p:cNvGrpSpPr>
            <a:grpSpLocks/>
          </p:cNvGrpSpPr>
          <p:nvPr/>
        </p:nvGrpSpPr>
        <p:grpSpPr bwMode="auto">
          <a:xfrm>
            <a:off x="5221288" y="4030663"/>
            <a:ext cx="255587" cy="820737"/>
            <a:chOff x="2459" y="2251"/>
            <a:chExt cx="161" cy="517"/>
          </a:xfrm>
        </p:grpSpPr>
        <p:sp>
          <p:nvSpPr>
            <p:cNvPr id="229405" name="Rectangle 29"/>
            <p:cNvSpPr>
              <a:spLocks noChangeArrowheads="1"/>
            </p:cNvSpPr>
            <p:nvPr/>
          </p:nvSpPr>
          <p:spPr bwMode="auto">
            <a:xfrm rot="-5400000">
              <a:off x="2214" y="2496"/>
              <a:ext cx="516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9406" name="Rectangle 30"/>
            <p:cNvSpPr>
              <a:spLocks noChangeArrowheads="1"/>
            </p:cNvSpPr>
            <p:nvPr/>
          </p:nvSpPr>
          <p:spPr bwMode="auto">
            <a:xfrm>
              <a:off x="2460" y="2251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29407" name="Rectangle 31"/>
          <p:cNvSpPr>
            <a:spLocks noChangeArrowheads="1"/>
          </p:cNvSpPr>
          <p:nvPr/>
        </p:nvSpPr>
        <p:spPr bwMode="auto">
          <a:xfrm flipV="1">
            <a:off x="2613025" y="4846638"/>
            <a:ext cx="5092700" cy="42862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2" name="Text Box 32"/>
          <p:cNvSpPr txBox="1">
            <a:spLocks noChangeArrowheads="1"/>
          </p:cNvSpPr>
          <p:nvPr/>
        </p:nvSpPr>
        <p:spPr bwMode="auto">
          <a:xfrm>
            <a:off x="4416425" y="5584825"/>
            <a:ext cx="692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home</a:t>
            </a:r>
          </a:p>
        </p:txBody>
      </p:sp>
      <p:pic>
        <p:nvPicPr>
          <p:cNvPr id="54293" name="Picture 33" descr="building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25" y="4356100"/>
            <a:ext cx="1504950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94" name="Text Box 34"/>
          <p:cNvSpPr txBox="1">
            <a:spLocks noChangeArrowheads="1"/>
          </p:cNvSpPr>
          <p:nvPr/>
        </p:nvSpPr>
        <p:spPr bwMode="auto">
          <a:xfrm>
            <a:off x="1127125" y="5140325"/>
            <a:ext cx="1514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cable headend</a:t>
            </a:r>
          </a:p>
        </p:txBody>
      </p:sp>
      <p:sp>
        <p:nvSpPr>
          <p:cNvPr id="54295" name="Text Box 35"/>
          <p:cNvSpPr txBox="1">
            <a:spLocks noChangeArrowheads="1"/>
          </p:cNvSpPr>
          <p:nvPr/>
        </p:nvSpPr>
        <p:spPr bwMode="auto">
          <a:xfrm>
            <a:off x="2146300" y="5711825"/>
            <a:ext cx="19335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600">
                <a:latin typeface="Arial" charset="0"/>
              </a:rPr>
              <a:t>cable distribution</a:t>
            </a:r>
          </a:p>
          <a:p>
            <a:pPr algn="ctr" eaLnBrk="1" hangingPunct="1"/>
            <a:r>
              <a:rPr lang="en-US" sz="1600">
                <a:latin typeface="Arial" charset="0"/>
              </a:rPr>
              <a:t>network (simplified)</a:t>
            </a:r>
          </a:p>
        </p:txBody>
      </p:sp>
      <p:sp>
        <p:nvSpPr>
          <p:cNvPr id="54296" name="Line 36"/>
          <p:cNvSpPr>
            <a:spLocks noChangeShapeType="1"/>
          </p:cNvSpPr>
          <p:nvPr/>
        </p:nvSpPr>
        <p:spPr bwMode="auto">
          <a:xfrm flipV="1">
            <a:off x="3124200" y="4940300"/>
            <a:ext cx="40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7" name="Text Box 37"/>
          <p:cNvSpPr txBox="1">
            <a:spLocks noChangeArrowheads="1"/>
          </p:cNvSpPr>
          <p:nvPr/>
        </p:nvSpPr>
        <p:spPr bwMode="auto">
          <a:xfrm>
            <a:off x="4133850" y="3057525"/>
            <a:ext cx="4376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latin typeface="Comic Sans MS" pitchFamily="66" charset="0"/>
              </a:rPr>
              <a:t>Typically 500 to 5,000 homes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Introduction to the Physical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Comic Sans MS" pitchFamily="66" charset="0"/>
              </a:rPr>
              <a:pPr>
                <a:defRPr/>
              </a:pPr>
              <a:t>22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1562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1" name="Picture 3" descr="house_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550" y="3873500"/>
            <a:ext cx="101917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2" name="Picture 4" descr="house_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613" y="4308475"/>
            <a:ext cx="101917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3" name="Picture 5" descr="house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338" y="4064000"/>
            <a:ext cx="1000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5304" name="Group 6"/>
          <p:cNvGrpSpPr>
            <a:grpSpLocks/>
          </p:cNvGrpSpPr>
          <p:nvPr/>
        </p:nvGrpSpPr>
        <p:grpSpPr bwMode="auto">
          <a:xfrm>
            <a:off x="3916363" y="4227513"/>
            <a:ext cx="255587" cy="633412"/>
            <a:chOff x="2055" y="2297"/>
            <a:chExt cx="161" cy="399"/>
          </a:xfrm>
        </p:grpSpPr>
        <p:sp>
          <p:nvSpPr>
            <p:cNvPr id="231431" name="Rectangle 7"/>
            <p:cNvSpPr>
              <a:spLocks noChangeArrowheads="1"/>
            </p:cNvSpPr>
            <p:nvPr/>
          </p:nvSpPr>
          <p:spPr bwMode="auto">
            <a:xfrm rot="-5400000">
              <a:off x="1868" y="2484"/>
              <a:ext cx="398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1432" name="Rectangle 8"/>
            <p:cNvSpPr>
              <a:spLocks noChangeArrowheads="1"/>
            </p:cNvSpPr>
            <p:nvPr/>
          </p:nvSpPr>
          <p:spPr bwMode="auto">
            <a:xfrm>
              <a:off x="2056" y="2297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55305" name="Picture 9" descr="house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138" y="4076700"/>
            <a:ext cx="1000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6" name="Picture 10" descr="house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438" y="5334000"/>
            <a:ext cx="1000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7" name="Picture 11" descr="house_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813" y="5070475"/>
            <a:ext cx="101917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8" name="Picture 12" descr="house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838" y="5524500"/>
            <a:ext cx="1000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5309" name="Group 13"/>
          <p:cNvGrpSpPr>
            <a:grpSpLocks/>
          </p:cNvGrpSpPr>
          <p:nvPr/>
        </p:nvGrpSpPr>
        <p:grpSpPr bwMode="auto">
          <a:xfrm flipV="1">
            <a:off x="6770688" y="4906963"/>
            <a:ext cx="255587" cy="820737"/>
            <a:chOff x="2459" y="2251"/>
            <a:chExt cx="161" cy="517"/>
          </a:xfrm>
        </p:grpSpPr>
        <p:sp>
          <p:nvSpPr>
            <p:cNvPr id="231438" name="Rectangle 14"/>
            <p:cNvSpPr>
              <a:spLocks noChangeArrowheads="1"/>
            </p:cNvSpPr>
            <p:nvPr/>
          </p:nvSpPr>
          <p:spPr bwMode="auto">
            <a:xfrm rot="-5400000">
              <a:off x="2214" y="2496"/>
              <a:ext cx="516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1439" name="Rectangle 15"/>
            <p:cNvSpPr>
              <a:spLocks noChangeArrowheads="1"/>
            </p:cNvSpPr>
            <p:nvPr/>
          </p:nvSpPr>
          <p:spPr bwMode="auto">
            <a:xfrm>
              <a:off x="2460" y="2251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5310" name="Group 16"/>
          <p:cNvGrpSpPr>
            <a:grpSpLocks/>
          </p:cNvGrpSpPr>
          <p:nvPr/>
        </p:nvGrpSpPr>
        <p:grpSpPr bwMode="auto">
          <a:xfrm flipV="1">
            <a:off x="5529263" y="4887913"/>
            <a:ext cx="255587" cy="379412"/>
            <a:chOff x="2315" y="2599"/>
            <a:chExt cx="161" cy="239"/>
          </a:xfrm>
        </p:grpSpPr>
        <p:sp>
          <p:nvSpPr>
            <p:cNvPr id="231441" name="Rectangle 17"/>
            <p:cNvSpPr>
              <a:spLocks noChangeArrowheads="1"/>
            </p:cNvSpPr>
            <p:nvPr/>
          </p:nvSpPr>
          <p:spPr bwMode="auto">
            <a:xfrm rot="-5400000">
              <a:off x="2208" y="2705"/>
              <a:ext cx="238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1442" name="Rectangle 18"/>
            <p:cNvSpPr>
              <a:spLocks noChangeArrowheads="1"/>
            </p:cNvSpPr>
            <p:nvPr/>
          </p:nvSpPr>
          <p:spPr bwMode="auto">
            <a:xfrm>
              <a:off x="2316" y="2599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5311" name="Group 19"/>
          <p:cNvGrpSpPr>
            <a:grpSpLocks/>
          </p:cNvGrpSpPr>
          <p:nvPr/>
        </p:nvGrpSpPr>
        <p:grpSpPr bwMode="auto">
          <a:xfrm flipV="1">
            <a:off x="4094163" y="4900613"/>
            <a:ext cx="255587" cy="633412"/>
            <a:chOff x="2055" y="2297"/>
            <a:chExt cx="161" cy="399"/>
          </a:xfrm>
        </p:grpSpPr>
        <p:sp>
          <p:nvSpPr>
            <p:cNvPr id="231444" name="Rectangle 20"/>
            <p:cNvSpPr>
              <a:spLocks noChangeArrowheads="1"/>
            </p:cNvSpPr>
            <p:nvPr/>
          </p:nvSpPr>
          <p:spPr bwMode="auto">
            <a:xfrm rot="-5400000">
              <a:off x="1868" y="2483"/>
              <a:ext cx="398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1445" name="Rectangle 21"/>
            <p:cNvSpPr>
              <a:spLocks noChangeArrowheads="1"/>
            </p:cNvSpPr>
            <p:nvPr/>
          </p:nvSpPr>
          <p:spPr bwMode="auto">
            <a:xfrm>
              <a:off x="2056" y="2297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5312" name="Group 22"/>
          <p:cNvGrpSpPr>
            <a:grpSpLocks/>
          </p:cNvGrpSpPr>
          <p:nvPr/>
        </p:nvGrpSpPr>
        <p:grpSpPr bwMode="auto">
          <a:xfrm>
            <a:off x="7126288" y="4246563"/>
            <a:ext cx="255587" cy="630237"/>
            <a:chOff x="3561" y="2643"/>
            <a:chExt cx="161" cy="397"/>
          </a:xfrm>
        </p:grpSpPr>
        <p:sp>
          <p:nvSpPr>
            <p:cNvPr id="231447" name="Rectangle 23"/>
            <p:cNvSpPr>
              <a:spLocks noChangeArrowheads="1"/>
            </p:cNvSpPr>
            <p:nvPr/>
          </p:nvSpPr>
          <p:spPr bwMode="auto">
            <a:xfrm rot="-5400000">
              <a:off x="3376" y="2828"/>
              <a:ext cx="396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1448" name="Rectangle 24"/>
            <p:cNvSpPr>
              <a:spLocks noChangeArrowheads="1"/>
            </p:cNvSpPr>
            <p:nvPr/>
          </p:nvSpPr>
          <p:spPr bwMode="auto">
            <a:xfrm>
              <a:off x="3562" y="2643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5313" name="Group 25"/>
          <p:cNvGrpSpPr>
            <a:grpSpLocks/>
          </p:cNvGrpSpPr>
          <p:nvPr/>
        </p:nvGrpSpPr>
        <p:grpSpPr bwMode="auto">
          <a:xfrm>
            <a:off x="5757863" y="4468813"/>
            <a:ext cx="255587" cy="379412"/>
            <a:chOff x="2315" y="2599"/>
            <a:chExt cx="161" cy="239"/>
          </a:xfrm>
        </p:grpSpPr>
        <p:sp>
          <p:nvSpPr>
            <p:cNvPr id="231450" name="Rectangle 26"/>
            <p:cNvSpPr>
              <a:spLocks noChangeArrowheads="1"/>
            </p:cNvSpPr>
            <p:nvPr/>
          </p:nvSpPr>
          <p:spPr bwMode="auto">
            <a:xfrm rot="-5400000">
              <a:off x="2208" y="2706"/>
              <a:ext cx="238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1451" name="Rectangle 27"/>
            <p:cNvSpPr>
              <a:spLocks noChangeArrowheads="1"/>
            </p:cNvSpPr>
            <p:nvPr/>
          </p:nvSpPr>
          <p:spPr bwMode="auto">
            <a:xfrm>
              <a:off x="2316" y="2599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5314" name="Group 28"/>
          <p:cNvGrpSpPr>
            <a:grpSpLocks/>
          </p:cNvGrpSpPr>
          <p:nvPr/>
        </p:nvGrpSpPr>
        <p:grpSpPr bwMode="auto">
          <a:xfrm>
            <a:off x="5221288" y="4030663"/>
            <a:ext cx="255587" cy="820737"/>
            <a:chOff x="2459" y="2251"/>
            <a:chExt cx="161" cy="517"/>
          </a:xfrm>
        </p:grpSpPr>
        <p:sp>
          <p:nvSpPr>
            <p:cNvPr id="231453" name="Rectangle 29"/>
            <p:cNvSpPr>
              <a:spLocks noChangeArrowheads="1"/>
            </p:cNvSpPr>
            <p:nvPr/>
          </p:nvSpPr>
          <p:spPr bwMode="auto">
            <a:xfrm rot="-5400000">
              <a:off x="2214" y="2496"/>
              <a:ext cx="516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1454" name="Rectangle 30"/>
            <p:cNvSpPr>
              <a:spLocks noChangeArrowheads="1"/>
            </p:cNvSpPr>
            <p:nvPr/>
          </p:nvSpPr>
          <p:spPr bwMode="auto">
            <a:xfrm>
              <a:off x="2460" y="2251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31455" name="Rectangle 31"/>
          <p:cNvSpPr>
            <a:spLocks noChangeArrowheads="1"/>
          </p:cNvSpPr>
          <p:nvPr/>
        </p:nvSpPr>
        <p:spPr bwMode="auto">
          <a:xfrm flipV="1">
            <a:off x="2613025" y="4846638"/>
            <a:ext cx="5092700" cy="42862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16" name="Text Box 32"/>
          <p:cNvSpPr txBox="1">
            <a:spLocks noChangeArrowheads="1"/>
          </p:cNvSpPr>
          <p:nvPr/>
        </p:nvSpPr>
        <p:spPr bwMode="auto">
          <a:xfrm>
            <a:off x="4416425" y="5584825"/>
            <a:ext cx="692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home</a:t>
            </a:r>
          </a:p>
        </p:txBody>
      </p:sp>
      <p:pic>
        <p:nvPicPr>
          <p:cNvPr id="55317" name="Picture 33" descr="building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25" y="4356100"/>
            <a:ext cx="1504950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18" name="Text Box 34"/>
          <p:cNvSpPr txBox="1">
            <a:spLocks noChangeArrowheads="1"/>
          </p:cNvSpPr>
          <p:nvPr/>
        </p:nvSpPr>
        <p:spPr bwMode="auto">
          <a:xfrm>
            <a:off x="1127125" y="5140325"/>
            <a:ext cx="1514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cable headend</a:t>
            </a:r>
          </a:p>
        </p:txBody>
      </p:sp>
      <p:sp>
        <p:nvSpPr>
          <p:cNvPr id="55319" name="Text Box 35"/>
          <p:cNvSpPr txBox="1">
            <a:spLocks noChangeArrowheads="1"/>
          </p:cNvSpPr>
          <p:nvPr/>
        </p:nvSpPr>
        <p:spPr bwMode="auto">
          <a:xfrm>
            <a:off x="2257425" y="5711825"/>
            <a:ext cx="17065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600">
                <a:latin typeface="Arial" charset="0"/>
              </a:rPr>
              <a:t>cable distribution</a:t>
            </a:r>
          </a:p>
          <a:p>
            <a:pPr algn="ctr" eaLnBrk="1" hangingPunct="1"/>
            <a:r>
              <a:rPr lang="en-US" sz="1600">
                <a:latin typeface="Arial" charset="0"/>
              </a:rPr>
              <a:t>network</a:t>
            </a:r>
          </a:p>
        </p:txBody>
      </p:sp>
      <p:sp>
        <p:nvSpPr>
          <p:cNvPr id="55320" name="Line 36"/>
          <p:cNvSpPr>
            <a:spLocks noChangeShapeType="1"/>
          </p:cNvSpPr>
          <p:nvPr/>
        </p:nvSpPr>
        <p:spPr bwMode="auto">
          <a:xfrm flipV="1">
            <a:off x="3124200" y="4940300"/>
            <a:ext cx="40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304800" y="1520825"/>
            <a:ext cx="2552700" cy="2873375"/>
            <a:chOff x="192" y="958"/>
            <a:chExt cx="1608" cy="1810"/>
          </a:xfrm>
        </p:grpSpPr>
        <p:sp>
          <p:nvSpPr>
            <p:cNvPr id="55322" name="Freeform 38"/>
            <p:cNvSpPr>
              <a:spLocks/>
            </p:cNvSpPr>
            <p:nvPr/>
          </p:nvSpPr>
          <p:spPr bwMode="auto">
            <a:xfrm>
              <a:off x="336" y="1856"/>
              <a:ext cx="1432" cy="912"/>
            </a:xfrm>
            <a:custGeom>
              <a:avLst/>
              <a:gdLst>
                <a:gd name="T0" fmla="*/ 544 w 1432"/>
                <a:gd name="T1" fmla="*/ 912 h 912"/>
                <a:gd name="T2" fmla="*/ 0 w 1432"/>
                <a:gd name="T3" fmla="*/ 224 h 912"/>
                <a:gd name="T4" fmla="*/ 288 w 1432"/>
                <a:gd name="T5" fmla="*/ 400 h 912"/>
                <a:gd name="T6" fmla="*/ 672 w 1432"/>
                <a:gd name="T7" fmla="*/ 512 h 912"/>
                <a:gd name="T8" fmla="*/ 960 w 1432"/>
                <a:gd name="T9" fmla="*/ 464 h 912"/>
                <a:gd name="T10" fmla="*/ 1176 w 1432"/>
                <a:gd name="T11" fmla="*/ 336 h 912"/>
                <a:gd name="T12" fmla="*/ 1432 w 1432"/>
                <a:gd name="T13" fmla="*/ 0 h 912"/>
                <a:gd name="T14" fmla="*/ 1016 w 1432"/>
                <a:gd name="T15" fmla="*/ 896 h 912"/>
                <a:gd name="T16" fmla="*/ 544 w 1432"/>
                <a:gd name="T17" fmla="*/ 912 h 9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32"/>
                <a:gd name="T28" fmla="*/ 0 h 912"/>
                <a:gd name="T29" fmla="*/ 1432 w 1432"/>
                <a:gd name="T30" fmla="*/ 912 h 9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32" h="912">
                  <a:moveTo>
                    <a:pt x="544" y="912"/>
                  </a:moveTo>
                  <a:lnTo>
                    <a:pt x="0" y="224"/>
                  </a:lnTo>
                  <a:lnTo>
                    <a:pt x="288" y="400"/>
                  </a:lnTo>
                  <a:lnTo>
                    <a:pt x="672" y="512"/>
                  </a:lnTo>
                  <a:lnTo>
                    <a:pt x="960" y="464"/>
                  </a:lnTo>
                  <a:lnTo>
                    <a:pt x="1176" y="336"/>
                  </a:lnTo>
                  <a:lnTo>
                    <a:pt x="1432" y="0"/>
                  </a:lnTo>
                  <a:lnTo>
                    <a:pt x="1016" y="896"/>
                  </a:lnTo>
                  <a:lnTo>
                    <a:pt x="544" y="912"/>
                  </a:lnTo>
                  <a:close/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3" name="Oval 39"/>
            <p:cNvSpPr>
              <a:spLocks noChangeArrowheads="1"/>
            </p:cNvSpPr>
            <p:nvPr/>
          </p:nvSpPr>
          <p:spPr bwMode="auto">
            <a:xfrm>
              <a:off x="192" y="968"/>
              <a:ext cx="1608" cy="13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5324" name="Group 40"/>
            <p:cNvGrpSpPr>
              <a:grpSpLocks/>
            </p:cNvGrpSpPr>
            <p:nvPr/>
          </p:nvGrpSpPr>
          <p:grpSpPr bwMode="auto">
            <a:xfrm>
              <a:off x="399" y="958"/>
              <a:ext cx="1215" cy="1341"/>
              <a:chOff x="351" y="918"/>
              <a:chExt cx="1215" cy="1341"/>
            </a:xfrm>
          </p:grpSpPr>
          <p:sp>
            <p:nvSpPr>
              <p:cNvPr id="231465" name="Rectangle 41"/>
              <p:cNvSpPr>
                <a:spLocks noChangeArrowheads="1"/>
              </p:cNvSpPr>
              <p:nvPr/>
            </p:nvSpPr>
            <p:spPr bwMode="auto">
              <a:xfrm rot="5400000" flipH="1">
                <a:off x="713" y="1846"/>
                <a:ext cx="310" cy="27"/>
              </a:xfrm>
              <a:prstGeom prst="rect">
                <a:avLst/>
              </a:prstGeom>
              <a:gradFill rotWithShape="1">
                <a:gsLst>
                  <a:gs pos="0">
                    <a:schemeClr val="tx1"/>
                  </a:gs>
                  <a:gs pos="50000">
                    <a:schemeClr val="bg1"/>
                  </a:gs>
                  <a:gs pos="100000">
                    <a:schemeClr val="tx1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1466" name="Rectangle 42"/>
              <p:cNvSpPr>
                <a:spLocks noChangeArrowheads="1"/>
              </p:cNvSpPr>
              <p:nvPr/>
            </p:nvSpPr>
            <p:spPr bwMode="auto">
              <a:xfrm rot="5400000" flipH="1">
                <a:off x="537" y="1542"/>
                <a:ext cx="310" cy="27"/>
              </a:xfrm>
              <a:prstGeom prst="rect">
                <a:avLst/>
              </a:prstGeom>
              <a:gradFill rotWithShape="1">
                <a:gsLst>
                  <a:gs pos="0">
                    <a:schemeClr val="tx1"/>
                  </a:gs>
                  <a:gs pos="50000">
                    <a:schemeClr val="bg1"/>
                  </a:gs>
                  <a:gs pos="100000">
                    <a:schemeClr val="tx1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1467" name="Rectangle 43"/>
              <p:cNvSpPr>
                <a:spLocks noChangeArrowheads="1"/>
              </p:cNvSpPr>
              <p:nvPr/>
            </p:nvSpPr>
            <p:spPr bwMode="auto">
              <a:xfrm rot="5400000" flipH="1">
                <a:off x="1073" y="1534"/>
                <a:ext cx="310" cy="27"/>
              </a:xfrm>
              <a:prstGeom prst="rect">
                <a:avLst/>
              </a:prstGeom>
              <a:gradFill rotWithShape="1">
                <a:gsLst>
                  <a:gs pos="0">
                    <a:schemeClr val="tx1"/>
                  </a:gs>
                  <a:gs pos="50000">
                    <a:schemeClr val="bg1"/>
                  </a:gs>
                  <a:gs pos="100000">
                    <a:schemeClr val="tx1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pic>
            <p:nvPicPr>
              <p:cNvPr id="55328" name="Picture 44" descr="pedge_6600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1" y="1126"/>
                <a:ext cx="461" cy="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5329" name="Picture 45" descr="pedge_6600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5" y="1150"/>
                <a:ext cx="461" cy="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5330" name="Picture 46" descr="pedge_6600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1" y="1822"/>
                <a:ext cx="461" cy="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31471" name="Rectangle 47"/>
              <p:cNvSpPr>
                <a:spLocks noChangeArrowheads="1"/>
              </p:cNvSpPr>
              <p:nvPr/>
            </p:nvSpPr>
            <p:spPr bwMode="auto">
              <a:xfrm flipV="1">
                <a:off x="454" y="1685"/>
                <a:ext cx="1112" cy="27"/>
              </a:xfrm>
              <a:prstGeom prst="rect">
                <a:avLst/>
              </a:prstGeom>
              <a:gradFill rotWithShape="1">
                <a:gsLst>
                  <a:gs pos="0">
                    <a:schemeClr val="tx1"/>
                  </a:gs>
                  <a:gs pos="50000">
                    <a:schemeClr val="bg1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332" name="Text Box 48"/>
              <p:cNvSpPr txBox="1">
                <a:spLocks noChangeArrowheads="1"/>
              </p:cNvSpPr>
              <p:nvPr/>
            </p:nvSpPr>
            <p:spPr bwMode="auto">
              <a:xfrm>
                <a:off x="710" y="918"/>
                <a:ext cx="62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1600">
                    <a:latin typeface="Arial" charset="0"/>
                  </a:rPr>
                  <a:t>server(s)</a:t>
                </a:r>
              </a:p>
            </p:txBody>
          </p:sp>
        </p:grp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Introduction to the Physical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Comic Sans MS" pitchFamily="66" charset="0"/>
              </a:rPr>
              <a:pPr>
                <a:defRPr/>
              </a:pPr>
              <a:t>23</a:t>
            </a:fld>
            <a:endParaRPr lang="en-US" dirty="0">
              <a:latin typeface="Comic Sans MS" pitchFamily="66" charset="0"/>
            </a:endParaRPr>
          </a:p>
        </p:txBody>
      </p:sp>
      <p:sp>
        <p:nvSpPr>
          <p:cNvPr id="5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396536" cy="792162"/>
          </a:xfrm>
        </p:spPr>
        <p:txBody>
          <a:bodyPr/>
          <a:lstStyle/>
          <a:p>
            <a:r>
              <a:rPr lang="en-US" sz="3600" dirty="0" smtClean="0"/>
              <a:t>Cable Network Architecture: Overview</a:t>
            </a:r>
          </a:p>
        </p:txBody>
      </p:sp>
    </p:spTree>
    <p:extLst>
      <p:ext uri="{BB962C8B-B14F-4D97-AF65-F5344CB8AC3E}">
        <p14:creationId xmlns:p14="http://schemas.microsoft.com/office/powerpoint/2010/main" val="30411660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5" name="Picture 3" descr="house_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550" y="3873500"/>
            <a:ext cx="101917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6" name="Picture 4" descr="house_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613" y="4308475"/>
            <a:ext cx="101917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7" name="Picture 5" descr="house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338" y="4064000"/>
            <a:ext cx="1000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6328" name="Group 6"/>
          <p:cNvGrpSpPr>
            <a:grpSpLocks/>
          </p:cNvGrpSpPr>
          <p:nvPr/>
        </p:nvGrpSpPr>
        <p:grpSpPr bwMode="auto">
          <a:xfrm>
            <a:off x="3916363" y="4227513"/>
            <a:ext cx="255587" cy="633412"/>
            <a:chOff x="2055" y="2297"/>
            <a:chExt cx="161" cy="399"/>
          </a:xfrm>
        </p:grpSpPr>
        <p:sp>
          <p:nvSpPr>
            <p:cNvPr id="233479" name="Rectangle 7"/>
            <p:cNvSpPr>
              <a:spLocks noChangeArrowheads="1"/>
            </p:cNvSpPr>
            <p:nvPr/>
          </p:nvSpPr>
          <p:spPr bwMode="auto">
            <a:xfrm rot="-5400000">
              <a:off x="1868" y="2484"/>
              <a:ext cx="398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3480" name="Rectangle 8"/>
            <p:cNvSpPr>
              <a:spLocks noChangeArrowheads="1"/>
            </p:cNvSpPr>
            <p:nvPr/>
          </p:nvSpPr>
          <p:spPr bwMode="auto">
            <a:xfrm>
              <a:off x="2056" y="2297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56329" name="Picture 9" descr="house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138" y="4076700"/>
            <a:ext cx="1000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30" name="Picture 10" descr="house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438" y="5334000"/>
            <a:ext cx="1000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31" name="Picture 11" descr="house_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813" y="5070475"/>
            <a:ext cx="101917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32" name="Picture 12" descr="house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838" y="5524500"/>
            <a:ext cx="1000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6333" name="Group 13"/>
          <p:cNvGrpSpPr>
            <a:grpSpLocks/>
          </p:cNvGrpSpPr>
          <p:nvPr/>
        </p:nvGrpSpPr>
        <p:grpSpPr bwMode="auto">
          <a:xfrm flipV="1">
            <a:off x="6770688" y="4906963"/>
            <a:ext cx="255587" cy="820737"/>
            <a:chOff x="2459" y="2251"/>
            <a:chExt cx="161" cy="517"/>
          </a:xfrm>
        </p:grpSpPr>
        <p:sp>
          <p:nvSpPr>
            <p:cNvPr id="233486" name="Rectangle 14"/>
            <p:cNvSpPr>
              <a:spLocks noChangeArrowheads="1"/>
            </p:cNvSpPr>
            <p:nvPr/>
          </p:nvSpPr>
          <p:spPr bwMode="auto">
            <a:xfrm rot="-5400000">
              <a:off x="2214" y="2496"/>
              <a:ext cx="516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3487" name="Rectangle 15"/>
            <p:cNvSpPr>
              <a:spLocks noChangeArrowheads="1"/>
            </p:cNvSpPr>
            <p:nvPr/>
          </p:nvSpPr>
          <p:spPr bwMode="auto">
            <a:xfrm>
              <a:off x="2460" y="2251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6334" name="Group 16"/>
          <p:cNvGrpSpPr>
            <a:grpSpLocks/>
          </p:cNvGrpSpPr>
          <p:nvPr/>
        </p:nvGrpSpPr>
        <p:grpSpPr bwMode="auto">
          <a:xfrm flipV="1">
            <a:off x="5529263" y="4887913"/>
            <a:ext cx="255587" cy="379412"/>
            <a:chOff x="2315" y="2599"/>
            <a:chExt cx="161" cy="239"/>
          </a:xfrm>
        </p:grpSpPr>
        <p:sp>
          <p:nvSpPr>
            <p:cNvPr id="233489" name="Rectangle 17"/>
            <p:cNvSpPr>
              <a:spLocks noChangeArrowheads="1"/>
            </p:cNvSpPr>
            <p:nvPr/>
          </p:nvSpPr>
          <p:spPr bwMode="auto">
            <a:xfrm rot="-5400000">
              <a:off x="2208" y="2705"/>
              <a:ext cx="238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3490" name="Rectangle 18"/>
            <p:cNvSpPr>
              <a:spLocks noChangeArrowheads="1"/>
            </p:cNvSpPr>
            <p:nvPr/>
          </p:nvSpPr>
          <p:spPr bwMode="auto">
            <a:xfrm>
              <a:off x="2316" y="2599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6335" name="Group 19"/>
          <p:cNvGrpSpPr>
            <a:grpSpLocks/>
          </p:cNvGrpSpPr>
          <p:nvPr/>
        </p:nvGrpSpPr>
        <p:grpSpPr bwMode="auto">
          <a:xfrm flipV="1">
            <a:off x="4094163" y="4900613"/>
            <a:ext cx="255587" cy="633412"/>
            <a:chOff x="2055" y="2297"/>
            <a:chExt cx="161" cy="399"/>
          </a:xfrm>
        </p:grpSpPr>
        <p:sp>
          <p:nvSpPr>
            <p:cNvPr id="233492" name="Rectangle 20"/>
            <p:cNvSpPr>
              <a:spLocks noChangeArrowheads="1"/>
            </p:cNvSpPr>
            <p:nvPr/>
          </p:nvSpPr>
          <p:spPr bwMode="auto">
            <a:xfrm rot="-5400000">
              <a:off x="1868" y="2483"/>
              <a:ext cx="398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3493" name="Rectangle 21"/>
            <p:cNvSpPr>
              <a:spLocks noChangeArrowheads="1"/>
            </p:cNvSpPr>
            <p:nvPr/>
          </p:nvSpPr>
          <p:spPr bwMode="auto">
            <a:xfrm>
              <a:off x="2056" y="2297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6336" name="Group 22"/>
          <p:cNvGrpSpPr>
            <a:grpSpLocks/>
          </p:cNvGrpSpPr>
          <p:nvPr/>
        </p:nvGrpSpPr>
        <p:grpSpPr bwMode="auto">
          <a:xfrm>
            <a:off x="7126288" y="4246563"/>
            <a:ext cx="255587" cy="630237"/>
            <a:chOff x="3561" y="2643"/>
            <a:chExt cx="161" cy="397"/>
          </a:xfrm>
        </p:grpSpPr>
        <p:sp>
          <p:nvSpPr>
            <p:cNvPr id="233495" name="Rectangle 23"/>
            <p:cNvSpPr>
              <a:spLocks noChangeArrowheads="1"/>
            </p:cNvSpPr>
            <p:nvPr/>
          </p:nvSpPr>
          <p:spPr bwMode="auto">
            <a:xfrm rot="-5400000">
              <a:off x="3376" y="2828"/>
              <a:ext cx="396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3496" name="Rectangle 24"/>
            <p:cNvSpPr>
              <a:spLocks noChangeArrowheads="1"/>
            </p:cNvSpPr>
            <p:nvPr/>
          </p:nvSpPr>
          <p:spPr bwMode="auto">
            <a:xfrm>
              <a:off x="3562" y="2643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6337" name="Group 25"/>
          <p:cNvGrpSpPr>
            <a:grpSpLocks/>
          </p:cNvGrpSpPr>
          <p:nvPr/>
        </p:nvGrpSpPr>
        <p:grpSpPr bwMode="auto">
          <a:xfrm>
            <a:off x="5757863" y="4468813"/>
            <a:ext cx="255587" cy="379412"/>
            <a:chOff x="2315" y="2599"/>
            <a:chExt cx="161" cy="239"/>
          </a:xfrm>
        </p:grpSpPr>
        <p:sp>
          <p:nvSpPr>
            <p:cNvPr id="233498" name="Rectangle 26"/>
            <p:cNvSpPr>
              <a:spLocks noChangeArrowheads="1"/>
            </p:cNvSpPr>
            <p:nvPr/>
          </p:nvSpPr>
          <p:spPr bwMode="auto">
            <a:xfrm rot="-5400000">
              <a:off x="2208" y="2706"/>
              <a:ext cx="238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3499" name="Rectangle 27"/>
            <p:cNvSpPr>
              <a:spLocks noChangeArrowheads="1"/>
            </p:cNvSpPr>
            <p:nvPr/>
          </p:nvSpPr>
          <p:spPr bwMode="auto">
            <a:xfrm>
              <a:off x="2316" y="2599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6338" name="Group 28"/>
          <p:cNvGrpSpPr>
            <a:grpSpLocks/>
          </p:cNvGrpSpPr>
          <p:nvPr/>
        </p:nvGrpSpPr>
        <p:grpSpPr bwMode="auto">
          <a:xfrm>
            <a:off x="5221288" y="4030663"/>
            <a:ext cx="255587" cy="820737"/>
            <a:chOff x="2459" y="2251"/>
            <a:chExt cx="161" cy="517"/>
          </a:xfrm>
        </p:grpSpPr>
        <p:sp>
          <p:nvSpPr>
            <p:cNvPr id="233501" name="Rectangle 29"/>
            <p:cNvSpPr>
              <a:spLocks noChangeArrowheads="1"/>
            </p:cNvSpPr>
            <p:nvPr/>
          </p:nvSpPr>
          <p:spPr bwMode="auto">
            <a:xfrm rot="-5400000">
              <a:off x="2214" y="2496"/>
              <a:ext cx="516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3502" name="Rectangle 30"/>
            <p:cNvSpPr>
              <a:spLocks noChangeArrowheads="1"/>
            </p:cNvSpPr>
            <p:nvPr/>
          </p:nvSpPr>
          <p:spPr bwMode="auto">
            <a:xfrm>
              <a:off x="2460" y="2251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33503" name="Rectangle 31"/>
          <p:cNvSpPr>
            <a:spLocks noChangeArrowheads="1"/>
          </p:cNvSpPr>
          <p:nvPr/>
        </p:nvSpPr>
        <p:spPr bwMode="auto">
          <a:xfrm flipV="1">
            <a:off x="2613025" y="4846638"/>
            <a:ext cx="5092700" cy="42862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6340" name="Text Box 32"/>
          <p:cNvSpPr txBox="1">
            <a:spLocks noChangeArrowheads="1"/>
          </p:cNvSpPr>
          <p:nvPr/>
        </p:nvSpPr>
        <p:spPr bwMode="auto">
          <a:xfrm>
            <a:off x="4416425" y="5584825"/>
            <a:ext cx="692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home</a:t>
            </a:r>
          </a:p>
        </p:txBody>
      </p:sp>
      <p:pic>
        <p:nvPicPr>
          <p:cNvPr id="56341" name="Picture 33" descr="building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25" y="4356100"/>
            <a:ext cx="1504950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42" name="Text Box 34"/>
          <p:cNvSpPr txBox="1">
            <a:spLocks noChangeArrowheads="1"/>
          </p:cNvSpPr>
          <p:nvPr/>
        </p:nvSpPr>
        <p:spPr bwMode="auto">
          <a:xfrm>
            <a:off x="1127125" y="5140325"/>
            <a:ext cx="1514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cable headend</a:t>
            </a:r>
          </a:p>
        </p:txBody>
      </p:sp>
      <p:sp>
        <p:nvSpPr>
          <p:cNvPr id="56343" name="Text Box 35"/>
          <p:cNvSpPr txBox="1">
            <a:spLocks noChangeArrowheads="1"/>
          </p:cNvSpPr>
          <p:nvPr/>
        </p:nvSpPr>
        <p:spPr bwMode="auto">
          <a:xfrm>
            <a:off x="2146300" y="5711825"/>
            <a:ext cx="19335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600">
                <a:latin typeface="Arial" charset="0"/>
              </a:rPr>
              <a:t>cable distribution</a:t>
            </a:r>
          </a:p>
          <a:p>
            <a:pPr algn="ctr" eaLnBrk="1" hangingPunct="1"/>
            <a:r>
              <a:rPr lang="en-US" sz="1600">
                <a:latin typeface="Arial" charset="0"/>
              </a:rPr>
              <a:t>network (simplified)</a:t>
            </a:r>
          </a:p>
        </p:txBody>
      </p:sp>
      <p:sp>
        <p:nvSpPr>
          <p:cNvPr id="56344" name="Line 36"/>
          <p:cNvSpPr>
            <a:spLocks noChangeShapeType="1"/>
          </p:cNvSpPr>
          <p:nvPr/>
        </p:nvSpPr>
        <p:spPr bwMode="auto">
          <a:xfrm flipV="1">
            <a:off x="3124200" y="4940300"/>
            <a:ext cx="40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3429000" y="1181100"/>
            <a:ext cx="5232400" cy="2806700"/>
            <a:chOff x="2160" y="744"/>
            <a:chExt cx="3296" cy="1768"/>
          </a:xfrm>
        </p:grpSpPr>
        <p:sp>
          <p:nvSpPr>
            <p:cNvPr id="56346" name="Freeform 38"/>
            <p:cNvSpPr>
              <a:spLocks/>
            </p:cNvSpPr>
            <p:nvPr/>
          </p:nvSpPr>
          <p:spPr bwMode="auto">
            <a:xfrm>
              <a:off x="2544" y="2048"/>
              <a:ext cx="2432" cy="464"/>
            </a:xfrm>
            <a:custGeom>
              <a:avLst/>
              <a:gdLst>
                <a:gd name="T0" fmla="*/ 912 w 2432"/>
                <a:gd name="T1" fmla="*/ 448 h 464"/>
                <a:gd name="T2" fmla="*/ 1496 w 2432"/>
                <a:gd name="T3" fmla="*/ 464 h 464"/>
                <a:gd name="T4" fmla="*/ 2432 w 2432"/>
                <a:gd name="T5" fmla="*/ 48 h 464"/>
                <a:gd name="T6" fmla="*/ 1784 w 2432"/>
                <a:gd name="T7" fmla="*/ 176 h 464"/>
                <a:gd name="T8" fmla="*/ 864 w 2432"/>
                <a:gd name="T9" fmla="*/ 208 h 464"/>
                <a:gd name="T10" fmla="*/ 0 w 2432"/>
                <a:gd name="T11" fmla="*/ 0 h 4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32"/>
                <a:gd name="T19" fmla="*/ 0 h 464"/>
                <a:gd name="T20" fmla="*/ 2432 w 2432"/>
                <a:gd name="T21" fmla="*/ 464 h 46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32" h="464">
                  <a:moveTo>
                    <a:pt x="912" y="448"/>
                  </a:moveTo>
                  <a:lnTo>
                    <a:pt x="1496" y="464"/>
                  </a:lnTo>
                  <a:lnTo>
                    <a:pt x="2432" y="48"/>
                  </a:lnTo>
                  <a:lnTo>
                    <a:pt x="1784" y="176"/>
                  </a:lnTo>
                  <a:lnTo>
                    <a:pt x="864" y="20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chemeClr val="tx2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47" name="Oval 39"/>
            <p:cNvSpPr>
              <a:spLocks noChangeArrowheads="1"/>
            </p:cNvSpPr>
            <p:nvPr/>
          </p:nvSpPr>
          <p:spPr bwMode="auto">
            <a:xfrm>
              <a:off x="2160" y="744"/>
              <a:ext cx="3296" cy="156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6348" name="Picture 40" descr="house_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2" y="1044"/>
              <a:ext cx="2955" cy="1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Introduction to the Physical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+mn-lt"/>
                <a:cs typeface="Consolas" pitchFamily="49" charset="0"/>
              </a:rPr>
              <a:pPr>
                <a:defRPr/>
              </a:pPr>
              <a:t>24</a:t>
            </a:fld>
            <a:endParaRPr lang="en-US" dirty="0">
              <a:latin typeface="+mn-lt"/>
              <a:cs typeface="Consolas" pitchFamily="49" charset="0"/>
            </a:endParaRPr>
          </a:p>
        </p:txBody>
      </p:sp>
      <p:sp>
        <p:nvSpPr>
          <p:cNvPr id="4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964612" cy="792162"/>
          </a:xfrm>
        </p:spPr>
        <p:txBody>
          <a:bodyPr/>
          <a:lstStyle/>
          <a:p>
            <a:r>
              <a:rPr lang="en-US" sz="3600" dirty="0" smtClean="0"/>
              <a:t>Cable Network Architecture: Overview</a:t>
            </a:r>
          </a:p>
        </p:txBody>
      </p:sp>
    </p:spTree>
    <p:extLst>
      <p:ext uri="{BB962C8B-B14F-4D97-AF65-F5344CB8AC3E}">
        <p14:creationId xmlns:p14="http://schemas.microsoft.com/office/powerpoint/2010/main" val="2790428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8256"/>
            <a:ext cx="9144000" cy="1143000"/>
          </a:xfrm>
        </p:spPr>
        <p:txBody>
          <a:bodyPr/>
          <a:lstStyle/>
          <a:p>
            <a:r>
              <a:rPr lang="en-US" sz="3600" dirty="0" smtClean="0"/>
              <a:t>Cable Network Architecture: Overview</a:t>
            </a:r>
          </a:p>
        </p:txBody>
      </p:sp>
      <p:pic>
        <p:nvPicPr>
          <p:cNvPr id="57349" name="Picture 3" descr="house_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550" y="3873500"/>
            <a:ext cx="101917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0" name="Picture 4" descr="house_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613" y="4308475"/>
            <a:ext cx="101917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1" name="Picture 5" descr="house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338" y="4064000"/>
            <a:ext cx="1000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7352" name="Group 6"/>
          <p:cNvGrpSpPr>
            <a:grpSpLocks/>
          </p:cNvGrpSpPr>
          <p:nvPr/>
        </p:nvGrpSpPr>
        <p:grpSpPr bwMode="auto">
          <a:xfrm>
            <a:off x="3916363" y="4227513"/>
            <a:ext cx="255587" cy="633412"/>
            <a:chOff x="2055" y="2297"/>
            <a:chExt cx="161" cy="399"/>
          </a:xfrm>
        </p:grpSpPr>
        <p:sp>
          <p:nvSpPr>
            <p:cNvPr id="235527" name="Rectangle 7"/>
            <p:cNvSpPr>
              <a:spLocks noChangeArrowheads="1"/>
            </p:cNvSpPr>
            <p:nvPr/>
          </p:nvSpPr>
          <p:spPr bwMode="auto">
            <a:xfrm rot="-5400000">
              <a:off x="1868" y="2484"/>
              <a:ext cx="398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28" name="Rectangle 8"/>
            <p:cNvSpPr>
              <a:spLocks noChangeArrowheads="1"/>
            </p:cNvSpPr>
            <p:nvPr/>
          </p:nvSpPr>
          <p:spPr bwMode="auto">
            <a:xfrm>
              <a:off x="2056" y="2297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57353" name="Picture 9" descr="house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138" y="4076700"/>
            <a:ext cx="1000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4" name="Picture 10" descr="house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438" y="5334000"/>
            <a:ext cx="1000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5" name="Picture 11" descr="house_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813" y="5070475"/>
            <a:ext cx="101917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6" name="Picture 12" descr="house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838" y="5524500"/>
            <a:ext cx="1000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7357" name="Group 13"/>
          <p:cNvGrpSpPr>
            <a:grpSpLocks/>
          </p:cNvGrpSpPr>
          <p:nvPr/>
        </p:nvGrpSpPr>
        <p:grpSpPr bwMode="auto">
          <a:xfrm flipV="1">
            <a:off x="6770688" y="4906963"/>
            <a:ext cx="255587" cy="820737"/>
            <a:chOff x="2459" y="2251"/>
            <a:chExt cx="161" cy="517"/>
          </a:xfrm>
        </p:grpSpPr>
        <p:sp>
          <p:nvSpPr>
            <p:cNvPr id="235534" name="Rectangle 14"/>
            <p:cNvSpPr>
              <a:spLocks noChangeArrowheads="1"/>
            </p:cNvSpPr>
            <p:nvPr/>
          </p:nvSpPr>
          <p:spPr bwMode="auto">
            <a:xfrm rot="-5400000">
              <a:off x="2214" y="2496"/>
              <a:ext cx="516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35" name="Rectangle 15"/>
            <p:cNvSpPr>
              <a:spLocks noChangeArrowheads="1"/>
            </p:cNvSpPr>
            <p:nvPr/>
          </p:nvSpPr>
          <p:spPr bwMode="auto">
            <a:xfrm>
              <a:off x="2460" y="2251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7358" name="Group 16"/>
          <p:cNvGrpSpPr>
            <a:grpSpLocks/>
          </p:cNvGrpSpPr>
          <p:nvPr/>
        </p:nvGrpSpPr>
        <p:grpSpPr bwMode="auto">
          <a:xfrm flipV="1">
            <a:off x="5529263" y="4887913"/>
            <a:ext cx="255587" cy="379412"/>
            <a:chOff x="2315" y="2599"/>
            <a:chExt cx="161" cy="239"/>
          </a:xfrm>
        </p:grpSpPr>
        <p:sp>
          <p:nvSpPr>
            <p:cNvPr id="235537" name="Rectangle 17"/>
            <p:cNvSpPr>
              <a:spLocks noChangeArrowheads="1"/>
            </p:cNvSpPr>
            <p:nvPr/>
          </p:nvSpPr>
          <p:spPr bwMode="auto">
            <a:xfrm rot="-5400000">
              <a:off x="2208" y="2705"/>
              <a:ext cx="238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38" name="Rectangle 18"/>
            <p:cNvSpPr>
              <a:spLocks noChangeArrowheads="1"/>
            </p:cNvSpPr>
            <p:nvPr/>
          </p:nvSpPr>
          <p:spPr bwMode="auto">
            <a:xfrm>
              <a:off x="2316" y="2599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7359" name="Group 19"/>
          <p:cNvGrpSpPr>
            <a:grpSpLocks/>
          </p:cNvGrpSpPr>
          <p:nvPr/>
        </p:nvGrpSpPr>
        <p:grpSpPr bwMode="auto">
          <a:xfrm flipV="1">
            <a:off x="4094163" y="4900613"/>
            <a:ext cx="255587" cy="633412"/>
            <a:chOff x="2055" y="2297"/>
            <a:chExt cx="161" cy="399"/>
          </a:xfrm>
        </p:grpSpPr>
        <p:sp>
          <p:nvSpPr>
            <p:cNvPr id="235540" name="Rectangle 20"/>
            <p:cNvSpPr>
              <a:spLocks noChangeArrowheads="1"/>
            </p:cNvSpPr>
            <p:nvPr/>
          </p:nvSpPr>
          <p:spPr bwMode="auto">
            <a:xfrm rot="-5400000">
              <a:off x="1868" y="2483"/>
              <a:ext cx="398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41" name="Rectangle 21"/>
            <p:cNvSpPr>
              <a:spLocks noChangeArrowheads="1"/>
            </p:cNvSpPr>
            <p:nvPr/>
          </p:nvSpPr>
          <p:spPr bwMode="auto">
            <a:xfrm>
              <a:off x="2056" y="2297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7360" name="Group 22"/>
          <p:cNvGrpSpPr>
            <a:grpSpLocks/>
          </p:cNvGrpSpPr>
          <p:nvPr/>
        </p:nvGrpSpPr>
        <p:grpSpPr bwMode="auto">
          <a:xfrm>
            <a:off x="7126288" y="4246563"/>
            <a:ext cx="255587" cy="630237"/>
            <a:chOff x="3561" y="2643"/>
            <a:chExt cx="161" cy="397"/>
          </a:xfrm>
        </p:grpSpPr>
        <p:sp>
          <p:nvSpPr>
            <p:cNvPr id="235543" name="Rectangle 23"/>
            <p:cNvSpPr>
              <a:spLocks noChangeArrowheads="1"/>
            </p:cNvSpPr>
            <p:nvPr/>
          </p:nvSpPr>
          <p:spPr bwMode="auto">
            <a:xfrm rot="-5400000">
              <a:off x="3376" y="2828"/>
              <a:ext cx="396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44" name="Rectangle 24"/>
            <p:cNvSpPr>
              <a:spLocks noChangeArrowheads="1"/>
            </p:cNvSpPr>
            <p:nvPr/>
          </p:nvSpPr>
          <p:spPr bwMode="auto">
            <a:xfrm>
              <a:off x="3562" y="2643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7361" name="Group 25"/>
          <p:cNvGrpSpPr>
            <a:grpSpLocks/>
          </p:cNvGrpSpPr>
          <p:nvPr/>
        </p:nvGrpSpPr>
        <p:grpSpPr bwMode="auto">
          <a:xfrm>
            <a:off x="5757863" y="4468813"/>
            <a:ext cx="255587" cy="379412"/>
            <a:chOff x="2315" y="2599"/>
            <a:chExt cx="161" cy="239"/>
          </a:xfrm>
        </p:grpSpPr>
        <p:sp>
          <p:nvSpPr>
            <p:cNvPr id="235546" name="Rectangle 26"/>
            <p:cNvSpPr>
              <a:spLocks noChangeArrowheads="1"/>
            </p:cNvSpPr>
            <p:nvPr/>
          </p:nvSpPr>
          <p:spPr bwMode="auto">
            <a:xfrm rot="-5400000">
              <a:off x="2208" y="2706"/>
              <a:ext cx="238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47" name="Rectangle 27"/>
            <p:cNvSpPr>
              <a:spLocks noChangeArrowheads="1"/>
            </p:cNvSpPr>
            <p:nvPr/>
          </p:nvSpPr>
          <p:spPr bwMode="auto">
            <a:xfrm>
              <a:off x="2316" y="2599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7362" name="Group 28"/>
          <p:cNvGrpSpPr>
            <a:grpSpLocks/>
          </p:cNvGrpSpPr>
          <p:nvPr/>
        </p:nvGrpSpPr>
        <p:grpSpPr bwMode="auto">
          <a:xfrm>
            <a:off x="5221288" y="4030663"/>
            <a:ext cx="255587" cy="820737"/>
            <a:chOff x="2459" y="2251"/>
            <a:chExt cx="161" cy="517"/>
          </a:xfrm>
        </p:grpSpPr>
        <p:sp>
          <p:nvSpPr>
            <p:cNvPr id="235549" name="Rectangle 29"/>
            <p:cNvSpPr>
              <a:spLocks noChangeArrowheads="1"/>
            </p:cNvSpPr>
            <p:nvPr/>
          </p:nvSpPr>
          <p:spPr bwMode="auto">
            <a:xfrm rot="-5400000">
              <a:off x="2214" y="2496"/>
              <a:ext cx="516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50" name="Rectangle 30"/>
            <p:cNvSpPr>
              <a:spLocks noChangeArrowheads="1"/>
            </p:cNvSpPr>
            <p:nvPr/>
          </p:nvSpPr>
          <p:spPr bwMode="auto">
            <a:xfrm>
              <a:off x="2460" y="2251"/>
              <a:ext cx="160" cy="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35551" name="Rectangle 31"/>
          <p:cNvSpPr>
            <a:spLocks noChangeArrowheads="1"/>
          </p:cNvSpPr>
          <p:nvPr/>
        </p:nvSpPr>
        <p:spPr bwMode="auto">
          <a:xfrm flipV="1">
            <a:off x="2613025" y="4846638"/>
            <a:ext cx="5092700" cy="42862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7364" name="Text Box 32"/>
          <p:cNvSpPr txBox="1">
            <a:spLocks noChangeArrowheads="1"/>
          </p:cNvSpPr>
          <p:nvPr/>
        </p:nvSpPr>
        <p:spPr bwMode="auto">
          <a:xfrm>
            <a:off x="4416425" y="5584825"/>
            <a:ext cx="692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home</a:t>
            </a:r>
          </a:p>
        </p:txBody>
      </p:sp>
      <p:pic>
        <p:nvPicPr>
          <p:cNvPr id="57365" name="Picture 33" descr="building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25" y="4356100"/>
            <a:ext cx="1504950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66" name="Text Box 34"/>
          <p:cNvSpPr txBox="1">
            <a:spLocks noChangeArrowheads="1"/>
          </p:cNvSpPr>
          <p:nvPr/>
        </p:nvSpPr>
        <p:spPr bwMode="auto">
          <a:xfrm>
            <a:off x="1127125" y="5140325"/>
            <a:ext cx="1514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cable headend</a:t>
            </a:r>
          </a:p>
        </p:txBody>
      </p:sp>
      <p:sp>
        <p:nvSpPr>
          <p:cNvPr id="57367" name="Text Box 35"/>
          <p:cNvSpPr txBox="1">
            <a:spLocks noChangeArrowheads="1"/>
          </p:cNvSpPr>
          <p:nvPr/>
        </p:nvSpPr>
        <p:spPr bwMode="auto">
          <a:xfrm>
            <a:off x="2257425" y="5711825"/>
            <a:ext cx="17065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600">
                <a:latin typeface="Arial" charset="0"/>
              </a:rPr>
              <a:t>cable distribution</a:t>
            </a:r>
          </a:p>
          <a:p>
            <a:pPr algn="ctr" eaLnBrk="1" hangingPunct="1"/>
            <a:r>
              <a:rPr lang="en-US" sz="1600">
                <a:latin typeface="Arial" charset="0"/>
              </a:rPr>
              <a:t>network</a:t>
            </a:r>
          </a:p>
        </p:txBody>
      </p:sp>
      <p:sp>
        <p:nvSpPr>
          <p:cNvPr id="57368" name="Line 36"/>
          <p:cNvSpPr>
            <a:spLocks noChangeShapeType="1"/>
          </p:cNvSpPr>
          <p:nvPr/>
        </p:nvSpPr>
        <p:spPr bwMode="auto">
          <a:xfrm flipV="1">
            <a:off x="3124200" y="4940300"/>
            <a:ext cx="40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4846638" y="1352550"/>
            <a:ext cx="2043112" cy="958850"/>
            <a:chOff x="2505" y="826"/>
            <a:chExt cx="1287" cy="604"/>
          </a:xfrm>
        </p:grpSpPr>
        <p:sp>
          <p:nvSpPr>
            <p:cNvPr id="57409" name="Line 38"/>
            <p:cNvSpPr>
              <a:spLocks noChangeShapeType="1"/>
            </p:cNvSpPr>
            <p:nvPr/>
          </p:nvSpPr>
          <p:spPr bwMode="auto">
            <a:xfrm flipH="1">
              <a:off x="2505" y="1115"/>
              <a:ext cx="128" cy="2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10" name="Freeform 39"/>
            <p:cNvSpPr>
              <a:spLocks/>
            </p:cNvSpPr>
            <p:nvPr/>
          </p:nvSpPr>
          <p:spPr bwMode="auto">
            <a:xfrm>
              <a:off x="2548" y="826"/>
              <a:ext cx="562" cy="266"/>
            </a:xfrm>
            <a:custGeom>
              <a:avLst/>
              <a:gdLst>
                <a:gd name="T0" fmla="*/ 4 w 562"/>
                <a:gd name="T1" fmla="*/ 264 h 266"/>
                <a:gd name="T2" fmla="*/ 52 w 562"/>
                <a:gd name="T3" fmla="*/ 6 h 266"/>
                <a:gd name="T4" fmla="*/ 108 w 562"/>
                <a:gd name="T5" fmla="*/ 266 h 266"/>
                <a:gd name="T6" fmla="*/ 174 w 562"/>
                <a:gd name="T7" fmla="*/ 0 h 266"/>
                <a:gd name="T8" fmla="*/ 228 w 562"/>
                <a:gd name="T9" fmla="*/ 264 h 266"/>
                <a:gd name="T10" fmla="*/ 288 w 562"/>
                <a:gd name="T11" fmla="*/ 8 h 266"/>
                <a:gd name="T12" fmla="*/ 354 w 562"/>
                <a:gd name="T13" fmla="*/ 266 h 266"/>
                <a:gd name="T14" fmla="*/ 402 w 562"/>
                <a:gd name="T15" fmla="*/ 8 h 266"/>
                <a:gd name="T16" fmla="*/ 464 w 562"/>
                <a:gd name="T17" fmla="*/ 264 h 266"/>
                <a:gd name="T18" fmla="*/ 506 w 562"/>
                <a:gd name="T19" fmla="*/ 6 h 266"/>
                <a:gd name="T20" fmla="*/ 556 w 562"/>
                <a:gd name="T21" fmla="*/ 266 h 26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62"/>
                <a:gd name="T34" fmla="*/ 0 h 266"/>
                <a:gd name="T35" fmla="*/ 562 w 562"/>
                <a:gd name="T36" fmla="*/ 266 h 26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62" h="266">
                  <a:moveTo>
                    <a:pt x="4" y="264"/>
                  </a:moveTo>
                  <a:cubicBezTo>
                    <a:pt x="4" y="212"/>
                    <a:pt x="0" y="4"/>
                    <a:pt x="52" y="6"/>
                  </a:cubicBezTo>
                  <a:cubicBezTo>
                    <a:pt x="106" y="4"/>
                    <a:pt x="58" y="266"/>
                    <a:pt x="108" y="266"/>
                  </a:cubicBezTo>
                  <a:cubicBezTo>
                    <a:pt x="158" y="266"/>
                    <a:pt x="126" y="0"/>
                    <a:pt x="174" y="0"/>
                  </a:cubicBezTo>
                  <a:cubicBezTo>
                    <a:pt x="222" y="0"/>
                    <a:pt x="184" y="266"/>
                    <a:pt x="228" y="264"/>
                  </a:cubicBezTo>
                  <a:cubicBezTo>
                    <a:pt x="272" y="262"/>
                    <a:pt x="244" y="8"/>
                    <a:pt x="288" y="8"/>
                  </a:cubicBezTo>
                  <a:cubicBezTo>
                    <a:pt x="332" y="8"/>
                    <a:pt x="304" y="266"/>
                    <a:pt x="354" y="266"/>
                  </a:cubicBezTo>
                  <a:cubicBezTo>
                    <a:pt x="404" y="266"/>
                    <a:pt x="336" y="8"/>
                    <a:pt x="402" y="8"/>
                  </a:cubicBezTo>
                  <a:cubicBezTo>
                    <a:pt x="468" y="8"/>
                    <a:pt x="416" y="266"/>
                    <a:pt x="464" y="264"/>
                  </a:cubicBezTo>
                  <a:cubicBezTo>
                    <a:pt x="512" y="262"/>
                    <a:pt x="450" y="4"/>
                    <a:pt x="506" y="6"/>
                  </a:cubicBezTo>
                  <a:cubicBezTo>
                    <a:pt x="562" y="8"/>
                    <a:pt x="546" y="192"/>
                    <a:pt x="556" y="26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11" name="Freeform 40"/>
            <p:cNvSpPr>
              <a:spLocks/>
            </p:cNvSpPr>
            <p:nvPr/>
          </p:nvSpPr>
          <p:spPr bwMode="auto">
            <a:xfrm>
              <a:off x="3523" y="830"/>
              <a:ext cx="269" cy="266"/>
            </a:xfrm>
            <a:custGeom>
              <a:avLst/>
              <a:gdLst>
                <a:gd name="T0" fmla="*/ 2 w 562"/>
                <a:gd name="T1" fmla="*/ 264 h 266"/>
                <a:gd name="T2" fmla="*/ 25 w 562"/>
                <a:gd name="T3" fmla="*/ 6 h 266"/>
                <a:gd name="T4" fmla="*/ 52 w 562"/>
                <a:gd name="T5" fmla="*/ 266 h 266"/>
                <a:gd name="T6" fmla="*/ 83 w 562"/>
                <a:gd name="T7" fmla="*/ 0 h 266"/>
                <a:gd name="T8" fmla="*/ 109 w 562"/>
                <a:gd name="T9" fmla="*/ 264 h 266"/>
                <a:gd name="T10" fmla="*/ 138 w 562"/>
                <a:gd name="T11" fmla="*/ 8 h 266"/>
                <a:gd name="T12" fmla="*/ 169 w 562"/>
                <a:gd name="T13" fmla="*/ 266 h 266"/>
                <a:gd name="T14" fmla="*/ 192 w 562"/>
                <a:gd name="T15" fmla="*/ 8 h 266"/>
                <a:gd name="T16" fmla="*/ 222 w 562"/>
                <a:gd name="T17" fmla="*/ 264 h 266"/>
                <a:gd name="T18" fmla="*/ 242 w 562"/>
                <a:gd name="T19" fmla="*/ 6 h 266"/>
                <a:gd name="T20" fmla="*/ 266 w 562"/>
                <a:gd name="T21" fmla="*/ 266 h 26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62"/>
                <a:gd name="T34" fmla="*/ 0 h 266"/>
                <a:gd name="T35" fmla="*/ 562 w 562"/>
                <a:gd name="T36" fmla="*/ 266 h 26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62" h="266">
                  <a:moveTo>
                    <a:pt x="4" y="264"/>
                  </a:moveTo>
                  <a:cubicBezTo>
                    <a:pt x="4" y="212"/>
                    <a:pt x="0" y="4"/>
                    <a:pt x="52" y="6"/>
                  </a:cubicBezTo>
                  <a:cubicBezTo>
                    <a:pt x="106" y="4"/>
                    <a:pt x="58" y="266"/>
                    <a:pt x="108" y="266"/>
                  </a:cubicBezTo>
                  <a:cubicBezTo>
                    <a:pt x="158" y="266"/>
                    <a:pt x="126" y="0"/>
                    <a:pt x="174" y="0"/>
                  </a:cubicBezTo>
                  <a:cubicBezTo>
                    <a:pt x="222" y="0"/>
                    <a:pt x="184" y="266"/>
                    <a:pt x="228" y="264"/>
                  </a:cubicBezTo>
                  <a:cubicBezTo>
                    <a:pt x="272" y="262"/>
                    <a:pt x="244" y="8"/>
                    <a:pt x="288" y="8"/>
                  </a:cubicBezTo>
                  <a:cubicBezTo>
                    <a:pt x="332" y="8"/>
                    <a:pt x="304" y="266"/>
                    <a:pt x="354" y="266"/>
                  </a:cubicBezTo>
                  <a:cubicBezTo>
                    <a:pt x="404" y="266"/>
                    <a:pt x="336" y="8"/>
                    <a:pt x="402" y="8"/>
                  </a:cubicBezTo>
                  <a:cubicBezTo>
                    <a:pt x="468" y="8"/>
                    <a:pt x="416" y="266"/>
                    <a:pt x="464" y="264"/>
                  </a:cubicBezTo>
                  <a:cubicBezTo>
                    <a:pt x="512" y="262"/>
                    <a:pt x="450" y="4"/>
                    <a:pt x="506" y="6"/>
                  </a:cubicBezTo>
                  <a:cubicBezTo>
                    <a:pt x="562" y="8"/>
                    <a:pt x="546" y="192"/>
                    <a:pt x="556" y="26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12" name="Line 41"/>
            <p:cNvSpPr>
              <a:spLocks noChangeShapeType="1"/>
            </p:cNvSpPr>
            <p:nvPr/>
          </p:nvSpPr>
          <p:spPr bwMode="auto">
            <a:xfrm flipH="1">
              <a:off x="3433" y="1137"/>
              <a:ext cx="128" cy="2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42"/>
          <p:cNvGrpSpPr>
            <a:grpSpLocks/>
          </p:cNvGrpSpPr>
          <p:nvPr/>
        </p:nvGrpSpPr>
        <p:grpSpPr bwMode="auto">
          <a:xfrm>
            <a:off x="4137025" y="1509713"/>
            <a:ext cx="3021013" cy="2114550"/>
            <a:chOff x="2606" y="951"/>
            <a:chExt cx="1903" cy="1332"/>
          </a:xfrm>
        </p:grpSpPr>
        <p:sp>
          <p:nvSpPr>
            <p:cNvPr id="57379" name="Text Box 43"/>
            <p:cNvSpPr txBox="1">
              <a:spLocks noChangeArrowheads="1"/>
            </p:cNvSpPr>
            <p:nvPr/>
          </p:nvSpPr>
          <p:spPr bwMode="auto">
            <a:xfrm>
              <a:off x="3378" y="2071"/>
              <a:ext cx="65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Arial" charset="0"/>
                </a:rPr>
                <a:t>Channels</a:t>
              </a:r>
            </a:p>
          </p:txBody>
        </p:sp>
        <p:sp>
          <p:nvSpPr>
            <p:cNvPr id="57380" name="Line 44"/>
            <p:cNvSpPr>
              <a:spLocks noChangeShapeType="1"/>
            </p:cNvSpPr>
            <p:nvPr/>
          </p:nvSpPr>
          <p:spPr bwMode="auto">
            <a:xfrm>
              <a:off x="2994" y="951"/>
              <a:ext cx="0" cy="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1" name="Line 45"/>
            <p:cNvSpPr>
              <a:spLocks noChangeShapeType="1"/>
            </p:cNvSpPr>
            <p:nvPr/>
          </p:nvSpPr>
          <p:spPr bwMode="auto">
            <a:xfrm flipV="1">
              <a:off x="2988" y="1935"/>
              <a:ext cx="14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2" name="Text Box 46"/>
            <p:cNvSpPr txBox="1">
              <a:spLocks noChangeArrowheads="1"/>
            </p:cNvSpPr>
            <p:nvPr/>
          </p:nvSpPr>
          <p:spPr bwMode="auto">
            <a:xfrm>
              <a:off x="2978" y="1408"/>
              <a:ext cx="178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000">
                  <a:latin typeface="Arial" charset="0"/>
                </a:rPr>
                <a:t>V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I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D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E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O</a:t>
              </a:r>
            </a:p>
          </p:txBody>
        </p:sp>
        <p:sp>
          <p:nvSpPr>
            <p:cNvPr id="57383" name="Line 47"/>
            <p:cNvSpPr>
              <a:spLocks noChangeShapeType="1"/>
            </p:cNvSpPr>
            <p:nvPr/>
          </p:nvSpPr>
          <p:spPr bwMode="auto">
            <a:xfrm>
              <a:off x="3150" y="186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4" name="Text Box 48"/>
            <p:cNvSpPr txBox="1">
              <a:spLocks noChangeArrowheads="1"/>
            </p:cNvSpPr>
            <p:nvPr/>
          </p:nvSpPr>
          <p:spPr bwMode="auto">
            <a:xfrm>
              <a:off x="3152" y="1408"/>
              <a:ext cx="178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000">
                  <a:latin typeface="Arial" charset="0"/>
                </a:rPr>
                <a:t>V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I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D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E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O</a:t>
              </a:r>
            </a:p>
          </p:txBody>
        </p:sp>
        <p:sp>
          <p:nvSpPr>
            <p:cNvPr id="57385" name="Text Box 49"/>
            <p:cNvSpPr txBox="1">
              <a:spLocks noChangeArrowheads="1"/>
            </p:cNvSpPr>
            <p:nvPr/>
          </p:nvSpPr>
          <p:spPr bwMode="auto">
            <a:xfrm>
              <a:off x="3338" y="1408"/>
              <a:ext cx="178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000">
                  <a:latin typeface="Arial" charset="0"/>
                </a:rPr>
                <a:t>V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I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D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E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O</a:t>
              </a:r>
            </a:p>
          </p:txBody>
        </p:sp>
        <p:sp>
          <p:nvSpPr>
            <p:cNvPr id="57386" name="Text Box 50"/>
            <p:cNvSpPr txBox="1">
              <a:spLocks noChangeArrowheads="1"/>
            </p:cNvSpPr>
            <p:nvPr/>
          </p:nvSpPr>
          <p:spPr bwMode="auto">
            <a:xfrm>
              <a:off x="3524" y="1408"/>
              <a:ext cx="178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000">
                  <a:latin typeface="Arial" charset="0"/>
                </a:rPr>
                <a:t>V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I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D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E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O</a:t>
              </a:r>
            </a:p>
          </p:txBody>
        </p:sp>
        <p:sp>
          <p:nvSpPr>
            <p:cNvPr id="57387" name="Text Box 51"/>
            <p:cNvSpPr txBox="1">
              <a:spLocks noChangeArrowheads="1"/>
            </p:cNvSpPr>
            <p:nvPr/>
          </p:nvSpPr>
          <p:spPr bwMode="auto">
            <a:xfrm>
              <a:off x="3710" y="1408"/>
              <a:ext cx="178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000">
                  <a:latin typeface="Arial" charset="0"/>
                </a:rPr>
                <a:t>V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I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D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E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O</a:t>
              </a:r>
            </a:p>
          </p:txBody>
        </p:sp>
        <p:sp>
          <p:nvSpPr>
            <p:cNvPr id="57388" name="Text Box 52"/>
            <p:cNvSpPr txBox="1">
              <a:spLocks noChangeArrowheads="1"/>
            </p:cNvSpPr>
            <p:nvPr/>
          </p:nvSpPr>
          <p:spPr bwMode="auto">
            <a:xfrm>
              <a:off x="3896" y="1408"/>
              <a:ext cx="178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000">
                  <a:latin typeface="Arial" charset="0"/>
                </a:rPr>
                <a:t>V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I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D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E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O</a:t>
              </a:r>
            </a:p>
          </p:txBody>
        </p:sp>
        <p:sp>
          <p:nvSpPr>
            <p:cNvPr id="57389" name="Text Box 53"/>
            <p:cNvSpPr txBox="1">
              <a:spLocks noChangeArrowheads="1"/>
            </p:cNvSpPr>
            <p:nvPr/>
          </p:nvSpPr>
          <p:spPr bwMode="auto">
            <a:xfrm>
              <a:off x="4058" y="1402"/>
              <a:ext cx="174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sz="1000">
                <a:latin typeface="Arial" charset="0"/>
              </a:endParaRPr>
            </a:p>
            <a:p>
              <a:pPr algn="ctr" eaLnBrk="1" hangingPunct="1"/>
              <a:r>
                <a:rPr lang="en-US" sz="1000">
                  <a:latin typeface="Arial" charset="0"/>
                </a:rPr>
                <a:t>D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A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T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A</a:t>
              </a:r>
            </a:p>
          </p:txBody>
        </p:sp>
        <p:sp>
          <p:nvSpPr>
            <p:cNvPr id="57390" name="Text Box 54"/>
            <p:cNvSpPr txBox="1">
              <a:spLocks noChangeArrowheads="1"/>
            </p:cNvSpPr>
            <p:nvPr/>
          </p:nvSpPr>
          <p:spPr bwMode="auto">
            <a:xfrm>
              <a:off x="4202" y="1402"/>
              <a:ext cx="174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sz="1000">
                <a:latin typeface="Arial" charset="0"/>
              </a:endParaRPr>
            </a:p>
            <a:p>
              <a:pPr algn="ctr" eaLnBrk="1" hangingPunct="1"/>
              <a:r>
                <a:rPr lang="en-US" sz="1000">
                  <a:latin typeface="Arial" charset="0"/>
                </a:rPr>
                <a:t>D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A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T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A</a:t>
              </a:r>
            </a:p>
          </p:txBody>
        </p:sp>
        <p:sp>
          <p:nvSpPr>
            <p:cNvPr id="57391" name="Text Box 55"/>
            <p:cNvSpPr txBox="1">
              <a:spLocks noChangeArrowheads="1"/>
            </p:cNvSpPr>
            <p:nvPr/>
          </p:nvSpPr>
          <p:spPr bwMode="auto">
            <a:xfrm>
              <a:off x="4330" y="1114"/>
              <a:ext cx="178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sz="1000">
                <a:latin typeface="Arial" charset="0"/>
              </a:endParaRPr>
            </a:p>
            <a:p>
              <a:pPr algn="ctr" eaLnBrk="1" hangingPunct="1"/>
              <a:r>
                <a:rPr lang="en-US" sz="1000">
                  <a:latin typeface="Arial" charset="0"/>
                </a:rPr>
                <a:t>C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O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N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T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R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O</a:t>
              </a:r>
            </a:p>
            <a:p>
              <a:pPr algn="ctr" eaLnBrk="1" hangingPunct="1"/>
              <a:r>
                <a:rPr lang="en-US" sz="1000">
                  <a:latin typeface="Arial" charset="0"/>
                </a:rPr>
                <a:t>L</a:t>
              </a:r>
            </a:p>
          </p:txBody>
        </p:sp>
        <p:sp>
          <p:nvSpPr>
            <p:cNvPr id="57392" name="Line 56"/>
            <p:cNvSpPr>
              <a:spLocks noChangeShapeType="1"/>
            </p:cNvSpPr>
            <p:nvPr/>
          </p:nvSpPr>
          <p:spPr bwMode="auto">
            <a:xfrm>
              <a:off x="3334" y="186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93" name="Line 57"/>
            <p:cNvSpPr>
              <a:spLocks noChangeShapeType="1"/>
            </p:cNvSpPr>
            <p:nvPr/>
          </p:nvSpPr>
          <p:spPr bwMode="auto">
            <a:xfrm>
              <a:off x="3514" y="186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94" name="Line 58"/>
            <p:cNvSpPr>
              <a:spLocks noChangeShapeType="1"/>
            </p:cNvSpPr>
            <p:nvPr/>
          </p:nvSpPr>
          <p:spPr bwMode="auto">
            <a:xfrm>
              <a:off x="3698" y="186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95" name="Line 59"/>
            <p:cNvSpPr>
              <a:spLocks noChangeShapeType="1"/>
            </p:cNvSpPr>
            <p:nvPr/>
          </p:nvSpPr>
          <p:spPr bwMode="auto">
            <a:xfrm>
              <a:off x="3886" y="186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96" name="Line 60"/>
            <p:cNvSpPr>
              <a:spLocks noChangeShapeType="1"/>
            </p:cNvSpPr>
            <p:nvPr/>
          </p:nvSpPr>
          <p:spPr bwMode="auto">
            <a:xfrm>
              <a:off x="4062" y="1871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97" name="Line 61"/>
            <p:cNvSpPr>
              <a:spLocks noChangeShapeType="1"/>
            </p:cNvSpPr>
            <p:nvPr/>
          </p:nvSpPr>
          <p:spPr bwMode="auto">
            <a:xfrm>
              <a:off x="4218" y="1867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98" name="Line 62"/>
            <p:cNvSpPr>
              <a:spLocks noChangeShapeType="1"/>
            </p:cNvSpPr>
            <p:nvPr/>
          </p:nvSpPr>
          <p:spPr bwMode="auto">
            <a:xfrm>
              <a:off x="4362" y="185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99" name="Text Box 63"/>
            <p:cNvSpPr txBox="1">
              <a:spLocks noChangeArrowheads="1"/>
            </p:cNvSpPr>
            <p:nvPr/>
          </p:nvSpPr>
          <p:spPr bwMode="auto">
            <a:xfrm>
              <a:off x="2985" y="1960"/>
              <a:ext cx="1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000">
                  <a:latin typeface="Arial" charset="0"/>
                </a:rPr>
                <a:t>1</a:t>
              </a:r>
            </a:p>
          </p:txBody>
        </p:sp>
        <p:sp>
          <p:nvSpPr>
            <p:cNvPr id="57400" name="Text Box 64"/>
            <p:cNvSpPr txBox="1">
              <a:spLocks noChangeArrowheads="1"/>
            </p:cNvSpPr>
            <p:nvPr/>
          </p:nvSpPr>
          <p:spPr bwMode="auto">
            <a:xfrm>
              <a:off x="3153" y="1960"/>
              <a:ext cx="1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000">
                  <a:latin typeface="Arial" charset="0"/>
                </a:rPr>
                <a:t>2</a:t>
              </a:r>
            </a:p>
          </p:txBody>
        </p:sp>
        <p:sp>
          <p:nvSpPr>
            <p:cNvPr id="57401" name="Text Box 65"/>
            <p:cNvSpPr txBox="1">
              <a:spLocks noChangeArrowheads="1"/>
            </p:cNvSpPr>
            <p:nvPr/>
          </p:nvSpPr>
          <p:spPr bwMode="auto">
            <a:xfrm>
              <a:off x="3345" y="1960"/>
              <a:ext cx="1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000">
                  <a:latin typeface="Arial" charset="0"/>
                </a:rPr>
                <a:t>3</a:t>
              </a:r>
            </a:p>
          </p:txBody>
        </p:sp>
        <p:sp>
          <p:nvSpPr>
            <p:cNvPr id="57402" name="Text Box 66"/>
            <p:cNvSpPr txBox="1">
              <a:spLocks noChangeArrowheads="1"/>
            </p:cNvSpPr>
            <p:nvPr/>
          </p:nvSpPr>
          <p:spPr bwMode="auto">
            <a:xfrm>
              <a:off x="3517" y="1960"/>
              <a:ext cx="1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000">
                  <a:latin typeface="Arial" charset="0"/>
                </a:rPr>
                <a:t>4</a:t>
              </a:r>
            </a:p>
          </p:txBody>
        </p:sp>
        <p:sp>
          <p:nvSpPr>
            <p:cNvPr id="57403" name="Text Box 67"/>
            <p:cNvSpPr txBox="1">
              <a:spLocks noChangeArrowheads="1"/>
            </p:cNvSpPr>
            <p:nvPr/>
          </p:nvSpPr>
          <p:spPr bwMode="auto">
            <a:xfrm>
              <a:off x="3705" y="1956"/>
              <a:ext cx="1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000">
                  <a:latin typeface="Arial" charset="0"/>
                </a:rPr>
                <a:t>5</a:t>
              </a:r>
            </a:p>
          </p:txBody>
        </p:sp>
        <p:sp>
          <p:nvSpPr>
            <p:cNvPr id="57404" name="Text Box 68"/>
            <p:cNvSpPr txBox="1">
              <a:spLocks noChangeArrowheads="1"/>
            </p:cNvSpPr>
            <p:nvPr/>
          </p:nvSpPr>
          <p:spPr bwMode="auto">
            <a:xfrm>
              <a:off x="3893" y="1956"/>
              <a:ext cx="1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000">
                  <a:latin typeface="Arial" charset="0"/>
                </a:rPr>
                <a:t>6</a:t>
              </a:r>
            </a:p>
          </p:txBody>
        </p:sp>
        <p:sp>
          <p:nvSpPr>
            <p:cNvPr id="57405" name="Text Box 69"/>
            <p:cNvSpPr txBox="1">
              <a:spLocks noChangeArrowheads="1"/>
            </p:cNvSpPr>
            <p:nvPr/>
          </p:nvSpPr>
          <p:spPr bwMode="auto">
            <a:xfrm>
              <a:off x="4057" y="1956"/>
              <a:ext cx="1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000">
                  <a:latin typeface="Arial" charset="0"/>
                </a:rPr>
                <a:t>7</a:t>
              </a:r>
            </a:p>
          </p:txBody>
        </p:sp>
        <p:sp>
          <p:nvSpPr>
            <p:cNvPr id="57406" name="Text Box 70"/>
            <p:cNvSpPr txBox="1">
              <a:spLocks noChangeArrowheads="1"/>
            </p:cNvSpPr>
            <p:nvPr/>
          </p:nvSpPr>
          <p:spPr bwMode="auto">
            <a:xfrm>
              <a:off x="4205" y="1956"/>
              <a:ext cx="1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000">
                  <a:latin typeface="Arial" charset="0"/>
                </a:rPr>
                <a:t>8</a:t>
              </a:r>
            </a:p>
          </p:txBody>
        </p:sp>
        <p:sp>
          <p:nvSpPr>
            <p:cNvPr id="57407" name="Text Box 71"/>
            <p:cNvSpPr txBox="1">
              <a:spLocks noChangeArrowheads="1"/>
            </p:cNvSpPr>
            <p:nvPr/>
          </p:nvSpPr>
          <p:spPr bwMode="auto">
            <a:xfrm>
              <a:off x="4349" y="1956"/>
              <a:ext cx="1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000">
                  <a:latin typeface="Arial" charset="0"/>
                </a:rPr>
                <a:t>9</a:t>
              </a:r>
            </a:p>
          </p:txBody>
        </p:sp>
        <p:sp>
          <p:nvSpPr>
            <p:cNvPr id="57408" name="Freeform 72"/>
            <p:cNvSpPr>
              <a:spLocks/>
            </p:cNvSpPr>
            <p:nvPr/>
          </p:nvSpPr>
          <p:spPr bwMode="auto">
            <a:xfrm>
              <a:off x="2606" y="969"/>
              <a:ext cx="375" cy="969"/>
            </a:xfrm>
            <a:custGeom>
              <a:avLst/>
              <a:gdLst>
                <a:gd name="T0" fmla="*/ 375 w 375"/>
                <a:gd name="T1" fmla="*/ 0 h 969"/>
                <a:gd name="T2" fmla="*/ 0 w 375"/>
                <a:gd name="T3" fmla="*/ 485 h 969"/>
                <a:gd name="T4" fmla="*/ 375 w 375"/>
                <a:gd name="T5" fmla="*/ 969 h 969"/>
                <a:gd name="T6" fmla="*/ 375 w 375"/>
                <a:gd name="T7" fmla="*/ 0 h 9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5"/>
                <a:gd name="T13" fmla="*/ 0 h 969"/>
                <a:gd name="T14" fmla="*/ 375 w 375"/>
                <a:gd name="T15" fmla="*/ 969 h 9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5" h="969">
                  <a:moveTo>
                    <a:pt x="375" y="0"/>
                  </a:moveTo>
                  <a:lnTo>
                    <a:pt x="0" y="485"/>
                  </a:lnTo>
                  <a:lnTo>
                    <a:pt x="375" y="969"/>
                  </a:lnTo>
                  <a:lnTo>
                    <a:pt x="37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73"/>
          <p:cNvGrpSpPr>
            <a:grpSpLocks/>
          </p:cNvGrpSpPr>
          <p:nvPr/>
        </p:nvGrpSpPr>
        <p:grpSpPr bwMode="auto">
          <a:xfrm>
            <a:off x="2398713" y="2176463"/>
            <a:ext cx="1666875" cy="2062162"/>
            <a:chOff x="1511" y="1371"/>
            <a:chExt cx="1050" cy="1299"/>
          </a:xfrm>
        </p:grpSpPr>
        <p:grpSp>
          <p:nvGrpSpPr>
            <p:cNvPr id="57373" name="Group 74"/>
            <p:cNvGrpSpPr>
              <a:grpSpLocks/>
            </p:cNvGrpSpPr>
            <p:nvPr/>
          </p:nvGrpSpPr>
          <p:grpSpPr bwMode="auto">
            <a:xfrm>
              <a:off x="1511" y="1371"/>
              <a:ext cx="1050" cy="198"/>
              <a:chOff x="1614" y="1494"/>
              <a:chExt cx="1050" cy="198"/>
            </a:xfrm>
          </p:grpSpPr>
          <p:sp>
            <p:nvSpPr>
              <p:cNvPr id="57375" name="Rectangle 75"/>
              <p:cNvSpPr>
                <a:spLocks noChangeArrowheads="1"/>
              </p:cNvSpPr>
              <p:nvPr/>
            </p:nvSpPr>
            <p:spPr bwMode="auto">
              <a:xfrm>
                <a:off x="2358" y="1500"/>
                <a:ext cx="168" cy="17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96" name="Freeform 76"/>
              <p:cNvSpPr>
                <a:spLocks/>
              </p:cNvSpPr>
              <p:nvPr/>
            </p:nvSpPr>
            <p:spPr bwMode="auto">
              <a:xfrm>
                <a:off x="1614" y="1494"/>
                <a:ext cx="896" cy="198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0" y="96"/>
                  </a:cxn>
                  <a:cxn ang="0">
                    <a:pos x="18" y="198"/>
                  </a:cxn>
                  <a:cxn ang="0">
                    <a:pos x="774" y="198"/>
                  </a:cxn>
                  <a:cxn ang="0">
                    <a:pos x="750" y="90"/>
                  </a:cxn>
                  <a:cxn ang="0">
                    <a:pos x="774" y="0"/>
                  </a:cxn>
                  <a:cxn ang="0">
                    <a:pos x="18" y="0"/>
                  </a:cxn>
                </a:cxnLst>
                <a:rect l="0" t="0" r="r" b="b"/>
                <a:pathLst>
                  <a:path w="896" h="198">
                    <a:moveTo>
                      <a:pt x="18" y="0"/>
                    </a:moveTo>
                    <a:lnTo>
                      <a:pt x="0" y="96"/>
                    </a:lnTo>
                    <a:lnTo>
                      <a:pt x="18" y="198"/>
                    </a:lnTo>
                    <a:lnTo>
                      <a:pt x="774" y="198"/>
                    </a:lnTo>
                    <a:cubicBezTo>
                      <a:pt x="896" y="180"/>
                      <a:pt x="750" y="123"/>
                      <a:pt x="750" y="90"/>
                    </a:cubicBezTo>
                    <a:cubicBezTo>
                      <a:pt x="750" y="57"/>
                      <a:pt x="896" y="15"/>
                      <a:pt x="774" y="0"/>
                    </a:cubicBezTo>
                    <a:lnTo>
                      <a:pt x="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50000">
                    <a:schemeClr val="bg1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377" name="Oval 77"/>
              <p:cNvSpPr>
                <a:spLocks noChangeArrowheads="1"/>
              </p:cNvSpPr>
              <p:nvPr/>
            </p:nvSpPr>
            <p:spPr bwMode="auto">
              <a:xfrm>
                <a:off x="2502" y="1506"/>
                <a:ext cx="62" cy="16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78" name="Line 78"/>
              <p:cNvSpPr>
                <a:spLocks noChangeShapeType="1"/>
              </p:cNvSpPr>
              <p:nvPr/>
            </p:nvSpPr>
            <p:spPr bwMode="auto">
              <a:xfrm>
                <a:off x="2526" y="1584"/>
                <a:ext cx="13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7374" name="Freeform 79"/>
            <p:cNvSpPr>
              <a:spLocks/>
            </p:cNvSpPr>
            <p:nvPr/>
          </p:nvSpPr>
          <p:spPr bwMode="auto">
            <a:xfrm>
              <a:off x="1536" y="1563"/>
              <a:ext cx="1015" cy="1107"/>
            </a:xfrm>
            <a:custGeom>
              <a:avLst/>
              <a:gdLst>
                <a:gd name="T0" fmla="*/ 1015 w 1015"/>
                <a:gd name="T1" fmla="*/ 1107 h 1107"/>
                <a:gd name="T2" fmla="*/ 0 w 1015"/>
                <a:gd name="T3" fmla="*/ 0 h 1107"/>
                <a:gd name="T4" fmla="*/ 905 w 1015"/>
                <a:gd name="T5" fmla="*/ 0 h 1107"/>
                <a:gd name="T6" fmla="*/ 1015 w 1015"/>
                <a:gd name="T7" fmla="*/ 1107 h 11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5"/>
                <a:gd name="T13" fmla="*/ 0 h 1107"/>
                <a:gd name="T14" fmla="*/ 1015 w 1015"/>
                <a:gd name="T15" fmla="*/ 1107 h 11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5" h="1107">
                  <a:moveTo>
                    <a:pt x="1015" y="1107"/>
                  </a:moveTo>
                  <a:lnTo>
                    <a:pt x="0" y="0"/>
                  </a:lnTo>
                  <a:lnTo>
                    <a:pt x="905" y="0"/>
                  </a:lnTo>
                  <a:lnTo>
                    <a:pt x="1015" y="1107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372" name="Text Box 80"/>
          <p:cNvSpPr txBox="1">
            <a:spLocks noChangeArrowheads="1"/>
          </p:cNvSpPr>
          <p:nvPr/>
        </p:nvSpPr>
        <p:spPr bwMode="auto">
          <a:xfrm>
            <a:off x="2624335" y="1527175"/>
            <a:ext cx="8675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latin typeface="Comic Sans MS" pitchFamily="66" charset="0"/>
              </a:rPr>
              <a:t>FDM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Introduction to the Physical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8852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44"/>
          <p:cNvGrpSpPr>
            <a:grpSpLocks/>
          </p:cNvGrpSpPr>
          <p:nvPr/>
        </p:nvGrpSpPr>
        <p:grpSpPr bwMode="auto">
          <a:xfrm>
            <a:off x="512588" y="1109141"/>
            <a:ext cx="7405688" cy="3286125"/>
            <a:chOff x="482600" y="871538"/>
            <a:chExt cx="7405688" cy="3286124"/>
          </a:xfrm>
        </p:grpSpPr>
        <p:sp>
          <p:nvSpPr>
            <p:cNvPr id="58374" name="Rectangle 17"/>
            <p:cNvSpPr>
              <a:spLocks noChangeArrowheads="1"/>
            </p:cNvSpPr>
            <p:nvPr/>
          </p:nvSpPr>
          <p:spPr bwMode="auto">
            <a:xfrm>
              <a:off x="5127625" y="2246313"/>
              <a:ext cx="207963" cy="69215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75" name="Line 18"/>
            <p:cNvSpPr>
              <a:spLocks noChangeShapeType="1"/>
            </p:cNvSpPr>
            <p:nvPr/>
          </p:nvSpPr>
          <p:spPr bwMode="auto">
            <a:xfrm flipV="1">
              <a:off x="5181600" y="1204913"/>
              <a:ext cx="2078038" cy="1427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76" name="Line 26"/>
            <p:cNvSpPr>
              <a:spLocks noChangeShapeType="1"/>
            </p:cNvSpPr>
            <p:nvPr/>
          </p:nvSpPr>
          <p:spPr bwMode="auto">
            <a:xfrm>
              <a:off x="3271838" y="2632075"/>
              <a:ext cx="19097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77" name="Line 27"/>
            <p:cNvSpPr>
              <a:spLocks noChangeShapeType="1"/>
            </p:cNvSpPr>
            <p:nvPr/>
          </p:nvSpPr>
          <p:spPr bwMode="auto">
            <a:xfrm flipV="1">
              <a:off x="5181600" y="2230438"/>
              <a:ext cx="2092325" cy="4016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78" name="Line 28"/>
            <p:cNvSpPr>
              <a:spLocks noChangeShapeType="1"/>
            </p:cNvSpPr>
            <p:nvPr/>
          </p:nvSpPr>
          <p:spPr bwMode="auto">
            <a:xfrm>
              <a:off x="5195888" y="2617788"/>
              <a:ext cx="2119312" cy="1165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79" name="Rectangle 29"/>
            <p:cNvSpPr>
              <a:spLocks noChangeArrowheads="1"/>
            </p:cNvSpPr>
            <p:nvPr/>
          </p:nvSpPr>
          <p:spPr bwMode="auto">
            <a:xfrm>
              <a:off x="2092325" y="2035175"/>
              <a:ext cx="1287463" cy="1219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lg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0" name="Rectangle 30"/>
            <p:cNvSpPr>
              <a:spLocks noChangeArrowheads="1"/>
            </p:cNvSpPr>
            <p:nvPr/>
          </p:nvSpPr>
          <p:spPr bwMode="auto">
            <a:xfrm>
              <a:off x="2716213" y="2452688"/>
              <a:ext cx="539750" cy="33178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OLT</a:t>
              </a:r>
            </a:p>
          </p:txBody>
        </p:sp>
        <p:sp>
          <p:nvSpPr>
            <p:cNvPr id="58381" name="Text Box 32"/>
            <p:cNvSpPr txBox="1">
              <a:spLocks noChangeArrowheads="1"/>
            </p:cNvSpPr>
            <p:nvPr/>
          </p:nvSpPr>
          <p:spPr bwMode="auto">
            <a:xfrm>
              <a:off x="2082800" y="3251200"/>
              <a:ext cx="134143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/>
                <a:t>central office</a:t>
              </a:r>
            </a:p>
          </p:txBody>
        </p:sp>
        <p:sp>
          <p:nvSpPr>
            <p:cNvPr id="58382" name="Text Box 33"/>
            <p:cNvSpPr txBox="1">
              <a:spLocks noChangeArrowheads="1"/>
            </p:cNvSpPr>
            <p:nvPr/>
          </p:nvSpPr>
          <p:spPr bwMode="auto">
            <a:xfrm>
              <a:off x="4813300" y="2986088"/>
              <a:ext cx="815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/>
                <a:t>optical</a:t>
              </a:r>
            </a:p>
            <a:p>
              <a:r>
                <a:rPr lang="en-US" sz="1400"/>
                <a:t>splitter</a:t>
              </a:r>
            </a:p>
          </p:txBody>
        </p:sp>
        <p:grpSp>
          <p:nvGrpSpPr>
            <p:cNvPr id="58384" name="Group 46"/>
            <p:cNvGrpSpPr>
              <a:grpSpLocks/>
            </p:cNvGrpSpPr>
            <p:nvPr/>
          </p:nvGrpSpPr>
          <p:grpSpPr bwMode="auto">
            <a:xfrm>
              <a:off x="7278688" y="3409950"/>
              <a:ext cx="609600" cy="747712"/>
              <a:chOff x="4541" y="552"/>
              <a:chExt cx="384" cy="471"/>
            </a:xfrm>
          </p:grpSpPr>
          <p:sp>
            <p:nvSpPr>
              <p:cNvPr id="58407" name="Rectangle 47"/>
              <p:cNvSpPr>
                <a:spLocks noChangeArrowheads="1"/>
              </p:cNvSpPr>
              <p:nvPr/>
            </p:nvSpPr>
            <p:spPr bwMode="auto">
              <a:xfrm>
                <a:off x="4541" y="552"/>
                <a:ext cx="384" cy="471"/>
              </a:xfrm>
              <a:prstGeom prst="rect">
                <a:avLst/>
              </a:prstGeom>
              <a:solidFill>
                <a:srgbClr val="99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08" name="Rectangle 48"/>
              <p:cNvSpPr>
                <a:spLocks noChangeArrowheads="1"/>
              </p:cNvSpPr>
              <p:nvPr/>
            </p:nvSpPr>
            <p:spPr bwMode="auto">
              <a:xfrm>
                <a:off x="4541" y="686"/>
                <a:ext cx="331" cy="14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dirty="0"/>
                  <a:t>ONT</a:t>
                </a:r>
              </a:p>
            </p:txBody>
          </p:sp>
        </p:grpSp>
        <p:sp>
          <p:nvSpPr>
            <p:cNvPr id="58385" name="Text Box 50"/>
            <p:cNvSpPr txBox="1">
              <a:spLocks noChangeArrowheads="1"/>
            </p:cNvSpPr>
            <p:nvPr/>
          </p:nvSpPr>
          <p:spPr bwMode="auto">
            <a:xfrm>
              <a:off x="3800475" y="2127250"/>
              <a:ext cx="738188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/>
                <a:t>optical</a:t>
              </a:r>
              <a:br>
                <a:rPr lang="en-US" sz="1400"/>
              </a:br>
              <a:r>
                <a:rPr lang="en-US" sz="1400"/>
                <a:t>fiber</a:t>
              </a:r>
            </a:p>
          </p:txBody>
        </p:sp>
        <p:sp>
          <p:nvSpPr>
            <p:cNvPr id="58386" name="Text Box 51"/>
            <p:cNvSpPr txBox="1">
              <a:spLocks noChangeArrowheads="1"/>
            </p:cNvSpPr>
            <p:nvPr/>
          </p:nvSpPr>
          <p:spPr bwMode="auto">
            <a:xfrm>
              <a:off x="5518150" y="1462088"/>
              <a:ext cx="738188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/>
                <a:t>optical</a:t>
              </a:r>
              <a:br>
                <a:rPr lang="en-US" sz="1400"/>
              </a:br>
              <a:r>
                <a:rPr lang="en-US" sz="1400"/>
                <a:t>fibers</a:t>
              </a:r>
            </a:p>
          </p:txBody>
        </p:sp>
        <p:grpSp>
          <p:nvGrpSpPr>
            <p:cNvPr id="58387" name="Group 52"/>
            <p:cNvGrpSpPr>
              <a:grpSpLocks/>
            </p:cNvGrpSpPr>
            <p:nvPr/>
          </p:nvGrpSpPr>
          <p:grpSpPr bwMode="auto">
            <a:xfrm>
              <a:off x="2163763" y="2266950"/>
              <a:ext cx="376237" cy="217488"/>
              <a:chOff x="533" y="321"/>
              <a:chExt cx="359" cy="180"/>
            </a:xfrm>
          </p:grpSpPr>
          <p:grpSp>
            <p:nvGrpSpPr>
              <p:cNvPr id="58392" name="Group 53"/>
              <p:cNvGrpSpPr>
                <a:grpSpLocks/>
              </p:cNvGrpSpPr>
              <p:nvPr/>
            </p:nvGrpSpPr>
            <p:grpSpPr bwMode="auto">
              <a:xfrm>
                <a:off x="533" y="321"/>
                <a:ext cx="359" cy="180"/>
                <a:chOff x="1009" y="655"/>
                <a:chExt cx="359" cy="180"/>
              </a:xfrm>
            </p:grpSpPr>
            <p:sp>
              <p:nvSpPr>
                <p:cNvPr id="58394" name="Oval 54"/>
                <p:cNvSpPr>
                  <a:spLocks noChangeArrowheads="1"/>
                </p:cNvSpPr>
                <p:nvPr/>
              </p:nvSpPr>
              <p:spPr bwMode="auto">
                <a:xfrm>
                  <a:off x="1012" y="735"/>
                  <a:ext cx="356" cy="100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395" name="Line 55"/>
                <p:cNvSpPr>
                  <a:spLocks noChangeShapeType="1"/>
                </p:cNvSpPr>
                <p:nvPr/>
              </p:nvSpPr>
              <p:spPr bwMode="auto">
                <a:xfrm>
                  <a:off x="1012" y="727"/>
                  <a:ext cx="0" cy="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396" name="Line 56"/>
                <p:cNvSpPr>
                  <a:spLocks noChangeShapeType="1"/>
                </p:cNvSpPr>
                <p:nvPr/>
              </p:nvSpPr>
              <p:spPr bwMode="auto">
                <a:xfrm>
                  <a:off x="1368" y="727"/>
                  <a:ext cx="0" cy="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397" name="Rectangle 57"/>
                <p:cNvSpPr>
                  <a:spLocks noChangeArrowheads="1"/>
                </p:cNvSpPr>
                <p:nvPr/>
              </p:nvSpPr>
              <p:spPr bwMode="auto">
                <a:xfrm>
                  <a:off x="1012" y="727"/>
                  <a:ext cx="353" cy="61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398" name="Oval 58"/>
                <p:cNvSpPr>
                  <a:spLocks noChangeArrowheads="1"/>
                </p:cNvSpPr>
                <p:nvPr/>
              </p:nvSpPr>
              <p:spPr bwMode="auto">
                <a:xfrm>
                  <a:off x="1009" y="655"/>
                  <a:ext cx="356" cy="11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58399" name="Group 59"/>
                <p:cNvGrpSpPr>
                  <a:grpSpLocks/>
                </p:cNvGrpSpPr>
                <p:nvPr/>
              </p:nvGrpSpPr>
              <p:grpSpPr bwMode="auto">
                <a:xfrm>
                  <a:off x="1095" y="681"/>
                  <a:ext cx="176" cy="68"/>
                  <a:chOff x="2848" y="848"/>
                  <a:chExt cx="140" cy="98"/>
                </a:xfrm>
              </p:grpSpPr>
              <p:sp>
                <p:nvSpPr>
                  <p:cNvPr id="58404" name="Line 6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8405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8406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8400" name="Group 63"/>
                <p:cNvGrpSpPr>
                  <a:grpSpLocks/>
                </p:cNvGrpSpPr>
                <p:nvPr/>
              </p:nvGrpSpPr>
              <p:grpSpPr bwMode="auto">
                <a:xfrm flipV="1">
                  <a:off x="1095" y="680"/>
                  <a:ext cx="176" cy="68"/>
                  <a:chOff x="2848" y="848"/>
                  <a:chExt cx="140" cy="98"/>
                </a:xfrm>
              </p:grpSpPr>
              <p:sp>
                <p:nvSpPr>
                  <p:cNvPr id="58401" name="Line 6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8402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8403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8393" name="Line 67"/>
              <p:cNvSpPr>
                <a:spLocks noChangeShapeType="1"/>
              </p:cNvSpPr>
              <p:nvPr/>
            </p:nvSpPr>
            <p:spPr bwMode="auto">
              <a:xfrm>
                <a:off x="535" y="368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8388" name="Line 68"/>
            <p:cNvSpPr>
              <a:spLocks noChangeShapeType="1"/>
            </p:cNvSpPr>
            <p:nvPr/>
          </p:nvSpPr>
          <p:spPr bwMode="auto">
            <a:xfrm>
              <a:off x="2508250" y="2424113"/>
              <a:ext cx="23495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89" name="Freeform 69"/>
            <p:cNvSpPr>
              <a:spLocks/>
            </p:cNvSpPr>
            <p:nvPr/>
          </p:nvSpPr>
          <p:spPr bwMode="auto">
            <a:xfrm rot="4873784">
              <a:off x="431007" y="923131"/>
              <a:ext cx="1428750" cy="1325563"/>
            </a:xfrm>
            <a:custGeom>
              <a:avLst/>
              <a:gdLst>
                <a:gd name="T0" fmla="*/ 264297 w 1292"/>
                <a:gd name="T1" fmla="*/ 7394 h 1255"/>
                <a:gd name="T2" fmla="*/ 38705 w 1292"/>
                <a:gd name="T3" fmla="*/ 165827 h 1255"/>
                <a:gd name="T4" fmla="*/ 32069 w 1292"/>
                <a:gd name="T5" fmla="*/ 552406 h 1255"/>
                <a:gd name="T6" fmla="*/ 58610 w 1292"/>
                <a:gd name="T7" fmla="*/ 875611 h 1255"/>
                <a:gd name="T8" fmla="*/ 270932 w 1292"/>
                <a:gd name="T9" fmla="*/ 919972 h 1255"/>
                <a:gd name="T10" fmla="*/ 715481 w 1292"/>
                <a:gd name="T11" fmla="*/ 1192479 h 1255"/>
                <a:gd name="T12" fmla="*/ 1100314 w 1292"/>
                <a:gd name="T13" fmla="*/ 1306551 h 1255"/>
                <a:gd name="T14" fmla="*/ 1325907 w 1292"/>
                <a:gd name="T15" fmla="*/ 1078406 h 1255"/>
                <a:gd name="T16" fmla="*/ 1405527 w 1292"/>
                <a:gd name="T17" fmla="*/ 470020 h 1255"/>
                <a:gd name="T18" fmla="*/ 1332542 w 1292"/>
                <a:gd name="T19" fmla="*/ 222864 h 1255"/>
                <a:gd name="T20" fmla="*/ 828277 w 1292"/>
                <a:gd name="T21" fmla="*/ 121466 h 1255"/>
                <a:gd name="T22" fmla="*/ 264297 w 1292"/>
                <a:gd name="T23" fmla="*/ 7394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0" name="Line 70"/>
            <p:cNvSpPr>
              <a:spLocks noChangeShapeType="1"/>
            </p:cNvSpPr>
            <p:nvPr/>
          </p:nvSpPr>
          <p:spPr bwMode="auto">
            <a:xfrm>
              <a:off x="1676400" y="2051050"/>
              <a:ext cx="498475" cy="2619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91" name="Text Box 71"/>
            <p:cNvSpPr txBox="1">
              <a:spLocks noChangeArrowheads="1"/>
            </p:cNvSpPr>
            <p:nvPr/>
          </p:nvSpPr>
          <p:spPr bwMode="auto">
            <a:xfrm>
              <a:off x="711200" y="1531938"/>
              <a:ext cx="91598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/>
                <a:t>Internet</a:t>
              </a:r>
            </a:p>
          </p:txBody>
        </p:sp>
      </p:grpSp>
      <p:sp>
        <p:nvSpPr>
          <p:cNvPr id="58371" name="Title 43"/>
          <p:cNvSpPr>
            <a:spLocks noGrp="1"/>
          </p:cNvSpPr>
          <p:nvPr>
            <p:ph type="title"/>
          </p:nvPr>
        </p:nvSpPr>
        <p:spPr>
          <a:xfrm>
            <a:off x="546100" y="0"/>
            <a:ext cx="7772400" cy="1143000"/>
          </a:xfrm>
        </p:spPr>
        <p:txBody>
          <a:bodyPr/>
          <a:lstStyle/>
          <a:p>
            <a:r>
              <a:rPr lang="en-US" smtClean="0"/>
              <a:t>Fiber to the Home</a:t>
            </a:r>
          </a:p>
        </p:txBody>
      </p:sp>
      <p:sp>
        <p:nvSpPr>
          <p:cNvPr id="58372" name="Content Placeholder 45"/>
          <p:cNvSpPr>
            <a:spLocks noGrp="1"/>
          </p:cNvSpPr>
          <p:nvPr>
            <p:ph idx="1"/>
          </p:nvPr>
        </p:nvSpPr>
        <p:spPr>
          <a:xfrm>
            <a:off x="107504" y="3861048"/>
            <a:ext cx="7772400" cy="2085975"/>
          </a:xfrm>
        </p:spPr>
        <p:txBody>
          <a:bodyPr/>
          <a:lstStyle/>
          <a:p>
            <a:r>
              <a:rPr lang="en-US" sz="2400" dirty="0" smtClean="0"/>
              <a:t>Optical links from central office to the home</a:t>
            </a:r>
          </a:p>
          <a:p>
            <a:r>
              <a:rPr lang="en-US" sz="2400" dirty="0" smtClean="0"/>
              <a:t>Two competing optical technologies: </a:t>
            </a:r>
          </a:p>
          <a:p>
            <a:pPr lvl="1"/>
            <a:r>
              <a:rPr lang="en-US" sz="2000" dirty="0" smtClean="0"/>
              <a:t>Passive Optical network (PON) </a:t>
            </a:r>
          </a:p>
          <a:p>
            <a:pPr lvl="1"/>
            <a:r>
              <a:rPr lang="en-US" sz="2000" dirty="0" smtClean="0"/>
              <a:t>Active Optical Network </a:t>
            </a:r>
            <a:r>
              <a:rPr lang="en-US" sz="2000" dirty="0" smtClean="0"/>
              <a:t>(</a:t>
            </a:r>
            <a:r>
              <a:rPr lang="en-US" sz="2000" dirty="0" smtClean="0"/>
              <a:t>AO</a:t>
            </a:r>
            <a:r>
              <a:rPr lang="en-US" sz="2000" dirty="0" smtClean="0"/>
              <a:t>N</a:t>
            </a:r>
            <a:r>
              <a:rPr lang="en-US" sz="2000" dirty="0" smtClean="0"/>
              <a:t>)</a:t>
            </a:r>
          </a:p>
          <a:p>
            <a:r>
              <a:rPr lang="en-US" sz="2400" dirty="0"/>
              <a:t>H</a:t>
            </a:r>
            <a:r>
              <a:rPr lang="en-US" sz="2400" dirty="0" smtClean="0"/>
              <a:t>igher Internet rates. </a:t>
            </a:r>
            <a:r>
              <a:rPr lang="en-US" sz="2400" dirty="0"/>
              <a:t>F</a:t>
            </a:r>
            <a:r>
              <a:rPr lang="en-US" sz="2400" dirty="0" smtClean="0"/>
              <a:t>iber also carries television and phone services.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Introduction to the Physical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47" name="Rectangle 47"/>
          <p:cNvSpPr>
            <a:spLocks noChangeArrowheads="1"/>
          </p:cNvSpPr>
          <p:nvPr/>
        </p:nvSpPr>
        <p:spPr bwMode="auto">
          <a:xfrm>
            <a:off x="7308304" y="2105224"/>
            <a:ext cx="609600" cy="747712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7"/>
          <p:cNvSpPr>
            <a:spLocks noChangeArrowheads="1"/>
          </p:cNvSpPr>
          <p:nvPr/>
        </p:nvSpPr>
        <p:spPr bwMode="auto">
          <a:xfrm>
            <a:off x="7308304" y="1052736"/>
            <a:ext cx="609600" cy="747712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7308304" y="2348880"/>
            <a:ext cx="525463" cy="2222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/>
              <a:t>ONT</a:t>
            </a:r>
          </a:p>
        </p:txBody>
      </p:sp>
      <p:sp>
        <p:nvSpPr>
          <p:cNvPr id="51" name="Rectangle 48"/>
          <p:cNvSpPr>
            <a:spLocks noChangeArrowheads="1"/>
          </p:cNvSpPr>
          <p:nvPr/>
        </p:nvSpPr>
        <p:spPr bwMode="auto">
          <a:xfrm>
            <a:off x="7308304" y="1340768"/>
            <a:ext cx="525463" cy="2222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ONT</a:t>
            </a:r>
          </a:p>
        </p:txBody>
      </p:sp>
    </p:spTree>
    <p:extLst>
      <p:ext uri="{BB962C8B-B14F-4D97-AF65-F5344CB8AC3E}">
        <p14:creationId xmlns:p14="http://schemas.microsoft.com/office/powerpoint/2010/main" val="763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1" name="Group 51"/>
          <p:cNvGrpSpPr>
            <a:grpSpLocks/>
          </p:cNvGrpSpPr>
          <p:nvPr/>
        </p:nvGrpSpPr>
        <p:grpSpPr bwMode="auto">
          <a:xfrm>
            <a:off x="1368425" y="1255713"/>
            <a:ext cx="6089650" cy="3444875"/>
            <a:chOff x="1433513" y="1757363"/>
            <a:chExt cx="6089650" cy="3444875"/>
          </a:xfrm>
        </p:grpSpPr>
        <p:graphicFrame>
          <p:nvGraphicFramePr>
            <p:cNvPr id="9218" name="Object 2"/>
            <p:cNvGraphicFramePr>
              <a:graphicFrameLocks noChangeAspect="1"/>
            </p:cNvGraphicFramePr>
            <p:nvPr/>
          </p:nvGraphicFramePr>
          <p:xfrm>
            <a:off x="1433513" y="1757363"/>
            <a:ext cx="611187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4" name="Clip" r:id="rId3" imgW="1305000" imgH="1085760" progId="MS_ClipArt_Gallery.2">
                    <p:embed/>
                  </p:oleObj>
                </mc:Choice>
                <mc:Fallback>
                  <p:oleObj name="Clip" r:id="rId3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3513" y="1757363"/>
                          <a:ext cx="611187" cy="520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19" name="Object 3"/>
            <p:cNvGraphicFramePr>
              <a:graphicFrameLocks noChangeAspect="1"/>
            </p:cNvGraphicFramePr>
            <p:nvPr/>
          </p:nvGraphicFramePr>
          <p:xfrm>
            <a:off x="1433513" y="2892425"/>
            <a:ext cx="611187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5" name="Clip" r:id="rId5" imgW="1305000" imgH="1085760" progId="MS_ClipArt_Gallery.2">
                    <p:embed/>
                  </p:oleObj>
                </mc:Choice>
                <mc:Fallback>
                  <p:oleObj name="Clip" r:id="rId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3513" y="2892425"/>
                          <a:ext cx="611187" cy="520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0" name="Object 4"/>
            <p:cNvGraphicFramePr>
              <a:graphicFrameLocks noChangeAspect="1"/>
            </p:cNvGraphicFramePr>
            <p:nvPr/>
          </p:nvGraphicFramePr>
          <p:xfrm>
            <a:off x="1489075" y="4125913"/>
            <a:ext cx="611188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6" name="Clip" r:id="rId6" imgW="1305000" imgH="1085760" progId="MS_ClipArt_Gallery.2">
                    <p:embed/>
                  </p:oleObj>
                </mc:Choice>
                <mc:Fallback>
                  <p:oleObj name="Clip" r:id="rId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9075" y="4125913"/>
                          <a:ext cx="611188" cy="520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24" name="Line 9"/>
            <p:cNvSpPr>
              <a:spLocks noChangeShapeType="1"/>
            </p:cNvSpPr>
            <p:nvPr/>
          </p:nvSpPr>
          <p:spPr bwMode="auto">
            <a:xfrm>
              <a:off x="3922713" y="3033713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25" name="Rectangle 10"/>
            <p:cNvSpPr>
              <a:spLocks noChangeArrowheads="1"/>
            </p:cNvSpPr>
            <p:nvPr/>
          </p:nvSpPr>
          <p:spPr bwMode="auto">
            <a:xfrm>
              <a:off x="3500438" y="3262313"/>
              <a:ext cx="388937" cy="103187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9226" name="Group 11"/>
            <p:cNvGrpSpPr>
              <a:grpSpLocks/>
            </p:cNvGrpSpPr>
            <p:nvPr/>
          </p:nvGrpSpPr>
          <p:grpSpPr bwMode="auto">
            <a:xfrm>
              <a:off x="3708400" y="3109913"/>
              <a:ext cx="158750" cy="144462"/>
              <a:chOff x="576" y="3456"/>
              <a:chExt cx="288" cy="240"/>
            </a:xfrm>
          </p:grpSpPr>
          <p:sp>
            <p:nvSpPr>
              <p:cNvPr id="9266" name="Line 12"/>
              <p:cNvSpPr>
                <a:spLocks noChangeShapeType="1"/>
              </p:cNvSpPr>
              <p:nvPr/>
            </p:nvSpPr>
            <p:spPr bwMode="auto">
              <a:xfrm>
                <a:off x="624" y="3456"/>
                <a:ext cx="192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67" name="Line 13"/>
              <p:cNvSpPr>
                <a:spLocks noChangeShapeType="1"/>
              </p:cNvSpPr>
              <p:nvPr/>
            </p:nvSpPr>
            <p:spPr bwMode="auto">
              <a:xfrm flipH="1">
                <a:off x="576" y="3456"/>
                <a:ext cx="288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227" name="Group 14"/>
            <p:cNvGrpSpPr>
              <a:grpSpLocks/>
            </p:cNvGrpSpPr>
            <p:nvPr/>
          </p:nvGrpSpPr>
          <p:grpSpPr bwMode="auto">
            <a:xfrm>
              <a:off x="4778375" y="2655888"/>
              <a:ext cx="569913" cy="285750"/>
              <a:chOff x="533" y="321"/>
              <a:chExt cx="359" cy="180"/>
            </a:xfrm>
          </p:grpSpPr>
          <p:grpSp>
            <p:nvGrpSpPr>
              <p:cNvPr id="9251" name="Group 15"/>
              <p:cNvGrpSpPr>
                <a:grpSpLocks/>
              </p:cNvGrpSpPr>
              <p:nvPr/>
            </p:nvGrpSpPr>
            <p:grpSpPr bwMode="auto">
              <a:xfrm>
                <a:off x="533" y="321"/>
                <a:ext cx="359" cy="180"/>
                <a:chOff x="1009" y="655"/>
                <a:chExt cx="359" cy="180"/>
              </a:xfrm>
            </p:grpSpPr>
            <p:sp>
              <p:nvSpPr>
                <p:cNvPr id="9253" name="Oval 16"/>
                <p:cNvSpPr>
                  <a:spLocks noChangeArrowheads="1"/>
                </p:cNvSpPr>
                <p:nvPr/>
              </p:nvSpPr>
              <p:spPr bwMode="auto">
                <a:xfrm>
                  <a:off x="1012" y="735"/>
                  <a:ext cx="356" cy="100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4" name="Line 17"/>
                <p:cNvSpPr>
                  <a:spLocks noChangeShapeType="1"/>
                </p:cNvSpPr>
                <p:nvPr/>
              </p:nvSpPr>
              <p:spPr bwMode="auto">
                <a:xfrm>
                  <a:off x="1012" y="727"/>
                  <a:ext cx="0" cy="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5" name="Line 18"/>
                <p:cNvSpPr>
                  <a:spLocks noChangeShapeType="1"/>
                </p:cNvSpPr>
                <p:nvPr/>
              </p:nvSpPr>
              <p:spPr bwMode="auto">
                <a:xfrm>
                  <a:off x="1368" y="727"/>
                  <a:ext cx="0" cy="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6" name="Rectangle 19"/>
                <p:cNvSpPr>
                  <a:spLocks noChangeArrowheads="1"/>
                </p:cNvSpPr>
                <p:nvPr/>
              </p:nvSpPr>
              <p:spPr bwMode="auto">
                <a:xfrm>
                  <a:off x="1012" y="727"/>
                  <a:ext cx="353" cy="61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57" name="Oval 20"/>
                <p:cNvSpPr>
                  <a:spLocks noChangeArrowheads="1"/>
                </p:cNvSpPr>
                <p:nvPr/>
              </p:nvSpPr>
              <p:spPr bwMode="auto">
                <a:xfrm>
                  <a:off x="1009" y="655"/>
                  <a:ext cx="356" cy="11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9258" name="Group 21"/>
                <p:cNvGrpSpPr>
                  <a:grpSpLocks/>
                </p:cNvGrpSpPr>
                <p:nvPr/>
              </p:nvGrpSpPr>
              <p:grpSpPr bwMode="auto">
                <a:xfrm>
                  <a:off x="1095" y="681"/>
                  <a:ext cx="176" cy="68"/>
                  <a:chOff x="2848" y="848"/>
                  <a:chExt cx="140" cy="98"/>
                </a:xfrm>
              </p:grpSpPr>
              <p:sp>
                <p:nvSpPr>
                  <p:cNvPr id="9263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264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265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259" name="Group 25"/>
                <p:cNvGrpSpPr>
                  <a:grpSpLocks/>
                </p:cNvGrpSpPr>
                <p:nvPr/>
              </p:nvGrpSpPr>
              <p:grpSpPr bwMode="auto">
                <a:xfrm flipV="1">
                  <a:off x="1095" y="680"/>
                  <a:ext cx="176" cy="68"/>
                  <a:chOff x="2848" y="848"/>
                  <a:chExt cx="140" cy="98"/>
                </a:xfrm>
              </p:grpSpPr>
              <p:sp>
                <p:nvSpPr>
                  <p:cNvPr id="9260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26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262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252" name="Line 29"/>
              <p:cNvSpPr>
                <a:spLocks noChangeShapeType="1"/>
              </p:cNvSpPr>
              <p:nvPr/>
            </p:nvSpPr>
            <p:spPr bwMode="auto">
              <a:xfrm>
                <a:off x="535" y="368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28" name="Group 30"/>
            <p:cNvGrpSpPr>
              <a:grpSpLocks/>
            </p:cNvGrpSpPr>
            <p:nvPr/>
          </p:nvGrpSpPr>
          <p:grpSpPr bwMode="auto">
            <a:xfrm>
              <a:off x="3705225" y="4356100"/>
              <a:ext cx="238125" cy="484188"/>
              <a:chOff x="4180" y="783"/>
              <a:chExt cx="150" cy="307"/>
            </a:xfrm>
          </p:grpSpPr>
          <p:sp>
            <p:nvSpPr>
              <p:cNvPr id="9243" name="AutoShape 31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4" name="Rectangle 32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5" name="Rectangle 33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6" name="AutoShape 34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7" name="Line 35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8" name="Line 36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9" name="Rectangle 37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0" name="Rectangle 38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29" name="Line 39"/>
            <p:cNvSpPr>
              <a:spLocks noChangeShapeType="1"/>
            </p:cNvSpPr>
            <p:nvPr/>
          </p:nvSpPr>
          <p:spPr bwMode="auto">
            <a:xfrm>
              <a:off x="1911350" y="2092325"/>
              <a:ext cx="1704975" cy="1081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0" name="Line 40"/>
            <p:cNvSpPr>
              <a:spLocks noChangeShapeType="1"/>
            </p:cNvSpPr>
            <p:nvPr/>
          </p:nvSpPr>
          <p:spPr bwMode="auto">
            <a:xfrm>
              <a:off x="1966913" y="3062288"/>
              <a:ext cx="1565275" cy="2079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1" name="Line 41"/>
            <p:cNvSpPr>
              <a:spLocks noChangeShapeType="1"/>
            </p:cNvSpPr>
            <p:nvPr/>
          </p:nvSpPr>
          <p:spPr bwMode="auto">
            <a:xfrm flipV="1">
              <a:off x="2051050" y="3352800"/>
              <a:ext cx="1565275" cy="955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2" name="Line 42"/>
            <p:cNvSpPr>
              <a:spLocks noChangeShapeType="1"/>
            </p:cNvSpPr>
            <p:nvPr/>
          </p:nvSpPr>
          <p:spPr bwMode="auto">
            <a:xfrm flipH="1" flipV="1">
              <a:off x="3795713" y="3379788"/>
              <a:ext cx="41275" cy="1025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3" name="Line 43"/>
            <p:cNvSpPr>
              <a:spLocks noChangeShapeType="1"/>
            </p:cNvSpPr>
            <p:nvPr/>
          </p:nvSpPr>
          <p:spPr bwMode="auto">
            <a:xfrm flipV="1">
              <a:off x="3962400" y="2895600"/>
              <a:ext cx="831850" cy="2778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4" name="Text Box 44"/>
            <p:cNvSpPr txBox="1">
              <a:spLocks noChangeArrowheads="1"/>
            </p:cNvSpPr>
            <p:nvPr/>
          </p:nvSpPr>
          <p:spPr bwMode="auto">
            <a:xfrm>
              <a:off x="2414588" y="2182813"/>
              <a:ext cx="976312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/>
                <a:t>100 Mbps</a:t>
              </a:r>
            </a:p>
          </p:txBody>
        </p:sp>
        <p:sp>
          <p:nvSpPr>
            <p:cNvPr id="9235" name="Text Box 45"/>
            <p:cNvSpPr txBox="1">
              <a:spLocks noChangeArrowheads="1"/>
            </p:cNvSpPr>
            <p:nvPr/>
          </p:nvSpPr>
          <p:spPr bwMode="auto">
            <a:xfrm>
              <a:off x="2038350" y="3154363"/>
              <a:ext cx="976313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/>
                <a:t>100 Mbps</a:t>
              </a:r>
            </a:p>
          </p:txBody>
        </p:sp>
        <p:sp>
          <p:nvSpPr>
            <p:cNvPr id="9236" name="Text Box 46"/>
            <p:cNvSpPr txBox="1">
              <a:spLocks noChangeArrowheads="1"/>
            </p:cNvSpPr>
            <p:nvPr/>
          </p:nvSpPr>
          <p:spPr bwMode="auto">
            <a:xfrm>
              <a:off x="2122488" y="4164013"/>
              <a:ext cx="976312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/>
                <a:t>100 Mbps</a:t>
              </a:r>
            </a:p>
          </p:txBody>
        </p:sp>
        <p:sp>
          <p:nvSpPr>
            <p:cNvPr id="9237" name="Text Box 47"/>
            <p:cNvSpPr txBox="1">
              <a:spLocks noChangeArrowheads="1"/>
            </p:cNvSpPr>
            <p:nvPr/>
          </p:nvSpPr>
          <p:spPr bwMode="auto">
            <a:xfrm>
              <a:off x="3841750" y="3927475"/>
              <a:ext cx="7239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/>
                <a:t>1 Gbps</a:t>
              </a:r>
            </a:p>
          </p:txBody>
        </p:sp>
        <p:sp>
          <p:nvSpPr>
            <p:cNvPr id="9238" name="Text Box 48"/>
            <p:cNvSpPr txBox="1">
              <a:spLocks noChangeArrowheads="1"/>
            </p:cNvSpPr>
            <p:nvPr/>
          </p:nvSpPr>
          <p:spPr bwMode="auto">
            <a:xfrm>
              <a:off x="3468688" y="4897438"/>
              <a:ext cx="722312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/>
                <a:t>server</a:t>
              </a:r>
            </a:p>
          </p:txBody>
        </p:sp>
        <p:sp>
          <p:nvSpPr>
            <p:cNvPr id="9239" name="Text Box 49"/>
            <p:cNvSpPr txBox="1">
              <a:spLocks noChangeArrowheads="1"/>
            </p:cNvSpPr>
            <p:nvPr/>
          </p:nvSpPr>
          <p:spPr bwMode="auto">
            <a:xfrm>
              <a:off x="3398838" y="2611438"/>
              <a:ext cx="939800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/>
                <a:t>Ethernet</a:t>
              </a:r>
            </a:p>
            <a:p>
              <a:r>
                <a:rPr lang="en-US" sz="1400"/>
                <a:t>switch</a:t>
              </a:r>
            </a:p>
          </p:txBody>
        </p:sp>
        <p:sp>
          <p:nvSpPr>
            <p:cNvPr id="9240" name="Text Box 50"/>
            <p:cNvSpPr txBox="1">
              <a:spLocks noChangeArrowheads="1"/>
            </p:cNvSpPr>
            <p:nvPr/>
          </p:nvSpPr>
          <p:spPr bwMode="auto">
            <a:xfrm>
              <a:off x="4286250" y="2195513"/>
              <a:ext cx="1231900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/>
                <a:t>Institutional</a:t>
              </a:r>
            </a:p>
            <a:p>
              <a:r>
                <a:rPr lang="en-US" sz="1400"/>
                <a:t>router</a:t>
              </a:r>
            </a:p>
          </p:txBody>
        </p:sp>
        <p:sp>
          <p:nvSpPr>
            <p:cNvPr id="9241" name="Line 51"/>
            <p:cNvSpPr>
              <a:spLocks noChangeShapeType="1"/>
            </p:cNvSpPr>
            <p:nvPr/>
          </p:nvSpPr>
          <p:spPr bwMode="auto">
            <a:xfrm>
              <a:off x="5319713" y="2825750"/>
              <a:ext cx="6794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42" name="Text Box 52"/>
            <p:cNvSpPr txBox="1">
              <a:spLocks noChangeArrowheads="1"/>
            </p:cNvSpPr>
            <p:nvPr/>
          </p:nvSpPr>
          <p:spPr bwMode="auto">
            <a:xfrm>
              <a:off x="6045200" y="2528888"/>
              <a:ext cx="1477963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/>
                <a:t>To Institution’s</a:t>
              </a:r>
              <a:br>
                <a:rPr lang="en-US" sz="1400"/>
              </a:br>
              <a:r>
                <a:rPr lang="en-US" sz="1400"/>
                <a:t>ISP</a:t>
              </a:r>
            </a:p>
          </p:txBody>
        </p:sp>
      </p:grpSp>
      <p:sp>
        <p:nvSpPr>
          <p:cNvPr id="9222" name="Title 5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Ethernet Internet Access</a:t>
            </a:r>
          </a:p>
        </p:txBody>
      </p:sp>
      <p:sp>
        <p:nvSpPr>
          <p:cNvPr id="9223" name="Content Placeholder 52"/>
          <p:cNvSpPr>
            <a:spLocks noGrp="1"/>
          </p:cNvSpPr>
          <p:nvPr>
            <p:ph idx="1"/>
          </p:nvPr>
        </p:nvSpPr>
        <p:spPr>
          <a:xfrm>
            <a:off x="455613" y="4649788"/>
            <a:ext cx="8043862" cy="1905000"/>
          </a:xfrm>
        </p:spPr>
        <p:txBody>
          <a:bodyPr/>
          <a:lstStyle/>
          <a:p>
            <a:r>
              <a:rPr lang="en-US" sz="2400" dirty="0" smtClean="0"/>
              <a:t>Typically used in companies, universities, </a:t>
            </a:r>
            <a:r>
              <a:rPr lang="en-US" sz="2400" dirty="0" err="1" smtClean="0"/>
              <a:t>etc</a:t>
            </a:r>
            <a:endParaRPr lang="en-US" sz="2400" dirty="0" smtClean="0"/>
          </a:p>
          <a:p>
            <a:pPr marL="342900" lvl="1" indent="-342900">
              <a:buSzPct val="85000"/>
              <a:buFont typeface="Arial" pitchFamily="34" charset="0"/>
              <a:buChar char="•"/>
            </a:pPr>
            <a:r>
              <a:rPr lang="en-US" sz="2400" dirty="0" smtClean="0"/>
              <a:t>10 </a:t>
            </a:r>
            <a:r>
              <a:rPr lang="en-US" sz="2400" dirty="0" err="1" smtClean="0"/>
              <a:t>Mbs</a:t>
            </a:r>
            <a:r>
              <a:rPr lang="en-US" sz="2400" dirty="0" smtClean="0"/>
              <a:t>, 100Mbps, 1Gbps, 10Gbps Ethernet</a:t>
            </a:r>
          </a:p>
          <a:p>
            <a:pPr marL="342900" lvl="1" indent="-342900">
              <a:buSzPct val="85000"/>
              <a:buFont typeface="Arial" pitchFamily="34" charset="0"/>
              <a:buChar char="•"/>
            </a:pPr>
            <a:r>
              <a:rPr lang="en-US" sz="2400" dirty="0" smtClean="0"/>
              <a:t>Today, end systems typically connect into Ethernet switch.</a:t>
            </a:r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Introduction to the Physical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39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27384"/>
            <a:ext cx="8382000" cy="1143000"/>
          </a:xfrm>
        </p:spPr>
        <p:txBody>
          <a:bodyPr/>
          <a:lstStyle/>
          <a:p>
            <a:r>
              <a:rPr lang="en-US" sz="3200" dirty="0" smtClean="0"/>
              <a:t>Wireless Access </a:t>
            </a:r>
            <a:r>
              <a:rPr lang="en-US" sz="3200" dirty="0"/>
              <a:t>N</a:t>
            </a:r>
            <a:r>
              <a:rPr lang="en-US" sz="3200" dirty="0" smtClean="0"/>
              <a:t>etworks</a:t>
            </a:r>
            <a:endParaRPr lang="en-US" dirty="0" smtClean="0"/>
          </a:p>
        </p:txBody>
      </p:sp>
      <p:sp>
        <p:nvSpPr>
          <p:cNvPr id="102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196752"/>
            <a:ext cx="5230688" cy="4876800"/>
          </a:xfrm>
        </p:spPr>
        <p:txBody>
          <a:bodyPr/>
          <a:lstStyle/>
          <a:p>
            <a:r>
              <a:rPr lang="en-US" sz="2400" dirty="0"/>
              <a:t>S</a:t>
            </a:r>
            <a:r>
              <a:rPr lang="en-US" sz="2400" dirty="0" smtClean="0"/>
              <a:t>hared</a:t>
            </a:r>
            <a:r>
              <a:rPr lang="en-US" sz="2400" dirty="0" smtClean="0">
                <a:solidFill>
                  <a:srgbClr val="800000"/>
                </a:solidFill>
              </a:rPr>
              <a:t> wireless </a:t>
            </a:r>
            <a:r>
              <a:rPr lang="en-US" sz="2400" dirty="0" smtClean="0"/>
              <a:t>access network connects end system to router</a:t>
            </a:r>
          </a:p>
          <a:p>
            <a:pPr lvl="1"/>
            <a:r>
              <a:rPr lang="en-US" sz="2000" dirty="0" smtClean="0"/>
              <a:t>via base station aka “access point”.</a:t>
            </a:r>
          </a:p>
          <a:p>
            <a:r>
              <a:rPr lang="en-US" sz="2400" dirty="0">
                <a:solidFill>
                  <a:srgbClr val="800000"/>
                </a:solidFill>
              </a:rPr>
              <a:t>W</a:t>
            </a:r>
            <a:r>
              <a:rPr lang="en-US" sz="2400" dirty="0" smtClean="0">
                <a:solidFill>
                  <a:srgbClr val="800000"/>
                </a:solidFill>
              </a:rPr>
              <a:t>ireless LANs:</a:t>
            </a:r>
          </a:p>
          <a:p>
            <a:pPr lvl="1"/>
            <a:r>
              <a:rPr lang="en-US" sz="2000" dirty="0" smtClean="0"/>
              <a:t>802.11b/g/n (</a:t>
            </a:r>
            <a:r>
              <a:rPr lang="en-US" sz="2000" dirty="0" err="1" smtClean="0"/>
              <a:t>WiFi</a:t>
            </a:r>
            <a:r>
              <a:rPr lang="en-US" sz="2000" dirty="0" smtClean="0"/>
              <a:t>): 11, 54, 200  Mbps</a:t>
            </a:r>
          </a:p>
          <a:p>
            <a:r>
              <a:rPr lang="en-US" sz="2400" dirty="0">
                <a:solidFill>
                  <a:srgbClr val="800000"/>
                </a:solidFill>
              </a:rPr>
              <a:t>W</a:t>
            </a:r>
            <a:r>
              <a:rPr lang="en-US" sz="2400" dirty="0" smtClean="0">
                <a:solidFill>
                  <a:srgbClr val="800000"/>
                </a:solidFill>
              </a:rPr>
              <a:t>ider-area </a:t>
            </a:r>
            <a:r>
              <a:rPr lang="en-US" sz="2400" dirty="0" smtClean="0">
                <a:solidFill>
                  <a:srgbClr val="800000"/>
                </a:solidFill>
              </a:rPr>
              <a:t>Wireless </a:t>
            </a:r>
            <a:r>
              <a:rPr lang="en-US" sz="2400" dirty="0">
                <a:solidFill>
                  <a:srgbClr val="800000"/>
                </a:solidFill>
              </a:rPr>
              <a:t>A</a:t>
            </a:r>
            <a:r>
              <a:rPr lang="en-US" sz="2400" dirty="0" smtClean="0">
                <a:solidFill>
                  <a:srgbClr val="800000"/>
                </a:solidFill>
              </a:rPr>
              <a:t>ccess</a:t>
            </a:r>
            <a:endParaRPr lang="en-US" sz="2400" dirty="0" smtClean="0">
              <a:solidFill>
                <a:srgbClr val="800000"/>
              </a:solidFill>
            </a:endParaRPr>
          </a:p>
          <a:p>
            <a:pPr lvl="1"/>
            <a:r>
              <a:rPr lang="en-US" sz="2000" dirty="0" smtClean="0"/>
              <a:t>provided by </a:t>
            </a:r>
            <a:r>
              <a:rPr lang="en-US" sz="2000" dirty="0" err="1" smtClean="0"/>
              <a:t>telco</a:t>
            </a:r>
            <a:r>
              <a:rPr lang="en-US" sz="2000" dirty="0" smtClean="0"/>
              <a:t> operator</a:t>
            </a:r>
          </a:p>
          <a:p>
            <a:pPr lvl="1"/>
            <a:r>
              <a:rPr lang="en-US" sz="2000" dirty="0" smtClean="0"/>
              <a:t>~1Mbps over cellular system (EVDO, HSDPA</a:t>
            </a:r>
            <a:r>
              <a:rPr lang="en-US" sz="2000" dirty="0" smtClean="0"/>
              <a:t>) 3G and 4G coming</a:t>
            </a:r>
            <a:endParaRPr lang="en-US" sz="2000" dirty="0" smtClean="0"/>
          </a:p>
          <a:p>
            <a:pPr lvl="1"/>
            <a:r>
              <a:rPr lang="en-US" sz="2000" dirty="0" smtClean="0"/>
              <a:t>next up (?): </a:t>
            </a:r>
            <a:r>
              <a:rPr lang="en-US" sz="2000" dirty="0" err="1" smtClean="0"/>
              <a:t>WiMAX</a:t>
            </a:r>
            <a:r>
              <a:rPr lang="en-US" sz="2000" dirty="0" smtClean="0"/>
              <a:t> (10’s Mbps) over wide area</a:t>
            </a:r>
          </a:p>
        </p:txBody>
      </p:sp>
      <p:grpSp>
        <p:nvGrpSpPr>
          <p:cNvPr id="10254" name="Group 5"/>
          <p:cNvGrpSpPr>
            <a:grpSpLocks/>
          </p:cNvGrpSpPr>
          <p:nvPr/>
        </p:nvGrpSpPr>
        <p:grpSpPr bwMode="auto">
          <a:xfrm>
            <a:off x="6221413" y="4048125"/>
            <a:ext cx="622300" cy="793750"/>
            <a:chOff x="3908" y="2375"/>
            <a:chExt cx="392" cy="500"/>
          </a:xfrm>
        </p:grpSpPr>
        <p:graphicFrame>
          <p:nvGraphicFramePr>
            <p:cNvPr id="10248" name="Object 6"/>
            <p:cNvGraphicFramePr>
              <a:graphicFrameLocks noChangeAspect="1"/>
            </p:cNvGraphicFramePr>
            <p:nvPr/>
          </p:nvGraphicFramePr>
          <p:xfrm>
            <a:off x="3908" y="2375"/>
            <a:ext cx="366" cy="4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18" name="Clip" r:id="rId4" imgW="819000" imgH="847800" progId="MS_ClipArt_Gallery.2">
                    <p:embed/>
                  </p:oleObj>
                </mc:Choice>
                <mc:Fallback>
                  <p:oleObj name="Clip" r:id="rId4" imgW="819000" imgH="84780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08" y="2375"/>
                          <a:ext cx="366" cy="4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00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9" name="Object 7"/>
            <p:cNvGraphicFramePr>
              <a:graphicFrameLocks noChangeAspect="1"/>
            </p:cNvGraphicFramePr>
            <p:nvPr/>
          </p:nvGraphicFramePr>
          <p:xfrm>
            <a:off x="3966" y="2506"/>
            <a:ext cx="334" cy="3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19" name="Clip" r:id="rId6" imgW="1266840" imgH="1200240" progId="MS_ClipArt_Gallery.2">
                    <p:embed/>
                  </p:oleObj>
                </mc:Choice>
                <mc:Fallback>
                  <p:oleObj name="Clip" r:id="rId6" imgW="1266840" imgH="120024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6" y="2506"/>
                          <a:ext cx="334" cy="3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55" name="Group 8"/>
          <p:cNvGrpSpPr>
            <a:grpSpLocks/>
          </p:cNvGrpSpPr>
          <p:nvPr/>
        </p:nvGrpSpPr>
        <p:grpSpPr bwMode="auto">
          <a:xfrm>
            <a:off x="7377113" y="3962400"/>
            <a:ext cx="622300" cy="793750"/>
            <a:chOff x="2870" y="1518"/>
            <a:chExt cx="292" cy="320"/>
          </a:xfrm>
        </p:grpSpPr>
        <p:graphicFrame>
          <p:nvGraphicFramePr>
            <p:cNvPr id="10246" name="Object 9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0" name="Clip" r:id="rId8" imgW="819000" imgH="847800" progId="MS_ClipArt_Gallery.2">
                    <p:embed/>
                  </p:oleObj>
                </mc:Choice>
                <mc:Fallback>
                  <p:oleObj name="Clip" r:id="rId8" imgW="819000" imgH="84780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7" name="Object 10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1" name="Clip" r:id="rId9" imgW="1266840" imgH="1200240" progId="MS_ClipArt_Gallery.2">
                    <p:embed/>
                  </p:oleObj>
                </mc:Choice>
                <mc:Fallback>
                  <p:oleObj name="Clip" r:id="rId9" imgW="1266840" imgH="120024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56" name="Oval 15"/>
          <p:cNvSpPr>
            <a:spLocks noChangeArrowheads="1"/>
          </p:cNvSpPr>
          <p:nvPr/>
        </p:nvSpPr>
        <p:spPr bwMode="auto">
          <a:xfrm>
            <a:off x="6496050" y="2387600"/>
            <a:ext cx="760413" cy="2397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Line 16"/>
          <p:cNvSpPr>
            <a:spLocks noChangeShapeType="1"/>
          </p:cNvSpPr>
          <p:nvPr/>
        </p:nvSpPr>
        <p:spPr bwMode="auto">
          <a:xfrm>
            <a:off x="6496050" y="2366963"/>
            <a:ext cx="0" cy="149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17"/>
          <p:cNvSpPr>
            <a:spLocks noChangeShapeType="1"/>
          </p:cNvSpPr>
          <p:nvPr/>
        </p:nvSpPr>
        <p:spPr bwMode="auto">
          <a:xfrm>
            <a:off x="7256463" y="2366963"/>
            <a:ext cx="0" cy="149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8"/>
          <p:cNvSpPr>
            <a:spLocks noChangeArrowheads="1"/>
          </p:cNvSpPr>
          <p:nvPr/>
        </p:nvSpPr>
        <p:spPr bwMode="auto">
          <a:xfrm>
            <a:off x="6496050" y="2366963"/>
            <a:ext cx="754063" cy="1460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60" name="Oval 19"/>
          <p:cNvSpPr>
            <a:spLocks noChangeArrowheads="1"/>
          </p:cNvSpPr>
          <p:nvPr/>
        </p:nvSpPr>
        <p:spPr bwMode="auto">
          <a:xfrm>
            <a:off x="6489700" y="2193925"/>
            <a:ext cx="760413" cy="279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61" name="Group 20"/>
          <p:cNvGrpSpPr>
            <a:grpSpLocks/>
          </p:cNvGrpSpPr>
          <p:nvPr/>
        </p:nvGrpSpPr>
        <p:grpSpPr bwMode="auto">
          <a:xfrm>
            <a:off x="6672263" y="2276872"/>
            <a:ext cx="377825" cy="163512"/>
            <a:chOff x="2848" y="848"/>
            <a:chExt cx="140" cy="98"/>
          </a:xfrm>
        </p:grpSpPr>
        <p:sp>
          <p:nvSpPr>
            <p:cNvPr id="10311" name="Line 2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2" name="Line 2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3" name="Line 2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62" name="Group 24"/>
          <p:cNvGrpSpPr>
            <a:grpSpLocks/>
          </p:cNvGrpSpPr>
          <p:nvPr/>
        </p:nvGrpSpPr>
        <p:grpSpPr bwMode="auto">
          <a:xfrm flipV="1">
            <a:off x="6672263" y="2252663"/>
            <a:ext cx="377825" cy="163512"/>
            <a:chOff x="2848" y="848"/>
            <a:chExt cx="140" cy="98"/>
          </a:xfrm>
        </p:grpSpPr>
        <p:sp>
          <p:nvSpPr>
            <p:cNvPr id="10308" name="Line 2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9" name="Line 2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0" name="Line 2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3" name="Line 28"/>
          <p:cNvSpPr>
            <a:spLocks noChangeShapeType="1"/>
          </p:cNvSpPr>
          <p:nvPr/>
        </p:nvSpPr>
        <p:spPr bwMode="auto">
          <a:xfrm flipV="1">
            <a:off x="6886575" y="2619375"/>
            <a:ext cx="0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64" name="Group 29"/>
          <p:cNvGrpSpPr>
            <a:grpSpLocks/>
          </p:cNvGrpSpPr>
          <p:nvPr/>
        </p:nvGrpSpPr>
        <p:grpSpPr bwMode="auto">
          <a:xfrm>
            <a:off x="7621588" y="2359025"/>
            <a:ext cx="622300" cy="793750"/>
            <a:chOff x="2870" y="1518"/>
            <a:chExt cx="292" cy="320"/>
          </a:xfrm>
        </p:grpSpPr>
        <p:graphicFrame>
          <p:nvGraphicFramePr>
            <p:cNvPr id="10244" name="Object 30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2" name="Clip" r:id="rId10" imgW="819000" imgH="847800" progId="MS_ClipArt_Gallery.2">
                    <p:embed/>
                  </p:oleObj>
                </mc:Choice>
                <mc:Fallback>
                  <p:oleObj name="Clip" r:id="rId10" imgW="819000" imgH="84780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5" name="Object 31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3" name="Clip" r:id="rId11" imgW="1266840" imgH="1200240" progId="MS_ClipArt_Gallery.2">
                    <p:embed/>
                  </p:oleObj>
                </mc:Choice>
                <mc:Fallback>
                  <p:oleObj name="Clip" r:id="rId11" imgW="1266840" imgH="120024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65" name="Group 32"/>
          <p:cNvGrpSpPr>
            <a:grpSpLocks/>
          </p:cNvGrpSpPr>
          <p:nvPr/>
        </p:nvGrpSpPr>
        <p:grpSpPr bwMode="auto">
          <a:xfrm>
            <a:off x="8070850" y="3421063"/>
            <a:ext cx="622300" cy="793750"/>
            <a:chOff x="2870" y="1518"/>
            <a:chExt cx="292" cy="320"/>
          </a:xfrm>
        </p:grpSpPr>
        <p:graphicFrame>
          <p:nvGraphicFramePr>
            <p:cNvPr id="10242" name="Object 33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4" name="Clip" r:id="rId12" imgW="819000" imgH="847800" progId="MS_ClipArt_Gallery.2">
                    <p:embed/>
                  </p:oleObj>
                </mc:Choice>
                <mc:Fallback>
                  <p:oleObj name="Clip" r:id="rId12" imgW="819000" imgH="84780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3" name="Object 34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5" name="Clip" r:id="rId13" imgW="1266840" imgH="1200240" progId="MS_ClipArt_Gallery.2">
                    <p:embed/>
                  </p:oleObj>
                </mc:Choice>
                <mc:Fallback>
                  <p:oleObj name="Clip" r:id="rId13" imgW="1266840" imgH="120024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66" name="Text Box 35"/>
          <p:cNvSpPr txBox="1">
            <a:spLocks noChangeArrowheads="1"/>
          </p:cNvSpPr>
          <p:nvPr/>
        </p:nvSpPr>
        <p:spPr bwMode="auto">
          <a:xfrm>
            <a:off x="5081588" y="2874963"/>
            <a:ext cx="11795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>
                <a:latin typeface="Comic Sans MS" pitchFamily="66" charset="0"/>
              </a:rPr>
              <a:t>base</a:t>
            </a:r>
          </a:p>
          <a:p>
            <a:pPr algn="r"/>
            <a:r>
              <a:rPr lang="en-US">
                <a:latin typeface="Comic Sans MS" pitchFamily="66" charset="0"/>
              </a:rPr>
              <a:t>station</a:t>
            </a:r>
            <a:endParaRPr lang="en-US"/>
          </a:p>
        </p:txBody>
      </p:sp>
      <p:sp>
        <p:nvSpPr>
          <p:cNvPr id="10267" name="Text Box 36"/>
          <p:cNvSpPr txBox="1">
            <a:spLocks noChangeArrowheads="1"/>
          </p:cNvSpPr>
          <p:nvPr/>
        </p:nvSpPr>
        <p:spPr bwMode="auto">
          <a:xfrm>
            <a:off x="7435850" y="4867275"/>
            <a:ext cx="1098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>
                <a:latin typeface="Comic Sans MS" pitchFamily="66" charset="0"/>
              </a:rPr>
              <a:t>mobile</a:t>
            </a:r>
          </a:p>
          <a:p>
            <a:pPr algn="r"/>
            <a:r>
              <a:rPr lang="en-US">
                <a:latin typeface="Comic Sans MS" pitchFamily="66" charset="0"/>
              </a:rPr>
              <a:t>hosts</a:t>
            </a:r>
            <a:endParaRPr lang="en-US"/>
          </a:p>
        </p:txBody>
      </p:sp>
      <p:sp>
        <p:nvSpPr>
          <p:cNvPr id="10268" name="Line 37"/>
          <p:cNvSpPr>
            <a:spLocks noChangeShapeType="1"/>
          </p:cNvSpPr>
          <p:nvPr/>
        </p:nvSpPr>
        <p:spPr bwMode="auto">
          <a:xfrm flipV="1">
            <a:off x="6829425" y="1743075"/>
            <a:ext cx="0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Text Box 38"/>
          <p:cNvSpPr txBox="1">
            <a:spLocks noChangeArrowheads="1"/>
          </p:cNvSpPr>
          <p:nvPr/>
        </p:nvSpPr>
        <p:spPr bwMode="auto">
          <a:xfrm>
            <a:off x="5410200" y="2162175"/>
            <a:ext cx="1104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dirty="0">
                <a:latin typeface="Comic Sans MS" pitchFamily="66" charset="0"/>
              </a:rPr>
              <a:t>router</a:t>
            </a:r>
            <a:endParaRPr lang="en-US" dirty="0"/>
          </a:p>
        </p:txBody>
      </p:sp>
      <p:grpSp>
        <p:nvGrpSpPr>
          <p:cNvPr id="10270" name="Group 104"/>
          <p:cNvGrpSpPr>
            <a:grpSpLocks/>
          </p:cNvGrpSpPr>
          <p:nvPr/>
        </p:nvGrpSpPr>
        <p:grpSpPr bwMode="auto">
          <a:xfrm>
            <a:off x="6445250" y="2717800"/>
            <a:ext cx="681038" cy="820738"/>
            <a:chOff x="3221" y="3127"/>
            <a:chExt cx="429" cy="517"/>
          </a:xfrm>
        </p:grpSpPr>
        <p:sp>
          <p:nvSpPr>
            <p:cNvPr id="10271" name="Freeform 66"/>
            <p:cNvSpPr>
              <a:spLocks/>
            </p:cNvSpPr>
            <p:nvPr/>
          </p:nvSpPr>
          <p:spPr bwMode="auto">
            <a:xfrm>
              <a:off x="3336" y="3156"/>
              <a:ext cx="77" cy="85"/>
            </a:xfrm>
            <a:custGeom>
              <a:avLst/>
              <a:gdLst>
                <a:gd name="T0" fmla="*/ 27 w 199"/>
                <a:gd name="T1" fmla="*/ 11 h 232"/>
                <a:gd name="T2" fmla="*/ 21 w 199"/>
                <a:gd name="T3" fmla="*/ 14 h 232"/>
                <a:gd name="T4" fmla="*/ 16 w 199"/>
                <a:gd name="T5" fmla="*/ 18 h 232"/>
                <a:gd name="T6" fmla="*/ 12 w 199"/>
                <a:gd name="T7" fmla="*/ 23 h 232"/>
                <a:gd name="T8" fmla="*/ 8 w 199"/>
                <a:gd name="T9" fmla="*/ 28 h 232"/>
                <a:gd name="T10" fmla="*/ 5 w 199"/>
                <a:gd name="T11" fmla="*/ 33 h 232"/>
                <a:gd name="T12" fmla="*/ 2 w 199"/>
                <a:gd name="T13" fmla="*/ 40 h 232"/>
                <a:gd name="T14" fmla="*/ 1 w 199"/>
                <a:gd name="T15" fmla="*/ 46 h 232"/>
                <a:gd name="T16" fmla="*/ 0 w 199"/>
                <a:gd name="T17" fmla="*/ 52 h 232"/>
                <a:gd name="T18" fmla="*/ 1 w 199"/>
                <a:gd name="T19" fmla="*/ 61 h 232"/>
                <a:gd name="T20" fmla="*/ 5 w 199"/>
                <a:gd name="T21" fmla="*/ 68 h 232"/>
                <a:gd name="T22" fmla="*/ 10 w 199"/>
                <a:gd name="T23" fmla="*/ 74 h 232"/>
                <a:gd name="T24" fmla="*/ 17 w 199"/>
                <a:gd name="T25" fmla="*/ 79 h 232"/>
                <a:gd name="T26" fmla="*/ 26 w 199"/>
                <a:gd name="T27" fmla="*/ 83 h 232"/>
                <a:gd name="T28" fmla="*/ 34 w 199"/>
                <a:gd name="T29" fmla="*/ 84 h 232"/>
                <a:gd name="T30" fmla="*/ 43 w 199"/>
                <a:gd name="T31" fmla="*/ 85 h 232"/>
                <a:gd name="T32" fmla="*/ 52 w 199"/>
                <a:gd name="T33" fmla="*/ 84 h 232"/>
                <a:gd name="T34" fmla="*/ 53 w 199"/>
                <a:gd name="T35" fmla="*/ 84 h 232"/>
                <a:gd name="T36" fmla="*/ 55 w 199"/>
                <a:gd name="T37" fmla="*/ 83 h 232"/>
                <a:gd name="T38" fmla="*/ 57 w 199"/>
                <a:gd name="T39" fmla="*/ 81 h 232"/>
                <a:gd name="T40" fmla="*/ 57 w 199"/>
                <a:gd name="T41" fmla="*/ 80 h 232"/>
                <a:gd name="T42" fmla="*/ 56 w 199"/>
                <a:gd name="T43" fmla="*/ 78 h 232"/>
                <a:gd name="T44" fmla="*/ 55 w 199"/>
                <a:gd name="T45" fmla="*/ 76 h 232"/>
                <a:gd name="T46" fmla="*/ 52 w 199"/>
                <a:gd name="T47" fmla="*/ 74 h 232"/>
                <a:gd name="T48" fmla="*/ 50 w 199"/>
                <a:gd name="T49" fmla="*/ 74 h 232"/>
                <a:gd name="T50" fmla="*/ 45 w 199"/>
                <a:gd name="T51" fmla="*/ 72 h 232"/>
                <a:gd name="T52" fmla="*/ 41 w 199"/>
                <a:gd name="T53" fmla="*/ 71 h 232"/>
                <a:gd name="T54" fmla="*/ 36 w 199"/>
                <a:gd name="T55" fmla="*/ 71 h 232"/>
                <a:gd name="T56" fmla="*/ 32 w 199"/>
                <a:gd name="T57" fmla="*/ 70 h 232"/>
                <a:gd name="T58" fmla="*/ 28 w 199"/>
                <a:gd name="T59" fmla="*/ 69 h 232"/>
                <a:gd name="T60" fmla="*/ 24 w 199"/>
                <a:gd name="T61" fmla="*/ 67 h 232"/>
                <a:gd name="T62" fmla="*/ 21 w 199"/>
                <a:gd name="T63" fmla="*/ 64 h 232"/>
                <a:gd name="T64" fmla="*/ 17 w 199"/>
                <a:gd name="T65" fmla="*/ 61 h 232"/>
                <a:gd name="T66" fmla="*/ 15 w 199"/>
                <a:gd name="T67" fmla="*/ 47 h 232"/>
                <a:gd name="T68" fmla="*/ 19 w 199"/>
                <a:gd name="T69" fmla="*/ 35 h 232"/>
                <a:gd name="T70" fmla="*/ 26 w 199"/>
                <a:gd name="T71" fmla="*/ 26 h 232"/>
                <a:gd name="T72" fmla="*/ 36 w 199"/>
                <a:gd name="T73" fmla="*/ 18 h 232"/>
                <a:gd name="T74" fmla="*/ 47 w 199"/>
                <a:gd name="T75" fmla="*/ 12 h 232"/>
                <a:gd name="T76" fmla="*/ 58 w 199"/>
                <a:gd name="T77" fmla="*/ 8 h 232"/>
                <a:gd name="T78" fmla="*/ 69 w 199"/>
                <a:gd name="T79" fmla="*/ 4 h 232"/>
                <a:gd name="T80" fmla="*/ 77 w 199"/>
                <a:gd name="T81" fmla="*/ 1 h 232"/>
                <a:gd name="T82" fmla="*/ 72 w 199"/>
                <a:gd name="T83" fmla="*/ 0 h 232"/>
                <a:gd name="T84" fmla="*/ 67 w 199"/>
                <a:gd name="T85" fmla="*/ 0 h 232"/>
                <a:gd name="T86" fmla="*/ 60 w 199"/>
                <a:gd name="T87" fmla="*/ 1 h 232"/>
                <a:gd name="T88" fmla="*/ 53 w 199"/>
                <a:gd name="T89" fmla="*/ 1 h 232"/>
                <a:gd name="T90" fmla="*/ 47 w 199"/>
                <a:gd name="T91" fmla="*/ 4 h 232"/>
                <a:gd name="T92" fmla="*/ 40 w 199"/>
                <a:gd name="T93" fmla="*/ 6 h 232"/>
                <a:gd name="T94" fmla="*/ 33 w 199"/>
                <a:gd name="T95" fmla="*/ 8 h 232"/>
                <a:gd name="T96" fmla="*/ 27 w 199"/>
                <a:gd name="T97" fmla="*/ 11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Freeform 67"/>
            <p:cNvSpPr>
              <a:spLocks/>
            </p:cNvSpPr>
            <p:nvPr/>
          </p:nvSpPr>
          <p:spPr bwMode="auto">
            <a:xfrm>
              <a:off x="3467" y="3153"/>
              <a:ext cx="52" cy="66"/>
            </a:xfrm>
            <a:custGeom>
              <a:avLst/>
              <a:gdLst>
                <a:gd name="T0" fmla="*/ 44 w 128"/>
                <a:gd name="T1" fmla="*/ 22 h 180"/>
                <a:gd name="T2" fmla="*/ 46 w 128"/>
                <a:gd name="T3" fmla="*/ 28 h 180"/>
                <a:gd name="T4" fmla="*/ 45 w 128"/>
                <a:gd name="T5" fmla="*/ 34 h 180"/>
                <a:gd name="T6" fmla="*/ 42 w 128"/>
                <a:gd name="T7" fmla="*/ 40 h 180"/>
                <a:gd name="T8" fmla="*/ 37 w 128"/>
                <a:gd name="T9" fmla="*/ 44 h 180"/>
                <a:gd name="T10" fmla="*/ 31 w 128"/>
                <a:gd name="T11" fmla="*/ 48 h 180"/>
                <a:gd name="T12" fmla="*/ 25 w 128"/>
                <a:gd name="T13" fmla="*/ 53 h 180"/>
                <a:gd name="T14" fmla="*/ 18 w 128"/>
                <a:gd name="T15" fmla="*/ 56 h 180"/>
                <a:gd name="T16" fmla="*/ 12 w 128"/>
                <a:gd name="T17" fmla="*/ 60 h 180"/>
                <a:gd name="T18" fmla="*/ 11 w 128"/>
                <a:gd name="T19" fmla="*/ 62 h 180"/>
                <a:gd name="T20" fmla="*/ 11 w 128"/>
                <a:gd name="T21" fmla="*/ 62 h 180"/>
                <a:gd name="T22" fmla="*/ 11 w 128"/>
                <a:gd name="T23" fmla="*/ 64 h 180"/>
                <a:gd name="T24" fmla="*/ 11 w 128"/>
                <a:gd name="T25" fmla="*/ 65 h 180"/>
                <a:gd name="T26" fmla="*/ 13 w 128"/>
                <a:gd name="T27" fmla="*/ 66 h 180"/>
                <a:gd name="T28" fmla="*/ 14 w 128"/>
                <a:gd name="T29" fmla="*/ 66 h 180"/>
                <a:gd name="T30" fmla="*/ 15 w 128"/>
                <a:gd name="T31" fmla="*/ 66 h 180"/>
                <a:gd name="T32" fmla="*/ 17 w 128"/>
                <a:gd name="T33" fmla="*/ 66 h 180"/>
                <a:gd name="T34" fmla="*/ 24 w 128"/>
                <a:gd name="T35" fmla="*/ 62 h 180"/>
                <a:gd name="T36" fmla="*/ 31 w 128"/>
                <a:gd name="T37" fmla="*/ 58 h 180"/>
                <a:gd name="T38" fmla="*/ 38 w 128"/>
                <a:gd name="T39" fmla="*/ 53 h 180"/>
                <a:gd name="T40" fmla="*/ 44 w 128"/>
                <a:gd name="T41" fmla="*/ 48 h 180"/>
                <a:gd name="T42" fmla="*/ 49 w 128"/>
                <a:gd name="T43" fmla="*/ 42 h 180"/>
                <a:gd name="T44" fmla="*/ 52 w 128"/>
                <a:gd name="T45" fmla="*/ 35 h 180"/>
                <a:gd name="T46" fmla="*/ 52 w 128"/>
                <a:gd name="T47" fmla="*/ 28 h 180"/>
                <a:gd name="T48" fmla="*/ 50 w 128"/>
                <a:gd name="T49" fmla="*/ 20 h 180"/>
                <a:gd name="T50" fmla="*/ 46 w 128"/>
                <a:gd name="T51" fmla="*/ 14 h 180"/>
                <a:gd name="T52" fmla="*/ 39 w 128"/>
                <a:gd name="T53" fmla="*/ 9 h 180"/>
                <a:gd name="T54" fmla="*/ 32 w 128"/>
                <a:gd name="T55" fmla="*/ 5 h 180"/>
                <a:gd name="T56" fmla="*/ 23 w 128"/>
                <a:gd name="T57" fmla="*/ 3 h 180"/>
                <a:gd name="T58" fmla="*/ 15 w 128"/>
                <a:gd name="T59" fmla="*/ 1 h 180"/>
                <a:gd name="T60" fmla="*/ 8 w 128"/>
                <a:gd name="T61" fmla="*/ 0 h 180"/>
                <a:gd name="T62" fmla="*/ 2 w 128"/>
                <a:gd name="T63" fmla="*/ 0 h 180"/>
                <a:gd name="T64" fmla="*/ 0 w 128"/>
                <a:gd name="T65" fmla="*/ 1 h 180"/>
                <a:gd name="T66" fmla="*/ 6 w 128"/>
                <a:gd name="T67" fmla="*/ 3 h 180"/>
                <a:gd name="T68" fmla="*/ 12 w 128"/>
                <a:gd name="T69" fmla="*/ 5 h 180"/>
                <a:gd name="T70" fmla="*/ 19 w 128"/>
                <a:gd name="T71" fmla="*/ 7 h 180"/>
                <a:gd name="T72" fmla="*/ 25 w 128"/>
                <a:gd name="T73" fmla="*/ 8 h 180"/>
                <a:gd name="T74" fmla="*/ 31 w 128"/>
                <a:gd name="T75" fmla="*/ 11 h 180"/>
                <a:gd name="T76" fmla="*/ 36 w 128"/>
                <a:gd name="T77" fmla="*/ 14 h 180"/>
                <a:gd name="T78" fmla="*/ 41 w 128"/>
                <a:gd name="T79" fmla="*/ 17 h 180"/>
                <a:gd name="T80" fmla="*/ 44 w 128"/>
                <a:gd name="T81" fmla="*/ 22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Freeform 68"/>
            <p:cNvSpPr>
              <a:spLocks/>
            </p:cNvSpPr>
            <p:nvPr/>
          </p:nvSpPr>
          <p:spPr bwMode="auto">
            <a:xfrm>
              <a:off x="3287" y="3138"/>
              <a:ext cx="126" cy="138"/>
            </a:xfrm>
            <a:custGeom>
              <a:avLst/>
              <a:gdLst>
                <a:gd name="T0" fmla="*/ 39 w 322"/>
                <a:gd name="T1" fmla="*/ 26 h 378"/>
                <a:gd name="T2" fmla="*/ 21 w 322"/>
                <a:gd name="T3" fmla="*/ 42 h 378"/>
                <a:gd name="T4" fmla="*/ 7 w 322"/>
                <a:gd name="T5" fmla="*/ 61 h 378"/>
                <a:gd name="T6" fmla="*/ 0 w 322"/>
                <a:gd name="T7" fmla="*/ 83 h 378"/>
                <a:gd name="T8" fmla="*/ 1 w 322"/>
                <a:gd name="T9" fmla="*/ 97 h 378"/>
                <a:gd name="T10" fmla="*/ 4 w 322"/>
                <a:gd name="T11" fmla="*/ 103 h 378"/>
                <a:gd name="T12" fmla="*/ 7 w 322"/>
                <a:gd name="T13" fmla="*/ 108 h 378"/>
                <a:gd name="T14" fmla="*/ 13 w 322"/>
                <a:gd name="T15" fmla="*/ 113 h 378"/>
                <a:gd name="T16" fmla="*/ 22 w 322"/>
                <a:gd name="T17" fmla="*/ 118 h 378"/>
                <a:gd name="T18" fmla="*/ 34 w 322"/>
                <a:gd name="T19" fmla="*/ 123 h 378"/>
                <a:gd name="T20" fmla="*/ 47 w 322"/>
                <a:gd name="T21" fmla="*/ 128 h 378"/>
                <a:gd name="T22" fmla="*/ 59 w 322"/>
                <a:gd name="T23" fmla="*/ 131 h 378"/>
                <a:gd name="T24" fmla="*/ 73 w 322"/>
                <a:gd name="T25" fmla="*/ 134 h 378"/>
                <a:gd name="T26" fmla="*/ 86 w 322"/>
                <a:gd name="T27" fmla="*/ 135 h 378"/>
                <a:gd name="T28" fmla="*/ 99 w 322"/>
                <a:gd name="T29" fmla="*/ 137 h 378"/>
                <a:gd name="T30" fmla="*/ 113 w 322"/>
                <a:gd name="T31" fmla="*/ 137 h 378"/>
                <a:gd name="T32" fmla="*/ 122 w 322"/>
                <a:gd name="T33" fmla="*/ 138 h 378"/>
                <a:gd name="T34" fmla="*/ 125 w 322"/>
                <a:gd name="T35" fmla="*/ 135 h 378"/>
                <a:gd name="T36" fmla="*/ 126 w 322"/>
                <a:gd name="T37" fmla="*/ 131 h 378"/>
                <a:gd name="T38" fmla="*/ 123 w 322"/>
                <a:gd name="T39" fmla="*/ 129 h 378"/>
                <a:gd name="T40" fmla="*/ 115 w 322"/>
                <a:gd name="T41" fmla="*/ 127 h 378"/>
                <a:gd name="T42" fmla="*/ 103 w 322"/>
                <a:gd name="T43" fmla="*/ 124 h 378"/>
                <a:gd name="T44" fmla="*/ 91 w 322"/>
                <a:gd name="T45" fmla="*/ 123 h 378"/>
                <a:gd name="T46" fmla="*/ 78 w 322"/>
                <a:gd name="T47" fmla="*/ 121 h 378"/>
                <a:gd name="T48" fmla="*/ 67 w 322"/>
                <a:gd name="T49" fmla="*/ 119 h 378"/>
                <a:gd name="T50" fmla="*/ 54 w 322"/>
                <a:gd name="T51" fmla="*/ 116 h 378"/>
                <a:gd name="T52" fmla="*/ 43 w 322"/>
                <a:gd name="T53" fmla="*/ 113 h 378"/>
                <a:gd name="T54" fmla="*/ 31 w 322"/>
                <a:gd name="T55" fmla="*/ 108 h 378"/>
                <a:gd name="T56" fmla="*/ 22 w 322"/>
                <a:gd name="T57" fmla="*/ 103 h 378"/>
                <a:gd name="T58" fmla="*/ 15 w 322"/>
                <a:gd name="T59" fmla="*/ 95 h 378"/>
                <a:gd name="T60" fmla="*/ 13 w 322"/>
                <a:gd name="T61" fmla="*/ 85 h 378"/>
                <a:gd name="T62" fmla="*/ 15 w 322"/>
                <a:gd name="T63" fmla="*/ 73 h 378"/>
                <a:gd name="T64" fmla="*/ 20 w 322"/>
                <a:gd name="T65" fmla="*/ 62 h 378"/>
                <a:gd name="T66" fmla="*/ 28 w 322"/>
                <a:gd name="T67" fmla="*/ 50 h 378"/>
                <a:gd name="T68" fmla="*/ 37 w 322"/>
                <a:gd name="T69" fmla="*/ 40 h 378"/>
                <a:gd name="T70" fmla="*/ 48 w 322"/>
                <a:gd name="T71" fmla="*/ 30 h 378"/>
                <a:gd name="T72" fmla="*/ 60 w 322"/>
                <a:gd name="T73" fmla="*/ 21 h 378"/>
                <a:gd name="T74" fmla="*/ 76 w 322"/>
                <a:gd name="T75" fmla="*/ 14 h 378"/>
                <a:gd name="T76" fmla="*/ 93 w 322"/>
                <a:gd name="T77" fmla="*/ 7 h 378"/>
                <a:gd name="T78" fmla="*/ 103 w 322"/>
                <a:gd name="T79" fmla="*/ 3 h 378"/>
                <a:gd name="T80" fmla="*/ 100 w 322"/>
                <a:gd name="T81" fmla="*/ 0 h 378"/>
                <a:gd name="T82" fmla="*/ 86 w 322"/>
                <a:gd name="T83" fmla="*/ 1 h 378"/>
                <a:gd name="T84" fmla="*/ 70 w 322"/>
                <a:gd name="T85" fmla="*/ 7 h 378"/>
                <a:gd name="T86" fmla="*/ 55 w 322"/>
                <a:gd name="T87" fmla="*/ 14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Freeform 69"/>
            <p:cNvSpPr>
              <a:spLocks/>
            </p:cNvSpPr>
            <p:nvPr/>
          </p:nvSpPr>
          <p:spPr bwMode="auto">
            <a:xfrm>
              <a:off x="3465" y="3134"/>
              <a:ext cx="110" cy="92"/>
            </a:xfrm>
            <a:custGeom>
              <a:avLst/>
              <a:gdLst>
                <a:gd name="T0" fmla="*/ 91 w 283"/>
                <a:gd name="T1" fmla="*/ 28 h 252"/>
                <a:gd name="T2" fmla="*/ 96 w 283"/>
                <a:gd name="T3" fmla="*/ 33 h 252"/>
                <a:gd name="T4" fmla="*/ 100 w 283"/>
                <a:gd name="T5" fmla="*/ 39 h 252"/>
                <a:gd name="T6" fmla="*/ 101 w 283"/>
                <a:gd name="T7" fmla="*/ 45 h 252"/>
                <a:gd name="T8" fmla="*/ 101 w 283"/>
                <a:gd name="T9" fmla="*/ 52 h 252"/>
                <a:gd name="T10" fmla="*/ 100 w 283"/>
                <a:gd name="T11" fmla="*/ 57 h 252"/>
                <a:gd name="T12" fmla="*/ 98 w 283"/>
                <a:gd name="T13" fmla="*/ 62 h 252"/>
                <a:gd name="T14" fmla="*/ 95 w 283"/>
                <a:gd name="T15" fmla="*/ 67 h 252"/>
                <a:gd name="T16" fmla="*/ 92 w 283"/>
                <a:gd name="T17" fmla="*/ 70 h 252"/>
                <a:gd name="T18" fmla="*/ 87 w 283"/>
                <a:gd name="T19" fmla="*/ 74 h 252"/>
                <a:gd name="T20" fmla="*/ 84 w 283"/>
                <a:gd name="T21" fmla="*/ 78 h 252"/>
                <a:gd name="T22" fmla="*/ 79 w 283"/>
                <a:gd name="T23" fmla="*/ 82 h 252"/>
                <a:gd name="T24" fmla="*/ 75 w 283"/>
                <a:gd name="T25" fmla="*/ 85 h 252"/>
                <a:gd name="T26" fmla="*/ 74 w 283"/>
                <a:gd name="T27" fmla="*/ 87 h 252"/>
                <a:gd name="T28" fmla="*/ 74 w 283"/>
                <a:gd name="T29" fmla="*/ 88 h 252"/>
                <a:gd name="T30" fmla="*/ 74 w 283"/>
                <a:gd name="T31" fmla="*/ 89 h 252"/>
                <a:gd name="T32" fmla="*/ 75 w 283"/>
                <a:gd name="T33" fmla="*/ 91 h 252"/>
                <a:gd name="T34" fmla="*/ 77 w 283"/>
                <a:gd name="T35" fmla="*/ 91 h 252"/>
                <a:gd name="T36" fmla="*/ 79 w 283"/>
                <a:gd name="T37" fmla="*/ 92 h 252"/>
                <a:gd name="T38" fmla="*/ 80 w 283"/>
                <a:gd name="T39" fmla="*/ 91 h 252"/>
                <a:gd name="T40" fmla="*/ 81 w 283"/>
                <a:gd name="T41" fmla="*/ 91 h 252"/>
                <a:gd name="T42" fmla="*/ 90 w 283"/>
                <a:gd name="T43" fmla="*/ 85 h 252"/>
                <a:gd name="T44" fmla="*/ 98 w 283"/>
                <a:gd name="T45" fmla="*/ 78 h 252"/>
                <a:gd name="T46" fmla="*/ 104 w 283"/>
                <a:gd name="T47" fmla="*/ 70 h 252"/>
                <a:gd name="T48" fmla="*/ 108 w 283"/>
                <a:gd name="T49" fmla="*/ 61 h 252"/>
                <a:gd name="T50" fmla="*/ 110 w 283"/>
                <a:gd name="T51" fmla="*/ 51 h 252"/>
                <a:gd name="T52" fmla="*/ 109 w 283"/>
                <a:gd name="T53" fmla="*/ 42 h 252"/>
                <a:gd name="T54" fmla="*/ 105 w 283"/>
                <a:gd name="T55" fmla="*/ 33 h 252"/>
                <a:gd name="T56" fmla="*/ 98 w 283"/>
                <a:gd name="T57" fmla="*/ 25 h 252"/>
                <a:gd name="T58" fmla="*/ 93 w 283"/>
                <a:gd name="T59" fmla="*/ 21 h 252"/>
                <a:gd name="T60" fmla="*/ 86 w 283"/>
                <a:gd name="T61" fmla="*/ 18 h 252"/>
                <a:gd name="T62" fmla="*/ 79 w 283"/>
                <a:gd name="T63" fmla="*/ 14 h 252"/>
                <a:gd name="T64" fmla="*/ 72 w 283"/>
                <a:gd name="T65" fmla="*/ 11 h 252"/>
                <a:gd name="T66" fmla="*/ 64 w 283"/>
                <a:gd name="T67" fmla="*/ 8 h 252"/>
                <a:gd name="T68" fmla="*/ 56 w 283"/>
                <a:gd name="T69" fmla="*/ 6 h 252"/>
                <a:gd name="T70" fmla="*/ 48 w 283"/>
                <a:gd name="T71" fmla="*/ 5 h 252"/>
                <a:gd name="T72" fmla="*/ 40 w 283"/>
                <a:gd name="T73" fmla="*/ 3 h 252"/>
                <a:gd name="T74" fmla="*/ 32 w 283"/>
                <a:gd name="T75" fmla="*/ 2 h 252"/>
                <a:gd name="T76" fmla="*/ 26 w 283"/>
                <a:gd name="T77" fmla="*/ 1 h 252"/>
                <a:gd name="T78" fmla="*/ 19 w 283"/>
                <a:gd name="T79" fmla="*/ 0 h 252"/>
                <a:gd name="T80" fmla="*/ 13 w 283"/>
                <a:gd name="T81" fmla="*/ 0 h 252"/>
                <a:gd name="T82" fmla="*/ 8 w 283"/>
                <a:gd name="T83" fmla="*/ 0 h 252"/>
                <a:gd name="T84" fmla="*/ 4 w 283"/>
                <a:gd name="T85" fmla="*/ 0 h 252"/>
                <a:gd name="T86" fmla="*/ 2 w 283"/>
                <a:gd name="T87" fmla="*/ 1 h 252"/>
                <a:gd name="T88" fmla="*/ 0 w 283"/>
                <a:gd name="T89" fmla="*/ 2 h 252"/>
                <a:gd name="T90" fmla="*/ 5 w 283"/>
                <a:gd name="T91" fmla="*/ 3 h 252"/>
                <a:gd name="T92" fmla="*/ 9 w 283"/>
                <a:gd name="T93" fmla="*/ 3 h 252"/>
                <a:gd name="T94" fmla="*/ 15 w 283"/>
                <a:gd name="T95" fmla="*/ 4 h 252"/>
                <a:gd name="T96" fmla="*/ 20 w 283"/>
                <a:gd name="T97" fmla="*/ 5 h 252"/>
                <a:gd name="T98" fmla="*/ 26 w 283"/>
                <a:gd name="T99" fmla="*/ 6 h 252"/>
                <a:gd name="T100" fmla="*/ 32 w 283"/>
                <a:gd name="T101" fmla="*/ 7 h 252"/>
                <a:gd name="T102" fmla="*/ 38 w 283"/>
                <a:gd name="T103" fmla="*/ 8 h 252"/>
                <a:gd name="T104" fmla="*/ 44 w 283"/>
                <a:gd name="T105" fmla="*/ 9 h 252"/>
                <a:gd name="T106" fmla="*/ 50 w 283"/>
                <a:gd name="T107" fmla="*/ 11 h 252"/>
                <a:gd name="T108" fmla="*/ 57 w 283"/>
                <a:gd name="T109" fmla="*/ 12 h 252"/>
                <a:gd name="T110" fmla="*/ 63 w 283"/>
                <a:gd name="T111" fmla="*/ 14 h 252"/>
                <a:gd name="T112" fmla="*/ 69 w 283"/>
                <a:gd name="T113" fmla="*/ 16 h 252"/>
                <a:gd name="T114" fmla="*/ 75 w 283"/>
                <a:gd name="T115" fmla="*/ 19 h 252"/>
                <a:gd name="T116" fmla="*/ 81 w 283"/>
                <a:gd name="T117" fmla="*/ 22 h 252"/>
                <a:gd name="T118" fmla="*/ 86 w 283"/>
                <a:gd name="T119" fmla="*/ 25 h 252"/>
                <a:gd name="T120" fmla="*/ 91 w 283"/>
                <a:gd name="T121" fmla="*/ 28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Freeform 70"/>
            <p:cNvSpPr>
              <a:spLocks/>
            </p:cNvSpPr>
            <p:nvPr/>
          </p:nvSpPr>
          <p:spPr bwMode="auto">
            <a:xfrm>
              <a:off x="3240" y="3178"/>
              <a:ext cx="44" cy="85"/>
            </a:xfrm>
            <a:custGeom>
              <a:avLst/>
              <a:gdLst>
                <a:gd name="T0" fmla="*/ 0 w 114"/>
                <a:gd name="T1" fmla="*/ 46 h 238"/>
                <a:gd name="T2" fmla="*/ 0 w 114"/>
                <a:gd name="T3" fmla="*/ 53 h 238"/>
                <a:gd name="T4" fmla="*/ 2 w 114"/>
                <a:gd name="T5" fmla="*/ 60 h 238"/>
                <a:gd name="T6" fmla="*/ 5 w 114"/>
                <a:gd name="T7" fmla="*/ 66 h 238"/>
                <a:gd name="T8" fmla="*/ 9 w 114"/>
                <a:gd name="T9" fmla="*/ 71 h 238"/>
                <a:gd name="T10" fmla="*/ 15 w 114"/>
                <a:gd name="T11" fmla="*/ 76 h 238"/>
                <a:gd name="T12" fmla="*/ 21 w 114"/>
                <a:gd name="T13" fmla="*/ 80 h 238"/>
                <a:gd name="T14" fmla="*/ 28 w 114"/>
                <a:gd name="T15" fmla="*/ 83 h 238"/>
                <a:gd name="T16" fmla="*/ 36 w 114"/>
                <a:gd name="T17" fmla="*/ 85 h 238"/>
                <a:gd name="T18" fmla="*/ 38 w 114"/>
                <a:gd name="T19" fmla="*/ 85 h 238"/>
                <a:gd name="T20" fmla="*/ 40 w 114"/>
                <a:gd name="T21" fmla="*/ 84 h 238"/>
                <a:gd name="T22" fmla="*/ 42 w 114"/>
                <a:gd name="T23" fmla="*/ 83 h 238"/>
                <a:gd name="T24" fmla="*/ 43 w 114"/>
                <a:gd name="T25" fmla="*/ 81 h 238"/>
                <a:gd name="T26" fmla="*/ 43 w 114"/>
                <a:gd name="T27" fmla="*/ 79 h 238"/>
                <a:gd name="T28" fmla="*/ 42 w 114"/>
                <a:gd name="T29" fmla="*/ 77 h 238"/>
                <a:gd name="T30" fmla="*/ 41 w 114"/>
                <a:gd name="T31" fmla="*/ 75 h 238"/>
                <a:gd name="T32" fmla="*/ 39 w 114"/>
                <a:gd name="T33" fmla="*/ 75 h 238"/>
                <a:gd name="T34" fmla="*/ 32 w 114"/>
                <a:gd name="T35" fmla="*/ 72 h 238"/>
                <a:gd name="T36" fmla="*/ 25 w 114"/>
                <a:gd name="T37" fmla="*/ 69 h 238"/>
                <a:gd name="T38" fmla="*/ 19 w 114"/>
                <a:gd name="T39" fmla="*/ 64 h 238"/>
                <a:gd name="T40" fmla="*/ 15 w 114"/>
                <a:gd name="T41" fmla="*/ 60 h 238"/>
                <a:gd name="T42" fmla="*/ 12 w 114"/>
                <a:gd name="T43" fmla="*/ 53 h 238"/>
                <a:gd name="T44" fmla="*/ 11 w 114"/>
                <a:gd name="T45" fmla="*/ 47 h 238"/>
                <a:gd name="T46" fmla="*/ 11 w 114"/>
                <a:gd name="T47" fmla="*/ 40 h 238"/>
                <a:gd name="T48" fmla="*/ 14 w 114"/>
                <a:gd name="T49" fmla="*/ 33 h 238"/>
                <a:gd name="T50" fmla="*/ 16 w 114"/>
                <a:gd name="T51" fmla="*/ 27 h 238"/>
                <a:gd name="T52" fmla="*/ 20 w 114"/>
                <a:gd name="T53" fmla="*/ 22 h 238"/>
                <a:gd name="T54" fmla="*/ 24 w 114"/>
                <a:gd name="T55" fmla="*/ 18 h 238"/>
                <a:gd name="T56" fmla="*/ 28 w 114"/>
                <a:gd name="T57" fmla="*/ 14 h 238"/>
                <a:gd name="T58" fmla="*/ 32 w 114"/>
                <a:gd name="T59" fmla="*/ 10 h 238"/>
                <a:gd name="T60" fmla="*/ 37 w 114"/>
                <a:gd name="T61" fmla="*/ 6 h 238"/>
                <a:gd name="T62" fmla="*/ 41 w 114"/>
                <a:gd name="T63" fmla="*/ 3 h 238"/>
                <a:gd name="T64" fmla="*/ 44 w 114"/>
                <a:gd name="T65" fmla="*/ 0 h 238"/>
                <a:gd name="T66" fmla="*/ 41 w 114"/>
                <a:gd name="T67" fmla="*/ 0 h 238"/>
                <a:gd name="T68" fmla="*/ 36 w 114"/>
                <a:gd name="T69" fmla="*/ 2 h 238"/>
                <a:gd name="T70" fmla="*/ 29 w 114"/>
                <a:gd name="T71" fmla="*/ 6 h 238"/>
                <a:gd name="T72" fmla="*/ 22 w 114"/>
                <a:gd name="T73" fmla="*/ 13 h 238"/>
                <a:gd name="T74" fmla="*/ 14 w 114"/>
                <a:gd name="T75" fmla="*/ 20 h 238"/>
                <a:gd name="T76" fmla="*/ 8 w 114"/>
                <a:gd name="T77" fmla="*/ 29 h 238"/>
                <a:gd name="T78" fmla="*/ 3 w 114"/>
                <a:gd name="T79" fmla="*/ 38 h 238"/>
                <a:gd name="T80" fmla="*/ 0 w 114"/>
                <a:gd name="T81" fmla="*/ 46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Freeform 71"/>
            <p:cNvSpPr>
              <a:spLocks/>
            </p:cNvSpPr>
            <p:nvPr/>
          </p:nvSpPr>
          <p:spPr bwMode="auto">
            <a:xfrm>
              <a:off x="3554" y="3127"/>
              <a:ext cx="96" cy="114"/>
            </a:xfrm>
            <a:custGeom>
              <a:avLst/>
              <a:gdLst>
                <a:gd name="T0" fmla="*/ 81 w 246"/>
                <a:gd name="T1" fmla="*/ 46 h 310"/>
                <a:gd name="T2" fmla="*/ 85 w 246"/>
                <a:gd name="T3" fmla="*/ 53 h 310"/>
                <a:gd name="T4" fmla="*/ 88 w 246"/>
                <a:gd name="T5" fmla="*/ 60 h 310"/>
                <a:gd name="T6" fmla="*/ 86 w 246"/>
                <a:gd name="T7" fmla="*/ 69 h 310"/>
                <a:gd name="T8" fmla="*/ 81 w 246"/>
                <a:gd name="T9" fmla="*/ 77 h 310"/>
                <a:gd name="T10" fmla="*/ 73 w 246"/>
                <a:gd name="T11" fmla="*/ 84 h 310"/>
                <a:gd name="T12" fmla="*/ 65 w 246"/>
                <a:gd name="T13" fmla="*/ 90 h 310"/>
                <a:gd name="T14" fmla="*/ 56 w 246"/>
                <a:gd name="T15" fmla="*/ 97 h 310"/>
                <a:gd name="T16" fmla="*/ 50 w 246"/>
                <a:gd name="T17" fmla="*/ 102 h 310"/>
                <a:gd name="T18" fmla="*/ 48 w 246"/>
                <a:gd name="T19" fmla="*/ 106 h 310"/>
                <a:gd name="T20" fmla="*/ 47 w 246"/>
                <a:gd name="T21" fmla="*/ 109 h 310"/>
                <a:gd name="T22" fmla="*/ 47 w 246"/>
                <a:gd name="T23" fmla="*/ 112 h 310"/>
                <a:gd name="T24" fmla="*/ 51 w 246"/>
                <a:gd name="T25" fmla="*/ 114 h 310"/>
                <a:gd name="T26" fmla="*/ 54 w 246"/>
                <a:gd name="T27" fmla="*/ 114 h 310"/>
                <a:gd name="T28" fmla="*/ 60 w 246"/>
                <a:gd name="T29" fmla="*/ 108 h 310"/>
                <a:gd name="T30" fmla="*/ 70 w 246"/>
                <a:gd name="T31" fmla="*/ 99 h 310"/>
                <a:gd name="T32" fmla="*/ 81 w 246"/>
                <a:gd name="T33" fmla="*/ 90 h 310"/>
                <a:gd name="T34" fmla="*/ 90 w 246"/>
                <a:gd name="T35" fmla="*/ 81 h 310"/>
                <a:gd name="T36" fmla="*/ 96 w 246"/>
                <a:gd name="T37" fmla="*/ 69 h 310"/>
                <a:gd name="T38" fmla="*/ 94 w 246"/>
                <a:gd name="T39" fmla="*/ 56 h 310"/>
                <a:gd name="T40" fmla="*/ 89 w 246"/>
                <a:gd name="T41" fmla="*/ 44 h 310"/>
                <a:gd name="T42" fmla="*/ 78 w 246"/>
                <a:gd name="T43" fmla="*/ 35 h 310"/>
                <a:gd name="T44" fmla="*/ 69 w 246"/>
                <a:gd name="T45" fmla="*/ 27 h 310"/>
                <a:gd name="T46" fmla="*/ 59 w 246"/>
                <a:gd name="T47" fmla="*/ 22 h 310"/>
                <a:gd name="T48" fmla="*/ 49 w 246"/>
                <a:gd name="T49" fmla="*/ 16 h 310"/>
                <a:gd name="T50" fmla="*/ 38 w 246"/>
                <a:gd name="T51" fmla="*/ 10 h 310"/>
                <a:gd name="T52" fmla="*/ 28 w 246"/>
                <a:gd name="T53" fmla="*/ 6 h 310"/>
                <a:gd name="T54" fmla="*/ 18 w 246"/>
                <a:gd name="T55" fmla="*/ 3 h 310"/>
                <a:gd name="T56" fmla="*/ 9 w 246"/>
                <a:gd name="T57" fmla="*/ 0 h 310"/>
                <a:gd name="T58" fmla="*/ 3 w 246"/>
                <a:gd name="T59" fmla="*/ 0 h 310"/>
                <a:gd name="T60" fmla="*/ 3 w 246"/>
                <a:gd name="T61" fmla="*/ 2 h 310"/>
                <a:gd name="T62" fmla="*/ 11 w 246"/>
                <a:gd name="T63" fmla="*/ 5 h 310"/>
                <a:gd name="T64" fmla="*/ 20 w 246"/>
                <a:gd name="T65" fmla="*/ 9 h 310"/>
                <a:gd name="T66" fmla="*/ 30 w 246"/>
                <a:gd name="T67" fmla="*/ 14 h 310"/>
                <a:gd name="T68" fmla="*/ 41 w 246"/>
                <a:gd name="T69" fmla="*/ 19 h 310"/>
                <a:gd name="T70" fmla="*/ 52 w 246"/>
                <a:gd name="T71" fmla="*/ 25 h 310"/>
                <a:gd name="T72" fmla="*/ 64 w 246"/>
                <a:gd name="T73" fmla="*/ 32 h 310"/>
                <a:gd name="T74" fmla="*/ 73 w 246"/>
                <a:gd name="T75" fmla="*/ 39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Freeform 72"/>
            <p:cNvSpPr>
              <a:spLocks/>
            </p:cNvSpPr>
            <p:nvPr/>
          </p:nvSpPr>
          <p:spPr bwMode="auto">
            <a:xfrm>
              <a:off x="3448" y="3261"/>
              <a:ext cx="33" cy="68"/>
            </a:xfrm>
            <a:custGeom>
              <a:avLst/>
              <a:gdLst>
                <a:gd name="T0" fmla="*/ 12 w 83"/>
                <a:gd name="T1" fmla="*/ 5 h 187"/>
                <a:gd name="T2" fmla="*/ 12 w 83"/>
                <a:gd name="T3" fmla="*/ 3 h 187"/>
                <a:gd name="T4" fmla="*/ 10 w 83"/>
                <a:gd name="T5" fmla="*/ 1 h 187"/>
                <a:gd name="T6" fmla="*/ 8 w 83"/>
                <a:gd name="T7" fmla="*/ 0 h 187"/>
                <a:gd name="T8" fmla="*/ 6 w 83"/>
                <a:gd name="T9" fmla="*/ 0 h 187"/>
                <a:gd name="T10" fmla="*/ 3 w 83"/>
                <a:gd name="T11" fmla="*/ 1 h 187"/>
                <a:gd name="T12" fmla="*/ 1 w 83"/>
                <a:gd name="T13" fmla="*/ 2 h 187"/>
                <a:gd name="T14" fmla="*/ 0 w 83"/>
                <a:gd name="T15" fmla="*/ 4 h 187"/>
                <a:gd name="T16" fmla="*/ 0 w 83"/>
                <a:gd name="T17" fmla="*/ 6 h 187"/>
                <a:gd name="T18" fmla="*/ 2 w 83"/>
                <a:gd name="T19" fmla="*/ 15 h 187"/>
                <a:gd name="T20" fmla="*/ 6 w 83"/>
                <a:gd name="T21" fmla="*/ 26 h 187"/>
                <a:gd name="T22" fmla="*/ 11 w 83"/>
                <a:gd name="T23" fmla="*/ 36 h 187"/>
                <a:gd name="T24" fmla="*/ 16 w 83"/>
                <a:gd name="T25" fmla="*/ 46 h 187"/>
                <a:gd name="T26" fmla="*/ 22 w 83"/>
                <a:gd name="T27" fmla="*/ 55 h 187"/>
                <a:gd name="T28" fmla="*/ 27 w 83"/>
                <a:gd name="T29" fmla="*/ 62 h 187"/>
                <a:gd name="T30" fmla="*/ 31 w 83"/>
                <a:gd name="T31" fmla="*/ 67 h 187"/>
                <a:gd name="T32" fmla="*/ 33 w 83"/>
                <a:gd name="T33" fmla="*/ 68 h 187"/>
                <a:gd name="T34" fmla="*/ 32 w 83"/>
                <a:gd name="T35" fmla="*/ 63 h 187"/>
                <a:gd name="T36" fmla="*/ 30 w 83"/>
                <a:gd name="T37" fmla="*/ 57 h 187"/>
                <a:gd name="T38" fmla="*/ 27 w 83"/>
                <a:gd name="T39" fmla="*/ 50 h 187"/>
                <a:gd name="T40" fmla="*/ 23 w 83"/>
                <a:gd name="T41" fmla="*/ 41 h 187"/>
                <a:gd name="T42" fmla="*/ 20 w 83"/>
                <a:gd name="T43" fmla="*/ 32 h 187"/>
                <a:gd name="T44" fmla="*/ 17 w 83"/>
                <a:gd name="T45" fmla="*/ 23 h 187"/>
                <a:gd name="T46" fmla="*/ 14 w 83"/>
                <a:gd name="T47" fmla="*/ 14 h 187"/>
                <a:gd name="T48" fmla="*/ 12 w 83"/>
                <a:gd name="T49" fmla="*/ 5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Freeform 73"/>
            <p:cNvSpPr>
              <a:spLocks/>
            </p:cNvSpPr>
            <p:nvPr/>
          </p:nvSpPr>
          <p:spPr bwMode="auto">
            <a:xfrm>
              <a:off x="3434" y="3224"/>
              <a:ext cx="17" cy="35"/>
            </a:xfrm>
            <a:custGeom>
              <a:avLst/>
              <a:gdLst>
                <a:gd name="T0" fmla="*/ 9 w 44"/>
                <a:gd name="T1" fmla="*/ 4 h 94"/>
                <a:gd name="T2" fmla="*/ 8 w 44"/>
                <a:gd name="T3" fmla="*/ 2 h 94"/>
                <a:gd name="T4" fmla="*/ 7 w 44"/>
                <a:gd name="T5" fmla="*/ 1 h 94"/>
                <a:gd name="T6" fmla="*/ 5 w 44"/>
                <a:gd name="T7" fmla="*/ 0 h 94"/>
                <a:gd name="T8" fmla="*/ 4 w 44"/>
                <a:gd name="T9" fmla="*/ 0 h 94"/>
                <a:gd name="T10" fmla="*/ 2 w 44"/>
                <a:gd name="T11" fmla="*/ 0 h 94"/>
                <a:gd name="T12" fmla="*/ 1 w 44"/>
                <a:gd name="T13" fmla="*/ 1 h 94"/>
                <a:gd name="T14" fmla="*/ 0 w 44"/>
                <a:gd name="T15" fmla="*/ 3 h 94"/>
                <a:gd name="T16" fmla="*/ 0 w 44"/>
                <a:gd name="T17" fmla="*/ 4 h 94"/>
                <a:gd name="T18" fmla="*/ 0 w 44"/>
                <a:gd name="T19" fmla="*/ 9 h 94"/>
                <a:gd name="T20" fmla="*/ 2 w 44"/>
                <a:gd name="T21" fmla="*/ 14 h 94"/>
                <a:gd name="T22" fmla="*/ 3 w 44"/>
                <a:gd name="T23" fmla="*/ 19 h 94"/>
                <a:gd name="T24" fmla="*/ 5 w 44"/>
                <a:gd name="T25" fmla="*/ 24 h 94"/>
                <a:gd name="T26" fmla="*/ 8 w 44"/>
                <a:gd name="T27" fmla="*/ 29 h 94"/>
                <a:gd name="T28" fmla="*/ 11 w 44"/>
                <a:gd name="T29" fmla="*/ 32 h 94"/>
                <a:gd name="T30" fmla="*/ 14 w 44"/>
                <a:gd name="T31" fmla="*/ 35 h 94"/>
                <a:gd name="T32" fmla="*/ 16 w 44"/>
                <a:gd name="T33" fmla="*/ 35 h 94"/>
                <a:gd name="T34" fmla="*/ 17 w 44"/>
                <a:gd name="T35" fmla="*/ 28 h 94"/>
                <a:gd name="T36" fmla="*/ 15 w 44"/>
                <a:gd name="T37" fmla="*/ 20 h 94"/>
                <a:gd name="T38" fmla="*/ 12 w 44"/>
                <a:gd name="T39" fmla="*/ 12 h 94"/>
                <a:gd name="T40" fmla="*/ 9 w 44"/>
                <a:gd name="T41" fmla="*/ 4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9" name="Freeform 74"/>
            <p:cNvSpPr>
              <a:spLocks/>
            </p:cNvSpPr>
            <p:nvPr/>
          </p:nvSpPr>
          <p:spPr bwMode="auto">
            <a:xfrm>
              <a:off x="3420" y="3199"/>
              <a:ext cx="14" cy="20"/>
            </a:xfrm>
            <a:custGeom>
              <a:avLst/>
              <a:gdLst>
                <a:gd name="T0" fmla="*/ 7 w 38"/>
                <a:gd name="T1" fmla="*/ 3 h 54"/>
                <a:gd name="T2" fmla="*/ 7 w 38"/>
                <a:gd name="T3" fmla="*/ 3 h 54"/>
                <a:gd name="T4" fmla="*/ 7 w 38"/>
                <a:gd name="T5" fmla="*/ 3 h 54"/>
                <a:gd name="T6" fmla="*/ 7 w 38"/>
                <a:gd name="T7" fmla="*/ 3 h 54"/>
                <a:gd name="T8" fmla="*/ 7 w 38"/>
                <a:gd name="T9" fmla="*/ 3 h 54"/>
                <a:gd name="T10" fmla="*/ 7 w 38"/>
                <a:gd name="T11" fmla="*/ 1 h 54"/>
                <a:gd name="T12" fmla="*/ 6 w 38"/>
                <a:gd name="T13" fmla="*/ 0 h 54"/>
                <a:gd name="T14" fmla="*/ 4 w 38"/>
                <a:gd name="T15" fmla="*/ 0 h 54"/>
                <a:gd name="T16" fmla="*/ 3 w 38"/>
                <a:gd name="T17" fmla="*/ 0 h 54"/>
                <a:gd name="T18" fmla="*/ 1 w 38"/>
                <a:gd name="T19" fmla="*/ 0 h 54"/>
                <a:gd name="T20" fmla="*/ 0 w 38"/>
                <a:gd name="T21" fmla="*/ 1 h 54"/>
                <a:gd name="T22" fmla="*/ 0 w 38"/>
                <a:gd name="T23" fmla="*/ 3 h 54"/>
                <a:gd name="T24" fmla="*/ 0 w 38"/>
                <a:gd name="T25" fmla="*/ 4 h 54"/>
                <a:gd name="T26" fmla="*/ 0 w 38"/>
                <a:gd name="T27" fmla="*/ 6 h 54"/>
                <a:gd name="T28" fmla="*/ 1 w 38"/>
                <a:gd name="T29" fmla="*/ 9 h 54"/>
                <a:gd name="T30" fmla="*/ 3 w 38"/>
                <a:gd name="T31" fmla="*/ 12 h 54"/>
                <a:gd name="T32" fmla="*/ 5 w 38"/>
                <a:gd name="T33" fmla="*/ 14 h 54"/>
                <a:gd name="T34" fmla="*/ 7 w 38"/>
                <a:gd name="T35" fmla="*/ 17 h 54"/>
                <a:gd name="T36" fmla="*/ 10 w 38"/>
                <a:gd name="T37" fmla="*/ 19 h 54"/>
                <a:gd name="T38" fmla="*/ 12 w 38"/>
                <a:gd name="T39" fmla="*/ 20 h 54"/>
                <a:gd name="T40" fmla="*/ 14 w 38"/>
                <a:gd name="T41" fmla="*/ 20 h 54"/>
                <a:gd name="T42" fmla="*/ 13 w 38"/>
                <a:gd name="T43" fmla="*/ 16 h 54"/>
                <a:gd name="T44" fmla="*/ 12 w 38"/>
                <a:gd name="T45" fmla="*/ 11 h 54"/>
                <a:gd name="T46" fmla="*/ 9 w 38"/>
                <a:gd name="T47" fmla="*/ 6 h 54"/>
                <a:gd name="T48" fmla="*/ 7 w 38"/>
                <a:gd name="T49" fmla="*/ 3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Freeform 75"/>
            <p:cNvSpPr>
              <a:spLocks/>
            </p:cNvSpPr>
            <p:nvPr/>
          </p:nvSpPr>
          <p:spPr bwMode="auto">
            <a:xfrm>
              <a:off x="3409" y="3182"/>
              <a:ext cx="18" cy="13"/>
            </a:xfrm>
            <a:custGeom>
              <a:avLst/>
              <a:gdLst>
                <a:gd name="T0" fmla="*/ 14 w 52"/>
                <a:gd name="T1" fmla="*/ 10 h 36"/>
                <a:gd name="T2" fmla="*/ 16 w 52"/>
                <a:gd name="T3" fmla="*/ 9 h 36"/>
                <a:gd name="T4" fmla="*/ 18 w 52"/>
                <a:gd name="T5" fmla="*/ 8 h 36"/>
                <a:gd name="T6" fmla="*/ 18 w 52"/>
                <a:gd name="T7" fmla="*/ 6 h 36"/>
                <a:gd name="T8" fmla="*/ 18 w 52"/>
                <a:gd name="T9" fmla="*/ 4 h 36"/>
                <a:gd name="T10" fmla="*/ 17 w 52"/>
                <a:gd name="T11" fmla="*/ 2 h 36"/>
                <a:gd name="T12" fmla="*/ 16 w 52"/>
                <a:gd name="T13" fmla="*/ 1 h 36"/>
                <a:gd name="T14" fmla="*/ 14 w 52"/>
                <a:gd name="T15" fmla="*/ 0 h 36"/>
                <a:gd name="T16" fmla="*/ 12 w 52"/>
                <a:gd name="T17" fmla="*/ 0 h 36"/>
                <a:gd name="T18" fmla="*/ 11 w 52"/>
                <a:gd name="T19" fmla="*/ 0 h 36"/>
                <a:gd name="T20" fmla="*/ 10 w 52"/>
                <a:gd name="T21" fmla="*/ 0 h 36"/>
                <a:gd name="T22" fmla="*/ 7 w 52"/>
                <a:gd name="T23" fmla="*/ 1 h 36"/>
                <a:gd name="T24" fmla="*/ 5 w 52"/>
                <a:gd name="T25" fmla="*/ 3 h 36"/>
                <a:gd name="T26" fmla="*/ 2 w 52"/>
                <a:gd name="T27" fmla="*/ 5 h 36"/>
                <a:gd name="T28" fmla="*/ 1 w 52"/>
                <a:gd name="T29" fmla="*/ 8 h 36"/>
                <a:gd name="T30" fmla="*/ 0 w 52"/>
                <a:gd name="T31" fmla="*/ 10 h 36"/>
                <a:gd name="T32" fmla="*/ 0 w 52"/>
                <a:gd name="T33" fmla="*/ 11 h 36"/>
                <a:gd name="T34" fmla="*/ 1 w 52"/>
                <a:gd name="T35" fmla="*/ 12 h 36"/>
                <a:gd name="T36" fmla="*/ 3 w 52"/>
                <a:gd name="T37" fmla="*/ 13 h 36"/>
                <a:gd name="T38" fmla="*/ 5 w 52"/>
                <a:gd name="T39" fmla="*/ 13 h 36"/>
                <a:gd name="T40" fmla="*/ 6 w 52"/>
                <a:gd name="T41" fmla="*/ 13 h 36"/>
                <a:gd name="T42" fmla="*/ 8 w 52"/>
                <a:gd name="T43" fmla="*/ 12 h 36"/>
                <a:gd name="T44" fmla="*/ 10 w 52"/>
                <a:gd name="T45" fmla="*/ 12 h 36"/>
                <a:gd name="T46" fmla="*/ 12 w 52"/>
                <a:gd name="T47" fmla="*/ 11 h 36"/>
                <a:gd name="T48" fmla="*/ 14 w 52"/>
                <a:gd name="T49" fmla="*/ 10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Freeform 76"/>
            <p:cNvSpPr>
              <a:spLocks/>
            </p:cNvSpPr>
            <p:nvPr/>
          </p:nvSpPr>
          <p:spPr bwMode="auto">
            <a:xfrm>
              <a:off x="3315" y="3160"/>
              <a:ext cx="77" cy="86"/>
            </a:xfrm>
            <a:custGeom>
              <a:avLst/>
              <a:gdLst>
                <a:gd name="T0" fmla="*/ 28 w 198"/>
                <a:gd name="T1" fmla="*/ 13 h 236"/>
                <a:gd name="T2" fmla="*/ 23 w 198"/>
                <a:gd name="T3" fmla="*/ 17 h 236"/>
                <a:gd name="T4" fmla="*/ 18 w 198"/>
                <a:gd name="T5" fmla="*/ 21 h 236"/>
                <a:gd name="T6" fmla="*/ 13 w 198"/>
                <a:gd name="T7" fmla="*/ 26 h 236"/>
                <a:gd name="T8" fmla="*/ 9 w 198"/>
                <a:gd name="T9" fmla="*/ 31 h 236"/>
                <a:gd name="T10" fmla="*/ 5 w 198"/>
                <a:gd name="T11" fmla="*/ 36 h 236"/>
                <a:gd name="T12" fmla="*/ 3 w 198"/>
                <a:gd name="T13" fmla="*/ 42 h 236"/>
                <a:gd name="T14" fmla="*/ 1 w 198"/>
                <a:gd name="T15" fmla="*/ 47 h 236"/>
                <a:gd name="T16" fmla="*/ 0 w 198"/>
                <a:gd name="T17" fmla="*/ 53 h 236"/>
                <a:gd name="T18" fmla="*/ 1 w 198"/>
                <a:gd name="T19" fmla="*/ 62 h 236"/>
                <a:gd name="T20" fmla="*/ 5 w 198"/>
                <a:gd name="T21" fmla="*/ 69 h 236"/>
                <a:gd name="T22" fmla="*/ 10 w 198"/>
                <a:gd name="T23" fmla="*/ 75 h 236"/>
                <a:gd name="T24" fmla="*/ 17 w 198"/>
                <a:gd name="T25" fmla="*/ 80 h 236"/>
                <a:gd name="T26" fmla="*/ 25 w 198"/>
                <a:gd name="T27" fmla="*/ 83 h 236"/>
                <a:gd name="T28" fmla="*/ 34 w 198"/>
                <a:gd name="T29" fmla="*/ 86 h 236"/>
                <a:gd name="T30" fmla="*/ 43 w 198"/>
                <a:gd name="T31" fmla="*/ 86 h 236"/>
                <a:gd name="T32" fmla="*/ 51 w 198"/>
                <a:gd name="T33" fmla="*/ 85 h 236"/>
                <a:gd name="T34" fmla="*/ 53 w 198"/>
                <a:gd name="T35" fmla="*/ 85 h 236"/>
                <a:gd name="T36" fmla="*/ 55 w 198"/>
                <a:gd name="T37" fmla="*/ 84 h 236"/>
                <a:gd name="T38" fmla="*/ 56 w 198"/>
                <a:gd name="T39" fmla="*/ 82 h 236"/>
                <a:gd name="T40" fmla="*/ 57 w 198"/>
                <a:gd name="T41" fmla="*/ 81 h 236"/>
                <a:gd name="T42" fmla="*/ 56 w 198"/>
                <a:gd name="T43" fmla="*/ 80 h 236"/>
                <a:gd name="T44" fmla="*/ 55 w 198"/>
                <a:gd name="T45" fmla="*/ 80 h 236"/>
                <a:gd name="T46" fmla="*/ 53 w 198"/>
                <a:gd name="T47" fmla="*/ 79 h 236"/>
                <a:gd name="T48" fmla="*/ 51 w 198"/>
                <a:gd name="T49" fmla="*/ 79 h 236"/>
                <a:gd name="T50" fmla="*/ 48 w 198"/>
                <a:gd name="T51" fmla="*/ 79 h 236"/>
                <a:gd name="T52" fmla="*/ 46 w 198"/>
                <a:gd name="T53" fmla="*/ 79 h 236"/>
                <a:gd name="T54" fmla="*/ 44 w 198"/>
                <a:gd name="T55" fmla="*/ 79 h 236"/>
                <a:gd name="T56" fmla="*/ 42 w 198"/>
                <a:gd name="T57" fmla="*/ 79 h 236"/>
                <a:gd name="T58" fmla="*/ 38 w 198"/>
                <a:gd name="T59" fmla="*/ 79 h 236"/>
                <a:gd name="T60" fmla="*/ 34 w 198"/>
                <a:gd name="T61" fmla="*/ 78 h 236"/>
                <a:gd name="T62" fmla="*/ 29 w 198"/>
                <a:gd name="T63" fmla="*/ 78 h 236"/>
                <a:gd name="T64" fmla="*/ 24 w 198"/>
                <a:gd name="T65" fmla="*/ 77 h 236"/>
                <a:gd name="T66" fmla="*/ 20 w 198"/>
                <a:gd name="T67" fmla="*/ 75 h 236"/>
                <a:gd name="T68" fmla="*/ 16 w 198"/>
                <a:gd name="T69" fmla="*/ 73 h 236"/>
                <a:gd name="T70" fmla="*/ 11 w 198"/>
                <a:gd name="T71" fmla="*/ 69 h 236"/>
                <a:gd name="T72" fmla="*/ 7 w 198"/>
                <a:gd name="T73" fmla="*/ 63 h 236"/>
                <a:gd name="T74" fmla="*/ 6 w 198"/>
                <a:gd name="T75" fmla="*/ 57 h 236"/>
                <a:gd name="T76" fmla="*/ 6 w 198"/>
                <a:gd name="T77" fmla="*/ 51 h 236"/>
                <a:gd name="T78" fmla="*/ 8 w 198"/>
                <a:gd name="T79" fmla="*/ 45 h 236"/>
                <a:gd name="T80" fmla="*/ 11 w 198"/>
                <a:gd name="T81" fmla="*/ 40 h 236"/>
                <a:gd name="T82" fmla="*/ 15 w 198"/>
                <a:gd name="T83" fmla="*/ 35 h 236"/>
                <a:gd name="T84" fmla="*/ 19 w 198"/>
                <a:gd name="T85" fmla="*/ 30 h 236"/>
                <a:gd name="T86" fmla="*/ 24 w 198"/>
                <a:gd name="T87" fmla="*/ 26 h 236"/>
                <a:gd name="T88" fmla="*/ 30 w 198"/>
                <a:gd name="T89" fmla="*/ 22 h 236"/>
                <a:gd name="T90" fmla="*/ 37 w 198"/>
                <a:gd name="T91" fmla="*/ 18 h 236"/>
                <a:gd name="T92" fmla="*/ 43 w 198"/>
                <a:gd name="T93" fmla="*/ 14 h 236"/>
                <a:gd name="T94" fmla="*/ 49 w 198"/>
                <a:gd name="T95" fmla="*/ 11 h 236"/>
                <a:gd name="T96" fmla="*/ 55 w 198"/>
                <a:gd name="T97" fmla="*/ 9 h 236"/>
                <a:gd name="T98" fmla="*/ 61 w 198"/>
                <a:gd name="T99" fmla="*/ 7 h 236"/>
                <a:gd name="T100" fmla="*/ 67 w 198"/>
                <a:gd name="T101" fmla="*/ 5 h 236"/>
                <a:gd name="T102" fmla="*/ 72 w 198"/>
                <a:gd name="T103" fmla="*/ 4 h 236"/>
                <a:gd name="T104" fmla="*/ 77 w 198"/>
                <a:gd name="T105" fmla="*/ 3 h 236"/>
                <a:gd name="T106" fmla="*/ 74 w 198"/>
                <a:gd name="T107" fmla="*/ 1 h 236"/>
                <a:gd name="T108" fmla="*/ 69 w 198"/>
                <a:gd name="T109" fmla="*/ 0 h 236"/>
                <a:gd name="T110" fmla="*/ 63 w 198"/>
                <a:gd name="T111" fmla="*/ 1 h 236"/>
                <a:gd name="T112" fmla="*/ 56 w 198"/>
                <a:gd name="T113" fmla="*/ 2 h 236"/>
                <a:gd name="T114" fmla="*/ 48 w 198"/>
                <a:gd name="T115" fmla="*/ 4 h 236"/>
                <a:gd name="T116" fmla="*/ 41 w 198"/>
                <a:gd name="T117" fmla="*/ 7 h 236"/>
                <a:gd name="T118" fmla="*/ 34 w 198"/>
                <a:gd name="T119" fmla="*/ 10 h 236"/>
                <a:gd name="T120" fmla="*/ 28 w 198"/>
                <a:gd name="T121" fmla="*/ 13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Freeform 77"/>
            <p:cNvSpPr>
              <a:spLocks/>
            </p:cNvSpPr>
            <p:nvPr/>
          </p:nvSpPr>
          <p:spPr bwMode="auto">
            <a:xfrm>
              <a:off x="3446" y="3160"/>
              <a:ext cx="52" cy="66"/>
            </a:xfrm>
            <a:custGeom>
              <a:avLst/>
              <a:gdLst>
                <a:gd name="T0" fmla="*/ 44 w 128"/>
                <a:gd name="T1" fmla="*/ 22 h 183"/>
                <a:gd name="T2" fmla="*/ 45 w 128"/>
                <a:gd name="T3" fmla="*/ 29 h 183"/>
                <a:gd name="T4" fmla="*/ 44 w 128"/>
                <a:gd name="T5" fmla="*/ 35 h 183"/>
                <a:gd name="T6" fmla="*/ 41 w 128"/>
                <a:gd name="T7" fmla="*/ 40 h 183"/>
                <a:gd name="T8" fmla="*/ 36 w 128"/>
                <a:gd name="T9" fmla="*/ 44 h 183"/>
                <a:gd name="T10" fmla="*/ 30 w 128"/>
                <a:gd name="T11" fmla="*/ 48 h 183"/>
                <a:gd name="T12" fmla="*/ 24 w 128"/>
                <a:gd name="T13" fmla="*/ 52 h 183"/>
                <a:gd name="T14" fmla="*/ 17 w 128"/>
                <a:gd name="T15" fmla="*/ 56 h 183"/>
                <a:gd name="T16" fmla="*/ 12 w 128"/>
                <a:gd name="T17" fmla="*/ 60 h 183"/>
                <a:gd name="T18" fmla="*/ 11 w 128"/>
                <a:gd name="T19" fmla="*/ 61 h 183"/>
                <a:gd name="T20" fmla="*/ 11 w 128"/>
                <a:gd name="T21" fmla="*/ 62 h 183"/>
                <a:gd name="T22" fmla="*/ 11 w 128"/>
                <a:gd name="T23" fmla="*/ 63 h 183"/>
                <a:gd name="T24" fmla="*/ 11 w 128"/>
                <a:gd name="T25" fmla="*/ 65 h 183"/>
                <a:gd name="T26" fmla="*/ 12 w 128"/>
                <a:gd name="T27" fmla="*/ 66 h 183"/>
                <a:gd name="T28" fmla="*/ 14 w 128"/>
                <a:gd name="T29" fmla="*/ 66 h 183"/>
                <a:gd name="T30" fmla="*/ 15 w 128"/>
                <a:gd name="T31" fmla="*/ 66 h 183"/>
                <a:gd name="T32" fmla="*/ 17 w 128"/>
                <a:gd name="T33" fmla="*/ 66 h 183"/>
                <a:gd name="T34" fmla="*/ 24 w 128"/>
                <a:gd name="T35" fmla="*/ 62 h 183"/>
                <a:gd name="T36" fmla="*/ 31 w 128"/>
                <a:gd name="T37" fmla="*/ 58 h 183"/>
                <a:gd name="T38" fmla="*/ 37 w 128"/>
                <a:gd name="T39" fmla="*/ 53 h 183"/>
                <a:gd name="T40" fmla="*/ 44 w 128"/>
                <a:gd name="T41" fmla="*/ 48 h 183"/>
                <a:gd name="T42" fmla="*/ 48 w 128"/>
                <a:gd name="T43" fmla="*/ 42 h 183"/>
                <a:gd name="T44" fmla="*/ 51 w 128"/>
                <a:gd name="T45" fmla="*/ 35 h 183"/>
                <a:gd name="T46" fmla="*/ 52 w 128"/>
                <a:gd name="T47" fmla="*/ 28 h 183"/>
                <a:gd name="T48" fmla="*/ 50 w 128"/>
                <a:gd name="T49" fmla="*/ 21 h 183"/>
                <a:gd name="T50" fmla="*/ 45 w 128"/>
                <a:gd name="T51" fmla="*/ 15 h 183"/>
                <a:gd name="T52" fmla="*/ 40 w 128"/>
                <a:gd name="T53" fmla="*/ 10 h 183"/>
                <a:gd name="T54" fmla="*/ 32 w 128"/>
                <a:gd name="T55" fmla="*/ 6 h 183"/>
                <a:gd name="T56" fmla="*/ 25 w 128"/>
                <a:gd name="T57" fmla="*/ 3 h 183"/>
                <a:gd name="T58" fmla="*/ 17 w 128"/>
                <a:gd name="T59" fmla="*/ 1 h 183"/>
                <a:gd name="T60" fmla="*/ 9 w 128"/>
                <a:gd name="T61" fmla="*/ 0 h 183"/>
                <a:gd name="T62" fmla="*/ 4 w 128"/>
                <a:gd name="T63" fmla="*/ 0 h 183"/>
                <a:gd name="T64" fmla="*/ 0 w 128"/>
                <a:gd name="T65" fmla="*/ 2 h 183"/>
                <a:gd name="T66" fmla="*/ 7 w 128"/>
                <a:gd name="T67" fmla="*/ 4 h 183"/>
                <a:gd name="T68" fmla="*/ 13 w 128"/>
                <a:gd name="T69" fmla="*/ 5 h 183"/>
                <a:gd name="T70" fmla="*/ 19 w 128"/>
                <a:gd name="T71" fmla="*/ 6 h 183"/>
                <a:gd name="T72" fmla="*/ 26 w 128"/>
                <a:gd name="T73" fmla="*/ 8 h 183"/>
                <a:gd name="T74" fmla="*/ 31 w 128"/>
                <a:gd name="T75" fmla="*/ 10 h 183"/>
                <a:gd name="T76" fmla="*/ 37 w 128"/>
                <a:gd name="T77" fmla="*/ 13 h 183"/>
                <a:gd name="T78" fmla="*/ 41 w 128"/>
                <a:gd name="T79" fmla="*/ 17 h 183"/>
                <a:gd name="T80" fmla="*/ 44 w 128"/>
                <a:gd name="T81" fmla="*/ 22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3" name="Freeform 78"/>
            <p:cNvSpPr>
              <a:spLocks/>
            </p:cNvSpPr>
            <p:nvPr/>
          </p:nvSpPr>
          <p:spPr bwMode="auto">
            <a:xfrm>
              <a:off x="3266" y="3145"/>
              <a:ext cx="124" cy="138"/>
            </a:xfrm>
            <a:custGeom>
              <a:avLst/>
              <a:gdLst>
                <a:gd name="T0" fmla="*/ 39 w 323"/>
                <a:gd name="T1" fmla="*/ 25 h 379"/>
                <a:gd name="T2" fmla="*/ 21 w 323"/>
                <a:gd name="T3" fmla="*/ 42 h 379"/>
                <a:gd name="T4" fmla="*/ 7 w 323"/>
                <a:gd name="T5" fmla="*/ 61 h 379"/>
                <a:gd name="T6" fmla="*/ 0 w 323"/>
                <a:gd name="T7" fmla="*/ 83 h 379"/>
                <a:gd name="T8" fmla="*/ 2 w 323"/>
                <a:gd name="T9" fmla="*/ 97 h 379"/>
                <a:gd name="T10" fmla="*/ 4 w 323"/>
                <a:gd name="T11" fmla="*/ 103 h 379"/>
                <a:gd name="T12" fmla="*/ 8 w 323"/>
                <a:gd name="T13" fmla="*/ 109 h 379"/>
                <a:gd name="T14" fmla="*/ 13 w 323"/>
                <a:gd name="T15" fmla="*/ 113 h 379"/>
                <a:gd name="T16" fmla="*/ 22 w 323"/>
                <a:gd name="T17" fmla="*/ 118 h 379"/>
                <a:gd name="T18" fmla="*/ 33 w 323"/>
                <a:gd name="T19" fmla="*/ 124 h 379"/>
                <a:gd name="T20" fmla="*/ 46 w 323"/>
                <a:gd name="T21" fmla="*/ 128 h 379"/>
                <a:gd name="T22" fmla="*/ 59 w 323"/>
                <a:gd name="T23" fmla="*/ 131 h 379"/>
                <a:gd name="T24" fmla="*/ 72 w 323"/>
                <a:gd name="T25" fmla="*/ 134 h 379"/>
                <a:gd name="T26" fmla="*/ 85 w 323"/>
                <a:gd name="T27" fmla="*/ 135 h 379"/>
                <a:gd name="T28" fmla="*/ 98 w 323"/>
                <a:gd name="T29" fmla="*/ 137 h 379"/>
                <a:gd name="T30" fmla="*/ 111 w 323"/>
                <a:gd name="T31" fmla="*/ 138 h 379"/>
                <a:gd name="T32" fmla="*/ 120 w 323"/>
                <a:gd name="T33" fmla="*/ 138 h 379"/>
                <a:gd name="T34" fmla="*/ 123 w 323"/>
                <a:gd name="T35" fmla="*/ 135 h 379"/>
                <a:gd name="T36" fmla="*/ 124 w 323"/>
                <a:gd name="T37" fmla="*/ 131 h 379"/>
                <a:gd name="T38" fmla="*/ 121 w 323"/>
                <a:gd name="T39" fmla="*/ 128 h 379"/>
                <a:gd name="T40" fmla="*/ 113 w 323"/>
                <a:gd name="T41" fmla="*/ 128 h 379"/>
                <a:gd name="T42" fmla="*/ 101 w 323"/>
                <a:gd name="T43" fmla="*/ 127 h 379"/>
                <a:gd name="T44" fmla="*/ 89 w 323"/>
                <a:gd name="T45" fmla="*/ 127 h 379"/>
                <a:gd name="T46" fmla="*/ 77 w 323"/>
                <a:gd name="T47" fmla="*/ 125 h 379"/>
                <a:gd name="T48" fmla="*/ 64 w 323"/>
                <a:gd name="T49" fmla="*/ 123 h 379"/>
                <a:gd name="T50" fmla="*/ 52 w 323"/>
                <a:gd name="T51" fmla="*/ 120 h 379"/>
                <a:gd name="T52" fmla="*/ 41 w 323"/>
                <a:gd name="T53" fmla="*/ 117 h 379"/>
                <a:gd name="T54" fmla="*/ 29 w 323"/>
                <a:gd name="T55" fmla="*/ 111 h 379"/>
                <a:gd name="T56" fmla="*/ 20 w 323"/>
                <a:gd name="T57" fmla="*/ 106 h 379"/>
                <a:gd name="T58" fmla="*/ 13 w 323"/>
                <a:gd name="T59" fmla="*/ 98 h 379"/>
                <a:gd name="T60" fmla="*/ 12 w 323"/>
                <a:gd name="T61" fmla="*/ 87 h 379"/>
                <a:gd name="T62" fmla="*/ 15 w 323"/>
                <a:gd name="T63" fmla="*/ 72 h 379"/>
                <a:gd name="T64" fmla="*/ 20 w 323"/>
                <a:gd name="T65" fmla="*/ 60 h 379"/>
                <a:gd name="T66" fmla="*/ 26 w 323"/>
                <a:gd name="T67" fmla="*/ 50 h 379"/>
                <a:gd name="T68" fmla="*/ 34 w 323"/>
                <a:gd name="T69" fmla="*/ 40 h 379"/>
                <a:gd name="T70" fmla="*/ 44 w 323"/>
                <a:gd name="T71" fmla="*/ 32 h 379"/>
                <a:gd name="T72" fmla="*/ 55 w 323"/>
                <a:gd name="T73" fmla="*/ 23 h 379"/>
                <a:gd name="T74" fmla="*/ 69 w 323"/>
                <a:gd name="T75" fmla="*/ 15 h 379"/>
                <a:gd name="T76" fmla="*/ 84 w 323"/>
                <a:gd name="T77" fmla="*/ 8 h 379"/>
                <a:gd name="T78" fmla="*/ 97 w 323"/>
                <a:gd name="T79" fmla="*/ 3 h 379"/>
                <a:gd name="T80" fmla="*/ 98 w 323"/>
                <a:gd name="T81" fmla="*/ 0 h 379"/>
                <a:gd name="T82" fmla="*/ 85 w 323"/>
                <a:gd name="T83" fmla="*/ 2 h 379"/>
                <a:gd name="T84" fmla="*/ 69 w 323"/>
                <a:gd name="T85" fmla="*/ 7 h 379"/>
                <a:gd name="T86" fmla="*/ 55 w 323"/>
                <a:gd name="T87" fmla="*/ 14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4" name="Freeform 79"/>
            <p:cNvSpPr>
              <a:spLocks/>
            </p:cNvSpPr>
            <p:nvPr/>
          </p:nvSpPr>
          <p:spPr bwMode="auto">
            <a:xfrm>
              <a:off x="3441" y="3140"/>
              <a:ext cx="111" cy="92"/>
            </a:xfrm>
            <a:custGeom>
              <a:avLst/>
              <a:gdLst>
                <a:gd name="T0" fmla="*/ 92 w 282"/>
                <a:gd name="T1" fmla="*/ 28 h 253"/>
                <a:gd name="T2" fmla="*/ 98 w 282"/>
                <a:gd name="T3" fmla="*/ 33 h 253"/>
                <a:gd name="T4" fmla="*/ 100 w 282"/>
                <a:gd name="T5" fmla="*/ 39 h 253"/>
                <a:gd name="T6" fmla="*/ 102 w 282"/>
                <a:gd name="T7" fmla="*/ 45 h 253"/>
                <a:gd name="T8" fmla="*/ 102 w 282"/>
                <a:gd name="T9" fmla="*/ 52 h 253"/>
                <a:gd name="T10" fmla="*/ 101 w 282"/>
                <a:gd name="T11" fmla="*/ 58 h 253"/>
                <a:gd name="T12" fmla="*/ 99 w 282"/>
                <a:gd name="T13" fmla="*/ 62 h 253"/>
                <a:gd name="T14" fmla="*/ 96 w 282"/>
                <a:gd name="T15" fmla="*/ 67 h 253"/>
                <a:gd name="T16" fmla="*/ 93 w 282"/>
                <a:gd name="T17" fmla="*/ 71 h 253"/>
                <a:gd name="T18" fmla="*/ 89 w 282"/>
                <a:gd name="T19" fmla="*/ 75 h 253"/>
                <a:gd name="T20" fmla="*/ 85 w 282"/>
                <a:gd name="T21" fmla="*/ 78 h 253"/>
                <a:gd name="T22" fmla="*/ 80 w 282"/>
                <a:gd name="T23" fmla="*/ 82 h 253"/>
                <a:gd name="T24" fmla="*/ 76 w 282"/>
                <a:gd name="T25" fmla="*/ 86 h 253"/>
                <a:gd name="T26" fmla="*/ 75 w 282"/>
                <a:gd name="T27" fmla="*/ 87 h 253"/>
                <a:gd name="T28" fmla="*/ 75 w 282"/>
                <a:gd name="T29" fmla="*/ 88 h 253"/>
                <a:gd name="T30" fmla="*/ 75 w 282"/>
                <a:gd name="T31" fmla="*/ 89 h 253"/>
                <a:gd name="T32" fmla="*/ 76 w 282"/>
                <a:gd name="T33" fmla="*/ 91 h 253"/>
                <a:gd name="T34" fmla="*/ 78 w 282"/>
                <a:gd name="T35" fmla="*/ 92 h 253"/>
                <a:gd name="T36" fmla="*/ 79 w 282"/>
                <a:gd name="T37" fmla="*/ 92 h 253"/>
                <a:gd name="T38" fmla="*/ 81 w 282"/>
                <a:gd name="T39" fmla="*/ 92 h 253"/>
                <a:gd name="T40" fmla="*/ 82 w 282"/>
                <a:gd name="T41" fmla="*/ 91 h 253"/>
                <a:gd name="T42" fmla="*/ 91 w 282"/>
                <a:gd name="T43" fmla="*/ 85 h 253"/>
                <a:gd name="T44" fmla="*/ 99 w 282"/>
                <a:gd name="T45" fmla="*/ 78 h 253"/>
                <a:gd name="T46" fmla="*/ 105 w 282"/>
                <a:gd name="T47" fmla="*/ 70 h 253"/>
                <a:gd name="T48" fmla="*/ 109 w 282"/>
                <a:gd name="T49" fmla="*/ 61 h 253"/>
                <a:gd name="T50" fmla="*/ 111 w 282"/>
                <a:gd name="T51" fmla="*/ 51 h 253"/>
                <a:gd name="T52" fmla="*/ 110 w 282"/>
                <a:gd name="T53" fmla="*/ 42 h 253"/>
                <a:gd name="T54" fmla="*/ 106 w 282"/>
                <a:gd name="T55" fmla="*/ 33 h 253"/>
                <a:gd name="T56" fmla="*/ 99 w 282"/>
                <a:gd name="T57" fmla="*/ 25 h 253"/>
                <a:gd name="T58" fmla="*/ 93 w 282"/>
                <a:gd name="T59" fmla="*/ 21 h 253"/>
                <a:gd name="T60" fmla="*/ 87 w 282"/>
                <a:gd name="T61" fmla="*/ 17 h 253"/>
                <a:gd name="T62" fmla="*/ 80 w 282"/>
                <a:gd name="T63" fmla="*/ 14 h 253"/>
                <a:gd name="T64" fmla="*/ 72 w 282"/>
                <a:gd name="T65" fmla="*/ 11 h 253"/>
                <a:gd name="T66" fmla="*/ 64 w 282"/>
                <a:gd name="T67" fmla="*/ 9 h 253"/>
                <a:gd name="T68" fmla="*/ 56 w 282"/>
                <a:gd name="T69" fmla="*/ 7 h 253"/>
                <a:gd name="T70" fmla="*/ 48 w 282"/>
                <a:gd name="T71" fmla="*/ 5 h 253"/>
                <a:gd name="T72" fmla="*/ 40 w 282"/>
                <a:gd name="T73" fmla="*/ 3 h 253"/>
                <a:gd name="T74" fmla="*/ 32 w 282"/>
                <a:gd name="T75" fmla="*/ 2 h 253"/>
                <a:gd name="T76" fmla="*/ 25 w 282"/>
                <a:gd name="T77" fmla="*/ 1 h 253"/>
                <a:gd name="T78" fmla="*/ 18 w 282"/>
                <a:gd name="T79" fmla="*/ 0 h 253"/>
                <a:gd name="T80" fmla="*/ 13 w 282"/>
                <a:gd name="T81" fmla="*/ 0 h 253"/>
                <a:gd name="T82" fmla="*/ 7 w 282"/>
                <a:gd name="T83" fmla="*/ 0 h 253"/>
                <a:gd name="T84" fmla="*/ 4 w 282"/>
                <a:gd name="T85" fmla="*/ 0 h 253"/>
                <a:gd name="T86" fmla="*/ 2 w 282"/>
                <a:gd name="T87" fmla="*/ 1 h 253"/>
                <a:gd name="T88" fmla="*/ 0 w 282"/>
                <a:gd name="T89" fmla="*/ 2 h 253"/>
                <a:gd name="T90" fmla="*/ 5 w 282"/>
                <a:gd name="T91" fmla="*/ 3 h 253"/>
                <a:gd name="T92" fmla="*/ 10 w 282"/>
                <a:gd name="T93" fmla="*/ 3 h 253"/>
                <a:gd name="T94" fmla="*/ 15 w 282"/>
                <a:gd name="T95" fmla="*/ 4 h 253"/>
                <a:gd name="T96" fmla="*/ 20 w 282"/>
                <a:gd name="T97" fmla="*/ 5 h 253"/>
                <a:gd name="T98" fmla="*/ 26 w 282"/>
                <a:gd name="T99" fmla="*/ 6 h 253"/>
                <a:gd name="T100" fmla="*/ 32 w 282"/>
                <a:gd name="T101" fmla="*/ 7 h 253"/>
                <a:gd name="T102" fmla="*/ 38 w 282"/>
                <a:gd name="T103" fmla="*/ 8 h 253"/>
                <a:gd name="T104" fmla="*/ 45 w 282"/>
                <a:gd name="T105" fmla="*/ 9 h 253"/>
                <a:gd name="T106" fmla="*/ 51 w 282"/>
                <a:gd name="T107" fmla="*/ 11 h 253"/>
                <a:gd name="T108" fmla="*/ 57 w 282"/>
                <a:gd name="T109" fmla="*/ 13 h 253"/>
                <a:gd name="T110" fmla="*/ 64 w 282"/>
                <a:gd name="T111" fmla="*/ 15 h 253"/>
                <a:gd name="T112" fmla="*/ 70 w 282"/>
                <a:gd name="T113" fmla="*/ 17 h 253"/>
                <a:gd name="T114" fmla="*/ 76 w 282"/>
                <a:gd name="T115" fmla="*/ 19 h 253"/>
                <a:gd name="T116" fmla="*/ 82 w 282"/>
                <a:gd name="T117" fmla="*/ 22 h 253"/>
                <a:gd name="T118" fmla="*/ 87 w 282"/>
                <a:gd name="T119" fmla="*/ 25 h 253"/>
                <a:gd name="T120" fmla="*/ 92 w 282"/>
                <a:gd name="T121" fmla="*/ 28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5" name="Freeform 80"/>
            <p:cNvSpPr>
              <a:spLocks/>
            </p:cNvSpPr>
            <p:nvPr/>
          </p:nvSpPr>
          <p:spPr bwMode="auto">
            <a:xfrm>
              <a:off x="3221" y="3191"/>
              <a:ext cx="45" cy="85"/>
            </a:xfrm>
            <a:custGeom>
              <a:avLst/>
              <a:gdLst>
                <a:gd name="T0" fmla="*/ 0 w 115"/>
                <a:gd name="T1" fmla="*/ 46 h 236"/>
                <a:gd name="T2" fmla="*/ 0 w 115"/>
                <a:gd name="T3" fmla="*/ 53 h 236"/>
                <a:gd name="T4" fmla="*/ 2 w 115"/>
                <a:gd name="T5" fmla="*/ 60 h 236"/>
                <a:gd name="T6" fmla="*/ 5 w 115"/>
                <a:gd name="T7" fmla="*/ 66 h 236"/>
                <a:gd name="T8" fmla="*/ 9 w 115"/>
                <a:gd name="T9" fmla="*/ 71 h 236"/>
                <a:gd name="T10" fmla="*/ 15 w 115"/>
                <a:gd name="T11" fmla="*/ 76 h 236"/>
                <a:gd name="T12" fmla="*/ 22 w 115"/>
                <a:gd name="T13" fmla="*/ 80 h 236"/>
                <a:gd name="T14" fmla="*/ 29 w 115"/>
                <a:gd name="T15" fmla="*/ 83 h 236"/>
                <a:gd name="T16" fmla="*/ 36 w 115"/>
                <a:gd name="T17" fmla="*/ 85 h 236"/>
                <a:gd name="T18" fmla="*/ 38 w 115"/>
                <a:gd name="T19" fmla="*/ 85 h 236"/>
                <a:gd name="T20" fmla="*/ 41 w 115"/>
                <a:gd name="T21" fmla="*/ 84 h 236"/>
                <a:gd name="T22" fmla="*/ 43 w 115"/>
                <a:gd name="T23" fmla="*/ 83 h 236"/>
                <a:gd name="T24" fmla="*/ 43 w 115"/>
                <a:gd name="T25" fmla="*/ 81 h 236"/>
                <a:gd name="T26" fmla="*/ 43 w 115"/>
                <a:gd name="T27" fmla="*/ 79 h 236"/>
                <a:gd name="T28" fmla="*/ 43 w 115"/>
                <a:gd name="T29" fmla="*/ 77 h 236"/>
                <a:gd name="T30" fmla="*/ 42 w 115"/>
                <a:gd name="T31" fmla="*/ 76 h 236"/>
                <a:gd name="T32" fmla="*/ 40 w 115"/>
                <a:gd name="T33" fmla="*/ 75 h 236"/>
                <a:gd name="T34" fmla="*/ 32 w 115"/>
                <a:gd name="T35" fmla="*/ 72 h 236"/>
                <a:gd name="T36" fmla="*/ 25 w 115"/>
                <a:gd name="T37" fmla="*/ 69 h 236"/>
                <a:gd name="T38" fmla="*/ 20 w 115"/>
                <a:gd name="T39" fmla="*/ 64 h 236"/>
                <a:gd name="T40" fmla="*/ 16 w 115"/>
                <a:gd name="T41" fmla="*/ 59 h 236"/>
                <a:gd name="T42" fmla="*/ 13 w 115"/>
                <a:gd name="T43" fmla="*/ 53 h 236"/>
                <a:gd name="T44" fmla="*/ 11 w 115"/>
                <a:gd name="T45" fmla="*/ 47 h 236"/>
                <a:gd name="T46" fmla="*/ 11 w 115"/>
                <a:gd name="T47" fmla="*/ 40 h 236"/>
                <a:gd name="T48" fmla="*/ 14 w 115"/>
                <a:gd name="T49" fmla="*/ 32 h 236"/>
                <a:gd name="T50" fmla="*/ 17 w 115"/>
                <a:gd name="T51" fmla="*/ 27 h 236"/>
                <a:gd name="T52" fmla="*/ 22 w 115"/>
                <a:gd name="T53" fmla="*/ 22 h 236"/>
                <a:gd name="T54" fmla="*/ 27 w 115"/>
                <a:gd name="T55" fmla="*/ 17 h 236"/>
                <a:gd name="T56" fmla="*/ 33 w 115"/>
                <a:gd name="T57" fmla="*/ 12 h 236"/>
                <a:gd name="T58" fmla="*/ 38 w 115"/>
                <a:gd name="T59" fmla="*/ 8 h 236"/>
                <a:gd name="T60" fmla="*/ 43 w 115"/>
                <a:gd name="T61" fmla="*/ 4 h 236"/>
                <a:gd name="T62" fmla="*/ 45 w 115"/>
                <a:gd name="T63" fmla="*/ 2 h 236"/>
                <a:gd name="T64" fmla="*/ 45 w 115"/>
                <a:gd name="T65" fmla="*/ 0 h 236"/>
                <a:gd name="T66" fmla="*/ 40 w 115"/>
                <a:gd name="T67" fmla="*/ 1 h 236"/>
                <a:gd name="T68" fmla="*/ 33 w 115"/>
                <a:gd name="T69" fmla="*/ 4 h 236"/>
                <a:gd name="T70" fmla="*/ 27 w 115"/>
                <a:gd name="T71" fmla="*/ 9 h 236"/>
                <a:gd name="T72" fmla="*/ 19 w 115"/>
                <a:gd name="T73" fmla="*/ 15 h 236"/>
                <a:gd name="T74" fmla="*/ 13 w 115"/>
                <a:gd name="T75" fmla="*/ 22 h 236"/>
                <a:gd name="T76" fmla="*/ 7 w 115"/>
                <a:gd name="T77" fmla="*/ 30 h 236"/>
                <a:gd name="T78" fmla="*/ 2 w 115"/>
                <a:gd name="T79" fmla="*/ 38 h 236"/>
                <a:gd name="T80" fmla="*/ 0 w 115"/>
                <a:gd name="T81" fmla="*/ 46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6" name="Freeform 81"/>
            <p:cNvSpPr>
              <a:spLocks/>
            </p:cNvSpPr>
            <p:nvPr/>
          </p:nvSpPr>
          <p:spPr bwMode="auto">
            <a:xfrm>
              <a:off x="3533" y="3134"/>
              <a:ext cx="96" cy="114"/>
            </a:xfrm>
            <a:custGeom>
              <a:avLst/>
              <a:gdLst>
                <a:gd name="T0" fmla="*/ 82 w 245"/>
                <a:gd name="T1" fmla="*/ 46 h 310"/>
                <a:gd name="T2" fmla="*/ 86 w 245"/>
                <a:gd name="T3" fmla="*/ 53 h 310"/>
                <a:gd name="T4" fmla="*/ 89 w 245"/>
                <a:gd name="T5" fmla="*/ 60 h 310"/>
                <a:gd name="T6" fmla="*/ 87 w 245"/>
                <a:gd name="T7" fmla="*/ 69 h 310"/>
                <a:gd name="T8" fmla="*/ 82 w 245"/>
                <a:gd name="T9" fmla="*/ 77 h 310"/>
                <a:gd name="T10" fmla="*/ 74 w 245"/>
                <a:gd name="T11" fmla="*/ 84 h 310"/>
                <a:gd name="T12" fmla="*/ 65 w 245"/>
                <a:gd name="T13" fmla="*/ 90 h 310"/>
                <a:gd name="T14" fmla="*/ 56 w 245"/>
                <a:gd name="T15" fmla="*/ 97 h 310"/>
                <a:gd name="T16" fmla="*/ 50 w 245"/>
                <a:gd name="T17" fmla="*/ 102 h 310"/>
                <a:gd name="T18" fmla="*/ 49 w 245"/>
                <a:gd name="T19" fmla="*/ 106 h 310"/>
                <a:gd name="T20" fmla="*/ 47 w 245"/>
                <a:gd name="T21" fmla="*/ 109 h 310"/>
                <a:gd name="T22" fmla="*/ 48 w 245"/>
                <a:gd name="T23" fmla="*/ 113 h 310"/>
                <a:gd name="T24" fmla="*/ 51 w 245"/>
                <a:gd name="T25" fmla="*/ 114 h 310"/>
                <a:gd name="T26" fmla="*/ 54 w 245"/>
                <a:gd name="T27" fmla="*/ 114 h 310"/>
                <a:gd name="T28" fmla="*/ 60 w 245"/>
                <a:gd name="T29" fmla="*/ 107 h 310"/>
                <a:gd name="T30" fmla="*/ 71 w 245"/>
                <a:gd name="T31" fmla="*/ 99 h 310"/>
                <a:gd name="T32" fmla="*/ 81 w 245"/>
                <a:gd name="T33" fmla="*/ 90 h 310"/>
                <a:gd name="T34" fmla="*/ 90 w 245"/>
                <a:gd name="T35" fmla="*/ 81 h 310"/>
                <a:gd name="T36" fmla="*/ 96 w 245"/>
                <a:gd name="T37" fmla="*/ 68 h 310"/>
                <a:gd name="T38" fmla="*/ 95 w 245"/>
                <a:gd name="T39" fmla="*/ 56 h 310"/>
                <a:gd name="T40" fmla="*/ 89 w 245"/>
                <a:gd name="T41" fmla="*/ 44 h 310"/>
                <a:gd name="T42" fmla="*/ 80 w 245"/>
                <a:gd name="T43" fmla="*/ 34 h 310"/>
                <a:gd name="T44" fmla="*/ 69 w 245"/>
                <a:gd name="T45" fmla="*/ 28 h 310"/>
                <a:gd name="T46" fmla="*/ 59 w 245"/>
                <a:gd name="T47" fmla="*/ 22 h 310"/>
                <a:gd name="T48" fmla="*/ 48 w 245"/>
                <a:gd name="T49" fmla="*/ 17 h 310"/>
                <a:gd name="T50" fmla="*/ 36 w 245"/>
                <a:gd name="T51" fmla="*/ 11 h 310"/>
                <a:gd name="T52" fmla="*/ 26 w 245"/>
                <a:gd name="T53" fmla="*/ 7 h 310"/>
                <a:gd name="T54" fmla="*/ 16 w 245"/>
                <a:gd name="T55" fmla="*/ 3 h 310"/>
                <a:gd name="T56" fmla="*/ 8 w 245"/>
                <a:gd name="T57" fmla="*/ 0 h 310"/>
                <a:gd name="T58" fmla="*/ 2 w 245"/>
                <a:gd name="T59" fmla="*/ 0 h 310"/>
                <a:gd name="T60" fmla="*/ 4 w 245"/>
                <a:gd name="T61" fmla="*/ 3 h 310"/>
                <a:gd name="T62" fmla="*/ 14 w 245"/>
                <a:gd name="T63" fmla="*/ 7 h 310"/>
                <a:gd name="T64" fmla="*/ 24 w 245"/>
                <a:gd name="T65" fmla="*/ 11 h 310"/>
                <a:gd name="T66" fmla="*/ 34 w 245"/>
                <a:gd name="T67" fmla="*/ 16 h 310"/>
                <a:gd name="T68" fmla="*/ 44 w 245"/>
                <a:gd name="T69" fmla="*/ 21 h 310"/>
                <a:gd name="T70" fmla="*/ 54 w 245"/>
                <a:gd name="T71" fmla="*/ 26 h 310"/>
                <a:gd name="T72" fmla="*/ 65 w 245"/>
                <a:gd name="T73" fmla="*/ 32 h 310"/>
                <a:gd name="T74" fmla="*/ 74 w 245"/>
                <a:gd name="T75" fmla="*/ 39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87" name="Group 82"/>
            <p:cNvGrpSpPr>
              <a:grpSpLocks/>
            </p:cNvGrpSpPr>
            <p:nvPr/>
          </p:nvGrpSpPr>
          <p:grpSpPr bwMode="auto">
            <a:xfrm>
              <a:off x="3334" y="3292"/>
              <a:ext cx="290" cy="352"/>
              <a:chOff x="3774" y="2423"/>
              <a:chExt cx="189" cy="286"/>
            </a:xfrm>
          </p:grpSpPr>
          <p:sp>
            <p:nvSpPr>
              <p:cNvPr id="10302" name="Rectangle 83"/>
              <p:cNvSpPr>
                <a:spLocks noChangeArrowheads="1"/>
              </p:cNvSpPr>
              <p:nvPr/>
            </p:nvSpPr>
            <p:spPr bwMode="auto">
              <a:xfrm>
                <a:off x="3790" y="2610"/>
                <a:ext cx="153" cy="5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3" name="Rectangle 84"/>
              <p:cNvSpPr>
                <a:spLocks noChangeArrowheads="1"/>
              </p:cNvSpPr>
              <p:nvPr/>
            </p:nvSpPr>
            <p:spPr bwMode="auto">
              <a:xfrm>
                <a:off x="3774" y="2653"/>
                <a:ext cx="189" cy="5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4" name="Rectangle 85"/>
              <p:cNvSpPr>
                <a:spLocks noChangeArrowheads="1"/>
              </p:cNvSpPr>
              <p:nvPr/>
            </p:nvSpPr>
            <p:spPr bwMode="auto">
              <a:xfrm>
                <a:off x="3808" y="2564"/>
                <a:ext cx="119" cy="5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5" name="Rectangle 86"/>
              <p:cNvSpPr>
                <a:spLocks noChangeArrowheads="1"/>
              </p:cNvSpPr>
              <p:nvPr/>
            </p:nvSpPr>
            <p:spPr bwMode="auto">
              <a:xfrm>
                <a:off x="3818" y="2518"/>
                <a:ext cx="97" cy="5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6" name="Rectangle 87"/>
              <p:cNvSpPr>
                <a:spLocks noChangeArrowheads="1"/>
              </p:cNvSpPr>
              <p:nvPr/>
            </p:nvSpPr>
            <p:spPr bwMode="auto">
              <a:xfrm>
                <a:off x="3828" y="2472"/>
                <a:ext cx="74" cy="5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7" name="Rectangle 88"/>
              <p:cNvSpPr>
                <a:spLocks noChangeArrowheads="1"/>
              </p:cNvSpPr>
              <p:nvPr/>
            </p:nvSpPr>
            <p:spPr bwMode="auto">
              <a:xfrm>
                <a:off x="3839" y="2423"/>
                <a:ext cx="51" cy="5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88" name="Group 91"/>
            <p:cNvGrpSpPr>
              <a:grpSpLocks/>
            </p:cNvGrpSpPr>
            <p:nvPr/>
          </p:nvGrpSpPr>
          <p:grpSpPr bwMode="auto">
            <a:xfrm>
              <a:off x="3420" y="3341"/>
              <a:ext cx="105" cy="46"/>
              <a:chOff x="3420" y="3341"/>
              <a:chExt cx="105" cy="46"/>
            </a:xfrm>
          </p:grpSpPr>
          <p:sp>
            <p:nvSpPr>
              <p:cNvPr id="10300" name="Rectangle 89"/>
              <p:cNvSpPr>
                <a:spLocks noChangeArrowheads="1"/>
              </p:cNvSpPr>
              <p:nvPr/>
            </p:nvSpPr>
            <p:spPr bwMode="auto">
              <a:xfrm>
                <a:off x="3438" y="3341"/>
                <a:ext cx="72" cy="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1" name="Rectangle 90"/>
              <p:cNvSpPr>
                <a:spLocks noChangeArrowheads="1"/>
              </p:cNvSpPr>
              <p:nvPr/>
            </p:nvSpPr>
            <p:spPr bwMode="auto">
              <a:xfrm>
                <a:off x="3420" y="3355"/>
                <a:ext cx="105" cy="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89" name="Group 92"/>
            <p:cNvGrpSpPr>
              <a:grpSpLocks/>
            </p:cNvGrpSpPr>
            <p:nvPr/>
          </p:nvGrpSpPr>
          <p:grpSpPr bwMode="auto">
            <a:xfrm>
              <a:off x="3409" y="3398"/>
              <a:ext cx="135" cy="46"/>
              <a:chOff x="3420" y="3341"/>
              <a:chExt cx="105" cy="46"/>
            </a:xfrm>
          </p:grpSpPr>
          <p:sp>
            <p:nvSpPr>
              <p:cNvPr id="10298" name="Rectangle 93"/>
              <p:cNvSpPr>
                <a:spLocks noChangeArrowheads="1"/>
              </p:cNvSpPr>
              <p:nvPr/>
            </p:nvSpPr>
            <p:spPr bwMode="auto">
              <a:xfrm>
                <a:off x="3438" y="3341"/>
                <a:ext cx="72" cy="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9" name="Rectangle 94"/>
              <p:cNvSpPr>
                <a:spLocks noChangeArrowheads="1"/>
              </p:cNvSpPr>
              <p:nvPr/>
            </p:nvSpPr>
            <p:spPr bwMode="auto">
              <a:xfrm>
                <a:off x="3420" y="3355"/>
                <a:ext cx="105" cy="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90" name="Group 95"/>
            <p:cNvGrpSpPr>
              <a:grpSpLocks/>
            </p:cNvGrpSpPr>
            <p:nvPr/>
          </p:nvGrpSpPr>
          <p:grpSpPr bwMode="auto">
            <a:xfrm>
              <a:off x="3392" y="3455"/>
              <a:ext cx="168" cy="46"/>
              <a:chOff x="3420" y="3341"/>
              <a:chExt cx="105" cy="46"/>
            </a:xfrm>
          </p:grpSpPr>
          <p:sp>
            <p:nvSpPr>
              <p:cNvPr id="10296" name="Rectangle 96"/>
              <p:cNvSpPr>
                <a:spLocks noChangeArrowheads="1"/>
              </p:cNvSpPr>
              <p:nvPr/>
            </p:nvSpPr>
            <p:spPr bwMode="auto">
              <a:xfrm>
                <a:off x="3438" y="3341"/>
                <a:ext cx="72" cy="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7" name="Rectangle 97"/>
              <p:cNvSpPr>
                <a:spLocks noChangeArrowheads="1"/>
              </p:cNvSpPr>
              <p:nvPr/>
            </p:nvSpPr>
            <p:spPr bwMode="auto">
              <a:xfrm>
                <a:off x="3420" y="3355"/>
                <a:ext cx="105" cy="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91" name="Group 98"/>
            <p:cNvGrpSpPr>
              <a:grpSpLocks/>
            </p:cNvGrpSpPr>
            <p:nvPr/>
          </p:nvGrpSpPr>
          <p:grpSpPr bwMode="auto">
            <a:xfrm>
              <a:off x="3378" y="3512"/>
              <a:ext cx="203" cy="46"/>
              <a:chOff x="3420" y="3341"/>
              <a:chExt cx="105" cy="46"/>
            </a:xfrm>
          </p:grpSpPr>
          <p:sp>
            <p:nvSpPr>
              <p:cNvPr id="10294" name="Rectangle 99"/>
              <p:cNvSpPr>
                <a:spLocks noChangeArrowheads="1"/>
              </p:cNvSpPr>
              <p:nvPr/>
            </p:nvSpPr>
            <p:spPr bwMode="auto">
              <a:xfrm>
                <a:off x="3438" y="3341"/>
                <a:ext cx="72" cy="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5" name="Rectangle 100"/>
              <p:cNvSpPr>
                <a:spLocks noChangeArrowheads="1"/>
              </p:cNvSpPr>
              <p:nvPr/>
            </p:nvSpPr>
            <p:spPr bwMode="auto">
              <a:xfrm>
                <a:off x="3420" y="3355"/>
                <a:ext cx="105" cy="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92" name="Rectangle 102"/>
            <p:cNvSpPr>
              <a:spLocks noChangeArrowheads="1"/>
            </p:cNvSpPr>
            <p:nvPr/>
          </p:nvSpPr>
          <p:spPr bwMode="auto">
            <a:xfrm>
              <a:off x="3363" y="3561"/>
              <a:ext cx="226" cy="3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3" name="Rectangle 103"/>
            <p:cNvSpPr>
              <a:spLocks noChangeArrowheads="1"/>
            </p:cNvSpPr>
            <p:nvPr/>
          </p:nvSpPr>
          <p:spPr bwMode="auto">
            <a:xfrm>
              <a:off x="3382" y="3580"/>
              <a:ext cx="232" cy="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Introduction to the Physical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>
                <a:latin typeface="Comic Sans MS" pitchFamily="66" charset="0"/>
              </a:rPr>
              <a:pPr>
                <a:defRPr/>
              </a:pPr>
              <a:t>28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3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-27384"/>
            <a:ext cx="8382000" cy="1143000"/>
          </a:xfrm>
        </p:spPr>
        <p:txBody>
          <a:bodyPr/>
          <a:lstStyle/>
          <a:p>
            <a:r>
              <a:rPr lang="en-US" dirty="0" smtClean="0"/>
              <a:t>Residential </a:t>
            </a:r>
            <a:r>
              <a:rPr lang="en-US" dirty="0"/>
              <a:t>N</a:t>
            </a:r>
            <a:r>
              <a:rPr lang="en-US" dirty="0" smtClean="0"/>
              <a:t>etworks</a:t>
            </a:r>
          </a:p>
        </p:txBody>
      </p:sp>
      <p:sp>
        <p:nvSpPr>
          <p:cNvPr id="11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8150" y="1144488"/>
            <a:ext cx="7770813" cy="487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Typical </a:t>
            </a:r>
            <a:r>
              <a:rPr lang="en-US" sz="2400" dirty="0">
                <a:solidFill>
                  <a:srgbClr val="800000"/>
                </a:solidFill>
              </a:rPr>
              <a:t>R</a:t>
            </a:r>
            <a:r>
              <a:rPr lang="en-US" sz="2400" dirty="0" smtClean="0">
                <a:solidFill>
                  <a:srgbClr val="800000"/>
                </a:solidFill>
              </a:rPr>
              <a:t>esidential </a:t>
            </a:r>
            <a:r>
              <a:rPr lang="en-US" sz="2400" dirty="0">
                <a:solidFill>
                  <a:srgbClr val="800000"/>
                </a:solidFill>
              </a:rPr>
              <a:t>N</a:t>
            </a:r>
            <a:r>
              <a:rPr lang="en-US" sz="2400" dirty="0" smtClean="0">
                <a:solidFill>
                  <a:srgbClr val="800000"/>
                </a:solidFill>
              </a:rPr>
              <a:t>etwork </a:t>
            </a:r>
            <a:r>
              <a:rPr lang="en-US" sz="2400" dirty="0">
                <a:solidFill>
                  <a:srgbClr val="800000"/>
                </a:solidFill>
              </a:rPr>
              <a:t>C</a:t>
            </a:r>
            <a:r>
              <a:rPr lang="en-US" sz="2400" dirty="0" smtClean="0">
                <a:solidFill>
                  <a:srgbClr val="800000"/>
                </a:solidFill>
              </a:rPr>
              <a:t>omponents: </a:t>
            </a:r>
          </a:p>
          <a:p>
            <a:r>
              <a:rPr lang="en-US" sz="2400" dirty="0" smtClean="0"/>
              <a:t>DSL or cable modem</a:t>
            </a:r>
          </a:p>
          <a:p>
            <a:r>
              <a:rPr lang="en-US" sz="2400" dirty="0" smtClean="0"/>
              <a:t>router/firewall/NAT</a:t>
            </a:r>
          </a:p>
          <a:p>
            <a:r>
              <a:rPr lang="en-US" sz="2400" dirty="0" smtClean="0"/>
              <a:t>Ethernet</a:t>
            </a:r>
          </a:p>
          <a:p>
            <a:r>
              <a:rPr lang="en-US" sz="2400" dirty="0" smtClean="0"/>
              <a:t>wireless access point (AP)</a:t>
            </a:r>
          </a:p>
        </p:txBody>
      </p:sp>
      <p:grpSp>
        <p:nvGrpSpPr>
          <p:cNvPr id="11276" name="Group 4"/>
          <p:cNvGrpSpPr>
            <a:grpSpLocks/>
          </p:cNvGrpSpPr>
          <p:nvPr/>
        </p:nvGrpSpPr>
        <p:grpSpPr bwMode="auto">
          <a:xfrm>
            <a:off x="6753225" y="3371850"/>
            <a:ext cx="622300" cy="793750"/>
            <a:chOff x="3908" y="2375"/>
            <a:chExt cx="392" cy="500"/>
          </a:xfrm>
        </p:grpSpPr>
        <p:graphicFrame>
          <p:nvGraphicFramePr>
            <p:cNvPr id="11270" name="Object 5"/>
            <p:cNvGraphicFramePr>
              <a:graphicFrameLocks noChangeAspect="1"/>
            </p:cNvGraphicFramePr>
            <p:nvPr/>
          </p:nvGraphicFramePr>
          <p:xfrm>
            <a:off x="3908" y="2375"/>
            <a:ext cx="366" cy="4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2" name="Clip" r:id="rId4" imgW="819000" imgH="847800" progId="MS_ClipArt_Gallery.2">
                    <p:embed/>
                  </p:oleObj>
                </mc:Choice>
                <mc:Fallback>
                  <p:oleObj name="Clip" r:id="rId4" imgW="819000" imgH="84780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08" y="2375"/>
                          <a:ext cx="366" cy="4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00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1" name="Object 6"/>
            <p:cNvGraphicFramePr>
              <a:graphicFrameLocks noChangeAspect="1"/>
            </p:cNvGraphicFramePr>
            <p:nvPr/>
          </p:nvGraphicFramePr>
          <p:xfrm>
            <a:off x="3966" y="2506"/>
            <a:ext cx="334" cy="3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3" name="Clip" r:id="rId6" imgW="1266840" imgH="1200240" progId="MS_ClipArt_Gallery.2">
                    <p:embed/>
                  </p:oleObj>
                </mc:Choice>
                <mc:Fallback>
                  <p:oleObj name="Clip" r:id="rId6" imgW="1266840" imgH="120024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6" y="2506"/>
                          <a:ext cx="334" cy="3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277" name="Group 7"/>
          <p:cNvGrpSpPr>
            <a:grpSpLocks/>
          </p:cNvGrpSpPr>
          <p:nvPr/>
        </p:nvGrpSpPr>
        <p:grpSpPr bwMode="auto">
          <a:xfrm>
            <a:off x="6800850" y="4330700"/>
            <a:ext cx="622300" cy="793750"/>
            <a:chOff x="2870" y="1518"/>
            <a:chExt cx="292" cy="320"/>
          </a:xfrm>
        </p:grpSpPr>
        <p:graphicFrame>
          <p:nvGraphicFramePr>
            <p:cNvPr id="11268" name="Object 8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4" name="Clip" r:id="rId8" imgW="819000" imgH="847800" progId="MS_ClipArt_Gallery.2">
                    <p:embed/>
                  </p:oleObj>
                </mc:Choice>
                <mc:Fallback>
                  <p:oleObj name="Clip" r:id="rId8" imgW="819000" imgH="84780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69" name="Object 9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5" name="Clip" r:id="rId9" imgW="1266840" imgH="1200240" progId="MS_ClipArt_Gallery.2">
                    <p:embed/>
                  </p:oleObj>
                </mc:Choice>
                <mc:Fallback>
                  <p:oleObj name="Clip" r:id="rId9" imgW="1266840" imgH="120024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78" name="Text Box 13"/>
          <p:cNvSpPr txBox="1">
            <a:spLocks noChangeArrowheads="1"/>
          </p:cNvSpPr>
          <p:nvPr/>
        </p:nvSpPr>
        <p:spPr bwMode="auto">
          <a:xfrm>
            <a:off x="6478588" y="5133975"/>
            <a:ext cx="114776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solidFill>
                  <a:srgbClr val="800000"/>
                </a:solidFill>
                <a:latin typeface="Comic Sans MS" pitchFamily="66" charset="0"/>
              </a:rPr>
              <a:t>wireless</a:t>
            </a:r>
          </a:p>
          <a:p>
            <a:pPr algn="ctr"/>
            <a:r>
              <a:rPr lang="en-US" sz="2000" dirty="0">
                <a:solidFill>
                  <a:srgbClr val="800000"/>
                </a:solidFill>
                <a:latin typeface="Comic Sans MS" pitchFamily="66" charset="0"/>
              </a:rPr>
              <a:t>access </a:t>
            </a:r>
          </a:p>
          <a:p>
            <a:pPr algn="ctr"/>
            <a:r>
              <a:rPr lang="en-US" sz="2000" dirty="0">
                <a:solidFill>
                  <a:srgbClr val="800000"/>
                </a:solidFill>
                <a:latin typeface="Comic Sans MS" pitchFamily="66" charset="0"/>
              </a:rPr>
              <a:t>point</a:t>
            </a:r>
            <a:endParaRPr lang="en-US" sz="2000" dirty="0">
              <a:solidFill>
                <a:srgbClr val="800000"/>
              </a:solidFill>
            </a:endParaRPr>
          </a:p>
        </p:txBody>
      </p:sp>
      <p:sp>
        <p:nvSpPr>
          <p:cNvPr id="11279" name="Text Box 14"/>
          <p:cNvSpPr txBox="1">
            <a:spLocks noChangeArrowheads="1"/>
          </p:cNvSpPr>
          <p:nvPr/>
        </p:nvSpPr>
        <p:spPr bwMode="auto">
          <a:xfrm>
            <a:off x="7570788" y="3981450"/>
            <a:ext cx="11477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solidFill>
                  <a:srgbClr val="800000"/>
                </a:solidFill>
                <a:latin typeface="Comic Sans MS" pitchFamily="66" charset="0"/>
              </a:rPr>
              <a:t>wireless</a:t>
            </a:r>
          </a:p>
          <a:p>
            <a:pPr algn="ctr"/>
            <a:r>
              <a:rPr lang="en-US" sz="2000" dirty="0">
                <a:solidFill>
                  <a:srgbClr val="800000"/>
                </a:solidFill>
                <a:latin typeface="Comic Sans MS" pitchFamily="66" charset="0"/>
              </a:rPr>
              <a:t>laptops</a:t>
            </a:r>
            <a:endParaRPr lang="en-US" sz="2000" dirty="0">
              <a:solidFill>
                <a:srgbClr val="800000"/>
              </a:solidFill>
            </a:endParaRPr>
          </a:p>
        </p:txBody>
      </p:sp>
      <p:sp>
        <p:nvSpPr>
          <p:cNvPr id="11280" name="Text Box 15"/>
          <p:cNvSpPr txBox="1">
            <a:spLocks noChangeArrowheads="1"/>
          </p:cNvSpPr>
          <p:nvPr/>
        </p:nvSpPr>
        <p:spPr bwMode="auto">
          <a:xfrm>
            <a:off x="3613150" y="4498975"/>
            <a:ext cx="10890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2000" dirty="0">
                <a:solidFill>
                  <a:srgbClr val="800000"/>
                </a:solidFill>
                <a:latin typeface="Comic Sans MS" pitchFamily="66" charset="0"/>
              </a:rPr>
              <a:t>router/</a:t>
            </a:r>
          </a:p>
          <a:p>
            <a:pPr algn="r"/>
            <a:r>
              <a:rPr lang="en-US" sz="2000" dirty="0">
                <a:solidFill>
                  <a:srgbClr val="800000"/>
                </a:solidFill>
                <a:latin typeface="Comic Sans MS" pitchFamily="66" charset="0"/>
              </a:rPr>
              <a:t>firewall</a:t>
            </a:r>
            <a:endParaRPr lang="en-US" sz="2000" dirty="0">
              <a:solidFill>
                <a:srgbClr val="800000"/>
              </a:solidFill>
            </a:endParaRPr>
          </a:p>
        </p:txBody>
      </p:sp>
      <p:sp>
        <p:nvSpPr>
          <p:cNvPr id="11281" name="Freeform 16"/>
          <p:cNvSpPr>
            <a:spLocks/>
          </p:cNvSpPr>
          <p:nvPr/>
        </p:nvSpPr>
        <p:spPr bwMode="auto">
          <a:xfrm>
            <a:off x="4821238" y="4448175"/>
            <a:ext cx="776287" cy="677863"/>
          </a:xfrm>
          <a:custGeom>
            <a:avLst/>
            <a:gdLst>
              <a:gd name="T0" fmla="*/ 776287 w 489"/>
              <a:gd name="T1" fmla="*/ 677863 h 427"/>
              <a:gd name="T2" fmla="*/ 263525 w 489"/>
              <a:gd name="T3" fmla="*/ 677863 h 427"/>
              <a:gd name="T4" fmla="*/ 0 w 489"/>
              <a:gd name="T5" fmla="*/ 0 h 427"/>
              <a:gd name="T6" fmla="*/ 0 60000 65536"/>
              <a:gd name="T7" fmla="*/ 0 60000 65536"/>
              <a:gd name="T8" fmla="*/ 0 60000 65536"/>
              <a:gd name="T9" fmla="*/ 0 w 489"/>
              <a:gd name="T10" fmla="*/ 0 h 427"/>
              <a:gd name="T11" fmla="*/ 489 w 489"/>
              <a:gd name="T12" fmla="*/ 427 h 4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9" h="427">
                <a:moveTo>
                  <a:pt x="489" y="427"/>
                </a:moveTo>
                <a:lnTo>
                  <a:pt x="166" y="427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66" name="Object 17"/>
          <p:cNvGraphicFramePr>
            <a:graphicFrameLocks noChangeAspect="1"/>
          </p:cNvGraphicFramePr>
          <p:nvPr/>
        </p:nvGraphicFramePr>
        <p:xfrm>
          <a:off x="5526088" y="3222625"/>
          <a:ext cx="598487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Clip" r:id="rId10" imgW="1305000" imgH="1085760" progId="MS_ClipArt_Gallery.5">
                  <p:embed/>
                </p:oleObj>
              </mc:Choice>
              <mc:Fallback>
                <p:oleObj name="Clip" r:id="rId10" imgW="1305000" imgH="108576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6088" y="3222625"/>
                        <a:ext cx="598487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2" name="Freeform 18"/>
          <p:cNvSpPr>
            <a:spLocks/>
          </p:cNvSpPr>
          <p:nvPr/>
        </p:nvSpPr>
        <p:spPr bwMode="auto">
          <a:xfrm flipV="1">
            <a:off x="5021263" y="4238625"/>
            <a:ext cx="1244600" cy="98425"/>
          </a:xfrm>
          <a:custGeom>
            <a:avLst/>
            <a:gdLst>
              <a:gd name="T0" fmla="*/ 0 w 513"/>
              <a:gd name="T1" fmla="*/ 0 h 1"/>
              <a:gd name="T2" fmla="*/ 1244600 w 513"/>
              <a:gd name="T3" fmla="*/ 0 h 1"/>
              <a:gd name="T4" fmla="*/ 0 60000 65536"/>
              <a:gd name="T5" fmla="*/ 0 60000 65536"/>
              <a:gd name="T6" fmla="*/ 0 w 513"/>
              <a:gd name="T7" fmla="*/ 0 h 1"/>
              <a:gd name="T8" fmla="*/ 513 w 513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13" h="1">
                <a:moveTo>
                  <a:pt x="0" y="0"/>
                </a:moveTo>
                <a:lnTo>
                  <a:pt x="513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67" name="Object 19"/>
          <p:cNvGraphicFramePr>
            <a:graphicFrameLocks noChangeAspect="1"/>
          </p:cNvGraphicFramePr>
          <p:nvPr/>
        </p:nvGraphicFramePr>
        <p:xfrm>
          <a:off x="5553075" y="4951413"/>
          <a:ext cx="598488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name="Clip" r:id="rId12" imgW="1305000" imgH="1085760" progId="MS_ClipArt_Gallery.5">
                  <p:embed/>
                </p:oleObj>
              </mc:Choice>
              <mc:Fallback>
                <p:oleObj name="Clip" r:id="rId12" imgW="1305000" imgH="108576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3075" y="4951413"/>
                        <a:ext cx="598488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3" name="modem"/>
          <p:cNvSpPr>
            <a:spLocks noEditPoints="1" noChangeArrowheads="1"/>
          </p:cNvSpPr>
          <p:nvPr/>
        </p:nvSpPr>
        <p:spPr bwMode="auto">
          <a:xfrm>
            <a:off x="2435225" y="4232275"/>
            <a:ext cx="1033463" cy="207963"/>
          </a:xfrm>
          <a:custGeom>
            <a:avLst/>
            <a:gdLst>
              <a:gd name="T0" fmla="*/ 0 w 21600"/>
              <a:gd name="T1" fmla="*/ 477574 h 21600"/>
              <a:gd name="T2" fmla="*/ 6732534 w 21600"/>
              <a:gd name="T3" fmla="*/ 0 h 21600"/>
              <a:gd name="T4" fmla="*/ 42636230 w 21600"/>
              <a:gd name="T5" fmla="*/ 0 h 21600"/>
              <a:gd name="T6" fmla="*/ 49446558 w 21600"/>
              <a:gd name="T7" fmla="*/ 477574 h 21600"/>
              <a:gd name="T8" fmla="*/ 49446558 w 21600"/>
              <a:gd name="T9" fmla="*/ 2002250 h 21600"/>
              <a:gd name="T10" fmla="*/ 0 w 21600"/>
              <a:gd name="T11" fmla="*/ 2002250 h 21600"/>
              <a:gd name="T12" fmla="*/ 24723303 w 21600"/>
              <a:gd name="T13" fmla="*/ 0 h 21600"/>
              <a:gd name="T14" fmla="*/ 24723303 w 21600"/>
              <a:gd name="T15" fmla="*/ 2002250 h 21600"/>
              <a:gd name="T16" fmla="*/ 0 w 21600"/>
              <a:gd name="T17" fmla="*/ 1239912 h 21600"/>
              <a:gd name="T18" fmla="*/ 49446558 w 21600"/>
              <a:gd name="T19" fmla="*/ 1239912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00 w 21600"/>
              <a:gd name="T31" fmla="*/ 22400 h 21600"/>
              <a:gd name="T32" fmla="*/ 21200 w 21600"/>
              <a:gd name="T33" fmla="*/ 30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4" name="Freeform 21"/>
          <p:cNvSpPr>
            <a:spLocks/>
          </p:cNvSpPr>
          <p:nvPr/>
        </p:nvSpPr>
        <p:spPr bwMode="auto">
          <a:xfrm>
            <a:off x="3470275" y="4368800"/>
            <a:ext cx="814388" cy="1588"/>
          </a:xfrm>
          <a:custGeom>
            <a:avLst/>
            <a:gdLst>
              <a:gd name="T0" fmla="*/ 0 w 513"/>
              <a:gd name="T1" fmla="*/ 0 h 1"/>
              <a:gd name="T2" fmla="*/ 814388 w 513"/>
              <a:gd name="T3" fmla="*/ 0 h 1"/>
              <a:gd name="T4" fmla="*/ 0 60000 65536"/>
              <a:gd name="T5" fmla="*/ 0 60000 65536"/>
              <a:gd name="T6" fmla="*/ 0 w 513"/>
              <a:gd name="T7" fmla="*/ 0 h 1"/>
              <a:gd name="T8" fmla="*/ 513 w 513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13" h="1">
                <a:moveTo>
                  <a:pt x="0" y="0"/>
                </a:moveTo>
                <a:lnTo>
                  <a:pt x="513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Freeform 22"/>
          <p:cNvSpPr>
            <a:spLocks/>
          </p:cNvSpPr>
          <p:nvPr/>
        </p:nvSpPr>
        <p:spPr bwMode="auto">
          <a:xfrm flipV="1">
            <a:off x="4765675" y="3592513"/>
            <a:ext cx="776288" cy="677862"/>
          </a:xfrm>
          <a:custGeom>
            <a:avLst/>
            <a:gdLst>
              <a:gd name="T0" fmla="*/ 776288 w 489"/>
              <a:gd name="T1" fmla="*/ 677862 h 427"/>
              <a:gd name="T2" fmla="*/ 263525 w 489"/>
              <a:gd name="T3" fmla="*/ 677862 h 427"/>
              <a:gd name="T4" fmla="*/ 0 w 489"/>
              <a:gd name="T5" fmla="*/ 0 h 427"/>
              <a:gd name="T6" fmla="*/ 0 60000 65536"/>
              <a:gd name="T7" fmla="*/ 0 60000 65536"/>
              <a:gd name="T8" fmla="*/ 0 60000 65536"/>
              <a:gd name="T9" fmla="*/ 0 w 489"/>
              <a:gd name="T10" fmla="*/ 0 h 427"/>
              <a:gd name="T11" fmla="*/ 489 w 489"/>
              <a:gd name="T12" fmla="*/ 427 h 4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9" h="427">
                <a:moveTo>
                  <a:pt x="489" y="427"/>
                </a:moveTo>
                <a:lnTo>
                  <a:pt x="166" y="427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Line 23"/>
          <p:cNvSpPr>
            <a:spLocks noChangeShapeType="1"/>
          </p:cNvSpPr>
          <p:nvPr/>
        </p:nvSpPr>
        <p:spPr bwMode="auto">
          <a:xfrm flipH="1" flipV="1">
            <a:off x="6511925" y="4613275"/>
            <a:ext cx="123825" cy="582613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Text Box 24"/>
          <p:cNvSpPr txBox="1">
            <a:spLocks noChangeArrowheads="1"/>
          </p:cNvSpPr>
          <p:nvPr/>
        </p:nvSpPr>
        <p:spPr bwMode="auto">
          <a:xfrm>
            <a:off x="2428875" y="4484688"/>
            <a:ext cx="1000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solidFill>
                  <a:srgbClr val="800000"/>
                </a:solidFill>
                <a:latin typeface="Comic Sans MS" pitchFamily="66" charset="0"/>
              </a:rPr>
              <a:t>cable</a:t>
            </a:r>
          </a:p>
          <a:p>
            <a:pPr algn="ctr"/>
            <a:r>
              <a:rPr lang="en-US" sz="2000" dirty="0">
                <a:solidFill>
                  <a:srgbClr val="800000"/>
                </a:solidFill>
                <a:latin typeface="Comic Sans MS" pitchFamily="66" charset="0"/>
              </a:rPr>
              <a:t>modem</a:t>
            </a:r>
            <a:endParaRPr lang="en-US" sz="2000" dirty="0">
              <a:solidFill>
                <a:srgbClr val="800000"/>
              </a:solidFill>
            </a:endParaRPr>
          </a:p>
        </p:txBody>
      </p:sp>
      <p:sp>
        <p:nvSpPr>
          <p:cNvPr id="11288" name="Line 25"/>
          <p:cNvSpPr>
            <a:spLocks noChangeShapeType="1"/>
          </p:cNvSpPr>
          <p:nvPr/>
        </p:nvSpPr>
        <p:spPr bwMode="auto">
          <a:xfrm>
            <a:off x="1870075" y="4351338"/>
            <a:ext cx="566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Text Box 26"/>
          <p:cNvSpPr txBox="1">
            <a:spLocks noChangeArrowheads="1"/>
          </p:cNvSpPr>
          <p:nvPr/>
        </p:nvSpPr>
        <p:spPr bwMode="auto">
          <a:xfrm>
            <a:off x="1108075" y="4348163"/>
            <a:ext cx="11715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to/from</a:t>
            </a:r>
          </a:p>
          <a:p>
            <a:pPr algn="ctr"/>
            <a:r>
              <a:rPr lang="en-US" sz="2000">
                <a:latin typeface="Comic Sans MS" pitchFamily="66" charset="0"/>
              </a:rPr>
              <a:t>cable</a:t>
            </a:r>
          </a:p>
          <a:p>
            <a:pPr algn="ctr"/>
            <a:r>
              <a:rPr lang="en-US" sz="2000">
                <a:latin typeface="Comic Sans MS" pitchFamily="66" charset="0"/>
              </a:rPr>
              <a:t>headend</a:t>
            </a:r>
            <a:endParaRPr lang="en-US" sz="2000"/>
          </a:p>
        </p:txBody>
      </p:sp>
      <p:grpSp>
        <p:nvGrpSpPr>
          <p:cNvPr id="11290" name="Group 27"/>
          <p:cNvGrpSpPr>
            <a:grpSpLocks/>
          </p:cNvGrpSpPr>
          <p:nvPr/>
        </p:nvGrpSpPr>
        <p:grpSpPr bwMode="auto">
          <a:xfrm>
            <a:off x="4246563" y="4146550"/>
            <a:ext cx="766762" cy="433388"/>
            <a:chOff x="3600" y="219"/>
            <a:chExt cx="360" cy="175"/>
          </a:xfrm>
        </p:grpSpPr>
        <p:sp>
          <p:nvSpPr>
            <p:cNvPr id="11333" name="Oval 2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Line 2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Line 3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Rectangle 3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37" name="Oval 3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338" name="Group 3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343" name="Line 3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4" name="Line 3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5" name="Line 3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39" name="Group 3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340" name="Line 3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1" name="Line 3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2" name="Line 4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291" name="Text Box 41"/>
          <p:cNvSpPr txBox="1">
            <a:spLocks noChangeArrowheads="1"/>
          </p:cNvSpPr>
          <p:nvPr/>
        </p:nvSpPr>
        <p:spPr bwMode="auto">
          <a:xfrm>
            <a:off x="4206875" y="5632450"/>
            <a:ext cx="12620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solidFill>
                  <a:srgbClr val="800000"/>
                </a:solidFill>
                <a:latin typeface="Comic Sans MS" pitchFamily="66" charset="0"/>
              </a:rPr>
              <a:t>Ethernet</a:t>
            </a:r>
          </a:p>
          <a:p>
            <a:pPr algn="ctr"/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292" name="Line 42"/>
          <p:cNvSpPr>
            <a:spLocks noChangeShapeType="1"/>
          </p:cNvSpPr>
          <p:nvPr/>
        </p:nvSpPr>
        <p:spPr bwMode="auto">
          <a:xfrm flipV="1">
            <a:off x="4862513" y="4875213"/>
            <a:ext cx="69850" cy="81915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Line 43"/>
          <p:cNvSpPr>
            <a:spLocks noChangeShapeType="1"/>
          </p:cNvSpPr>
          <p:nvPr/>
        </p:nvSpPr>
        <p:spPr bwMode="auto">
          <a:xfrm flipV="1">
            <a:off x="4875213" y="3586163"/>
            <a:ext cx="444500" cy="2093912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Line 44"/>
          <p:cNvSpPr>
            <a:spLocks noChangeShapeType="1"/>
          </p:cNvSpPr>
          <p:nvPr/>
        </p:nvSpPr>
        <p:spPr bwMode="auto">
          <a:xfrm flipV="1">
            <a:off x="4860925" y="5186362"/>
            <a:ext cx="347663" cy="466725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295" name="Group 45"/>
          <p:cNvGrpSpPr>
            <a:grpSpLocks/>
          </p:cNvGrpSpPr>
          <p:nvPr/>
        </p:nvGrpSpPr>
        <p:grpSpPr bwMode="auto">
          <a:xfrm>
            <a:off x="5961063" y="3794125"/>
            <a:ext cx="681037" cy="820738"/>
            <a:chOff x="3221" y="3127"/>
            <a:chExt cx="429" cy="517"/>
          </a:xfrm>
        </p:grpSpPr>
        <p:sp>
          <p:nvSpPr>
            <p:cNvPr id="11296" name="Freeform 46"/>
            <p:cNvSpPr>
              <a:spLocks/>
            </p:cNvSpPr>
            <p:nvPr/>
          </p:nvSpPr>
          <p:spPr bwMode="auto">
            <a:xfrm>
              <a:off x="3336" y="3156"/>
              <a:ext cx="77" cy="85"/>
            </a:xfrm>
            <a:custGeom>
              <a:avLst/>
              <a:gdLst>
                <a:gd name="T0" fmla="*/ 27 w 199"/>
                <a:gd name="T1" fmla="*/ 11 h 232"/>
                <a:gd name="T2" fmla="*/ 21 w 199"/>
                <a:gd name="T3" fmla="*/ 14 h 232"/>
                <a:gd name="T4" fmla="*/ 16 w 199"/>
                <a:gd name="T5" fmla="*/ 18 h 232"/>
                <a:gd name="T6" fmla="*/ 12 w 199"/>
                <a:gd name="T7" fmla="*/ 23 h 232"/>
                <a:gd name="T8" fmla="*/ 8 w 199"/>
                <a:gd name="T9" fmla="*/ 28 h 232"/>
                <a:gd name="T10" fmla="*/ 5 w 199"/>
                <a:gd name="T11" fmla="*/ 33 h 232"/>
                <a:gd name="T12" fmla="*/ 2 w 199"/>
                <a:gd name="T13" fmla="*/ 40 h 232"/>
                <a:gd name="T14" fmla="*/ 1 w 199"/>
                <a:gd name="T15" fmla="*/ 46 h 232"/>
                <a:gd name="T16" fmla="*/ 0 w 199"/>
                <a:gd name="T17" fmla="*/ 52 h 232"/>
                <a:gd name="T18" fmla="*/ 1 w 199"/>
                <a:gd name="T19" fmla="*/ 61 h 232"/>
                <a:gd name="T20" fmla="*/ 5 w 199"/>
                <a:gd name="T21" fmla="*/ 68 h 232"/>
                <a:gd name="T22" fmla="*/ 10 w 199"/>
                <a:gd name="T23" fmla="*/ 74 h 232"/>
                <a:gd name="T24" fmla="*/ 17 w 199"/>
                <a:gd name="T25" fmla="*/ 79 h 232"/>
                <a:gd name="T26" fmla="*/ 26 w 199"/>
                <a:gd name="T27" fmla="*/ 83 h 232"/>
                <a:gd name="T28" fmla="*/ 34 w 199"/>
                <a:gd name="T29" fmla="*/ 84 h 232"/>
                <a:gd name="T30" fmla="*/ 43 w 199"/>
                <a:gd name="T31" fmla="*/ 85 h 232"/>
                <a:gd name="T32" fmla="*/ 52 w 199"/>
                <a:gd name="T33" fmla="*/ 84 h 232"/>
                <a:gd name="T34" fmla="*/ 53 w 199"/>
                <a:gd name="T35" fmla="*/ 84 h 232"/>
                <a:gd name="T36" fmla="*/ 55 w 199"/>
                <a:gd name="T37" fmla="*/ 83 h 232"/>
                <a:gd name="T38" fmla="*/ 57 w 199"/>
                <a:gd name="T39" fmla="*/ 81 h 232"/>
                <a:gd name="T40" fmla="*/ 57 w 199"/>
                <a:gd name="T41" fmla="*/ 80 h 232"/>
                <a:gd name="T42" fmla="*/ 56 w 199"/>
                <a:gd name="T43" fmla="*/ 78 h 232"/>
                <a:gd name="T44" fmla="*/ 55 w 199"/>
                <a:gd name="T45" fmla="*/ 76 h 232"/>
                <a:gd name="T46" fmla="*/ 52 w 199"/>
                <a:gd name="T47" fmla="*/ 74 h 232"/>
                <a:gd name="T48" fmla="*/ 50 w 199"/>
                <a:gd name="T49" fmla="*/ 74 h 232"/>
                <a:gd name="T50" fmla="*/ 45 w 199"/>
                <a:gd name="T51" fmla="*/ 72 h 232"/>
                <a:gd name="T52" fmla="*/ 41 w 199"/>
                <a:gd name="T53" fmla="*/ 71 h 232"/>
                <a:gd name="T54" fmla="*/ 36 w 199"/>
                <a:gd name="T55" fmla="*/ 71 h 232"/>
                <a:gd name="T56" fmla="*/ 32 w 199"/>
                <a:gd name="T57" fmla="*/ 70 h 232"/>
                <a:gd name="T58" fmla="*/ 28 w 199"/>
                <a:gd name="T59" fmla="*/ 69 h 232"/>
                <a:gd name="T60" fmla="*/ 24 w 199"/>
                <a:gd name="T61" fmla="*/ 67 h 232"/>
                <a:gd name="T62" fmla="*/ 21 w 199"/>
                <a:gd name="T63" fmla="*/ 64 h 232"/>
                <a:gd name="T64" fmla="*/ 17 w 199"/>
                <a:gd name="T65" fmla="*/ 61 h 232"/>
                <a:gd name="T66" fmla="*/ 15 w 199"/>
                <a:gd name="T67" fmla="*/ 47 h 232"/>
                <a:gd name="T68" fmla="*/ 19 w 199"/>
                <a:gd name="T69" fmla="*/ 35 h 232"/>
                <a:gd name="T70" fmla="*/ 26 w 199"/>
                <a:gd name="T71" fmla="*/ 26 h 232"/>
                <a:gd name="T72" fmla="*/ 36 w 199"/>
                <a:gd name="T73" fmla="*/ 18 h 232"/>
                <a:gd name="T74" fmla="*/ 47 w 199"/>
                <a:gd name="T75" fmla="*/ 12 h 232"/>
                <a:gd name="T76" fmla="*/ 58 w 199"/>
                <a:gd name="T77" fmla="*/ 8 h 232"/>
                <a:gd name="T78" fmla="*/ 69 w 199"/>
                <a:gd name="T79" fmla="*/ 4 h 232"/>
                <a:gd name="T80" fmla="*/ 77 w 199"/>
                <a:gd name="T81" fmla="*/ 1 h 232"/>
                <a:gd name="T82" fmla="*/ 72 w 199"/>
                <a:gd name="T83" fmla="*/ 0 h 232"/>
                <a:gd name="T84" fmla="*/ 67 w 199"/>
                <a:gd name="T85" fmla="*/ 0 h 232"/>
                <a:gd name="T86" fmla="*/ 60 w 199"/>
                <a:gd name="T87" fmla="*/ 1 h 232"/>
                <a:gd name="T88" fmla="*/ 53 w 199"/>
                <a:gd name="T89" fmla="*/ 1 h 232"/>
                <a:gd name="T90" fmla="*/ 47 w 199"/>
                <a:gd name="T91" fmla="*/ 4 h 232"/>
                <a:gd name="T92" fmla="*/ 40 w 199"/>
                <a:gd name="T93" fmla="*/ 6 h 232"/>
                <a:gd name="T94" fmla="*/ 33 w 199"/>
                <a:gd name="T95" fmla="*/ 8 h 232"/>
                <a:gd name="T96" fmla="*/ 27 w 199"/>
                <a:gd name="T97" fmla="*/ 11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Freeform 47"/>
            <p:cNvSpPr>
              <a:spLocks/>
            </p:cNvSpPr>
            <p:nvPr/>
          </p:nvSpPr>
          <p:spPr bwMode="auto">
            <a:xfrm>
              <a:off x="3467" y="3153"/>
              <a:ext cx="52" cy="66"/>
            </a:xfrm>
            <a:custGeom>
              <a:avLst/>
              <a:gdLst>
                <a:gd name="T0" fmla="*/ 44 w 128"/>
                <a:gd name="T1" fmla="*/ 22 h 180"/>
                <a:gd name="T2" fmla="*/ 46 w 128"/>
                <a:gd name="T3" fmla="*/ 28 h 180"/>
                <a:gd name="T4" fmla="*/ 45 w 128"/>
                <a:gd name="T5" fmla="*/ 34 h 180"/>
                <a:gd name="T6" fmla="*/ 42 w 128"/>
                <a:gd name="T7" fmla="*/ 40 h 180"/>
                <a:gd name="T8" fmla="*/ 37 w 128"/>
                <a:gd name="T9" fmla="*/ 44 h 180"/>
                <a:gd name="T10" fmla="*/ 31 w 128"/>
                <a:gd name="T11" fmla="*/ 48 h 180"/>
                <a:gd name="T12" fmla="*/ 25 w 128"/>
                <a:gd name="T13" fmla="*/ 53 h 180"/>
                <a:gd name="T14" fmla="*/ 18 w 128"/>
                <a:gd name="T15" fmla="*/ 56 h 180"/>
                <a:gd name="T16" fmla="*/ 12 w 128"/>
                <a:gd name="T17" fmla="*/ 60 h 180"/>
                <a:gd name="T18" fmla="*/ 11 w 128"/>
                <a:gd name="T19" fmla="*/ 62 h 180"/>
                <a:gd name="T20" fmla="*/ 11 w 128"/>
                <a:gd name="T21" fmla="*/ 62 h 180"/>
                <a:gd name="T22" fmla="*/ 11 w 128"/>
                <a:gd name="T23" fmla="*/ 64 h 180"/>
                <a:gd name="T24" fmla="*/ 11 w 128"/>
                <a:gd name="T25" fmla="*/ 65 h 180"/>
                <a:gd name="T26" fmla="*/ 13 w 128"/>
                <a:gd name="T27" fmla="*/ 66 h 180"/>
                <a:gd name="T28" fmla="*/ 14 w 128"/>
                <a:gd name="T29" fmla="*/ 66 h 180"/>
                <a:gd name="T30" fmla="*/ 15 w 128"/>
                <a:gd name="T31" fmla="*/ 66 h 180"/>
                <a:gd name="T32" fmla="*/ 17 w 128"/>
                <a:gd name="T33" fmla="*/ 66 h 180"/>
                <a:gd name="T34" fmla="*/ 24 w 128"/>
                <a:gd name="T35" fmla="*/ 62 h 180"/>
                <a:gd name="T36" fmla="*/ 31 w 128"/>
                <a:gd name="T37" fmla="*/ 58 h 180"/>
                <a:gd name="T38" fmla="*/ 38 w 128"/>
                <a:gd name="T39" fmla="*/ 53 h 180"/>
                <a:gd name="T40" fmla="*/ 44 w 128"/>
                <a:gd name="T41" fmla="*/ 48 h 180"/>
                <a:gd name="T42" fmla="*/ 49 w 128"/>
                <a:gd name="T43" fmla="*/ 42 h 180"/>
                <a:gd name="T44" fmla="*/ 52 w 128"/>
                <a:gd name="T45" fmla="*/ 35 h 180"/>
                <a:gd name="T46" fmla="*/ 52 w 128"/>
                <a:gd name="T47" fmla="*/ 28 h 180"/>
                <a:gd name="T48" fmla="*/ 50 w 128"/>
                <a:gd name="T49" fmla="*/ 20 h 180"/>
                <a:gd name="T50" fmla="*/ 46 w 128"/>
                <a:gd name="T51" fmla="*/ 14 h 180"/>
                <a:gd name="T52" fmla="*/ 39 w 128"/>
                <a:gd name="T53" fmla="*/ 9 h 180"/>
                <a:gd name="T54" fmla="*/ 32 w 128"/>
                <a:gd name="T55" fmla="*/ 5 h 180"/>
                <a:gd name="T56" fmla="*/ 23 w 128"/>
                <a:gd name="T57" fmla="*/ 3 h 180"/>
                <a:gd name="T58" fmla="*/ 15 w 128"/>
                <a:gd name="T59" fmla="*/ 1 h 180"/>
                <a:gd name="T60" fmla="*/ 8 w 128"/>
                <a:gd name="T61" fmla="*/ 0 h 180"/>
                <a:gd name="T62" fmla="*/ 2 w 128"/>
                <a:gd name="T63" fmla="*/ 0 h 180"/>
                <a:gd name="T64" fmla="*/ 0 w 128"/>
                <a:gd name="T65" fmla="*/ 1 h 180"/>
                <a:gd name="T66" fmla="*/ 6 w 128"/>
                <a:gd name="T67" fmla="*/ 3 h 180"/>
                <a:gd name="T68" fmla="*/ 12 w 128"/>
                <a:gd name="T69" fmla="*/ 5 h 180"/>
                <a:gd name="T70" fmla="*/ 19 w 128"/>
                <a:gd name="T71" fmla="*/ 7 h 180"/>
                <a:gd name="T72" fmla="*/ 25 w 128"/>
                <a:gd name="T73" fmla="*/ 8 h 180"/>
                <a:gd name="T74" fmla="*/ 31 w 128"/>
                <a:gd name="T75" fmla="*/ 11 h 180"/>
                <a:gd name="T76" fmla="*/ 36 w 128"/>
                <a:gd name="T77" fmla="*/ 14 h 180"/>
                <a:gd name="T78" fmla="*/ 41 w 128"/>
                <a:gd name="T79" fmla="*/ 17 h 180"/>
                <a:gd name="T80" fmla="*/ 44 w 128"/>
                <a:gd name="T81" fmla="*/ 22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Freeform 48"/>
            <p:cNvSpPr>
              <a:spLocks/>
            </p:cNvSpPr>
            <p:nvPr/>
          </p:nvSpPr>
          <p:spPr bwMode="auto">
            <a:xfrm>
              <a:off x="3287" y="3138"/>
              <a:ext cx="126" cy="138"/>
            </a:xfrm>
            <a:custGeom>
              <a:avLst/>
              <a:gdLst>
                <a:gd name="T0" fmla="*/ 39 w 322"/>
                <a:gd name="T1" fmla="*/ 26 h 378"/>
                <a:gd name="T2" fmla="*/ 21 w 322"/>
                <a:gd name="T3" fmla="*/ 42 h 378"/>
                <a:gd name="T4" fmla="*/ 7 w 322"/>
                <a:gd name="T5" fmla="*/ 61 h 378"/>
                <a:gd name="T6" fmla="*/ 0 w 322"/>
                <a:gd name="T7" fmla="*/ 83 h 378"/>
                <a:gd name="T8" fmla="*/ 1 w 322"/>
                <a:gd name="T9" fmla="*/ 97 h 378"/>
                <a:gd name="T10" fmla="*/ 4 w 322"/>
                <a:gd name="T11" fmla="*/ 103 h 378"/>
                <a:gd name="T12" fmla="*/ 7 w 322"/>
                <a:gd name="T13" fmla="*/ 108 h 378"/>
                <a:gd name="T14" fmla="*/ 13 w 322"/>
                <a:gd name="T15" fmla="*/ 113 h 378"/>
                <a:gd name="T16" fmla="*/ 22 w 322"/>
                <a:gd name="T17" fmla="*/ 118 h 378"/>
                <a:gd name="T18" fmla="*/ 34 w 322"/>
                <a:gd name="T19" fmla="*/ 123 h 378"/>
                <a:gd name="T20" fmla="*/ 47 w 322"/>
                <a:gd name="T21" fmla="*/ 128 h 378"/>
                <a:gd name="T22" fmla="*/ 59 w 322"/>
                <a:gd name="T23" fmla="*/ 131 h 378"/>
                <a:gd name="T24" fmla="*/ 73 w 322"/>
                <a:gd name="T25" fmla="*/ 134 h 378"/>
                <a:gd name="T26" fmla="*/ 86 w 322"/>
                <a:gd name="T27" fmla="*/ 135 h 378"/>
                <a:gd name="T28" fmla="*/ 99 w 322"/>
                <a:gd name="T29" fmla="*/ 137 h 378"/>
                <a:gd name="T30" fmla="*/ 113 w 322"/>
                <a:gd name="T31" fmla="*/ 137 h 378"/>
                <a:gd name="T32" fmla="*/ 122 w 322"/>
                <a:gd name="T33" fmla="*/ 138 h 378"/>
                <a:gd name="T34" fmla="*/ 125 w 322"/>
                <a:gd name="T35" fmla="*/ 135 h 378"/>
                <a:gd name="T36" fmla="*/ 126 w 322"/>
                <a:gd name="T37" fmla="*/ 131 h 378"/>
                <a:gd name="T38" fmla="*/ 123 w 322"/>
                <a:gd name="T39" fmla="*/ 129 h 378"/>
                <a:gd name="T40" fmla="*/ 115 w 322"/>
                <a:gd name="T41" fmla="*/ 127 h 378"/>
                <a:gd name="T42" fmla="*/ 103 w 322"/>
                <a:gd name="T43" fmla="*/ 124 h 378"/>
                <a:gd name="T44" fmla="*/ 91 w 322"/>
                <a:gd name="T45" fmla="*/ 123 h 378"/>
                <a:gd name="T46" fmla="*/ 78 w 322"/>
                <a:gd name="T47" fmla="*/ 121 h 378"/>
                <a:gd name="T48" fmla="*/ 67 w 322"/>
                <a:gd name="T49" fmla="*/ 119 h 378"/>
                <a:gd name="T50" fmla="*/ 54 w 322"/>
                <a:gd name="T51" fmla="*/ 116 h 378"/>
                <a:gd name="T52" fmla="*/ 43 w 322"/>
                <a:gd name="T53" fmla="*/ 113 h 378"/>
                <a:gd name="T54" fmla="*/ 31 w 322"/>
                <a:gd name="T55" fmla="*/ 108 h 378"/>
                <a:gd name="T56" fmla="*/ 22 w 322"/>
                <a:gd name="T57" fmla="*/ 103 h 378"/>
                <a:gd name="T58" fmla="*/ 15 w 322"/>
                <a:gd name="T59" fmla="*/ 95 h 378"/>
                <a:gd name="T60" fmla="*/ 13 w 322"/>
                <a:gd name="T61" fmla="*/ 85 h 378"/>
                <a:gd name="T62" fmla="*/ 15 w 322"/>
                <a:gd name="T63" fmla="*/ 73 h 378"/>
                <a:gd name="T64" fmla="*/ 20 w 322"/>
                <a:gd name="T65" fmla="*/ 62 h 378"/>
                <a:gd name="T66" fmla="*/ 28 w 322"/>
                <a:gd name="T67" fmla="*/ 50 h 378"/>
                <a:gd name="T68" fmla="*/ 37 w 322"/>
                <a:gd name="T69" fmla="*/ 40 h 378"/>
                <a:gd name="T70" fmla="*/ 48 w 322"/>
                <a:gd name="T71" fmla="*/ 30 h 378"/>
                <a:gd name="T72" fmla="*/ 60 w 322"/>
                <a:gd name="T73" fmla="*/ 21 h 378"/>
                <a:gd name="T74" fmla="*/ 76 w 322"/>
                <a:gd name="T75" fmla="*/ 14 h 378"/>
                <a:gd name="T76" fmla="*/ 93 w 322"/>
                <a:gd name="T77" fmla="*/ 7 h 378"/>
                <a:gd name="T78" fmla="*/ 103 w 322"/>
                <a:gd name="T79" fmla="*/ 3 h 378"/>
                <a:gd name="T80" fmla="*/ 100 w 322"/>
                <a:gd name="T81" fmla="*/ 0 h 378"/>
                <a:gd name="T82" fmla="*/ 86 w 322"/>
                <a:gd name="T83" fmla="*/ 1 h 378"/>
                <a:gd name="T84" fmla="*/ 70 w 322"/>
                <a:gd name="T85" fmla="*/ 7 h 378"/>
                <a:gd name="T86" fmla="*/ 55 w 322"/>
                <a:gd name="T87" fmla="*/ 14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Freeform 49"/>
            <p:cNvSpPr>
              <a:spLocks/>
            </p:cNvSpPr>
            <p:nvPr/>
          </p:nvSpPr>
          <p:spPr bwMode="auto">
            <a:xfrm>
              <a:off x="3465" y="3134"/>
              <a:ext cx="110" cy="92"/>
            </a:xfrm>
            <a:custGeom>
              <a:avLst/>
              <a:gdLst>
                <a:gd name="T0" fmla="*/ 91 w 283"/>
                <a:gd name="T1" fmla="*/ 28 h 252"/>
                <a:gd name="T2" fmla="*/ 96 w 283"/>
                <a:gd name="T3" fmla="*/ 33 h 252"/>
                <a:gd name="T4" fmla="*/ 100 w 283"/>
                <a:gd name="T5" fmla="*/ 39 h 252"/>
                <a:gd name="T6" fmla="*/ 101 w 283"/>
                <a:gd name="T7" fmla="*/ 45 h 252"/>
                <a:gd name="T8" fmla="*/ 101 w 283"/>
                <a:gd name="T9" fmla="*/ 52 h 252"/>
                <a:gd name="T10" fmla="*/ 100 w 283"/>
                <a:gd name="T11" fmla="*/ 57 h 252"/>
                <a:gd name="T12" fmla="*/ 98 w 283"/>
                <a:gd name="T13" fmla="*/ 62 h 252"/>
                <a:gd name="T14" fmla="*/ 95 w 283"/>
                <a:gd name="T15" fmla="*/ 67 h 252"/>
                <a:gd name="T16" fmla="*/ 92 w 283"/>
                <a:gd name="T17" fmla="*/ 70 h 252"/>
                <a:gd name="T18" fmla="*/ 87 w 283"/>
                <a:gd name="T19" fmla="*/ 74 h 252"/>
                <a:gd name="T20" fmla="*/ 84 w 283"/>
                <a:gd name="T21" fmla="*/ 78 h 252"/>
                <a:gd name="T22" fmla="*/ 79 w 283"/>
                <a:gd name="T23" fmla="*/ 82 h 252"/>
                <a:gd name="T24" fmla="*/ 75 w 283"/>
                <a:gd name="T25" fmla="*/ 85 h 252"/>
                <a:gd name="T26" fmla="*/ 74 w 283"/>
                <a:gd name="T27" fmla="*/ 87 h 252"/>
                <a:gd name="T28" fmla="*/ 74 w 283"/>
                <a:gd name="T29" fmla="*/ 88 h 252"/>
                <a:gd name="T30" fmla="*/ 74 w 283"/>
                <a:gd name="T31" fmla="*/ 89 h 252"/>
                <a:gd name="T32" fmla="*/ 75 w 283"/>
                <a:gd name="T33" fmla="*/ 91 h 252"/>
                <a:gd name="T34" fmla="*/ 77 w 283"/>
                <a:gd name="T35" fmla="*/ 91 h 252"/>
                <a:gd name="T36" fmla="*/ 79 w 283"/>
                <a:gd name="T37" fmla="*/ 92 h 252"/>
                <a:gd name="T38" fmla="*/ 80 w 283"/>
                <a:gd name="T39" fmla="*/ 91 h 252"/>
                <a:gd name="T40" fmla="*/ 81 w 283"/>
                <a:gd name="T41" fmla="*/ 91 h 252"/>
                <a:gd name="T42" fmla="*/ 90 w 283"/>
                <a:gd name="T43" fmla="*/ 85 h 252"/>
                <a:gd name="T44" fmla="*/ 98 w 283"/>
                <a:gd name="T45" fmla="*/ 78 h 252"/>
                <a:gd name="T46" fmla="*/ 104 w 283"/>
                <a:gd name="T47" fmla="*/ 70 h 252"/>
                <a:gd name="T48" fmla="*/ 108 w 283"/>
                <a:gd name="T49" fmla="*/ 61 h 252"/>
                <a:gd name="T50" fmla="*/ 110 w 283"/>
                <a:gd name="T51" fmla="*/ 51 h 252"/>
                <a:gd name="T52" fmla="*/ 109 w 283"/>
                <a:gd name="T53" fmla="*/ 42 h 252"/>
                <a:gd name="T54" fmla="*/ 105 w 283"/>
                <a:gd name="T55" fmla="*/ 33 h 252"/>
                <a:gd name="T56" fmla="*/ 98 w 283"/>
                <a:gd name="T57" fmla="*/ 25 h 252"/>
                <a:gd name="T58" fmla="*/ 93 w 283"/>
                <a:gd name="T59" fmla="*/ 21 h 252"/>
                <a:gd name="T60" fmla="*/ 86 w 283"/>
                <a:gd name="T61" fmla="*/ 18 h 252"/>
                <a:gd name="T62" fmla="*/ 79 w 283"/>
                <a:gd name="T63" fmla="*/ 14 h 252"/>
                <a:gd name="T64" fmla="*/ 72 w 283"/>
                <a:gd name="T65" fmla="*/ 11 h 252"/>
                <a:gd name="T66" fmla="*/ 64 w 283"/>
                <a:gd name="T67" fmla="*/ 8 h 252"/>
                <a:gd name="T68" fmla="*/ 56 w 283"/>
                <a:gd name="T69" fmla="*/ 6 h 252"/>
                <a:gd name="T70" fmla="*/ 48 w 283"/>
                <a:gd name="T71" fmla="*/ 5 h 252"/>
                <a:gd name="T72" fmla="*/ 40 w 283"/>
                <a:gd name="T73" fmla="*/ 3 h 252"/>
                <a:gd name="T74" fmla="*/ 32 w 283"/>
                <a:gd name="T75" fmla="*/ 2 h 252"/>
                <a:gd name="T76" fmla="*/ 26 w 283"/>
                <a:gd name="T77" fmla="*/ 1 h 252"/>
                <a:gd name="T78" fmla="*/ 19 w 283"/>
                <a:gd name="T79" fmla="*/ 0 h 252"/>
                <a:gd name="T80" fmla="*/ 13 w 283"/>
                <a:gd name="T81" fmla="*/ 0 h 252"/>
                <a:gd name="T82" fmla="*/ 8 w 283"/>
                <a:gd name="T83" fmla="*/ 0 h 252"/>
                <a:gd name="T84" fmla="*/ 4 w 283"/>
                <a:gd name="T85" fmla="*/ 0 h 252"/>
                <a:gd name="T86" fmla="*/ 2 w 283"/>
                <a:gd name="T87" fmla="*/ 1 h 252"/>
                <a:gd name="T88" fmla="*/ 0 w 283"/>
                <a:gd name="T89" fmla="*/ 2 h 252"/>
                <a:gd name="T90" fmla="*/ 5 w 283"/>
                <a:gd name="T91" fmla="*/ 3 h 252"/>
                <a:gd name="T92" fmla="*/ 9 w 283"/>
                <a:gd name="T93" fmla="*/ 3 h 252"/>
                <a:gd name="T94" fmla="*/ 15 w 283"/>
                <a:gd name="T95" fmla="*/ 4 h 252"/>
                <a:gd name="T96" fmla="*/ 20 w 283"/>
                <a:gd name="T97" fmla="*/ 5 h 252"/>
                <a:gd name="T98" fmla="*/ 26 w 283"/>
                <a:gd name="T99" fmla="*/ 6 h 252"/>
                <a:gd name="T100" fmla="*/ 32 w 283"/>
                <a:gd name="T101" fmla="*/ 7 h 252"/>
                <a:gd name="T102" fmla="*/ 38 w 283"/>
                <a:gd name="T103" fmla="*/ 8 h 252"/>
                <a:gd name="T104" fmla="*/ 44 w 283"/>
                <a:gd name="T105" fmla="*/ 9 h 252"/>
                <a:gd name="T106" fmla="*/ 50 w 283"/>
                <a:gd name="T107" fmla="*/ 11 h 252"/>
                <a:gd name="T108" fmla="*/ 57 w 283"/>
                <a:gd name="T109" fmla="*/ 12 h 252"/>
                <a:gd name="T110" fmla="*/ 63 w 283"/>
                <a:gd name="T111" fmla="*/ 14 h 252"/>
                <a:gd name="T112" fmla="*/ 69 w 283"/>
                <a:gd name="T113" fmla="*/ 16 h 252"/>
                <a:gd name="T114" fmla="*/ 75 w 283"/>
                <a:gd name="T115" fmla="*/ 19 h 252"/>
                <a:gd name="T116" fmla="*/ 81 w 283"/>
                <a:gd name="T117" fmla="*/ 22 h 252"/>
                <a:gd name="T118" fmla="*/ 86 w 283"/>
                <a:gd name="T119" fmla="*/ 25 h 252"/>
                <a:gd name="T120" fmla="*/ 91 w 283"/>
                <a:gd name="T121" fmla="*/ 28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Freeform 50"/>
            <p:cNvSpPr>
              <a:spLocks/>
            </p:cNvSpPr>
            <p:nvPr/>
          </p:nvSpPr>
          <p:spPr bwMode="auto">
            <a:xfrm>
              <a:off x="3240" y="3178"/>
              <a:ext cx="44" cy="85"/>
            </a:xfrm>
            <a:custGeom>
              <a:avLst/>
              <a:gdLst>
                <a:gd name="T0" fmla="*/ 0 w 114"/>
                <a:gd name="T1" fmla="*/ 46 h 238"/>
                <a:gd name="T2" fmla="*/ 0 w 114"/>
                <a:gd name="T3" fmla="*/ 53 h 238"/>
                <a:gd name="T4" fmla="*/ 2 w 114"/>
                <a:gd name="T5" fmla="*/ 60 h 238"/>
                <a:gd name="T6" fmla="*/ 5 w 114"/>
                <a:gd name="T7" fmla="*/ 66 h 238"/>
                <a:gd name="T8" fmla="*/ 9 w 114"/>
                <a:gd name="T9" fmla="*/ 71 h 238"/>
                <a:gd name="T10" fmla="*/ 15 w 114"/>
                <a:gd name="T11" fmla="*/ 76 h 238"/>
                <a:gd name="T12" fmla="*/ 21 w 114"/>
                <a:gd name="T13" fmla="*/ 80 h 238"/>
                <a:gd name="T14" fmla="*/ 28 w 114"/>
                <a:gd name="T15" fmla="*/ 83 h 238"/>
                <a:gd name="T16" fmla="*/ 36 w 114"/>
                <a:gd name="T17" fmla="*/ 85 h 238"/>
                <a:gd name="T18" fmla="*/ 38 w 114"/>
                <a:gd name="T19" fmla="*/ 85 h 238"/>
                <a:gd name="T20" fmla="*/ 40 w 114"/>
                <a:gd name="T21" fmla="*/ 84 h 238"/>
                <a:gd name="T22" fmla="*/ 42 w 114"/>
                <a:gd name="T23" fmla="*/ 83 h 238"/>
                <a:gd name="T24" fmla="*/ 43 w 114"/>
                <a:gd name="T25" fmla="*/ 81 h 238"/>
                <a:gd name="T26" fmla="*/ 43 w 114"/>
                <a:gd name="T27" fmla="*/ 79 h 238"/>
                <a:gd name="T28" fmla="*/ 42 w 114"/>
                <a:gd name="T29" fmla="*/ 77 h 238"/>
                <a:gd name="T30" fmla="*/ 41 w 114"/>
                <a:gd name="T31" fmla="*/ 75 h 238"/>
                <a:gd name="T32" fmla="*/ 39 w 114"/>
                <a:gd name="T33" fmla="*/ 75 h 238"/>
                <a:gd name="T34" fmla="*/ 32 w 114"/>
                <a:gd name="T35" fmla="*/ 72 h 238"/>
                <a:gd name="T36" fmla="*/ 25 w 114"/>
                <a:gd name="T37" fmla="*/ 69 h 238"/>
                <a:gd name="T38" fmla="*/ 19 w 114"/>
                <a:gd name="T39" fmla="*/ 64 h 238"/>
                <a:gd name="T40" fmla="*/ 15 w 114"/>
                <a:gd name="T41" fmla="*/ 60 h 238"/>
                <a:gd name="T42" fmla="*/ 12 w 114"/>
                <a:gd name="T43" fmla="*/ 53 h 238"/>
                <a:gd name="T44" fmla="*/ 11 w 114"/>
                <a:gd name="T45" fmla="*/ 47 h 238"/>
                <a:gd name="T46" fmla="*/ 11 w 114"/>
                <a:gd name="T47" fmla="*/ 40 h 238"/>
                <a:gd name="T48" fmla="*/ 14 w 114"/>
                <a:gd name="T49" fmla="*/ 33 h 238"/>
                <a:gd name="T50" fmla="*/ 16 w 114"/>
                <a:gd name="T51" fmla="*/ 27 h 238"/>
                <a:gd name="T52" fmla="*/ 20 w 114"/>
                <a:gd name="T53" fmla="*/ 22 h 238"/>
                <a:gd name="T54" fmla="*/ 24 w 114"/>
                <a:gd name="T55" fmla="*/ 18 h 238"/>
                <a:gd name="T56" fmla="*/ 28 w 114"/>
                <a:gd name="T57" fmla="*/ 14 h 238"/>
                <a:gd name="T58" fmla="*/ 32 w 114"/>
                <a:gd name="T59" fmla="*/ 10 h 238"/>
                <a:gd name="T60" fmla="*/ 37 w 114"/>
                <a:gd name="T61" fmla="*/ 6 h 238"/>
                <a:gd name="T62" fmla="*/ 41 w 114"/>
                <a:gd name="T63" fmla="*/ 3 h 238"/>
                <a:gd name="T64" fmla="*/ 44 w 114"/>
                <a:gd name="T65" fmla="*/ 0 h 238"/>
                <a:gd name="T66" fmla="*/ 41 w 114"/>
                <a:gd name="T67" fmla="*/ 0 h 238"/>
                <a:gd name="T68" fmla="*/ 36 w 114"/>
                <a:gd name="T69" fmla="*/ 2 h 238"/>
                <a:gd name="T70" fmla="*/ 29 w 114"/>
                <a:gd name="T71" fmla="*/ 6 h 238"/>
                <a:gd name="T72" fmla="*/ 22 w 114"/>
                <a:gd name="T73" fmla="*/ 13 h 238"/>
                <a:gd name="T74" fmla="*/ 14 w 114"/>
                <a:gd name="T75" fmla="*/ 20 h 238"/>
                <a:gd name="T76" fmla="*/ 8 w 114"/>
                <a:gd name="T77" fmla="*/ 29 h 238"/>
                <a:gd name="T78" fmla="*/ 3 w 114"/>
                <a:gd name="T79" fmla="*/ 38 h 238"/>
                <a:gd name="T80" fmla="*/ 0 w 114"/>
                <a:gd name="T81" fmla="*/ 46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Freeform 51"/>
            <p:cNvSpPr>
              <a:spLocks/>
            </p:cNvSpPr>
            <p:nvPr/>
          </p:nvSpPr>
          <p:spPr bwMode="auto">
            <a:xfrm>
              <a:off x="3554" y="3127"/>
              <a:ext cx="96" cy="114"/>
            </a:xfrm>
            <a:custGeom>
              <a:avLst/>
              <a:gdLst>
                <a:gd name="T0" fmla="*/ 81 w 246"/>
                <a:gd name="T1" fmla="*/ 46 h 310"/>
                <a:gd name="T2" fmla="*/ 85 w 246"/>
                <a:gd name="T3" fmla="*/ 53 h 310"/>
                <a:gd name="T4" fmla="*/ 88 w 246"/>
                <a:gd name="T5" fmla="*/ 60 h 310"/>
                <a:gd name="T6" fmla="*/ 86 w 246"/>
                <a:gd name="T7" fmla="*/ 69 h 310"/>
                <a:gd name="T8" fmla="*/ 81 w 246"/>
                <a:gd name="T9" fmla="*/ 77 h 310"/>
                <a:gd name="T10" fmla="*/ 73 w 246"/>
                <a:gd name="T11" fmla="*/ 84 h 310"/>
                <a:gd name="T12" fmla="*/ 65 w 246"/>
                <a:gd name="T13" fmla="*/ 90 h 310"/>
                <a:gd name="T14" fmla="*/ 56 w 246"/>
                <a:gd name="T15" fmla="*/ 97 h 310"/>
                <a:gd name="T16" fmla="*/ 50 w 246"/>
                <a:gd name="T17" fmla="*/ 102 h 310"/>
                <a:gd name="T18" fmla="*/ 48 w 246"/>
                <a:gd name="T19" fmla="*/ 106 h 310"/>
                <a:gd name="T20" fmla="*/ 47 w 246"/>
                <a:gd name="T21" fmla="*/ 109 h 310"/>
                <a:gd name="T22" fmla="*/ 47 w 246"/>
                <a:gd name="T23" fmla="*/ 112 h 310"/>
                <a:gd name="T24" fmla="*/ 51 w 246"/>
                <a:gd name="T25" fmla="*/ 114 h 310"/>
                <a:gd name="T26" fmla="*/ 54 w 246"/>
                <a:gd name="T27" fmla="*/ 114 h 310"/>
                <a:gd name="T28" fmla="*/ 60 w 246"/>
                <a:gd name="T29" fmla="*/ 108 h 310"/>
                <a:gd name="T30" fmla="*/ 70 w 246"/>
                <a:gd name="T31" fmla="*/ 99 h 310"/>
                <a:gd name="T32" fmla="*/ 81 w 246"/>
                <a:gd name="T33" fmla="*/ 90 h 310"/>
                <a:gd name="T34" fmla="*/ 90 w 246"/>
                <a:gd name="T35" fmla="*/ 81 h 310"/>
                <a:gd name="T36" fmla="*/ 96 w 246"/>
                <a:gd name="T37" fmla="*/ 69 h 310"/>
                <a:gd name="T38" fmla="*/ 94 w 246"/>
                <a:gd name="T39" fmla="*/ 56 h 310"/>
                <a:gd name="T40" fmla="*/ 89 w 246"/>
                <a:gd name="T41" fmla="*/ 44 h 310"/>
                <a:gd name="T42" fmla="*/ 78 w 246"/>
                <a:gd name="T43" fmla="*/ 35 h 310"/>
                <a:gd name="T44" fmla="*/ 69 w 246"/>
                <a:gd name="T45" fmla="*/ 27 h 310"/>
                <a:gd name="T46" fmla="*/ 59 w 246"/>
                <a:gd name="T47" fmla="*/ 22 h 310"/>
                <a:gd name="T48" fmla="*/ 49 w 246"/>
                <a:gd name="T49" fmla="*/ 16 h 310"/>
                <a:gd name="T50" fmla="*/ 38 w 246"/>
                <a:gd name="T51" fmla="*/ 10 h 310"/>
                <a:gd name="T52" fmla="*/ 28 w 246"/>
                <a:gd name="T53" fmla="*/ 6 h 310"/>
                <a:gd name="T54" fmla="*/ 18 w 246"/>
                <a:gd name="T55" fmla="*/ 3 h 310"/>
                <a:gd name="T56" fmla="*/ 9 w 246"/>
                <a:gd name="T57" fmla="*/ 0 h 310"/>
                <a:gd name="T58" fmla="*/ 3 w 246"/>
                <a:gd name="T59" fmla="*/ 0 h 310"/>
                <a:gd name="T60" fmla="*/ 3 w 246"/>
                <a:gd name="T61" fmla="*/ 2 h 310"/>
                <a:gd name="T62" fmla="*/ 11 w 246"/>
                <a:gd name="T63" fmla="*/ 5 h 310"/>
                <a:gd name="T64" fmla="*/ 20 w 246"/>
                <a:gd name="T65" fmla="*/ 9 h 310"/>
                <a:gd name="T66" fmla="*/ 30 w 246"/>
                <a:gd name="T67" fmla="*/ 14 h 310"/>
                <a:gd name="T68" fmla="*/ 41 w 246"/>
                <a:gd name="T69" fmla="*/ 19 h 310"/>
                <a:gd name="T70" fmla="*/ 52 w 246"/>
                <a:gd name="T71" fmla="*/ 25 h 310"/>
                <a:gd name="T72" fmla="*/ 64 w 246"/>
                <a:gd name="T73" fmla="*/ 32 h 310"/>
                <a:gd name="T74" fmla="*/ 73 w 246"/>
                <a:gd name="T75" fmla="*/ 39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Freeform 52"/>
            <p:cNvSpPr>
              <a:spLocks/>
            </p:cNvSpPr>
            <p:nvPr/>
          </p:nvSpPr>
          <p:spPr bwMode="auto">
            <a:xfrm>
              <a:off x="3448" y="3261"/>
              <a:ext cx="33" cy="68"/>
            </a:xfrm>
            <a:custGeom>
              <a:avLst/>
              <a:gdLst>
                <a:gd name="T0" fmla="*/ 12 w 83"/>
                <a:gd name="T1" fmla="*/ 5 h 187"/>
                <a:gd name="T2" fmla="*/ 12 w 83"/>
                <a:gd name="T3" fmla="*/ 3 h 187"/>
                <a:gd name="T4" fmla="*/ 10 w 83"/>
                <a:gd name="T5" fmla="*/ 1 h 187"/>
                <a:gd name="T6" fmla="*/ 8 w 83"/>
                <a:gd name="T7" fmla="*/ 0 h 187"/>
                <a:gd name="T8" fmla="*/ 6 w 83"/>
                <a:gd name="T9" fmla="*/ 0 h 187"/>
                <a:gd name="T10" fmla="*/ 3 w 83"/>
                <a:gd name="T11" fmla="*/ 1 h 187"/>
                <a:gd name="T12" fmla="*/ 1 w 83"/>
                <a:gd name="T13" fmla="*/ 2 h 187"/>
                <a:gd name="T14" fmla="*/ 0 w 83"/>
                <a:gd name="T15" fmla="*/ 4 h 187"/>
                <a:gd name="T16" fmla="*/ 0 w 83"/>
                <a:gd name="T17" fmla="*/ 6 h 187"/>
                <a:gd name="T18" fmla="*/ 2 w 83"/>
                <a:gd name="T19" fmla="*/ 15 h 187"/>
                <a:gd name="T20" fmla="*/ 6 w 83"/>
                <a:gd name="T21" fmla="*/ 26 h 187"/>
                <a:gd name="T22" fmla="*/ 11 w 83"/>
                <a:gd name="T23" fmla="*/ 36 h 187"/>
                <a:gd name="T24" fmla="*/ 16 w 83"/>
                <a:gd name="T25" fmla="*/ 46 h 187"/>
                <a:gd name="T26" fmla="*/ 22 w 83"/>
                <a:gd name="T27" fmla="*/ 55 h 187"/>
                <a:gd name="T28" fmla="*/ 27 w 83"/>
                <a:gd name="T29" fmla="*/ 62 h 187"/>
                <a:gd name="T30" fmla="*/ 31 w 83"/>
                <a:gd name="T31" fmla="*/ 67 h 187"/>
                <a:gd name="T32" fmla="*/ 33 w 83"/>
                <a:gd name="T33" fmla="*/ 68 h 187"/>
                <a:gd name="T34" fmla="*/ 32 w 83"/>
                <a:gd name="T35" fmla="*/ 63 h 187"/>
                <a:gd name="T36" fmla="*/ 30 w 83"/>
                <a:gd name="T37" fmla="*/ 57 h 187"/>
                <a:gd name="T38" fmla="*/ 27 w 83"/>
                <a:gd name="T39" fmla="*/ 50 h 187"/>
                <a:gd name="T40" fmla="*/ 23 w 83"/>
                <a:gd name="T41" fmla="*/ 41 h 187"/>
                <a:gd name="T42" fmla="*/ 20 w 83"/>
                <a:gd name="T43" fmla="*/ 32 h 187"/>
                <a:gd name="T44" fmla="*/ 17 w 83"/>
                <a:gd name="T45" fmla="*/ 23 h 187"/>
                <a:gd name="T46" fmla="*/ 14 w 83"/>
                <a:gd name="T47" fmla="*/ 14 h 187"/>
                <a:gd name="T48" fmla="*/ 12 w 83"/>
                <a:gd name="T49" fmla="*/ 5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Freeform 53"/>
            <p:cNvSpPr>
              <a:spLocks/>
            </p:cNvSpPr>
            <p:nvPr/>
          </p:nvSpPr>
          <p:spPr bwMode="auto">
            <a:xfrm>
              <a:off x="3434" y="3224"/>
              <a:ext cx="17" cy="35"/>
            </a:xfrm>
            <a:custGeom>
              <a:avLst/>
              <a:gdLst>
                <a:gd name="T0" fmla="*/ 9 w 44"/>
                <a:gd name="T1" fmla="*/ 4 h 94"/>
                <a:gd name="T2" fmla="*/ 8 w 44"/>
                <a:gd name="T3" fmla="*/ 2 h 94"/>
                <a:gd name="T4" fmla="*/ 7 w 44"/>
                <a:gd name="T5" fmla="*/ 1 h 94"/>
                <a:gd name="T6" fmla="*/ 5 w 44"/>
                <a:gd name="T7" fmla="*/ 0 h 94"/>
                <a:gd name="T8" fmla="*/ 4 w 44"/>
                <a:gd name="T9" fmla="*/ 0 h 94"/>
                <a:gd name="T10" fmla="*/ 2 w 44"/>
                <a:gd name="T11" fmla="*/ 0 h 94"/>
                <a:gd name="T12" fmla="*/ 1 w 44"/>
                <a:gd name="T13" fmla="*/ 1 h 94"/>
                <a:gd name="T14" fmla="*/ 0 w 44"/>
                <a:gd name="T15" fmla="*/ 3 h 94"/>
                <a:gd name="T16" fmla="*/ 0 w 44"/>
                <a:gd name="T17" fmla="*/ 4 h 94"/>
                <a:gd name="T18" fmla="*/ 0 w 44"/>
                <a:gd name="T19" fmla="*/ 9 h 94"/>
                <a:gd name="T20" fmla="*/ 2 w 44"/>
                <a:gd name="T21" fmla="*/ 14 h 94"/>
                <a:gd name="T22" fmla="*/ 3 w 44"/>
                <a:gd name="T23" fmla="*/ 19 h 94"/>
                <a:gd name="T24" fmla="*/ 5 w 44"/>
                <a:gd name="T25" fmla="*/ 24 h 94"/>
                <a:gd name="T26" fmla="*/ 8 w 44"/>
                <a:gd name="T27" fmla="*/ 29 h 94"/>
                <a:gd name="T28" fmla="*/ 11 w 44"/>
                <a:gd name="T29" fmla="*/ 32 h 94"/>
                <a:gd name="T30" fmla="*/ 14 w 44"/>
                <a:gd name="T31" fmla="*/ 35 h 94"/>
                <a:gd name="T32" fmla="*/ 16 w 44"/>
                <a:gd name="T33" fmla="*/ 35 h 94"/>
                <a:gd name="T34" fmla="*/ 17 w 44"/>
                <a:gd name="T35" fmla="*/ 28 h 94"/>
                <a:gd name="T36" fmla="*/ 15 w 44"/>
                <a:gd name="T37" fmla="*/ 20 h 94"/>
                <a:gd name="T38" fmla="*/ 12 w 44"/>
                <a:gd name="T39" fmla="*/ 12 h 94"/>
                <a:gd name="T40" fmla="*/ 9 w 44"/>
                <a:gd name="T41" fmla="*/ 4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Freeform 54"/>
            <p:cNvSpPr>
              <a:spLocks/>
            </p:cNvSpPr>
            <p:nvPr/>
          </p:nvSpPr>
          <p:spPr bwMode="auto">
            <a:xfrm>
              <a:off x="3420" y="3199"/>
              <a:ext cx="14" cy="20"/>
            </a:xfrm>
            <a:custGeom>
              <a:avLst/>
              <a:gdLst>
                <a:gd name="T0" fmla="*/ 7 w 38"/>
                <a:gd name="T1" fmla="*/ 3 h 54"/>
                <a:gd name="T2" fmla="*/ 7 w 38"/>
                <a:gd name="T3" fmla="*/ 3 h 54"/>
                <a:gd name="T4" fmla="*/ 7 w 38"/>
                <a:gd name="T5" fmla="*/ 3 h 54"/>
                <a:gd name="T6" fmla="*/ 7 w 38"/>
                <a:gd name="T7" fmla="*/ 3 h 54"/>
                <a:gd name="T8" fmla="*/ 7 w 38"/>
                <a:gd name="T9" fmla="*/ 3 h 54"/>
                <a:gd name="T10" fmla="*/ 7 w 38"/>
                <a:gd name="T11" fmla="*/ 1 h 54"/>
                <a:gd name="T12" fmla="*/ 6 w 38"/>
                <a:gd name="T13" fmla="*/ 0 h 54"/>
                <a:gd name="T14" fmla="*/ 4 w 38"/>
                <a:gd name="T15" fmla="*/ 0 h 54"/>
                <a:gd name="T16" fmla="*/ 3 w 38"/>
                <a:gd name="T17" fmla="*/ 0 h 54"/>
                <a:gd name="T18" fmla="*/ 1 w 38"/>
                <a:gd name="T19" fmla="*/ 0 h 54"/>
                <a:gd name="T20" fmla="*/ 0 w 38"/>
                <a:gd name="T21" fmla="*/ 1 h 54"/>
                <a:gd name="T22" fmla="*/ 0 w 38"/>
                <a:gd name="T23" fmla="*/ 3 h 54"/>
                <a:gd name="T24" fmla="*/ 0 w 38"/>
                <a:gd name="T25" fmla="*/ 4 h 54"/>
                <a:gd name="T26" fmla="*/ 0 w 38"/>
                <a:gd name="T27" fmla="*/ 6 h 54"/>
                <a:gd name="T28" fmla="*/ 1 w 38"/>
                <a:gd name="T29" fmla="*/ 9 h 54"/>
                <a:gd name="T30" fmla="*/ 3 w 38"/>
                <a:gd name="T31" fmla="*/ 12 h 54"/>
                <a:gd name="T32" fmla="*/ 5 w 38"/>
                <a:gd name="T33" fmla="*/ 14 h 54"/>
                <a:gd name="T34" fmla="*/ 7 w 38"/>
                <a:gd name="T35" fmla="*/ 17 h 54"/>
                <a:gd name="T36" fmla="*/ 10 w 38"/>
                <a:gd name="T37" fmla="*/ 19 h 54"/>
                <a:gd name="T38" fmla="*/ 12 w 38"/>
                <a:gd name="T39" fmla="*/ 20 h 54"/>
                <a:gd name="T40" fmla="*/ 14 w 38"/>
                <a:gd name="T41" fmla="*/ 20 h 54"/>
                <a:gd name="T42" fmla="*/ 13 w 38"/>
                <a:gd name="T43" fmla="*/ 16 h 54"/>
                <a:gd name="T44" fmla="*/ 12 w 38"/>
                <a:gd name="T45" fmla="*/ 11 h 54"/>
                <a:gd name="T46" fmla="*/ 9 w 38"/>
                <a:gd name="T47" fmla="*/ 6 h 54"/>
                <a:gd name="T48" fmla="*/ 7 w 38"/>
                <a:gd name="T49" fmla="*/ 3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Freeform 55"/>
            <p:cNvSpPr>
              <a:spLocks/>
            </p:cNvSpPr>
            <p:nvPr/>
          </p:nvSpPr>
          <p:spPr bwMode="auto">
            <a:xfrm>
              <a:off x="3409" y="3182"/>
              <a:ext cx="18" cy="13"/>
            </a:xfrm>
            <a:custGeom>
              <a:avLst/>
              <a:gdLst>
                <a:gd name="T0" fmla="*/ 14 w 52"/>
                <a:gd name="T1" fmla="*/ 10 h 36"/>
                <a:gd name="T2" fmla="*/ 16 w 52"/>
                <a:gd name="T3" fmla="*/ 9 h 36"/>
                <a:gd name="T4" fmla="*/ 18 w 52"/>
                <a:gd name="T5" fmla="*/ 8 h 36"/>
                <a:gd name="T6" fmla="*/ 18 w 52"/>
                <a:gd name="T7" fmla="*/ 6 h 36"/>
                <a:gd name="T8" fmla="*/ 18 w 52"/>
                <a:gd name="T9" fmla="*/ 4 h 36"/>
                <a:gd name="T10" fmla="*/ 17 w 52"/>
                <a:gd name="T11" fmla="*/ 2 h 36"/>
                <a:gd name="T12" fmla="*/ 16 w 52"/>
                <a:gd name="T13" fmla="*/ 1 h 36"/>
                <a:gd name="T14" fmla="*/ 14 w 52"/>
                <a:gd name="T15" fmla="*/ 0 h 36"/>
                <a:gd name="T16" fmla="*/ 12 w 52"/>
                <a:gd name="T17" fmla="*/ 0 h 36"/>
                <a:gd name="T18" fmla="*/ 11 w 52"/>
                <a:gd name="T19" fmla="*/ 0 h 36"/>
                <a:gd name="T20" fmla="*/ 10 w 52"/>
                <a:gd name="T21" fmla="*/ 0 h 36"/>
                <a:gd name="T22" fmla="*/ 7 w 52"/>
                <a:gd name="T23" fmla="*/ 1 h 36"/>
                <a:gd name="T24" fmla="*/ 5 w 52"/>
                <a:gd name="T25" fmla="*/ 3 h 36"/>
                <a:gd name="T26" fmla="*/ 2 w 52"/>
                <a:gd name="T27" fmla="*/ 5 h 36"/>
                <a:gd name="T28" fmla="*/ 1 w 52"/>
                <a:gd name="T29" fmla="*/ 8 h 36"/>
                <a:gd name="T30" fmla="*/ 0 w 52"/>
                <a:gd name="T31" fmla="*/ 10 h 36"/>
                <a:gd name="T32" fmla="*/ 0 w 52"/>
                <a:gd name="T33" fmla="*/ 11 h 36"/>
                <a:gd name="T34" fmla="*/ 1 w 52"/>
                <a:gd name="T35" fmla="*/ 12 h 36"/>
                <a:gd name="T36" fmla="*/ 3 w 52"/>
                <a:gd name="T37" fmla="*/ 13 h 36"/>
                <a:gd name="T38" fmla="*/ 5 w 52"/>
                <a:gd name="T39" fmla="*/ 13 h 36"/>
                <a:gd name="T40" fmla="*/ 6 w 52"/>
                <a:gd name="T41" fmla="*/ 13 h 36"/>
                <a:gd name="T42" fmla="*/ 8 w 52"/>
                <a:gd name="T43" fmla="*/ 12 h 36"/>
                <a:gd name="T44" fmla="*/ 10 w 52"/>
                <a:gd name="T45" fmla="*/ 12 h 36"/>
                <a:gd name="T46" fmla="*/ 12 w 52"/>
                <a:gd name="T47" fmla="*/ 11 h 36"/>
                <a:gd name="T48" fmla="*/ 14 w 52"/>
                <a:gd name="T49" fmla="*/ 10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6" name="Freeform 56"/>
            <p:cNvSpPr>
              <a:spLocks/>
            </p:cNvSpPr>
            <p:nvPr/>
          </p:nvSpPr>
          <p:spPr bwMode="auto">
            <a:xfrm>
              <a:off x="3315" y="3160"/>
              <a:ext cx="77" cy="86"/>
            </a:xfrm>
            <a:custGeom>
              <a:avLst/>
              <a:gdLst>
                <a:gd name="T0" fmla="*/ 28 w 198"/>
                <a:gd name="T1" fmla="*/ 13 h 236"/>
                <a:gd name="T2" fmla="*/ 23 w 198"/>
                <a:gd name="T3" fmla="*/ 17 h 236"/>
                <a:gd name="T4" fmla="*/ 18 w 198"/>
                <a:gd name="T5" fmla="*/ 21 h 236"/>
                <a:gd name="T6" fmla="*/ 13 w 198"/>
                <a:gd name="T7" fmla="*/ 26 h 236"/>
                <a:gd name="T8" fmla="*/ 9 w 198"/>
                <a:gd name="T9" fmla="*/ 31 h 236"/>
                <a:gd name="T10" fmla="*/ 5 w 198"/>
                <a:gd name="T11" fmla="*/ 36 h 236"/>
                <a:gd name="T12" fmla="*/ 3 w 198"/>
                <a:gd name="T13" fmla="*/ 42 h 236"/>
                <a:gd name="T14" fmla="*/ 1 w 198"/>
                <a:gd name="T15" fmla="*/ 47 h 236"/>
                <a:gd name="T16" fmla="*/ 0 w 198"/>
                <a:gd name="T17" fmla="*/ 53 h 236"/>
                <a:gd name="T18" fmla="*/ 1 w 198"/>
                <a:gd name="T19" fmla="*/ 62 h 236"/>
                <a:gd name="T20" fmla="*/ 5 w 198"/>
                <a:gd name="T21" fmla="*/ 69 h 236"/>
                <a:gd name="T22" fmla="*/ 10 w 198"/>
                <a:gd name="T23" fmla="*/ 75 h 236"/>
                <a:gd name="T24" fmla="*/ 17 w 198"/>
                <a:gd name="T25" fmla="*/ 80 h 236"/>
                <a:gd name="T26" fmla="*/ 25 w 198"/>
                <a:gd name="T27" fmla="*/ 83 h 236"/>
                <a:gd name="T28" fmla="*/ 34 w 198"/>
                <a:gd name="T29" fmla="*/ 86 h 236"/>
                <a:gd name="T30" fmla="*/ 43 w 198"/>
                <a:gd name="T31" fmla="*/ 86 h 236"/>
                <a:gd name="T32" fmla="*/ 51 w 198"/>
                <a:gd name="T33" fmla="*/ 85 h 236"/>
                <a:gd name="T34" fmla="*/ 53 w 198"/>
                <a:gd name="T35" fmla="*/ 85 h 236"/>
                <a:gd name="T36" fmla="*/ 55 w 198"/>
                <a:gd name="T37" fmla="*/ 84 h 236"/>
                <a:gd name="T38" fmla="*/ 56 w 198"/>
                <a:gd name="T39" fmla="*/ 82 h 236"/>
                <a:gd name="T40" fmla="*/ 57 w 198"/>
                <a:gd name="T41" fmla="*/ 81 h 236"/>
                <a:gd name="T42" fmla="*/ 56 w 198"/>
                <a:gd name="T43" fmla="*/ 80 h 236"/>
                <a:gd name="T44" fmla="*/ 55 w 198"/>
                <a:gd name="T45" fmla="*/ 80 h 236"/>
                <a:gd name="T46" fmla="*/ 53 w 198"/>
                <a:gd name="T47" fmla="*/ 79 h 236"/>
                <a:gd name="T48" fmla="*/ 51 w 198"/>
                <a:gd name="T49" fmla="*/ 79 h 236"/>
                <a:gd name="T50" fmla="*/ 48 w 198"/>
                <a:gd name="T51" fmla="*/ 79 h 236"/>
                <a:gd name="T52" fmla="*/ 46 w 198"/>
                <a:gd name="T53" fmla="*/ 79 h 236"/>
                <a:gd name="T54" fmla="*/ 44 w 198"/>
                <a:gd name="T55" fmla="*/ 79 h 236"/>
                <a:gd name="T56" fmla="*/ 42 w 198"/>
                <a:gd name="T57" fmla="*/ 79 h 236"/>
                <a:gd name="T58" fmla="*/ 38 w 198"/>
                <a:gd name="T59" fmla="*/ 79 h 236"/>
                <a:gd name="T60" fmla="*/ 34 w 198"/>
                <a:gd name="T61" fmla="*/ 78 h 236"/>
                <a:gd name="T62" fmla="*/ 29 w 198"/>
                <a:gd name="T63" fmla="*/ 78 h 236"/>
                <a:gd name="T64" fmla="*/ 24 w 198"/>
                <a:gd name="T65" fmla="*/ 77 h 236"/>
                <a:gd name="T66" fmla="*/ 20 w 198"/>
                <a:gd name="T67" fmla="*/ 75 h 236"/>
                <a:gd name="T68" fmla="*/ 16 w 198"/>
                <a:gd name="T69" fmla="*/ 73 h 236"/>
                <a:gd name="T70" fmla="*/ 11 w 198"/>
                <a:gd name="T71" fmla="*/ 69 h 236"/>
                <a:gd name="T72" fmla="*/ 7 w 198"/>
                <a:gd name="T73" fmla="*/ 63 h 236"/>
                <a:gd name="T74" fmla="*/ 6 w 198"/>
                <a:gd name="T75" fmla="*/ 57 h 236"/>
                <a:gd name="T76" fmla="*/ 6 w 198"/>
                <a:gd name="T77" fmla="*/ 51 h 236"/>
                <a:gd name="T78" fmla="*/ 8 w 198"/>
                <a:gd name="T79" fmla="*/ 45 h 236"/>
                <a:gd name="T80" fmla="*/ 11 w 198"/>
                <a:gd name="T81" fmla="*/ 40 h 236"/>
                <a:gd name="T82" fmla="*/ 15 w 198"/>
                <a:gd name="T83" fmla="*/ 35 h 236"/>
                <a:gd name="T84" fmla="*/ 19 w 198"/>
                <a:gd name="T85" fmla="*/ 30 h 236"/>
                <a:gd name="T86" fmla="*/ 24 w 198"/>
                <a:gd name="T87" fmla="*/ 26 h 236"/>
                <a:gd name="T88" fmla="*/ 30 w 198"/>
                <a:gd name="T89" fmla="*/ 22 h 236"/>
                <a:gd name="T90" fmla="*/ 37 w 198"/>
                <a:gd name="T91" fmla="*/ 18 h 236"/>
                <a:gd name="T92" fmla="*/ 43 w 198"/>
                <a:gd name="T93" fmla="*/ 14 h 236"/>
                <a:gd name="T94" fmla="*/ 49 w 198"/>
                <a:gd name="T95" fmla="*/ 11 h 236"/>
                <a:gd name="T96" fmla="*/ 55 w 198"/>
                <a:gd name="T97" fmla="*/ 9 h 236"/>
                <a:gd name="T98" fmla="*/ 61 w 198"/>
                <a:gd name="T99" fmla="*/ 7 h 236"/>
                <a:gd name="T100" fmla="*/ 67 w 198"/>
                <a:gd name="T101" fmla="*/ 5 h 236"/>
                <a:gd name="T102" fmla="*/ 72 w 198"/>
                <a:gd name="T103" fmla="*/ 4 h 236"/>
                <a:gd name="T104" fmla="*/ 77 w 198"/>
                <a:gd name="T105" fmla="*/ 3 h 236"/>
                <a:gd name="T106" fmla="*/ 74 w 198"/>
                <a:gd name="T107" fmla="*/ 1 h 236"/>
                <a:gd name="T108" fmla="*/ 69 w 198"/>
                <a:gd name="T109" fmla="*/ 0 h 236"/>
                <a:gd name="T110" fmla="*/ 63 w 198"/>
                <a:gd name="T111" fmla="*/ 1 h 236"/>
                <a:gd name="T112" fmla="*/ 56 w 198"/>
                <a:gd name="T113" fmla="*/ 2 h 236"/>
                <a:gd name="T114" fmla="*/ 48 w 198"/>
                <a:gd name="T115" fmla="*/ 4 h 236"/>
                <a:gd name="T116" fmla="*/ 41 w 198"/>
                <a:gd name="T117" fmla="*/ 7 h 236"/>
                <a:gd name="T118" fmla="*/ 34 w 198"/>
                <a:gd name="T119" fmla="*/ 10 h 236"/>
                <a:gd name="T120" fmla="*/ 28 w 198"/>
                <a:gd name="T121" fmla="*/ 13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Freeform 57"/>
            <p:cNvSpPr>
              <a:spLocks/>
            </p:cNvSpPr>
            <p:nvPr/>
          </p:nvSpPr>
          <p:spPr bwMode="auto">
            <a:xfrm>
              <a:off x="3446" y="3160"/>
              <a:ext cx="52" cy="66"/>
            </a:xfrm>
            <a:custGeom>
              <a:avLst/>
              <a:gdLst>
                <a:gd name="T0" fmla="*/ 44 w 128"/>
                <a:gd name="T1" fmla="*/ 22 h 183"/>
                <a:gd name="T2" fmla="*/ 45 w 128"/>
                <a:gd name="T3" fmla="*/ 29 h 183"/>
                <a:gd name="T4" fmla="*/ 44 w 128"/>
                <a:gd name="T5" fmla="*/ 35 h 183"/>
                <a:gd name="T6" fmla="*/ 41 w 128"/>
                <a:gd name="T7" fmla="*/ 40 h 183"/>
                <a:gd name="T8" fmla="*/ 36 w 128"/>
                <a:gd name="T9" fmla="*/ 44 h 183"/>
                <a:gd name="T10" fmla="*/ 30 w 128"/>
                <a:gd name="T11" fmla="*/ 48 h 183"/>
                <a:gd name="T12" fmla="*/ 24 w 128"/>
                <a:gd name="T13" fmla="*/ 52 h 183"/>
                <a:gd name="T14" fmla="*/ 17 w 128"/>
                <a:gd name="T15" fmla="*/ 56 h 183"/>
                <a:gd name="T16" fmla="*/ 12 w 128"/>
                <a:gd name="T17" fmla="*/ 60 h 183"/>
                <a:gd name="T18" fmla="*/ 11 w 128"/>
                <a:gd name="T19" fmla="*/ 61 h 183"/>
                <a:gd name="T20" fmla="*/ 11 w 128"/>
                <a:gd name="T21" fmla="*/ 62 h 183"/>
                <a:gd name="T22" fmla="*/ 11 w 128"/>
                <a:gd name="T23" fmla="*/ 63 h 183"/>
                <a:gd name="T24" fmla="*/ 11 w 128"/>
                <a:gd name="T25" fmla="*/ 65 h 183"/>
                <a:gd name="T26" fmla="*/ 12 w 128"/>
                <a:gd name="T27" fmla="*/ 66 h 183"/>
                <a:gd name="T28" fmla="*/ 14 w 128"/>
                <a:gd name="T29" fmla="*/ 66 h 183"/>
                <a:gd name="T30" fmla="*/ 15 w 128"/>
                <a:gd name="T31" fmla="*/ 66 h 183"/>
                <a:gd name="T32" fmla="*/ 17 w 128"/>
                <a:gd name="T33" fmla="*/ 66 h 183"/>
                <a:gd name="T34" fmla="*/ 24 w 128"/>
                <a:gd name="T35" fmla="*/ 62 h 183"/>
                <a:gd name="T36" fmla="*/ 31 w 128"/>
                <a:gd name="T37" fmla="*/ 58 h 183"/>
                <a:gd name="T38" fmla="*/ 37 w 128"/>
                <a:gd name="T39" fmla="*/ 53 h 183"/>
                <a:gd name="T40" fmla="*/ 44 w 128"/>
                <a:gd name="T41" fmla="*/ 48 h 183"/>
                <a:gd name="T42" fmla="*/ 48 w 128"/>
                <a:gd name="T43" fmla="*/ 42 h 183"/>
                <a:gd name="T44" fmla="*/ 51 w 128"/>
                <a:gd name="T45" fmla="*/ 35 h 183"/>
                <a:gd name="T46" fmla="*/ 52 w 128"/>
                <a:gd name="T47" fmla="*/ 28 h 183"/>
                <a:gd name="T48" fmla="*/ 50 w 128"/>
                <a:gd name="T49" fmla="*/ 21 h 183"/>
                <a:gd name="T50" fmla="*/ 45 w 128"/>
                <a:gd name="T51" fmla="*/ 15 h 183"/>
                <a:gd name="T52" fmla="*/ 40 w 128"/>
                <a:gd name="T53" fmla="*/ 10 h 183"/>
                <a:gd name="T54" fmla="*/ 32 w 128"/>
                <a:gd name="T55" fmla="*/ 6 h 183"/>
                <a:gd name="T56" fmla="*/ 25 w 128"/>
                <a:gd name="T57" fmla="*/ 3 h 183"/>
                <a:gd name="T58" fmla="*/ 17 w 128"/>
                <a:gd name="T59" fmla="*/ 1 h 183"/>
                <a:gd name="T60" fmla="*/ 9 w 128"/>
                <a:gd name="T61" fmla="*/ 0 h 183"/>
                <a:gd name="T62" fmla="*/ 4 w 128"/>
                <a:gd name="T63" fmla="*/ 0 h 183"/>
                <a:gd name="T64" fmla="*/ 0 w 128"/>
                <a:gd name="T65" fmla="*/ 2 h 183"/>
                <a:gd name="T66" fmla="*/ 7 w 128"/>
                <a:gd name="T67" fmla="*/ 4 h 183"/>
                <a:gd name="T68" fmla="*/ 13 w 128"/>
                <a:gd name="T69" fmla="*/ 5 h 183"/>
                <a:gd name="T70" fmla="*/ 19 w 128"/>
                <a:gd name="T71" fmla="*/ 6 h 183"/>
                <a:gd name="T72" fmla="*/ 26 w 128"/>
                <a:gd name="T73" fmla="*/ 8 h 183"/>
                <a:gd name="T74" fmla="*/ 31 w 128"/>
                <a:gd name="T75" fmla="*/ 10 h 183"/>
                <a:gd name="T76" fmla="*/ 37 w 128"/>
                <a:gd name="T77" fmla="*/ 13 h 183"/>
                <a:gd name="T78" fmla="*/ 41 w 128"/>
                <a:gd name="T79" fmla="*/ 17 h 183"/>
                <a:gd name="T80" fmla="*/ 44 w 128"/>
                <a:gd name="T81" fmla="*/ 22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8" name="Freeform 58"/>
            <p:cNvSpPr>
              <a:spLocks/>
            </p:cNvSpPr>
            <p:nvPr/>
          </p:nvSpPr>
          <p:spPr bwMode="auto">
            <a:xfrm>
              <a:off x="3266" y="3145"/>
              <a:ext cx="124" cy="138"/>
            </a:xfrm>
            <a:custGeom>
              <a:avLst/>
              <a:gdLst>
                <a:gd name="T0" fmla="*/ 39 w 323"/>
                <a:gd name="T1" fmla="*/ 25 h 379"/>
                <a:gd name="T2" fmla="*/ 21 w 323"/>
                <a:gd name="T3" fmla="*/ 42 h 379"/>
                <a:gd name="T4" fmla="*/ 7 w 323"/>
                <a:gd name="T5" fmla="*/ 61 h 379"/>
                <a:gd name="T6" fmla="*/ 0 w 323"/>
                <a:gd name="T7" fmla="*/ 83 h 379"/>
                <a:gd name="T8" fmla="*/ 2 w 323"/>
                <a:gd name="T9" fmla="*/ 97 h 379"/>
                <a:gd name="T10" fmla="*/ 4 w 323"/>
                <a:gd name="T11" fmla="*/ 103 h 379"/>
                <a:gd name="T12" fmla="*/ 8 w 323"/>
                <a:gd name="T13" fmla="*/ 109 h 379"/>
                <a:gd name="T14" fmla="*/ 13 w 323"/>
                <a:gd name="T15" fmla="*/ 113 h 379"/>
                <a:gd name="T16" fmla="*/ 22 w 323"/>
                <a:gd name="T17" fmla="*/ 118 h 379"/>
                <a:gd name="T18" fmla="*/ 33 w 323"/>
                <a:gd name="T19" fmla="*/ 124 h 379"/>
                <a:gd name="T20" fmla="*/ 46 w 323"/>
                <a:gd name="T21" fmla="*/ 128 h 379"/>
                <a:gd name="T22" fmla="*/ 59 w 323"/>
                <a:gd name="T23" fmla="*/ 131 h 379"/>
                <a:gd name="T24" fmla="*/ 72 w 323"/>
                <a:gd name="T25" fmla="*/ 134 h 379"/>
                <a:gd name="T26" fmla="*/ 85 w 323"/>
                <a:gd name="T27" fmla="*/ 135 h 379"/>
                <a:gd name="T28" fmla="*/ 98 w 323"/>
                <a:gd name="T29" fmla="*/ 137 h 379"/>
                <a:gd name="T30" fmla="*/ 111 w 323"/>
                <a:gd name="T31" fmla="*/ 138 h 379"/>
                <a:gd name="T32" fmla="*/ 120 w 323"/>
                <a:gd name="T33" fmla="*/ 138 h 379"/>
                <a:gd name="T34" fmla="*/ 123 w 323"/>
                <a:gd name="T35" fmla="*/ 135 h 379"/>
                <a:gd name="T36" fmla="*/ 124 w 323"/>
                <a:gd name="T37" fmla="*/ 131 h 379"/>
                <a:gd name="T38" fmla="*/ 121 w 323"/>
                <a:gd name="T39" fmla="*/ 128 h 379"/>
                <a:gd name="T40" fmla="*/ 113 w 323"/>
                <a:gd name="T41" fmla="*/ 128 h 379"/>
                <a:gd name="T42" fmla="*/ 101 w 323"/>
                <a:gd name="T43" fmla="*/ 127 h 379"/>
                <a:gd name="T44" fmla="*/ 89 w 323"/>
                <a:gd name="T45" fmla="*/ 127 h 379"/>
                <a:gd name="T46" fmla="*/ 77 w 323"/>
                <a:gd name="T47" fmla="*/ 125 h 379"/>
                <a:gd name="T48" fmla="*/ 64 w 323"/>
                <a:gd name="T49" fmla="*/ 123 h 379"/>
                <a:gd name="T50" fmla="*/ 52 w 323"/>
                <a:gd name="T51" fmla="*/ 120 h 379"/>
                <a:gd name="T52" fmla="*/ 41 w 323"/>
                <a:gd name="T53" fmla="*/ 117 h 379"/>
                <a:gd name="T54" fmla="*/ 29 w 323"/>
                <a:gd name="T55" fmla="*/ 111 h 379"/>
                <a:gd name="T56" fmla="*/ 20 w 323"/>
                <a:gd name="T57" fmla="*/ 106 h 379"/>
                <a:gd name="T58" fmla="*/ 13 w 323"/>
                <a:gd name="T59" fmla="*/ 98 h 379"/>
                <a:gd name="T60" fmla="*/ 12 w 323"/>
                <a:gd name="T61" fmla="*/ 87 h 379"/>
                <a:gd name="T62" fmla="*/ 15 w 323"/>
                <a:gd name="T63" fmla="*/ 72 h 379"/>
                <a:gd name="T64" fmla="*/ 20 w 323"/>
                <a:gd name="T65" fmla="*/ 60 h 379"/>
                <a:gd name="T66" fmla="*/ 26 w 323"/>
                <a:gd name="T67" fmla="*/ 50 h 379"/>
                <a:gd name="T68" fmla="*/ 34 w 323"/>
                <a:gd name="T69" fmla="*/ 40 h 379"/>
                <a:gd name="T70" fmla="*/ 44 w 323"/>
                <a:gd name="T71" fmla="*/ 32 h 379"/>
                <a:gd name="T72" fmla="*/ 55 w 323"/>
                <a:gd name="T73" fmla="*/ 23 h 379"/>
                <a:gd name="T74" fmla="*/ 69 w 323"/>
                <a:gd name="T75" fmla="*/ 15 h 379"/>
                <a:gd name="T76" fmla="*/ 84 w 323"/>
                <a:gd name="T77" fmla="*/ 8 h 379"/>
                <a:gd name="T78" fmla="*/ 97 w 323"/>
                <a:gd name="T79" fmla="*/ 3 h 379"/>
                <a:gd name="T80" fmla="*/ 98 w 323"/>
                <a:gd name="T81" fmla="*/ 0 h 379"/>
                <a:gd name="T82" fmla="*/ 85 w 323"/>
                <a:gd name="T83" fmla="*/ 2 h 379"/>
                <a:gd name="T84" fmla="*/ 69 w 323"/>
                <a:gd name="T85" fmla="*/ 7 h 379"/>
                <a:gd name="T86" fmla="*/ 55 w 323"/>
                <a:gd name="T87" fmla="*/ 14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9" name="Freeform 59"/>
            <p:cNvSpPr>
              <a:spLocks/>
            </p:cNvSpPr>
            <p:nvPr/>
          </p:nvSpPr>
          <p:spPr bwMode="auto">
            <a:xfrm>
              <a:off x="3441" y="3140"/>
              <a:ext cx="111" cy="92"/>
            </a:xfrm>
            <a:custGeom>
              <a:avLst/>
              <a:gdLst>
                <a:gd name="T0" fmla="*/ 92 w 282"/>
                <a:gd name="T1" fmla="*/ 28 h 253"/>
                <a:gd name="T2" fmla="*/ 98 w 282"/>
                <a:gd name="T3" fmla="*/ 33 h 253"/>
                <a:gd name="T4" fmla="*/ 100 w 282"/>
                <a:gd name="T5" fmla="*/ 39 h 253"/>
                <a:gd name="T6" fmla="*/ 102 w 282"/>
                <a:gd name="T7" fmla="*/ 45 h 253"/>
                <a:gd name="T8" fmla="*/ 102 w 282"/>
                <a:gd name="T9" fmla="*/ 52 h 253"/>
                <a:gd name="T10" fmla="*/ 101 w 282"/>
                <a:gd name="T11" fmla="*/ 58 h 253"/>
                <a:gd name="T12" fmla="*/ 99 w 282"/>
                <a:gd name="T13" fmla="*/ 62 h 253"/>
                <a:gd name="T14" fmla="*/ 96 w 282"/>
                <a:gd name="T15" fmla="*/ 67 h 253"/>
                <a:gd name="T16" fmla="*/ 93 w 282"/>
                <a:gd name="T17" fmla="*/ 71 h 253"/>
                <a:gd name="T18" fmla="*/ 89 w 282"/>
                <a:gd name="T19" fmla="*/ 75 h 253"/>
                <a:gd name="T20" fmla="*/ 85 w 282"/>
                <a:gd name="T21" fmla="*/ 78 h 253"/>
                <a:gd name="T22" fmla="*/ 80 w 282"/>
                <a:gd name="T23" fmla="*/ 82 h 253"/>
                <a:gd name="T24" fmla="*/ 76 w 282"/>
                <a:gd name="T25" fmla="*/ 86 h 253"/>
                <a:gd name="T26" fmla="*/ 75 w 282"/>
                <a:gd name="T27" fmla="*/ 87 h 253"/>
                <a:gd name="T28" fmla="*/ 75 w 282"/>
                <a:gd name="T29" fmla="*/ 88 h 253"/>
                <a:gd name="T30" fmla="*/ 75 w 282"/>
                <a:gd name="T31" fmla="*/ 89 h 253"/>
                <a:gd name="T32" fmla="*/ 76 w 282"/>
                <a:gd name="T33" fmla="*/ 91 h 253"/>
                <a:gd name="T34" fmla="*/ 78 w 282"/>
                <a:gd name="T35" fmla="*/ 92 h 253"/>
                <a:gd name="T36" fmla="*/ 79 w 282"/>
                <a:gd name="T37" fmla="*/ 92 h 253"/>
                <a:gd name="T38" fmla="*/ 81 w 282"/>
                <a:gd name="T39" fmla="*/ 92 h 253"/>
                <a:gd name="T40" fmla="*/ 82 w 282"/>
                <a:gd name="T41" fmla="*/ 91 h 253"/>
                <a:gd name="T42" fmla="*/ 91 w 282"/>
                <a:gd name="T43" fmla="*/ 85 h 253"/>
                <a:gd name="T44" fmla="*/ 99 w 282"/>
                <a:gd name="T45" fmla="*/ 78 h 253"/>
                <a:gd name="T46" fmla="*/ 105 w 282"/>
                <a:gd name="T47" fmla="*/ 70 h 253"/>
                <a:gd name="T48" fmla="*/ 109 w 282"/>
                <a:gd name="T49" fmla="*/ 61 h 253"/>
                <a:gd name="T50" fmla="*/ 111 w 282"/>
                <a:gd name="T51" fmla="*/ 51 h 253"/>
                <a:gd name="T52" fmla="*/ 110 w 282"/>
                <a:gd name="T53" fmla="*/ 42 h 253"/>
                <a:gd name="T54" fmla="*/ 106 w 282"/>
                <a:gd name="T55" fmla="*/ 33 h 253"/>
                <a:gd name="T56" fmla="*/ 99 w 282"/>
                <a:gd name="T57" fmla="*/ 25 h 253"/>
                <a:gd name="T58" fmla="*/ 93 w 282"/>
                <a:gd name="T59" fmla="*/ 21 h 253"/>
                <a:gd name="T60" fmla="*/ 87 w 282"/>
                <a:gd name="T61" fmla="*/ 17 h 253"/>
                <a:gd name="T62" fmla="*/ 80 w 282"/>
                <a:gd name="T63" fmla="*/ 14 h 253"/>
                <a:gd name="T64" fmla="*/ 72 w 282"/>
                <a:gd name="T65" fmla="*/ 11 h 253"/>
                <a:gd name="T66" fmla="*/ 64 w 282"/>
                <a:gd name="T67" fmla="*/ 9 h 253"/>
                <a:gd name="T68" fmla="*/ 56 w 282"/>
                <a:gd name="T69" fmla="*/ 7 h 253"/>
                <a:gd name="T70" fmla="*/ 48 w 282"/>
                <a:gd name="T71" fmla="*/ 5 h 253"/>
                <a:gd name="T72" fmla="*/ 40 w 282"/>
                <a:gd name="T73" fmla="*/ 3 h 253"/>
                <a:gd name="T74" fmla="*/ 32 w 282"/>
                <a:gd name="T75" fmla="*/ 2 h 253"/>
                <a:gd name="T76" fmla="*/ 25 w 282"/>
                <a:gd name="T77" fmla="*/ 1 h 253"/>
                <a:gd name="T78" fmla="*/ 18 w 282"/>
                <a:gd name="T79" fmla="*/ 0 h 253"/>
                <a:gd name="T80" fmla="*/ 13 w 282"/>
                <a:gd name="T81" fmla="*/ 0 h 253"/>
                <a:gd name="T82" fmla="*/ 7 w 282"/>
                <a:gd name="T83" fmla="*/ 0 h 253"/>
                <a:gd name="T84" fmla="*/ 4 w 282"/>
                <a:gd name="T85" fmla="*/ 0 h 253"/>
                <a:gd name="T86" fmla="*/ 2 w 282"/>
                <a:gd name="T87" fmla="*/ 1 h 253"/>
                <a:gd name="T88" fmla="*/ 0 w 282"/>
                <a:gd name="T89" fmla="*/ 2 h 253"/>
                <a:gd name="T90" fmla="*/ 5 w 282"/>
                <a:gd name="T91" fmla="*/ 3 h 253"/>
                <a:gd name="T92" fmla="*/ 10 w 282"/>
                <a:gd name="T93" fmla="*/ 3 h 253"/>
                <a:gd name="T94" fmla="*/ 15 w 282"/>
                <a:gd name="T95" fmla="*/ 4 h 253"/>
                <a:gd name="T96" fmla="*/ 20 w 282"/>
                <a:gd name="T97" fmla="*/ 5 h 253"/>
                <a:gd name="T98" fmla="*/ 26 w 282"/>
                <a:gd name="T99" fmla="*/ 6 h 253"/>
                <a:gd name="T100" fmla="*/ 32 w 282"/>
                <a:gd name="T101" fmla="*/ 7 h 253"/>
                <a:gd name="T102" fmla="*/ 38 w 282"/>
                <a:gd name="T103" fmla="*/ 8 h 253"/>
                <a:gd name="T104" fmla="*/ 45 w 282"/>
                <a:gd name="T105" fmla="*/ 9 h 253"/>
                <a:gd name="T106" fmla="*/ 51 w 282"/>
                <a:gd name="T107" fmla="*/ 11 h 253"/>
                <a:gd name="T108" fmla="*/ 57 w 282"/>
                <a:gd name="T109" fmla="*/ 13 h 253"/>
                <a:gd name="T110" fmla="*/ 64 w 282"/>
                <a:gd name="T111" fmla="*/ 15 h 253"/>
                <a:gd name="T112" fmla="*/ 70 w 282"/>
                <a:gd name="T113" fmla="*/ 17 h 253"/>
                <a:gd name="T114" fmla="*/ 76 w 282"/>
                <a:gd name="T115" fmla="*/ 19 h 253"/>
                <a:gd name="T116" fmla="*/ 82 w 282"/>
                <a:gd name="T117" fmla="*/ 22 h 253"/>
                <a:gd name="T118" fmla="*/ 87 w 282"/>
                <a:gd name="T119" fmla="*/ 25 h 253"/>
                <a:gd name="T120" fmla="*/ 92 w 282"/>
                <a:gd name="T121" fmla="*/ 28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0" name="Freeform 60"/>
            <p:cNvSpPr>
              <a:spLocks/>
            </p:cNvSpPr>
            <p:nvPr/>
          </p:nvSpPr>
          <p:spPr bwMode="auto">
            <a:xfrm>
              <a:off x="3221" y="3191"/>
              <a:ext cx="45" cy="85"/>
            </a:xfrm>
            <a:custGeom>
              <a:avLst/>
              <a:gdLst>
                <a:gd name="T0" fmla="*/ 0 w 115"/>
                <a:gd name="T1" fmla="*/ 46 h 236"/>
                <a:gd name="T2" fmla="*/ 0 w 115"/>
                <a:gd name="T3" fmla="*/ 53 h 236"/>
                <a:gd name="T4" fmla="*/ 2 w 115"/>
                <a:gd name="T5" fmla="*/ 60 h 236"/>
                <a:gd name="T6" fmla="*/ 5 w 115"/>
                <a:gd name="T7" fmla="*/ 66 h 236"/>
                <a:gd name="T8" fmla="*/ 9 w 115"/>
                <a:gd name="T9" fmla="*/ 71 h 236"/>
                <a:gd name="T10" fmla="*/ 15 w 115"/>
                <a:gd name="T11" fmla="*/ 76 h 236"/>
                <a:gd name="T12" fmla="*/ 22 w 115"/>
                <a:gd name="T13" fmla="*/ 80 h 236"/>
                <a:gd name="T14" fmla="*/ 29 w 115"/>
                <a:gd name="T15" fmla="*/ 83 h 236"/>
                <a:gd name="T16" fmla="*/ 36 w 115"/>
                <a:gd name="T17" fmla="*/ 85 h 236"/>
                <a:gd name="T18" fmla="*/ 38 w 115"/>
                <a:gd name="T19" fmla="*/ 85 h 236"/>
                <a:gd name="T20" fmla="*/ 41 w 115"/>
                <a:gd name="T21" fmla="*/ 84 h 236"/>
                <a:gd name="T22" fmla="*/ 43 w 115"/>
                <a:gd name="T23" fmla="*/ 83 h 236"/>
                <a:gd name="T24" fmla="*/ 43 w 115"/>
                <a:gd name="T25" fmla="*/ 81 h 236"/>
                <a:gd name="T26" fmla="*/ 43 w 115"/>
                <a:gd name="T27" fmla="*/ 79 h 236"/>
                <a:gd name="T28" fmla="*/ 43 w 115"/>
                <a:gd name="T29" fmla="*/ 77 h 236"/>
                <a:gd name="T30" fmla="*/ 42 w 115"/>
                <a:gd name="T31" fmla="*/ 76 h 236"/>
                <a:gd name="T32" fmla="*/ 40 w 115"/>
                <a:gd name="T33" fmla="*/ 75 h 236"/>
                <a:gd name="T34" fmla="*/ 32 w 115"/>
                <a:gd name="T35" fmla="*/ 72 h 236"/>
                <a:gd name="T36" fmla="*/ 25 w 115"/>
                <a:gd name="T37" fmla="*/ 69 h 236"/>
                <a:gd name="T38" fmla="*/ 20 w 115"/>
                <a:gd name="T39" fmla="*/ 64 h 236"/>
                <a:gd name="T40" fmla="*/ 16 w 115"/>
                <a:gd name="T41" fmla="*/ 59 h 236"/>
                <a:gd name="T42" fmla="*/ 13 w 115"/>
                <a:gd name="T43" fmla="*/ 53 h 236"/>
                <a:gd name="T44" fmla="*/ 11 w 115"/>
                <a:gd name="T45" fmla="*/ 47 h 236"/>
                <a:gd name="T46" fmla="*/ 11 w 115"/>
                <a:gd name="T47" fmla="*/ 40 h 236"/>
                <a:gd name="T48" fmla="*/ 14 w 115"/>
                <a:gd name="T49" fmla="*/ 32 h 236"/>
                <a:gd name="T50" fmla="*/ 17 w 115"/>
                <a:gd name="T51" fmla="*/ 27 h 236"/>
                <a:gd name="T52" fmla="*/ 22 w 115"/>
                <a:gd name="T53" fmla="*/ 22 h 236"/>
                <a:gd name="T54" fmla="*/ 27 w 115"/>
                <a:gd name="T55" fmla="*/ 17 h 236"/>
                <a:gd name="T56" fmla="*/ 33 w 115"/>
                <a:gd name="T57" fmla="*/ 12 h 236"/>
                <a:gd name="T58" fmla="*/ 38 w 115"/>
                <a:gd name="T59" fmla="*/ 8 h 236"/>
                <a:gd name="T60" fmla="*/ 43 w 115"/>
                <a:gd name="T61" fmla="*/ 4 h 236"/>
                <a:gd name="T62" fmla="*/ 45 w 115"/>
                <a:gd name="T63" fmla="*/ 2 h 236"/>
                <a:gd name="T64" fmla="*/ 45 w 115"/>
                <a:gd name="T65" fmla="*/ 0 h 236"/>
                <a:gd name="T66" fmla="*/ 40 w 115"/>
                <a:gd name="T67" fmla="*/ 1 h 236"/>
                <a:gd name="T68" fmla="*/ 33 w 115"/>
                <a:gd name="T69" fmla="*/ 4 h 236"/>
                <a:gd name="T70" fmla="*/ 27 w 115"/>
                <a:gd name="T71" fmla="*/ 9 h 236"/>
                <a:gd name="T72" fmla="*/ 19 w 115"/>
                <a:gd name="T73" fmla="*/ 15 h 236"/>
                <a:gd name="T74" fmla="*/ 13 w 115"/>
                <a:gd name="T75" fmla="*/ 22 h 236"/>
                <a:gd name="T76" fmla="*/ 7 w 115"/>
                <a:gd name="T77" fmla="*/ 30 h 236"/>
                <a:gd name="T78" fmla="*/ 2 w 115"/>
                <a:gd name="T79" fmla="*/ 38 h 236"/>
                <a:gd name="T80" fmla="*/ 0 w 115"/>
                <a:gd name="T81" fmla="*/ 46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1" name="Freeform 61"/>
            <p:cNvSpPr>
              <a:spLocks/>
            </p:cNvSpPr>
            <p:nvPr/>
          </p:nvSpPr>
          <p:spPr bwMode="auto">
            <a:xfrm>
              <a:off x="3533" y="3134"/>
              <a:ext cx="96" cy="114"/>
            </a:xfrm>
            <a:custGeom>
              <a:avLst/>
              <a:gdLst>
                <a:gd name="T0" fmla="*/ 82 w 245"/>
                <a:gd name="T1" fmla="*/ 46 h 310"/>
                <a:gd name="T2" fmla="*/ 86 w 245"/>
                <a:gd name="T3" fmla="*/ 53 h 310"/>
                <a:gd name="T4" fmla="*/ 89 w 245"/>
                <a:gd name="T5" fmla="*/ 60 h 310"/>
                <a:gd name="T6" fmla="*/ 87 w 245"/>
                <a:gd name="T7" fmla="*/ 69 h 310"/>
                <a:gd name="T8" fmla="*/ 82 w 245"/>
                <a:gd name="T9" fmla="*/ 77 h 310"/>
                <a:gd name="T10" fmla="*/ 74 w 245"/>
                <a:gd name="T11" fmla="*/ 84 h 310"/>
                <a:gd name="T12" fmla="*/ 65 w 245"/>
                <a:gd name="T13" fmla="*/ 90 h 310"/>
                <a:gd name="T14" fmla="*/ 56 w 245"/>
                <a:gd name="T15" fmla="*/ 97 h 310"/>
                <a:gd name="T16" fmla="*/ 50 w 245"/>
                <a:gd name="T17" fmla="*/ 102 h 310"/>
                <a:gd name="T18" fmla="*/ 49 w 245"/>
                <a:gd name="T19" fmla="*/ 106 h 310"/>
                <a:gd name="T20" fmla="*/ 47 w 245"/>
                <a:gd name="T21" fmla="*/ 109 h 310"/>
                <a:gd name="T22" fmla="*/ 48 w 245"/>
                <a:gd name="T23" fmla="*/ 113 h 310"/>
                <a:gd name="T24" fmla="*/ 51 w 245"/>
                <a:gd name="T25" fmla="*/ 114 h 310"/>
                <a:gd name="T26" fmla="*/ 54 w 245"/>
                <a:gd name="T27" fmla="*/ 114 h 310"/>
                <a:gd name="T28" fmla="*/ 60 w 245"/>
                <a:gd name="T29" fmla="*/ 107 h 310"/>
                <a:gd name="T30" fmla="*/ 71 w 245"/>
                <a:gd name="T31" fmla="*/ 99 h 310"/>
                <a:gd name="T32" fmla="*/ 81 w 245"/>
                <a:gd name="T33" fmla="*/ 90 h 310"/>
                <a:gd name="T34" fmla="*/ 90 w 245"/>
                <a:gd name="T35" fmla="*/ 81 h 310"/>
                <a:gd name="T36" fmla="*/ 96 w 245"/>
                <a:gd name="T37" fmla="*/ 68 h 310"/>
                <a:gd name="T38" fmla="*/ 95 w 245"/>
                <a:gd name="T39" fmla="*/ 56 h 310"/>
                <a:gd name="T40" fmla="*/ 89 w 245"/>
                <a:gd name="T41" fmla="*/ 44 h 310"/>
                <a:gd name="T42" fmla="*/ 80 w 245"/>
                <a:gd name="T43" fmla="*/ 34 h 310"/>
                <a:gd name="T44" fmla="*/ 69 w 245"/>
                <a:gd name="T45" fmla="*/ 28 h 310"/>
                <a:gd name="T46" fmla="*/ 59 w 245"/>
                <a:gd name="T47" fmla="*/ 22 h 310"/>
                <a:gd name="T48" fmla="*/ 48 w 245"/>
                <a:gd name="T49" fmla="*/ 17 h 310"/>
                <a:gd name="T50" fmla="*/ 36 w 245"/>
                <a:gd name="T51" fmla="*/ 11 h 310"/>
                <a:gd name="T52" fmla="*/ 26 w 245"/>
                <a:gd name="T53" fmla="*/ 7 h 310"/>
                <a:gd name="T54" fmla="*/ 16 w 245"/>
                <a:gd name="T55" fmla="*/ 3 h 310"/>
                <a:gd name="T56" fmla="*/ 8 w 245"/>
                <a:gd name="T57" fmla="*/ 0 h 310"/>
                <a:gd name="T58" fmla="*/ 2 w 245"/>
                <a:gd name="T59" fmla="*/ 0 h 310"/>
                <a:gd name="T60" fmla="*/ 4 w 245"/>
                <a:gd name="T61" fmla="*/ 3 h 310"/>
                <a:gd name="T62" fmla="*/ 14 w 245"/>
                <a:gd name="T63" fmla="*/ 7 h 310"/>
                <a:gd name="T64" fmla="*/ 24 w 245"/>
                <a:gd name="T65" fmla="*/ 11 h 310"/>
                <a:gd name="T66" fmla="*/ 34 w 245"/>
                <a:gd name="T67" fmla="*/ 16 h 310"/>
                <a:gd name="T68" fmla="*/ 44 w 245"/>
                <a:gd name="T69" fmla="*/ 21 h 310"/>
                <a:gd name="T70" fmla="*/ 54 w 245"/>
                <a:gd name="T71" fmla="*/ 26 h 310"/>
                <a:gd name="T72" fmla="*/ 65 w 245"/>
                <a:gd name="T73" fmla="*/ 32 h 310"/>
                <a:gd name="T74" fmla="*/ 74 w 245"/>
                <a:gd name="T75" fmla="*/ 39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12" name="Group 62"/>
            <p:cNvGrpSpPr>
              <a:grpSpLocks/>
            </p:cNvGrpSpPr>
            <p:nvPr/>
          </p:nvGrpSpPr>
          <p:grpSpPr bwMode="auto">
            <a:xfrm>
              <a:off x="3334" y="3292"/>
              <a:ext cx="290" cy="352"/>
              <a:chOff x="3774" y="2423"/>
              <a:chExt cx="189" cy="286"/>
            </a:xfrm>
          </p:grpSpPr>
          <p:sp>
            <p:nvSpPr>
              <p:cNvPr id="11327" name="Rectangle 63"/>
              <p:cNvSpPr>
                <a:spLocks noChangeArrowheads="1"/>
              </p:cNvSpPr>
              <p:nvPr/>
            </p:nvSpPr>
            <p:spPr bwMode="auto">
              <a:xfrm>
                <a:off x="3790" y="2610"/>
                <a:ext cx="153" cy="5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8" name="Rectangle 64"/>
              <p:cNvSpPr>
                <a:spLocks noChangeArrowheads="1"/>
              </p:cNvSpPr>
              <p:nvPr/>
            </p:nvSpPr>
            <p:spPr bwMode="auto">
              <a:xfrm>
                <a:off x="3774" y="2653"/>
                <a:ext cx="189" cy="5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9" name="Rectangle 65"/>
              <p:cNvSpPr>
                <a:spLocks noChangeArrowheads="1"/>
              </p:cNvSpPr>
              <p:nvPr/>
            </p:nvSpPr>
            <p:spPr bwMode="auto">
              <a:xfrm>
                <a:off x="3808" y="2564"/>
                <a:ext cx="119" cy="5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0" name="Rectangle 66"/>
              <p:cNvSpPr>
                <a:spLocks noChangeArrowheads="1"/>
              </p:cNvSpPr>
              <p:nvPr/>
            </p:nvSpPr>
            <p:spPr bwMode="auto">
              <a:xfrm>
                <a:off x="3818" y="2518"/>
                <a:ext cx="97" cy="5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1" name="Rectangle 67"/>
              <p:cNvSpPr>
                <a:spLocks noChangeArrowheads="1"/>
              </p:cNvSpPr>
              <p:nvPr/>
            </p:nvSpPr>
            <p:spPr bwMode="auto">
              <a:xfrm>
                <a:off x="3828" y="2472"/>
                <a:ext cx="74" cy="5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2" name="Rectangle 68"/>
              <p:cNvSpPr>
                <a:spLocks noChangeArrowheads="1"/>
              </p:cNvSpPr>
              <p:nvPr/>
            </p:nvSpPr>
            <p:spPr bwMode="auto">
              <a:xfrm>
                <a:off x="3839" y="2423"/>
                <a:ext cx="51" cy="5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13" name="Group 69"/>
            <p:cNvGrpSpPr>
              <a:grpSpLocks/>
            </p:cNvGrpSpPr>
            <p:nvPr/>
          </p:nvGrpSpPr>
          <p:grpSpPr bwMode="auto">
            <a:xfrm>
              <a:off x="3420" y="3341"/>
              <a:ext cx="105" cy="46"/>
              <a:chOff x="3420" y="3341"/>
              <a:chExt cx="105" cy="46"/>
            </a:xfrm>
          </p:grpSpPr>
          <p:sp>
            <p:nvSpPr>
              <p:cNvPr id="11325" name="Rectangle 70"/>
              <p:cNvSpPr>
                <a:spLocks noChangeArrowheads="1"/>
              </p:cNvSpPr>
              <p:nvPr/>
            </p:nvSpPr>
            <p:spPr bwMode="auto">
              <a:xfrm>
                <a:off x="3438" y="3341"/>
                <a:ext cx="72" cy="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6" name="Rectangle 71"/>
              <p:cNvSpPr>
                <a:spLocks noChangeArrowheads="1"/>
              </p:cNvSpPr>
              <p:nvPr/>
            </p:nvSpPr>
            <p:spPr bwMode="auto">
              <a:xfrm>
                <a:off x="3420" y="3355"/>
                <a:ext cx="105" cy="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14" name="Group 72"/>
            <p:cNvGrpSpPr>
              <a:grpSpLocks/>
            </p:cNvGrpSpPr>
            <p:nvPr/>
          </p:nvGrpSpPr>
          <p:grpSpPr bwMode="auto">
            <a:xfrm>
              <a:off x="3409" y="3398"/>
              <a:ext cx="135" cy="46"/>
              <a:chOff x="3420" y="3341"/>
              <a:chExt cx="105" cy="46"/>
            </a:xfrm>
          </p:grpSpPr>
          <p:sp>
            <p:nvSpPr>
              <p:cNvPr id="11323" name="Rectangle 73"/>
              <p:cNvSpPr>
                <a:spLocks noChangeArrowheads="1"/>
              </p:cNvSpPr>
              <p:nvPr/>
            </p:nvSpPr>
            <p:spPr bwMode="auto">
              <a:xfrm>
                <a:off x="3438" y="3341"/>
                <a:ext cx="72" cy="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4" name="Rectangle 74"/>
              <p:cNvSpPr>
                <a:spLocks noChangeArrowheads="1"/>
              </p:cNvSpPr>
              <p:nvPr/>
            </p:nvSpPr>
            <p:spPr bwMode="auto">
              <a:xfrm>
                <a:off x="3420" y="3355"/>
                <a:ext cx="105" cy="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15" name="Group 75"/>
            <p:cNvGrpSpPr>
              <a:grpSpLocks/>
            </p:cNvGrpSpPr>
            <p:nvPr/>
          </p:nvGrpSpPr>
          <p:grpSpPr bwMode="auto">
            <a:xfrm>
              <a:off x="3392" y="3455"/>
              <a:ext cx="168" cy="46"/>
              <a:chOff x="3420" y="3341"/>
              <a:chExt cx="105" cy="46"/>
            </a:xfrm>
          </p:grpSpPr>
          <p:sp>
            <p:nvSpPr>
              <p:cNvPr id="11321" name="Rectangle 76"/>
              <p:cNvSpPr>
                <a:spLocks noChangeArrowheads="1"/>
              </p:cNvSpPr>
              <p:nvPr/>
            </p:nvSpPr>
            <p:spPr bwMode="auto">
              <a:xfrm>
                <a:off x="3438" y="3341"/>
                <a:ext cx="72" cy="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2" name="Rectangle 77"/>
              <p:cNvSpPr>
                <a:spLocks noChangeArrowheads="1"/>
              </p:cNvSpPr>
              <p:nvPr/>
            </p:nvSpPr>
            <p:spPr bwMode="auto">
              <a:xfrm>
                <a:off x="3420" y="3355"/>
                <a:ext cx="105" cy="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16" name="Group 78"/>
            <p:cNvGrpSpPr>
              <a:grpSpLocks/>
            </p:cNvGrpSpPr>
            <p:nvPr/>
          </p:nvGrpSpPr>
          <p:grpSpPr bwMode="auto">
            <a:xfrm>
              <a:off x="3378" y="3512"/>
              <a:ext cx="203" cy="46"/>
              <a:chOff x="3420" y="3341"/>
              <a:chExt cx="105" cy="46"/>
            </a:xfrm>
          </p:grpSpPr>
          <p:sp>
            <p:nvSpPr>
              <p:cNvPr id="11319" name="Rectangle 79"/>
              <p:cNvSpPr>
                <a:spLocks noChangeArrowheads="1"/>
              </p:cNvSpPr>
              <p:nvPr/>
            </p:nvSpPr>
            <p:spPr bwMode="auto">
              <a:xfrm>
                <a:off x="3438" y="3341"/>
                <a:ext cx="72" cy="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0" name="Rectangle 80"/>
              <p:cNvSpPr>
                <a:spLocks noChangeArrowheads="1"/>
              </p:cNvSpPr>
              <p:nvPr/>
            </p:nvSpPr>
            <p:spPr bwMode="auto">
              <a:xfrm>
                <a:off x="3420" y="3355"/>
                <a:ext cx="105" cy="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17" name="Rectangle 81"/>
            <p:cNvSpPr>
              <a:spLocks noChangeArrowheads="1"/>
            </p:cNvSpPr>
            <p:nvPr/>
          </p:nvSpPr>
          <p:spPr bwMode="auto">
            <a:xfrm>
              <a:off x="3363" y="3561"/>
              <a:ext cx="226" cy="3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82"/>
            <p:cNvSpPr>
              <a:spLocks noChangeArrowheads="1"/>
            </p:cNvSpPr>
            <p:nvPr/>
          </p:nvSpPr>
          <p:spPr bwMode="auto">
            <a:xfrm>
              <a:off x="3382" y="3580"/>
              <a:ext cx="232" cy="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Introduction to the Physical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>
                <a:latin typeface="Comic Sans MS" pitchFamily="66" charset="0"/>
              </a:rPr>
              <a:pPr>
                <a:defRPr/>
              </a:pPr>
              <a:t>29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8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Layer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64704"/>
            <a:ext cx="8643998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The time required to transmit a character depends on both the </a:t>
            </a:r>
            <a:r>
              <a:rPr lang="en-US" sz="2400" dirty="0" smtClean="0">
                <a:solidFill>
                  <a:srgbClr val="0033CC"/>
                </a:solidFill>
                <a:latin typeface="Comic Sans MS" pitchFamily="66" charset="0"/>
              </a:rPr>
              <a:t>encoding method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/>
              <a:t>and the </a:t>
            </a:r>
            <a:r>
              <a:rPr lang="en-US" sz="2400" dirty="0" smtClean="0">
                <a:solidFill>
                  <a:srgbClr val="0033CC"/>
                </a:solidFill>
                <a:latin typeface="Comic Sans MS" pitchFamily="66" charset="0"/>
              </a:rPr>
              <a:t>signaling speed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/>
              <a:t>(i.e.,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0033CC"/>
                </a:solidFill>
              </a:rPr>
              <a:t>modulation rate </a:t>
            </a:r>
            <a:r>
              <a:rPr lang="en-US" sz="2400" dirty="0" smtClean="0"/>
              <a:t>- the number of times/sec the signal changes its voltage).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baud</a:t>
            </a:r>
            <a:r>
              <a:rPr lang="en-US" sz="2400" dirty="0" smtClean="0">
                <a:solidFill>
                  <a:schemeClr val="accent2"/>
                </a:solidFill>
              </a:rPr>
              <a:t> (D) </a:t>
            </a:r>
            <a:r>
              <a:rPr lang="en-US" sz="2400" dirty="0" smtClean="0"/>
              <a:t>- the number of changes per second.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bandwidth</a:t>
            </a:r>
            <a:r>
              <a:rPr lang="en-US" sz="2400" dirty="0" smtClean="0">
                <a:solidFill>
                  <a:schemeClr val="accent2"/>
                </a:solidFill>
              </a:rPr>
              <a:t> (H) </a:t>
            </a:r>
            <a:r>
              <a:rPr lang="en-US" sz="2400" dirty="0" smtClean="0"/>
              <a:t>- the range of frequencies that is passed by a channel. The transmitted signal is constrained by the transmitter and the nature of the transmission medium in cycles/sec (hertz).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channel capacity</a:t>
            </a:r>
            <a:r>
              <a:rPr lang="en-US" sz="2400" dirty="0" smtClean="0">
                <a:solidFill>
                  <a:schemeClr val="accent2"/>
                </a:solidFill>
              </a:rPr>
              <a:t> (C) </a:t>
            </a:r>
            <a:r>
              <a:rPr lang="en-US" sz="2400" dirty="0" smtClean="0"/>
              <a:t>– the  rate at which data can be transmitted over a given channel under given conditions.</a:t>
            </a:r>
            <a:r>
              <a:rPr lang="en-US" sz="2400" dirty="0" smtClean="0">
                <a:solidFill>
                  <a:srgbClr val="008000"/>
                </a:solidFill>
              </a:rPr>
              <a:t>{This is also referred to as data rate (R).}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Introduction to the Physical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1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Layer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95400"/>
            <a:ext cx="8568952" cy="4800600"/>
          </a:xfrm>
        </p:spPr>
        <p:txBody>
          <a:bodyPr/>
          <a:lstStyle/>
          <a:p>
            <a:r>
              <a:rPr lang="en-US" dirty="0" smtClean="0"/>
              <a:t>Definitions (</a:t>
            </a:r>
            <a:r>
              <a:rPr lang="en-US" dirty="0" smtClean="0">
                <a:solidFill>
                  <a:srgbClr val="800000"/>
                </a:solidFill>
              </a:rPr>
              <a:t>analog</a:t>
            </a:r>
            <a:r>
              <a:rPr lang="en-US" dirty="0" smtClean="0"/>
              <a:t> versus </a:t>
            </a:r>
            <a:r>
              <a:rPr lang="en-US" dirty="0" smtClean="0">
                <a:solidFill>
                  <a:srgbClr val="800000"/>
                </a:solidFill>
              </a:rPr>
              <a:t>digital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Multiplexing (</a:t>
            </a:r>
            <a:r>
              <a:rPr lang="en-US" dirty="0" smtClean="0">
                <a:solidFill>
                  <a:srgbClr val="800000"/>
                </a:solidFill>
              </a:rPr>
              <a:t>FDM, TDM, statistical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Transmission Media (</a:t>
            </a:r>
            <a:r>
              <a:rPr lang="en-US" dirty="0" smtClean="0">
                <a:solidFill>
                  <a:srgbClr val="800000"/>
                </a:solidFill>
              </a:rPr>
              <a:t>UTP, Coax, Fiber, Radio, Satellite</a:t>
            </a:r>
            <a:r>
              <a:rPr lang="en-US" dirty="0" smtClean="0"/>
              <a:t>)</a:t>
            </a:r>
          </a:p>
          <a:p>
            <a:r>
              <a:rPr lang="en-US" dirty="0" smtClean="0"/>
              <a:t>End System Choices (</a:t>
            </a:r>
            <a:r>
              <a:rPr lang="en-US" dirty="0" smtClean="0">
                <a:solidFill>
                  <a:srgbClr val="800000"/>
                </a:solidFill>
              </a:rPr>
              <a:t>Dial-Up, ADSL, </a:t>
            </a:r>
            <a:r>
              <a:rPr lang="en-US" dirty="0" err="1" smtClean="0">
                <a:solidFill>
                  <a:srgbClr val="800000"/>
                </a:solidFill>
              </a:rPr>
              <a:t>Cable,Ethernet</a:t>
            </a:r>
            <a:r>
              <a:rPr lang="en-US" dirty="0" smtClean="0">
                <a:solidFill>
                  <a:srgbClr val="800000"/>
                </a:solidFill>
              </a:rPr>
              <a:t>, </a:t>
            </a:r>
            <a:r>
              <a:rPr lang="en-US" dirty="0">
                <a:solidFill>
                  <a:srgbClr val="800000"/>
                </a:solidFill>
              </a:rPr>
              <a:t>W</a:t>
            </a:r>
            <a:r>
              <a:rPr lang="en-US" dirty="0" smtClean="0">
                <a:solidFill>
                  <a:srgbClr val="800000"/>
                </a:solidFill>
              </a:rPr>
              <a:t>ireless AP, </a:t>
            </a:r>
            <a:r>
              <a:rPr lang="en-US" dirty="0" smtClean="0">
                <a:solidFill>
                  <a:srgbClr val="800000"/>
                </a:solidFill>
              </a:rPr>
              <a:t>Fiber-to-the Home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Residential Configurations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Introduction to the Physical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82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Modulation Rate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Introduction to the Physical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6" name="Picture 102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214422"/>
            <a:ext cx="424523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028"/>
          <p:cNvSpPr>
            <a:spLocks noChangeArrowheads="1"/>
          </p:cNvSpPr>
          <p:nvPr/>
        </p:nvSpPr>
        <p:spPr bwMode="auto">
          <a:xfrm>
            <a:off x="7500958" y="5643578"/>
            <a:ext cx="1500198" cy="584775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006600"/>
                </a:solidFill>
              </a:rPr>
              <a:t>DCC</a:t>
            </a:r>
            <a:r>
              <a:rPr lang="en-US" sz="1600" b="1" dirty="0">
                <a:solidFill>
                  <a:schemeClr val="accent1"/>
                </a:solidFill>
              </a:rPr>
              <a:t> 6</a:t>
            </a:r>
            <a:r>
              <a:rPr lang="en-US" sz="1600" b="1" baseline="30000" dirty="0">
                <a:solidFill>
                  <a:schemeClr val="accent1"/>
                </a:solidFill>
              </a:rPr>
              <a:t>th</a:t>
            </a:r>
            <a:r>
              <a:rPr lang="en-US" sz="1600" b="1" dirty="0">
                <a:solidFill>
                  <a:schemeClr val="accent1"/>
                </a:solidFill>
              </a:rPr>
              <a:t> </a:t>
            </a:r>
            <a:r>
              <a:rPr lang="en-US" sz="1600" b="1" dirty="0" smtClean="0">
                <a:solidFill>
                  <a:schemeClr val="accent1"/>
                </a:solidFill>
              </a:rPr>
              <a:t>Ed.</a:t>
            </a:r>
          </a:p>
          <a:p>
            <a:pPr algn="ctr" eaLnBrk="1" hangingPunct="1"/>
            <a:r>
              <a:rPr lang="en-US" sz="1600" b="1" dirty="0" smtClean="0">
                <a:solidFill>
                  <a:schemeClr val="accent1"/>
                </a:solidFill>
              </a:rPr>
              <a:t>Stallings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sp>
        <p:nvSpPr>
          <p:cNvPr id="8" name="Rectangle 1029"/>
          <p:cNvSpPr>
            <a:spLocks noChangeArrowheads="1"/>
          </p:cNvSpPr>
          <p:nvPr/>
        </p:nvSpPr>
        <p:spPr bwMode="auto">
          <a:xfrm>
            <a:off x="1000100" y="4714885"/>
            <a:ext cx="2000264" cy="928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>
                <a:solidFill>
                  <a:srgbClr val="A50021"/>
                </a:solidFill>
              </a:rPr>
              <a:t>modulation rate</a:t>
            </a:r>
          </a:p>
          <a:p>
            <a:pPr algn="ctr"/>
            <a:r>
              <a:rPr lang="en-US" sz="1800" b="1" dirty="0">
                <a:solidFill>
                  <a:srgbClr val="A50021"/>
                </a:solidFill>
              </a:rPr>
              <a:t>is doubled</a:t>
            </a:r>
          </a:p>
        </p:txBody>
      </p:sp>
      <p:sp>
        <p:nvSpPr>
          <p:cNvPr id="9" name="Line 1032"/>
          <p:cNvSpPr>
            <a:spLocks noChangeShapeType="1"/>
          </p:cNvSpPr>
          <p:nvPr/>
        </p:nvSpPr>
        <p:spPr bwMode="auto">
          <a:xfrm flipV="1">
            <a:off x="2928926" y="4214818"/>
            <a:ext cx="928694" cy="71438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3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 and Digital Signaling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8472518" cy="4800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33CC"/>
                </a:solidFill>
              </a:rPr>
              <a:t>signals:: </a:t>
            </a:r>
            <a:r>
              <a:rPr lang="en-US" dirty="0" smtClean="0"/>
              <a:t>electric or electromagnetic encoding of data.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33CC"/>
                </a:solidFill>
              </a:rPr>
              <a:t>signaling::  </a:t>
            </a:r>
            <a:r>
              <a:rPr lang="en-US" dirty="0" smtClean="0"/>
              <a:t>is the act of propagating the signal along a suitable medium.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Analog signal </a:t>
            </a:r>
            <a:r>
              <a:rPr lang="en-US" dirty="0" smtClean="0"/>
              <a:t>– a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continuously varying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electromagnetic wave that may be propagated over a variety of medium depending on the spectrum (e.g., wire, twisted pair, coaxial cable, fiber optic cable and atmosphere or space  propagation).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Introduction to the Physical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44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 and Digital Signaling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digital signal </a:t>
            </a:r>
            <a:r>
              <a:rPr lang="en-US" dirty="0" smtClean="0"/>
              <a:t>– a sequence of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voltage pulses</a:t>
            </a:r>
            <a:r>
              <a:rPr lang="en-US" dirty="0" smtClean="0"/>
              <a:t> that may be transmitted over a wire medium.</a:t>
            </a:r>
          </a:p>
          <a:p>
            <a:pPr marL="609600" indent="-609600">
              <a:buFontTx/>
              <a:buNone/>
            </a:pPr>
            <a:r>
              <a:rPr lang="en-US" dirty="0" smtClean="0"/>
              <a:t>Note – analog signals to represent analog data and digital signals to represent digital data are </a:t>
            </a:r>
            <a:r>
              <a:rPr lang="en-US" dirty="0" smtClean="0">
                <a:solidFill>
                  <a:srgbClr val="008000"/>
                </a:solidFill>
              </a:rPr>
              <a:t>not</a:t>
            </a:r>
            <a:r>
              <a:rPr lang="en-US" dirty="0" smtClean="0"/>
              <a:t> the only possibilities.</a:t>
            </a:r>
          </a:p>
          <a:p>
            <a:pPr marL="609600" indent="-609600">
              <a:buFontTx/>
              <a:buNone/>
            </a:pPr>
            <a:r>
              <a:rPr lang="en-US" dirty="0" smtClean="0"/>
              <a:t>There is where </a:t>
            </a:r>
            <a:r>
              <a:rPr lang="en-US" dirty="0" smtClean="0">
                <a:solidFill>
                  <a:srgbClr val="008000"/>
                </a:solidFill>
              </a:rPr>
              <a:t>modems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codecs</a:t>
            </a:r>
            <a:r>
              <a:rPr lang="en-US" dirty="0" smtClean="0"/>
              <a:t> come into the picture.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Introduction to the Physical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89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 </a:t>
            </a:r>
            <a:r>
              <a:rPr lang="en-US" dirty="0" err="1" smtClean="0"/>
              <a:t>vs</a:t>
            </a:r>
            <a:r>
              <a:rPr lang="en-US" dirty="0" smtClean="0"/>
              <a:t> Digital </a:t>
            </a:r>
            <a:r>
              <a:rPr lang="en-US" sz="3600" dirty="0" smtClean="0"/>
              <a:t>(three contexts)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Introduction to the Physical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08849" y="945533"/>
            <a:ext cx="6606423" cy="5483863"/>
          </a:xfrm>
          <a:prstGeom prst="rect">
            <a:avLst/>
          </a:prstGeom>
          <a:noFill/>
        </p:spPr>
      </p:pic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4572000" y="4592647"/>
            <a:ext cx="214314" cy="193675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072330" y="4643446"/>
            <a:ext cx="214314" cy="193675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072330" y="5878531"/>
            <a:ext cx="214314" cy="193675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1028"/>
          <p:cNvSpPr>
            <a:spLocks noChangeArrowheads="1"/>
          </p:cNvSpPr>
          <p:nvPr/>
        </p:nvSpPr>
        <p:spPr bwMode="auto">
          <a:xfrm>
            <a:off x="7500958" y="5643578"/>
            <a:ext cx="1500198" cy="584775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006600"/>
                </a:solidFill>
              </a:rPr>
              <a:t>DCC</a:t>
            </a:r>
            <a:r>
              <a:rPr lang="en-US" sz="1600" b="1" dirty="0">
                <a:solidFill>
                  <a:schemeClr val="accent1"/>
                </a:solidFill>
              </a:rPr>
              <a:t> 6</a:t>
            </a:r>
            <a:r>
              <a:rPr lang="en-US" sz="1600" b="1" baseline="30000" dirty="0">
                <a:solidFill>
                  <a:schemeClr val="accent1"/>
                </a:solidFill>
              </a:rPr>
              <a:t>th</a:t>
            </a:r>
            <a:r>
              <a:rPr lang="en-US" sz="1600" b="1" dirty="0">
                <a:solidFill>
                  <a:schemeClr val="accent1"/>
                </a:solidFill>
              </a:rPr>
              <a:t> </a:t>
            </a:r>
            <a:r>
              <a:rPr lang="en-US" sz="1600" b="1" dirty="0" smtClean="0">
                <a:solidFill>
                  <a:schemeClr val="accent1"/>
                </a:solidFill>
              </a:rPr>
              <a:t>Ed.</a:t>
            </a:r>
          </a:p>
          <a:p>
            <a:pPr algn="ctr" eaLnBrk="1" hangingPunct="1"/>
            <a:r>
              <a:rPr lang="en-US" sz="1600" b="1" dirty="0" smtClean="0">
                <a:solidFill>
                  <a:schemeClr val="accent1"/>
                </a:solidFill>
              </a:rPr>
              <a:t>Stallings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18264" y="2596842"/>
            <a:ext cx="10086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</a:rPr>
              <a:t>modem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09955" y="1556792"/>
            <a:ext cx="9028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code</a:t>
            </a:r>
            <a:r>
              <a:rPr lang="en-US" b="1" dirty="0">
                <a:solidFill>
                  <a:srgbClr val="C00000"/>
                </a:solidFill>
              </a:rPr>
              <a:t>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4424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Introduction to the Physical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Multiplexing</a:t>
            </a: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1552575" y="4318014"/>
            <a:ext cx="1739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1538288" y="4843476"/>
            <a:ext cx="1739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>
            <a:off x="1550988" y="3778264"/>
            <a:ext cx="1739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29"/>
          <p:cNvSpPr>
            <a:spLocks noChangeArrowheads="1"/>
          </p:cNvSpPr>
          <p:nvPr/>
        </p:nvSpPr>
        <p:spPr bwMode="auto">
          <a:xfrm>
            <a:off x="6691313" y="4186251"/>
            <a:ext cx="666750" cy="346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i="0">
                <a:latin typeface="Times New Roman" pitchFamily="18" charset="0"/>
              </a:rPr>
              <a:t>MUX</a:t>
            </a:r>
          </a:p>
        </p:txBody>
      </p:sp>
      <p:sp>
        <p:nvSpPr>
          <p:cNvPr id="35" name="Rectangle 30"/>
          <p:cNvSpPr>
            <a:spLocks noChangeArrowheads="1"/>
          </p:cNvSpPr>
          <p:nvPr/>
        </p:nvSpPr>
        <p:spPr bwMode="auto">
          <a:xfrm>
            <a:off x="5011738" y="4186251"/>
            <a:ext cx="666750" cy="346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i="0">
                <a:latin typeface="Times New Roman" pitchFamily="18" charset="0"/>
              </a:rPr>
              <a:t>MUX</a:t>
            </a:r>
          </a:p>
        </p:txBody>
      </p:sp>
      <p:sp>
        <p:nvSpPr>
          <p:cNvPr id="36" name="Line 31"/>
          <p:cNvSpPr>
            <a:spLocks noChangeShapeType="1"/>
          </p:cNvSpPr>
          <p:nvPr/>
        </p:nvSpPr>
        <p:spPr bwMode="auto">
          <a:xfrm>
            <a:off x="4662488" y="3843351"/>
            <a:ext cx="323850" cy="395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2"/>
          <p:cNvSpPr>
            <a:spLocks noChangeShapeType="1"/>
          </p:cNvSpPr>
          <p:nvPr/>
        </p:nvSpPr>
        <p:spPr bwMode="auto">
          <a:xfrm>
            <a:off x="4662488" y="4348176"/>
            <a:ext cx="338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3"/>
          <p:cNvSpPr>
            <a:spLocks noChangeShapeType="1"/>
          </p:cNvSpPr>
          <p:nvPr/>
        </p:nvSpPr>
        <p:spPr bwMode="auto">
          <a:xfrm flipV="1">
            <a:off x="4648200" y="4443426"/>
            <a:ext cx="338138" cy="42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4"/>
          <p:cNvSpPr>
            <a:spLocks noChangeShapeType="1"/>
          </p:cNvSpPr>
          <p:nvPr/>
        </p:nvSpPr>
        <p:spPr bwMode="auto">
          <a:xfrm>
            <a:off x="5711825" y="4329126"/>
            <a:ext cx="954088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5"/>
          <p:cNvSpPr>
            <a:spLocks noChangeShapeType="1"/>
          </p:cNvSpPr>
          <p:nvPr/>
        </p:nvSpPr>
        <p:spPr bwMode="auto">
          <a:xfrm flipV="1">
            <a:off x="7392988" y="3903676"/>
            <a:ext cx="366712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36"/>
          <p:cNvSpPr>
            <a:spLocks noChangeShapeType="1"/>
          </p:cNvSpPr>
          <p:nvPr/>
        </p:nvSpPr>
        <p:spPr bwMode="auto">
          <a:xfrm>
            <a:off x="7378700" y="4376751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37"/>
          <p:cNvSpPr>
            <a:spLocks noChangeShapeType="1"/>
          </p:cNvSpPr>
          <p:nvPr/>
        </p:nvSpPr>
        <p:spPr bwMode="auto">
          <a:xfrm>
            <a:off x="7378700" y="4500576"/>
            <a:ext cx="381000" cy="350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38"/>
          <p:cNvSpPr>
            <a:spLocks noChangeArrowheads="1"/>
          </p:cNvSpPr>
          <p:nvPr/>
        </p:nvSpPr>
        <p:spPr bwMode="auto">
          <a:xfrm>
            <a:off x="481013" y="3313126"/>
            <a:ext cx="434975" cy="3635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i="0">
                <a:latin typeface="Times New Roman" pitchFamily="18" charset="0"/>
              </a:rPr>
              <a:t>(a)</a:t>
            </a:r>
          </a:p>
        </p:txBody>
      </p:sp>
      <p:sp>
        <p:nvSpPr>
          <p:cNvPr id="44" name="Rectangle 39"/>
          <p:cNvSpPr>
            <a:spLocks noChangeArrowheads="1"/>
          </p:cNvSpPr>
          <p:nvPr/>
        </p:nvSpPr>
        <p:spPr bwMode="auto">
          <a:xfrm>
            <a:off x="3836988" y="3327414"/>
            <a:ext cx="447675" cy="36353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i="0">
                <a:latin typeface="Times New Roman" pitchFamily="18" charset="0"/>
              </a:rPr>
              <a:t>(b)</a:t>
            </a:r>
          </a:p>
        </p:txBody>
      </p:sp>
      <p:sp>
        <p:nvSpPr>
          <p:cNvPr id="45" name="Rectangle 40"/>
          <p:cNvSpPr>
            <a:spLocks noChangeArrowheads="1"/>
          </p:cNvSpPr>
          <p:nvPr/>
        </p:nvSpPr>
        <p:spPr bwMode="auto">
          <a:xfrm>
            <a:off x="5800725" y="3692539"/>
            <a:ext cx="744538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1" i="0">
                <a:latin typeface="Times New Roman" pitchFamily="18" charset="0"/>
              </a:rPr>
              <a:t>Trunk</a:t>
            </a:r>
          </a:p>
          <a:p>
            <a:pPr algn="l" eaLnBrk="0" hangingPunct="0"/>
            <a:r>
              <a:rPr lang="en-US" sz="1600" b="1" i="0">
                <a:latin typeface="Times New Roman" pitchFamily="18" charset="0"/>
              </a:rPr>
              <a:t>group</a:t>
            </a:r>
          </a:p>
        </p:txBody>
      </p:sp>
      <p:sp>
        <p:nvSpPr>
          <p:cNvPr id="46" name="Line 41"/>
          <p:cNvSpPr>
            <a:spLocks noChangeShapeType="1"/>
          </p:cNvSpPr>
          <p:nvPr/>
        </p:nvSpPr>
        <p:spPr bwMode="auto">
          <a:xfrm>
            <a:off x="5710238" y="4406914"/>
            <a:ext cx="954087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46"/>
          <p:cNvSpPr/>
          <p:nvPr/>
        </p:nvSpPr>
        <p:spPr bwMode="auto">
          <a:xfrm>
            <a:off x="1142976" y="3586170"/>
            <a:ext cx="414334" cy="414334"/>
          </a:xfrm>
          <a:prstGeom prst="ellipse">
            <a:avLst/>
          </a:prstGeom>
          <a:solidFill>
            <a:srgbClr val="FFFFCC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</a:t>
            </a:r>
          </a:p>
        </p:txBody>
      </p:sp>
      <p:sp>
        <p:nvSpPr>
          <p:cNvPr id="49" name="Oval 48"/>
          <p:cNvSpPr/>
          <p:nvPr/>
        </p:nvSpPr>
        <p:spPr bwMode="auto">
          <a:xfrm>
            <a:off x="3286116" y="3586170"/>
            <a:ext cx="414334" cy="414334"/>
          </a:xfrm>
          <a:prstGeom prst="ellipse">
            <a:avLst/>
          </a:prstGeom>
          <a:solidFill>
            <a:srgbClr val="FFFFCC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7715272" y="3657608"/>
            <a:ext cx="414334" cy="414334"/>
          </a:xfrm>
          <a:prstGeom prst="ellipse">
            <a:avLst/>
          </a:prstGeom>
          <a:solidFill>
            <a:srgbClr val="FFFFCC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</a:t>
            </a:r>
          </a:p>
        </p:txBody>
      </p:sp>
      <p:sp>
        <p:nvSpPr>
          <p:cNvPr id="51" name="Oval 50"/>
          <p:cNvSpPr/>
          <p:nvPr/>
        </p:nvSpPr>
        <p:spPr bwMode="auto">
          <a:xfrm>
            <a:off x="4286248" y="3514732"/>
            <a:ext cx="414334" cy="414334"/>
          </a:xfrm>
          <a:prstGeom prst="ellipse">
            <a:avLst/>
          </a:prstGeom>
          <a:solidFill>
            <a:srgbClr val="FFFFCC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</a:t>
            </a:r>
          </a:p>
        </p:txBody>
      </p:sp>
      <p:sp>
        <p:nvSpPr>
          <p:cNvPr id="53" name="Oval 52"/>
          <p:cNvSpPr/>
          <p:nvPr/>
        </p:nvSpPr>
        <p:spPr bwMode="auto">
          <a:xfrm>
            <a:off x="7786710" y="4157674"/>
            <a:ext cx="414334" cy="414334"/>
          </a:xfrm>
          <a:prstGeom prst="ellipse">
            <a:avLst/>
          </a:prstGeom>
          <a:solidFill>
            <a:srgbClr val="FFFFCC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B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3286116" y="4086236"/>
            <a:ext cx="414334" cy="414334"/>
          </a:xfrm>
          <a:prstGeom prst="ellipse">
            <a:avLst/>
          </a:prstGeom>
          <a:solidFill>
            <a:srgbClr val="FFFFCC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B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1142976" y="4086236"/>
            <a:ext cx="414334" cy="414334"/>
          </a:xfrm>
          <a:prstGeom prst="ellipse">
            <a:avLst/>
          </a:prstGeom>
          <a:solidFill>
            <a:srgbClr val="FFFFCC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B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4286248" y="4157674"/>
            <a:ext cx="414334" cy="414334"/>
          </a:xfrm>
          <a:prstGeom prst="ellipse">
            <a:avLst/>
          </a:prstGeom>
          <a:solidFill>
            <a:srgbClr val="FFFFCC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B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7715272" y="4729178"/>
            <a:ext cx="414334" cy="414334"/>
          </a:xfrm>
          <a:prstGeom prst="ellipse">
            <a:avLst/>
          </a:prstGeom>
          <a:solidFill>
            <a:srgbClr val="FFFFCC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C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142976" y="4657740"/>
            <a:ext cx="414334" cy="414334"/>
          </a:xfrm>
          <a:prstGeom prst="ellipse">
            <a:avLst/>
          </a:prstGeom>
          <a:solidFill>
            <a:srgbClr val="FFFFCC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C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4300542" y="4729178"/>
            <a:ext cx="414334" cy="414334"/>
          </a:xfrm>
          <a:prstGeom prst="ellipse">
            <a:avLst/>
          </a:prstGeom>
          <a:solidFill>
            <a:srgbClr val="FFFFCC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C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3300410" y="4657740"/>
            <a:ext cx="414334" cy="414334"/>
          </a:xfrm>
          <a:prstGeom prst="ellipse">
            <a:avLst/>
          </a:prstGeom>
          <a:solidFill>
            <a:srgbClr val="FFFFCC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C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1" name="Text Box 240"/>
          <p:cNvSpPr txBox="1">
            <a:spLocks noChangeArrowheads="1"/>
          </p:cNvSpPr>
          <p:nvPr/>
        </p:nvSpPr>
        <p:spPr bwMode="auto">
          <a:xfrm>
            <a:off x="7000906" y="5815032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pPr eaLnBrk="0" hangingPunct="0"/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8" name="Rectangle 3"/>
          <p:cNvSpPr txBox="1">
            <a:spLocks noChangeArrowheads="1"/>
          </p:cNvSpPr>
          <p:nvPr/>
        </p:nvSpPr>
        <p:spPr bwMode="auto">
          <a:xfrm>
            <a:off x="142876" y="1428736"/>
            <a:ext cx="878684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Multiplexing {general definition} ::</a:t>
            </a:r>
          </a:p>
          <a:p>
            <a:pPr marL="225425" marR="0" lvl="0" indent="-2254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 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Sharing a resource over time.</a:t>
            </a:r>
          </a:p>
          <a:p>
            <a:pPr marL="225425" marR="0" lvl="0" indent="-2254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27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>
          <a:xfrm>
            <a:off x="439738" y="-142900"/>
            <a:ext cx="8462962" cy="1143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3200" dirty="0" smtClean="0"/>
              <a:t>Frequency Division Multiplexing (FDM) </a:t>
            </a:r>
            <a:r>
              <a:rPr lang="en-US" sz="3200" dirty="0" err="1" smtClean="0"/>
              <a:t>vs</a:t>
            </a:r>
            <a:r>
              <a:rPr lang="en-US" sz="3200" dirty="0" smtClean="0"/>
              <a:t> Time Division Multiplexing (TDM)</a:t>
            </a:r>
            <a:endParaRPr lang="fr-FR" sz="3200" dirty="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93700" y="1471597"/>
            <a:ext cx="7239000" cy="2438400"/>
            <a:chOff x="288" y="1007"/>
            <a:chExt cx="4560" cy="1536"/>
          </a:xfrm>
        </p:grpSpPr>
        <p:sp>
          <p:nvSpPr>
            <p:cNvPr id="64611" name="Text Box 4"/>
            <p:cNvSpPr txBox="1">
              <a:spLocks noChangeArrowheads="1"/>
            </p:cNvSpPr>
            <p:nvPr/>
          </p:nvSpPr>
          <p:spPr bwMode="auto">
            <a:xfrm>
              <a:off x="288" y="1007"/>
              <a:ext cx="5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FDM</a:t>
              </a:r>
              <a:endParaRPr lang="fr-FR">
                <a:latin typeface="Arial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20" y="1392"/>
              <a:ext cx="4128" cy="1151"/>
              <a:chOff x="720" y="1392"/>
              <a:chExt cx="4128" cy="1151"/>
            </a:xfrm>
          </p:grpSpPr>
          <p:sp>
            <p:nvSpPr>
              <p:cNvPr id="64613" name="Line 6"/>
              <p:cNvSpPr>
                <a:spLocks noChangeShapeType="1"/>
              </p:cNvSpPr>
              <p:nvPr/>
            </p:nvSpPr>
            <p:spPr bwMode="auto">
              <a:xfrm flipV="1">
                <a:off x="1728" y="1392"/>
                <a:ext cx="0" cy="81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614" name="Text Box 7"/>
              <p:cNvSpPr txBox="1">
                <a:spLocks noChangeArrowheads="1"/>
              </p:cNvSpPr>
              <p:nvPr/>
            </p:nvSpPr>
            <p:spPr bwMode="auto">
              <a:xfrm>
                <a:off x="720" y="1680"/>
                <a:ext cx="9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>
                    <a:latin typeface="Arial" charset="0"/>
                  </a:rPr>
                  <a:t>frequency</a:t>
                </a:r>
                <a:endParaRPr lang="fr-FR">
                  <a:latin typeface="Arial" charset="0"/>
                </a:endParaRPr>
              </a:p>
            </p:txBody>
          </p:sp>
          <p:sp>
            <p:nvSpPr>
              <p:cNvPr id="64615" name="Line 8"/>
              <p:cNvSpPr>
                <a:spLocks noChangeShapeType="1"/>
              </p:cNvSpPr>
              <p:nvPr/>
            </p:nvSpPr>
            <p:spPr bwMode="auto">
              <a:xfrm>
                <a:off x="1728" y="2208"/>
                <a:ext cx="31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616" name="Text Box 9"/>
              <p:cNvSpPr txBox="1">
                <a:spLocks noChangeArrowheads="1"/>
              </p:cNvSpPr>
              <p:nvPr/>
            </p:nvSpPr>
            <p:spPr bwMode="auto">
              <a:xfrm>
                <a:off x="3048" y="2255"/>
                <a:ext cx="47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>
                    <a:latin typeface="Arial" charset="0"/>
                  </a:rPr>
                  <a:t>time</a:t>
                </a:r>
                <a:endParaRPr lang="fr-FR">
                  <a:latin typeface="Arial" charset="0"/>
                </a:endParaRPr>
              </a:p>
            </p:txBody>
          </p:sp>
          <p:sp>
            <p:nvSpPr>
              <p:cNvPr id="64617" name="Rectangle 10"/>
              <p:cNvSpPr>
                <a:spLocks noChangeArrowheads="1"/>
              </p:cNvSpPr>
              <p:nvPr/>
            </p:nvSpPr>
            <p:spPr bwMode="auto">
              <a:xfrm>
                <a:off x="1776" y="1584"/>
                <a:ext cx="2880" cy="57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2743200" y="2400284"/>
            <a:ext cx="4572000" cy="2286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2743200" y="2628884"/>
            <a:ext cx="4572000" cy="228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2743200" y="2857484"/>
            <a:ext cx="45720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2743200" y="3086084"/>
            <a:ext cx="4572000" cy="228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81000" y="4037014"/>
            <a:ext cx="7239000" cy="2349500"/>
            <a:chOff x="288" y="2543"/>
            <a:chExt cx="4560" cy="1480"/>
          </a:xfrm>
        </p:grpSpPr>
        <p:sp>
          <p:nvSpPr>
            <p:cNvPr id="64605" name="Text Box 16"/>
            <p:cNvSpPr txBox="1">
              <a:spLocks noChangeArrowheads="1"/>
            </p:cNvSpPr>
            <p:nvPr/>
          </p:nvSpPr>
          <p:spPr bwMode="auto">
            <a:xfrm>
              <a:off x="288" y="2543"/>
              <a:ext cx="5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TDM</a:t>
              </a:r>
              <a:endParaRPr lang="fr-FR">
                <a:latin typeface="Arial" charset="0"/>
              </a:endParaRPr>
            </a:p>
          </p:txBody>
        </p:sp>
        <p:sp>
          <p:nvSpPr>
            <p:cNvPr id="64606" name="Line 17"/>
            <p:cNvSpPr>
              <a:spLocks noChangeShapeType="1"/>
            </p:cNvSpPr>
            <p:nvPr/>
          </p:nvSpPr>
          <p:spPr bwMode="auto">
            <a:xfrm flipV="1">
              <a:off x="1728" y="2977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07" name="Text Box 18"/>
            <p:cNvSpPr txBox="1">
              <a:spLocks noChangeArrowheads="1"/>
            </p:cNvSpPr>
            <p:nvPr/>
          </p:nvSpPr>
          <p:spPr bwMode="auto">
            <a:xfrm>
              <a:off x="720" y="3240"/>
              <a:ext cx="9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latin typeface="Arial" charset="0"/>
                </a:rPr>
                <a:t>frequency</a:t>
              </a:r>
              <a:endParaRPr lang="fr-FR" dirty="0">
                <a:latin typeface="Arial" charset="0"/>
              </a:endParaRPr>
            </a:p>
          </p:txBody>
        </p:sp>
        <p:sp>
          <p:nvSpPr>
            <p:cNvPr id="64608" name="Line 19"/>
            <p:cNvSpPr>
              <a:spLocks noChangeShapeType="1"/>
            </p:cNvSpPr>
            <p:nvPr/>
          </p:nvSpPr>
          <p:spPr bwMode="auto">
            <a:xfrm>
              <a:off x="1728" y="3735"/>
              <a:ext cx="31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09" name="Text Box 20"/>
            <p:cNvSpPr txBox="1">
              <a:spLocks noChangeArrowheads="1"/>
            </p:cNvSpPr>
            <p:nvPr/>
          </p:nvSpPr>
          <p:spPr bwMode="auto">
            <a:xfrm>
              <a:off x="3048" y="3735"/>
              <a:ext cx="4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latin typeface="Arial" charset="0"/>
                </a:rPr>
                <a:t>time</a:t>
              </a:r>
              <a:endParaRPr lang="fr-FR" dirty="0">
                <a:latin typeface="Arial" charset="0"/>
              </a:endParaRPr>
            </a:p>
          </p:txBody>
        </p:sp>
        <p:sp>
          <p:nvSpPr>
            <p:cNvPr id="64610" name="Rectangle 21"/>
            <p:cNvSpPr>
              <a:spLocks noChangeArrowheads="1"/>
            </p:cNvSpPr>
            <p:nvPr/>
          </p:nvSpPr>
          <p:spPr bwMode="auto">
            <a:xfrm>
              <a:off x="1776" y="3105"/>
              <a:ext cx="2880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2743200" y="4914884"/>
            <a:ext cx="3886200" cy="914400"/>
            <a:chOff x="1776" y="3168"/>
            <a:chExt cx="2448" cy="576"/>
          </a:xfrm>
        </p:grpSpPr>
        <p:sp>
          <p:nvSpPr>
            <p:cNvPr id="64600" name="Rectangle 23"/>
            <p:cNvSpPr>
              <a:spLocks noChangeArrowheads="1"/>
            </p:cNvSpPr>
            <p:nvPr/>
          </p:nvSpPr>
          <p:spPr bwMode="auto">
            <a:xfrm>
              <a:off x="1776" y="3168"/>
              <a:ext cx="144" cy="57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601" name="Rectangle 24"/>
            <p:cNvSpPr>
              <a:spLocks noChangeArrowheads="1"/>
            </p:cNvSpPr>
            <p:nvPr/>
          </p:nvSpPr>
          <p:spPr bwMode="auto">
            <a:xfrm>
              <a:off x="2352" y="3168"/>
              <a:ext cx="144" cy="57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602" name="Rectangle 25"/>
            <p:cNvSpPr>
              <a:spLocks noChangeArrowheads="1"/>
            </p:cNvSpPr>
            <p:nvPr/>
          </p:nvSpPr>
          <p:spPr bwMode="auto">
            <a:xfrm>
              <a:off x="2928" y="3168"/>
              <a:ext cx="144" cy="57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603" name="Rectangle 26"/>
            <p:cNvSpPr>
              <a:spLocks noChangeArrowheads="1"/>
            </p:cNvSpPr>
            <p:nvPr/>
          </p:nvSpPr>
          <p:spPr bwMode="auto">
            <a:xfrm>
              <a:off x="3504" y="3168"/>
              <a:ext cx="144" cy="57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604" name="Rectangle 27"/>
            <p:cNvSpPr>
              <a:spLocks noChangeArrowheads="1"/>
            </p:cNvSpPr>
            <p:nvPr/>
          </p:nvSpPr>
          <p:spPr bwMode="auto">
            <a:xfrm>
              <a:off x="4080" y="3168"/>
              <a:ext cx="144" cy="57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2971800" y="4914884"/>
            <a:ext cx="3886200" cy="914400"/>
            <a:chOff x="1920" y="3168"/>
            <a:chExt cx="2448" cy="576"/>
          </a:xfrm>
        </p:grpSpPr>
        <p:sp>
          <p:nvSpPr>
            <p:cNvPr id="64595" name="Rectangle 29"/>
            <p:cNvSpPr>
              <a:spLocks noChangeArrowheads="1"/>
            </p:cNvSpPr>
            <p:nvPr/>
          </p:nvSpPr>
          <p:spPr bwMode="auto">
            <a:xfrm>
              <a:off x="1920" y="3168"/>
              <a:ext cx="144" cy="57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96" name="Rectangle 30"/>
            <p:cNvSpPr>
              <a:spLocks noChangeArrowheads="1"/>
            </p:cNvSpPr>
            <p:nvPr/>
          </p:nvSpPr>
          <p:spPr bwMode="auto">
            <a:xfrm>
              <a:off x="2496" y="3168"/>
              <a:ext cx="144" cy="57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97" name="Rectangle 31"/>
            <p:cNvSpPr>
              <a:spLocks noChangeArrowheads="1"/>
            </p:cNvSpPr>
            <p:nvPr/>
          </p:nvSpPr>
          <p:spPr bwMode="auto">
            <a:xfrm>
              <a:off x="3072" y="3168"/>
              <a:ext cx="144" cy="57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98" name="Rectangle 32"/>
            <p:cNvSpPr>
              <a:spLocks noChangeArrowheads="1"/>
            </p:cNvSpPr>
            <p:nvPr/>
          </p:nvSpPr>
          <p:spPr bwMode="auto">
            <a:xfrm>
              <a:off x="3648" y="3168"/>
              <a:ext cx="144" cy="57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99" name="Rectangle 33"/>
            <p:cNvSpPr>
              <a:spLocks noChangeArrowheads="1"/>
            </p:cNvSpPr>
            <p:nvPr/>
          </p:nvSpPr>
          <p:spPr bwMode="auto">
            <a:xfrm>
              <a:off x="4224" y="3168"/>
              <a:ext cx="144" cy="57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3200400" y="4914884"/>
            <a:ext cx="3886200" cy="914400"/>
            <a:chOff x="2064" y="3168"/>
            <a:chExt cx="2448" cy="576"/>
          </a:xfrm>
        </p:grpSpPr>
        <p:sp>
          <p:nvSpPr>
            <p:cNvPr id="64590" name="Rectangle 35"/>
            <p:cNvSpPr>
              <a:spLocks noChangeArrowheads="1"/>
            </p:cNvSpPr>
            <p:nvPr/>
          </p:nvSpPr>
          <p:spPr bwMode="auto">
            <a:xfrm>
              <a:off x="2064" y="3168"/>
              <a:ext cx="144" cy="57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91" name="Rectangle 36"/>
            <p:cNvSpPr>
              <a:spLocks noChangeArrowheads="1"/>
            </p:cNvSpPr>
            <p:nvPr/>
          </p:nvSpPr>
          <p:spPr bwMode="auto">
            <a:xfrm>
              <a:off x="2640" y="3168"/>
              <a:ext cx="144" cy="57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92" name="Rectangle 37"/>
            <p:cNvSpPr>
              <a:spLocks noChangeArrowheads="1"/>
            </p:cNvSpPr>
            <p:nvPr/>
          </p:nvSpPr>
          <p:spPr bwMode="auto">
            <a:xfrm>
              <a:off x="3216" y="3168"/>
              <a:ext cx="144" cy="57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93" name="Rectangle 38"/>
            <p:cNvSpPr>
              <a:spLocks noChangeArrowheads="1"/>
            </p:cNvSpPr>
            <p:nvPr/>
          </p:nvSpPr>
          <p:spPr bwMode="auto">
            <a:xfrm>
              <a:off x="3792" y="3168"/>
              <a:ext cx="144" cy="57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94" name="Rectangle 39"/>
            <p:cNvSpPr>
              <a:spLocks noChangeArrowheads="1"/>
            </p:cNvSpPr>
            <p:nvPr/>
          </p:nvSpPr>
          <p:spPr bwMode="auto">
            <a:xfrm>
              <a:off x="4368" y="3168"/>
              <a:ext cx="144" cy="57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3429000" y="4914884"/>
            <a:ext cx="3886200" cy="914400"/>
            <a:chOff x="2208" y="3168"/>
            <a:chExt cx="2448" cy="576"/>
          </a:xfrm>
        </p:grpSpPr>
        <p:sp>
          <p:nvSpPr>
            <p:cNvPr id="64585" name="Rectangle 41"/>
            <p:cNvSpPr>
              <a:spLocks noChangeArrowheads="1"/>
            </p:cNvSpPr>
            <p:nvPr/>
          </p:nvSpPr>
          <p:spPr bwMode="auto">
            <a:xfrm>
              <a:off x="2208" y="3168"/>
              <a:ext cx="144" cy="57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86" name="Rectangle 42"/>
            <p:cNvSpPr>
              <a:spLocks noChangeArrowheads="1"/>
            </p:cNvSpPr>
            <p:nvPr/>
          </p:nvSpPr>
          <p:spPr bwMode="auto">
            <a:xfrm>
              <a:off x="2784" y="3168"/>
              <a:ext cx="144" cy="57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87" name="Rectangle 43"/>
            <p:cNvSpPr>
              <a:spLocks noChangeArrowheads="1"/>
            </p:cNvSpPr>
            <p:nvPr/>
          </p:nvSpPr>
          <p:spPr bwMode="auto">
            <a:xfrm>
              <a:off x="3360" y="3168"/>
              <a:ext cx="144" cy="57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88" name="Rectangle 44"/>
            <p:cNvSpPr>
              <a:spLocks noChangeArrowheads="1"/>
            </p:cNvSpPr>
            <p:nvPr/>
          </p:nvSpPr>
          <p:spPr bwMode="auto">
            <a:xfrm>
              <a:off x="3936" y="3168"/>
              <a:ext cx="144" cy="57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89" name="Rectangle 45"/>
            <p:cNvSpPr>
              <a:spLocks noChangeArrowheads="1"/>
            </p:cNvSpPr>
            <p:nvPr/>
          </p:nvSpPr>
          <p:spPr bwMode="auto">
            <a:xfrm>
              <a:off x="4512" y="3168"/>
              <a:ext cx="144" cy="57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2743200" y="2628884"/>
            <a:ext cx="4572000" cy="457200"/>
            <a:chOff x="1776" y="1728"/>
            <a:chExt cx="2880" cy="288"/>
          </a:xfrm>
        </p:grpSpPr>
        <p:sp>
          <p:nvSpPr>
            <p:cNvPr id="64582" name="Line 47"/>
            <p:cNvSpPr>
              <a:spLocks noChangeShapeType="1"/>
            </p:cNvSpPr>
            <p:nvPr/>
          </p:nvSpPr>
          <p:spPr bwMode="auto">
            <a:xfrm flipV="1">
              <a:off x="1776" y="1728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3" name="Line 48"/>
            <p:cNvSpPr>
              <a:spLocks noChangeShapeType="1"/>
            </p:cNvSpPr>
            <p:nvPr/>
          </p:nvSpPr>
          <p:spPr bwMode="auto">
            <a:xfrm flipV="1">
              <a:off x="1776" y="1872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584" name="Line 49"/>
            <p:cNvSpPr>
              <a:spLocks noChangeShapeType="1"/>
            </p:cNvSpPr>
            <p:nvPr/>
          </p:nvSpPr>
          <p:spPr bwMode="auto">
            <a:xfrm flipV="1">
              <a:off x="1776" y="2016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50"/>
          <p:cNvGrpSpPr>
            <a:grpSpLocks/>
          </p:cNvGrpSpPr>
          <p:nvPr/>
        </p:nvGrpSpPr>
        <p:grpSpPr bwMode="auto">
          <a:xfrm>
            <a:off x="2971800" y="4914884"/>
            <a:ext cx="4114800" cy="914400"/>
            <a:chOff x="1920" y="3168"/>
            <a:chExt cx="2592" cy="576"/>
          </a:xfrm>
        </p:grpSpPr>
        <p:sp>
          <p:nvSpPr>
            <p:cNvPr id="64563" name="Line 51"/>
            <p:cNvSpPr>
              <a:spLocks noChangeShapeType="1"/>
            </p:cNvSpPr>
            <p:nvPr/>
          </p:nvSpPr>
          <p:spPr bwMode="auto">
            <a:xfrm>
              <a:off x="192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64" name="Line 52"/>
            <p:cNvSpPr>
              <a:spLocks noChangeShapeType="1"/>
            </p:cNvSpPr>
            <p:nvPr/>
          </p:nvSpPr>
          <p:spPr bwMode="auto">
            <a:xfrm>
              <a:off x="206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65" name="Line 53"/>
            <p:cNvSpPr>
              <a:spLocks noChangeShapeType="1"/>
            </p:cNvSpPr>
            <p:nvPr/>
          </p:nvSpPr>
          <p:spPr bwMode="auto">
            <a:xfrm>
              <a:off x="220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66" name="Line 54"/>
            <p:cNvSpPr>
              <a:spLocks noChangeShapeType="1"/>
            </p:cNvSpPr>
            <p:nvPr/>
          </p:nvSpPr>
          <p:spPr bwMode="auto">
            <a:xfrm>
              <a:off x="235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67" name="Line 55"/>
            <p:cNvSpPr>
              <a:spLocks noChangeShapeType="1"/>
            </p:cNvSpPr>
            <p:nvPr/>
          </p:nvSpPr>
          <p:spPr bwMode="auto">
            <a:xfrm>
              <a:off x="249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68" name="Line 56"/>
            <p:cNvSpPr>
              <a:spLocks noChangeShapeType="1"/>
            </p:cNvSpPr>
            <p:nvPr/>
          </p:nvSpPr>
          <p:spPr bwMode="auto">
            <a:xfrm>
              <a:off x="264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69" name="Line 57"/>
            <p:cNvSpPr>
              <a:spLocks noChangeShapeType="1"/>
            </p:cNvSpPr>
            <p:nvPr/>
          </p:nvSpPr>
          <p:spPr bwMode="auto">
            <a:xfrm>
              <a:off x="278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70" name="Line 58"/>
            <p:cNvSpPr>
              <a:spLocks noChangeShapeType="1"/>
            </p:cNvSpPr>
            <p:nvPr/>
          </p:nvSpPr>
          <p:spPr bwMode="auto">
            <a:xfrm>
              <a:off x="292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71" name="Line 59"/>
            <p:cNvSpPr>
              <a:spLocks noChangeShapeType="1"/>
            </p:cNvSpPr>
            <p:nvPr/>
          </p:nvSpPr>
          <p:spPr bwMode="auto">
            <a:xfrm>
              <a:off x="307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72" name="Line 60"/>
            <p:cNvSpPr>
              <a:spLocks noChangeShapeType="1"/>
            </p:cNvSpPr>
            <p:nvPr/>
          </p:nvSpPr>
          <p:spPr bwMode="auto">
            <a:xfrm>
              <a:off x="321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73" name="Line 61"/>
            <p:cNvSpPr>
              <a:spLocks noChangeShapeType="1"/>
            </p:cNvSpPr>
            <p:nvPr/>
          </p:nvSpPr>
          <p:spPr bwMode="auto">
            <a:xfrm>
              <a:off x="336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74" name="Line 62"/>
            <p:cNvSpPr>
              <a:spLocks noChangeShapeType="1"/>
            </p:cNvSpPr>
            <p:nvPr/>
          </p:nvSpPr>
          <p:spPr bwMode="auto">
            <a:xfrm>
              <a:off x="350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75" name="Line 63"/>
            <p:cNvSpPr>
              <a:spLocks noChangeShapeType="1"/>
            </p:cNvSpPr>
            <p:nvPr/>
          </p:nvSpPr>
          <p:spPr bwMode="auto">
            <a:xfrm>
              <a:off x="364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76" name="Line 64"/>
            <p:cNvSpPr>
              <a:spLocks noChangeShapeType="1"/>
            </p:cNvSpPr>
            <p:nvPr/>
          </p:nvSpPr>
          <p:spPr bwMode="auto">
            <a:xfrm>
              <a:off x="379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77" name="Line 65"/>
            <p:cNvSpPr>
              <a:spLocks noChangeShapeType="1"/>
            </p:cNvSpPr>
            <p:nvPr/>
          </p:nvSpPr>
          <p:spPr bwMode="auto">
            <a:xfrm>
              <a:off x="393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78" name="Line 66"/>
            <p:cNvSpPr>
              <a:spLocks noChangeShapeType="1"/>
            </p:cNvSpPr>
            <p:nvPr/>
          </p:nvSpPr>
          <p:spPr bwMode="auto">
            <a:xfrm>
              <a:off x="408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79" name="Line 67"/>
            <p:cNvSpPr>
              <a:spLocks noChangeShapeType="1"/>
            </p:cNvSpPr>
            <p:nvPr/>
          </p:nvSpPr>
          <p:spPr bwMode="auto">
            <a:xfrm>
              <a:off x="422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0" name="Line 68"/>
            <p:cNvSpPr>
              <a:spLocks noChangeShapeType="1"/>
            </p:cNvSpPr>
            <p:nvPr/>
          </p:nvSpPr>
          <p:spPr bwMode="auto">
            <a:xfrm>
              <a:off x="436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1" name="Line 69"/>
            <p:cNvSpPr>
              <a:spLocks noChangeShapeType="1"/>
            </p:cNvSpPr>
            <p:nvPr/>
          </p:nvSpPr>
          <p:spPr bwMode="auto">
            <a:xfrm>
              <a:off x="451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70"/>
          <p:cNvGrpSpPr>
            <a:grpSpLocks/>
          </p:cNvGrpSpPr>
          <p:nvPr/>
        </p:nvGrpSpPr>
        <p:grpSpPr bwMode="auto">
          <a:xfrm>
            <a:off x="2743200" y="2514584"/>
            <a:ext cx="4572000" cy="685800"/>
            <a:chOff x="1776" y="1656"/>
            <a:chExt cx="2880" cy="432"/>
          </a:xfrm>
        </p:grpSpPr>
        <p:sp>
          <p:nvSpPr>
            <p:cNvPr id="64559" name="Line 71"/>
            <p:cNvSpPr>
              <a:spLocks noChangeShapeType="1"/>
            </p:cNvSpPr>
            <p:nvPr/>
          </p:nvSpPr>
          <p:spPr bwMode="auto">
            <a:xfrm>
              <a:off x="1776" y="1656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60" name="Line 72"/>
            <p:cNvSpPr>
              <a:spLocks noChangeShapeType="1"/>
            </p:cNvSpPr>
            <p:nvPr/>
          </p:nvSpPr>
          <p:spPr bwMode="auto">
            <a:xfrm>
              <a:off x="1776" y="1800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61" name="Line 73"/>
            <p:cNvSpPr>
              <a:spLocks noChangeShapeType="1"/>
            </p:cNvSpPr>
            <p:nvPr/>
          </p:nvSpPr>
          <p:spPr bwMode="auto">
            <a:xfrm>
              <a:off x="1776" y="1944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62" name="Line 74"/>
            <p:cNvSpPr>
              <a:spLocks noChangeShapeType="1"/>
            </p:cNvSpPr>
            <p:nvPr/>
          </p:nvSpPr>
          <p:spPr bwMode="auto">
            <a:xfrm>
              <a:off x="1776" y="2088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75"/>
          <p:cNvGrpSpPr>
            <a:grpSpLocks/>
          </p:cNvGrpSpPr>
          <p:nvPr/>
        </p:nvGrpSpPr>
        <p:grpSpPr bwMode="auto">
          <a:xfrm>
            <a:off x="2857500" y="4914884"/>
            <a:ext cx="4343400" cy="914400"/>
            <a:chOff x="1848" y="3168"/>
            <a:chExt cx="2736" cy="576"/>
          </a:xfrm>
        </p:grpSpPr>
        <p:sp>
          <p:nvSpPr>
            <p:cNvPr id="64539" name="Line 76"/>
            <p:cNvSpPr>
              <a:spLocks noChangeShapeType="1"/>
            </p:cNvSpPr>
            <p:nvPr/>
          </p:nvSpPr>
          <p:spPr bwMode="auto">
            <a:xfrm>
              <a:off x="184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0" name="Line 77"/>
            <p:cNvSpPr>
              <a:spLocks noChangeShapeType="1"/>
            </p:cNvSpPr>
            <p:nvPr/>
          </p:nvSpPr>
          <p:spPr bwMode="auto">
            <a:xfrm>
              <a:off x="199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1" name="Line 78"/>
            <p:cNvSpPr>
              <a:spLocks noChangeShapeType="1"/>
            </p:cNvSpPr>
            <p:nvPr/>
          </p:nvSpPr>
          <p:spPr bwMode="auto">
            <a:xfrm>
              <a:off x="213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2" name="Line 79"/>
            <p:cNvSpPr>
              <a:spLocks noChangeShapeType="1"/>
            </p:cNvSpPr>
            <p:nvPr/>
          </p:nvSpPr>
          <p:spPr bwMode="auto">
            <a:xfrm>
              <a:off x="228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3" name="Line 80"/>
            <p:cNvSpPr>
              <a:spLocks noChangeShapeType="1"/>
            </p:cNvSpPr>
            <p:nvPr/>
          </p:nvSpPr>
          <p:spPr bwMode="auto">
            <a:xfrm>
              <a:off x="242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4" name="Line 81"/>
            <p:cNvSpPr>
              <a:spLocks noChangeShapeType="1"/>
            </p:cNvSpPr>
            <p:nvPr/>
          </p:nvSpPr>
          <p:spPr bwMode="auto">
            <a:xfrm>
              <a:off x="256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5" name="Line 82"/>
            <p:cNvSpPr>
              <a:spLocks noChangeShapeType="1"/>
            </p:cNvSpPr>
            <p:nvPr/>
          </p:nvSpPr>
          <p:spPr bwMode="auto">
            <a:xfrm>
              <a:off x="271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6" name="Line 83"/>
            <p:cNvSpPr>
              <a:spLocks noChangeShapeType="1"/>
            </p:cNvSpPr>
            <p:nvPr/>
          </p:nvSpPr>
          <p:spPr bwMode="auto">
            <a:xfrm>
              <a:off x="285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7" name="Line 84"/>
            <p:cNvSpPr>
              <a:spLocks noChangeShapeType="1"/>
            </p:cNvSpPr>
            <p:nvPr/>
          </p:nvSpPr>
          <p:spPr bwMode="auto">
            <a:xfrm>
              <a:off x="300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8" name="Line 85"/>
            <p:cNvSpPr>
              <a:spLocks noChangeShapeType="1"/>
            </p:cNvSpPr>
            <p:nvPr/>
          </p:nvSpPr>
          <p:spPr bwMode="auto">
            <a:xfrm>
              <a:off x="314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9" name="Line 86"/>
            <p:cNvSpPr>
              <a:spLocks noChangeShapeType="1"/>
            </p:cNvSpPr>
            <p:nvPr/>
          </p:nvSpPr>
          <p:spPr bwMode="auto">
            <a:xfrm>
              <a:off x="328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0" name="Line 87"/>
            <p:cNvSpPr>
              <a:spLocks noChangeShapeType="1"/>
            </p:cNvSpPr>
            <p:nvPr/>
          </p:nvSpPr>
          <p:spPr bwMode="auto">
            <a:xfrm>
              <a:off x="343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1" name="Line 88"/>
            <p:cNvSpPr>
              <a:spLocks noChangeShapeType="1"/>
            </p:cNvSpPr>
            <p:nvPr/>
          </p:nvSpPr>
          <p:spPr bwMode="auto">
            <a:xfrm>
              <a:off x="357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2" name="Line 89"/>
            <p:cNvSpPr>
              <a:spLocks noChangeShapeType="1"/>
            </p:cNvSpPr>
            <p:nvPr/>
          </p:nvSpPr>
          <p:spPr bwMode="auto">
            <a:xfrm>
              <a:off x="372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3" name="Line 90"/>
            <p:cNvSpPr>
              <a:spLocks noChangeShapeType="1"/>
            </p:cNvSpPr>
            <p:nvPr/>
          </p:nvSpPr>
          <p:spPr bwMode="auto">
            <a:xfrm>
              <a:off x="386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4" name="Line 91"/>
            <p:cNvSpPr>
              <a:spLocks noChangeShapeType="1"/>
            </p:cNvSpPr>
            <p:nvPr/>
          </p:nvSpPr>
          <p:spPr bwMode="auto">
            <a:xfrm>
              <a:off x="400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5" name="Line 92"/>
            <p:cNvSpPr>
              <a:spLocks noChangeShapeType="1"/>
            </p:cNvSpPr>
            <p:nvPr/>
          </p:nvSpPr>
          <p:spPr bwMode="auto">
            <a:xfrm>
              <a:off x="415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6" name="Line 93"/>
            <p:cNvSpPr>
              <a:spLocks noChangeShapeType="1"/>
            </p:cNvSpPr>
            <p:nvPr/>
          </p:nvSpPr>
          <p:spPr bwMode="auto">
            <a:xfrm>
              <a:off x="429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7" name="Line 94"/>
            <p:cNvSpPr>
              <a:spLocks noChangeShapeType="1"/>
            </p:cNvSpPr>
            <p:nvPr/>
          </p:nvSpPr>
          <p:spPr bwMode="auto">
            <a:xfrm>
              <a:off x="444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8" name="Line 95"/>
            <p:cNvSpPr>
              <a:spLocks noChangeShapeType="1"/>
            </p:cNvSpPr>
            <p:nvPr/>
          </p:nvSpPr>
          <p:spPr bwMode="auto">
            <a:xfrm>
              <a:off x="458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99"/>
          <p:cNvGrpSpPr>
            <a:grpSpLocks/>
          </p:cNvGrpSpPr>
          <p:nvPr/>
        </p:nvGrpSpPr>
        <p:grpSpPr bwMode="auto">
          <a:xfrm>
            <a:off x="5368925" y="1142984"/>
            <a:ext cx="2709863" cy="952500"/>
            <a:chOff x="3477" y="216"/>
            <a:chExt cx="1707" cy="600"/>
          </a:xfrm>
        </p:grpSpPr>
        <p:grpSp>
          <p:nvGrpSpPr>
            <p:cNvPr id="14" name="Group 100"/>
            <p:cNvGrpSpPr>
              <a:grpSpLocks/>
            </p:cNvGrpSpPr>
            <p:nvPr/>
          </p:nvGrpSpPr>
          <p:grpSpPr bwMode="auto">
            <a:xfrm>
              <a:off x="3477" y="528"/>
              <a:ext cx="1707" cy="288"/>
              <a:chOff x="3477" y="288"/>
              <a:chExt cx="1707" cy="288"/>
            </a:xfrm>
          </p:grpSpPr>
          <p:sp>
            <p:nvSpPr>
              <p:cNvPr id="64534" name="Text Box 101"/>
              <p:cNvSpPr txBox="1">
                <a:spLocks noChangeArrowheads="1"/>
              </p:cNvSpPr>
              <p:nvPr/>
            </p:nvSpPr>
            <p:spPr bwMode="auto">
              <a:xfrm>
                <a:off x="3477" y="288"/>
                <a:ext cx="74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>
                    <a:latin typeface="Arial" charset="0"/>
                  </a:rPr>
                  <a:t>4 users</a:t>
                </a:r>
                <a:endParaRPr lang="fr-FR">
                  <a:latin typeface="Arial" charset="0"/>
                </a:endParaRPr>
              </a:p>
            </p:txBody>
          </p:sp>
          <p:sp>
            <p:nvSpPr>
              <p:cNvPr id="64535" name="Rectangle 102"/>
              <p:cNvSpPr>
                <a:spLocks noChangeArrowheads="1"/>
              </p:cNvSpPr>
              <p:nvPr/>
            </p:nvSpPr>
            <p:spPr bwMode="auto">
              <a:xfrm>
                <a:off x="4464" y="352"/>
                <a:ext cx="144" cy="144"/>
              </a:xfrm>
              <a:prstGeom prst="rect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36" name="Rectangle 103"/>
              <p:cNvSpPr>
                <a:spLocks noChangeArrowheads="1"/>
              </p:cNvSpPr>
              <p:nvPr/>
            </p:nvSpPr>
            <p:spPr bwMode="auto">
              <a:xfrm>
                <a:off x="4656" y="352"/>
                <a:ext cx="144" cy="144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37" name="Rectangle 104"/>
              <p:cNvSpPr>
                <a:spLocks noChangeArrowheads="1"/>
              </p:cNvSpPr>
              <p:nvPr/>
            </p:nvSpPr>
            <p:spPr bwMode="auto">
              <a:xfrm>
                <a:off x="4848" y="352"/>
                <a:ext cx="144" cy="144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38" name="Rectangle 105"/>
              <p:cNvSpPr>
                <a:spLocks noChangeArrowheads="1"/>
              </p:cNvSpPr>
              <p:nvPr/>
            </p:nvSpPr>
            <p:spPr bwMode="auto">
              <a:xfrm>
                <a:off x="5040" y="352"/>
                <a:ext cx="144" cy="14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4533" name="Text Box 106"/>
            <p:cNvSpPr txBox="1">
              <a:spLocks noChangeArrowheads="1"/>
            </p:cNvSpPr>
            <p:nvPr/>
          </p:nvSpPr>
          <p:spPr bwMode="auto">
            <a:xfrm>
              <a:off x="3480" y="216"/>
              <a:ext cx="9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Example:</a:t>
              </a:r>
              <a:endParaRPr lang="fr-FR">
                <a:latin typeface="Arial" charset="0"/>
              </a:endParaRPr>
            </a:p>
          </p:txBody>
        </p:sp>
      </p:grpSp>
      <p:sp>
        <p:nvSpPr>
          <p:cNvPr id="106" name="Rectangle 6"/>
          <p:cNvSpPr>
            <a:spLocks noChangeArrowheads="1"/>
          </p:cNvSpPr>
          <p:nvPr/>
        </p:nvSpPr>
        <p:spPr bwMode="auto">
          <a:xfrm>
            <a:off x="8001031" y="5786454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107" name="Slide Number Placeholder 10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08" name="Footer Placeholder 10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Introduction to the Physical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049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7" grpId="0" animBg="1"/>
      <p:bldP spid="55308" grpId="0" animBg="1"/>
      <p:bldP spid="55309" grpId="0" animBg="1"/>
      <p:bldP spid="55310" grpId="0" animBg="1"/>
    </p:bld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2939</TotalTime>
  <Words>1484</Words>
  <Application>Microsoft Office PowerPoint</Application>
  <PresentationFormat>On-screen Show (4:3)</PresentationFormat>
  <Paragraphs>415</Paragraphs>
  <Slides>30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Revised_Master</vt:lpstr>
      <vt:lpstr>Clip</vt:lpstr>
      <vt:lpstr>  Introduction to Physical Layer  </vt:lpstr>
      <vt:lpstr>Physical Layer Outline</vt:lpstr>
      <vt:lpstr>Physical Layer Definitions</vt:lpstr>
      <vt:lpstr>Modulation Rate</vt:lpstr>
      <vt:lpstr>Analog and Digital Signaling</vt:lpstr>
      <vt:lpstr>Analog and Digital Signaling</vt:lpstr>
      <vt:lpstr>Analog vs Digital (three contexts)</vt:lpstr>
      <vt:lpstr>Multiplexing</vt:lpstr>
      <vt:lpstr> Frequency Division Multiplexing (FDM) vs Time Division Multiplexing (TDM)</vt:lpstr>
      <vt:lpstr>Frequency Division Multiplexing</vt:lpstr>
      <vt:lpstr>T1 - TDM Link</vt:lpstr>
      <vt:lpstr>Concentrator [Statistical Multiplexing]</vt:lpstr>
      <vt:lpstr>Packet Switching: Statistical Multiplexing</vt:lpstr>
      <vt:lpstr>Wavelength Division Multiplexing</vt:lpstr>
      <vt:lpstr>Physical Media: Twisted Pair</vt:lpstr>
      <vt:lpstr>Physical Media: Coaxial Cable and Optical Fiber</vt:lpstr>
      <vt:lpstr>Physical Media: Radio Signals</vt:lpstr>
      <vt:lpstr>Dial-up Modem</vt:lpstr>
      <vt:lpstr>Digital Subscriber Line (ADSL)</vt:lpstr>
      <vt:lpstr>Residential Access: Cable Modems</vt:lpstr>
      <vt:lpstr>Residential Access: Cable Modems</vt:lpstr>
      <vt:lpstr>Cable Network Architecture: Overview</vt:lpstr>
      <vt:lpstr>Cable Network Architecture: Overview</vt:lpstr>
      <vt:lpstr>Cable Network Architecture: Overview</vt:lpstr>
      <vt:lpstr>Cable Network Architecture: Overview</vt:lpstr>
      <vt:lpstr>Fiber to the Home</vt:lpstr>
      <vt:lpstr>Ethernet Internet Access</vt:lpstr>
      <vt:lpstr>Wireless Access Networks</vt:lpstr>
      <vt:lpstr>Residential Networks</vt:lpstr>
      <vt:lpstr>Physical Layer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139</cp:revision>
  <dcterms:created xsi:type="dcterms:W3CDTF">2004-01-21T20:05:10Z</dcterms:created>
  <dcterms:modified xsi:type="dcterms:W3CDTF">2010-11-09T02:43:17Z</dcterms:modified>
</cp:coreProperties>
</file>