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301" r:id="rId2"/>
    <p:sldId id="345" r:id="rId3"/>
    <p:sldId id="303" r:id="rId4"/>
    <p:sldId id="330" r:id="rId5"/>
    <p:sldId id="339" r:id="rId6"/>
    <p:sldId id="340" r:id="rId7"/>
    <p:sldId id="305" r:id="rId8"/>
    <p:sldId id="306" r:id="rId9"/>
    <p:sldId id="307" r:id="rId10"/>
    <p:sldId id="321" r:id="rId11"/>
    <p:sldId id="308" r:id="rId12"/>
    <p:sldId id="322" r:id="rId13"/>
    <p:sldId id="323" r:id="rId14"/>
    <p:sldId id="324" r:id="rId15"/>
    <p:sldId id="327" r:id="rId16"/>
    <p:sldId id="326" r:id="rId17"/>
    <p:sldId id="328" r:id="rId18"/>
    <p:sldId id="341" r:id="rId19"/>
    <p:sldId id="336" r:id="rId20"/>
    <p:sldId id="337" r:id="rId21"/>
    <p:sldId id="344" r:id="rId22"/>
    <p:sldId id="338" r:id="rId23"/>
    <p:sldId id="325" r:id="rId24"/>
    <p:sldId id="343" r:id="rId25"/>
    <p:sldId id="342" r:id="rId26"/>
  </p:sldIdLst>
  <p:sldSz cx="9144000" cy="6858000" type="screen4x3"/>
  <p:notesSz cx="7315200" cy="9601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99"/>
    <a:srgbClr val="FFFFCC"/>
    <a:srgbClr val="B2B2B2"/>
    <a:srgbClr val="FFCCFF"/>
    <a:srgbClr val="CCFF99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7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3" Type="http://schemas.openxmlformats.org/officeDocument/2006/relationships/slide" Target="slides/slide8.xml"/><Relationship Id="rId7" Type="http://schemas.openxmlformats.org/officeDocument/2006/relationships/slide" Target="slides/slide13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2.xml"/><Relationship Id="rId5" Type="http://schemas.openxmlformats.org/officeDocument/2006/relationships/slide" Target="slides/slide10.xml"/><Relationship Id="rId10" Type="http://schemas.openxmlformats.org/officeDocument/2006/relationships/slide" Target="slides/slide17.xml"/><Relationship Id="rId4" Type="http://schemas.openxmlformats.org/officeDocument/2006/relationships/slide" Target="slides/slide9.xml"/><Relationship Id="rId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F87E066-5043-4BDA-80FD-F6EA6FD40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8791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fld id="{827D2E03-291F-4BEE-8523-7722FFBDE0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4266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 userDrawn="1"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3287198 h 720"/>
                  <a:gd name="T4" fmla="*/ 95 w 1000"/>
                  <a:gd name="T5" fmla="*/ 23287198 h 720"/>
                  <a:gd name="T6" fmla="*/ 95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 userDrawn="1"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 userDrawn="1"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 userDrawn="1"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 userDrawn="1"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 userDrawn="1"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35 h 272"/>
                  <a:gd name="T4" fmla="*/ 240 w 624"/>
                  <a:gd name="T5" fmla="*/ 1002 h 272"/>
                  <a:gd name="T6" fmla="*/ 624 w 624"/>
                  <a:gd name="T7" fmla="*/ 1135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 userDrawn="1"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58 h 362"/>
                  <a:gd name="T4" fmla="*/ 248 w 632"/>
                  <a:gd name="T5" fmla="*/ 158 h 362"/>
                  <a:gd name="T6" fmla="*/ 632 w 632"/>
                  <a:gd name="T7" fmla="*/ 158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 userDrawn="1"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 userDrawn="1"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 userDrawn="1"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 userDrawn="1"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 userDrawn="1"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 userDrawn="1"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 userDrawn="1"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 userDrawn="1"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 userDrawn="1"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 userDrawn="1"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 userDrawn="1"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 userDrawn="1"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 userDrawn="1"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76 h 385"/>
                <a:gd name="T2" fmla="*/ 5762 w 5762"/>
                <a:gd name="T3" fmla="*/ 263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7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 userDrawn="1"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7" name="Picture 34" descr="WPI - Worcester Polytechnic Institu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76800"/>
            <a:ext cx="22860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6" descr="boyntontow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30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43000" y="441325"/>
            <a:ext cx="7802563" cy="1920875"/>
          </a:xfrm>
        </p:spPr>
        <p:txBody>
          <a:bodyPr anchor="b">
            <a:spAutoFit/>
          </a:bodyPr>
          <a:lstStyle>
            <a:lvl1pPr>
              <a:defRPr sz="6000">
                <a:latin typeface="Haettenschweiler" pitchFamily="34" charset="0"/>
              </a:defRPr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3996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4852987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29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30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 sz="1400" b="0">
                <a:solidFill>
                  <a:srgbClr val="000000"/>
                </a:solidFill>
                <a:latin typeface="굴림" pitchFamily="34" charset="-127"/>
              </a:defRPr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31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7D4EFD-80BC-431F-A597-6A75FB234B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415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6C7425A5-C53F-45DB-BC2B-EF2D6F1B91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599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457200"/>
            <a:ext cx="19240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7200"/>
            <a:ext cx="56197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2F3F140F-F575-4071-AF20-541D221745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758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12/6/2010</a:t>
            </a:r>
            <a:endParaRPr lang="en-US" altLang="ko-KR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2-</a:t>
            </a:r>
            <a:fld id="{D4B53A20-102A-4FFF-ADD0-F9CB8D8092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486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252209AC-3D80-4057-B059-B698D38011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459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E07FDC44-0A6F-4CD3-B2F3-D4F672AAA0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058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D4174A10-E426-4F35-9B75-A1A2110ADC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643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B2E08546-5124-4722-BA1F-02CC30D17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288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F39C8B81-563A-4586-9551-669B9FA8EC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546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F141B9EA-AD59-4B5F-8381-315765AEB1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865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C7FEDFF3-F0E7-46FF-8E30-5A3A23AFE3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330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57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893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kumimoji="0" sz="1400" b="0">
                <a:latin typeface="굴림" pitchFamily="34" charset="-127"/>
              </a:defRPr>
            </a:lvl1pPr>
          </a:lstStyle>
          <a:p>
            <a:pPr>
              <a:defRPr/>
            </a:pPr>
            <a:r>
              <a:rPr lang="en-US"/>
              <a:t>12/6/2010</a:t>
            </a:r>
            <a:endParaRPr lang="en-US" altLang="ko-KR"/>
          </a:p>
        </p:txBody>
      </p:sp>
      <p:sp>
        <p:nvSpPr>
          <p:cNvPr id="3894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kumimoji="0" sz="1600">
                <a:solidFill>
                  <a:srgbClr val="9E0000"/>
                </a:solidFill>
                <a:latin typeface="CG Times" pitchFamily="18" charset="0"/>
              </a:defRPr>
            </a:lvl1pPr>
          </a:lstStyle>
          <a:p>
            <a:pPr>
              <a:defRPr/>
            </a:pPr>
            <a:r>
              <a:rPr lang="en-US" altLang="ko-KR"/>
              <a:t>WPI</a:t>
            </a:r>
          </a:p>
        </p:txBody>
      </p:sp>
      <p:sp>
        <p:nvSpPr>
          <p:cNvPr id="3894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 b="0">
                <a:latin typeface="굴림" pitchFamily="34" charset="-127"/>
              </a:defRPr>
            </a:lvl1pPr>
          </a:lstStyle>
          <a:p>
            <a:pPr>
              <a:defRPr/>
            </a:pPr>
            <a:r>
              <a:rPr lang="en-US" altLang="ko-KR"/>
              <a:t>Help Session 1-</a:t>
            </a:r>
            <a:fld id="{ABEB1D66-4A62-4A49-9421-D2DEC9AC7B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1" name="Picture 30" descr="boyntontow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30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굴림" pitchFamily="34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굴림" pitchFamily="34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굴림" pitchFamily="34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굴림" pitchFamily="34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굴림" pitchFamily="34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굴림" pitchFamily="34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굴림" pitchFamily="34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1600200"/>
            <a:ext cx="8316912" cy="762000"/>
          </a:xfrm>
        </p:spPr>
        <p:txBody>
          <a:bodyPr/>
          <a:lstStyle/>
          <a:p>
            <a:pPr eaLnBrk="1" hangingPunct="1"/>
            <a:r>
              <a:rPr lang="en-US" altLang="ko-KR" sz="4400" smtClean="0">
                <a:latin typeface="Arial" charset="0"/>
              </a:rPr>
              <a:t>CS3516 (B10) HELP Session 2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0"/>
            <a:ext cx="6172200" cy="2286000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altLang="ko-KR" sz="2400" i="1" smtClean="0"/>
              <a:t>Presented by Lei Cao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Example: UDP Client (Continued)</a:t>
            </a:r>
            <a:endParaRPr lang="en-US" altLang="ko-KR" i="1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827088" y="2133600"/>
            <a:ext cx="7772400" cy="373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55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prepare your message */</a:t>
            </a:r>
          </a:p>
          <a:p>
            <a:pPr eaLnBrk="1" latinLnBrk="0" hangingPunct="1">
              <a:lnSpc>
                <a:spcPct val="55000"/>
              </a:lnSpc>
              <a:spcBef>
                <a:spcPct val="50000"/>
              </a:spcBef>
            </a:pPr>
            <a:r>
              <a:rPr kumimoji="0" lang="en-US" altLang="ko-KR"/>
              <a:t>…</a:t>
            </a:r>
          </a:p>
          <a:p>
            <a:pPr eaLnBrk="1" latinLnBrk="0" hangingPunct="1">
              <a:lnSpc>
                <a:spcPct val="85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send/receive data */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/>
              <a:t>sendto</a:t>
            </a:r>
            <a:r>
              <a:rPr kumimoji="0" lang="en-US" altLang="ko-KR" b="0"/>
              <a:t>( sd, sBuf, data_size, 0, (struct sockaddr*)&amp;server, </a:t>
            </a:r>
          </a:p>
          <a:p>
            <a:pPr eaLnBrk="1" latinLnBrk="0" hangingPunct="1">
              <a:lnSpc>
                <a:spcPct val="45000"/>
              </a:lnSpc>
              <a:spcBef>
                <a:spcPct val="50000"/>
              </a:spcBef>
            </a:pPr>
            <a:r>
              <a:rPr kumimoji="0" lang="en-US" altLang="ko-KR" b="0"/>
              <a:t>	 lserver );</a:t>
            </a:r>
          </a:p>
          <a:p>
            <a:pPr eaLnBrk="1" latinLnBrk="0" hangingPunct="1">
              <a:lnSpc>
                <a:spcPct val="95000"/>
              </a:lnSpc>
              <a:spcBef>
                <a:spcPct val="50000"/>
              </a:spcBef>
            </a:pPr>
            <a:r>
              <a:rPr kumimoji="0" lang="en-US" altLang="ko-KR"/>
              <a:t>recvfrom</a:t>
            </a:r>
            <a:r>
              <a:rPr kumimoji="0" lang="en-US" altLang="ko-KR" b="0"/>
              <a:t>( sd, rBuf, MAXLEN, 0, (struct sockaddr*)&amp;server, 	      &amp;lserver );</a:t>
            </a:r>
          </a:p>
          <a:p>
            <a:pPr eaLnBrk="1" latinLnBrk="0" hangingPunct="1">
              <a:lnSpc>
                <a:spcPct val="95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close socket */</a:t>
            </a:r>
          </a:p>
          <a:p>
            <a:pPr eaLnBrk="1" latinLnBrk="0" hangingPunct="1">
              <a:lnSpc>
                <a:spcPct val="55000"/>
              </a:lnSpc>
              <a:spcBef>
                <a:spcPct val="50000"/>
              </a:spcBef>
            </a:pPr>
            <a:r>
              <a:rPr kumimoji="0" lang="en-US" altLang="ko-KR"/>
              <a:t>close</a:t>
            </a:r>
            <a:r>
              <a:rPr kumimoji="0" lang="en-US" altLang="ko-KR" b="0"/>
              <a:t>( sd );</a:t>
            </a:r>
          </a:p>
        </p:txBody>
      </p:sp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0261E785-FEF9-4B24-AA25-11BBDADCB9F6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10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6324600" y="2971800"/>
            <a:ext cx="167640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connect()</a:t>
            </a: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6019800" y="3962400"/>
            <a:ext cx="2286000" cy="85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8280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read() / write()</a:t>
            </a:r>
          </a:p>
          <a:p>
            <a:pPr algn="ctr" eaLnBrk="1" latinLnBrk="0" hangingPunct="1">
              <a:lnSpc>
                <a:spcPct val="45000"/>
              </a:lnSpc>
              <a:spcBef>
                <a:spcPct val="50000"/>
              </a:spcBef>
            </a:pPr>
            <a:r>
              <a:rPr kumimoji="0" lang="en-US" altLang="ko-KR" b="0"/>
              <a:t>send() / recv()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6324600" y="53340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close()</a:t>
            </a:r>
          </a:p>
        </p:txBody>
      </p:sp>
      <p:cxnSp>
        <p:nvCxnSpPr>
          <p:cNvPr id="14343" name="AutoShape 13"/>
          <p:cNvCxnSpPr>
            <a:cxnSpLocks noChangeShapeType="1"/>
            <a:stCxn id="14340" idx="2"/>
            <a:endCxn id="14341" idx="0"/>
          </p:cNvCxnSpPr>
          <p:nvPr/>
        </p:nvCxnSpPr>
        <p:spPr bwMode="auto">
          <a:xfrm>
            <a:off x="7162800" y="3438525"/>
            <a:ext cx="0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AutoShape 14"/>
          <p:cNvCxnSpPr>
            <a:cxnSpLocks noChangeShapeType="1"/>
            <a:stCxn id="14341" idx="2"/>
            <a:endCxn id="14342" idx="0"/>
          </p:cNvCxnSpPr>
          <p:nvPr/>
        </p:nvCxnSpPr>
        <p:spPr bwMode="auto">
          <a:xfrm>
            <a:off x="7162800" y="4813300"/>
            <a:ext cx="0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6324600" y="19812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socket()</a:t>
            </a:r>
          </a:p>
        </p:txBody>
      </p:sp>
      <p:cxnSp>
        <p:nvCxnSpPr>
          <p:cNvPr id="14346" name="AutoShape 16"/>
          <p:cNvCxnSpPr>
            <a:cxnSpLocks noChangeShapeType="1"/>
            <a:stCxn id="14345" idx="2"/>
            <a:endCxn id="14340" idx="0"/>
          </p:cNvCxnSpPr>
          <p:nvPr/>
        </p:nvCxnSpPr>
        <p:spPr bwMode="auto">
          <a:xfrm>
            <a:off x="7162800" y="2447925"/>
            <a:ext cx="0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TCP Connection (Client)</a:t>
            </a:r>
          </a:p>
        </p:txBody>
      </p:sp>
      <p:sp>
        <p:nvSpPr>
          <p:cNvPr id="1434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4724400" cy="4114800"/>
          </a:xfrm>
        </p:spPr>
        <p:txBody>
          <a:bodyPr/>
          <a:lstStyle/>
          <a:p>
            <a:pPr lvl="1" eaLnBrk="1" hangingPunct="1"/>
            <a:r>
              <a:rPr lang="en-US" altLang="ko-KR" smtClean="0"/>
              <a:t>Connection Oriented</a:t>
            </a:r>
          </a:p>
          <a:p>
            <a:pPr lvl="2" eaLnBrk="1" hangingPunct="1"/>
            <a:r>
              <a:rPr lang="en-US" altLang="ko-KR" smtClean="0"/>
              <a:t>Specify transport address once at connection</a:t>
            </a:r>
          </a:p>
          <a:p>
            <a:pPr lvl="1" eaLnBrk="1" hangingPunct="1"/>
            <a:r>
              <a:rPr lang="en-US" altLang="ko-KR" smtClean="0"/>
              <a:t>Use File Operations</a:t>
            </a:r>
          </a:p>
          <a:p>
            <a:pPr lvl="2" eaLnBrk="1" hangingPunct="1"/>
            <a:r>
              <a:rPr lang="en-US" altLang="ko-KR" smtClean="0"/>
              <a:t>read() / write()</a:t>
            </a:r>
          </a:p>
          <a:p>
            <a:pPr lvl="1" eaLnBrk="1" hangingPunct="1"/>
            <a:r>
              <a:rPr lang="en-US" altLang="ko-KR" smtClean="0"/>
              <a:t>Reliable Protocol</a:t>
            </a:r>
          </a:p>
        </p:txBody>
      </p:sp>
      <p:sp>
        <p:nvSpPr>
          <p:cNvPr id="143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5A357A69-7FA1-420A-8051-4CBCCD196168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11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Example: TCP Client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295400" y="2133600"/>
            <a:ext cx="75438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 b="0"/>
              <a:t>int sd;</a:t>
            </a:r>
          </a:p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 b="0"/>
              <a:t>struct hostent *hp;	        </a:t>
            </a:r>
            <a:r>
              <a:rPr kumimoji="0" lang="en-US" altLang="ko-KR">
                <a:solidFill>
                  <a:schemeClr val="accent1"/>
                </a:solidFill>
              </a:rPr>
              <a:t>/* /usr/include/netdb.h */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struct sockaddr_in server;   </a:t>
            </a:r>
            <a:r>
              <a:rPr kumimoji="0" lang="en-US" altLang="ko-KR">
                <a:solidFill>
                  <a:schemeClr val="accent1"/>
                </a:solidFill>
              </a:rPr>
              <a:t>/* /usr/include/netinet/in.h */</a:t>
            </a:r>
          </a:p>
          <a:p>
            <a:pPr eaLnBrk="1" latinLnBrk="0" hangingPunct="1">
              <a:lnSpc>
                <a:spcPct val="25000"/>
              </a:lnSpc>
              <a:spcBef>
                <a:spcPct val="50000"/>
              </a:spcBef>
            </a:pPr>
            <a:endParaRPr kumimoji="0" lang="en-US" altLang="ko-KR">
              <a:solidFill>
                <a:schemeClr val="accent1"/>
              </a:solidFill>
            </a:endParaRPr>
          </a:p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prepare a socket */</a:t>
            </a:r>
          </a:p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 b="0"/>
              <a:t>if ( (sd = </a:t>
            </a:r>
            <a:r>
              <a:rPr kumimoji="0" lang="en-US" altLang="ko-KR"/>
              <a:t>socket</a:t>
            </a:r>
            <a:r>
              <a:rPr kumimoji="0" lang="en-US" altLang="ko-KR" b="0"/>
              <a:t>( AF_INET, SOCK_STREAM, 0 )) &lt; 0 ) {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	perror( strerror(errno) );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	exit(-1);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}</a:t>
            </a:r>
          </a:p>
        </p:txBody>
      </p:sp>
      <p:sp>
        <p:nvSpPr>
          <p:cNvPr id="1536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5E3DA98E-0CBA-4837-8629-C5B21D96A970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12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971550" y="2133600"/>
            <a:ext cx="7872413" cy="385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prepare server address */</a:t>
            </a:r>
          </a:p>
          <a:p>
            <a:pPr eaLnBrk="1" latinLnBrk="0" hangingPunct="1">
              <a:lnSpc>
                <a:spcPct val="80000"/>
              </a:lnSpc>
              <a:spcBef>
                <a:spcPct val="50000"/>
              </a:spcBef>
            </a:pPr>
            <a:r>
              <a:rPr kumimoji="0" lang="en-US" altLang="ko-KR"/>
              <a:t>bzero</a:t>
            </a:r>
            <a:r>
              <a:rPr kumimoji="0" lang="en-US" altLang="ko-KR" b="0"/>
              <a:t>( (char*)&amp;server, sizeof(server) );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server.sin_family = AF_INET;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server.sin_port = </a:t>
            </a:r>
            <a:r>
              <a:rPr kumimoji="0" lang="en-US" altLang="ko-KR"/>
              <a:t>htons</a:t>
            </a:r>
            <a:r>
              <a:rPr kumimoji="0" lang="en-US" altLang="ko-KR" b="0"/>
              <a:t>( SERVER_PORT );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 b="0"/>
              <a:t>if ( (hp = </a:t>
            </a:r>
            <a:r>
              <a:rPr kumimoji="0" lang="en-US" altLang="ko-KR"/>
              <a:t>gethostbyname</a:t>
            </a:r>
            <a:r>
              <a:rPr kumimoji="0" lang="en-US" altLang="ko-KR" b="0"/>
              <a:t>(SERVER_NAME)) == NULL) {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 b="0"/>
              <a:t>	perror( strerror(errno) );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 b="0"/>
              <a:t>	exit(-1);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 b="0"/>
              <a:t>}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/>
              <a:t>bcopy</a:t>
            </a:r>
            <a:r>
              <a:rPr kumimoji="0" lang="en-US" altLang="ko-KR" b="0"/>
              <a:t>( hp-&gt;h_addr, (char*)&amp;server.sin_addr, hp-&gt;h_length);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Example: TCP Client (Continued)</a:t>
            </a:r>
          </a:p>
        </p:txBody>
      </p:sp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15B25292-C535-4473-AB74-E60AA1588157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13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Example: TCP Client (Continued)</a:t>
            </a:r>
            <a:endParaRPr lang="en-US" altLang="ko-KR" i="1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1219200" y="1905000"/>
            <a:ext cx="7924800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connect to the server */</a:t>
            </a:r>
            <a:endParaRPr kumimoji="0" lang="en-US" altLang="ko-KR" b="0"/>
          </a:p>
          <a:p>
            <a:pPr eaLnBrk="1" latinLnBrk="0" hangingPunct="1">
              <a:lnSpc>
                <a:spcPct val="55000"/>
              </a:lnSpc>
              <a:spcBef>
                <a:spcPct val="50000"/>
              </a:spcBef>
            </a:pPr>
            <a:r>
              <a:rPr kumimoji="0" lang="en-US" altLang="ko-KR" b="0"/>
              <a:t>if (</a:t>
            </a:r>
            <a:r>
              <a:rPr kumimoji="0" lang="en-US" altLang="ko-KR"/>
              <a:t>connect</a:t>
            </a:r>
            <a:r>
              <a:rPr kumimoji="0" lang="en-US" altLang="ko-KR" b="0"/>
              <a:t>( </a:t>
            </a:r>
            <a:r>
              <a:rPr kumimoji="0" lang="en-US" altLang="ko-KR" sz="2200" b="0"/>
              <a:t>sd, (struct sockaddr*) &amp;server, sizeof(server) ) &lt; 0</a:t>
            </a:r>
            <a:r>
              <a:rPr kumimoji="0" lang="en-US" altLang="ko-KR" sz="2000" b="0"/>
              <a:t> </a:t>
            </a:r>
            <a:r>
              <a:rPr kumimoji="0" lang="en-US" altLang="ko-KR" b="0"/>
              <a:t>) {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	perror( strerror(errno) );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	exit(-1);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}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send/receive data */</a:t>
            </a:r>
            <a:endParaRPr kumimoji="0" lang="en-US" altLang="ko-KR"/>
          </a:p>
          <a:p>
            <a:pPr eaLnBrk="1" latinLnBrk="0" hangingPunct="1">
              <a:lnSpc>
                <a:spcPct val="40000"/>
              </a:lnSpc>
              <a:spcBef>
                <a:spcPct val="50000"/>
              </a:spcBef>
            </a:pPr>
            <a:r>
              <a:rPr kumimoji="0" lang="en-US" altLang="ko-KR"/>
              <a:t>while (1) {</a:t>
            </a:r>
            <a:endParaRPr kumimoji="0" lang="en-US" altLang="ko-KR" b="0"/>
          </a:p>
          <a:p>
            <a:pPr eaLnBrk="1" latinLnBrk="0" hangingPunct="1">
              <a:lnSpc>
                <a:spcPct val="50000"/>
              </a:lnSpc>
              <a:spcBef>
                <a:spcPct val="50000"/>
              </a:spcBef>
            </a:pPr>
            <a:r>
              <a:rPr kumimoji="0" lang="en-US" altLang="ko-KR" b="0"/>
              <a:t>	read/write();</a:t>
            </a:r>
          </a:p>
          <a:p>
            <a:pPr eaLnBrk="1" latinLnBrk="0" hangingPunct="1">
              <a:lnSpc>
                <a:spcPct val="50000"/>
              </a:lnSpc>
              <a:spcBef>
                <a:spcPct val="50000"/>
              </a:spcBef>
            </a:pPr>
            <a:r>
              <a:rPr kumimoji="0" lang="en-US" altLang="ko-KR" b="0"/>
              <a:t>} 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close socket */</a:t>
            </a:r>
          </a:p>
          <a:p>
            <a:pPr eaLnBrk="1" latinLnBrk="0" hangingPunct="1">
              <a:lnSpc>
                <a:spcPct val="45000"/>
              </a:lnSpc>
              <a:spcBef>
                <a:spcPct val="50000"/>
              </a:spcBef>
            </a:pPr>
            <a:r>
              <a:rPr kumimoji="0" lang="en-US" altLang="ko-KR"/>
              <a:t>close</a:t>
            </a:r>
            <a:r>
              <a:rPr kumimoji="0" lang="en-US" altLang="ko-KR" b="0"/>
              <a:t>( sd );</a:t>
            </a:r>
          </a:p>
        </p:txBody>
      </p:sp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187E3ABF-F5F2-4D96-B64B-4A5ACCA86E93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14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6324600" y="2590800"/>
            <a:ext cx="167640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bind()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324600" y="53340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close()</a:t>
            </a:r>
          </a:p>
        </p:txBody>
      </p:sp>
      <p:cxnSp>
        <p:nvCxnSpPr>
          <p:cNvPr id="18438" name="AutoShape 5"/>
          <p:cNvCxnSpPr>
            <a:cxnSpLocks noChangeShapeType="1"/>
            <a:stCxn id="18436" idx="2"/>
            <a:endCxn id="18444" idx="0"/>
          </p:cNvCxnSpPr>
          <p:nvPr/>
        </p:nvCxnSpPr>
        <p:spPr bwMode="auto">
          <a:xfrm>
            <a:off x="7162800" y="3057525"/>
            <a:ext cx="0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9" name="AutoShape 6"/>
          <p:cNvCxnSpPr>
            <a:cxnSpLocks noChangeShapeType="1"/>
            <a:stCxn id="18447" idx="2"/>
            <a:endCxn id="18437" idx="0"/>
          </p:cNvCxnSpPr>
          <p:nvPr/>
        </p:nvCxnSpPr>
        <p:spPr bwMode="auto">
          <a:xfrm>
            <a:off x="7162800" y="5151438"/>
            <a:ext cx="0" cy="1825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6324600" y="19050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socket()</a:t>
            </a:r>
          </a:p>
        </p:txBody>
      </p:sp>
      <p:cxnSp>
        <p:nvCxnSpPr>
          <p:cNvPr id="18441" name="AutoShape 8"/>
          <p:cNvCxnSpPr>
            <a:cxnSpLocks noChangeShapeType="1"/>
            <a:stCxn id="18440" idx="2"/>
            <a:endCxn id="18436" idx="0"/>
          </p:cNvCxnSpPr>
          <p:nvPr/>
        </p:nvCxnSpPr>
        <p:spPr bwMode="auto">
          <a:xfrm>
            <a:off x="7162800" y="2371725"/>
            <a:ext cx="0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TCP Connection (Server)</a:t>
            </a:r>
          </a:p>
        </p:txBody>
      </p:sp>
      <p:sp>
        <p:nvSpPr>
          <p:cNvPr id="18443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4724400" cy="4114800"/>
          </a:xfrm>
        </p:spPr>
        <p:txBody>
          <a:bodyPr/>
          <a:lstStyle/>
          <a:p>
            <a:pPr lvl="1" eaLnBrk="1" hangingPunct="1"/>
            <a:r>
              <a:rPr lang="en-US" altLang="ko-KR" smtClean="0"/>
              <a:t>Bind transport address to socket</a:t>
            </a:r>
          </a:p>
          <a:p>
            <a:pPr lvl="1" eaLnBrk="1" hangingPunct="1"/>
            <a:r>
              <a:rPr lang="en-US" altLang="ko-KR" smtClean="0"/>
              <a:t>Listen to the socket</a:t>
            </a:r>
          </a:p>
          <a:p>
            <a:pPr lvl="1" eaLnBrk="1" hangingPunct="1"/>
            <a:r>
              <a:rPr lang="en-US" altLang="ko-KR" smtClean="0"/>
              <a:t>Accept connection on a new socket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6324600" y="3276600"/>
            <a:ext cx="167640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listen()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6324600" y="3962400"/>
            <a:ext cx="167640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accept()</a:t>
            </a:r>
          </a:p>
        </p:txBody>
      </p:sp>
      <p:cxnSp>
        <p:nvCxnSpPr>
          <p:cNvPr id="18446" name="AutoShape 13"/>
          <p:cNvCxnSpPr>
            <a:cxnSpLocks noChangeShapeType="1"/>
            <a:stCxn id="18444" idx="2"/>
            <a:endCxn id="18445" idx="0"/>
          </p:cNvCxnSpPr>
          <p:nvPr/>
        </p:nvCxnSpPr>
        <p:spPr bwMode="auto">
          <a:xfrm>
            <a:off x="7162800" y="3743325"/>
            <a:ext cx="0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6172200" y="4648200"/>
            <a:ext cx="1981200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8280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read()/write()</a:t>
            </a:r>
          </a:p>
        </p:txBody>
      </p:sp>
      <p:cxnSp>
        <p:nvCxnSpPr>
          <p:cNvPr id="18448" name="AutoShape 15"/>
          <p:cNvCxnSpPr>
            <a:cxnSpLocks noChangeShapeType="1"/>
            <a:stCxn id="18445" idx="2"/>
            <a:endCxn id="18447" idx="0"/>
          </p:cNvCxnSpPr>
          <p:nvPr/>
        </p:nvCxnSpPr>
        <p:spPr bwMode="auto">
          <a:xfrm>
            <a:off x="7162800" y="4429125"/>
            <a:ext cx="0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384CC17B-065A-4EE2-B00E-C53CDAE6BEF8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15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Example: TCP Server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295400" y="2057400"/>
            <a:ext cx="7543800" cy="347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 b="0"/>
              <a:t>int sd, nsd;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struct sockaddr_in server;   </a:t>
            </a:r>
            <a:r>
              <a:rPr kumimoji="0" lang="en-US" altLang="ko-KR">
                <a:solidFill>
                  <a:schemeClr val="accent1"/>
                </a:solidFill>
              </a:rPr>
              <a:t>/* /usr/include/netinet/in.h */</a:t>
            </a:r>
          </a:p>
          <a:p>
            <a:pPr eaLnBrk="1" latinLnBrk="0" hangingPunct="1">
              <a:lnSpc>
                <a:spcPct val="155000"/>
              </a:lnSpc>
              <a:spcBef>
                <a:spcPct val="50000"/>
              </a:spcBef>
            </a:pPr>
            <a:r>
              <a:rPr kumimoji="0" lang="en-US" altLang="ko-KR" b="0"/>
              <a:t>sd = </a:t>
            </a:r>
            <a:r>
              <a:rPr kumimoji="0" lang="en-US" altLang="ko-KR"/>
              <a:t>socket</a:t>
            </a:r>
            <a:r>
              <a:rPr kumimoji="0" lang="en-US" altLang="ko-KR" b="0"/>
              <a:t>( AF_INET, SOCK_STREAM, 0 );</a:t>
            </a:r>
          </a:p>
          <a:p>
            <a:pPr eaLnBrk="1" latinLnBrk="0" hangingPunct="1">
              <a:lnSpc>
                <a:spcPct val="140000"/>
              </a:lnSpc>
              <a:spcBef>
                <a:spcPct val="50000"/>
              </a:spcBef>
            </a:pPr>
            <a:r>
              <a:rPr kumimoji="0" lang="en-US" altLang="ko-KR"/>
              <a:t>bzero</a:t>
            </a:r>
            <a:r>
              <a:rPr kumimoji="0" lang="en-US" altLang="ko-KR" b="0"/>
              <a:t>( (char*)&amp;server, sizeof(server) );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server.sin_family = AF_INET;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server.sin_port = </a:t>
            </a:r>
            <a:r>
              <a:rPr kumimoji="0" lang="en-US" altLang="ko-KR"/>
              <a:t>htons</a:t>
            </a:r>
            <a:r>
              <a:rPr kumimoji="0" lang="en-US" altLang="ko-KR" b="0"/>
              <a:t>( </a:t>
            </a:r>
            <a:r>
              <a:rPr kumimoji="0" lang="en-US" altLang="ko-KR"/>
              <a:t>YOUR_SERVER_PORT</a:t>
            </a:r>
            <a:r>
              <a:rPr kumimoji="0" lang="en-US" altLang="ko-KR" b="0"/>
              <a:t> );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server.sin_addr.s_addr = </a:t>
            </a:r>
            <a:r>
              <a:rPr kumimoji="0" lang="en-US" altLang="ko-KR"/>
              <a:t>htonl</a:t>
            </a:r>
            <a:r>
              <a:rPr kumimoji="0" lang="en-US" altLang="ko-KR" b="0"/>
              <a:t>( </a:t>
            </a:r>
            <a:r>
              <a:rPr kumimoji="0" lang="en-US" altLang="ko-KR"/>
              <a:t>INADDR_ANY </a:t>
            </a:r>
            <a:r>
              <a:rPr kumimoji="0" lang="en-US" altLang="ko-KR" b="0"/>
              <a:t>);</a:t>
            </a:r>
          </a:p>
        </p:txBody>
      </p:sp>
      <p:sp>
        <p:nvSpPr>
          <p:cNvPr id="194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A9C23E22-B10F-4069-825E-9CF18BB74A2D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16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Example: TCP Server (Continued)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295400" y="2057400"/>
            <a:ext cx="7848600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/>
              <a:t>bind</a:t>
            </a:r>
            <a:r>
              <a:rPr kumimoji="0" lang="en-US" altLang="ko-KR" b="0"/>
              <a:t>( sd, (struct sockaddr*) &amp;server, sizeof(server) );</a:t>
            </a:r>
          </a:p>
          <a:p>
            <a:pPr eaLnBrk="1" latinLnBrk="0" hangingPunct="1">
              <a:lnSpc>
                <a:spcPct val="135000"/>
              </a:lnSpc>
              <a:spcBef>
                <a:spcPct val="50000"/>
              </a:spcBef>
            </a:pPr>
            <a:r>
              <a:rPr kumimoji="0" lang="en-US" altLang="ko-KR"/>
              <a:t>listen</a:t>
            </a:r>
            <a:r>
              <a:rPr kumimoji="0" lang="en-US" altLang="ko-KR" b="0"/>
              <a:t>( sd, backlog );</a:t>
            </a:r>
          </a:p>
          <a:p>
            <a:pPr eaLnBrk="1" latinLnBrk="0" hangingPunct="1">
              <a:lnSpc>
                <a:spcPct val="120000"/>
              </a:lnSpc>
              <a:spcBef>
                <a:spcPct val="50000"/>
              </a:spcBef>
            </a:pPr>
            <a:r>
              <a:rPr kumimoji="0" lang="en-US" altLang="ko-KR"/>
              <a:t>while (1) {</a:t>
            </a:r>
            <a:endParaRPr kumimoji="0" lang="en-US" altLang="ko-KR" b="0"/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   nsd = </a:t>
            </a:r>
            <a:r>
              <a:rPr kumimoji="0" lang="en-US" altLang="ko-KR"/>
              <a:t>accept</a:t>
            </a:r>
            <a:r>
              <a:rPr kumimoji="0" lang="en-US" altLang="ko-KR" b="0"/>
              <a:t>( sd, (struct sockaddr *) &amp;client, sizeof(client) ); 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/>
              <a:t>   read</a:t>
            </a:r>
            <a:r>
              <a:rPr kumimoji="0" lang="en-US" altLang="ko-KR" b="0"/>
              <a:t>()/</a:t>
            </a:r>
            <a:r>
              <a:rPr kumimoji="0" lang="en-US" altLang="ko-KR"/>
              <a:t>write</a:t>
            </a:r>
            <a:r>
              <a:rPr kumimoji="0" lang="en-US" altLang="ko-KR" b="0"/>
              <a:t>();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   close( nsd );</a:t>
            </a:r>
            <a:endParaRPr kumimoji="0" lang="en-US" altLang="ko-KR"/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/>
              <a:t>}</a:t>
            </a:r>
          </a:p>
          <a:p>
            <a:pPr eaLnBrk="1" latinLnBrk="0" hangingPunct="1">
              <a:lnSpc>
                <a:spcPct val="130000"/>
              </a:lnSpc>
              <a:spcBef>
                <a:spcPct val="50000"/>
              </a:spcBef>
            </a:pPr>
            <a:r>
              <a:rPr kumimoji="0" lang="en-US" altLang="ko-KR"/>
              <a:t>close( sd );</a:t>
            </a:r>
          </a:p>
        </p:txBody>
      </p:sp>
      <p:sp>
        <p:nvSpPr>
          <p:cNvPr id="204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B138421B-D3D6-40FE-8CAF-D12061C907A6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17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Server is also a Client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Server has to register service with the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net oracle via UDP.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C444836F-50E9-4CA6-A40C-AB0C655576D2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18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Oracle </a:t>
            </a:r>
            <a:r>
              <a:rPr lang="en-US" altLang="ko-KR" smtClean="0"/>
              <a:t>Commands</a:t>
            </a:r>
            <a:endParaRPr lang="en-US" smtClean="0"/>
          </a:p>
        </p:txBody>
      </p:sp>
      <p:sp>
        <p:nvSpPr>
          <p:cNvPr id="22533" name="Rectangle 3"/>
          <p:cNvSpPr>
            <a:spLocks noChangeArrowheads="1"/>
          </p:cNvSpPr>
          <p:nvPr>
            <p:ph type="body" idx="1"/>
          </p:nvPr>
        </p:nvSpPr>
        <p:spPr>
          <a:xfrm>
            <a:off x="684213" y="2133600"/>
            <a:ext cx="8231187" cy="4114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800" smtClean="0"/>
              <a:t>enum cmd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smtClean="0"/>
              <a:t>cmdErr, /* An error occurred. See sbDesc for details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smtClean="0"/>
              <a:t>cmdGet, /* Get the address of a service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smtClean="0"/>
              <a:t>cmdAckGet, /* ACK for cmdGet message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smtClean="0"/>
              <a:t>cmdEnd, /* Last response to a cmdGet message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smtClean="0"/>
              <a:t>cmdPut, /* Register a new service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smtClean="0"/>
              <a:t>cmdAckPut, /* ACK for cmdPut message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smtClean="0"/>
              <a:t>cmdClr, /* Unregister a service */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ko-KR" sz="2400" smtClean="0"/>
              <a:t>cmdAckClr /* ACK for cmdClr message */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800" smtClean="0"/>
              <a:t>};</a:t>
            </a:r>
          </a:p>
        </p:txBody>
      </p:sp>
      <p:sp>
        <p:nvSpPr>
          <p:cNvPr id="225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A592DDE7-B423-43D9-9AFF-697D9C039516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19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Outline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mtClean="0"/>
              <a:t>Project 4 Overview</a:t>
            </a:r>
          </a:p>
          <a:p>
            <a:pPr>
              <a:lnSpc>
                <a:spcPct val="90000"/>
              </a:lnSpc>
            </a:pPr>
            <a:r>
              <a:rPr lang="en-US" altLang="ko-KR" smtClean="0"/>
              <a:t>Unix Network Programming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solidFill>
                  <a:schemeClr val="accent1"/>
                </a:solidFill>
              </a:rPr>
              <a:t>UDP/TCP Client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solidFill>
                  <a:schemeClr val="accent1"/>
                </a:solidFill>
              </a:rPr>
              <a:t>Server</a:t>
            </a:r>
          </a:p>
          <a:p>
            <a:pPr>
              <a:lnSpc>
                <a:spcPct val="90000"/>
              </a:lnSpc>
            </a:pPr>
            <a:r>
              <a:rPr lang="en-US" altLang="ko-KR" smtClean="0"/>
              <a:t>Communication with the net oracle</a:t>
            </a:r>
          </a:p>
          <a:p>
            <a:pPr>
              <a:lnSpc>
                <a:spcPct val="90000"/>
              </a:lnSpc>
            </a:pPr>
            <a:r>
              <a:rPr lang="en-US" altLang="ko-KR" smtClean="0"/>
              <a:t>Additional suggestions / tips</a:t>
            </a:r>
          </a:p>
        </p:txBody>
      </p:sp>
      <p:sp>
        <p:nvSpPr>
          <p:cNvPr id="51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AA440C74-2FD9-45D9-B580-B1B54672AF4B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2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Oracle Commands (Request)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989138"/>
            <a:ext cx="37719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b="1" smtClean="0"/>
              <a:t>Find a service: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000" smtClean="0">
                <a:latin typeface="Times New Roman" pitchFamily="18" charset="0"/>
              </a:rPr>
              <a:t>serv.ver = verCur;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000" smtClean="0">
                <a:latin typeface="Times New Roman" pitchFamily="18" charset="0"/>
              </a:rPr>
              <a:t>serv.cmd = cmdGet;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000" smtClean="0">
                <a:latin typeface="Times New Roman" pitchFamily="18" charset="0"/>
              </a:rPr>
              <a:t>serv.uid = ?;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000" smtClean="0">
                <a:latin typeface="Times New Roman" pitchFamily="18" charset="0"/>
              </a:rPr>
              <a:t>serv.sbServ = ?;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b="1" smtClean="0"/>
              <a:t>Register a service: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>
                <a:latin typeface="Times New Roman" pitchFamily="18" charset="0"/>
              </a:rPr>
              <a:t>serv.ver = verCur;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>
                <a:latin typeface="Times New Roman" pitchFamily="18" charset="0"/>
              </a:rPr>
              <a:t>serv.cmd = cmdPut;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>
                <a:latin typeface="Times New Roman" pitchFamily="18" charset="0"/>
              </a:rPr>
              <a:t>serv.uid = ?;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>
                <a:latin typeface="Times New Roman" pitchFamily="18" charset="0"/>
              </a:rPr>
              <a:t>serv.sbServ = ?;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>
                <a:latin typeface="Times New Roman" pitchFamily="18" charset="0"/>
              </a:rPr>
              <a:t>serv.sbDesc = ?;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>
                <a:latin typeface="Times New Roman" pitchFamily="18" charset="0"/>
              </a:rPr>
              <a:t>serv.sa(sockaddr_in) = 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>
                <a:latin typeface="Times New Roman" pitchFamily="18" charset="0"/>
              </a:rPr>
              <a:t>Serv.ti = 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ko-KR" sz="2000" smtClean="0">
              <a:latin typeface="Times New Roman" pitchFamily="18" charset="0"/>
            </a:endParaRPr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916113"/>
            <a:ext cx="3771900" cy="1952625"/>
          </a:xfrm>
        </p:spPr>
        <p:txBody>
          <a:bodyPr/>
          <a:lstStyle/>
          <a:p>
            <a:pPr eaLnBrk="1" hangingPunct="1"/>
            <a:r>
              <a:rPr lang="en-US" altLang="ko-KR" sz="2400" b="1" smtClean="0"/>
              <a:t>Clear a service:</a:t>
            </a:r>
          </a:p>
          <a:p>
            <a:pPr lvl="1" eaLnBrk="1" hangingPunct="1">
              <a:buFontTx/>
              <a:buNone/>
            </a:pPr>
            <a:r>
              <a:rPr lang="en-US" altLang="ko-KR" sz="2000" smtClean="0">
                <a:latin typeface="Times New Roman" pitchFamily="18" charset="0"/>
              </a:rPr>
              <a:t>serv.ver = verCur;</a:t>
            </a:r>
          </a:p>
          <a:p>
            <a:pPr lvl="1" eaLnBrk="1" hangingPunct="1">
              <a:buFontTx/>
              <a:buNone/>
            </a:pPr>
            <a:r>
              <a:rPr lang="en-US" altLang="ko-KR" sz="2000" smtClean="0">
                <a:latin typeface="Times New Roman" pitchFamily="18" charset="0"/>
              </a:rPr>
              <a:t>serv.cmd = cmdClr;</a:t>
            </a:r>
          </a:p>
          <a:p>
            <a:pPr lvl="1" eaLnBrk="1" hangingPunct="1">
              <a:buFontTx/>
              <a:buNone/>
            </a:pPr>
            <a:r>
              <a:rPr lang="en-US" altLang="ko-KR" sz="2000" smtClean="0">
                <a:latin typeface="Times New Roman" pitchFamily="18" charset="0"/>
              </a:rPr>
              <a:t>serv.uid = ?;</a:t>
            </a:r>
          </a:p>
          <a:p>
            <a:pPr lvl="1" eaLnBrk="1" hangingPunct="1">
              <a:buFontTx/>
              <a:buNone/>
            </a:pPr>
            <a:r>
              <a:rPr lang="en-US" altLang="ko-KR" sz="2000" smtClean="0">
                <a:latin typeface="Times New Roman" pitchFamily="18" charset="0"/>
              </a:rPr>
              <a:t>serv.sbServ = ?;</a:t>
            </a:r>
          </a:p>
        </p:txBody>
      </p:sp>
      <p:sp>
        <p:nvSpPr>
          <p:cNvPr id="235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1-</a:t>
            </a:r>
            <a:fld id="{C2F8BE39-5312-4C1C-B702-DD8393944638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20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Oracle Command (Response)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smtClean="0"/>
              <a:t>The same structure as with Request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ko-KR" smtClean="0"/>
              <a:t>Clear: </a:t>
            </a:r>
            <a:r>
              <a:rPr lang="en-US" altLang="ko-KR" smtClean="0">
                <a:latin typeface="Times New Roman" pitchFamily="18" charset="0"/>
              </a:rPr>
              <a:t>serv.cmd = cmdAckClr;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ko-KR" smtClean="0">
                <a:latin typeface="Times New Roman" pitchFamily="18" charset="0"/>
              </a:rPr>
              <a:t>Register: serv.cmd = cmdAckPut;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ko-KR" smtClean="0"/>
              <a:t>Get : </a:t>
            </a:r>
            <a:r>
              <a:rPr lang="en-US" altLang="ko-KR" smtClean="0">
                <a:latin typeface="Times New Roman" pitchFamily="18" charset="0"/>
              </a:rPr>
              <a:t>serv.cmd = cmdAckGet;</a:t>
            </a:r>
            <a:endParaRPr lang="en-US" altLang="ko-KR" smtClean="0"/>
          </a:p>
          <a:p>
            <a:pPr marL="742950" lvl="2" indent="-3429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ko-KR" smtClean="0">
                <a:latin typeface="Times New Roman" pitchFamily="18" charset="0"/>
              </a:rPr>
              <a:t>Return two or more messages.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en-US" altLang="ko-KR" smtClean="0">
                <a:latin typeface="Times New Roman" pitchFamily="18" charset="0"/>
              </a:rPr>
              <a:t>The last one: serv.cmd = cmdEnd;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lang="en-US" altLang="ko-KR" smtClean="0"/>
          </a:p>
        </p:txBody>
      </p:sp>
      <p:sp>
        <p:nvSpPr>
          <p:cNvPr id="245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A3025AF2-1602-40A5-9905-3D0E56E38E85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21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Oracle Communication Example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921625" cy="4105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latin typeface="Times New Roman" pitchFamily="18" charset="0"/>
              </a:rPr>
              <a:t>int sd;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latin typeface="Times New Roman" pitchFamily="18" charset="0"/>
              </a:rPr>
              <a:t>struct sockaddr_in sa;        </a:t>
            </a:r>
            <a:r>
              <a:rPr lang="en-US" altLang="ko-KR" sz="2000" smtClean="0">
                <a:solidFill>
                  <a:schemeClr val="accent2"/>
                </a:solidFill>
                <a:latin typeface="Times New Roman" pitchFamily="18" charset="0"/>
              </a:rPr>
              <a:t>// you can use gethostbyname()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solidFill>
                  <a:schemeClr val="accent2"/>
                </a:solidFill>
                <a:latin typeface="Times New Roman" pitchFamily="18" charset="0"/>
              </a:rPr>
              <a:t>                             	// getservbyname() to get sa in your project.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latin typeface="Times New Roman" pitchFamily="18" charset="0"/>
              </a:rPr>
              <a:t>struct om sendMsg, recvMsg;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latin typeface="Times New Roman" pitchFamily="18" charset="0"/>
              </a:rPr>
              <a:t>size_t lom = sizeof(struct om); 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altLang="ko-KR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latin typeface="Times New Roman" pitchFamily="18" charset="0"/>
              </a:rPr>
              <a:t>sendMsg.ver = verCur;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latin typeface="Times New Roman" pitchFamily="18" charset="0"/>
              </a:rPr>
              <a:t>sendMsg.cmd = cmdGet;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altLang="ko-KR" sz="2000" b="1" smtClean="0"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latin typeface="Times New Roman" pitchFamily="18" charset="0"/>
              </a:rPr>
              <a:t>sendto( sd, (void *)&amp;sendMsg, lom, 0, (struct sockaddr *)</a:t>
            </a:r>
            <a:r>
              <a:rPr lang="en-US" altLang="ko-KR" sz="2000" smtClean="0"/>
              <a:t> </a:t>
            </a:r>
            <a:r>
              <a:rPr lang="en-US" altLang="ko-KR" sz="2000" smtClean="0">
                <a:latin typeface="Times New Roman" pitchFamily="18" charset="0"/>
              </a:rPr>
              <a:t>&amp;sa, lsa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latin typeface="Times New Roman" pitchFamily="18" charset="0"/>
              </a:rPr>
              <a:t>recvfrom( sd, (void *)&amp;recvMsg, lom, 0, (struct sockaddr *)</a:t>
            </a:r>
            <a:r>
              <a:rPr lang="en-US" altLang="ko-KR" sz="2000" smtClean="0"/>
              <a:t> </a:t>
            </a:r>
            <a:r>
              <a:rPr lang="en-US" altLang="ko-KR" sz="2000" smtClean="0">
                <a:latin typeface="Times New Roman" pitchFamily="18" charset="0"/>
              </a:rPr>
              <a:t>&amp;sa, &amp;lsa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solidFill>
                  <a:schemeClr val="accent2"/>
                </a:solidFill>
                <a:latin typeface="Times New Roman" pitchFamily="18" charset="0"/>
              </a:rPr>
              <a:t>// you can also use connect()/send()/recv() for UDP connection, for more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000" smtClean="0">
                <a:solidFill>
                  <a:schemeClr val="accent2"/>
                </a:solidFill>
                <a:latin typeface="Times New Roman" pitchFamily="18" charset="0"/>
              </a:rPr>
              <a:t>// information -- use “man connect”, “man send” and “man recv”</a:t>
            </a:r>
          </a:p>
        </p:txBody>
      </p:sp>
      <p:sp>
        <p:nvSpPr>
          <p:cNvPr id="2560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4119EA76-B0F9-4AB3-B5E0-55D0463197D8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22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Some Useful System Calls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smtClean="0"/>
              <a:t>Gethostbyname: map hostname to IP addr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Times New Roman" pitchFamily="18" charset="0"/>
              </a:rPr>
              <a:t>struct hostent *</a:t>
            </a:r>
            <a:r>
              <a:rPr lang="en-US" altLang="ko-KR" sz="2400" b="1" smtClean="0">
                <a:latin typeface="Times New Roman" pitchFamily="18" charset="0"/>
              </a:rPr>
              <a:t>gethostbyname</a:t>
            </a:r>
            <a:r>
              <a:rPr lang="en-US" altLang="ko-KR" sz="2400" smtClean="0">
                <a:latin typeface="Times New Roman" pitchFamily="18" charset="0"/>
              </a:rPr>
              <a:t>( char *name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smtClean="0"/>
              <a:t>Getservbyname: look up service name given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Times New Roman" pitchFamily="18" charset="0"/>
              </a:rPr>
              <a:t>struct servent *</a:t>
            </a:r>
            <a:r>
              <a:rPr lang="en-US" altLang="ko-KR" sz="2400" b="1" smtClean="0">
                <a:latin typeface="Times New Roman" pitchFamily="18" charset="0"/>
              </a:rPr>
              <a:t>getservbyname</a:t>
            </a:r>
            <a:r>
              <a:rPr lang="en-US" altLang="ko-KR" sz="2400" smtClean="0">
                <a:latin typeface="Times New Roman" pitchFamily="18" charset="0"/>
              </a:rPr>
              <a:t>( const char *servname, 					          </a:t>
            </a:r>
            <a:r>
              <a:rPr lang="en-US" altLang="ko-KR" sz="1400" smtClean="0">
                <a:latin typeface="Times New Roman" pitchFamily="18" charset="0"/>
              </a:rPr>
              <a:t> </a:t>
            </a:r>
            <a:r>
              <a:rPr lang="en-US" altLang="ko-KR" sz="2400" smtClean="0">
                <a:latin typeface="Times New Roman" pitchFamily="18" charset="0"/>
              </a:rPr>
              <a:t>const char *protocol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smtClean="0"/>
              <a:t>Gethostname: get own hostname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Times New Roman" pitchFamily="18" charset="0"/>
              </a:rPr>
              <a:t>int</a:t>
            </a:r>
            <a:r>
              <a:rPr lang="en-US" altLang="ko-KR" sz="2400" b="1" smtClean="0">
                <a:latin typeface="Times New Roman" pitchFamily="18" charset="0"/>
              </a:rPr>
              <a:t> gethostname</a:t>
            </a:r>
            <a:r>
              <a:rPr lang="en-US" altLang="ko-KR" sz="2400" smtClean="0">
                <a:latin typeface="Times New Roman" pitchFamily="18" charset="0"/>
              </a:rPr>
              <a:t>( char *name, size_t len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smtClean="0"/>
              <a:t>Getsockname: map sd to socket addr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sz="2400" smtClean="0">
                <a:latin typeface="Times New Roman" pitchFamily="18" charset="0"/>
              </a:rPr>
              <a:t>int</a:t>
            </a:r>
            <a:r>
              <a:rPr lang="en-US" altLang="ko-KR" sz="2400" b="1" smtClean="0">
                <a:latin typeface="Times New Roman" pitchFamily="18" charset="0"/>
              </a:rPr>
              <a:t> getsockname</a:t>
            </a:r>
            <a:r>
              <a:rPr lang="en-US" altLang="ko-KR" sz="2400" smtClean="0">
                <a:latin typeface="Times New Roman" pitchFamily="18" charset="0"/>
              </a:rPr>
              <a:t>( int sd, struct sockaddr *sa, size_t *lsa )</a:t>
            </a:r>
          </a:p>
        </p:txBody>
      </p:sp>
      <p:sp>
        <p:nvSpPr>
          <p:cNvPr id="2663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40B60746-1711-4C52-BEF5-B588E5BF66E7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23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Getservbyname()</a:t>
            </a:r>
            <a:r>
              <a:rPr lang="en-US" smtClean="0"/>
              <a:t>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81200"/>
            <a:ext cx="787241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Get the address of the service</a:t>
            </a:r>
          </a:p>
          <a:p>
            <a:pPr eaLnBrk="1" hangingPunct="1">
              <a:defRPr/>
            </a:pPr>
            <a:r>
              <a:rPr lang="en-US" sz="2800" dirty="0" smtClean="0"/>
              <a:t>The services should be registered in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./</a:t>
            </a:r>
            <a:r>
              <a:rPr lang="en-US" sz="2800" dirty="0" err="1" smtClean="0"/>
              <a:t>etc</a:t>
            </a:r>
            <a:r>
              <a:rPr lang="en-US" sz="2800" dirty="0" smtClean="0"/>
              <a:t>/services</a:t>
            </a:r>
          </a:p>
          <a:p>
            <a:pPr eaLnBrk="1" hangingPunct="1">
              <a:defRPr/>
            </a:pPr>
            <a:r>
              <a:rPr lang="en-US" sz="2800" dirty="0" smtClean="0"/>
              <a:t>The registered name of net oracle is “oracle” </a:t>
            </a:r>
          </a:p>
          <a:p>
            <a:pPr marL="342900" lvl="1" indent="-342900" eaLnBrk="1" hangingPunct="1"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ko-KR" sz="2400" dirty="0" err="1" smtClean="0">
                <a:latin typeface="Times New Roman" pitchFamily="18" charset="0"/>
              </a:rPr>
              <a:t>struct</a:t>
            </a:r>
            <a:r>
              <a:rPr lang="en-US" altLang="ko-KR" sz="2400" dirty="0" smtClean="0">
                <a:latin typeface="Times New Roman" pitchFamily="18" charset="0"/>
              </a:rPr>
              <a:t> </a:t>
            </a:r>
            <a:r>
              <a:rPr lang="en-US" altLang="ko-KR" sz="2400" dirty="0" err="1" smtClean="0">
                <a:latin typeface="Times New Roman" pitchFamily="18" charset="0"/>
              </a:rPr>
              <a:t>servent</a:t>
            </a:r>
            <a:r>
              <a:rPr lang="en-US" altLang="ko-KR" sz="2400" dirty="0" smtClean="0">
                <a:latin typeface="Times New Roman" pitchFamily="18" charset="0"/>
              </a:rPr>
              <a:t> *</a:t>
            </a:r>
            <a:r>
              <a:rPr lang="en-US" altLang="ko-KR" sz="2400" b="1" dirty="0" err="1" smtClean="0">
                <a:latin typeface="Times New Roman" pitchFamily="18" charset="0"/>
              </a:rPr>
              <a:t>getservbyname</a:t>
            </a:r>
            <a:r>
              <a:rPr lang="en-US" altLang="ko-KR" sz="2400" dirty="0" smtClean="0">
                <a:latin typeface="Times New Roman" pitchFamily="18" charset="0"/>
              </a:rPr>
              <a:t>( </a:t>
            </a:r>
            <a:r>
              <a:rPr lang="en-US" altLang="ko-KR" sz="2400" dirty="0" err="1" smtClean="0">
                <a:latin typeface="Times New Roman" pitchFamily="18" charset="0"/>
              </a:rPr>
              <a:t>const</a:t>
            </a:r>
            <a:r>
              <a:rPr lang="en-US" altLang="ko-KR" sz="2400" dirty="0" smtClean="0">
                <a:latin typeface="Times New Roman" pitchFamily="18" charset="0"/>
              </a:rPr>
              <a:t> char *</a:t>
            </a:r>
            <a:r>
              <a:rPr lang="en-US" altLang="ko-KR" sz="2400" dirty="0" err="1" smtClean="0">
                <a:latin typeface="Times New Roman" pitchFamily="18" charset="0"/>
              </a:rPr>
              <a:t>servname</a:t>
            </a:r>
            <a:r>
              <a:rPr lang="en-US" altLang="ko-KR" sz="2400" dirty="0" smtClean="0">
                <a:latin typeface="Times New Roman" pitchFamily="18" charset="0"/>
              </a:rPr>
              <a:t>, 					          </a:t>
            </a:r>
            <a:r>
              <a:rPr lang="en-US" altLang="ko-KR" sz="1400" dirty="0" smtClean="0">
                <a:latin typeface="Times New Roman" pitchFamily="18" charset="0"/>
              </a:rPr>
              <a:t> </a:t>
            </a:r>
            <a:r>
              <a:rPr lang="en-US" altLang="ko-KR" sz="2400" dirty="0" err="1" smtClean="0">
                <a:latin typeface="Times New Roman" pitchFamily="18" charset="0"/>
              </a:rPr>
              <a:t>const</a:t>
            </a:r>
            <a:r>
              <a:rPr lang="en-US" altLang="ko-KR" sz="2400" dirty="0" smtClean="0">
                <a:latin typeface="Times New Roman" pitchFamily="18" charset="0"/>
              </a:rPr>
              <a:t> char *protocol )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				     UDP</a:t>
            </a:r>
          </a:p>
        </p:txBody>
      </p:sp>
      <p:sp>
        <p:nvSpPr>
          <p:cNvPr id="27654" name="Down Arrow 1"/>
          <p:cNvSpPr>
            <a:spLocks noChangeArrowheads="1"/>
          </p:cNvSpPr>
          <p:nvPr/>
        </p:nvSpPr>
        <p:spPr bwMode="auto">
          <a:xfrm>
            <a:off x="7164388" y="4724400"/>
            <a:ext cx="287337" cy="576263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5" name="Up Arrow 2"/>
          <p:cNvSpPr>
            <a:spLocks noChangeArrowheads="1"/>
          </p:cNvSpPr>
          <p:nvPr/>
        </p:nvSpPr>
        <p:spPr bwMode="auto">
          <a:xfrm>
            <a:off x="7524750" y="3789363"/>
            <a:ext cx="215900" cy="287337"/>
          </a:xfrm>
          <a:prstGeom prst="up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D170900C-018D-445A-B320-BE90755BCCA1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24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Select() system call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87241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Your client needs to take input from both the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network </a:t>
            </a:r>
            <a:r>
              <a:rPr lang="en-US" sz="2800" i="1" dirty="0" smtClean="0"/>
              <a:t>and</a:t>
            </a:r>
            <a:r>
              <a:rPr lang="en-US" sz="2800" dirty="0" smtClean="0"/>
              <a:t> </a:t>
            </a:r>
            <a:r>
              <a:rPr lang="en-US" sz="2800" dirty="0" err="1" smtClean="0"/>
              <a:t>stdin</a:t>
            </a:r>
            <a:r>
              <a:rPr lang="en-US" sz="2800" dirty="0" smtClean="0"/>
              <a:t> to close TCP connection or 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to support your interactive service.</a:t>
            </a:r>
          </a:p>
          <a:p>
            <a:pPr eaLnBrk="1" hangingPunct="1">
              <a:defRPr/>
            </a:pPr>
            <a:r>
              <a:rPr lang="en-US" sz="2800" dirty="0" smtClean="0"/>
              <a:t>How to tell when to do which one?</a:t>
            </a:r>
          </a:p>
          <a:p>
            <a:pPr eaLnBrk="1" hangingPunct="1">
              <a:defRPr/>
            </a:pPr>
            <a:r>
              <a:rPr lang="en-US" sz="2800" dirty="0" smtClean="0"/>
              <a:t>Use the </a:t>
            </a:r>
            <a:r>
              <a:rPr lang="en-US" sz="2800" i="1" dirty="0" smtClean="0"/>
              <a:t>select()</a:t>
            </a:r>
            <a:r>
              <a:rPr lang="en-US" sz="2800" dirty="0" smtClean="0"/>
              <a:t> function!</a:t>
            </a:r>
          </a:p>
          <a:p>
            <a:pPr eaLnBrk="1" hangingPunct="1">
              <a:defRPr/>
            </a:pPr>
            <a:r>
              <a:rPr lang="en-US" sz="2800" dirty="0" smtClean="0"/>
              <a:t>Notes: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 #include &lt;sys/</a:t>
            </a:r>
            <a:r>
              <a:rPr lang="en-US" sz="2800" dirty="0" err="1" smtClean="0"/>
              <a:t>select.h</a:t>
            </a:r>
            <a:r>
              <a:rPr lang="en-US" sz="2800" dirty="0" smtClean="0"/>
              <a:t>&gt;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 man select</a:t>
            </a:r>
          </a:p>
        </p:txBody>
      </p:sp>
      <p:sp>
        <p:nvSpPr>
          <p:cNvPr id="286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5899C036-E1D7-480B-AA96-20EF712B9050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25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BFA33CC4-F7C8-43CE-9CD1-4821D2673432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3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CS3516 Project4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696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Your programs should compile and work on </a:t>
            </a:r>
            <a:r>
              <a:rPr lang="en-US" altLang="ko-KR" sz="2400" smtClean="0">
                <a:solidFill>
                  <a:schemeClr val="accent1"/>
                </a:solidFill>
              </a:rPr>
              <a:t>ccc.wpi.edu </a:t>
            </a:r>
            <a:r>
              <a:rPr lang="en-US" altLang="ko-KR" sz="2400" smtClean="0"/>
              <a:t>computers, which are running Linux.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>
                <a:solidFill>
                  <a:schemeClr val="accent1"/>
                </a:solidFill>
              </a:rPr>
              <a:t>Net oracle(named oracle) </a:t>
            </a:r>
            <a:r>
              <a:rPr lang="en-US" altLang="ko-KR" sz="2400" smtClean="0"/>
              <a:t>is running on </a:t>
            </a:r>
            <a:r>
              <a:rPr lang="en-US" altLang="ko-KR" sz="2400" smtClean="0">
                <a:solidFill>
                  <a:schemeClr val="accent1"/>
                </a:solidFill>
              </a:rPr>
              <a:t>cccWORK4.wpi.edu</a:t>
            </a:r>
            <a:r>
              <a:rPr lang="en-US" altLang="ko-KR" sz="2400" smtClean="0"/>
              <a:t> only.</a:t>
            </a:r>
            <a:endParaRPr lang="en-US" altLang="ko-KR" sz="24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Programs should be written in </a:t>
            </a:r>
            <a:r>
              <a:rPr lang="en-US" altLang="ko-KR" sz="2400" smtClean="0">
                <a:solidFill>
                  <a:schemeClr val="accent1"/>
                </a:solidFill>
              </a:rPr>
              <a:t>C</a:t>
            </a:r>
            <a:r>
              <a:rPr lang="en-US" altLang="ko-KR" sz="2400" smtClean="0"/>
              <a:t> or </a:t>
            </a:r>
            <a:r>
              <a:rPr lang="en-US" altLang="ko-KR" sz="2400" smtClean="0">
                <a:solidFill>
                  <a:schemeClr val="accent1"/>
                </a:solidFill>
              </a:rPr>
              <a:t>C++</a:t>
            </a:r>
            <a:endParaRPr lang="en-US" altLang="ko-KR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If your program is developed on another platform or machine, you should </a:t>
            </a:r>
            <a:r>
              <a:rPr lang="en-US" altLang="ko-KR" sz="2400" smtClean="0">
                <a:solidFill>
                  <a:schemeClr val="accent1"/>
                </a:solidFill>
              </a:rPr>
              <a:t>test</a:t>
            </a:r>
            <a:r>
              <a:rPr lang="en-US" altLang="ko-KR" sz="2400" smtClean="0"/>
              <a:t> the software on</a:t>
            </a:r>
            <a:r>
              <a:rPr lang="en-US" altLang="ko-KR" sz="2400" smtClean="0">
                <a:solidFill>
                  <a:schemeClr val="accent1"/>
                </a:solidFill>
              </a:rPr>
              <a:t> ccc</a:t>
            </a:r>
            <a:r>
              <a:rPr lang="en-US" altLang="ko-KR" sz="2400" smtClean="0"/>
              <a:t> before turning in the assignment.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Make sure you have the correct </a:t>
            </a:r>
            <a:r>
              <a:rPr lang="en-US" altLang="ko-KR" sz="2400" smtClean="0">
                <a:solidFill>
                  <a:schemeClr val="accent1"/>
                </a:solidFill>
              </a:rPr>
              <a:t>#include</a:t>
            </a:r>
            <a:r>
              <a:rPr lang="en-US" altLang="ko-KR" sz="2400" smtClean="0"/>
              <a:t> files in your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Net Oracle?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00213"/>
            <a:ext cx="7385050" cy="4249737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Net Oracle is a name server that maps service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names into their transport level address.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Net Oracle allows you to register the service you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have developed.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You register services by sending a message to the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oracle containing the server name together with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the transport address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Given the service name, the client can request the service address or remove the service you have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registered.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</p:txBody>
      </p:sp>
      <p:sp>
        <p:nvSpPr>
          <p:cNvPr id="71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65E8203B-A3D9-4791-A51C-BE5346C20C33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4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88913"/>
            <a:ext cx="7543800" cy="1143000"/>
          </a:xfrm>
        </p:spPr>
        <p:txBody>
          <a:bodyPr/>
          <a:lstStyle/>
          <a:p>
            <a:pPr eaLnBrk="1" hangingPunct="1"/>
            <a:r>
              <a:rPr lang="en-US" smtClean="0"/>
              <a:t>Project 4 Steps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68413"/>
            <a:ext cx="7600950" cy="468153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000" dirty="0" smtClean="0"/>
              <a:t>Client: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 smtClean="0"/>
              <a:t>Wait on user’s commands.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 smtClean="0"/>
              <a:t>List all services registered on net oracle(using list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command).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 smtClean="0"/>
              <a:t>Connect to service using the transport address returned  from  net oracle( by connect service [</a:t>
            </a:r>
            <a:r>
              <a:rPr lang="en-US" sz="2000" dirty="0" err="1" smtClean="0"/>
              <a:t>uid</a:t>
            </a:r>
            <a:r>
              <a:rPr lang="en-US" sz="2000" dirty="0" smtClean="0"/>
              <a:t>] command).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 smtClean="0"/>
              <a:t>Terminate connection with the server when it receives an end-of-file.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 smtClean="0"/>
              <a:t>Terminate the client program(by quit command)</a:t>
            </a:r>
          </a:p>
          <a:p>
            <a:pPr marL="609600" indent="-609600" eaLnBrk="1" hangingPunct="1">
              <a:defRPr/>
            </a:pPr>
            <a:r>
              <a:rPr lang="en-US" sz="2000" dirty="0" smtClean="0"/>
              <a:t>Server: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 smtClean="0"/>
              <a:t>Register services with the net oracle.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 smtClean="0"/>
              <a:t>Wait for connections and provide name service to the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clients.</a:t>
            </a: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70CBCBB7-60B6-4A4C-925E-2885AB0F62F8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5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9220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Project 4 Communication Model</a:t>
            </a:r>
          </a:p>
        </p:txBody>
      </p: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4191000" y="4648200"/>
            <a:ext cx="1600200" cy="1187450"/>
            <a:chOff x="576" y="1152"/>
            <a:chExt cx="1248" cy="864"/>
          </a:xfrm>
        </p:grpSpPr>
        <p:sp>
          <p:nvSpPr>
            <p:cNvPr id="9238" name="Oval 9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10"/>
            <p:cNvSpPr txBox="1">
              <a:spLocks noChangeArrowheads="1"/>
            </p:cNvSpPr>
            <p:nvPr/>
          </p:nvSpPr>
          <p:spPr bwMode="auto">
            <a:xfrm>
              <a:off x="817" y="1392"/>
              <a:ext cx="815" cy="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algn="ctr" eaLnBrk="1" latinLnBrk="0" hangingPunct="1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altLang="ko-KR" b="0"/>
                <a:t>Oracle</a:t>
              </a:r>
            </a:p>
            <a:p>
              <a:pPr algn="ctr" eaLnBrk="1" latinLnBrk="0" hangingPunct="1">
                <a:lnSpc>
                  <a:spcPct val="50000"/>
                </a:lnSpc>
                <a:spcBef>
                  <a:spcPct val="50000"/>
                </a:spcBef>
              </a:pPr>
              <a:r>
                <a:rPr kumimoji="0" lang="en-US" altLang="ko-KR" sz="2000" b="0" i="1"/>
                <a:t>Name Server</a:t>
              </a:r>
            </a:p>
          </p:txBody>
        </p:sp>
      </p:grp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6553200" y="384175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spcBef>
                <a:spcPct val="50000"/>
              </a:spcBef>
            </a:pPr>
            <a:r>
              <a:rPr kumimoji="0" lang="en-US" altLang="ko-KR" sz="2000" b="0" i="1"/>
              <a:t> (1) register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2667000" y="38100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sz="2000" b="0" i="1"/>
              <a:t>(2) list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3733800" y="22860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sz="2000" b="0" i="1"/>
              <a:t>(3) Connect One Service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4572000" y="2667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sz="2000" b="0" i="1" u="sng"/>
              <a:t> TCP </a:t>
            </a:r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3581400" y="3505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spcBef>
                <a:spcPct val="50000"/>
              </a:spcBef>
            </a:pPr>
            <a:r>
              <a:rPr kumimoji="0" lang="en-US" altLang="ko-KR" sz="2000" b="0" i="1" u="sng"/>
              <a:t> UDP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5562600" y="3505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latinLnBrk="0" hangingPunct="1">
              <a:spcBef>
                <a:spcPct val="50000"/>
              </a:spcBef>
            </a:pPr>
            <a:r>
              <a:rPr kumimoji="0" lang="en-US" altLang="ko-KR" sz="2000" b="0" i="1" u="sng"/>
              <a:t> UDP</a:t>
            </a:r>
          </a:p>
        </p:txBody>
      </p:sp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1331913" y="2060575"/>
            <a:ext cx="1524000" cy="1219200"/>
            <a:chOff x="576" y="1152"/>
            <a:chExt cx="1248" cy="864"/>
          </a:xfrm>
        </p:grpSpPr>
        <p:sp>
          <p:nvSpPr>
            <p:cNvPr id="9236" name="Oval 3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4"/>
            <p:cNvSpPr txBox="1">
              <a:spLocks noChangeArrowheads="1"/>
            </p:cNvSpPr>
            <p:nvPr/>
          </p:nvSpPr>
          <p:spPr bwMode="auto">
            <a:xfrm>
              <a:off x="817" y="1392"/>
              <a:ext cx="815" cy="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algn="ctr" eaLnBrk="1" latinLnBrk="0" hangingPunct="1">
                <a:lnSpc>
                  <a:spcPct val="110000"/>
                </a:lnSpc>
                <a:spcBef>
                  <a:spcPct val="50000"/>
                </a:spcBef>
              </a:pPr>
              <a:r>
                <a:rPr kumimoji="0" lang="en-US" altLang="ko-KR" b="0"/>
                <a:t>Client</a:t>
              </a:r>
            </a:p>
          </p:txBody>
        </p:sp>
      </p:grpSp>
      <p:grpSp>
        <p:nvGrpSpPr>
          <p:cNvPr id="92185" name="Group 25"/>
          <p:cNvGrpSpPr>
            <a:grpSpLocks/>
          </p:cNvGrpSpPr>
          <p:nvPr/>
        </p:nvGrpSpPr>
        <p:grpSpPr bwMode="auto">
          <a:xfrm>
            <a:off x="7019925" y="2060575"/>
            <a:ext cx="1524000" cy="1219200"/>
            <a:chOff x="576" y="1152"/>
            <a:chExt cx="1248" cy="864"/>
          </a:xfrm>
        </p:grpSpPr>
        <p:sp>
          <p:nvSpPr>
            <p:cNvPr id="9234" name="Oval 26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27"/>
            <p:cNvSpPr txBox="1">
              <a:spLocks noChangeArrowheads="1"/>
            </p:cNvSpPr>
            <p:nvPr/>
          </p:nvSpPr>
          <p:spPr bwMode="auto">
            <a:xfrm>
              <a:off x="817" y="1392"/>
              <a:ext cx="815" cy="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itchFamily="18" charset="0"/>
                  <a:ea typeface="굴림" pitchFamily="34" charset="-127"/>
                </a:defRPr>
              </a:lvl9pPr>
            </a:lstStyle>
            <a:p>
              <a:pPr algn="ctr" eaLnBrk="1" latinLnBrk="0" hangingPunct="1">
                <a:lnSpc>
                  <a:spcPct val="110000"/>
                </a:lnSpc>
                <a:spcBef>
                  <a:spcPct val="50000"/>
                </a:spcBef>
              </a:pPr>
              <a:r>
                <a:rPr kumimoji="0" lang="en-US" altLang="ko-KR" b="0"/>
                <a:t>Server</a:t>
              </a:r>
            </a:p>
          </p:txBody>
        </p:sp>
      </p:grpSp>
      <p:cxnSp>
        <p:nvCxnSpPr>
          <p:cNvPr id="92188" name="AutoShape 28"/>
          <p:cNvCxnSpPr>
            <a:cxnSpLocks noChangeShapeType="1"/>
            <a:stCxn id="9236" idx="6"/>
            <a:endCxn id="9234" idx="2"/>
          </p:cNvCxnSpPr>
          <p:nvPr/>
        </p:nvCxnSpPr>
        <p:spPr bwMode="auto">
          <a:xfrm>
            <a:off x="2855913" y="2670175"/>
            <a:ext cx="4164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9" name="AutoShape 29"/>
          <p:cNvCxnSpPr>
            <a:cxnSpLocks noChangeShapeType="1"/>
            <a:stCxn id="9236" idx="5"/>
            <a:endCxn id="9238" idx="1"/>
          </p:cNvCxnSpPr>
          <p:nvPr/>
        </p:nvCxnSpPr>
        <p:spPr bwMode="auto">
          <a:xfrm>
            <a:off x="2632075" y="3101975"/>
            <a:ext cx="1793875" cy="17208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93" name="AutoShape 33"/>
          <p:cNvCxnSpPr>
            <a:cxnSpLocks noChangeShapeType="1"/>
            <a:stCxn id="9234" idx="3"/>
            <a:endCxn id="9238" idx="7"/>
          </p:cNvCxnSpPr>
          <p:nvPr/>
        </p:nvCxnSpPr>
        <p:spPr bwMode="auto">
          <a:xfrm flipH="1">
            <a:off x="5556250" y="3101975"/>
            <a:ext cx="1687513" cy="17208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6684596D-B009-44AE-8513-3EC2EE6D2451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6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4" grpId="0"/>
      <p:bldP spid="92175" grpId="0"/>
      <p:bldP spid="92176" grpId="0"/>
      <p:bldP spid="92178" grpId="0"/>
      <p:bldP spid="92179" grpId="0"/>
      <p:bldP spid="92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024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UDP Transmission (Client)</a:t>
            </a:r>
          </a:p>
        </p:txBody>
      </p:sp>
      <p:sp>
        <p:nvSpPr>
          <p:cNvPr id="1024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4343400" cy="4114800"/>
          </a:xfrm>
        </p:spPr>
        <p:txBody>
          <a:bodyPr/>
          <a:lstStyle/>
          <a:p>
            <a:pPr lvl="1" eaLnBrk="1" hangingPunct="1"/>
            <a:r>
              <a:rPr lang="en-US" altLang="ko-KR" sz="2400" smtClean="0"/>
              <a:t>Connectionless</a:t>
            </a:r>
          </a:p>
          <a:p>
            <a:pPr lvl="2" eaLnBrk="1" hangingPunct="1"/>
            <a:r>
              <a:rPr lang="en-US" altLang="ko-KR" sz="2000" smtClean="0"/>
              <a:t>Specify transport address every time you send/recv data</a:t>
            </a:r>
          </a:p>
          <a:p>
            <a:pPr lvl="1" eaLnBrk="1" hangingPunct="1"/>
            <a:r>
              <a:rPr lang="en-US" altLang="ko-KR" sz="2400" smtClean="0"/>
              <a:t>Unreliable Protocol</a:t>
            </a:r>
          </a:p>
          <a:p>
            <a:pPr lvl="2" eaLnBrk="1" hangingPunct="1"/>
            <a:r>
              <a:rPr lang="en-US" altLang="ko-KR" sz="2000" smtClean="0"/>
              <a:t>Data lost, bit errors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socket()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5791200" y="3429000"/>
            <a:ext cx="2133600" cy="887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sendto()</a:t>
            </a:r>
          </a:p>
          <a:p>
            <a:pPr algn="ctr"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recvfrom()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019800" y="50292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ctr" eaLnBrk="1" latinLnBrk="0" hangingPunct="1">
              <a:spcBef>
                <a:spcPct val="50000"/>
              </a:spcBef>
            </a:pPr>
            <a:r>
              <a:rPr kumimoji="0" lang="en-US" altLang="ko-KR" b="0"/>
              <a:t>close()</a:t>
            </a:r>
          </a:p>
        </p:txBody>
      </p:sp>
      <p:cxnSp>
        <p:nvCxnSpPr>
          <p:cNvPr id="10249" name="AutoShape 8"/>
          <p:cNvCxnSpPr>
            <a:cxnSpLocks noChangeShapeType="1"/>
            <a:stCxn id="10246" idx="2"/>
            <a:endCxn id="10247" idx="0"/>
          </p:cNvCxnSpPr>
          <p:nvPr/>
        </p:nvCxnSpPr>
        <p:spPr bwMode="auto">
          <a:xfrm>
            <a:off x="6858000" y="2676525"/>
            <a:ext cx="0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0" name="AutoShape 9"/>
          <p:cNvCxnSpPr>
            <a:cxnSpLocks noChangeShapeType="1"/>
            <a:stCxn id="10247" idx="2"/>
            <a:endCxn id="10248" idx="0"/>
          </p:cNvCxnSpPr>
          <p:nvPr/>
        </p:nvCxnSpPr>
        <p:spPr bwMode="auto">
          <a:xfrm>
            <a:off x="6858000" y="4316413"/>
            <a:ext cx="0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3BAC0045-6264-4297-A235-5B46F95028A0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7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Example: UDP Client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295400" y="2076450"/>
            <a:ext cx="75438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 b="0"/>
              <a:t>struct hostent *hp;	        </a:t>
            </a:r>
            <a:r>
              <a:rPr kumimoji="0" lang="en-US" altLang="ko-KR">
                <a:solidFill>
                  <a:schemeClr val="accent1"/>
                </a:solidFill>
              </a:rPr>
              <a:t>/* /usr/include/netdb.h */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struct sockaddr_in server;   </a:t>
            </a:r>
            <a:r>
              <a:rPr kumimoji="0" lang="en-US" altLang="ko-KR">
                <a:solidFill>
                  <a:schemeClr val="accent1"/>
                </a:solidFill>
              </a:rPr>
              <a:t>/* /usr/include/netinet/in.h */</a:t>
            </a:r>
          </a:p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 b="0"/>
              <a:t>int sd, lserver = sizeof( server );</a:t>
            </a:r>
          </a:p>
          <a:p>
            <a:pPr eaLnBrk="1" latinLnBrk="0" hangingPunct="1">
              <a:lnSpc>
                <a:spcPct val="25000"/>
              </a:lnSpc>
              <a:spcBef>
                <a:spcPct val="50000"/>
              </a:spcBef>
            </a:pPr>
            <a:endParaRPr kumimoji="0" lang="en-US" altLang="ko-KR">
              <a:solidFill>
                <a:schemeClr val="accent1"/>
              </a:solidFill>
            </a:endParaRPr>
          </a:p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prepare a socket */</a:t>
            </a:r>
          </a:p>
          <a:p>
            <a:pPr eaLnBrk="1" latinLnBrk="0" hangingPunct="1">
              <a:lnSpc>
                <a:spcPct val="75000"/>
              </a:lnSpc>
              <a:spcBef>
                <a:spcPct val="50000"/>
              </a:spcBef>
            </a:pPr>
            <a:r>
              <a:rPr kumimoji="0" lang="en-US" altLang="ko-KR" b="0"/>
              <a:t>if ( (sd = </a:t>
            </a:r>
            <a:r>
              <a:rPr kumimoji="0" lang="en-US" altLang="ko-KR"/>
              <a:t>socket</a:t>
            </a:r>
            <a:r>
              <a:rPr kumimoji="0" lang="en-US" altLang="ko-KR" b="0"/>
              <a:t>( AF_INET, SOCK_DGRAM, 0 )) &lt; 0 ) {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	perror( strerror(errno) );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	exit(-1);</a:t>
            </a:r>
          </a:p>
          <a:p>
            <a:pPr eaLnBrk="1" latinLnBrk="0" hangingPunct="1">
              <a:lnSpc>
                <a:spcPct val="60000"/>
              </a:lnSpc>
              <a:spcBef>
                <a:spcPct val="50000"/>
              </a:spcBef>
            </a:pPr>
            <a:r>
              <a:rPr kumimoji="0" lang="en-US" altLang="ko-KR" b="0"/>
              <a:t>}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3BECF65A-DA2C-48FF-94D5-3BF1B7F4279E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8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sz="1400" b="0" smtClean="0">
                <a:latin typeface="굴림" pitchFamily="34" charset="-127"/>
              </a:rPr>
              <a:t>12/6/2010</a:t>
            </a:r>
            <a:endParaRPr kumimoji="0" lang="en-US" altLang="ko-KR" sz="1400" b="0" smtClean="0">
              <a:latin typeface="굴림" pitchFamily="34" charset="-127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600" smtClean="0">
                <a:solidFill>
                  <a:srgbClr val="9E0000"/>
                </a:solidFill>
                <a:latin typeface="CG Times" pitchFamily="18" charset="0"/>
              </a:rPr>
              <a:t>WPI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8015287" cy="385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>
                <a:solidFill>
                  <a:schemeClr val="accent1"/>
                </a:solidFill>
              </a:rPr>
              <a:t>/* prepare server address */</a:t>
            </a:r>
          </a:p>
          <a:p>
            <a:pPr eaLnBrk="1" latinLnBrk="0" hangingPunct="1">
              <a:lnSpc>
                <a:spcPct val="80000"/>
              </a:lnSpc>
              <a:spcBef>
                <a:spcPct val="50000"/>
              </a:spcBef>
            </a:pPr>
            <a:r>
              <a:rPr kumimoji="0" lang="en-US" altLang="ko-KR"/>
              <a:t>bzero</a:t>
            </a:r>
            <a:r>
              <a:rPr kumimoji="0" lang="en-US" altLang="ko-KR" b="0"/>
              <a:t>( (char*)&amp;server, sizeof(server) );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server.sin_family = AF_INET;</a:t>
            </a:r>
          </a:p>
          <a:p>
            <a:pPr eaLnBrk="1" latinLnBrk="0" hangingPunct="1">
              <a:lnSpc>
                <a:spcPct val="65000"/>
              </a:lnSpc>
              <a:spcBef>
                <a:spcPct val="50000"/>
              </a:spcBef>
            </a:pPr>
            <a:r>
              <a:rPr kumimoji="0" lang="en-US" altLang="ko-KR" b="0"/>
              <a:t>server.sin_port = </a:t>
            </a:r>
            <a:r>
              <a:rPr kumimoji="0" lang="en-US" altLang="ko-KR"/>
              <a:t>htons</a:t>
            </a:r>
            <a:r>
              <a:rPr kumimoji="0" lang="en-US" altLang="ko-KR" b="0"/>
              <a:t>( SERVER_PORT );  </a:t>
            </a:r>
            <a:r>
              <a:rPr kumimoji="0" lang="en-US" altLang="ko-KR" b="0">
                <a:solidFill>
                  <a:schemeClr val="accent2"/>
                </a:solidFill>
              </a:rPr>
              <a:t>//endian convert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 b="0"/>
              <a:t>if ( (hp = </a:t>
            </a:r>
            <a:r>
              <a:rPr kumimoji="0" lang="en-US" altLang="ko-KR"/>
              <a:t>gethostbyname</a:t>
            </a:r>
            <a:r>
              <a:rPr kumimoji="0" lang="en-US" altLang="ko-KR" b="0"/>
              <a:t>(SERVER_NAME)) == NULL) {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 b="0"/>
              <a:t>	perror( strerror(errno) );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 b="0"/>
              <a:t>	exit(-1);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 b="0"/>
              <a:t>}</a:t>
            </a:r>
          </a:p>
          <a:p>
            <a:pPr eaLnBrk="1" latinLnBrk="0" hangingPunct="1">
              <a:lnSpc>
                <a:spcPct val="70000"/>
              </a:lnSpc>
              <a:spcBef>
                <a:spcPct val="50000"/>
              </a:spcBef>
            </a:pPr>
            <a:r>
              <a:rPr kumimoji="0" lang="en-US" altLang="ko-KR"/>
              <a:t>bcopy</a:t>
            </a:r>
            <a:r>
              <a:rPr kumimoji="0" lang="en-US" altLang="ko-KR" b="0"/>
              <a:t>( hp-&gt;h_addr, (char*)&amp;server.sin_addr, hp-&gt;h_length);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Example: UDP Client (Continued)</a:t>
            </a:r>
          </a:p>
        </p:txBody>
      </p:sp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eaLnBrk="1" hangingPunct="1"/>
            <a:r>
              <a:rPr kumimoji="0" lang="en-US" altLang="ko-KR" sz="1400" b="0" smtClean="0">
                <a:latin typeface="굴림" pitchFamily="34" charset="-127"/>
              </a:rPr>
              <a:t>Help Session 2-</a:t>
            </a:r>
            <a:fld id="{D16BFC9A-1AA6-431D-A121-A736861FA349}" type="slidenum">
              <a:rPr kumimoji="0" lang="en-US" altLang="ko-KR" sz="1400" b="0" smtClean="0">
                <a:latin typeface="굴림" pitchFamily="34" charset="-127"/>
              </a:rPr>
              <a:pPr eaLnBrk="1" hangingPunct="1"/>
              <a:t>9</a:t>
            </a:fld>
            <a:endParaRPr kumimoji="0" lang="en-US" altLang="ko-KR" sz="1400" b="0" smtClean="0">
              <a:latin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넥타이">
  <a:themeElements>
    <a:clrScheme name="넥타이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넥타이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34" charset="-127"/>
          </a:defRPr>
        </a:defPPr>
      </a:lstStyle>
    </a:lnDef>
  </a:objectDefaults>
  <a:extraClrSchemeLst>
    <a:extraClrScheme>
      <a:clrScheme name="넥타이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넥타이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넥타이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넥타이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넥타이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넥타이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Office\Templates\디자인\넥타이.pot</Template>
  <TotalTime>7244</TotalTime>
  <Words>1151</Words>
  <Application>Microsoft Office PowerPoint</Application>
  <PresentationFormat>On-screen Show (4:3)</PresentationFormat>
  <Paragraphs>309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Times New Roman</vt:lpstr>
      <vt:lpstr>굴림</vt:lpstr>
      <vt:lpstr>Arial</vt:lpstr>
      <vt:lpstr>Wingdings</vt:lpstr>
      <vt:lpstr>CG Times</vt:lpstr>
      <vt:lpstr>넥타이</vt:lpstr>
      <vt:lpstr>CS3516 (B10) HELP Session 2</vt:lpstr>
      <vt:lpstr>Outline</vt:lpstr>
      <vt:lpstr>CS3516 Project4</vt:lpstr>
      <vt:lpstr>What is the Net Oracle?</vt:lpstr>
      <vt:lpstr>Project 4 Steps</vt:lpstr>
      <vt:lpstr>Project 4 Communication Model</vt:lpstr>
      <vt:lpstr>UDP Transmission (Client)</vt:lpstr>
      <vt:lpstr>Example: UDP Client</vt:lpstr>
      <vt:lpstr>Example: UDP Client (Continued)</vt:lpstr>
      <vt:lpstr>Example: UDP Client (Continued)</vt:lpstr>
      <vt:lpstr>TCP Connection (Client)</vt:lpstr>
      <vt:lpstr>Example: TCP Client</vt:lpstr>
      <vt:lpstr>Example: TCP Client (Continued)</vt:lpstr>
      <vt:lpstr>Example: TCP Client (Continued)</vt:lpstr>
      <vt:lpstr>TCP Connection (Server)</vt:lpstr>
      <vt:lpstr>Example: TCP Server</vt:lpstr>
      <vt:lpstr>Example: TCP Server (Continued)</vt:lpstr>
      <vt:lpstr>Your Server is also a Client</vt:lpstr>
      <vt:lpstr>Oracle Commands</vt:lpstr>
      <vt:lpstr>Oracle Commands (Request)</vt:lpstr>
      <vt:lpstr>Oracle Command (Response)</vt:lpstr>
      <vt:lpstr>Oracle Communication Example</vt:lpstr>
      <vt:lpstr>Some Useful System Calls</vt:lpstr>
      <vt:lpstr>Getservbyname() </vt:lpstr>
      <vt:lpstr>Select() system call 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CS4514 Help session 1</dc:title>
  <dc:creator>Mingzhe Li</dc:creator>
  <cp:lastModifiedBy>Prof. Kinicki</cp:lastModifiedBy>
  <cp:revision>136</cp:revision>
  <dcterms:created xsi:type="dcterms:W3CDTF">2001-10-08T10:39:35Z</dcterms:created>
  <dcterms:modified xsi:type="dcterms:W3CDTF">2010-12-05T21:38:18Z</dcterms:modified>
</cp:coreProperties>
</file>