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sldIdLst>
    <p:sldId id="256" r:id="rId2"/>
    <p:sldId id="320" r:id="rId3"/>
    <p:sldId id="285" r:id="rId4"/>
    <p:sldId id="287" r:id="rId5"/>
    <p:sldId id="288" r:id="rId6"/>
    <p:sldId id="322" r:id="rId7"/>
    <p:sldId id="270" r:id="rId8"/>
    <p:sldId id="269" r:id="rId9"/>
    <p:sldId id="272" r:id="rId10"/>
    <p:sldId id="262" r:id="rId11"/>
    <p:sldId id="263" r:id="rId12"/>
    <p:sldId id="264" r:id="rId13"/>
    <p:sldId id="265" r:id="rId14"/>
    <p:sldId id="266" r:id="rId15"/>
    <p:sldId id="267" r:id="rId16"/>
    <p:sldId id="268" r:id="rId17"/>
    <p:sldId id="321" r:id="rId18"/>
    <p:sldId id="297" r:id="rId19"/>
    <p:sldId id="298" r:id="rId20"/>
    <p:sldId id="307" r:id="rId21"/>
    <p:sldId id="309" r:id="rId22"/>
    <p:sldId id="310" r:id="rId23"/>
    <p:sldId id="311" r:id="rId24"/>
    <p:sldId id="312" r:id="rId25"/>
    <p:sldId id="313" r:id="rId26"/>
    <p:sldId id="314" r:id="rId27"/>
    <p:sldId id="315" r:id="rId28"/>
    <p:sldId id="316" r:id="rId29"/>
    <p:sldId id="301" r:id="rId30"/>
    <p:sldId id="280" r:id="rId31"/>
    <p:sldId id="278" r:id="rId32"/>
    <p:sldId id="318" r:id="rId33"/>
    <p:sldId id="317" r:id="rId34"/>
    <p:sldId id="319" r:id="rId35"/>
    <p:sldId id="293" r:id="rId36"/>
    <p:sldId id="284" r:id="rId37"/>
    <p:sldId id="295" r:id="rId38"/>
    <p:sldId id="323"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0000"/>
    <a:srgbClr val="00FF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78333" autoAdjust="0"/>
  </p:normalViewPr>
  <p:slideViewPr>
    <p:cSldViewPr>
      <p:cViewPr varScale="1">
        <p:scale>
          <a:sx n="74" d="100"/>
          <a:sy n="74" d="100"/>
        </p:scale>
        <p:origin x="-190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419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0BE6F2D-E9B7-4826-AD65-D981B4B2F6DA}" type="slidenum">
              <a:rPr lang="zh-CN" altLang="en-US"/>
              <a:pPr>
                <a:defRPr/>
              </a:pPr>
              <a:t>‹#›</a:t>
            </a:fld>
            <a:endParaRPr lang="en-US" altLang="zh-CN"/>
          </a:p>
        </p:txBody>
      </p:sp>
    </p:spTree>
    <p:extLst>
      <p:ext uri="{BB962C8B-B14F-4D97-AF65-F5344CB8AC3E}">
        <p14:creationId xmlns:p14="http://schemas.microsoft.com/office/powerpoint/2010/main" val="39039996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en.wikipedia.org/wiki/File_descriptor"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opengroup.org/onlinepubs/009695399/basedefs/errno.h.html"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E9A8BC-EDC9-4B0C-8E46-B69B32CE53FD}" type="slidenum">
              <a:rPr lang="zh-CN" altLang="en-US" smtClean="0"/>
              <a:pPr eaLnBrk="1" hangingPunct="1"/>
              <a:t>1</a:t>
            </a:fld>
            <a:endParaRPr lang="en-US" altLang="zh-CN"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775270-EFBF-4258-AE77-F468E9C2AAA9}" type="slidenum">
              <a:rPr lang="zh-CN" altLang="en-US" smtClean="0"/>
              <a:pPr eaLnBrk="1" hangingPunct="1"/>
              <a:t>10</a:t>
            </a:fld>
            <a:endParaRPr lang="en-US" altLang="zh-CN"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D03342-5A4C-4D08-A77E-26D6770C150A}" type="slidenum">
              <a:rPr lang="zh-CN" altLang="en-US" smtClean="0"/>
              <a:pPr eaLnBrk="1" hangingPunct="1"/>
              <a:t>11</a:t>
            </a:fld>
            <a:endParaRPr lang="en-US" altLang="zh-CN"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Char char="Ø"/>
            </a:pPr>
            <a:r>
              <a:rPr lang="en-US" smtClean="0"/>
              <a:t> </a:t>
            </a:r>
            <a:r>
              <a:rPr lang="en-US" b="1" smtClean="0"/>
              <a:t>struct hostent</a:t>
            </a:r>
            <a:r>
              <a:rPr lang="en-US" smtClean="0"/>
              <a:t> - used to represent an entry in the hosts database</a:t>
            </a:r>
          </a:p>
          <a:p>
            <a:pPr>
              <a:buFont typeface="Wingdings" pitchFamily="2" charset="2"/>
              <a:buChar char="Ø"/>
            </a:pPr>
            <a:r>
              <a:rPr lang="en-US" smtClean="0"/>
              <a:t> </a:t>
            </a:r>
            <a:r>
              <a:rPr lang="en-US" b="1" smtClean="0"/>
              <a:t>sockaddr_in</a:t>
            </a:r>
            <a:r>
              <a:rPr lang="en-US" smtClean="0"/>
              <a:t> - a structure to contain an internet address</a:t>
            </a:r>
          </a:p>
          <a:p>
            <a:pPr>
              <a:buFont typeface="Wingdings" pitchFamily="2" charset="2"/>
              <a:buChar char="Ø"/>
            </a:pPr>
            <a:r>
              <a:rPr lang="en-US" smtClean="0"/>
              <a:t> </a:t>
            </a:r>
            <a:r>
              <a:rPr lang="en-US" i="1" smtClean="0"/>
              <a:t>socket</a:t>
            </a:r>
            <a:r>
              <a:rPr lang="en-US" smtClean="0"/>
              <a:t>() creates an endpoint for communication and returns a </a:t>
            </a:r>
            <a:r>
              <a:rPr lang="en-US" smtClean="0">
                <a:hlinkClick r:id="rId3" tooltip="File descriptor"/>
              </a:rPr>
              <a:t>file descriptor</a:t>
            </a:r>
            <a:r>
              <a:rPr lang="en-US" smtClean="0"/>
              <a:t> for the socket. It takes three arguments: </a:t>
            </a:r>
            <a:r>
              <a:rPr lang="en-US" smtClean="0">
                <a:hlinkClick r:id="rId3" tooltip="File descriptor"/>
              </a:rPr>
              <a:t>domain</a:t>
            </a:r>
            <a:r>
              <a:rPr lang="en-US" smtClean="0"/>
              <a:t> (which specifies the protocol family of the created socket), </a:t>
            </a:r>
            <a:r>
              <a:rPr lang="en-US" smtClean="0">
                <a:hlinkClick r:id="rId3" tooltip="File descriptor"/>
              </a:rPr>
              <a:t>type</a:t>
            </a:r>
            <a:r>
              <a:rPr lang="en-US" smtClean="0"/>
              <a:t>, and </a:t>
            </a:r>
            <a:r>
              <a:rPr lang="en-US" smtClean="0">
                <a:hlinkClick r:id="rId3" tooltip="File descriptor"/>
              </a:rPr>
              <a:t>protocol</a:t>
            </a:r>
            <a:r>
              <a:rPr lang="en-US" smtClean="0"/>
              <a:t> specifying the actual transport protocol to use. The value “0” may be used to select a default protocol from the selected domain and type.</a:t>
            </a:r>
          </a:p>
          <a:p>
            <a:pPr eaLnBrk="1" hangingPunct="1">
              <a:buFont typeface="Wingdings" pitchFamily="2" charset="2"/>
              <a:buChar char="Ø"/>
            </a:pPr>
            <a:r>
              <a:rPr lang="en-US" smtClean="0"/>
              <a:t> </a:t>
            </a:r>
            <a:r>
              <a:rPr lang="en-US" i="1" smtClean="0"/>
              <a:t>perror</a:t>
            </a:r>
            <a:r>
              <a:rPr lang="en-US" smtClean="0"/>
              <a:t>() - write error messages to standard error</a:t>
            </a:r>
          </a:p>
          <a:p>
            <a:pPr eaLnBrk="1" hangingPunct="1">
              <a:buFont typeface="Wingdings" pitchFamily="2" charset="2"/>
              <a:buChar char="Ø"/>
            </a:pPr>
            <a:r>
              <a:rPr lang="en-US" smtClean="0"/>
              <a:t> Many functions provide an error number in </a:t>
            </a:r>
            <a:r>
              <a:rPr lang="en-US" i="1" smtClean="0"/>
              <a:t>errno</a:t>
            </a:r>
            <a:r>
              <a:rPr lang="en-US" smtClean="0"/>
              <a:t>, which has type </a:t>
            </a:r>
            <a:r>
              <a:rPr lang="en-US" b="1" smtClean="0"/>
              <a:t>int</a:t>
            </a:r>
            <a:r>
              <a:rPr lang="en-US" smtClean="0"/>
              <a:t> and is defined in </a:t>
            </a:r>
            <a:r>
              <a:rPr lang="en-US" i="1" smtClean="0">
                <a:hlinkClick r:id="rId4"/>
              </a:rPr>
              <a:t>&lt;errno.h&gt;</a:t>
            </a:r>
            <a:r>
              <a:rPr lang="en-US" smtClean="0"/>
              <a:t>.</a:t>
            </a:r>
          </a:p>
          <a:p>
            <a:pPr eaLnBrk="1" hangingPunct="1">
              <a:buFont typeface="Wingdings" pitchFamily="2" charset="2"/>
              <a:buChar char="Ø"/>
            </a:pPr>
            <a:r>
              <a:rPr lang="en-US" smtClean="0"/>
              <a:t> The </a:t>
            </a:r>
            <a:r>
              <a:rPr lang="en-US" i="1" smtClean="0"/>
              <a:t>strerror</a:t>
            </a:r>
            <a:r>
              <a:rPr lang="en-US" smtClean="0"/>
              <a:t>() function shall map the error number in </a:t>
            </a:r>
            <a:r>
              <a:rPr lang="en-US" i="1" smtClean="0"/>
              <a:t>errnum</a:t>
            </a:r>
            <a:r>
              <a:rPr lang="en-US" smtClean="0"/>
              <a:t> to a locale-dependent error message string and shall return a pointer to it. Typically, the values for </a:t>
            </a:r>
            <a:r>
              <a:rPr lang="en-US" i="1" smtClean="0"/>
              <a:t>errnum</a:t>
            </a:r>
            <a:r>
              <a:rPr lang="en-US" smtClean="0"/>
              <a:t> come from </a:t>
            </a:r>
            <a:r>
              <a:rPr lang="en-US" i="1" smtClean="0"/>
              <a:t>errno</a:t>
            </a:r>
            <a:r>
              <a:rPr lang="en-US" smtClean="0"/>
              <a:t>, but </a:t>
            </a:r>
            <a:r>
              <a:rPr lang="en-US" i="1" smtClean="0"/>
              <a:t>strerror</a:t>
            </a:r>
            <a:r>
              <a:rPr lang="en-US" smtClean="0"/>
              <a:t>() shall map any value of type </a:t>
            </a:r>
            <a:r>
              <a:rPr lang="en-US" b="1" smtClean="0"/>
              <a:t>int</a:t>
            </a:r>
            <a:r>
              <a:rPr lang="en-US" smtClean="0"/>
              <a:t> to a message.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97DB6A-F8EE-435F-8F7C-3D8F333A18D0}" type="slidenum">
              <a:rPr lang="zh-CN" altLang="en-US" smtClean="0"/>
              <a:pPr eaLnBrk="1" hangingPunct="1"/>
              <a:t>12</a:t>
            </a:fld>
            <a:endParaRPr lang="en-US" altLang="zh-CN"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Char char="Ø"/>
            </a:pPr>
            <a:r>
              <a:rPr lang="en-US" smtClean="0"/>
              <a:t> void bzero(void *</a:t>
            </a:r>
            <a:r>
              <a:rPr lang="en-US" i="1" smtClean="0"/>
              <a:t>s</a:t>
            </a:r>
            <a:r>
              <a:rPr lang="en-US" smtClean="0"/>
              <a:t>, size_t </a:t>
            </a:r>
            <a:r>
              <a:rPr lang="en-US" i="1" smtClean="0"/>
              <a:t>n</a:t>
            </a:r>
            <a:r>
              <a:rPr lang="en-US" smtClean="0"/>
              <a:t>); // The </a:t>
            </a:r>
            <a:r>
              <a:rPr lang="en-US" i="1" smtClean="0"/>
              <a:t>bzero</a:t>
            </a:r>
            <a:r>
              <a:rPr lang="en-US" smtClean="0"/>
              <a:t>() function shall place </a:t>
            </a:r>
            <a:r>
              <a:rPr lang="en-US" i="1" smtClean="0"/>
              <a:t>n</a:t>
            </a:r>
            <a:r>
              <a:rPr lang="en-US" smtClean="0"/>
              <a:t> zero-valued bytes in the area pointed to by </a:t>
            </a:r>
            <a:r>
              <a:rPr lang="en-US" i="1" smtClean="0"/>
              <a:t>s</a:t>
            </a:r>
            <a:r>
              <a:rPr lang="en-US" smtClean="0"/>
              <a:t>.</a:t>
            </a:r>
          </a:p>
          <a:p>
            <a:pPr eaLnBrk="1" hangingPunct="1">
              <a:buFont typeface="Wingdings" pitchFamily="2" charset="2"/>
              <a:buChar char="Ø"/>
            </a:pPr>
            <a:r>
              <a:rPr lang="en-US" smtClean="0"/>
              <a:t> uint16_t htons(uint16_t </a:t>
            </a:r>
            <a:r>
              <a:rPr lang="en-US" i="1" smtClean="0"/>
              <a:t>hostshort</a:t>
            </a:r>
            <a:r>
              <a:rPr lang="en-US" smtClean="0"/>
              <a:t>); // </a:t>
            </a:r>
            <a:r>
              <a:rPr lang="en-US" b="1" smtClean="0"/>
              <a:t>h</a:t>
            </a:r>
            <a:r>
              <a:rPr lang="en-US" smtClean="0"/>
              <a:t>ost </a:t>
            </a:r>
            <a:r>
              <a:rPr lang="en-US" b="1" smtClean="0"/>
              <a:t>to</a:t>
            </a:r>
            <a:r>
              <a:rPr lang="en-US" smtClean="0"/>
              <a:t> </a:t>
            </a:r>
            <a:r>
              <a:rPr lang="en-US" b="1" smtClean="0"/>
              <a:t>n</a:t>
            </a:r>
            <a:r>
              <a:rPr lang="en-US" smtClean="0"/>
              <a:t>etwork </a:t>
            </a:r>
            <a:r>
              <a:rPr lang="en-US" b="1" smtClean="0"/>
              <a:t>s</a:t>
            </a:r>
            <a:r>
              <a:rPr lang="en-US" smtClean="0"/>
              <a:t>hort (Also see http://beej.us/guide/bgnet/output/html/multipage/htonsman.html)</a:t>
            </a:r>
          </a:p>
          <a:p>
            <a:pPr eaLnBrk="1" hangingPunct="1">
              <a:buFont typeface="Wingdings" pitchFamily="2" charset="2"/>
              <a:buChar char="Ø"/>
            </a:pPr>
            <a:r>
              <a:rPr lang="en-US" smtClean="0"/>
              <a:t> </a:t>
            </a:r>
            <a:r>
              <a:rPr lang="en-US" b="1" smtClean="0"/>
              <a:t>gethostbyname()</a:t>
            </a:r>
            <a:r>
              <a:rPr lang="en-US" smtClean="0"/>
              <a:t> takes a string like "www.yahoo.com", and returns a struct hostent which contains tons of information, including the IP address. (Other information is the official host name, a list of aliases, the address type, the length of the addresses, and the list of addresses—it's a general-purpose structure that's pretty easy to use for our specific purposes once you see how.)</a:t>
            </a:r>
          </a:p>
          <a:p>
            <a:pPr eaLnBrk="1" hangingPunct="1">
              <a:buFont typeface="Wingdings" pitchFamily="2" charset="2"/>
              <a:buChar char="Ø"/>
            </a:pPr>
            <a:r>
              <a:rPr lang="en-US" smtClean="0"/>
              <a:t> void bcopy(const void *</a:t>
            </a:r>
            <a:r>
              <a:rPr lang="en-US" i="1" smtClean="0"/>
              <a:t>s1</a:t>
            </a:r>
            <a:r>
              <a:rPr lang="en-US" smtClean="0"/>
              <a:t>, void *</a:t>
            </a:r>
            <a:r>
              <a:rPr lang="en-US" i="1" smtClean="0"/>
              <a:t>s2</a:t>
            </a:r>
            <a:r>
              <a:rPr lang="en-US" smtClean="0"/>
              <a:t>, size_t </a:t>
            </a:r>
            <a:r>
              <a:rPr lang="en-US" i="1" smtClean="0"/>
              <a:t>n</a:t>
            </a:r>
            <a:r>
              <a:rPr lang="en-US" smtClean="0"/>
              <a:t>); // The </a:t>
            </a:r>
            <a:r>
              <a:rPr lang="en-US" i="1" smtClean="0"/>
              <a:t>bcopy</a:t>
            </a:r>
            <a:r>
              <a:rPr lang="en-US" smtClean="0"/>
              <a:t>() function shall copy </a:t>
            </a:r>
            <a:r>
              <a:rPr lang="en-US" i="1" smtClean="0"/>
              <a:t>n</a:t>
            </a:r>
            <a:r>
              <a:rPr lang="en-US" smtClean="0"/>
              <a:t> bytes from the area pointed to by </a:t>
            </a:r>
            <a:r>
              <a:rPr lang="en-US" i="1" smtClean="0"/>
              <a:t>s1</a:t>
            </a:r>
            <a:r>
              <a:rPr lang="en-US" smtClean="0"/>
              <a:t> to the area pointed to by </a:t>
            </a:r>
            <a:r>
              <a:rPr lang="en-US" i="1" smtClean="0"/>
              <a:t>s2</a:t>
            </a:r>
            <a:r>
              <a:rPr lang="en-US" smtClean="0"/>
              <a:t>. The bytes are copied correctly even if the area pointed to by </a:t>
            </a:r>
            <a:r>
              <a:rPr lang="en-US" i="1" smtClean="0"/>
              <a:t>s1</a:t>
            </a:r>
            <a:r>
              <a:rPr lang="en-US" smtClean="0"/>
              <a:t> overlaps the area pointed to by </a:t>
            </a:r>
            <a:r>
              <a:rPr lang="en-US" i="1" smtClean="0"/>
              <a:t>s2</a:t>
            </a:r>
            <a:r>
              <a:rPr lang="en-US" smtClean="0"/>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8F259A-C852-4843-A475-10EE386346C6}" type="slidenum">
              <a:rPr lang="zh-CN" altLang="en-US" smtClean="0"/>
              <a:pPr eaLnBrk="1" hangingPunct="1"/>
              <a:t>13</a:t>
            </a:fld>
            <a:endParaRPr lang="en-US" altLang="zh-CN"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Char char="Ø"/>
            </a:pPr>
            <a:r>
              <a:rPr lang="en-US" smtClean="0"/>
              <a:t> int connect(int sockfd, const struct sockaddr *serv_addr, socklen_t addrlen); // The connect() system call </a:t>
            </a:r>
            <a:r>
              <a:rPr lang="en-US" i="1" smtClean="0"/>
              <a:t>connects</a:t>
            </a:r>
            <a:r>
              <a:rPr lang="en-US" smtClean="0"/>
              <a:t> a socket, identified by its file descriptor, to a remote host specified by that host's address in the argument list.</a:t>
            </a:r>
          </a:p>
          <a:p>
            <a:pPr eaLnBrk="1" hangingPunct="1">
              <a:buFont typeface="Wingdings" pitchFamily="2" charset="2"/>
              <a:buChar char="Ø"/>
            </a:pPr>
            <a:r>
              <a:rPr lang="en-US" smtClean="0"/>
              <a:t> The operating system does not release the resources allocated to a socket until a close() call occurs on the socket descriptor.</a:t>
            </a:r>
          </a:p>
          <a:p>
            <a:pPr eaLnBrk="1" hangingPunct="1">
              <a:buFont typeface="Wingdings" pitchFamily="2" charset="2"/>
              <a:buChar char="Ø"/>
            </a:pPr>
            <a:r>
              <a:rPr lang="en-US" smtClean="0"/>
              <a:t> write() and read(), or send() and recv(), or sendto() and recvfrom(), are used for sending and receiving data to/from a remote socket.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95E6C0-D7C0-45F5-8D6D-B42235B6980E}" type="slidenum">
              <a:rPr lang="zh-CN" altLang="en-US" smtClean="0"/>
              <a:pPr eaLnBrk="1" hangingPunct="1"/>
              <a:t>14</a:t>
            </a:fld>
            <a:endParaRPr lang="en-US" altLang="zh-CN"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D96F745-B26F-4006-A872-CD8F55A7EFB2}" type="slidenum">
              <a:rPr lang="zh-CN" altLang="en-US" smtClean="0"/>
              <a:pPr eaLnBrk="1" hangingPunct="1"/>
              <a:t>15</a:t>
            </a:fld>
            <a:endParaRPr lang="en-US" altLang="zh-CN"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Char char="Ø"/>
            </a:pPr>
            <a:r>
              <a:rPr lang="en-US" smtClean="0"/>
              <a:t> uint32_t htonl(uint32_t </a:t>
            </a:r>
            <a:r>
              <a:rPr lang="en-US" i="1" smtClean="0"/>
              <a:t>hostlong</a:t>
            </a:r>
            <a:r>
              <a:rPr lang="en-US" smtClean="0"/>
              <a:t>); // </a:t>
            </a:r>
            <a:r>
              <a:rPr lang="en-US" b="1" smtClean="0"/>
              <a:t>h</a:t>
            </a:r>
            <a:r>
              <a:rPr lang="en-US" smtClean="0"/>
              <a:t>ost </a:t>
            </a:r>
            <a:r>
              <a:rPr lang="en-US" b="1" smtClean="0"/>
              <a:t>to</a:t>
            </a:r>
            <a:r>
              <a:rPr lang="en-US" smtClean="0"/>
              <a:t> </a:t>
            </a:r>
            <a:r>
              <a:rPr lang="en-US" b="1" smtClean="0"/>
              <a:t>n</a:t>
            </a:r>
            <a:r>
              <a:rPr lang="en-US" smtClean="0"/>
              <a:t>etwork </a:t>
            </a:r>
            <a:r>
              <a:rPr lang="en-US" b="1" smtClean="0"/>
              <a:t>l</a:t>
            </a:r>
            <a:r>
              <a:rPr lang="en-US" smtClean="0"/>
              <a:t>ong (Also see http://beej.us/guide/bgnet/output/html/multipage/htonsman.html)</a:t>
            </a:r>
          </a:p>
          <a:p>
            <a:pPr eaLnBrk="1" hangingPunct="1">
              <a:buFont typeface="Wingdings" pitchFamily="2" charset="2"/>
              <a:buChar char="Ø"/>
            </a:pPr>
            <a:r>
              <a:rPr lang="en-US" smtClean="0"/>
              <a:t> You can assign INADDR_ANY to the s_addr field if you want to bind to your local IP address.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F98D766-AD25-44E6-9847-720FAA902AFD}" type="slidenum">
              <a:rPr lang="zh-CN" altLang="en-US" smtClean="0"/>
              <a:pPr eaLnBrk="1" hangingPunct="1"/>
              <a:t>16</a:t>
            </a:fld>
            <a:endParaRPr lang="en-US" altLang="zh-CN"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Char char="Ø"/>
            </a:pPr>
            <a:r>
              <a:rPr lang="en-US" smtClean="0"/>
              <a:t> int bind(int sockfd, const struct sockaddr *my_addr, socklen_t addrlen); // bind() assigns a socket to an address. When a socket is created using socket(), it is only given a protocol family, but not assigned an address. This association with an address must be performed with the bind() system call before the socket can accept connections to other hosts. It takes three arguments: sockfd (a descriptor representing the socket to perform the bind on), my_addr (a pointer to a sockaddr structure representing the address to bind to), and addrlen (a socklen_t field specifying the size of the sockaddr structure). bind() returns 0 on success and -1 if an error occurs.</a:t>
            </a:r>
          </a:p>
          <a:p>
            <a:pPr>
              <a:buFont typeface="Wingdings" pitchFamily="2" charset="2"/>
              <a:buChar char="Ø"/>
            </a:pPr>
            <a:r>
              <a:rPr lang="en-US" smtClean="0"/>
              <a:t> int listen(int sockfd, int backlog); // After a socket has been associated with an address, listen() prepares it for incoming connections. It requires two arguments: sockfd (a valid socket descriptor) and backlog (an integer representing the number of pending connections that can be queued up at any one time—the operating system usually places a cap on this value).</a:t>
            </a:r>
          </a:p>
          <a:p>
            <a:pPr>
              <a:buFont typeface="Wingdings" pitchFamily="2" charset="2"/>
              <a:buChar char="Ø"/>
            </a:pPr>
            <a:r>
              <a:rPr lang="en-US" smtClean="0"/>
              <a:t> int accept(int sockfd, struct sockaddr *cliaddr, socklen_t *addrlen); // accept() creates a new socket for each connection and removes the connection from the listen queue. It takes the following arguments: sockfd (the descriptor of the listening socket that has the connection queued), cliaddr (a pointer to a sockaddr structure to receive the client's address information), and addrlen (a pointer to a socklen_t location that specifies the size of the client address structure passed to accept()—when accept() returns, this location indicates how many bytes of the structure were actually used). The accept() function returns the new socket descriptor for the accepted connection, or -1 if an error occurs. All further communication with the remote host now occurs via this new socket.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EFB9D3-4FA5-46B4-B4E2-33E6BF0AAD43}" type="slidenum">
              <a:rPr lang="zh-CN" altLang="en-US" smtClean="0"/>
              <a:pPr eaLnBrk="1" hangingPunct="1"/>
              <a:t>17</a:t>
            </a:fld>
            <a:endParaRPr lang="en-US" altLang="zh-CN"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C4FF3B-138B-4763-AC5A-C33035D1AFB4}" type="slidenum">
              <a:rPr lang="zh-CN" altLang="en-US" smtClean="0"/>
              <a:pPr eaLnBrk="1" hangingPunct="1"/>
              <a:t>18</a:t>
            </a:fld>
            <a:endParaRPr lang="en-US" altLang="zh-CN"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696AA1-8019-4EFE-9742-F609BF105A1F}" type="slidenum">
              <a:rPr lang="zh-CN" altLang="en-US" smtClean="0"/>
              <a:pPr eaLnBrk="1" hangingPunct="1"/>
              <a:t>19</a:t>
            </a:fld>
            <a:endParaRPr lang="en-US" altLang="zh-CN"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D94C837-02BA-4A0F-B0D9-0B00BD102983}" type="slidenum">
              <a:rPr lang="zh-CN" altLang="en-US" smtClean="0"/>
              <a:pPr eaLnBrk="1" hangingPunct="1"/>
              <a:t>2</a:t>
            </a:fld>
            <a:endParaRPr lang="en-US" altLang="zh-CN"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5EF8-9FB1-4FBD-846F-8DF394DFEBC3}" type="slidenum">
              <a:rPr lang="zh-CN" altLang="en-US" smtClean="0"/>
              <a:pPr eaLnBrk="1" hangingPunct="1"/>
              <a:t>20</a:t>
            </a:fld>
            <a:endParaRPr lang="en-US" altLang="zh-CN"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96E0F4-DACB-49BB-8B2E-88B402737A9B}" type="slidenum">
              <a:rPr lang="zh-CN" altLang="en-US" smtClean="0"/>
              <a:pPr eaLnBrk="1" hangingPunct="1"/>
              <a:t>21</a:t>
            </a:fld>
            <a:endParaRPr lang="en-US" altLang="zh-CN"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84771D-BC85-4015-8B88-333B792055CC}" type="slidenum">
              <a:rPr lang="zh-CN" altLang="en-US" smtClean="0"/>
              <a:pPr eaLnBrk="1" hangingPunct="1"/>
              <a:t>22</a:t>
            </a:fld>
            <a:endParaRPr lang="en-US" altLang="zh-CN" smtClean="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127060-F763-45BD-8A43-BC1833069641}" type="slidenum">
              <a:rPr lang="zh-CN" altLang="en-US" smtClean="0"/>
              <a:pPr eaLnBrk="1" hangingPunct="1"/>
              <a:t>23</a:t>
            </a:fld>
            <a:endParaRPr lang="en-US" altLang="zh-CN" smtClean="0"/>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FBF590D-8663-498C-8DC0-94799F8F21EF}" type="slidenum">
              <a:rPr lang="zh-CN" altLang="en-US" smtClean="0"/>
              <a:pPr eaLnBrk="1" hangingPunct="1"/>
              <a:t>24</a:t>
            </a:fld>
            <a:endParaRPr lang="en-US" altLang="zh-CN" smtClean="0"/>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D25A27-3011-4A5C-A874-B313769689E5}" type="slidenum">
              <a:rPr lang="zh-CN" altLang="en-US" smtClean="0"/>
              <a:pPr eaLnBrk="1" hangingPunct="1"/>
              <a:t>25</a:t>
            </a:fld>
            <a:endParaRPr lang="en-US" altLang="zh-CN" smtClean="0"/>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B4CCFD-498A-444B-BB40-5DCEF28BAFF1}" type="slidenum">
              <a:rPr lang="zh-CN" altLang="en-US" smtClean="0"/>
              <a:pPr eaLnBrk="1" hangingPunct="1"/>
              <a:t>26</a:t>
            </a:fld>
            <a:endParaRPr lang="en-US" altLang="zh-CN" smtClean="0"/>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90F64F-2310-431C-A0A8-3E2BF4E410DE}" type="slidenum">
              <a:rPr lang="zh-CN" altLang="en-US" smtClean="0"/>
              <a:pPr eaLnBrk="1" hangingPunct="1"/>
              <a:t>27</a:t>
            </a:fld>
            <a:endParaRPr lang="en-US" altLang="zh-CN" smtClean="0"/>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403B27-62C8-48DC-B32A-201F521D6D4F}" type="slidenum">
              <a:rPr lang="zh-CN" altLang="en-US" smtClean="0"/>
              <a:pPr eaLnBrk="1" hangingPunct="1"/>
              <a:t>28</a:t>
            </a:fld>
            <a:endParaRPr lang="en-US" altLang="zh-CN" smtClean="0"/>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6B33BD0-651D-457D-8A46-7FA4A4D5159D}" type="slidenum">
              <a:rPr lang="zh-CN" altLang="en-US" smtClean="0"/>
              <a:pPr eaLnBrk="1" hangingPunct="1"/>
              <a:t>29</a:t>
            </a:fld>
            <a:endParaRPr lang="en-US" altLang="zh-CN" smtClean="0"/>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2FAF17-B203-40AE-B1BB-85F7E1D569A9}" type="slidenum">
              <a:rPr lang="zh-CN" altLang="en-US" smtClean="0"/>
              <a:pPr eaLnBrk="1" hangingPunct="1"/>
              <a:t>3</a:t>
            </a:fld>
            <a:endParaRPr lang="en-US" altLang="zh-CN"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F0F637-E0F3-49D5-B5F5-9042FE4FED9C}" type="slidenum">
              <a:rPr lang="zh-CN" altLang="en-US" smtClean="0"/>
              <a:pPr eaLnBrk="1" hangingPunct="1"/>
              <a:t>30</a:t>
            </a:fld>
            <a:endParaRPr lang="en-US" altLang="zh-CN" smtClean="0"/>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0D3B78-36B7-4494-83F2-19F3F0E5B06C}" type="slidenum">
              <a:rPr lang="zh-CN" altLang="en-US" smtClean="0"/>
              <a:pPr eaLnBrk="1" hangingPunct="1"/>
              <a:t>31</a:t>
            </a:fld>
            <a:endParaRPr lang="en-US" altLang="zh-CN" smtClean="0"/>
          </a:p>
        </p:txBody>
      </p:sp>
      <p:sp>
        <p:nvSpPr>
          <p:cNvPr id="73731" name="Rectangle 2"/>
          <p:cNvSpPr>
            <a:spLocks noChangeArrowheads="1" noTextEdit="1"/>
          </p:cNvSpPr>
          <p:nvPr>
            <p:ph type="sldImg"/>
          </p:nvPr>
        </p:nvSpPr>
        <p:spPr>
          <a:xfrm>
            <a:off x="1214438" y="692150"/>
            <a:ext cx="4427537" cy="3321050"/>
          </a:xfrm>
          <a:solidFill>
            <a:srgbClr val="FFFFFF"/>
          </a:solidFill>
          <a:ln/>
        </p:spPr>
      </p:sp>
      <p:sp>
        <p:nvSpPr>
          <p:cNvPr id="73732" name="Text Box 3"/>
          <p:cNvSpPr txBox="1">
            <a:spLocks noChangeArrowheads="1"/>
          </p:cNvSpPr>
          <p:nvPr/>
        </p:nvSpPr>
        <p:spPr bwMode="auto">
          <a:xfrm>
            <a:off x="958850" y="4343400"/>
            <a:ext cx="4935538"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0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tr-T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B6BE56-0661-497F-9109-D9EF2C213421}" type="slidenum">
              <a:rPr lang="zh-CN" altLang="en-US" smtClean="0"/>
              <a:pPr eaLnBrk="1" hangingPunct="1"/>
              <a:t>32</a:t>
            </a:fld>
            <a:endParaRPr lang="en-US" altLang="zh-CN" smtClean="0"/>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FB2AEC-00D3-4485-B0AB-4C5706FBC296}" type="slidenum">
              <a:rPr lang="zh-CN" altLang="en-US" smtClean="0"/>
              <a:pPr eaLnBrk="1" hangingPunct="1"/>
              <a:t>33</a:t>
            </a:fld>
            <a:endParaRPr lang="en-US" altLang="zh-CN" smtClean="0"/>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5CA81E-83EF-43BE-85AD-2468A39F99D2}" type="slidenum">
              <a:rPr lang="zh-CN" altLang="en-US" smtClean="0"/>
              <a:pPr eaLnBrk="1" hangingPunct="1"/>
              <a:t>34</a:t>
            </a:fld>
            <a:endParaRPr lang="en-US" altLang="zh-CN" smtClean="0"/>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04F0C3-630B-4897-B180-7825E6F2A498}" type="slidenum">
              <a:rPr lang="zh-CN" altLang="en-US" smtClean="0"/>
              <a:pPr eaLnBrk="1" hangingPunct="1"/>
              <a:t>35</a:t>
            </a:fld>
            <a:endParaRPr lang="en-US" altLang="zh-CN" smtClean="0"/>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74DA12-C0B7-48F7-B371-730E36292E45}" type="slidenum">
              <a:rPr lang="zh-CN" altLang="en-US" smtClean="0"/>
              <a:pPr eaLnBrk="1" hangingPunct="1"/>
              <a:t>36</a:t>
            </a:fld>
            <a:endParaRPr lang="en-US" altLang="zh-CN" smtClean="0"/>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A76B20-E638-45D9-9C91-CD7A8B698BA0}" type="slidenum">
              <a:rPr lang="zh-CN" altLang="en-US" smtClean="0"/>
              <a:pPr eaLnBrk="1" hangingPunct="1"/>
              <a:t>37</a:t>
            </a:fld>
            <a:endParaRPr lang="en-US" altLang="zh-CN" smtClean="0"/>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D8EEBA-20E9-44EE-817A-9261C036B1C2}" type="slidenum">
              <a:rPr lang="zh-CN" altLang="en-US" smtClean="0"/>
              <a:pPr eaLnBrk="1" hangingPunct="1"/>
              <a:t>38</a:t>
            </a:fld>
            <a:endParaRPr lang="en-US" altLang="zh-CN" smtClean="0"/>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77A98CE-DED2-413A-9BE2-C1E39753F3CF}" type="slidenum">
              <a:rPr lang="zh-CN" altLang="en-US" smtClean="0"/>
              <a:pPr eaLnBrk="1" hangingPunct="1"/>
              <a:t>4</a:t>
            </a:fld>
            <a:endParaRPr lang="en-US" altLang="zh-CN"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522D24-3591-456B-A93A-80D899A58960}" type="slidenum">
              <a:rPr lang="zh-CN" altLang="en-US" smtClean="0"/>
              <a:pPr eaLnBrk="1" hangingPunct="1"/>
              <a:t>5</a:t>
            </a:fld>
            <a:endParaRPr lang="en-US" altLang="zh-CN"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0E2765-13B3-4E47-AB63-F67F5F1F2111}" type="slidenum">
              <a:rPr lang="zh-CN" altLang="en-US" smtClean="0"/>
              <a:pPr eaLnBrk="1" hangingPunct="1"/>
              <a:t>6</a:t>
            </a:fld>
            <a:endParaRPr lang="en-US" altLang="zh-CN"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D84B47-FAD2-4E89-9E7D-CF8ABF59FCB5}" type="slidenum">
              <a:rPr lang="zh-CN" altLang="en-US" smtClean="0"/>
              <a:pPr eaLnBrk="1" hangingPunct="1"/>
              <a:t>7</a:t>
            </a:fld>
            <a:endParaRPr lang="en-US" altLang="zh-CN" smtClean="0"/>
          </a:p>
        </p:txBody>
      </p:sp>
      <p:sp>
        <p:nvSpPr>
          <p:cNvPr id="49155" name="Rectangle 2"/>
          <p:cNvSpPr>
            <a:spLocks noRot="1" noChangeArrowheads="1" noTextEdit="1"/>
          </p:cNvSpPr>
          <p:nvPr>
            <p:ph type="sldImg"/>
          </p:nvPr>
        </p:nvSpPr>
        <p:spPr>
          <a:xfrm>
            <a:off x="1143000" y="682625"/>
            <a:ext cx="4570413" cy="3427413"/>
          </a:xfrm>
          <a:ln w="12700" cap="flat">
            <a:solidFill>
              <a:schemeClr val="tx1"/>
            </a:solidFill>
          </a:ln>
        </p:spPr>
      </p:sp>
      <p:sp>
        <p:nvSpPr>
          <p:cNvPr id="49156" name="Rectangle 3"/>
          <p:cNvSpPr>
            <a:spLocks noGrp="1" noChangeArrowheads="1"/>
          </p:cNvSpPr>
          <p:nvPr>
            <p:ph type="body" idx="1"/>
          </p:nvPr>
        </p:nvSpPr>
        <p:spPr>
          <a:xfrm>
            <a:off x="912813" y="4352925"/>
            <a:ext cx="5030787"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79" tIns="46190" rIns="92379" bIns="46190"/>
          <a:lstStyle/>
          <a:p>
            <a:pPr eaLnBrk="1" hangingPunct="1"/>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B2D526-AB2E-42E1-98D2-5F0FDB976907}" type="slidenum">
              <a:rPr lang="zh-CN" altLang="en-US" smtClean="0"/>
              <a:pPr eaLnBrk="1" hangingPunct="1"/>
              <a:t>8</a:t>
            </a:fld>
            <a:endParaRPr lang="en-US" altLang="zh-CN" smtClean="0"/>
          </a:p>
        </p:txBody>
      </p:sp>
      <p:sp>
        <p:nvSpPr>
          <p:cNvPr id="50179" name="Rectangle 2"/>
          <p:cNvSpPr>
            <a:spLocks noRot="1" noChangeArrowheads="1" noTextEdit="1"/>
          </p:cNvSpPr>
          <p:nvPr>
            <p:ph type="sldImg"/>
          </p:nvPr>
        </p:nvSpPr>
        <p:spPr>
          <a:xfrm>
            <a:off x="1143000" y="682625"/>
            <a:ext cx="4570413" cy="3427413"/>
          </a:xfrm>
          <a:ln w="12700" cap="flat">
            <a:solidFill>
              <a:schemeClr val="tx1"/>
            </a:solidFill>
          </a:ln>
        </p:spPr>
      </p:sp>
      <p:sp>
        <p:nvSpPr>
          <p:cNvPr id="50180" name="Rectangle 3"/>
          <p:cNvSpPr>
            <a:spLocks noGrp="1" noChangeArrowheads="1"/>
          </p:cNvSpPr>
          <p:nvPr>
            <p:ph type="body" idx="1"/>
          </p:nvPr>
        </p:nvSpPr>
        <p:spPr>
          <a:xfrm>
            <a:off x="912813" y="4352925"/>
            <a:ext cx="5030787"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79" tIns="46190" rIns="92379" bIns="46190"/>
          <a:lstStyle/>
          <a:p>
            <a:pPr eaLnBrk="1" hangingPunct="1"/>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4761D5-3B46-443A-BDF6-2F6271CE4D2A}" type="slidenum">
              <a:rPr lang="zh-CN" altLang="en-US" smtClean="0"/>
              <a:pPr eaLnBrk="1" hangingPunct="1"/>
              <a:t>9</a:t>
            </a:fld>
            <a:endParaRPr lang="en-US" altLang="zh-CN" smtClean="0"/>
          </a:p>
        </p:txBody>
      </p:sp>
      <p:sp>
        <p:nvSpPr>
          <p:cNvPr id="51203" name="Rectangle 2"/>
          <p:cNvSpPr>
            <a:spLocks noRot="1" noChangeArrowheads="1" noTextEdit="1"/>
          </p:cNvSpPr>
          <p:nvPr>
            <p:ph type="sldImg"/>
          </p:nvPr>
        </p:nvSpPr>
        <p:spPr>
          <a:xfrm>
            <a:off x="1143000" y="682625"/>
            <a:ext cx="4570413" cy="3427413"/>
          </a:xfrm>
          <a:ln w="12700" cap="flat">
            <a:solidFill>
              <a:schemeClr val="tx1"/>
            </a:solidFill>
          </a:ln>
        </p:spPr>
      </p:sp>
      <p:sp>
        <p:nvSpPr>
          <p:cNvPr id="51204" name="Rectangle 3"/>
          <p:cNvSpPr>
            <a:spLocks noGrp="1" noChangeArrowheads="1"/>
          </p:cNvSpPr>
          <p:nvPr>
            <p:ph type="body" idx="1"/>
          </p:nvPr>
        </p:nvSpPr>
        <p:spPr>
          <a:xfrm>
            <a:off x="912813" y="4352925"/>
            <a:ext cx="5030787"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79" tIns="46190" rIns="92379" bIns="46190"/>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163638" y="1009650"/>
            <a:ext cx="7772400" cy="1470025"/>
          </a:xfrm>
        </p:spPr>
        <p:txBody>
          <a:bodyPr/>
          <a:lstStyle>
            <a:lvl1pPr>
              <a:defRPr sz="4400"/>
            </a:lvl1pPr>
          </a:lstStyle>
          <a:p>
            <a:r>
              <a:rPr lang="en-US" altLang="zh-CN"/>
              <a:t>Click to edit Master title style</a:t>
            </a:r>
          </a:p>
        </p:txBody>
      </p:sp>
      <p:sp>
        <p:nvSpPr>
          <p:cNvPr id="5123" name="Rectangle 3"/>
          <p:cNvSpPr>
            <a:spLocks noGrp="1" noChangeArrowheads="1"/>
          </p:cNvSpPr>
          <p:nvPr>
            <p:ph type="subTitle" idx="1"/>
          </p:nvPr>
        </p:nvSpPr>
        <p:spPr>
          <a:xfrm>
            <a:off x="1112838" y="5697538"/>
            <a:ext cx="5167312" cy="979487"/>
          </a:xfrm>
        </p:spPr>
        <p:txBody>
          <a:bodyPr/>
          <a:lstStyle>
            <a:lvl1pPr marL="0" indent="0">
              <a:spcBef>
                <a:spcPct val="0"/>
              </a:spcBef>
              <a:buFontTx/>
              <a:buNone/>
              <a:defRPr sz="2800"/>
            </a:lvl1pPr>
          </a:lstStyle>
          <a:p>
            <a:r>
              <a:rPr lang="en-US" altLang="zh-CN"/>
              <a:t>Click to edit Master subtitle style</a:t>
            </a:r>
          </a:p>
        </p:txBody>
      </p:sp>
    </p:spTree>
    <p:extLst>
      <p:ext uri="{BB962C8B-B14F-4D97-AF65-F5344CB8AC3E}">
        <p14:creationId xmlns:p14="http://schemas.microsoft.com/office/powerpoint/2010/main" val="4272115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5" name="Rectangle 5"/>
          <p:cNvSpPr>
            <a:spLocks noGrp="1" noChangeArrowheads="1"/>
          </p:cNvSpPr>
          <p:nvPr>
            <p:ph type="sldNum" sz="quarter" idx="11"/>
          </p:nvPr>
        </p:nvSpPr>
        <p:spPr>
          <a:ln/>
        </p:spPr>
        <p:txBody>
          <a:bodyPr/>
          <a:lstStyle>
            <a:lvl1pPr>
              <a:defRPr/>
            </a:lvl1pPr>
          </a:lstStyle>
          <a:p>
            <a:pPr>
              <a:defRPr/>
            </a:pPr>
            <a:fld id="{D478A1D8-B1BC-4C12-B0B5-6F933D8EC77B}" type="slidenum">
              <a:rPr lang="zh-CN" altLang="en-US"/>
              <a:pPr>
                <a:defRPr/>
              </a:pPr>
              <a:t>‹#›</a:t>
            </a:fld>
            <a:endParaRPr lang="en-US" altLang="zh-CN"/>
          </a:p>
        </p:txBody>
      </p:sp>
    </p:spTree>
    <p:extLst>
      <p:ext uri="{BB962C8B-B14F-4D97-AF65-F5344CB8AC3E}">
        <p14:creationId xmlns:p14="http://schemas.microsoft.com/office/powerpoint/2010/main" val="2645362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274638"/>
            <a:ext cx="19431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38"/>
            <a:ext cx="56769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5" name="Rectangle 5"/>
          <p:cNvSpPr>
            <a:spLocks noGrp="1" noChangeArrowheads="1"/>
          </p:cNvSpPr>
          <p:nvPr>
            <p:ph type="sldNum" sz="quarter" idx="11"/>
          </p:nvPr>
        </p:nvSpPr>
        <p:spPr>
          <a:ln/>
        </p:spPr>
        <p:txBody>
          <a:bodyPr/>
          <a:lstStyle>
            <a:lvl1pPr>
              <a:defRPr/>
            </a:lvl1pPr>
          </a:lstStyle>
          <a:p>
            <a:pPr>
              <a:defRPr/>
            </a:pPr>
            <a:fld id="{271E6859-61D3-4D65-84F6-F4298B537B50}" type="slidenum">
              <a:rPr lang="zh-CN" altLang="en-US"/>
              <a:pPr>
                <a:defRPr/>
              </a:pPr>
              <a:t>‹#›</a:t>
            </a:fld>
            <a:endParaRPr lang="en-US" altLang="zh-CN"/>
          </a:p>
        </p:txBody>
      </p:sp>
    </p:spTree>
    <p:extLst>
      <p:ext uri="{BB962C8B-B14F-4D97-AF65-F5344CB8AC3E}">
        <p14:creationId xmlns:p14="http://schemas.microsoft.com/office/powerpoint/2010/main" val="112423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600200"/>
            <a:ext cx="77724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143000" y="3938588"/>
            <a:ext cx="77724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6" name="Rectangle 5"/>
          <p:cNvSpPr>
            <a:spLocks noGrp="1" noChangeArrowheads="1"/>
          </p:cNvSpPr>
          <p:nvPr>
            <p:ph type="sldNum" sz="quarter" idx="11"/>
          </p:nvPr>
        </p:nvSpPr>
        <p:spPr>
          <a:ln/>
        </p:spPr>
        <p:txBody>
          <a:bodyPr/>
          <a:lstStyle>
            <a:lvl1pPr>
              <a:defRPr/>
            </a:lvl1pPr>
          </a:lstStyle>
          <a:p>
            <a:pPr>
              <a:defRPr/>
            </a:pPr>
            <a:fld id="{6238934D-F98D-401B-9345-1D33D9B34532}" type="slidenum">
              <a:rPr lang="zh-CN" altLang="en-US"/>
              <a:pPr>
                <a:defRPr/>
              </a:pPr>
              <a:t>‹#›</a:t>
            </a:fld>
            <a:endParaRPr lang="en-US" altLang="zh-CN"/>
          </a:p>
        </p:txBody>
      </p:sp>
    </p:spTree>
    <p:extLst>
      <p:ext uri="{BB962C8B-B14F-4D97-AF65-F5344CB8AC3E}">
        <p14:creationId xmlns:p14="http://schemas.microsoft.com/office/powerpoint/2010/main" val="327186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5" name="Rectangle 5"/>
          <p:cNvSpPr>
            <a:spLocks noGrp="1" noChangeArrowheads="1"/>
          </p:cNvSpPr>
          <p:nvPr>
            <p:ph type="sldNum" sz="quarter" idx="11"/>
          </p:nvPr>
        </p:nvSpPr>
        <p:spPr>
          <a:ln/>
        </p:spPr>
        <p:txBody>
          <a:bodyPr/>
          <a:lstStyle>
            <a:lvl1pPr>
              <a:defRPr/>
            </a:lvl1pPr>
          </a:lstStyle>
          <a:p>
            <a:pPr>
              <a:defRPr/>
            </a:pPr>
            <a:fld id="{2471AE77-7250-4E10-88DD-AD4223D63CF1}" type="slidenum">
              <a:rPr lang="zh-CN" altLang="en-US"/>
              <a:pPr>
                <a:defRPr/>
              </a:pPr>
              <a:t>‹#›</a:t>
            </a:fld>
            <a:endParaRPr lang="en-US" altLang="zh-CN"/>
          </a:p>
        </p:txBody>
      </p:sp>
    </p:spTree>
    <p:extLst>
      <p:ext uri="{BB962C8B-B14F-4D97-AF65-F5344CB8AC3E}">
        <p14:creationId xmlns:p14="http://schemas.microsoft.com/office/powerpoint/2010/main" val="1301689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5" name="Rectangle 5"/>
          <p:cNvSpPr>
            <a:spLocks noGrp="1" noChangeArrowheads="1"/>
          </p:cNvSpPr>
          <p:nvPr>
            <p:ph type="sldNum" sz="quarter" idx="11"/>
          </p:nvPr>
        </p:nvSpPr>
        <p:spPr>
          <a:ln/>
        </p:spPr>
        <p:txBody>
          <a:bodyPr/>
          <a:lstStyle>
            <a:lvl1pPr>
              <a:defRPr/>
            </a:lvl1pPr>
          </a:lstStyle>
          <a:p>
            <a:pPr>
              <a:defRPr/>
            </a:pPr>
            <a:fld id="{EBF51CF9-A3E1-41E9-8ED1-09833D165C35}" type="slidenum">
              <a:rPr lang="zh-CN" altLang="en-US"/>
              <a:pPr>
                <a:defRPr/>
              </a:pPr>
              <a:t>‹#›</a:t>
            </a:fld>
            <a:endParaRPr lang="en-US" altLang="zh-CN"/>
          </a:p>
        </p:txBody>
      </p:sp>
    </p:spTree>
    <p:extLst>
      <p:ext uri="{BB962C8B-B14F-4D97-AF65-F5344CB8AC3E}">
        <p14:creationId xmlns:p14="http://schemas.microsoft.com/office/powerpoint/2010/main" val="3910335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6002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6002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6" name="Rectangle 5"/>
          <p:cNvSpPr>
            <a:spLocks noGrp="1" noChangeArrowheads="1"/>
          </p:cNvSpPr>
          <p:nvPr>
            <p:ph type="sldNum" sz="quarter" idx="11"/>
          </p:nvPr>
        </p:nvSpPr>
        <p:spPr>
          <a:ln/>
        </p:spPr>
        <p:txBody>
          <a:bodyPr/>
          <a:lstStyle>
            <a:lvl1pPr>
              <a:defRPr/>
            </a:lvl1pPr>
          </a:lstStyle>
          <a:p>
            <a:pPr>
              <a:defRPr/>
            </a:pPr>
            <a:fld id="{D9B8C350-EACB-44C4-B69A-14F53B54513D}" type="slidenum">
              <a:rPr lang="zh-CN" altLang="en-US"/>
              <a:pPr>
                <a:defRPr/>
              </a:pPr>
              <a:t>‹#›</a:t>
            </a:fld>
            <a:endParaRPr lang="en-US" altLang="zh-CN"/>
          </a:p>
        </p:txBody>
      </p:sp>
    </p:spTree>
    <p:extLst>
      <p:ext uri="{BB962C8B-B14F-4D97-AF65-F5344CB8AC3E}">
        <p14:creationId xmlns:p14="http://schemas.microsoft.com/office/powerpoint/2010/main" val="17303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8" name="Rectangle 5"/>
          <p:cNvSpPr>
            <a:spLocks noGrp="1" noChangeArrowheads="1"/>
          </p:cNvSpPr>
          <p:nvPr>
            <p:ph type="sldNum" sz="quarter" idx="11"/>
          </p:nvPr>
        </p:nvSpPr>
        <p:spPr>
          <a:ln/>
        </p:spPr>
        <p:txBody>
          <a:bodyPr/>
          <a:lstStyle>
            <a:lvl1pPr>
              <a:defRPr/>
            </a:lvl1pPr>
          </a:lstStyle>
          <a:p>
            <a:pPr>
              <a:defRPr/>
            </a:pPr>
            <a:fld id="{4FC86C80-ACC9-40F5-8EF9-2D6416AD5B94}" type="slidenum">
              <a:rPr lang="zh-CN" altLang="en-US"/>
              <a:pPr>
                <a:defRPr/>
              </a:pPr>
              <a:t>‹#›</a:t>
            </a:fld>
            <a:endParaRPr lang="en-US" altLang="zh-CN"/>
          </a:p>
        </p:txBody>
      </p:sp>
    </p:spTree>
    <p:extLst>
      <p:ext uri="{BB962C8B-B14F-4D97-AF65-F5344CB8AC3E}">
        <p14:creationId xmlns:p14="http://schemas.microsoft.com/office/powerpoint/2010/main" val="1553742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4" name="Rectangle 5"/>
          <p:cNvSpPr>
            <a:spLocks noGrp="1" noChangeArrowheads="1"/>
          </p:cNvSpPr>
          <p:nvPr>
            <p:ph type="sldNum" sz="quarter" idx="11"/>
          </p:nvPr>
        </p:nvSpPr>
        <p:spPr>
          <a:ln/>
        </p:spPr>
        <p:txBody>
          <a:bodyPr/>
          <a:lstStyle>
            <a:lvl1pPr>
              <a:defRPr/>
            </a:lvl1pPr>
          </a:lstStyle>
          <a:p>
            <a:pPr>
              <a:defRPr/>
            </a:pPr>
            <a:fld id="{0264433A-7E6A-4AE4-A6CB-95E9FA874B8E}" type="slidenum">
              <a:rPr lang="zh-CN" altLang="en-US"/>
              <a:pPr>
                <a:defRPr/>
              </a:pPr>
              <a:t>‹#›</a:t>
            </a:fld>
            <a:endParaRPr lang="en-US" altLang="zh-CN"/>
          </a:p>
        </p:txBody>
      </p:sp>
    </p:spTree>
    <p:extLst>
      <p:ext uri="{BB962C8B-B14F-4D97-AF65-F5344CB8AC3E}">
        <p14:creationId xmlns:p14="http://schemas.microsoft.com/office/powerpoint/2010/main" val="68722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3" name="Rectangle 5"/>
          <p:cNvSpPr>
            <a:spLocks noGrp="1" noChangeArrowheads="1"/>
          </p:cNvSpPr>
          <p:nvPr>
            <p:ph type="sldNum" sz="quarter" idx="11"/>
          </p:nvPr>
        </p:nvSpPr>
        <p:spPr>
          <a:ln/>
        </p:spPr>
        <p:txBody>
          <a:bodyPr/>
          <a:lstStyle>
            <a:lvl1pPr>
              <a:defRPr/>
            </a:lvl1pPr>
          </a:lstStyle>
          <a:p>
            <a:pPr>
              <a:defRPr/>
            </a:pPr>
            <a:fld id="{E36A14D4-D166-4052-BEC4-7C9C930FFDB9}" type="slidenum">
              <a:rPr lang="zh-CN" altLang="en-US"/>
              <a:pPr>
                <a:defRPr/>
              </a:pPr>
              <a:t>‹#›</a:t>
            </a:fld>
            <a:endParaRPr lang="en-US" altLang="zh-CN"/>
          </a:p>
        </p:txBody>
      </p:sp>
    </p:spTree>
    <p:extLst>
      <p:ext uri="{BB962C8B-B14F-4D97-AF65-F5344CB8AC3E}">
        <p14:creationId xmlns:p14="http://schemas.microsoft.com/office/powerpoint/2010/main" val="215724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6" name="Rectangle 5"/>
          <p:cNvSpPr>
            <a:spLocks noGrp="1" noChangeArrowheads="1"/>
          </p:cNvSpPr>
          <p:nvPr>
            <p:ph type="sldNum" sz="quarter" idx="11"/>
          </p:nvPr>
        </p:nvSpPr>
        <p:spPr>
          <a:ln/>
        </p:spPr>
        <p:txBody>
          <a:bodyPr/>
          <a:lstStyle>
            <a:lvl1pPr>
              <a:defRPr/>
            </a:lvl1pPr>
          </a:lstStyle>
          <a:p>
            <a:pPr>
              <a:defRPr/>
            </a:pPr>
            <a:fld id="{1E042BFA-CC9C-403A-AF2A-B0ABA47D8678}" type="slidenum">
              <a:rPr lang="zh-CN" altLang="en-US"/>
              <a:pPr>
                <a:defRPr/>
              </a:pPr>
              <a:t>‹#›</a:t>
            </a:fld>
            <a:endParaRPr lang="en-US" altLang="zh-CN"/>
          </a:p>
        </p:txBody>
      </p:sp>
    </p:spTree>
    <p:extLst>
      <p:ext uri="{BB962C8B-B14F-4D97-AF65-F5344CB8AC3E}">
        <p14:creationId xmlns:p14="http://schemas.microsoft.com/office/powerpoint/2010/main" val="2475384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6" name="Rectangle 5"/>
          <p:cNvSpPr>
            <a:spLocks noGrp="1" noChangeArrowheads="1"/>
          </p:cNvSpPr>
          <p:nvPr>
            <p:ph type="sldNum" sz="quarter" idx="11"/>
          </p:nvPr>
        </p:nvSpPr>
        <p:spPr>
          <a:ln/>
        </p:spPr>
        <p:txBody>
          <a:bodyPr/>
          <a:lstStyle>
            <a:lvl1pPr>
              <a:defRPr/>
            </a:lvl1pPr>
          </a:lstStyle>
          <a:p>
            <a:pPr>
              <a:defRPr/>
            </a:pPr>
            <a:fld id="{FBCAF397-1F2F-4DFA-9800-D3C8C9B455A9}" type="slidenum">
              <a:rPr lang="zh-CN" altLang="en-US"/>
              <a:pPr>
                <a:defRPr/>
              </a:pPr>
              <a:t>‹#›</a:t>
            </a:fld>
            <a:endParaRPr lang="en-US" altLang="zh-CN"/>
          </a:p>
        </p:txBody>
      </p:sp>
    </p:spTree>
    <p:extLst>
      <p:ext uri="{BB962C8B-B14F-4D97-AF65-F5344CB8AC3E}">
        <p14:creationId xmlns:p14="http://schemas.microsoft.com/office/powerpoint/2010/main" val="65842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430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1143000" y="1600200"/>
            <a:ext cx="7772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100" name="Rectangle 4"/>
          <p:cNvSpPr>
            <a:spLocks noGrp="1" noChangeArrowheads="1"/>
          </p:cNvSpPr>
          <p:nvPr>
            <p:ph type="ftr" sz="quarter" idx="3"/>
          </p:nvPr>
        </p:nvSpPr>
        <p:spPr bwMode="auto">
          <a:xfrm>
            <a:off x="0" y="6392863"/>
            <a:ext cx="5076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000" b="1">
                <a:latin typeface="Times New Roman" pitchFamily="18" charset="0"/>
                <a:ea typeface="굴림" pitchFamily="34" charset="-127"/>
              </a:defRPr>
            </a:lvl1pPr>
          </a:lstStyle>
          <a:p>
            <a:pPr>
              <a:defRPr/>
            </a:pPr>
            <a:r>
              <a:rPr lang="en-US" altLang="ko-KR"/>
              <a:t>CS4514 B08</a:t>
            </a:r>
            <a:r>
              <a:rPr lang="en-US" altLang="zh-CN">
                <a:ea typeface="宋体" pitchFamily="2" charset="-122"/>
              </a:rPr>
              <a:t> – TCP/IP Socket Programming</a:t>
            </a:r>
          </a:p>
        </p:txBody>
      </p:sp>
      <p:sp>
        <p:nvSpPr>
          <p:cNvPr id="4101" name="Rectangle 5"/>
          <p:cNvSpPr>
            <a:spLocks noGrp="1" noChangeArrowheads="1"/>
          </p:cNvSpPr>
          <p:nvPr>
            <p:ph type="sldNum" sz="quarter" idx="4"/>
          </p:nvPr>
        </p:nvSpPr>
        <p:spPr bwMode="auto">
          <a:xfrm>
            <a:off x="8640763" y="5638800"/>
            <a:ext cx="50323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00" b="1">
                <a:latin typeface="Times New Roman" pitchFamily="18" charset="0"/>
                <a:ea typeface="宋体" pitchFamily="2" charset="-122"/>
              </a:defRPr>
            </a:lvl1pPr>
          </a:lstStyle>
          <a:p>
            <a:pPr>
              <a:defRPr/>
            </a:pPr>
            <a:fld id="{D4D4CA73-67DC-4D14-8D6D-6A0185FA0904}"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78"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hf hdr="0" dt="0"/>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Comic Sans MS" pitchFamily="66" charset="0"/>
        </a:defRPr>
      </a:lvl2pPr>
      <a:lvl3pPr algn="ctr" rtl="0" eaLnBrk="0" fontAlgn="base" hangingPunct="0">
        <a:spcBef>
          <a:spcPct val="0"/>
        </a:spcBef>
        <a:spcAft>
          <a:spcPct val="0"/>
        </a:spcAft>
        <a:defRPr sz="4000" b="1">
          <a:solidFill>
            <a:schemeClr val="tx1"/>
          </a:solidFill>
          <a:latin typeface="Comic Sans MS" pitchFamily="66" charset="0"/>
        </a:defRPr>
      </a:lvl3pPr>
      <a:lvl4pPr algn="ctr" rtl="0" eaLnBrk="0" fontAlgn="base" hangingPunct="0">
        <a:spcBef>
          <a:spcPct val="0"/>
        </a:spcBef>
        <a:spcAft>
          <a:spcPct val="0"/>
        </a:spcAft>
        <a:defRPr sz="4000" b="1">
          <a:solidFill>
            <a:schemeClr val="tx1"/>
          </a:solidFill>
          <a:latin typeface="Comic Sans MS" pitchFamily="66" charset="0"/>
        </a:defRPr>
      </a:lvl4pPr>
      <a:lvl5pPr algn="ctr" rtl="0" eaLnBrk="0" fontAlgn="base" hangingPunct="0">
        <a:spcBef>
          <a:spcPct val="0"/>
        </a:spcBef>
        <a:spcAft>
          <a:spcPct val="0"/>
        </a:spcAft>
        <a:defRPr sz="4000" b="1">
          <a:solidFill>
            <a:schemeClr val="tx1"/>
          </a:solidFill>
          <a:latin typeface="Comic Sans MS" pitchFamily="66" charset="0"/>
        </a:defRPr>
      </a:lvl5pPr>
      <a:lvl6pPr marL="457200" algn="ctr" rtl="0" fontAlgn="base">
        <a:spcBef>
          <a:spcPct val="0"/>
        </a:spcBef>
        <a:spcAft>
          <a:spcPct val="0"/>
        </a:spcAft>
        <a:defRPr sz="4000" b="1">
          <a:solidFill>
            <a:schemeClr val="tx1"/>
          </a:solidFill>
          <a:latin typeface="Comic Sans MS" pitchFamily="66" charset="0"/>
        </a:defRPr>
      </a:lvl6pPr>
      <a:lvl7pPr marL="914400" algn="ctr" rtl="0" fontAlgn="base">
        <a:spcBef>
          <a:spcPct val="0"/>
        </a:spcBef>
        <a:spcAft>
          <a:spcPct val="0"/>
        </a:spcAft>
        <a:defRPr sz="4000" b="1">
          <a:solidFill>
            <a:schemeClr val="tx1"/>
          </a:solidFill>
          <a:latin typeface="Comic Sans MS" pitchFamily="66" charset="0"/>
        </a:defRPr>
      </a:lvl7pPr>
      <a:lvl8pPr marL="1371600" algn="ctr" rtl="0" fontAlgn="base">
        <a:spcBef>
          <a:spcPct val="0"/>
        </a:spcBef>
        <a:spcAft>
          <a:spcPct val="0"/>
        </a:spcAft>
        <a:defRPr sz="4000" b="1">
          <a:solidFill>
            <a:schemeClr val="tx1"/>
          </a:solidFill>
          <a:latin typeface="Comic Sans MS" pitchFamily="66" charset="0"/>
        </a:defRPr>
      </a:lvl8pPr>
      <a:lvl9pPr marL="1828800" algn="ctr" rtl="0" fontAlgn="base">
        <a:spcBef>
          <a:spcPct val="0"/>
        </a:spcBef>
        <a:spcAft>
          <a:spcPct val="0"/>
        </a:spcAft>
        <a:defRPr sz="4000" b="1">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1543050"/>
            <a:ext cx="7142163" cy="1733550"/>
          </a:xfrm>
        </p:spPr>
        <p:txBody>
          <a:bodyPr/>
          <a:lstStyle/>
          <a:p>
            <a:pPr eaLnBrk="1" hangingPunct="1">
              <a:lnSpc>
                <a:spcPct val="160000"/>
              </a:lnSpc>
            </a:pPr>
            <a:r>
              <a:rPr lang="en-US" altLang="zh-CN" sz="3600" smtClean="0">
                <a:ea typeface="宋体" pitchFamily="2" charset="-122"/>
              </a:rPr>
              <a:t>CS3516 B10</a:t>
            </a:r>
            <a:br>
              <a:rPr lang="en-US" altLang="zh-CN" sz="3600" smtClean="0">
                <a:ea typeface="宋体" pitchFamily="2" charset="-122"/>
              </a:rPr>
            </a:br>
            <a:r>
              <a:rPr lang="en-US" altLang="zh-CN" sz="3600" smtClean="0">
                <a:ea typeface="宋体" pitchFamily="2" charset="-122"/>
              </a:rPr>
              <a:t>Help Session 1</a:t>
            </a:r>
            <a:r>
              <a:rPr lang="en-US" altLang="zh-CN" sz="4000" smtClean="0">
                <a:ea typeface="宋体" pitchFamily="2" charset="-122"/>
              </a:rPr>
              <a:t/>
            </a:r>
            <a:br>
              <a:rPr lang="en-US" altLang="zh-CN" sz="4000" smtClean="0">
                <a:ea typeface="宋体" pitchFamily="2" charset="-122"/>
              </a:rPr>
            </a:br>
            <a:endParaRPr lang="en-US" altLang="zh-CN" sz="2400" smtClean="0">
              <a:ea typeface="굴림" pitchFamily="34" charset="-127"/>
            </a:endParaRPr>
          </a:p>
        </p:txBody>
      </p:sp>
      <p:sp>
        <p:nvSpPr>
          <p:cNvPr id="3075" name="Rectangle 3"/>
          <p:cNvSpPr>
            <a:spLocks noGrp="1" noChangeArrowheads="1"/>
          </p:cNvSpPr>
          <p:nvPr>
            <p:ph type="subTitle" idx="1"/>
          </p:nvPr>
        </p:nvSpPr>
        <p:spPr>
          <a:xfrm>
            <a:off x="1112838" y="6324600"/>
            <a:ext cx="5167312" cy="352425"/>
          </a:xfrm>
        </p:spPr>
        <p:txBody>
          <a:bodyPr/>
          <a:lstStyle/>
          <a:p>
            <a:pPr eaLnBrk="1" hangingPunct="1">
              <a:lnSpc>
                <a:spcPct val="90000"/>
              </a:lnSpc>
            </a:pPr>
            <a:r>
              <a:rPr lang="en-US" altLang="ko-KR" sz="1800" smtClean="0">
                <a:ea typeface="굴림" pitchFamily="34" charset="-127"/>
              </a:rPr>
              <a:t>CS3516 </a:t>
            </a:r>
            <a:r>
              <a:rPr lang="en-US" sz="1800" smtClean="0"/>
              <a:t>— </a:t>
            </a:r>
            <a:r>
              <a:rPr lang="en-US" altLang="zh-CN" sz="1800" smtClean="0">
                <a:ea typeface="宋体" pitchFamily="2" charset="-122"/>
              </a:rPr>
              <a:t>TCP/IP Socket Programming</a:t>
            </a:r>
          </a:p>
        </p:txBody>
      </p:sp>
      <p:sp>
        <p:nvSpPr>
          <p:cNvPr id="3076" name="Text Box 4"/>
          <p:cNvSpPr txBox="1">
            <a:spLocks noChangeArrowheads="1"/>
          </p:cNvSpPr>
          <p:nvPr/>
        </p:nvSpPr>
        <p:spPr bwMode="auto">
          <a:xfrm>
            <a:off x="2273300" y="4289425"/>
            <a:ext cx="46132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zh-CN" sz="2400">
                <a:latin typeface="Comic Sans MS" pitchFamily="66" charset="0"/>
                <a:ea typeface="宋体" pitchFamily="2" charset="-122"/>
              </a:rPr>
              <a:t>Presented by Can (John) Tatar</a:t>
            </a:r>
          </a:p>
          <a:p>
            <a:pPr algn="ctr" eaLnBrk="1" hangingPunct="1"/>
            <a:endParaRPr lang="en-US" altLang="zh-CN" sz="2400">
              <a:latin typeface="Comic Sans MS" pitchFamily="66" charset="0"/>
              <a:ea typeface="宋体" pitchFamily="2" charset="-122"/>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450" y="4724400"/>
            <a:ext cx="19431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22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E86D1E-E6FF-464E-AABF-7A58A4DF2002}" type="slidenum">
              <a:rPr lang="zh-CN" altLang="en-US" smtClean="0">
                <a:latin typeface="Times New Roman" pitchFamily="18" charset="0"/>
              </a:rPr>
              <a:pPr eaLnBrk="1" hangingPunct="1"/>
              <a:t>10</a:t>
            </a:fld>
            <a:endParaRPr lang="en-US" altLang="zh-CN" smtClean="0">
              <a:latin typeface="Times New Roman" pitchFamily="18" charset="0"/>
            </a:endParaRPr>
          </a:p>
        </p:txBody>
      </p:sp>
      <p:sp>
        <p:nvSpPr>
          <p:cNvPr id="12292" name="Text Box 2"/>
          <p:cNvSpPr txBox="1">
            <a:spLocks noChangeArrowheads="1"/>
          </p:cNvSpPr>
          <p:nvPr/>
        </p:nvSpPr>
        <p:spPr bwMode="auto">
          <a:xfrm>
            <a:off x="6324600" y="2971800"/>
            <a:ext cx="1676400" cy="466725"/>
          </a:xfrm>
          <a:prstGeom prst="rect">
            <a:avLst/>
          </a:prstGeom>
          <a:solidFill>
            <a:srgbClr val="FFFF99"/>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connect()</a:t>
            </a:r>
          </a:p>
        </p:txBody>
      </p:sp>
      <p:sp>
        <p:nvSpPr>
          <p:cNvPr id="12293" name="Text Box 3"/>
          <p:cNvSpPr txBox="1">
            <a:spLocks noChangeArrowheads="1"/>
          </p:cNvSpPr>
          <p:nvPr/>
        </p:nvSpPr>
        <p:spPr bwMode="auto">
          <a:xfrm>
            <a:off x="6019800" y="3962400"/>
            <a:ext cx="2286000" cy="850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bIns="82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read() / write()</a:t>
            </a:r>
          </a:p>
          <a:p>
            <a:pPr algn="ctr" eaLnBrk="1" hangingPunct="1">
              <a:lnSpc>
                <a:spcPct val="45000"/>
              </a:lnSpc>
              <a:spcBef>
                <a:spcPct val="50000"/>
              </a:spcBef>
            </a:pPr>
            <a:r>
              <a:rPr lang="en-US" altLang="ko-KR" sz="2400">
                <a:latin typeface="Times New Roman" pitchFamily="18" charset="0"/>
                <a:ea typeface="굴림" pitchFamily="34" charset="-127"/>
              </a:rPr>
              <a:t>recv() /send() </a:t>
            </a:r>
          </a:p>
        </p:txBody>
      </p:sp>
      <p:sp>
        <p:nvSpPr>
          <p:cNvPr id="12294" name="Text Box 4"/>
          <p:cNvSpPr txBox="1">
            <a:spLocks noChangeArrowheads="1"/>
          </p:cNvSpPr>
          <p:nvPr/>
        </p:nvSpPr>
        <p:spPr bwMode="auto">
          <a:xfrm>
            <a:off x="6324600" y="5334000"/>
            <a:ext cx="1676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close()</a:t>
            </a:r>
          </a:p>
        </p:txBody>
      </p:sp>
      <p:cxnSp>
        <p:nvCxnSpPr>
          <p:cNvPr id="12295" name="AutoShape 5"/>
          <p:cNvCxnSpPr>
            <a:cxnSpLocks noChangeShapeType="1"/>
            <a:stCxn id="12292" idx="2"/>
            <a:endCxn id="12293" idx="0"/>
          </p:cNvCxnSpPr>
          <p:nvPr/>
        </p:nvCxnSpPr>
        <p:spPr bwMode="auto">
          <a:xfrm>
            <a:off x="7162800" y="3438525"/>
            <a:ext cx="0" cy="523875"/>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2296" name="AutoShape 6"/>
          <p:cNvCxnSpPr>
            <a:cxnSpLocks noChangeShapeType="1"/>
            <a:stCxn id="12293" idx="2"/>
            <a:endCxn id="12294" idx="0"/>
          </p:cNvCxnSpPr>
          <p:nvPr/>
        </p:nvCxnSpPr>
        <p:spPr bwMode="auto">
          <a:xfrm>
            <a:off x="7162800" y="4813300"/>
            <a:ext cx="0" cy="520700"/>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2297" name="Text Box 7"/>
          <p:cNvSpPr txBox="1">
            <a:spLocks noChangeArrowheads="1"/>
          </p:cNvSpPr>
          <p:nvPr/>
        </p:nvSpPr>
        <p:spPr bwMode="auto">
          <a:xfrm>
            <a:off x="6324600" y="1981200"/>
            <a:ext cx="1676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socket()</a:t>
            </a:r>
          </a:p>
        </p:txBody>
      </p:sp>
      <p:cxnSp>
        <p:nvCxnSpPr>
          <p:cNvPr id="12298" name="AutoShape 8"/>
          <p:cNvCxnSpPr>
            <a:cxnSpLocks noChangeShapeType="1"/>
            <a:stCxn id="12297" idx="2"/>
            <a:endCxn id="12292" idx="0"/>
          </p:cNvCxnSpPr>
          <p:nvPr/>
        </p:nvCxnSpPr>
        <p:spPr bwMode="auto">
          <a:xfrm>
            <a:off x="7162800" y="2447925"/>
            <a:ext cx="0" cy="523875"/>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2299" name="Rectangle 9"/>
          <p:cNvSpPr>
            <a:spLocks noGrp="1" noChangeArrowheads="1"/>
          </p:cNvSpPr>
          <p:nvPr>
            <p:ph type="title"/>
          </p:nvPr>
        </p:nvSpPr>
        <p:spPr/>
        <p:txBody>
          <a:bodyPr/>
          <a:lstStyle/>
          <a:p>
            <a:pPr eaLnBrk="1" hangingPunct="1"/>
            <a:r>
              <a:rPr lang="en-US" altLang="ko-KR" smtClean="0">
                <a:ea typeface="굴림" pitchFamily="34" charset="-127"/>
              </a:rPr>
              <a:t>TCP Connection (Client)</a:t>
            </a:r>
          </a:p>
        </p:txBody>
      </p:sp>
      <p:sp>
        <p:nvSpPr>
          <p:cNvPr id="12300" name="Rectangle 10"/>
          <p:cNvSpPr>
            <a:spLocks noGrp="1" noChangeArrowheads="1"/>
          </p:cNvSpPr>
          <p:nvPr>
            <p:ph type="body" idx="1"/>
          </p:nvPr>
        </p:nvSpPr>
        <p:spPr>
          <a:xfrm>
            <a:off x="1143000" y="1600200"/>
            <a:ext cx="4770438" cy="4525963"/>
          </a:xfrm>
        </p:spPr>
        <p:txBody>
          <a:bodyPr/>
          <a:lstStyle/>
          <a:p>
            <a:pPr eaLnBrk="1" hangingPunct="1"/>
            <a:r>
              <a:rPr lang="en-US" altLang="ko-KR" smtClean="0">
                <a:ea typeface="굴림" pitchFamily="34" charset="-127"/>
              </a:rPr>
              <a:t>Connection Oriented</a:t>
            </a:r>
          </a:p>
          <a:p>
            <a:pPr lvl="1" eaLnBrk="1" hangingPunct="1"/>
            <a:r>
              <a:rPr lang="en-US" altLang="ko-KR" smtClean="0">
                <a:ea typeface="굴림" pitchFamily="34" charset="-127"/>
              </a:rPr>
              <a:t>Specify transport address once at connection</a:t>
            </a:r>
          </a:p>
          <a:p>
            <a:pPr eaLnBrk="1" hangingPunct="1"/>
            <a:r>
              <a:rPr lang="en-US" altLang="ko-KR" smtClean="0">
                <a:ea typeface="굴림" pitchFamily="34" charset="-127"/>
              </a:rPr>
              <a:t>Use File Operations</a:t>
            </a:r>
          </a:p>
          <a:p>
            <a:pPr lvl="2" eaLnBrk="1" hangingPunct="1"/>
            <a:r>
              <a:rPr lang="en-US" altLang="ko-KR" smtClean="0">
                <a:solidFill>
                  <a:srgbClr val="3333CC"/>
                </a:solidFill>
                <a:ea typeface="굴림" pitchFamily="34" charset="-127"/>
              </a:rPr>
              <a:t>read() / write()</a:t>
            </a:r>
          </a:p>
          <a:p>
            <a:pPr lvl="1" eaLnBrk="1" hangingPunct="1">
              <a:buFontTx/>
              <a:buNone/>
            </a:pPr>
            <a:r>
              <a:rPr lang="en-US" altLang="ko-KR" smtClean="0">
                <a:ea typeface="굴림" pitchFamily="34" charset="-127"/>
              </a:rPr>
              <a:t>or </a:t>
            </a:r>
          </a:p>
          <a:p>
            <a:pPr lvl="2" eaLnBrk="1" hangingPunct="1"/>
            <a:r>
              <a:rPr lang="en-US" altLang="ko-KR" smtClean="0">
                <a:solidFill>
                  <a:srgbClr val="3333CC"/>
                </a:solidFill>
                <a:ea typeface="굴림" pitchFamily="34" charset="-127"/>
              </a:rPr>
              <a:t>recv() / send()</a:t>
            </a:r>
            <a:r>
              <a:rPr lang="en-US" altLang="ko-KR" smtClean="0">
                <a:ea typeface="굴림" pitchFamily="34" charset="-127"/>
              </a:rPr>
              <a:t> </a:t>
            </a:r>
          </a:p>
          <a:p>
            <a:pPr eaLnBrk="1" hangingPunct="1"/>
            <a:r>
              <a:rPr lang="en-US" altLang="ko-KR" smtClean="0">
                <a:ea typeface="굴림" pitchFamily="34" charset="-127"/>
              </a:rPr>
              <a:t>Reliable Protocol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33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15420E-0C8B-46DF-BB4F-0325D3B72B06}" type="slidenum">
              <a:rPr lang="zh-CN" altLang="en-US" smtClean="0">
                <a:latin typeface="Times New Roman" pitchFamily="18" charset="0"/>
              </a:rPr>
              <a:pPr eaLnBrk="1" hangingPunct="1"/>
              <a:t>11</a:t>
            </a:fld>
            <a:endParaRPr lang="en-US" altLang="zh-CN" smtClean="0">
              <a:latin typeface="Times New Roman" pitchFamily="18" charset="0"/>
            </a:endParaRPr>
          </a:p>
        </p:txBody>
      </p:sp>
      <p:sp>
        <p:nvSpPr>
          <p:cNvPr id="13316" name="Rectangle 2"/>
          <p:cNvSpPr>
            <a:spLocks noGrp="1" noChangeArrowheads="1"/>
          </p:cNvSpPr>
          <p:nvPr>
            <p:ph type="title"/>
          </p:nvPr>
        </p:nvSpPr>
        <p:spPr/>
        <p:txBody>
          <a:bodyPr/>
          <a:lstStyle/>
          <a:p>
            <a:pPr eaLnBrk="1" hangingPunct="1"/>
            <a:r>
              <a:rPr lang="en-US" altLang="ko-KR" smtClean="0">
                <a:ea typeface="굴림" pitchFamily="34" charset="-127"/>
              </a:rPr>
              <a:t>Example: TCP Client</a:t>
            </a:r>
          </a:p>
        </p:txBody>
      </p:sp>
      <p:sp>
        <p:nvSpPr>
          <p:cNvPr id="13317" name="Text Box 3"/>
          <p:cNvSpPr txBox="1">
            <a:spLocks noChangeArrowheads="1"/>
          </p:cNvSpPr>
          <p:nvPr/>
        </p:nvSpPr>
        <p:spPr bwMode="auto">
          <a:xfrm>
            <a:off x="1295400" y="2133600"/>
            <a:ext cx="7543800" cy="363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50000"/>
              </a:spcBef>
            </a:pPr>
            <a:r>
              <a:rPr lang="en-US" altLang="ko-KR" sz="2400">
                <a:latin typeface="Times New Roman" pitchFamily="18" charset="0"/>
                <a:ea typeface="굴림" pitchFamily="34" charset="-127"/>
              </a:rPr>
              <a:t>int sd;</a:t>
            </a:r>
          </a:p>
          <a:p>
            <a:pPr eaLnBrk="1" hangingPunct="1">
              <a:lnSpc>
                <a:spcPct val="75000"/>
              </a:lnSpc>
              <a:spcBef>
                <a:spcPct val="50000"/>
              </a:spcBef>
            </a:pPr>
            <a:r>
              <a:rPr lang="en-US" altLang="ko-KR" sz="2400">
                <a:latin typeface="Times New Roman" pitchFamily="18" charset="0"/>
                <a:ea typeface="굴림" pitchFamily="34" charset="-127"/>
              </a:rPr>
              <a:t>struct hostent *hp;	        </a:t>
            </a:r>
            <a:r>
              <a:rPr lang="en-US" altLang="ko-KR" sz="2400" b="1">
                <a:solidFill>
                  <a:srgbClr val="3333CC"/>
                </a:solidFill>
                <a:latin typeface="Times New Roman" pitchFamily="18" charset="0"/>
                <a:ea typeface="굴림" pitchFamily="34" charset="-127"/>
              </a:rPr>
              <a:t>/* /usr/include/netdb.h */</a:t>
            </a:r>
          </a:p>
          <a:p>
            <a:pPr eaLnBrk="1" hangingPunct="1">
              <a:lnSpc>
                <a:spcPct val="65000"/>
              </a:lnSpc>
              <a:spcBef>
                <a:spcPct val="50000"/>
              </a:spcBef>
            </a:pPr>
            <a:r>
              <a:rPr lang="en-US" altLang="ko-KR" sz="2400">
                <a:latin typeface="Times New Roman" pitchFamily="18" charset="0"/>
                <a:ea typeface="굴림" pitchFamily="34" charset="-127"/>
              </a:rPr>
              <a:t>struct sockaddr_in server;   </a:t>
            </a:r>
            <a:r>
              <a:rPr lang="en-US" altLang="ko-KR" sz="2400" b="1">
                <a:solidFill>
                  <a:srgbClr val="3333CC"/>
                </a:solidFill>
                <a:latin typeface="Times New Roman" pitchFamily="18" charset="0"/>
                <a:ea typeface="굴림" pitchFamily="34" charset="-127"/>
              </a:rPr>
              <a:t>/* /usr/include/netinet/in.h */</a:t>
            </a:r>
          </a:p>
          <a:p>
            <a:pPr eaLnBrk="1" hangingPunct="1">
              <a:lnSpc>
                <a:spcPct val="25000"/>
              </a:lnSpc>
              <a:spcBef>
                <a:spcPct val="50000"/>
              </a:spcBef>
            </a:pPr>
            <a:endParaRPr lang="en-US" altLang="ko-KR" sz="2400" b="1">
              <a:solidFill>
                <a:schemeClr val="accent1"/>
              </a:solidFill>
              <a:latin typeface="Times New Roman" pitchFamily="18" charset="0"/>
              <a:ea typeface="굴림" pitchFamily="34" charset="-127"/>
            </a:endParaRPr>
          </a:p>
          <a:p>
            <a:pPr eaLnBrk="1" hangingPunct="1">
              <a:lnSpc>
                <a:spcPct val="75000"/>
              </a:lnSpc>
              <a:spcBef>
                <a:spcPct val="50000"/>
              </a:spcBef>
            </a:pPr>
            <a:r>
              <a:rPr lang="en-US" altLang="ko-KR" sz="2400" b="1">
                <a:solidFill>
                  <a:srgbClr val="3333CC"/>
                </a:solidFill>
                <a:latin typeface="Times New Roman" pitchFamily="18" charset="0"/>
                <a:ea typeface="굴림" pitchFamily="34" charset="-127"/>
              </a:rPr>
              <a:t>/* prepare a socket */</a:t>
            </a:r>
          </a:p>
          <a:p>
            <a:pPr eaLnBrk="1" hangingPunct="1">
              <a:lnSpc>
                <a:spcPct val="75000"/>
              </a:lnSpc>
              <a:spcBef>
                <a:spcPct val="50000"/>
              </a:spcBef>
            </a:pPr>
            <a:r>
              <a:rPr lang="en-US" altLang="ko-KR" sz="2400">
                <a:latin typeface="Times New Roman" pitchFamily="18" charset="0"/>
                <a:ea typeface="굴림" pitchFamily="34" charset="-127"/>
              </a:rPr>
              <a:t>if ( (sd = </a:t>
            </a:r>
            <a:r>
              <a:rPr lang="en-US" altLang="ko-KR" sz="2400" b="1">
                <a:latin typeface="Times New Roman" pitchFamily="18" charset="0"/>
                <a:ea typeface="굴림" pitchFamily="34" charset="-127"/>
              </a:rPr>
              <a:t>socket</a:t>
            </a:r>
            <a:r>
              <a:rPr lang="en-US" altLang="ko-KR" sz="2400">
                <a:latin typeface="Times New Roman" pitchFamily="18" charset="0"/>
                <a:ea typeface="굴림" pitchFamily="34" charset="-127"/>
              </a:rPr>
              <a:t>( AF_INET, SOCK_STREAM, 0 )) &lt; 0 ) {</a:t>
            </a:r>
          </a:p>
          <a:p>
            <a:pPr eaLnBrk="1" hangingPunct="1">
              <a:lnSpc>
                <a:spcPct val="60000"/>
              </a:lnSpc>
              <a:spcBef>
                <a:spcPct val="50000"/>
              </a:spcBef>
            </a:pPr>
            <a:r>
              <a:rPr lang="en-US" altLang="ko-KR" sz="2400">
                <a:latin typeface="Times New Roman" pitchFamily="18" charset="0"/>
                <a:ea typeface="굴림" pitchFamily="34" charset="-127"/>
              </a:rPr>
              <a:t>	perror( strerror(errno) );</a:t>
            </a:r>
          </a:p>
          <a:p>
            <a:pPr eaLnBrk="1" hangingPunct="1">
              <a:lnSpc>
                <a:spcPct val="60000"/>
              </a:lnSpc>
              <a:spcBef>
                <a:spcPct val="50000"/>
              </a:spcBef>
            </a:pPr>
            <a:r>
              <a:rPr lang="en-US" altLang="ko-KR" sz="2400">
                <a:latin typeface="Times New Roman" pitchFamily="18" charset="0"/>
                <a:ea typeface="굴림" pitchFamily="34" charset="-127"/>
              </a:rPr>
              <a:t>	exit(-1);</a:t>
            </a:r>
          </a:p>
          <a:p>
            <a:pPr eaLnBrk="1" hangingPunct="1">
              <a:lnSpc>
                <a:spcPct val="60000"/>
              </a:lnSpc>
              <a:spcBef>
                <a:spcPct val="50000"/>
              </a:spcBef>
            </a:pPr>
            <a:r>
              <a:rPr lang="en-US" altLang="ko-KR" sz="2400">
                <a:latin typeface="Times New Roman" pitchFamily="18" charset="0"/>
                <a:ea typeface="굴림" pitchFamily="34" charset="-127"/>
              </a:rPr>
              <a:t>}</a:t>
            </a:r>
          </a:p>
        </p:txBody>
      </p:sp>
      <p:sp>
        <p:nvSpPr>
          <p:cNvPr id="2" name="Rectangle 1"/>
          <p:cNvSpPr/>
          <p:nvPr/>
        </p:nvSpPr>
        <p:spPr>
          <a:xfrm>
            <a:off x="4724400" y="1890713"/>
            <a:ext cx="4267200" cy="2062162"/>
          </a:xfrm>
          <a:prstGeom prst="rect">
            <a:avLst/>
          </a:prstGeom>
          <a:solidFill>
            <a:schemeClr val="accent1"/>
          </a:solidFill>
          <a:effectLst>
            <a:outerShdw blurRad="50800" dist="38100" dir="5400000" algn="t" rotWithShape="0">
              <a:prstClr val="black">
                <a:alpha val="40000"/>
              </a:prstClr>
            </a:outerShdw>
          </a:effectLst>
        </p:spPr>
        <p:txBody>
          <a:bodyPr>
            <a:spAutoFit/>
          </a:bodyPr>
          <a:lstStyle/>
          <a:p>
            <a:pPr>
              <a:defRPr/>
            </a:pPr>
            <a:r>
              <a:rPr lang="en-US" sz="1600" dirty="0"/>
              <a:t>AF_INET address family sockets can be either connection-oriented (type SOCK_STREAM) or they can be connectionless (type SOCK_DGRAM). Connection-oriented AF_INET sockets use TCP as the transport protocol. Connectionless AF_INET sockets use UDP as the transport protocol.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E0FB51D-0875-402A-90F2-B37A0BE72856}" type="slidenum">
              <a:rPr lang="zh-CN" altLang="en-US" smtClean="0">
                <a:latin typeface="Times New Roman" pitchFamily="18" charset="0"/>
              </a:rPr>
              <a:pPr eaLnBrk="1" hangingPunct="1"/>
              <a:t>12</a:t>
            </a:fld>
            <a:endParaRPr lang="en-US" altLang="zh-CN" smtClean="0">
              <a:latin typeface="Times New Roman" pitchFamily="18" charset="0"/>
            </a:endParaRPr>
          </a:p>
        </p:txBody>
      </p:sp>
      <p:sp>
        <p:nvSpPr>
          <p:cNvPr id="14340" name="Text Box 2"/>
          <p:cNvSpPr txBox="1">
            <a:spLocks noChangeArrowheads="1"/>
          </p:cNvSpPr>
          <p:nvPr/>
        </p:nvSpPr>
        <p:spPr bwMode="auto">
          <a:xfrm>
            <a:off x="914400" y="1752600"/>
            <a:ext cx="7924800" cy="385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0000"/>
              </a:lnSpc>
              <a:spcBef>
                <a:spcPct val="50000"/>
              </a:spcBef>
            </a:pPr>
            <a:r>
              <a:rPr lang="en-US" altLang="ko-KR" sz="2400" b="1">
                <a:solidFill>
                  <a:srgbClr val="3333CC"/>
                </a:solidFill>
                <a:latin typeface="Times New Roman" pitchFamily="18" charset="0"/>
                <a:ea typeface="굴림" pitchFamily="34" charset="-127"/>
              </a:rPr>
              <a:t>/* prepare server address */</a:t>
            </a:r>
          </a:p>
          <a:p>
            <a:pPr eaLnBrk="1" hangingPunct="1">
              <a:lnSpc>
                <a:spcPct val="80000"/>
              </a:lnSpc>
              <a:spcBef>
                <a:spcPct val="50000"/>
              </a:spcBef>
            </a:pPr>
            <a:r>
              <a:rPr lang="en-US" altLang="ko-KR" sz="2400" b="1">
                <a:latin typeface="Times New Roman" pitchFamily="18" charset="0"/>
                <a:ea typeface="굴림" pitchFamily="34" charset="-127"/>
              </a:rPr>
              <a:t>bzero</a:t>
            </a:r>
            <a:r>
              <a:rPr lang="en-US" altLang="ko-KR" sz="2400">
                <a:latin typeface="Times New Roman" pitchFamily="18" charset="0"/>
                <a:ea typeface="굴림" pitchFamily="34" charset="-127"/>
              </a:rPr>
              <a:t>( (char*)&amp;server, sizeof(server) );</a:t>
            </a:r>
          </a:p>
          <a:p>
            <a:pPr eaLnBrk="1" hangingPunct="1">
              <a:lnSpc>
                <a:spcPct val="65000"/>
              </a:lnSpc>
              <a:spcBef>
                <a:spcPct val="50000"/>
              </a:spcBef>
            </a:pPr>
            <a:r>
              <a:rPr lang="en-US" altLang="ko-KR" sz="2400">
                <a:latin typeface="Times New Roman" pitchFamily="18" charset="0"/>
                <a:ea typeface="굴림" pitchFamily="34" charset="-127"/>
              </a:rPr>
              <a:t>server.sin_family = AF_INET;</a:t>
            </a:r>
          </a:p>
          <a:p>
            <a:pPr eaLnBrk="1" hangingPunct="1">
              <a:lnSpc>
                <a:spcPct val="65000"/>
              </a:lnSpc>
              <a:spcBef>
                <a:spcPct val="50000"/>
              </a:spcBef>
            </a:pPr>
            <a:r>
              <a:rPr lang="en-US" altLang="ko-KR" sz="2400">
                <a:latin typeface="Times New Roman" pitchFamily="18" charset="0"/>
                <a:ea typeface="굴림" pitchFamily="34" charset="-127"/>
              </a:rPr>
              <a:t>server.sin_port = </a:t>
            </a:r>
            <a:r>
              <a:rPr lang="en-US" altLang="ko-KR" sz="2400" b="1">
                <a:latin typeface="Times New Roman" pitchFamily="18" charset="0"/>
                <a:ea typeface="굴림" pitchFamily="34" charset="-127"/>
              </a:rPr>
              <a:t>htons</a:t>
            </a:r>
            <a:r>
              <a:rPr lang="en-US" altLang="ko-KR" sz="2400">
                <a:latin typeface="Times New Roman" pitchFamily="18" charset="0"/>
                <a:ea typeface="굴림" pitchFamily="34" charset="-127"/>
              </a:rPr>
              <a:t>( SERVER_PORT );</a:t>
            </a:r>
          </a:p>
          <a:p>
            <a:pPr eaLnBrk="1" hangingPunct="1">
              <a:lnSpc>
                <a:spcPct val="70000"/>
              </a:lnSpc>
              <a:spcBef>
                <a:spcPct val="50000"/>
              </a:spcBef>
            </a:pPr>
            <a:r>
              <a:rPr lang="en-US" altLang="ko-KR" sz="2400">
                <a:latin typeface="Times New Roman" pitchFamily="18" charset="0"/>
                <a:ea typeface="굴림" pitchFamily="34" charset="-127"/>
              </a:rPr>
              <a:t>if ( (hp = </a:t>
            </a:r>
            <a:r>
              <a:rPr lang="en-US" altLang="ko-KR" sz="2400" b="1">
                <a:latin typeface="Times New Roman" pitchFamily="18" charset="0"/>
                <a:ea typeface="굴림" pitchFamily="34" charset="-127"/>
              </a:rPr>
              <a:t>gethostbyname</a:t>
            </a:r>
            <a:r>
              <a:rPr lang="en-US" altLang="ko-KR" sz="2400">
                <a:latin typeface="Times New Roman" pitchFamily="18" charset="0"/>
                <a:ea typeface="굴림" pitchFamily="34" charset="-127"/>
              </a:rPr>
              <a:t>(SERVER_NAME)) == NULL) {</a:t>
            </a:r>
          </a:p>
          <a:p>
            <a:pPr eaLnBrk="1" hangingPunct="1">
              <a:lnSpc>
                <a:spcPct val="70000"/>
              </a:lnSpc>
              <a:spcBef>
                <a:spcPct val="50000"/>
              </a:spcBef>
            </a:pPr>
            <a:r>
              <a:rPr lang="en-US" altLang="ko-KR" sz="2400">
                <a:latin typeface="Times New Roman" pitchFamily="18" charset="0"/>
                <a:ea typeface="굴림" pitchFamily="34" charset="-127"/>
              </a:rPr>
              <a:t>	perror( strerror(errno) );</a:t>
            </a:r>
          </a:p>
          <a:p>
            <a:pPr eaLnBrk="1" hangingPunct="1">
              <a:lnSpc>
                <a:spcPct val="70000"/>
              </a:lnSpc>
              <a:spcBef>
                <a:spcPct val="50000"/>
              </a:spcBef>
            </a:pPr>
            <a:r>
              <a:rPr lang="en-US" altLang="ko-KR" sz="2400">
                <a:latin typeface="Times New Roman" pitchFamily="18" charset="0"/>
                <a:ea typeface="굴림" pitchFamily="34" charset="-127"/>
              </a:rPr>
              <a:t>	exit(-1);</a:t>
            </a:r>
          </a:p>
          <a:p>
            <a:pPr eaLnBrk="1" hangingPunct="1">
              <a:lnSpc>
                <a:spcPct val="70000"/>
              </a:lnSpc>
              <a:spcBef>
                <a:spcPct val="50000"/>
              </a:spcBef>
            </a:pPr>
            <a:r>
              <a:rPr lang="en-US" altLang="ko-KR" sz="2400">
                <a:latin typeface="Times New Roman" pitchFamily="18" charset="0"/>
                <a:ea typeface="굴림" pitchFamily="34" charset="-127"/>
              </a:rPr>
              <a:t>}</a:t>
            </a:r>
          </a:p>
          <a:p>
            <a:pPr eaLnBrk="1" hangingPunct="1">
              <a:lnSpc>
                <a:spcPct val="70000"/>
              </a:lnSpc>
              <a:spcBef>
                <a:spcPct val="50000"/>
              </a:spcBef>
            </a:pPr>
            <a:r>
              <a:rPr lang="en-US" altLang="ko-KR" sz="2400" b="1">
                <a:latin typeface="Times New Roman" pitchFamily="18" charset="0"/>
                <a:ea typeface="굴림" pitchFamily="34" charset="-127"/>
              </a:rPr>
              <a:t>bcopy</a:t>
            </a:r>
            <a:r>
              <a:rPr lang="en-US" altLang="ko-KR" sz="2400">
                <a:latin typeface="Times New Roman" pitchFamily="18" charset="0"/>
                <a:ea typeface="굴림" pitchFamily="34" charset="-127"/>
              </a:rPr>
              <a:t>( hp-&gt;h_addr, (char*)&amp;server.sin_addr, hp-&gt;h_length);</a:t>
            </a:r>
          </a:p>
        </p:txBody>
      </p:sp>
      <p:sp>
        <p:nvSpPr>
          <p:cNvPr id="14341" name="Rectangle 3"/>
          <p:cNvSpPr>
            <a:spLocks noGrp="1" noChangeArrowheads="1"/>
          </p:cNvSpPr>
          <p:nvPr>
            <p:ph type="title"/>
          </p:nvPr>
        </p:nvSpPr>
        <p:spPr/>
        <p:txBody>
          <a:bodyPr/>
          <a:lstStyle/>
          <a:p>
            <a:pPr eaLnBrk="1" hangingPunct="1"/>
            <a:r>
              <a:rPr lang="en-US" altLang="ko-KR" smtClean="0">
                <a:ea typeface="굴림" pitchFamily="34" charset="-127"/>
              </a:rPr>
              <a:t>Example: TCP Client (Continued)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536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FFCB0A-3A30-41DD-8E04-CA0DCBC3BBB1}" type="slidenum">
              <a:rPr lang="zh-CN" altLang="en-US" smtClean="0">
                <a:latin typeface="Times New Roman" pitchFamily="18" charset="0"/>
              </a:rPr>
              <a:pPr eaLnBrk="1" hangingPunct="1"/>
              <a:t>13</a:t>
            </a:fld>
            <a:endParaRPr lang="en-US" altLang="zh-CN" smtClean="0">
              <a:latin typeface="Times New Roman" pitchFamily="18" charset="0"/>
            </a:endParaRPr>
          </a:p>
        </p:txBody>
      </p:sp>
      <p:sp>
        <p:nvSpPr>
          <p:cNvPr id="15364" name="Rectangle 2"/>
          <p:cNvSpPr>
            <a:spLocks noGrp="1" noChangeArrowheads="1"/>
          </p:cNvSpPr>
          <p:nvPr>
            <p:ph type="title"/>
          </p:nvPr>
        </p:nvSpPr>
        <p:spPr/>
        <p:txBody>
          <a:bodyPr/>
          <a:lstStyle/>
          <a:p>
            <a:pPr eaLnBrk="1" hangingPunct="1"/>
            <a:r>
              <a:rPr lang="en-US" altLang="ko-KR" smtClean="0">
                <a:ea typeface="굴림" pitchFamily="34" charset="-127"/>
              </a:rPr>
              <a:t>Example: TCP Client (Continued)</a:t>
            </a:r>
            <a:endParaRPr lang="en-US" altLang="ko-KR" i="1" smtClean="0">
              <a:ea typeface="굴림" pitchFamily="34" charset="-127"/>
            </a:endParaRPr>
          </a:p>
        </p:txBody>
      </p:sp>
      <p:sp>
        <p:nvSpPr>
          <p:cNvPr id="15365" name="Text Box 3"/>
          <p:cNvSpPr txBox="1">
            <a:spLocks noChangeArrowheads="1"/>
          </p:cNvSpPr>
          <p:nvPr/>
        </p:nvSpPr>
        <p:spPr bwMode="auto">
          <a:xfrm>
            <a:off x="1219200" y="1905000"/>
            <a:ext cx="792480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50000"/>
              </a:spcBef>
            </a:pPr>
            <a:r>
              <a:rPr lang="en-US" altLang="ko-KR" sz="2400" b="1">
                <a:solidFill>
                  <a:srgbClr val="3333CC"/>
                </a:solidFill>
                <a:latin typeface="Times New Roman" pitchFamily="18" charset="0"/>
                <a:ea typeface="굴림" pitchFamily="34" charset="-127"/>
              </a:rPr>
              <a:t>/* connect to the server */</a:t>
            </a:r>
            <a:endParaRPr lang="en-US" altLang="ko-KR" sz="2400">
              <a:solidFill>
                <a:srgbClr val="3333CC"/>
              </a:solidFill>
              <a:latin typeface="Times New Roman" pitchFamily="18" charset="0"/>
              <a:ea typeface="굴림" pitchFamily="34" charset="-127"/>
            </a:endParaRPr>
          </a:p>
          <a:p>
            <a:pPr eaLnBrk="1" hangingPunct="1">
              <a:lnSpc>
                <a:spcPct val="55000"/>
              </a:lnSpc>
              <a:spcBef>
                <a:spcPct val="50000"/>
              </a:spcBef>
            </a:pPr>
            <a:r>
              <a:rPr lang="en-US" altLang="ko-KR" sz="2400">
                <a:latin typeface="Times New Roman" pitchFamily="18" charset="0"/>
                <a:ea typeface="굴림" pitchFamily="34" charset="-127"/>
              </a:rPr>
              <a:t>if (</a:t>
            </a:r>
            <a:r>
              <a:rPr lang="en-US" altLang="ko-KR" sz="2400" b="1">
                <a:latin typeface="Times New Roman" pitchFamily="18" charset="0"/>
                <a:ea typeface="굴림" pitchFamily="34" charset="-127"/>
              </a:rPr>
              <a:t>connect</a:t>
            </a:r>
            <a:r>
              <a:rPr lang="en-US" altLang="ko-KR" sz="2400">
                <a:latin typeface="Times New Roman" pitchFamily="18" charset="0"/>
                <a:ea typeface="굴림" pitchFamily="34" charset="-127"/>
              </a:rPr>
              <a:t>( </a:t>
            </a:r>
            <a:r>
              <a:rPr lang="en-US" altLang="ko-KR" sz="2200">
                <a:latin typeface="Times New Roman" pitchFamily="18" charset="0"/>
                <a:ea typeface="굴림" pitchFamily="34" charset="-127"/>
              </a:rPr>
              <a:t>sd, (struct sockaddr*) &amp;server, sizeof(server) ) &lt; 0</a:t>
            </a:r>
            <a:r>
              <a:rPr lang="en-US" altLang="ko-KR" sz="2000">
                <a:latin typeface="Times New Roman" pitchFamily="18" charset="0"/>
                <a:ea typeface="굴림" pitchFamily="34" charset="-127"/>
              </a:rPr>
              <a:t> </a:t>
            </a:r>
            <a:r>
              <a:rPr lang="en-US" altLang="ko-KR" sz="2400">
                <a:latin typeface="Times New Roman" pitchFamily="18" charset="0"/>
                <a:ea typeface="굴림" pitchFamily="34" charset="-127"/>
              </a:rPr>
              <a:t>) {</a:t>
            </a:r>
          </a:p>
          <a:p>
            <a:pPr eaLnBrk="1" hangingPunct="1">
              <a:lnSpc>
                <a:spcPct val="60000"/>
              </a:lnSpc>
              <a:spcBef>
                <a:spcPct val="50000"/>
              </a:spcBef>
            </a:pPr>
            <a:r>
              <a:rPr lang="en-US" altLang="ko-KR" sz="2400">
                <a:latin typeface="Times New Roman" pitchFamily="18" charset="0"/>
                <a:ea typeface="굴림" pitchFamily="34" charset="-127"/>
              </a:rPr>
              <a:t>	perror( strerror(errno) );</a:t>
            </a:r>
          </a:p>
          <a:p>
            <a:pPr eaLnBrk="1" hangingPunct="1">
              <a:lnSpc>
                <a:spcPct val="60000"/>
              </a:lnSpc>
              <a:spcBef>
                <a:spcPct val="50000"/>
              </a:spcBef>
            </a:pPr>
            <a:r>
              <a:rPr lang="en-US" altLang="ko-KR" sz="2400">
                <a:latin typeface="Times New Roman" pitchFamily="18" charset="0"/>
                <a:ea typeface="굴림" pitchFamily="34" charset="-127"/>
              </a:rPr>
              <a:t>	exit(-1);</a:t>
            </a:r>
          </a:p>
          <a:p>
            <a:pPr eaLnBrk="1" hangingPunct="1">
              <a:lnSpc>
                <a:spcPct val="60000"/>
              </a:lnSpc>
              <a:spcBef>
                <a:spcPct val="50000"/>
              </a:spcBef>
            </a:pPr>
            <a:r>
              <a:rPr lang="en-US" altLang="ko-KR" sz="2400">
                <a:latin typeface="Times New Roman" pitchFamily="18" charset="0"/>
                <a:ea typeface="굴림" pitchFamily="34" charset="-127"/>
              </a:rPr>
              <a:t>}</a:t>
            </a:r>
          </a:p>
          <a:p>
            <a:pPr eaLnBrk="1" hangingPunct="1">
              <a:lnSpc>
                <a:spcPct val="60000"/>
              </a:lnSpc>
              <a:spcBef>
                <a:spcPct val="50000"/>
              </a:spcBef>
            </a:pPr>
            <a:r>
              <a:rPr lang="en-US" altLang="ko-KR" sz="2400" b="1">
                <a:solidFill>
                  <a:srgbClr val="3333CC"/>
                </a:solidFill>
                <a:latin typeface="Times New Roman" pitchFamily="18" charset="0"/>
                <a:ea typeface="굴림" pitchFamily="34" charset="-127"/>
              </a:rPr>
              <a:t>/* send/receive data */</a:t>
            </a:r>
          </a:p>
          <a:p>
            <a:pPr eaLnBrk="1" hangingPunct="1">
              <a:lnSpc>
                <a:spcPct val="40000"/>
              </a:lnSpc>
              <a:spcBef>
                <a:spcPct val="50000"/>
              </a:spcBef>
            </a:pPr>
            <a:r>
              <a:rPr lang="en-US" altLang="ko-KR" sz="2400" b="1">
                <a:latin typeface="Times New Roman" pitchFamily="18" charset="0"/>
                <a:ea typeface="굴림" pitchFamily="34" charset="-127"/>
              </a:rPr>
              <a:t>while (1) {</a:t>
            </a:r>
            <a:endParaRPr lang="en-US" altLang="ko-KR" sz="2400">
              <a:latin typeface="Times New Roman" pitchFamily="18" charset="0"/>
              <a:ea typeface="굴림" pitchFamily="34" charset="-127"/>
            </a:endParaRPr>
          </a:p>
          <a:p>
            <a:pPr eaLnBrk="1" hangingPunct="1">
              <a:lnSpc>
                <a:spcPct val="50000"/>
              </a:lnSpc>
              <a:spcBef>
                <a:spcPct val="50000"/>
              </a:spcBef>
            </a:pPr>
            <a:r>
              <a:rPr lang="en-US" altLang="ko-KR" sz="2400">
                <a:latin typeface="Times New Roman" pitchFamily="18" charset="0"/>
                <a:ea typeface="굴림" pitchFamily="34" charset="-127"/>
              </a:rPr>
              <a:t>	read/write();</a:t>
            </a:r>
          </a:p>
          <a:p>
            <a:pPr eaLnBrk="1" hangingPunct="1">
              <a:lnSpc>
                <a:spcPct val="50000"/>
              </a:lnSpc>
              <a:spcBef>
                <a:spcPct val="50000"/>
              </a:spcBef>
            </a:pPr>
            <a:r>
              <a:rPr lang="en-US" altLang="ko-KR" sz="2400">
                <a:latin typeface="Times New Roman" pitchFamily="18" charset="0"/>
                <a:ea typeface="굴림" pitchFamily="34" charset="-127"/>
              </a:rPr>
              <a:t>} </a:t>
            </a:r>
          </a:p>
          <a:p>
            <a:pPr eaLnBrk="1" hangingPunct="1">
              <a:lnSpc>
                <a:spcPct val="60000"/>
              </a:lnSpc>
              <a:spcBef>
                <a:spcPct val="50000"/>
              </a:spcBef>
            </a:pPr>
            <a:r>
              <a:rPr lang="en-US" altLang="ko-KR" sz="2400" b="1">
                <a:solidFill>
                  <a:srgbClr val="3333CC"/>
                </a:solidFill>
                <a:latin typeface="Times New Roman" pitchFamily="18" charset="0"/>
                <a:ea typeface="굴림" pitchFamily="34" charset="-127"/>
              </a:rPr>
              <a:t>/* close socket */</a:t>
            </a:r>
          </a:p>
          <a:p>
            <a:pPr eaLnBrk="1" hangingPunct="1">
              <a:lnSpc>
                <a:spcPct val="45000"/>
              </a:lnSpc>
              <a:spcBef>
                <a:spcPct val="50000"/>
              </a:spcBef>
            </a:pPr>
            <a:r>
              <a:rPr lang="en-US" altLang="ko-KR" sz="2400" b="1">
                <a:latin typeface="Times New Roman" pitchFamily="18" charset="0"/>
                <a:ea typeface="굴림" pitchFamily="34" charset="-127"/>
              </a:rPr>
              <a:t>close</a:t>
            </a:r>
            <a:r>
              <a:rPr lang="en-US" altLang="ko-KR" sz="2400">
                <a:latin typeface="Times New Roman" pitchFamily="18" charset="0"/>
                <a:ea typeface="굴림" pitchFamily="34" charset="-127"/>
              </a:rPr>
              <a:t>( sd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63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10071A-C48B-4F8B-A98B-75240674C668}" type="slidenum">
              <a:rPr lang="zh-CN" altLang="en-US" smtClean="0">
                <a:latin typeface="Times New Roman" pitchFamily="18" charset="0"/>
              </a:rPr>
              <a:pPr eaLnBrk="1" hangingPunct="1"/>
              <a:t>14</a:t>
            </a:fld>
            <a:endParaRPr lang="en-US" altLang="zh-CN" smtClean="0">
              <a:latin typeface="Times New Roman" pitchFamily="18" charset="0"/>
            </a:endParaRPr>
          </a:p>
        </p:txBody>
      </p:sp>
      <p:sp>
        <p:nvSpPr>
          <p:cNvPr id="16388" name="Text Box 2"/>
          <p:cNvSpPr txBox="1">
            <a:spLocks noChangeArrowheads="1"/>
          </p:cNvSpPr>
          <p:nvPr/>
        </p:nvSpPr>
        <p:spPr bwMode="auto">
          <a:xfrm>
            <a:off x="6324600" y="2590800"/>
            <a:ext cx="1676400" cy="466725"/>
          </a:xfrm>
          <a:prstGeom prst="rect">
            <a:avLst/>
          </a:prstGeom>
          <a:solidFill>
            <a:srgbClr val="FFFF99"/>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bind()</a:t>
            </a:r>
          </a:p>
        </p:txBody>
      </p:sp>
      <p:sp>
        <p:nvSpPr>
          <p:cNvPr id="16389" name="Text Box 3"/>
          <p:cNvSpPr txBox="1">
            <a:spLocks noChangeArrowheads="1"/>
          </p:cNvSpPr>
          <p:nvPr/>
        </p:nvSpPr>
        <p:spPr bwMode="auto">
          <a:xfrm>
            <a:off x="6324600" y="5334000"/>
            <a:ext cx="1676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close()</a:t>
            </a:r>
          </a:p>
        </p:txBody>
      </p:sp>
      <p:cxnSp>
        <p:nvCxnSpPr>
          <p:cNvPr id="16390" name="AutoShape 4"/>
          <p:cNvCxnSpPr>
            <a:cxnSpLocks noChangeShapeType="1"/>
            <a:stCxn id="16388" idx="2"/>
            <a:endCxn id="16396" idx="0"/>
          </p:cNvCxnSpPr>
          <p:nvPr/>
        </p:nvCxnSpPr>
        <p:spPr bwMode="auto">
          <a:xfrm>
            <a:off x="7162800" y="3057525"/>
            <a:ext cx="0" cy="219075"/>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6391" name="AutoShape 5"/>
          <p:cNvCxnSpPr>
            <a:cxnSpLocks noChangeShapeType="1"/>
            <a:stCxn id="16399" idx="2"/>
            <a:endCxn id="16389" idx="0"/>
          </p:cNvCxnSpPr>
          <p:nvPr/>
        </p:nvCxnSpPr>
        <p:spPr bwMode="auto">
          <a:xfrm>
            <a:off x="7162800" y="5151438"/>
            <a:ext cx="0" cy="182562"/>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6392" name="Text Box 6"/>
          <p:cNvSpPr txBox="1">
            <a:spLocks noChangeArrowheads="1"/>
          </p:cNvSpPr>
          <p:nvPr/>
        </p:nvSpPr>
        <p:spPr bwMode="auto">
          <a:xfrm>
            <a:off x="6324600" y="1905000"/>
            <a:ext cx="1676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socket()</a:t>
            </a:r>
          </a:p>
        </p:txBody>
      </p:sp>
      <p:cxnSp>
        <p:nvCxnSpPr>
          <p:cNvPr id="16393" name="AutoShape 7"/>
          <p:cNvCxnSpPr>
            <a:cxnSpLocks noChangeShapeType="1"/>
            <a:stCxn id="16392" idx="2"/>
            <a:endCxn id="16388" idx="0"/>
          </p:cNvCxnSpPr>
          <p:nvPr/>
        </p:nvCxnSpPr>
        <p:spPr bwMode="auto">
          <a:xfrm>
            <a:off x="7162800" y="2371725"/>
            <a:ext cx="0" cy="219075"/>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6394" name="Rectangle 8"/>
          <p:cNvSpPr>
            <a:spLocks noGrp="1" noChangeArrowheads="1"/>
          </p:cNvSpPr>
          <p:nvPr>
            <p:ph type="title"/>
          </p:nvPr>
        </p:nvSpPr>
        <p:spPr/>
        <p:txBody>
          <a:bodyPr/>
          <a:lstStyle/>
          <a:p>
            <a:pPr eaLnBrk="1" hangingPunct="1"/>
            <a:r>
              <a:rPr lang="en-US" altLang="ko-KR" smtClean="0">
                <a:ea typeface="굴림" pitchFamily="34" charset="-127"/>
              </a:rPr>
              <a:t>TCP Connection (Server)</a:t>
            </a:r>
          </a:p>
        </p:txBody>
      </p:sp>
      <p:sp>
        <p:nvSpPr>
          <p:cNvPr id="16395" name="Rectangle 9"/>
          <p:cNvSpPr>
            <a:spLocks noGrp="1" noChangeArrowheads="1"/>
          </p:cNvSpPr>
          <p:nvPr>
            <p:ph type="body" idx="1"/>
          </p:nvPr>
        </p:nvSpPr>
        <p:spPr>
          <a:xfrm>
            <a:off x="1143000" y="1600200"/>
            <a:ext cx="4770438" cy="4525963"/>
          </a:xfrm>
        </p:spPr>
        <p:txBody>
          <a:bodyPr/>
          <a:lstStyle/>
          <a:p>
            <a:pPr eaLnBrk="1" hangingPunct="1"/>
            <a:r>
              <a:rPr lang="en-US" altLang="ko-KR" smtClean="0">
                <a:ea typeface="굴림" pitchFamily="34" charset="-127"/>
              </a:rPr>
              <a:t>Bind transport address to socket</a:t>
            </a:r>
          </a:p>
          <a:p>
            <a:pPr eaLnBrk="1" hangingPunct="1"/>
            <a:r>
              <a:rPr lang="en-US" altLang="ko-KR" smtClean="0">
                <a:ea typeface="굴림" pitchFamily="34" charset="-127"/>
              </a:rPr>
              <a:t>Listen to the socket</a:t>
            </a:r>
          </a:p>
          <a:p>
            <a:pPr eaLnBrk="1" hangingPunct="1"/>
            <a:r>
              <a:rPr lang="en-US" altLang="ko-KR" smtClean="0">
                <a:ea typeface="굴림" pitchFamily="34" charset="-127"/>
              </a:rPr>
              <a:t>Accept connection on a new socket</a:t>
            </a:r>
          </a:p>
        </p:txBody>
      </p:sp>
      <p:sp>
        <p:nvSpPr>
          <p:cNvPr id="16396" name="Text Box 10"/>
          <p:cNvSpPr txBox="1">
            <a:spLocks noChangeArrowheads="1"/>
          </p:cNvSpPr>
          <p:nvPr/>
        </p:nvSpPr>
        <p:spPr bwMode="auto">
          <a:xfrm>
            <a:off x="6324600" y="3276600"/>
            <a:ext cx="1676400" cy="466725"/>
          </a:xfrm>
          <a:prstGeom prst="rect">
            <a:avLst/>
          </a:prstGeom>
          <a:solidFill>
            <a:srgbClr val="FFFF99"/>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listen()</a:t>
            </a:r>
          </a:p>
        </p:txBody>
      </p:sp>
      <p:sp>
        <p:nvSpPr>
          <p:cNvPr id="16397" name="Text Box 11"/>
          <p:cNvSpPr txBox="1">
            <a:spLocks noChangeArrowheads="1"/>
          </p:cNvSpPr>
          <p:nvPr/>
        </p:nvSpPr>
        <p:spPr bwMode="auto">
          <a:xfrm>
            <a:off x="6324600" y="3962400"/>
            <a:ext cx="1676400" cy="466725"/>
          </a:xfrm>
          <a:prstGeom prst="rect">
            <a:avLst/>
          </a:prstGeom>
          <a:solidFill>
            <a:srgbClr val="FFFF99"/>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accept()</a:t>
            </a:r>
          </a:p>
        </p:txBody>
      </p:sp>
      <p:cxnSp>
        <p:nvCxnSpPr>
          <p:cNvPr id="16398" name="AutoShape 12"/>
          <p:cNvCxnSpPr>
            <a:cxnSpLocks noChangeShapeType="1"/>
            <a:stCxn id="16396" idx="2"/>
            <a:endCxn id="16397" idx="0"/>
          </p:cNvCxnSpPr>
          <p:nvPr/>
        </p:nvCxnSpPr>
        <p:spPr bwMode="auto">
          <a:xfrm>
            <a:off x="7162800" y="3743325"/>
            <a:ext cx="0" cy="219075"/>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6399" name="Text Box 13"/>
          <p:cNvSpPr txBox="1">
            <a:spLocks noChangeArrowheads="1"/>
          </p:cNvSpPr>
          <p:nvPr/>
        </p:nvSpPr>
        <p:spPr bwMode="auto">
          <a:xfrm>
            <a:off x="6172200" y="4648200"/>
            <a:ext cx="1981200" cy="503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bIns="82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read()/write()</a:t>
            </a:r>
          </a:p>
        </p:txBody>
      </p:sp>
      <p:cxnSp>
        <p:nvCxnSpPr>
          <p:cNvPr id="16400" name="AutoShape 14"/>
          <p:cNvCxnSpPr>
            <a:cxnSpLocks noChangeShapeType="1"/>
            <a:stCxn id="16397" idx="2"/>
            <a:endCxn id="16399" idx="0"/>
          </p:cNvCxnSpPr>
          <p:nvPr/>
        </p:nvCxnSpPr>
        <p:spPr bwMode="auto">
          <a:xfrm>
            <a:off x="7162800" y="4429125"/>
            <a:ext cx="0" cy="219075"/>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741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AFC62D-5BB8-4F1C-A910-C0155EFC4676}" type="slidenum">
              <a:rPr lang="zh-CN" altLang="en-US" smtClean="0">
                <a:latin typeface="Times New Roman" pitchFamily="18" charset="0"/>
              </a:rPr>
              <a:pPr eaLnBrk="1" hangingPunct="1"/>
              <a:t>15</a:t>
            </a:fld>
            <a:endParaRPr lang="en-US" altLang="zh-CN" smtClean="0">
              <a:latin typeface="Times New Roman" pitchFamily="18" charset="0"/>
            </a:endParaRPr>
          </a:p>
        </p:txBody>
      </p:sp>
      <p:sp>
        <p:nvSpPr>
          <p:cNvPr id="17412" name="Rectangle 2"/>
          <p:cNvSpPr>
            <a:spLocks noGrp="1" noChangeArrowheads="1"/>
          </p:cNvSpPr>
          <p:nvPr>
            <p:ph type="title"/>
          </p:nvPr>
        </p:nvSpPr>
        <p:spPr/>
        <p:txBody>
          <a:bodyPr/>
          <a:lstStyle/>
          <a:p>
            <a:pPr eaLnBrk="1" hangingPunct="1"/>
            <a:r>
              <a:rPr lang="en-US" altLang="ko-KR" smtClean="0">
                <a:ea typeface="굴림" pitchFamily="34" charset="-127"/>
              </a:rPr>
              <a:t>Example: TCP Server</a:t>
            </a:r>
          </a:p>
        </p:txBody>
      </p:sp>
      <p:sp>
        <p:nvSpPr>
          <p:cNvPr id="17413" name="Text Box 3"/>
          <p:cNvSpPr txBox="1">
            <a:spLocks noChangeArrowheads="1"/>
          </p:cNvSpPr>
          <p:nvPr/>
        </p:nvSpPr>
        <p:spPr bwMode="auto">
          <a:xfrm>
            <a:off x="1295400" y="2057400"/>
            <a:ext cx="7543800" cy="347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50000"/>
              </a:spcBef>
            </a:pPr>
            <a:r>
              <a:rPr lang="en-US" altLang="ko-KR" sz="2400">
                <a:latin typeface="Times New Roman" pitchFamily="18" charset="0"/>
                <a:ea typeface="굴림" pitchFamily="34" charset="-127"/>
              </a:rPr>
              <a:t>int sd, nsd;</a:t>
            </a:r>
          </a:p>
          <a:p>
            <a:pPr eaLnBrk="1" hangingPunct="1">
              <a:lnSpc>
                <a:spcPct val="65000"/>
              </a:lnSpc>
              <a:spcBef>
                <a:spcPct val="50000"/>
              </a:spcBef>
            </a:pPr>
            <a:r>
              <a:rPr lang="en-US" altLang="ko-KR" sz="2400">
                <a:latin typeface="Times New Roman" pitchFamily="18" charset="0"/>
                <a:ea typeface="굴림" pitchFamily="34" charset="-127"/>
              </a:rPr>
              <a:t>struct sockaddr_in server;   </a:t>
            </a:r>
            <a:r>
              <a:rPr lang="en-US" altLang="ko-KR" sz="2400" b="1">
                <a:solidFill>
                  <a:srgbClr val="3333CC"/>
                </a:solidFill>
                <a:latin typeface="Times New Roman" pitchFamily="18" charset="0"/>
                <a:ea typeface="굴림" pitchFamily="34" charset="-127"/>
              </a:rPr>
              <a:t>/* /usr/include/netinet/in.h */</a:t>
            </a:r>
          </a:p>
          <a:p>
            <a:pPr eaLnBrk="1" hangingPunct="1">
              <a:lnSpc>
                <a:spcPct val="155000"/>
              </a:lnSpc>
              <a:spcBef>
                <a:spcPct val="50000"/>
              </a:spcBef>
            </a:pPr>
            <a:r>
              <a:rPr lang="en-US" altLang="ko-KR" sz="2400">
                <a:latin typeface="Times New Roman" pitchFamily="18" charset="0"/>
                <a:ea typeface="굴림" pitchFamily="34" charset="-127"/>
              </a:rPr>
              <a:t>sd = </a:t>
            </a:r>
            <a:r>
              <a:rPr lang="en-US" altLang="ko-KR" sz="2400" b="1">
                <a:latin typeface="Times New Roman" pitchFamily="18" charset="0"/>
                <a:ea typeface="굴림" pitchFamily="34" charset="-127"/>
              </a:rPr>
              <a:t>socket</a:t>
            </a:r>
            <a:r>
              <a:rPr lang="en-US" altLang="ko-KR" sz="2400">
                <a:latin typeface="Times New Roman" pitchFamily="18" charset="0"/>
                <a:ea typeface="굴림" pitchFamily="34" charset="-127"/>
              </a:rPr>
              <a:t>( AF_INET, SOCK_STREAM, 0 );</a:t>
            </a:r>
          </a:p>
          <a:p>
            <a:pPr eaLnBrk="1" hangingPunct="1">
              <a:lnSpc>
                <a:spcPct val="140000"/>
              </a:lnSpc>
              <a:spcBef>
                <a:spcPct val="50000"/>
              </a:spcBef>
            </a:pPr>
            <a:r>
              <a:rPr lang="en-US" altLang="ko-KR" sz="2400" b="1">
                <a:latin typeface="Times New Roman" pitchFamily="18" charset="0"/>
                <a:ea typeface="굴림" pitchFamily="34" charset="-127"/>
              </a:rPr>
              <a:t>bzero</a:t>
            </a:r>
            <a:r>
              <a:rPr lang="en-US" altLang="ko-KR" sz="2400">
                <a:latin typeface="Times New Roman" pitchFamily="18" charset="0"/>
                <a:ea typeface="굴림" pitchFamily="34" charset="-127"/>
              </a:rPr>
              <a:t>( (char*)&amp;server, sizeof(server) );</a:t>
            </a:r>
          </a:p>
          <a:p>
            <a:pPr eaLnBrk="1" hangingPunct="1">
              <a:lnSpc>
                <a:spcPct val="65000"/>
              </a:lnSpc>
              <a:spcBef>
                <a:spcPct val="50000"/>
              </a:spcBef>
            </a:pPr>
            <a:r>
              <a:rPr lang="en-US" altLang="ko-KR" sz="2400">
                <a:latin typeface="Times New Roman" pitchFamily="18" charset="0"/>
                <a:ea typeface="굴림" pitchFamily="34" charset="-127"/>
              </a:rPr>
              <a:t>server.sin_family = AF_INET;</a:t>
            </a:r>
          </a:p>
          <a:p>
            <a:pPr eaLnBrk="1" hangingPunct="1">
              <a:lnSpc>
                <a:spcPct val="65000"/>
              </a:lnSpc>
              <a:spcBef>
                <a:spcPct val="50000"/>
              </a:spcBef>
            </a:pPr>
            <a:r>
              <a:rPr lang="en-US" altLang="ko-KR" sz="2400">
                <a:latin typeface="Times New Roman" pitchFamily="18" charset="0"/>
                <a:ea typeface="굴림" pitchFamily="34" charset="-127"/>
              </a:rPr>
              <a:t>server.sin_port = </a:t>
            </a:r>
            <a:r>
              <a:rPr lang="en-US" altLang="ko-KR" sz="2400" b="1">
                <a:latin typeface="Times New Roman" pitchFamily="18" charset="0"/>
                <a:ea typeface="굴림" pitchFamily="34" charset="-127"/>
              </a:rPr>
              <a:t>htons</a:t>
            </a:r>
            <a:r>
              <a:rPr lang="en-US" altLang="ko-KR" sz="2400">
                <a:latin typeface="Times New Roman" pitchFamily="18" charset="0"/>
                <a:ea typeface="굴림" pitchFamily="34" charset="-127"/>
              </a:rPr>
              <a:t>( </a:t>
            </a:r>
            <a:r>
              <a:rPr lang="en-US" altLang="ko-KR" sz="2400" b="1">
                <a:solidFill>
                  <a:srgbClr val="3333CC"/>
                </a:solidFill>
                <a:latin typeface="Times New Roman" pitchFamily="18" charset="0"/>
                <a:ea typeface="굴림" pitchFamily="34" charset="-127"/>
              </a:rPr>
              <a:t>YOUR_SERVER_PORT</a:t>
            </a:r>
            <a:r>
              <a:rPr lang="en-US" altLang="ko-KR" sz="2400">
                <a:latin typeface="Times New Roman" pitchFamily="18" charset="0"/>
                <a:ea typeface="굴림" pitchFamily="34" charset="-127"/>
              </a:rPr>
              <a:t> );</a:t>
            </a:r>
          </a:p>
          <a:p>
            <a:pPr eaLnBrk="1" hangingPunct="1">
              <a:lnSpc>
                <a:spcPct val="60000"/>
              </a:lnSpc>
              <a:spcBef>
                <a:spcPct val="50000"/>
              </a:spcBef>
            </a:pPr>
            <a:r>
              <a:rPr lang="en-US" altLang="ko-KR" sz="2400">
                <a:latin typeface="Times New Roman" pitchFamily="18" charset="0"/>
                <a:ea typeface="굴림" pitchFamily="34" charset="-127"/>
              </a:rPr>
              <a:t>server.sin_addr.s_addr = </a:t>
            </a:r>
            <a:r>
              <a:rPr lang="en-US" altLang="ko-KR" sz="2400" b="1">
                <a:latin typeface="Times New Roman" pitchFamily="18" charset="0"/>
                <a:ea typeface="굴림" pitchFamily="34" charset="-127"/>
              </a:rPr>
              <a:t>htonl</a:t>
            </a:r>
            <a:r>
              <a:rPr lang="en-US" altLang="ko-KR" sz="2400">
                <a:latin typeface="Times New Roman" pitchFamily="18" charset="0"/>
                <a:ea typeface="굴림" pitchFamily="34" charset="-127"/>
              </a:rPr>
              <a:t>( </a:t>
            </a:r>
            <a:r>
              <a:rPr lang="en-US" altLang="ko-KR" sz="2400" b="1">
                <a:latin typeface="Times New Roman" pitchFamily="18" charset="0"/>
                <a:ea typeface="굴림" pitchFamily="34" charset="-127"/>
              </a:rPr>
              <a:t>INADDR_ANY </a:t>
            </a:r>
            <a:r>
              <a:rPr lang="en-US" altLang="ko-KR" sz="2400">
                <a:latin typeface="Times New Roman" pitchFamily="18" charset="0"/>
                <a:ea typeface="굴림" pitchFamily="34" charset="-127"/>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84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46E144-5B45-4D2B-A7B0-81BB75A3DA78}" type="slidenum">
              <a:rPr lang="zh-CN" altLang="en-US" smtClean="0">
                <a:latin typeface="Times New Roman" pitchFamily="18" charset="0"/>
              </a:rPr>
              <a:pPr eaLnBrk="1" hangingPunct="1"/>
              <a:t>16</a:t>
            </a:fld>
            <a:endParaRPr lang="en-US" altLang="zh-CN" smtClean="0">
              <a:latin typeface="Times New Roman" pitchFamily="18" charset="0"/>
            </a:endParaRPr>
          </a:p>
        </p:txBody>
      </p:sp>
      <p:sp>
        <p:nvSpPr>
          <p:cNvPr id="18436" name="Rectangle 2"/>
          <p:cNvSpPr>
            <a:spLocks noGrp="1" noChangeArrowheads="1"/>
          </p:cNvSpPr>
          <p:nvPr>
            <p:ph type="title"/>
          </p:nvPr>
        </p:nvSpPr>
        <p:spPr/>
        <p:txBody>
          <a:bodyPr/>
          <a:lstStyle/>
          <a:p>
            <a:pPr eaLnBrk="1" hangingPunct="1"/>
            <a:r>
              <a:rPr lang="en-US" altLang="ko-KR" smtClean="0">
                <a:ea typeface="굴림" pitchFamily="34" charset="-127"/>
              </a:rPr>
              <a:t>Example: TCP Server (Continued)</a:t>
            </a:r>
          </a:p>
        </p:txBody>
      </p:sp>
      <p:sp>
        <p:nvSpPr>
          <p:cNvPr id="18437" name="Text Box 3"/>
          <p:cNvSpPr txBox="1">
            <a:spLocks noChangeArrowheads="1"/>
          </p:cNvSpPr>
          <p:nvPr/>
        </p:nvSpPr>
        <p:spPr bwMode="auto">
          <a:xfrm>
            <a:off x="990600" y="1676400"/>
            <a:ext cx="7924800" cy="454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t" hangingPunct="1">
              <a:lnSpc>
                <a:spcPct val="70000"/>
              </a:lnSpc>
              <a:spcBef>
                <a:spcPct val="50000"/>
              </a:spcBef>
            </a:pPr>
            <a:r>
              <a:rPr lang="en-US" altLang="ko-KR" sz="2400" b="1">
                <a:latin typeface="Times New Roman" pitchFamily="18" charset="0"/>
                <a:ea typeface="굴림" pitchFamily="34" charset="-127"/>
              </a:rPr>
              <a:t>bind</a:t>
            </a:r>
            <a:r>
              <a:rPr lang="en-US" altLang="ko-KR" sz="2400">
                <a:latin typeface="Times New Roman" pitchFamily="18" charset="0"/>
                <a:ea typeface="굴림" pitchFamily="34" charset="-127"/>
              </a:rPr>
              <a:t>( sd, (struct sockaddr*) &amp;server, sizeof(server) );</a:t>
            </a:r>
          </a:p>
          <a:p>
            <a:pPr eaLnBrk="1" fontAlgn="t" hangingPunct="1">
              <a:lnSpc>
                <a:spcPct val="135000"/>
              </a:lnSpc>
              <a:spcBef>
                <a:spcPct val="50000"/>
              </a:spcBef>
            </a:pPr>
            <a:r>
              <a:rPr lang="en-US" altLang="ko-KR" sz="2400" b="1">
                <a:latin typeface="Times New Roman" pitchFamily="18" charset="0"/>
                <a:ea typeface="굴림" pitchFamily="34" charset="-127"/>
              </a:rPr>
              <a:t>listen</a:t>
            </a:r>
            <a:r>
              <a:rPr lang="en-US" altLang="ko-KR" sz="2400">
                <a:latin typeface="Times New Roman" pitchFamily="18" charset="0"/>
                <a:ea typeface="굴림" pitchFamily="34" charset="-127"/>
              </a:rPr>
              <a:t>( sd, backlog );</a:t>
            </a:r>
          </a:p>
          <a:p>
            <a:pPr eaLnBrk="1" fontAlgn="t" hangingPunct="1">
              <a:lnSpc>
                <a:spcPct val="135000"/>
              </a:lnSpc>
              <a:spcBef>
                <a:spcPct val="50000"/>
              </a:spcBef>
            </a:pPr>
            <a:r>
              <a:rPr lang="en-US" altLang="ko-KR" sz="2400" b="1">
                <a:solidFill>
                  <a:srgbClr val="FF0000"/>
                </a:solidFill>
                <a:latin typeface="Times New Roman" pitchFamily="18" charset="0"/>
                <a:ea typeface="굴림" pitchFamily="34" charset="-127"/>
              </a:rPr>
              <a:t>unsigned int</a:t>
            </a:r>
            <a:r>
              <a:rPr lang="en-US" altLang="ko-KR" sz="2400">
                <a:solidFill>
                  <a:srgbClr val="FF0000"/>
                </a:solidFill>
                <a:latin typeface="Times New Roman" pitchFamily="18" charset="0"/>
                <a:ea typeface="굴림" pitchFamily="34" charset="-127"/>
              </a:rPr>
              <a:t> cltsize=sizeof(client);</a:t>
            </a:r>
            <a:r>
              <a:rPr lang="en-US" altLang="ko-KR" sz="2400">
                <a:solidFill>
                  <a:srgbClr val="3333CC"/>
                </a:solidFill>
                <a:latin typeface="Times New Roman" pitchFamily="18" charset="0"/>
                <a:ea typeface="굴림" pitchFamily="34" charset="-127"/>
              </a:rPr>
              <a:t> </a:t>
            </a:r>
          </a:p>
          <a:p>
            <a:pPr eaLnBrk="1" fontAlgn="t" hangingPunct="1">
              <a:lnSpc>
                <a:spcPct val="135000"/>
              </a:lnSpc>
              <a:spcBef>
                <a:spcPct val="50000"/>
              </a:spcBef>
            </a:pPr>
            <a:r>
              <a:rPr lang="en-US" altLang="ko-KR" sz="2400" b="1">
                <a:latin typeface="Times New Roman" pitchFamily="18" charset="0"/>
                <a:ea typeface="굴림" pitchFamily="34" charset="-127"/>
              </a:rPr>
              <a:t>while (1) {</a:t>
            </a:r>
            <a:endParaRPr lang="en-US" altLang="ko-KR" sz="2400">
              <a:latin typeface="Times New Roman" pitchFamily="18" charset="0"/>
              <a:ea typeface="굴림" pitchFamily="34" charset="-127"/>
            </a:endParaRPr>
          </a:p>
          <a:p>
            <a:pPr eaLnBrk="1" fontAlgn="t" hangingPunct="1">
              <a:lnSpc>
                <a:spcPct val="60000"/>
              </a:lnSpc>
              <a:spcBef>
                <a:spcPct val="50000"/>
              </a:spcBef>
            </a:pPr>
            <a:r>
              <a:rPr lang="en-US" altLang="ko-KR" sz="2400">
                <a:latin typeface="Times New Roman" pitchFamily="18" charset="0"/>
                <a:ea typeface="굴림" pitchFamily="34" charset="-127"/>
              </a:rPr>
              <a:t>   nsd = </a:t>
            </a:r>
            <a:r>
              <a:rPr lang="en-US" altLang="ko-KR" sz="2400" b="1">
                <a:latin typeface="Times New Roman" pitchFamily="18" charset="0"/>
                <a:ea typeface="굴림" pitchFamily="34" charset="-127"/>
              </a:rPr>
              <a:t>accept</a:t>
            </a:r>
            <a:r>
              <a:rPr lang="en-US" altLang="ko-KR" sz="2400">
                <a:latin typeface="Times New Roman" pitchFamily="18" charset="0"/>
                <a:ea typeface="굴림" pitchFamily="34" charset="-127"/>
              </a:rPr>
              <a:t>( sd, (struct sockaddr *) &amp;client, </a:t>
            </a:r>
            <a:r>
              <a:rPr lang="en-US" altLang="ko-KR" sz="2400">
                <a:solidFill>
                  <a:srgbClr val="FF0000"/>
                </a:solidFill>
                <a:latin typeface="Times New Roman" pitchFamily="18" charset="0"/>
                <a:ea typeface="굴림" pitchFamily="34" charset="-127"/>
              </a:rPr>
              <a:t>&amp;cltsize</a:t>
            </a:r>
            <a:r>
              <a:rPr lang="en-US" altLang="ko-KR" sz="2400">
                <a:latin typeface="Times New Roman" pitchFamily="18" charset="0"/>
                <a:ea typeface="굴림" pitchFamily="34" charset="-127"/>
              </a:rPr>
              <a:t> ); </a:t>
            </a:r>
          </a:p>
          <a:p>
            <a:pPr eaLnBrk="1" fontAlgn="t" hangingPunct="1">
              <a:lnSpc>
                <a:spcPct val="60000"/>
              </a:lnSpc>
              <a:spcBef>
                <a:spcPct val="50000"/>
              </a:spcBef>
            </a:pPr>
            <a:r>
              <a:rPr lang="en-US" altLang="ko-KR" sz="2400" b="1">
                <a:latin typeface="Times New Roman" pitchFamily="18" charset="0"/>
                <a:ea typeface="굴림" pitchFamily="34" charset="-127"/>
              </a:rPr>
              <a:t>   read</a:t>
            </a:r>
            <a:r>
              <a:rPr lang="en-US" altLang="ko-KR" sz="2400">
                <a:latin typeface="Times New Roman" pitchFamily="18" charset="0"/>
                <a:ea typeface="굴림" pitchFamily="34" charset="-127"/>
              </a:rPr>
              <a:t>()/</a:t>
            </a:r>
            <a:r>
              <a:rPr lang="en-US" altLang="ko-KR" sz="2400" b="1">
                <a:latin typeface="Times New Roman" pitchFamily="18" charset="0"/>
                <a:ea typeface="굴림" pitchFamily="34" charset="-127"/>
              </a:rPr>
              <a:t>write</a:t>
            </a:r>
            <a:r>
              <a:rPr lang="en-US" altLang="ko-KR" sz="2400">
                <a:latin typeface="Times New Roman" pitchFamily="18" charset="0"/>
                <a:ea typeface="굴림" pitchFamily="34" charset="-127"/>
              </a:rPr>
              <a:t>();</a:t>
            </a:r>
          </a:p>
          <a:p>
            <a:pPr eaLnBrk="1" fontAlgn="t" hangingPunct="1">
              <a:lnSpc>
                <a:spcPct val="60000"/>
              </a:lnSpc>
              <a:spcBef>
                <a:spcPct val="50000"/>
              </a:spcBef>
            </a:pPr>
            <a:r>
              <a:rPr lang="en-US" altLang="ko-KR" sz="2400">
                <a:latin typeface="Times New Roman" pitchFamily="18" charset="0"/>
                <a:ea typeface="굴림" pitchFamily="34" charset="-127"/>
              </a:rPr>
              <a:t>   close( nsd );</a:t>
            </a:r>
            <a:endParaRPr lang="en-US" altLang="ko-KR" sz="2400" b="1">
              <a:latin typeface="Times New Roman" pitchFamily="18" charset="0"/>
              <a:ea typeface="굴림" pitchFamily="34" charset="-127"/>
            </a:endParaRPr>
          </a:p>
          <a:p>
            <a:pPr eaLnBrk="1" fontAlgn="t" hangingPunct="1">
              <a:lnSpc>
                <a:spcPct val="60000"/>
              </a:lnSpc>
              <a:spcBef>
                <a:spcPct val="50000"/>
              </a:spcBef>
            </a:pPr>
            <a:r>
              <a:rPr lang="en-US" altLang="ko-KR" sz="2400" b="1">
                <a:latin typeface="Times New Roman" pitchFamily="18" charset="0"/>
                <a:ea typeface="굴림" pitchFamily="34" charset="-127"/>
              </a:rPr>
              <a:t>}</a:t>
            </a:r>
          </a:p>
          <a:p>
            <a:pPr eaLnBrk="1" fontAlgn="t" hangingPunct="1">
              <a:lnSpc>
                <a:spcPct val="130000"/>
              </a:lnSpc>
              <a:spcBef>
                <a:spcPct val="50000"/>
              </a:spcBef>
            </a:pPr>
            <a:r>
              <a:rPr lang="en-US" altLang="ko-KR" sz="2400" b="1">
                <a:latin typeface="Times New Roman" pitchFamily="18" charset="0"/>
                <a:ea typeface="굴림" pitchFamily="34" charset="-127"/>
              </a:rPr>
              <a:t>close( sd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945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7F4B2C-C29A-48E0-A7AB-10656D8E5B80}" type="slidenum">
              <a:rPr lang="zh-CN" altLang="en-US" smtClean="0">
                <a:latin typeface="Times New Roman" pitchFamily="18" charset="0"/>
              </a:rPr>
              <a:pPr eaLnBrk="1" hangingPunct="1"/>
              <a:t>17</a:t>
            </a:fld>
            <a:endParaRPr lang="en-US" altLang="zh-CN" smtClean="0">
              <a:latin typeface="Times New Roman" pitchFamily="18" charset="0"/>
            </a:endParaRPr>
          </a:p>
        </p:txBody>
      </p:sp>
      <p:sp>
        <p:nvSpPr>
          <p:cNvPr id="19460" name="Rectangle 2"/>
          <p:cNvSpPr>
            <a:spLocks noGrp="1" noChangeArrowheads="1"/>
          </p:cNvSpPr>
          <p:nvPr>
            <p:ph type="title"/>
          </p:nvPr>
        </p:nvSpPr>
        <p:spPr/>
        <p:txBody>
          <a:bodyPr/>
          <a:lstStyle/>
          <a:p>
            <a:pPr eaLnBrk="1" hangingPunct="1"/>
            <a:r>
              <a:rPr lang="en-US" altLang="zh-CN" smtClean="0">
                <a:ea typeface="宋体" pitchFamily="2" charset="-122"/>
              </a:rPr>
              <a:t>Outline</a:t>
            </a:r>
          </a:p>
        </p:txBody>
      </p:sp>
      <p:sp>
        <p:nvSpPr>
          <p:cNvPr id="19461" name="Rectangle 3"/>
          <p:cNvSpPr>
            <a:spLocks noGrp="1" noChangeArrowheads="1"/>
          </p:cNvSpPr>
          <p:nvPr>
            <p:ph type="body" idx="1"/>
          </p:nvPr>
        </p:nvSpPr>
        <p:spPr/>
        <p:txBody>
          <a:bodyPr/>
          <a:lstStyle/>
          <a:p>
            <a:pPr eaLnBrk="1" hangingPunct="1"/>
            <a:r>
              <a:rPr lang="en-US" altLang="zh-CN" smtClean="0">
                <a:ea typeface="宋体" pitchFamily="2" charset="-122"/>
              </a:rPr>
              <a:t>Project 1 Overview</a:t>
            </a:r>
          </a:p>
          <a:p>
            <a:pPr eaLnBrk="1" hangingPunct="1"/>
            <a:r>
              <a:rPr lang="en-US" altLang="zh-CN" smtClean="0">
                <a:ea typeface="宋体" pitchFamily="2" charset="-122"/>
              </a:rPr>
              <a:t>Unix Network Programming</a:t>
            </a:r>
          </a:p>
          <a:p>
            <a:pPr lvl="1" eaLnBrk="1" hangingPunct="1"/>
            <a:r>
              <a:rPr lang="en-US" altLang="zh-CN" smtClean="0">
                <a:ea typeface="宋体" pitchFamily="2" charset="-122"/>
              </a:rPr>
              <a:t>TCP Client</a:t>
            </a:r>
          </a:p>
          <a:p>
            <a:pPr lvl="1" eaLnBrk="1" hangingPunct="1"/>
            <a:r>
              <a:rPr lang="en-US" altLang="zh-CN" smtClean="0">
                <a:ea typeface="宋体" pitchFamily="2" charset="-122"/>
              </a:rPr>
              <a:t>TCP Server</a:t>
            </a:r>
          </a:p>
          <a:p>
            <a:pPr eaLnBrk="1" hangingPunct="1"/>
            <a:r>
              <a:rPr lang="en-US" altLang="zh-CN" u="sng" smtClean="0">
                <a:solidFill>
                  <a:schemeClr val="hlink"/>
                </a:solidFill>
                <a:ea typeface="宋体" pitchFamily="2" charset="-122"/>
              </a:rPr>
              <a:t>Processing commands</a:t>
            </a:r>
          </a:p>
          <a:p>
            <a:pPr eaLnBrk="1" hangingPunct="1"/>
            <a:r>
              <a:rPr lang="en-US" altLang="zh-CN" smtClean="0">
                <a:ea typeface="宋体" pitchFamily="2" charset="-122"/>
              </a:rPr>
              <a:t>How to find help and other tips.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04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8C12EE-E862-46C5-B848-B83CDEF33927}" type="slidenum">
              <a:rPr lang="zh-CN" altLang="en-US" smtClean="0">
                <a:latin typeface="Times New Roman" pitchFamily="18" charset="0"/>
              </a:rPr>
              <a:pPr eaLnBrk="1" hangingPunct="1"/>
              <a:t>18</a:t>
            </a:fld>
            <a:endParaRPr lang="en-US" altLang="zh-CN" smtClean="0">
              <a:latin typeface="Times New Roman" pitchFamily="18" charset="0"/>
            </a:endParaRPr>
          </a:p>
        </p:txBody>
      </p:sp>
      <p:sp>
        <p:nvSpPr>
          <p:cNvPr id="20484" name="Rectangle 2"/>
          <p:cNvSpPr>
            <a:spLocks noGrp="1" noChangeArrowheads="1"/>
          </p:cNvSpPr>
          <p:nvPr>
            <p:ph type="title"/>
          </p:nvPr>
        </p:nvSpPr>
        <p:spPr/>
        <p:txBody>
          <a:bodyPr/>
          <a:lstStyle/>
          <a:p>
            <a:pPr eaLnBrk="1" hangingPunct="1"/>
            <a:r>
              <a:rPr lang="en-US" altLang="zh-CN" smtClean="0">
                <a:ea typeface="宋体" pitchFamily="2" charset="-122"/>
              </a:rPr>
              <a:t>Processing commands</a:t>
            </a:r>
          </a:p>
        </p:txBody>
      </p:sp>
      <p:sp>
        <p:nvSpPr>
          <p:cNvPr id="20485" name="Rectangle 4"/>
          <p:cNvSpPr>
            <a:spLocks noGrp="1" noChangeArrowheads="1"/>
          </p:cNvSpPr>
          <p:nvPr>
            <p:ph type="body" idx="1"/>
          </p:nvPr>
        </p:nvSpPr>
        <p:spPr/>
        <p:txBody>
          <a:bodyPr/>
          <a:lstStyle/>
          <a:p>
            <a:pPr eaLnBrk="1" hangingPunct="1">
              <a:lnSpc>
                <a:spcPct val="90000"/>
              </a:lnSpc>
            </a:pPr>
            <a:r>
              <a:rPr lang="en-US" altLang="zh-CN" smtClean="0">
                <a:ea typeface="宋体" pitchFamily="2" charset="-122"/>
              </a:rPr>
              <a:t>Each command triggers a communication conversion, between client and server.  Then, we have </a:t>
            </a:r>
          </a:p>
          <a:p>
            <a:pPr lvl="1" eaLnBrk="1" hangingPunct="1">
              <a:lnSpc>
                <a:spcPct val="90000"/>
              </a:lnSpc>
            </a:pPr>
            <a:r>
              <a:rPr lang="en-US" altLang="zh-CN" smtClean="0">
                <a:solidFill>
                  <a:srgbClr val="3333CC"/>
                </a:solidFill>
                <a:ea typeface="宋体" pitchFamily="2" charset="-122"/>
              </a:rPr>
              <a:t>login</a:t>
            </a:r>
            <a:r>
              <a:rPr lang="en-US" altLang="zh-CN" smtClean="0">
                <a:ea typeface="宋体" pitchFamily="2" charset="-122"/>
              </a:rPr>
              <a:t>  </a:t>
            </a:r>
          </a:p>
          <a:p>
            <a:pPr lvl="1" eaLnBrk="1" hangingPunct="1">
              <a:lnSpc>
                <a:spcPct val="90000"/>
              </a:lnSpc>
            </a:pPr>
            <a:r>
              <a:rPr lang="en-US" altLang="zh-CN" smtClean="0">
                <a:solidFill>
                  <a:srgbClr val="3333CC"/>
                </a:solidFill>
                <a:ea typeface="宋体" pitchFamily="2" charset="-122"/>
              </a:rPr>
              <a:t>add</a:t>
            </a:r>
            <a:r>
              <a:rPr lang="en-US" altLang="zh-CN" smtClean="0">
                <a:ea typeface="宋体" pitchFamily="2" charset="-122"/>
              </a:rPr>
              <a:t> </a:t>
            </a:r>
          </a:p>
          <a:p>
            <a:pPr lvl="1" eaLnBrk="1" hangingPunct="1">
              <a:lnSpc>
                <a:spcPct val="90000"/>
              </a:lnSpc>
            </a:pPr>
            <a:r>
              <a:rPr lang="en-US" altLang="zh-CN" smtClean="0">
                <a:solidFill>
                  <a:srgbClr val="3333CC"/>
                </a:solidFill>
                <a:ea typeface="宋体" pitchFamily="2" charset="-122"/>
              </a:rPr>
              <a:t>remove</a:t>
            </a:r>
            <a:r>
              <a:rPr lang="en-US" altLang="zh-CN" smtClean="0">
                <a:ea typeface="宋体" pitchFamily="2" charset="-122"/>
              </a:rPr>
              <a:t> </a:t>
            </a:r>
          </a:p>
          <a:p>
            <a:pPr lvl="1" eaLnBrk="1" hangingPunct="1">
              <a:lnSpc>
                <a:spcPct val="90000"/>
              </a:lnSpc>
            </a:pPr>
            <a:r>
              <a:rPr lang="en-US" altLang="zh-CN" smtClean="0">
                <a:solidFill>
                  <a:srgbClr val="3333CC"/>
                </a:solidFill>
                <a:ea typeface="宋体" pitchFamily="2" charset="-122"/>
              </a:rPr>
              <a:t>quit</a:t>
            </a:r>
            <a:r>
              <a:rPr lang="en-US" altLang="zh-CN" smtClean="0">
                <a:ea typeface="宋体" pitchFamily="2" charset="-122"/>
              </a:rPr>
              <a:t> </a:t>
            </a:r>
          </a:p>
          <a:p>
            <a:pPr lvl="1" eaLnBrk="1" hangingPunct="1">
              <a:lnSpc>
                <a:spcPct val="90000"/>
              </a:lnSpc>
            </a:pPr>
            <a:r>
              <a:rPr lang="en-US" altLang="zh-CN" i="1" smtClean="0">
                <a:solidFill>
                  <a:srgbClr val="3333CC"/>
                </a:solidFill>
                <a:ea typeface="宋体" pitchFamily="2" charset="-122"/>
              </a:rPr>
              <a:t>list   (</a:t>
            </a:r>
            <a:r>
              <a:rPr lang="en-US" altLang="zh-CN" i="1" smtClean="0">
                <a:solidFill>
                  <a:schemeClr val="hlink"/>
                </a:solidFill>
                <a:ea typeface="宋体" pitchFamily="2" charset="-122"/>
              </a:rPr>
              <a:t>attn:</a:t>
            </a:r>
            <a:r>
              <a:rPr lang="en-US" altLang="zh-CN" i="1" smtClean="0">
                <a:solidFill>
                  <a:srgbClr val="3333CC"/>
                </a:solidFill>
                <a:ea typeface="宋体" pitchFamily="2" charset="-122"/>
              </a:rPr>
              <a:t> </a:t>
            </a:r>
            <a:r>
              <a:rPr lang="en-US" altLang="zh-CN" i="1" smtClean="0">
                <a:solidFill>
                  <a:schemeClr val="hlink"/>
                </a:solidFill>
                <a:ea typeface="宋体" pitchFamily="2" charset="-122"/>
              </a:rPr>
              <a:t>this one is different from above commands, most complex one</a:t>
            </a:r>
            <a:r>
              <a:rPr lang="en-US" altLang="zh-CN" i="1" smtClean="0">
                <a:solidFill>
                  <a:srgbClr val="3333CC"/>
                </a:solidFill>
                <a:ea typeface="宋体" pitchFamily="2" charset="-122"/>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15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B3164D-3811-4AE6-A605-5E50248B4F0B}" type="slidenum">
              <a:rPr lang="zh-CN" altLang="en-US" smtClean="0">
                <a:latin typeface="Times New Roman" pitchFamily="18" charset="0"/>
              </a:rPr>
              <a:pPr eaLnBrk="1" hangingPunct="1"/>
              <a:t>19</a:t>
            </a:fld>
            <a:endParaRPr lang="en-US" altLang="zh-CN" smtClean="0">
              <a:latin typeface="Times New Roman" pitchFamily="18" charset="0"/>
            </a:endParaRPr>
          </a:p>
        </p:txBody>
      </p:sp>
      <p:sp>
        <p:nvSpPr>
          <p:cNvPr id="21508" name="Rectangle 2"/>
          <p:cNvSpPr>
            <a:spLocks noGrp="1" noChangeArrowheads="1"/>
          </p:cNvSpPr>
          <p:nvPr>
            <p:ph type="title"/>
          </p:nvPr>
        </p:nvSpPr>
        <p:spPr/>
        <p:txBody>
          <a:bodyPr/>
          <a:lstStyle/>
          <a:p>
            <a:pPr eaLnBrk="1" hangingPunct="1"/>
            <a:r>
              <a:rPr lang="en-US" altLang="zh-CN" smtClean="0">
                <a:ea typeface="宋体" pitchFamily="2" charset="-122"/>
              </a:rPr>
              <a:t>Commands</a:t>
            </a:r>
          </a:p>
        </p:txBody>
      </p:sp>
      <p:sp>
        <p:nvSpPr>
          <p:cNvPr id="21509" name="Rectangle 3"/>
          <p:cNvSpPr>
            <a:spLocks noGrp="1" noChangeArrowheads="1"/>
          </p:cNvSpPr>
          <p:nvPr>
            <p:ph type="body" idx="1"/>
          </p:nvPr>
        </p:nvSpPr>
        <p:spPr>
          <a:xfrm>
            <a:off x="1143000" y="1371600"/>
            <a:ext cx="7772400" cy="4602163"/>
          </a:xfrm>
        </p:spPr>
        <p:txBody>
          <a:bodyPr/>
          <a:lstStyle/>
          <a:p>
            <a:pPr eaLnBrk="1" hangingPunct="1">
              <a:lnSpc>
                <a:spcPct val="90000"/>
              </a:lnSpc>
            </a:pPr>
            <a:r>
              <a:rPr lang="en-US" altLang="zh-CN" sz="2800" smtClean="0">
                <a:ea typeface="宋体" pitchFamily="2" charset="-122"/>
              </a:rPr>
              <a:t>In the </a:t>
            </a:r>
            <a:r>
              <a:rPr lang="en-US" altLang="zh-CN" sz="2800" i="1" smtClean="0">
                <a:solidFill>
                  <a:srgbClr val="3333CC"/>
                </a:solidFill>
                <a:ea typeface="宋体" pitchFamily="2" charset="-122"/>
              </a:rPr>
              <a:t>login, add, remove</a:t>
            </a:r>
            <a:r>
              <a:rPr lang="en-US" altLang="zh-CN" sz="2800" smtClean="0">
                <a:ea typeface="宋体" pitchFamily="2" charset="-122"/>
              </a:rPr>
              <a:t>, and </a:t>
            </a:r>
            <a:r>
              <a:rPr lang="en-US" altLang="zh-CN" sz="2800" i="1" smtClean="0">
                <a:solidFill>
                  <a:srgbClr val="3333CC"/>
                </a:solidFill>
                <a:ea typeface="宋体" pitchFamily="2" charset="-122"/>
              </a:rPr>
              <a:t>quit</a:t>
            </a:r>
            <a:r>
              <a:rPr lang="en-US" altLang="zh-CN" sz="2800" i="1" smtClean="0">
                <a:ea typeface="宋体" pitchFamily="2" charset="-122"/>
              </a:rPr>
              <a:t> </a:t>
            </a:r>
            <a:r>
              <a:rPr lang="en-US" altLang="zh-CN" sz="2800" smtClean="0">
                <a:ea typeface="宋体" pitchFamily="2" charset="-122"/>
              </a:rPr>
              <a:t>commands:</a:t>
            </a:r>
          </a:p>
          <a:p>
            <a:pPr eaLnBrk="1" hangingPunct="1">
              <a:lnSpc>
                <a:spcPct val="90000"/>
              </a:lnSpc>
              <a:buFontTx/>
              <a:buNone/>
            </a:pPr>
            <a:r>
              <a:rPr lang="en-US" altLang="zh-CN" sz="2000" smtClean="0">
                <a:ea typeface="宋体" pitchFamily="2" charset="-122"/>
              </a:rPr>
              <a:t>  	</a:t>
            </a:r>
          </a:p>
          <a:p>
            <a:pPr eaLnBrk="1" hangingPunct="1">
              <a:lnSpc>
                <a:spcPct val="90000"/>
              </a:lnSpc>
              <a:buFontTx/>
              <a:buNone/>
            </a:pPr>
            <a:r>
              <a:rPr lang="en-US" altLang="zh-CN" sz="2000" smtClean="0">
                <a:ea typeface="宋体" pitchFamily="2" charset="-122"/>
              </a:rPr>
              <a:t>	The server only returns one message to the client.</a:t>
            </a:r>
          </a:p>
          <a:p>
            <a:pPr eaLnBrk="1" hangingPunct="1">
              <a:lnSpc>
                <a:spcPct val="90000"/>
              </a:lnSpc>
              <a:buFontTx/>
              <a:buNone/>
            </a:pPr>
            <a:endParaRPr lang="en-US" altLang="zh-CN" sz="2000" smtClean="0">
              <a:ea typeface="宋体" pitchFamily="2" charset="-122"/>
            </a:endParaRPr>
          </a:p>
          <a:p>
            <a:pPr eaLnBrk="1" hangingPunct="1">
              <a:lnSpc>
                <a:spcPct val="90000"/>
              </a:lnSpc>
            </a:pPr>
            <a:r>
              <a:rPr lang="en-US" altLang="zh-CN" sz="2800" smtClean="0">
                <a:ea typeface="宋体" pitchFamily="2" charset="-122"/>
              </a:rPr>
              <a:t>In the </a:t>
            </a:r>
            <a:r>
              <a:rPr lang="en-US" altLang="zh-CN" sz="2800" i="1" smtClean="0">
                <a:solidFill>
                  <a:srgbClr val="3333CC"/>
                </a:solidFill>
                <a:ea typeface="宋体" pitchFamily="2" charset="-122"/>
              </a:rPr>
              <a:t>list</a:t>
            </a:r>
            <a:r>
              <a:rPr lang="en-US" altLang="zh-CN" sz="2800" i="1" smtClean="0">
                <a:ea typeface="宋体" pitchFamily="2" charset="-122"/>
              </a:rPr>
              <a:t> command, </a:t>
            </a:r>
            <a:r>
              <a:rPr lang="en-US" altLang="zh-CN" sz="2800" smtClean="0">
                <a:ea typeface="宋体" pitchFamily="2" charset="-122"/>
              </a:rPr>
              <a:t>the server could return multiple messages to the client.</a:t>
            </a:r>
            <a:r>
              <a:rPr lang="en-US" altLang="zh-CN" sz="2800" i="1" smtClean="0">
                <a:ea typeface="宋体" pitchFamily="2" charset="-122"/>
              </a:rPr>
              <a:t> </a:t>
            </a:r>
          </a:p>
          <a:p>
            <a:pPr eaLnBrk="1" hangingPunct="1">
              <a:lnSpc>
                <a:spcPct val="90000"/>
              </a:lnSpc>
              <a:buFontTx/>
              <a:buNone/>
            </a:pPr>
            <a:r>
              <a:rPr lang="en-US" altLang="zh-CN" sz="2400" smtClean="0">
                <a:ea typeface="宋体" pitchFamily="2" charset="-122"/>
              </a:rPr>
              <a:t>   </a:t>
            </a:r>
          </a:p>
          <a:p>
            <a:pPr eaLnBrk="1" hangingPunct="1">
              <a:lnSpc>
                <a:spcPct val="90000"/>
              </a:lnSpc>
              <a:buFontTx/>
              <a:buNone/>
            </a:pPr>
            <a:r>
              <a:rPr lang="en-US" altLang="zh-CN" sz="2400" smtClean="0">
                <a:ea typeface="宋体" pitchFamily="2" charset="-122"/>
              </a:rPr>
              <a:t>	 </a:t>
            </a:r>
            <a:r>
              <a:rPr lang="en-US" altLang="zh-CN" sz="2000" smtClean="0">
                <a:latin typeface="Arial" charset="0"/>
                <a:ea typeface="宋体" pitchFamily="2" charset="-122"/>
              </a:rPr>
              <a:t>“</a:t>
            </a:r>
            <a:r>
              <a:rPr lang="en-US" altLang="zh-CN" sz="2000" smtClean="0">
                <a:ea typeface="宋体" pitchFamily="2" charset="-122"/>
              </a:rPr>
              <a:t>Each entry, which meets the search condition, is sent as a </a:t>
            </a:r>
            <a:r>
              <a:rPr lang="en-US" altLang="zh-CN" sz="2000" u="sng" smtClean="0">
                <a:solidFill>
                  <a:srgbClr val="3333CC"/>
                </a:solidFill>
                <a:ea typeface="宋体" pitchFamily="2" charset="-122"/>
              </a:rPr>
              <a:t>separate</a:t>
            </a:r>
            <a:r>
              <a:rPr lang="en-US" altLang="zh-CN" sz="2000" smtClean="0">
                <a:ea typeface="宋体" pitchFamily="2" charset="-122"/>
              </a:rPr>
              <a:t> TCP message back to the Client</a:t>
            </a:r>
            <a:r>
              <a:rPr lang="en-US" altLang="zh-CN" sz="2000" b="0" smtClean="0">
                <a:ea typeface="宋体" pitchFamily="2" charset="-122"/>
              </a:rPr>
              <a:t>.</a:t>
            </a:r>
            <a:r>
              <a:rPr lang="en-US" altLang="zh-CN" sz="2000" b="0" smtClean="0">
                <a:latin typeface="Arial" charset="0"/>
                <a:ea typeface="宋体" pitchFamily="2" charset="-122"/>
              </a:rPr>
              <a:t>”</a:t>
            </a:r>
            <a:r>
              <a:rPr lang="en-US" altLang="zh-CN" sz="2000" smtClean="0">
                <a:ea typeface="宋体" pitchFamily="2" charset="-122"/>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40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EF2BBB9-B520-4EA9-B4DB-1AA7B7FABBDE}" type="slidenum">
              <a:rPr lang="zh-CN" altLang="en-US" smtClean="0">
                <a:latin typeface="Times New Roman" pitchFamily="18" charset="0"/>
              </a:rPr>
              <a:pPr eaLnBrk="1" hangingPunct="1"/>
              <a:t>2</a:t>
            </a:fld>
            <a:endParaRPr lang="en-US" altLang="zh-CN" smtClean="0">
              <a:latin typeface="Times New Roman" pitchFamily="18" charset="0"/>
            </a:endParaRPr>
          </a:p>
        </p:txBody>
      </p:sp>
      <p:sp>
        <p:nvSpPr>
          <p:cNvPr id="4100" name="Rectangle 2"/>
          <p:cNvSpPr>
            <a:spLocks noGrp="1" noChangeArrowheads="1"/>
          </p:cNvSpPr>
          <p:nvPr>
            <p:ph type="title"/>
          </p:nvPr>
        </p:nvSpPr>
        <p:spPr/>
        <p:txBody>
          <a:bodyPr/>
          <a:lstStyle/>
          <a:p>
            <a:pPr eaLnBrk="1" hangingPunct="1"/>
            <a:r>
              <a:rPr lang="en-US" altLang="zh-CN" smtClean="0">
                <a:ea typeface="宋体" pitchFamily="2" charset="-122"/>
              </a:rPr>
              <a:t>Outline</a:t>
            </a:r>
          </a:p>
        </p:txBody>
      </p:sp>
      <p:sp>
        <p:nvSpPr>
          <p:cNvPr id="4101" name="Rectangle 3"/>
          <p:cNvSpPr>
            <a:spLocks noGrp="1" noChangeArrowheads="1"/>
          </p:cNvSpPr>
          <p:nvPr>
            <p:ph type="body" idx="1"/>
          </p:nvPr>
        </p:nvSpPr>
        <p:spPr/>
        <p:txBody>
          <a:bodyPr/>
          <a:lstStyle/>
          <a:p>
            <a:pPr eaLnBrk="1" hangingPunct="1"/>
            <a:r>
              <a:rPr lang="en-US" altLang="zh-CN" u="sng" smtClean="0">
                <a:solidFill>
                  <a:schemeClr val="hlink"/>
                </a:solidFill>
                <a:ea typeface="宋体" pitchFamily="2" charset="-122"/>
              </a:rPr>
              <a:t>Project 1 Overview</a:t>
            </a:r>
          </a:p>
          <a:p>
            <a:pPr eaLnBrk="1" hangingPunct="1"/>
            <a:r>
              <a:rPr lang="en-US" altLang="zh-CN" smtClean="0">
                <a:ea typeface="宋体" pitchFamily="2" charset="-122"/>
              </a:rPr>
              <a:t>Unix Network Programming</a:t>
            </a:r>
          </a:p>
          <a:p>
            <a:pPr lvl="1" eaLnBrk="1" hangingPunct="1"/>
            <a:r>
              <a:rPr lang="en-US" altLang="zh-CN" smtClean="0">
                <a:ea typeface="宋体" pitchFamily="2" charset="-122"/>
              </a:rPr>
              <a:t>TCP Client</a:t>
            </a:r>
          </a:p>
          <a:p>
            <a:pPr lvl="1" eaLnBrk="1" hangingPunct="1"/>
            <a:r>
              <a:rPr lang="en-US" altLang="zh-CN" smtClean="0">
                <a:ea typeface="宋体" pitchFamily="2" charset="-122"/>
              </a:rPr>
              <a:t>TCP Server</a:t>
            </a:r>
          </a:p>
          <a:p>
            <a:pPr eaLnBrk="1" hangingPunct="1"/>
            <a:r>
              <a:rPr lang="en-US" altLang="zh-CN" smtClean="0">
                <a:ea typeface="宋体" pitchFamily="2" charset="-122"/>
              </a:rPr>
              <a:t>Processing commands</a:t>
            </a:r>
          </a:p>
          <a:p>
            <a:pPr eaLnBrk="1" hangingPunct="1"/>
            <a:r>
              <a:rPr lang="en-US" altLang="zh-CN" smtClean="0">
                <a:ea typeface="宋体" pitchFamily="2" charset="-122"/>
              </a:rPr>
              <a:t>How to find help and other tips.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253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1097D0-9D2C-487E-9629-792EA0F18907}" type="slidenum">
              <a:rPr lang="zh-CN" altLang="en-US" smtClean="0">
                <a:latin typeface="Times New Roman" pitchFamily="18" charset="0"/>
              </a:rPr>
              <a:pPr eaLnBrk="1" hangingPunct="1"/>
              <a:t>20</a:t>
            </a:fld>
            <a:endParaRPr lang="en-US" altLang="zh-CN" smtClean="0">
              <a:latin typeface="Times New Roman" pitchFamily="18" charset="0"/>
            </a:endParaRPr>
          </a:p>
        </p:txBody>
      </p:sp>
      <p:sp>
        <p:nvSpPr>
          <p:cNvPr id="22532" name="Rectangle 2"/>
          <p:cNvSpPr>
            <a:spLocks noGrp="1" noChangeArrowheads="1"/>
          </p:cNvSpPr>
          <p:nvPr>
            <p:ph type="title"/>
          </p:nvPr>
        </p:nvSpPr>
        <p:spPr/>
        <p:txBody>
          <a:bodyPr/>
          <a:lstStyle/>
          <a:p>
            <a:pPr eaLnBrk="1" hangingPunct="1"/>
            <a:r>
              <a:rPr lang="en-US" altLang="zh-CN" smtClean="0">
                <a:ea typeface="宋体" pitchFamily="2" charset="-122"/>
              </a:rPr>
              <a:t>Login Command</a:t>
            </a:r>
          </a:p>
        </p:txBody>
      </p:sp>
      <p:sp>
        <p:nvSpPr>
          <p:cNvPr id="22533" name="Rectangle 3"/>
          <p:cNvSpPr>
            <a:spLocks noGrp="1" noChangeArrowheads="1"/>
          </p:cNvSpPr>
          <p:nvPr>
            <p:ph type="body" idx="1"/>
          </p:nvPr>
        </p:nvSpPr>
        <p:spPr/>
        <p:txBody>
          <a:bodyPr/>
          <a:lstStyle/>
          <a:p>
            <a:pPr eaLnBrk="1" hangingPunct="1"/>
            <a:r>
              <a:rPr lang="en-US" altLang="zh-CN" smtClean="0">
                <a:ea typeface="宋体" pitchFamily="2" charset="-122"/>
              </a:rPr>
              <a:t>Login Command Format.</a:t>
            </a:r>
          </a:p>
          <a:p>
            <a:pPr lvl="1" eaLnBrk="1" hangingPunct="1">
              <a:buFontTx/>
              <a:buNone/>
            </a:pPr>
            <a:r>
              <a:rPr lang="en-US" altLang="zh-CN" i="1" smtClean="0">
                <a:solidFill>
                  <a:srgbClr val="3333CC"/>
                </a:solidFill>
                <a:ea typeface="宋体" pitchFamily="2" charset="-122"/>
              </a:rPr>
              <a:t>login name</a:t>
            </a:r>
          </a:p>
          <a:p>
            <a:pPr eaLnBrk="1" hangingPunct="1"/>
            <a:r>
              <a:rPr lang="en-US" altLang="zh-CN" smtClean="0">
                <a:ea typeface="宋体" pitchFamily="2" charset="-122"/>
              </a:rPr>
              <a:t>Login Command Handling</a:t>
            </a:r>
          </a:p>
          <a:p>
            <a:pPr lvl="1" eaLnBrk="1" hangingPunct="1"/>
            <a:r>
              <a:rPr lang="en-US" altLang="zh-CN" smtClean="0">
                <a:ea typeface="宋体" pitchFamily="2" charset="-122"/>
              </a:rPr>
              <a:t>For The Client: When the Client reads a </a:t>
            </a:r>
            <a:r>
              <a:rPr lang="en-US" altLang="zh-CN" smtClean="0">
                <a:solidFill>
                  <a:srgbClr val="3333CC"/>
                </a:solidFill>
                <a:ea typeface="宋体" pitchFamily="2" charset="-122"/>
              </a:rPr>
              <a:t>login </a:t>
            </a:r>
            <a:r>
              <a:rPr lang="en-US" altLang="zh-CN" smtClean="0">
                <a:ea typeface="宋体" pitchFamily="2" charset="-122"/>
              </a:rPr>
              <a:t>command, the client establishes a TCP connection to the Server.</a:t>
            </a:r>
          </a:p>
          <a:p>
            <a:pPr lvl="1" eaLnBrk="1" hangingPunct="1"/>
            <a:r>
              <a:rPr lang="en-US" altLang="zh-CN" smtClean="0">
                <a:ea typeface="宋体" pitchFamily="2" charset="-122"/>
              </a:rPr>
              <a:t>For The Server: When the Server receives a </a:t>
            </a:r>
            <a:r>
              <a:rPr lang="en-US" altLang="zh-CN" smtClean="0">
                <a:latin typeface="Arial" charset="0"/>
                <a:ea typeface="宋体" pitchFamily="2" charset="-122"/>
              </a:rPr>
              <a:t>“</a:t>
            </a:r>
            <a:r>
              <a:rPr lang="en-US" altLang="zh-CN" smtClean="0">
                <a:solidFill>
                  <a:srgbClr val="3333CC"/>
                </a:solidFill>
                <a:ea typeface="宋体" pitchFamily="2" charset="-122"/>
              </a:rPr>
              <a:t>login name</a:t>
            </a:r>
            <a:r>
              <a:rPr lang="en-US" altLang="zh-CN" smtClean="0">
                <a:latin typeface="Arial" charset="0"/>
                <a:ea typeface="宋体" pitchFamily="2" charset="-122"/>
              </a:rPr>
              <a:t>”</a:t>
            </a:r>
            <a:r>
              <a:rPr lang="en-US" altLang="zh-CN" smtClean="0">
                <a:ea typeface="宋体" pitchFamily="2" charset="-122"/>
              </a:rPr>
              <a:t>, it replies </a:t>
            </a:r>
            <a:r>
              <a:rPr lang="en-US" altLang="zh-CN" smtClean="0">
                <a:latin typeface="Arial" charset="0"/>
                <a:ea typeface="宋体" pitchFamily="2" charset="-122"/>
              </a:rPr>
              <a:t>“</a:t>
            </a:r>
            <a:r>
              <a:rPr lang="en-US" altLang="zh-CN" smtClean="0">
                <a:solidFill>
                  <a:srgbClr val="3333CC"/>
                </a:solidFill>
                <a:ea typeface="宋体" pitchFamily="2" charset="-122"/>
              </a:rPr>
              <a:t>Hello, name!</a:t>
            </a:r>
            <a:r>
              <a:rPr lang="en-US" altLang="zh-CN" smtClean="0">
                <a:latin typeface="Arial" charset="0"/>
                <a:ea typeface="宋体" pitchFamily="2" charset="-122"/>
              </a:rPr>
              <a:t>”</a:t>
            </a:r>
            <a:r>
              <a:rPr lang="en-US" altLang="zh-CN" smtClean="0">
                <a:ea typeface="宋体" pitchFamily="2" charset="-122"/>
              </a:rPr>
              <a:t> to the client.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35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73799A-EED6-4CAB-A783-9A150435A9B3}" type="slidenum">
              <a:rPr lang="zh-CN" altLang="en-US" smtClean="0">
                <a:latin typeface="Times New Roman" pitchFamily="18" charset="0"/>
              </a:rPr>
              <a:pPr eaLnBrk="1" hangingPunct="1"/>
              <a:t>21</a:t>
            </a:fld>
            <a:endParaRPr lang="en-US" altLang="zh-CN" smtClean="0">
              <a:latin typeface="Times New Roman" pitchFamily="18" charset="0"/>
            </a:endParaRPr>
          </a:p>
        </p:txBody>
      </p:sp>
      <p:sp>
        <p:nvSpPr>
          <p:cNvPr id="23556" name="Rectangle 2"/>
          <p:cNvSpPr>
            <a:spLocks noGrp="1" noChangeArrowheads="1"/>
          </p:cNvSpPr>
          <p:nvPr>
            <p:ph type="title"/>
          </p:nvPr>
        </p:nvSpPr>
        <p:spPr/>
        <p:txBody>
          <a:bodyPr/>
          <a:lstStyle/>
          <a:p>
            <a:pPr eaLnBrk="1" hangingPunct="1"/>
            <a:r>
              <a:rPr lang="en-US" altLang="zh-CN" smtClean="0">
                <a:ea typeface="宋体" pitchFamily="2" charset="-122"/>
              </a:rPr>
              <a:t>Add Command</a:t>
            </a:r>
          </a:p>
        </p:txBody>
      </p:sp>
      <p:sp>
        <p:nvSpPr>
          <p:cNvPr id="23557" name="Rectangle 3"/>
          <p:cNvSpPr>
            <a:spLocks noGrp="1" noChangeArrowheads="1"/>
          </p:cNvSpPr>
          <p:nvPr>
            <p:ph type="body" idx="1"/>
          </p:nvPr>
        </p:nvSpPr>
        <p:spPr>
          <a:xfrm>
            <a:off x="1143000" y="1219200"/>
            <a:ext cx="7772400" cy="4906963"/>
          </a:xfrm>
        </p:spPr>
        <p:txBody>
          <a:bodyPr/>
          <a:lstStyle/>
          <a:p>
            <a:pPr eaLnBrk="1" hangingPunct="1"/>
            <a:r>
              <a:rPr lang="en-US" altLang="zh-CN" sz="2800" smtClean="0">
                <a:ea typeface="宋体" pitchFamily="2" charset="-122"/>
              </a:rPr>
              <a:t>Add Command Format:</a:t>
            </a:r>
          </a:p>
          <a:p>
            <a:pPr eaLnBrk="1" hangingPunct="1">
              <a:buFontTx/>
              <a:buNone/>
            </a:pPr>
            <a:r>
              <a:rPr lang="en-US" altLang="zh-CN" sz="2800" smtClean="0">
                <a:ea typeface="宋体" pitchFamily="2" charset="-122"/>
              </a:rPr>
              <a:t>	</a:t>
            </a:r>
            <a:r>
              <a:rPr lang="en-US" altLang="zh-CN" sz="2400" i="1" smtClean="0">
                <a:solidFill>
                  <a:srgbClr val="3333CC"/>
                </a:solidFill>
                <a:ea typeface="宋体" pitchFamily="2" charset="-122"/>
              </a:rPr>
              <a:t>add</a:t>
            </a:r>
            <a:r>
              <a:rPr lang="en-US" altLang="zh-CN" sz="2400" i="1" smtClean="0">
                <a:ea typeface="宋体" pitchFamily="2" charset="-122"/>
              </a:rPr>
              <a:t> id_number first_name last_name location </a:t>
            </a:r>
          </a:p>
          <a:p>
            <a:pPr eaLnBrk="1" hangingPunct="1">
              <a:buFontTx/>
              <a:buNone/>
            </a:pPr>
            <a:r>
              <a:rPr lang="en-US" altLang="zh-CN" sz="2000" b="0" smtClean="0">
                <a:ea typeface="宋体" pitchFamily="2" charset="-122"/>
              </a:rPr>
              <a:t>	</a:t>
            </a:r>
            <a:r>
              <a:rPr lang="en-US" altLang="zh-CN" sz="1800" smtClean="0">
                <a:ea typeface="宋体" pitchFamily="2" charset="-122"/>
              </a:rPr>
              <a:t>Notes: </a:t>
            </a:r>
          </a:p>
          <a:p>
            <a:pPr lvl="1" eaLnBrk="1" hangingPunct="1"/>
            <a:r>
              <a:rPr lang="en-US" altLang="zh-CN" sz="1800" smtClean="0">
                <a:solidFill>
                  <a:srgbClr val="3333CC"/>
                </a:solidFill>
                <a:ea typeface="宋体" pitchFamily="2" charset="-122"/>
              </a:rPr>
              <a:t>first_name</a:t>
            </a:r>
            <a:r>
              <a:rPr lang="en-US" altLang="zh-CN" sz="1800" smtClean="0">
                <a:ea typeface="宋体" pitchFamily="2" charset="-122"/>
              </a:rPr>
              <a:t>, </a:t>
            </a:r>
            <a:r>
              <a:rPr lang="en-US" altLang="zh-CN" sz="1800" smtClean="0">
                <a:solidFill>
                  <a:srgbClr val="3333CC"/>
                </a:solidFill>
                <a:ea typeface="宋体" pitchFamily="2" charset="-122"/>
              </a:rPr>
              <a:t>last_name, </a:t>
            </a:r>
            <a:r>
              <a:rPr lang="en-US" altLang="zh-CN" sz="1800" smtClean="0">
                <a:ea typeface="宋体" pitchFamily="2" charset="-122"/>
              </a:rPr>
              <a:t>and</a:t>
            </a:r>
            <a:r>
              <a:rPr lang="en-US" altLang="zh-CN" sz="1800" smtClean="0">
                <a:solidFill>
                  <a:srgbClr val="3333CC"/>
                </a:solidFill>
                <a:ea typeface="宋体" pitchFamily="2" charset="-122"/>
              </a:rPr>
              <a:t> location </a:t>
            </a:r>
            <a:r>
              <a:rPr lang="en-US" altLang="zh-CN" sz="1800" smtClean="0">
                <a:ea typeface="宋体" pitchFamily="2" charset="-122"/>
              </a:rPr>
              <a:t>are nonblank ASCII string. For example: </a:t>
            </a:r>
          </a:p>
          <a:p>
            <a:pPr lvl="1" eaLnBrk="1" hangingPunct="1">
              <a:buFontTx/>
              <a:buNone/>
            </a:pPr>
            <a:r>
              <a:rPr lang="en-US" altLang="zh-CN" sz="1800" smtClean="0">
                <a:ea typeface="宋体" pitchFamily="2" charset="-122"/>
              </a:rPr>
              <a:t>    	 Tony   Smith   12_Institute_rd_worcester </a:t>
            </a:r>
          </a:p>
          <a:p>
            <a:pPr lvl="1" eaLnBrk="1" hangingPunct="1"/>
            <a:r>
              <a:rPr lang="en-US" altLang="zh-CN" sz="1800" smtClean="0">
                <a:ea typeface="宋体" pitchFamily="2" charset="-122"/>
              </a:rPr>
              <a:t>id_number is 9 digital number similar to SSN number. </a:t>
            </a:r>
          </a:p>
          <a:p>
            <a:pPr lvl="1" eaLnBrk="1" hangingPunct="1">
              <a:buFontTx/>
              <a:buNone/>
            </a:pPr>
            <a:r>
              <a:rPr lang="en-US" altLang="zh-CN" sz="1800" smtClean="0">
                <a:ea typeface="宋体" pitchFamily="2" charset="-122"/>
              </a:rPr>
              <a:t>	(example:  321654987) </a:t>
            </a:r>
          </a:p>
          <a:p>
            <a:pPr eaLnBrk="1" hangingPunct="1"/>
            <a:r>
              <a:rPr lang="en-US" altLang="zh-CN" sz="2800" smtClean="0">
                <a:ea typeface="宋体" pitchFamily="2" charset="-122"/>
              </a:rPr>
              <a:t>For the Client:</a:t>
            </a:r>
          </a:p>
          <a:p>
            <a:pPr eaLnBrk="1" hangingPunct="1">
              <a:buFontTx/>
              <a:buNone/>
            </a:pPr>
            <a:r>
              <a:rPr lang="en-US" altLang="zh-CN" sz="2400" smtClean="0">
                <a:ea typeface="宋体" pitchFamily="2" charset="-122"/>
              </a:rPr>
              <a:t>	reads and sends the </a:t>
            </a:r>
            <a:r>
              <a:rPr lang="en-US" altLang="zh-CN" sz="2400" smtClean="0">
                <a:solidFill>
                  <a:srgbClr val="3333CC"/>
                </a:solidFill>
                <a:ea typeface="宋体" pitchFamily="2" charset="-122"/>
              </a:rPr>
              <a:t>add</a:t>
            </a:r>
            <a:r>
              <a:rPr lang="en-US" altLang="zh-CN" sz="2400" smtClean="0">
                <a:ea typeface="宋体" pitchFamily="2" charset="-122"/>
              </a:rPr>
              <a:t> command to the server, and displays the result returned from server.</a:t>
            </a:r>
            <a:endParaRPr lang="en-US" altLang="zh-CN" sz="2800" b="0" smtClean="0">
              <a:ea typeface="宋体" pitchFamily="2" charset="-122"/>
            </a:endParaRPr>
          </a:p>
          <a:p>
            <a:pPr eaLnBrk="1" hangingPunct="1">
              <a:buFontTx/>
              <a:buNone/>
            </a:pPr>
            <a:endParaRPr lang="en-US" altLang="zh-CN" sz="2400" smtClean="0">
              <a:ea typeface="宋体"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457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DFB360-8AAF-4D42-80A7-FA78ABAB1FAE}" type="slidenum">
              <a:rPr lang="zh-CN" altLang="en-US" smtClean="0">
                <a:latin typeface="Times New Roman" pitchFamily="18" charset="0"/>
              </a:rPr>
              <a:pPr eaLnBrk="1" hangingPunct="1"/>
              <a:t>22</a:t>
            </a:fld>
            <a:endParaRPr lang="en-US" altLang="zh-CN" smtClean="0">
              <a:latin typeface="Times New Roman" pitchFamily="18" charset="0"/>
            </a:endParaRPr>
          </a:p>
        </p:txBody>
      </p:sp>
      <p:sp>
        <p:nvSpPr>
          <p:cNvPr id="24580" name="Rectangle 2"/>
          <p:cNvSpPr>
            <a:spLocks noGrp="1" noChangeArrowheads="1"/>
          </p:cNvSpPr>
          <p:nvPr>
            <p:ph type="title"/>
          </p:nvPr>
        </p:nvSpPr>
        <p:spPr/>
        <p:txBody>
          <a:bodyPr/>
          <a:lstStyle/>
          <a:p>
            <a:pPr eaLnBrk="1" hangingPunct="1"/>
            <a:r>
              <a:rPr lang="en-US" altLang="zh-CN" smtClean="0">
                <a:ea typeface="宋体" pitchFamily="2" charset="-122"/>
              </a:rPr>
              <a:t>Add Command (cont</a:t>
            </a:r>
            <a:r>
              <a:rPr lang="en-US" altLang="zh-CN" smtClean="0">
                <a:latin typeface="Arial" charset="0"/>
                <a:ea typeface="宋体" pitchFamily="2" charset="-122"/>
              </a:rPr>
              <a:t>’</a:t>
            </a:r>
            <a:r>
              <a:rPr lang="en-US" altLang="zh-CN" smtClean="0">
                <a:ea typeface="宋体" pitchFamily="2" charset="-122"/>
              </a:rPr>
              <a:t>d)</a:t>
            </a:r>
          </a:p>
        </p:txBody>
      </p:sp>
      <p:sp>
        <p:nvSpPr>
          <p:cNvPr id="24581" name="Rectangle 3"/>
          <p:cNvSpPr>
            <a:spLocks noGrp="1" noChangeArrowheads="1"/>
          </p:cNvSpPr>
          <p:nvPr>
            <p:ph type="body" idx="1"/>
          </p:nvPr>
        </p:nvSpPr>
        <p:spPr>
          <a:xfrm>
            <a:off x="1143000" y="1219200"/>
            <a:ext cx="7772400" cy="4906963"/>
          </a:xfrm>
        </p:spPr>
        <p:txBody>
          <a:bodyPr/>
          <a:lstStyle/>
          <a:p>
            <a:pPr eaLnBrk="1" hangingPunct="1">
              <a:lnSpc>
                <a:spcPct val="90000"/>
              </a:lnSpc>
            </a:pPr>
            <a:r>
              <a:rPr lang="en-US" altLang="zh-CN" sz="2800" smtClean="0">
                <a:ea typeface="宋体" pitchFamily="2" charset="-122"/>
              </a:rPr>
              <a:t>For the Server: </a:t>
            </a:r>
          </a:p>
          <a:p>
            <a:pPr eaLnBrk="1" hangingPunct="1">
              <a:lnSpc>
                <a:spcPct val="90000"/>
              </a:lnSpc>
              <a:buFontTx/>
              <a:buNone/>
            </a:pPr>
            <a:r>
              <a:rPr lang="en-US" altLang="zh-CN" sz="2400" smtClean="0">
                <a:ea typeface="宋体" pitchFamily="2" charset="-122"/>
              </a:rPr>
              <a:t>	When the server gets the </a:t>
            </a:r>
            <a:r>
              <a:rPr lang="en-US" altLang="zh-CN" sz="2400" smtClean="0">
                <a:solidFill>
                  <a:srgbClr val="3333CC"/>
                </a:solidFill>
                <a:ea typeface="宋体" pitchFamily="2" charset="-122"/>
              </a:rPr>
              <a:t>Add</a:t>
            </a:r>
            <a:r>
              <a:rPr lang="en-US" altLang="zh-CN" sz="2400" smtClean="0">
                <a:ea typeface="宋体" pitchFamily="2" charset="-122"/>
              </a:rPr>
              <a:t> command, it will </a:t>
            </a:r>
          </a:p>
          <a:p>
            <a:pPr lvl="1" eaLnBrk="1" hangingPunct="1">
              <a:lnSpc>
                <a:spcPct val="90000"/>
              </a:lnSpc>
            </a:pPr>
            <a:r>
              <a:rPr lang="en-US" altLang="zh-CN" sz="2000" b="0" smtClean="0">
                <a:ea typeface="宋体" pitchFamily="2" charset="-122"/>
              </a:rPr>
              <a:t>add the four items as an entry into the location database in the proper location, and return a successful message to client. </a:t>
            </a:r>
          </a:p>
          <a:p>
            <a:pPr lvl="1" eaLnBrk="1" hangingPunct="1">
              <a:lnSpc>
                <a:spcPct val="90000"/>
              </a:lnSpc>
            </a:pPr>
            <a:r>
              <a:rPr lang="en-US" altLang="zh-CN" sz="2000" b="0" smtClean="0">
                <a:ea typeface="宋体" pitchFamily="2" charset="-122"/>
              </a:rPr>
              <a:t>If a duplicate </a:t>
            </a:r>
            <a:r>
              <a:rPr lang="en-US" altLang="zh-CN" sz="2000" b="0" i="1" smtClean="0">
                <a:solidFill>
                  <a:srgbClr val="3333CC"/>
                </a:solidFill>
                <a:ea typeface="宋体" pitchFamily="2" charset="-122"/>
              </a:rPr>
              <a:t>id_number</a:t>
            </a:r>
            <a:r>
              <a:rPr lang="en-US" altLang="zh-CN" sz="2000" b="0" smtClean="0">
                <a:ea typeface="宋体" pitchFamily="2" charset="-122"/>
              </a:rPr>
              <a:t> is received, the server sends an error message back to the client.</a:t>
            </a:r>
          </a:p>
          <a:p>
            <a:pPr lvl="1" eaLnBrk="1" hangingPunct="1">
              <a:lnSpc>
                <a:spcPct val="90000"/>
              </a:lnSpc>
            </a:pPr>
            <a:r>
              <a:rPr lang="en-US" altLang="zh-CN" sz="2000" b="0" smtClean="0">
                <a:ea typeface="宋体" pitchFamily="2" charset="-122"/>
              </a:rPr>
              <a:t>If the command</a:t>
            </a:r>
            <a:r>
              <a:rPr lang="en-US" altLang="zh-CN" sz="2000" b="0" smtClean="0">
                <a:latin typeface="Arial" charset="0"/>
                <a:ea typeface="宋体" pitchFamily="2" charset="-122"/>
              </a:rPr>
              <a:t>’</a:t>
            </a:r>
            <a:r>
              <a:rPr lang="en-US" altLang="zh-CN" sz="2000" b="0" smtClean="0">
                <a:ea typeface="宋体" pitchFamily="2" charset="-122"/>
              </a:rPr>
              <a:t>s parameter is not valid, the server returns an Error message to the client. </a:t>
            </a:r>
          </a:p>
          <a:p>
            <a:pPr lvl="1" eaLnBrk="1" hangingPunct="1">
              <a:lnSpc>
                <a:spcPct val="90000"/>
              </a:lnSpc>
              <a:buFontTx/>
              <a:buNone/>
            </a:pPr>
            <a:r>
              <a:rPr lang="en-US" altLang="zh-CN" sz="2000" b="0" smtClean="0">
                <a:ea typeface="宋体" pitchFamily="2" charset="-122"/>
              </a:rPr>
              <a:t>	For example, </a:t>
            </a:r>
          </a:p>
          <a:p>
            <a:pPr lvl="1" eaLnBrk="1" hangingPunct="1">
              <a:lnSpc>
                <a:spcPct val="90000"/>
              </a:lnSpc>
              <a:buFontTx/>
              <a:buNone/>
            </a:pPr>
            <a:r>
              <a:rPr lang="en-US" altLang="zh-CN" sz="2000" b="0" smtClean="0">
                <a:ea typeface="宋体" pitchFamily="2" charset="-122"/>
              </a:rPr>
              <a:t>            </a:t>
            </a:r>
            <a:r>
              <a:rPr lang="en-US" altLang="zh-CN" sz="2000" b="0" i="1" smtClean="0">
                <a:ea typeface="宋体" pitchFamily="2" charset="-122"/>
              </a:rPr>
              <a:t>Add </a:t>
            </a:r>
            <a:r>
              <a:rPr lang="en-US" altLang="zh-CN" sz="2000" b="0" i="1" smtClean="0">
                <a:solidFill>
                  <a:srgbClr val="FF5050"/>
                </a:solidFill>
                <a:ea typeface="宋体" pitchFamily="2" charset="-122"/>
              </a:rPr>
              <a:t>12033_000</a:t>
            </a:r>
            <a:r>
              <a:rPr lang="en-US" altLang="zh-CN" sz="2000" b="0" i="1" smtClean="0">
                <a:ea typeface="宋体" pitchFamily="2" charset="-122"/>
              </a:rPr>
              <a:t> Tony Smith </a:t>
            </a:r>
            <a:r>
              <a:rPr lang="en-US" altLang="zh-CN" sz="2000" b="0" i="1" smtClean="0">
                <a:solidFill>
                  <a:srgbClr val="FF5050"/>
                </a:solidFill>
                <a:ea typeface="宋体" pitchFamily="2" charset="-122"/>
              </a:rPr>
              <a:t>worcester MA</a:t>
            </a:r>
            <a:r>
              <a:rPr lang="en-US" altLang="zh-CN" sz="2000" b="0" smtClean="0">
                <a:ea typeface="宋体" pitchFamily="2" charset="-122"/>
              </a:rPr>
              <a:t>  </a:t>
            </a:r>
          </a:p>
          <a:p>
            <a:pPr lvl="1" eaLnBrk="1" hangingPunct="1">
              <a:lnSpc>
                <a:spcPct val="90000"/>
              </a:lnSpc>
              <a:buFontTx/>
              <a:buNone/>
            </a:pPr>
            <a:r>
              <a:rPr lang="en-US" altLang="zh-CN" sz="2000" b="0" smtClean="0">
                <a:ea typeface="宋体" pitchFamily="2" charset="-122"/>
              </a:rPr>
              <a:t>		</a:t>
            </a:r>
            <a:r>
              <a:rPr lang="en-US" altLang="zh-CN" sz="2000" b="0" smtClean="0">
                <a:ea typeface="宋体" pitchFamily="2" charset="-122"/>
                <a:sym typeface="Wingdings" pitchFamily="2" charset="2"/>
              </a:rPr>
              <a:t> returns </a:t>
            </a:r>
            <a:r>
              <a:rPr lang="en-US" altLang="zh-CN" sz="2000" b="0" i="1" smtClean="0">
                <a:latin typeface="Arial" charset="0"/>
                <a:ea typeface="宋体" pitchFamily="2" charset="-122"/>
                <a:sym typeface="Wingdings" pitchFamily="2" charset="2"/>
              </a:rPr>
              <a:t>“</a:t>
            </a:r>
            <a:r>
              <a:rPr lang="en-US" altLang="zh-CN" sz="2000" b="0" smtClean="0">
                <a:ea typeface="宋体" pitchFamily="2" charset="-122"/>
                <a:sym typeface="Wingdings" pitchFamily="2" charset="2"/>
              </a:rPr>
              <a:t>an invalid add command</a:t>
            </a:r>
            <a:r>
              <a:rPr lang="en-US" altLang="zh-CN" sz="2000" b="0" smtClean="0">
                <a:latin typeface="Arial" charset="0"/>
                <a:ea typeface="宋体" pitchFamily="2" charset="-122"/>
                <a:sym typeface="Wingdings" pitchFamily="2" charset="2"/>
              </a:rPr>
              <a:t>”</a:t>
            </a:r>
            <a:r>
              <a:rPr lang="en-US" altLang="zh-CN" sz="2000" b="0" smtClean="0">
                <a:ea typeface="宋体" pitchFamily="2" charset="-122"/>
                <a:sym typeface="Wingdings" pitchFamily="2" charset="2"/>
              </a:rPr>
              <a:t>.</a:t>
            </a:r>
            <a:endParaRPr lang="en-US" altLang="zh-CN" sz="2000" b="0" smtClean="0">
              <a:ea typeface="宋体" pitchFamily="2"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56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2EB98D-5B28-4E71-A782-6F5D656D16FD}" type="slidenum">
              <a:rPr lang="zh-CN" altLang="en-US" smtClean="0">
                <a:latin typeface="Times New Roman" pitchFamily="18" charset="0"/>
              </a:rPr>
              <a:pPr eaLnBrk="1" hangingPunct="1"/>
              <a:t>23</a:t>
            </a:fld>
            <a:endParaRPr lang="en-US" altLang="zh-CN" smtClean="0">
              <a:latin typeface="Times New Roman" pitchFamily="18" charset="0"/>
            </a:endParaRPr>
          </a:p>
        </p:txBody>
      </p:sp>
      <p:sp>
        <p:nvSpPr>
          <p:cNvPr id="25604" name="Rectangle 2"/>
          <p:cNvSpPr>
            <a:spLocks noGrp="1" noChangeArrowheads="1"/>
          </p:cNvSpPr>
          <p:nvPr>
            <p:ph type="title"/>
          </p:nvPr>
        </p:nvSpPr>
        <p:spPr/>
        <p:txBody>
          <a:bodyPr/>
          <a:lstStyle/>
          <a:p>
            <a:pPr eaLnBrk="1" hangingPunct="1"/>
            <a:r>
              <a:rPr lang="en-US" altLang="zh-CN" smtClean="0">
                <a:ea typeface="宋体" pitchFamily="2" charset="-122"/>
              </a:rPr>
              <a:t>Remove Command</a:t>
            </a:r>
          </a:p>
        </p:txBody>
      </p:sp>
      <p:sp>
        <p:nvSpPr>
          <p:cNvPr id="26629" name="Rectangle 3"/>
          <p:cNvSpPr>
            <a:spLocks noGrp="1" noChangeArrowheads="1"/>
          </p:cNvSpPr>
          <p:nvPr>
            <p:ph type="body" idx="1"/>
          </p:nvPr>
        </p:nvSpPr>
        <p:spPr/>
        <p:txBody>
          <a:bodyPr/>
          <a:lstStyle/>
          <a:p>
            <a:pPr eaLnBrk="1" hangingPunct="1">
              <a:defRPr/>
            </a:pPr>
            <a:r>
              <a:rPr lang="en-US" altLang="zh-CN" dirty="0" smtClean="0">
                <a:ea typeface="宋体" pitchFamily="2" charset="-122"/>
              </a:rPr>
              <a:t>Remove command format</a:t>
            </a:r>
          </a:p>
          <a:p>
            <a:pPr eaLnBrk="1" hangingPunct="1">
              <a:buFontTx/>
              <a:buNone/>
              <a:defRPr/>
            </a:pPr>
            <a:r>
              <a:rPr lang="en-US" altLang="zh-CN" dirty="0" smtClean="0">
                <a:ea typeface="宋体" pitchFamily="2" charset="-122"/>
              </a:rPr>
              <a:t>		</a:t>
            </a:r>
            <a:r>
              <a:rPr lang="en-US" altLang="zh-CN" dirty="0" smtClean="0">
                <a:solidFill>
                  <a:srgbClr val="3333CC"/>
                </a:solidFill>
                <a:ea typeface="宋体" pitchFamily="2" charset="-122"/>
              </a:rPr>
              <a:t>remove </a:t>
            </a:r>
            <a:r>
              <a:rPr lang="en-US" altLang="zh-CN" i="1" dirty="0" err="1" smtClean="0">
                <a:solidFill>
                  <a:srgbClr val="3333CC"/>
                </a:solidFill>
                <a:ea typeface="宋体" pitchFamily="2" charset="-122"/>
              </a:rPr>
              <a:t>id_number</a:t>
            </a:r>
            <a:r>
              <a:rPr lang="en-US" altLang="zh-CN" i="1" dirty="0" smtClean="0">
                <a:ea typeface="宋体" pitchFamily="2" charset="-122"/>
              </a:rPr>
              <a:t> </a:t>
            </a:r>
          </a:p>
          <a:p>
            <a:pPr eaLnBrk="1" hangingPunct="1">
              <a:buFontTx/>
              <a:buNone/>
              <a:defRPr/>
            </a:pPr>
            <a:r>
              <a:rPr lang="en-US" altLang="zh-CN" i="1" dirty="0" smtClean="0">
                <a:ea typeface="宋体" pitchFamily="2" charset="-122"/>
              </a:rPr>
              <a:t>	</a:t>
            </a:r>
            <a:r>
              <a:rPr lang="en-US" altLang="zh-CN" sz="2000" i="1" dirty="0" smtClean="0">
                <a:ea typeface="宋体" pitchFamily="2" charset="-122"/>
              </a:rPr>
              <a:t> 	example: </a:t>
            </a:r>
            <a:r>
              <a:rPr lang="en-US" altLang="zh-CN" sz="2000" dirty="0" smtClean="0">
                <a:latin typeface="Arial" charset="0"/>
                <a:ea typeface="宋体" pitchFamily="2" charset="-122"/>
              </a:rPr>
              <a:t>“</a:t>
            </a:r>
            <a:r>
              <a:rPr lang="en-US" altLang="zh-CN" sz="2000" dirty="0" smtClean="0">
                <a:ea typeface="宋体" pitchFamily="2" charset="-122"/>
              </a:rPr>
              <a:t>remove 123456789</a:t>
            </a:r>
            <a:r>
              <a:rPr lang="en-US" altLang="zh-CN" sz="2000" dirty="0" smtClean="0">
                <a:latin typeface="Arial" charset="0"/>
                <a:ea typeface="宋体" pitchFamily="2" charset="-122"/>
              </a:rPr>
              <a:t>”</a:t>
            </a:r>
            <a:r>
              <a:rPr lang="en-US" altLang="zh-CN" sz="2000" i="1" dirty="0" smtClean="0">
                <a:latin typeface="+mj-lt"/>
                <a:ea typeface="宋体" pitchFamily="2" charset="-122"/>
              </a:rPr>
              <a:t> is a </a:t>
            </a:r>
            <a:r>
              <a:rPr lang="en-US" altLang="zh-CN" sz="2000" i="1" dirty="0" smtClean="0">
                <a:ea typeface="宋体" pitchFamily="2" charset="-122"/>
              </a:rPr>
              <a:t>valid command</a:t>
            </a:r>
            <a:r>
              <a:rPr lang="en-US" altLang="zh-CN" sz="2000" i="1" dirty="0">
                <a:ea typeface="宋体" pitchFamily="2" charset="-122"/>
              </a:rPr>
              <a:t>.</a:t>
            </a:r>
            <a:r>
              <a:rPr lang="en-US" altLang="zh-CN" i="1" dirty="0" smtClean="0">
                <a:ea typeface="宋体" pitchFamily="2" charset="-122"/>
              </a:rPr>
              <a:t> </a:t>
            </a:r>
            <a:endParaRPr lang="en-US" altLang="zh-CN" b="0" dirty="0" smtClean="0">
              <a:ea typeface="宋体" pitchFamily="2" charset="-122"/>
            </a:endParaRPr>
          </a:p>
          <a:p>
            <a:pPr eaLnBrk="1" hangingPunct="1">
              <a:defRPr/>
            </a:pPr>
            <a:r>
              <a:rPr lang="en-US" altLang="zh-CN" dirty="0" smtClean="0">
                <a:ea typeface="宋体" pitchFamily="2" charset="-122"/>
              </a:rPr>
              <a:t>For the Client, </a:t>
            </a:r>
          </a:p>
          <a:p>
            <a:pPr eaLnBrk="1" hangingPunct="1">
              <a:buFontTx/>
              <a:buNone/>
              <a:defRPr/>
            </a:pPr>
            <a:r>
              <a:rPr lang="en-US" altLang="zh-CN" dirty="0" smtClean="0">
                <a:ea typeface="宋体" pitchFamily="2" charset="-122"/>
              </a:rPr>
              <a:t>  </a:t>
            </a:r>
            <a:r>
              <a:rPr lang="en-US" altLang="zh-CN" sz="2800" dirty="0" smtClean="0">
                <a:ea typeface="宋体" pitchFamily="2" charset="-122"/>
              </a:rPr>
              <a:t>sends the </a:t>
            </a:r>
            <a:r>
              <a:rPr lang="en-US" altLang="zh-CN" sz="2800" dirty="0" smtClean="0">
                <a:solidFill>
                  <a:srgbClr val="3333CC"/>
                </a:solidFill>
                <a:ea typeface="宋体" pitchFamily="2" charset="-122"/>
              </a:rPr>
              <a:t>remove</a:t>
            </a:r>
            <a:r>
              <a:rPr lang="en-US" altLang="zh-CN" sz="2800" dirty="0" smtClean="0">
                <a:ea typeface="宋体" pitchFamily="2" charset="-122"/>
              </a:rPr>
              <a:t> command to the server, and displays the result returned from server.</a:t>
            </a:r>
            <a:endParaRPr lang="en-US" altLang="zh-CN" b="0" dirty="0" smtClean="0">
              <a:ea typeface="宋体" pitchFamily="2" charset="-122"/>
            </a:endParaRPr>
          </a:p>
          <a:p>
            <a:pPr eaLnBrk="1" hangingPunct="1">
              <a:buFontTx/>
              <a:buNone/>
              <a:defRPr/>
            </a:pPr>
            <a:endParaRPr lang="en-US" altLang="zh-CN" dirty="0" smtClean="0">
              <a:ea typeface="宋体"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95BC9A4-0A37-48B2-BDC6-F15DBFEBF92B}" type="slidenum">
              <a:rPr lang="zh-CN" altLang="en-US" smtClean="0">
                <a:latin typeface="Times New Roman" pitchFamily="18" charset="0"/>
              </a:rPr>
              <a:pPr eaLnBrk="1" hangingPunct="1"/>
              <a:t>24</a:t>
            </a:fld>
            <a:endParaRPr lang="en-US" altLang="zh-CN" smtClean="0">
              <a:latin typeface="Times New Roman" pitchFamily="18" charset="0"/>
            </a:endParaRPr>
          </a:p>
        </p:txBody>
      </p:sp>
      <p:sp>
        <p:nvSpPr>
          <p:cNvPr id="26628" name="Rectangle 2"/>
          <p:cNvSpPr>
            <a:spLocks noGrp="1" noChangeArrowheads="1"/>
          </p:cNvSpPr>
          <p:nvPr>
            <p:ph type="title"/>
          </p:nvPr>
        </p:nvSpPr>
        <p:spPr>
          <a:xfrm>
            <a:off x="1143000" y="228600"/>
            <a:ext cx="7772400" cy="1143000"/>
          </a:xfrm>
        </p:spPr>
        <p:txBody>
          <a:bodyPr/>
          <a:lstStyle/>
          <a:p>
            <a:pPr eaLnBrk="1" hangingPunct="1"/>
            <a:r>
              <a:rPr lang="en-US" altLang="zh-CN" smtClean="0">
                <a:ea typeface="宋体" pitchFamily="2" charset="-122"/>
              </a:rPr>
              <a:t>Remove command (cont</a:t>
            </a:r>
            <a:r>
              <a:rPr lang="en-US" altLang="zh-CN" smtClean="0">
                <a:latin typeface="Arial" charset="0"/>
                <a:ea typeface="宋体" pitchFamily="2" charset="-122"/>
              </a:rPr>
              <a:t>’</a:t>
            </a:r>
            <a:r>
              <a:rPr lang="en-US" altLang="zh-CN" smtClean="0">
                <a:ea typeface="宋体" pitchFamily="2" charset="-122"/>
              </a:rPr>
              <a:t>d)</a:t>
            </a:r>
          </a:p>
        </p:txBody>
      </p:sp>
      <p:sp>
        <p:nvSpPr>
          <p:cNvPr id="26629" name="Rectangle 3"/>
          <p:cNvSpPr>
            <a:spLocks noGrp="1" noChangeArrowheads="1"/>
          </p:cNvSpPr>
          <p:nvPr>
            <p:ph type="body" idx="1"/>
          </p:nvPr>
        </p:nvSpPr>
        <p:spPr>
          <a:xfrm>
            <a:off x="1143000" y="1524000"/>
            <a:ext cx="7772400" cy="4602163"/>
          </a:xfrm>
        </p:spPr>
        <p:txBody>
          <a:bodyPr/>
          <a:lstStyle/>
          <a:p>
            <a:pPr eaLnBrk="1" hangingPunct="1"/>
            <a:r>
              <a:rPr lang="en-US" altLang="zh-CN" sz="2800" smtClean="0">
                <a:ea typeface="宋体" pitchFamily="2" charset="-122"/>
              </a:rPr>
              <a:t>For the Server, </a:t>
            </a:r>
          </a:p>
          <a:p>
            <a:pPr eaLnBrk="1" hangingPunct="1">
              <a:buFontTx/>
              <a:buNone/>
            </a:pPr>
            <a:r>
              <a:rPr lang="en-US" altLang="zh-CN" sz="2800" b="0" smtClean="0">
                <a:ea typeface="宋体" pitchFamily="2" charset="-122"/>
              </a:rPr>
              <a:t>	</a:t>
            </a:r>
            <a:r>
              <a:rPr lang="en-US" altLang="zh-CN" sz="2400" smtClean="0">
                <a:ea typeface="宋体" pitchFamily="2" charset="-122"/>
              </a:rPr>
              <a:t>When the server receives </a:t>
            </a:r>
            <a:r>
              <a:rPr lang="en-US" altLang="zh-CN" sz="2400" smtClean="0">
                <a:solidFill>
                  <a:srgbClr val="3333CC"/>
                </a:solidFill>
                <a:ea typeface="宋体" pitchFamily="2" charset="-122"/>
              </a:rPr>
              <a:t>remove</a:t>
            </a:r>
            <a:r>
              <a:rPr lang="en-US" altLang="zh-CN" sz="2400" smtClean="0">
                <a:ea typeface="宋体" pitchFamily="2" charset="-122"/>
              </a:rPr>
              <a:t> command, the server searches the database for a match on </a:t>
            </a:r>
            <a:r>
              <a:rPr lang="en-US" altLang="zh-CN" sz="2400" i="1" smtClean="0">
                <a:solidFill>
                  <a:srgbClr val="3333CC"/>
                </a:solidFill>
                <a:ea typeface="宋体" pitchFamily="2" charset="-122"/>
              </a:rPr>
              <a:t>id_number</a:t>
            </a:r>
            <a:r>
              <a:rPr lang="en-US" altLang="zh-CN" sz="2400" smtClean="0">
                <a:ea typeface="宋体" pitchFamily="2" charset="-122"/>
              </a:rPr>
              <a:t>.</a:t>
            </a:r>
            <a:r>
              <a:rPr lang="en-US" altLang="zh-CN" sz="2400" b="0" smtClean="0">
                <a:ea typeface="宋体" pitchFamily="2" charset="-122"/>
              </a:rPr>
              <a:t> </a:t>
            </a:r>
          </a:p>
          <a:p>
            <a:pPr lvl="1" eaLnBrk="1" hangingPunct="1"/>
            <a:r>
              <a:rPr lang="en-US" altLang="zh-CN" sz="2000" b="0" smtClean="0">
                <a:ea typeface="宋体" pitchFamily="2" charset="-122"/>
              </a:rPr>
              <a:t>If the </a:t>
            </a:r>
            <a:r>
              <a:rPr lang="en-US" altLang="zh-CN" sz="2000" i="1" smtClean="0">
                <a:solidFill>
                  <a:srgbClr val="3333CC"/>
                </a:solidFill>
                <a:ea typeface="宋体" pitchFamily="2" charset="-122"/>
              </a:rPr>
              <a:t>id_number</a:t>
            </a:r>
            <a:r>
              <a:rPr lang="en-US" altLang="zh-CN" sz="2000" i="1" smtClean="0">
                <a:ea typeface="宋体" pitchFamily="2" charset="-122"/>
              </a:rPr>
              <a:t> </a:t>
            </a:r>
            <a:r>
              <a:rPr lang="en-US" altLang="zh-CN" sz="2000" b="0" smtClean="0">
                <a:ea typeface="宋体" pitchFamily="2" charset="-122"/>
              </a:rPr>
              <a:t>entry </a:t>
            </a:r>
            <a:r>
              <a:rPr lang="en-US" altLang="zh-CN" sz="2000" b="0" smtClean="0">
                <a:solidFill>
                  <a:srgbClr val="3333CC"/>
                </a:solidFill>
                <a:ea typeface="宋体" pitchFamily="2" charset="-122"/>
              </a:rPr>
              <a:t>exists</a:t>
            </a:r>
            <a:r>
              <a:rPr lang="en-US" altLang="zh-CN" sz="2000" b="0" smtClean="0">
                <a:ea typeface="宋体" pitchFamily="2" charset="-122"/>
              </a:rPr>
              <a:t> in the database for a person, that entry is removed from the location database and a </a:t>
            </a:r>
            <a:r>
              <a:rPr lang="en-US" altLang="zh-CN" sz="2000" u="sng" smtClean="0">
                <a:solidFill>
                  <a:srgbClr val="3333CC"/>
                </a:solidFill>
                <a:ea typeface="宋体" pitchFamily="2" charset="-122"/>
              </a:rPr>
              <a:t>success</a:t>
            </a:r>
            <a:r>
              <a:rPr lang="en-US" altLang="zh-CN" sz="2000" b="0" smtClean="0">
                <a:ea typeface="宋体" pitchFamily="2" charset="-122"/>
              </a:rPr>
              <a:t> message that contains the first and last name of the person removed is sent back to the Client. </a:t>
            </a:r>
          </a:p>
          <a:p>
            <a:pPr lvl="1" eaLnBrk="1" hangingPunct="1"/>
            <a:r>
              <a:rPr lang="en-US" altLang="zh-CN" sz="2000" b="0" smtClean="0">
                <a:ea typeface="宋体" pitchFamily="2" charset="-122"/>
              </a:rPr>
              <a:t>If there is </a:t>
            </a:r>
            <a:r>
              <a:rPr lang="en-US" altLang="zh-CN" sz="2000" b="0" smtClean="0">
                <a:solidFill>
                  <a:srgbClr val="3333CC"/>
                </a:solidFill>
                <a:ea typeface="宋体" pitchFamily="2" charset="-122"/>
              </a:rPr>
              <a:t>not a match</a:t>
            </a:r>
            <a:r>
              <a:rPr lang="en-US" altLang="zh-CN" sz="2000" b="0" smtClean="0">
                <a:ea typeface="宋体" pitchFamily="2" charset="-122"/>
              </a:rPr>
              <a:t> in the database, the server does not modify the database and sends an appropriate </a:t>
            </a:r>
            <a:r>
              <a:rPr lang="en-US" altLang="zh-CN" sz="2000" u="sng" smtClean="0">
                <a:solidFill>
                  <a:srgbClr val="3333CC"/>
                </a:solidFill>
                <a:ea typeface="宋体" pitchFamily="2" charset="-122"/>
              </a:rPr>
              <a:t>error</a:t>
            </a:r>
            <a:r>
              <a:rPr lang="en-US" altLang="zh-CN" sz="2000" b="0" smtClean="0">
                <a:ea typeface="宋体" pitchFamily="2" charset="-122"/>
              </a:rPr>
              <a:t> message back to the Client.</a:t>
            </a:r>
            <a:endParaRPr lang="en-US" altLang="zh-CN" sz="2000" smtClean="0">
              <a:ea typeface="宋体" pitchFamily="2"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765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6C5A96-6332-4EA0-AFCD-D00644B5C2C2}" type="slidenum">
              <a:rPr lang="zh-CN" altLang="en-US" smtClean="0">
                <a:latin typeface="Times New Roman" pitchFamily="18" charset="0"/>
              </a:rPr>
              <a:pPr eaLnBrk="1" hangingPunct="1"/>
              <a:t>25</a:t>
            </a:fld>
            <a:endParaRPr lang="en-US" altLang="zh-CN" smtClean="0">
              <a:latin typeface="Times New Roman" pitchFamily="18" charset="0"/>
            </a:endParaRPr>
          </a:p>
        </p:txBody>
      </p:sp>
      <p:sp>
        <p:nvSpPr>
          <p:cNvPr id="27652" name="Rectangle 2"/>
          <p:cNvSpPr>
            <a:spLocks noGrp="1" noChangeArrowheads="1"/>
          </p:cNvSpPr>
          <p:nvPr>
            <p:ph type="title"/>
          </p:nvPr>
        </p:nvSpPr>
        <p:spPr/>
        <p:txBody>
          <a:bodyPr/>
          <a:lstStyle/>
          <a:p>
            <a:pPr eaLnBrk="1" hangingPunct="1"/>
            <a:r>
              <a:rPr lang="en-US" altLang="zh-CN" smtClean="0">
                <a:ea typeface="宋体" pitchFamily="2" charset="-122"/>
              </a:rPr>
              <a:t>Quit Command</a:t>
            </a:r>
          </a:p>
        </p:txBody>
      </p:sp>
      <p:sp>
        <p:nvSpPr>
          <p:cNvPr id="27653" name="Rectangle 3"/>
          <p:cNvSpPr>
            <a:spLocks noGrp="1" noChangeArrowheads="1"/>
          </p:cNvSpPr>
          <p:nvPr>
            <p:ph type="body" idx="1"/>
          </p:nvPr>
        </p:nvSpPr>
        <p:spPr/>
        <p:txBody>
          <a:bodyPr/>
          <a:lstStyle/>
          <a:p>
            <a:pPr eaLnBrk="1" hangingPunct="1"/>
            <a:r>
              <a:rPr lang="en-US" altLang="zh-CN" sz="2800" smtClean="0">
                <a:ea typeface="宋体" pitchFamily="2" charset="-122"/>
              </a:rPr>
              <a:t>Quit Command format:</a:t>
            </a:r>
          </a:p>
          <a:p>
            <a:pPr lvl="1" eaLnBrk="1" hangingPunct="1">
              <a:buFontTx/>
              <a:buNone/>
            </a:pPr>
            <a:r>
              <a:rPr lang="en-US" altLang="zh-CN" sz="2400" i="1" smtClean="0">
                <a:solidFill>
                  <a:srgbClr val="3333CC"/>
                </a:solidFill>
                <a:ea typeface="宋体" pitchFamily="2" charset="-122"/>
              </a:rPr>
              <a:t>quit [EOF] </a:t>
            </a:r>
          </a:p>
          <a:p>
            <a:pPr eaLnBrk="1" hangingPunct="1">
              <a:buFontTx/>
              <a:buNone/>
            </a:pPr>
            <a:r>
              <a:rPr lang="en-US" altLang="zh-CN" sz="2800" b="0" smtClean="0">
                <a:ea typeface="宋体" pitchFamily="2" charset="-122"/>
              </a:rPr>
              <a:t>	</a:t>
            </a:r>
            <a:r>
              <a:rPr lang="en-US" altLang="zh-CN" sz="2000" b="0" smtClean="0">
                <a:ea typeface="宋体" pitchFamily="2" charset="-122"/>
              </a:rPr>
              <a:t>For example</a:t>
            </a:r>
            <a:r>
              <a:rPr lang="en-US" altLang="zh-CN" sz="2000" b="0" smtClean="0">
                <a:solidFill>
                  <a:srgbClr val="3333CC"/>
                </a:solidFill>
                <a:ea typeface="宋体" pitchFamily="2" charset="-122"/>
              </a:rPr>
              <a:t>, quit </a:t>
            </a:r>
            <a:r>
              <a:rPr lang="en-US" altLang="zh-CN" sz="2000" b="0" smtClean="0">
                <a:ea typeface="宋体" pitchFamily="2" charset="-122"/>
              </a:rPr>
              <a:t>and</a:t>
            </a:r>
            <a:r>
              <a:rPr lang="en-US" altLang="zh-CN" sz="2000" b="0" smtClean="0">
                <a:solidFill>
                  <a:srgbClr val="3333CC"/>
                </a:solidFill>
                <a:ea typeface="宋体" pitchFamily="2" charset="-122"/>
              </a:rPr>
              <a:t> quit EOF </a:t>
            </a:r>
            <a:r>
              <a:rPr lang="en-US" altLang="zh-CN" sz="2000" b="0" smtClean="0">
                <a:ea typeface="宋体" pitchFamily="2" charset="-122"/>
              </a:rPr>
              <a:t>are valid commands</a:t>
            </a:r>
            <a:r>
              <a:rPr lang="en-US" altLang="zh-CN" sz="2400" b="0" smtClean="0">
                <a:ea typeface="宋体" pitchFamily="2" charset="-122"/>
              </a:rPr>
              <a:t>.</a:t>
            </a:r>
          </a:p>
          <a:p>
            <a:pPr eaLnBrk="1" hangingPunct="1"/>
            <a:r>
              <a:rPr lang="en-US" altLang="zh-CN" sz="2800" smtClean="0">
                <a:ea typeface="宋体" pitchFamily="2" charset="-122"/>
              </a:rPr>
              <a:t>For the Client</a:t>
            </a:r>
          </a:p>
          <a:p>
            <a:pPr lvl="1" eaLnBrk="1" hangingPunct="1"/>
            <a:r>
              <a:rPr lang="en-US" altLang="zh-CN" sz="2400" smtClean="0">
                <a:ea typeface="宋体" pitchFamily="2" charset="-122"/>
              </a:rPr>
              <a:t>sends the quit command to the server, and when the client received the response message from the server, the client knows the connection will be closed. </a:t>
            </a:r>
          </a:p>
          <a:p>
            <a:pPr lvl="1" eaLnBrk="1" hangingPunct="1"/>
            <a:r>
              <a:rPr lang="en-US" altLang="zh-CN" sz="2400" smtClean="0">
                <a:ea typeface="宋体" pitchFamily="2" charset="-122"/>
              </a:rPr>
              <a:t>If </a:t>
            </a:r>
            <a:r>
              <a:rPr lang="en-US" altLang="zh-CN" sz="2400" smtClean="0">
                <a:solidFill>
                  <a:srgbClr val="3333CC"/>
                </a:solidFill>
                <a:ea typeface="宋体" pitchFamily="2" charset="-122"/>
              </a:rPr>
              <a:t>EOF </a:t>
            </a:r>
            <a:r>
              <a:rPr lang="en-US" altLang="zh-CN" sz="2400" smtClean="0">
                <a:ea typeface="宋体" pitchFamily="2" charset="-122"/>
              </a:rPr>
              <a:t>is specified, the client will close the log file, and terminate.</a:t>
            </a:r>
            <a:endParaRPr lang="en-US" altLang="zh-CN" sz="2400" smtClean="0">
              <a:solidFill>
                <a:srgbClr val="3333CC"/>
              </a:solidFill>
              <a:ea typeface="宋体" pitchFamily="2"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867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D6BFAC-9C5C-4DC5-917B-EC0C87097CD5}" type="slidenum">
              <a:rPr lang="zh-CN" altLang="en-US" smtClean="0">
                <a:latin typeface="Times New Roman" pitchFamily="18" charset="0"/>
              </a:rPr>
              <a:pPr eaLnBrk="1" hangingPunct="1"/>
              <a:t>26</a:t>
            </a:fld>
            <a:endParaRPr lang="en-US" altLang="zh-CN" smtClean="0">
              <a:latin typeface="Times New Roman" pitchFamily="18" charset="0"/>
            </a:endParaRPr>
          </a:p>
        </p:txBody>
      </p:sp>
      <p:sp>
        <p:nvSpPr>
          <p:cNvPr id="28676" name="Rectangle 2"/>
          <p:cNvSpPr>
            <a:spLocks noGrp="1" noChangeArrowheads="1"/>
          </p:cNvSpPr>
          <p:nvPr>
            <p:ph type="title"/>
          </p:nvPr>
        </p:nvSpPr>
        <p:spPr/>
        <p:txBody>
          <a:bodyPr/>
          <a:lstStyle/>
          <a:p>
            <a:pPr eaLnBrk="1" hangingPunct="1"/>
            <a:r>
              <a:rPr lang="en-US" altLang="zh-CN" smtClean="0">
                <a:ea typeface="宋体" pitchFamily="2" charset="-122"/>
              </a:rPr>
              <a:t>Quit Command (Cont</a:t>
            </a:r>
            <a:r>
              <a:rPr lang="en-US" altLang="zh-CN" smtClean="0">
                <a:latin typeface="Arial" charset="0"/>
                <a:ea typeface="宋体" pitchFamily="2" charset="-122"/>
              </a:rPr>
              <a:t>’</a:t>
            </a:r>
            <a:r>
              <a:rPr lang="en-US" altLang="zh-CN" smtClean="0">
                <a:ea typeface="宋体" pitchFamily="2" charset="-122"/>
              </a:rPr>
              <a:t>d)</a:t>
            </a:r>
          </a:p>
        </p:txBody>
      </p:sp>
      <p:sp>
        <p:nvSpPr>
          <p:cNvPr id="28677" name="Rectangle 3"/>
          <p:cNvSpPr>
            <a:spLocks noGrp="1" noChangeArrowheads="1"/>
          </p:cNvSpPr>
          <p:nvPr>
            <p:ph type="body" idx="1"/>
          </p:nvPr>
        </p:nvSpPr>
        <p:spPr/>
        <p:txBody>
          <a:bodyPr/>
          <a:lstStyle/>
          <a:p>
            <a:pPr eaLnBrk="1" hangingPunct="1"/>
            <a:r>
              <a:rPr lang="en-US" altLang="zh-CN" sz="2800" smtClean="0">
                <a:ea typeface="宋体" pitchFamily="2" charset="-122"/>
              </a:rPr>
              <a:t>For the Server,</a:t>
            </a:r>
          </a:p>
          <a:p>
            <a:pPr lvl="1" eaLnBrk="1" hangingPunct="1"/>
            <a:r>
              <a:rPr lang="en-US" altLang="zh-CN" sz="2400" b="0" smtClean="0">
                <a:ea typeface="宋体" pitchFamily="2" charset="-122"/>
              </a:rPr>
              <a:t>When server received </a:t>
            </a:r>
            <a:r>
              <a:rPr lang="en-US" altLang="zh-CN" sz="2400" b="0" smtClean="0">
                <a:solidFill>
                  <a:srgbClr val="3333CC"/>
                </a:solidFill>
                <a:ea typeface="宋体" pitchFamily="2" charset="-122"/>
              </a:rPr>
              <a:t>quit</a:t>
            </a:r>
            <a:r>
              <a:rPr lang="en-US" altLang="zh-CN" sz="2400" b="0" smtClean="0">
                <a:ea typeface="宋体" pitchFamily="2" charset="-122"/>
              </a:rPr>
              <a:t> command, it sends a response back to the Client indicating that the connection will be closed. The server returns to wait for a new connection triggered by a subsequent login request. </a:t>
            </a:r>
          </a:p>
          <a:p>
            <a:pPr lvl="1" eaLnBrk="1" hangingPunct="1"/>
            <a:r>
              <a:rPr lang="en-US" altLang="zh-CN" sz="2400" b="0" smtClean="0">
                <a:ea typeface="宋体" pitchFamily="2" charset="-122"/>
              </a:rPr>
              <a:t>If </a:t>
            </a:r>
            <a:r>
              <a:rPr lang="en-US" altLang="zh-CN" sz="2400" b="0" smtClean="0">
                <a:solidFill>
                  <a:srgbClr val="3333CC"/>
                </a:solidFill>
                <a:ea typeface="宋体" pitchFamily="2" charset="-122"/>
              </a:rPr>
              <a:t>quit EOF</a:t>
            </a:r>
            <a:r>
              <a:rPr lang="en-US" altLang="zh-CN" sz="2400" b="0" smtClean="0">
                <a:ea typeface="宋体" pitchFamily="2" charset="-122"/>
              </a:rPr>
              <a:t> is received, the Server additionally writes out the complete database to the file </a:t>
            </a:r>
            <a:r>
              <a:rPr lang="en-US" altLang="zh-CN" sz="2400" i="1" smtClean="0">
                <a:solidFill>
                  <a:srgbClr val="3333CC"/>
                </a:solidFill>
                <a:ea typeface="宋体" pitchFamily="2" charset="-122"/>
              </a:rPr>
              <a:t>LDatabase.txt</a:t>
            </a:r>
            <a:r>
              <a:rPr lang="en-US" altLang="zh-CN" sz="2400" i="1" smtClean="0">
                <a:ea typeface="宋体" pitchFamily="2" charset="-122"/>
              </a:rPr>
              <a:t> </a:t>
            </a:r>
            <a:r>
              <a:rPr lang="en-US" altLang="zh-CN" sz="2400" b="0" smtClean="0">
                <a:ea typeface="宋体" pitchFamily="2" charset="-122"/>
              </a:rPr>
              <a:t>and then terminates. </a:t>
            </a:r>
            <a:endParaRPr lang="en-US" altLang="zh-CN" sz="2400" smtClean="0">
              <a:ea typeface="宋体" pitchFamily="2"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96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670703-E2E2-4F99-A385-B651904260AA}" type="slidenum">
              <a:rPr lang="zh-CN" altLang="en-US" smtClean="0">
                <a:latin typeface="Times New Roman" pitchFamily="18" charset="0"/>
              </a:rPr>
              <a:pPr eaLnBrk="1" hangingPunct="1"/>
              <a:t>27</a:t>
            </a:fld>
            <a:endParaRPr lang="en-US" altLang="zh-CN" smtClean="0">
              <a:latin typeface="Times New Roman" pitchFamily="18" charset="0"/>
            </a:endParaRPr>
          </a:p>
        </p:txBody>
      </p:sp>
      <p:sp>
        <p:nvSpPr>
          <p:cNvPr id="29700" name="Rectangle 2"/>
          <p:cNvSpPr>
            <a:spLocks noGrp="1" noChangeArrowheads="1"/>
          </p:cNvSpPr>
          <p:nvPr>
            <p:ph type="title"/>
          </p:nvPr>
        </p:nvSpPr>
        <p:spPr>
          <a:xfrm>
            <a:off x="1143000" y="228600"/>
            <a:ext cx="7772400" cy="1143000"/>
          </a:xfrm>
        </p:spPr>
        <p:txBody>
          <a:bodyPr/>
          <a:lstStyle/>
          <a:p>
            <a:pPr eaLnBrk="1" hangingPunct="1"/>
            <a:r>
              <a:rPr lang="en-US" altLang="zh-CN" smtClean="0">
                <a:ea typeface="宋体" pitchFamily="2" charset="-122"/>
              </a:rPr>
              <a:t>List Command</a:t>
            </a:r>
          </a:p>
        </p:txBody>
      </p:sp>
      <p:sp>
        <p:nvSpPr>
          <p:cNvPr id="29701" name="Rectangle 3"/>
          <p:cNvSpPr>
            <a:spLocks noGrp="1" noChangeArrowheads="1"/>
          </p:cNvSpPr>
          <p:nvPr>
            <p:ph type="body" idx="1"/>
          </p:nvPr>
        </p:nvSpPr>
        <p:spPr>
          <a:xfrm>
            <a:off x="1143000" y="1295400"/>
            <a:ext cx="7772400" cy="4830763"/>
          </a:xfrm>
        </p:spPr>
        <p:txBody>
          <a:bodyPr/>
          <a:lstStyle/>
          <a:p>
            <a:pPr eaLnBrk="1" hangingPunct="1">
              <a:lnSpc>
                <a:spcPct val="90000"/>
              </a:lnSpc>
            </a:pPr>
            <a:r>
              <a:rPr lang="en-US" altLang="zh-CN" sz="2400" smtClean="0">
                <a:ea typeface="宋体" pitchFamily="2" charset="-122"/>
              </a:rPr>
              <a:t>List Command format</a:t>
            </a:r>
          </a:p>
          <a:p>
            <a:pPr eaLnBrk="1" hangingPunct="1">
              <a:lnSpc>
                <a:spcPct val="90000"/>
              </a:lnSpc>
              <a:buFontTx/>
              <a:buNone/>
            </a:pPr>
            <a:r>
              <a:rPr lang="en-US" altLang="zh-CN" sz="2400" smtClean="0">
                <a:ea typeface="宋体" pitchFamily="2" charset="-122"/>
              </a:rPr>
              <a:t>		</a:t>
            </a:r>
            <a:r>
              <a:rPr lang="en-US" altLang="zh-CN" sz="2000" smtClean="0">
                <a:solidFill>
                  <a:srgbClr val="3333CC"/>
                </a:solidFill>
                <a:ea typeface="宋体" pitchFamily="2" charset="-122"/>
              </a:rPr>
              <a:t>list </a:t>
            </a:r>
            <a:r>
              <a:rPr lang="en-US" altLang="zh-CN" sz="2000" i="1" smtClean="0">
                <a:solidFill>
                  <a:srgbClr val="3333CC"/>
                </a:solidFill>
                <a:ea typeface="宋体" pitchFamily="2" charset="-122"/>
              </a:rPr>
              <a:t>start finish</a:t>
            </a:r>
            <a:r>
              <a:rPr lang="en-US" altLang="zh-CN" sz="2400" i="1" smtClean="0">
                <a:ea typeface="宋体" pitchFamily="2" charset="-122"/>
              </a:rPr>
              <a:t> </a:t>
            </a:r>
          </a:p>
          <a:p>
            <a:pPr lvl="1" eaLnBrk="1" hangingPunct="1">
              <a:lnSpc>
                <a:spcPct val="90000"/>
              </a:lnSpc>
              <a:buFontTx/>
              <a:buNone/>
            </a:pPr>
            <a:r>
              <a:rPr lang="en-US" altLang="zh-CN" sz="2000" b="0" smtClean="0">
                <a:ea typeface="宋体" pitchFamily="2" charset="-122"/>
              </a:rPr>
              <a:t>Notes: start/finish are two </a:t>
            </a:r>
            <a:r>
              <a:rPr lang="en-US" altLang="zh-CN" sz="2000" b="0" i="1" smtClean="0">
                <a:ea typeface="宋体" pitchFamily="2" charset="-122"/>
              </a:rPr>
              <a:t>capital</a:t>
            </a:r>
            <a:r>
              <a:rPr lang="en-US" altLang="zh-CN" sz="2000" b="0" smtClean="0">
                <a:ea typeface="宋体" pitchFamily="2" charset="-122"/>
              </a:rPr>
              <a:t> </a:t>
            </a:r>
            <a:r>
              <a:rPr lang="en-US" altLang="zh-CN" sz="2000" b="0" i="1" smtClean="0">
                <a:ea typeface="宋体" pitchFamily="2" charset="-122"/>
              </a:rPr>
              <a:t>letters</a:t>
            </a:r>
            <a:endParaRPr lang="en-US" altLang="zh-CN" sz="2000" b="0" smtClean="0">
              <a:ea typeface="宋体" pitchFamily="2" charset="-122"/>
            </a:endParaRPr>
          </a:p>
          <a:p>
            <a:pPr lvl="1" eaLnBrk="1" hangingPunct="1">
              <a:lnSpc>
                <a:spcPct val="90000"/>
              </a:lnSpc>
              <a:buFontTx/>
              <a:buNone/>
            </a:pPr>
            <a:r>
              <a:rPr lang="en-US" altLang="zh-CN" sz="2000" b="0" smtClean="0">
                <a:ea typeface="宋体" pitchFamily="2" charset="-122"/>
              </a:rPr>
              <a:t>Examples: </a:t>
            </a:r>
          </a:p>
          <a:p>
            <a:pPr lvl="1" eaLnBrk="1" hangingPunct="1">
              <a:lnSpc>
                <a:spcPct val="90000"/>
              </a:lnSpc>
            </a:pPr>
            <a:r>
              <a:rPr lang="en-US" altLang="zh-CN" sz="2000" smtClean="0">
                <a:solidFill>
                  <a:srgbClr val="3333CC"/>
                </a:solidFill>
                <a:ea typeface="宋体" pitchFamily="2" charset="-122"/>
              </a:rPr>
              <a:t>list</a:t>
            </a:r>
          </a:p>
          <a:p>
            <a:pPr lvl="1" eaLnBrk="1" hangingPunct="1">
              <a:lnSpc>
                <a:spcPct val="90000"/>
              </a:lnSpc>
              <a:buFontTx/>
              <a:buNone/>
            </a:pPr>
            <a:r>
              <a:rPr lang="en-US" altLang="zh-CN" sz="2000" b="0" smtClean="0">
                <a:ea typeface="宋体" pitchFamily="2" charset="-122"/>
              </a:rPr>
              <a:t>	Find all the entries.  </a:t>
            </a:r>
            <a:endParaRPr lang="en-US" altLang="zh-CN" sz="2000" smtClean="0">
              <a:solidFill>
                <a:srgbClr val="3333CC"/>
              </a:solidFill>
              <a:ea typeface="宋体" pitchFamily="2" charset="-122"/>
            </a:endParaRPr>
          </a:p>
          <a:p>
            <a:pPr lvl="1" eaLnBrk="1" hangingPunct="1">
              <a:lnSpc>
                <a:spcPct val="90000"/>
              </a:lnSpc>
            </a:pPr>
            <a:r>
              <a:rPr lang="en-US" altLang="zh-CN" sz="2000" smtClean="0">
                <a:solidFill>
                  <a:srgbClr val="3333CC"/>
                </a:solidFill>
                <a:ea typeface="宋体" pitchFamily="2" charset="-122"/>
              </a:rPr>
              <a:t>list A B</a:t>
            </a:r>
            <a:endParaRPr lang="en-US" altLang="zh-CN" sz="2000" smtClean="0">
              <a:ea typeface="宋体" pitchFamily="2" charset="-122"/>
            </a:endParaRPr>
          </a:p>
          <a:p>
            <a:pPr lvl="1" eaLnBrk="1" hangingPunct="1">
              <a:lnSpc>
                <a:spcPct val="90000"/>
              </a:lnSpc>
              <a:buFontTx/>
              <a:buNone/>
            </a:pPr>
            <a:r>
              <a:rPr lang="en-US" altLang="zh-CN" sz="2000" b="0" smtClean="0">
                <a:ea typeface="宋体" pitchFamily="2" charset="-122"/>
              </a:rPr>
              <a:t>	Find the entries, whose </a:t>
            </a:r>
            <a:r>
              <a:rPr lang="en-US" altLang="zh-CN" sz="2000" b="0" i="1" smtClean="0">
                <a:ea typeface="宋体" pitchFamily="2" charset="-122"/>
              </a:rPr>
              <a:t>last_name</a:t>
            </a:r>
            <a:r>
              <a:rPr lang="en-US" altLang="zh-CN" sz="2000" b="0" smtClean="0">
                <a:ea typeface="宋体" pitchFamily="2" charset="-122"/>
              </a:rPr>
              <a:t> is greater than or equal to A</a:t>
            </a:r>
            <a:r>
              <a:rPr lang="en-US" altLang="zh-CN" sz="2000" i="1" smtClean="0">
                <a:ea typeface="宋体" pitchFamily="2" charset="-122"/>
              </a:rPr>
              <a:t> </a:t>
            </a:r>
            <a:r>
              <a:rPr lang="en-US" altLang="zh-CN" sz="2000" b="0" smtClean="0">
                <a:ea typeface="宋体" pitchFamily="2" charset="-122"/>
              </a:rPr>
              <a:t>but smaller than or equal to B.  </a:t>
            </a:r>
          </a:p>
          <a:p>
            <a:pPr lvl="1" eaLnBrk="1" hangingPunct="1">
              <a:lnSpc>
                <a:spcPct val="90000"/>
              </a:lnSpc>
            </a:pPr>
            <a:r>
              <a:rPr lang="en-US" altLang="zh-CN" sz="2000" smtClean="0">
                <a:solidFill>
                  <a:srgbClr val="3333CC"/>
                </a:solidFill>
                <a:ea typeface="宋体" pitchFamily="2" charset="-122"/>
              </a:rPr>
              <a:t>list A A</a:t>
            </a:r>
            <a:r>
              <a:rPr lang="en-US" altLang="zh-CN" sz="2000" b="0" smtClean="0">
                <a:solidFill>
                  <a:srgbClr val="3333CC"/>
                </a:solidFill>
                <a:ea typeface="宋体" pitchFamily="2" charset="-122"/>
              </a:rPr>
              <a:t> </a:t>
            </a:r>
          </a:p>
          <a:p>
            <a:pPr lvl="1" eaLnBrk="1" hangingPunct="1">
              <a:lnSpc>
                <a:spcPct val="90000"/>
              </a:lnSpc>
              <a:buFontTx/>
              <a:buNone/>
            </a:pPr>
            <a:r>
              <a:rPr lang="en-US" altLang="zh-CN" sz="2000" b="0" smtClean="0">
                <a:ea typeface="宋体" pitchFamily="2" charset="-122"/>
              </a:rPr>
              <a:t>	Find the entries whose </a:t>
            </a:r>
            <a:r>
              <a:rPr lang="en-US" altLang="zh-CN" sz="2000" b="0" i="1" smtClean="0">
                <a:ea typeface="宋体" pitchFamily="2" charset="-122"/>
              </a:rPr>
              <a:t>last_name</a:t>
            </a:r>
            <a:r>
              <a:rPr lang="en-US" altLang="zh-CN" sz="2000" b="0" smtClean="0">
                <a:ea typeface="宋体" pitchFamily="2" charset="-122"/>
              </a:rPr>
              <a:t> starts with A.</a:t>
            </a:r>
          </a:p>
          <a:p>
            <a:pPr lvl="1" eaLnBrk="1" hangingPunct="1">
              <a:lnSpc>
                <a:spcPct val="90000"/>
              </a:lnSpc>
            </a:pPr>
            <a:r>
              <a:rPr lang="en-US" altLang="zh-CN" sz="2000" smtClean="0">
                <a:solidFill>
                  <a:srgbClr val="3333CC"/>
                </a:solidFill>
                <a:ea typeface="宋体" pitchFamily="2" charset="-122"/>
              </a:rPr>
              <a:t>list B A</a:t>
            </a:r>
          </a:p>
          <a:p>
            <a:pPr lvl="1" eaLnBrk="1" hangingPunct="1">
              <a:lnSpc>
                <a:spcPct val="90000"/>
              </a:lnSpc>
              <a:buFontTx/>
              <a:buNone/>
            </a:pPr>
            <a:r>
              <a:rPr lang="en-US" altLang="zh-CN" sz="2000" b="0" smtClean="0">
                <a:ea typeface="宋体" pitchFamily="2" charset="-122"/>
              </a:rPr>
              <a:t>	Invalid Command. (Assume </a:t>
            </a:r>
            <a:r>
              <a:rPr lang="en-US" altLang="zh-CN" sz="2000" b="0" i="1" smtClean="0">
                <a:solidFill>
                  <a:srgbClr val="3333CC"/>
                </a:solidFill>
                <a:ea typeface="宋体" pitchFamily="2" charset="-122"/>
              </a:rPr>
              <a:t>Start</a:t>
            </a:r>
            <a:r>
              <a:rPr lang="en-US" altLang="zh-CN" sz="2000" b="0" smtClean="0">
                <a:ea typeface="宋体" pitchFamily="2" charset="-122"/>
              </a:rPr>
              <a:t> less than or equal to </a:t>
            </a:r>
            <a:r>
              <a:rPr lang="en-US" altLang="zh-CN" sz="2000" b="0" i="1" smtClean="0">
                <a:solidFill>
                  <a:srgbClr val="3333CC"/>
                </a:solidFill>
                <a:ea typeface="宋体" pitchFamily="2" charset="-122"/>
              </a:rPr>
              <a:t>Finish</a:t>
            </a:r>
            <a:r>
              <a:rPr lang="en-US" altLang="zh-CN" sz="2000" b="0" smtClean="0">
                <a:ea typeface="宋体" pitchFamily="2" charset="-122"/>
              </a:rPr>
              <a:t>)</a:t>
            </a:r>
            <a:endParaRPr lang="en-US" altLang="zh-CN" sz="2000" smtClean="0">
              <a:ea typeface="宋体" pitchFamily="2"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07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E1BF50-F1CA-4DCA-B301-4AB406885E91}" type="slidenum">
              <a:rPr lang="zh-CN" altLang="en-US" smtClean="0">
                <a:latin typeface="Times New Roman" pitchFamily="18" charset="0"/>
              </a:rPr>
              <a:pPr eaLnBrk="1" hangingPunct="1"/>
              <a:t>28</a:t>
            </a:fld>
            <a:endParaRPr lang="en-US" altLang="zh-CN" smtClean="0">
              <a:latin typeface="Times New Roman" pitchFamily="18" charset="0"/>
            </a:endParaRPr>
          </a:p>
        </p:txBody>
      </p:sp>
      <p:sp>
        <p:nvSpPr>
          <p:cNvPr id="30724" name="Rectangle 2"/>
          <p:cNvSpPr>
            <a:spLocks noGrp="1" noChangeArrowheads="1"/>
          </p:cNvSpPr>
          <p:nvPr>
            <p:ph type="title"/>
          </p:nvPr>
        </p:nvSpPr>
        <p:spPr/>
        <p:txBody>
          <a:bodyPr/>
          <a:lstStyle/>
          <a:p>
            <a:pPr eaLnBrk="1" hangingPunct="1"/>
            <a:r>
              <a:rPr lang="en-US" altLang="zh-CN" smtClean="0">
                <a:ea typeface="宋体" pitchFamily="2" charset="-122"/>
              </a:rPr>
              <a:t>List Command (cont</a:t>
            </a:r>
            <a:r>
              <a:rPr lang="en-US" altLang="zh-CN" smtClean="0">
                <a:latin typeface="Arial" charset="0"/>
                <a:ea typeface="宋体" pitchFamily="2" charset="-122"/>
              </a:rPr>
              <a:t>’</a:t>
            </a:r>
            <a:r>
              <a:rPr lang="en-US" altLang="zh-CN" smtClean="0">
                <a:ea typeface="宋体" pitchFamily="2" charset="-122"/>
              </a:rPr>
              <a:t>d)</a:t>
            </a:r>
          </a:p>
        </p:txBody>
      </p:sp>
      <p:sp>
        <p:nvSpPr>
          <p:cNvPr id="30725" name="Rectangle 3"/>
          <p:cNvSpPr>
            <a:spLocks noGrp="1" noChangeArrowheads="1"/>
          </p:cNvSpPr>
          <p:nvPr>
            <p:ph type="body" idx="1"/>
          </p:nvPr>
        </p:nvSpPr>
        <p:spPr>
          <a:xfrm>
            <a:off x="1143000" y="1295400"/>
            <a:ext cx="7772400" cy="4830763"/>
          </a:xfrm>
        </p:spPr>
        <p:txBody>
          <a:bodyPr/>
          <a:lstStyle/>
          <a:p>
            <a:pPr eaLnBrk="1" hangingPunct="1">
              <a:lnSpc>
                <a:spcPct val="90000"/>
              </a:lnSpc>
            </a:pPr>
            <a:r>
              <a:rPr lang="en-US" altLang="zh-CN" sz="2400" smtClean="0">
                <a:ea typeface="宋体" pitchFamily="2" charset="-122"/>
              </a:rPr>
              <a:t>For the Client:</a:t>
            </a:r>
          </a:p>
          <a:p>
            <a:pPr eaLnBrk="1" hangingPunct="1">
              <a:lnSpc>
                <a:spcPct val="90000"/>
              </a:lnSpc>
              <a:buFontTx/>
              <a:buNone/>
            </a:pPr>
            <a:r>
              <a:rPr lang="en-US" altLang="zh-CN" sz="2400" smtClean="0">
                <a:ea typeface="宋体" pitchFamily="2" charset="-122"/>
              </a:rPr>
              <a:t>	</a:t>
            </a:r>
            <a:r>
              <a:rPr lang="en-US" altLang="zh-CN" sz="2000" smtClean="0">
                <a:ea typeface="宋体" pitchFamily="2" charset="-122"/>
              </a:rPr>
              <a:t>Sends the command to the server, and displays the response messages from the server.</a:t>
            </a:r>
          </a:p>
          <a:p>
            <a:pPr eaLnBrk="1" hangingPunct="1">
              <a:lnSpc>
                <a:spcPct val="90000"/>
              </a:lnSpc>
            </a:pPr>
            <a:r>
              <a:rPr lang="en-US" altLang="zh-CN" sz="2400" smtClean="0">
                <a:ea typeface="宋体" pitchFamily="2" charset="-122"/>
              </a:rPr>
              <a:t>For the Server:</a:t>
            </a:r>
          </a:p>
          <a:p>
            <a:pPr eaLnBrk="1" hangingPunct="1">
              <a:lnSpc>
                <a:spcPct val="90000"/>
              </a:lnSpc>
              <a:buFontTx/>
              <a:buNone/>
            </a:pPr>
            <a:r>
              <a:rPr lang="en-US" altLang="zh-CN" sz="2400" smtClean="0">
                <a:ea typeface="宋体" pitchFamily="2" charset="-122"/>
              </a:rPr>
              <a:t>	</a:t>
            </a:r>
            <a:r>
              <a:rPr lang="en-US" altLang="zh-CN" sz="2000" smtClean="0">
                <a:ea typeface="宋体" pitchFamily="2" charset="-122"/>
              </a:rPr>
              <a:t>When it receives the list command:</a:t>
            </a:r>
          </a:p>
          <a:p>
            <a:pPr lvl="1" eaLnBrk="1" hangingPunct="1">
              <a:lnSpc>
                <a:spcPct val="90000"/>
              </a:lnSpc>
            </a:pPr>
            <a:r>
              <a:rPr lang="en-US" altLang="zh-CN" sz="2000" b="0" smtClean="0">
                <a:ea typeface="宋体" pitchFamily="2" charset="-122"/>
              </a:rPr>
              <a:t>sends all location entries satisfying the list limits.</a:t>
            </a:r>
          </a:p>
          <a:p>
            <a:pPr lvl="1" eaLnBrk="1" hangingPunct="1">
              <a:lnSpc>
                <a:spcPct val="90000"/>
              </a:lnSpc>
            </a:pPr>
            <a:r>
              <a:rPr lang="en-US" altLang="zh-CN" sz="2000" b="0" smtClean="0">
                <a:ea typeface="宋体" pitchFamily="2" charset="-122"/>
              </a:rPr>
              <a:t>sends </a:t>
            </a:r>
            <a:r>
              <a:rPr lang="en-US" altLang="zh-CN" sz="2000" b="0" smtClean="0">
                <a:latin typeface="Arial" charset="0"/>
                <a:ea typeface="宋体" pitchFamily="2" charset="-122"/>
              </a:rPr>
              <a:t>“</a:t>
            </a:r>
            <a:r>
              <a:rPr lang="en-US" altLang="zh-CN" sz="2000" b="0" smtClean="0">
                <a:ea typeface="宋体" pitchFamily="2" charset="-122"/>
              </a:rPr>
              <a:t>no such records</a:t>
            </a:r>
            <a:r>
              <a:rPr lang="en-US" altLang="zh-CN" sz="2000" b="0" smtClean="0">
                <a:latin typeface="Arial" charset="0"/>
                <a:ea typeface="宋体" pitchFamily="2" charset="-122"/>
              </a:rPr>
              <a:t>”</a:t>
            </a:r>
            <a:r>
              <a:rPr lang="en-US" altLang="zh-CN" sz="2000" b="0" smtClean="0">
                <a:ea typeface="宋体" pitchFamily="2" charset="-122"/>
              </a:rPr>
              <a:t> if there are no entries satisfying the list request. </a:t>
            </a:r>
          </a:p>
          <a:p>
            <a:pPr lvl="1" eaLnBrk="1" hangingPunct="1">
              <a:lnSpc>
                <a:spcPct val="90000"/>
              </a:lnSpc>
            </a:pPr>
            <a:r>
              <a:rPr lang="en-US" altLang="zh-CN" sz="2000" b="0" smtClean="0">
                <a:ea typeface="宋体" pitchFamily="2" charset="-122"/>
              </a:rPr>
              <a:t>sends </a:t>
            </a:r>
            <a:r>
              <a:rPr lang="en-US" altLang="zh-CN" sz="2000" b="0" smtClean="0">
                <a:latin typeface="Arial" charset="0"/>
                <a:ea typeface="宋体" pitchFamily="2" charset="-122"/>
              </a:rPr>
              <a:t>“</a:t>
            </a:r>
            <a:r>
              <a:rPr lang="en-US" altLang="zh-CN" sz="2000" b="0" smtClean="0">
                <a:ea typeface="宋体" pitchFamily="2" charset="-122"/>
              </a:rPr>
              <a:t>invalid command</a:t>
            </a:r>
            <a:r>
              <a:rPr lang="en-US" altLang="zh-CN" sz="2000" b="0" smtClean="0">
                <a:latin typeface="Arial" charset="0"/>
                <a:ea typeface="宋体" pitchFamily="2" charset="-122"/>
              </a:rPr>
              <a:t>”</a:t>
            </a:r>
            <a:r>
              <a:rPr lang="en-US" altLang="zh-CN" sz="2000" b="0" smtClean="0">
                <a:ea typeface="宋体" pitchFamily="2" charset="-122"/>
              </a:rPr>
              <a:t> if the list command is in illegal format. </a:t>
            </a:r>
          </a:p>
          <a:p>
            <a:pPr lvl="2" eaLnBrk="1" hangingPunct="1">
              <a:lnSpc>
                <a:spcPct val="90000"/>
              </a:lnSpc>
            </a:pPr>
            <a:r>
              <a:rPr lang="en-US" altLang="zh-CN" sz="1800" b="0" smtClean="0">
                <a:ea typeface="宋体" pitchFamily="2" charset="-122"/>
              </a:rPr>
              <a:t>example, </a:t>
            </a:r>
            <a:r>
              <a:rPr lang="en-US" altLang="zh-CN" sz="1800" b="0" i="1" smtClean="0">
                <a:solidFill>
                  <a:srgbClr val="3333CC"/>
                </a:solidFill>
                <a:ea typeface="宋体" pitchFamily="2" charset="-122"/>
              </a:rPr>
              <a:t>list Z A</a:t>
            </a:r>
            <a:r>
              <a:rPr lang="en-US" altLang="zh-CN" sz="1800" b="0" smtClean="0">
                <a:ea typeface="宋体" pitchFamily="2" charset="-122"/>
              </a:rPr>
              <a:t>, or </a:t>
            </a:r>
            <a:r>
              <a:rPr lang="en-US" altLang="zh-CN" sz="1800" b="0" i="1" smtClean="0">
                <a:solidFill>
                  <a:srgbClr val="3333CC"/>
                </a:solidFill>
                <a:ea typeface="宋体" pitchFamily="2" charset="-122"/>
              </a:rPr>
              <a:t>list A</a:t>
            </a:r>
            <a:r>
              <a:rPr lang="en-US" altLang="zh-CN" sz="1800" b="0" smtClean="0">
                <a:ea typeface="宋体" pitchFamily="2" charset="-122"/>
              </a:rPr>
              <a:t>) </a:t>
            </a:r>
          </a:p>
          <a:p>
            <a:pPr eaLnBrk="1" hangingPunct="1">
              <a:lnSpc>
                <a:spcPct val="90000"/>
              </a:lnSpc>
              <a:buFontTx/>
              <a:buNone/>
            </a:pPr>
            <a:r>
              <a:rPr lang="en-US" altLang="zh-CN" sz="2400" smtClean="0">
                <a:ea typeface="宋体" pitchFamily="2" charset="-122"/>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17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D99096-3F7B-40DC-9457-56789CE5E4FF}" type="slidenum">
              <a:rPr lang="zh-CN" altLang="en-US" smtClean="0">
                <a:latin typeface="Times New Roman" pitchFamily="18" charset="0"/>
              </a:rPr>
              <a:pPr eaLnBrk="1" hangingPunct="1"/>
              <a:t>29</a:t>
            </a:fld>
            <a:endParaRPr lang="en-US" altLang="zh-CN" smtClean="0">
              <a:latin typeface="Times New Roman" pitchFamily="18" charset="0"/>
            </a:endParaRPr>
          </a:p>
        </p:txBody>
      </p:sp>
      <p:sp>
        <p:nvSpPr>
          <p:cNvPr id="31748" name="Rectangle 2"/>
          <p:cNvSpPr>
            <a:spLocks noGrp="1" noChangeArrowheads="1"/>
          </p:cNvSpPr>
          <p:nvPr>
            <p:ph type="title"/>
          </p:nvPr>
        </p:nvSpPr>
        <p:spPr/>
        <p:txBody>
          <a:bodyPr/>
          <a:lstStyle/>
          <a:p>
            <a:pPr eaLnBrk="1" hangingPunct="1"/>
            <a:r>
              <a:rPr lang="en-US" altLang="zh-CN" smtClean="0">
                <a:ea typeface="宋体" pitchFamily="2" charset="-122"/>
              </a:rPr>
              <a:t>Outline</a:t>
            </a:r>
          </a:p>
        </p:txBody>
      </p:sp>
      <p:sp>
        <p:nvSpPr>
          <p:cNvPr id="31749" name="Rectangle 3"/>
          <p:cNvSpPr>
            <a:spLocks noGrp="1" noChangeArrowheads="1"/>
          </p:cNvSpPr>
          <p:nvPr>
            <p:ph type="body" idx="1"/>
          </p:nvPr>
        </p:nvSpPr>
        <p:spPr/>
        <p:txBody>
          <a:bodyPr/>
          <a:lstStyle/>
          <a:p>
            <a:pPr eaLnBrk="1" hangingPunct="1"/>
            <a:r>
              <a:rPr lang="en-US" altLang="zh-CN" smtClean="0">
                <a:ea typeface="宋体" pitchFamily="2" charset="-122"/>
              </a:rPr>
              <a:t>Project 1 Overview</a:t>
            </a:r>
          </a:p>
          <a:p>
            <a:pPr eaLnBrk="1" hangingPunct="1"/>
            <a:r>
              <a:rPr lang="en-US" altLang="zh-CN" smtClean="0">
                <a:ea typeface="宋体" pitchFamily="2" charset="-122"/>
              </a:rPr>
              <a:t>Unix Network Programming</a:t>
            </a:r>
          </a:p>
          <a:p>
            <a:pPr lvl="1" eaLnBrk="1" hangingPunct="1"/>
            <a:r>
              <a:rPr lang="en-US" altLang="zh-CN" smtClean="0">
                <a:ea typeface="宋体" pitchFamily="2" charset="-122"/>
              </a:rPr>
              <a:t>TCP Client</a:t>
            </a:r>
          </a:p>
          <a:p>
            <a:pPr lvl="1" eaLnBrk="1" hangingPunct="1"/>
            <a:r>
              <a:rPr lang="en-US" altLang="zh-CN" smtClean="0">
                <a:ea typeface="宋体" pitchFamily="2" charset="-122"/>
              </a:rPr>
              <a:t>TCP Server</a:t>
            </a:r>
          </a:p>
          <a:p>
            <a:pPr eaLnBrk="1" hangingPunct="1"/>
            <a:r>
              <a:rPr lang="en-US" altLang="zh-CN" smtClean="0">
                <a:ea typeface="宋体" pitchFamily="2" charset="-122"/>
              </a:rPr>
              <a:t>Processing a command</a:t>
            </a:r>
          </a:p>
          <a:p>
            <a:pPr eaLnBrk="1" hangingPunct="1"/>
            <a:r>
              <a:rPr lang="en-US" altLang="zh-CN" u="sng" smtClean="0">
                <a:solidFill>
                  <a:schemeClr val="hlink"/>
                </a:solidFill>
                <a:ea typeface="宋体" pitchFamily="2" charset="-122"/>
              </a:rPr>
              <a:t>How to find help and other tips.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51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24527C-65A3-4301-8683-8A68E360D1C9}" type="slidenum">
              <a:rPr lang="zh-CN" altLang="en-US" smtClean="0">
                <a:latin typeface="Times New Roman" pitchFamily="18" charset="0"/>
              </a:rPr>
              <a:pPr eaLnBrk="1" hangingPunct="1"/>
              <a:t>3</a:t>
            </a:fld>
            <a:endParaRPr lang="en-US" altLang="zh-CN" smtClean="0">
              <a:latin typeface="Times New Roman" pitchFamily="18" charset="0"/>
            </a:endParaRPr>
          </a:p>
        </p:txBody>
      </p:sp>
      <p:sp>
        <p:nvSpPr>
          <p:cNvPr id="5124" name="Rectangle 2"/>
          <p:cNvSpPr>
            <a:spLocks noGrp="1" noChangeArrowheads="1"/>
          </p:cNvSpPr>
          <p:nvPr>
            <p:ph type="title"/>
          </p:nvPr>
        </p:nvSpPr>
        <p:spPr/>
        <p:txBody>
          <a:bodyPr/>
          <a:lstStyle/>
          <a:p>
            <a:pPr eaLnBrk="1" hangingPunct="1"/>
            <a:r>
              <a:rPr lang="en-US" altLang="ko-KR" smtClean="0">
                <a:ea typeface="굴림" pitchFamily="34" charset="-127"/>
              </a:rPr>
              <a:t>CS4514 Project1</a:t>
            </a:r>
          </a:p>
        </p:txBody>
      </p:sp>
      <p:sp>
        <p:nvSpPr>
          <p:cNvPr id="5125" name="Rectangle 3"/>
          <p:cNvSpPr>
            <a:spLocks noGrp="1" noChangeArrowheads="1"/>
          </p:cNvSpPr>
          <p:nvPr>
            <p:ph type="body" idx="1"/>
          </p:nvPr>
        </p:nvSpPr>
        <p:spPr>
          <a:xfrm>
            <a:off x="1143000" y="1676400"/>
            <a:ext cx="7696200" cy="4114800"/>
          </a:xfrm>
        </p:spPr>
        <p:txBody>
          <a:bodyPr/>
          <a:lstStyle/>
          <a:p>
            <a:pPr eaLnBrk="1" hangingPunct="1">
              <a:lnSpc>
                <a:spcPct val="80000"/>
              </a:lnSpc>
            </a:pPr>
            <a:r>
              <a:rPr lang="en-US" altLang="ko-KR" sz="2800" smtClean="0">
                <a:ea typeface="굴림" pitchFamily="34" charset="-127"/>
              </a:rPr>
              <a:t>Your programs should compile and work on </a:t>
            </a:r>
            <a:r>
              <a:rPr lang="en-US" altLang="ko-KR" sz="2800" smtClean="0">
                <a:solidFill>
                  <a:srgbClr val="3333CC"/>
                </a:solidFill>
                <a:ea typeface="굴림" pitchFamily="34" charset="-127"/>
              </a:rPr>
              <a:t>ccc.wpi.edu</a:t>
            </a:r>
            <a:r>
              <a:rPr lang="en-US" altLang="ko-KR" sz="2800" smtClean="0">
                <a:solidFill>
                  <a:schemeClr val="accent1"/>
                </a:solidFill>
                <a:ea typeface="굴림" pitchFamily="34" charset="-127"/>
              </a:rPr>
              <a:t> </a:t>
            </a:r>
            <a:r>
              <a:rPr lang="en-US" altLang="ko-KR" sz="2800" smtClean="0">
                <a:ea typeface="굴림" pitchFamily="34" charset="-127"/>
              </a:rPr>
              <a:t>computers, which are running Linux.</a:t>
            </a:r>
          </a:p>
          <a:p>
            <a:pPr eaLnBrk="1" hangingPunct="1">
              <a:lnSpc>
                <a:spcPct val="80000"/>
              </a:lnSpc>
            </a:pPr>
            <a:r>
              <a:rPr lang="en-US" altLang="ko-KR" sz="2800" smtClean="0">
                <a:ea typeface="굴림" pitchFamily="34" charset="-127"/>
              </a:rPr>
              <a:t>Programs should be written in </a:t>
            </a:r>
            <a:r>
              <a:rPr lang="en-US" altLang="ko-KR" sz="2800" smtClean="0">
                <a:solidFill>
                  <a:srgbClr val="3333CC"/>
                </a:solidFill>
                <a:ea typeface="굴림" pitchFamily="34" charset="-127"/>
              </a:rPr>
              <a:t>C</a:t>
            </a:r>
            <a:r>
              <a:rPr lang="en-US" altLang="ko-KR" sz="2800" smtClean="0">
                <a:ea typeface="굴림" pitchFamily="34" charset="-127"/>
              </a:rPr>
              <a:t> or </a:t>
            </a:r>
            <a:r>
              <a:rPr lang="en-US" altLang="ko-KR" sz="2800" smtClean="0">
                <a:solidFill>
                  <a:srgbClr val="3333CC"/>
                </a:solidFill>
                <a:ea typeface="굴림" pitchFamily="34" charset="-127"/>
              </a:rPr>
              <a:t>C++</a:t>
            </a:r>
            <a:r>
              <a:rPr lang="en-US" altLang="ko-KR" sz="2800" smtClean="0">
                <a:ea typeface="굴림" pitchFamily="34" charset="-127"/>
              </a:rPr>
              <a:t>.</a:t>
            </a:r>
          </a:p>
          <a:p>
            <a:pPr eaLnBrk="1" hangingPunct="1">
              <a:lnSpc>
                <a:spcPct val="80000"/>
              </a:lnSpc>
            </a:pPr>
            <a:r>
              <a:rPr lang="en-US" altLang="ko-KR" sz="2800" smtClean="0">
                <a:ea typeface="굴림" pitchFamily="34" charset="-127"/>
              </a:rPr>
              <a:t>If your program is developed on another platform or machine, you should </a:t>
            </a:r>
            <a:r>
              <a:rPr lang="en-US" altLang="ko-KR" sz="2800" smtClean="0">
                <a:solidFill>
                  <a:srgbClr val="3333CC"/>
                </a:solidFill>
                <a:ea typeface="굴림" pitchFamily="34" charset="-127"/>
              </a:rPr>
              <a:t>test</a:t>
            </a:r>
            <a:r>
              <a:rPr lang="en-US" altLang="ko-KR" sz="2800" smtClean="0">
                <a:ea typeface="굴림" pitchFamily="34" charset="-127"/>
              </a:rPr>
              <a:t> the software on</a:t>
            </a:r>
            <a:r>
              <a:rPr lang="en-US" altLang="ko-KR" sz="2800" smtClean="0">
                <a:solidFill>
                  <a:schemeClr val="accent1"/>
                </a:solidFill>
                <a:ea typeface="굴림" pitchFamily="34" charset="-127"/>
              </a:rPr>
              <a:t> </a:t>
            </a:r>
            <a:r>
              <a:rPr lang="en-US" altLang="ko-KR" sz="2800" smtClean="0">
                <a:solidFill>
                  <a:srgbClr val="3333CC"/>
                </a:solidFill>
                <a:ea typeface="굴림" pitchFamily="34" charset="-127"/>
              </a:rPr>
              <a:t>ccc</a:t>
            </a:r>
            <a:r>
              <a:rPr lang="en-US" altLang="ko-KR" sz="2800" smtClean="0">
                <a:ea typeface="굴림" pitchFamily="34" charset="-127"/>
              </a:rPr>
              <a:t> before turning in the assignment.</a:t>
            </a:r>
          </a:p>
          <a:p>
            <a:pPr eaLnBrk="1" hangingPunct="1">
              <a:lnSpc>
                <a:spcPct val="80000"/>
              </a:lnSpc>
            </a:pPr>
            <a:r>
              <a:rPr lang="en-US" altLang="ko-KR" sz="2800" smtClean="0">
                <a:ea typeface="굴림" pitchFamily="34" charset="-127"/>
              </a:rPr>
              <a:t>Make sure you have the correct </a:t>
            </a:r>
            <a:r>
              <a:rPr lang="en-US" altLang="ko-KR" sz="2800" smtClean="0">
                <a:solidFill>
                  <a:srgbClr val="3333CC"/>
                </a:solidFill>
                <a:ea typeface="굴림" pitchFamily="34" charset="-127"/>
              </a:rPr>
              <a:t>#include</a:t>
            </a:r>
            <a:r>
              <a:rPr lang="en-US" altLang="ko-KR" sz="2800" smtClean="0">
                <a:ea typeface="굴림" pitchFamily="34" charset="-127"/>
              </a:rPr>
              <a:t> in your program.</a:t>
            </a:r>
          </a:p>
          <a:p>
            <a:pPr eaLnBrk="1" hangingPunct="1">
              <a:lnSpc>
                <a:spcPct val="80000"/>
              </a:lnSpc>
              <a:buFontTx/>
              <a:buNone/>
            </a:pPr>
            <a:endParaRPr lang="en-US" altLang="ko-KR" sz="2800" smtClean="0">
              <a:ea typeface="굴림" pitchFamily="34" charset="-127"/>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4B5B3F-1576-4C4E-BBA4-2C108AB9D263}" type="slidenum">
              <a:rPr lang="zh-CN" altLang="en-US" smtClean="0">
                <a:latin typeface="Times New Roman" pitchFamily="18" charset="0"/>
              </a:rPr>
              <a:pPr eaLnBrk="1" hangingPunct="1"/>
              <a:t>30</a:t>
            </a:fld>
            <a:endParaRPr lang="en-US" altLang="zh-CN" smtClean="0">
              <a:latin typeface="Times New Roman" pitchFamily="18" charset="0"/>
            </a:endParaRPr>
          </a:p>
        </p:txBody>
      </p:sp>
      <p:sp>
        <p:nvSpPr>
          <p:cNvPr id="32772" name="Rectangle 2"/>
          <p:cNvSpPr>
            <a:spLocks noGrp="1" noChangeArrowheads="1"/>
          </p:cNvSpPr>
          <p:nvPr>
            <p:ph type="title"/>
          </p:nvPr>
        </p:nvSpPr>
        <p:spPr/>
        <p:txBody>
          <a:bodyPr/>
          <a:lstStyle/>
          <a:p>
            <a:pPr eaLnBrk="1" hangingPunct="1"/>
            <a:r>
              <a:rPr lang="en-US" altLang="ko-KR" smtClean="0">
                <a:ea typeface="굴림" pitchFamily="34" charset="-127"/>
              </a:rPr>
              <a:t>Some Useful System Calls</a:t>
            </a:r>
          </a:p>
        </p:txBody>
      </p:sp>
      <p:sp>
        <p:nvSpPr>
          <p:cNvPr id="32773" name="Rectangle 3"/>
          <p:cNvSpPr>
            <a:spLocks noGrp="1" noChangeArrowheads="1"/>
          </p:cNvSpPr>
          <p:nvPr>
            <p:ph type="body" idx="1"/>
          </p:nvPr>
        </p:nvSpPr>
        <p:spPr>
          <a:xfrm>
            <a:off x="1143000" y="1676400"/>
            <a:ext cx="7772400" cy="3886200"/>
          </a:xfrm>
        </p:spPr>
        <p:txBody>
          <a:bodyPr/>
          <a:lstStyle/>
          <a:p>
            <a:pPr eaLnBrk="1" hangingPunct="1">
              <a:lnSpc>
                <a:spcPct val="80000"/>
              </a:lnSpc>
            </a:pPr>
            <a:r>
              <a:rPr lang="en-US" altLang="ko-KR" sz="2800" i="1" smtClean="0">
                <a:solidFill>
                  <a:srgbClr val="3333CC"/>
                </a:solidFill>
                <a:ea typeface="굴림" pitchFamily="34" charset="-127"/>
              </a:rPr>
              <a:t>gethostbyname</a:t>
            </a:r>
            <a:r>
              <a:rPr lang="en-US" altLang="ko-KR" sz="2800" smtClean="0">
                <a:ea typeface="굴림" pitchFamily="34" charset="-127"/>
              </a:rPr>
              <a:t>: map hostname to IP addr</a:t>
            </a:r>
          </a:p>
          <a:p>
            <a:pPr lvl="1" eaLnBrk="1" hangingPunct="1">
              <a:lnSpc>
                <a:spcPct val="80000"/>
              </a:lnSpc>
              <a:buFontTx/>
              <a:buNone/>
            </a:pPr>
            <a:r>
              <a:rPr lang="en-US" altLang="ko-KR" sz="2400" smtClean="0">
                <a:latin typeface="Times New Roman" pitchFamily="18" charset="0"/>
                <a:ea typeface="굴림" pitchFamily="34" charset="-127"/>
              </a:rPr>
              <a:t>struct hostent *</a:t>
            </a:r>
            <a:r>
              <a:rPr lang="en-US" altLang="ko-KR" sz="2400" b="0" smtClean="0">
                <a:latin typeface="Times New Roman" pitchFamily="18" charset="0"/>
                <a:ea typeface="굴림" pitchFamily="34" charset="-127"/>
              </a:rPr>
              <a:t>gethostbyname</a:t>
            </a:r>
            <a:r>
              <a:rPr lang="en-US" altLang="ko-KR" sz="2400" smtClean="0">
                <a:latin typeface="Times New Roman" pitchFamily="18" charset="0"/>
                <a:ea typeface="굴림" pitchFamily="34" charset="-127"/>
              </a:rPr>
              <a:t>( char *name )</a:t>
            </a:r>
          </a:p>
          <a:p>
            <a:pPr eaLnBrk="1" hangingPunct="1">
              <a:lnSpc>
                <a:spcPct val="80000"/>
              </a:lnSpc>
            </a:pPr>
            <a:r>
              <a:rPr lang="en-US" altLang="ko-KR" sz="2800" i="1" smtClean="0">
                <a:solidFill>
                  <a:srgbClr val="3333CC"/>
                </a:solidFill>
                <a:ea typeface="굴림" pitchFamily="34" charset="-127"/>
              </a:rPr>
              <a:t>getservbyname</a:t>
            </a:r>
            <a:r>
              <a:rPr lang="en-US" altLang="ko-KR" sz="2800" smtClean="0">
                <a:ea typeface="굴림" pitchFamily="34" charset="-127"/>
              </a:rPr>
              <a:t>: look up service name given</a:t>
            </a:r>
          </a:p>
          <a:p>
            <a:pPr lvl="1" eaLnBrk="1" hangingPunct="1">
              <a:lnSpc>
                <a:spcPct val="80000"/>
              </a:lnSpc>
              <a:buFontTx/>
              <a:buNone/>
            </a:pPr>
            <a:r>
              <a:rPr lang="en-US" altLang="ko-KR" sz="2400" smtClean="0">
                <a:latin typeface="Times New Roman" pitchFamily="18" charset="0"/>
                <a:ea typeface="굴림" pitchFamily="34" charset="-127"/>
              </a:rPr>
              <a:t>struct servent *</a:t>
            </a:r>
            <a:r>
              <a:rPr lang="en-US" altLang="ko-KR" sz="2400" b="0" smtClean="0">
                <a:latin typeface="Times New Roman" pitchFamily="18" charset="0"/>
                <a:ea typeface="굴림" pitchFamily="34" charset="-127"/>
              </a:rPr>
              <a:t>getservbyname</a:t>
            </a:r>
            <a:r>
              <a:rPr lang="en-US" altLang="ko-KR" sz="2400" smtClean="0">
                <a:latin typeface="Times New Roman" pitchFamily="18" charset="0"/>
                <a:ea typeface="굴림" pitchFamily="34" charset="-127"/>
              </a:rPr>
              <a:t>( const char *servname, const char *protocol )</a:t>
            </a:r>
          </a:p>
          <a:p>
            <a:pPr eaLnBrk="1" hangingPunct="1">
              <a:lnSpc>
                <a:spcPct val="80000"/>
              </a:lnSpc>
            </a:pPr>
            <a:r>
              <a:rPr lang="en-US" altLang="ko-KR" sz="2800" i="1" smtClean="0">
                <a:solidFill>
                  <a:srgbClr val="3333CC"/>
                </a:solidFill>
                <a:ea typeface="굴림" pitchFamily="34" charset="-127"/>
              </a:rPr>
              <a:t>gethostname</a:t>
            </a:r>
            <a:r>
              <a:rPr lang="en-US" altLang="ko-KR" sz="2800" smtClean="0">
                <a:ea typeface="굴림" pitchFamily="34" charset="-127"/>
              </a:rPr>
              <a:t>: get own hostname</a:t>
            </a:r>
          </a:p>
          <a:p>
            <a:pPr lvl="1" eaLnBrk="1" hangingPunct="1">
              <a:lnSpc>
                <a:spcPct val="80000"/>
              </a:lnSpc>
              <a:buFontTx/>
              <a:buNone/>
            </a:pPr>
            <a:r>
              <a:rPr lang="en-US" altLang="ko-KR" sz="2400" smtClean="0">
                <a:latin typeface="Times New Roman" pitchFamily="18" charset="0"/>
                <a:ea typeface="굴림" pitchFamily="34" charset="-127"/>
              </a:rPr>
              <a:t>int</a:t>
            </a:r>
            <a:r>
              <a:rPr lang="en-US" altLang="ko-KR" sz="2400" b="0" smtClean="0">
                <a:latin typeface="Times New Roman" pitchFamily="18" charset="0"/>
                <a:ea typeface="굴림" pitchFamily="34" charset="-127"/>
              </a:rPr>
              <a:t> gethostname</a:t>
            </a:r>
            <a:r>
              <a:rPr lang="en-US" altLang="ko-KR" sz="2400" smtClean="0">
                <a:latin typeface="Times New Roman" pitchFamily="18" charset="0"/>
                <a:ea typeface="굴림" pitchFamily="34" charset="-127"/>
              </a:rPr>
              <a:t>( char *name, size_t len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37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744733-00D8-48E9-9136-138507D7E754}" type="slidenum">
              <a:rPr lang="zh-CN" altLang="en-US" smtClean="0">
                <a:latin typeface="Times New Roman" pitchFamily="18" charset="0"/>
              </a:rPr>
              <a:pPr eaLnBrk="1" hangingPunct="1"/>
              <a:t>31</a:t>
            </a:fld>
            <a:endParaRPr lang="en-US" altLang="zh-CN" smtClean="0">
              <a:latin typeface="Times New Roman" pitchFamily="18" charset="0"/>
            </a:endParaRPr>
          </a:p>
        </p:txBody>
      </p:sp>
      <p:sp>
        <p:nvSpPr>
          <p:cNvPr id="33796" name="Rectangle 2"/>
          <p:cNvSpPr>
            <a:spLocks noGrp="1" noChangeArrowheads="1"/>
          </p:cNvSpPr>
          <p:nvPr>
            <p:ph type="title"/>
          </p:nvPr>
        </p:nvSpPr>
        <p:spPr>
          <a:xfrm>
            <a:off x="1143000" y="0"/>
            <a:ext cx="7772400" cy="1143000"/>
          </a:xfrm>
        </p:spPr>
        <p:txBody>
          <a:bodyPr lIns="18360" tIns="44280" rIns="18360" bIns="44280"/>
          <a:lstStyle/>
          <a:p>
            <a:pPr eaLnBrk="1" hangingPunct="1">
              <a:spcBef>
                <a:spcPts val="550"/>
              </a:spcBef>
            </a:pPr>
            <a:r>
              <a:rPr lang="en-GB" smtClean="0"/>
              <a:t>Others Tips</a:t>
            </a:r>
          </a:p>
        </p:txBody>
      </p:sp>
      <p:sp>
        <p:nvSpPr>
          <p:cNvPr id="33797" name="Rectangle 3"/>
          <p:cNvSpPr>
            <a:spLocks noGrp="1" noChangeArrowheads="1"/>
          </p:cNvSpPr>
          <p:nvPr>
            <p:ph type="body" idx="1"/>
          </p:nvPr>
        </p:nvSpPr>
        <p:spPr>
          <a:xfrm>
            <a:off x="1143000" y="1143000"/>
            <a:ext cx="7694613" cy="4800600"/>
          </a:xfrm>
        </p:spPr>
        <p:txBody>
          <a:bodyPr lIns="18360" tIns="44280" rIns="18360" bIns="44280"/>
          <a:lstStyle/>
          <a:p>
            <a:pPr eaLnBrk="1" hangingPunct="1">
              <a:lnSpc>
                <a:spcPct val="80000"/>
              </a:lnSpc>
              <a:spcBef>
                <a:spcPts val="475"/>
              </a:spcBef>
            </a:pPr>
            <a:r>
              <a:rPr lang="en-GB" sz="2400" smtClean="0"/>
              <a:t>Include files</a:t>
            </a:r>
          </a:p>
          <a:p>
            <a:pPr lvl="1" eaLnBrk="1" hangingPunct="1">
              <a:lnSpc>
                <a:spcPct val="80000"/>
              </a:lnSpc>
              <a:buFontTx/>
              <a:buNone/>
            </a:pPr>
            <a:r>
              <a:rPr lang="en-US" altLang="zh-CN" sz="1800" smtClean="0">
                <a:solidFill>
                  <a:srgbClr val="3333CC"/>
                </a:solidFill>
                <a:ea typeface="宋体" pitchFamily="2" charset="-122"/>
              </a:rPr>
              <a:t>#include &lt;sys/types.h&gt;		#include &lt;sys/socket.h&gt;</a:t>
            </a:r>
          </a:p>
          <a:p>
            <a:pPr lvl="1" eaLnBrk="1" hangingPunct="1">
              <a:lnSpc>
                <a:spcPct val="80000"/>
              </a:lnSpc>
              <a:buFontTx/>
              <a:buNone/>
            </a:pPr>
            <a:r>
              <a:rPr lang="en-US" altLang="zh-CN" sz="1800" smtClean="0">
                <a:solidFill>
                  <a:srgbClr val="3333CC"/>
                </a:solidFill>
                <a:ea typeface="宋体" pitchFamily="2" charset="-122"/>
              </a:rPr>
              <a:t>#include &lt;netinet/in.h&gt;		#include &lt;arpa/inet.h&gt;</a:t>
            </a:r>
          </a:p>
          <a:p>
            <a:pPr lvl="1" eaLnBrk="1" hangingPunct="1">
              <a:lnSpc>
                <a:spcPct val="80000"/>
              </a:lnSpc>
              <a:buFontTx/>
              <a:buNone/>
            </a:pPr>
            <a:r>
              <a:rPr lang="en-US" altLang="zh-CN" sz="1800" smtClean="0">
                <a:solidFill>
                  <a:srgbClr val="3333CC"/>
                </a:solidFill>
                <a:ea typeface="宋体" pitchFamily="2" charset="-122"/>
              </a:rPr>
              <a:t>#include &lt;netdb.h&gt;			#include &lt;unistd.h&gt;</a:t>
            </a:r>
          </a:p>
          <a:p>
            <a:pPr lvl="1" eaLnBrk="1" hangingPunct="1">
              <a:lnSpc>
                <a:spcPct val="80000"/>
              </a:lnSpc>
              <a:buFontTx/>
              <a:buNone/>
            </a:pPr>
            <a:r>
              <a:rPr lang="en-US" altLang="zh-CN" sz="1800" smtClean="0">
                <a:solidFill>
                  <a:srgbClr val="3333CC"/>
                </a:solidFill>
                <a:ea typeface="宋体" pitchFamily="2" charset="-122"/>
              </a:rPr>
              <a:t>#include &lt;signal.h&gt;			#include &lt;stdio.h&gt;</a:t>
            </a:r>
          </a:p>
          <a:p>
            <a:pPr lvl="1" eaLnBrk="1" hangingPunct="1">
              <a:lnSpc>
                <a:spcPct val="80000"/>
              </a:lnSpc>
              <a:buFontTx/>
              <a:buNone/>
            </a:pPr>
            <a:r>
              <a:rPr lang="en-US" altLang="zh-CN" sz="1800" smtClean="0">
                <a:solidFill>
                  <a:srgbClr val="3333CC"/>
                </a:solidFill>
                <a:ea typeface="宋体" pitchFamily="2" charset="-122"/>
              </a:rPr>
              <a:t>#include &lt;fcntl.h&gt;			#include &lt;errno.h&gt;</a:t>
            </a:r>
          </a:p>
          <a:p>
            <a:pPr lvl="1" eaLnBrk="1" hangingPunct="1">
              <a:lnSpc>
                <a:spcPct val="80000"/>
              </a:lnSpc>
              <a:buFontTx/>
              <a:buNone/>
            </a:pPr>
            <a:r>
              <a:rPr lang="en-US" altLang="zh-CN" sz="1800" smtClean="0">
                <a:solidFill>
                  <a:srgbClr val="3333CC"/>
                </a:solidFill>
                <a:ea typeface="宋体" pitchFamily="2" charset="-122"/>
              </a:rPr>
              <a:t>#include &lt;sys/time.h&gt;		#include &lt;stdlib.h&gt;</a:t>
            </a:r>
          </a:p>
          <a:p>
            <a:pPr lvl="1" eaLnBrk="1" hangingPunct="1">
              <a:lnSpc>
                <a:spcPct val="80000"/>
              </a:lnSpc>
              <a:buFontTx/>
              <a:buNone/>
            </a:pPr>
            <a:r>
              <a:rPr lang="en-US" altLang="zh-CN" sz="1800" smtClean="0">
                <a:solidFill>
                  <a:srgbClr val="3333CC"/>
                </a:solidFill>
                <a:ea typeface="宋体" pitchFamily="2" charset="-122"/>
              </a:rPr>
              <a:t>#include &lt;memory.h&gt;		#include &lt;string.h&gt;</a:t>
            </a:r>
          </a:p>
          <a:p>
            <a:pPr eaLnBrk="1" hangingPunct="1">
              <a:lnSpc>
                <a:spcPct val="80000"/>
              </a:lnSpc>
            </a:pPr>
            <a:r>
              <a:rPr lang="en-GB" sz="2400" smtClean="0"/>
              <a:t>Programming tips</a:t>
            </a:r>
          </a:p>
          <a:p>
            <a:pPr lvl="1" eaLnBrk="1" hangingPunct="1">
              <a:lnSpc>
                <a:spcPct val="80000"/>
              </a:lnSpc>
              <a:spcBef>
                <a:spcPts val="350"/>
              </a:spcBef>
            </a:pPr>
            <a:r>
              <a:rPr lang="en-GB" sz="2000" smtClean="0"/>
              <a:t>Always check the return value for each function call.</a:t>
            </a:r>
          </a:p>
          <a:p>
            <a:pPr lvl="1" eaLnBrk="1" hangingPunct="1">
              <a:lnSpc>
                <a:spcPct val="80000"/>
              </a:lnSpc>
              <a:spcBef>
                <a:spcPts val="350"/>
              </a:spcBef>
            </a:pPr>
            <a:r>
              <a:rPr lang="en-GB" sz="2000" smtClean="0"/>
              <a:t>Consult the UNIX on-line manual pages ("</a:t>
            </a:r>
            <a:r>
              <a:rPr lang="en-GB" sz="2000" smtClean="0">
                <a:solidFill>
                  <a:srgbClr val="3333CC"/>
                </a:solidFill>
              </a:rPr>
              <a:t>man</a:t>
            </a:r>
            <a:r>
              <a:rPr lang="en-GB" sz="2000" smtClean="0"/>
              <a:t>") for a complete description.</a:t>
            </a:r>
          </a:p>
          <a:p>
            <a:pPr lvl="1" eaLnBrk="1" hangingPunct="1">
              <a:lnSpc>
                <a:spcPct val="80000"/>
              </a:lnSpc>
              <a:spcBef>
                <a:spcPts val="350"/>
              </a:spcBef>
            </a:pPr>
            <a:r>
              <a:rPr lang="en-US" sz="2000" smtClean="0"/>
              <a:t>Internet: Beej's Guide to Network Programming </a:t>
            </a:r>
          </a:p>
          <a:p>
            <a:pPr lvl="1" algn="ctr" eaLnBrk="1" hangingPunct="1">
              <a:lnSpc>
                <a:spcPct val="80000"/>
              </a:lnSpc>
              <a:spcBef>
                <a:spcPts val="350"/>
              </a:spcBef>
              <a:buFontTx/>
              <a:buNone/>
            </a:pPr>
            <a:r>
              <a:rPr lang="en-US" sz="2000" u="sng" smtClean="0">
                <a:solidFill>
                  <a:srgbClr val="3333CC"/>
                </a:solidFill>
              </a:rPr>
              <a:t>http://www.ecst.csuchico.edu/~beej/guide/net/</a:t>
            </a:r>
            <a:endParaRPr lang="en-GB" sz="2000" u="sng" smtClean="0">
              <a:solidFill>
                <a:srgbClr val="3333CC"/>
              </a:solidFill>
            </a:endParaRPr>
          </a:p>
          <a:p>
            <a:pPr lvl="1" eaLnBrk="1" hangingPunct="1">
              <a:lnSpc>
                <a:spcPct val="80000"/>
              </a:lnSpc>
              <a:spcBef>
                <a:spcPts val="350"/>
              </a:spcBef>
            </a:pPr>
            <a:endParaRPr lang="en-GB" sz="2000" smtClean="0">
              <a:solidFill>
                <a:srgbClr val="3333CC"/>
              </a:solidFill>
              <a:ea typeface="굴림" pitchFamily="34" charset="-127"/>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481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C9162C-D367-48A9-97E2-B8FCD8A37421}" type="slidenum">
              <a:rPr lang="zh-CN" altLang="en-US" smtClean="0">
                <a:latin typeface="Times New Roman" pitchFamily="18" charset="0"/>
              </a:rPr>
              <a:pPr eaLnBrk="1" hangingPunct="1"/>
              <a:t>32</a:t>
            </a:fld>
            <a:endParaRPr lang="en-US" altLang="zh-CN" smtClean="0">
              <a:latin typeface="Times New Roman" pitchFamily="18" charset="0"/>
            </a:endParaRPr>
          </a:p>
        </p:txBody>
      </p:sp>
      <p:sp>
        <p:nvSpPr>
          <p:cNvPr id="34820" name="Rectangle 2"/>
          <p:cNvSpPr>
            <a:spLocks noGrp="1" noChangeArrowheads="1"/>
          </p:cNvSpPr>
          <p:nvPr>
            <p:ph type="title"/>
          </p:nvPr>
        </p:nvSpPr>
        <p:spPr/>
        <p:txBody>
          <a:bodyPr/>
          <a:lstStyle/>
          <a:p>
            <a:pPr eaLnBrk="1" hangingPunct="1"/>
            <a:r>
              <a:rPr lang="en-US" altLang="zh-CN" smtClean="0">
                <a:ea typeface="宋体" pitchFamily="2" charset="-122"/>
              </a:rPr>
              <a:t>Server Database</a:t>
            </a:r>
          </a:p>
        </p:txBody>
      </p:sp>
      <p:sp>
        <p:nvSpPr>
          <p:cNvPr id="34821" name="Rectangle 3"/>
          <p:cNvSpPr>
            <a:spLocks noGrp="1" noChangeArrowheads="1"/>
          </p:cNvSpPr>
          <p:nvPr>
            <p:ph type="body" idx="1"/>
          </p:nvPr>
        </p:nvSpPr>
        <p:spPr>
          <a:xfrm>
            <a:off x="1066800" y="1447800"/>
            <a:ext cx="7772400" cy="4525963"/>
          </a:xfrm>
        </p:spPr>
        <p:txBody>
          <a:bodyPr/>
          <a:lstStyle/>
          <a:p>
            <a:pPr eaLnBrk="1" hangingPunct="1">
              <a:buFontTx/>
              <a:buNone/>
            </a:pPr>
            <a:r>
              <a:rPr lang="en-US" altLang="zh-CN" smtClean="0">
                <a:ea typeface="宋体" pitchFamily="2" charset="-122"/>
              </a:rPr>
              <a:t>	There are many possible data structure choices for implementing the server data  base. Two of them are: </a:t>
            </a:r>
          </a:p>
          <a:p>
            <a:pPr lvl="1" eaLnBrk="1" hangingPunct="1"/>
            <a:r>
              <a:rPr lang="en-US" altLang="zh-CN" smtClean="0">
                <a:solidFill>
                  <a:srgbClr val="3333CC"/>
                </a:solidFill>
                <a:ea typeface="宋体" pitchFamily="2" charset="-122"/>
              </a:rPr>
              <a:t>Linked list</a:t>
            </a:r>
            <a:r>
              <a:rPr lang="en-US" altLang="zh-CN" smtClean="0">
                <a:ea typeface="宋体" pitchFamily="2" charset="-122"/>
              </a:rPr>
              <a:t>: </a:t>
            </a:r>
          </a:p>
          <a:p>
            <a:pPr lvl="1" eaLnBrk="1" hangingPunct="1">
              <a:buFontTx/>
              <a:buNone/>
            </a:pPr>
            <a:r>
              <a:rPr lang="en-US" altLang="zh-CN" smtClean="0">
                <a:ea typeface="宋体" pitchFamily="2" charset="-122"/>
              </a:rPr>
              <a:t>	Easy to add/remove an entry. </a:t>
            </a:r>
            <a:endParaRPr lang="en-US" altLang="zh-CN" smtClean="0">
              <a:solidFill>
                <a:srgbClr val="3333CC"/>
              </a:solidFill>
              <a:ea typeface="宋体" pitchFamily="2" charset="-122"/>
            </a:endParaRPr>
          </a:p>
          <a:p>
            <a:pPr lvl="1" eaLnBrk="1" hangingPunct="1"/>
            <a:r>
              <a:rPr lang="en-US" altLang="zh-CN" smtClean="0">
                <a:solidFill>
                  <a:srgbClr val="3333CC"/>
                </a:solidFill>
                <a:ea typeface="宋体" pitchFamily="2" charset="-122"/>
              </a:rPr>
              <a:t>Array</a:t>
            </a:r>
            <a:r>
              <a:rPr lang="en-US" altLang="zh-CN" smtClean="0">
                <a:ea typeface="宋体" pitchFamily="2" charset="-122"/>
              </a:rPr>
              <a:t>:</a:t>
            </a:r>
          </a:p>
          <a:p>
            <a:pPr lvl="1" eaLnBrk="1" hangingPunct="1">
              <a:buFontTx/>
              <a:buNone/>
            </a:pPr>
            <a:r>
              <a:rPr lang="en-US" altLang="zh-CN" smtClean="0">
                <a:ea typeface="宋体" pitchFamily="2" charset="-122"/>
              </a:rPr>
              <a:t>	The simplest data structure.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58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FCE974-9DE8-44F3-BBBE-31E45E1C387E}" type="slidenum">
              <a:rPr lang="zh-CN" altLang="en-US" smtClean="0">
                <a:latin typeface="Times New Roman" pitchFamily="18" charset="0"/>
              </a:rPr>
              <a:pPr eaLnBrk="1" hangingPunct="1"/>
              <a:t>33</a:t>
            </a:fld>
            <a:endParaRPr lang="en-US" altLang="zh-CN" smtClean="0">
              <a:latin typeface="Times New Roman" pitchFamily="18" charset="0"/>
            </a:endParaRPr>
          </a:p>
        </p:txBody>
      </p:sp>
      <p:sp>
        <p:nvSpPr>
          <p:cNvPr id="35844" name="Rectangle 2"/>
          <p:cNvSpPr>
            <a:spLocks noGrp="1" noChangeArrowheads="1"/>
          </p:cNvSpPr>
          <p:nvPr>
            <p:ph type="title"/>
          </p:nvPr>
        </p:nvSpPr>
        <p:spPr>
          <a:xfrm>
            <a:off x="1143000" y="152400"/>
            <a:ext cx="7772400" cy="960438"/>
          </a:xfrm>
        </p:spPr>
        <p:txBody>
          <a:bodyPr/>
          <a:lstStyle/>
          <a:p>
            <a:pPr eaLnBrk="1" hangingPunct="1"/>
            <a:r>
              <a:rPr lang="en-US" altLang="zh-CN" smtClean="0">
                <a:ea typeface="宋体" pitchFamily="2" charset="-122"/>
              </a:rPr>
              <a:t>Sorting in Database</a:t>
            </a:r>
          </a:p>
        </p:txBody>
      </p:sp>
      <p:sp>
        <p:nvSpPr>
          <p:cNvPr id="35845" name="Rectangle 3"/>
          <p:cNvSpPr>
            <a:spLocks noGrp="1" noChangeArrowheads="1"/>
          </p:cNvSpPr>
          <p:nvPr>
            <p:ph type="body" idx="1"/>
          </p:nvPr>
        </p:nvSpPr>
        <p:spPr>
          <a:xfrm>
            <a:off x="1143000" y="1143000"/>
            <a:ext cx="7772400" cy="4525963"/>
          </a:xfrm>
        </p:spPr>
        <p:txBody>
          <a:bodyPr/>
          <a:lstStyle/>
          <a:p>
            <a:pPr eaLnBrk="1" hangingPunct="1"/>
            <a:r>
              <a:rPr lang="en-US" altLang="zh-CN" sz="3600" smtClean="0">
                <a:ea typeface="宋体" pitchFamily="2" charset="-122"/>
              </a:rPr>
              <a:t>The server</a:t>
            </a:r>
            <a:r>
              <a:rPr lang="en-US" altLang="zh-CN" sz="3600" smtClean="0">
                <a:latin typeface="Arial" charset="0"/>
                <a:ea typeface="宋体" pitchFamily="2" charset="-122"/>
              </a:rPr>
              <a:t>’</a:t>
            </a:r>
            <a:r>
              <a:rPr lang="en-US" altLang="zh-CN" sz="3600" smtClean="0">
                <a:ea typeface="宋体" pitchFamily="2" charset="-122"/>
              </a:rPr>
              <a:t>s database is </a:t>
            </a:r>
            <a:r>
              <a:rPr lang="en-US" altLang="zh-CN" smtClean="0">
                <a:ea typeface="宋体" pitchFamily="2" charset="-122"/>
              </a:rPr>
              <a:t>sorted ascending </a:t>
            </a:r>
            <a:r>
              <a:rPr lang="en-US" altLang="zh-CN" sz="3600" smtClean="0">
                <a:ea typeface="宋体" pitchFamily="2" charset="-122"/>
              </a:rPr>
              <a:t>by </a:t>
            </a:r>
            <a:r>
              <a:rPr lang="en-US" altLang="zh-CN" sz="3600" i="1" smtClean="0">
                <a:ea typeface="宋体" pitchFamily="2" charset="-122"/>
              </a:rPr>
              <a:t>last_name.</a:t>
            </a:r>
          </a:p>
          <a:p>
            <a:pPr lvl="1" eaLnBrk="1" hangingPunct="1">
              <a:buFontTx/>
              <a:buNone/>
            </a:pPr>
            <a:r>
              <a:rPr lang="en-US" altLang="zh-CN" sz="2400" smtClean="0">
                <a:ea typeface="宋体" pitchFamily="2" charset="-122"/>
              </a:rPr>
              <a:t>   For example, (based on a linked list)</a:t>
            </a:r>
          </a:p>
        </p:txBody>
      </p:sp>
      <p:graphicFrame>
        <p:nvGraphicFramePr>
          <p:cNvPr id="35846" name="Object 11"/>
          <p:cNvGraphicFramePr>
            <a:graphicFrameLocks noChangeAspect="1"/>
          </p:cNvGraphicFramePr>
          <p:nvPr/>
        </p:nvGraphicFramePr>
        <p:xfrm>
          <a:off x="1295400" y="3429000"/>
          <a:ext cx="3408363" cy="788988"/>
        </p:xfrm>
        <a:graphic>
          <a:graphicData uri="http://schemas.openxmlformats.org/presentationml/2006/ole">
            <mc:AlternateContent xmlns:mc="http://schemas.openxmlformats.org/markup-compatibility/2006">
              <mc:Choice xmlns:v="urn:schemas-microsoft-com:vml" Requires="v">
                <p:oleObj spid="_x0000_s35848" name="Visio" r:id="rId4" imgW="4215689" imgH="934822" progId="Visio.Drawing.11">
                  <p:embed/>
                </p:oleObj>
              </mc:Choice>
              <mc:Fallback>
                <p:oleObj name="Visio" r:id="rId4" imgW="4215689" imgH="934822" progId="Visio.Drawing.11">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3429000"/>
                        <a:ext cx="3408363"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47" name="Object 12"/>
          <p:cNvGraphicFramePr>
            <a:graphicFrameLocks noChangeAspect="1"/>
          </p:cNvGraphicFramePr>
          <p:nvPr/>
        </p:nvGraphicFramePr>
        <p:xfrm>
          <a:off x="5486400" y="3429000"/>
          <a:ext cx="3408363" cy="788988"/>
        </p:xfrm>
        <a:graphic>
          <a:graphicData uri="http://schemas.openxmlformats.org/presentationml/2006/ole">
            <mc:AlternateContent xmlns:mc="http://schemas.openxmlformats.org/markup-compatibility/2006">
              <mc:Choice xmlns:v="urn:schemas-microsoft-com:vml" Requires="v">
                <p:oleObj spid="_x0000_s35849" name="Visio" r:id="rId6" imgW="4215689" imgH="934822" progId="Visio.Drawing.11">
                  <p:embed/>
                </p:oleObj>
              </mc:Choice>
              <mc:Fallback>
                <p:oleObj name="Visio" r:id="rId6" imgW="4215689" imgH="934822" progId="Visio.Drawing.11">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86400" y="3429000"/>
                        <a:ext cx="3408363"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686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460DE7-D815-4953-8943-348CF9CB16B7}" type="slidenum">
              <a:rPr lang="zh-CN" altLang="en-US" smtClean="0">
                <a:latin typeface="Times New Roman" pitchFamily="18" charset="0"/>
              </a:rPr>
              <a:pPr eaLnBrk="1" hangingPunct="1"/>
              <a:t>34</a:t>
            </a:fld>
            <a:endParaRPr lang="en-US" altLang="zh-CN" smtClean="0">
              <a:latin typeface="Times New Roman" pitchFamily="18" charset="0"/>
            </a:endParaRPr>
          </a:p>
        </p:txBody>
      </p:sp>
      <p:sp>
        <p:nvSpPr>
          <p:cNvPr id="36868" name="Rectangle 2"/>
          <p:cNvSpPr>
            <a:spLocks noGrp="1" noChangeArrowheads="1"/>
          </p:cNvSpPr>
          <p:nvPr>
            <p:ph type="title"/>
          </p:nvPr>
        </p:nvSpPr>
        <p:spPr>
          <a:xfrm>
            <a:off x="990600" y="274638"/>
            <a:ext cx="8153400" cy="1143000"/>
          </a:xfrm>
        </p:spPr>
        <p:txBody>
          <a:bodyPr/>
          <a:lstStyle/>
          <a:p>
            <a:pPr eaLnBrk="1" hangingPunct="1"/>
            <a:r>
              <a:rPr lang="en-US" altLang="zh-CN" sz="3600" smtClean="0">
                <a:ea typeface="宋体" pitchFamily="2" charset="-122"/>
              </a:rPr>
              <a:t>Case insensitive string comparison</a:t>
            </a:r>
          </a:p>
        </p:txBody>
      </p:sp>
      <p:sp>
        <p:nvSpPr>
          <p:cNvPr id="36869" name="Rectangle 3"/>
          <p:cNvSpPr>
            <a:spLocks noGrp="1" noChangeArrowheads="1"/>
          </p:cNvSpPr>
          <p:nvPr>
            <p:ph type="body" idx="1"/>
          </p:nvPr>
        </p:nvSpPr>
        <p:spPr/>
        <p:txBody>
          <a:bodyPr/>
          <a:lstStyle/>
          <a:p>
            <a:pPr eaLnBrk="1" hangingPunct="1"/>
            <a:r>
              <a:rPr lang="en-US" altLang="zh-CN" sz="2800" smtClean="0">
                <a:ea typeface="宋体" pitchFamily="2" charset="-122"/>
              </a:rPr>
              <a:t>The case insensitive string compare functions in Linux.</a:t>
            </a:r>
          </a:p>
          <a:p>
            <a:pPr lvl="1" eaLnBrk="1" hangingPunct="1"/>
            <a:r>
              <a:rPr lang="en-US" altLang="zh-CN" sz="2400" smtClean="0">
                <a:solidFill>
                  <a:srgbClr val="3333CC"/>
                </a:solidFill>
                <a:ea typeface="宋体" pitchFamily="2" charset="-122"/>
              </a:rPr>
              <a:t>int strcasecmp(const char *s1, const char *s2);</a:t>
            </a:r>
          </a:p>
          <a:p>
            <a:pPr lvl="1" eaLnBrk="1" hangingPunct="1"/>
            <a:r>
              <a:rPr lang="en-US" altLang="zh-CN" sz="2400" smtClean="0">
                <a:solidFill>
                  <a:srgbClr val="3333CC"/>
                </a:solidFill>
                <a:ea typeface="宋体" pitchFamily="2" charset="-122"/>
              </a:rPr>
              <a:t>int strncasecmp(const char *s1, const char *s2, size_t n);</a:t>
            </a:r>
          </a:p>
          <a:p>
            <a:pPr lvl="1" eaLnBrk="1" hangingPunct="1"/>
            <a:r>
              <a:rPr lang="en-US" altLang="zh-CN" sz="2400" smtClean="0">
                <a:ea typeface="宋体" pitchFamily="2" charset="-122"/>
              </a:rPr>
              <a:t>Their usage is similar to </a:t>
            </a:r>
            <a:r>
              <a:rPr lang="en-US" altLang="zh-CN" sz="2400" smtClean="0">
                <a:solidFill>
                  <a:srgbClr val="3333CC"/>
                </a:solidFill>
                <a:ea typeface="宋体" pitchFamily="2" charset="-122"/>
              </a:rPr>
              <a:t>strcmp()</a:t>
            </a:r>
            <a:r>
              <a:rPr lang="en-US" altLang="zh-CN" sz="2400" smtClean="0">
                <a:ea typeface="宋体" pitchFamily="2" charset="-122"/>
              </a:rPr>
              <a:t> function. </a:t>
            </a:r>
          </a:p>
          <a:p>
            <a:pPr eaLnBrk="1" hangingPunct="1"/>
            <a:r>
              <a:rPr lang="en-US" altLang="zh-CN" sz="2800" smtClean="0">
                <a:ea typeface="宋体" pitchFamily="2" charset="-122"/>
              </a:rPr>
              <a:t>An Alternative method.</a:t>
            </a:r>
          </a:p>
          <a:p>
            <a:pPr eaLnBrk="1" hangingPunct="1">
              <a:buFontTx/>
              <a:buNone/>
            </a:pPr>
            <a:r>
              <a:rPr lang="en-US" altLang="zh-CN" sz="2800" smtClean="0">
                <a:ea typeface="宋体" pitchFamily="2" charset="-122"/>
              </a:rPr>
              <a:t>	Storing</a:t>
            </a:r>
            <a:r>
              <a:rPr lang="en-US" altLang="zh-CN" sz="2400" smtClean="0">
                <a:ea typeface="宋体" pitchFamily="2" charset="-122"/>
              </a:rPr>
              <a:t> the information in upper case letters in server</a:t>
            </a:r>
            <a:r>
              <a:rPr lang="en-US" altLang="zh-CN" sz="2400" smtClean="0">
                <a:latin typeface="Arial" charset="0"/>
                <a:ea typeface="宋体" pitchFamily="2" charset="-122"/>
              </a:rPr>
              <a:t>’</a:t>
            </a:r>
            <a:r>
              <a:rPr lang="en-US" altLang="zh-CN" sz="2400" smtClean="0">
                <a:ea typeface="宋体" pitchFamily="2" charset="-122"/>
              </a:rPr>
              <a:t>s database.  (Smith  </a:t>
            </a:r>
            <a:r>
              <a:rPr lang="en-US" altLang="zh-CN" sz="2400" smtClean="0">
                <a:ea typeface="宋体" pitchFamily="2" charset="-122"/>
                <a:sym typeface="Wingdings" pitchFamily="2" charset="2"/>
              </a:rPr>
              <a:t> SMITH ) </a:t>
            </a:r>
            <a:endParaRPr lang="en-US" altLang="zh-CN" sz="2400" smtClean="0">
              <a:ea typeface="宋体" pitchFamily="2" charset="-12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78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313F14-9A80-4D40-919E-45453A7D961E}" type="slidenum">
              <a:rPr lang="zh-CN" altLang="en-US" smtClean="0">
                <a:latin typeface="Times New Roman" pitchFamily="18" charset="0"/>
              </a:rPr>
              <a:pPr eaLnBrk="1" hangingPunct="1"/>
              <a:t>35</a:t>
            </a:fld>
            <a:endParaRPr lang="en-US" altLang="zh-CN" smtClean="0">
              <a:latin typeface="Times New Roman" pitchFamily="18" charset="0"/>
            </a:endParaRPr>
          </a:p>
        </p:txBody>
      </p:sp>
      <p:sp>
        <p:nvSpPr>
          <p:cNvPr id="37892" name="Rectangle 2"/>
          <p:cNvSpPr>
            <a:spLocks noGrp="1" noChangeArrowheads="1"/>
          </p:cNvSpPr>
          <p:nvPr>
            <p:ph type="title"/>
          </p:nvPr>
        </p:nvSpPr>
        <p:spPr/>
        <p:txBody>
          <a:bodyPr/>
          <a:lstStyle/>
          <a:p>
            <a:pPr eaLnBrk="1" hangingPunct="1"/>
            <a:r>
              <a:rPr lang="en-US" altLang="ko-KR" smtClean="0">
                <a:ea typeface="굴림" pitchFamily="34" charset="-127"/>
              </a:rPr>
              <a:t>HELP</a:t>
            </a:r>
          </a:p>
        </p:txBody>
      </p:sp>
      <p:sp>
        <p:nvSpPr>
          <p:cNvPr id="37893" name="Rectangle 3"/>
          <p:cNvSpPr>
            <a:spLocks noGrp="1" noChangeArrowheads="1"/>
          </p:cNvSpPr>
          <p:nvPr>
            <p:ph type="body" idx="1"/>
          </p:nvPr>
        </p:nvSpPr>
        <p:spPr/>
        <p:txBody>
          <a:bodyPr/>
          <a:lstStyle/>
          <a:p>
            <a:pPr eaLnBrk="1" hangingPunct="1">
              <a:lnSpc>
                <a:spcPct val="90000"/>
              </a:lnSpc>
            </a:pPr>
            <a:r>
              <a:rPr lang="en-US" altLang="ko-KR" smtClean="0">
                <a:ea typeface="굴림" pitchFamily="34" charset="-127"/>
              </a:rPr>
              <a:t>Bring printouts to office hours.</a:t>
            </a:r>
          </a:p>
          <a:p>
            <a:pPr eaLnBrk="1" hangingPunct="1">
              <a:lnSpc>
                <a:spcPct val="90000"/>
              </a:lnSpc>
            </a:pPr>
            <a:r>
              <a:rPr lang="en-US" altLang="ko-KR" smtClean="0">
                <a:ea typeface="굴림" pitchFamily="34" charset="-127"/>
              </a:rPr>
              <a:t>Email questions to Prof.+TAs (cs3516-ta “at” cs.wpi.edu), but do NOT expect immediate results, better to attend office hours.</a:t>
            </a:r>
            <a:endParaRPr lang="tr-TR" altLang="ko-KR" smtClean="0">
              <a:ea typeface="굴림" pitchFamily="34" charset="-127"/>
            </a:endParaRPr>
          </a:p>
          <a:p>
            <a:pPr eaLnBrk="1" hangingPunct="1">
              <a:lnSpc>
                <a:spcPct val="90000"/>
              </a:lnSpc>
            </a:pPr>
            <a:r>
              <a:rPr lang="en-US" altLang="ko-KR" sz="2000" smtClean="0">
                <a:solidFill>
                  <a:srgbClr val="3333CC"/>
                </a:solidFill>
                <a:ea typeface="굴림" pitchFamily="34" charset="-127"/>
              </a:rPr>
              <a:t>My Office Hours: Wed, 6-8pm; Fri, 1-3pm</a:t>
            </a:r>
          </a:p>
          <a:p>
            <a:pPr eaLnBrk="1" hangingPunct="1">
              <a:lnSpc>
                <a:spcPct val="90000"/>
              </a:lnSpc>
            </a:pPr>
            <a:r>
              <a:rPr lang="en-US" altLang="ko-KR" sz="2000" smtClean="0">
                <a:solidFill>
                  <a:srgbClr val="3333CC"/>
                </a:solidFill>
                <a:ea typeface="굴림" pitchFamily="34" charset="-127"/>
              </a:rPr>
              <a:t>Lei (Kevin) Cao</a:t>
            </a:r>
            <a:r>
              <a:rPr lang="tr-TR" altLang="ko-KR" sz="2000" smtClean="0">
                <a:solidFill>
                  <a:srgbClr val="3333CC"/>
                </a:solidFill>
                <a:ea typeface="굴림" pitchFamily="34" charset="-127"/>
              </a:rPr>
              <a:t>’s</a:t>
            </a:r>
            <a:r>
              <a:rPr lang="en-US" altLang="ko-KR" sz="2000" smtClean="0">
                <a:solidFill>
                  <a:srgbClr val="3333CC"/>
                </a:solidFill>
                <a:ea typeface="굴림" pitchFamily="34" charset="-127"/>
              </a:rPr>
              <a:t> Office Hours: Sun, 6-8pm; Mon, 4-6pm</a:t>
            </a:r>
          </a:p>
          <a:p>
            <a:pPr eaLnBrk="1" hangingPunct="1">
              <a:lnSpc>
                <a:spcPct val="90000"/>
              </a:lnSpc>
            </a:pPr>
            <a:r>
              <a:rPr lang="en-US" altLang="ko-KR" smtClean="0">
                <a:ea typeface="굴림" pitchFamily="34" charset="-127"/>
              </a:rPr>
              <a:t>We do have a class mailing list that could be used as a last resort.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89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1CECE9-2D28-4B41-A66B-705DE8E7F703}" type="slidenum">
              <a:rPr lang="zh-CN" altLang="en-US" smtClean="0">
                <a:latin typeface="Times New Roman" pitchFamily="18" charset="0"/>
              </a:rPr>
              <a:pPr eaLnBrk="1" hangingPunct="1"/>
              <a:t>36</a:t>
            </a:fld>
            <a:endParaRPr lang="en-US" altLang="zh-CN" smtClean="0">
              <a:latin typeface="Times New Roman" pitchFamily="18" charset="0"/>
            </a:endParaRPr>
          </a:p>
        </p:txBody>
      </p:sp>
      <p:sp>
        <p:nvSpPr>
          <p:cNvPr id="38916" name="Rectangle 2"/>
          <p:cNvSpPr>
            <a:spLocks noGrp="1" noChangeArrowheads="1"/>
          </p:cNvSpPr>
          <p:nvPr>
            <p:ph type="title"/>
          </p:nvPr>
        </p:nvSpPr>
        <p:spPr>
          <a:xfrm>
            <a:off x="1143000" y="2362200"/>
            <a:ext cx="7772400" cy="1143000"/>
          </a:xfrm>
        </p:spPr>
        <p:txBody>
          <a:bodyPr/>
          <a:lstStyle/>
          <a:p>
            <a:pPr eaLnBrk="1" hangingPunct="1"/>
            <a:r>
              <a:rPr lang="en-US" altLang="zh-CN" smtClean="0">
                <a:ea typeface="宋体" pitchFamily="2" charset="-122"/>
              </a:rPr>
              <a:t>Questions?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99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50EEA46-D47B-4CFA-9963-279B6B8F7AE0}" type="slidenum">
              <a:rPr lang="zh-CN" altLang="en-US" smtClean="0">
                <a:latin typeface="Times New Roman" pitchFamily="18" charset="0"/>
              </a:rPr>
              <a:pPr eaLnBrk="1" hangingPunct="1"/>
              <a:t>37</a:t>
            </a:fld>
            <a:endParaRPr lang="en-US" altLang="zh-CN" smtClean="0">
              <a:latin typeface="Times New Roman" pitchFamily="18" charset="0"/>
            </a:endParaRPr>
          </a:p>
        </p:txBody>
      </p:sp>
      <p:sp>
        <p:nvSpPr>
          <p:cNvPr id="39940" name="Rectangle 2"/>
          <p:cNvSpPr>
            <a:spLocks noGrp="1" noChangeArrowheads="1"/>
          </p:cNvSpPr>
          <p:nvPr>
            <p:ph type="title"/>
          </p:nvPr>
        </p:nvSpPr>
        <p:spPr/>
        <p:txBody>
          <a:bodyPr/>
          <a:lstStyle/>
          <a:p>
            <a:pPr eaLnBrk="1" hangingPunct="1"/>
            <a:r>
              <a:rPr lang="en-US" altLang="zh-CN" smtClean="0">
                <a:ea typeface="宋体" pitchFamily="2" charset="-122"/>
              </a:rPr>
              <a:t>More Tips: file and stdio</a:t>
            </a:r>
          </a:p>
        </p:txBody>
      </p:sp>
      <p:sp>
        <p:nvSpPr>
          <p:cNvPr id="39941" name="Rectangle 3"/>
          <p:cNvSpPr>
            <a:spLocks noGrp="1" noChangeArrowheads="1"/>
          </p:cNvSpPr>
          <p:nvPr>
            <p:ph type="body" idx="1"/>
          </p:nvPr>
        </p:nvSpPr>
        <p:spPr/>
        <p:txBody>
          <a:bodyPr/>
          <a:lstStyle/>
          <a:p>
            <a:pPr eaLnBrk="1" hangingPunct="1">
              <a:lnSpc>
                <a:spcPct val="80000"/>
              </a:lnSpc>
            </a:pPr>
            <a:r>
              <a:rPr lang="en-US" altLang="zh-CN" sz="2800" smtClean="0">
                <a:ea typeface="宋体" pitchFamily="2" charset="-122"/>
              </a:rPr>
              <a:t>In Linux, a device could be treated as a file.</a:t>
            </a:r>
          </a:p>
          <a:p>
            <a:pPr eaLnBrk="1" hangingPunct="1">
              <a:lnSpc>
                <a:spcPct val="80000"/>
              </a:lnSpc>
              <a:buFontTx/>
              <a:buNone/>
            </a:pPr>
            <a:r>
              <a:rPr lang="en-US" altLang="zh-CN" sz="2800" smtClean="0">
                <a:ea typeface="宋体" pitchFamily="2" charset="-122"/>
              </a:rPr>
              <a:t>  	For example, the standard input device could be handled as a file. </a:t>
            </a:r>
          </a:p>
          <a:p>
            <a:pPr eaLnBrk="1" hangingPunct="1">
              <a:lnSpc>
                <a:spcPct val="80000"/>
              </a:lnSpc>
              <a:buFontTx/>
              <a:buNone/>
            </a:pPr>
            <a:r>
              <a:rPr lang="en-US" altLang="zh-CN" sz="2000" smtClean="0">
                <a:ea typeface="宋体" pitchFamily="2" charset="-122"/>
              </a:rPr>
              <a:t>/* fgets() will read a line from the keyboard. */</a:t>
            </a:r>
          </a:p>
          <a:p>
            <a:pPr eaLnBrk="1" hangingPunct="1">
              <a:lnSpc>
                <a:spcPct val="80000"/>
              </a:lnSpc>
              <a:buFontTx/>
              <a:buNone/>
            </a:pPr>
            <a:r>
              <a:rPr lang="en-US" altLang="zh-CN" sz="2000" smtClean="0">
                <a:solidFill>
                  <a:srgbClr val="3333CC"/>
                </a:solidFill>
                <a:ea typeface="宋体" pitchFamily="2" charset="-122"/>
              </a:rPr>
              <a:t>  </a:t>
            </a:r>
            <a:r>
              <a:rPr lang="en-US" altLang="zh-CN" sz="2000" smtClean="0">
                <a:solidFill>
                  <a:srgbClr val="FF5050"/>
                </a:solidFill>
                <a:ea typeface="宋体" pitchFamily="2" charset="-122"/>
              </a:rPr>
              <a:t>            </a:t>
            </a:r>
            <a:r>
              <a:rPr lang="en-US" altLang="zh-CN" sz="2000" smtClean="0">
                <a:solidFill>
                  <a:srgbClr val="3333CC"/>
                </a:solidFill>
                <a:ea typeface="宋体" pitchFamily="2" charset="-122"/>
              </a:rPr>
              <a:t>fp=stdin;</a:t>
            </a:r>
          </a:p>
          <a:p>
            <a:pPr eaLnBrk="1" hangingPunct="1">
              <a:lnSpc>
                <a:spcPct val="80000"/>
              </a:lnSpc>
              <a:buFontTx/>
              <a:buNone/>
            </a:pPr>
            <a:r>
              <a:rPr lang="en-US" altLang="zh-CN" sz="2000" smtClean="0">
                <a:solidFill>
                  <a:srgbClr val="3333CC"/>
                </a:solidFill>
                <a:ea typeface="宋体" pitchFamily="2" charset="-122"/>
              </a:rPr>
              <a:t>		 </a:t>
            </a:r>
            <a:r>
              <a:rPr lang="en-US" altLang="zh-CN" sz="2000" smtClean="0">
                <a:ea typeface="宋体" pitchFamily="2" charset="-122"/>
              </a:rPr>
              <a:t>fgets(buffer, buffer_len, fp);</a:t>
            </a:r>
          </a:p>
          <a:p>
            <a:pPr eaLnBrk="1" hangingPunct="1">
              <a:lnSpc>
                <a:spcPct val="80000"/>
              </a:lnSpc>
              <a:buFontTx/>
              <a:buNone/>
            </a:pPr>
            <a:endParaRPr lang="en-US" altLang="zh-CN" sz="2000" smtClean="0">
              <a:ea typeface="宋体" pitchFamily="2" charset="-122"/>
            </a:endParaRPr>
          </a:p>
          <a:p>
            <a:pPr eaLnBrk="1" hangingPunct="1">
              <a:lnSpc>
                <a:spcPct val="80000"/>
              </a:lnSpc>
              <a:buFontTx/>
              <a:buNone/>
            </a:pPr>
            <a:r>
              <a:rPr lang="en-US" altLang="zh-CN" sz="2000" smtClean="0">
                <a:ea typeface="宋体" pitchFamily="2" charset="-122"/>
              </a:rPr>
              <a:t>/* next  fgets() will read a line from the file named </a:t>
            </a:r>
            <a:r>
              <a:rPr lang="en-US" altLang="zh-CN" sz="2000" smtClean="0">
                <a:latin typeface="Arial" charset="0"/>
                <a:ea typeface="宋体" pitchFamily="2" charset="-122"/>
              </a:rPr>
              <a:t>“</a:t>
            </a:r>
            <a:r>
              <a:rPr lang="en-US" altLang="zh-CN" sz="2000" smtClean="0">
                <a:ea typeface="宋体" pitchFamily="2" charset="-122"/>
              </a:rPr>
              <a:t>script.txt</a:t>
            </a:r>
            <a:r>
              <a:rPr lang="en-US" altLang="zh-CN" sz="2000" smtClean="0">
                <a:latin typeface="Arial" charset="0"/>
                <a:ea typeface="宋体" pitchFamily="2" charset="-122"/>
              </a:rPr>
              <a:t>”</a:t>
            </a:r>
            <a:r>
              <a:rPr lang="en-US" altLang="zh-CN" sz="2000" smtClean="0">
                <a:ea typeface="宋体" pitchFamily="2" charset="-122"/>
              </a:rPr>
              <a:t>. */</a:t>
            </a:r>
          </a:p>
          <a:p>
            <a:pPr eaLnBrk="1" hangingPunct="1">
              <a:lnSpc>
                <a:spcPct val="80000"/>
              </a:lnSpc>
              <a:buFontTx/>
              <a:buNone/>
            </a:pPr>
            <a:r>
              <a:rPr lang="en-US" altLang="zh-CN" sz="2000" smtClean="0">
                <a:ea typeface="宋体" pitchFamily="2" charset="-122"/>
              </a:rPr>
              <a:t>              </a:t>
            </a:r>
            <a:r>
              <a:rPr lang="en-US" altLang="zh-CN" sz="2000" smtClean="0">
                <a:solidFill>
                  <a:srgbClr val="3333CC"/>
                </a:solidFill>
                <a:ea typeface="宋体" pitchFamily="2" charset="-122"/>
              </a:rPr>
              <a:t>fp=fopen(</a:t>
            </a:r>
            <a:r>
              <a:rPr lang="en-US" altLang="zh-CN" sz="2000" smtClean="0">
                <a:solidFill>
                  <a:srgbClr val="3333CC"/>
                </a:solidFill>
                <a:latin typeface="Arial" charset="0"/>
                <a:ea typeface="宋体" pitchFamily="2" charset="-122"/>
              </a:rPr>
              <a:t>“</a:t>
            </a:r>
            <a:r>
              <a:rPr lang="en-US" altLang="zh-CN" sz="2000" smtClean="0">
                <a:solidFill>
                  <a:srgbClr val="3333CC"/>
                </a:solidFill>
                <a:ea typeface="宋体" pitchFamily="2" charset="-122"/>
              </a:rPr>
              <a:t>script.txt</a:t>
            </a:r>
            <a:r>
              <a:rPr lang="en-US" altLang="zh-CN" sz="2000" smtClean="0">
                <a:solidFill>
                  <a:srgbClr val="3333CC"/>
                </a:solidFill>
                <a:latin typeface="Arial" charset="0"/>
                <a:ea typeface="宋体" pitchFamily="2" charset="-122"/>
              </a:rPr>
              <a:t>”</a:t>
            </a:r>
            <a:r>
              <a:rPr lang="en-US" altLang="zh-CN" sz="2000" smtClean="0">
                <a:solidFill>
                  <a:srgbClr val="3333CC"/>
                </a:solidFill>
                <a:ea typeface="宋体" pitchFamily="2" charset="-122"/>
              </a:rPr>
              <a:t>, </a:t>
            </a:r>
            <a:r>
              <a:rPr lang="en-US" altLang="zh-CN" sz="2000" smtClean="0">
                <a:solidFill>
                  <a:srgbClr val="3333CC"/>
                </a:solidFill>
                <a:latin typeface="Arial" charset="0"/>
                <a:ea typeface="宋体" pitchFamily="2" charset="-122"/>
              </a:rPr>
              <a:t>“</a:t>
            </a:r>
            <a:r>
              <a:rPr lang="en-US" altLang="zh-CN" sz="2000" smtClean="0">
                <a:solidFill>
                  <a:srgbClr val="3333CC"/>
                </a:solidFill>
                <a:ea typeface="宋体" pitchFamily="2" charset="-122"/>
              </a:rPr>
              <a:t>r</a:t>
            </a:r>
            <a:r>
              <a:rPr lang="en-US" altLang="zh-CN" sz="2000" smtClean="0">
                <a:solidFill>
                  <a:srgbClr val="3333CC"/>
                </a:solidFill>
                <a:latin typeface="Arial" charset="0"/>
                <a:ea typeface="宋体" pitchFamily="2" charset="-122"/>
              </a:rPr>
              <a:t>”</a:t>
            </a:r>
            <a:r>
              <a:rPr lang="en-US" altLang="zh-CN" sz="2000" smtClean="0">
                <a:solidFill>
                  <a:srgbClr val="3333CC"/>
                </a:solidFill>
                <a:ea typeface="宋体" pitchFamily="2" charset="-122"/>
              </a:rPr>
              <a:t>);</a:t>
            </a:r>
            <a:r>
              <a:rPr lang="en-US" altLang="zh-CN" sz="2000" smtClean="0">
                <a:ea typeface="宋体" pitchFamily="2" charset="-122"/>
              </a:rPr>
              <a:t>    </a:t>
            </a:r>
          </a:p>
          <a:p>
            <a:pPr eaLnBrk="1" hangingPunct="1">
              <a:lnSpc>
                <a:spcPct val="80000"/>
              </a:lnSpc>
              <a:buFontTx/>
              <a:buNone/>
            </a:pPr>
            <a:r>
              <a:rPr lang="en-US" altLang="zh-CN" sz="2000" smtClean="0">
                <a:solidFill>
                  <a:srgbClr val="3333CC"/>
                </a:solidFill>
                <a:ea typeface="宋体" pitchFamily="2" charset="-122"/>
              </a:rPr>
              <a:t>		 </a:t>
            </a:r>
            <a:r>
              <a:rPr lang="en-US" altLang="zh-CN" sz="2000" smtClean="0">
                <a:ea typeface="宋体" pitchFamily="2" charset="-122"/>
              </a:rPr>
              <a:t>fgets(buffer, buffer_len, fp);</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4096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7346C3-D62C-4B30-995C-591709EBACB5}" type="slidenum">
              <a:rPr lang="zh-CN" altLang="en-US" smtClean="0">
                <a:latin typeface="Times New Roman" pitchFamily="18" charset="0"/>
              </a:rPr>
              <a:pPr eaLnBrk="1" hangingPunct="1"/>
              <a:t>38</a:t>
            </a:fld>
            <a:endParaRPr lang="en-US" altLang="zh-CN" smtClean="0">
              <a:latin typeface="Times New Roman" pitchFamily="18" charset="0"/>
            </a:endParaRPr>
          </a:p>
        </p:txBody>
      </p:sp>
      <p:sp>
        <p:nvSpPr>
          <p:cNvPr id="40964" name="Rectangle 2"/>
          <p:cNvSpPr>
            <a:spLocks noGrp="1" noChangeArrowheads="1"/>
          </p:cNvSpPr>
          <p:nvPr>
            <p:ph type="title"/>
          </p:nvPr>
        </p:nvSpPr>
        <p:spPr/>
        <p:txBody>
          <a:bodyPr/>
          <a:lstStyle/>
          <a:p>
            <a:pPr eaLnBrk="1" hangingPunct="1"/>
            <a:r>
              <a:rPr lang="en-US" altLang="zh-CN" smtClean="0">
                <a:ea typeface="宋体" pitchFamily="2" charset="-122"/>
              </a:rPr>
              <a:t>References</a:t>
            </a:r>
          </a:p>
        </p:txBody>
      </p:sp>
      <p:sp>
        <p:nvSpPr>
          <p:cNvPr id="40965" name="Rectangle 3"/>
          <p:cNvSpPr>
            <a:spLocks noGrp="1" noChangeArrowheads="1"/>
          </p:cNvSpPr>
          <p:nvPr>
            <p:ph type="body" idx="1"/>
          </p:nvPr>
        </p:nvSpPr>
        <p:spPr/>
        <p:txBody>
          <a:bodyPr/>
          <a:lstStyle/>
          <a:p>
            <a:pPr eaLnBrk="1" hangingPunct="1">
              <a:lnSpc>
                <a:spcPct val="80000"/>
              </a:lnSpc>
            </a:pPr>
            <a:r>
              <a:rPr lang="en-US" altLang="zh-CN" sz="2000" smtClean="0">
                <a:ea typeface="宋体" pitchFamily="2" charset="-122"/>
              </a:rPr>
              <a:t>Beej's Guide to Network Programming</a:t>
            </a:r>
          </a:p>
          <a:p>
            <a:pPr eaLnBrk="1" hangingPunct="1">
              <a:lnSpc>
                <a:spcPct val="80000"/>
              </a:lnSpc>
            </a:pPr>
            <a:r>
              <a:rPr lang="en-US" altLang="zh-CN" sz="2000" smtClean="0">
                <a:ea typeface="宋体" pitchFamily="2" charset="-122"/>
              </a:rPr>
              <a:t>The GNU C Library</a:t>
            </a:r>
          </a:p>
          <a:p>
            <a:pPr eaLnBrk="1" hangingPunct="1">
              <a:lnSpc>
                <a:spcPct val="80000"/>
              </a:lnSpc>
            </a:pPr>
            <a:r>
              <a:rPr lang="en-US" altLang="zh-CN" sz="2000" smtClean="0">
                <a:ea typeface="宋体" pitchFamily="2" charset="-122"/>
              </a:rPr>
              <a:t>IBM iSeries Information Center</a:t>
            </a:r>
          </a:p>
          <a:p>
            <a:pPr eaLnBrk="1" hangingPunct="1">
              <a:lnSpc>
                <a:spcPct val="80000"/>
              </a:lnSpc>
            </a:pPr>
            <a:r>
              <a:rPr lang="en-US" altLang="zh-CN" sz="2000" smtClean="0">
                <a:ea typeface="宋体" pitchFamily="2" charset="-122"/>
              </a:rPr>
              <a:t>The Open Group Base Specifications</a:t>
            </a:r>
          </a:p>
          <a:p>
            <a:pPr eaLnBrk="1" hangingPunct="1">
              <a:lnSpc>
                <a:spcPct val="80000"/>
              </a:lnSpc>
            </a:pPr>
            <a:r>
              <a:rPr lang="en-US" altLang="zh-CN" sz="2000" smtClean="0">
                <a:ea typeface="宋体" pitchFamily="2" charset="-122"/>
              </a:rPr>
              <a:t>Wikipedia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61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1D02F5-C519-463C-8965-DB62FFA73128}" type="slidenum">
              <a:rPr lang="zh-CN" altLang="en-US" smtClean="0">
                <a:latin typeface="Times New Roman" pitchFamily="18" charset="0"/>
              </a:rPr>
              <a:pPr eaLnBrk="1" hangingPunct="1"/>
              <a:t>4</a:t>
            </a:fld>
            <a:endParaRPr lang="en-US" altLang="zh-CN" smtClean="0">
              <a:latin typeface="Times New Roman" pitchFamily="18" charset="0"/>
            </a:endParaRPr>
          </a:p>
        </p:txBody>
      </p:sp>
      <p:sp>
        <p:nvSpPr>
          <p:cNvPr id="6148" name="Rectangle 2"/>
          <p:cNvSpPr>
            <a:spLocks noGrp="1" noChangeArrowheads="1"/>
          </p:cNvSpPr>
          <p:nvPr>
            <p:ph type="title"/>
          </p:nvPr>
        </p:nvSpPr>
        <p:spPr/>
        <p:txBody>
          <a:bodyPr/>
          <a:lstStyle/>
          <a:p>
            <a:pPr eaLnBrk="1" hangingPunct="1"/>
            <a:r>
              <a:rPr lang="en-US" altLang="zh-CN" smtClean="0">
                <a:ea typeface="宋体" pitchFamily="2" charset="-122"/>
              </a:rPr>
              <a:t>Project 1 missions (in handout)</a:t>
            </a:r>
            <a:endParaRPr lang="zh-CN" altLang="en-US" smtClean="0">
              <a:ea typeface="宋体" pitchFamily="2" charset="-122"/>
            </a:endParaRPr>
          </a:p>
        </p:txBody>
      </p:sp>
      <p:sp>
        <p:nvSpPr>
          <p:cNvPr id="6149" name="Rectangle 3"/>
          <p:cNvSpPr>
            <a:spLocks noGrp="1" noChangeArrowheads="1"/>
          </p:cNvSpPr>
          <p:nvPr>
            <p:ph type="body" idx="1"/>
          </p:nvPr>
        </p:nvSpPr>
        <p:spPr/>
        <p:txBody>
          <a:bodyPr/>
          <a:lstStyle/>
          <a:p>
            <a:pPr eaLnBrk="1" hangingPunct="1"/>
            <a:r>
              <a:rPr lang="en-US" altLang="zh-CN" smtClean="0">
                <a:ea typeface="宋体" pitchFamily="2" charset="-122"/>
              </a:rPr>
              <a:t>The Client:</a:t>
            </a:r>
          </a:p>
          <a:p>
            <a:pPr marL="990600" lvl="1" indent="-533400" eaLnBrk="1" hangingPunct="1">
              <a:buFontTx/>
              <a:buAutoNum type="arabicPeriod"/>
            </a:pPr>
            <a:r>
              <a:rPr lang="en-US" altLang="zh-CN" smtClean="0">
                <a:ea typeface="宋体" pitchFamily="2" charset="-122"/>
              </a:rPr>
              <a:t>Reading a command from a script file or from console.</a:t>
            </a:r>
          </a:p>
          <a:p>
            <a:pPr marL="990600" lvl="1" indent="-533400" eaLnBrk="1" hangingPunct="1">
              <a:buFontTx/>
              <a:buAutoNum type="arabicPeriod"/>
            </a:pPr>
            <a:r>
              <a:rPr lang="en-US" altLang="zh-CN" smtClean="0">
                <a:ea typeface="宋体" pitchFamily="2" charset="-122"/>
              </a:rPr>
              <a:t>Sending the command to the server.</a:t>
            </a:r>
          </a:p>
          <a:p>
            <a:pPr marL="990600" lvl="1" indent="-533400" eaLnBrk="1" hangingPunct="1">
              <a:buFontTx/>
              <a:buAutoNum type="arabicPeriod"/>
            </a:pPr>
            <a:r>
              <a:rPr lang="en-US" altLang="zh-CN" smtClean="0">
                <a:ea typeface="宋体" pitchFamily="2" charset="-122"/>
              </a:rPr>
              <a:t>Receiving and displaying the information from the server. </a:t>
            </a:r>
          </a:p>
          <a:p>
            <a:pPr marL="990600" lvl="1" indent="-533400" eaLnBrk="1" hangingPunct="1">
              <a:buFontTx/>
              <a:buAutoNum type="arabicPeriod"/>
            </a:pPr>
            <a:r>
              <a:rPr lang="en-US" altLang="zh-CN" smtClean="0">
                <a:ea typeface="宋体" pitchFamily="2" charset="-122"/>
              </a:rPr>
              <a:t>Writing the results to the log file </a:t>
            </a:r>
            <a:r>
              <a:rPr lang="en-US" altLang="zh-CN" i="1" smtClean="0">
                <a:ea typeface="宋体" pitchFamily="2" charset="-122"/>
              </a:rPr>
              <a:t>LClient.log.</a:t>
            </a:r>
          </a:p>
          <a:p>
            <a:pPr marL="990600" lvl="1" indent="-533400" eaLnBrk="1" hangingPunct="1"/>
            <a:endParaRPr lang="en-US" altLang="zh-CN" i="1" smtClean="0">
              <a:ea typeface="宋体" pitchFamily="2" charset="-122"/>
            </a:endParaRPr>
          </a:p>
          <a:p>
            <a:pPr marL="990600" lvl="1" indent="-533400" eaLnBrk="1" hangingPunct="1">
              <a:buFontTx/>
              <a:buAutoNum type="arabicPeriod"/>
            </a:pPr>
            <a:endParaRPr lang="en-US" altLang="zh-CN" smtClean="0">
              <a:ea typeface="宋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71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CD6E91-10AF-4CE2-8FF2-76B3991480BC}" type="slidenum">
              <a:rPr lang="zh-CN" altLang="en-US" smtClean="0">
                <a:latin typeface="Times New Roman" pitchFamily="18" charset="0"/>
              </a:rPr>
              <a:pPr eaLnBrk="1" hangingPunct="1"/>
              <a:t>5</a:t>
            </a:fld>
            <a:endParaRPr lang="en-US" altLang="zh-CN" smtClean="0">
              <a:latin typeface="Times New Roman" pitchFamily="18" charset="0"/>
            </a:endParaRPr>
          </a:p>
        </p:txBody>
      </p:sp>
      <p:sp>
        <p:nvSpPr>
          <p:cNvPr id="7172" name="Rectangle 2"/>
          <p:cNvSpPr>
            <a:spLocks noGrp="1" noChangeArrowheads="1"/>
          </p:cNvSpPr>
          <p:nvPr>
            <p:ph type="title"/>
          </p:nvPr>
        </p:nvSpPr>
        <p:spPr/>
        <p:txBody>
          <a:bodyPr/>
          <a:lstStyle/>
          <a:p>
            <a:pPr eaLnBrk="1" hangingPunct="1"/>
            <a:r>
              <a:rPr lang="en-US" altLang="zh-CN" smtClean="0">
                <a:ea typeface="宋体" pitchFamily="2" charset="-122"/>
              </a:rPr>
              <a:t>Project 1 missions (in handout)</a:t>
            </a:r>
            <a:endParaRPr lang="zh-CN" altLang="en-US" smtClean="0">
              <a:ea typeface="宋体" pitchFamily="2" charset="-122"/>
            </a:endParaRPr>
          </a:p>
        </p:txBody>
      </p:sp>
      <p:sp>
        <p:nvSpPr>
          <p:cNvPr id="7173" name="Rectangle 3"/>
          <p:cNvSpPr>
            <a:spLocks noGrp="1" noChangeArrowheads="1"/>
          </p:cNvSpPr>
          <p:nvPr>
            <p:ph type="body" idx="1"/>
          </p:nvPr>
        </p:nvSpPr>
        <p:spPr/>
        <p:txBody>
          <a:bodyPr/>
          <a:lstStyle/>
          <a:p>
            <a:pPr eaLnBrk="1" hangingPunct="1"/>
            <a:r>
              <a:rPr lang="en-US" altLang="zh-CN" smtClean="0">
                <a:ea typeface="宋体" pitchFamily="2" charset="-122"/>
              </a:rPr>
              <a:t>Server:</a:t>
            </a:r>
          </a:p>
          <a:p>
            <a:pPr marL="971550" lvl="1" indent="-514350" eaLnBrk="1" hangingPunct="1">
              <a:buFont typeface="Comic Sans MS" pitchFamily="66" charset="0"/>
              <a:buAutoNum type="arabicPeriod"/>
            </a:pPr>
            <a:r>
              <a:rPr lang="en-US" altLang="zh-CN" smtClean="0">
                <a:ea typeface="宋体" pitchFamily="2" charset="-122"/>
              </a:rPr>
              <a:t>Processing the command from the client and return the result to the client.</a:t>
            </a:r>
          </a:p>
          <a:p>
            <a:pPr marL="971550" lvl="1" indent="-514350" eaLnBrk="1" hangingPunct="1">
              <a:buFont typeface="Comic Sans MS" pitchFamily="66" charset="0"/>
              <a:buAutoNum type="arabicPeriod"/>
            </a:pPr>
            <a:r>
              <a:rPr lang="en-US" altLang="zh-CN" smtClean="0">
                <a:ea typeface="宋体" pitchFamily="2" charset="-122"/>
              </a:rPr>
              <a:t>Maintaining the records to keep the location information.</a:t>
            </a:r>
          </a:p>
          <a:p>
            <a:pPr marL="971550" lvl="1" indent="-514350" eaLnBrk="1" hangingPunct="1">
              <a:buFont typeface="Comic Sans MS" pitchFamily="66" charset="0"/>
              <a:buAutoNum type="arabicPeriod"/>
            </a:pPr>
            <a:r>
              <a:rPr lang="en-US" altLang="zh-CN" smtClean="0">
                <a:ea typeface="宋体" pitchFamily="2" charset="-122"/>
              </a:rPr>
              <a:t>Writing the complete database to the file </a:t>
            </a:r>
            <a:r>
              <a:rPr lang="en-US" altLang="zh-CN" i="1" smtClean="0">
                <a:ea typeface="宋体" pitchFamily="2" charset="-122"/>
              </a:rPr>
              <a:t>LDatabase.txt</a:t>
            </a:r>
            <a:r>
              <a:rPr lang="en-US" altLang="zh-CN" smtClean="0">
                <a:ea typeface="宋体" pitchFamily="2" charset="-122"/>
              </a:rPr>
              <a:t> when the server received the </a:t>
            </a:r>
            <a:r>
              <a:rPr lang="en-US" altLang="zh-CN" smtClean="0">
                <a:latin typeface="Arial" charset="0"/>
                <a:ea typeface="宋体" pitchFamily="2" charset="-122"/>
              </a:rPr>
              <a:t>“</a:t>
            </a:r>
            <a:r>
              <a:rPr lang="en-US" altLang="zh-CN" smtClean="0">
                <a:solidFill>
                  <a:srgbClr val="3333CC"/>
                </a:solidFill>
                <a:ea typeface="宋体" pitchFamily="2" charset="-122"/>
              </a:rPr>
              <a:t>quit EOF</a:t>
            </a:r>
            <a:r>
              <a:rPr lang="en-US" altLang="zh-CN" smtClean="0">
                <a:latin typeface="Arial" charset="0"/>
                <a:ea typeface="宋体" pitchFamily="2" charset="-122"/>
              </a:rPr>
              <a:t>”</a:t>
            </a:r>
            <a:r>
              <a:rPr lang="en-US" altLang="zh-CN" smtClean="0">
                <a:ea typeface="宋体" pitchFamily="2" charset="-122"/>
              </a:rPr>
              <a:t> command.</a:t>
            </a:r>
          </a:p>
          <a:p>
            <a:pPr eaLnBrk="1" hangingPunct="1"/>
            <a:endParaRPr lang="zh-CN" altLang="en-US" smtClean="0">
              <a:ea typeface="宋体"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81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8FC66D-FFEA-4188-95A9-7FA1B930DE9F}" type="slidenum">
              <a:rPr lang="zh-CN" altLang="en-US" smtClean="0">
                <a:latin typeface="Times New Roman" pitchFamily="18" charset="0"/>
              </a:rPr>
              <a:pPr eaLnBrk="1" hangingPunct="1"/>
              <a:t>6</a:t>
            </a:fld>
            <a:endParaRPr lang="en-US" altLang="zh-CN" smtClean="0">
              <a:latin typeface="Times New Roman" pitchFamily="18" charset="0"/>
            </a:endParaRPr>
          </a:p>
        </p:txBody>
      </p:sp>
      <p:sp>
        <p:nvSpPr>
          <p:cNvPr id="8196" name="Rectangle 2"/>
          <p:cNvSpPr>
            <a:spLocks noGrp="1" noChangeArrowheads="1"/>
          </p:cNvSpPr>
          <p:nvPr>
            <p:ph type="title"/>
          </p:nvPr>
        </p:nvSpPr>
        <p:spPr/>
        <p:txBody>
          <a:bodyPr/>
          <a:lstStyle/>
          <a:p>
            <a:pPr eaLnBrk="1" hangingPunct="1"/>
            <a:r>
              <a:rPr lang="en-US" altLang="zh-CN" smtClean="0">
                <a:ea typeface="宋体" pitchFamily="2" charset="-122"/>
              </a:rPr>
              <a:t>Outline</a:t>
            </a:r>
          </a:p>
        </p:txBody>
      </p:sp>
      <p:sp>
        <p:nvSpPr>
          <p:cNvPr id="8197" name="Rectangle 3"/>
          <p:cNvSpPr>
            <a:spLocks noGrp="1" noChangeArrowheads="1"/>
          </p:cNvSpPr>
          <p:nvPr>
            <p:ph type="body" idx="1"/>
          </p:nvPr>
        </p:nvSpPr>
        <p:spPr/>
        <p:txBody>
          <a:bodyPr/>
          <a:lstStyle/>
          <a:p>
            <a:pPr eaLnBrk="1" hangingPunct="1"/>
            <a:r>
              <a:rPr lang="en-US" altLang="zh-CN" smtClean="0">
                <a:ea typeface="宋体" pitchFamily="2" charset="-122"/>
              </a:rPr>
              <a:t>Project 1 Overview</a:t>
            </a:r>
          </a:p>
          <a:p>
            <a:pPr eaLnBrk="1" hangingPunct="1"/>
            <a:r>
              <a:rPr lang="en-US" altLang="zh-CN" u="sng" smtClean="0">
                <a:solidFill>
                  <a:schemeClr val="hlink"/>
                </a:solidFill>
                <a:ea typeface="宋体" pitchFamily="2" charset="-122"/>
              </a:rPr>
              <a:t>Unix Network Programming</a:t>
            </a:r>
          </a:p>
          <a:p>
            <a:pPr lvl="1" eaLnBrk="1" hangingPunct="1"/>
            <a:r>
              <a:rPr lang="en-US" altLang="zh-CN" smtClean="0">
                <a:ea typeface="宋体" pitchFamily="2" charset="-122"/>
              </a:rPr>
              <a:t>TCP Client</a:t>
            </a:r>
          </a:p>
          <a:p>
            <a:pPr lvl="1" eaLnBrk="1" hangingPunct="1"/>
            <a:r>
              <a:rPr lang="en-US" altLang="zh-CN" smtClean="0">
                <a:ea typeface="宋体" pitchFamily="2" charset="-122"/>
              </a:rPr>
              <a:t>TCP Server</a:t>
            </a:r>
          </a:p>
          <a:p>
            <a:pPr eaLnBrk="1" hangingPunct="1"/>
            <a:r>
              <a:rPr lang="en-US" altLang="zh-CN" smtClean="0">
                <a:ea typeface="宋体" pitchFamily="2" charset="-122"/>
              </a:rPr>
              <a:t>Processing commands</a:t>
            </a:r>
          </a:p>
          <a:p>
            <a:pPr eaLnBrk="1" hangingPunct="1"/>
            <a:r>
              <a:rPr lang="en-US" altLang="zh-CN" smtClean="0">
                <a:ea typeface="宋体" pitchFamily="2" charset="-122"/>
              </a:rPr>
              <a:t>How to find help and other tips.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1"/>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9219"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ADDE5D-0816-41C5-86F5-656AB0A8FF72}" type="slidenum">
              <a:rPr lang="zh-CN" altLang="en-US" smtClean="0">
                <a:latin typeface="Times New Roman" pitchFamily="18" charset="0"/>
              </a:rPr>
              <a:pPr eaLnBrk="1" hangingPunct="1"/>
              <a:t>7</a:t>
            </a:fld>
            <a:endParaRPr lang="en-US" altLang="zh-CN" smtClean="0">
              <a:latin typeface="Times New Roman" pitchFamily="18" charset="0"/>
            </a:endParaRPr>
          </a:p>
        </p:txBody>
      </p:sp>
      <p:grpSp>
        <p:nvGrpSpPr>
          <p:cNvPr id="9220" name="Group 2"/>
          <p:cNvGrpSpPr>
            <a:grpSpLocks/>
          </p:cNvGrpSpPr>
          <p:nvPr/>
        </p:nvGrpSpPr>
        <p:grpSpPr bwMode="auto">
          <a:xfrm>
            <a:off x="1066800" y="304800"/>
            <a:ext cx="5048250" cy="5754688"/>
            <a:chOff x="326" y="29"/>
            <a:chExt cx="3721" cy="4031"/>
          </a:xfrm>
        </p:grpSpPr>
        <p:sp>
          <p:nvSpPr>
            <p:cNvPr id="9222" name="Line 3"/>
            <p:cNvSpPr>
              <a:spLocks noChangeShapeType="1"/>
            </p:cNvSpPr>
            <p:nvPr/>
          </p:nvSpPr>
          <p:spPr bwMode="auto">
            <a:xfrm>
              <a:off x="3648" y="3072"/>
              <a:ext cx="0" cy="72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23" name="Rectangle 4"/>
            <p:cNvSpPr>
              <a:spLocks noChangeArrowheads="1"/>
            </p:cNvSpPr>
            <p:nvPr/>
          </p:nvSpPr>
          <p:spPr bwMode="auto">
            <a:xfrm>
              <a:off x="3398" y="3782"/>
              <a:ext cx="581"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read()</a:t>
              </a:r>
            </a:p>
          </p:txBody>
        </p:sp>
        <p:sp>
          <p:nvSpPr>
            <p:cNvPr id="9224" name="Rectangle 5"/>
            <p:cNvSpPr>
              <a:spLocks noChangeArrowheads="1"/>
            </p:cNvSpPr>
            <p:nvPr/>
          </p:nvSpPr>
          <p:spPr bwMode="auto">
            <a:xfrm>
              <a:off x="1618" y="2482"/>
              <a:ext cx="1558"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1400" b="1">
                  <a:latin typeface="Times New Roman" pitchFamily="18" charset="0"/>
                  <a:ea typeface="宋体" pitchFamily="2" charset="-122"/>
                </a:rPr>
                <a:t>connection establishment</a:t>
              </a:r>
            </a:p>
          </p:txBody>
        </p:sp>
        <p:sp>
          <p:nvSpPr>
            <p:cNvPr id="9225" name="Line 6"/>
            <p:cNvSpPr>
              <a:spLocks noChangeShapeType="1"/>
            </p:cNvSpPr>
            <p:nvPr/>
          </p:nvSpPr>
          <p:spPr bwMode="auto">
            <a:xfrm flipV="1">
              <a:off x="1344" y="2640"/>
              <a:ext cx="1872" cy="144"/>
            </a:xfrm>
            <a:prstGeom prst="line">
              <a:avLst/>
            </a:prstGeom>
            <a:noFill/>
            <a:ln w="127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26" name="Rectangle 7"/>
            <p:cNvSpPr>
              <a:spLocks noChangeArrowheads="1"/>
            </p:cNvSpPr>
            <p:nvPr/>
          </p:nvSpPr>
          <p:spPr bwMode="auto">
            <a:xfrm>
              <a:off x="326" y="29"/>
              <a:ext cx="2071" cy="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hangingPunct="0"/>
              <a:r>
                <a:rPr lang="en-US" altLang="zh-CN" sz="2000" b="1">
                  <a:latin typeface="Times New Roman" pitchFamily="18" charset="0"/>
                  <a:ea typeface="宋体" pitchFamily="2" charset="-122"/>
                </a:rPr>
                <a:t>Server</a:t>
              </a:r>
            </a:p>
            <a:p>
              <a:pPr algn="ctr" eaLnBrk="0" hangingPunct="0"/>
              <a:r>
                <a:rPr lang="en-US" altLang="zh-CN" sz="1600">
                  <a:latin typeface="Times New Roman" pitchFamily="18" charset="0"/>
                  <a:ea typeface="宋体" pitchFamily="2" charset="-122"/>
                </a:rPr>
                <a:t>(connection-oriented protocol)</a:t>
              </a:r>
            </a:p>
          </p:txBody>
        </p:sp>
        <p:sp>
          <p:nvSpPr>
            <p:cNvPr id="9227" name="Rectangle 8"/>
            <p:cNvSpPr>
              <a:spLocks noChangeArrowheads="1"/>
            </p:cNvSpPr>
            <p:nvPr/>
          </p:nvSpPr>
          <p:spPr bwMode="auto">
            <a:xfrm>
              <a:off x="470" y="2006"/>
              <a:ext cx="1898"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altLang="zh-CN" sz="2000">
                  <a:latin typeface="Times New Roman" pitchFamily="18" charset="0"/>
                  <a:ea typeface="宋体" pitchFamily="2" charset="-122"/>
                </a:rPr>
                <a:t>blocks until connection</a:t>
              </a:r>
            </a:p>
            <a:p>
              <a:pPr algn="ctr" eaLnBrk="0" hangingPunct="0"/>
              <a:r>
                <a:rPr lang="en-US" altLang="zh-CN" sz="2000">
                  <a:latin typeface="Times New Roman" pitchFamily="18" charset="0"/>
                  <a:ea typeface="宋体" pitchFamily="2" charset="-122"/>
                </a:rPr>
                <a:t>from client</a:t>
              </a:r>
            </a:p>
          </p:txBody>
        </p:sp>
        <p:sp>
          <p:nvSpPr>
            <p:cNvPr id="9228" name="Rectangle 9"/>
            <p:cNvSpPr>
              <a:spLocks noChangeArrowheads="1"/>
            </p:cNvSpPr>
            <p:nvPr/>
          </p:nvSpPr>
          <p:spPr bwMode="auto">
            <a:xfrm>
              <a:off x="916" y="676"/>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29" name="Rectangle 10"/>
            <p:cNvSpPr>
              <a:spLocks noChangeArrowheads="1"/>
            </p:cNvSpPr>
            <p:nvPr/>
          </p:nvSpPr>
          <p:spPr bwMode="auto">
            <a:xfrm>
              <a:off x="916" y="1012"/>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30" name="Rectangle 11"/>
            <p:cNvSpPr>
              <a:spLocks noChangeArrowheads="1"/>
            </p:cNvSpPr>
            <p:nvPr/>
          </p:nvSpPr>
          <p:spPr bwMode="auto">
            <a:xfrm>
              <a:off x="916" y="1348"/>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31" name="Rectangle 12"/>
            <p:cNvSpPr>
              <a:spLocks noChangeArrowheads="1"/>
            </p:cNvSpPr>
            <p:nvPr/>
          </p:nvSpPr>
          <p:spPr bwMode="auto">
            <a:xfrm>
              <a:off x="916" y="1684"/>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32" name="Rectangle 13"/>
            <p:cNvSpPr>
              <a:spLocks noChangeArrowheads="1"/>
            </p:cNvSpPr>
            <p:nvPr/>
          </p:nvSpPr>
          <p:spPr bwMode="auto">
            <a:xfrm>
              <a:off x="916" y="2836"/>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33" name="Rectangle 14"/>
            <p:cNvSpPr>
              <a:spLocks noChangeArrowheads="1"/>
            </p:cNvSpPr>
            <p:nvPr/>
          </p:nvSpPr>
          <p:spPr bwMode="auto">
            <a:xfrm>
              <a:off x="916" y="3604"/>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34" name="Rectangle 15"/>
            <p:cNvSpPr>
              <a:spLocks noChangeArrowheads="1"/>
            </p:cNvSpPr>
            <p:nvPr/>
          </p:nvSpPr>
          <p:spPr bwMode="auto">
            <a:xfrm>
              <a:off x="3220" y="3796"/>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35" name="Rectangle 16"/>
            <p:cNvSpPr>
              <a:spLocks noChangeArrowheads="1"/>
            </p:cNvSpPr>
            <p:nvPr/>
          </p:nvSpPr>
          <p:spPr bwMode="auto">
            <a:xfrm>
              <a:off x="3303" y="1757"/>
              <a:ext cx="623"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b="1">
                  <a:latin typeface="Times New Roman" pitchFamily="18" charset="0"/>
                  <a:ea typeface="宋体" pitchFamily="2" charset="-122"/>
                </a:rPr>
                <a:t>Client</a:t>
              </a:r>
            </a:p>
          </p:txBody>
        </p:sp>
        <p:sp>
          <p:nvSpPr>
            <p:cNvPr id="9236" name="Rectangle 17"/>
            <p:cNvSpPr>
              <a:spLocks noChangeArrowheads="1"/>
            </p:cNvSpPr>
            <p:nvPr/>
          </p:nvSpPr>
          <p:spPr bwMode="auto">
            <a:xfrm>
              <a:off x="950" y="662"/>
              <a:ext cx="737"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socket()</a:t>
              </a:r>
            </a:p>
          </p:txBody>
        </p:sp>
        <p:sp>
          <p:nvSpPr>
            <p:cNvPr id="9237" name="Rectangle 18"/>
            <p:cNvSpPr>
              <a:spLocks noChangeArrowheads="1"/>
            </p:cNvSpPr>
            <p:nvPr/>
          </p:nvSpPr>
          <p:spPr bwMode="auto">
            <a:xfrm>
              <a:off x="1046" y="998"/>
              <a:ext cx="592"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bind()</a:t>
              </a:r>
            </a:p>
          </p:txBody>
        </p:sp>
        <p:sp>
          <p:nvSpPr>
            <p:cNvPr id="9238" name="Rectangle 19"/>
            <p:cNvSpPr>
              <a:spLocks noChangeArrowheads="1"/>
            </p:cNvSpPr>
            <p:nvPr/>
          </p:nvSpPr>
          <p:spPr bwMode="auto">
            <a:xfrm>
              <a:off x="998" y="1334"/>
              <a:ext cx="663"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listen()</a:t>
              </a:r>
            </a:p>
          </p:txBody>
        </p:sp>
        <p:sp>
          <p:nvSpPr>
            <p:cNvPr id="9239" name="Rectangle 20"/>
            <p:cNvSpPr>
              <a:spLocks noChangeArrowheads="1"/>
            </p:cNvSpPr>
            <p:nvPr/>
          </p:nvSpPr>
          <p:spPr bwMode="auto">
            <a:xfrm>
              <a:off x="950" y="1670"/>
              <a:ext cx="737"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accept()</a:t>
              </a:r>
            </a:p>
          </p:txBody>
        </p:sp>
        <p:sp>
          <p:nvSpPr>
            <p:cNvPr id="9240" name="Rectangle 21"/>
            <p:cNvSpPr>
              <a:spLocks noChangeArrowheads="1"/>
            </p:cNvSpPr>
            <p:nvPr/>
          </p:nvSpPr>
          <p:spPr bwMode="auto">
            <a:xfrm>
              <a:off x="1046" y="2822"/>
              <a:ext cx="581"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read()</a:t>
              </a:r>
            </a:p>
          </p:txBody>
        </p:sp>
        <p:sp>
          <p:nvSpPr>
            <p:cNvPr id="9241" name="Rectangle 22"/>
            <p:cNvSpPr>
              <a:spLocks noChangeArrowheads="1"/>
            </p:cNvSpPr>
            <p:nvPr/>
          </p:nvSpPr>
          <p:spPr bwMode="auto">
            <a:xfrm>
              <a:off x="1046" y="3589"/>
              <a:ext cx="643"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write()</a:t>
              </a:r>
            </a:p>
          </p:txBody>
        </p:sp>
        <p:grpSp>
          <p:nvGrpSpPr>
            <p:cNvPr id="9242" name="Group 23"/>
            <p:cNvGrpSpPr>
              <a:grpSpLocks/>
            </p:cNvGrpSpPr>
            <p:nvPr/>
          </p:nvGrpSpPr>
          <p:grpSpPr bwMode="auto">
            <a:xfrm>
              <a:off x="3206" y="2150"/>
              <a:ext cx="841" cy="950"/>
              <a:chOff x="3206" y="2150"/>
              <a:chExt cx="841" cy="950"/>
            </a:xfrm>
          </p:grpSpPr>
          <p:sp>
            <p:nvSpPr>
              <p:cNvPr id="9255" name="Rectangle 24"/>
              <p:cNvSpPr>
                <a:spLocks noChangeArrowheads="1"/>
              </p:cNvSpPr>
              <p:nvPr/>
            </p:nvSpPr>
            <p:spPr bwMode="auto">
              <a:xfrm>
                <a:off x="3220" y="2164"/>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56" name="Rectangle 25"/>
              <p:cNvSpPr>
                <a:spLocks noChangeArrowheads="1"/>
              </p:cNvSpPr>
              <p:nvPr/>
            </p:nvSpPr>
            <p:spPr bwMode="auto">
              <a:xfrm>
                <a:off x="3220" y="2500"/>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57" name="Rectangle 26"/>
              <p:cNvSpPr>
                <a:spLocks noChangeArrowheads="1"/>
              </p:cNvSpPr>
              <p:nvPr/>
            </p:nvSpPr>
            <p:spPr bwMode="auto">
              <a:xfrm>
                <a:off x="3220" y="2836"/>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58" name="Rectangle 27"/>
              <p:cNvSpPr>
                <a:spLocks noChangeArrowheads="1"/>
              </p:cNvSpPr>
              <p:nvPr/>
            </p:nvSpPr>
            <p:spPr bwMode="auto">
              <a:xfrm>
                <a:off x="3254" y="2150"/>
                <a:ext cx="737"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socket()</a:t>
                </a:r>
              </a:p>
            </p:txBody>
          </p:sp>
          <p:sp>
            <p:nvSpPr>
              <p:cNvPr id="9259" name="Rectangle 28"/>
              <p:cNvSpPr>
                <a:spLocks noChangeArrowheads="1"/>
              </p:cNvSpPr>
              <p:nvPr/>
            </p:nvSpPr>
            <p:spPr bwMode="auto">
              <a:xfrm>
                <a:off x="3206" y="2486"/>
                <a:ext cx="841"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connect()</a:t>
                </a:r>
              </a:p>
            </p:txBody>
          </p:sp>
          <p:sp>
            <p:nvSpPr>
              <p:cNvPr id="9260" name="Rectangle 29"/>
              <p:cNvSpPr>
                <a:spLocks noChangeArrowheads="1"/>
              </p:cNvSpPr>
              <p:nvPr/>
            </p:nvSpPr>
            <p:spPr bwMode="auto">
              <a:xfrm>
                <a:off x="3350" y="2822"/>
                <a:ext cx="643"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write()</a:t>
                </a:r>
              </a:p>
            </p:txBody>
          </p:sp>
        </p:grpSp>
        <p:sp>
          <p:nvSpPr>
            <p:cNvPr id="9243" name="Line 30"/>
            <p:cNvSpPr>
              <a:spLocks noChangeShapeType="1"/>
            </p:cNvSpPr>
            <p:nvPr/>
          </p:nvSpPr>
          <p:spPr bwMode="auto">
            <a:xfrm>
              <a:off x="1344" y="2496"/>
              <a:ext cx="0" cy="33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44" name="Rectangle 31"/>
            <p:cNvSpPr>
              <a:spLocks noChangeArrowheads="1"/>
            </p:cNvSpPr>
            <p:nvPr/>
          </p:nvSpPr>
          <p:spPr bwMode="auto">
            <a:xfrm>
              <a:off x="710" y="3206"/>
              <a:ext cx="1282"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process request</a:t>
              </a:r>
            </a:p>
          </p:txBody>
        </p:sp>
        <p:sp>
          <p:nvSpPr>
            <p:cNvPr id="9245" name="Line 32"/>
            <p:cNvSpPr>
              <a:spLocks noChangeShapeType="1"/>
            </p:cNvSpPr>
            <p:nvPr/>
          </p:nvSpPr>
          <p:spPr bwMode="auto">
            <a:xfrm>
              <a:off x="1344" y="3456"/>
              <a:ext cx="0" cy="14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46" name="Line 33"/>
            <p:cNvSpPr>
              <a:spLocks noChangeShapeType="1"/>
            </p:cNvSpPr>
            <p:nvPr/>
          </p:nvSpPr>
          <p:spPr bwMode="auto">
            <a:xfrm>
              <a:off x="1344" y="3072"/>
              <a:ext cx="0" cy="24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47" name="Line 34"/>
            <p:cNvSpPr>
              <a:spLocks noChangeShapeType="1"/>
            </p:cNvSpPr>
            <p:nvPr/>
          </p:nvSpPr>
          <p:spPr bwMode="auto">
            <a:xfrm>
              <a:off x="1344" y="1584"/>
              <a:ext cx="0" cy="9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48" name="Line 35"/>
            <p:cNvSpPr>
              <a:spLocks noChangeShapeType="1"/>
            </p:cNvSpPr>
            <p:nvPr/>
          </p:nvSpPr>
          <p:spPr bwMode="auto">
            <a:xfrm>
              <a:off x="1344" y="1248"/>
              <a:ext cx="0" cy="9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49" name="Line 36"/>
            <p:cNvSpPr>
              <a:spLocks noChangeShapeType="1"/>
            </p:cNvSpPr>
            <p:nvPr/>
          </p:nvSpPr>
          <p:spPr bwMode="auto">
            <a:xfrm>
              <a:off x="1344" y="912"/>
              <a:ext cx="0" cy="9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50" name="Line 37"/>
            <p:cNvSpPr>
              <a:spLocks noChangeShapeType="1"/>
            </p:cNvSpPr>
            <p:nvPr/>
          </p:nvSpPr>
          <p:spPr bwMode="auto">
            <a:xfrm>
              <a:off x="1728" y="3024"/>
              <a:ext cx="1488" cy="0"/>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51" name="Line 38"/>
            <p:cNvSpPr>
              <a:spLocks noChangeShapeType="1"/>
            </p:cNvSpPr>
            <p:nvPr/>
          </p:nvSpPr>
          <p:spPr bwMode="auto">
            <a:xfrm>
              <a:off x="1728" y="3696"/>
              <a:ext cx="1488" cy="288"/>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52" name="Rectangle 39"/>
            <p:cNvSpPr>
              <a:spLocks noChangeArrowheads="1"/>
            </p:cNvSpPr>
            <p:nvPr/>
          </p:nvSpPr>
          <p:spPr bwMode="auto">
            <a:xfrm>
              <a:off x="1958" y="2774"/>
              <a:ext cx="1157"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data (request)</a:t>
              </a:r>
            </a:p>
          </p:txBody>
        </p:sp>
        <p:sp>
          <p:nvSpPr>
            <p:cNvPr id="9253" name="Rectangle 40"/>
            <p:cNvSpPr>
              <a:spLocks noChangeArrowheads="1"/>
            </p:cNvSpPr>
            <p:nvPr/>
          </p:nvSpPr>
          <p:spPr bwMode="auto">
            <a:xfrm>
              <a:off x="2102" y="3542"/>
              <a:ext cx="1002"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data (reply)</a:t>
              </a:r>
            </a:p>
          </p:txBody>
        </p:sp>
        <p:sp>
          <p:nvSpPr>
            <p:cNvPr id="9254" name="Line 41"/>
            <p:cNvSpPr>
              <a:spLocks noChangeShapeType="1"/>
            </p:cNvSpPr>
            <p:nvPr/>
          </p:nvSpPr>
          <p:spPr bwMode="auto">
            <a:xfrm>
              <a:off x="1344" y="1920"/>
              <a:ext cx="0" cy="14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21546" name="Rectangle 42"/>
          <p:cNvSpPr>
            <a:spLocks noChangeArrowheads="1"/>
          </p:cNvSpPr>
          <p:nvPr/>
        </p:nvSpPr>
        <p:spPr bwMode="auto">
          <a:xfrm>
            <a:off x="5648325" y="223838"/>
            <a:ext cx="2713038" cy="1016000"/>
          </a:xfrm>
          <a:prstGeom prst="rect">
            <a:avLst/>
          </a:prstGeom>
          <a:noFill/>
          <a:ln w="9525">
            <a:noFill/>
            <a:miter lim="800000"/>
            <a:headEnd/>
            <a:tailEnd/>
          </a:ln>
          <a:effectLst/>
        </p:spPr>
        <p:txBody>
          <a:bodyPr wrap="none" lIns="92075" tIns="46038" rIns="92075" bIns="46038">
            <a:spAutoFit/>
          </a:bodyPr>
          <a:lstStyle/>
          <a:p>
            <a:pPr algn="ctr" eaLnBrk="0" hangingPunct="0">
              <a:defRPr/>
            </a:pPr>
            <a:r>
              <a:rPr lang="en-US" altLang="zh-CN" sz="2000" b="1" dirty="0">
                <a:effectLst>
                  <a:outerShdw blurRad="38100" dist="38100" dir="2700000" algn="tl">
                    <a:srgbClr val="C0C0C0"/>
                  </a:outerShdw>
                </a:effectLst>
                <a:latin typeface="Times New Roman" pitchFamily="18" charset="0"/>
                <a:ea typeface="宋体" pitchFamily="2" charset="-122"/>
              </a:rPr>
              <a:t>Socket system calls for </a:t>
            </a:r>
          </a:p>
          <a:p>
            <a:pPr algn="ctr" eaLnBrk="0" hangingPunct="0">
              <a:defRPr/>
            </a:pPr>
            <a:r>
              <a:rPr lang="en-US" altLang="zh-CN" sz="2000" b="1" dirty="0">
                <a:effectLst>
                  <a:outerShdw blurRad="38100" dist="38100" dir="2700000" algn="tl">
                    <a:srgbClr val="C0C0C0"/>
                  </a:outerShdw>
                </a:effectLst>
                <a:latin typeface="Times New Roman" pitchFamily="18" charset="0"/>
                <a:ea typeface="宋体" pitchFamily="2" charset="-122"/>
              </a:rPr>
              <a:t>connection-oriented</a:t>
            </a:r>
          </a:p>
          <a:p>
            <a:pPr algn="ctr" eaLnBrk="0" hangingPunct="0">
              <a:defRPr/>
            </a:pPr>
            <a:r>
              <a:rPr lang="en-US" altLang="zh-CN" sz="2000" b="1" dirty="0">
                <a:effectLst>
                  <a:outerShdw blurRad="38100" dist="38100" dir="2700000" algn="tl">
                    <a:srgbClr val="C0C0C0"/>
                  </a:outerShdw>
                </a:effectLst>
                <a:latin typeface="Times New Roman" pitchFamily="18" charset="0"/>
                <a:ea typeface="宋体" pitchFamily="2" charset="-122"/>
              </a:rPr>
              <a:t>protocol (TCP)</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DF88D39-207C-47A0-A388-E142AEB08EEC}" type="slidenum">
              <a:rPr lang="zh-CN" altLang="en-US" smtClean="0">
                <a:latin typeface="Times New Roman" pitchFamily="18" charset="0"/>
              </a:rPr>
              <a:pPr eaLnBrk="1" hangingPunct="1"/>
              <a:t>8</a:t>
            </a:fld>
            <a:endParaRPr lang="en-US" altLang="zh-CN" smtClean="0">
              <a:latin typeface="Times New Roman" pitchFamily="18" charset="0"/>
            </a:endParaRPr>
          </a:p>
        </p:txBody>
      </p:sp>
      <p:sp>
        <p:nvSpPr>
          <p:cNvPr id="10244" name="Rectangle 2"/>
          <p:cNvSpPr>
            <a:spLocks noGrp="1" noChangeArrowheads="1"/>
          </p:cNvSpPr>
          <p:nvPr>
            <p:ph type="body" idx="1"/>
          </p:nvPr>
        </p:nvSpPr>
        <p:spPr>
          <a:xfrm>
            <a:off x="1066800" y="1752600"/>
            <a:ext cx="7772400" cy="3505200"/>
          </a:xfrm>
          <a:noFill/>
        </p:spPr>
        <p:txBody>
          <a:bodyPr lIns="92075" tIns="46038" rIns="92075" bIns="46038"/>
          <a:lstStyle/>
          <a:p>
            <a:pPr eaLnBrk="1" hangingPunct="1"/>
            <a:r>
              <a:rPr lang="en-US" altLang="zh-CN" sz="2800" smtClean="0">
                <a:ea typeface="宋体" pitchFamily="2" charset="-122"/>
              </a:rPr>
              <a:t>Data communication between two hosts on the Internet require the five components : </a:t>
            </a:r>
          </a:p>
          <a:p>
            <a:pPr eaLnBrk="1" hangingPunct="1">
              <a:buFontTx/>
              <a:buNone/>
            </a:pPr>
            <a:r>
              <a:rPr lang="en-US" altLang="zh-CN" sz="2800" smtClean="0">
                <a:ea typeface="宋体" pitchFamily="2" charset="-122"/>
              </a:rPr>
              <a:t>	{</a:t>
            </a:r>
            <a:r>
              <a:rPr lang="en-US" altLang="zh-CN" sz="2800" b="0" i="1" smtClean="0">
                <a:solidFill>
                  <a:srgbClr val="FF0066"/>
                </a:solidFill>
                <a:ea typeface="宋体" pitchFamily="2" charset="-122"/>
              </a:rPr>
              <a:t>protocol, local-addr, local-process, remote-addr, remote-process</a:t>
            </a:r>
            <a:r>
              <a:rPr lang="en-US" altLang="zh-CN" sz="2800" smtClean="0">
                <a:ea typeface="宋体" pitchFamily="2" charset="-122"/>
              </a:rPr>
              <a:t>}</a:t>
            </a:r>
          </a:p>
          <a:p>
            <a:pPr eaLnBrk="1" hangingPunct="1"/>
            <a:r>
              <a:rPr lang="en-US" altLang="zh-CN" sz="2800" smtClean="0">
                <a:ea typeface="宋体" pitchFamily="2" charset="-122"/>
              </a:rPr>
              <a:t>The different system calls for sockets provides values for one or more of these components.</a:t>
            </a:r>
            <a:r>
              <a:rPr lang="en-US" altLang="zh-CN" smtClean="0">
                <a:ea typeface="宋体" pitchFamily="2" charset="-122"/>
              </a:rPr>
              <a:t> </a:t>
            </a:r>
          </a:p>
        </p:txBody>
      </p:sp>
      <p:sp>
        <p:nvSpPr>
          <p:cNvPr id="10245" name="Rectangle 3"/>
          <p:cNvSpPr>
            <a:spLocks noGrp="1" noChangeArrowheads="1"/>
          </p:cNvSpPr>
          <p:nvPr>
            <p:ph type="title"/>
          </p:nvPr>
        </p:nvSpPr>
        <p:spPr>
          <a:noFill/>
        </p:spPr>
        <p:txBody>
          <a:bodyPr/>
          <a:lstStyle/>
          <a:p>
            <a:pPr eaLnBrk="1" hangingPunct="1"/>
            <a:r>
              <a:rPr lang="en-US" altLang="zh-CN" smtClean="0">
                <a:ea typeface="宋体" pitchFamily="2" charset="-122"/>
              </a:rPr>
              <a:t>What Do We Need?</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126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F967C9-EF99-49A0-A4C9-2F24B24B5E70}" type="slidenum">
              <a:rPr lang="zh-CN" altLang="en-US" smtClean="0">
                <a:latin typeface="Times New Roman" pitchFamily="18" charset="0"/>
              </a:rPr>
              <a:pPr eaLnBrk="1" hangingPunct="1"/>
              <a:t>9</a:t>
            </a:fld>
            <a:endParaRPr lang="en-US" altLang="zh-CN" smtClean="0">
              <a:latin typeface="Times New Roman" pitchFamily="18" charset="0"/>
            </a:endParaRPr>
          </a:p>
        </p:txBody>
      </p:sp>
      <p:sp>
        <p:nvSpPr>
          <p:cNvPr id="11268" name="Rectangle 3"/>
          <p:cNvSpPr>
            <a:spLocks noChangeArrowheads="1"/>
          </p:cNvSpPr>
          <p:nvPr/>
        </p:nvSpPr>
        <p:spPr bwMode="auto">
          <a:xfrm>
            <a:off x="1660525" y="3778250"/>
            <a:ext cx="25304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1600">
                <a:latin typeface="Times New Roman" pitchFamily="18" charset="0"/>
                <a:ea typeface="宋体" pitchFamily="2" charset="-122"/>
              </a:rPr>
              <a:t>Connection-oriented Server</a:t>
            </a:r>
          </a:p>
          <a:p>
            <a:pPr eaLnBrk="0" hangingPunct="0"/>
            <a:r>
              <a:rPr lang="en-US" altLang="zh-CN" sz="1600">
                <a:latin typeface="Times New Roman" pitchFamily="18" charset="0"/>
                <a:ea typeface="宋体" pitchFamily="2" charset="-122"/>
              </a:rPr>
              <a:t>(TCP)</a:t>
            </a:r>
          </a:p>
        </p:txBody>
      </p:sp>
      <p:sp>
        <p:nvSpPr>
          <p:cNvPr id="11269" name="Rectangle 4"/>
          <p:cNvSpPr>
            <a:spLocks noChangeArrowheads="1"/>
          </p:cNvSpPr>
          <p:nvPr/>
        </p:nvSpPr>
        <p:spPr bwMode="auto">
          <a:xfrm>
            <a:off x="1676400" y="4267200"/>
            <a:ext cx="24542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1600">
                <a:latin typeface="Times New Roman" pitchFamily="18" charset="0"/>
                <a:ea typeface="宋体" pitchFamily="2" charset="-122"/>
              </a:rPr>
              <a:t>Connection-oriented Client</a:t>
            </a:r>
          </a:p>
          <a:p>
            <a:pPr eaLnBrk="0" hangingPunct="0"/>
            <a:r>
              <a:rPr lang="en-US" altLang="zh-CN" sz="1600">
                <a:latin typeface="Times New Roman" pitchFamily="18" charset="0"/>
                <a:ea typeface="宋体" pitchFamily="2" charset="-122"/>
              </a:rPr>
              <a:t>(TCP)</a:t>
            </a:r>
          </a:p>
        </p:txBody>
      </p:sp>
      <p:sp>
        <p:nvSpPr>
          <p:cNvPr id="11270" name="Rectangle 5"/>
          <p:cNvSpPr>
            <a:spLocks noChangeArrowheads="1"/>
          </p:cNvSpPr>
          <p:nvPr/>
        </p:nvSpPr>
        <p:spPr bwMode="auto">
          <a:xfrm>
            <a:off x="1676400" y="4800600"/>
            <a:ext cx="25304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1600">
                <a:latin typeface="Times New Roman" pitchFamily="18" charset="0"/>
                <a:ea typeface="宋体" pitchFamily="2" charset="-122"/>
              </a:rPr>
              <a:t>Connectionless Server (UDP)</a:t>
            </a:r>
          </a:p>
          <a:p>
            <a:pPr eaLnBrk="0" hangingPunct="0"/>
            <a:endParaRPr lang="en-US" altLang="zh-CN" sz="1600">
              <a:latin typeface="Times New Roman" pitchFamily="18" charset="0"/>
              <a:ea typeface="宋体" pitchFamily="2" charset="-122"/>
            </a:endParaRPr>
          </a:p>
        </p:txBody>
      </p:sp>
      <p:sp>
        <p:nvSpPr>
          <p:cNvPr id="11271" name="Rectangle 6"/>
          <p:cNvSpPr>
            <a:spLocks noChangeArrowheads="1"/>
          </p:cNvSpPr>
          <p:nvPr/>
        </p:nvSpPr>
        <p:spPr bwMode="auto">
          <a:xfrm>
            <a:off x="1676400" y="5334000"/>
            <a:ext cx="23939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1600">
                <a:latin typeface="Times New Roman" pitchFamily="18" charset="0"/>
                <a:ea typeface="宋体" pitchFamily="2" charset="-122"/>
              </a:rPr>
              <a:t>Connectionless Client </a:t>
            </a:r>
          </a:p>
          <a:p>
            <a:pPr eaLnBrk="0" hangingPunct="0"/>
            <a:r>
              <a:rPr lang="en-US" altLang="zh-CN" sz="1600">
                <a:latin typeface="Times New Roman" pitchFamily="18" charset="0"/>
                <a:ea typeface="宋体" pitchFamily="2" charset="-122"/>
              </a:rPr>
              <a:t>(UDP)</a:t>
            </a:r>
          </a:p>
        </p:txBody>
      </p:sp>
      <p:grpSp>
        <p:nvGrpSpPr>
          <p:cNvPr id="11272" name="Group 7"/>
          <p:cNvGrpSpPr>
            <a:grpSpLocks/>
          </p:cNvGrpSpPr>
          <p:nvPr/>
        </p:nvGrpSpPr>
        <p:grpSpPr bwMode="auto">
          <a:xfrm>
            <a:off x="4283075" y="3657600"/>
            <a:ext cx="4191000" cy="2133600"/>
            <a:chOff x="1248" y="2352"/>
            <a:chExt cx="2640" cy="1344"/>
          </a:xfrm>
        </p:grpSpPr>
        <p:grpSp>
          <p:nvGrpSpPr>
            <p:cNvPr id="11279" name="Group 8"/>
            <p:cNvGrpSpPr>
              <a:grpSpLocks/>
            </p:cNvGrpSpPr>
            <p:nvPr/>
          </p:nvGrpSpPr>
          <p:grpSpPr bwMode="auto">
            <a:xfrm>
              <a:off x="1248" y="2352"/>
              <a:ext cx="2640" cy="1336"/>
              <a:chOff x="864" y="2356"/>
              <a:chExt cx="4416" cy="1336"/>
            </a:xfrm>
          </p:grpSpPr>
          <p:sp>
            <p:nvSpPr>
              <p:cNvPr id="11294" name="Rectangle 9"/>
              <p:cNvSpPr>
                <a:spLocks noChangeArrowheads="1"/>
              </p:cNvSpPr>
              <p:nvPr/>
            </p:nvSpPr>
            <p:spPr bwMode="auto">
              <a:xfrm>
                <a:off x="868" y="2356"/>
                <a:ext cx="4408" cy="1336"/>
              </a:xfrm>
              <a:prstGeom prst="rect">
                <a:avLst/>
              </a:prstGeom>
              <a:solidFill>
                <a:schemeClr val="bg1"/>
              </a:solidFill>
              <a:ln w="12700">
                <a:solidFill>
                  <a:schemeClr val="tx1"/>
                </a:solidFill>
                <a:miter lim="800000"/>
                <a:headEnd/>
                <a:tailEnd/>
              </a:ln>
            </p:spPr>
            <p:txBody>
              <a:bodyPr wrap="none" anchor="ctr"/>
              <a:lstStyle/>
              <a:p>
                <a:endParaRPr lang="tr-TR"/>
              </a:p>
            </p:txBody>
          </p:sp>
          <p:sp>
            <p:nvSpPr>
              <p:cNvPr id="11295" name="Line 10"/>
              <p:cNvSpPr>
                <a:spLocks noChangeShapeType="1"/>
              </p:cNvSpPr>
              <p:nvPr/>
            </p:nvSpPr>
            <p:spPr bwMode="auto">
              <a:xfrm>
                <a:off x="864" y="3024"/>
                <a:ext cx="441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6" name="Line 11"/>
              <p:cNvSpPr>
                <a:spLocks noChangeShapeType="1"/>
              </p:cNvSpPr>
              <p:nvPr/>
            </p:nvSpPr>
            <p:spPr bwMode="auto">
              <a:xfrm>
                <a:off x="864" y="2688"/>
                <a:ext cx="441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7" name="Line 12"/>
              <p:cNvSpPr>
                <a:spLocks noChangeShapeType="1"/>
              </p:cNvSpPr>
              <p:nvPr/>
            </p:nvSpPr>
            <p:spPr bwMode="auto">
              <a:xfrm>
                <a:off x="864" y="3360"/>
                <a:ext cx="441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11280" name="Line 13"/>
            <p:cNvSpPr>
              <a:spLocks noChangeShapeType="1"/>
            </p:cNvSpPr>
            <p:nvPr/>
          </p:nvSpPr>
          <p:spPr bwMode="auto">
            <a:xfrm>
              <a:off x="1968" y="2352"/>
              <a:ext cx="1" cy="134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81" name="Line 14"/>
            <p:cNvSpPr>
              <a:spLocks noChangeShapeType="1"/>
            </p:cNvSpPr>
            <p:nvPr/>
          </p:nvSpPr>
          <p:spPr bwMode="auto">
            <a:xfrm>
              <a:off x="2880" y="2352"/>
              <a:ext cx="1" cy="33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82" name="Line 15"/>
            <p:cNvSpPr>
              <a:spLocks noChangeShapeType="1"/>
            </p:cNvSpPr>
            <p:nvPr/>
          </p:nvSpPr>
          <p:spPr bwMode="auto">
            <a:xfrm>
              <a:off x="2880" y="3024"/>
              <a:ext cx="1" cy="67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83" name="Rectangle 16"/>
            <p:cNvSpPr>
              <a:spLocks noChangeArrowheads="1"/>
            </p:cNvSpPr>
            <p:nvPr/>
          </p:nvSpPr>
          <p:spPr bwMode="auto">
            <a:xfrm>
              <a:off x="1286" y="2400"/>
              <a:ext cx="101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2400">
                  <a:solidFill>
                    <a:srgbClr val="3333CC"/>
                  </a:solidFill>
                  <a:latin typeface="Times New Roman" pitchFamily="18" charset="0"/>
                  <a:ea typeface="宋体" pitchFamily="2" charset="-122"/>
                </a:rPr>
                <a:t>socket()</a:t>
              </a:r>
            </a:p>
          </p:txBody>
        </p:sp>
        <p:sp>
          <p:nvSpPr>
            <p:cNvPr id="11284" name="Rectangle 17"/>
            <p:cNvSpPr>
              <a:spLocks noChangeArrowheads="1"/>
            </p:cNvSpPr>
            <p:nvPr/>
          </p:nvSpPr>
          <p:spPr bwMode="auto">
            <a:xfrm>
              <a:off x="1282" y="2726"/>
              <a:ext cx="7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2400">
                  <a:solidFill>
                    <a:srgbClr val="3333CC"/>
                  </a:solidFill>
                  <a:latin typeface="Times New Roman" pitchFamily="18" charset="0"/>
                  <a:ea typeface="宋体" pitchFamily="2" charset="-122"/>
                </a:rPr>
                <a:t>socket()</a:t>
              </a:r>
            </a:p>
          </p:txBody>
        </p:sp>
        <p:sp>
          <p:nvSpPr>
            <p:cNvPr id="11285" name="Rectangle 18"/>
            <p:cNvSpPr>
              <a:spLocks noChangeArrowheads="1"/>
            </p:cNvSpPr>
            <p:nvPr/>
          </p:nvSpPr>
          <p:spPr bwMode="auto">
            <a:xfrm>
              <a:off x="1282" y="3062"/>
              <a:ext cx="7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2400">
                  <a:latin typeface="Times New Roman" pitchFamily="18" charset="0"/>
                  <a:ea typeface="宋体" pitchFamily="2" charset="-122"/>
                </a:rPr>
                <a:t>socket()</a:t>
              </a:r>
            </a:p>
          </p:txBody>
        </p:sp>
        <p:sp>
          <p:nvSpPr>
            <p:cNvPr id="11286" name="Rectangle 19"/>
            <p:cNvSpPr>
              <a:spLocks noChangeArrowheads="1"/>
            </p:cNvSpPr>
            <p:nvPr/>
          </p:nvSpPr>
          <p:spPr bwMode="auto">
            <a:xfrm>
              <a:off x="1282" y="3360"/>
              <a:ext cx="7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2400">
                  <a:latin typeface="Times New Roman" pitchFamily="18" charset="0"/>
                  <a:ea typeface="宋体" pitchFamily="2" charset="-122"/>
                </a:rPr>
                <a:t>socket()</a:t>
              </a:r>
            </a:p>
          </p:txBody>
        </p:sp>
        <p:sp>
          <p:nvSpPr>
            <p:cNvPr id="11287" name="Rectangle 20"/>
            <p:cNvSpPr>
              <a:spLocks noChangeArrowheads="1"/>
            </p:cNvSpPr>
            <p:nvPr/>
          </p:nvSpPr>
          <p:spPr bwMode="auto">
            <a:xfrm>
              <a:off x="2064" y="2400"/>
              <a:ext cx="58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400">
                  <a:solidFill>
                    <a:srgbClr val="3333CC"/>
                  </a:solidFill>
                  <a:latin typeface="Times New Roman" pitchFamily="18" charset="0"/>
                  <a:ea typeface="宋体" pitchFamily="2" charset="-122"/>
                </a:rPr>
                <a:t>bind()</a:t>
              </a:r>
            </a:p>
          </p:txBody>
        </p:sp>
        <p:sp>
          <p:nvSpPr>
            <p:cNvPr id="11288" name="Rectangle 21"/>
            <p:cNvSpPr>
              <a:spLocks noChangeArrowheads="1"/>
            </p:cNvSpPr>
            <p:nvPr/>
          </p:nvSpPr>
          <p:spPr bwMode="auto">
            <a:xfrm>
              <a:off x="2064" y="3062"/>
              <a:ext cx="58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400">
                  <a:latin typeface="Times New Roman" pitchFamily="18" charset="0"/>
                  <a:ea typeface="宋体" pitchFamily="2" charset="-122"/>
                </a:rPr>
                <a:t>bind()</a:t>
              </a:r>
            </a:p>
          </p:txBody>
        </p:sp>
        <p:sp>
          <p:nvSpPr>
            <p:cNvPr id="11289" name="Rectangle 22"/>
            <p:cNvSpPr>
              <a:spLocks noChangeArrowheads="1"/>
            </p:cNvSpPr>
            <p:nvPr/>
          </p:nvSpPr>
          <p:spPr bwMode="auto">
            <a:xfrm>
              <a:off x="2064" y="3398"/>
              <a:ext cx="58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400" i="1">
                  <a:solidFill>
                    <a:srgbClr val="FF5050"/>
                  </a:solidFill>
                  <a:latin typeface="Times New Roman" pitchFamily="18" charset="0"/>
                  <a:ea typeface="宋体" pitchFamily="2" charset="-122"/>
                </a:rPr>
                <a:t>bind()</a:t>
              </a:r>
            </a:p>
          </p:txBody>
        </p:sp>
        <p:sp>
          <p:nvSpPr>
            <p:cNvPr id="11290" name="Rectangle 23"/>
            <p:cNvSpPr>
              <a:spLocks noChangeArrowheads="1"/>
            </p:cNvSpPr>
            <p:nvPr/>
          </p:nvSpPr>
          <p:spPr bwMode="auto">
            <a:xfrm>
              <a:off x="2640" y="2352"/>
              <a:ext cx="10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zh-CN" altLang="en-US" sz="2400">
                  <a:solidFill>
                    <a:srgbClr val="3333CC"/>
                  </a:solidFill>
                  <a:latin typeface="Times New Roman" pitchFamily="18" charset="0"/>
                  <a:ea typeface="宋体" pitchFamily="2" charset="-122"/>
                </a:rPr>
                <a:t>      </a:t>
              </a:r>
              <a:r>
                <a:rPr lang="en-US" altLang="zh-CN" sz="2400">
                  <a:solidFill>
                    <a:srgbClr val="3333CC"/>
                  </a:solidFill>
                  <a:latin typeface="Times New Roman" pitchFamily="18" charset="0"/>
                  <a:ea typeface="宋体" pitchFamily="2" charset="-122"/>
                </a:rPr>
                <a:t>accept()</a:t>
              </a:r>
            </a:p>
          </p:txBody>
        </p:sp>
        <p:sp>
          <p:nvSpPr>
            <p:cNvPr id="11291" name="Rectangle 24"/>
            <p:cNvSpPr>
              <a:spLocks noChangeArrowheads="1"/>
            </p:cNvSpPr>
            <p:nvPr/>
          </p:nvSpPr>
          <p:spPr bwMode="auto">
            <a:xfrm>
              <a:off x="2592" y="2726"/>
              <a:ext cx="8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400">
                  <a:solidFill>
                    <a:srgbClr val="3333CC"/>
                  </a:solidFill>
                  <a:latin typeface="Times New Roman" pitchFamily="18" charset="0"/>
                  <a:ea typeface="宋体" pitchFamily="2" charset="-122"/>
                </a:rPr>
                <a:t>connect()</a:t>
              </a:r>
            </a:p>
          </p:txBody>
        </p:sp>
        <p:sp>
          <p:nvSpPr>
            <p:cNvPr id="11292" name="Rectangle 25"/>
            <p:cNvSpPr>
              <a:spLocks noChangeArrowheads="1"/>
            </p:cNvSpPr>
            <p:nvPr/>
          </p:nvSpPr>
          <p:spPr bwMode="auto">
            <a:xfrm>
              <a:off x="2928" y="3062"/>
              <a:ext cx="9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400">
                  <a:latin typeface="Times New Roman" pitchFamily="18" charset="0"/>
                  <a:ea typeface="宋体" pitchFamily="2" charset="-122"/>
                </a:rPr>
                <a:t>recvfrom()</a:t>
              </a:r>
            </a:p>
          </p:txBody>
        </p:sp>
        <p:sp>
          <p:nvSpPr>
            <p:cNvPr id="11293" name="Rectangle 26"/>
            <p:cNvSpPr>
              <a:spLocks noChangeArrowheads="1"/>
            </p:cNvSpPr>
            <p:nvPr/>
          </p:nvSpPr>
          <p:spPr bwMode="auto">
            <a:xfrm>
              <a:off x="2928" y="3398"/>
              <a:ext cx="7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400">
                  <a:latin typeface="Times New Roman" pitchFamily="18" charset="0"/>
                  <a:ea typeface="宋体" pitchFamily="2" charset="-122"/>
                </a:rPr>
                <a:t>sendto()</a:t>
              </a:r>
            </a:p>
          </p:txBody>
        </p:sp>
      </p:grpSp>
      <p:sp>
        <p:nvSpPr>
          <p:cNvPr id="11273" name="Rectangle 27"/>
          <p:cNvSpPr>
            <a:spLocks noChangeArrowheads="1"/>
          </p:cNvSpPr>
          <p:nvPr/>
        </p:nvSpPr>
        <p:spPr bwMode="auto">
          <a:xfrm>
            <a:off x="2333625" y="3138488"/>
            <a:ext cx="241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zh-CN" altLang="en-US" i="1">
                <a:latin typeface="Times New Roman" pitchFamily="18" charset="0"/>
                <a:ea typeface="宋体" pitchFamily="2" charset="-122"/>
              </a:rPr>
              <a:t> </a:t>
            </a:r>
          </a:p>
        </p:txBody>
      </p:sp>
      <p:sp>
        <p:nvSpPr>
          <p:cNvPr id="11274" name="Rectangle 28"/>
          <p:cNvSpPr>
            <a:spLocks noChangeArrowheads="1"/>
          </p:cNvSpPr>
          <p:nvPr/>
        </p:nvSpPr>
        <p:spPr bwMode="auto">
          <a:xfrm>
            <a:off x="5273675" y="3016250"/>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hangingPunct="0"/>
            <a:r>
              <a:rPr lang="en-US" altLang="zh-CN" i="1">
                <a:latin typeface="Times New Roman" pitchFamily="18" charset="0"/>
                <a:ea typeface="宋体" pitchFamily="2" charset="-122"/>
              </a:rPr>
              <a:t>local_addr,</a:t>
            </a:r>
          </a:p>
          <a:p>
            <a:pPr algn="ctr" eaLnBrk="0" hangingPunct="0"/>
            <a:r>
              <a:rPr lang="en-US" altLang="zh-CN" i="1">
                <a:latin typeface="Times New Roman" pitchFamily="18" charset="0"/>
                <a:ea typeface="宋体" pitchFamily="2" charset="-122"/>
              </a:rPr>
              <a:t> local_process</a:t>
            </a:r>
          </a:p>
        </p:txBody>
      </p:sp>
      <p:sp>
        <p:nvSpPr>
          <p:cNvPr id="11275" name="Rectangle 29"/>
          <p:cNvSpPr>
            <a:spLocks noChangeArrowheads="1"/>
          </p:cNvSpPr>
          <p:nvPr/>
        </p:nvSpPr>
        <p:spPr bwMode="auto">
          <a:xfrm>
            <a:off x="6873875" y="3016250"/>
            <a:ext cx="168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altLang="zh-CN" i="1">
                <a:latin typeface="Times New Roman" pitchFamily="18" charset="0"/>
                <a:ea typeface="宋体" pitchFamily="2" charset="-122"/>
              </a:rPr>
              <a:t>remote_addr,</a:t>
            </a:r>
          </a:p>
          <a:p>
            <a:pPr algn="ctr" eaLnBrk="0" hangingPunct="0"/>
            <a:r>
              <a:rPr lang="en-US" altLang="zh-CN" i="1">
                <a:latin typeface="Times New Roman" pitchFamily="18" charset="0"/>
                <a:ea typeface="宋体" pitchFamily="2" charset="-122"/>
              </a:rPr>
              <a:t> remote_process</a:t>
            </a:r>
          </a:p>
        </p:txBody>
      </p:sp>
      <p:sp>
        <p:nvSpPr>
          <p:cNvPr id="11276" name="Rectangle 31"/>
          <p:cNvSpPr>
            <a:spLocks noGrp="1" noChangeArrowheads="1"/>
          </p:cNvSpPr>
          <p:nvPr>
            <p:ph type="body" sz="half" idx="2"/>
          </p:nvPr>
        </p:nvSpPr>
        <p:spPr>
          <a:xfrm>
            <a:off x="1143000" y="1219200"/>
            <a:ext cx="7772400" cy="1981200"/>
          </a:xfrm>
        </p:spPr>
        <p:txBody>
          <a:bodyPr/>
          <a:lstStyle/>
          <a:p>
            <a:pPr eaLnBrk="1" hangingPunct="1">
              <a:lnSpc>
                <a:spcPct val="90000"/>
              </a:lnSpc>
            </a:pPr>
            <a:endParaRPr lang="zh-CN" altLang="en-US" sz="2800" smtClean="0">
              <a:ea typeface="宋体" pitchFamily="2" charset="-122"/>
            </a:endParaRPr>
          </a:p>
          <a:p>
            <a:pPr eaLnBrk="1" hangingPunct="1">
              <a:lnSpc>
                <a:spcPct val="90000"/>
              </a:lnSpc>
            </a:pPr>
            <a:r>
              <a:rPr lang="en-US" altLang="zh-CN" sz="2400" smtClean="0">
                <a:ea typeface="宋体" pitchFamily="2" charset="-122"/>
              </a:rPr>
              <a:t>The socket system call just fills in one element of the five-tuple we</a:t>
            </a:r>
            <a:r>
              <a:rPr lang="en-US" altLang="zh-CN" sz="2400" smtClean="0">
                <a:latin typeface="Arial" charset="0"/>
                <a:ea typeface="宋体" pitchFamily="2" charset="-122"/>
              </a:rPr>
              <a:t>’</a:t>
            </a:r>
            <a:r>
              <a:rPr lang="en-US" altLang="zh-CN" sz="2400" smtClean="0">
                <a:ea typeface="宋体" pitchFamily="2" charset="-122"/>
              </a:rPr>
              <a:t>ve looked at - the protocol. The remaining are filled in by the other calls as shown in the figure.</a:t>
            </a:r>
          </a:p>
        </p:txBody>
      </p:sp>
      <p:sp>
        <p:nvSpPr>
          <p:cNvPr id="11277" name="Text Box 32"/>
          <p:cNvSpPr txBox="1">
            <a:spLocks noChangeArrowheads="1"/>
          </p:cNvSpPr>
          <p:nvPr/>
        </p:nvSpPr>
        <p:spPr bwMode="auto">
          <a:xfrm>
            <a:off x="4343400" y="32766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zh-CN" i="1">
                <a:latin typeface="Times New Roman" pitchFamily="18" charset="0"/>
                <a:ea typeface="宋体" pitchFamily="2" charset="-122"/>
              </a:rPr>
              <a:t>protocol</a:t>
            </a:r>
          </a:p>
        </p:txBody>
      </p:sp>
      <p:sp>
        <p:nvSpPr>
          <p:cNvPr id="11278" name="Rectangle 3"/>
          <p:cNvSpPr>
            <a:spLocks noGrp="1" noChangeArrowheads="1"/>
          </p:cNvSpPr>
          <p:nvPr>
            <p:ph type="title"/>
          </p:nvPr>
        </p:nvSpPr>
        <p:spPr>
          <a:noFill/>
        </p:spPr>
        <p:txBody>
          <a:bodyPr/>
          <a:lstStyle/>
          <a:p>
            <a:pPr eaLnBrk="1" hangingPunct="1"/>
            <a:r>
              <a:rPr lang="en-US" altLang="zh-CN" smtClean="0">
                <a:ea typeface="宋体" pitchFamily="2" charset="-122"/>
              </a:rPr>
              <a:t>What Do We Need?</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whitewashburn">
  <a:themeElements>
    <a:clrScheme name="whitewashburn 16">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FFEFA9"/>
      </a:folHlink>
    </a:clrScheme>
    <a:fontScheme name="whitewashbur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washbur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washbur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washbur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washbur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washbur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washbur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washbur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washbur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washbur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washbur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washbur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washburn 13">
        <a:dk1>
          <a:srgbClr val="000000"/>
        </a:dk1>
        <a:lt1>
          <a:srgbClr val="FFFFFF"/>
        </a:lt1>
        <a:dk2>
          <a:srgbClr val="000000"/>
        </a:dk2>
        <a:lt2>
          <a:srgbClr val="969696"/>
        </a:lt2>
        <a:accent1>
          <a:srgbClr val="C0C0C0"/>
        </a:accent1>
        <a:accent2>
          <a:srgbClr val="FF9966"/>
        </a:accent2>
        <a:accent3>
          <a:srgbClr val="FFFFFF"/>
        </a:accent3>
        <a:accent4>
          <a:srgbClr val="000000"/>
        </a:accent4>
        <a:accent5>
          <a:srgbClr val="DCDCDC"/>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14">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15">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996600"/>
        </a:folHlink>
      </a:clrScheme>
      <a:clrMap bg1="lt1" tx1="dk1" bg2="lt2" tx2="dk2" accent1="accent1" accent2="accent2" accent3="accent3" accent4="accent4" accent5="accent5" accent6="accent6" hlink="hlink" folHlink="folHlink"/>
    </a:extraClrScheme>
    <a:extraClrScheme>
      <a:clrScheme name="whitewashburn 16">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FFEF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whitewashburn</Template>
  <TotalTime>1000</TotalTime>
  <Words>2323</Words>
  <Application>Microsoft Office PowerPoint</Application>
  <PresentationFormat>On-screen Show (4:3)</PresentationFormat>
  <Paragraphs>449</Paragraphs>
  <Slides>38</Slides>
  <Notes>38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Arial</vt:lpstr>
      <vt:lpstr>Comic Sans MS</vt:lpstr>
      <vt:lpstr>Times New Roman</vt:lpstr>
      <vt:lpstr>굴림</vt:lpstr>
      <vt:lpstr>宋体</vt:lpstr>
      <vt:lpstr>Wingdings</vt:lpstr>
      <vt:lpstr>whitewashburn</vt:lpstr>
      <vt:lpstr>Microsoft Visio Drawing</vt:lpstr>
      <vt:lpstr>CS3516 B10 Help Session 1 </vt:lpstr>
      <vt:lpstr>Outline</vt:lpstr>
      <vt:lpstr>CS4514 Project1</vt:lpstr>
      <vt:lpstr>Project 1 missions (in handout)</vt:lpstr>
      <vt:lpstr>Project 1 missions (in handout)</vt:lpstr>
      <vt:lpstr>Outline</vt:lpstr>
      <vt:lpstr>PowerPoint Presentation</vt:lpstr>
      <vt:lpstr>What Do We Need?</vt:lpstr>
      <vt:lpstr>What Do We Need?</vt:lpstr>
      <vt:lpstr>TCP Connection (Client)</vt:lpstr>
      <vt:lpstr>Example: TCP Client</vt:lpstr>
      <vt:lpstr>Example: TCP Client (Continued)</vt:lpstr>
      <vt:lpstr>Example: TCP Client (Continued)</vt:lpstr>
      <vt:lpstr>TCP Connection (Server)</vt:lpstr>
      <vt:lpstr>Example: TCP Server</vt:lpstr>
      <vt:lpstr>Example: TCP Server (Continued)</vt:lpstr>
      <vt:lpstr>Outline</vt:lpstr>
      <vt:lpstr>Processing commands</vt:lpstr>
      <vt:lpstr>Commands</vt:lpstr>
      <vt:lpstr>Login Command</vt:lpstr>
      <vt:lpstr>Add Command</vt:lpstr>
      <vt:lpstr>Add Command (cont’d)</vt:lpstr>
      <vt:lpstr>Remove Command</vt:lpstr>
      <vt:lpstr>Remove command (cont’d)</vt:lpstr>
      <vt:lpstr>Quit Command</vt:lpstr>
      <vt:lpstr>Quit Command (Cont’d)</vt:lpstr>
      <vt:lpstr>List Command</vt:lpstr>
      <vt:lpstr>List Command (cont’d)</vt:lpstr>
      <vt:lpstr>Outline</vt:lpstr>
      <vt:lpstr>Some Useful System Calls</vt:lpstr>
      <vt:lpstr>Others Tips</vt:lpstr>
      <vt:lpstr>Server Database</vt:lpstr>
      <vt:lpstr>Sorting in Database</vt:lpstr>
      <vt:lpstr>Case insensitive string comparison</vt:lpstr>
      <vt:lpstr>HELP</vt:lpstr>
      <vt:lpstr>Questions?</vt:lpstr>
      <vt:lpstr>More Tips: file and stdio</vt:lpstr>
      <vt:lpstr>References</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TCP/IP Socket Programming  CS4513 (D05) Help Session</dc:title>
  <dc:creator>Mingzhe Li</dc:creator>
  <cp:lastModifiedBy>Administrator</cp:lastModifiedBy>
  <cp:revision>129</cp:revision>
  <dcterms:created xsi:type="dcterms:W3CDTF">2005-04-20T15:12:07Z</dcterms:created>
  <dcterms:modified xsi:type="dcterms:W3CDTF">2010-11-01T00:07:32Z</dcterms:modified>
</cp:coreProperties>
</file>