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256" r:id="rId2"/>
    <p:sldId id="368" r:id="rId3"/>
    <p:sldId id="380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91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389" r:id="rId38"/>
    <p:sldId id="390" r:id="rId3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00"/>
    <a:srgbClr val="0033CC"/>
    <a:srgbClr val="FF6600"/>
    <a:srgbClr val="66FFCC"/>
    <a:srgbClr val="800000"/>
    <a:srgbClr val="000000"/>
    <a:srgbClr val="990033"/>
    <a:srgbClr val="00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76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10442-89DD-4383-830B-DE472D942D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582FF-E9B5-494D-A851-7701E15293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8CF16-87EB-4452-95CD-BD98CC08234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98DCC-21C8-449B-8A39-BD79546246A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F4D40-F1EA-4398-8122-ACE4BB75740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9C6DA-4C2A-443D-A0CE-3AEFE8C4501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C5C95-1774-4F08-B000-7425254CC58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2BB10-1D22-491F-867E-DF975426668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2420888"/>
            <a:ext cx="8462993" cy="2520280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Link Layer</a:t>
            </a:r>
            <a:b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 a</a:t>
            </a:r>
            <a:br>
              <a:rPr lang="en-US" sz="6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Reliable Data Transport Protocol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38488" y="5686425"/>
            <a:ext cx="6005512" cy="12715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 B10</a:t>
            </a:r>
            <a:endParaRPr lang="en-US" sz="3600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5370513" y="3578696"/>
            <a:ext cx="914400" cy="914400"/>
          </a:xfrm>
          <a:prstGeom prst="rect">
            <a:avLst/>
          </a:prstGeom>
          <a:solidFill>
            <a:srgbClr val="CCFF66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ack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284913" y="3578696"/>
            <a:ext cx="914400" cy="914400"/>
          </a:xfrm>
          <a:prstGeom prst="rect">
            <a:avLst/>
          </a:prstGeom>
          <a:solidFill>
            <a:srgbClr val="FFCC99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seq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7199313" y="3578696"/>
            <a:ext cx="914400" cy="914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kind</a:t>
            </a: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2627313" y="3578696"/>
            <a:ext cx="2819400" cy="914400"/>
          </a:xfrm>
          <a:prstGeom prst="rect">
            <a:avLst/>
          </a:prstGeom>
          <a:solidFill>
            <a:srgbClr val="00B0F0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info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700338" y="1732434"/>
            <a:ext cx="2743200" cy="9144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buffer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152400" y="5407496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physical layer</a:t>
            </a: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152400" y="1826096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network layer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76200" y="3766021"/>
            <a:ext cx="2514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data link layer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4572000" y="2956396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6600"/>
                </a:solidFill>
                <a:latin typeface="Comic Sans MS" pitchFamily="66" charset="0"/>
              </a:rPr>
              <a:t>frame</a:t>
            </a: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3352800" y="1140296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packet</a:t>
            </a:r>
          </a:p>
        </p:txBody>
      </p:sp>
      <p:cxnSp>
        <p:nvCxnSpPr>
          <p:cNvPr id="11278" name="AutoShape 13"/>
          <p:cNvCxnSpPr>
            <a:cxnSpLocks noChangeShapeType="1"/>
            <a:stCxn id="11272" idx="2"/>
            <a:endCxn id="11271" idx="0"/>
          </p:cNvCxnSpPr>
          <p:nvPr/>
        </p:nvCxnSpPr>
        <p:spPr bwMode="auto">
          <a:xfrm flipH="1">
            <a:off x="4037013" y="2659534"/>
            <a:ext cx="34925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8128000" y="4032721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10</a:t>
            </a:fld>
            <a:endParaRPr lang="en-US">
              <a:latin typeface="Comic Sans MS" pitchFamily="66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950" y="72181"/>
            <a:ext cx="8856663" cy="1052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b="0" dirty="0" smtClean="0"/>
              <a:t>Packet and Frame Definitions</a:t>
            </a:r>
          </a:p>
        </p:txBody>
      </p:sp>
    </p:spTree>
    <p:extLst>
      <p:ext uri="{BB962C8B-B14F-4D97-AF65-F5344CB8AC3E}">
        <p14:creationId xmlns:p14="http://schemas.microsoft.com/office/powerpoint/2010/main" val="8497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58214" y="6143644"/>
            <a:ext cx="642942" cy="5715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6BB22A-06AF-485E-86E0-9144636A9A4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3059113" cy="32400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0" smtClean="0">
                <a:solidFill>
                  <a:srgbClr val="3399FF"/>
                </a:solidFill>
              </a:rPr>
              <a:t>Figure 3-10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/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Unrestricted 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Simplex 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Protocol</a:t>
            </a:r>
          </a:p>
        </p:txBody>
      </p:sp>
      <p:pic>
        <p:nvPicPr>
          <p:cNvPr id="12293" name="Picture 3" descr="3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075" y="-27384"/>
            <a:ext cx="5752405" cy="64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58214" y="6143644"/>
            <a:ext cx="642942" cy="5715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07A8E2-A6E9-4F55-9182-76EE347D3C9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981075"/>
            <a:ext cx="2771775" cy="42481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0" smtClean="0">
                <a:solidFill>
                  <a:srgbClr val="3399FF"/>
                </a:solidFill>
              </a:rPr>
              <a:t>Figure 3-11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/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Simplex Stop-and-Wait Protocol</a:t>
            </a:r>
          </a:p>
        </p:txBody>
      </p:sp>
      <p:pic>
        <p:nvPicPr>
          <p:cNvPr id="13317" name="Picture 3" descr="3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172" y="-15239"/>
            <a:ext cx="6160324" cy="64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-244127"/>
            <a:ext cx="8785225" cy="15128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Protocol 3: Positive Acknowledgement</a:t>
            </a:r>
            <a:br>
              <a:rPr lang="en-US" sz="3200" dirty="0" smtClean="0"/>
            </a:br>
            <a:r>
              <a:rPr lang="en-US" sz="3200" dirty="0" smtClean="0"/>
              <a:t>with Retransmissions [PAR]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12776"/>
            <a:ext cx="8077200" cy="4343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3600" dirty="0" smtClean="0">
                <a:sym typeface="Wingdings" pitchFamily="2" charset="2"/>
              </a:rPr>
              <a:t>Introduce </a:t>
            </a:r>
            <a:r>
              <a:rPr lang="en-US" sz="3600" b="1" dirty="0" smtClean="0">
                <a:solidFill>
                  <a:srgbClr val="990000"/>
                </a:solidFill>
                <a:latin typeface="Comic Sans MS" pitchFamily="66" charset="0"/>
                <a:sym typeface="Wingdings" pitchFamily="2" charset="2"/>
              </a:rPr>
              <a:t>Noisy</a:t>
            </a:r>
            <a:r>
              <a:rPr lang="en-US" sz="3600" dirty="0" smtClean="0">
                <a:sym typeface="Wingdings" pitchFamily="2" charset="2"/>
              </a:rPr>
              <a:t> Channels</a:t>
            </a:r>
          </a:p>
          <a:p>
            <a:pPr marL="609600" indent="-609600" eaLnBrk="1" hangingPunct="1"/>
            <a:r>
              <a:rPr lang="en-US" sz="2800" dirty="0" smtClean="0">
                <a:sym typeface="Wingdings" pitchFamily="2" charset="2"/>
              </a:rPr>
              <a:t>This produces: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 smtClean="0">
                <a:sym typeface="Wingdings" pitchFamily="2" charset="2"/>
              </a:rPr>
              <a:t>Damaged and lost frames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 smtClean="0">
                <a:sym typeface="Wingdings" pitchFamily="2" charset="2"/>
              </a:rPr>
              <a:t>Damaged and lost ACKs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800" b="1" dirty="0" smtClean="0">
                <a:solidFill>
                  <a:srgbClr val="FF6600"/>
                </a:solidFill>
                <a:latin typeface="Comic Sans MS" pitchFamily="66" charset="0"/>
                <a:sym typeface="Wingdings" pitchFamily="2" charset="2"/>
              </a:rPr>
              <a:t>PAR</a:t>
            </a:r>
            <a:r>
              <a:rPr lang="en-US" sz="2800" dirty="0" smtClean="0">
                <a:sym typeface="Wingdings" pitchFamily="2" charset="2"/>
              </a:rPr>
              <a:t> Protocol</a:t>
            </a:r>
          </a:p>
          <a:p>
            <a:pPr marL="609600" indent="-609600" eaLnBrk="1" hangingPunct="1"/>
            <a:r>
              <a:rPr lang="en-US" sz="2800" dirty="0" smtClean="0">
                <a:sym typeface="Wingdings" pitchFamily="2" charset="2"/>
              </a:rPr>
              <a:t>Tools and issues: </a:t>
            </a:r>
          </a:p>
          <a:p>
            <a:pPr marL="990600" lvl="1" indent="-533400" eaLnBrk="1" hangingPunct="1"/>
            <a:r>
              <a:rPr lang="en-US" sz="2400" dirty="0" smtClean="0">
                <a:sym typeface="Wingdings" pitchFamily="2" charset="2"/>
              </a:rPr>
              <a:t>Timers</a:t>
            </a:r>
          </a:p>
          <a:p>
            <a:pPr marL="990600" lvl="1" indent="-533400" eaLnBrk="1" hangingPunct="1"/>
            <a:r>
              <a:rPr lang="en-US" sz="2400" dirty="0" smtClean="0">
                <a:sym typeface="Wingdings" pitchFamily="2" charset="2"/>
              </a:rPr>
              <a:t>Sequence numbers</a:t>
            </a:r>
          </a:p>
          <a:p>
            <a:pPr marL="990600" lvl="1" indent="-533400" eaLnBrk="1" hangingPunct="1"/>
            <a:r>
              <a:rPr lang="en-US" sz="2400" dirty="0" smtClean="0">
                <a:sym typeface="Wingdings" pitchFamily="2" charset="2"/>
              </a:rPr>
              <a:t>Duplicate frames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271463" y="1212850"/>
            <a:ext cx="1855787" cy="3937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(a)  Frame 1 lost</a:t>
            </a: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>
            <a:off x="1473200" y="179070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1492250" y="274320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976313" y="1673225"/>
            <a:ext cx="40322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 A</a:t>
            </a: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995363" y="2492375"/>
            <a:ext cx="39052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 B</a:t>
            </a:r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>
            <a:off x="1778000" y="18161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flipV="1">
            <a:off x="2482850" y="180340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>
            <a:off x="3092450" y="1835150"/>
            <a:ext cx="273050" cy="425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>
            <a:off x="4826000" y="183515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 flipV="1">
            <a:off x="5511800" y="184150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1871663" y="1768475"/>
            <a:ext cx="77152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 </a:t>
            </a:r>
          </a:p>
          <a:p>
            <a:pPr algn="ctr" eaLnBrk="0" hangingPunct="0"/>
            <a:r>
              <a:rPr lang="en-US" sz="1800"/>
              <a:t>0</a:t>
            </a:r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3224213" y="182562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2478088" y="235902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4900613" y="184467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02" name="Rectangle 16"/>
          <p:cNvSpPr>
            <a:spLocks noChangeArrowheads="1"/>
          </p:cNvSpPr>
          <p:nvPr/>
        </p:nvSpPr>
        <p:spPr bwMode="auto">
          <a:xfrm>
            <a:off x="5545138" y="237807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03" name="Rectangle 17"/>
          <p:cNvSpPr>
            <a:spLocks noChangeArrowheads="1"/>
          </p:cNvSpPr>
          <p:nvPr/>
        </p:nvSpPr>
        <p:spPr bwMode="auto">
          <a:xfrm>
            <a:off x="7186613" y="1520825"/>
            <a:ext cx="587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</a:t>
            </a:r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>
            <a:off x="3086100" y="1638300"/>
            <a:ext cx="1657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19"/>
          <p:cNvSpPr>
            <a:spLocks noChangeArrowheads="1"/>
          </p:cNvSpPr>
          <p:nvPr/>
        </p:nvSpPr>
        <p:spPr bwMode="auto">
          <a:xfrm>
            <a:off x="3452813" y="1235075"/>
            <a:ext cx="10318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Time-out</a:t>
            </a:r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>
            <a:off x="6083300" y="183515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Rectangle 21"/>
          <p:cNvSpPr>
            <a:spLocks noChangeArrowheads="1"/>
          </p:cNvSpPr>
          <p:nvPr/>
        </p:nvSpPr>
        <p:spPr bwMode="auto">
          <a:xfrm>
            <a:off x="6291263" y="184467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2</a:t>
            </a:r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 flipH="1">
            <a:off x="3194050" y="2292350"/>
            <a:ext cx="203200" cy="234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23"/>
          <p:cNvSpPr>
            <a:spLocks noChangeArrowheads="1"/>
          </p:cNvSpPr>
          <p:nvPr/>
        </p:nvSpPr>
        <p:spPr bwMode="auto">
          <a:xfrm>
            <a:off x="214313" y="3098800"/>
            <a:ext cx="1570037" cy="3937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(b)  ACK lost</a:t>
            </a:r>
          </a:p>
        </p:txBody>
      </p:sp>
      <p:sp>
        <p:nvSpPr>
          <p:cNvPr id="16410" name="Line 24"/>
          <p:cNvSpPr>
            <a:spLocks noChangeShapeType="1"/>
          </p:cNvSpPr>
          <p:nvPr/>
        </p:nvSpPr>
        <p:spPr bwMode="auto">
          <a:xfrm>
            <a:off x="1530350" y="375285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5"/>
          <p:cNvSpPr>
            <a:spLocks noChangeShapeType="1"/>
          </p:cNvSpPr>
          <p:nvPr/>
        </p:nvSpPr>
        <p:spPr bwMode="auto">
          <a:xfrm>
            <a:off x="1549400" y="470535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Rectangle 26"/>
          <p:cNvSpPr>
            <a:spLocks noChangeArrowheads="1"/>
          </p:cNvSpPr>
          <p:nvPr/>
        </p:nvSpPr>
        <p:spPr bwMode="auto">
          <a:xfrm>
            <a:off x="1033463" y="3635375"/>
            <a:ext cx="3460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</a:t>
            </a:r>
          </a:p>
        </p:txBody>
      </p:sp>
      <p:sp>
        <p:nvSpPr>
          <p:cNvPr id="16413" name="Rectangle 27"/>
          <p:cNvSpPr>
            <a:spLocks noChangeArrowheads="1"/>
          </p:cNvSpPr>
          <p:nvPr/>
        </p:nvSpPr>
        <p:spPr bwMode="auto">
          <a:xfrm>
            <a:off x="1052513" y="4454525"/>
            <a:ext cx="333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B</a:t>
            </a:r>
          </a:p>
        </p:txBody>
      </p:sp>
      <p:sp>
        <p:nvSpPr>
          <p:cNvPr id="16414" name="Line 28"/>
          <p:cNvSpPr>
            <a:spLocks noChangeShapeType="1"/>
          </p:cNvSpPr>
          <p:nvPr/>
        </p:nvSpPr>
        <p:spPr bwMode="auto">
          <a:xfrm>
            <a:off x="1816100" y="377825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29"/>
          <p:cNvSpPr>
            <a:spLocks noChangeShapeType="1"/>
          </p:cNvSpPr>
          <p:nvPr/>
        </p:nvSpPr>
        <p:spPr bwMode="auto">
          <a:xfrm flipV="1">
            <a:off x="2540000" y="376555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30"/>
          <p:cNvSpPr>
            <a:spLocks noChangeShapeType="1"/>
          </p:cNvSpPr>
          <p:nvPr/>
        </p:nvSpPr>
        <p:spPr bwMode="auto">
          <a:xfrm flipV="1">
            <a:off x="3911600" y="4108450"/>
            <a:ext cx="234950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31"/>
          <p:cNvSpPr>
            <a:spLocks noChangeShapeType="1"/>
          </p:cNvSpPr>
          <p:nvPr/>
        </p:nvSpPr>
        <p:spPr bwMode="auto">
          <a:xfrm>
            <a:off x="4883150" y="37973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Line 32"/>
          <p:cNvSpPr>
            <a:spLocks noChangeShapeType="1"/>
          </p:cNvSpPr>
          <p:nvPr/>
        </p:nvSpPr>
        <p:spPr bwMode="auto">
          <a:xfrm flipV="1">
            <a:off x="5568950" y="380365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Rectangle 33"/>
          <p:cNvSpPr>
            <a:spLocks noChangeArrowheads="1"/>
          </p:cNvSpPr>
          <p:nvPr/>
        </p:nvSpPr>
        <p:spPr bwMode="auto">
          <a:xfrm>
            <a:off x="1928813" y="3730625"/>
            <a:ext cx="77152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 </a:t>
            </a:r>
          </a:p>
          <a:p>
            <a:pPr algn="ctr" eaLnBrk="0" hangingPunct="0"/>
            <a:r>
              <a:rPr lang="en-US" sz="1800"/>
              <a:t>0</a:t>
            </a:r>
          </a:p>
        </p:txBody>
      </p:sp>
      <p:sp>
        <p:nvSpPr>
          <p:cNvPr id="16420" name="Rectangle 34"/>
          <p:cNvSpPr>
            <a:spLocks noChangeArrowheads="1"/>
          </p:cNvSpPr>
          <p:nvPr/>
        </p:nvSpPr>
        <p:spPr bwMode="auto">
          <a:xfrm>
            <a:off x="3262313" y="378777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21" name="Rectangle 35"/>
          <p:cNvSpPr>
            <a:spLocks noChangeArrowheads="1"/>
          </p:cNvSpPr>
          <p:nvPr/>
        </p:nvSpPr>
        <p:spPr bwMode="auto">
          <a:xfrm>
            <a:off x="2535238" y="432117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22" name="Rectangle 36"/>
          <p:cNvSpPr>
            <a:spLocks noChangeArrowheads="1"/>
          </p:cNvSpPr>
          <p:nvPr/>
        </p:nvSpPr>
        <p:spPr bwMode="auto">
          <a:xfrm>
            <a:off x="4957763" y="380682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23" name="Rectangle 37"/>
          <p:cNvSpPr>
            <a:spLocks noChangeArrowheads="1"/>
          </p:cNvSpPr>
          <p:nvPr/>
        </p:nvSpPr>
        <p:spPr bwMode="auto">
          <a:xfrm>
            <a:off x="3983038" y="430212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24" name="Rectangle 38"/>
          <p:cNvSpPr>
            <a:spLocks noChangeArrowheads="1"/>
          </p:cNvSpPr>
          <p:nvPr/>
        </p:nvSpPr>
        <p:spPr bwMode="auto">
          <a:xfrm>
            <a:off x="7243763" y="3482975"/>
            <a:ext cx="587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</a:t>
            </a:r>
          </a:p>
        </p:txBody>
      </p:sp>
      <p:sp>
        <p:nvSpPr>
          <p:cNvPr id="16425" name="Line 39"/>
          <p:cNvSpPr>
            <a:spLocks noChangeShapeType="1"/>
          </p:cNvSpPr>
          <p:nvPr/>
        </p:nvSpPr>
        <p:spPr bwMode="auto">
          <a:xfrm>
            <a:off x="3143250" y="3600450"/>
            <a:ext cx="1657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Rectangle 40"/>
          <p:cNvSpPr>
            <a:spLocks noChangeArrowheads="1"/>
          </p:cNvSpPr>
          <p:nvPr/>
        </p:nvSpPr>
        <p:spPr bwMode="auto">
          <a:xfrm>
            <a:off x="3509963" y="3197225"/>
            <a:ext cx="10318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Time-out</a:t>
            </a:r>
          </a:p>
        </p:txBody>
      </p:sp>
      <p:sp>
        <p:nvSpPr>
          <p:cNvPr id="16427" name="Line 41"/>
          <p:cNvSpPr>
            <a:spLocks noChangeShapeType="1"/>
          </p:cNvSpPr>
          <p:nvPr/>
        </p:nvSpPr>
        <p:spPr bwMode="auto">
          <a:xfrm>
            <a:off x="6140450" y="37973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Rectangle 42"/>
          <p:cNvSpPr>
            <a:spLocks noChangeArrowheads="1"/>
          </p:cNvSpPr>
          <p:nvPr/>
        </p:nvSpPr>
        <p:spPr bwMode="auto">
          <a:xfrm>
            <a:off x="6348413" y="380682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2</a:t>
            </a:r>
          </a:p>
        </p:txBody>
      </p:sp>
      <p:sp>
        <p:nvSpPr>
          <p:cNvPr id="16429" name="Line 43"/>
          <p:cNvSpPr>
            <a:spLocks noChangeShapeType="1"/>
          </p:cNvSpPr>
          <p:nvPr/>
        </p:nvSpPr>
        <p:spPr bwMode="auto">
          <a:xfrm>
            <a:off x="4197350" y="4121150"/>
            <a:ext cx="1778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44"/>
          <p:cNvSpPr>
            <a:spLocks noChangeShapeType="1"/>
          </p:cNvSpPr>
          <p:nvPr/>
        </p:nvSpPr>
        <p:spPr bwMode="auto">
          <a:xfrm>
            <a:off x="3130550" y="37973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Rectangle 45"/>
          <p:cNvSpPr>
            <a:spLocks noChangeArrowheads="1"/>
          </p:cNvSpPr>
          <p:nvPr/>
        </p:nvSpPr>
        <p:spPr bwMode="auto">
          <a:xfrm>
            <a:off x="5659438" y="430212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32" name="Rectangle 46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6433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66700" y="5244430"/>
            <a:ext cx="8001000" cy="1061120"/>
          </a:xfrm>
          <a:noFill/>
        </p:spPr>
        <p:txBody>
          <a:bodyPr lIns="90488" tIns="44450" rIns="90488" bIns="44450"/>
          <a:lstStyle/>
          <a:p>
            <a:pPr lvl="1" eaLnBrk="1" hangingPunct="1">
              <a:buFontTx/>
              <a:buNone/>
              <a:tabLst>
                <a:tab pos="2000250" algn="l"/>
              </a:tabLst>
            </a:pPr>
            <a:r>
              <a:rPr lang="en-US" sz="2000" dirty="0" smtClean="0"/>
              <a:t>In parts (a) and (b) transmitting station A acts the same way, but part (b) receiving station B accepts frame 1 twice.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44463" y="18891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Stop-and-Wait [with errors]</a:t>
            </a: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059113" y="2924175"/>
            <a:ext cx="2665412" cy="2233613"/>
          </a:xfrm>
          <a:prstGeom prst="ellips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5457825" y="2708275"/>
            <a:ext cx="343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without sequence numbers</a:t>
            </a:r>
            <a:endParaRPr lang="en-US" b="1">
              <a:solidFill>
                <a:srgbClr val="990000"/>
              </a:solidFill>
            </a:endParaRPr>
          </a:p>
          <a:p>
            <a:pPr algn="ctr"/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ambiguous results !!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7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1" grpId="0" animBg="1"/>
      <p:bldP spid="143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038944"/>
            <a:ext cx="5256584" cy="56304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smtClean="0"/>
              <a:t>#define MAX_SEQ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err="1" smtClean="0"/>
              <a:t>typedef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enum</a:t>
            </a:r>
            <a:r>
              <a:rPr lang="en-US" sz="1200" b="1" dirty="0" smtClean="0"/>
              <a:t> {</a:t>
            </a:r>
            <a:r>
              <a:rPr lang="en-US" sz="1200" b="1" dirty="0" err="1" smtClean="0"/>
              <a:t>frame_arrival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cksum_err</a:t>
            </a:r>
            <a:r>
              <a:rPr lang="en-US" sz="1200" b="1" dirty="0" smtClean="0"/>
              <a:t>, timeout} </a:t>
            </a:r>
            <a:r>
              <a:rPr lang="en-US" sz="1200" b="1" dirty="0" err="1" smtClean="0"/>
              <a:t>event_type</a:t>
            </a:r>
            <a:r>
              <a:rPr lang="en-US" sz="1200" b="1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smtClean="0"/>
              <a:t>include “</a:t>
            </a:r>
            <a:r>
              <a:rPr lang="en-US" sz="1200" b="1" dirty="0" err="1" smtClean="0"/>
              <a:t>protocol.h</a:t>
            </a:r>
            <a:r>
              <a:rPr lang="en-US" sz="1200" b="1" dirty="0" smtClean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void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sender_par</a:t>
            </a:r>
            <a:r>
              <a:rPr lang="en-US" sz="1400" dirty="0" smtClean="0"/>
              <a:t> (void)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seq_nr</a:t>
            </a:r>
            <a:r>
              <a:rPr lang="en-US" sz="1400" dirty="0" smtClean="0"/>
              <a:t>  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frame 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packet buffer;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event_type</a:t>
            </a:r>
            <a:r>
              <a:rPr lang="en-US" sz="1400" dirty="0" smtClean="0"/>
              <a:t> </a:t>
            </a:r>
            <a:r>
              <a:rPr lang="en-US" sz="1400" dirty="0" smtClean="0"/>
              <a:t>event;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 </a:t>
            </a:r>
            <a:r>
              <a:rPr lang="en-US" sz="1400" dirty="0" smtClean="0"/>
              <a:t>= 0;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from_network_layer</a:t>
            </a:r>
            <a:r>
              <a:rPr lang="en-US" sz="1400" dirty="0" smtClean="0"/>
              <a:t> </a:t>
            </a:r>
            <a:r>
              <a:rPr lang="en-US" sz="1400" dirty="0" smtClean="0"/>
              <a:t>(&amp;buffer);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</a:t>
            </a:r>
            <a:r>
              <a:rPr lang="en-US" sz="1400" dirty="0" smtClean="0"/>
              <a:t> while </a:t>
            </a:r>
            <a:r>
              <a:rPr lang="en-US" sz="1400" dirty="0" smtClean="0"/>
              <a:t>(true)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600" b="1" dirty="0" smtClean="0">
                <a:solidFill>
                  <a:srgbClr val="006600"/>
                </a:solidFill>
              </a:rPr>
              <a:t>{ </a:t>
            </a:r>
            <a:r>
              <a:rPr lang="en-US" sz="1400" dirty="0" smtClean="0"/>
              <a:t>s.info </a:t>
            </a:r>
            <a:r>
              <a:rPr lang="en-US" sz="1400" dirty="0" smtClean="0"/>
              <a:t>= buffer;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 </a:t>
            </a:r>
            <a:r>
              <a:rPr lang="en-US" sz="1400" dirty="0" err="1" smtClean="0"/>
              <a:t>s.seq</a:t>
            </a:r>
            <a:r>
              <a:rPr lang="en-US" sz="14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smtClean="0"/>
              <a:t>  </a:t>
            </a:r>
            <a:r>
              <a:rPr lang="en-US" sz="1400" dirty="0" err="1" smtClean="0"/>
              <a:t>to_physical_layer</a:t>
            </a:r>
            <a:r>
              <a:rPr lang="en-US" sz="1400" dirty="0" smtClean="0"/>
              <a:t> </a:t>
            </a:r>
            <a:r>
              <a:rPr lang="en-US" sz="1400" dirty="0" smtClean="0"/>
              <a:t>(&amp;s);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 </a:t>
            </a:r>
            <a:r>
              <a:rPr lang="en-US" sz="1400" dirty="0" err="1" smtClean="0"/>
              <a:t>start_timer</a:t>
            </a:r>
            <a:r>
              <a:rPr lang="en-US" sz="1400" dirty="0" smtClean="0"/>
              <a:t> </a:t>
            </a:r>
            <a:r>
              <a:rPr lang="en-US" sz="1400" dirty="0" smtClean="0"/>
              <a:t>(s.seq);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wait_for_event</a:t>
            </a:r>
            <a:r>
              <a:rPr lang="en-US" sz="1400" dirty="0" smtClean="0"/>
              <a:t> (&amp;</a:t>
            </a:r>
            <a:r>
              <a:rPr lang="en-US" sz="1400" dirty="0" smtClean="0"/>
              <a:t>event);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 if </a:t>
            </a:r>
            <a:r>
              <a:rPr lang="en-US" sz="1400" dirty="0" smtClean="0"/>
              <a:t>(event == </a:t>
            </a:r>
            <a:r>
              <a:rPr lang="en-US" sz="1400" dirty="0" err="1" smtClean="0"/>
              <a:t>frame_arrival</a:t>
            </a:r>
            <a:r>
              <a:rPr lang="en-US" sz="1400" dirty="0" smtClean="0"/>
              <a:t>) </a:t>
            </a:r>
            <a:r>
              <a:rPr lang="en-US" sz="1400" b="1" dirty="0" smtClean="0">
                <a:solidFill>
                  <a:srgbClr val="993300"/>
                </a:solidFill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    </a:t>
            </a:r>
            <a:r>
              <a:rPr lang="en-US" sz="1400" dirty="0" err="1" smtClean="0"/>
              <a:t>from_network_layer</a:t>
            </a:r>
            <a:r>
              <a:rPr lang="en-US" sz="1400" dirty="0" smtClean="0"/>
              <a:t> </a:t>
            </a:r>
            <a:r>
              <a:rPr lang="en-US" sz="1400" dirty="0" smtClean="0"/>
              <a:t>(&amp;buffer);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    </a:t>
            </a:r>
            <a:r>
              <a:rPr lang="en-US" sz="1400" dirty="0" err="1" smtClean="0"/>
              <a:t>inc</a:t>
            </a:r>
            <a:r>
              <a:rPr lang="en-US" sz="14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); </a:t>
            </a:r>
            <a:r>
              <a:rPr lang="en-US" sz="1400" dirty="0">
                <a:solidFill>
                  <a:srgbClr val="993300"/>
                </a:solidFill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600" b="1" dirty="0" smtClean="0">
                <a:solidFill>
                  <a:srgbClr val="006600"/>
                </a:solidFill>
              </a:rPr>
              <a:t>}</a:t>
            </a:r>
            <a:endParaRPr lang="en-US" sz="1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}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ln w="25400" cap="flat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Protocol 3 </a:t>
            </a:r>
            <a:r>
              <a:rPr lang="en-US" sz="2400" dirty="0" smtClean="0"/>
              <a:t>Positive ACK  with Retransmission (PAR) [Old </a:t>
            </a:r>
            <a:r>
              <a:rPr lang="en-US" sz="2400" dirty="0" err="1" smtClean="0"/>
              <a:t>Tanenbaum</a:t>
            </a:r>
            <a:r>
              <a:rPr lang="en-US" sz="2400" dirty="0" smtClean="0"/>
              <a:t> Version]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84312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void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receiver_par</a:t>
            </a:r>
            <a:r>
              <a:rPr lang="en-US" sz="2000" b="1" dirty="0" smtClean="0"/>
              <a:t> </a:t>
            </a:r>
            <a:r>
              <a:rPr lang="en-US" sz="1600" dirty="0" smtClean="0"/>
              <a:t>(void)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660066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seq_nr</a:t>
            </a:r>
            <a:r>
              <a:rPr lang="en-US" sz="1600" dirty="0" smtClean="0"/>
              <a:t>  </a:t>
            </a:r>
            <a:r>
              <a:rPr lang="en-US" sz="1600" dirty="0" err="1" smtClean="0"/>
              <a:t>next_frame_to_send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frame r, 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event_type</a:t>
            </a:r>
            <a:r>
              <a:rPr lang="en-US" sz="1600" dirty="0" smtClean="0"/>
              <a:t> event;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frame_expected</a:t>
            </a:r>
            <a:r>
              <a:rPr lang="en-US" sz="1600" dirty="0" smtClean="0"/>
              <a:t> = 0;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while (true)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800" b="1" dirty="0" smtClean="0">
                <a:solidFill>
                  <a:srgbClr val="006600"/>
                </a:solidFill>
              </a:rPr>
              <a:t>{</a:t>
            </a:r>
            <a:r>
              <a:rPr lang="en-US" sz="1600" dirty="0" smtClean="0"/>
              <a:t>	</a:t>
            </a:r>
            <a:r>
              <a:rPr lang="en-US" sz="1600" dirty="0" err="1" smtClean="0"/>
              <a:t>wait_for_event</a:t>
            </a:r>
            <a:r>
              <a:rPr lang="en-US" sz="1600" dirty="0" smtClean="0"/>
              <a:t> (&amp;event);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if (event == </a:t>
            </a:r>
            <a:r>
              <a:rPr lang="en-US" sz="1600" dirty="0" err="1" smtClean="0"/>
              <a:t>frame_arrival</a:t>
            </a:r>
            <a:r>
              <a:rPr lang="en-US" sz="1600" dirty="0" smtClean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</a:t>
            </a:r>
            <a:r>
              <a:rPr lang="en-US" sz="1800" b="1" dirty="0" smtClean="0">
                <a:solidFill>
                  <a:srgbClr val="FFCC00"/>
                </a:solidFill>
              </a:rPr>
              <a:t>{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from_physical_layer</a:t>
            </a:r>
            <a:r>
              <a:rPr lang="en-US" sz="1600" dirty="0" smtClean="0"/>
              <a:t> </a:t>
            </a:r>
            <a:r>
              <a:rPr lang="en-US" sz="1600" dirty="0" smtClean="0"/>
              <a:t>(&amp;r);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smtClean="0"/>
              <a:t>   if </a:t>
            </a:r>
            <a:r>
              <a:rPr lang="en-US" sz="1600" dirty="0" smtClean="0"/>
              <a:t>(</a:t>
            </a:r>
            <a:r>
              <a:rPr lang="en-US" sz="1600" dirty="0" err="1" smtClean="0"/>
              <a:t>r.seq</a:t>
            </a:r>
            <a:r>
              <a:rPr lang="en-US" sz="1600" dirty="0" smtClean="0"/>
              <a:t> == </a:t>
            </a:r>
            <a:r>
              <a:rPr lang="en-US" sz="1600" dirty="0" err="1" smtClean="0"/>
              <a:t>frame_expected</a:t>
            </a:r>
            <a:r>
              <a:rPr lang="en-US" sz="1600" dirty="0" smtClean="0"/>
              <a:t>) </a:t>
            </a:r>
            <a:r>
              <a:rPr lang="en-US" sz="1800" b="1" dirty="0" smtClean="0">
                <a:solidFill>
                  <a:srgbClr val="9933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to_network_layer</a:t>
            </a:r>
            <a:r>
              <a:rPr lang="en-US" sz="1600" dirty="0" smtClean="0"/>
              <a:t>(&amp;r.info);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inc</a:t>
            </a:r>
            <a:r>
              <a:rPr lang="en-US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frame_expected</a:t>
            </a:r>
            <a:r>
              <a:rPr lang="en-US" sz="1600" dirty="0" smtClean="0"/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smtClean="0"/>
              <a:t>   </a:t>
            </a:r>
            <a:r>
              <a:rPr lang="en-US" sz="1800" b="1" dirty="0" smtClean="0">
                <a:solidFill>
                  <a:srgbClr val="993300"/>
                </a:solidFill>
              </a:rPr>
              <a:t>}</a:t>
            </a:r>
            <a:endParaRPr lang="en-US" sz="1800" b="1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to_physical_layer</a:t>
            </a:r>
            <a:r>
              <a:rPr lang="en-US" sz="1600" dirty="0" smtClean="0"/>
              <a:t> (&amp;s); </a:t>
            </a: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</a:t>
            </a:r>
            <a:r>
              <a:rPr lang="en-US" sz="1800" b="1" dirty="0" smtClean="0">
                <a:solidFill>
                  <a:srgbClr val="FFCC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660066"/>
                </a:solidFill>
              </a:rPr>
              <a:t>}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-108520" y="4868267"/>
            <a:ext cx="8280920" cy="2889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                  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           </a:t>
            </a:r>
            <a:r>
              <a:rPr lang="en-US" sz="1600" b="1" dirty="0">
                <a:solidFill>
                  <a:srgbClr val="000099"/>
                </a:solidFill>
              </a:rPr>
              <a:t>/* Note – no sequence number on ACK */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167688" cy="936625"/>
          </a:xfrm>
          <a:ln w="25400" cap="flat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Protocol 3 </a:t>
            </a:r>
            <a:r>
              <a:rPr lang="en-US" sz="2400" dirty="0" smtClean="0"/>
              <a:t>Positive ACK  with Retransmission (PAR) [Old </a:t>
            </a:r>
            <a:r>
              <a:rPr lang="en-US" sz="2400" dirty="0" err="1" smtClean="0"/>
              <a:t>Tanenbaum</a:t>
            </a:r>
            <a:r>
              <a:rPr lang="en-US" sz="2400" dirty="0" smtClean="0"/>
              <a:t> Version]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1905000" y="3443138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3"/>
          <p:cNvSpPr>
            <a:spLocks noChangeShapeType="1"/>
          </p:cNvSpPr>
          <p:nvPr/>
        </p:nvSpPr>
        <p:spPr bwMode="auto">
          <a:xfrm>
            <a:off x="1924050" y="4382938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408113" y="3312963"/>
            <a:ext cx="3460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427163" y="4132113"/>
            <a:ext cx="333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B</a:t>
            </a:r>
          </a:p>
        </p:txBody>
      </p:sp>
      <p:sp>
        <p:nvSpPr>
          <p:cNvPr id="19464" name="Line 6"/>
          <p:cNvSpPr>
            <a:spLocks noChangeShapeType="1"/>
          </p:cNvSpPr>
          <p:nvPr/>
        </p:nvSpPr>
        <p:spPr bwMode="auto">
          <a:xfrm>
            <a:off x="2089150" y="3443138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7"/>
          <p:cNvSpPr>
            <a:spLocks noChangeShapeType="1"/>
          </p:cNvSpPr>
          <p:nvPr/>
        </p:nvSpPr>
        <p:spPr bwMode="auto">
          <a:xfrm flipV="1">
            <a:off x="2819400" y="3430438"/>
            <a:ext cx="77470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8"/>
          <p:cNvSpPr>
            <a:spLocks noChangeShapeType="1"/>
          </p:cNvSpPr>
          <p:nvPr/>
        </p:nvSpPr>
        <p:spPr bwMode="auto">
          <a:xfrm>
            <a:off x="4114800" y="3449488"/>
            <a:ext cx="349250" cy="55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2228850" y="3416151"/>
            <a:ext cx="63976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 </a:t>
            </a:r>
          </a:p>
          <a:p>
            <a:pPr algn="ctr" eaLnBrk="0" hangingPunct="0"/>
            <a:r>
              <a:rPr lang="en-US" sz="1400"/>
              <a:t>0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3467100" y="3625701"/>
            <a:ext cx="59531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</a:t>
            </a:r>
          </a:p>
          <a:p>
            <a:pPr algn="ctr" eaLnBrk="0" hangingPunct="0"/>
            <a:r>
              <a:rPr lang="en-US" sz="1400"/>
              <a:t>0</a:t>
            </a: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2544763" y="3930501"/>
            <a:ext cx="557212" cy="3016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ACK</a:t>
            </a: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4616450" y="3670151"/>
            <a:ext cx="59531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</a:t>
            </a:r>
          </a:p>
          <a:p>
            <a:pPr algn="ctr" eaLnBrk="0" hangingPunct="0"/>
            <a:r>
              <a:rPr lang="en-US" sz="1400"/>
              <a:t>1</a:t>
            </a: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3776663" y="4038451"/>
            <a:ext cx="557212" cy="3016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ACK</a:t>
            </a: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7618413" y="3160563"/>
            <a:ext cx="587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</a:t>
            </a:r>
          </a:p>
        </p:txBody>
      </p:sp>
      <p:sp>
        <p:nvSpPr>
          <p:cNvPr id="19473" name="Line 15"/>
          <p:cNvSpPr>
            <a:spLocks noChangeShapeType="1"/>
          </p:cNvSpPr>
          <p:nvPr/>
        </p:nvSpPr>
        <p:spPr bwMode="auto">
          <a:xfrm flipV="1">
            <a:off x="2120900" y="3278038"/>
            <a:ext cx="965200" cy="6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6"/>
          <p:cNvSpPr>
            <a:spLocks noChangeArrowheads="1"/>
          </p:cNvSpPr>
          <p:nvPr/>
        </p:nvSpPr>
        <p:spPr bwMode="auto">
          <a:xfrm>
            <a:off x="1785938" y="2487463"/>
            <a:ext cx="1519237" cy="6445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premature</a:t>
            </a:r>
          </a:p>
          <a:p>
            <a:pPr algn="ctr" eaLnBrk="0" hangingPunct="0"/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time-out</a:t>
            </a:r>
          </a:p>
        </p:txBody>
      </p:sp>
      <p:sp>
        <p:nvSpPr>
          <p:cNvPr id="19475" name="Line 17"/>
          <p:cNvSpPr>
            <a:spLocks noChangeShapeType="1"/>
          </p:cNvSpPr>
          <p:nvPr/>
        </p:nvSpPr>
        <p:spPr bwMode="auto">
          <a:xfrm>
            <a:off x="5156200" y="3462188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18"/>
          <p:cNvSpPr>
            <a:spLocks noChangeArrowheads="1"/>
          </p:cNvSpPr>
          <p:nvPr/>
        </p:nvSpPr>
        <p:spPr bwMode="auto">
          <a:xfrm>
            <a:off x="5422900" y="3644751"/>
            <a:ext cx="59531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</a:t>
            </a:r>
          </a:p>
          <a:p>
            <a:pPr algn="ctr" eaLnBrk="0" hangingPunct="0"/>
            <a:r>
              <a:rPr lang="en-US" sz="1400"/>
              <a:t>2</a:t>
            </a:r>
          </a:p>
        </p:txBody>
      </p:sp>
      <p:sp>
        <p:nvSpPr>
          <p:cNvPr id="19477" name="Line 19"/>
          <p:cNvSpPr>
            <a:spLocks noChangeShapeType="1"/>
          </p:cNvSpPr>
          <p:nvPr/>
        </p:nvSpPr>
        <p:spPr bwMode="auto">
          <a:xfrm>
            <a:off x="3149600" y="3462188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635000" y="4781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947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276350" y="4403576"/>
            <a:ext cx="6748463" cy="609600"/>
          </a:xfrm>
          <a:noFill/>
        </p:spPr>
        <p:txBody>
          <a:bodyPr lIns="90488" tIns="44450" rIns="90488" bIns="44450"/>
          <a:lstStyle/>
          <a:p>
            <a:pPr lvl="1" eaLnBrk="1" hangingPunct="1">
              <a:buFontTx/>
              <a:buNone/>
              <a:tabLst>
                <a:tab pos="2000250" algn="l"/>
              </a:tabLst>
            </a:pPr>
            <a:r>
              <a:rPr lang="en-US" sz="2000" smtClean="0"/>
              <a:t>Transmitting station A misinterprets duplicate ACKs</a:t>
            </a:r>
          </a:p>
        </p:txBody>
      </p:sp>
      <p:sp>
        <p:nvSpPr>
          <p:cNvPr id="19480" name="Line 22"/>
          <p:cNvSpPr>
            <a:spLocks noChangeShapeType="1"/>
          </p:cNvSpPr>
          <p:nvPr/>
        </p:nvSpPr>
        <p:spPr bwMode="auto">
          <a:xfrm flipV="1">
            <a:off x="3879850" y="3455838"/>
            <a:ext cx="78105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3"/>
          <p:cNvSpPr>
            <a:spLocks noChangeShapeType="1"/>
          </p:cNvSpPr>
          <p:nvPr/>
        </p:nvSpPr>
        <p:spPr bwMode="auto">
          <a:xfrm flipH="1">
            <a:off x="4356100" y="4001938"/>
            <a:ext cx="203200" cy="234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990600" y="0"/>
            <a:ext cx="6934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[OLD]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problem</a:t>
            </a: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Ambiguities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 when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ACKs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not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numbered.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Text Box 240"/>
          <p:cNvSpPr txBox="1">
            <a:spLocks noChangeArrowheads="1"/>
          </p:cNvSpPr>
          <p:nvPr/>
        </p:nvSpPr>
        <p:spPr bwMode="auto">
          <a:xfrm>
            <a:off x="6996106" y="5635565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9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196379"/>
            <a:ext cx="2305050" cy="39608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99CCFF"/>
                </a:solidFill>
              </a:rPr>
              <a:t> </a:t>
            </a:r>
            <a:r>
              <a:rPr lang="en-US" sz="3600" b="0" dirty="0" smtClean="0">
                <a:solidFill>
                  <a:srgbClr val="3399FF"/>
                </a:solidFill>
              </a:rPr>
              <a:t>PAR</a:t>
            </a:r>
            <a:r>
              <a:rPr lang="en-US" sz="3600" dirty="0" smtClean="0">
                <a:solidFill>
                  <a:srgbClr val="3399FF"/>
                </a:solidFill>
              </a:rPr>
              <a:t/>
            </a:r>
            <a:br>
              <a:rPr lang="en-US" sz="3600" dirty="0" smtClean="0">
                <a:solidFill>
                  <a:srgbClr val="3399FF"/>
                </a:solidFill>
              </a:rPr>
            </a:br>
            <a:r>
              <a:rPr lang="en-US" sz="3600" dirty="0" smtClean="0">
                <a:solidFill>
                  <a:srgbClr val="3399FF"/>
                </a:solidFill>
              </a:rPr>
              <a:t/>
            </a:r>
            <a:br>
              <a:rPr lang="en-US" sz="3600" dirty="0" smtClean="0">
                <a:solidFill>
                  <a:srgbClr val="3399FF"/>
                </a:solidFill>
              </a:rPr>
            </a:br>
            <a:r>
              <a:rPr lang="en-US" sz="3600" b="0" dirty="0" smtClean="0">
                <a:solidFill>
                  <a:srgbClr val="3399FF"/>
                </a:solidFill>
              </a:rPr>
              <a:t>Simplex Protocol for a Noisy Channel</a:t>
            </a:r>
          </a:p>
        </p:txBody>
      </p:sp>
      <p:pic>
        <p:nvPicPr>
          <p:cNvPr id="20485" name="Picture 3" descr="3-12"/>
          <p:cNvPicPr>
            <a:picLocks noChangeAspect="1" noChangeArrowheads="1"/>
          </p:cNvPicPr>
          <p:nvPr/>
        </p:nvPicPr>
        <p:blipFill>
          <a:blip r:embed="rId2"/>
          <a:srcRect b="39915"/>
          <a:stretch>
            <a:fillRect/>
          </a:stretch>
        </p:blipFill>
        <p:spPr bwMode="auto">
          <a:xfrm>
            <a:off x="2339975" y="188913"/>
            <a:ext cx="6319838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000"/>
              <a:t>Figure 3-12.A </a:t>
            </a: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P</a:t>
            </a:r>
            <a:r>
              <a:rPr lang="en-US" sz="2000"/>
              <a:t>ositive </a:t>
            </a: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A</a:t>
            </a:r>
            <a:r>
              <a:rPr lang="en-US" sz="2000"/>
              <a:t>cknowledgement with </a:t>
            </a: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2000"/>
              <a:t>etransmission protocol.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572277" y="6000768"/>
            <a:ext cx="1928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3399FF"/>
                </a:solidFill>
              </a:rPr>
              <a:t>Continued </a:t>
            </a:r>
            <a:r>
              <a:rPr lang="en-US" sz="2000" b="1" dirty="0">
                <a:solidFill>
                  <a:srgbClr val="3399FF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451725" y="530066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Code</a:t>
            </a:r>
            <a:r>
              <a:rPr lang="en-US" sz="1800" b="1">
                <a:solidFill>
                  <a:srgbClr val="3399FF"/>
                </a:solidFill>
              </a:rPr>
              <a:t> </a:t>
            </a:r>
            <a:r>
              <a:rPr lang="en-US" sz="18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added</a:t>
            </a:r>
          </a:p>
        </p:txBody>
      </p:sp>
      <p:cxnSp>
        <p:nvCxnSpPr>
          <p:cNvPr id="20489" name="AutoShape 10"/>
          <p:cNvCxnSpPr>
            <a:cxnSpLocks noChangeShapeType="1"/>
          </p:cNvCxnSpPr>
          <p:nvPr/>
        </p:nvCxnSpPr>
        <p:spPr bwMode="auto">
          <a:xfrm>
            <a:off x="8659813" y="29940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0" name="AutoShape 11"/>
          <p:cNvCxnSpPr>
            <a:cxnSpLocks noChangeShapeType="1"/>
            <a:stCxn id="87046" idx="0"/>
          </p:cNvCxnSpPr>
          <p:nvPr/>
        </p:nvCxnSpPr>
        <p:spPr bwMode="auto">
          <a:xfrm flipH="1" flipV="1">
            <a:off x="7794625" y="4579938"/>
            <a:ext cx="593725" cy="720725"/>
          </a:xfrm>
          <a:prstGeom prst="straightConnector1">
            <a:avLst/>
          </a:prstGeom>
          <a:noFill/>
          <a:ln w="25400">
            <a:solidFill>
              <a:srgbClr val="3399FF"/>
            </a:solidFill>
            <a:round/>
            <a:headEnd/>
            <a:tailEnd type="triangle" w="med" len="med"/>
          </a:ln>
        </p:spPr>
      </p:cxn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2411413" y="4221163"/>
            <a:ext cx="5832475" cy="720725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 Simplex Protocol for a Noisy Channel </a:t>
            </a:r>
          </a:p>
        </p:txBody>
      </p:sp>
      <p:pic>
        <p:nvPicPr>
          <p:cNvPr id="21509" name="Picture 3" descr="3-12"/>
          <p:cNvPicPr>
            <a:picLocks noChangeAspect="1" noChangeArrowheads="1"/>
          </p:cNvPicPr>
          <p:nvPr/>
        </p:nvPicPr>
        <p:blipFill>
          <a:blip r:embed="rId2"/>
          <a:srcRect t="59753" b="-966"/>
          <a:stretch>
            <a:fillRect/>
          </a:stretch>
        </p:blipFill>
        <p:spPr bwMode="auto">
          <a:xfrm>
            <a:off x="690151" y="1124744"/>
            <a:ext cx="7343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000" dirty="0"/>
              <a:t>Figure 3-12.A </a:t>
            </a:r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P</a:t>
            </a:r>
            <a:r>
              <a:rPr lang="en-US" sz="2000" dirty="0"/>
              <a:t>ositive </a:t>
            </a:r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A</a:t>
            </a:r>
            <a:r>
              <a:rPr lang="en-US" sz="2000" dirty="0"/>
              <a:t>cknowledgement with </a:t>
            </a:r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2000" dirty="0"/>
              <a:t>etransmission protocol.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272338" y="4388023"/>
            <a:ext cx="18716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Code</a:t>
            </a:r>
            <a:r>
              <a:rPr lang="en-US" sz="1800" b="1" dirty="0">
                <a:solidFill>
                  <a:srgbClr val="00CCFF"/>
                </a:solidFill>
              </a:rPr>
              <a:t> </a:t>
            </a:r>
            <a:r>
              <a:rPr lang="en-US" sz="18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added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684213" y="4365798"/>
            <a:ext cx="8280400" cy="287338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dirty="0" smtClean="0"/>
              <a:t>Parallelism between Transport and Data Link Layer</a:t>
            </a:r>
          </a:p>
          <a:p>
            <a:r>
              <a:rPr lang="en-US" dirty="0" err="1" smtClean="0"/>
              <a:t>Tanenbaum’s</a:t>
            </a:r>
            <a:r>
              <a:rPr lang="en-US" dirty="0" smtClean="0"/>
              <a:t> Treatment/Model of Data Link Layer</a:t>
            </a:r>
          </a:p>
          <a:p>
            <a:r>
              <a:rPr lang="en-US" dirty="0" smtClean="0"/>
              <a:t>Protocol 1: Utopia</a:t>
            </a:r>
          </a:p>
          <a:p>
            <a:r>
              <a:rPr lang="en-US" dirty="0" smtClean="0"/>
              <a:t>Protocol 2: Stop-and-Wait</a:t>
            </a:r>
          </a:p>
          <a:p>
            <a:r>
              <a:rPr lang="en-US" dirty="0" smtClean="0"/>
              <a:t>Protocol 3: Positive Acknowledgment with Retransmission [</a:t>
            </a:r>
            <a:r>
              <a:rPr lang="en-US" dirty="0" smtClean="0">
                <a:solidFill>
                  <a:srgbClr val="CC0000"/>
                </a:solidFill>
              </a:rPr>
              <a:t>PAR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Old ‘flawed version</a:t>
            </a:r>
          </a:p>
          <a:p>
            <a:pPr lvl="1"/>
            <a:r>
              <a:rPr lang="en-US" dirty="0" smtClean="0"/>
              <a:t>Newer version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26"/>
          <p:cNvSpPr>
            <a:spLocks noChangeArrowheads="1"/>
          </p:cNvSpPr>
          <p:nvPr/>
        </p:nvSpPr>
        <p:spPr bwMode="auto">
          <a:xfrm>
            <a:off x="1593850" y="2896195"/>
            <a:ext cx="6324600" cy="16954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41" name="Rectangle 1027"/>
          <p:cNvSpPr>
            <a:spLocks noChangeArrowheads="1"/>
          </p:cNvSpPr>
          <p:nvPr/>
        </p:nvSpPr>
        <p:spPr bwMode="auto">
          <a:xfrm>
            <a:off x="1662113" y="2604095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42" name="Rectangle 1028"/>
          <p:cNvSpPr>
            <a:spLocks noChangeArrowheads="1"/>
          </p:cNvSpPr>
          <p:nvPr/>
        </p:nvSpPr>
        <p:spPr bwMode="auto">
          <a:xfrm>
            <a:off x="6094413" y="2558058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2709" name="Rectangle 1029" descr="75%"/>
          <p:cNvSpPr>
            <a:spLocks noChangeArrowheads="1"/>
          </p:cNvSpPr>
          <p:nvPr/>
        </p:nvSpPr>
        <p:spPr bwMode="auto">
          <a:xfrm>
            <a:off x="455613" y="2908895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72710" name="Rectangle 1030" descr="75%"/>
          <p:cNvSpPr>
            <a:spLocks noChangeArrowheads="1"/>
          </p:cNvSpPr>
          <p:nvPr/>
        </p:nvSpPr>
        <p:spPr bwMode="auto">
          <a:xfrm>
            <a:off x="7631113" y="2926358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4345" name="Line 1031"/>
          <p:cNvSpPr>
            <a:spLocks noChangeShapeType="1"/>
          </p:cNvSpPr>
          <p:nvPr/>
        </p:nvSpPr>
        <p:spPr bwMode="auto">
          <a:xfrm>
            <a:off x="1192213" y="3004145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32"/>
          <p:cNvSpPr>
            <a:spLocks noChangeShapeType="1"/>
          </p:cNvSpPr>
          <p:nvPr/>
        </p:nvSpPr>
        <p:spPr bwMode="auto">
          <a:xfrm>
            <a:off x="2971800" y="2846983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033"/>
          <p:cNvSpPr>
            <a:spLocks noChangeShapeType="1"/>
          </p:cNvSpPr>
          <p:nvPr/>
        </p:nvSpPr>
        <p:spPr bwMode="auto">
          <a:xfrm>
            <a:off x="5664200" y="281205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034"/>
          <p:cNvSpPr>
            <a:spLocks noChangeShapeType="1"/>
          </p:cNvSpPr>
          <p:nvPr/>
        </p:nvSpPr>
        <p:spPr bwMode="auto">
          <a:xfrm>
            <a:off x="8405813" y="300890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035"/>
          <p:cNvSpPr>
            <a:spLocks noChangeShapeType="1"/>
          </p:cNvSpPr>
          <p:nvPr/>
        </p:nvSpPr>
        <p:spPr bwMode="auto">
          <a:xfrm flipH="1">
            <a:off x="3155950" y="3291483"/>
            <a:ext cx="26797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0" name="Group 1036"/>
          <p:cNvGrpSpPr>
            <a:grpSpLocks/>
          </p:cNvGrpSpPr>
          <p:nvPr/>
        </p:nvGrpSpPr>
        <p:grpSpPr bwMode="auto">
          <a:xfrm>
            <a:off x="3778250" y="3340695"/>
            <a:ext cx="1003300" cy="300038"/>
            <a:chOff x="2380" y="1852"/>
            <a:chExt cx="632" cy="189"/>
          </a:xfrm>
        </p:grpSpPr>
        <p:sp>
          <p:nvSpPr>
            <p:cNvPr id="14417" name="Rectangle 1037"/>
            <p:cNvSpPr>
              <a:spLocks noChangeArrowheads="1"/>
            </p:cNvSpPr>
            <p:nvPr/>
          </p:nvSpPr>
          <p:spPr bwMode="auto">
            <a:xfrm>
              <a:off x="2380" y="1852"/>
              <a:ext cx="312" cy="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418" name="Rectangle 1038"/>
            <p:cNvSpPr>
              <a:spLocks noChangeArrowheads="1"/>
            </p:cNvSpPr>
            <p:nvPr/>
          </p:nvSpPr>
          <p:spPr bwMode="auto">
            <a:xfrm>
              <a:off x="2700" y="1852"/>
              <a:ext cx="312" cy="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4351" name="Rectangle 1039"/>
          <p:cNvSpPr>
            <a:spLocks noChangeArrowheads="1"/>
          </p:cNvSpPr>
          <p:nvPr/>
        </p:nvSpPr>
        <p:spPr bwMode="auto">
          <a:xfrm>
            <a:off x="1628775" y="2816820"/>
            <a:ext cx="1247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14352" name="Rectangle 1040"/>
          <p:cNvSpPr>
            <a:spLocks noChangeArrowheads="1"/>
          </p:cNvSpPr>
          <p:nvPr/>
        </p:nvSpPr>
        <p:spPr bwMode="auto">
          <a:xfrm>
            <a:off x="6175375" y="2783483"/>
            <a:ext cx="993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Receiver</a:t>
            </a:r>
          </a:p>
        </p:txBody>
      </p:sp>
      <p:sp>
        <p:nvSpPr>
          <p:cNvPr id="72721" name="Rectangle 1041" descr="75%"/>
          <p:cNvSpPr>
            <a:spLocks noChangeArrowheads="1"/>
          </p:cNvSpPr>
          <p:nvPr/>
        </p:nvSpPr>
        <p:spPr bwMode="auto">
          <a:xfrm>
            <a:off x="3873500" y="2623145"/>
            <a:ext cx="1282700" cy="3683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4354" name="Rectangle 1042"/>
          <p:cNvSpPr>
            <a:spLocks noChangeArrowheads="1"/>
          </p:cNvSpPr>
          <p:nvPr/>
        </p:nvSpPr>
        <p:spPr bwMode="auto">
          <a:xfrm>
            <a:off x="3709988" y="2634258"/>
            <a:ext cx="1892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14355" name="Group 1043"/>
          <p:cNvGrpSpPr>
            <a:grpSpLocks/>
          </p:cNvGrpSpPr>
          <p:nvPr/>
        </p:nvGrpSpPr>
        <p:grpSpPr bwMode="auto">
          <a:xfrm>
            <a:off x="577850" y="1270595"/>
            <a:ext cx="2933700" cy="95250"/>
            <a:chOff x="364" y="548"/>
            <a:chExt cx="1848" cy="60"/>
          </a:xfrm>
        </p:grpSpPr>
        <p:sp>
          <p:nvSpPr>
            <p:cNvPr id="14408" name="Line 1044"/>
            <p:cNvSpPr>
              <a:spLocks noChangeShapeType="1"/>
            </p:cNvSpPr>
            <p:nvPr/>
          </p:nvSpPr>
          <p:spPr bwMode="auto">
            <a:xfrm>
              <a:off x="364" y="608"/>
              <a:ext cx="1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Line 1045"/>
            <p:cNvSpPr>
              <a:spLocks noChangeShapeType="1"/>
            </p:cNvSpPr>
            <p:nvPr/>
          </p:nvSpPr>
          <p:spPr bwMode="auto">
            <a:xfrm>
              <a:off x="488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Line 1046"/>
            <p:cNvSpPr>
              <a:spLocks noChangeShapeType="1"/>
            </p:cNvSpPr>
            <p:nvPr/>
          </p:nvSpPr>
          <p:spPr bwMode="auto">
            <a:xfrm>
              <a:off x="680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Line 1047"/>
            <p:cNvSpPr>
              <a:spLocks noChangeShapeType="1"/>
            </p:cNvSpPr>
            <p:nvPr/>
          </p:nvSpPr>
          <p:spPr bwMode="auto">
            <a:xfrm>
              <a:off x="872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Line 1048"/>
            <p:cNvSpPr>
              <a:spLocks noChangeShapeType="1"/>
            </p:cNvSpPr>
            <p:nvPr/>
          </p:nvSpPr>
          <p:spPr bwMode="auto">
            <a:xfrm>
              <a:off x="1064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Line 1049"/>
            <p:cNvSpPr>
              <a:spLocks noChangeShapeType="1"/>
            </p:cNvSpPr>
            <p:nvPr/>
          </p:nvSpPr>
          <p:spPr bwMode="auto">
            <a:xfrm>
              <a:off x="1256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4" name="Line 1050"/>
            <p:cNvSpPr>
              <a:spLocks noChangeShapeType="1"/>
            </p:cNvSpPr>
            <p:nvPr/>
          </p:nvSpPr>
          <p:spPr bwMode="auto">
            <a:xfrm>
              <a:off x="1448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Line 1051"/>
            <p:cNvSpPr>
              <a:spLocks noChangeShapeType="1"/>
            </p:cNvSpPr>
            <p:nvPr/>
          </p:nvSpPr>
          <p:spPr bwMode="auto">
            <a:xfrm>
              <a:off x="1640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Line 1052"/>
            <p:cNvSpPr>
              <a:spLocks noChangeShapeType="1"/>
            </p:cNvSpPr>
            <p:nvPr/>
          </p:nvSpPr>
          <p:spPr bwMode="auto">
            <a:xfrm>
              <a:off x="1832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6" name="Group 1053"/>
          <p:cNvGrpSpPr>
            <a:grpSpLocks/>
          </p:cNvGrpSpPr>
          <p:nvPr/>
        </p:nvGrpSpPr>
        <p:grpSpPr bwMode="auto">
          <a:xfrm>
            <a:off x="5137150" y="1334095"/>
            <a:ext cx="2933700" cy="95250"/>
            <a:chOff x="3236" y="588"/>
            <a:chExt cx="1848" cy="60"/>
          </a:xfrm>
        </p:grpSpPr>
        <p:sp>
          <p:nvSpPr>
            <p:cNvPr id="14399" name="Line 1054"/>
            <p:cNvSpPr>
              <a:spLocks noChangeShapeType="1"/>
            </p:cNvSpPr>
            <p:nvPr/>
          </p:nvSpPr>
          <p:spPr bwMode="auto">
            <a:xfrm>
              <a:off x="3236" y="648"/>
              <a:ext cx="1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Line 1055"/>
            <p:cNvSpPr>
              <a:spLocks noChangeShapeType="1"/>
            </p:cNvSpPr>
            <p:nvPr/>
          </p:nvSpPr>
          <p:spPr bwMode="auto">
            <a:xfrm>
              <a:off x="3360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Line 1056"/>
            <p:cNvSpPr>
              <a:spLocks noChangeShapeType="1"/>
            </p:cNvSpPr>
            <p:nvPr/>
          </p:nvSpPr>
          <p:spPr bwMode="auto">
            <a:xfrm>
              <a:off x="3552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Line 1057"/>
            <p:cNvSpPr>
              <a:spLocks noChangeShapeType="1"/>
            </p:cNvSpPr>
            <p:nvPr/>
          </p:nvSpPr>
          <p:spPr bwMode="auto">
            <a:xfrm>
              <a:off x="3744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Line 1058"/>
            <p:cNvSpPr>
              <a:spLocks noChangeShapeType="1"/>
            </p:cNvSpPr>
            <p:nvPr/>
          </p:nvSpPr>
          <p:spPr bwMode="auto">
            <a:xfrm>
              <a:off x="3936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Line 1059"/>
            <p:cNvSpPr>
              <a:spLocks noChangeShapeType="1"/>
            </p:cNvSpPr>
            <p:nvPr/>
          </p:nvSpPr>
          <p:spPr bwMode="auto">
            <a:xfrm>
              <a:off x="4128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Line 1060"/>
            <p:cNvSpPr>
              <a:spLocks noChangeShapeType="1"/>
            </p:cNvSpPr>
            <p:nvPr/>
          </p:nvSpPr>
          <p:spPr bwMode="auto">
            <a:xfrm>
              <a:off x="4320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Line 1061"/>
            <p:cNvSpPr>
              <a:spLocks noChangeShapeType="1"/>
            </p:cNvSpPr>
            <p:nvPr/>
          </p:nvSpPr>
          <p:spPr bwMode="auto">
            <a:xfrm>
              <a:off x="4512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Line 1062"/>
            <p:cNvSpPr>
              <a:spLocks noChangeShapeType="1"/>
            </p:cNvSpPr>
            <p:nvPr/>
          </p:nvSpPr>
          <p:spPr bwMode="auto">
            <a:xfrm>
              <a:off x="4704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7" name="Line 1063"/>
          <p:cNvSpPr>
            <a:spLocks noChangeShapeType="1"/>
          </p:cNvSpPr>
          <p:nvPr/>
        </p:nvSpPr>
        <p:spPr bwMode="auto">
          <a:xfrm>
            <a:off x="1847850" y="1435695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1064"/>
          <p:cNvSpPr>
            <a:spLocks noChangeArrowheads="1"/>
          </p:cNvSpPr>
          <p:nvPr/>
        </p:nvSpPr>
        <p:spPr bwMode="auto">
          <a:xfrm>
            <a:off x="1662113" y="1788120"/>
            <a:ext cx="5207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</a:t>
            </a:r>
            <a:r>
              <a:rPr lang="en-US" sz="1800" baseline="-25000"/>
              <a:t>last</a:t>
            </a:r>
          </a:p>
        </p:txBody>
      </p:sp>
      <p:sp>
        <p:nvSpPr>
          <p:cNvPr id="14359" name="Rectangle 1065"/>
          <p:cNvSpPr>
            <a:spLocks noChangeArrowheads="1"/>
          </p:cNvSpPr>
          <p:nvPr/>
        </p:nvSpPr>
        <p:spPr bwMode="auto">
          <a:xfrm>
            <a:off x="6119813" y="1699220"/>
            <a:ext cx="5969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</a:t>
            </a:r>
            <a:r>
              <a:rPr lang="en-US" sz="1800" baseline="-25000"/>
              <a:t>next</a:t>
            </a:r>
          </a:p>
        </p:txBody>
      </p:sp>
      <p:sp>
        <p:nvSpPr>
          <p:cNvPr id="14360" name="Line 1066"/>
          <p:cNvSpPr>
            <a:spLocks noChangeShapeType="1"/>
          </p:cNvSpPr>
          <p:nvPr/>
        </p:nvSpPr>
        <p:spPr bwMode="auto">
          <a:xfrm>
            <a:off x="6407150" y="1473795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1067"/>
          <p:cNvSpPr>
            <a:spLocks noChangeArrowheads="1"/>
          </p:cNvSpPr>
          <p:nvPr/>
        </p:nvSpPr>
        <p:spPr bwMode="auto">
          <a:xfrm>
            <a:off x="4683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2" name="Rectangle 1068"/>
          <p:cNvSpPr>
            <a:spLocks noChangeArrowheads="1"/>
          </p:cNvSpPr>
          <p:nvPr/>
        </p:nvSpPr>
        <p:spPr bwMode="auto">
          <a:xfrm>
            <a:off x="10779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3" name="Rectangle 1069"/>
          <p:cNvSpPr>
            <a:spLocks noChangeArrowheads="1"/>
          </p:cNvSpPr>
          <p:nvPr/>
        </p:nvSpPr>
        <p:spPr bwMode="auto">
          <a:xfrm>
            <a:off x="17129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4" name="Rectangle 1070"/>
          <p:cNvSpPr>
            <a:spLocks noChangeArrowheads="1"/>
          </p:cNvSpPr>
          <p:nvPr/>
        </p:nvSpPr>
        <p:spPr bwMode="auto">
          <a:xfrm>
            <a:off x="23479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5" name="Rectangle 1071"/>
          <p:cNvSpPr>
            <a:spLocks noChangeArrowheads="1"/>
          </p:cNvSpPr>
          <p:nvPr/>
        </p:nvSpPr>
        <p:spPr bwMode="auto">
          <a:xfrm>
            <a:off x="50276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6" name="Rectangle 1072"/>
          <p:cNvSpPr>
            <a:spLocks noChangeArrowheads="1"/>
          </p:cNvSpPr>
          <p:nvPr/>
        </p:nvSpPr>
        <p:spPr bwMode="auto">
          <a:xfrm>
            <a:off x="56372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7" name="Rectangle 1073"/>
          <p:cNvSpPr>
            <a:spLocks noChangeArrowheads="1"/>
          </p:cNvSpPr>
          <p:nvPr/>
        </p:nvSpPr>
        <p:spPr bwMode="auto">
          <a:xfrm>
            <a:off x="62722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8" name="Rectangle 1074"/>
          <p:cNvSpPr>
            <a:spLocks noChangeArrowheads="1"/>
          </p:cNvSpPr>
          <p:nvPr/>
        </p:nvSpPr>
        <p:spPr bwMode="auto">
          <a:xfrm>
            <a:off x="69072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grpSp>
        <p:nvGrpSpPr>
          <p:cNvPr id="14369" name="Group 1075"/>
          <p:cNvGrpSpPr>
            <a:grpSpLocks/>
          </p:cNvGrpSpPr>
          <p:nvPr/>
        </p:nvGrpSpPr>
        <p:grpSpPr bwMode="auto">
          <a:xfrm>
            <a:off x="2393950" y="1778595"/>
            <a:ext cx="635000" cy="698500"/>
            <a:chOff x="1508" y="868"/>
            <a:chExt cx="400" cy="440"/>
          </a:xfrm>
        </p:grpSpPr>
        <p:sp>
          <p:nvSpPr>
            <p:cNvPr id="14396" name="Oval 1076"/>
            <p:cNvSpPr>
              <a:spLocks noChangeArrowheads="1"/>
            </p:cNvSpPr>
            <p:nvPr/>
          </p:nvSpPr>
          <p:spPr bwMode="auto">
            <a:xfrm>
              <a:off x="1508" y="908"/>
              <a:ext cx="400" cy="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397" name="Line 1077"/>
            <p:cNvSpPr>
              <a:spLocks noChangeShapeType="1"/>
            </p:cNvSpPr>
            <p:nvPr/>
          </p:nvSpPr>
          <p:spPr bwMode="auto">
            <a:xfrm flipV="1">
              <a:off x="1716" y="996"/>
              <a:ext cx="176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Line 1078"/>
            <p:cNvSpPr>
              <a:spLocks noChangeShapeType="1"/>
            </p:cNvSpPr>
            <p:nvPr/>
          </p:nvSpPr>
          <p:spPr bwMode="auto">
            <a:xfrm>
              <a:off x="1712" y="86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0" name="Rectangle 1079"/>
          <p:cNvSpPr>
            <a:spLocks noChangeArrowheads="1"/>
          </p:cNvSpPr>
          <p:nvPr/>
        </p:nvSpPr>
        <p:spPr bwMode="auto">
          <a:xfrm>
            <a:off x="2890838" y="39344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1" name="Rectangle 1080"/>
          <p:cNvSpPr>
            <a:spLocks noChangeArrowheads="1"/>
          </p:cNvSpPr>
          <p:nvPr/>
        </p:nvSpPr>
        <p:spPr bwMode="auto">
          <a:xfrm>
            <a:off x="3009900" y="40074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(0,0)</a:t>
            </a:r>
          </a:p>
        </p:txBody>
      </p:sp>
      <p:sp>
        <p:nvSpPr>
          <p:cNvPr id="14372" name="Rectangle 1081"/>
          <p:cNvSpPr>
            <a:spLocks noChangeArrowheads="1"/>
          </p:cNvSpPr>
          <p:nvPr/>
        </p:nvSpPr>
        <p:spPr bwMode="auto">
          <a:xfrm>
            <a:off x="7018338" y="39344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3" name="Rectangle 1082"/>
          <p:cNvSpPr>
            <a:spLocks noChangeArrowheads="1"/>
          </p:cNvSpPr>
          <p:nvPr/>
        </p:nvSpPr>
        <p:spPr bwMode="auto">
          <a:xfrm>
            <a:off x="7112000" y="40201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(0,1)</a:t>
            </a:r>
          </a:p>
        </p:txBody>
      </p:sp>
      <p:sp>
        <p:nvSpPr>
          <p:cNvPr id="14374" name="Rectangle 1083"/>
          <p:cNvSpPr>
            <a:spLocks noChangeArrowheads="1"/>
          </p:cNvSpPr>
          <p:nvPr/>
        </p:nvSpPr>
        <p:spPr bwMode="auto">
          <a:xfrm>
            <a:off x="2878138" y="57886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5" name="Rectangle 1084"/>
          <p:cNvSpPr>
            <a:spLocks noChangeArrowheads="1"/>
          </p:cNvSpPr>
          <p:nvPr/>
        </p:nvSpPr>
        <p:spPr bwMode="auto">
          <a:xfrm>
            <a:off x="2997200" y="58616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(1,0)</a:t>
            </a:r>
          </a:p>
        </p:txBody>
      </p:sp>
      <p:sp>
        <p:nvSpPr>
          <p:cNvPr id="14376" name="Rectangle 1085"/>
          <p:cNvSpPr>
            <a:spLocks noChangeArrowheads="1"/>
          </p:cNvSpPr>
          <p:nvPr/>
        </p:nvSpPr>
        <p:spPr bwMode="auto">
          <a:xfrm>
            <a:off x="7005638" y="57886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7" name="Rectangle 1086"/>
          <p:cNvSpPr>
            <a:spLocks noChangeArrowheads="1"/>
          </p:cNvSpPr>
          <p:nvPr/>
        </p:nvSpPr>
        <p:spPr bwMode="auto">
          <a:xfrm>
            <a:off x="7099300" y="58743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(1,1)</a:t>
            </a:r>
          </a:p>
        </p:txBody>
      </p:sp>
      <p:sp>
        <p:nvSpPr>
          <p:cNvPr id="14378" name="Rectangle 1087"/>
          <p:cNvSpPr>
            <a:spLocks noChangeArrowheads="1"/>
          </p:cNvSpPr>
          <p:nvPr/>
        </p:nvSpPr>
        <p:spPr bwMode="auto">
          <a:xfrm>
            <a:off x="3059113" y="2092920"/>
            <a:ext cx="739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Timer</a:t>
            </a:r>
          </a:p>
        </p:txBody>
      </p:sp>
      <p:sp>
        <p:nvSpPr>
          <p:cNvPr id="14379" name="Line 1088"/>
          <p:cNvSpPr>
            <a:spLocks noChangeShapeType="1"/>
          </p:cNvSpPr>
          <p:nvPr/>
        </p:nvSpPr>
        <p:spPr bwMode="auto">
          <a:xfrm>
            <a:off x="3741738" y="4207470"/>
            <a:ext cx="326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1089"/>
          <p:cNvSpPr>
            <a:spLocks noChangeShapeType="1"/>
          </p:cNvSpPr>
          <p:nvPr/>
        </p:nvSpPr>
        <p:spPr bwMode="auto">
          <a:xfrm>
            <a:off x="7418388" y="4467820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Line 1090"/>
          <p:cNvSpPr>
            <a:spLocks noChangeShapeType="1"/>
          </p:cNvSpPr>
          <p:nvPr/>
        </p:nvSpPr>
        <p:spPr bwMode="auto">
          <a:xfrm flipH="1">
            <a:off x="3729038" y="604897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Line 1091"/>
          <p:cNvSpPr>
            <a:spLocks noChangeShapeType="1"/>
          </p:cNvSpPr>
          <p:nvPr/>
        </p:nvSpPr>
        <p:spPr bwMode="auto">
          <a:xfrm flipV="1">
            <a:off x="3290888" y="4442420"/>
            <a:ext cx="0" cy="134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1092"/>
          <p:cNvSpPr>
            <a:spLocks noChangeArrowheads="1"/>
          </p:cNvSpPr>
          <p:nvPr/>
        </p:nvSpPr>
        <p:spPr bwMode="auto">
          <a:xfrm>
            <a:off x="749300" y="4299545"/>
            <a:ext cx="13811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Global State:</a:t>
            </a:r>
          </a:p>
          <a:p>
            <a:pPr eaLnBrk="0" hangingPunct="0"/>
            <a:r>
              <a:rPr lang="en-US" sz="1800"/>
              <a:t>(S</a:t>
            </a:r>
            <a:r>
              <a:rPr lang="en-US" sz="1800" baseline="-25000"/>
              <a:t>last</a:t>
            </a:r>
            <a:r>
              <a:rPr lang="en-US" sz="1800"/>
              <a:t>, R</a:t>
            </a:r>
            <a:r>
              <a:rPr lang="en-US" sz="1800" baseline="-25000"/>
              <a:t>next</a:t>
            </a:r>
            <a:r>
              <a:rPr lang="en-US" sz="1800"/>
              <a:t>)</a:t>
            </a:r>
          </a:p>
        </p:txBody>
      </p:sp>
      <p:sp>
        <p:nvSpPr>
          <p:cNvPr id="14384" name="Rectangle 1093"/>
          <p:cNvSpPr>
            <a:spLocks noChangeArrowheads="1"/>
          </p:cNvSpPr>
          <p:nvPr/>
        </p:nvSpPr>
        <p:spPr bwMode="auto">
          <a:xfrm>
            <a:off x="4267200" y="3905845"/>
            <a:ext cx="1857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Error-free frame 0</a:t>
            </a:r>
          </a:p>
          <a:p>
            <a:pPr eaLnBrk="0" hangingPunct="0"/>
            <a:r>
              <a:rPr lang="en-US" sz="1800"/>
              <a:t>arrives at receiver</a:t>
            </a:r>
          </a:p>
        </p:txBody>
      </p:sp>
      <p:sp>
        <p:nvSpPr>
          <p:cNvPr id="14385" name="Rectangle 1094"/>
          <p:cNvSpPr>
            <a:spLocks noChangeArrowheads="1"/>
          </p:cNvSpPr>
          <p:nvPr/>
        </p:nvSpPr>
        <p:spPr bwMode="auto">
          <a:xfrm>
            <a:off x="7454900" y="4439245"/>
            <a:ext cx="11715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ACK for</a:t>
            </a:r>
          </a:p>
          <a:p>
            <a:pPr eaLnBrk="0" hangingPunct="0"/>
            <a:r>
              <a:rPr lang="en-US" sz="1800"/>
              <a:t>frame 0</a:t>
            </a:r>
          </a:p>
          <a:p>
            <a:pPr eaLnBrk="0" hangingPunct="0"/>
            <a:r>
              <a:rPr lang="en-US" sz="1800"/>
              <a:t>arrives at</a:t>
            </a:r>
          </a:p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14386" name="Rectangle 1095"/>
          <p:cNvSpPr>
            <a:spLocks noChangeArrowheads="1"/>
          </p:cNvSpPr>
          <p:nvPr/>
        </p:nvSpPr>
        <p:spPr bwMode="auto">
          <a:xfrm>
            <a:off x="3289300" y="4604345"/>
            <a:ext cx="11715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ACK for</a:t>
            </a:r>
          </a:p>
          <a:p>
            <a:pPr eaLnBrk="0" hangingPunct="0"/>
            <a:r>
              <a:rPr lang="en-US" sz="1800"/>
              <a:t>frame 1</a:t>
            </a:r>
          </a:p>
          <a:p>
            <a:pPr eaLnBrk="0" hangingPunct="0"/>
            <a:r>
              <a:rPr lang="en-US" sz="1800"/>
              <a:t>arrives at</a:t>
            </a:r>
          </a:p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14387" name="Rectangle 1096"/>
          <p:cNvSpPr>
            <a:spLocks noChangeArrowheads="1"/>
          </p:cNvSpPr>
          <p:nvPr/>
        </p:nvSpPr>
        <p:spPr bwMode="auto">
          <a:xfrm>
            <a:off x="4686300" y="5379045"/>
            <a:ext cx="1857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Error-free frame 1</a:t>
            </a:r>
          </a:p>
          <a:p>
            <a:pPr eaLnBrk="0" hangingPunct="0"/>
            <a:r>
              <a:rPr lang="en-US" sz="1800"/>
              <a:t>arrives at receiver</a:t>
            </a:r>
          </a:p>
        </p:txBody>
      </p:sp>
      <p:sp>
        <p:nvSpPr>
          <p:cNvPr id="14388" name="Rectangle 1097"/>
          <p:cNvSpPr>
            <a:spLocks noChangeArrowheads="1"/>
          </p:cNvSpPr>
          <p:nvPr/>
        </p:nvSpPr>
        <p:spPr bwMode="auto">
          <a:xfrm>
            <a:off x="1770063" y="3418483"/>
            <a:ext cx="9556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A</a:t>
            </a:r>
          </a:p>
        </p:txBody>
      </p:sp>
      <p:sp>
        <p:nvSpPr>
          <p:cNvPr id="14389" name="Rectangle 1098"/>
          <p:cNvSpPr>
            <a:spLocks noChangeArrowheads="1"/>
          </p:cNvSpPr>
          <p:nvPr/>
        </p:nvSpPr>
        <p:spPr bwMode="auto">
          <a:xfrm>
            <a:off x="6210300" y="3377208"/>
            <a:ext cx="9445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B</a:t>
            </a:r>
          </a:p>
        </p:txBody>
      </p:sp>
      <p:sp>
        <p:nvSpPr>
          <p:cNvPr id="14390" name="Rectangle 1099"/>
          <p:cNvSpPr>
            <a:spLocks noChangeArrowheads="1"/>
          </p:cNvSpPr>
          <p:nvPr/>
        </p:nvSpPr>
        <p:spPr bwMode="auto">
          <a:xfrm>
            <a:off x="3770313" y="3304183"/>
            <a:ext cx="5969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</a:t>
            </a:r>
            <a:r>
              <a:rPr lang="en-US" sz="1800" baseline="-25000"/>
              <a:t>next</a:t>
            </a:r>
          </a:p>
        </p:txBody>
      </p:sp>
      <p:sp>
        <p:nvSpPr>
          <p:cNvPr id="14391" name="Rectangle 1100"/>
          <p:cNvSpPr>
            <a:spLocks noChangeArrowheads="1"/>
          </p:cNvSpPr>
          <p:nvPr/>
        </p:nvSpPr>
        <p:spPr bwMode="auto">
          <a:xfrm>
            <a:off x="5129213" y="2602508"/>
            <a:ext cx="5207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</a:t>
            </a:r>
            <a:r>
              <a:rPr lang="en-US" sz="1800" baseline="-25000"/>
              <a:t>last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79388" y="117574"/>
            <a:ext cx="8820150" cy="719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State Machine for Stop-and-Wait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6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04016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</a:t>
            </a:r>
            <a:r>
              <a:rPr lang="en-US" dirty="0" smtClean="0"/>
              <a:t>Protocols </a:t>
            </a:r>
            <a:r>
              <a:rPr lang="en-US" sz="2800" dirty="0" smtClean="0">
                <a:solidFill>
                  <a:srgbClr val="008000"/>
                </a:solidFill>
              </a:rPr>
              <a:t>[</a:t>
            </a:r>
            <a:r>
              <a:rPr lang="en-US" sz="2800" dirty="0" err="1" smtClean="0">
                <a:solidFill>
                  <a:srgbClr val="008000"/>
                </a:solidFill>
              </a:rPr>
              <a:t>Tanen</a:t>
            </a:r>
            <a:r>
              <a:rPr lang="en-US" sz="2800" dirty="0" smtClean="0">
                <a:solidFill>
                  <a:srgbClr val="008000"/>
                </a:solidFill>
              </a:rPr>
              <a:t>]</a:t>
            </a:r>
            <a:endParaRPr lang="en-US" dirty="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17240"/>
            <a:ext cx="8534400" cy="5364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Must be able to transmit data in </a:t>
            </a:r>
            <a:r>
              <a:rPr lang="en-US" u="sng" dirty="0" smtClean="0"/>
              <a:t>both</a:t>
            </a:r>
            <a:r>
              <a:rPr lang="en-US" dirty="0" smtClean="0"/>
              <a:t> directions.</a:t>
            </a:r>
          </a:p>
          <a:p>
            <a:pPr eaLnBrk="1" hangingPunct="1">
              <a:defRPr/>
            </a:pPr>
            <a:r>
              <a:rPr lang="en-US" dirty="0" smtClean="0"/>
              <a:t>Choices for utilization of the reverse channel:</a:t>
            </a:r>
          </a:p>
          <a:p>
            <a:pPr lvl="1" eaLnBrk="1" hangingPunct="1">
              <a:defRPr/>
            </a:pPr>
            <a:r>
              <a:rPr lang="en-US" dirty="0" smtClean="0"/>
              <a:t>mix </a:t>
            </a:r>
            <a:r>
              <a:rPr lang="en-US" dirty="0" smtClean="0"/>
              <a:t>DATA frames with ACK frames.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Piggyback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ACK</a:t>
            </a:r>
          </a:p>
          <a:p>
            <a:pPr lvl="2" eaLnBrk="1" hangingPunct="1">
              <a:defRPr/>
            </a:pPr>
            <a:r>
              <a:rPr lang="en-US" dirty="0" smtClean="0"/>
              <a:t>Receiver waits for DATA traffic in the opposite direction.</a:t>
            </a:r>
          </a:p>
          <a:p>
            <a:pPr lvl="2" eaLnBrk="1" hangingPunct="1">
              <a:defRPr/>
            </a:pPr>
            <a:r>
              <a:rPr lang="en-US" dirty="0" smtClean="0"/>
              <a:t>Use the ACK field in the frame header to send the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sequence number </a:t>
            </a:r>
            <a:r>
              <a:rPr lang="en-US" dirty="0" smtClean="0"/>
              <a:t>of frame being </a:t>
            </a:r>
            <a:r>
              <a:rPr lang="en-US" dirty="0" err="1" smtClean="0"/>
              <a:t>ACKed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 better use of the channel capacity.</a:t>
            </a:r>
            <a:endParaRPr lang="en-US" dirty="0" smtClean="0"/>
          </a:p>
          <a:p>
            <a:pPr lvl="2" eaLnBrk="1" hangingPunct="1">
              <a:buFontTx/>
              <a:buNone/>
              <a:defRPr/>
            </a:pPr>
            <a:endParaRPr lang="en-US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ACKs introduce a new issue – how long does receiver wait before sending ONLY an ACK </a:t>
            </a:r>
            <a:r>
              <a:rPr lang="en-US" dirty="0" smtClean="0"/>
              <a:t>frame?</a:t>
            </a:r>
            <a:endParaRPr lang="en-US" dirty="0" smtClean="0"/>
          </a:p>
          <a:p>
            <a:pPr lvl="1" eaLnBrk="1" hangingPunct="1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 Now we need an </a:t>
            </a:r>
            <a:r>
              <a:rPr lang="en-US" b="1" dirty="0" err="1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ACKTimer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b="1" dirty="0" smtClean="0">
                <a:latin typeface="Comic Sans MS" pitchFamily="66" charset="0"/>
                <a:sym typeface="Wingdings" pitchFamily="2" charset="2"/>
              </a:rPr>
              <a:t>!!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dirty="0" smtClean="0"/>
              <a:t> The sender </a:t>
            </a:r>
            <a:r>
              <a:rPr lang="en-US" b="1" i="1" dirty="0" smtClean="0">
                <a:solidFill>
                  <a:srgbClr val="990000"/>
                </a:solidFill>
              </a:rPr>
              <a:t>timeout period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needs to be set longer.</a:t>
            </a:r>
          </a:p>
          <a:p>
            <a:pPr eaLnBrk="1" hangingPunct="1"/>
            <a:r>
              <a:rPr lang="en-US" dirty="0" smtClean="0"/>
              <a:t>The protocol must deal with the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premature timeout problem</a:t>
            </a:r>
            <a:r>
              <a:rPr lang="en-US" dirty="0" smtClean="0"/>
              <a:t> and be “robust” under pathological conditions.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008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85056"/>
            <a:ext cx="8305800" cy="52242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Each outbound frame must contain a 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sequence number</a:t>
            </a:r>
            <a:r>
              <a:rPr lang="en-US" sz="2400" i="1" dirty="0" smtClean="0"/>
              <a:t>. </a:t>
            </a:r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bits for the sequence number field,  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pitchFamily="66" charset="0"/>
              </a:rPr>
              <a:t>maxseq</a:t>
            </a:r>
            <a:r>
              <a:rPr lang="en-US" sz="2400" dirty="0" smtClean="0">
                <a:solidFill>
                  <a:srgbClr val="660066"/>
                </a:solidFill>
                <a:latin typeface="Comic Sans MS" pitchFamily="66" charset="0"/>
              </a:rPr>
              <a:t> =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2</a:t>
            </a:r>
            <a:r>
              <a:rPr lang="en-US" sz="2400" b="1" baseline="30000" dirty="0" smtClean="0">
                <a:solidFill>
                  <a:srgbClr val="660066"/>
                </a:solidFill>
                <a:latin typeface="Comic Sans MS" pitchFamily="66" charset="0"/>
              </a:rPr>
              <a:t>n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Comic Sans MS" pitchFamily="66" charset="0"/>
              </a:rPr>
              <a:t>-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1</a:t>
            </a:r>
            <a:r>
              <a:rPr lang="en-US" sz="2400" dirty="0" smtClean="0"/>
              <a:t> and the numbers range from 0 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pitchFamily="66" charset="0"/>
              </a:rPr>
              <a:t>maxseq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Sliding window</a:t>
            </a:r>
            <a:r>
              <a:rPr lang="en-US" sz="2400" i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::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the sender has 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window</a:t>
            </a:r>
            <a:r>
              <a:rPr lang="en-US" sz="2400" dirty="0" smtClean="0"/>
              <a:t> of frames and maintains a list of consecutive sequence numbers for frames that it is permitted to send without waiting for ACKs.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The receiver has a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</a:rPr>
              <a:t>window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of frames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that has space for frames whose sequence numbers are in the range of frame sequence numbers it is permitted to accept.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Note – sending and receiving windows do NOT have to be the same size.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The windows can be fixed size or dynamically growing and shrinking.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i="1" dirty="0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8063"/>
            <a:ext cx="7772400" cy="84266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066856" cy="51845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The Host is oblivious to sliding windows and the message order at the transport layer is maintained.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sender’s DL window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::</a:t>
            </a:r>
            <a:r>
              <a:rPr lang="en-US" sz="2800" dirty="0" smtClean="0"/>
              <a:t> holds frames sent but not yet </a:t>
            </a:r>
            <a:r>
              <a:rPr lang="en-US" sz="2800" dirty="0" err="1" smtClean="0"/>
              <a:t>ACKed</a:t>
            </a:r>
            <a:r>
              <a:rPr lang="en-US" sz="2800" dirty="0" smtClean="0"/>
              <a:t>.</a:t>
            </a:r>
          </a:p>
          <a:p>
            <a:pPr lvl="1" eaLnBrk="1" hangingPunct="1"/>
            <a:r>
              <a:rPr lang="en-US" dirty="0" smtClean="0"/>
              <a:t>new packets from the Host cause the upper edge inside the sender’s window to be incremented.</a:t>
            </a:r>
          </a:p>
          <a:p>
            <a:pPr lvl="1" eaLnBrk="1" hangingPunct="1"/>
            <a:r>
              <a:rPr lang="en-US" dirty="0" smtClean="0"/>
              <a:t>acknowledged  frames from the receiver cause the lower edge inside the sender’s window to be incremented.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872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6888"/>
            <a:ext cx="8138864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All frames in the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sender’s window</a:t>
            </a:r>
            <a:r>
              <a:rPr lang="en-US" sz="2800" dirty="0" smtClean="0"/>
              <a:t> must be saved for possible retransmission and we need one timer per frame in the window.</a:t>
            </a:r>
          </a:p>
          <a:p>
            <a:pPr eaLnBrk="1" hangingPunct="1"/>
            <a:r>
              <a:rPr lang="en-US" sz="2800" dirty="0" smtClean="0"/>
              <a:t>If the maximum sender window size is </a:t>
            </a: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B</a:t>
            </a:r>
            <a:r>
              <a:rPr lang="en-US" sz="2800" dirty="0" smtClean="0"/>
              <a:t>, the sender needs at least </a:t>
            </a: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smtClean="0"/>
              <a:t>buffers.</a:t>
            </a:r>
          </a:p>
          <a:p>
            <a:pPr eaLnBrk="1" hangingPunct="1"/>
            <a:r>
              <a:rPr lang="en-US" sz="2800" dirty="0" smtClean="0"/>
              <a:t>If the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sender’s window</a:t>
            </a:r>
            <a:r>
              <a:rPr lang="en-US" sz="2800" dirty="0" smtClean="0"/>
              <a:t> gets full (i.e., it reaches the maximum window size, the protocol must shut off the Host (the network layer) until buffers become available.</a:t>
            </a:r>
            <a:endParaRPr lang="en-US" sz="2800" dirty="0" smtClean="0">
              <a:solidFill>
                <a:srgbClr val="0066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Sliding Window Protocols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52736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6600"/>
                </a:solidFill>
                <a:latin typeface="Comic Sans MS" pitchFamily="66" charset="0"/>
              </a:rPr>
              <a:t>receiver’s DL window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Frames received with sequence numbers outside the </a:t>
            </a:r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</a:rPr>
              <a:t>receiver’s window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smtClean="0"/>
              <a:t>are not accepted.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receiver’s window size is normally </a:t>
            </a:r>
            <a:r>
              <a:rPr lang="en-US" sz="2400" b="1" dirty="0" smtClean="0">
                <a:solidFill>
                  <a:srgbClr val="990000"/>
                </a:solidFill>
              </a:rPr>
              <a:t>static</a:t>
            </a:r>
            <a:r>
              <a:rPr lang="en-US" sz="2400" dirty="0" smtClean="0"/>
              <a:t>.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set of acceptable sequence numbers is rotated as “acceptable” frames arrive.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If a receiver’s window size = </a:t>
            </a:r>
            <a:r>
              <a:rPr lang="en-US" dirty="0" smtClean="0">
                <a:solidFill>
                  <a:srgbClr val="C00000"/>
                </a:solidFill>
              </a:rPr>
              <a:t>1, </a:t>
            </a:r>
            <a:r>
              <a:rPr lang="en-US" dirty="0" smtClean="0">
                <a:solidFill>
                  <a:srgbClr val="C00000"/>
                </a:solidFill>
              </a:rPr>
              <a:t>then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the protocol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only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accepts frames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in order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This scheme is referred to </a:t>
            </a:r>
            <a:r>
              <a:rPr lang="en-US" dirty="0" smtClean="0">
                <a:sym typeface="Wingdings" pitchFamily="2" charset="2"/>
              </a:rPr>
              <a:t>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660066"/>
                </a:solidFill>
                <a:latin typeface="Comic Sans MS" pitchFamily="66" charset="0"/>
                <a:sym typeface="Wingdings" pitchFamily="2" charset="2"/>
              </a:rPr>
              <a:t>Go Back N</a:t>
            </a:r>
            <a:r>
              <a:rPr lang="en-US" dirty="0" smtClean="0">
                <a:solidFill>
                  <a:srgbClr val="660066"/>
                </a:solidFill>
                <a:sym typeface="Wingdings" pitchFamily="2" charset="2"/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8193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Selective Repeat</a:t>
            </a:r>
            <a:r>
              <a:rPr lang="en-US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:: 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receiver’s window size &gt; 1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dirty="0" smtClean="0">
                <a:cs typeface="Arial" charset="0"/>
                <a:sym typeface="Wingdings" pitchFamily="2" charset="2"/>
              </a:rPr>
              <a:t>The receiver stores all correct frames within the acceptable window range.</a:t>
            </a:r>
          </a:p>
          <a:p>
            <a:pPr eaLnBrk="1" hangingPunct="1"/>
            <a:r>
              <a:rPr lang="en-US" dirty="0" smtClean="0">
                <a:cs typeface="Arial" charset="0"/>
                <a:sym typeface="Wingdings" pitchFamily="2" charset="2"/>
              </a:rPr>
              <a:t>Either the sender times out and resends the missing frame, or</a:t>
            </a:r>
          </a:p>
          <a:p>
            <a:pPr eaLnBrk="1" hangingPunct="1"/>
            <a:r>
              <a:rPr lang="en-US" dirty="0" smtClean="0">
                <a:cs typeface="Arial" charset="0"/>
                <a:sym typeface="Wingdings" pitchFamily="2" charset="2"/>
              </a:rPr>
              <a:t>Selective repeat receiver sends a </a:t>
            </a:r>
            <a:r>
              <a:rPr lang="en-US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NACK frame </a:t>
            </a:r>
            <a:r>
              <a:rPr lang="en-US" dirty="0" smtClean="0">
                <a:cs typeface="Arial" charset="0"/>
                <a:sym typeface="Wingdings" pitchFamily="2" charset="2"/>
              </a:rPr>
              <a:t>back the sender.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075"/>
          <p:cNvSpPr>
            <a:spLocks noChangeArrowheads="1"/>
          </p:cNvSpPr>
          <p:nvPr/>
        </p:nvSpPr>
        <p:spPr bwMode="auto">
          <a:xfrm>
            <a:off x="395536" y="1052736"/>
            <a:ext cx="806266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3200" dirty="0">
                <a:sym typeface="Wingdings" pitchFamily="2" charset="2"/>
              </a:rPr>
              <a:t>The ACK sequence number indicates the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last</a:t>
            </a:r>
            <a:r>
              <a:rPr lang="en-US" sz="32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frame successfully received</a:t>
            </a:r>
            <a:r>
              <a:rPr lang="en-US" sz="3200" dirty="0" smtClean="0">
                <a:sym typeface="Wingdings" pitchFamily="2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ym typeface="Wingdings" pitchFamily="2" charset="2"/>
              </a:rPr>
              <a:t>- </a:t>
            </a:r>
            <a:r>
              <a:rPr lang="en-US" sz="3200" b="1" dirty="0">
                <a:sym typeface="Wingdings" pitchFamily="2" charset="2"/>
              </a:rPr>
              <a:t>OR -</a:t>
            </a:r>
            <a:endParaRPr lang="en-US" sz="3200" i="1" dirty="0">
              <a:sym typeface="Wingdings" pitchFamily="2" charset="2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sym typeface="Wingdings" pitchFamily="2" charset="2"/>
              </a:rPr>
              <a:t>2.</a:t>
            </a:r>
            <a:r>
              <a:rPr lang="en-US" sz="3200" dirty="0">
                <a:solidFill>
                  <a:srgbClr val="CC6600"/>
                </a:solidFill>
                <a:sym typeface="Wingdings" pitchFamily="2" charset="2"/>
              </a:rPr>
              <a:t> </a:t>
            </a:r>
            <a:r>
              <a:rPr lang="en-US" sz="3200" dirty="0">
                <a:sym typeface="Wingdings" pitchFamily="2" charset="2"/>
              </a:rPr>
              <a:t>ACK sequence number indicates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the next</a:t>
            </a:r>
            <a:r>
              <a:rPr lang="en-US" sz="3200" b="1" u="sng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frame the receiver expects to receive.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sym typeface="Wingdings" pitchFamily="2" charset="2"/>
              </a:rPr>
              <a:t>Both </a:t>
            </a:r>
            <a:r>
              <a:rPr lang="en-US" sz="3200" dirty="0" smtClean="0">
                <a:sym typeface="Wingdings" pitchFamily="2" charset="2"/>
              </a:rPr>
              <a:t>schemes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>
                <a:sym typeface="Wingdings" pitchFamily="2" charset="2"/>
              </a:rPr>
              <a:t>can be strictly individual ACKs or represent cumulative ACKs</a:t>
            </a:r>
            <a:r>
              <a:rPr lang="en-US" sz="3200" i="1" dirty="0">
                <a:sym typeface="Wingdings" pitchFamily="2" charset="2"/>
              </a:rPr>
              <a:t>.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b="1" dirty="0">
                <a:solidFill>
                  <a:srgbClr val="FF6600"/>
                </a:solidFill>
                <a:sym typeface="Wingdings" pitchFamily="2" charset="2"/>
              </a:rPr>
              <a:t>Cumulative ACKs </a:t>
            </a:r>
            <a:r>
              <a:rPr lang="en-US" sz="3200" dirty="0">
                <a:sym typeface="Wingdings" pitchFamily="2" charset="2"/>
              </a:rPr>
              <a:t>is the most common technique used.</a:t>
            </a:r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685800" y="-2738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Choices in ACK Mechanisms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28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Data Link Layer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C496C6-0C38-412F-A285-2A6A4A1471A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30724" name="Picture 2" descr="3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-381000"/>
            <a:ext cx="7391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-71438" y="981075"/>
            <a:ext cx="2305051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One-Bit</a:t>
            </a:r>
            <a:b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Sliding</a:t>
            </a:r>
            <a:b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</a:t>
            </a:r>
            <a:b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Protocol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811463" y="3851275"/>
            <a:ext cx="5832475" cy="649288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811463" y="4500563"/>
            <a:ext cx="5832475" cy="85725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Layer Outline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Pipelining and Sliding Windows</a:t>
            </a:r>
          </a:p>
          <a:p>
            <a:r>
              <a:rPr lang="en-US" dirty="0" smtClean="0"/>
              <a:t>Protocol 4: One Bit Sliding Window</a:t>
            </a:r>
          </a:p>
          <a:p>
            <a:r>
              <a:rPr lang="en-US" dirty="0" smtClean="0"/>
              <a:t>Protocol 5: Go Back N</a:t>
            </a:r>
          </a:p>
          <a:p>
            <a:r>
              <a:rPr lang="en-US" dirty="0" smtClean="0"/>
              <a:t>Protocol 6: Selective Repeat</a:t>
            </a:r>
          </a:p>
          <a:p>
            <a:r>
              <a:rPr lang="en-US" dirty="0" smtClean="0"/>
              <a:t>Further Details and Decisions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2"/>
          <p:cNvSpPr>
            <a:spLocks noChangeShapeType="1"/>
          </p:cNvSpPr>
          <p:nvPr/>
        </p:nvSpPr>
        <p:spPr bwMode="auto">
          <a:xfrm>
            <a:off x="863600" y="2860675"/>
            <a:ext cx="792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3"/>
          <p:cNvSpPr>
            <a:spLocks noChangeShapeType="1"/>
          </p:cNvSpPr>
          <p:nvPr/>
        </p:nvSpPr>
        <p:spPr bwMode="auto">
          <a:xfrm>
            <a:off x="819150" y="4283075"/>
            <a:ext cx="8002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28613" y="2662238"/>
            <a:ext cx="573087" cy="5508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2700"/>
              <a:t> </a:t>
            </a:r>
            <a:r>
              <a:rPr lang="en-US" sz="2300"/>
              <a:t>A</a:t>
            </a:r>
            <a:endParaRPr lang="en-US" sz="2700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325438" y="3976688"/>
            <a:ext cx="557212" cy="5508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2700"/>
              <a:t> </a:t>
            </a:r>
            <a:r>
              <a:rPr lang="en-US" sz="2300"/>
              <a:t>B</a:t>
            </a:r>
            <a:endParaRPr lang="en-US" sz="2700"/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>
            <a:off x="14366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1235075" y="22891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8042275" y="2255838"/>
            <a:ext cx="752475" cy="460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2100"/>
              <a:t>time</a:t>
            </a:r>
            <a:endParaRPr lang="en-US" sz="2700"/>
          </a:p>
        </p:txBody>
      </p:sp>
      <p:sp>
        <p:nvSpPr>
          <p:cNvPr id="31755" name="Rectangle 9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1666875" y="23145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1757" name="Line 11"/>
          <p:cNvSpPr>
            <a:spLocks noChangeShapeType="1"/>
          </p:cNvSpPr>
          <p:nvPr/>
        </p:nvSpPr>
        <p:spPr bwMode="auto">
          <a:xfrm>
            <a:off x="1817688" y="28765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2"/>
          <p:cNvSpPr>
            <a:spLocks noChangeArrowheads="1"/>
          </p:cNvSpPr>
          <p:nvPr/>
        </p:nvSpPr>
        <p:spPr bwMode="auto">
          <a:xfrm>
            <a:off x="2047875" y="23145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>
            <a:off x="2211388" y="28638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4"/>
          <p:cNvSpPr>
            <a:spLocks noChangeArrowheads="1"/>
          </p:cNvSpPr>
          <p:nvPr/>
        </p:nvSpPr>
        <p:spPr bwMode="auto">
          <a:xfrm>
            <a:off x="2428875" y="23272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1761" name="Line 15"/>
          <p:cNvSpPr>
            <a:spLocks noChangeShapeType="1"/>
          </p:cNvSpPr>
          <p:nvPr/>
        </p:nvSpPr>
        <p:spPr bwMode="auto">
          <a:xfrm>
            <a:off x="30749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Rectangle 16"/>
          <p:cNvSpPr>
            <a:spLocks noChangeArrowheads="1"/>
          </p:cNvSpPr>
          <p:nvPr/>
        </p:nvSpPr>
        <p:spPr bwMode="auto">
          <a:xfrm>
            <a:off x="2847975" y="23272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grpSp>
        <p:nvGrpSpPr>
          <p:cNvPr id="31763" name="Group 17"/>
          <p:cNvGrpSpPr>
            <a:grpSpLocks/>
          </p:cNvGrpSpPr>
          <p:nvPr/>
        </p:nvGrpSpPr>
        <p:grpSpPr bwMode="auto">
          <a:xfrm>
            <a:off x="2630488" y="2889250"/>
            <a:ext cx="622300" cy="1108075"/>
            <a:chOff x="1584" y="1498"/>
            <a:chExt cx="392" cy="698"/>
          </a:xfrm>
        </p:grpSpPr>
        <p:sp>
          <p:nvSpPr>
            <p:cNvPr id="31812" name="Line 18"/>
            <p:cNvSpPr>
              <a:spLocks noChangeShapeType="1"/>
            </p:cNvSpPr>
            <p:nvPr/>
          </p:nvSpPr>
          <p:spPr bwMode="auto">
            <a:xfrm>
              <a:off x="1584" y="1498"/>
              <a:ext cx="392" cy="6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Line 19"/>
            <p:cNvSpPr>
              <a:spLocks noChangeShapeType="1"/>
            </p:cNvSpPr>
            <p:nvPr/>
          </p:nvSpPr>
          <p:spPr bwMode="auto">
            <a:xfrm flipH="1">
              <a:off x="1876" y="2148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5067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38877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44211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228975" y="23272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3625850" y="23653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4133850" y="23526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V="1">
            <a:off x="23193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V="1">
            <a:off x="2725738" y="29051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31194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2171700" y="4356100"/>
            <a:ext cx="3063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</a:t>
            </a: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 flipV="1">
            <a:off x="3424238" y="4365625"/>
            <a:ext cx="2159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3238500" y="4870450"/>
            <a:ext cx="625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3657600" y="4343400"/>
            <a:ext cx="1652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/>
              <a:t>Out-of-sequence frames</a:t>
            </a: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1130300" y="1797050"/>
            <a:ext cx="1260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Go-Back-4: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4141788" y="2143125"/>
            <a:ext cx="0" cy="660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6"/>
          <p:cNvSpPr>
            <a:spLocks noChangeShapeType="1"/>
          </p:cNvSpPr>
          <p:nvPr/>
        </p:nvSpPr>
        <p:spPr bwMode="auto">
          <a:xfrm>
            <a:off x="4802188" y="28765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7"/>
          <p:cNvSpPr>
            <a:spLocks noChangeShapeType="1"/>
          </p:cNvSpPr>
          <p:nvPr/>
        </p:nvSpPr>
        <p:spPr bwMode="auto">
          <a:xfrm>
            <a:off x="5233988" y="28765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8"/>
          <p:cNvSpPr>
            <a:spLocks noChangeShapeType="1"/>
          </p:cNvSpPr>
          <p:nvPr/>
        </p:nvSpPr>
        <p:spPr bwMode="auto">
          <a:xfrm>
            <a:off x="5614988" y="28638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Rectangle 39"/>
          <p:cNvSpPr>
            <a:spLocks noChangeArrowheads="1"/>
          </p:cNvSpPr>
          <p:nvPr/>
        </p:nvSpPr>
        <p:spPr bwMode="auto">
          <a:xfrm>
            <a:off x="4981575" y="23526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1783" name="Rectangle 40"/>
          <p:cNvSpPr>
            <a:spLocks noChangeArrowheads="1"/>
          </p:cNvSpPr>
          <p:nvPr/>
        </p:nvSpPr>
        <p:spPr bwMode="auto">
          <a:xfrm>
            <a:off x="5340350" y="23653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1784" name="Rectangle 41"/>
          <p:cNvSpPr>
            <a:spLocks noChangeArrowheads="1"/>
          </p:cNvSpPr>
          <p:nvPr/>
        </p:nvSpPr>
        <p:spPr bwMode="auto">
          <a:xfrm>
            <a:off x="4579938" y="23526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sp>
        <p:nvSpPr>
          <p:cNvPr id="31785" name="Line 42"/>
          <p:cNvSpPr>
            <a:spLocks noChangeShapeType="1"/>
          </p:cNvSpPr>
          <p:nvPr/>
        </p:nvSpPr>
        <p:spPr bwMode="auto">
          <a:xfrm flipV="1">
            <a:off x="5341938" y="28670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Line 43"/>
          <p:cNvSpPr>
            <a:spLocks noChangeShapeType="1"/>
          </p:cNvSpPr>
          <p:nvPr/>
        </p:nvSpPr>
        <p:spPr bwMode="auto">
          <a:xfrm flipV="1">
            <a:off x="5735638" y="28670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Line 44"/>
          <p:cNvSpPr>
            <a:spLocks noChangeShapeType="1"/>
          </p:cNvSpPr>
          <p:nvPr/>
        </p:nvSpPr>
        <p:spPr bwMode="auto">
          <a:xfrm flipV="1">
            <a:off x="61674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5"/>
          <p:cNvSpPr>
            <a:spLocks noChangeShapeType="1"/>
          </p:cNvSpPr>
          <p:nvPr/>
        </p:nvSpPr>
        <p:spPr bwMode="auto">
          <a:xfrm flipV="1">
            <a:off x="65230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6"/>
          <p:cNvSpPr>
            <a:spLocks noChangeShapeType="1"/>
          </p:cNvSpPr>
          <p:nvPr/>
        </p:nvSpPr>
        <p:spPr bwMode="auto">
          <a:xfrm flipV="1">
            <a:off x="68786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Line 47"/>
          <p:cNvSpPr>
            <a:spLocks noChangeShapeType="1"/>
          </p:cNvSpPr>
          <p:nvPr/>
        </p:nvSpPr>
        <p:spPr bwMode="auto">
          <a:xfrm flipV="1">
            <a:off x="7259638" y="29178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Line 48"/>
          <p:cNvSpPr>
            <a:spLocks noChangeShapeType="1"/>
          </p:cNvSpPr>
          <p:nvPr/>
        </p:nvSpPr>
        <p:spPr bwMode="auto">
          <a:xfrm>
            <a:off x="60086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Line 49"/>
          <p:cNvSpPr>
            <a:spLocks noChangeShapeType="1"/>
          </p:cNvSpPr>
          <p:nvPr/>
        </p:nvSpPr>
        <p:spPr bwMode="auto">
          <a:xfrm>
            <a:off x="64023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Line 50"/>
          <p:cNvSpPr>
            <a:spLocks noChangeShapeType="1"/>
          </p:cNvSpPr>
          <p:nvPr/>
        </p:nvSpPr>
        <p:spPr bwMode="auto">
          <a:xfrm>
            <a:off x="67706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Rectangle 51"/>
          <p:cNvSpPr>
            <a:spLocks noChangeArrowheads="1"/>
          </p:cNvSpPr>
          <p:nvPr/>
        </p:nvSpPr>
        <p:spPr bwMode="auto">
          <a:xfrm>
            <a:off x="5759450" y="23780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7</a:t>
            </a:r>
          </a:p>
        </p:txBody>
      </p:sp>
      <p:sp>
        <p:nvSpPr>
          <p:cNvPr id="31795" name="Rectangle 52"/>
          <p:cNvSpPr>
            <a:spLocks noChangeArrowheads="1"/>
          </p:cNvSpPr>
          <p:nvPr/>
        </p:nvSpPr>
        <p:spPr bwMode="auto">
          <a:xfrm>
            <a:off x="6127750" y="23780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8</a:t>
            </a:r>
          </a:p>
        </p:txBody>
      </p:sp>
      <p:sp>
        <p:nvSpPr>
          <p:cNvPr id="31796" name="Rectangle 53"/>
          <p:cNvSpPr>
            <a:spLocks noChangeArrowheads="1"/>
          </p:cNvSpPr>
          <p:nvPr/>
        </p:nvSpPr>
        <p:spPr bwMode="auto">
          <a:xfrm>
            <a:off x="6521450" y="23780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9</a:t>
            </a:r>
          </a:p>
        </p:txBody>
      </p:sp>
      <p:sp>
        <p:nvSpPr>
          <p:cNvPr id="31797" name="Rectangle 54"/>
          <p:cNvSpPr>
            <a:spLocks noChangeArrowheads="1"/>
          </p:cNvSpPr>
          <p:nvPr/>
        </p:nvSpPr>
        <p:spPr bwMode="auto">
          <a:xfrm>
            <a:off x="2565400" y="4368800"/>
            <a:ext cx="2936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1798" name="Rectangle 55"/>
          <p:cNvSpPr>
            <a:spLocks noChangeArrowheads="1"/>
          </p:cNvSpPr>
          <p:nvPr/>
        </p:nvSpPr>
        <p:spPr bwMode="auto">
          <a:xfrm>
            <a:off x="2959100" y="4381500"/>
            <a:ext cx="2809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ACK3</a:t>
            </a:r>
          </a:p>
        </p:txBody>
      </p:sp>
      <p:sp>
        <p:nvSpPr>
          <p:cNvPr id="31799" name="Rectangle 56"/>
          <p:cNvSpPr>
            <a:spLocks noChangeArrowheads="1"/>
          </p:cNvSpPr>
          <p:nvPr/>
        </p:nvSpPr>
        <p:spPr bwMode="auto">
          <a:xfrm>
            <a:off x="5207000" y="4368800"/>
            <a:ext cx="3190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ACK4</a:t>
            </a:r>
          </a:p>
        </p:txBody>
      </p:sp>
      <p:sp>
        <p:nvSpPr>
          <p:cNvPr id="31800" name="Rectangle 57"/>
          <p:cNvSpPr>
            <a:spLocks noChangeArrowheads="1"/>
          </p:cNvSpPr>
          <p:nvPr/>
        </p:nvSpPr>
        <p:spPr bwMode="auto">
          <a:xfrm>
            <a:off x="5600700" y="4368800"/>
            <a:ext cx="2301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ACK5</a:t>
            </a:r>
          </a:p>
        </p:txBody>
      </p:sp>
      <p:sp>
        <p:nvSpPr>
          <p:cNvPr id="31801" name="Rectangle 58"/>
          <p:cNvSpPr>
            <a:spLocks noChangeArrowheads="1"/>
          </p:cNvSpPr>
          <p:nvPr/>
        </p:nvSpPr>
        <p:spPr bwMode="auto">
          <a:xfrm>
            <a:off x="5981700" y="4394200"/>
            <a:ext cx="2301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ACK6</a:t>
            </a:r>
          </a:p>
        </p:txBody>
      </p:sp>
      <p:sp>
        <p:nvSpPr>
          <p:cNvPr id="31802" name="Rectangle 59"/>
          <p:cNvSpPr>
            <a:spLocks noChangeArrowheads="1"/>
          </p:cNvSpPr>
          <p:nvPr/>
        </p:nvSpPr>
        <p:spPr bwMode="auto">
          <a:xfrm>
            <a:off x="6388100" y="4381500"/>
            <a:ext cx="3571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ACK7</a:t>
            </a:r>
          </a:p>
        </p:txBody>
      </p:sp>
      <p:sp>
        <p:nvSpPr>
          <p:cNvPr id="31803" name="Rectangle 60"/>
          <p:cNvSpPr>
            <a:spLocks noChangeArrowheads="1"/>
          </p:cNvSpPr>
          <p:nvPr/>
        </p:nvSpPr>
        <p:spPr bwMode="auto">
          <a:xfrm>
            <a:off x="6781800" y="4406900"/>
            <a:ext cx="2682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ACK8</a:t>
            </a:r>
          </a:p>
        </p:txBody>
      </p:sp>
      <p:sp>
        <p:nvSpPr>
          <p:cNvPr id="31804" name="Rectangle 61"/>
          <p:cNvSpPr>
            <a:spLocks noChangeArrowheads="1"/>
          </p:cNvSpPr>
          <p:nvPr/>
        </p:nvSpPr>
        <p:spPr bwMode="auto">
          <a:xfrm>
            <a:off x="7175500" y="4394200"/>
            <a:ext cx="2555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ACK9</a:t>
            </a:r>
          </a:p>
        </p:txBody>
      </p:sp>
      <p:sp>
        <p:nvSpPr>
          <p:cNvPr id="30786" name="Rectangle 67"/>
          <p:cNvSpPr>
            <a:spLocks noChangeArrowheads="1"/>
          </p:cNvSpPr>
          <p:nvPr/>
        </p:nvSpPr>
        <p:spPr bwMode="auto">
          <a:xfrm>
            <a:off x="3348038" y="5445125"/>
            <a:ext cx="345598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ACKing next frame expected</a:t>
            </a:r>
          </a:p>
        </p:txBody>
      </p:sp>
      <p:sp>
        <p:nvSpPr>
          <p:cNvPr id="31809" name="Line 68"/>
          <p:cNvSpPr>
            <a:spLocks noChangeShapeType="1"/>
          </p:cNvSpPr>
          <p:nvPr/>
        </p:nvSpPr>
        <p:spPr bwMode="auto">
          <a:xfrm flipH="1" flipV="1">
            <a:off x="3124200" y="5181600"/>
            <a:ext cx="38100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 Back N</a:t>
            </a:r>
          </a:p>
        </p:txBody>
      </p:sp>
      <p:sp>
        <p:nvSpPr>
          <p:cNvPr id="30792" name="Rectangle 67"/>
          <p:cNvSpPr>
            <a:spLocks noChangeArrowheads="1"/>
          </p:cNvSpPr>
          <p:nvPr/>
        </p:nvSpPr>
        <p:spPr bwMode="auto">
          <a:xfrm>
            <a:off x="2411413" y="1412875"/>
            <a:ext cx="3455987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Timeout Occurs for frame 3 !!</a:t>
            </a:r>
          </a:p>
          <a:p>
            <a:pPr algn="ctr">
              <a:defRPr/>
            </a:pPr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4 outstanding frames</a:t>
            </a:r>
          </a:p>
          <a:p>
            <a:pPr algn="ctr">
              <a:defRPr/>
            </a:pPr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 so go back 4</a:t>
            </a:r>
          </a:p>
        </p:txBody>
      </p:sp>
      <p:sp>
        <p:nvSpPr>
          <p:cNvPr id="70" name="Text Box 240"/>
          <p:cNvSpPr txBox="1">
            <a:spLocks noChangeArrowheads="1"/>
          </p:cNvSpPr>
          <p:nvPr/>
        </p:nvSpPr>
        <p:spPr bwMode="auto">
          <a:xfrm>
            <a:off x="7036246" y="580526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9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Line 2"/>
          <p:cNvSpPr>
            <a:spLocks noChangeShapeType="1"/>
          </p:cNvSpPr>
          <p:nvPr/>
        </p:nvSpPr>
        <p:spPr bwMode="auto">
          <a:xfrm>
            <a:off x="901699" y="3117750"/>
            <a:ext cx="792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857249" y="4540150"/>
            <a:ext cx="8002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238124" y="2873275"/>
            <a:ext cx="498475" cy="4143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 A</a:t>
            </a: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209549" y="4287738"/>
            <a:ext cx="48577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 B</a:t>
            </a:r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14747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1273174" y="25462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080374" y="2512913"/>
            <a:ext cx="68262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time</a:t>
            </a:r>
          </a:p>
        </p:txBody>
      </p:sp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2780" name="Rectangle 10"/>
          <p:cNvSpPr>
            <a:spLocks noChangeArrowheads="1"/>
          </p:cNvSpPr>
          <p:nvPr/>
        </p:nvSpPr>
        <p:spPr bwMode="auto">
          <a:xfrm>
            <a:off x="1704974" y="25716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2781" name="Line 11"/>
          <p:cNvSpPr>
            <a:spLocks noChangeShapeType="1"/>
          </p:cNvSpPr>
          <p:nvPr/>
        </p:nvSpPr>
        <p:spPr bwMode="auto">
          <a:xfrm>
            <a:off x="2706687" y="31336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2"/>
          <p:cNvSpPr>
            <a:spLocks noChangeArrowheads="1"/>
          </p:cNvSpPr>
          <p:nvPr/>
        </p:nvSpPr>
        <p:spPr bwMode="auto">
          <a:xfrm>
            <a:off x="2085974" y="25716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2783" name="Line 13"/>
          <p:cNvSpPr>
            <a:spLocks noChangeShapeType="1"/>
          </p:cNvSpPr>
          <p:nvPr/>
        </p:nvSpPr>
        <p:spPr bwMode="auto">
          <a:xfrm>
            <a:off x="2249487" y="31209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14"/>
          <p:cNvSpPr>
            <a:spLocks noChangeArrowheads="1"/>
          </p:cNvSpPr>
          <p:nvPr/>
        </p:nvSpPr>
        <p:spPr bwMode="auto">
          <a:xfrm>
            <a:off x="2466974" y="25843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2785" name="Line 15"/>
          <p:cNvSpPr>
            <a:spLocks noChangeShapeType="1"/>
          </p:cNvSpPr>
          <p:nvPr/>
        </p:nvSpPr>
        <p:spPr bwMode="auto">
          <a:xfrm>
            <a:off x="31130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16"/>
          <p:cNvSpPr>
            <a:spLocks noChangeArrowheads="1"/>
          </p:cNvSpPr>
          <p:nvPr/>
        </p:nvSpPr>
        <p:spPr bwMode="auto">
          <a:xfrm>
            <a:off x="2886074" y="25843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grpSp>
        <p:nvGrpSpPr>
          <p:cNvPr id="32787" name="Group 17"/>
          <p:cNvGrpSpPr>
            <a:grpSpLocks/>
          </p:cNvGrpSpPr>
          <p:nvPr/>
        </p:nvGrpSpPr>
        <p:grpSpPr bwMode="auto">
          <a:xfrm>
            <a:off x="1931987" y="3197125"/>
            <a:ext cx="622300" cy="1108075"/>
            <a:chOff x="1120" y="1530"/>
            <a:chExt cx="392" cy="698"/>
          </a:xfrm>
        </p:grpSpPr>
        <p:sp>
          <p:nvSpPr>
            <p:cNvPr id="32834" name="Line 18"/>
            <p:cNvSpPr>
              <a:spLocks noChangeShapeType="1"/>
            </p:cNvSpPr>
            <p:nvPr/>
          </p:nvSpPr>
          <p:spPr bwMode="auto">
            <a:xfrm>
              <a:off x="1120" y="1530"/>
              <a:ext cx="392" cy="6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Line 19"/>
            <p:cNvSpPr>
              <a:spLocks noChangeShapeType="1"/>
            </p:cNvSpPr>
            <p:nvPr/>
          </p:nvSpPr>
          <p:spPr bwMode="auto">
            <a:xfrm flipH="1">
              <a:off x="1412" y="2180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5448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39258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44592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267074" y="25843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3663949" y="25970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4171949" y="26097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23574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3157537" y="3149500"/>
            <a:ext cx="520700" cy="1371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2209799" y="4613175"/>
            <a:ext cx="2809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</a:t>
            </a: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2649537" y="4610000"/>
            <a:ext cx="114300" cy="96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2476499" y="5622825"/>
            <a:ext cx="625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</a:t>
            </a: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3352799" y="4625875"/>
            <a:ext cx="1371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200"/>
              <a:t>Out-of-sequence</a:t>
            </a:r>
          </a:p>
          <a:p>
            <a:pPr algn="ctr" eaLnBrk="0" hangingPunct="0"/>
            <a:r>
              <a:rPr lang="en-US" sz="1200"/>
              <a:t>frames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1168399" y="2054125"/>
            <a:ext cx="1260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Go-Back-7:</a:t>
            </a: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3935412" y="1966813"/>
            <a:ext cx="0" cy="660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840287" y="31336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5272087" y="31336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5653087" y="31209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5019674" y="26097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378449" y="26224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4618037" y="26097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5380037" y="31241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 flipV="1">
            <a:off x="5773737" y="31241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 flipV="1">
            <a:off x="62055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V="1">
            <a:off x="65611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V="1">
            <a:off x="69167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 flipV="1">
            <a:off x="7297737" y="31749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60467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64404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68087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5797549" y="26351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6165849" y="26351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7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6559549" y="26351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2601912" y="4624288"/>
            <a:ext cx="2190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2997199" y="4638575"/>
            <a:ext cx="2159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NAK1</a:t>
            </a:r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>
            <a:off x="5245099" y="461000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ACK3</a:t>
            </a: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5638799" y="461000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ACK4</a:t>
            </a:r>
          </a:p>
        </p:txBody>
      </p:sp>
      <p:sp>
        <p:nvSpPr>
          <p:cNvPr id="32824" name="Rectangle 56"/>
          <p:cNvSpPr>
            <a:spLocks noChangeArrowheads="1"/>
          </p:cNvSpPr>
          <p:nvPr/>
        </p:nvSpPr>
        <p:spPr bwMode="auto">
          <a:xfrm>
            <a:off x="6019799" y="4619525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ACK5</a:t>
            </a: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6426199" y="4606825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ACK6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6819899" y="461635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ACK7</a:t>
            </a: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4698999" y="4587775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 flipV="1">
            <a:off x="4872037" y="31114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2239962" y="1662013"/>
            <a:ext cx="33401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Transmitter goes back to frame 1</a:t>
            </a:r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685800" y="305842"/>
            <a:ext cx="78470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 Back N</a:t>
            </a:r>
          </a:p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NAK error recovery</a:t>
            </a:r>
          </a:p>
        </p:txBody>
      </p:sp>
      <p:sp>
        <p:nvSpPr>
          <p:cNvPr id="68" name="Text Box 240"/>
          <p:cNvSpPr txBox="1">
            <a:spLocks noChangeArrowheads="1"/>
          </p:cNvSpPr>
          <p:nvPr/>
        </p:nvSpPr>
        <p:spPr bwMode="auto">
          <a:xfrm>
            <a:off x="7036246" y="580526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8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C:\WINDOWS\Desktop\protocol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374576"/>
            <a:ext cx="81534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1026" descr="C:\WINDOWS\Desktop\protocol5b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001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609600" y="3081685"/>
            <a:ext cx="792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3"/>
          <p:cNvSpPr>
            <a:spLocks noChangeShapeType="1"/>
          </p:cNvSpPr>
          <p:nvPr/>
        </p:nvSpPr>
        <p:spPr bwMode="auto">
          <a:xfrm>
            <a:off x="565150" y="4504085"/>
            <a:ext cx="8002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152400" y="2870647"/>
            <a:ext cx="49847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 dirty="0"/>
              <a:t> A</a:t>
            </a: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76200" y="4310063"/>
            <a:ext cx="48577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 B</a:t>
            </a:r>
          </a:p>
        </p:txBody>
      </p:sp>
      <p:sp>
        <p:nvSpPr>
          <p:cNvPr id="35848" name="Line 6"/>
          <p:cNvSpPr>
            <a:spLocks noChangeShapeType="1"/>
          </p:cNvSpPr>
          <p:nvPr/>
        </p:nvSpPr>
        <p:spPr bwMode="auto">
          <a:xfrm>
            <a:off x="11826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981075" y="25101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5850" name="Rectangle 8"/>
          <p:cNvSpPr>
            <a:spLocks noChangeArrowheads="1"/>
          </p:cNvSpPr>
          <p:nvPr/>
        </p:nvSpPr>
        <p:spPr bwMode="auto">
          <a:xfrm>
            <a:off x="7788275" y="2476847"/>
            <a:ext cx="682625" cy="4143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time</a:t>
            </a:r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1412875" y="25355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5853" name="Line 11"/>
          <p:cNvSpPr>
            <a:spLocks noChangeShapeType="1"/>
          </p:cNvSpPr>
          <p:nvPr/>
        </p:nvSpPr>
        <p:spPr bwMode="auto">
          <a:xfrm>
            <a:off x="1563688" y="30975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2"/>
          <p:cNvSpPr>
            <a:spLocks noChangeArrowheads="1"/>
          </p:cNvSpPr>
          <p:nvPr/>
        </p:nvSpPr>
        <p:spPr bwMode="auto">
          <a:xfrm>
            <a:off x="1793875" y="25355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5855" name="Line 13"/>
          <p:cNvSpPr>
            <a:spLocks noChangeShapeType="1"/>
          </p:cNvSpPr>
          <p:nvPr/>
        </p:nvSpPr>
        <p:spPr bwMode="auto">
          <a:xfrm>
            <a:off x="2373313" y="309438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4"/>
          <p:cNvSpPr>
            <a:spLocks noChangeArrowheads="1"/>
          </p:cNvSpPr>
          <p:nvPr/>
        </p:nvSpPr>
        <p:spPr bwMode="auto">
          <a:xfrm>
            <a:off x="2174875" y="25482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5857" name="Line 15"/>
          <p:cNvSpPr>
            <a:spLocks noChangeShapeType="1"/>
          </p:cNvSpPr>
          <p:nvPr/>
        </p:nvSpPr>
        <p:spPr bwMode="auto">
          <a:xfrm>
            <a:off x="28209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2593975" y="25482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grpSp>
        <p:nvGrpSpPr>
          <p:cNvPr id="35859" name="Group 17"/>
          <p:cNvGrpSpPr>
            <a:grpSpLocks/>
          </p:cNvGrpSpPr>
          <p:nvPr/>
        </p:nvGrpSpPr>
        <p:grpSpPr bwMode="auto">
          <a:xfrm>
            <a:off x="2001838" y="3140422"/>
            <a:ext cx="622300" cy="1108075"/>
            <a:chOff x="1348" y="1517"/>
            <a:chExt cx="392" cy="698"/>
          </a:xfrm>
        </p:grpSpPr>
        <p:sp>
          <p:nvSpPr>
            <p:cNvPr id="35912" name="Line 18"/>
            <p:cNvSpPr>
              <a:spLocks noChangeShapeType="1"/>
            </p:cNvSpPr>
            <p:nvPr/>
          </p:nvSpPr>
          <p:spPr bwMode="auto">
            <a:xfrm>
              <a:off x="1348" y="1517"/>
              <a:ext cx="392" cy="6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Line 19"/>
            <p:cNvSpPr>
              <a:spLocks noChangeShapeType="1"/>
            </p:cNvSpPr>
            <p:nvPr/>
          </p:nvSpPr>
          <p:spPr bwMode="auto">
            <a:xfrm flipH="1">
              <a:off x="1640" y="2167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2527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6337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1671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974975" y="25482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371850" y="25863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879850" y="25736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20653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V="1">
            <a:off x="2471738" y="31261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 flipV="1">
            <a:off x="3271838" y="3132485"/>
            <a:ext cx="520700" cy="1371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1919288" y="4594572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</a:t>
            </a:r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 flipV="1">
            <a:off x="2794000" y="4535835"/>
            <a:ext cx="2159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2649538" y="5142260"/>
            <a:ext cx="625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</a:t>
            </a:r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4548188" y="30975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4979988" y="30975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5360988" y="30848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27575" y="25736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8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086350" y="25863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9</a:t>
            </a: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4325938" y="25736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7</a:t>
            </a: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V="1">
            <a:off x="5087938" y="307851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 flipV="1">
            <a:off x="5481638" y="30880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 flipV="1">
            <a:off x="59134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 flipV="1">
            <a:off x="62690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V="1">
            <a:off x="66246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 flipV="1">
            <a:off x="7005638" y="31388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>
            <a:off x="57546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61483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65166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5505450" y="25990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10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5873750" y="25990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11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6267450" y="25990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12</a:t>
            </a: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3563938" y="45517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3203575" y="4551710"/>
            <a:ext cx="2159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NAK2</a:t>
            </a: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4953000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ACK7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5346700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ACK8</a:t>
            </a:r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5727700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ACK9</a:t>
            </a: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6134100" y="4589810"/>
            <a:ext cx="21590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ACK10</a:t>
            </a: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6527800" y="4589810"/>
            <a:ext cx="21590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ACK11</a:t>
            </a: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6921500" y="4589810"/>
            <a:ext cx="21590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ACK12</a:t>
            </a:r>
          </a:p>
        </p:txBody>
      </p:sp>
      <p:sp>
        <p:nvSpPr>
          <p:cNvPr id="35898" name="Rectangle 58"/>
          <p:cNvSpPr>
            <a:spLocks noChangeArrowheads="1"/>
          </p:cNvSpPr>
          <p:nvPr/>
        </p:nvSpPr>
        <p:spPr bwMode="auto">
          <a:xfrm>
            <a:off x="2301875" y="4600922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5899" name="Rectangle 59"/>
          <p:cNvSpPr>
            <a:spLocks noChangeArrowheads="1"/>
          </p:cNvSpPr>
          <p:nvPr/>
        </p:nvSpPr>
        <p:spPr bwMode="auto">
          <a:xfrm>
            <a:off x="3998913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4405313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5901" name="Line 61"/>
          <p:cNvSpPr>
            <a:spLocks noChangeShapeType="1"/>
          </p:cNvSpPr>
          <p:nvPr/>
        </p:nvSpPr>
        <p:spPr bwMode="auto">
          <a:xfrm flipV="1">
            <a:off x="3749675" y="3102322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02" name="Line 62"/>
          <p:cNvSpPr>
            <a:spLocks noChangeShapeType="1"/>
          </p:cNvSpPr>
          <p:nvPr/>
        </p:nvSpPr>
        <p:spPr bwMode="auto">
          <a:xfrm flipV="1">
            <a:off x="4156075" y="3092797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 flipV="1">
            <a:off x="4562475" y="3083272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539750" y="258763"/>
            <a:ext cx="79898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Selective Repeat</a:t>
            </a:r>
          </a:p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NAK error recovery</a:t>
            </a:r>
          </a:p>
        </p:txBody>
      </p:sp>
      <p:sp>
        <p:nvSpPr>
          <p:cNvPr id="35908" name="Rectangle 61"/>
          <p:cNvSpPr>
            <a:spLocks noChangeArrowheads="1"/>
          </p:cNvSpPr>
          <p:nvPr/>
        </p:nvSpPr>
        <p:spPr bwMode="auto">
          <a:xfrm>
            <a:off x="5435600" y="5559772"/>
            <a:ext cx="175101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en-US" sz="1600" b="1">
                <a:solidFill>
                  <a:srgbClr val="FF6600"/>
                </a:solidFill>
                <a:latin typeface="Comic Sans MS" pitchFamily="66" charset="0"/>
              </a:rPr>
              <a:t>Cumulative ACK </a:t>
            </a:r>
          </a:p>
        </p:txBody>
      </p:sp>
      <p:sp>
        <p:nvSpPr>
          <p:cNvPr id="35909" name="Line 73"/>
          <p:cNvSpPr>
            <a:spLocks noChangeShapeType="1"/>
          </p:cNvSpPr>
          <p:nvPr/>
        </p:nvSpPr>
        <p:spPr bwMode="auto">
          <a:xfrm flipH="1" flipV="1">
            <a:off x="5148263" y="5343872"/>
            <a:ext cx="287337" cy="2873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10" name="Rectangle 61"/>
          <p:cNvSpPr>
            <a:spLocks noChangeArrowheads="1"/>
          </p:cNvSpPr>
          <p:nvPr/>
        </p:nvSpPr>
        <p:spPr bwMode="auto">
          <a:xfrm>
            <a:off x="2913063" y="1887885"/>
            <a:ext cx="24511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Retransmit only frame 2</a:t>
            </a:r>
          </a:p>
        </p:txBody>
      </p:sp>
      <p:sp>
        <p:nvSpPr>
          <p:cNvPr id="35911" name="Line 33"/>
          <p:cNvSpPr>
            <a:spLocks noChangeShapeType="1"/>
          </p:cNvSpPr>
          <p:nvPr/>
        </p:nvSpPr>
        <p:spPr bwMode="auto">
          <a:xfrm>
            <a:off x="4140200" y="2175222"/>
            <a:ext cx="0" cy="431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1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06C54C-698B-4E36-BD19-3FEE13466D7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6868" name="Picture 2" descr="C:\WINDOWS\Desktop\protocol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8077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1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 descr="C:\WINDOWS\Desktop\protocol6b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-228600"/>
            <a:ext cx="6969125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dirty="0" smtClean="0"/>
              <a:t>Parallelism between Transport and Data Link Layer</a:t>
            </a:r>
          </a:p>
          <a:p>
            <a:r>
              <a:rPr lang="en-US" dirty="0" err="1" smtClean="0"/>
              <a:t>Tanenbaum’s</a:t>
            </a:r>
            <a:r>
              <a:rPr lang="en-US" dirty="0" smtClean="0"/>
              <a:t> Treatment/Model of Data Link Layer</a:t>
            </a:r>
          </a:p>
          <a:p>
            <a:r>
              <a:rPr lang="en-US" dirty="0" smtClean="0"/>
              <a:t>Protocol 1: Utopia</a:t>
            </a:r>
          </a:p>
          <a:p>
            <a:r>
              <a:rPr lang="en-US" dirty="0" smtClean="0"/>
              <a:t>Protocol 2: Stop-and-Wait</a:t>
            </a:r>
          </a:p>
          <a:p>
            <a:r>
              <a:rPr lang="en-US" dirty="0" smtClean="0"/>
              <a:t>Protocol 3: Positive Acknowledgment with Retransmission [</a:t>
            </a:r>
            <a:r>
              <a:rPr lang="en-US" dirty="0" smtClean="0">
                <a:solidFill>
                  <a:srgbClr val="CC0000"/>
                </a:solidFill>
              </a:rPr>
              <a:t>PAR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Old ‘flawed version</a:t>
            </a:r>
          </a:p>
          <a:p>
            <a:pPr lvl="1"/>
            <a:r>
              <a:rPr lang="en-US" dirty="0" smtClean="0"/>
              <a:t>Newer version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5888"/>
            <a:ext cx="9324528" cy="792162"/>
          </a:xfrm>
        </p:spPr>
        <p:txBody>
          <a:bodyPr/>
          <a:lstStyle/>
          <a:p>
            <a:r>
              <a:rPr lang="en-US" dirty="0" smtClean="0"/>
              <a:t>DL Layer Summary Outline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Pipelining and Sliding Windows</a:t>
            </a:r>
          </a:p>
          <a:p>
            <a:r>
              <a:rPr lang="en-US" dirty="0" smtClean="0"/>
              <a:t>Protocol 4: One Bit Sliding Window</a:t>
            </a:r>
          </a:p>
          <a:p>
            <a:r>
              <a:rPr lang="en-US" dirty="0" smtClean="0"/>
              <a:t>Protocol 5: Go Back N</a:t>
            </a:r>
          </a:p>
          <a:p>
            <a:r>
              <a:rPr lang="en-US" dirty="0" smtClean="0"/>
              <a:t>Protocol 6: Selective Repeat</a:t>
            </a:r>
          </a:p>
          <a:p>
            <a:r>
              <a:rPr lang="en-US" dirty="0" smtClean="0"/>
              <a:t>Further Details and Decisions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"/>
          <p:cNvGrpSpPr>
            <a:grpSpLocks/>
          </p:cNvGrpSpPr>
          <p:nvPr/>
        </p:nvGrpSpPr>
        <p:grpSpPr bwMode="auto">
          <a:xfrm>
            <a:off x="619125" y="1141990"/>
            <a:ext cx="8053388" cy="2241550"/>
            <a:chOff x="373" y="288"/>
            <a:chExt cx="5073" cy="1412"/>
          </a:xfrm>
        </p:grpSpPr>
        <p:sp>
          <p:nvSpPr>
            <p:cNvPr id="5162" name="Rectangle 3"/>
            <p:cNvSpPr>
              <a:spLocks noChangeArrowheads="1"/>
            </p:cNvSpPr>
            <p:nvPr/>
          </p:nvSpPr>
          <p:spPr bwMode="auto">
            <a:xfrm>
              <a:off x="373" y="1081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3" name="Text Box 4"/>
            <p:cNvSpPr txBox="1">
              <a:spLocks noChangeArrowheads="1"/>
            </p:cNvSpPr>
            <p:nvPr/>
          </p:nvSpPr>
          <p:spPr bwMode="auto">
            <a:xfrm>
              <a:off x="496" y="1190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5164" name="Rectangle 5"/>
            <p:cNvSpPr>
              <a:spLocks noChangeArrowheads="1"/>
            </p:cNvSpPr>
            <p:nvPr/>
          </p:nvSpPr>
          <p:spPr bwMode="auto">
            <a:xfrm>
              <a:off x="1513" y="1083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5" name="Text Box 6"/>
            <p:cNvSpPr txBox="1">
              <a:spLocks noChangeArrowheads="1"/>
            </p:cNvSpPr>
            <p:nvPr/>
          </p:nvSpPr>
          <p:spPr bwMode="auto">
            <a:xfrm>
              <a:off x="1636" y="1192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5166" name="Rectangle 7"/>
            <p:cNvSpPr>
              <a:spLocks noChangeArrowheads="1"/>
            </p:cNvSpPr>
            <p:nvPr/>
          </p:nvSpPr>
          <p:spPr bwMode="auto">
            <a:xfrm>
              <a:off x="2653" y="1085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7" name="Text Box 8"/>
            <p:cNvSpPr txBox="1">
              <a:spLocks noChangeArrowheads="1"/>
            </p:cNvSpPr>
            <p:nvPr/>
          </p:nvSpPr>
          <p:spPr bwMode="auto">
            <a:xfrm>
              <a:off x="2776" y="1194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5168" name="Rectangle 9"/>
            <p:cNvSpPr>
              <a:spLocks noChangeArrowheads="1"/>
            </p:cNvSpPr>
            <p:nvPr/>
          </p:nvSpPr>
          <p:spPr bwMode="auto">
            <a:xfrm>
              <a:off x="3793" y="1087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9" name="Text Box 10"/>
            <p:cNvSpPr txBox="1">
              <a:spLocks noChangeArrowheads="1"/>
            </p:cNvSpPr>
            <p:nvPr/>
          </p:nvSpPr>
          <p:spPr bwMode="auto">
            <a:xfrm>
              <a:off x="3916" y="1196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5170" name="Rectangle 11"/>
            <p:cNvSpPr>
              <a:spLocks noChangeArrowheads="1"/>
            </p:cNvSpPr>
            <p:nvPr/>
          </p:nvSpPr>
          <p:spPr bwMode="auto">
            <a:xfrm>
              <a:off x="4933" y="1089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1" name="Text Box 12"/>
            <p:cNvSpPr txBox="1">
              <a:spLocks noChangeArrowheads="1"/>
            </p:cNvSpPr>
            <p:nvPr/>
          </p:nvSpPr>
          <p:spPr bwMode="auto">
            <a:xfrm>
              <a:off x="5056" y="1198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5172" name="Text Box 13"/>
            <p:cNvSpPr txBox="1">
              <a:spLocks noChangeArrowheads="1"/>
            </p:cNvSpPr>
            <p:nvPr/>
          </p:nvSpPr>
          <p:spPr bwMode="auto">
            <a:xfrm>
              <a:off x="960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73" name="Text Box 14"/>
            <p:cNvSpPr txBox="1">
              <a:spLocks noChangeArrowheads="1"/>
            </p:cNvSpPr>
            <p:nvPr/>
          </p:nvSpPr>
          <p:spPr bwMode="auto">
            <a:xfrm>
              <a:off x="2112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74" name="Text Box 15"/>
            <p:cNvSpPr txBox="1">
              <a:spLocks noChangeArrowheads="1"/>
            </p:cNvSpPr>
            <p:nvPr/>
          </p:nvSpPr>
          <p:spPr bwMode="auto">
            <a:xfrm>
              <a:off x="3216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75" name="Line 16"/>
            <p:cNvSpPr>
              <a:spLocks noChangeShapeType="1"/>
            </p:cNvSpPr>
            <p:nvPr/>
          </p:nvSpPr>
          <p:spPr bwMode="auto">
            <a:xfrm>
              <a:off x="887" y="1292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Line 17"/>
            <p:cNvSpPr>
              <a:spLocks noChangeShapeType="1"/>
            </p:cNvSpPr>
            <p:nvPr/>
          </p:nvSpPr>
          <p:spPr bwMode="auto">
            <a:xfrm>
              <a:off x="2035" y="1287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7" name="Line 18"/>
            <p:cNvSpPr>
              <a:spLocks noChangeShapeType="1"/>
            </p:cNvSpPr>
            <p:nvPr/>
          </p:nvSpPr>
          <p:spPr bwMode="auto">
            <a:xfrm>
              <a:off x="3167" y="1282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" name="Line 19"/>
            <p:cNvSpPr>
              <a:spLocks noChangeShapeType="1"/>
            </p:cNvSpPr>
            <p:nvPr/>
          </p:nvSpPr>
          <p:spPr bwMode="auto">
            <a:xfrm>
              <a:off x="4308" y="1285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" name="Text Box 20"/>
            <p:cNvSpPr txBox="1">
              <a:spLocks noChangeArrowheads="1"/>
            </p:cNvSpPr>
            <p:nvPr/>
          </p:nvSpPr>
          <p:spPr bwMode="auto">
            <a:xfrm>
              <a:off x="2208" y="288"/>
              <a:ext cx="85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ACK/NAK</a:t>
              </a:r>
            </a:p>
          </p:txBody>
        </p:sp>
        <p:sp>
          <p:nvSpPr>
            <p:cNvPr id="5180" name="Rectangle 21"/>
            <p:cNvSpPr>
              <a:spLocks noChangeArrowheads="1"/>
            </p:cNvSpPr>
            <p:nvPr/>
          </p:nvSpPr>
          <p:spPr bwMode="auto">
            <a:xfrm>
              <a:off x="384" y="384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81" name="Rectangle 22"/>
            <p:cNvSpPr>
              <a:spLocks noChangeArrowheads="1"/>
            </p:cNvSpPr>
            <p:nvPr/>
          </p:nvSpPr>
          <p:spPr bwMode="auto">
            <a:xfrm>
              <a:off x="4944" y="384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82" name="Line 23"/>
            <p:cNvSpPr>
              <a:spLocks noChangeShapeType="1"/>
            </p:cNvSpPr>
            <p:nvPr/>
          </p:nvSpPr>
          <p:spPr bwMode="auto">
            <a:xfrm>
              <a:off x="624" y="8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Line 24"/>
            <p:cNvSpPr>
              <a:spLocks noChangeShapeType="1"/>
            </p:cNvSpPr>
            <p:nvPr/>
          </p:nvSpPr>
          <p:spPr bwMode="auto">
            <a:xfrm>
              <a:off x="5184" y="8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" name="Text Box 25"/>
            <p:cNvSpPr txBox="1">
              <a:spLocks noChangeArrowheads="1"/>
            </p:cNvSpPr>
            <p:nvPr/>
          </p:nvSpPr>
          <p:spPr bwMode="auto">
            <a:xfrm>
              <a:off x="4368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85" name="Line 26"/>
            <p:cNvSpPr>
              <a:spLocks noChangeShapeType="1"/>
            </p:cNvSpPr>
            <p:nvPr/>
          </p:nvSpPr>
          <p:spPr bwMode="auto">
            <a:xfrm flipH="1">
              <a:off x="912" y="576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Rectangle 27"/>
          <p:cNvSpPr>
            <a:spLocks noChangeArrowheads="1"/>
          </p:cNvSpPr>
          <p:nvPr/>
        </p:nvSpPr>
        <p:spPr bwMode="auto">
          <a:xfrm>
            <a:off x="619125" y="5131378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26" name="Text Box 28"/>
          <p:cNvSpPr txBox="1">
            <a:spLocks noChangeArrowheads="1"/>
          </p:cNvSpPr>
          <p:nvPr/>
        </p:nvSpPr>
        <p:spPr bwMode="auto">
          <a:xfrm>
            <a:off x="814388" y="5304415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5127" name="Rectangle 29"/>
          <p:cNvSpPr>
            <a:spLocks noChangeArrowheads="1"/>
          </p:cNvSpPr>
          <p:nvPr/>
        </p:nvSpPr>
        <p:spPr bwMode="auto">
          <a:xfrm>
            <a:off x="2428875" y="5134553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28" name="Text Box 30"/>
          <p:cNvSpPr txBox="1">
            <a:spLocks noChangeArrowheads="1"/>
          </p:cNvSpPr>
          <p:nvPr/>
        </p:nvSpPr>
        <p:spPr bwMode="auto">
          <a:xfrm>
            <a:off x="2624138" y="5307590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5129" name="Rectangle 31"/>
          <p:cNvSpPr>
            <a:spLocks noChangeArrowheads="1"/>
          </p:cNvSpPr>
          <p:nvPr/>
        </p:nvSpPr>
        <p:spPr bwMode="auto">
          <a:xfrm>
            <a:off x="4238625" y="5137728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30" name="Text Box 32"/>
          <p:cNvSpPr txBox="1">
            <a:spLocks noChangeArrowheads="1"/>
          </p:cNvSpPr>
          <p:nvPr/>
        </p:nvSpPr>
        <p:spPr bwMode="auto">
          <a:xfrm>
            <a:off x="4433888" y="5310765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5131" name="Rectangle 33"/>
          <p:cNvSpPr>
            <a:spLocks noChangeArrowheads="1"/>
          </p:cNvSpPr>
          <p:nvPr/>
        </p:nvSpPr>
        <p:spPr bwMode="auto">
          <a:xfrm>
            <a:off x="6048375" y="5140903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32" name="Text Box 34"/>
          <p:cNvSpPr txBox="1">
            <a:spLocks noChangeArrowheads="1"/>
          </p:cNvSpPr>
          <p:nvPr/>
        </p:nvSpPr>
        <p:spPr bwMode="auto">
          <a:xfrm>
            <a:off x="6243638" y="5313940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5133" name="Rectangle 35"/>
          <p:cNvSpPr>
            <a:spLocks noChangeArrowheads="1"/>
          </p:cNvSpPr>
          <p:nvPr/>
        </p:nvSpPr>
        <p:spPr bwMode="auto">
          <a:xfrm>
            <a:off x="7858125" y="5144078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34" name="Text Box 36"/>
          <p:cNvSpPr txBox="1">
            <a:spLocks noChangeArrowheads="1"/>
          </p:cNvSpPr>
          <p:nvPr/>
        </p:nvSpPr>
        <p:spPr bwMode="auto">
          <a:xfrm>
            <a:off x="8053388" y="5317115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5</a:t>
            </a:r>
          </a:p>
        </p:txBody>
      </p:sp>
      <p:sp>
        <p:nvSpPr>
          <p:cNvPr id="5135" name="Text Box 37"/>
          <p:cNvSpPr txBox="1">
            <a:spLocks noChangeArrowheads="1"/>
          </p:cNvSpPr>
          <p:nvPr/>
        </p:nvSpPr>
        <p:spPr bwMode="auto">
          <a:xfrm>
            <a:off x="15335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Data</a:t>
            </a:r>
          </a:p>
        </p:txBody>
      </p:sp>
      <p:sp>
        <p:nvSpPr>
          <p:cNvPr id="5136" name="Text Box 38"/>
          <p:cNvSpPr txBox="1">
            <a:spLocks noChangeArrowheads="1"/>
          </p:cNvSpPr>
          <p:nvPr/>
        </p:nvSpPr>
        <p:spPr bwMode="auto">
          <a:xfrm>
            <a:off x="32861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6600"/>
                </a:solidFill>
                <a:latin typeface="Comic Sans MS" pitchFamily="66" charset="0"/>
              </a:rPr>
              <a:t>Data</a:t>
            </a:r>
          </a:p>
        </p:txBody>
      </p:sp>
      <p:sp>
        <p:nvSpPr>
          <p:cNvPr id="5137" name="Text Box 39"/>
          <p:cNvSpPr txBox="1">
            <a:spLocks noChangeArrowheads="1"/>
          </p:cNvSpPr>
          <p:nvPr/>
        </p:nvSpPr>
        <p:spPr bwMode="auto">
          <a:xfrm>
            <a:off x="51149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Data</a:t>
            </a:r>
          </a:p>
        </p:txBody>
      </p:sp>
      <p:sp>
        <p:nvSpPr>
          <p:cNvPr id="5138" name="Line 40"/>
          <p:cNvSpPr>
            <a:spLocks noChangeShapeType="1"/>
          </p:cNvSpPr>
          <p:nvPr/>
        </p:nvSpPr>
        <p:spPr bwMode="auto">
          <a:xfrm>
            <a:off x="1435100" y="546634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41"/>
          <p:cNvSpPr>
            <a:spLocks noChangeShapeType="1"/>
          </p:cNvSpPr>
          <p:nvPr/>
        </p:nvSpPr>
        <p:spPr bwMode="auto">
          <a:xfrm>
            <a:off x="3257550" y="5458403"/>
            <a:ext cx="977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42"/>
          <p:cNvSpPr>
            <a:spLocks noChangeShapeType="1"/>
          </p:cNvSpPr>
          <p:nvPr/>
        </p:nvSpPr>
        <p:spPr bwMode="auto">
          <a:xfrm>
            <a:off x="5054600" y="5450465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Line 43"/>
          <p:cNvSpPr>
            <a:spLocks noChangeShapeType="1"/>
          </p:cNvSpPr>
          <p:nvPr/>
        </p:nvSpPr>
        <p:spPr bwMode="auto">
          <a:xfrm>
            <a:off x="6865938" y="5455228"/>
            <a:ext cx="977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44"/>
          <p:cNvSpPr>
            <a:spLocks noChangeArrowheads="1"/>
          </p:cNvSpPr>
          <p:nvPr/>
        </p:nvSpPr>
        <p:spPr bwMode="auto">
          <a:xfrm>
            <a:off x="636588" y="4024890"/>
            <a:ext cx="792162" cy="6810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43" name="Rectangle 45"/>
          <p:cNvSpPr>
            <a:spLocks noChangeArrowheads="1"/>
          </p:cNvSpPr>
          <p:nvPr/>
        </p:nvSpPr>
        <p:spPr bwMode="auto">
          <a:xfrm>
            <a:off x="7875588" y="4024890"/>
            <a:ext cx="792162" cy="6810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44" name="Line 46"/>
          <p:cNvSpPr>
            <a:spLocks noChangeShapeType="1"/>
          </p:cNvSpPr>
          <p:nvPr/>
        </p:nvSpPr>
        <p:spPr bwMode="auto">
          <a:xfrm flipH="1">
            <a:off x="1000125" y="4710690"/>
            <a:ext cx="174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47"/>
          <p:cNvSpPr>
            <a:spLocks noChangeShapeType="1"/>
          </p:cNvSpPr>
          <p:nvPr/>
        </p:nvSpPr>
        <p:spPr bwMode="auto">
          <a:xfrm>
            <a:off x="8256588" y="4710690"/>
            <a:ext cx="1587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Text Box 48"/>
          <p:cNvSpPr txBox="1">
            <a:spLocks noChangeArrowheads="1"/>
          </p:cNvSpPr>
          <p:nvPr/>
        </p:nvSpPr>
        <p:spPr bwMode="auto">
          <a:xfrm>
            <a:off x="69437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Data</a:t>
            </a:r>
          </a:p>
        </p:txBody>
      </p:sp>
      <p:sp>
        <p:nvSpPr>
          <p:cNvPr id="5147" name="Line 49"/>
          <p:cNvSpPr>
            <a:spLocks noChangeShapeType="1"/>
          </p:cNvSpPr>
          <p:nvPr/>
        </p:nvSpPr>
        <p:spPr bwMode="auto">
          <a:xfrm>
            <a:off x="14573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Line 50"/>
          <p:cNvSpPr>
            <a:spLocks noChangeShapeType="1"/>
          </p:cNvSpPr>
          <p:nvPr/>
        </p:nvSpPr>
        <p:spPr bwMode="auto">
          <a:xfrm>
            <a:off x="32099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51"/>
          <p:cNvSpPr>
            <a:spLocks noChangeShapeType="1"/>
          </p:cNvSpPr>
          <p:nvPr/>
        </p:nvSpPr>
        <p:spPr bwMode="auto">
          <a:xfrm>
            <a:off x="50387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52"/>
          <p:cNvSpPr>
            <a:spLocks noChangeShapeType="1"/>
          </p:cNvSpPr>
          <p:nvPr/>
        </p:nvSpPr>
        <p:spPr bwMode="auto">
          <a:xfrm>
            <a:off x="68675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Text Box 53"/>
          <p:cNvSpPr txBox="1">
            <a:spLocks noChangeArrowheads="1"/>
          </p:cNvSpPr>
          <p:nvPr/>
        </p:nvSpPr>
        <p:spPr bwMode="auto">
          <a:xfrm>
            <a:off x="1533525" y="562509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ACK/NAK</a:t>
            </a:r>
          </a:p>
        </p:txBody>
      </p:sp>
      <p:sp>
        <p:nvSpPr>
          <p:cNvPr id="5152" name="Text Box 54"/>
          <p:cNvSpPr txBox="1">
            <a:spLocks noChangeArrowheads="1"/>
          </p:cNvSpPr>
          <p:nvPr/>
        </p:nvSpPr>
        <p:spPr bwMode="auto">
          <a:xfrm>
            <a:off x="3286125" y="562509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6600"/>
                </a:solidFill>
                <a:latin typeface="Comic Sans MS" pitchFamily="66" charset="0"/>
              </a:rPr>
              <a:t>ACK/NAK</a:t>
            </a:r>
          </a:p>
        </p:txBody>
      </p:sp>
      <p:sp>
        <p:nvSpPr>
          <p:cNvPr id="5153" name="Text Box 55"/>
          <p:cNvSpPr txBox="1">
            <a:spLocks noChangeArrowheads="1"/>
          </p:cNvSpPr>
          <p:nvPr/>
        </p:nvSpPr>
        <p:spPr bwMode="auto">
          <a:xfrm>
            <a:off x="5038725" y="562509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ACK/NAK</a:t>
            </a:r>
          </a:p>
        </p:txBody>
      </p:sp>
      <p:sp>
        <p:nvSpPr>
          <p:cNvPr id="5154" name="Text Box 56"/>
          <p:cNvSpPr txBox="1">
            <a:spLocks noChangeArrowheads="1"/>
          </p:cNvSpPr>
          <p:nvPr/>
        </p:nvSpPr>
        <p:spPr bwMode="auto">
          <a:xfrm>
            <a:off x="6943725" y="5625090"/>
            <a:ext cx="6858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ACK/NAK</a:t>
            </a:r>
          </a:p>
        </p:txBody>
      </p:sp>
      <p:sp>
        <p:nvSpPr>
          <p:cNvPr id="5156" name="Rectangle 60"/>
          <p:cNvSpPr>
            <a:spLocks noChangeArrowheads="1"/>
          </p:cNvSpPr>
          <p:nvPr/>
        </p:nvSpPr>
        <p:spPr bwMode="auto">
          <a:xfrm>
            <a:off x="3429000" y="1743472"/>
            <a:ext cx="2286000" cy="5334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End to End</a:t>
            </a:r>
          </a:p>
        </p:txBody>
      </p:sp>
      <p:sp>
        <p:nvSpPr>
          <p:cNvPr id="5157" name="Rectangle 61"/>
          <p:cNvSpPr>
            <a:spLocks noChangeArrowheads="1"/>
          </p:cNvSpPr>
          <p:nvPr/>
        </p:nvSpPr>
        <p:spPr bwMode="auto">
          <a:xfrm>
            <a:off x="3044825" y="4020880"/>
            <a:ext cx="2286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Hop by Hop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580112" y="1056159"/>
            <a:ext cx="2200275" cy="428625"/>
          </a:xfrm>
          <a:prstGeom prst="rect">
            <a:avLst/>
          </a:prstGeom>
          <a:solidFill>
            <a:srgbClr val="66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/>
              <a:t>Transport Layer</a:t>
            </a:r>
          </a:p>
        </p:txBody>
      </p:sp>
      <p:cxnSp>
        <p:nvCxnSpPr>
          <p:cNvPr id="66" name="Straight Arrow Connector 65"/>
          <p:cNvCxnSpPr>
            <a:cxnSpLocks noChangeShapeType="1"/>
            <a:stCxn id="64" idx="1"/>
          </p:cNvCxnSpPr>
          <p:nvPr/>
        </p:nvCxnSpPr>
        <p:spPr bwMode="auto">
          <a:xfrm flipH="1">
            <a:off x="4641468" y="1270472"/>
            <a:ext cx="938644" cy="298921"/>
          </a:xfrm>
          <a:prstGeom prst="straightConnector1">
            <a:avLst/>
          </a:prstGeom>
          <a:noFill/>
          <a:ln w="25400" algn="ctr">
            <a:solidFill>
              <a:srgbClr val="99FFCC"/>
            </a:solidFill>
            <a:round/>
            <a:headEnd/>
            <a:tailEnd type="arrow" w="med" len="med"/>
          </a:ln>
        </p:spPr>
      </p:cxnSp>
      <p:sp>
        <p:nvSpPr>
          <p:cNvPr id="67" name="Text Box 240"/>
          <p:cNvSpPr txBox="1">
            <a:spLocks noChangeArrowheads="1"/>
          </p:cNvSpPr>
          <p:nvPr/>
        </p:nvSpPr>
        <p:spPr bwMode="auto">
          <a:xfrm>
            <a:off x="88894" y="3387073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2867013" y="4737684"/>
            <a:ext cx="1714512" cy="1571636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580112" y="4297960"/>
            <a:ext cx="2200275" cy="4286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 smtClean="0"/>
              <a:t>Data Link Layer</a:t>
            </a:r>
            <a:endParaRPr lang="en-US" sz="1800" b="1" dirty="0"/>
          </a:p>
        </p:txBody>
      </p:sp>
      <p:cxnSp>
        <p:nvCxnSpPr>
          <p:cNvPr id="71" name="Straight Arrow Connector 70"/>
          <p:cNvCxnSpPr>
            <a:cxnSpLocks noChangeShapeType="1"/>
            <a:stCxn id="70" idx="1"/>
          </p:cNvCxnSpPr>
          <p:nvPr/>
        </p:nvCxnSpPr>
        <p:spPr bwMode="auto">
          <a:xfrm flipH="1">
            <a:off x="4324546" y="4512273"/>
            <a:ext cx="1255566" cy="451389"/>
          </a:xfrm>
          <a:prstGeom prst="straightConnector1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72" name="Title 1"/>
          <p:cNvSpPr txBox="1">
            <a:spLocks/>
          </p:cNvSpPr>
          <p:nvPr/>
        </p:nvSpPr>
        <p:spPr>
          <a:xfrm>
            <a:off x="0" y="115888"/>
            <a:ext cx="91440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Reliable Protocols at Two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-99392"/>
            <a:ext cx="9937104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Tanenbaum’s</a:t>
            </a:r>
            <a:r>
              <a:rPr lang="en-US" dirty="0" smtClean="0"/>
              <a:t> DL Layer Treatment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80728"/>
            <a:ext cx="8077200" cy="5328592"/>
          </a:xfrm>
        </p:spPr>
        <p:txBody>
          <a:bodyPr/>
          <a:lstStyle/>
          <a:p>
            <a:pPr eaLnBrk="1" hangingPunct="1"/>
            <a:r>
              <a:rPr lang="en-US" dirty="0" smtClean="0"/>
              <a:t>Concerned with communication between two adjacent nodes in the subnet (node to node).</a:t>
            </a:r>
          </a:p>
          <a:p>
            <a:pPr eaLnBrk="1" hangingPunct="1"/>
            <a:r>
              <a:rPr lang="en-US" dirty="0" smtClean="0"/>
              <a:t>Assumptions:</a:t>
            </a:r>
          </a:p>
          <a:p>
            <a:pPr lvl="1" eaLnBrk="1" hangingPunct="1"/>
            <a:r>
              <a:rPr lang="en-US" dirty="0" smtClean="0"/>
              <a:t>The bits are delivered in the order sent.</a:t>
            </a:r>
          </a:p>
          <a:p>
            <a:pPr lvl="1" eaLnBrk="1" hangingPunct="1"/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rigid interface </a:t>
            </a:r>
            <a:r>
              <a:rPr lang="en-US" dirty="0" smtClean="0"/>
              <a:t>between the HOST and the node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i="1" dirty="0" smtClean="0">
                <a:sym typeface="Wingdings" pitchFamily="2" charset="2"/>
              </a:rPr>
              <a:t>the communications policy and the Host  protocol (with OS effects) can evolve </a:t>
            </a:r>
            <a:r>
              <a:rPr lang="en-US" b="1" i="1" dirty="0" smtClean="0">
                <a:solidFill>
                  <a:srgbClr val="0000FF"/>
                </a:solidFill>
                <a:sym typeface="Wingdings" pitchFamily="2" charset="2"/>
              </a:rPr>
              <a:t>separately</a:t>
            </a:r>
            <a:r>
              <a:rPr lang="en-US" i="1" dirty="0" smtClean="0">
                <a:sym typeface="Wingdings" pitchFamily="2" charset="2"/>
              </a:rPr>
              <a:t>.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 He uses a simplified model.</a:t>
            </a:r>
            <a:endParaRPr lang="en-US" dirty="0" smtClean="0">
              <a:solidFill>
                <a:srgbClr val="008000"/>
              </a:solidFill>
              <a:sym typeface="Wingdings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685800" y="1295400"/>
            <a:ext cx="914400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Host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7391400" y="1295400"/>
            <a:ext cx="914400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B</a:t>
            </a:r>
          </a:p>
        </p:txBody>
      </p:sp>
      <p:cxnSp>
        <p:nvCxnSpPr>
          <p:cNvPr id="7174" name="AutoShape 5"/>
          <p:cNvCxnSpPr>
            <a:cxnSpLocks noChangeShapeType="1"/>
            <a:stCxn id="7172" idx="3"/>
            <a:endCxn id="7173" idx="1"/>
          </p:cNvCxnSpPr>
          <p:nvPr/>
        </p:nvCxnSpPr>
        <p:spPr bwMode="auto">
          <a:xfrm>
            <a:off x="1600200" y="1752600"/>
            <a:ext cx="5791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491880" y="11716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Layer 4</a:t>
            </a: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5791200" y="2362200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Node</a:t>
            </a:r>
          </a:p>
          <a:p>
            <a:pPr algn="ctr"/>
            <a:r>
              <a:rPr lang="en-US"/>
              <a:t>2</a:t>
            </a:r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2057400" y="2362200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Node</a:t>
            </a:r>
          </a:p>
          <a:p>
            <a:pPr algn="ctr"/>
            <a:r>
              <a:rPr lang="en-US"/>
              <a:t>1</a:t>
            </a:r>
          </a:p>
        </p:txBody>
      </p:sp>
      <p:cxnSp>
        <p:nvCxnSpPr>
          <p:cNvPr id="7178" name="AutoShape 11"/>
          <p:cNvCxnSpPr>
            <a:cxnSpLocks noChangeShapeType="1"/>
            <a:stCxn id="7177" idx="1"/>
            <a:endCxn id="7172" idx="2"/>
          </p:cNvCxnSpPr>
          <p:nvPr/>
        </p:nvCxnSpPr>
        <p:spPr bwMode="auto">
          <a:xfrm flipH="1" flipV="1">
            <a:off x="1143000" y="2209800"/>
            <a:ext cx="1048311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79" name="AutoShape 12"/>
          <p:cNvCxnSpPr>
            <a:cxnSpLocks noChangeShapeType="1"/>
            <a:stCxn id="7176" idx="7"/>
            <a:endCxn id="7173" idx="2"/>
          </p:cNvCxnSpPr>
          <p:nvPr/>
        </p:nvCxnSpPr>
        <p:spPr bwMode="auto">
          <a:xfrm flipV="1">
            <a:off x="6571689" y="2209800"/>
            <a:ext cx="1276911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80" name="AutoShape 13"/>
          <p:cNvCxnSpPr>
            <a:cxnSpLocks noChangeShapeType="1"/>
            <a:stCxn id="7177" idx="6"/>
            <a:endCxn id="7176" idx="2"/>
          </p:cNvCxnSpPr>
          <p:nvPr/>
        </p:nvCxnSpPr>
        <p:spPr bwMode="auto">
          <a:xfrm>
            <a:off x="2971800" y="2819400"/>
            <a:ext cx="2819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3429000" y="22098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3733800" y="2971800"/>
            <a:ext cx="1524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frame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44017" y="3645024"/>
            <a:ext cx="8820471" cy="2448966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                  </a:t>
            </a:r>
            <a:r>
              <a:rPr lang="en-US" b="1">
                <a:solidFill>
                  <a:srgbClr val="FF6600"/>
                </a:solidFill>
                <a:latin typeface="Comic Sans MS" pitchFamily="66" charset="0"/>
              </a:rPr>
              <a:t>Tanenbaum’s Data Link Layer Model</a:t>
            </a:r>
          </a:p>
          <a:p>
            <a:r>
              <a:rPr lang="en-US"/>
              <a:t>Assume the sending Host has </a:t>
            </a:r>
            <a:r>
              <a:rPr lang="en-US" i="1"/>
              <a:t>infinite </a:t>
            </a:r>
            <a:r>
              <a:rPr lang="en-US"/>
              <a:t>supply of messages.</a:t>
            </a:r>
          </a:p>
          <a:p>
            <a:r>
              <a:rPr lang="en-US"/>
              <a:t>A node constructs a </a:t>
            </a:r>
            <a:r>
              <a:rPr lang="en-US" b="1">
                <a:solidFill>
                  <a:srgbClr val="FF6600"/>
                </a:solidFill>
                <a:latin typeface="Comic Sans MS" pitchFamily="66" charset="0"/>
              </a:rPr>
              <a:t>frame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/>
              <a:t>from a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single packet</a:t>
            </a:r>
            <a:r>
              <a:rPr lang="en-US" b="1"/>
              <a:t> </a:t>
            </a:r>
            <a:r>
              <a:rPr lang="en-US"/>
              <a:t>message</a:t>
            </a:r>
            <a:r>
              <a:rPr lang="en-US">
                <a:solidFill>
                  <a:srgbClr val="008000"/>
                </a:solidFill>
              </a:rPr>
              <a:t>.</a:t>
            </a:r>
          </a:p>
          <a:p>
            <a:r>
              <a:rPr lang="en-US"/>
              <a:t>The</a:t>
            </a:r>
            <a:r>
              <a:rPr lang="en-US" b="1">
                <a:solidFill>
                  <a:srgbClr val="006600"/>
                </a:solidFill>
                <a:latin typeface="Comic Sans MS" pitchFamily="66" charset="0"/>
              </a:rPr>
              <a:t> CRC </a:t>
            </a:r>
            <a:r>
              <a:rPr lang="en-US"/>
              <a:t>is automatically appended in the hardware.</a:t>
            </a:r>
          </a:p>
          <a:p>
            <a:r>
              <a:rPr lang="en-US"/>
              <a:t>The protocols are developed in increasing complexity to help</a:t>
            </a:r>
          </a:p>
          <a:p>
            <a:r>
              <a:rPr lang="en-US"/>
              <a:t>students understand the data link layer issues.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-396552" y="45814"/>
            <a:ext cx="9937104" cy="1150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/>
              <a:t>Tanenbaum’s</a:t>
            </a:r>
            <a:r>
              <a:rPr lang="en-US" dirty="0"/>
              <a:t> </a:t>
            </a:r>
            <a:r>
              <a:rPr lang="en-US" dirty="0" smtClean="0"/>
              <a:t>‘Simplified Model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524000" y="2001738"/>
            <a:ext cx="6324600" cy="16954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095500" y="1709638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5613400" y="1696938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868363" y="1185763"/>
            <a:ext cx="10763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Packet</a:t>
            </a:r>
          </a:p>
          <a:p>
            <a:pPr algn="ctr" eaLnBrk="0" hangingPunct="0"/>
            <a:r>
              <a:rPr lang="en-US" sz="1800"/>
              <a:t> sequence</a:t>
            </a:r>
          </a:p>
        </p:txBody>
      </p:sp>
      <p:sp>
        <p:nvSpPr>
          <p:cNvPr id="19462" name="Rectangle 6" descr="75%"/>
          <p:cNvSpPr>
            <a:spLocks noChangeArrowheads="1"/>
          </p:cNvSpPr>
          <p:nvPr/>
        </p:nvSpPr>
        <p:spPr bwMode="auto">
          <a:xfrm>
            <a:off x="889000" y="2014438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9463" name="Rectangle 7" descr="75%"/>
          <p:cNvSpPr>
            <a:spLocks noChangeArrowheads="1"/>
          </p:cNvSpPr>
          <p:nvPr/>
        </p:nvSpPr>
        <p:spPr bwMode="auto">
          <a:xfrm>
            <a:off x="7150100" y="2065238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8202" name="Line 8"/>
          <p:cNvSpPr>
            <a:spLocks noChangeShapeType="1"/>
          </p:cNvSpPr>
          <p:nvPr/>
        </p:nvSpPr>
        <p:spPr bwMode="auto">
          <a:xfrm>
            <a:off x="1625600" y="21096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>
            <a:off x="3416300" y="19064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080000" y="19064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7924800" y="21477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6989763" y="1033363"/>
            <a:ext cx="115252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Error-free </a:t>
            </a:r>
          </a:p>
          <a:p>
            <a:pPr algn="ctr" eaLnBrk="0" hangingPunct="0"/>
            <a:r>
              <a:rPr lang="en-US" sz="1800"/>
              <a:t>packet</a:t>
            </a:r>
          </a:p>
          <a:p>
            <a:pPr algn="ctr" eaLnBrk="0" hangingPunct="0"/>
            <a:r>
              <a:rPr lang="en-US" sz="1800"/>
              <a:t> sequence</a:t>
            </a:r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 flipH="1">
            <a:off x="3556000" y="2376388"/>
            <a:ext cx="172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3944938" y="1096863"/>
            <a:ext cx="11557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Information</a:t>
            </a:r>
          </a:p>
          <a:p>
            <a:pPr algn="ctr" eaLnBrk="0" hangingPunct="0"/>
            <a:r>
              <a:rPr lang="en-US" sz="1600"/>
              <a:t>frames</a:t>
            </a:r>
          </a:p>
        </p:txBody>
      </p:sp>
      <p:grpSp>
        <p:nvGrpSpPr>
          <p:cNvPr id="8209" name="Group 15"/>
          <p:cNvGrpSpPr>
            <a:grpSpLocks/>
          </p:cNvGrpSpPr>
          <p:nvPr/>
        </p:nvGrpSpPr>
        <p:grpSpPr bwMode="auto">
          <a:xfrm>
            <a:off x="4229100" y="2522438"/>
            <a:ext cx="317500" cy="139700"/>
            <a:chOff x="2676" y="1852"/>
            <a:chExt cx="200" cy="88"/>
          </a:xfrm>
        </p:grpSpPr>
        <p:sp>
          <p:nvSpPr>
            <p:cNvPr id="8245" name="Rectangle 16"/>
            <p:cNvSpPr>
              <a:spLocks noChangeArrowheads="1"/>
            </p:cNvSpPr>
            <p:nvPr/>
          </p:nvSpPr>
          <p:spPr bwMode="auto">
            <a:xfrm>
              <a:off x="2676" y="1852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246" name="Rectangle 17"/>
            <p:cNvSpPr>
              <a:spLocks noChangeArrowheads="1"/>
            </p:cNvSpPr>
            <p:nvPr/>
          </p:nvSpPr>
          <p:spPr bwMode="auto">
            <a:xfrm>
              <a:off x="2780" y="1852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613150" y="2644676"/>
            <a:ext cx="12874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Control frames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062163" y="1922363"/>
            <a:ext cx="1247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694363" y="1922363"/>
            <a:ext cx="993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Receiver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055688" y="4336951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CRC</a:t>
            </a:r>
          </a:p>
        </p:txBody>
      </p: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1901825" y="3590826"/>
            <a:ext cx="939800" cy="177800"/>
            <a:chOff x="1192" y="2659"/>
            <a:chExt cx="592" cy="112"/>
          </a:xfrm>
        </p:grpSpPr>
        <p:sp>
          <p:nvSpPr>
            <p:cNvPr id="19479" name="Rectangle 23" descr="75%"/>
            <p:cNvSpPr>
              <a:spLocks noChangeArrowheads="1"/>
            </p:cNvSpPr>
            <p:nvPr/>
          </p:nvSpPr>
          <p:spPr bwMode="auto">
            <a:xfrm>
              <a:off x="1264" y="2659"/>
              <a:ext cx="400" cy="112"/>
            </a:xfrm>
            <a:prstGeom prst="rect">
              <a:avLst/>
            </a:prstGeom>
            <a:pattFill prst="pct75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8244" name="Rectangle 24"/>
            <p:cNvSpPr>
              <a:spLocks noChangeArrowheads="1"/>
            </p:cNvSpPr>
            <p:nvPr/>
          </p:nvSpPr>
          <p:spPr bwMode="auto">
            <a:xfrm>
              <a:off x="1192" y="2659"/>
              <a:ext cx="592" cy="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15" name="Line 25"/>
          <p:cNvSpPr>
            <a:spLocks noChangeShapeType="1"/>
          </p:cNvSpPr>
          <p:nvPr/>
        </p:nvSpPr>
        <p:spPr bwMode="auto">
          <a:xfrm flipV="1">
            <a:off x="1647825" y="3857526"/>
            <a:ext cx="2159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 flipV="1">
            <a:off x="2308225" y="3908326"/>
            <a:ext cx="114300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7"/>
          <p:cNvSpPr>
            <a:spLocks noChangeArrowheads="1"/>
          </p:cNvSpPr>
          <p:nvPr/>
        </p:nvSpPr>
        <p:spPr bwMode="auto">
          <a:xfrm>
            <a:off x="1519238" y="4971951"/>
            <a:ext cx="1273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Information</a:t>
            </a:r>
          </a:p>
          <a:p>
            <a:pPr algn="ctr" eaLnBrk="0" hangingPunct="0"/>
            <a:r>
              <a:rPr lang="en-US" sz="1800"/>
              <a:t>packet</a:t>
            </a:r>
          </a:p>
        </p:txBody>
      </p:sp>
      <p:grpSp>
        <p:nvGrpSpPr>
          <p:cNvPr id="8218" name="Group 28"/>
          <p:cNvGrpSpPr>
            <a:grpSpLocks/>
          </p:cNvGrpSpPr>
          <p:nvPr/>
        </p:nvGrpSpPr>
        <p:grpSpPr bwMode="auto">
          <a:xfrm>
            <a:off x="2790825" y="3870226"/>
            <a:ext cx="973138" cy="1350962"/>
            <a:chOff x="1752" y="2835"/>
            <a:chExt cx="613" cy="851"/>
          </a:xfrm>
        </p:grpSpPr>
        <p:sp>
          <p:nvSpPr>
            <p:cNvPr id="8241" name="Line 29"/>
            <p:cNvSpPr>
              <a:spLocks noChangeShapeType="1"/>
            </p:cNvSpPr>
            <p:nvPr/>
          </p:nvSpPr>
          <p:spPr bwMode="auto">
            <a:xfrm flipH="1" flipV="1">
              <a:off x="1752" y="2835"/>
              <a:ext cx="216" cy="5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Rectangle 30"/>
            <p:cNvSpPr>
              <a:spLocks noChangeArrowheads="1"/>
            </p:cNvSpPr>
            <p:nvPr/>
          </p:nvSpPr>
          <p:spPr bwMode="auto">
            <a:xfrm>
              <a:off x="1835" y="3457"/>
              <a:ext cx="5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Header</a:t>
              </a:r>
            </a:p>
          </p:txBody>
        </p:sp>
      </p:grpSp>
      <p:grpSp>
        <p:nvGrpSpPr>
          <p:cNvPr id="8219" name="Group 31"/>
          <p:cNvGrpSpPr>
            <a:grpSpLocks/>
          </p:cNvGrpSpPr>
          <p:nvPr/>
        </p:nvGrpSpPr>
        <p:grpSpPr bwMode="auto">
          <a:xfrm>
            <a:off x="4013200" y="1823938"/>
            <a:ext cx="939800" cy="177800"/>
            <a:chOff x="2540" y="1412"/>
            <a:chExt cx="592" cy="112"/>
          </a:xfrm>
        </p:grpSpPr>
        <p:sp>
          <p:nvSpPr>
            <p:cNvPr id="19488" name="Rectangle 32" descr="75%"/>
            <p:cNvSpPr>
              <a:spLocks noChangeArrowheads="1"/>
            </p:cNvSpPr>
            <p:nvPr/>
          </p:nvSpPr>
          <p:spPr bwMode="auto">
            <a:xfrm>
              <a:off x="2612" y="1412"/>
              <a:ext cx="400" cy="112"/>
            </a:xfrm>
            <a:prstGeom prst="rect">
              <a:avLst/>
            </a:prstGeom>
            <a:pattFill prst="pct75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8240" name="Rectangle 33"/>
            <p:cNvSpPr>
              <a:spLocks noChangeArrowheads="1"/>
            </p:cNvSpPr>
            <p:nvPr/>
          </p:nvSpPr>
          <p:spPr bwMode="auto">
            <a:xfrm>
              <a:off x="2540" y="1412"/>
              <a:ext cx="592" cy="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20" name="Rectangle 34"/>
          <p:cNvSpPr>
            <a:spLocks noChangeArrowheads="1"/>
          </p:cNvSpPr>
          <p:nvPr/>
        </p:nvSpPr>
        <p:spPr bwMode="auto">
          <a:xfrm>
            <a:off x="2128838" y="2600226"/>
            <a:ext cx="9556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A</a:t>
            </a:r>
          </a:p>
        </p:txBody>
      </p:sp>
      <p:sp>
        <p:nvSpPr>
          <p:cNvPr id="8221" name="Rectangle 35"/>
          <p:cNvSpPr>
            <a:spLocks noChangeArrowheads="1"/>
          </p:cNvSpPr>
          <p:nvPr/>
        </p:nvSpPr>
        <p:spPr bwMode="auto">
          <a:xfrm>
            <a:off x="5688013" y="2581176"/>
            <a:ext cx="9445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B</a:t>
            </a:r>
          </a:p>
        </p:txBody>
      </p:sp>
      <p:sp>
        <p:nvSpPr>
          <p:cNvPr id="8222" name="Rectangle 36"/>
          <p:cNvSpPr>
            <a:spLocks noChangeArrowheads="1"/>
          </p:cNvSpPr>
          <p:nvPr/>
        </p:nvSpPr>
        <p:spPr bwMode="auto">
          <a:xfrm>
            <a:off x="1266825" y="5687913"/>
            <a:ext cx="17272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Information Frame</a:t>
            </a:r>
          </a:p>
        </p:txBody>
      </p:sp>
      <p:sp>
        <p:nvSpPr>
          <p:cNvPr id="8223" name="Rectangle 37"/>
          <p:cNvSpPr>
            <a:spLocks noChangeArrowheads="1"/>
          </p:cNvSpPr>
          <p:nvPr/>
        </p:nvSpPr>
        <p:spPr bwMode="auto">
          <a:xfrm>
            <a:off x="6305550" y="5127526"/>
            <a:ext cx="1330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Control frame</a:t>
            </a:r>
          </a:p>
        </p:txBody>
      </p:sp>
      <p:grpSp>
        <p:nvGrpSpPr>
          <p:cNvPr id="8224" name="Group 38"/>
          <p:cNvGrpSpPr>
            <a:grpSpLocks/>
          </p:cNvGrpSpPr>
          <p:nvPr/>
        </p:nvGrpSpPr>
        <p:grpSpPr bwMode="auto">
          <a:xfrm>
            <a:off x="6689725" y="3795613"/>
            <a:ext cx="317500" cy="139700"/>
            <a:chOff x="4226" y="2654"/>
            <a:chExt cx="200" cy="88"/>
          </a:xfrm>
        </p:grpSpPr>
        <p:sp>
          <p:nvSpPr>
            <p:cNvPr id="8237" name="Rectangle 39"/>
            <p:cNvSpPr>
              <a:spLocks noChangeArrowheads="1"/>
            </p:cNvSpPr>
            <p:nvPr/>
          </p:nvSpPr>
          <p:spPr bwMode="auto">
            <a:xfrm>
              <a:off x="4226" y="2654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238" name="Rectangle 40"/>
            <p:cNvSpPr>
              <a:spLocks noChangeArrowheads="1"/>
            </p:cNvSpPr>
            <p:nvPr/>
          </p:nvSpPr>
          <p:spPr bwMode="auto">
            <a:xfrm>
              <a:off x="4330" y="2654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25" name="Rectangle 41"/>
          <p:cNvSpPr>
            <a:spLocks noChangeArrowheads="1"/>
          </p:cNvSpPr>
          <p:nvPr/>
        </p:nvSpPr>
        <p:spPr bwMode="auto">
          <a:xfrm>
            <a:off x="5935663" y="4552851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CRC</a:t>
            </a:r>
          </a:p>
        </p:txBody>
      </p:sp>
      <p:sp>
        <p:nvSpPr>
          <p:cNvPr id="8226" name="Line 42"/>
          <p:cNvSpPr>
            <a:spLocks noChangeShapeType="1"/>
          </p:cNvSpPr>
          <p:nvPr/>
        </p:nvSpPr>
        <p:spPr bwMode="auto">
          <a:xfrm flipV="1">
            <a:off x="6470650" y="4006751"/>
            <a:ext cx="2159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Line 43"/>
          <p:cNvSpPr>
            <a:spLocks noChangeShapeType="1"/>
          </p:cNvSpPr>
          <p:nvPr/>
        </p:nvSpPr>
        <p:spPr bwMode="auto">
          <a:xfrm flipH="1" flipV="1">
            <a:off x="7018338" y="4028976"/>
            <a:ext cx="215900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Rectangle 44"/>
          <p:cNvSpPr>
            <a:spLocks noChangeArrowheads="1"/>
          </p:cNvSpPr>
          <p:nvPr/>
        </p:nvSpPr>
        <p:spPr bwMode="auto">
          <a:xfrm>
            <a:off x="7092950" y="4651276"/>
            <a:ext cx="841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Header</a:t>
            </a:r>
          </a:p>
        </p:txBody>
      </p:sp>
      <p:sp>
        <p:nvSpPr>
          <p:cNvPr id="8229" name="Rectangle 45"/>
          <p:cNvSpPr>
            <a:spLocks noChangeArrowheads="1"/>
          </p:cNvSpPr>
          <p:nvPr/>
        </p:nvSpPr>
        <p:spPr bwMode="auto">
          <a:xfrm>
            <a:off x="609600" y="3373338"/>
            <a:ext cx="3416300" cy="230981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230" name="Rectangle 46"/>
          <p:cNvSpPr>
            <a:spLocks noChangeArrowheads="1"/>
          </p:cNvSpPr>
          <p:nvPr/>
        </p:nvSpPr>
        <p:spPr bwMode="auto">
          <a:xfrm>
            <a:off x="5665788" y="3440013"/>
            <a:ext cx="2411412" cy="16827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231" name="Line 47"/>
          <p:cNvSpPr>
            <a:spLocks noChangeShapeType="1"/>
          </p:cNvSpPr>
          <p:nvPr/>
        </p:nvSpPr>
        <p:spPr bwMode="auto">
          <a:xfrm>
            <a:off x="4533900" y="2687538"/>
            <a:ext cx="1109663" cy="717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Line 48"/>
          <p:cNvSpPr>
            <a:spLocks noChangeShapeType="1"/>
          </p:cNvSpPr>
          <p:nvPr/>
        </p:nvSpPr>
        <p:spPr bwMode="auto">
          <a:xfrm flipH="1">
            <a:off x="3657600" y="2001738"/>
            <a:ext cx="5334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463" y="18891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Basic Elements of ARQ</a:t>
            </a: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6842125" y="5754573"/>
            <a:ext cx="2041922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7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56663" cy="1052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err="1" smtClean="0"/>
              <a:t>Tanenbaum’s</a:t>
            </a:r>
            <a:r>
              <a:rPr lang="en-US" sz="4000" b="0" dirty="0" smtClean="0"/>
              <a:t>  Protocol Definitions</a:t>
            </a:r>
          </a:p>
        </p:txBody>
      </p:sp>
      <p:pic>
        <p:nvPicPr>
          <p:cNvPr id="9221" name="Picture 3" descr="3-9"/>
          <p:cNvPicPr>
            <a:picLocks noChangeAspect="1" noChangeArrowheads="1"/>
          </p:cNvPicPr>
          <p:nvPr/>
        </p:nvPicPr>
        <p:blipFill>
          <a:blip r:embed="rId2"/>
          <a:srcRect l="23235" b="69023"/>
          <a:stretch>
            <a:fillRect/>
          </a:stretch>
        </p:blipFill>
        <p:spPr bwMode="auto">
          <a:xfrm>
            <a:off x="582613" y="1714500"/>
            <a:ext cx="81724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6629400" y="4724400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Continued</a:t>
            </a:r>
            <a:r>
              <a:rPr lang="en-US" b="1">
                <a:solidFill>
                  <a:srgbClr val="3399FF"/>
                </a:solidFill>
              </a:rPr>
              <a:t> </a:t>
            </a:r>
            <a:r>
              <a:rPr lang="en-US" b="1">
                <a:solidFill>
                  <a:srgbClr val="3399FF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428596" y="5169771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Figure 3-9. Some definitions needed in the protocols to follow.  These are located in the file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</a:rPr>
              <a:t>protocol.h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4" y="188640"/>
            <a:ext cx="2944813" cy="21240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0" dirty="0" smtClean="0"/>
              <a:t>Protocol</a:t>
            </a:r>
            <a:r>
              <a:rPr lang="en-US" sz="4000" b="0" dirty="0" smtClean="0">
                <a:solidFill>
                  <a:srgbClr val="3399FF"/>
                </a:solidFill>
              </a:rPr>
              <a:t> </a:t>
            </a:r>
            <a:br>
              <a:rPr lang="en-US" sz="4000" b="0" dirty="0" smtClean="0">
                <a:solidFill>
                  <a:srgbClr val="3399FF"/>
                </a:solidFill>
              </a:rPr>
            </a:br>
            <a:r>
              <a:rPr lang="en-US" sz="4000" b="0" dirty="0" smtClean="0">
                <a:solidFill>
                  <a:schemeClr val="tx1"/>
                </a:solidFill>
              </a:rPr>
              <a:t>Definitions</a:t>
            </a:r>
            <a:br>
              <a:rPr lang="en-US" sz="4000" b="0" dirty="0" smtClean="0">
                <a:solidFill>
                  <a:schemeClr val="tx1"/>
                </a:solidFill>
              </a:rPr>
            </a:br>
            <a:r>
              <a:rPr lang="en-US" sz="4000" b="0" dirty="0" smtClean="0">
                <a:solidFill>
                  <a:schemeClr val="tx1"/>
                </a:solidFill>
              </a:rPr>
              <a:t>(continued)</a:t>
            </a:r>
          </a:p>
        </p:txBody>
      </p:sp>
      <p:pic>
        <p:nvPicPr>
          <p:cNvPr id="10245" name="Picture 3" descr="3-9"/>
          <p:cNvPicPr>
            <a:picLocks noChangeAspect="1" noChangeArrowheads="1"/>
          </p:cNvPicPr>
          <p:nvPr/>
        </p:nvPicPr>
        <p:blipFill>
          <a:blip r:embed="rId2"/>
          <a:srcRect l="23235" t="30003" b="-2478"/>
          <a:stretch>
            <a:fillRect/>
          </a:stretch>
        </p:blipFill>
        <p:spPr bwMode="auto">
          <a:xfrm>
            <a:off x="3087241" y="-9283"/>
            <a:ext cx="6093271" cy="639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52400" y="3124200"/>
            <a:ext cx="30067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/>
              <a:t>Figure 3-9. Some definitions needed in the protocols to follow.  These are located in the file </a:t>
            </a:r>
            <a:r>
              <a:rPr lang="en-US" dirty="0" err="1"/>
              <a:t>protocol.h</a:t>
            </a:r>
            <a:r>
              <a:rPr lang="en-US" dirty="0"/>
              <a:t>.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</TotalTime>
  <Words>1802</Words>
  <Application>Microsoft Office PowerPoint</Application>
  <PresentationFormat>On-screen Show (4:3)</PresentationFormat>
  <Paragraphs>554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Revised_Master</vt:lpstr>
      <vt:lpstr>  Data Link Layer as a Reliable Data Transport Protocol   </vt:lpstr>
      <vt:lpstr>Data Link Layer Outline</vt:lpstr>
      <vt:lpstr>DL Layer Outline (cont)</vt:lpstr>
      <vt:lpstr>PowerPoint Presentation</vt:lpstr>
      <vt:lpstr>Tanenbaum’s DL Layer Treatment</vt:lpstr>
      <vt:lpstr>PowerPoint Presentation</vt:lpstr>
      <vt:lpstr>PowerPoint Presentation</vt:lpstr>
      <vt:lpstr>Tanenbaum’s  Protocol Definitions</vt:lpstr>
      <vt:lpstr>Protocol  Definitions (continued)</vt:lpstr>
      <vt:lpstr>PowerPoint Presentation</vt:lpstr>
      <vt:lpstr>Figure 3-10  Unrestricted  Simplex  Protocol</vt:lpstr>
      <vt:lpstr>Figure 3-11  Simplex Stop-and-Wait Protocol</vt:lpstr>
      <vt:lpstr>Protocol 3: Positive Acknowledgement with Retransmissions [PAR] </vt:lpstr>
      <vt:lpstr>PowerPoint Presentation</vt:lpstr>
      <vt:lpstr>Protocol 3 Positive ACK  with Retransmission (PAR) [Old Tanenbaum Version]</vt:lpstr>
      <vt:lpstr>Protocol 3 Positive ACK  with Retransmission (PAR) [Old Tanenbaum Version]</vt:lpstr>
      <vt:lpstr>PowerPoint Presentation</vt:lpstr>
      <vt:lpstr> PAR  Simplex Protocol for a Noisy Channel</vt:lpstr>
      <vt:lpstr>A Simplex Protocol for a Noisy Channel </vt:lpstr>
      <vt:lpstr>PowerPoint Presentation</vt:lpstr>
      <vt:lpstr>Sliding Window Protocols [Tanen]</vt:lpstr>
      <vt:lpstr>Sliding Window Protocols</vt:lpstr>
      <vt:lpstr>Sliding Window Protocols</vt:lpstr>
      <vt:lpstr>Sliding Window Protocols</vt:lpstr>
      <vt:lpstr>Sliding Window Protocols</vt:lpstr>
      <vt:lpstr>Sliding Window Protocols</vt:lpstr>
      <vt:lpstr>Sliding Window 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Link Layer Summary</vt:lpstr>
      <vt:lpstr>DL Layer Summary Outline (cont)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136</cp:revision>
  <dcterms:created xsi:type="dcterms:W3CDTF">2004-01-21T20:05:10Z</dcterms:created>
  <dcterms:modified xsi:type="dcterms:W3CDTF">2010-11-23T03:19:13Z</dcterms:modified>
</cp:coreProperties>
</file>