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21"/>
  </p:notesMasterIdLst>
  <p:handoutMasterIdLst>
    <p:handoutMasterId r:id="rId22"/>
  </p:handoutMasterIdLst>
  <p:sldIdLst>
    <p:sldId id="256" r:id="rId2"/>
    <p:sldId id="370" r:id="rId3"/>
    <p:sldId id="373" r:id="rId4"/>
    <p:sldId id="388" r:id="rId5"/>
    <p:sldId id="374" r:id="rId6"/>
    <p:sldId id="389" r:id="rId7"/>
    <p:sldId id="375" r:id="rId8"/>
    <p:sldId id="376" r:id="rId9"/>
    <p:sldId id="377" r:id="rId10"/>
    <p:sldId id="386" r:id="rId11"/>
    <p:sldId id="378" r:id="rId12"/>
    <p:sldId id="379" r:id="rId13"/>
    <p:sldId id="380" r:id="rId14"/>
    <p:sldId id="381" r:id="rId15"/>
    <p:sldId id="382" r:id="rId16"/>
    <p:sldId id="383" r:id="rId17"/>
    <p:sldId id="384" r:id="rId18"/>
    <p:sldId id="385" r:id="rId19"/>
    <p:sldId id="387" r:id="rId20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990033"/>
    <a:srgbClr val="0033CC"/>
    <a:srgbClr val="800000"/>
    <a:srgbClr val="000000"/>
    <a:srgbClr val="003366"/>
    <a:srgbClr val="CC0000"/>
    <a:srgbClr val="FF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>
        <p:scale>
          <a:sx n="70" d="100"/>
          <a:sy n="70" d="100"/>
        </p:scale>
        <p:origin x="-2022" y="-180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11/15/2010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862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11/15/2010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90761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DNS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DNS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77724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DNS</a:t>
            </a:r>
            <a:endParaRPr lang="en-US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5BAD1B45-7B26-434E-8F8E-AE17B70DE5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4000500"/>
            <a:ext cx="77724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526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DNS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DNS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DNS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DNS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A483E-2C16-4A7C-A450-A95C47757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DNS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DNS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4BAB6-FEBD-4F64-A6D7-C50E0F3E2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DNS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B29D-399E-4EBE-B92E-E324310C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Computer Networks   DNS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Computer Networks   DNS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9" r:id="rId12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tf.org/rfc/rfc2136.txt" TargetMode="Externa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6725" y="2420888"/>
            <a:ext cx="8462993" cy="2520280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Domain Name System </a:t>
            </a:r>
            <a:r>
              <a:rPr lang="en-US" sz="6000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(or Service)</a:t>
            </a:r>
            <a:br>
              <a:rPr lang="en-US" sz="6000" i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(DNS)</a:t>
            </a: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138488" y="5686425"/>
            <a:ext cx="6005512" cy="1271588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Computer Networks </a:t>
            </a:r>
          </a:p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Term B10</a:t>
            </a:r>
            <a:endParaRPr lang="en-US" sz="3600" dirty="0"/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Authoritative Servers</a:t>
            </a:r>
          </a:p>
        </p:txBody>
      </p:sp>
      <p:sp>
        <p:nvSpPr>
          <p:cNvPr id="839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24744"/>
            <a:ext cx="815975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dirty="0" smtClean="0">
                <a:solidFill>
                  <a:srgbClr val="800000"/>
                </a:solidFill>
              </a:rPr>
              <a:t>Authoritative DNS servers: </a:t>
            </a:r>
          </a:p>
          <a:p>
            <a:pPr lvl="1">
              <a:lnSpc>
                <a:spcPct val="90000"/>
              </a:lnSpc>
            </a:pPr>
            <a:r>
              <a:rPr lang="en-US" sz="3600" dirty="0" smtClean="0"/>
              <a:t>Organization’s DNS servers, providing authoritative hostname to IP mappings for organization’s servers (e.g., Web, mail).</a:t>
            </a:r>
          </a:p>
          <a:p>
            <a:pPr lvl="1">
              <a:lnSpc>
                <a:spcPct val="90000"/>
              </a:lnSpc>
            </a:pPr>
            <a:r>
              <a:rPr lang="en-US" sz="3600" dirty="0" smtClean="0"/>
              <a:t>Can be maintained by organization or service provider.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DNS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89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99392"/>
            <a:ext cx="7772400" cy="1143000"/>
          </a:xfrm>
        </p:spPr>
        <p:txBody>
          <a:bodyPr/>
          <a:lstStyle/>
          <a:p>
            <a:r>
              <a:rPr lang="en-US" dirty="0" smtClean="0"/>
              <a:t>Local Name Server</a:t>
            </a:r>
          </a:p>
        </p:txBody>
      </p:sp>
      <p:sp>
        <p:nvSpPr>
          <p:cNvPr id="849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052736"/>
            <a:ext cx="8784976" cy="4896544"/>
          </a:xfrm>
        </p:spPr>
        <p:txBody>
          <a:bodyPr/>
          <a:lstStyle/>
          <a:p>
            <a:r>
              <a:rPr lang="en-US" sz="2800" dirty="0" smtClean="0"/>
              <a:t>Does not strictly belong to hierarchy.</a:t>
            </a:r>
          </a:p>
          <a:p>
            <a:r>
              <a:rPr lang="en-US" sz="2800" dirty="0" smtClean="0"/>
              <a:t>Each ISP (residential ISP, company, university) has one</a:t>
            </a:r>
          </a:p>
          <a:p>
            <a:pPr lvl="1"/>
            <a:r>
              <a:rPr lang="en-US" dirty="0" smtClean="0"/>
              <a:t>Also called “default name server”</a:t>
            </a:r>
          </a:p>
          <a:p>
            <a:pPr lvl="1"/>
            <a:r>
              <a:rPr lang="en-US" dirty="0" smtClean="0"/>
              <a:t>You can run one in your home/dorm!</a:t>
            </a:r>
          </a:p>
          <a:p>
            <a:r>
              <a:rPr lang="en-US" sz="2800" dirty="0" smtClean="0"/>
              <a:t>When a host makes  a DNS query, the query is sent to its </a:t>
            </a:r>
            <a:r>
              <a:rPr lang="en-US" sz="2800" dirty="0" smtClean="0">
                <a:solidFill>
                  <a:srgbClr val="800000"/>
                </a:solidFill>
              </a:rPr>
              <a:t>local DNS server</a:t>
            </a:r>
            <a:r>
              <a:rPr lang="en-US" sz="2800" dirty="0" smtClean="0"/>
              <a:t>.</a:t>
            </a:r>
          </a:p>
          <a:p>
            <a:pPr lvl="1"/>
            <a:r>
              <a:rPr lang="en-US" dirty="0" smtClean="0"/>
              <a:t>ISP provides IP address of local DNS server using DHCP.</a:t>
            </a:r>
          </a:p>
          <a:p>
            <a:pPr lvl="1"/>
            <a:r>
              <a:rPr lang="en-US" dirty="0" smtClean="0"/>
              <a:t>Acts as proxy, forwards query into the name server hierarchy.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DNS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95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8841874"/>
              </p:ext>
            </p:extLst>
          </p:nvPr>
        </p:nvGraphicFramePr>
        <p:xfrm>
          <a:off x="4989513" y="4871045"/>
          <a:ext cx="833437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Clip" r:id="rId3" imgW="1305000" imgH="1085760" progId="">
                  <p:embed/>
                </p:oleObj>
              </mc:Choice>
              <mc:Fallback>
                <p:oleObj name="Clip" r:id="rId3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9513" y="4871045"/>
                        <a:ext cx="833437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4157663" y="5554117"/>
            <a:ext cx="1844675" cy="611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 dirty="0"/>
              <a:t>requesting host</a:t>
            </a:r>
            <a:endParaRPr lang="en-US" dirty="0">
              <a:latin typeface="Times New Roman" pitchFamily="18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dirty="0">
                <a:solidFill>
                  <a:srgbClr val="0033CC"/>
                </a:solidFill>
                <a:latin typeface="Arial" charset="0"/>
              </a:rPr>
              <a:t>cis.poly.edu</a:t>
            </a:r>
            <a:endParaRPr lang="en-US" sz="1600" dirty="0">
              <a:solidFill>
                <a:srgbClr val="0033CC"/>
              </a:solidFill>
              <a:latin typeface="Arial" charset="0"/>
            </a:endParaRPr>
          </a:p>
        </p:txBody>
      </p:sp>
      <p:graphicFrame>
        <p:nvGraphicFramePr>
          <p:cNvPr id="1741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9450201"/>
              </p:ext>
            </p:extLst>
          </p:nvPr>
        </p:nvGraphicFramePr>
        <p:xfrm>
          <a:off x="7113588" y="5671145"/>
          <a:ext cx="833437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Clip" r:id="rId5" imgW="1305000" imgH="1085760" progId="">
                  <p:embed/>
                </p:oleObj>
              </mc:Choice>
              <mc:Fallback>
                <p:oleObj name="Clip" r:id="rId5" imgW="1305000" imgH="10857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3588" y="5671145"/>
                        <a:ext cx="833437" cy="638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5237163" y="2796182"/>
            <a:ext cx="369887" cy="657225"/>
            <a:chOff x="4180" y="783"/>
            <a:chExt cx="150" cy="307"/>
          </a:xfrm>
        </p:grpSpPr>
        <p:sp>
          <p:nvSpPr>
            <p:cNvPr id="17469" name="AutoShape 9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0" name="Rectangle 10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1" name="Rectangle 11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2" name="AutoShape 12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3" name="Line 13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4" name="Line 14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5" name="Rectangle 15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76" name="Rectangle 16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17" name="Text Box 17"/>
          <p:cNvSpPr txBox="1">
            <a:spLocks noChangeArrowheads="1"/>
          </p:cNvSpPr>
          <p:nvPr/>
        </p:nvSpPr>
        <p:spPr bwMode="auto">
          <a:xfrm>
            <a:off x="5791200" y="1048345"/>
            <a:ext cx="20113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root DNS server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202770" name="Line 18"/>
          <p:cNvSpPr>
            <a:spLocks noChangeShapeType="1"/>
          </p:cNvSpPr>
          <p:nvPr/>
        </p:nvSpPr>
        <p:spPr bwMode="auto">
          <a:xfrm flipH="1" flipV="1">
            <a:off x="5286375" y="3483570"/>
            <a:ext cx="0" cy="13144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2771" name="Line 19"/>
          <p:cNvSpPr>
            <a:spLocks noChangeShapeType="1"/>
          </p:cNvSpPr>
          <p:nvPr/>
        </p:nvSpPr>
        <p:spPr bwMode="auto">
          <a:xfrm flipV="1">
            <a:off x="5400675" y="1788120"/>
            <a:ext cx="914400" cy="9715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2772" name="Line 20"/>
          <p:cNvSpPr>
            <a:spLocks noChangeShapeType="1"/>
          </p:cNvSpPr>
          <p:nvPr/>
        </p:nvSpPr>
        <p:spPr bwMode="auto">
          <a:xfrm flipV="1">
            <a:off x="5686425" y="2950170"/>
            <a:ext cx="1485900" cy="95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2773" name="Line 21"/>
          <p:cNvSpPr>
            <a:spLocks noChangeShapeType="1"/>
          </p:cNvSpPr>
          <p:nvPr/>
        </p:nvSpPr>
        <p:spPr bwMode="auto">
          <a:xfrm flipH="1" flipV="1">
            <a:off x="5686425" y="3121620"/>
            <a:ext cx="14192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2774" name="Line 22"/>
          <p:cNvSpPr>
            <a:spLocks noChangeShapeType="1"/>
          </p:cNvSpPr>
          <p:nvPr/>
        </p:nvSpPr>
        <p:spPr bwMode="auto">
          <a:xfrm flipH="1">
            <a:off x="5610225" y="2016720"/>
            <a:ext cx="733425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2775" name="Line 23"/>
          <p:cNvSpPr>
            <a:spLocks noChangeShapeType="1"/>
          </p:cNvSpPr>
          <p:nvPr/>
        </p:nvSpPr>
        <p:spPr bwMode="auto">
          <a:xfrm>
            <a:off x="5476875" y="3512145"/>
            <a:ext cx="9525" cy="13239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4130675" y="3609901"/>
            <a:ext cx="1998663" cy="611187"/>
            <a:chOff x="2800" y="2132"/>
            <a:chExt cx="1259" cy="385"/>
          </a:xfrm>
        </p:grpSpPr>
        <p:sp>
          <p:nvSpPr>
            <p:cNvPr id="17467" name="Rectangle 25"/>
            <p:cNvSpPr>
              <a:spLocks noChangeArrowheads="1"/>
            </p:cNvSpPr>
            <p:nvPr/>
          </p:nvSpPr>
          <p:spPr bwMode="auto">
            <a:xfrm>
              <a:off x="2838" y="2178"/>
              <a:ext cx="1182" cy="30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8" name="Text Box 26"/>
            <p:cNvSpPr txBox="1">
              <a:spLocks noChangeArrowheads="1"/>
            </p:cNvSpPr>
            <p:nvPr/>
          </p:nvSpPr>
          <p:spPr bwMode="auto">
            <a:xfrm>
              <a:off x="2800" y="2132"/>
              <a:ext cx="1259" cy="3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/>
                <a:t>local DNS server</a:t>
              </a:r>
              <a:endParaRPr lang="en-US" dirty="0">
                <a:latin typeface="Times New Roman" pitchFamily="18" charset="0"/>
              </a:endParaRP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 dirty="0">
                  <a:solidFill>
                    <a:srgbClr val="0033CC"/>
                  </a:solidFill>
                  <a:latin typeface="Arial" charset="0"/>
                </a:rPr>
                <a:t>dns.poly.edu</a:t>
              </a:r>
              <a:endParaRPr lang="en-US" sz="1600" dirty="0">
                <a:solidFill>
                  <a:srgbClr val="0033CC"/>
                </a:solidFill>
                <a:latin typeface="Arial" charset="0"/>
              </a:endParaRPr>
            </a:p>
          </p:txBody>
        </p:sp>
      </p:grpSp>
      <p:sp>
        <p:nvSpPr>
          <p:cNvPr id="202779" name="Text Box 27"/>
          <p:cNvSpPr txBox="1">
            <a:spLocks noChangeArrowheads="1"/>
          </p:cNvSpPr>
          <p:nvPr/>
        </p:nvSpPr>
        <p:spPr bwMode="auto">
          <a:xfrm>
            <a:off x="4997450" y="4339232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1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02780" name="Text Box 28"/>
          <p:cNvSpPr txBox="1">
            <a:spLocks noChangeArrowheads="1"/>
          </p:cNvSpPr>
          <p:nvPr/>
        </p:nvSpPr>
        <p:spPr bwMode="auto">
          <a:xfrm>
            <a:off x="5540375" y="2005607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2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02781" name="Text Box 29"/>
          <p:cNvSpPr txBox="1">
            <a:spLocks noChangeArrowheads="1"/>
          </p:cNvSpPr>
          <p:nvPr/>
        </p:nvSpPr>
        <p:spPr bwMode="auto">
          <a:xfrm>
            <a:off x="5978525" y="2243732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3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02782" name="Text Box 30"/>
          <p:cNvSpPr txBox="1">
            <a:spLocks noChangeArrowheads="1"/>
          </p:cNvSpPr>
          <p:nvPr/>
        </p:nvSpPr>
        <p:spPr bwMode="auto">
          <a:xfrm>
            <a:off x="6292850" y="2653307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4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02783" name="Text Box 31"/>
          <p:cNvSpPr txBox="1">
            <a:spLocks noChangeArrowheads="1"/>
          </p:cNvSpPr>
          <p:nvPr/>
        </p:nvSpPr>
        <p:spPr bwMode="auto">
          <a:xfrm>
            <a:off x="6323013" y="3140670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5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02784" name="Text Box 32"/>
          <p:cNvSpPr txBox="1">
            <a:spLocks noChangeArrowheads="1"/>
          </p:cNvSpPr>
          <p:nvPr/>
        </p:nvSpPr>
        <p:spPr bwMode="auto">
          <a:xfrm>
            <a:off x="6919913" y="4180482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6</a:t>
            </a:r>
            <a:endParaRPr lang="en-US">
              <a:latin typeface="Times New Roman" pitchFamily="18" charset="0"/>
            </a:endParaRPr>
          </a:p>
        </p:txBody>
      </p:sp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6351588" y="1376957"/>
            <a:ext cx="369887" cy="657225"/>
            <a:chOff x="4180" y="783"/>
            <a:chExt cx="150" cy="307"/>
          </a:xfrm>
        </p:grpSpPr>
        <p:sp>
          <p:nvSpPr>
            <p:cNvPr id="17459" name="AutoShape 34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0" name="Rectangle 35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1" name="Rectangle 36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2" name="AutoShape 37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3" name="Line 38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4" name="Line 39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5" name="Rectangle 40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6" name="Rectangle 41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42"/>
          <p:cNvGrpSpPr>
            <a:grpSpLocks/>
          </p:cNvGrpSpPr>
          <p:nvPr/>
        </p:nvGrpSpPr>
        <p:grpSpPr bwMode="auto">
          <a:xfrm>
            <a:off x="7180263" y="2805707"/>
            <a:ext cx="369887" cy="657225"/>
            <a:chOff x="4180" y="783"/>
            <a:chExt cx="150" cy="307"/>
          </a:xfrm>
        </p:grpSpPr>
        <p:sp>
          <p:nvSpPr>
            <p:cNvPr id="17451" name="AutoShape 43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2" name="Rectangle 44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3" name="Rectangle 45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4" name="AutoShape 46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5" name="Line 47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6" name="Line 48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7" name="Rectangle 49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8" name="Rectangle 50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51"/>
          <p:cNvGrpSpPr>
            <a:grpSpLocks/>
          </p:cNvGrpSpPr>
          <p:nvPr/>
        </p:nvGrpSpPr>
        <p:grpSpPr bwMode="auto">
          <a:xfrm>
            <a:off x="7161213" y="4424957"/>
            <a:ext cx="369887" cy="657225"/>
            <a:chOff x="4180" y="783"/>
            <a:chExt cx="150" cy="307"/>
          </a:xfrm>
        </p:grpSpPr>
        <p:sp>
          <p:nvSpPr>
            <p:cNvPr id="17443" name="AutoShape 52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4" name="Rectangle 53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5" name="Rectangle 54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6" name="AutoShape 55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7" name="Line 56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8" name="Line 57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49" name="Rectangle 58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50" name="Rectangle 59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34" name="Text Box 60"/>
          <p:cNvSpPr txBox="1">
            <a:spLocks noChangeArrowheads="1"/>
          </p:cNvSpPr>
          <p:nvPr/>
        </p:nvSpPr>
        <p:spPr bwMode="auto">
          <a:xfrm>
            <a:off x="6243638" y="4996457"/>
            <a:ext cx="261778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dirty="0"/>
              <a:t>authoritative DNS server</a:t>
            </a:r>
            <a:endParaRPr lang="en-US" dirty="0">
              <a:latin typeface="Times New Roman" pitchFamily="18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 dirty="0">
                <a:solidFill>
                  <a:srgbClr val="0033CC"/>
                </a:solidFill>
                <a:latin typeface="Arial" charset="0"/>
              </a:rPr>
              <a:t>dns.cs.umass.edu</a:t>
            </a:r>
            <a:endParaRPr lang="en-US" sz="1600" dirty="0">
              <a:solidFill>
                <a:srgbClr val="0033CC"/>
              </a:solidFill>
              <a:latin typeface="Arial" charset="0"/>
            </a:endParaRPr>
          </a:p>
        </p:txBody>
      </p:sp>
      <p:sp>
        <p:nvSpPr>
          <p:cNvPr id="202813" name="Text Box 61"/>
          <p:cNvSpPr txBox="1">
            <a:spLocks noChangeArrowheads="1"/>
          </p:cNvSpPr>
          <p:nvPr/>
        </p:nvSpPr>
        <p:spPr bwMode="auto">
          <a:xfrm>
            <a:off x="6292850" y="4210645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7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02814" name="Text Box 62"/>
          <p:cNvSpPr txBox="1">
            <a:spLocks noChangeArrowheads="1"/>
          </p:cNvSpPr>
          <p:nvPr/>
        </p:nvSpPr>
        <p:spPr bwMode="auto">
          <a:xfrm>
            <a:off x="5549900" y="4358282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>
                <a:solidFill>
                  <a:srgbClr val="FF0000"/>
                </a:solidFill>
                <a:latin typeface="Arial" charset="0"/>
              </a:rPr>
              <a:t>8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202815" name="Line 63"/>
          <p:cNvSpPr>
            <a:spLocks noChangeShapeType="1"/>
          </p:cNvSpPr>
          <p:nvPr/>
        </p:nvSpPr>
        <p:spPr bwMode="auto">
          <a:xfrm>
            <a:off x="5619750" y="3281957"/>
            <a:ext cx="1493838" cy="13144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2816" name="Line 64"/>
          <p:cNvSpPr>
            <a:spLocks noChangeShapeType="1"/>
          </p:cNvSpPr>
          <p:nvPr/>
        </p:nvSpPr>
        <p:spPr bwMode="auto">
          <a:xfrm flipH="1" flipV="1">
            <a:off x="5580063" y="3397845"/>
            <a:ext cx="1493837" cy="13017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39" name="Text Box 65"/>
          <p:cNvSpPr txBox="1">
            <a:spLocks noChangeArrowheads="1"/>
          </p:cNvSpPr>
          <p:nvPr/>
        </p:nvSpPr>
        <p:spPr bwMode="auto">
          <a:xfrm>
            <a:off x="6551613" y="2419945"/>
            <a:ext cx="2011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sz="1800"/>
              <a:t>TLD DNS server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17440" name="Rectangle 6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/>
          <a:lstStyle/>
          <a:p>
            <a:r>
              <a:rPr lang="en-US" dirty="0" smtClean="0"/>
              <a:t>DNS </a:t>
            </a:r>
            <a:r>
              <a:rPr lang="en-US" dirty="0"/>
              <a:t>N</a:t>
            </a:r>
            <a:r>
              <a:rPr lang="en-US" dirty="0" smtClean="0"/>
              <a:t>ame </a:t>
            </a:r>
            <a:r>
              <a:rPr lang="en-US" dirty="0"/>
              <a:t>R</a:t>
            </a:r>
            <a:r>
              <a:rPr lang="en-US" dirty="0" smtClean="0"/>
              <a:t>esolution </a:t>
            </a:r>
            <a:r>
              <a:rPr lang="en-US" dirty="0"/>
              <a:t>E</a:t>
            </a:r>
            <a:r>
              <a:rPr lang="en-US" dirty="0" smtClean="0"/>
              <a:t>xample</a:t>
            </a:r>
          </a:p>
        </p:txBody>
      </p:sp>
      <p:sp>
        <p:nvSpPr>
          <p:cNvPr id="17441" name="Rectangle 67"/>
          <p:cNvSpPr>
            <a:spLocks noGrp="1" noChangeArrowheads="1"/>
          </p:cNvSpPr>
          <p:nvPr>
            <p:ph type="body" sz="half" idx="1"/>
          </p:nvPr>
        </p:nvSpPr>
        <p:spPr>
          <a:xfrm>
            <a:off x="431800" y="1268760"/>
            <a:ext cx="3565525" cy="4648200"/>
          </a:xfrm>
        </p:spPr>
        <p:txBody>
          <a:bodyPr/>
          <a:lstStyle/>
          <a:p>
            <a:r>
              <a:rPr lang="en-US" sz="2400" dirty="0" smtClean="0"/>
              <a:t>Host at </a:t>
            </a:r>
            <a:r>
              <a:rPr lang="en-US" sz="20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cis.poly.edu</a:t>
            </a:r>
            <a:r>
              <a:rPr lang="en-US" sz="2400" dirty="0" smtClean="0"/>
              <a:t> wants IP address for </a:t>
            </a:r>
            <a:r>
              <a:rPr lang="en-US" sz="20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gaia.cs.umass.edu</a:t>
            </a:r>
            <a:endParaRPr lang="en-US" sz="2400" dirty="0" smtClean="0">
              <a:solidFill>
                <a:srgbClr val="0033CC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442" name="Rectangle 69"/>
          <p:cNvSpPr>
            <a:spLocks noChangeArrowheads="1"/>
          </p:cNvSpPr>
          <p:nvPr/>
        </p:nvSpPr>
        <p:spPr bwMode="auto">
          <a:xfrm>
            <a:off x="582613" y="3094038"/>
            <a:ext cx="3162300" cy="261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/>
            <a:r>
              <a:rPr lang="en-US" u="sng" dirty="0">
                <a:solidFill>
                  <a:srgbClr val="990033"/>
                </a:solidFill>
                <a:latin typeface="+mn-lt"/>
              </a:rPr>
              <a:t>I</a:t>
            </a:r>
            <a:r>
              <a:rPr lang="en-US" u="sng" dirty="0" smtClean="0">
                <a:solidFill>
                  <a:srgbClr val="990033"/>
                </a:solidFill>
                <a:latin typeface="+mn-lt"/>
              </a:rPr>
              <a:t>terated query</a:t>
            </a:r>
            <a:endParaRPr lang="en-US" sz="2000" dirty="0">
              <a:solidFill>
                <a:srgbClr val="990033"/>
              </a:solidFill>
              <a:latin typeface="+mn-lt"/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000" dirty="0">
                <a:latin typeface="+mn-lt"/>
              </a:rPr>
              <a:t>contacted server replies with name of server to </a:t>
            </a:r>
            <a:r>
              <a:rPr lang="en-US" sz="2000" dirty="0" smtClean="0">
                <a:latin typeface="+mn-lt"/>
              </a:rPr>
              <a:t>contact.</a:t>
            </a:r>
            <a:endParaRPr lang="en-US" sz="2000" dirty="0">
              <a:latin typeface="+mn-lt"/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000" dirty="0">
                <a:latin typeface="+mn-lt"/>
              </a:rPr>
              <a:t>“I don’t know this name, but ask this </a:t>
            </a:r>
            <a:r>
              <a:rPr lang="en-US" sz="2000" dirty="0" smtClean="0">
                <a:latin typeface="+mn-lt"/>
              </a:rPr>
              <a:t>server.”</a:t>
            </a:r>
            <a:endParaRPr lang="en-US" sz="2000" dirty="0">
              <a:latin typeface="+mn-lt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DNS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286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70" grpId="0" animBg="1"/>
      <p:bldP spid="202771" grpId="0" animBg="1"/>
      <p:bldP spid="202772" grpId="0" animBg="1"/>
      <p:bldP spid="202773" grpId="0" animBg="1"/>
      <p:bldP spid="202774" grpId="0" animBg="1"/>
      <p:bldP spid="202775" grpId="0" animBg="1"/>
      <p:bldP spid="202779" grpId="0"/>
      <p:bldP spid="202780" grpId="0"/>
      <p:bldP spid="202781" grpId="0"/>
      <p:bldP spid="202782" grpId="0"/>
      <p:bldP spid="202783" grpId="0"/>
      <p:bldP spid="202784" grpId="0"/>
      <p:bldP spid="202813" grpId="0"/>
      <p:bldP spid="202814" grpId="0"/>
      <p:bldP spid="202815" grpId="0" animBg="1"/>
      <p:bldP spid="2028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5"/>
          <p:cNvGrpSpPr>
            <a:grpSpLocks/>
          </p:cNvGrpSpPr>
          <p:nvPr/>
        </p:nvGrpSpPr>
        <p:grpSpPr bwMode="auto">
          <a:xfrm>
            <a:off x="3456205" y="980728"/>
            <a:ext cx="5687795" cy="5336117"/>
            <a:chOff x="1486" y="388"/>
            <a:chExt cx="3621" cy="3477"/>
          </a:xfrm>
        </p:grpSpPr>
        <p:graphicFrame>
          <p:nvGraphicFramePr>
            <p:cNvPr id="18434" name="Object 2"/>
            <p:cNvGraphicFramePr>
              <a:graphicFrameLocks noChangeAspect="1"/>
            </p:cNvGraphicFramePr>
            <p:nvPr/>
          </p:nvGraphicFramePr>
          <p:xfrm>
            <a:off x="2040" y="2792"/>
            <a:ext cx="525" cy="4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6" name="Clip" r:id="rId3" imgW="1305000" imgH="1085760" progId="">
                    <p:embed/>
                  </p:oleObj>
                </mc:Choice>
                <mc:Fallback>
                  <p:oleObj name="Clip" r:id="rId3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40" y="2792"/>
                          <a:ext cx="525" cy="40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441" name="Text Box 3"/>
            <p:cNvSpPr txBox="1">
              <a:spLocks noChangeArrowheads="1"/>
            </p:cNvSpPr>
            <p:nvPr/>
          </p:nvSpPr>
          <p:spPr bwMode="auto">
            <a:xfrm>
              <a:off x="1504" y="3156"/>
              <a:ext cx="1185" cy="4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/>
                <a:t>requesting host</a:t>
              </a:r>
              <a:endParaRPr lang="en-US" dirty="0">
                <a:latin typeface="Times New Roman" pitchFamily="18" charset="0"/>
              </a:endParaRP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 dirty="0">
                  <a:solidFill>
                    <a:srgbClr val="0033CC"/>
                  </a:solidFill>
                  <a:latin typeface="Arial" charset="0"/>
                </a:rPr>
                <a:t>cis.poly.edu</a:t>
              </a:r>
              <a:endParaRPr lang="en-US" sz="1600" dirty="0">
                <a:solidFill>
                  <a:srgbClr val="0033CC"/>
                </a:solidFill>
                <a:latin typeface="Arial" charset="0"/>
              </a:endParaRPr>
            </a:p>
          </p:txBody>
        </p:sp>
        <p:sp>
          <p:nvSpPr>
            <p:cNvPr id="18442" name="Text Box 4"/>
            <p:cNvSpPr txBox="1">
              <a:spLocks noChangeArrowheads="1"/>
            </p:cNvSpPr>
            <p:nvPr/>
          </p:nvSpPr>
          <p:spPr bwMode="auto">
            <a:xfrm>
              <a:off x="3054" y="3644"/>
              <a:ext cx="1279" cy="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 dirty="0">
                  <a:solidFill>
                    <a:srgbClr val="0033CC"/>
                  </a:solidFill>
                  <a:latin typeface="Arial" charset="0"/>
                </a:rPr>
                <a:t>gaia.cs.umass.edu</a:t>
              </a:r>
              <a:endParaRPr lang="en-US" sz="1600" dirty="0">
                <a:solidFill>
                  <a:srgbClr val="0033CC"/>
                </a:solidFill>
                <a:latin typeface="Arial" charset="0"/>
              </a:endParaRPr>
            </a:p>
          </p:txBody>
        </p:sp>
        <p:graphicFrame>
          <p:nvGraphicFramePr>
            <p:cNvPr id="18435" name="Object 5"/>
            <p:cNvGraphicFramePr>
              <a:graphicFrameLocks noChangeAspect="1"/>
            </p:cNvGraphicFramePr>
            <p:nvPr/>
          </p:nvGraphicFramePr>
          <p:xfrm>
            <a:off x="3378" y="3296"/>
            <a:ext cx="525" cy="4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7" name="Clip" r:id="rId5" imgW="1305000" imgH="1085760" progId="">
                    <p:embed/>
                  </p:oleObj>
                </mc:Choice>
                <mc:Fallback>
                  <p:oleObj name="Clip" r:id="rId5" imgW="1305000" imgH="108576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78" y="3296"/>
                          <a:ext cx="525" cy="40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2196" y="1485"/>
              <a:ext cx="233" cy="414"/>
              <a:chOff x="4180" y="783"/>
              <a:chExt cx="150" cy="307"/>
            </a:xfrm>
          </p:grpSpPr>
          <p:sp>
            <p:nvSpPr>
              <p:cNvPr id="18493" name="AutoShape 7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4" name="Rectangle 8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5" name="Rectangle 9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6" name="AutoShape 10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7" name="Line 11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8" name="Line 12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9" name="Rectangle 13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500" name="Rectangle 14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8444" name="Text Box 15"/>
            <p:cNvSpPr txBox="1">
              <a:spLocks noChangeArrowheads="1"/>
            </p:cNvSpPr>
            <p:nvPr/>
          </p:nvSpPr>
          <p:spPr bwMode="auto">
            <a:xfrm>
              <a:off x="2545" y="388"/>
              <a:ext cx="126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/>
                <a:t>root DNS server</a:t>
              </a:r>
              <a:endParaRPr lang="en-US" sz="1600" dirty="0">
                <a:latin typeface="Times New Roman" pitchFamily="18" charset="0"/>
              </a:endParaRPr>
            </a:p>
          </p:txBody>
        </p:sp>
        <p:sp>
          <p:nvSpPr>
            <p:cNvPr id="18445" name="Line 16"/>
            <p:cNvSpPr>
              <a:spLocks noChangeShapeType="1"/>
            </p:cNvSpPr>
            <p:nvPr/>
          </p:nvSpPr>
          <p:spPr bwMode="auto">
            <a:xfrm flipH="1" flipV="1">
              <a:off x="2227" y="1918"/>
              <a:ext cx="0" cy="82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6" name="Line 17"/>
            <p:cNvSpPr>
              <a:spLocks noChangeShapeType="1"/>
            </p:cNvSpPr>
            <p:nvPr/>
          </p:nvSpPr>
          <p:spPr bwMode="auto">
            <a:xfrm flipV="1">
              <a:off x="2299" y="850"/>
              <a:ext cx="576" cy="61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7" name="Line 18"/>
            <p:cNvSpPr>
              <a:spLocks noChangeShapeType="1"/>
            </p:cNvSpPr>
            <p:nvPr/>
          </p:nvSpPr>
          <p:spPr bwMode="auto">
            <a:xfrm>
              <a:off x="2347" y="1936"/>
              <a:ext cx="6" cy="83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" name="Group 19"/>
            <p:cNvGrpSpPr>
              <a:grpSpLocks/>
            </p:cNvGrpSpPr>
            <p:nvPr/>
          </p:nvGrpSpPr>
          <p:grpSpPr bwMode="auto">
            <a:xfrm>
              <a:off x="1486" y="2010"/>
              <a:ext cx="1284" cy="401"/>
              <a:chOff x="2787" y="2132"/>
              <a:chExt cx="1284" cy="401"/>
            </a:xfrm>
          </p:grpSpPr>
          <p:sp>
            <p:nvSpPr>
              <p:cNvPr id="18491" name="Rectangle 20"/>
              <p:cNvSpPr>
                <a:spLocks noChangeArrowheads="1"/>
              </p:cNvSpPr>
              <p:nvPr/>
            </p:nvSpPr>
            <p:spPr bwMode="auto">
              <a:xfrm>
                <a:off x="2838" y="2178"/>
                <a:ext cx="1182" cy="300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2" name="Text Box 21"/>
              <p:cNvSpPr txBox="1">
                <a:spLocks noChangeArrowheads="1"/>
              </p:cNvSpPr>
              <p:nvPr/>
            </p:nvSpPr>
            <p:spPr bwMode="auto">
              <a:xfrm>
                <a:off x="2787" y="2132"/>
                <a:ext cx="1284" cy="4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800" dirty="0"/>
                  <a:t>local DNS server</a:t>
                </a:r>
                <a:endParaRPr lang="en-US" dirty="0">
                  <a:latin typeface="Times New Roman" pitchFamily="18" charset="0"/>
                </a:endParaRPr>
              </a:p>
              <a:p>
                <a:pPr algn="ctr"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 sz="1600" b="1" dirty="0">
                    <a:solidFill>
                      <a:srgbClr val="0033CC"/>
                    </a:solidFill>
                    <a:latin typeface="Arial" charset="0"/>
                  </a:rPr>
                  <a:t>dns.poly.edu</a:t>
                </a:r>
                <a:endParaRPr lang="en-US" sz="1600" dirty="0">
                  <a:solidFill>
                    <a:srgbClr val="0033CC"/>
                  </a:solidFill>
                  <a:latin typeface="Arial" charset="0"/>
                </a:endParaRPr>
              </a:p>
            </p:txBody>
          </p:sp>
        </p:grpSp>
        <p:sp>
          <p:nvSpPr>
            <p:cNvPr id="18449" name="Text Box 22"/>
            <p:cNvSpPr txBox="1">
              <a:spLocks noChangeArrowheads="1"/>
            </p:cNvSpPr>
            <p:nvPr/>
          </p:nvSpPr>
          <p:spPr bwMode="auto">
            <a:xfrm>
              <a:off x="2045" y="2457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1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18450" name="Text Box 23"/>
            <p:cNvSpPr txBox="1">
              <a:spLocks noChangeArrowheads="1"/>
            </p:cNvSpPr>
            <p:nvPr/>
          </p:nvSpPr>
          <p:spPr bwMode="auto">
            <a:xfrm>
              <a:off x="2387" y="987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2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18451" name="Text Box 24"/>
            <p:cNvSpPr txBox="1">
              <a:spLocks noChangeArrowheads="1"/>
            </p:cNvSpPr>
            <p:nvPr/>
          </p:nvSpPr>
          <p:spPr bwMode="auto">
            <a:xfrm>
              <a:off x="3600" y="2112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4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18452" name="Text Box 25"/>
            <p:cNvSpPr txBox="1">
              <a:spLocks noChangeArrowheads="1"/>
            </p:cNvSpPr>
            <p:nvPr/>
          </p:nvSpPr>
          <p:spPr bwMode="auto">
            <a:xfrm>
              <a:off x="3312" y="2160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5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18453" name="Text Box 26"/>
            <p:cNvSpPr txBox="1">
              <a:spLocks noChangeArrowheads="1"/>
            </p:cNvSpPr>
            <p:nvPr/>
          </p:nvSpPr>
          <p:spPr bwMode="auto">
            <a:xfrm>
              <a:off x="3120" y="1296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6</a:t>
              </a:r>
              <a:endParaRPr lang="en-US">
                <a:latin typeface="Times New Roman" pitchFamily="18" charset="0"/>
              </a:endParaRPr>
            </a:p>
          </p:txBody>
        </p:sp>
        <p:grpSp>
          <p:nvGrpSpPr>
            <p:cNvPr id="5" name="Group 27"/>
            <p:cNvGrpSpPr>
              <a:grpSpLocks/>
            </p:cNvGrpSpPr>
            <p:nvPr/>
          </p:nvGrpSpPr>
          <p:grpSpPr bwMode="auto">
            <a:xfrm>
              <a:off x="2898" y="591"/>
              <a:ext cx="233" cy="414"/>
              <a:chOff x="4180" y="783"/>
              <a:chExt cx="150" cy="307"/>
            </a:xfrm>
          </p:grpSpPr>
          <p:sp>
            <p:nvSpPr>
              <p:cNvPr id="18483" name="AutoShape 28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4" name="Rectangle 29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5" name="Rectangle 30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6" name="AutoShape 31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7" name="Line 32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8" name="Line 33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9" name="Rectangle 34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0" name="Rectangle 35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36"/>
            <p:cNvGrpSpPr>
              <a:grpSpLocks/>
            </p:cNvGrpSpPr>
            <p:nvPr/>
          </p:nvGrpSpPr>
          <p:grpSpPr bwMode="auto">
            <a:xfrm>
              <a:off x="3420" y="1491"/>
              <a:ext cx="233" cy="414"/>
              <a:chOff x="4180" y="783"/>
              <a:chExt cx="150" cy="307"/>
            </a:xfrm>
          </p:grpSpPr>
          <p:sp>
            <p:nvSpPr>
              <p:cNvPr id="18475" name="AutoShape 37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6" name="Rectangle 38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7" name="Rectangle 39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8" name="AutoShape 40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9" name="Line 41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0" name="Line 42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1" name="Rectangle 43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2" name="Rectangle 44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45"/>
            <p:cNvGrpSpPr>
              <a:grpSpLocks/>
            </p:cNvGrpSpPr>
            <p:nvPr/>
          </p:nvGrpSpPr>
          <p:grpSpPr bwMode="auto">
            <a:xfrm>
              <a:off x="3408" y="2511"/>
              <a:ext cx="233" cy="414"/>
              <a:chOff x="4180" y="783"/>
              <a:chExt cx="150" cy="307"/>
            </a:xfrm>
          </p:grpSpPr>
          <p:sp>
            <p:nvSpPr>
              <p:cNvPr id="18467" name="AutoShape 46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68" name="Rectangle 47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69" name="Rectangle 48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0" name="AutoShape 49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1" name="Line 50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2" name="Line 51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3" name="Rectangle 52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4" name="Rectangle 53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8457" name="Text Box 54"/>
            <p:cNvSpPr txBox="1">
              <a:spLocks noChangeArrowheads="1"/>
            </p:cNvSpPr>
            <p:nvPr/>
          </p:nvSpPr>
          <p:spPr bwMode="auto">
            <a:xfrm>
              <a:off x="2813" y="2871"/>
              <a:ext cx="1682" cy="3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dirty="0"/>
                <a:t>authoritative DNS server</a:t>
              </a:r>
              <a:endParaRPr lang="en-US" dirty="0">
                <a:latin typeface="Times New Roman" pitchFamily="18" charset="0"/>
              </a:endParaRP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 dirty="0">
                  <a:solidFill>
                    <a:srgbClr val="0033CC"/>
                  </a:solidFill>
                  <a:latin typeface="Arial" charset="0"/>
                </a:rPr>
                <a:t>dns.cs.umass.edu</a:t>
              </a:r>
              <a:endParaRPr lang="en-US" sz="1600" dirty="0">
                <a:solidFill>
                  <a:srgbClr val="0033CC"/>
                </a:solidFill>
                <a:latin typeface="Arial" charset="0"/>
              </a:endParaRPr>
            </a:p>
          </p:txBody>
        </p:sp>
        <p:sp>
          <p:nvSpPr>
            <p:cNvPr id="18458" name="Text Box 55"/>
            <p:cNvSpPr txBox="1">
              <a:spLocks noChangeArrowheads="1"/>
            </p:cNvSpPr>
            <p:nvPr/>
          </p:nvSpPr>
          <p:spPr bwMode="auto">
            <a:xfrm>
              <a:off x="2592" y="134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7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18459" name="Text Box 56"/>
            <p:cNvSpPr txBox="1">
              <a:spLocks noChangeArrowheads="1"/>
            </p:cNvSpPr>
            <p:nvPr/>
          </p:nvSpPr>
          <p:spPr bwMode="auto">
            <a:xfrm>
              <a:off x="2393" y="2469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8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18460" name="Line 57"/>
            <p:cNvSpPr>
              <a:spLocks noChangeShapeType="1"/>
            </p:cNvSpPr>
            <p:nvPr/>
          </p:nvSpPr>
          <p:spPr bwMode="auto">
            <a:xfrm>
              <a:off x="3120" y="768"/>
              <a:ext cx="432" cy="72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1" name="Text Box 59"/>
            <p:cNvSpPr txBox="1">
              <a:spLocks noChangeArrowheads="1"/>
            </p:cNvSpPr>
            <p:nvPr/>
          </p:nvSpPr>
          <p:spPr bwMode="auto">
            <a:xfrm>
              <a:off x="3840" y="1536"/>
              <a:ext cx="126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/>
                <a:t>TLD DNS server</a:t>
              </a:r>
              <a:endParaRPr lang="en-US" sz="1600">
                <a:latin typeface="Times New Roman" pitchFamily="18" charset="0"/>
              </a:endParaRPr>
            </a:p>
          </p:txBody>
        </p:sp>
        <p:sp>
          <p:nvSpPr>
            <p:cNvPr id="18462" name="Line 60"/>
            <p:cNvSpPr>
              <a:spLocks noChangeShapeType="1"/>
            </p:cNvSpPr>
            <p:nvPr/>
          </p:nvSpPr>
          <p:spPr bwMode="auto">
            <a:xfrm>
              <a:off x="3600" y="1872"/>
              <a:ext cx="0" cy="62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3" name="Line 61"/>
            <p:cNvSpPr>
              <a:spLocks noChangeShapeType="1"/>
            </p:cNvSpPr>
            <p:nvPr/>
          </p:nvSpPr>
          <p:spPr bwMode="auto">
            <a:xfrm flipH="1" flipV="1">
              <a:off x="3504" y="1920"/>
              <a:ext cx="0" cy="57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4" name="Line 62"/>
            <p:cNvSpPr>
              <a:spLocks noChangeShapeType="1"/>
            </p:cNvSpPr>
            <p:nvPr/>
          </p:nvSpPr>
          <p:spPr bwMode="auto">
            <a:xfrm flipH="1" flipV="1">
              <a:off x="3072" y="1008"/>
              <a:ext cx="336" cy="57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5" name="Text Box 63"/>
            <p:cNvSpPr txBox="1">
              <a:spLocks noChangeArrowheads="1"/>
            </p:cNvSpPr>
            <p:nvPr/>
          </p:nvSpPr>
          <p:spPr bwMode="auto">
            <a:xfrm>
              <a:off x="3408" y="1008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solidFill>
                    <a:srgbClr val="FF0000"/>
                  </a:solidFill>
                  <a:latin typeface="Arial" charset="0"/>
                </a:rPr>
                <a:t>3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18466" name="Line 64"/>
            <p:cNvSpPr>
              <a:spLocks noChangeShapeType="1"/>
            </p:cNvSpPr>
            <p:nvPr/>
          </p:nvSpPr>
          <p:spPr bwMode="auto">
            <a:xfrm flipH="1">
              <a:off x="2448" y="1008"/>
              <a:ext cx="480" cy="52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39" name="Rectangle 67"/>
          <p:cNvSpPr>
            <a:spLocks noChangeArrowheads="1"/>
          </p:cNvSpPr>
          <p:nvPr/>
        </p:nvSpPr>
        <p:spPr bwMode="auto">
          <a:xfrm>
            <a:off x="395536" y="1268760"/>
            <a:ext cx="3162300" cy="2316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/>
            <a:r>
              <a:rPr lang="en-US" u="sng" dirty="0">
                <a:solidFill>
                  <a:srgbClr val="800000"/>
                </a:solidFill>
                <a:latin typeface="+mn-lt"/>
              </a:rPr>
              <a:t>R</a:t>
            </a:r>
            <a:r>
              <a:rPr lang="en-US" u="sng" dirty="0" smtClean="0">
                <a:solidFill>
                  <a:srgbClr val="800000"/>
                </a:solidFill>
                <a:latin typeface="+mn-lt"/>
              </a:rPr>
              <a:t>ecursive query</a:t>
            </a:r>
            <a:endParaRPr lang="en-US" sz="2000" dirty="0">
              <a:solidFill>
                <a:srgbClr val="800000"/>
              </a:solidFill>
              <a:latin typeface="+mn-lt"/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000" dirty="0">
                <a:latin typeface="+mn-lt"/>
              </a:rPr>
              <a:t>P</a:t>
            </a:r>
            <a:r>
              <a:rPr lang="en-US" sz="2000" dirty="0" smtClean="0">
                <a:latin typeface="+mn-lt"/>
              </a:rPr>
              <a:t>uts </a:t>
            </a:r>
            <a:r>
              <a:rPr lang="en-US" sz="2000" dirty="0">
                <a:latin typeface="+mn-lt"/>
              </a:rPr>
              <a:t>burden of name resolution on contacted name </a:t>
            </a:r>
            <a:r>
              <a:rPr lang="en-US" sz="2000" dirty="0" smtClean="0">
                <a:latin typeface="+mn-lt"/>
              </a:rPr>
              <a:t>server.</a:t>
            </a:r>
            <a:endParaRPr lang="en-US" sz="2000" dirty="0">
              <a:latin typeface="+mn-lt"/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000" dirty="0">
                <a:latin typeface="+mn-lt"/>
              </a:rPr>
              <a:t>H</a:t>
            </a:r>
            <a:r>
              <a:rPr lang="en-US" sz="2000" dirty="0" smtClean="0">
                <a:latin typeface="+mn-lt"/>
              </a:rPr>
              <a:t>eavy </a:t>
            </a:r>
            <a:r>
              <a:rPr lang="en-US" sz="2000" dirty="0">
                <a:latin typeface="+mn-lt"/>
              </a:rPr>
              <a:t>load?</a:t>
            </a:r>
          </a:p>
        </p:txBody>
      </p:sp>
      <p:sp>
        <p:nvSpPr>
          <p:cNvPr id="18440" name="Rectangle 70"/>
          <p:cNvSpPr>
            <a:spLocks noGrp="1" noChangeArrowheads="1"/>
          </p:cNvSpPr>
          <p:nvPr>
            <p:ph type="title"/>
          </p:nvPr>
        </p:nvSpPr>
        <p:spPr>
          <a:xfrm>
            <a:off x="114300" y="6797"/>
            <a:ext cx="9144000" cy="973931"/>
          </a:xfrm>
          <a:noFill/>
        </p:spPr>
        <p:txBody>
          <a:bodyPr/>
          <a:lstStyle/>
          <a:p>
            <a:r>
              <a:rPr lang="en-US" sz="4000" dirty="0" smtClean="0"/>
              <a:t>DNS </a:t>
            </a:r>
            <a:r>
              <a:rPr lang="en-US" sz="4000" dirty="0"/>
              <a:t>N</a:t>
            </a:r>
            <a:r>
              <a:rPr lang="en-US" sz="4000" dirty="0" smtClean="0"/>
              <a:t>ame </a:t>
            </a:r>
            <a:r>
              <a:rPr lang="en-US" sz="4000" dirty="0"/>
              <a:t>R</a:t>
            </a:r>
            <a:r>
              <a:rPr lang="en-US" sz="4000" dirty="0" smtClean="0"/>
              <a:t>esolution (example)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DNS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04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DNS: Caching and Updating </a:t>
            </a:r>
            <a:r>
              <a:rPr lang="en-US" sz="3600" dirty="0"/>
              <a:t>R</a:t>
            </a:r>
            <a:r>
              <a:rPr lang="en-US" sz="3600" dirty="0" smtClean="0"/>
              <a:t>ecords</a:t>
            </a:r>
            <a:endParaRPr lang="en-US" dirty="0" smtClean="0"/>
          </a:p>
        </p:txBody>
      </p:sp>
      <p:sp>
        <p:nvSpPr>
          <p:cNvPr id="8602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9125" y="1438275"/>
            <a:ext cx="7515225" cy="4733925"/>
          </a:xfrm>
        </p:spPr>
        <p:txBody>
          <a:bodyPr/>
          <a:lstStyle/>
          <a:p>
            <a:r>
              <a:rPr lang="en-US" sz="2400" dirty="0" smtClean="0"/>
              <a:t>Once (any) name server learns mapping, it </a:t>
            </a:r>
            <a:r>
              <a:rPr lang="en-US" sz="2400" i="1" dirty="0" smtClean="0">
                <a:solidFill>
                  <a:schemeClr val="accent2"/>
                </a:solidFill>
              </a:rPr>
              <a:t>caches</a:t>
            </a:r>
            <a:r>
              <a:rPr lang="en-US" sz="2400" dirty="0" smtClean="0"/>
              <a:t> mapping.</a:t>
            </a:r>
          </a:p>
          <a:p>
            <a:pPr lvl="1"/>
            <a:r>
              <a:rPr lang="en-US" dirty="0" smtClean="0"/>
              <a:t>Cache entries timeout (disappear) after some time (</a:t>
            </a:r>
            <a:r>
              <a:rPr lang="en-US" dirty="0" err="1" smtClean="0"/>
              <a:t>e.g</a:t>
            </a:r>
            <a:r>
              <a:rPr lang="en-US" dirty="0" smtClean="0"/>
              <a:t> two days</a:t>
            </a:r>
            <a:r>
              <a:rPr lang="en-US" dirty="0" smtClean="0"/>
              <a:t>) </a:t>
            </a:r>
            <a:r>
              <a:rPr lang="en-US" dirty="0" smtClean="0">
                <a:solidFill>
                  <a:srgbClr val="008000"/>
                </a:solidFill>
              </a:rPr>
              <a:t>{specified as TTL ==Time-To-Live}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IP addresses of TLD servers are typically cached in local name servers.</a:t>
            </a:r>
          </a:p>
          <a:p>
            <a:pPr lvl="2"/>
            <a:r>
              <a:rPr lang="en-US" dirty="0" smtClean="0"/>
              <a:t>Thus root name servers are not visited frequently.</a:t>
            </a:r>
          </a:p>
          <a:p>
            <a:r>
              <a:rPr lang="en-US" sz="2400" dirty="0" smtClean="0"/>
              <a:t>Originally thought DNS names quite static, but increasingly not so </a:t>
            </a:r>
            <a:r>
              <a:rPr lang="en-US" sz="2400" dirty="0" smtClean="0">
                <a:sym typeface="Wingdings" pitchFamily="2" charset="2"/>
              </a:rPr>
              <a:t> u</a:t>
            </a:r>
            <a:r>
              <a:rPr lang="en-US" sz="2400" dirty="0" smtClean="0"/>
              <a:t>pdate/notify mechanisms under design by IETF</a:t>
            </a:r>
          </a:p>
          <a:p>
            <a:pPr lvl="1"/>
            <a:r>
              <a:rPr lang="en-US" sz="2000" dirty="0" smtClean="0"/>
              <a:t>RFC 2136: </a:t>
            </a:r>
            <a:r>
              <a:rPr lang="en-US" sz="2000" dirty="0" smtClean="0">
                <a:solidFill>
                  <a:srgbClr val="0033CC"/>
                </a:solidFill>
                <a:hlinkClick r:id="rId2"/>
              </a:rPr>
              <a:t>http://www.ietf.org/rfc/rfc2136.txt</a:t>
            </a:r>
            <a:endParaRPr lang="en-US" sz="1800" dirty="0" smtClean="0">
              <a:solidFill>
                <a:srgbClr val="0033CC"/>
              </a:solidFill>
            </a:endParaRPr>
          </a:p>
          <a:p>
            <a:pPr lvl="1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DNS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55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7384"/>
            <a:ext cx="7772400" cy="1143000"/>
          </a:xfrm>
        </p:spPr>
        <p:txBody>
          <a:bodyPr/>
          <a:lstStyle/>
          <a:p>
            <a:r>
              <a:rPr lang="en-US" dirty="0" smtClean="0"/>
              <a:t>DNS Records</a:t>
            </a:r>
          </a:p>
        </p:txBody>
      </p:sp>
      <p:sp>
        <p:nvSpPr>
          <p:cNvPr id="8704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1343025"/>
            <a:ext cx="8892480" cy="51435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u="sng" dirty="0" smtClean="0">
                <a:solidFill>
                  <a:srgbClr val="990033"/>
                </a:solidFill>
              </a:rPr>
              <a:t>DNS:</a:t>
            </a:r>
            <a:r>
              <a:rPr lang="en-US" sz="2400" dirty="0" smtClean="0">
                <a:solidFill>
                  <a:srgbClr val="990033"/>
                </a:solidFill>
              </a:rPr>
              <a:t> </a:t>
            </a:r>
            <a:r>
              <a:rPr lang="en-US" sz="2400" dirty="0" smtClean="0"/>
              <a:t>distributed database storing resource records </a:t>
            </a:r>
            <a:r>
              <a:rPr lang="en-US" sz="2400" dirty="0" smtClean="0">
                <a:solidFill>
                  <a:srgbClr val="990033"/>
                </a:solidFill>
              </a:rPr>
              <a:t>(RR)</a:t>
            </a:r>
          </a:p>
        </p:txBody>
      </p:sp>
      <p:sp>
        <p:nvSpPr>
          <p:cNvPr id="8704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23875" y="3895724"/>
            <a:ext cx="4000500" cy="2125563"/>
          </a:xfrm>
        </p:spPr>
        <p:txBody>
          <a:bodyPr/>
          <a:lstStyle/>
          <a:p>
            <a:pPr>
              <a:buSzPct val="100000"/>
              <a:buFont typeface="Arial" pitchFamily="34" charset="0"/>
              <a:buChar char="•"/>
            </a:pPr>
            <a:r>
              <a:rPr lang="en-US" sz="2400" b="0" dirty="0" smtClean="0">
                <a:latin typeface="Comic Sans MS" pitchFamily="66" charset="0"/>
                <a:cs typeface="Times New Roman" pitchFamily="18" charset="0"/>
              </a:rPr>
              <a:t>Type=NS</a:t>
            </a:r>
          </a:p>
          <a:p>
            <a:pPr lvl="1">
              <a:buClrTx/>
              <a:buFont typeface="Wingdings" pitchFamily="2" charset="2"/>
              <a:buChar char="Ø"/>
            </a:pPr>
            <a:r>
              <a:rPr lang="en-US" sz="2000" b="0" dirty="0" smtClean="0">
                <a:latin typeface="+mn-lt"/>
              </a:rPr>
              <a:t>name is domain (e.g. foo.com)</a:t>
            </a:r>
          </a:p>
          <a:p>
            <a:pPr lvl="1">
              <a:buClrTx/>
              <a:buFont typeface="Wingdings" pitchFamily="2" charset="2"/>
              <a:buChar char="Ø"/>
            </a:pPr>
            <a:r>
              <a:rPr lang="en-US" sz="2000" b="0" dirty="0" smtClean="0">
                <a:latin typeface="+mn-lt"/>
              </a:rPr>
              <a:t>value is hostname of authoritative name server for this domain</a:t>
            </a:r>
          </a:p>
          <a:p>
            <a:endParaRPr lang="en-US" sz="2400" dirty="0" smtClean="0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1691680" y="1921396"/>
            <a:ext cx="5364162" cy="571500"/>
            <a:chOff x="1407" y="1206"/>
            <a:chExt cx="3379" cy="360"/>
          </a:xfrm>
        </p:grpSpPr>
        <p:sp>
          <p:nvSpPr>
            <p:cNvPr id="87051" name="Text Box 6"/>
            <p:cNvSpPr txBox="1">
              <a:spLocks noChangeArrowheads="1"/>
            </p:cNvSpPr>
            <p:nvPr/>
          </p:nvSpPr>
          <p:spPr bwMode="auto">
            <a:xfrm>
              <a:off x="1407" y="1214"/>
              <a:ext cx="337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dirty="0"/>
                <a:t>RR format: </a:t>
              </a:r>
              <a:r>
                <a:rPr lang="en-US" sz="1800" b="1" dirty="0">
                  <a:latin typeface="Courier New" pitchFamily="49" charset="0"/>
                </a:rPr>
                <a:t>(name, value, type, </a:t>
              </a:r>
              <a:r>
                <a:rPr lang="en-US" sz="1800" b="1" dirty="0" err="1">
                  <a:latin typeface="Courier New" pitchFamily="49" charset="0"/>
                </a:rPr>
                <a:t>ttl</a:t>
              </a:r>
              <a:r>
                <a:rPr lang="en-US" sz="1800" b="1" dirty="0">
                  <a:latin typeface="Courier New" pitchFamily="49" charset="0"/>
                </a:rPr>
                <a:t>)</a:t>
              </a:r>
              <a:endParaRPr lang="en-US" dirty="0">
                <a:latin typeface="Times New Roman" pitchFamily="18" charset="0"/>
              </a:endParaRPr>
            </a:p>
          </p:txBody>
        </p:sp>
        <p:sp>
          <p:nvSpPr>
            <p:cNvPr id="87052" name="Rectangle 7"/>
            <p:cNvSpPr>
              <a:spLocks noChangeArrowheads="1"/>
            </p:cNvSpPr>
            <p:nvPr/>
          </p:nvSpPr>
          <p:spPr bwMode="auto">
            <a:xfrm>
              <a:off x="1458" y="1206"/>
              <a:ext cx="3318" cy="360"/>
            </a:xfrm>
            <a:prstGeom prst="rect">
              <a:avLst/>
            </a:prstGeom>
            <a:noFill/>
            <a:ln w="254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solidFill>
                  <a:schemeClr val="accent2"/>
                </a:solidFill>
                <a:latin typeface="Times New Roman" pitchFamily="18" charset="0"/>
              </a:endParaRPr>
            </a:p>
          </p:txBody>
        </p:sp>
      </p:grpSp>
      <p:sp>
        <p:nvSpPr>
          <p:cNvPr id="87048" name="Rectangle 8"/>
          <p:cNvSpPr>
            <a:spLocks noChangeArrowheads="1"/>
          </p:cNvSpPr>
          <p:nvPr/>
        </p:nvSpPr>
        <p:spPr bwMode="auto">
          <a:xfrm>
            <a:off x="523875" y="2657475"/>
            <a:ext cx="3810000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/>
              <a:t>Type=A</a:t>
            </a:r>
          </a:p>
          <a:p>
            <a:pPr marL="742950" lvl="1" indent="-285750" algn="l">
              <a:buSzPct val="75000"/>
              <a:buFont typeface="Wingdings" pitchFamily="2" charset="2"/>
              <a:buChar char="Ø"/>
            </a:pPr>
            <a:r>
              <a:rPr lang="en-US" sz="2000" b="1" dirty="0">
                <a:latin typeface="Courier New" pitchFamily="49" charset="0"/>
              </a:rPr>
              <a:t>name</a:t>
            </a:r>
            <a:r>
              <a:rPr lang="en-US" sz="2000" dirty="0"/>
              <a:t> is hostname</a:t>
            </a:r>
          </a:p>
          <a:p>
            <a:pPr marL="742950" lvl="1" indent="-285750" algn="l">
              <a:buSzPct val="75000"/>
              <a:buFont typeface="Wingdings" pitchFamily="2" charset="2"/>
              <a:buChar char="Ø"/>
            </a:pPr>
            <a:r>
              <a:rPr lang="en-US" sz="2000" b="1" dirty="0">
                <a:latin typeface="Courier New" pitchFamily="49" charset="0"/>
              </a:rPr>
              <a:t>value</a:t>
            </a:r>
            <a:r>
              <a:rPr lang="en-US" sz="2000" dirty="0"/>
              <a:t> is IP address</a:t>
            </a:r>
          </a:p>
          <a:p>
            <a:pPr marL="342900" indent="-342900">
              <a:buFont typeface="ZapfDingbats" pitchFamily="82" charset="2"/>
              <a:buChar char="r"/>
            </a:pPr>
            <a:endParaRPr lang="en-US" dirty="0"/>
          </a:p>
        </p:txBody>
      </p:sp>
      <p:sp>
        <p:nvSpPr>
          <p:cNvPr id="87049" name="Rectangle 9"/>
          <p:cNvSpPr>
            <a:spLocks noChangeArrowheads="1"/>
          </p:cNvSpPr>
          <p:nvPr/>
        </p:nvSpPr>
        <p:spPr bwMode="auto">
          <a:xfrm>
            <a:off x="4217988" y="2697163"/>
            <a:ext cx="451485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dirty="0"/>
              <a:t>Type=CNAME</a:t>
            </a:r>
          </a:p>
          <a:p>
            <a:pPr marL="742950" lvl="1" indent="-285750" algn="l">
              <a:buSzPct val="75000"/>
              <a:buFont typeface="Wingdings" pitchFamily="2" charset="2"/>
              <a:buChar char="Ø"/>
            </a:pPr>
            <a:r>
              <a:rPr lang="en-US" sz="2000" b="1" dirty="0">
                <a:latin typeface="Courier New" pitchFamily="49" charset="0"/>
              </a:rPr>
              <a:t>name</a:t>
            </a:r>
            <a:r>
              <a:rPr lang="en-US" sz="2000" dirty="0"/>
              <a:t> is alias name for some “canonical” (the real) </a:t>
            </a:r>
            <a:r>
              <a:rPr lang="en-US" sz="2000" dirty="0" smtClean="0"/>
              <a:t>name</a:t>
            </a: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b="1" dirty="0">
                <a:solidFill>
                  <a:srgbClr val="0033CC"/>
                </a:solidFill>
                <a:latin typeface="Courier New" pitchFamily="49" charset="0"/>
              </a:rPr>
              <a:t>www.ibm.com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2000" dirty="0"/>
              <a:t>is </a:t>
            </a:r>
            <a:r>
              <a:rPr lang="en-US" sz="2000" dirty="0" smtClean="0"/>
              <a:t>really</a:t>
            </a:r>
            <a:r>
              <a:rPr lang="en-US" sz="1800" dirty="0" smtClean="0">
                <a:latin typeface="Courier New" pitchFamily="49" charset="0"/>
              </a:rPr>
              <a:t>  </a:t>
            </a:r>
            <a:r>
              <a:rPr lang="en-US" sz="1800" b="1" dirty="0">
                <a:solidFill>
                  <a:srgbClr val="0033CC"/>
                </a:solidFill>
                <a:latin typeface="Courier New" pitchFamily="49" charset="0"/>
              </a:rPr>
              <a:t>servereast.backup2.ibm.com</a:t>
            </a:r>
          </a:p>
          <a:p>
            <a:pPr marL="742950" lvl="1" indent="-285750" algn="l">
              <a:buSzPct val="75000"/>
              <a:buFont typeface="Wingdings" pitchFamily="2" charset="2"/>
              <a:buChar char="Ø"/>
            </a:pPr>
            <a:r>
              <a:rPr lang="en-US" sz="2000" b="1" dirty="0">
                <a:latin typeface="+mn-lt"/>
              </a:rPr>
              <a:t>value</a:t>
            </a:r>
            <a:r>
              <a:rPr lang="en-US" sz="2000" dirty="0">
                <a:latin typeface="+mn-lt"/>
              </a:rPr>
              <a:t> is canonical name</a:t>
            </a:r>
          </a:p>
          <a:p>
            <a:pPr marL="342900" indent="-342900" algn="l">
              <a:buFont typeface="ZapfDingbats" pitchFamily="82" charset="2"/>
              <a:buChar char="r"/>
            </a:pPr>
            <a:endParaRPr lang="en-US" dirty="0">
              <a:latin typeface="+mn-lt"/>
            </a:endParaRPr>
          </a:p>
        </p:txBody>
      </p:sp>
      <p:sp>
        <p:nvSpPr>
          <p:cNvPr id="87050" name="Rectangle 10"/>
          <p:cNvSpPr>
            <a:spLocks noChangeArrowheads="1"/>
          </p:cNvSpPr>
          <p:nvPr/>
        </p:nvSpPr>
        <p:spPr bwMode="auto">
          <a:xfrm>
            <a:off x="4252913" y="4869160"/>
            <a:ext cx="4408487" cy="130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/>
              <a:t>Type=MX</a:t>
            </a:r>
          </a:p>
          <a:p>
            <a:pPr marL="800100" lvl="1" indent="-342900" algn="l">
              <a:buFont typeface="Wingdings" pitchFamily="2" charset="2"/>
              <a:buChar char="Ø"/>
            </a:pPr>
            <a:r>
              <a:rPr lang="en-US" sz="2000" b="1" dirty="0" smtClean="0">
                <a:latin typeface="+mn-lt"/>
              </a:rPr>
              <a:t>value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is name of </a:t>
            </a:r>
            <a:r>
              <a:rPr lang="en-US" sz="2000" dirty="0" err="1">
                <a:latin typeface="+mn-lt"/>
              </a:rPr>
              <a:t>mailserver</a:t>
            </a:r>
            <a:r>
              <a:rPr lang="en-US" sz="2000" dirty="0">
                <a:latin typeface="+mn-lt"/>
              </a:rPr>
              <a:t> associated with </a:t>
            </a:r>
            <a:r>
              <a:rPr lang="en-US" sz="2000" b="1" dirty="0">
                <a:latin typeface="+mn-lt"/>
              </a:rPr>
              <a:t>name</a:t>
            </a:r>
            <a:endParaRPr lang="en-US" sz="2000" dirty="0">
              <a:latin typeface="+mn-lt"/>
            </a:endParaRPr>
          </a:p>
          <a:p>
            <a:pPr marL="342900" indent="-342900">
              <a:buFont typeface="ZapfDingbats" pitchFamily="82" charset="2"/>
              <a:buChar char="r"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DNS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64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7384"/>
            <a:ext cx="8134672" cy="1008112"/>
          </a:xfrm>
        </p:spPr>
        <p:txBody>
          <a:bodyPr/>
          <a:lstStyle/>
          <a:p>
            <a:r>
              <a:rPr lang="en-US" dirty="0" smtClean="0"/>
              <a:t>DNS Protocol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/>
              <a:t>M</a:t>
            </a:r>
            <a:r>
              <a:rPr lang="en-US" dirty="0" smtClean="0"/>
              <a:t>essages</a:t>
            </a:r>
          </a:p>
        </p:txBody>
      </p:sp>
      <p:sp>
        <p:nvSpPr>
          <p:cNvPr id="8806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42925" y="1343025"/>
            <a:ext cx="7820025" cy="51435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u="sng" dirty="0" smtClean="0">
                <a:solidFill>
                  <a:schemeClr val="accent2"/>
                </a:solidFill>
              </a:rPr>
              <a:t>DNS protocol:</a:t>
            </a:r>
            <a:r>
              <a:rPr lang="en-US" sz="2400" dirty="0" smtClean="0"/>
              <a:t> </a:t>
            </a:r>
            <a:r>
              <a:rPr lang="en-US" sz="2400" i="1" dirty="0" smtClean="0">
                <a:solidFill>
                  <a:srgbClr val="990033"/>
                </a:solidFill>
              </a:rPr>
              <a:t>query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and </a:t>
            </a:r>
            <a:r>
              <a:rPr lang="en-US" sz="2400" i="1" dirty="0" smtClean="0">
                <a:solidFill>
                  <a:srgbClr val="990033"/>
                </a:solidFill>
              </a:rPr>
              <a:t>reply</a:t>
            </a:r>
            <a:r>
              <a:rPr lang="en-US" sz="2400" dirty="0" smtClean="0"/>
              <a:t> messages, both with the same </a:t>
            </a:r>
            <a:r>
              <a:rPr lang="en-US" sz="2400" i="1" dirty="0" smtClean="0">
                <a:solidFill>
                  <a:srgbClr val="990033"/>
                </a:solidFill>
              </a:rPr>
              <a:t>message format</a:t>
            </a:r>
            <a:r>
              <a:rPr lang="en-US" sz="2400" i="1" dirty="0" smtClean="0"/>
              <a:t>.</a:t>
            </a:r>
            <a:endParaRPr lang="en-US" sz="2400" dirty="0" smtClean="0">
              <a:solidFill>
                <a:srgbClr val="990033"/>
              </a:solidFill>
            </a:endParaRPr>
          </a:p>
        </p:txBody>
      </p:sp>
      <p:sp>
        <p:nvSpPr>
          <p:cNvPr id="88070" name="Rectangle 4"/>
          <p:cNvSpPr>
            <a:spLocks noChangeArrowheads="1"/>
          </p:cNvSpPr>
          <p:nvPr/>
        </p:nvSpPr>
        <p:spPr bwMode="auto">
          <a:xfrm>
            <a:off x="533400" y="2352675"/>
            <a:ext cx="3575050" cy="383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/>
            <a:r>
              <a:rPr lang="en-US" dirty="0" err="1">
                <a:latin typeface="+mn-lt"/>
              </a:rPr>
              <a:t>msg</a:t>
            </a:r>
            <a:r>
              <a:rPr lang="en-US" dirty="0">
                <a:latin typeface="+mn-lt"/>
              </a:rPr>
              <a:t> header</a:t>
            </a:r>
          </a:p>
          <a:p>
            <a:pPr marL="342900" indent="-342900" algn="l">
              <a:buFont typeface="ZapfDingbats" pitchFamily="82" charset="2"/>
              <a:buChar char="r"/>
            </a:pPr>
            <a:r>
              <a:rPr lang="en-US" sz="2000" dirty="0">
                <a:solidFill>
                  <a:schemeClr val="accent2"/>
                </a:solidFill>
                <a:latin typeface="+mn-lt"/>
              </a:rPr>
              <a:t>identification:</a:t>
            </a:r>
            <a:r>
              <a:rPr lang="en-US" sz="2000" dirty="0">
                <a:latin typeface="+mn-lt"/>
              </a:rPr>
              <a:t> 16 bit # for query, reply to query uses same #</a:t>
            </a:r>
          </a:p>
          <a:p>
            <a:pPr marL="342900" indent="-342900" algn="l">
              <a:buFont typeface="ZapfDingbats" pitchFamily="82" charset="2"/>
              <a:buChar char="r"/>
            </a:pPr>
            <a:r>
              <a:rPr lang="en-US" sz="2000" dirty="0">
                <a:solidFill>
                  <a:schemeClr val="accent2"/>
                </a:solidFill>
                <a:latin typeface="+mn-lt"/>
              </a:rPr>
              <a:t>flags:</a:t>
            </a:r>
            <a:endParaRPr lang="en-US" sz="2000" dirty="0">
              <a:latin typeface="+mn-lt"/>
            </a:endParaRPr>
          </a:p>
          <a:p>
            <a:pPr marL="742950" lvl="1" indent="-285750" algn="l">
              <a:buSzPct val="75000"/>
              <a:buFont typeface="Wingdings" pitchFamily="2" charset="2"/>
              <a:buChar char="v"/>
            </a:pPr>
            <a:r>
              <a:rPr lang="en-US" sz="2000" dirty="0">
                <a:latin typeface="+mn-lt"/>
              </a:rPr>
              <a:t>query or reply</a:t>
            </a:r>
          </a:p>
          <a:p>
            <a:pPr marL="742950" lvl="1" indent="-285750" algn="l">
              <a:buSzPct val="75000"/>
              <a:buFont typeface="Wingdings" pitchFamily="2" charset="2"/>
              <a:buChar char="v"/>
            </a:pPr>
            <a:r>
              <a:rPr lang="en-US" sz="2000" dirty="0">
                <a:latin typeface="+mn-lt"/>
              </a:rPr>
              <a:t>recursion desired </a:t>
            </a:r>
          </a:p>
          <a:p>
            <a:pPr marL="742950" lvl="1" indent="-285750" algn="l">
              <a:buSzPct val="75000"/>
              <a:buFont typeface="Wingdings" pitchFamily="2" charset="2"/>
              <a:buChar char="v"/>
            </a:pPr>
            <a:r>
              <a:rPr lang="en-US" sz="2000" dirty="0">
                <a:latin typeface="+mn-lt"/>
              </a:rPr>
              <a:t>recursion available</a:t>
            </a:r>
          </a:p>
          <a:p>
            <a:pPr marL="742950" lvl="1" indent="-285750" algn="l">
              <a:buSzPct val="75000"/>
              <a:buFont typeface="Wingdings" pitchFamily="2" charset="2"/>
              <a:buChar char="v"/>
            </a:pPr>
            <a:r>
              <a:rPr lang="en-US" sz="2000" dirty="0">
                <a:latin typeface="+mn-lt"/>
              </a:rPr>
              <a:t>reply is authoritative</a:t>
            </a:r>
          </a:p>
        </p:txBody>
      </p:sp>
      <p:pic>
        <p:nvPicPr>
          <p:cNvPr id="88071" name="Picture 5" descr="DNSmess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81475" y="2090738"/>
            <a:ext cx="4962525" cy="4029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DNS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54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Protocol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/>
              <a:t>M</a:t>
            </a:r>
            <a:r>
              <a:rPr lang="en-US" dirty="0" smtClean="0"/>
              <a:t>essages</a:t>
            </a:r>
          </a:p>
        </p:txBody>
      </p:sp>
      <p:pic>
        <p:nvPicPr>
          <p:cNvPr id="89093" name="Picture 3" descr="DNSmessag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03725" y="1509713"/>
            <a:ext cx="4387850" cy="356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9094" name="Text Box 4"/>
          <p:cNvSpPr txBox="1">
            <a:spLocks noChangeArrowheads="1"/>
          </p:cNvSpPr>
          <p:nvPr/>
        </p:nvSpPr>
        <p:spPr bwMode="auto">
          <a:xfrm>
            <a:off x="942975" y="1819275"/>
            <a:ext cx="2286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+mn-lt"/>
              </a:rPr>
              <a:t>Name, type fields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+mn-lt"/>
              </a:rPr>
              <a:t> for a query</a:t>
            </a:r>
            <a:endParaRPr lang="en-US">
              <a:latin typeface="+mn-lt"/>
            </a:endParaRPr>
          </a:p>
        </p:txBody>
      </p:sp>
      <p:sp>
        <p:nvSpPr>
          <p:cNvPr id="89095" name="Text Box 5"/>
          <p:cNvSpPr txBox="1">
            <a:spLocks noChangeArrowheads="1"/>
          </p:cNvSpPr>
          <p:nvPr/>
        </p:nvSpPr>
        <p:spPr bwMode="auto">
          <a:xfrm>
            <a:off x="457201" y="2819400"/>
            <a:ext cx="27749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 smtClean="0">
                <a:latin typeface="+mn-lt"/>
              </a:rPr>
              <a:t>Resource records in response to </a:t>
            </a:r>
            <a:r>
              <a:rPr lang="en-US" sz="2000" dirty="0">
                <a:latin typeface="+mn-lt"/>
              </a:rPr>
              <a:t>query</a:t>
            </a:r>
            <a:endParaRPr lang="en-US" dirty="0">
              <a:latin typeface="+mn-lt"/>
            </a:endParaRPr>
          </a:p>
        </p:txBody>
      </p:sp>
      <p:sp>
        <p:nvSpPr>
          <p:cNvPr id="89096" name="Text Box 6"/>
          <p:cNvSpPr txBox="1">
            <a:spLocks noChangeArrowheads="1"/>
          </p:cNvSpPr>
          <p:nvPr/>
        </p:nvSpPr>
        <p:spPr bwMode="auto">
          <a:xfrm>
            <a:off x="522288" y="3716338"/>
            <a:ext cx="27130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 smtClean="0">
                <a:latin typeface="+mn-lt"/>
              </a:rPr>
              <a:t>Records </a:t>
            </a:r>
            <a:r>
              <a:rPr lang="en-US" sz="2000" dirty="0">
                <a:latin typeface="+mn-lt"/>
              </a:rPr>
              <a:t>for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latin typeface="+mn-lt"/>
              </a:rPr>
              <a:t>authoritative servers</a:t>
            </a:r>
            <a:endParaRPr lang="en-US" dirty="0">
              <a:latin typeface="+mn-lt"/>
            </a:endParaRPr>
          </a:p>
        </p:txBody>
      </p:sp>
      <p:sp>
        <p:nvSpPr>
          <p:cNvPr id="89097" name="Text Box 7"/>
          <p:cNvSpPr txBox="1">
            <a:spLocks noChangeArrowheads="1"/>
          </p:cNvSpPr>
          <p:nvPr/>
        </p:nvSpPr>
        <p:spPr bwMode="auto">
          <a:xfrm>
            <a:off x="458788" y="4668838"/>
            <a:ext cx="27638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latin typeface="+mn-lt"/>
              </a:rPr>
              <a:t>A</a:t>
            </a:r>
            <a:r>
              <a:rPr lang="en-US" sz="2000" dirty="0" smtClean="0">
                <a:latin typeface="+mn-lt"/>
              </a:rPr>
              <a:t>dditional </a:t>
            </a:r>
            <a:r>
              <a:rPr lang="en-US" sz="2000" dirty="0">
                <a:latin typeface="+mn-lt"/>
              </a:rPr>
              <a:t>“helpful”</a:t>
            </a:r>
          </a:p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2000" dirty="0">
                <a:latin typeface="+mn-lt"/>
              </a:rPr>
              <a:t>info that may be used</a:t>
            </a:r>
            <a:endParaRPr lang="en-US" dirty="0">
              <a:latin typeface="+mn-lt"/>
            </a:endParaRPr>
          </a:p>
        </p:txBody>
      </p:sp>
      <p:sp>
        <p:nvSpPr>
          <p:cNvPr id="89098" name="Line 8"/>
          <p:cNvSpPr>
            <a:spLocks noChangeShapeType="1"/>
          </p:cNvSpPr>
          <p:nvPr/>
        </p:nvSpPr>
        <p:spPr bwMode="auto">
          <a:xfrm>
            <a:off x="3152775" y="2171700"/>
            <a:ext cx="1447800" cy="8001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9" name="Line 9"/>
          <p:cNvSpPr>
            <a:spLocks noChangeShapeType="1"/>
          </p:cNvSpPr>
          <p:nvPr/>
        </p:nvSpPr>
        <p:spPr bwMode="auto">
          <a:xfrm>
            <a:off x="3152775" y="3200400"/>
            <a:ext cx="1514475" cy="3714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00" name="Line 10"/>
          <p:cNvSpPr>
            <a:spLocks noChangeShapeType="1"/>
          </p:cNvSpPr>
          <p:nvPr/>
        </p:nvSpPr>
        <p:spPr bwMode="auto">
          <a:xfrm>
            <a:off x="3181350" y="4076700"/>
            <a:ext cx="1447800" cy="1333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01" name="Line 11"/>
          <p:cNvSpPr>
            <a:spLocks noChangeShapeType="1"/>
          </p:cNvSpPr>
          <p:nvPr/>
        </p:nvSpPr>
        <p:spPr bwMode="auto">
          <a:xfrm flipV="1">
            <a:off x="3190875" y="4743450"/>
            <a:ext cx="1438275" cy="2762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DNS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97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Inserting records into DNS</a:t>
            </a:r>
          </a:p>
        </p:txBody>
      </p:sp>
      <p:sp>
        <p:nvSpPr>
          <p:cNvPr id="9011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1340768"/>
            <a:ext cx="8107363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/>
              <a:t>Example: new startup “Network Utopia”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>
                <a:solidFill>
                  <a:srgbClr val="990033"/>
                </a:solidFill>
              </a:rPr>
              <a:t>How do people get IP address of your Web site?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>
                <a:solidFill>
                  <a:srgbClr val="990033"/>
                </a:solidFill>
              </a:rPr>
              <a:t>How do they send you email?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Register name </a:t>
            </a:r>
            <a:r>
              <a:rPr lang="en-US" sz="20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networkuptopia.com</a:t>
            </a:r>
            <a:r>
              <a:rPr lang="en-US" sz="2400" dirty="0" smtClean="0"/>
              <a:t> at </a:t>
            </a:r>
            <a:r>
              <a:rPr lang="en-US" sz="2400" i="1" dirty="0" smtClean="0"/>
              <a:t>DNS</a:t>
            </a:r>
            <a:r>
              <a:rPr lang="en-US" sz="2400" i="1" dirty="0" smtClean="0">
                <a:solidFill>
                  <a:srgbClr val="008000"/>
                </a:solidFill>
              </a:rPr>
              <a:t> registrar</a:t>
            </a:r>
            <a:r>
              <a:rPr lang="en-US" sz="2400" dirty="0" smtClean="0">
                <a:solidFill>
                  <a:srgbClr val="008000"/>
                </a:solidFill>
              </a:rPr>
              <a:t> </a:t>
            </a:r>
            <a:r>
              <a:rPr lang="en-US" sz="2400" dirty="0" smtClean="0"/>
              <a:t>(e.g., Network Solutions)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provide names, IP addresses of authoritative name server (primary and secondary).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registrar inserts two RRs into </a:t>
            </a:r>
            <a:r>
              <a:rPr lang="en-US" sz="20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.com </a:t>
            </a:r>
            <a:r>
              <a:rPr lang="en-US" sz="2000" dirty="0" smtClean="0"/>
              <a:t>TLD server:</a:t>
            </a:r>
            <a:br>
              <a:rPr lang="en-US" sz="2000" dirty="0" smtClean="0"/>
            </a:br>
            <a:endParaRPr lang="en-US" sz="2000" dirty="0" smtClean="0"/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</a:rPr>
              <a:t>(networkutopia.com, dns1.networkutopia.com, NS)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</a:rPr>
              <a:t>(dns1.networkutopia.com, 212.212.212.1, A)</a:t>
            </a:r>
            <a:br>
              <a:rPr lang="en-US" sz="2000" dirty="0" smtClean="0">
                <a:solidFill>
                  <a:srgbClr val="FF0000"/>
                </a:solidFill>
                <a:latin typeface="Courier New" pitchFamily="49" charset="0"/>
              </a:rPr>
            </a:br>
            <a:endParaRPr lang="en-US" sz="2000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2400" dirty="0" smtClean="0"/>
              <a:t>Create authoritative server Type A record for </a:t>
            </a:r>
            <a:r>
              <a:rPr lang="en-US" sz="20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www.networkuptopia.com</a:t>
            </a:r>
            <a:r>
              <a:rPr lang="en-US" sz="2400" dirty="0" smtClean="0"/>
              <a:t>; Type MX record for </a:t>
            </a:r>
            <a:r>
              <a:rPr lang="en-US" sz="20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networkutopia.com</a:t>
            </a:r>
            <a:r>
              <a:rPr lang="en-US" sz="2000" dirty="0" smtClean="0">
                <a:cs typeface="Courier New" pitchFamily="49" charset="0"/>
              </a:rPr>
              <a:t> </a:t>
            </a:r>
            <a:r>
              <a:rPr lang="en-US" sz="2400" dirty="0" smtClean="0">
                <a:cs typeface="Courier New" pitchFamily="49" charset="0"/>
              </a:rPr>
              <a:t>for mail.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endParaRPr lang="en-US" sz="24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DNS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63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DNS </a:t>
            </a:r>
            <a:r>
              <a:rPr lang="en-US" dirty="0" err="1" smtClean="0"/>
              <a:t>Hierarchial</a:t>
            </a:r>
            <a:r>
              <a:rPr lang="en-US" dirty="0" smtClean="0"/>
              <a:t> Structure</a:t>
            </a:r>
          </a:p>
          <a:p>
            <a:r>
              <a:rPr lang="en-US" dirty="0" smtClean="0"/>
              <a:t>Root Name Servers</a:t>
            </a:r>
          </a:p>
          <a:p>
            <a:r>
              <a:rPr lang="en-US" dirty="0" smtClean="0"/>
              <a:t>Top-Level Domain Servers</a:t>
            </a:r>
          </a:p>
          <a:p>
            <a:r>
              <a:rPr lang="en-US" dirty="0" smtClean="0"/>
              <a:t>Authoritative Name Servers</a:t>
            </a:r>
          </a:p>
          <a:p>
            <a:r>
              <a:rPr lang="en-US" dirty="0" smtClean="0"/>
              <a:t>Local Name Server</a:t>
            </a:r>
          </a:p>
          <a:p>
            <a:r>
              <a:rPr lang="en-US" dirty="0" smtClean="0"/>
              <a:t>Caching and Updating DNS Records</a:t>
            </a:r>
          </a:p>
          <a:p>
            <a:r>
              <a:rPr lang="en-US" dirty="0" smtClean="0"/>
              <a:t>DNS Protocols and Messages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DNS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80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DNS </a:t>
            </a:r>
            <a:r>
              <a:rPr lang="en-US" dirty="0" err="1" smtClean="0"/>
              <a:t>Hierarchial</a:t>
            </a:r>
            <a:r>
              <a:rPr lang="en-US" dirty="0" smtClean="0"/>
              <a:t> Structure</a:t>
            </a:r>
          </a:p>
          <a:p>
            <a:r>
              <a:rPr lang="en-US" dirty="0" smtClean="0"/>
              <a:t>Root Name Servers</a:t>
            </a:r>
          </a:p>
          <a:p>
            <a:r>
              <a:rPr lang="en-US" dirty="0" smtClean="0"/>
              <a:t>Top-Level Domain Servers</a:t>
            </a:r>
          </a:p>
          <a:p>
            <a:r>
              <a:rPr lang="en-US" dirty="0" smtClean="0"/>
              <a:t>Authoritative Name Servers</a:t>
            </a:r>
          </a:p>
          <a:p>
            <a:r>
              <a:rPr lang="en-US" dirty="0" smtClean="0"/>
              <a:t>Local Name Server</a:t>
            </a:r>
          </a:p>
          <a:p>
            <a:r>
              <a:rPr lang="en-US" dirty="0" smtClean="0"/>
              <a:t>Caching and Updating DNS Records</a:t>
            </a:r>
          </a:p>
          <a:p>
            <a:r>
              <a:rPr lang="en-US" dirty="0" smtClean="0"/>
              <a:t>DNS Protocols and Messages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DNS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20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DNS: Domain Name System</a:t>
            </a:r>
          </a:p>
        </p:txBody>
      </p:sp>
      <p:sp>
        <p:nvSpPr>
          <p:cNvPr id="7987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People: </a:t>
            </a:r>
            <a:r>
              <a:rPr lang="en-US" sz="2400" dirty="0" smtClean="0"/>
              <a:t>many identifiers:</a:t>
            </a:r>
          </a:p>
          <a:p>
            <a:pPr lvl="1"/>
            <a:r>
              <a:rPr lang="en-US" sz="2000" dirty="0" smtClean="0"/>
              <a:t>SSN, name, passport #</a:t>
            </a:r>
          </a:p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Internet hosts, routers:</a:t>
            </a:r>
          </a:p>
          <a:p>
            <a:pPr lvl="1"/>
            <a:r>
              <a:rPr lang="en-US" sz="2000" dirty="0" smtClean="0"/>
              <a:t>IP address (32 bit) - used for addressing </a:t>
            </a:r>
            <a:r>
              <a:rPr lang="en-US" sz="2000" dirty="0" err="1" smtClean="0"/>
              <a:t>datagrams</a:t>
            </a:r>
            <a:endParaRPr lang="en-US" sz="2000" dirty="0" smtClean="0"/>
          </a:p>
          <a:p>
            <a:pPr lvl="1"/>
            <a:r>
              <a:rPr lang="en-US" sz="2000" dirty="0" smtClean="0"/>
              <a:t>“name”, e.g.,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www.yahoo.com</a:t>
            </a:r>
            <a:r>
              <a:rPr lang="en-US" sz="2000" dirty="0" smtClean="0"/>
              <a:t> - used by humans</a:t>
            </a:r>
          </a:p>
          <a:p>
            <a:pPr>
              <a:buFont typeface="ZapfDingbats" pitchFamily="82" charset="2"/>
              <a:buNone/>
            </a:pPr>
            <a:r>
              <a:rPr lang="en-US" sz="2400" u="sng" dirty="0" smtClean="0">
                <a:solidFill>
                  <a:srgbClr val="800000"/>
                </a:solidFill>
              </a:rPr>
              <a:t>Q: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smtClean="0"/>
              <a:t>map between IP addresses and name?</a:t>
            </a:r>
          </a:p>
        </p:txBody>
      </p:sp>
      <p:sp>
        <p:nvSpPr>
          <p:cNvPr id="7987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23556" y="1268760"/>
            <a:ext cx="4152900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Domain Name System:</a:t>
            </a:r>
          </a:p>
          <a:p>
            <a:r>
              <a:rPr lang="en-US" sz="2000" dirty="0" smtClean="0">
                <a:solidFill>
                  <a:srgbClr val="800000"/>
                </a:solidFill>
              </a:rPr>
              <a:t>distributed database </a:t>
            </a:r>
            <a:r>
              <a:rPr lang="en-US" sz="2000" dirty="0" smtClean="0"/>
              <a:t>implemented in hierarchy of many </a:t>
            </a:r>
            <a:r>
              <a:rPr lang="en-US" sz="2000" dirty="0" smtClean="0">
                <a:solidFill>
                  <a:srgbClr val="800000"/>
                </a:solidFill>
              </a:rPr>
              <a:t>name servers</a:t>
            </a:r>
          </a:p>
          <a:p>
            <a:r>
              <a:rPr lang="en-US" sz="2000" dirty="0" smtClean="0">
                <a:solidFill>
                  <a:srgbClr val="800000"/>
                </a:solidFill>
              </a:rPr>
              <a:t>application-layer protocol </a:t>
            </a:r>
            <a:r>
              <a:rPr lang="en-US" sz="2000" dirty="0" smtClean="0"/>
              <a:t>host, routers, name servers to communicate to </a:t>
            </a:r>
            <a:r>
              <a:rPr lang="en-US" sz="2000" dirty="0" smtClean="0">
                <a:solidFill>
                  <a:srgbClr val="800000"/>
                </a:solidFill>
              </a:rPr>
              <a:t>resolve</a:t>
            </a:r>
            <a:r>
              <a:rPr lang="en-US" sz="2000" dirty="0" smtClean="0">
                <a:solidFill>
                  <a:srgbClr val="FF3300"/>
                </a:solidFill>
              </a:rPr>
              <a:t> </a:t>
            </a:r>
            <a:r>
              <a:rPr lang="en-US" sz="2000" dirty="0" smtClean="0"/>
              <a:t>names (address/name translation)</a:t>
            </a:r>
          </a:p>
          <a:p>
            <a:pPr lvl="1"/>
            <a:r>
              <a:rPr lang="en-US" sz="2000" dirty="0" smtClean="0">
                <a:solidFill>
                  <a:srgbClr val="009900"/>
                </a:solidFill>
              </a:rPr>
              <a:t>note</a:t>
            </a:r>
            <a:r>
              <a:rPr lang="en-US" sz="2000" dirty="0" smtClean="0"/>
              <a:t>: core Internet function, implemented as application-layer protocol</a:t>
            </a:r>
          </a:p>
          <a:p>
            <a:pPr lvl="1"/>
            <a:r>
              <a:rPr lang="en-US" sz="2000" dirty="0" smtClean="0"/>
              <a:t>complexity at network’s “edge”</a:t>
            </a:r>
            <a:endParaRPr lang="en-US" sz="18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DNS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73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DNS servers often run on Unix machines running BIND (Berkeley Internet Name Domain)</a:t>
            </a:r>
          </a:p>
          <a:p>
            <a:r>
              <a:rPr lang="en-US" dirty="0" smtClean="0"/>
              <a:t>Runs over UDP</a:t>
            </a:r>
          </a:p>
          <a:p>
            <a:r>
              <a:rPr lang="en-US" dirty="0" smtClean="0"/>
              <a:t>Uses port 53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DNS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91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 </a:t>
            </a:r>
          </a:p>
        </p:txBody>
      </p:sp>
      <p:sp>
        <p:nvSpPr>
          <p:cNvPr id="80901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199" y="1427163"/>
            <a:ext cx="4172273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Why not centralize DNS?</a:t>
            </a:r>
          </a:p>
          <a:p>
            <a:r>
              <a:rPr lang="en-US" sz="2400" dirty="0" smtClean="0"/>
              <a:t>single point of failure</a:t>
            </a:r>
          </a:p>
          <a:p>
            <a:r>
              <a:rPr lang="en-US" sz="2400" dirty="0" smtClean="0"/>
              <a:t>traffic volume</a:t>
            </a:r>
          </a:p>
          <a:p>
            <a:r>
              <a:rPr lang="en-US" sz="2400" dirty="0" smtClean="0"/>
              <a:t>distant centralized database</a:t>
            </a:r>
          </a:p>
          <a:p>
            <a:r>
              <a:rPr lang="en-US" sz="2400" dirty="0" smtClean="0"/>
              <a:t>maintenance</a:t>
            </a:r>
          </a:p>
          <a:p>
            <a:pPr>
              <a:buFont typeface="ZapfDingbats" pitchFamily="82" charset="2"/>
              <a:buNone/>
            </a:pPr>
            <a:endParaRPr lang="en-US" sz="2400" dirty="0" smtClean="0"/>
          </a:p>
          <a:p>
            <a:pPr lvl="1">
              <a:buFont typeface="Wingdings"/>
              <a:buChar char="à"/>
            </a:pPr>
            <a:r>
              <a:rPr lang="en-US" dirty="0" smtClean="0">
                <a:solidFill>
                  <a:srgbClr val="0033CC"/>
                </a:solidFill>
              </a:rPr>
              <a:t>doesn’t </a:t>
            </a:r>
            <a:r>
              <a:rPr lang="en-US" i="1" dirty="0" smtClean="0">
                <a:solidFill>
                  <a:srgbClr val="0033CC"/>
                </a:solidFill>
              </a:rPr>
              <a:t>scale!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08000"/>
                </a:solidFill>
              </a:rPr>
              <a:t>Distributed by design</a:t>
            </a:r>
          </a:p>
        </p:txBody>
      </p:sp>
      <p:sp>
        <p:nvSpPr>
          <p:cNvPr id="80902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447800"/>
            <a:ext cx="3810000" cy="4648200"/>
          </a:xfrm>
        </p:spPr>
        <p:txBody>
          <a:bodyPr/>
          <a:lstStyle/>
          <a:p>
            <a:pPr>
              <a:buFont typeface="ZapfDingbats" pitchFamily="82" charset="2"/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DNS services</a:t>
            </a:r>
          </a:p>
          <a:p>
            <a:r>
              <a:rPr lang="en-US" sz="2400" dirty="0" smtClean="0"/>
              <a:t>hostname to IP address translation</a:t>
            </a:r>
          </a:p>
          <a:p>
            <a:r>
              <a:rPr lang="en-US" sz="2400" dirty="0" smtClean="0"/>
              <a:t>host aliasing</a:t>
            </a:r>
          </a:p>
          <a:p>
            <a:pPr lvl="1"/>
            <a:r>
              <a:rPr lang="en-US" sz="2000" dirty="0" smtClean="0"/>
              <a:t>Aliases, where canonical name is “real” name</a:t>
            </a:r>
          </a:p>
          <a:p>
            <a:r>
              <a:rPr lang="en-US" sz="2400" dirty="0" smtClean="0"/>
              <a:t>mail server aliasing</a:t>
            </a:r>
          </a:p>
          <a:p>
            <a:r>
              <a:rPr lang="en-US" sz="2400" dirty="0" smtClean="0"/>
              <a:t>load distribution</a:t>
            </a:r>
          </a:p>
          <a:p>
            <a:pPr lvl="1"/>
            <a:r>
              <a:rPr lang="en-US" sz="2000" dirty="0" smtClean="0"/>
              <a:t>replicated Web servers: set of IP addresses for one name</a:t>
            </a:r>
          </a:p>
          <a:p>
            <a:endParaRPr lang="en-US" sz="24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DNS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85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classes of servers (approximation):</a:t>
            </a:r>
          </a:p>
          <a:p>
            <a:pPr lvl="1"/>
            <a:r>
              <a:rPr lang="en-US" dirty="0" smtClean="0"/>
              <a:t>Root DNS servers</a:t>
            </a:r>
          </a:p>
          <a:p>
            <a:pPr lvl="1"/>
            <a:r>
              <a:rPr lang="en-US" dirty="0" smtClean="0"/>
              <a:t>Top-level domain (TLD) servers</a:t>
            </a:r>
          </a:p>
          <a:p>
            <a:pPr lvl="1"/>
            <a:r>
              <a:rPr lang="en-US" dirty="0" smtClean="0"/>
              <a:t>Authoritative name servers</a:t>
            </a:r>
          </a:p>
          <a:p>
            <a:r>
              <a:rPr lang="en-US" dirty="0" smtClean="0"/>
              <a:t>Additionally:</a:t>
            </a:r>
          </a:p>
          <a:p>
            <a:pPr lvl="1"/>
            <a:r>
              <a:rPr lang="en-US" dirty="0" smtClean="0"/>
              <a:t>Local name server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990033"/>
                </a:solidFill>
              </a:rPr>
              <a:t>DNS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53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533400" y="1066800"/>
            <a:ext cx="8205788" cy="2444750"/>
            <a:chOff x="230" y="576"/>
            <a:chExt cx="5504" cy="1757"/>
          </a:xfrm>
        </p:grpSpPr>
        <p:sp>
          <p:nvSpPr>
            <p:cNvPr id="81927" name="Text Box 2"/>
            <p:cNvSpPr txBox="1">
              <a:spLocks noChangeArrowheads="1"/>
            </p:cNvSpPr>
            <p:nvPr/>
          </p:nvSpPr>
          <p:spPr bwMode="auto">
            <a:xfrm>
              <a:off x="2256" y="576"/>
              <a:ext cx="138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>
                  <a:latin typeface="Arial" charset="0"/>
                </a:rPr>
                <a:t>Root DNS Servers</a:t>
              </a:r>
            </a:p>
          </p:txBody>
        </p:sp>
        <p:sp>
          <p:nvSpPr>
            <p:cNvPr id="81928" name="Text Box 4"/>
            <p:cNvSpPr txBox="1">
              <a:spLocks noChangeArrowheads="1"/>
            </p:cNvSpPr>
            <p:nvPr/>
          </p:nvSpPr>
          <p:spPr bwMode="auto">
            <a:xfrm>
              <a:off x="528" y="1344"/>
              <a:ext cx="1325" cy="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charset="0"/>
                </a:rPr>
                <a:t>com DNS servers</a:t>
              </a:r>
            </a:p>
          </p:txBody>
        </p:sp>
        <p:sp>
          <p:nvSpPr>
            <p:cNvPr id="81929" name="Text Box 5"/>
            <p:cNvSpPr txBox="1">
              <a:spLocks noChangeArrowheads="1"/>
            </p:cNvSpPr>
            <p:nvPr/>
          </p:nvSpPr>
          <p:spPr bwMode="auto">
            <a:xfrm>
              <a:off x="2304" y="1296"/>
              <a:ext cx="1257" cy="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charset="0"/>
                </a:rPr>
                <a:t>org DNS servers</a:t>
              </a:r>
            </a:p>
          </p:txBody>
        </p:sp>
        <p:sp>
          <p:nvSpPr>
            <p:cNvPr id="81930" name="Text Box 6"/>
            <p:cNvSpPr txBox="1">
              <a:spLocks noChangeArrowheads="1"/>
            </p:cNvSpPr>
            <p:nvPr/>
          </p:nvSpPr>
          <p:spPr bwMode="auto">
            <a:xfrm>
              <a:off x="4032" y="1296"/>
              <a:ext cx="1291" cy="2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charset="0"/>
                </a:rPr>
                <a:t>edu DNS servers</a:t>
              </a:r>
            </a:p>
          </p:txBody>
        </p:sp>
        <p:sp>
          <p:nvSpPr>
            <p:cNvPr id="81931" name="Line 7"/>
            <p:cNvSpPr>
              <a:spLocks noChangeShapeType="1"/>
            </p:cNvSpPr>
            <p:nvPr/>
          </p:nvSpPr>
          <p:spPr bwMode="auto">
            <a:xfrm flipH="1">
              <a:off x="1344" y="864"/>
              <a:ext cx="1392" cy="43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32" name="Line 8"/>
            <p:cNvSpPr>
              <a:spLocks noChangeShapeType="1"/>
            </p:cNvSpPr>
            <p:nvPr/>
          </p:nvSpPr>
          <p:spPr bwMode="auto">
            <a:xfrm>
              <a:off x="2928" y="816"/>
              <a:ext cx="0" cy="48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33" name="Line 9"/>
            <p:cNvSpPr>
              <a:spLocks noChangeShapeType="1"/>
            </p:cNvSpPr>
            <p:nvPr/>
          </p:nvSpPr>
          <p:spPr bwMode="auto">
            <a:xfrm>
              <a:off x="3168" y="864"/>
              <a:ext cx="1440" cy="4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34" name="Text Box 10"/>
            <p:cNvSpPr txBox="1">
              <a:spLocks noChangeArrowheads="1"/>
            </p:cNvSpPr>
            <p:nvPr/>
          </p:nvSpPr>
          <p:spPr bwMode="auto">
            <a:xfrm>
              <a:off x="3878" y="1752"/>
              <a:ext cx="99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charset="0"/>
                </a:rPr>
                <a:t>poly.edu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charset="0"/>
                </a:rPr>
                <a:t>DNS servers</a:t>
              </a:r>
            </a:p>
          </p:txBody>
        </p:sp>
        <p:sp>
          <p:nvSpPr>
            <p:cNvPr id="81935" name="Text Box 11"/>
            <p:cNvSpPr txBox="1">
              <a:spLocks noChangeArrowheads="1"/>
            </p:cNvSpPr>
            <p:nvPr/>
          </p:nvSpPr>
          <p:spPr bwMode="auto">
            <a:xfrm>
              <a:off x="4742" y="1752"/>
              <a:ext cx="99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charset="0"/>
                </a:rPr>
                <a:t>umass.edu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charset="0"/>
                </a:rPr>
                <a:t>DNS servers</a:t>
              </a:r>
            </a:p>
          </p:txBody>
        </p:sp>
        <p:sp>
          <p:nvSpPr>
            <p:cNvPr id="81936" name="Line 12"/>
            <p:cNvSpPr>
              <a:spLocks noChangeShapeType="1"/>
            </p:cNvSpPr>
            <p:nvPr/>
          </p:nvSpPr>
          <p:spPr bwMode="auto">
            <a:xfrm flipH="1">
              <a:off x="4224" y="1536"/>
              <a:ext cx="336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37" name="Line 13"/>
            <p:cNvSpPr>
              <a:spLocks noChangeShapeType="1"/>
            </p:cNvSpPr>
            <p:nvPr/>
          </p:nvSpPr>
          <p:spPr bwMode="auto">
            <a:xfrm>
              <a:off x="4848" y="1536"/>
              <a:ext cx="288" cy="2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38" name="Text Box 14"/>
            <p:cNvSpPr txBox="1">
              <a:spLocks noChangeArrowheads="1"/>
            </p:cNvSpPr>
            <p:nvPr/>
          </p:nvSpPr>
          <p:spPr bwMode="auto">
            <a:xfrm>
              <a:off x="230" y="1848"/>
              <a:ext cx="992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charset="0"/>
                </a:rPr>
                <a:t>yahoo.com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>
                  <a:latin typeface="Arial" charset="0"/>
                </a:rPr>
                <a:t>DNS servers</a:t>
              </a:r>
            </a:p>
          </p:txBody>
        </p:sp>
        <p:sp>
          <p:nvSpPr>
            <p:cNvPr id="81939" name="Text Box 15"/>
            <p:cNvSpPr txBox="1">
              <a:spLocks noChangeArrowheads="1"/>
            </p:cNvSpPr>
            <p:nvPr/>
          </p:nvSpPr>
          <p:spPr bwMode="auto">
            <a:xfrm>
              <a:off x="1248" y="1872"/>
              <a:ext cx="1001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>
                  <a:latin typeface="Arial" charset="0"/>
                </a:rPr>
                <a:t>amazon.com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>
                  <a:latin typeface="Arial" charset="0"/>
                </a:rPr>
                <a:t>DNS servers</a:t>
              </a:r>
            </a:p>
          </p:txBody>
        </p:sp>
        <p:sp>
          <p:nvSpPr>
            <p:cNvPr id="81940" name="Line 16"/>
            <p:cNvSpPr>
              <a:spLocks noChangeShapeType="1"/>
            </p:cNvSpPr>
            <p:nvPr/>
          </p:nvSpPr>
          <p:spPr bwMode="auto">
            <a:xfrm flipH="1">
              <a:off x="768" y="1584"/>
              <a:ext cx="192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41" name="Line 17"/>
            <p:cNvSpPr>
              <a:spLocks noChangeShapeType="1"/>
            </p:cNvSpPr>
            <p:nvPr/>
          </p:nvSpPr>
          <p:spPr bwMode="auto">
            <a:xfrm>
              <a:off x="1392" y="1584"/>
              <a:ext cx="24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942" name="Text Box 18"/>
            <p:cNvSpPr txBox="1">
              <a:spLocks noChangeArrowheads="1"/>
            </p:cNvSpPr>
            <p:nvPr/>
          </p:nvSpPr>
          <p:spPr bwMode="auto">
            <a:xfrm>
              <a:off x="2534" y="1799"/>
              <a:ext cx="993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>
                  <a:latin typeface="Arial" charset="0"/>
                </a:rPr>
                <a:t>pbs.org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>
                  <a:latin typeface="Arial" charset="0"/>
                </a:rPr>
                <a:t>DNS servers</a:t>
              </a:r>
            </a:p>
          </p:txBody>
        </p:sp>
        <p:sp>
          <p:nvSpPr>
            <p:cNvPr id="81943" name="Line 19"/>
            <p:cNvSpPr>
              <a:spLocks noChangeShapeType="1"/>
            </p:cNvSpPr>
            <p:nvPr/>
          </p:nvSpPr>
          <p:spPr bwMode="auto">
            <a:xfrm>
              <a:off x="2928" y="1536"/>
              <a:ext cx="0" cy="2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1925" name="Rectangle 20"/>
          <p:cNvSpPr>
            <a:spLocks noGrp="1" noChangeArrowheads="1"/>
          </p:cNvSpPr>
          <p:nvPr>
            <p:ph type="title"/>
          </p:nvPr>
        </p:nvSpPr>
        <p:spPr>
          <a:xfrm>
            <a:off x="-108520" y="0"/>
            <a:ext cx="9252520" cy="1143000"/>
          </a:xfrm>
        </p:spPr>
        <p:txBody>
          <a:bodyPr/>
          <a:lstStyle/>
          <a:p>
            <a:r>
              <a:rPr lang="en-US" sz="4000" dirty="0" smtClean="0"/>
              <a:t>Distributed, Hierarchical Database</a:t>
            </a:r>
          </a:p>
        </p:txBody>
      </p:sp>
      <p:sp>
        <p:nvSpPr>
          <p:cNvPr id="81926" name="Rectangle 2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-36512" y="3784302"/>
            <a:ext cx="9433048" cy="2525018"/>
          </a:xfrm>
        </p:spPr>
        <p:txBody>
          <a:bodyPr/>
          <a:lstStyle/>
          <a:p>
            <a:pPr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Example: Client wants IP for </a:t>
            </a:r>
            <a:r>
              <a:rPr lang="en-US" sz="24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www.amazon.com</a:t>
            </a:r>
            <a:r>
              <a:rPr lang="en-US" sz="2400" dirty="0" smtClean="0">
                <a:solidFill>
                  <a:srgbClr val="800000"/>
                </a:solidFill>
              </a:rPr>
              <a:t> {1</a:t>
            </a:r>
            <a:r>
              <a:rPr lang="en-US" sz="2400" baseline="30000" dirty="0" smtClean="0">
                <a:solidFill>
                  <a:srgbClr val="800000"/>
                </a:solidFill>
              </a:rPr>
              <a:t>st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err="1" smtClean="0">
                <a:solidFill>
                  <a:srgbClr val="800000"/>
                </a:solidFill>
              </a:rPr>
              <a:t>approx</a:t>
            </a:r>
            <a:r>
              <a:rPr lang="en-US" sz="2400" dirty="0" smtClean="0">
                <a:solidFill>
                  <a:srgbClr val="800000"/>
                </a:solidFill>
              </a:rPr>
              <a:t>:}</a:t>
            </a:r>
          </a:p>
          <a:p>
            <a:r>
              <a:rPr lang="en-US" sz="2400" dirty="0" smtClean="0"/>
              <a:t>client queries a root server to find </a:t>
            </a:r>
            <a:r>
              <a:rPr lang="en-US" sz="2400" dirty="0" smtClean="0">
                <a:solidFill>
                  <a:srgbClr val="0033CC"/>
                </a:solidFill>
              </a:rPr>
              <a:t>.</a:t>
            </a:r>
            <a:r>
              <a:rPr lang="en-US" sz="24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com</a:t>
            </a:r>
            <a:r>
              <a:rPr lang="en-US" sz="2400" dirty="0" smtClean="0">
                <a:solidFill>
                  <a:srgbClr val="0033CC"/>
                </a:solidFill>
              </a:rPr>
              <a:t> </a:t>
            </a:r>
            <a:r>
              <a:rPr lang="en-US" sz="2400" dirty="0" smtClean="0"/>
              <a:t>DNS server</a:t>
            </a:r>
          </a:p>
          <a:p>
            <a:r>
              <a:rPr lang="en-US" sz="2400" dirty="0" smtClean="0"/>
              <a:t>client queries </a:t>
            </a:r>
            <a:r>
              <a:rPr lang="en-US" sz="24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.com </a:t>
            </a:r>
            <a:r>
              <a:rPr lang="en-US" sz="2400" dirty="0" smtClean="0"/>
              <a:t>DNS server to get </a:t>
            </a:r>
            <a:r>
              <a:rPr lang="en-US" sz="24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amazon.com</a:t>
            </a:r>
            <a:r>
              <a:rPr lang="en-US" sz="2400" dirty="0" smtClean="0"/>
              <a:t> DNS server</a:t>
            </a:r>
          </a:p>
          <a:p>
            <a:r>
              <a:rPr lang="en-US" sz="2400" dirty="0" smtClean="0"/>
              <a:t>client queries </a:t>
            </a:r>
            <a:r>
              <a:rPr lang="en-US" sz="24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amazon.com</a:t>
            </a:r>
            <a:r>
              <a:rPr lang="en-US" sz="2400" dirty="0" smtClean="0"/>
              <a:t> DNS server to get IP address for </a:t>
            </a:r>
            <a:r>
              <a:rPr lang="en-US" sz="24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www.amazon.com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DNS</a:t>
            </a:r>
            <a:endParaRPr lang="en-US" dirty="0">
              <a:solidFill>
                <a:srgbClr val="800000"/>
              </a:solidFill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AD1B45-7B26-434E-8F8E-AE17B70DE53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62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4624"/>
            <a:ext cx="7772400" cy="926976"/>
          </a:xfrm>
        </p:spPr>
        <p:txBody>
          <a:bodyPr/>
          <a:lstStyle/>
          <a:p>
            <a:r>
              <a:rPr lang="en-US" dirty="0" smtClean="0"/>
              <a:t>DNS: Root Name Servers</a:t>
            </a:r>
          </a:p>
        </p:txBody>
      </p:sp>
      <p:sp>
        <p:nvSpPr>
          <p:cNvPr id="8294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536" y="1052736"/>
            <a:ext cx="8478837" cy="4648200"/>
          </a:xfrm>
        </p:spPr>
        <p:txBody>
          <a:bodyPr/>
          <a:lstStyle/>
          <a:p>
            <a:r>
              <a:rPr lang="en-US" sz="2000" dirty="0" smtClean="0"/>
              <a:t>Contacted by local name server that can not resolve name</a:t>
            </a:r>
          </a:p>
          <a:p>
            <a:r>
              <a:rPr lang="en-US" sz="2000" dirty="0" smtClean="0"/>
              <a:t>Root name server:</a:t>
            </a:r>
          </a:p>
          <a:p>
            <a:pPr lvl="1"/>
            <a:r>
              <a:rPr lang="en-US" sz="2000" dirty="0" smtClean="0"/>
              <a:t>Contacts authoritative name server if name mapping not known</a:t>
            </a:r>
          </a:p>
          <a:p>
            <a:pPr lvl="1"/>
            <a:r>
              <a:rPr lang="en-US" sz="2000" dirty="0" smtClean="0"/>
              <a:t>Gets mapping</a:t>
            </a:r>
          </a:p>
          <a:p>
            <a:pPr lvl="1"/>
            <a:r>
              <a:rPr lang="en-US" sz="2000" dirty="0" smtClean="0"/>
              <a:t>Returns mapping to local name server</a:t>
            </a:r>
          </a:p>
        </p:txBody>
      </p:sp>
      <p:sp>
        <p:nvSpPr>
          <p:cNvPr id="82950" name="Rectangle 20"/>
          <p:cNvSpPr>
            <a:spLocks noChangeArrowheads="1"/>
          </p:cNvSpPr>
          <p:nvPr/>
        </p:nvSpPr>
        <p:spPr bwMode="auto">
          <a:xfrm>
            <a:off x="6289923" y="4710336"/>
            <a:ext cx="2681287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/>
          <a:lstStyle/>
          <a:p>
            <a:pPr marL="342900" indent="-342900" algn="l"/>
            <a:r>
              <a:rPr lang="en-US" sz="2000" dirty="0">
                <a:latin typeface="+mn-lt"/>
              </a:rPr>
              <a:t>    </a:t>
            </a:r>
            <a:r>
              <a:rPr lang="en-US" sz="2000" dirty="0">
                <a:solidFill>
                  <a:srgbClr val="009900"/>
                </a:solidFill>
                <a:latin typeface="+mn-lt"/>
              </a:rPr>
              <a:t>13 root </a:t>
            </a:r>
            <a:r>
              <a:rPr lang="en-US" sz="2000" dirty="0" smtClean="0">
                <a:solidFill>
                  <a:srgbClr val="009900"/>
                </a:solidFill>
                <a:latin typeface="+mn-lt"/>
              </a:rPr>
              <a:t>name servers worldwide </a:t>
            </a:r>
          </a:p>
          <a:p>
            <a:pPr marL="342900" indent="-342900" algn="l"/>
            <a:r>
              <a:rPr lang="en-US" sz="2000" dirty="0">
                <a:solidFill>
                  <a:srgbClr val="009900"/>
                </a:solidFill>
                <a:latin typeface="+mn-lt"/>
              </a:rPr>
              <a:t> </a:t>
            </a:r>
            <a:r>
              <a:rPr lang="en-US" sz="2000" dirty="0" smtClean="0">
                <a:solidFill>
                  <a:srgbClr val="009900"/>
                </a:solidFill>
                <a:latin typeface="+mn-lt"/>
              </a:rPr>
              <a:t>(  (a-m)</a:t>
            </a:r>
            <a:endParaRPr lang="en-US" dirty="0">
              <a:solidFill>
                <a:srgbClr val="009900"/>
              </a:solidFill>
              <a:latin typeface="+mn-lt"/>
            </a:endParaRPr>
          </a:p>
        </p:txBody>
      </p:sp>
      <p:sp>
        <p:nvSpPr>
          <p:cNvPr id="82951" name="AutoShape 22"/>
          <p:cNvSpPr>
            <a:spLocks noChangeAspect="1" noChangeArrowheads="1"/>
          </p:cNvSpPr>
          <p:nvPr/>
        </p:nvSpPr>
        <p:spPr bwMode="auto">
          <a:xfrm>
            <a:off x="827336" y="3303811"/>
            <a:ext cx="5784850" cy="297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82952" name="Picture 23" descr="world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8136" y="4100736"/>
            <a:ext cx="4319587" cy="217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953" name="Freeform 24"/>
          <p:cNvSpPr>
            <a:spLocks/>
          </p:cNvSpPr>
          <p:nvPr/>
        </p:nvSpPr>
        <p:spPr bwMode="auto">
          <a:xfrm>
            <a:off x="2525961" y="3448274"/>
            <a:ext cx="642937" cy="1235075"/>
          </a:xfrm>
          <a:custGeom>
            <a:avLst/>
            <a:gdLst>
              <a:gd name="T0" fmla="*/ 0 w 963"/>
              <a:gd name="T1" fmla="*/ 0 h 1893"/>
              <a:gd name="T2" fmla="*/ 0 w 963"/>
              <a:gd name="T3" fmla="*/ 930 h 1893"/>
              <a:gd name="T4" fmla="*/ 963 w 963"/>
              <a:gd name="T5" fmla="*/ 1893 h 1893"/>
              <a:gd name="T6" fmla="*/ 0 60000 65536"/>
              <a:gd name="T7" fmla="*/ 0 60000 65536"/>
              <a:gd name="T8" fmla="*/ 0 60000 65536"/>
              <a:gd name="T9" fmla="*/ 0 w 963"/>
              <a:gd name="T10" fmla="*/ 0 h 1893"/>
              <a:gd name="T11" fmla="*/ 963 w 963"/>
              <a:gd name="T12" fmla="*/ 1893 h 18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63" h="1893">
                <a:moveTo>
                  <a:pt x="0" y="0"/>
                </a:moveTo>
                <a:lnTo>
                  <a:pt x="0" y="930"/>
                </a:lnTo>
                <a:lnTo>
                  <a:pt x="963" y="1893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954" name="Text Box 25"/>
          <p:cNvSpPr txBox="1">
            <a:spLocks noChangeArrowheads="1"/>
          </p:cNvSpPr>
          <p:nvPr/>
        </p:nvSpPr>
        <p:spPr bwMode="auto">
          <a:xfrm>
            <a:off x="1047998" y="5377086"/>
            <a:ext cx="20240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323" tIns="35662" rIns="71323" bIns="35662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  <a:latin typeface="Arial" charset="0"/>
              </a:rPr>
              <a:t>b USC-ISI Marina del Rey, CA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  <a:latin typeface="Arial" charset="0"/>
              </a:rPr>
              <a:t>l  ICANN Los Angeles, CA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82955" name="Freeform 26"/>
          <p:cNvSpPr>
            <a:spLocks/>
          </p:cNvSpPr>
          <p:nvPr/>
        </p:nvSpPr>
        <p:spPr bwMode="auto">
          <a:xfrm>
            <a:off x="1873498" y="4835749"/>
            <a:ext cx="762000" cy="546100"/>
          </a:xfrm>
          <a:custGeom>
            <a:avLst/>
            <a:gdLst>
              <a:gd name="T0" fmla="*/ 0 w 582"/>
              <a:gd name="T1" fmla="*/ 426 h 426"/>
              <a:gd name="T2" fmla="*/ 582 w 582"/>
              <a:gd name="T3" fmla="*/ 0 h 426"/>
              <a:gd name="T4" fmla="*/ 0 60000 65536"/>
              <a:gd name="T5" fmla="*/ 0 60000 65536"/>
              <a:gd name="T6" fmla="*/ 0 w 582"/>
              <a:gd name="T7" fmla="*/ 0 h 426"/>
              <a:gd name="T8" fmla="*/ 582 w 582"/>
              <a:gd name="T9" fmla="*/ 426 h 4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82" h="426">
                <a:moveTo>
                  <a:pt x="0" y="426"/>
                </a:moveTo>
                <a:lnTo>
                  <a:pt x="582" y="0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956" name="Text Box 27"/>
          <p:cNvSpPr txBox="1">
            <a:spLocks noChangeArrowheads="1"/>
          </p:cNvSpPr>
          <p:nvPr/>
        </p:nvSpPr>
        <p:spPr bwMode="auto">
          <a:xfrm>
            <a:off x="551111" y="4056286"/>
            <a:ext cx="19494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323" tIns="35662" rIns="71323" bIns="35662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  <a:latin typeface="Arial" charset="0"/>
              </a:rPr>
              <a:t>e NASA Mt View, CA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  <a:latin typeface="Arial" charset="0"/>
              </a:rPr>
              <a:t>f  Internet Software C. Palo</a:t>
            </a:r>
            <a:r>
              <a:rPr lang="en-US" sz="900">
                <a:solidFill>
                  <a:srgbClr val="000000"/>
                </a:solidFill>
                <a:latin typeface="Arial" charset="0"/>
              </a:rPr>
              <a:t> Alto, CA (and 36 other locations)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82957" name="Freeform 28"/>
          <p:cNvSpPr>
            <a:spLocks/>
          </p:cNvSpPr>
          <p:nvPr/>
        </p:nvSpPr>
        <p:spPr bwMode="auto">
          <a:xfrm flipV="1">
            <a:off x="1770311" y="4591274"/>
            <a:ext cx="817562" cy="184150"/>
          </a:xfrm>
          <a:custGeom>
            <a:avLst/>
            <a:gdLst>
              <a:gd name="T0" fmla="*/ 0 w 582"/>
              <a:gd name="T1" fmla="*/ 426 h 426"/>
              <a:gd name="T2" fmla="*/ 582 w 582"/>
              <a:gd name="T3" fmla="*/ 0 h 426"/>
              <a:gd name="T4" fmla="*/ 0 60000 65536"/>
              <a:gd name="T5" fmla="*/ 0 60000 65536"/>
              <a:gd name="T6" fmla="*/ 0 w 582"/>
              <a:gd name="T7" fmla="*/ 0 h 426"/>
              <a:gd name="T8" fmla="*/ 582 w 582"/>
              <a:gd name="T9" fmla="*/ 426 h 42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82" h="426">
                <a:moveTo>
                  <a:pt x="0" y="426"/>
                </a:moveTo>
                <a:lnTo>
                  <a:pt x="582" y="0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958" name="Text Box 29"/>
          <p:cNvSpPr txBox="1">
            <a:spLocks noChangeArrowheads="1"/>
          </p:cNvSpPr>
          <p:nvPr/>
        </p:nvSpPr>
        <p:spPr bwMode="auto">
          <a:xfrm>
            <a:off x="4643686" y="3695924"/>
            <a:ext cx="1997075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323" tIns="35662" rIns="71323" bIns="35662"/>
          <a:lstStyle/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  <a:latin typeface="Arial" charset="0"/>
              </a:rPr>
              <a:t>i </a:t>
            </a:r>
            <a:r>
              <a:rPr lang="en-US" sz="1000">
                <a:latin typeface="Arial" charset="0"/>
              </a:rPr>
              <a:t>Autonomica,</a:t>
            </a:r>
            <a:r>
              <a:rPr lang="en-US" sz="1000">
                <a:solidFill>
                  <a:srgbClr val="000000"/>
                </a:solidFill>
                <a:latin typeface="Arial" charset="0"/>
              </a:rPr>
              <a:t> Stockholm (plus     28 other locations)</a:t>
            </a:r>
          </a:p>
        </p:txBody>
      </p:sp>
      <p:sp>
        <p:nvSpPr>
          <p:cNvPr id="82959" name="Freeform 30"/>
          <p:cNvSpPr>
            <a:spLocks/>
          </p:cNvSpPr>
          <p:nvPr/>
        </p:nvSpPr>
        <p:spPr bwMode="auto">
          <a:xfrm>
            <a:off x="4278561" y="3791174"/>
            <a:ext cx="446087" cy="654050"/>
          </a:xfrm>
          <a:custGeom>
            <a:avLst/>
            <a:gdLst>
              <a:gd name="T0" fmla="*/ 666 w 666"/>
              <a:gd name="T1" fmla="*/ 0 h 1005"/>
              <a:gd name="T2" fmla="*/ 0 w 666"/>
              <a:gd name="T3" fmla="*/ 1005 h 1005"/>
              <a:gd name="T4" fmla="*/ 0 60000 65536"/>
              <a:gd name="T5" fmla="*/ 0 60000 65536"/>
              <a:gd name="T6" fmla="*/ 0 w 666"/>
              <a:gd name="T7" fmla="*/ 0 h 1005"/>
              <a:gd name="T8" fmla="*/ 666 w 666"/>
              <a:gd name="T9" fmla="*/ 1005 h 100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66" h="1005">
                <a:moveTo>
                  <a:pt x="666" y="0"/>
                </a:moveTo>
                <a:lnTo>
                  <a:pt x="0" y="1005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960" name="Text Box 31"/>
          <p:cNvSpPr txBox="1">
            <a:spLocks noChangeArrowheads="1"/>
          </p:cNvSpPr>
          <p:nvPr/>
        </p:nvSpPr>
        <p:spPr bwMode="auto">
          <a:xfrm>
            <a:off x="4680198" y="3406999"/>
            <a:ext cx="2519363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323" tIns="35662" rIns="71323" bIns="35662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  <a:latin typeface="Arial" charset="0"/>
              </a:rPr>
              <a:t>k RIPE London (also 16 other locations)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82961" name="Freeform 32"/>
          <p:cNvSpPr>
            <a:spLocks/>
          </p:cNvSpPr>
          <p:nvPr/>
        </p:nvSpPr>
        <p:spPr bwMode="auto">
          <a:xfrm>
            <a:off x="4097586" y="3584799"/>
            <a:ext cx="615950" cy="946150"/>
          </a:xfrm>
          <a:custGeom>
            <a:avLst/>
            <a:gdLst>
              <a:gd name="T0" fmla="*/ 922 w 922"/>
              <a:gd name="T1" fmla="*/ 0 h 1448"/>
              <a:gd name="T2" fmla="*/ 0 w 922"/>
              <a:gd name="T3" fmla="*/ 1448 h 1448"/>
              <a:gd name="T4" fmla="*/ 0 60000 65536"/>
              <a:gd name="T5" fmla="*/ 0 60000 65536"/>
              <a:gd name="T6" fmla="*/ 0 w 922"/>
              <a:gd name="T7" fmla="*/ 0 h 1448"/>
              <a:gd name="T8" fmla="*/ 922 w 922"/>
              <a:gd name="T9" fmla="*/ 1448 h 144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922" h="1448">
                <a:moveTo>
                  <a:pt x="922" y="0"/>
                </a:moveTo>
                <a:lnTo>
                  <a:pt x="0" y="1448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962" name="Text Box 33"/>
          <p:cNvSpPr txBox="1">
            <a:spLocks noChangeArrowheads="1"/>
          </p:cNvSpPr>
          <p:nvPr/>
        </p:nvSpPr>
        <p:spPr bwMode="auto">
          <a:xfrm>
            <a:off x="6083548" y="4002311"/>
            <a:ext cx="1766888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323" tIns="35662" rIns="71323" bIns="35662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>
                <a:solidFill>
                  <a:srgbClr val="000000"/>
                </a:solidFill>
                <a:latin typeface="Arial" charset="0"/>
              </a:rPr>
              <a:t>m WIDE Tokyo (also Seoul, Paris, SF)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82963" name="Freeform 34"/>
          <p:cNvSpPr>
            <a:spLocks/>
          </p:cNvSpPr>
          <p:nvPr/>
        </p:nvSpPr>
        <p:spPr bwMode="auto">
          <a:xfrm>
            <a:off x="5921623" y="4321399"/>
            <a:ext cx="400050" cy="431800"/>
          </a:xfrm>
          <a:custGeom>
            <a:avLst/>
            <a:gdLst>
              <a:gd name="T0" fmla="*/ 252 w 252"/>
              <a:gd name="T1" fmla="*/ 0 h 462"/>
              <a:gd name="T2" fmla="*/ 0 w 252"/>
              <a:gd name="T3" fmla="*/ 462 h 462"/>
              <a:gd name="T4" fmla="*/ 0 60000 65536"/>
              <a:gd name="T5" fmla="*/ 0 60000 65536"/>
              <a:gd name="T6" fmla="*/ 0 w 252"/>
              <a:gd name="T7" fmla="*/ 0 h 462"/>
              <a:gd name="T8" fmla="*/ 252 w 252"/>
              <a:gd name="T9" fmla="*/ 462 h 46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2" h="462">
                <a:moveTo>
                  <a:pt x="252" y="0"/>
                </a:moveTo>
                <a:lnTo>
                  <a:pt x="0" y="462"/>
                </a:lnTo>
              </a:path>
            </a:pathLst>
          </a:cu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964" name="Text Box 35"/>
          <p:cNvSpPr txBox="1">
            <a:spLocks noChangeArrowheads="1"/>
          </p:cNvSpPr>
          <p:nvPr/>
        </p:nvSpPr>
        <p:spPr bwMode="auto">
          <a:xfrm>
            <a:off x="2508498" y="3089499"/>
            <a:ext cx="2598738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1323" tIns="35662" rIns="71323" bIns="35662"/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Arial" charset="0"/>
              </a:rPr>
              <a:t>a </a:t>
            </a:r>
            <a:r>
              <a:rPr lang="en-US" sz="1000" dirty="0" err="1">
                <a:solidFill>
                  <a:srgbClr val="000000"/>
                </a:solidFill>
                <a:latin typeface="Arial" charset="0"/>
              </a:rPr>
              <a:t>Verisign</a:t>
            </a:r>
            <a:r>
              <a:rPr lang="en-US" sz="1000" dirty="0">
                <a:solidFill>
                  <a:srgbClr val="000000"/>
                </a:solidFill>
                <a:latin typeface="Arial" charset="0"/>
              </a:rPr>
              <a:t>, Dulles, VA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Arial" charset="0"/>
              </a:rPr>
              <a:t>c Cogent, Herndon, VA (also LA)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Arial" charset="0"/>
              </a:rPr>
              <a:t>d U Maryland College Park, MD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Arial" charset="0"/>
              </a:rPr>
              <a:t>g US </a:t>
            </a:r>
            <a:r>
              <a:rPr lang="en-US" sz="1000" dirty="0" err="1">
                <a:solidFill>
                  <a:srgbClr val="000000"/>
                </a:solidFill>
                <a:latin typeface="Arial" charset="0"/>
              </a:rPr>
              <a:t>DoD</a:t>
            </a:r>
            <a:r>
              <a:rPr lang="en-US" sz="1000" dirty="0">
                <a:solidFill>
                  <a:srgbClr val="000000"/>
                </a:solidFill>
                <a:latin typeface="Arial" charset="0"/>
              </a:rPr>
              <a:t> Vienna, VA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Arial" charset="0"/>
              </a:rPr>
              <a:t>h ARL Aberdeen, MD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sz="900" dirty="0">
                <a:solidFill>
                  <a:srgbClr val="000000"/>
                </a:solidFill>
                <a:latin typeface="Arial" charset="0"/>
              </a:rPr>
              <a:t>j  </a:t>
            </a:r>
            <a:r>
              <a:rPr lang="en-US" sz="900" dirty="0" err="1">
                <a:solidFill>
                  <a:srgbClr val="000000"/>
                </a:solidFill>
                <a:latin typeface="Arial" charset="0"/>
              </a:rPr>
              <a:t>Verisign</a:t>
            </a:r>
            <a:r>
              <a:rPr lang="en-US" sz="900" dirty="0">
                <a:solidFill>
                  <a:srgbClr val="000000"/>
                </a:solidFill>
                <a:latin typeface="Arial" charset="0"/>
              </a:rPr>
              <a:t>, ( 21 locations)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dirty="0">
              <a:latin typeface="Times New Roman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Computer Networks   </a:t>
            </a:r>
            <a:r>
              <a:rPr lang="en-US" smtClean="0">
                <a:solidFill>
                  <a:srgbClr val="800000"/>
                </a:solidFill>
              </a:rPr>
              <a:t>DNS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708865F-D8BA-461E-B4C5-2BCB8287721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79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Top-Level Domain (TLD)</a:t>
            </a:r>
          </a:p>
        </p:txBody>
      </p:sp>
      <p:sp>
        <p:nvSpPr>
          <p:cNvPr id="839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124744"/>
            <a:ext cx="815975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dirty="0" smtClean="0">
                <a:solidFill>
                  <a:srgbClr val="800000"/>
                </a:solidFill>
              </a:rPr>
              <a:t>Top-level domain (TLD) servers:</a:t>
            </a:r>
          </a:p>
          <a:p>
            <a:pPr lvl="1">
              <a:lnSpc>
                <a:spcPct val="90000"/>
              </a:lnSpc>
            </a:pPr>
            <a:r>
              <a:rPr lang="en-US" sz="3600" dirty="0" smtClean="0"/>
              <a:t>Responsible for </a:t>
            </a:r>
            <a:r>
              <a:rPr lang="en-US" sz="36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com</a:t>
            </a: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6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org</a:t>
            </a: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6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net</a:t>
            </a: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600" dirty="0" err="1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edu</a:t>
            </a:r>
            <a:r>
              <a:rPr lang="en-US" sz="3600" dirty="0" smtClean="0"/>
              <a:t>, etc, and all top-level country domains such as </a:t>
            </a:r>
            <a:r>
              <a:rPr lang="en-US" sz="3600" dirty="0" err="1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uk</a:t>
            </a: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600" dirty="0" err="1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fr</a:t>
            </a: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600" dirty="0" err="1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ca</a:t>
            </a:r>
            <a:r>
              <a:rPr lang="en-US" sz="3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and </a:t>
            </a:r>
            <a:r>
              <a:rPr lang="en-US" sz="3600" dirty="0" err="1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jp</a:t>
            </a:r>
            <a:r>
              <a:rPr lang="en-US" sz="36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.</a:t>
            </a:r>
            <a:endParaRPr lang="en-US" sz="3600" dirty="0" smtClean="0">
              <a:solidFill>
                <a:srgbClr val="0033CC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3600" dirty="0" smtClean="0"/>
              <a:t>Network Solutions maintains servers for </a:t>
            </a:r>
            <a:r>
              <a:rPr lang="en-US" sz="36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com</a:t>
            </a: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600" dirty="0" smtClean="0"/>
              <a:t>TLD.</a:t>
            </a:r>
          </a:p>
          <a:p>
            <a:pPr lvl="1">
              <a:lnSpc>
                <a:spcPct val="90000"/>
              </a:lnSpc>
            </a:pPr>
            <a:r>
              <a:rPr lang="en-US" sz="3600" dirty="0" err="1" smtClean="0"/>
              <a:t>Educause</a:t>
            </a:r>
            <a:r>
              <a:rPr lang="en-US" sz="3600" dirty="0" smtClean="0"/>
              <a:t> for </a:t>
            </a:r>
            <a:r>
              <a:rPr lang="en-US" sz="3600" dirty="0" err="1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edu</a:t>
            </a:r>
            <a:r>
              <a:rPr lang="en-US" sz="3600" dirty="0" smtClean="0"/>
              <a:t> TLD</a:t>
            </a:r>
            <a:r>
              <a:rPr lang="en-US" sz="3600" dirty="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en-US" sz="3600" dirty="0" smtClean="0"/>
              <a:t>VeriSign for </a:t>
            </a:r>
            <a:r>
              <a:rPr lang="en-US" sz="3600" dirty="0" smtClean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net</a:t>
            </a:r>
            <a:r>
              <a:rPr lang="en-US" sz="3600" dirty="0" smtClean="0">
                <a:solidFill>
                  <a:srgbClr val="0033CC"/>
                </a:solidFill>
              </a:rPr>
              <a:t> </a:t>
            </a:r>
            <a:r>
              <a:rPr lang="en-US" sz="3600" dirty="0" smtClean="0"/>
              <a:t>TLD.</a:t>
            </a:r>
            <a:endParaRPr lang="en-US" sz="3600" dirty="0" smtClean="0"/>
          </a:p>
          <a:p>
            <a:pPr marL="457200" lvl="1" indent="0">
              <a:lnSpc>
                <a:spcPct val="90000"/>
              </a:lnSpc>
              <a:buNone/>
            </a:pPr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Computer Networks   </a:t>
            </a:r>
            <a:r>
              <a:rPr lang="en-US" dirty="0" smtClean="0">
                <a:solidFill>
                  <a:srgbClr val="800000"/>
                </a:solidFill>
              </a:rPr>
              <a:t>DNS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00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2919</TotalTime>
  <Words>1148</Words>
  <Application>Microsoft Office PowerPoint</Application>
  <PresentationFormat>On-screen Show (4:3)</PresentationFormat>
  <Paragraphs>242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Revised_Master</vt:lpstr>
      <vt:lpstr>Clip</vt:lpstr>
      <vt:lpstr>  Domain Name System (or Service) (DNS)   </vt:lpstr>
      <vt:lpstr>DNS Outline</vt:lpstr>
      <vt:lpstr>DNS: Domain Name System</vt:lpstr>
      <vt:lpstr>DNS</vt:lpstr>
      <vt:lpstr>DNS </vt:lpstr>
      <vt:lpstr>DNS</vt:lpstr>
      <vt:lpstr>Distributed, Hierarchical Database</vt:lpstr>
      <vt:lpstr>DNS: Root Name Servers</vt:lpstr>
      <vt:lpstr>Top-Level Domain (TLD)</vt:lpstr>
      <vt:lpstr>Authoritative Servers</vt:lpstr>
      <vt:lpstr>Local Name Server</vt:lpstr>
      <vt:lpstr>DNS Name Resolution Example</vt:lpstr>
      <vt:lpstr>DNS Name Resolution (example)</vt:lpstr>
      <vt:lpstr>DNS: Caching and Updating Records</vt:lpstr>
      <vt:lpstr>DNS Records</vt:lpstr>
      <vt:lpstr>DNS Protocol and Messages</vt:lpstr>
      <vt:lpstr>DNS Protocol and Messages</vt:lpstr>
      <vt:lpstr>Inserting records into DNS</vt:lpstr>
      <vt:lpstr>DNS Summary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Prof. Kinicki</cp:lastModifiedBy>
  <cp:revision>137</cp:revision>
  <dcterms:created xsi:type="dcterms:W3CDTF">2004-01-21T20:05:10Z</dcterms:created>
  <dcterms:modified xsi:type="dcterms:W3CDTF">2010-11-15T22:13:02Z</dcterms:modified>
</cp:coreProperties>
</file>