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5"/>
  </p:notesMasterIdLst>
  <p:handoutMasterIdLst>
    <p:handoutMasterId r:id="rId36"/>
  </p:handoutMasterIdLst>
  <p:sldIdLst>
    <p:sldId id="256" r:id="rId2"/>
    <p:sldId id="370" r:id="rId3"/>
    <p:sldId id="393" r:id="rId4"/>
    <p:sldId id="394" r:id="rId5"/>
    <p:sldId id="397" r:id="rId6"/>
    <p:sldId id="398" r:id="rId7"/>
    <p:sldId id="427" r:id="rId8"/>
    <p:sldId id="399" r:id="rId9"/>
    <p:sldId id="412" r:id="rId10"/>
    <p:sldId id="413" r:id="rId11"/>
    <p:sldId id="374" r:id="rId12"/>
    <p:sldId id="388" r:id="rId13"/>
    <p:sldId id="416" r:id="rId14"/>
    <p:sldId id="389" r:id="rId15"/>
    <p:sldId id="406" r:id="rId16"/>
    <p:sldId id="407" r:id="rId17"/>
    <p:sldId id="419" r:id="rId18"/>
    <p:sldId id="420" r:id="rId19"/>
    <p:sldId id="421" r:id="rId20"/>
    <p:sldId id="391" r:id="rId21"/>
    <p:sldId id="383" r:id="rId22"/>
    <p:sldId id="408" r:id="rId23"/>
    <p:sldId id="409" r:id="rId24"/>
    <p:sldId id="410" r:id="rId25"/>
    <p:sldId id="411" r:id="rId26"/>
    <p:sldId id="417" r:id="rId27"/>
    <p:sldId id="414" r:id="rId28"/>
    <p:sldId id="422" r:id="rId29"/>
    <p:sldId id="423" r:id="rId30"/>
    <p:sldId id="424" r:id="rId31"/>
    <p:sldId id="425" r:id="rId32"/>
    <p:sldId id="426" r:id="rId33"/>
    <p:sldId id="371" r:id="rId34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990000"/>
    <a:srgbClr val="FF6600"/>
    <a:srgbClr val="FFFF00"/>
    <a:srgbClr val="000000"/>
    <a:srgbClr val="990033"/>
    <a:srgbClr val="0033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8.xml"/><Relationship Id="rId2" Type="http://schemas.openxmlformats.org/officeDocument/2006/relationships/slide" Target="slides/slide6.xml"/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D18F0A25-D665-4A4A-BBF8-23815A2BD1EF}" type="slidenum">
              <a:rPr lang="en-US" sz="1200">
                <a:solidFill>
                  <a:schemeClr val="tx1"/>
                </a:solidFill>
              </a:rPr>
              <a:pPr/>
              <a:t>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9F5869-2153-40D0-9F36-6CBA9EAE7E75}" type="slidenum">
              <a:rPr lang="en-US" sz="1200" smtClean="0"/>
              <a:pPr/>
              <a:t>30</a:t>
            </a:fld>
            <a:endParaRPr lang="en-US" sz="1200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9DB18D8-05F7-4D86-ACAB-99FC47A106BC}" type="slidenum">
              <a:rPr lang="en-US" sz="1200" smtClean="0"/>
              <a:pPr/>
              <a:t>31</a:t>
            </a:fld>
            <a:endParaRPr lang="en-US" sz="1200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D63FDD2-6549-451C-86DF-C86CBAE539D4}" type="slidenum">
              <a:rPr lang="en-US" sz="1200" smtClean="0"/>
              <a:pPr/>
              <a:t>32</a:t>
            </a:fld>
            <a:endParaRPr lang="en-US" sz="1200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fld id="{428CA461-DB75-4E64-A83A-4BD0DA20235B}" type="slidenum">
              <a:rPr lang="en-US" sz="1200">
                <a:solidFill>
                  <a:schemeClr val="tx1"/>
                </a:solidFill>
              </a:rPr>
              <a:pPr/>
              <a:t>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F593DF-A572-4CE5-A0D2-B46B691DC7A3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638A3CA-5B02-4916-A4A0-9DF08895F6E6}" type="slidenum">
              <a:rPr lang="en-US" sz="1200" smtClean="0"/>
              <a:pPr/>
              <a:t>10</a:t>
            </a:fld>
            <a:endParaRPr lang="en-US" sz="1200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7A79D1-4938-41AC-A276-10B3457181F8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D95054-C091-4667-BCAD-D76EB42A6E58}" type="slidenum">
              <a:rPr lang="en-US" sz="1200" smtClean="0"/>
              <a:pPr/>
              <a:t>20</a:t>
            </a:fld>
            <a:endParaRPr lang="en-US" sz="1200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B2D5EDB-8007-4F42-9C99-DC709AB35AF4}" type="slidenum">
              <a:rPr lang="en-US" sz="1200" smtClean="0"/>
              <a:pPr/>
              <a:t>27</a:t>
            </a:fld>
            <a:endParaRPr lang="en-US" sz="120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B083D66-5788-49DE-802E-83A99CCB7BAB}" type="slidenum">
              <a:rPr lang="en-US" sz="1200" smtClean="0"/>
              <a:pPr/>
              <a:t>28</a:t>
            </a:fld>
            <a:endParaRPr lang="en-US" sz="1200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95CD874-63CF-4F4D-B697-4F3256B624A8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Computer Networks   Network Architecture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873894"/>
            <a:ext cx="8462993" cy="3427314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 Architecture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the 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OSI Reference Model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B10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a protocol?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96752"/>
            <a:ext cx="8153400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a human protocol and a computer network protocol: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685800" y="5733256"/>
            <a:ext cx="441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u="sng" dirty="0">
                <a:solidFill>
                  <a:srgbClr val="C00000"/>
                </a:solidFill>
                <a:latin typeface="Comic Sans MS" pitchFamily="66" charset="0"/>
              </a:rPr>
              <a:t>Q: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Other human protocols? </a:t>
            </a:r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>
            <a:off x="1257300" y="2596927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5" name="Group 16"/>
          <p:cNvGrpSpPr>
            <a:grpSpLocks/>
          </p:cNvGrpSpPr>
          <p:nvPr/>
        </p:nvGrpSpPr>
        <p:grpSpPr bwMode="auto">
          <a:xfrm>
            <a:off x="7173913" y="2742977"/>
            <a:ext cx="355600" cy="933450"/>
            <a:chOff x="4180" y="783"/>
            <a:chExt cx="150" cy="307"/>
          </a:xfrm>
        </p:grpSpPr>
        <p:sp>
          <p:nvSpPr>
            <p:cNvPr id="4137" name="AutoShape 1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Rectangle 1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Rectangle 1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0" name="AutoShape 2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1" name="Line 2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2" name="Line 2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Rectangle 2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4" name="Rectangle 2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09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082735"/>
              </p:ext>
            </p:extLst>
          </p:nvPr>
        </p:nvGraphicFramePr>
        <p:xfrm>
          <a:off x="4543425" y="2457227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457227"/>
                        <a:ext cx="6223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6" name="Picture 62" descr="Al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201640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63" descr="Bo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2596927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Text Box 64"/>
          <p:cNvSpPr txBox="1">
            <a:spLocks noChangeArrowheads="1"/>
          </p:cNvSpPr>
          <p:nvPr/>
        </p:nvSpPr>
        <p:spPr bwMode="auto">
          <a:xfrm>
            <a:off x="1698625" y="2309590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Hi</a:t>
            </a:r>
            <a:endParaRPr lang="en-US"/>
          </a:p>
        </p:txBody>
      </p:sp>
      <p:sp>
        <p:nvSpPr>
          <p:cNvPr id="4109" name="Line 66"/>
          <p:cNvSpPr>
            <a:spLocks noChangeShapeType="1"/>
          </p:cNvSpPr>
          <p:nvPr/>
        </p:nvSpPr>
        <p:spPr bwMode="auto">
          <a:xfrm flipV="1">
            <a:off x="971550" y="3177952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Text Box 67"/>
          <p:cNvSpPr txBox="1">
            <a:spLocks noChangeArrowheads="1"/>
          </p:cNvSpPr>
          <p:nvPr/>
        </p:nvSpPr>
        <p:spPr bwMode="auto">
          <a:xfrm>
            <a:off x="1689100" y="2966815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Hi</a:t>
            </a:r>
            <a:endParaRPr lang="en-US"/>
          </a:p>
        </p:txBody>
      </p:sp>
      <p:sp>
        <p:nvSpPr>
          <p:cNvPr id="4111" name="Line 70"/>
          <p:cNvSpPr>
            <a:spLocks noChangeShapeType="1"/>
          </p:cNvSpPr>
          <p:nvPr/>
        </p:nvSpPr>
        <p:spPr bwMode="auto">
          <a:xfrm>
            <a:off x="933450" y="3587527"/>
            <a:ext cx="2162175" cy="43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2" name="Group 72"/>
          <p:cNvGrpSpPr>
            <a:grpSpLocks/>
          </p:cNvGrpSpPr>
          <p:nvPr/>
        </p:nvGrpSpPr>
        <p:grpSpPr bwMode="auto">
          <a:xfrm>
            <a:off x="1322388" y="3519265"/>
            <a:ext cx="1090612" cy="701675"/>
            <a:chOff x="737" y="2747"/>
            <a:chExt cx="687" cy="442"/>
          </a:xfrm>
        </p:grpSpPr>
        <p:sp>
          <p:nvSpPr>
            <p:cNvPr id="4135" name="Rectangle 71"/>
            <p:cNvSpPr>
              <a:spLocks noChangeArrowheads="1"/>
            </p:cNvSpPr>
            <p:nvPr/>
          </p:nvSpPr>
          <p:spPr bwMode="auto">
            <a:xfrm>
              <a:off x="786" y="2790"/>
              <a:ext cx="58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Text Box 69"/>
            <p:cNvSpPr txBox="1">
              <a:spLocks noChangeArrowheads="1"/>
            </p:cNvSpPr>
            <p:nvPr/>
          </p:nvSpPr>
          <p:spPr bwMode="auto">
            <a:xfrm>
              <a:off x="737" y="2747"/>
              <a:ext cx="687" cy="4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Got the</a:t>
              </a:r>
            </a:p>
            <a:p>
              <a:pPr algn="ctr"/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time?</a:t>
              </a:r>
              <a:endParaRPr lang="en-US" sz="2000"/>
            </a:p>
          </p:txBody>
        </p:sp>
      </p:grpSp>
      <p:sp>
        <p:nvSpPr>
          <p:cNvPr id="4113" name="Line 73"/>
          <p:cNvSpPr>
            <a:spLocks noChangeShapeType="1"/>
          </p:cNvSpPr>
          <p:nvPr/>
        </p:nvSpPr>
        <p:spPr bwMode="auto">
          <a:xfrm flipV="1">
            <a:off x="1095375" y="4159027"/>
            <a:ext cx="1952625" cy="333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4" name="Group 76"/>
          <p:cNvGrpSpPr>
            <a:grpSpLocks/>
          </p:cNvGrpSpPr>
          <p:nvPr/>
        </p:nvGrpSpPr>
        <p:grpSpPr bwMode="auto">
          <a:xfrm>
            <a:off x="1431925" y="4186015"/>
            <a:ext cx="831850" cy="457200"/>
            <a:chOff x="1046" y="2771"/>
            <a:chExt cx="524" cy="288"/>
          </a:xfrm>
        </p:grpSpPr>
        <p:sp>
          <p:nvSpPr>
            <p:cNvPr id="4133" name="Rectangle 75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Text Box 74"/>
            <p:cNvSpPr txBox="1">
              <a:spLocks noChangeArrowheads="1"/>
            </p:cNvSpPr>
            <p:nvPr/>
          </p:nvSpPr>
          <p:spPr bwMode="auto">
            <a:xfrm>
              <a:off x="1046" y="2771"/>
              <a:ext cx="5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Comic Sans MS" pitchFamily="66" charset="0"/>
                </a:rPr>
                <a:t>2:00</a:t>
              </a:r>
              <a:endParaRPr lang="en-US"/>
            </a:p>
          </p:txBody>
        </p:sp>
      </p:grpSp>
      <p:sp>
        <p:nvSpPr>
          <p:cNvPr id="4115" name="Text Box 78"/>
          <p:cNvSpPr txBox="1">
            <a:spLocks noChangeArrowheads="1"/>
          </p:cNvSpPr>
          <p:nvPr/>
        </p:nvSpPr>
        <p:spPr bwMode="auto">
          <a:xfrm>
            <a:off x="5222875" y="2538190"/>
            <a:ext cx="1974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TCP connection</a:t>
            </a:r>
          </a:p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 request</a:t>
            </a:r>
            <a:endParaRPr lang="en-US"/>
          </a:p>
        </p:txBody>
      </p:sp>
      <p:sp>
        <p:nvSpPr>
          <p:cNvPr id="4116" name="Line 85"/>
          <p:cNvSpPr>
            <a:spLocks noChangeShapeType="1"/>
          </p:cNvSpPr>
          <p:nvPr/>
        </p:nvSpPr>
        <p:spPr bwMode="auto">
          <a:xfrm flipV="1">
            <a:off x="4943475" y="4473352"/>
            <a:ext cx="2343150" cy="428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89"/>
          <p:cNvSpPr>
            <a:spLocks noChangeShapeType="1"/>
          </p:cNvSpPr>
          <p:nvPr/>
        </p:nvSpPr>
        <p:spPr bwMode="auto">
          <a:xfrm>
            <a:off x="5219700" y="2806477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Line 90"/>
          <p:cNvSpPr>
            <a:spLocks noChangeShapeType="1"/>
          </p:cNvSpPr>
          <p:nvPr/>
        </p:nvSpPr>
        <p:spPr bwMode="auto">
          <a:xfrm flipV="1">
            <a:off x="4895850" y="3301777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9" name="Group 93"/>
          <p:cNvGrpSpPr>
            <a:grpSpLocks/>
          </p:cNvGrpSpPr>
          <p:nvPr/>
        </p:nvGrpSpPr>
        <p:grpSpPr bwMode="auto">
          <a:xfrm>
            <a:off x="5156200" y="3233515"/>
            <a:ext cx="1974850" cy="701675"/>
            <a:chOff x="3248" y="2147"/>
            <a:chExt cx="1244" cy="442"/>
          </a:xfrm>
        </p:grpSpPr>
        <p:sp>
          <p:nvSpPr>
            <p:cNvPr id="4131" name="Rectangle 92"/>
            <p:cNvSpPr>
              <a:spLocks noChangeArrowheads="1"/>
            </p:cNvSpPr>
            <p:nvPr/>
          </p:nvSpPr>
          <p:spPr bwMode="auto">
            <a:xfrm>
              <a:off x="3306" y="2190"/>
              <a:ext cx="906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Text Box 91"/>
            <p:cNvSpPr txBox="1">
              <a:spLocks noChangeArrowheads="1"/>
            </p:cNvSpPr>
            <p:nvPr/>
          </p:nvSpPr>
          <p:spPr bwMode="auto">
            <a:xfrm>
              <a:off x="3248" y="2147"/>
              <a:ext cx="124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TCP connection</a:t>
              </a:r>
            </a:p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response</a:t>
              </a:r>
              <a:endParaRPr lang="en-US"/>
            </a:p>
          </p:txBody>
        </p:sp>
      </p:grpSp>
      <p:sp>
        <p:nvSpPr>
          <p:cNvPr id="4120" name="Line 94"/>
          <p:cNvSpPr>
            <a:spLocks noChangeShapeType="1"/>
          </p:cNvSpPr>
          <p:nvPr/>
        </p:nvSpPr>
        <p:spPr bwMode="auto">
          <a:xfrm>
            <a:off x="4943475" y="3911377"/>
            <a:ext cx="2400300" cy="419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1" name="Group 97"/>
          <p:cNvGrpSpPr>
            <a:grpSpLocks/>
          </p:cNvGrpSpPr>
          <p:nvPr/>
        </p:nvGrpSpPr>
        <p:grpSpPr bwMode="auto">
          <a:xfrm>
            <a:off x="5156200" y="4151313"/>
            <a:ext cx="3794125" cy="304800"/>
            <a:chOff x="3212" y="2597"/>
            <a:chExt cx="2390" cy="192"/>
          </a:xfrm>
        </p:grpSpPr>
        <p:sp>
          <p:nvSpPr>
            <p:cNvPr id="4129" name="Rectangle 96"/>
            <p:cNvSpPr>
              <a:spLocks noChangeArrowheads="1"/>
            </p:cNvSpPr>
            <p:nvPr/>
          </p:nvSpPr>
          <p:spPr bwMode="auto">
            <a:xfrm>
              <a:off x="3252" y="2628"/>
              <a:ext cx="210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Text Box 95"/>
            <p:cNvSpPr txBox="1">
              <a:spLocks noChangeArrowheads="1"/>
            </p:cNvSpPr>
            <p:nvPr/>
          </p:nvSpPr>
          <p:spPr bwMode="auto">
            <a:xfrm>
              <a:off x="3212" y="2597"/>
              <a:ext cx="2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>
                  <a:solidFill>
                    <a:srgbClr val="FF0000"/>
                  </a:solidFill>
                  <a:latin typeface="Comic Sans MS" pitchFamily="66" charset="0"/>
                </a:rPr>
                <a:t>Get http://www.awl.com/kurose-ross</a:t>
              </a:r>
              <a:endParaRPr lang="en-US"/>
            </a:p>
          </p:txBody>
        </p:sp>
      </p:grpSp>
      <p:grpSp>
        <p:nvGrpSpPr>
          <p:cNvPr id="4122" name="Group 98"/>
          <p:cNvGrpSpPr>
            <a:grpSpLocks/>
          </p:cNvGrpSpPr>
          <p:nvPr/>
        </p:nvGrpSpPr>
        <p:grpSpPr bwMode="auto">
          <a:xfrm>
            <a:off x="5784850" y="4481290"/>
            <a:ext cx="908050" cy="457200"/>
            <a:chOff x="1046" y="2771"/>
            <a:chExt cx="572" cy="288"/>
          </a:xfrm>
        </p:grpSpPr>
        <p:sp>
          <p:nvSpPr>
            <p:cNvPr id="4127" name="Rectangle 99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Text Box 100"/>
            <p:cNvSpPr txBox="1">
              <a:spLocks noChangeArrowheads="1"/>
            </p:cNvSpPr>
            <p:nvPr/>
          </p:nvSpPr>
          <p:spPr bwMode="auto">
            <a:xfrm>
              <a:off x="1046" y="2771"/>
              <a:ext cx="5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  <a:latin typeface="Comic Sans MS" pitchFamily="66" charset="0"/>
                </a:rPr>
                <a:t>&lt;file&gt;</a:t>
              </a:r>
              <a:endParaRPr lang="en-US"/>
            </a:p>
          </p:txBody>
        </p:sp>
      </p:grpSp>
      <p:sp>
        <p:nvSpPr>
          <p:cNvPr id="4123" name="Line 101"/>
          <p:cNvSpPr>
            <a:spLocks noChangeShapeType="1"/>
          </p:cNvSpPr>
          <p:nvPr/>
        </p:nvSpPr>
        <p:spPr bwMode="auto">
          <a:xfrm>
            <a:off x="4057650" y="1787302"/>
            <a:ext cx="0" cy="3857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4" name="Group 105"/>
          <p:cNvGrpSpPr>
            <a:grpSpLocks/>
          </p:cNvGrpSpPr>
          <p:nvPr/>
        </p:nvGrpSpPr>
        <p:grpSpPr bwMode="auto">
          <a:xfrm>
            <a:off x="3679825" y="4919440"/>
            <a:ext cx="815975" cy="457200"/>
            <a:chOff x="2198" y="3221"/>
            <a:chExt cx="514" cy="288"/>
          </a:xfrm>
        </p:grpSpPr>
        <p:sp>
          <p:nvSpPr>
            <p:cNvPr id="4125" name="Rectangle 104"/>
            <p:cNvSpPr>
              <a:spLocks noChangeArrowheads="1"/>
            </p:cNvSpPr>
            <p:nvPr/>
          </p:nvSpPr>
          <p:spPr bwMode="auto">
            <a:xfrm>
              <a:off x="2244" y="3282"/>
              <a:ext cx="408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Text Box 102"/>
            <p:cNvSpPr txBox="1">
              <a:spLocks noChangeArrowheads="1"/>
            </p:cNvSpPr>
            <p:nvPr/>
          </p:nvSpPr>
          <p:spPr bwMode="auto">
            <a:xfrm>
              <a:off x="2198" y="3221"/>
              <a:ext cx="5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time</a:t>
              </a:r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09254"/>
            <a:ext cx="8001000" cy="3747938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0033CC"/>
                </a:solidFill>
                <a:latin typeface="Comic Sans MS" pitchFamily="66" charset="0"/>
              </a:rPr>
              <a:t>International Standards </a:t>
            </a:r>
            <a: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  <a:t>Organization</a:t>
            </a:r>
            <a:b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rgbClr val="0033CC"/>
                </a:solidFill>
                <a:latin typeface="Comic Sans MS" pitchFamily="66" charset="0"/>
              </a:rPr>
              <a:t>Open </a:t>
            </a:r>
            <a:r>
              <a:rPr lang="en-US" sz="4000" dirty="0">
                <a:solidFill>
                  <a:srgbClr val="0033CC"/>
                </a:solidFill>
                <a:latin typeface="Comic Sans MS" pitchFamily="66" charset="0"/>
              </a:rPr>
              <a:t>Systems Interconnect (OSI) Reference Model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987824" y="5877272"/>
            <a:ext cx="600551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Network  Architecture</a:t>
            </a:r>
            <a:endParaRPr lang="en-US" sz="3600" dirty="0" smtClean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889000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889000" y="1739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889000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889000" y="3085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889000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889000" y="4431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8"/>
          <p:cNvSpPr>
            <a:spLocks noChangeArrowheads="1"/>
          </p:cNvSpPr>
          <p:nvPr/>
        </p:nvSpPr>
        <p:spPr bwMode="auto">
          <a:xfrm>
            <a:off x="889000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9"/>
          <p:cNvSpPr>
            <a:spLocks noChangeArrowheads="1"/>
          </p:cNvSpPr>
          <p:nvPr/>
        </p:nvSpPr>
        <p:spPr bwMode="auto">
          <a:xfrm>
            <a:off x="6731000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0"/>
          <p:cNvSpPr>
            <a:spLocks noChangeArrowheads="1"/>
          </p:cNvSpPr>
          <p:nvPr/>
        </p:nvSpPr>
        <p:spPr bwMode="auto">
          <a:xfrm>
            <a:off x="6731000" y="1739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1"/>
          <p:cNvSpPr>
            <a:spLocks noChangeArrowheads="1"/>
          </p:cNvSpPr>
          <p:nvPr/>
        </p:nvSpPr>
        <p:spPr bwMode="auto">
          <a:xfrm>
            <a:off x="6731000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2"/>
          <p:cNvSpPr>
            <a:spLocks noChangeArrowheads="1"/>
          </p:cNvSpPr>
          <p:nvPr/>
        </p:nvSpPr>
        <p:spPr bwMode="auto">
          <a:xfrm>
            <a:off x="6731000" y="3085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3"/>
          <p:cNvSpPr>
            <a:spLocks noChangeArrowheads="1"/>
          </p:cNvSpPr>
          <p:nvPr/>
        </p:nvSpPr>
        <p:spPr bwMode="auto">
          <a:xfrm>
            <a:off x="6731000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4"/>
          <p:cNvSpPr>
            <a:spLocks noChangeArrowheads="1"/>
          </p:cNvSpPr>
          <p:nvPr/>
        </p:nvSpPr>
        <p:spPr bwMode="auto">
          <a:xfrm>
            <a:off x="6731000" y="4431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15"/>
          <p:cNvSpPr>
            <a:spLocks noChangeArrowheads="1"/>
          </p:cNvSpPr>
          <p:nvPr/>
        </p:nvSpPr>
        <p:spPr bwMode="auto">
          <a:xfrm>
            <a:off x="6731000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6"/>
          <p:cNvSpPr>
            <a:spLocks noChangeArrowheads="1"/>
          </p:cNvSpPr>
          <p:nvPr/>
        </p:nvSpPr>
        <p:spPr bwMode="auto">
          <a:xfrm>
            <a:off x="2794000" y="3733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7"/>
          <p:cNvSpPr>
            <a:spLocks noChangeArrowheads="1"/>
          </p:cNvSpPr>
          <p:nvPr/>
        </p:nvSpPr>
        <p:spPr bwMode="auto">
          <a:xfrm>
            <a:off x="2794000" y="44064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18"/>
          <p:cNvSpPr>
            <a:spLocks noChangeArrowheads="1"/>
          </p:cNvSpPr>
          <p:nvPr/>
        </p:nvSpPr>
        <p:spPr bwMode="auto">
          <a:xfrm>
            <a:off x="2794000" y="5079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19"/>
          <p:cNvSpPr>
            <a:spLocks noChangeArrowheads="1"/>
          </p:cNvSpPr>
          <p:nvPr/>
        </p:nvSpPr>
        <p:spPr bwMode="auto">
          <a:xfrm>
            <a:off x="974725" y="1117178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4" name="Rectangle 20"/>
          <p:cNvSpPr>
            <a:spLocks noChangeArrowheads="1"/>
          </p:cNvSpPr>
          <p:nvPr/>
        </p:nvSpPr>
        <p:spPr bwMode="auto">
          <a:xfrm>
            <a:off x="965200" y="1777578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5" name="Rectangle 21"/>
          <p:cNvSpPr>
            <a:spLocks noChangeArrowheads="1"/>
          </p:cNvSpPr>
          <p:nvPr/>
        </p:nvSpPr>
        <p:spPr bwMode="auto">
          <a:xfrm>
            <a:off x="1168400" y="2437978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6" name="Rectangle 22"/>
          <p:cNvSpPr>
            <a:spLocks noChangeArrowheads="1"/>
          </p:cNvSpPr>
          <p:nvPr/>
        </p:nvSpPr>
        <p:spPr bwMode="auto">
          <a:xfrm>
            <a:off x="1098550" y="3098378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7" name="Rectangle 23"/>
          <p:cNvSpPr>
            <a:spLocks noChangeArrowheads="1"/>
          </p:cNvSpPr>
          <p:nvPr/>
        </p:nvSpPr>
        <p:spPr bwMode="auto">
          <a:xfrm>
            <a:off x="1150938" y="37587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8" name="Rectangle 24"/>
          <p:cNvSpPr>
            <a:spLocks noChangeArrowheads="1"/>
          </p:cNvSpPr>
          <p:nvPr/>
        </p:nvSpPr>
        <p:spPr bwMode="auto">
          <a:xfrm>
            <a:off x="1108075" y="44191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99" name="Rectangle 25"/>
          <p:cNvSpPr>
            <a:spLocks noChangeArrowheads="1"/>
          </p:cNvSpPr>
          <p:nvPr/>
        </p:nvSpPr>
        <p:spPr bwMode="auto">
          <a:xfrm>
            <a:off x="1187450" y="50795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0" name="Rectangle 26"/>
          <p:cNvSpPr>
            <a:spLocks noChangeArrowheads="1"/>
          </p:cNvSpPr>
          <p:nvPr/>
        </p:nvSpPr>
        <p:spPr bwMode="auto">
          <a:xfrm>
            <a:off x="6731000" y="1066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Rectangle 27"/>
          <p:cNvSpPr>
            <a:spLocks noChangeArrowheads="1"/>
          </p:cNvSpPr>
          <p:nvPr/>
        </p:nvSpPr>
        <p:spPr bwMode="auto">
          <a:xfrm>
            <a:off x="6731000" y="17394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Rectangle 28"/>
          <p:cNvSpPr>
            <a:spLocks noChangeArrowheads="1"/>
          </p:cNvSpPr>
          <p:nvPr/>
        </p:nvSpPr>
        <p:spPr bwMode="auto">
          <a:xfrm>
            <a:off x="6731000" y="24125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29"/>
          <p:cNvSpPr>
            <a:spLocks noChangeArrowheads="1"/>
          </p:cNvSpPr>
          <p:nvPr/>
        </p:nvSpPr>
        <p:spPr bwMode="auto">
          <a:xfrm>
            <a:off x="6731000" y="30856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Rectangle 30"/>
          <p:cNvSpPr>
            <a:spLocks noChangeArrowheads="1"/>
          </p:cNvSpPr>
          <p:nvPr/>
        </p:nvSpPr>
        <p:spPr bwMode="auto">
          <a:xfrm>
            <a:off x="6731000" y="3758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Rectangle 31"/>
          <p:cNvSpPr>
            <a:spLocks noChangeArrowheads="1"/>
          </p:cNvSpPr>
          <p:nvPr/>
        </p:nvSpPr>
        <p:spPr bwMode="auto">
          <a:xfrm>
            <a:off x="6731000" y="44318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32"/>
          <p:cNvSpPr>
            <a:spLocks noChangeArrowheads="1"/>
          </p:cNvSpPr>
          <p:nvPr/>
        </p:nvSpPr>
        <p:spPr bwMode="auto">
          <a:xfrm>
            <a:off x="6731000" y="51049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Rectangle 33"/>
          <p:cNvSpPr>
            <a:spLocks noChangeArrowheads="1"/>
          </p:cNvSpPr>
          <p:nvPr/>
        </p:nvSpPr>
        <p:spPr bwMode="auto">
          <a:xfrm>
            <a:off x="6816725" y="1117178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8" name="Rectangle 34"/>
          <p:cNvSpPr>
            <a:spLocks noChangeArrowheads="1"/>
          </p:cNvSpPr>
          <p:nvPr/>
        </p:nvSpPr>
        <p:spPr bwMode="auto">
          <a:xfrm>
            <a:off x="6807200" y="1777578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09" name="Rectangle 35"/>
          <p:cNvSpPr>
            <a:spLocks noChangeArrowheads="1"/>
          </p:cNvSpPr>
          <p:nvPr/>
        </p:nvSpPr>
        <p:spPr bwMode="auto">
          <a:xfrm>
            <a:off x="7010400" y="2437978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0" name="Rectangle 36"/>
          <p:cNvSpPr>
            <a:spLocks noChangeArrowheads="1"/>
          </p:cNvSpPr>
          <p:nvPr/>
        </p:nvSpPr>
        <p:spPr bwMode="auto">
          <a:xfrm>
            <a:off x="6940550" y="3098378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1" name="Rectangle 37"/>
          <p:cNvSpPr>
            <a:spLocks noChangeArrowheads="1"/>
          </p:cNvSpPr>
          <p:nvPr/>
        </p:nvSpPr>
        <p:spPr bwMode="auto">
          <a:xfrm>
            <a:off x="6992938" y="37587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2" name="Rectangle 38"/>
          <p:cNvSpPr>
            <a:spLocks noChangeArrowheads="1"/>
          </p:cNvSpPr>
          <p:nvPr/>
        </p:nvSpPr>
        <p:spPr bwMode="auto">
          <a:xfrm>
            <a:off x="6950075" y="44191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3" name="Rectangle 39"/>
          <p:cNvSpPr>
            <a:spLocks noChangeArrowheads="1"/>
          </p:cNvSpPr>
          <p:nvPr/>
        </p:nvSpPr>
        <p:spPr bwMode="auto">
          <a:xfrm>
            <a:off x="7029450" y="50795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4" name="Rectangle 40"/>
          <p:cNvSpPr>
            <a:spLocks noChangeArrowheads="1"/>
          </p:cNvSpPr>
          <p:nvPr/>
        </p:nvSpPr>
        <p:spPr bwMode="auto">
          <a:xfrm>
            <a:off x="2794000" y="37333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Rectangle 41"/>
          <p:cNvSpPr>
            <a:spLocks noChangeArrowheads="1"/>
          </p:cNvSpPr>
          <p:nvPr/>
        </p:nvSpPr>
        <p:spPr bwMode="auto">
          <a:xfrm>
            <a:off x="2794000" y="44064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Rectangle 42"/>
          <p:cNvSpPr>
            <a:spLocks noChangeArrowheads="1"/>
          </p:cNvSpPr>
          <p:nvPr/>
        </p:nvSpPr>
        <p:spPr bwMode="auto">
          <a:xfrm>
            <a:off x="3005138" y="37841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17" name="Rectangle 43"/>
          <p:cNvSpPr>
            <a:spLocks noChangeArrowheads="1"/>
          </p:cNvSpPr>
          <p:nvPr/>
        </p:nvSpPr>
        <p:spPr bwMode="auto">
          <a:xfrm>
            <a:off x="2895600" y="6047953"/>
            <a:ext cx="28368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600">
                <a:solidFill>
                  <a:schemeClr val="tx1"/>
                </a:solidFill>
              </a:rPr>
              <a:t>Electrical and/or Optical Signals</a:t>
            </a:r>
          </a:p>
        </p:txBody>
      </p:sp>
      <p:sp>
        <p:nvSpPr>
          <p:cNvPr id="3118" name="Line 44"/>
          <p:cNvSpPr>
            <a:spLocks noChangeShapeType="1"/>
          </p:cNvSpPr>
          <p:nvPr/>
        </p:nvSpPr>
        <p:spPr bwMode="auto">
          <a:xfrm>
            <a:off x="1574800" y="57907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Line 45"/>
          <p:cNvSpPr>
            <a:spLocks noChangeShapeType="1"/>
          </p:cNvSpPr>
          <p:nvPr/>
        </p:nvSpPr>
        <p:spPr bwMode="auto">
          <a:xfrm>
            <a:off x="5778500" y="57526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Rectangle 46"/>
          <p:cNvSpPr>
            <a:spLocks noChangeArrowheads="1"/>
          </p:cNvSpPr>
          <p:nvPr/>
        </p:nvSpPr>
        <p:spPr bwMode="auto">
          <a:xfrm>
            <a:off x="735013" y="437728"/>
            <a:ext cx="182261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A</a:t>
            </a:r>
          </a:p>
        </p:txBody>
      </p:sp>
      <p:sp>
        <p:nvSpPr>
          <p:cNvPr id="3121" name="Line 47"/>
          <p:cNvSpPr>
            <a:spLocks noChangeShapeType="1"/>
          </p:cNvSpPr>
          <p:nvPr/>
        </p:nvSpPr>
        <p:spPr bwMode="auto">
          <a:xfrm>
            <a:off x="1485900" y="761578"/>
            <a:ext cx="0" cy="2667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2" name="Line 48"/>
          <p:cNvSpPr>
            <a:spLocks noChangeShapeType="1"/>
          </p:cNvSpPr>
          <p:nvPr/>
        </p:nvSpPr>
        <p:spPr bwMode="auto">
          <a:xfrm>
            <a:off x="7391400" y="786978"/>
            <a:ext cx="0" cy="2667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" name="Rectangle 49"/>
          <p:cNvSpPr>
            <a:spLocks noChangeArrowheads="1"/>
          </p:cNvSpPr>
          <p:nvPr/>
        </p:nvSpPr>
        <p:spPr bwMode="auto">
          <a:xfrm>
            <a:off x="6564313" y="440903"/>
            <a:ext cx="1796968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B</a:t>
            </a:r>
          </a:p>
        </p:txBody>
      </p:sp>
      <p:sp>
        <p:nvSpPr>
          <p:cNvPr id="3124" name="Rectangle 50"/>
          <p:cNvSpPr>
            <a:spLocks noChangeArrowheads="1"/>
          </p:cNvSpPr>
          <p:nvPr/>
        </p:nvSpPr>
        <p:spPr bwMode="auto">
          <a:xfrm>
            <a:off x="2949575" y="44445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25" name="Rectangle 51"/>
          <p:cNvSpPr>
            <a:spLocks noChangeArrowheads="1"/>
          </p:cNvSpPr>
          <p:nvPr/>
        </p:nvSpPr>
        <p:spPr bwMode="auto">
          <a:xfrm>
            <a:off x="3028950" y="51176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26" name="Line 52"/>
          <p:cNvSpPr>
            <a:spLocks noChangeShapeType="1"/>
          </p:cNvSpPr>
          <p:nvPr/>
        </p:nvSpPr>
        <p:spPr bwMode="auto">
          <a:xfrm>
            <a:off x="3048000" y="57780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Rectangle 53"/>
          <p:cNvSpPr>
            <a:spLocks noChangeArrowheads="1"/>
          </p:cNvSpPr>
          <p:nvPr/>
        </p:nvSpPr>
        <p:spPr bwMode="auto">
          <a:xfrm>
            <a:off x="4749800" y="3720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8" name="Rectangle 54"/>
          <p:cNvSpPr>
            <a:spLocks noChangeArrowheads="1"/>
          </p:cNvSpPr>
          <p:nvPr/>
        </p:nvSpPr>
        <p:spPr bwMode="auto">
          <a:xfrm>
            <a:off x="4749800" y="43937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Rectangle 55"/>
          <p:cNvSpPr>
            <a:spLocks noChangeArrowheads="1"/>
          </p:cNvSpPr>
          <p:nvPr/>
        </p:nvSpPr>
        <p:spPr bwMode="auto">
          <a:xfrm>
            <a:off x="4749800" y="50668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0" name="Rectangle 56"/>
          <p:cNvSpPr>
            <a:spLocks noChangeArrowheads="1"/>
          </p:cNvSpPr>
          <p:nvPr/>
        </p:nvSpPr>
        <p:spPr bwMode="auto">
          <a:xfrm>
            <a:off x="4749800" y="3720678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1" name="Rectangle 57"/>
          <p:cNvSpPr>
            <a:spLocks noChangeArrowheads="1"/>
          </p:cNvSpPr>
          <p:nvPr/>
        </p:nvSpPr>
        <p:spPr bwMode="auto">
          <a:xfrm>
            <a:off x="4749800" y="4393778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Rectangle 58"/>
          <p:cNvSpPr>
            <a:spLocks noChangeArrowheads="1"/>
          </p:cNvSpPr>
          <p:nvPr/>
        </p:nvSpPr>
        <p:spPr bwMode="auto">
          <a:xfrm>
            <a:off x="4960938" y="3771478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3" name="Rectangle 59"/>
          <p:cNvSpPr>
            <a:spLocks noChangeArrowheads="1"/>
          </p:cNvSpPr>
          <p:nvPr/>
        </p:nvSpPr>
        <p:spPr bwMode="auto">
          <a:xfrm>
            <a:off x="4905375" y="4431878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4" name="Rectangle 60"/>
          <p:cNvSpPr>
            <a:spLocks noChangeArrowheads="1"/>
          </p:cNvSpPr>
          <p:nvPr/>
        </p:nvSpPr>
        <p:spPr bwMode="auto">
          <a:xfrm>
            <a:off x="4984750" y="5104978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135" name="Line 61"/>
          <p:cNvSpPr>
            <a:spLocks noChangeShapeType="1"/>
          </p:cNvSpPr>
          <p:nvPr/>
        </p:nvSpPr>
        <p:spPr bwMode="auto">
          <a:xfrm>
            <a:off x="5067300" y="57526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6" name="AutoShape 62"/>
          <p:cNvSpPr>
            <a:spLocks noChangeArrowheads="1"/>
          </p:cNvSpPr>
          <p:nvPr/>
        </p:nvSpPr>
        <p:spPr bwMode="auto">
          <a:xfrm>
            <a:off x="2406650" y="3574628"/>
            <a:ext cx="4165600" cy="24638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7" name="Rectangle 63"/>
          <p:cNvSpPr>
            <a:spLocks noChangeArrowheads="1"/>
          </p:cNvSpPr>
          <p:nvPr/>
        </p:nvSpPr>
        <p:spPr bwMode="auto">
          <a:xfrm>
            <a:off x="3022600" y="3323803"/>
            <a:ext cx="2255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600">
                <a:solidFill>
                  <a:schemeClr val="tx1"/>
                </a:solidFill>
              </a:rPr>
              <a:t>Communication Network</a:t>
            </a:r>
          </a:p>
        </p:txBody>
      </p:sp>
      <p:sp>
        <p:nvSpPr>
          <p:cNvPr id="3138" name="Line 64"/>
          <p:cNvSpPr>
            <a:spLocks noChangeShapeType="1"/>
          </p:cNvSpPr>
          <p:nvPr/>
        </p:nvSpPr>
        <p:spPr bwMode="auto">
          <a:xfrm>
            <a:off x="3911600" y="5765378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9" name="Line 65"/>
          <p:cNvSpPr>
            <a:spLocks noChangeShapeType="1"/>
          </p:cNvSpPr>
          <p:nvPr/>
        </p:nvSpPr>
        <p:spPr bwMode="auto">
          <a:xfrm>
            <a:off x="1587500" y="5993978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Line 66"/>
          <p:cNvSpPr>
            <a:spLocks noChangeShapeType="1"/>
          </p:cNvSpPr>
          <p:nvPr/>
        </p:nvSpPr>
        <p:spPr bwMode="auto">
          <a:xfrm>
            <a:off x="3924300" y="5968578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Line 67"/>
          <p:cNvSpPr>
            <a:spLocks noChangeShapeType="1"/>
          </p:cNvSpPr>
          <p:nvPr/>
        </p:nvSpPr>
        <p:spPr bwMode="auto">
          <a:xfrm>
            <a:off x="5791200" y="5955878"/>
            <a:ext cx="163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2" name="Line 68"/>
          <p:cNvSpPr>
            <a:spLocks noChangeShapeType="1"/>
          </p:cNvSpPr>
          <p:nvPr/>
        </p:nvSpPr>
        <p:spPr bwMode="auto">
          <a:xfrm>
            <a:off x="7467600" y="5790778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" name="Line 69"/>
          <p:cNvSpPr>
            <a:spLocks noChangeShapeType="1"/>
          </p:cNvSpPr>
          <p:nvPr/>
        </p:nvSpPr>
        <p:spPr bwMode="auto">
          <a:xfrm>
            <a:off x="2599670" y="647278"/>
            <a:ext cx="3979696" cy="0"/>
          </a:xfrm>
          <a:prstGeom prst="line">
            <a:avLst/>
          </a:prstGeom>
          <a:noFill/>
          <a:ln w="25400" cap="rnd">
            <a:solidFill>
              <a:schemeClr val="bg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4" name="Line 70"/>
          <p:cNvSpPr>
            <a:spLocks noChangeShapeType="1"/>
          </p:cNvSpPr>
          <p:nvPr/>
        </p:nvSpPr>
        <p:spPr bwMode="auto">
          <a:xfrm>
            <a:off x="2395538" y="1387053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5" name="Line 71"/>
          <p:cNvSpPr>
            <a:spLocks noChangeShapeType="1"/>
          </p:cNvSpPr>
          <p:nvPr/>
        </p:nvSpPr>
        <p:spPr bwMode="auto">
          <a:xfrm>
            <a:off x="2390775" y="2126828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Line 72"/>
          <p:cNvSpPr>
            <a:spLocks noChangeShapeType="1"/>
          </p:cNvSpPr>
          <p:nvPr/>
        </p:nvSpPr>
        <p:spPr bwMode="auto">
          <a:xfrm>
            <a:off x="2386013" y="2763416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Line 73"/>
          <p:cNvSpPr>
            <a:spLocks noChangeShapeType="1"/>
          </p:cNvSpPr>
          <p:nvPr/>
        </p:nvSpPr>
        <p:spPr bwMode="auto">
          <a:xfrm>
            <a:off x="2419350" y="3319041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Line 74"/>
          <p:cNvSpPr>
            <a:spLocks noChangeShapeType="1"/>
          </p:cNvSpPr>
          <p:nvPr/>
        </p:nvSpPr>
        <p:spPr bwMode="auto">
          <a:xfrm>
            <a:off x="2205038" y="40921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9" name="Line 75"/>
          <p:cNvSpPr>
            <a:spLocks noChangeShapeType="1"/>
          </p:cNvSpPr>
          <p:nvPr/>
        </p:nvSpPr>
        <p:spPr bwMode="auto">
          <a:xfrm>
            <a:off x="2239963" y="47398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0" name="Line 76"/>
          <p:cNvSpPr>
            <a:spLocks noChangeShapeType="1"/>
          </p:cNvSpPr>
          <p:nvPr/>
        </p:nvSpPr>
        <p:spPr bwMode="auto">
          <a:xfrm>
            <a:off x="2249488" y="5374853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1" name="Line 77"/>
          <p:cNvSpPr>
            <a:spLocks noChangeShapeType="1"/>
          </p:cNvSpPr>
          <p:nvPr/>
        </p:nvSpPr>
        <p:spPr bwMode="auto">
          <a:xfrm>
            <a:off x="4137025" y="4079453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2" name="Line 78"/>
          <p:cNvSpPr>
            <a:spLocks noChangeShapeType="1"/>
          </p:cNvSpPr>
          <p:nvPr/>
        </p:nvSpPr>
        <p:spPr bwMode="auto">
          <a:xfrm>
            <a:off x="4159250" y="4716041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Line 79"/>
          <p:cNvSpPr>
            <a:spLocks noChangeShapeType="1"/>
          </p:cNvSpPr>
          <p:nvPr/>
        </p:nvSpPr>
        <p:spPr bwMode="auto">
          <a:xfrm>
            <a:off x="4181475" y="5352628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" name="Line 80"/>
          <p:cNvSpPr>
            <a:spLocks noChangeShapeType="1"/>
          </p:cNvSpPr>
          <p:nvPr/>
        </p:nvSpPr>
        <p:spPr bwMode="auto">
          <a:xfrm>
            <a:off x="6108700" y="4058816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5" name="Line 81"/>
          <p:cNvSpPr>
            <a:spLocks noChangeShapeType="1"/>
          </p:cNvSpPr>
          <p:nvPr/>
        </p:nvSpPr>
        <p:spPr bwMode="auto">
          <a:xfrm>
            <a:off x="6118225" y="4708103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6" name="Line 82"/>
          <p:cNvSpPr>
            <a:spLocks noChangeShapeType="1"/>
          </p:cNvSpPr>
          <p:nvPr/>
        </p:nvSpPr>
        <p:spPr bwMode="auto">
          <a:xfrm>
            <a:off x="6127750" y="5357391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7" name="Text Box 83"/>
          <p:cNvSpPr txBox="1">
            <a:spLocks noChangeArrowheads="1"/>
          </p:cNvSpPr>
          <p:nvPr/>
        </p:nvSpPr>
        <p:spPr bwMode="auto">
          <a:xfrm>
            <a:off x="7265988" y="6091808"/>
            <a:ext cx="8112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Figure 2.6</a:t>
            </a:r>
          </a:p>
        </p:txBody>
      </p:sp>
      <p:sp>
        <p:nvSpPr>
          <p:cNvPr id="3159" name="Text Box 85"/>
          <p:cNvSpPr txBox="1">
            <a:spLocks noChangeArrowheads="1"/>
          </p:cNvSpPr>
          <p:nvPr/>
        </p:nvSpPr>
        <p:spPr bwMode="auto">
          <a:xfrm>
            <a:off x="76200" y="5715000"/>
            <a:ext cx="262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sz="1000"/>
              <a:t>Copyright ©2000 The McGraw Hill Companies</a:t>
            </a:r>
          </a:p>
        </p:txBody>
      </p:sp>
      <p:sp>
        <p:nvSpPr>
          <p:cNvPr id="8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7" name="Title 1"/>
          <p:cNvSpPr>
            <a:spLocks noGrp="1"/>
          </p:cNvSpPr>
          <p:nvPr>
            <p:ph type="title"/>
          </p:nvPr>
        </p:nvSpPr>
        <p:spPr>
          <a:xfrm>
            <a:off x="179388" y="-99392"/>
            <a:ext cx="8785225" cy="792162"/>
          </a:xfrm>
        </p:spPr>
        <p:txBody>
          <a:bodyPr/>
          <a:lstStyle/>
          <a:p>
            <a:r>
              <a:rPr lang="en-US" dirty="0" smtClean="0"/>
              <a:t>The OSI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83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026"/>
          <p:cNvSpPr>
            <a:spLocks noChangeArrowheads="1"/>
          </p:cNvSpPr>
          <p:nvPr/>
        </p:nvSpPr>
        <p:spPr bwMode="auto">
          <a:xfrm>
            <a:off x="1323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1027"/>
          <p:cNvSpPr>
            <a:spLocks noChangeArrowheads="1"/>
          </p:cNvSpPr>
          <p:nvPr/>
        </p:nvSpPr>
        <p:spPr bwMode="auto">
          <a:xfrm>
            <a:off x="1323975" y="22708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1028"/>
          <p:cNvSpPr>
            <a:spLocks noChangeArrowheads="1"/>
          </p:cNvSpPr>
          <p:nvPr/>
        </p:nvSpPr>
        <p:spPr bwMode="auto">
          <a:xfrm>
            <a:off x="1323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1029"/>
          <p:cNvSpPr>
            <a:spLocks noChangeArrowheads="1"/>
          </p:cNvSpPr>
          <p:nvPr/>
        </p:nvSpPr>
        <p:spPr bwMode="auto">
          <a:xfrm>
            <a:off x="1323975" y="36170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1030"/>
          <p:cNvSpPr>
            <a:spLocks noChangeArrowheads="1"/>
          </p:cNvSpPr>
          <p:nvPr/>
        </p:nvSpPr>
        <p:spPr bwMode="auto">
          <a:xfrm>
            <a:off x="1323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1031"/>
          <p:cNvSpPr>
            <a:spLocks noChangeArrowheads="1"/>
          </p:cNvSpPr>
          <p:nvPr/>
        </p:nvSpPr>
        <p:spPr bwMode="auto">
          <a:xfrm>
            <a:off x="1323975" y="49632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32"/>
          <p:cNvSpPr>
            <a:spLocks noChangeArrowheads="1"/>
          </p:cNvSpPr>
          <p:nvPr/>
        </p:nvSpPr>
        <p:spPr bwMode="auto">
          <a:xfrm>
            <a:off x="1323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033"/>
          <p:cNvSpPr>
            <a:spLocks noChangeArrowheads="1"/>
          </p:cNvSpPr>
          <p:nvPr/>
        </p:nvSpPr>
        <p:spPr bwMode="auto">
          <a:xfrm>
            <a:off x="7165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Rectangle 1034"/>
          <p:cNvSpPr>
            <a:spLocks noChangeArrowheads="1"/>
          </p:cNvSpPr>
          <p:nvPr/>
        </p:nvSpPr>
        <p:spPr bwMode="auto">
          <a:xfrm>
            <a:off x="7165975" y="22708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Rectangle 1035"/>
          <p:cNvSpPr>
            <a:spLocks noChangeArrowheads="1"/>
          </p:cNvSpPr>
          <p:nvPr/>
        </p:nvSpPr>
        <p:spPr bwMode="auto">
          <a:xfrm>
            <a:off x="7165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Rectangle 1036"/>
          <p:cNvSpPr>
            <a:spLocks noChangeArrowheads="1"/>
          </p:cNvSpPr>
          <p:nvPr/>
        </p:nvSpPr>
        <p:spPr bwMode="auto">
          <a:xfrm>
            <a:off x="7165975" y="36170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Rectangle 1037"/>
          <p:cNvSpPr>
            <a:spLocks noChangeArrowheads="1"/>
          </p:cNvSpPr>
          <p:nvPr/>
        </p:nvSpPr>
        <p:spPr bwMode="auto">
          <a:xfrm>
            <a:off x="7165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Rectangle 1038"/>
          <p:cNvSpPr>
            <a:spLocks noChangeArrowheads="1"/>
          </p:cNvSpPr>
          <p:nvPr/>
        </p:nvSpPr>
        <p:spPr bwMode="auto">
          <a:xfrm>
            <a:off x="7165975" y="49632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Rectangle 1039"/>
          <p:cNvSpPr>
            <a:spLocks noChangeArrowheads="1"/>
          </p:cNvSpPr>
          <p:nvPr/>
        </p:nvSpPr>
        <p:spPr bwMode="auto">
          <a:xfrm>
            <a:off x="7165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Rectangle 1040"/>
          <p:cNvSpPr>
            <a:spLocks noChangeArrowheads="1"/>
          </p:cNvSpPr>
          <p:nvPr/>
        </p:nvSpPr>
        <p:spPr bwMode="auto">
          <a:xfrm>
            <a:off x="1409700" y="1648544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5" name="Rectangle 1041"/>
          <p:cNvSpPr>
            <a:spLocks noChangeArrowheads="1"/>
          </p:cNvSpPr>
          <p:nvPr/>
        </p:nvSpPr>
        <p:spPr bwMode="auto">
          <a:xfrm>
            <a:off x="1400175" y="2308944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6" name="Rectangle 1042"/>
          <p:cNvSpPr>
            <a:spLocks noChangeArrowheads="1"/>
          </p:cNvSpPr>
          <p:nvPr/>
        </p:nvSpPr>
        <p:spPr bwMode="auto">
          <a:xfrm>
            <a:off x="1603375" y="2969344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7" name="Rectangle 1043"/>
          <p:cNvSpPr>
            <a:spLocks noChangeArrowheads="1"/>
          </p:cNvSpPr>
          <p:nvPr/>
        </p:nvSpPr>
        <p:spPr bwMode="auto">
          <a:xfrm>
            <a:off x="1533525" y="3629744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8" name="Rectangle 1044"/>
          <p:cNvSpPr>
            <a:spLocks noChangeArrowheads="1"/>
          </p:cNvSpPr>
          <p:nvPr/>
        </p:nvSpPr>
        <p:spPr bwMode="auto">
          <a:xfrm>
            <a:off x="1585913" y="4290144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19" name="Rectangle 1045"/>
          <p:cNvSpPr>
            <a:spLocks noChangeArrowheads="1"/>
          </p:cNvSpPr>
          <p:nvPr/>
        </p:nvSpPr>
        <p:spPr bwMode="auto">
          <a:xfrm>
            <a:off x="1543050" y="4950544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0" name="Rectangle 1046"/>
          <p:cNvSpPr>
            <a:spLocks noChangeArrowheads="1"/>
          </p:cNvSpPr>
          <p:nvPr/>
        </p:nvSpPr>
        <p:spPr bwMode="auto">
          <a:xfrm>
            <a:off x="1622425" y="5610944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1" name="Rectangle 1047"/>
          <p:cNvSpPr>
            <a:spLocks noChangeArrowheads="1"/>
          </p:cNvSpPr>
          <p:nvPr/>
        </p:nvSpPr>
        <p:spPr bwMode="auto">
          <a:xfrm>
            <a:off x="7165975" y="15977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Rectangle 1048"/>
          <p:cNvSpPr>
            <a:spLocks noChangeArrowheads="1"/>
          </p:cNvSpPr>
          <p:nvPr/>
        </p:nvSpPr>
        <p:spPr bwMode="auto">
          <a:xfrm>
            <a:off x="7165975" y="22708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Rectangle 1049"/>
          <p:cNvSpPr>
            <a:spLocks noChangeArrowheads="1"/>
          </p:cNvSpPr>
          <p:nvPr/>
        </p:nvSpPr>
        <p:spPr bwMode="auto">
          <a:xfrm>
            <a:off x="7165975" y="29439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Rectangle 1050"/>
          <p:cNvSpPr>
            <a:spLocks noChangeArrowheads="1"/>
          </p:cNvSpPr>
          <p:nvPr/>
        </p:nvSpPr>
        <p:spPr bwMode="auto">
          <a:xfrm>
            <a:off x="7165975" y="36170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Rectangle 1051"/>
          <p:cNvSpPr>
            <a:spLocks noChangeArrowheads="1"/>
          </p:cNvSpPr>
          <p:nvPr/>
        </p:nvSpPr>
        <p:spPr bwMode="auto">
          <a:xfrm>
            <a:off x="7165975" y="42901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Rectangle 1052"/>
          <p:cNvSpPr>
            <a:spLocks noChangeArrowheads="1"/>
          </p:cNvSpPr>
          <p:nvPr/>
        </p:nvSpPr>
        <p:spPr bwMode="auto">
          <a:xfrm>
            <a:off x="7165975" y="4963244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Rectangle 1053"/>
          <p:cNvSpPr>
            <a:spLocks noChangeArrowheads="1"/>
          </p:cNvSpPr>
          <p:nvPr/>
        </p:nvSpPr>
        <p:spPr bwMode="auto">
          <a:xfrm>
            <a:off x="7165975" y="5636344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Rectangle 1054"/>
          <p:cNvSpPr>
            <a:spLocks noChangeArrowheads="1"/>
          </p:cNvSpPr>
          <p:nvPr/>
        </p:nvSpPr>
        <p:spPr bwMode="auto">
          <a:xfrm>
            <a:off x="7251700" y="1648544"/>
            <a:ext cx="1143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29" name="Rectangle 1055"/>
          <p:cNvSpPr>
            <a:spLocks noChangeArrowheads="1"/>
          </p:cNvSpPr>
          <p:nvPr/>
        </p:nvSpPr>
        <p:spPr bwMode="auto">
          <a:xfrm>
            <a:off x="7242175" y="2308944"/>
            <a:ext cx="11890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0" name="Rectangle 1056"/>
          <p:cNvSpPr>
            <a:spLocks noChangeArrowheads="1"/>
          </p:cNvSpPr>
          <p:nvPr/>
        </p:nvSpPr>
        <p:spPr bwMode="auto">
          <a:xfrm>
            <a:off x="7445375" y="2969344"/>
            <a:ext cx="8032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1" name="Rectangle 1057"/>
          <p:cNvSpPr>
            <a:spLocks noChangeArrowheads="1"/>
          </p:cNvSpPr>
          <p:nvPr/>
        </p:nvSpPr>
        <p:spPr bwMode="auto">
          <a:xfrm>
            <a:off x="7375525" y="3629744"/>
            <a:ext cx="9731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2" name="Rectangle 1058"/>
          <p:cNvSpPr>
            <a:spLocks noChangeArrowheads="1"/>
          </p:cNvSpPr>
          <p:nvPr/>
        </p:nvSpPr>
        <p:spPr bwMode="auto">
          <a:xfrm>
            <a:off x="7427913" y="4290144"/>
            <a:ext cx="8921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3" name="Rectangle 1059"/>
          <p:cNvSpPr>
            <a:spLocks noChangeArrowheads="1"/>
          </p:cNvSpPr>
          <p:nvPr/>
        </p:nvSpPr>
        <p:spPr bwMode="auto">
          <a:xfrm>
            <a:off x="7385050" y="4950544"/>
            <a:ext cx="10001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4" name="Rectangle 1060"/>
          <p:cNvSpPr>
            <a:spLocks noChangeArrowheads="1"/>
          </p:cNvSpPr>
          <p:nvPr/>
        </p:nvSpPr>
        <p:spPr bwMode="auto">
          <a:xfrm>
            <a:off x="7464425" y="5610944"/>
            <a:ext cx="8715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35" name="Line 1061"/>
          <p:cNvSpPr>
            <a:spLocks noChangeShapeType="1"/>
          </p:cNvSpPr>
          <p:nvPr/>
        </p:nvSpPr>
        <p:spPr bwMode="auto">
          <a:xfrm>
            <a:off x="2009775" y="6322144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Rectangle 1062"/>
          <p:cNvSpPr>
            <a:spLocks noChangeArrowheads="1"/>
          </p:cNvSpPr>
          <p:nvPr/>
        </p:nvSpPr>
        <p:spPr bwMode="auto">
          <a:xfrm>
            <a:off x="1169988" y="969094"/>
            <a:ext cx="1625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Application A</a:t>
            </a:r>
          </a:p>
        </p:txBody>
      </p:sp>
      <p:sp>
        <p:nvSpPr>
          <p:cNvPr id="4137" name="Line 1063"/>
          <p:cNvSpPr>
            <a:spLocks noChangeShapeType="1"/>
          </p:cNvSpPr>
          <p:nvPr/>
        </p:nvSpPr>
        <p:spPr bwMode="auto">
          <a:xfrm>
            <a:off x="1920875" y="1292944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Line 1064"/>
          <p:cNvSpPr>
            <a:spLocks noChangeShapeType="1"/>
          </p:cNvSpPr>
          <p:nvPr/>
        </p:nvSpPr>
        <p:spPr bwMode="auto">
          <a:xfrm>
            <a:off x="7826375" y="1318344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Rectangle 1065"/>
          <p:cNvSpPr>
            <a:spLocks noChangeArrowheads="1"/>
          </p:cNvSpPr>
          <p:nvPr/>
        </p:nvSpPr>
        <p:spPr bwMode="auto">
          <a:xfrm>
            <a:off x="6999288" y="943694"/>
            <a:ext cx="16113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Application B</a:t>
            </a:r>
          </a:p>
        </p:txBody>
      </p:sp>
      <p:sp>
        <p:nvSpPr>
          <p:cNvPr id="4140" name="Line 1066"/>
          <p:cNvSpPr>
            <a:spLocks noChangeShapeType="1"/>
          </p:cNvSpPr>
          <p:nvPr/>
        </p:nvSpPr>
        <p:spPr bwMode="auto">
          <a:xfrm>
            <a:off x="2022475" y="6525344"/>
            <a:ext cx="584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Line 1067"/>
          <p:cNvSpPr>
            <a:spLocks noChangeShapeType="1"/>
          </p:cNvSpPr>
          <p:nvPr/>
        </p:nvSpPr>
        <p:spPr bwMode="auto">
          <a:xfrm>
            <a:off x="7902575" y="63475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2" name="Rectangle 1068"/>
          <p:cNvSpPr>
            <a:spLocks noChangeArrowheads="1"/>
          </p:cNvSpPr>
          <p:nvPr/>
        </p:nvSpPr>
        <p:spPr bwMode="auto">
          <a:xfrm>
            <a:off x="3273425" y="1210394"/>
            <a:ext cx="11684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Rectangle 1069"/>
          <p:cNvSpPr>
            <a:spLocks noChangeArrowheads="1"/>
          </p:cNvSpPr>
          <p:nvPr/>
        </p:nvSpPr>
        <p:spPr bwMode="auto">
          <a:xfrm>
            <a:off x="3506788" y="11722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4" name="Line 1070"/>
          <p:cNvSpPr>
            <a:spLocks noChangeShapeType="1"/>
          </p:cNvSpPr>
          <p:nvPr/>
        </p:nvSpPr>
        <p:spPr bwMode="auto">
          <a:xfrm>
            <a:off x="4594225" y="13564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5" name="Rectangle 1071"/>
          <p:cNvSpPr>
            <a:spLocks noChangeArrowheads="1"/>
          </p:cNvSpPr>
          <p:nvPr/>
        </p:nvSpPr>
        <p:spPr bwMode="auto">
          <a:xfrm>
            <a:off x="3273425" y="1819994"/>
            <a:ext cx="11684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6" name="Rectangle 1072"/>
          <p:cNvSpPr>
            <a:spLocks noChangeArrowheads="1"/>
          </p:cNvSpPr>
          <p:nvPr/>
        </p:nvSpPr>
        <p:spPr bwMode="auto">
          <a:xfrm>
            <a:off x="3532188" y="17818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7" name="Rectangle 1073"/>
          <p:cNvSpPr>
            <a:spLocks noChangeArrowheads="1"/>
          </p:cNvSpPr>
          <p:nvPr/>
        </p:nvSpPr>
        <p:spPr bwMode="auto">
          <a:xfrm>
            <a:off x="3260725" y="2531194"/>
            <a:ext cx="16002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8" name="Rectangle 1074"/>
          <p:cNvSpPr>
            <a:spLocks noChangeArrowheads="1"/>
          </p:cNvSpPr>
          <p:nvPr/>
        </p:nvSpPr>
        <p:spPr bwMode="auto">
          <a:xfrm>
            <a:off x="3887788" y="25057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49" name="Rectangle 1075"/>
          <p:cNvSpPr>
            <a:spLocks noChangeArrowheads="1"/>
          </p:cNvSpPr>
          <p:nvPr/>
        </p:nvSpPr>
        <p:spPr bwMode="auto">
          <a:xfrm>
            <a:off x="3273425" y="3128094"/>
            <a:ext cx="1993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0" name="Rectangle 1076"/>
          <p:cNvSpPr>
            <a:spLocks noChangeArrowheads="1"/>
          </p:cNvSpPr>
          <p:nvPr/>
        </p:nvSpPr>
        <p:spPr bwMode="auto">
          <a:xfrm>
            <a:off x="4129088" y="31026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1" name="Rectangle 1077"/>
          <p:cNvSpPr>
            <a:spLocks noChangeArrowheads="1"/>
          </p:cNvSpPr>
          <p:nvPr/>
        </p:nvSpPr>
        <p:spPr bwMode="auto">
          <a:xfrm>
            <a:off x="3273425" y="3763094"/>
            <a:ext cx="1993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2" name="Rectangle 1078"/>
          <p:cNvSpPr>
            <a:spLocks noChangeArrowheads="1"/>
          </p:cNvSpPr>
          <p:nvPr/>
        </p:nvSpPr>
        <p:spPr bwMode="auto">
          <a:xfrm>
            <a:off x="4306888" y="37249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3" name="Rectangle 1079"/>
          <p:cNvSpPr>
            <a:spLocks noChangeArrowheads="1"/>
          </p:cNvSpPr>
          <p:nvPr/>
        </p:nvSpPr>
        <p:spPr bwMode="auto">
          <a:xfrm>
            <a:off x="3273425" y="4448894"/>
            <a:ext cx="2400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4" name="Rectangle 1080"/>
          <p:cNvSpPr>
            <a:spLocks noChangeArrowheads="1"/>
          </p:cNvSpPr>
          <p:nvPr/>
        </p:nvSpPr>
        <p:spPr bwMode="auto">
          <a:xfrm>
            <a:off x="4446588" y="43980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5" name="Rectangle 1081"/>
          <p:cNvSpPr>
            <a:spLocks noChangeArrowheads="1"/>
          </p:cNvSpPr>
          <p:nvPr/>
        </p:nvSpPr>
        <p:spPr bwMode="auto">
          <a:xfrm>
            <a:off x="3273425" y="5223594"/>
            <a:ext cx="2806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Rectangle 1082"/>
          <p:cNvSpPr>
            <a:spLocks noChangeArrowheads="1"/>
          </p:cNvSpPr>
          <p:nvPr/>
        </p:nvSpPr>
        <p:spPr bwMode="auto">
          <a:xfrm>
            <a:off x="4294188" y="5185494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57" name="Rectangle 1083"/>
          <p:cNvSpPr>
            <a:spLocks noChangeArrowheads="1"/>
          </p:cNvSpPr>
          <p:nvPr/>
        </p:nvSpPr>
        <p:spPr bwMode="auto">
          <a:xfrm>
            <a:off x="4467225" y="18199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Rectangle 1084"/>
          <p:cNvSpPr>
            <a:spLocks noChangeArrowheads="1"/>
          </p:cNvSpPr>
          <p:nvPr/>
        </p:nvSpPr>
        <p:spPr bwMode="auto">
          <a:xfrm>
            <a:off x="4471988" y="1769194"/>
            <a:ext cx="4206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ah</a:t>
            </a:r>
          </a:p>
        </p:txBody>
      </p:sp>
      <p:sp>
        <p:nvSpPr>
          <p:cNvPr id="4159" name="Rectangle 1085"/>
          <p:cNvSpPr>
            <a:spLocks noChangeArrowheads="1"/>
          </p:cNvSpPr>
          <p:nvPr/>
        </p:nvSpPr>
        <p:spPr bwMode="auto">
          <a:xfrm>
            <a:off x="4873625" y="25311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0" name="Rectangle 1086"/>
          <p:cNvSpPr>
            <a:spLocks noChangeArrowheads="1"/>
          </p:cNvSpPr>
          <p:nvPr/>
        </p:nvSpPr>
        <p:spPr bwMode="auto">
          <a:xfrm>
            <a:off x="4878388" y="24803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ph</a:t>
            </a:r>
          </a:p>
        </p:txBody>
      </p:sp>
      <p:sp>
        <p:nvSpPr>
          <p:cNvPr id="4161" name="Rectangle 1087"/>
          <p:cNvSpPr>
            <a:spLocks noChangeArrowheads="1"/>
          </p:cNvSpPr>
          <p:nvPr/>
        </p:nvSpPr>
        <p:spPr bwMode="auto">
          <a:xfrm>
            <a:off x="5280025" y="31280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2" name="Rectangle 1088"/>
          <p:cNvSpPr>
            <a:spLocks noChangeArrowheads="1"/>
          </p:cNvSpPr>
          <p:nvPr/>
        </p:nvSpPr>
        <p:spPr bwMode="auto">
          <a:xfrm>
            <a:off x="5284788" y="3077294"/>
            <a:ext cx="406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sh</a:t>
            </a:r>
          </a:p>
        </p:txBody>
      </p:sp>
      <p:sp>
        <p:nvSpPr>
          <p:cNvPr id="4163" name="Rectangle 1089"/>
          <p:cNvSpPr>
            <a:spLocks noChangeArrowheads="1"/>
          </p:cNvSpPr>
          <p:nvPr/>
        </p:nvSpPr>
        <p:spPr bwMode="auto">
          <a:xfrm>
            <a:off x="5280025" y="37630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4" name="Rectangle 1090"/>
          <p:cNvSpPr>
            <a:spLocks noChangeArrowheads="1"/>
          </p:cNvSpPr>
          <p:nvPr/>
        </p:nvSpPr>
        <p:spPr bwMode="auto">
          <a:xfrm>
            <a:off x="5284788" y="3712294"/>
            <a:ext cx="377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th</a:t>
            </a:r>
          </a:p>
        </p:txBody>
      </p:sp>
      <p:sp>
        <p:nvSpPr>
          <p:cNvPr id="4165" name="Rectangle 1091"/>
          <p:cNvSpPr>
            <a:spLocks noChangeArrowheads="1"/>
          </p:cNvSpPr>
          <p:nvPr/>
        </p:nvSpPr>
        <p:spPr bwMode="auto">
          <a:xfrm>
            <a:off x="5686425" y="44488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6" name="Rectangle 1092"/>
          <p:cNvSpPr>
            <a:spLocks noChangeArrowheads="1"/>
          </p:cNvSpPr>
          <p:nvPr/>
        </p:nvSpPr>
        <p:spPr bwMode="auto">
          <a:xfrm>
            <a:off x="5691188" y="43980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nh</a:t>
            </a:r>
          </a:p>
        </p:txBody>
      </p:sp>
      <p:sp>
        <p:nvSpPr>
          <p:cNvPr id="4167" name="Rectangle 1093"/>
          <p:cNvSpPr>
            <a:spLocks noChangeArrowheads="1"/>
          </p:cNvSpPr>
          <p:nvPr/>
        </p:nvSpPr>
        <p:spPr bwMode="auto">
          <a:xfrm>
            <a:off x="6092825" y="52235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" name="Rectangle 1094"/>
          <p:cNvSpPr>
            <a:spLocks noChangeArrowheads="1"/>
          </p:cNvSpPr>
          <p:nvPr/>
        </p:nvSpPr>
        <p:spPr bwMode="auto">
          <a:xfrm>
            <a:off x="6097588" y="5172794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dh</a:t>
            </a:r>
          </a:p>
        </p:txBody>
      </p:sp>
      <p:sp>
        <p:nvSpPr>
          <p:cNvPr id="4169" name="Rectangle 1095"/>
          <p:cNvSpPr>
            <a:spLocks noChangeArrowheads="1"/>
          </p:cNvSpPr>
          <p:nvPr/>
        </p:nvSpPr>
        <p:spPr bwMode="auto">
          <a:xfrm>
            <a:off x="2879725" y="5782394"/>
            <a:ext cx="36068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0" name="Rectangle 1096"/>
          <p:cNvSpPr>
            <a:spLocks noChangeArrowheads="1"/>
          </p:cNvSpPr>
          <p:nvPr/>
        </p:nvSpPr>
        <p:spPr bwMode="auto">
          <a:xfrm>
            <a:off x="4305300" y="5756994"/>
            <a:ext cx="5461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bits</a:t>
            </a:r>
          </a:p>
        </p:txBody>
      </p:sp>
      <p:sp>
        <p:nvSpPr>
          <p:cNvPr id="4171" name="Rectangle 1097"/>
          <p:cNvSpPr>
            <a:spLocks noChangeArrowheads="1"/>
          </p:cNvSpPr>
          <p:nvPr/>
        </p:nvSpPr>
        <p:spPr bwMode="auto">
          <a:xfrm>
            <a:off x="6069013" y="5730007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2" name="Rectangle 1098"/>
          <p:cNvSpPr>
            <a:spLocks noChangeArrowheads="1"/>
          </p:cNvSpPr>
          <p:nvPr/>
        </p:nvSpPr>
        <p:spPr bwMode="auto">
          <a:xfrm>
            <a:off x="2879725" y="5223594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3" name="Rectangle 1099"/>
          <p:cNvSpPr>
            <a:spLocks noChangeArrowheads="1"/>
          </p:cNvSpPr>
          <p:nvPr/>
        </p:nvSpPr>
        <p:spPr bwMode="auto">
          <a:xfrm>
            <a:off x="2884488" y="5172794"/>
            <a:ext cx="377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dt</a:t>
            </a:r>
          </a:p>
        </p:txBody>
      </p:sp>
      <p:sp>
        <p:nvSpPr>
          <p:cNvPr id="4174" name="Line 1100"/>
          <p:cNvSpPr>
            <a:spLocks noChangeShapeType="1"/>
          </p:cNvSpPr>
          <p:nvPr/>
        </p:nvSpPr>
        <p:spPr bwMode="auto">
          <a:xfrm>
            <a:off x="4981575" y="20041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5" name="Line 1101"/>
          <p:cNvSpPr>
            <a:spLocks noChangeShapeType="1"/>
          </p:cNvSpPr>
          <p:nvPr/>
        </p:nvSpPr>
        <p:spPr bwMode="auto">
          <a:xfrm>
            <a:off x="5368925" y="2704232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6" name="Line 1102"/>
          <p:cNvSpPr>
            <a:spLocks noChangeShapeType="1"/>
          </p:cNvSpPr>
          <p:nvPr/>
        </p:nvSpPr>
        <p:spPr bwMode="auto">
          <a:xfrm>
            <a:off x="5756275" y="32995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7" name="Line 1103"/>
          <p:cNvSpPr>
            <a:spLocks noChangeShapeType="1"/>
          </p:cNvSpPr>
          <p:nvPr/>
        </p:nvSpPr>
        <p:spPr bwMode="auto">
          <a:xfrm>
            <a:off x="5778500" y="39599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" name="Line 1104"/>
          <p:cNvSpPr>
            <a:spLocks noChangeShapeType="1"/>
          </p:cNvSpPr>
          <p:nvPr/>
        </p:nvSpPr>
        <p:spPr bwMode="auto">
          <a:xfrm>
            <a:off x="6191250" y="4594944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9" name="Line 1105"/>
          <p:cNvSpPr>
            <a:spLocks noChangeShapeType="1"/>
          </p:cNvSpPr>
          <p:nvPr/>
        </p:nvSpPr>
        <p:spPr bwMode="auto">
          <a:xfrm>
            <a:off x="6592888" y="5387107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0" name="Line 1106"/>
          <p:cNvSpPr>
            <a:spLocks noChangeShapeType="1"/>
          </p:cNvSpPr>
          <p:nvPr/>
        </p:nvSpPr>
        <p:spPr bwMode="auto">
          <a:xfrm>
            <a:off x="6600825" y="5930032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dirty="0" smtClean="0"/>
              <a:t> OSI Layer Encapsulation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285852" y="6526038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1" name="Text Box 240"/>
          <p:cNvSpPr txBox="1">
            <a:spLocks noChangeArrowheads="1"/>
          </p:cNvSpPr>
          <p:nvPr/>
        </p:nvSpPr>
        <p:spPr bwMode="auto">
          <a:xfrm>
            <a:off x="53132" y="5385410"/>
            <a:ext cx="1206500" cy="707886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 dirty="0" smtClean="0">
                <a:solidFill>
                  <a:srgbClr val="FF6600"/>
                </a:solidFill>
              </a:rPr>
              <a:t>Leon-Garcia</a:t>
            </a:r>
          </a:p>
          <a:p>
            <a:r>
              <a:rPr lang="en-US" sz="1000" b="1" dirty="0" smtClean="0">
                <a:solidFill>
                  <a:srgbClr val="FF6600"/>
                </a:solidFill>
              </a:rPr>
              <a:t> </a:t>
            </a:r>
            <a:r>
              <a:rPr lang="en-US" sz="1000" b="1" dirty="0">
                <a:solidFill>
                  <a:srgbClr val="FF6600"/>
                </a:solidFill>
              </a:rPr>
              <a:t>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Communication</a:t>
            </a:r>
          </a:p>
          <a:p>
            <a:r>
              <a:rPr lang="en-US" sz="1000" b="1" i="1" dirty="0" smtClean="0">
                <a:solidFill>
                  <a:srgbClr val="FF6600"/>
                </a:solidFill>
              </a:rPr>
              <a:t>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</p:spTree>
    <p:extLst>
      <p:ext uri="{BB962C8B-B14F-4D97-AF65-F5344CB8AC3E}">
        <p14:creationId xmlns:p14="http://schemas.microsoft.com/office/powerpoint/2010/main" val="176812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55" y="116558"/>
            <a:ext cx="8785225" cy="792162"/>
          </a:xfrm>
        </p:spPr>
        <p:txBody>
          <a:bodyPr/>
          <a:lstStyle/>
          <a:p>
            <a:r>
              <a:rPr lang="en-US" dirty="0" smtClean="0"/>
              <a:t>Seven Layer OSI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68313" y="1124744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</a:rPr>
              <a:t>Application 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users access to the OSI environment and distributed information services.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467544" y="1844824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Presentation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</a:t>
            </a:r>
            <a:r>
              <a:rPr lang="en-US" sz="1400" b="1" dirty="0" smtClean="0">
                <a:solidFill>
                  <a:srgbClr val="800000"/>
                </a:solidFill>
              </a:rPr>
              <a:t>application processes independence from differences in data representations.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467544" y="256425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Session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Layer</a:t>
            </a:r>
            <a:endParaRPr lang="en-US" sz="1400" b="1" dirty="0">
              <a:solidFill>
                <a:srgbClr val="80000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the control structure for communicating between applications.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Establishes, manages and terminates session connections between cooperating </a:t>
            </a:r>
            <a:r>
              <a:rPr lang="en-US" sz="1400" b="1" dirty="0" smtClean="0">
                <a:solidFill>
                  <a:srgbClr val="800000"/>
                </a:solidFill>
              </a:rPr>
              <a:t>applications.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467544" y="328433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Transport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reliable transparent transfer of data between end points.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end-to-end flow control and error recovery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467544" y="400441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Network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Provides </a:t>
            </a:r>
            <a:r>
              <a:rPr lang="en-US" sz="1400" b="1" dirty="0">
                <a:solidFill>
                  <a:srgbClr val="800000"/>
                </a:solidFill>
              </a:rPr>
              <a:t>independence from the data transmission, </a:t>
            </a:r>
            <a:r>
              <a:rPr lang="en-US" sz="1400" b="1" dirty="0" smtClean="0">
                <a:solidFill>
                  <a:srgbClr val="800000"/>
                </a:solidFill>
              </a:rPr>
              <a:t>routing/switching technologies used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to </a:t>
            </a:r>
            <a:r>
              <a:rPr lang="en-US" sz="1400" b="1" dirty="0">
                <a:solidFill>
                  <a:srgbClr val="800000"/>
                </a:solidFill>
              </a:rPr>
              <a:t>connect </a:t>
            </a:r>
            <a:r>
              <a:rPr lang="en-US" sz="1400" b="1" dirty="0" smtClean="0">
                <a:solidFill>
                  <a:srgbClr val="800000"/>
                </a:solidFill>
              </a:rPr>
              <a:t>systems. Responsible </a:t>
            </a:r>
            <a:r>
              <a:rPr lang="en-US" sz="1400" b="1" dirty="0">
                <a:solidFill>
                  <a:srgbClr val="800000"/>
                </a:solidFill>
              </a:rPr>
              <a:t>for establishing, managing  and terminating </a:t>
            </a:r>
            <a:r>
              <a:rPr lang="en-US" sz="1400" b="1" dirty="0" smtClean="0">
                <a:solidFill>
                  <a:srgbClr val="800000"/>
                </a:solidFill>
              </a:rPr>
              <a:t>connections.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467544" y="472449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Data Link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Provides for reliable transfer of information across the physical </a:t>
            </a:r>
            <a:r>
              <a:rPr lang="en-US" sz="1400" b="1" dirty="0" smtClean="0">
                <a:solidFill>
                  <a:srgbClr val="800000"/>
                </a:solidFill>
              </a:rPr>
              <a:t>layer. Sends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and </a:t>
            </a:r>
            <a:r>
              <a:rPr lang="en-US" sz="1400" b="1" dirty="0">
                <a:solidFill>
                  <a:srgbClr val="800000"/>
                </a:solidFill>
              </a:rPr>
              <a:t>receives frames with the necessary synchronization, flow control and error control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467544" y="544457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1400" b="1" dirty="0" smtClean="0"/>
              <a:t>Physical</a:t>
            </a:r>
            <a:r>
              <a:rPr lang="en-US" sz="1400" b="1" dirty="0" smtClean="0">
                <a:solidFill>
                  <a:schemeClr val="tx1"/>
                </a:solidFill>
              </a:rPr>
              <a:t> Layer</a:t>
            </a: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</a:rPr>
              <a:t>Concerned with transmission of </a:t>
            </a:r>
            <a:r>
              <a:rPr lang="en-US" sz="1400" b="1" dirty="0" smtClean="0">
                <a:solidFill>
                  <a:srgbClr val="800000"/>
                </a:solidFill>
              </a:rPr>
              <a:t>unstructured </a:t>
            </a:r>
            <a:r>
              <a:rPr lang="en-US" sz="1400" b="1" dirty="0">
                <a:solidFill>
                  <a:srgbClr val="800000"/>
                </a:solidFill>
              </a:rPr>
              <a:t>bit stream over a physical </a:t>
            </a:r>
            <a:r>
              <a:rPr lang="en-US" sz="1400" b="1" dirty="0" smtClean="0">
                <a:solidFill>
                  <a:srgbClr val="800000"/>
                </a:solidFill>
              </a:rPr>
              <a:t>medium. Deals with</a:t>
            </a:r>
          </a:p>
          <a:p>
            <a:pPr>
              <a:defRPr/>
            </a:pPr>
            <a:r>
              <a:rPr lang="en-US" sz="1400" b="1" dirty="0" smtClean="0">
                <a:solidFill>
                  <a:srgbClr val="800000"/>
                </a:solidFill>
              </a:rPr>
              <a:t>mechanical</a:t>
            </a:r>
            <a:r>
              <a:rPr lang="en-US" sz="1400" b="1" dirty="0">
                <a:solidFill>
                  <a:srgbClr val="800000"/>
                </a:solidFill>
              </a:rPr>
              <a:t>, electrical, functional and procedural characteristics to access the physical medium</a:t>
            </a:r>
            <a:r>
              <a:rPr lang="en-US" sz="1400" b="1" dirty="0" smtClean="0">
                <a:solidFill>
                  <a:srgbClr val="800000"/>
                </a:solidFill>
              </a:rPr>
              <a:t>.</a:t>
            </a:r>
            <a:endParaRPr lang="en-US" sz="14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2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ChangeArrowheads="1"/>
          </p:cNvSpPr>
          <p:nvPr/>
        </p:nvSpPr>
        <p:spPr bwMode="auto">
          <a:xfrm>
            <a:off x="7077075" y="1714500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ISO/OSI Reference </a:t>
            </a:r>
            <a:r>
              <a:rPr lang="en-US" dirty="0"/>
              <a:t>M</a:t>
            </a:r>
            <a:r>
              <a:rPr lang="en-US" dirty="0" smtClean="0"/>
              <a:t>odel</a:t>
            </a:r>
          </a:p>
        </p:txBody>
      </p:sp>
      <p:sp>
        <p:nvSpPr>
          <p:cNvPr id="8397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124744"/>
            <a:ext cx="5944716" cy="5112568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Presentation layer: </a:t>
            </a:r>
            <a:r>
              <a:rPr lang="en-US" sz="2400" dirty="0" smtClean="0"/>
              <a:t>allow applications to interpret meaning of data, e.g., encryption, compression, machine-specific conventions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Session layer: </a:t>
            </a:r>
            <a:r>
              <a:rPr lang="en-US" sz="2400" dirty="0" smtClean="0"/>
              <a:t>synchronization, check-pointing, recovery of data exchange</a:t>
            </a:r>
          </a:p>
          <a:p>
            <a:r>
              <a:rPr lang="en-US" sz="2400" dirty="0" smtClean="0"/>
              <a:t>The TCP/IP Internet stack is “missing” these two layers!</a:t>
            </a:r>
          </a:p>
          <a:p>
            <a:pPr lvl="1"/>
            <a:r>
              <a:rPr lang="en-US" dirty="0" smtClean="0"/>
              <a:t>these services, </a:t>
            </a:r>
            <a:r>
              <a:rPr lang="en-US" i="1" dirty="0" smtClean="0"/>
              <a:t>if needed,</a:t>
            </a:r>
            <a:r>
              <a:rPr lang="en-US" dirty="0" smtClean="0"/>
              <a:t> must be implemented in an application</a:t>
            </a:r>
          </a:p>
          <a:p>
            <a:pPr lvl="1"/>
            <a:r>
              <a:rPr lang="en-US" dirty="0" smtClean="0"/>
              <a:t>needed?</a:t>
            </a:r>
          </a:p>
        </p:txBody>
      </p:sp>
      <p:grpSp>
        <p:nvGrpSpPr>
          <p:cNvPr id="83975" name="Group 14"/>
          <p:cNvGrpSpPr>
            <a:grpSpLocks/>
          </p:cNvGrpSpPr>
          <p:nvPr/>
        </p:nvGrpSpPr>
        <p:grpSpPr bwMode="auto">
          <a:xfrm>
            <a:off x="6902450" y="1762125"/>
            <a:ext cx="1982788" cy="3638550"/>
            <a:chOff x="3265" y="1545"/>
            <a:chExt cx="1249" cy="2292"/>
          </a:xfrm>
        </p:grpSpPr>
        <p:sp>
          <p:nvSpPr>
            <p:cNvPr id="83976" name="Rectangle 6"/>
            <p:cNvSpPr>
              <a:spLocks noChangeArrowheads="1"/>
            </p:cNvSpPr>
            <p:nvPr/>
          </p:nvSpPr>
          <p:spPr bwMode="auto">
            <a:xfrm>
              <a:off x="3310" y="1545"/>
              <a:ext cx="1192" cy="22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7" name="Text Box 7"/>
            <p:cNvSpPr txBox="1">
              <a:spLocks noChangeArrowheads="1"/>
            </p:cNvSpPr>
            <p:nvPr/>
          </p:nvSpPr>
          <p:spPr bwMode="auto">
            <a:xfrm>
              <a:off x="3265" y="1654"/>
              <a:ext cx="1249" cy="2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application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rgbClr val="800000"/>
                  </a:solidFill>
                  <a:latin typeface="Comic Sans MS" pitchFamily="66" charset="0"/>
                </a:rPr>
                <a:t>presentation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rgbClr val="800000"/>
                  </a:solidFill>
                  <a:latin typeface="Comic Sans MS" pitchFamily="66" charset="0"/>
                </a:rPr>
                <a:t>session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transport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network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d</a:t>
              </a:r>
              <a:r>
                <a:rPr lang="en-US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ata link</a:t>
              </a:r>
              <a:endPara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endParaRPr lang="en-US" dirty="0">
                <a:latin typeface="Comic Sans MS" pitchFamily="66" charset="0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83978" name="Line 8"/>
            <p:cNvSpPr>
              <a:spLocks noChangeShapeType="1"/>
            </p:cNvSpPr>
            <p:nvPr/>
          </p:nvSpPr>
          <p:spPr bwMode="auto">
            <a:xfrm>
              <a:off x="3297" y="191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9" name="Line 9"/>
            <p:cNvSpPr>
              <a:spLocks noChangeShapeType="1"/>
            </p:cNvSpPr>
            <p:nvPr/>
          </p:nvSpPr>
          <p:spPr bwMode="auto">
            <a:xfrm>
              <a:off x="3306" y="253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0" name="Line 10"/>
            <p:cNvSpPr>
              <a:spLocks noChangeShapeType="1"/>
            </p:cNvSpPr>
            <p:nvPr/>
          </p:nvSpPr>
          <p:spPr bwMode="auto">
            <a:xfrm>
              <a:off x="3306" y="287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1" name="Line 11"/>
            <p:cNvSpPr>
              <a:spLocks noChangeShapeType="1"/>
            </p:cNvSpPr>
            <p:nvPr/>
          </p:nvSpPr>
          <p:spPr bwMode="auto">
            <a:xfrm>
              <a:off x="3307" y="351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2" name="Line 12"/>
            <p:cNvSpPr>
              <a:spLocks noChangeShapeType="1"/>
            </p:cNvSpPr>
            <p:nvPr/>
          </p:nvSpPr>
          <p:spPr bwMode="auto">
            <a:xfrm>
              <a:off x="3297" y="3209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3" name="Line 13"/>
            <p:cNvSpPr>
              <a:spLocks noChangeShapeType="1"/>
            </p:cNvSpPr>
            <p:nvPr/>
          </p:nvSpPr>
          <p:spPr bwMode="auto">
            <a:xfrm>
              <a:off x="3296" y="2245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7668344" y="5736679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6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44624"/>
            <a:ext cx="8134350" cy="1081087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Advantages of Layering Design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8278688" cy="4752528"/>
          </a:xfrm>
        </p:spPr>
        <p:txBody>
          <a:bodyPr/>
          <a:lstStyle/>
          <a:p>
            <a:r>
              <a:rPr lang="en-US" dirty="0" smtClean="0"/>
              <a:t>An explicit structure for dealing </a:t>
            </a:r>
            <a:r>
              <a:rPr lang="en-US" dirty="0"/>
              <a:t>with </a:t>
            </a:r>
            <a:r>
              <a:rPr lang="en-US" dirty="0" smtClean="0"/>
              <a:t>a complex system:</a:t>
            </a:r>
          </a:p>
          <a:p>
            <a:pPr lvl="1"/>
            <a:r>
              <a:rPr lang="en-US" dirty="0" smtClean="0"/>
              <a:t>allows identification and structures the relationship </a:t>
            </a:r>
            <a:r>
              <a:rPr lang="en-US" dirty="0"/>
              <a:t>of complex system’s </a:t>
            </a:r>
            <a:r>
              <a:rPr lang="en-US" dirty="0" smtClean="0"/>
              <a:t>pieces.</a:t>
            </a:r>
            <a:endParaRPr lang="en-US" dirty="0"/>
          </a:p>
          <a:p>
            <a:pPr lvl="1"/>
            <a:r>
              <a:rPr lang="en-US" dirty="0"/>
              <a:t>layered </a:t>
            </a:r>
            <a:r>
              <a:rPr lang="en-US" dirty="0">
                <a:solidFill>
                  <a:srgbClr val="800000"/>
                </a:solidFill>
              </a:rPr>
              <a:t>reference model </a:t>
            </a:r>
            <a:r>
              <a:rPr lang="en-US" dirty="0"/>
              <a:t>for </a:t>
            </a:r>
            <a:r>
              <a:rPr lang="en-US" dirty="0" smtClean="0"/>
              <a:t>discussion.</a:t>
            </a:r>
          </a:p>
          <a:p>
            <a:pPr>
              <a:defRPr/>
            </a:pPr>
            <a:r>
              <a:rPr lang="en-US" dirty="0" smtClean="0"/>
              <a:t>Provides an abstraction for functional locality.</a:t>
            </a:r>
          </a:p>
          <a:p>
            <a:pPr>
              <a:defRPr/>
            </a:pPr>
            <a:r>
              <a:rPr lang="en-US" dirty="0" smtClean="0"/>
              <a:t>Simplifies the design process.</a:t>
            </a:r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44624"/>
            <a:ext cx="8134350" cy="1081087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Advantages of Layering Design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78688" cy="4608512"/>
          </a:xfrm>
        </p:spPr>
        <p:txBody>
          <a:bodyPr/>
          <a:lstStyle/>
          <a:p>
            <a:r>
              <a:rPr lang="en-US" dirty="0" smtClean="0"/>
              <a:t>Modularity of layers </a:t>
            </a:r>
            <a:r>
              <a:rPr lang="en-US" dirty="0"/>
              <a:t>eases </a:t>
            </a:r>
            <a:r>
              <a:rPr lang="en-US" dirty="0" smtClean="0"/>
              <a:t>maintenance and </a:t>
            </a:r>
            <a:r>
              <a:rPr lang="en-US" dirty="0"/>
              <a:t>updating of </a:t>
            </a:r>
            <a:r>
              <a:rPr lang="en-US" dirty="0" smtClean="0"/>
              <a:t>system components:</a:t>
            </a:r>
            <a:endParaRPr lang="en-US" dirty="0"/>
          </a:p>
          <a:p>
            <a:pPr lvl="1"/>
            <a:r>
              <a:rPr lang="en-US" sz="3200" dirty="0"/>
              <a:t>change </a:t>
            </a:r>
            <a:r>
              <a:rPr lang="en-US" sz="3200" dirty="0" smtClean="0"/>
              <a:t>in </a:t>
            </a:r>
            <a:r>
              <a:rPr lang="en-US" sz="3200" dirty="0"/>
              <a:t>implementation of </a:t>
            </a:r>
            <a:r>
              <a:rPr lang="en-US" sz="3200" dirty="0" smtClean="0"/>
              <a:t>a layer’s </a:t>
            </a:r>
            <a:r>
              <a:rPr lang="en-US" sz="3200" dirty="0"/>
              <a:t>service </a:t>
            </a:r>
            <a:r>
              <a:rPr lang="en-US" sz="3200" dirty="0" smtClean="0"/>
              <a:t>is transparent </a:t>
            </a:r>
            <a:r>
              <a:rPr lang="en-US" sz="3200" dirty="0"/>
              <a:t>to rest of </a:t>
            </a:r>
            <a:r>
              <a:rPr lang="en-US" sz="3200" dirty="0" smtClean="0"/>
              <a:t>the system.</a:t>
            </a:r>
          </a:p>
          <a:p>
            <a:pPr lvl="1"/>
            <a:r>
              <a:rPr lang="en-US" sz="3200" dirty="0" smtClean="0"/>
              <a:t>Led to flexibility in modifying and developing network architectures.</a:t>
            </a:r>
          </a:p>
          <a:p>
            <a:pPr lvl="1"/>
            <a:r>
              <a:rPr lang="en-US" sz="3200" dirty="0" smtClean="0"/>
              <a:t>Accommodates incremental changes.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1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TCP/IP Architectural Model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59"/>
          <a:stretch>
            <a:fillRect/>
          </a:stretch>
        </p:blipFill>
        <p:spPr bwMode="auto">
          <a:xfrm>
            <a:off x="990600" y="1052736"/>
            <a:ext cx="7315200" cy="501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066800" y="5928320"/>
            <a:ext cx="731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/>
              <a:t>DCC 6</a:t>
            </a:r>
            <a:r>
              <a:rPr lang="en-US" b="1" baseline="30000" dirty="0"/>
              <a:t>th </a:t>
            </a:r>
            <a:r>
              <a:rPr lang="en-US" b="1" dirty="0"/>
              <a:t> Ed., W. </a:t>
            </a:r>
            <a:r>
              <a:rPr lang="en-US" b="1" dirty="0" smtClean="0"/>
              <a:t>Stallings</a:t>
            </a:r>
            <a:endParaRPr lang="en-US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2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OSI versus TCP/IP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7" name="Picture 4" descr="1-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7148513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5496" y="5589240"/>
            <a:ext cx="8229600" cy="64807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400" dirty="0" smtClean="0"/>
              <a:t>Figure 1-21. </a:t>
            </a:r>
            <a:r>
              <a:rPr lang="en-US" sz="2400" dirty="0" smtClean="0">
                <a:solidFill>
                  <a:srgbClr val="0033CC"/>
                </a:solidFill>
              </a:rPr>
              <a:t>[old]</a:t>
            </a:r>
            <a:r>
              <a:rPr lang="en-US" sz="2400" dirty="0" smtClean="0"/>
              <a:t> The TCP/IP reference model.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380312" y="5877272"/>
            <a:ext cx="1643063" cy="35718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192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00600"/>
          </a:xfrm>
        </p:spPr>
        <p:txBody>
          <a:bodyPr/>
          <a:lstStyle/>
          <a:p>
            <a:r>
              <a:rPr lang="en-US" dirty="0" smtClean="0"/>
              <a:t>The Internet and IP</a:t>
            </a:r>
          </a:p>
          <a:p>
            <a:r>
              <a:rPr lang="en-US" dirty="0" smtClean="0"/>
              <a:t>Network Architecture</a:t>
            </a:r>
          </a:p>
          <a:p>
            <a:pPr lvl="1"/>
            <a:r>
              <a:rPr lang="en-US" dirty="0" smtClean="0"/>
              <a:t>Protocols and Layers</a:t>
            </a:r>
          </a:p>
          <a:p>
            <a:pPr lvl="1"/>
            <a:r>
              <a:rPr lang="en-US" dirty="0" smtClean="0"/>
              <a:t>Encapsulation</a:t>
            </a:r>
          </a:p>
          <a:p>
            <a:r>
              <a:rPr lang="en-US" dirty="0" smtClean="0"/>
              <a:t>The OSI Reference Model</a:t>
            </a:r>
          </a:p>
          <a:p>
            <a:pPr lvl="1"/>
            <a:r>
              <a:rPr lang="en-US" dirty="0" smtClean="0"/>
              <a:t>The Seven OSI Layers</a:t>
            </a:r>
          </a:p>
          <a:p>
            <a:r>
              <a:rPr lang="en-US" dirty="0" smtClean="0"/>
              <a:t>The TCP/IP Internet Stack</a:t>
            </a:r>
          </a:p>
          <a:p>
            <a:r>
              <a:rPr lang="en-US" dirty="0" smtClean="0"/>
              <a:t>Layering Example</a:t>
            </a:r>
          </a:p>
          <a:p>
            <a:r>
              <a:rPr lang="en-US" dirty="0" smtClean="0"/>
              <a:t>Tiered Internet Architecture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2"/>
          <p:cNvSpPr>
            <a:spLocks noChangeArrowheads="1"/>
          </p:cNvSpPr>
          <p:nvPr/>
        </p:nvSpPr>
        <p:spPr bwMode="auto">
          <a:xfrm>
            <a:off x="6578600" y="1416844"/>
            <a:ext cx="1892300" cy="35306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Protocol </a:t>
            </a:r>
            <a:r>
              <a:rPr lang="en-US" dirty="0"/>
              <a:t>S</a:t>
            </a:r>
            <a:r>
              <a:rPr lang="en-US" dirty="0" smtClean="0"/>
              <a:t>tack</a:t>
            </a:r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499" y="1124744"/>
            <a:ext cx="5656685" cy="4536504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application: </a:t>
            </a:r>
            <a:r>
              <a:rPr lang="en-US" sz="2400" dirty="0" smtClean="0"/>
              <a:t>supporting network applications</a:t>
            </a:r>
          </a:p>
          <a:p>
            <a:pPr lvl="1"/>
            <a:r>
              <a:rPr lang="en-US" sz="2000" dirty="0" smtClean="0"/>
              <a:t>FTP, SMTP, HTTP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transport: </a:t>
            </a:r>
            <a:r>
              <a:rPr lang="en-US" sz="2400" dirty="0" smtClean="0"/>
              <a:t>process-process data transfer</a:t>
            </a:r>
          </a:p>
          <a:p>
            <a:pPr lvl="1"/>
            <a:r>
              <a:rPr lang="en-US" sz="2000" dirty="0" smtClean="0"/>
              <a:t>TCP, UDP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network: </a:t>
            </a:r>
            <a:r>
              <a:rPr lang="en-US" sz="2400" dirty="0" smtClean="0"/>
              <a:t>routing of datagrams from source to destination</a:t>
            </a:r>
          </a:p>
          <a:p>
            <a:pPr lvl="1"/>
            <a:r>
              <a:rPr lang="en-US" sz="2000" dirty="0" smtClean="0"/>
              <a:t>IP, routing protocols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link: </a:t>
            </a:r>
            <a:r>
              <a:rPr lang="en-US" sz="2400" dirty="0" smtClean="0"/>
              <a:t>data transfer between neighboring  network elements</a:t>
            </a:r>
          </a:p>
          <a:p>
            <a:pPr lvl="1"/>
            <a:r>
              <a:rPr lang="en-US" sz="2000" dirty="0" smtClean="0"/>
              <a:t>PPP, Ethernet</a:t>
            </a:r>
          </a:p>
          <a:p>
            <a:endParaRPr lang="en-US" sz="2400" dirty="0" smtClean="0"/>
          </a:p>
        </p:txBody>
      </p:sp>
      <p:grpSp>
        <p:nvGrpSpPr>
          <p:cNvPr id="82951" name="Group 5"/>
          <p:cNvGrpSpPr>
            <a:grpSpLocks/>
          </p:cNvGrpSpPr>
          <p:nvPr/>
        </p:nvGrpSpPr>
        <p:grpSpPr bwMode="auto">
          <a:xfrm>
            <a:off x="6508750" y="1531144"/>
            <a:ext cx="1898650" cy="3530600"/>
            <a:chOff x="3076" y="888"/>
            <a:chExt cx="1196" cy="2224"/>
          </a:xfrm>
        </p:grpSpPr>
        <p:sp>
          <p:nvSpPr>
            <p:cNvPr id="82952" name="Rectangle 6"/>
            <p:cNvSpPr>
              <a:spLocks noChangeArrowheads="1"/>
            </p:cNvSpPr>
            <p:nvPr/>
          </p:nvSpPr>
          <p:spPr bwMode="auto">
            <a:xfrm>
              <a:off x="3080" y="888"/>
              <a:ext cx="1192" cy="22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3" name="Text Box 7"/>
            <p:cNvSpPr txBox="1">
              <a:spLocks noChangeArrowheads="1"/>
            </p:cNvSpPr>
            <p:nvPr/>
          </p:nvSpPr>
          <p:spPr bwMode="auto">
            <a:xfrm>
              <a:off x="3150" y="949"/>
              <a:ext cx="1070" cy="2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>
                  <a:latin typeface="Comic Sans MS" pitchFamily="66" charset="0"/>
                </a:rPr>
                <a:t>application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transport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network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link</a:t>
              </a:r>
            </a:p>
            <a:p>
              <a:pPr algn="ctr"/>
              <a:endParaRPr lang="en-US">
                <a:latin typeface="Comic Sans MS" pitchFamily="66" charset="0"/>
              </a:endParaRPr>
            </a:p>
            <a:p>
              <a:pPr algn="ctr"/>
              <a:r>
                <a:rPr lang="en-US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82954" name="Line 8"/>
            <p:cNvSpPr>
              <a:spLocks noChangeShapeType="1"/>
            </p:cNvSpPr>
            <p:nvPr/>
          </p:nvSpPr>
          <p:spPr bwMode="auto">
            <a:xfrm>
              <a:off x="3076" y="132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5" name="Line 9"/>
            <p:cNvSpPr>
              <a:spLocks noChangeShapeType="1"/>
            </p:cNvSpPr>
            <p:nvPr/>
          </p:nvSpPr>
          <p:spPr bwMode="auto">
            <a:xfrm>
              <a:off x="3076" y="176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6" name="Line 10"/>
            <p:cNvSpPr>
              <a:spLocks noChangeShapeType="1"/>
            </p:cNvSpPr>
            <p:nvPr/>
          </p:nvSpPr>
          <p:spPr bwMode="auto">
            <a:xfrm>
              <a:off x="3076" y="2216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7" name="Line 11"/>
            <p:cNvSpPr>
              <a:spLocks noChangeShapeType="1"/>
            </p:cNvSpPr>
            <p:nvPr/>
          </p:nvSpPr>
          <p:spPr bwMode="auto">
            <a:xfrm>
              <a:off x="3076" y="2664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3528" y="5766356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b="1" dirty="0">
                <a:solidFill>
                  <a:srgbClr val="800000"/>
                </a:solidFill>
                <a:latin typeface="+mn-lt"/>
              </a:rPr>
              <a:t>physical: </a:t>
            </a:r>
            <a:r>
              <a:rPr lang="en-US" b="1" dirty="0">
                <a:latin typeface="+mn-lt"/>
              </a:rPr>
              <a:t>bits “on the wire” or in the air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7668344" y="5736679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  <p:extLst>
      <p:ext uri="{BB962C8B-B14F-4D97-AF65-F5344CB8AC3E}">
        <p14:creationId xmlns:p14="http://schemas.microsoft.com/office/powerpoint/2010/main" val="42561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996950" y="1141437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1281113" y="1170012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HTTP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832100" y="1163662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2970213" y="1165250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SMTP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6465888" y="115890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6799263" y="1160487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RTP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2239963" y="234635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3FFD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2522538" y="2347937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5483225" y="2352700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3FFD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9" name="Text Box 11"/>
          <p:cNvSpPr txBox="1">
            <a:spLocks noChangeArrowheads="1"/>
          </p:cNvSpPr>
          <p:nvPr/>
        </p:nvSpPr>
        <p:spPr bwMode="auto">
          <a:xfrm>
            <a:off x="5738813" y="2354287"/>
            <a:ext cx="795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UDP</a:t>
            </a:r>
          </a:p>
        </p:txBody>
      </p:sp>
      <p:grpSp>
        <p:nvGrpSpPr>
          <p:cNvPr id="9230" name="Group 12"/>
          <p:cNvGrpSpPr>
            <a:grpSpLocks/>
          </p:cNvGrpSpPr>
          <p:nvPr/>
        </p:nvGrpSpPr>
        <p:grpSpPr bwMode="auto">
          <a:xfrm>
            <a:off x="3622675" y="3679850"/>
            <a:ext cx="1747838" cy="639762"/>
            <a:chOff x="1722" y="2347"/>
            <a:chExt cx="1101" cy="403"/>
          </a:xfrm>
        </p:grpSpPr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1722" y="2347"/>
              <a:ext cx="1101" cy="40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0B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5" name="Text Box 14"/>
            <p:cNvSpPr txBox="1">
              <a:spLocks noChangeArrowheads="1"/>
            </p:cNvSpPr>
            <p:nvPr/>
          </p:nvSpPr>
          <p:spPr bwMode="auto">
            <a:xfrm>
              <a:off x="2084" y="2422"/>
              <a:ext cx="2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0B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IP</a:t>
              </a:r>
            </a:p>
          </p:txBody>
        </p:sp>
      </p:grp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650875" y="5127650"/>
            <a:ext cx="2190750" cy="1109662"/>
            <a:chOff x="2277" y="3287"/>
            <a:chExt cx="1380" cy="699"/>
          </a:xfrm>
        </p:grpSpPr>
        <p:sp>
          <p:nvSpPr>
            <p:cNvPr id="65552" name="Rectangle 16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3" name="Text Box 17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1</a:t>
              </a:r>
            </a:p>
          </p:txBody>
        </p:sp>
      </p:grpSp>
      <p:sp>
        <p:nvSpPr>
          <p:cNvPr id="65554" name="Line 18"/>
          <p:cNvSpPr>
            <a:spLocks noChangeShapeType="1"/>
          </p:cNvSpPr>
          <p:nvPr/>
        </p:nvSpPr>
        <p:spPr bwMode="auto">
          <a:xfrm flipV="1">
            <a:off x="4460875" y="4289450"/>
            <a:ext cx="1588" cy="822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 flipV="1">
            <a:off x="4918075" y="2841650"/>
            <a:ext cx="1371600" cy="842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 flipH="1" flipV="1">
            <a:off x="3165475" y="2841650"/>
            <a:ext cx="1143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 flipV="1">
            <a:off x="6564313" y="1625625"/>
            <a:ext cx="588962" cy="679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V="1">
            <a:off x="3182938" y="1700237"/>
            <a:ext cx="511175" cy="639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1595438" y="1638325"/>
            <a:ext cx="1017587" cy="704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9238" name="Group 24"/>
          <p:cNvGrpSpPr>
            <a:grpSpLocks/>
          </p:cNvGrpSpPr>
          <p:nvPr/>
        </p:nvGrpSpPr>
        <p:grpSpPr bwMode="auto">
          <a:xfrm>
            <a:off x="6213475" y="5127650"/>
            <a:ext cx="2190750" cy="1109662"/>
            <a:chOff x="2277" y="3287"/>
            <a:chExt cx="1380" cy="699"/>
          </a:xfrm>
        </p:grpSpPr>
        <p:sp>
          <p:nvSpPr>
            <p:cNvPr id="65561" name="Rectangle 25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1" name="Text Box 26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3</a:t>
              </a:r>
            </a:p>
          </p:txBody>
        </p:sp>
      </p:grpSp>
      <p:grpSp>
        <p:nvGrpSpPr>
          <p:cNvPr id="9239" name="Group 27"/>
          <p:cNvGrpSpPr>
            <a:grpSpLocks/>
          </p:cNvGrpSpPr>
          <p:nvPr/>
        </p:nvGrpSpPr>
        <p:grpSpPr bwMode="auto">
          <a:xfrm>
            <a:off x="3394075" y="5127650"/>
            <a:ext cx="2190750" cy="1109662"/>
            <a:chOff x="2277" y="3287"/>
            <a:chExt cx="1380" cy="699"/>
          </a:xfrm>
        </p:grpSpPr>
        <p:sp>
          <p:nvSpPr>
            <p:cNvPr id="65564" name="Rectangle 28"/>
            <p:cNvSpPr>
              <a:spLocks noChangeArrowheads="1"/>
            </p:cNvSpPr>
            <p:nvPr/>
          </p:nvSpPr>
          <p:spPr bwMode="auto">
            <a:xfrm>
              <a:off x="2277" y="3287"/>
              <a:ext cx="1380" cy="6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9" name="Text Box 29"/>
            <p:cNvSpPr txBox="1">
              <a:spLocks noChangeArrowheads="1"/>
            </p:cNvSpPr>
            <p:nvPr/>
          </p:nvSpPr>
          <p:spPr bwMode="auto">
            <a:xfrm>
              <a:off x="2423" y="3308"/>
              <a:ext cx="1117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Network</a:t>
              </a:r>
            </a:p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effectLst/>
                </a:rPr>
                <a:t>Interface 2</a:t>
              </a:r>
            </a:p>
          </p:txBody>
        </p:sp>
      </p:grpSp>
      <p:sp>
        <p:nvSpPr>
          <p:cNvPr id="65566" name="Line 30"/>
          <p:cNvSpPr>
            <a:spLocks noChangeShapeType="1"/>
          </p:cNvSpPr>
          <p:nvPr/>
        </p:nvSpPr>
        <p:spPr bwMode="auto">
          <a:xfrm flipH="1" flipV="1">
            <a:off x="4765675" y="4365650"/>
            <a:ext cx="25146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7" name="Line 31"/>
          <p:cNvSpPr>
            <a:spLocks noChangeShapeType="1"/>
          </p:cNvSpPr>
          <p:nvPr/>
        </p:nvSpPr>
        <p:spPr bwMode="auto">
          <a:xfrm flipV="1">
            <a:off x="1565275" y="4289450"/>
            <a:ext cx="2519363" cy="769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68" name="Rectangle 32"/>
          <p:cNvSpPr>
            <a:spLocks noChangeArrowheads="1"/>
          </p:cNvSpPr>
          <p:nvPr/>
        </p:nvSpPr>
        <p:spPr bwMode="auto">
          <a:xfrm>
            <a:off x="4583113" y="1155725"/>
            <a:ext cx="1460500" cy="469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43" name="Text Box 33"/>
          <p:cNvSpPr txBox="1">
            <a:spLocks noChangeArrowheads="1"/>
          </p:cNvSpPr>
          <p:nvPr/>
        </p:nvSpPr>
        <p:spPr bwMode="auto">
          <a:xfrm>
            <a:off x="4956175" y="1171600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FE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DNS</a:t>
            </a:r>
          </a:p>
        </p:txBody>
      </p:sp>
      <p:sp>
        <p:nvSpPr>
          <p:cNvPr id="65570" name="Line 34"/>
          <p:cNvSpPr>
            <a:spLocks noChangeShapeType="1"/>
          </p:cNvSpPr>
          <p:nvPr/>
        </p:nvSpPr>
        <p:spPr bwMode="auto">
          <a:xfrm flipH="1" flipV="1">
            <a:off x="5402263" y="1608162"/>
            <a:ext cx="546100" cy="744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" name="Text Box 240"/>
          <p:cNvSpPr txBox="1">
            <a:spLocks noChangeArrowheads="1"/>
          </p:cNvSpPr>
          <p:nvPr/>
        </p:nvSpPr>
        <p:spPr bwMode="auto">
          <a:xfrm>
            <a:off x="6878303" y="3887388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179388" y="11588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r>
              <a:rPr lang="en-US" dirty="0" smtClean="0"/>
              <a:t>TCP/IP Protocols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Comic Sans MS" pitchFamily="66" charset="0"/>
              </a:rPr>
              <a:pPr>
                <a:defRPr/>
              </a:pPr>
              <a:t>21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4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44624"/>
            <a:ext cx="7902575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Layering Example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Client/server relationship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Server process waits for incoming requests by listening to a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port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Client process makes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requests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as required.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Server process provides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responses</a:t>
            </a:r>
            <a:r>
              <a:rPr lang="en-US" dirty="0" smtClean="0">
                <a:solidFill>
                  <a:schemeClr val="tx1"/>
                </a:solidFill>
              </a:rPr>
              <a:t> to these requests.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800000"/>
                </a:solidFill>
              </a:rPr>
              <a:t>The server process usually runs in the background as a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daemon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(e.g. </a:t>
            </a:r>
            <a:r>
              <a:rPr lang="en-US" b="1" dirty="0" err="1" smtClean="0">
                <a:solidFill>
                  <a:srgbClr val="800000"/>
                </a:solidFill>
              </a:rPr>
              <a:t>httpd</a:t>
            </a:r>
            <a:r>
              <a:rPr lang="en-US" b="1" dirty="0" smtClean="0">
                <a:solidFill>
                  <a:srgbClr val="800000"/>
                </a:solidFill>
              </a:rPr>
              <a:t> is the server daemon). </a:t>
            </a:r>
            <a:r>
              <a:rPr lang="en-US" b="1" dirty="0" smtClean="0">
                <a:solidFill>
                  <a:schemeClr val="bg1"/>
                </a:solidFill>
              </a:rPr>
              <a:t>for HTTP).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5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99392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HTTP Example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518457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HTTP</a:t>
            </a:r>
            <a:r>
              <a:rPr lang="en-US" dirty="0" smtClean="0">
                <a:solidFill>
                  <a:srgbClr val="990000"/>
                </a:solidFill>
              </a:rPr>
              <a:t> (</a:t>
            </a:r>
            <a:r>
              <a:rPr lang="en-US" dirty="0" err="1" smtClean="0">
                <a:solidFill>
                  <a:srgbClr val="990000"/>
                </a:solidFill>
              </a:rPr>
              <a:t>HyperText</a:t>
            </a:r>
            <a:r>
              <a:rPr lang="en-US" dirty="0" smtClean="0">
                <a:solidFill>
                  <a:srgbClr val="990000"/>
                </a:solidFill>
              </a:rPr>
              <a:t> Transfer Protocol) </a:t>
            </a:r>
            <a:r>
              <a:rPr lang="en-US" dirty="0" smtClean="0"/>
              <a:t>specifies rules by which the client and the server interact so as to retrieve a document.</a:t>
            </a:r>
          </a:p>
          <a:p>
            <a:pPr>
              <a:defRPr/>
            </a:pPr>
            <a:r>
              <a:rPr lang="en-US" dirty="0" smtClean="0"/>
              <a:t>The protocol assumes the client and the server can exchange messages directly.</a:t>
            </a:r>
          </a:p>
          <a:p>
            <a:pPr>
              <a:defRPr/>
            </a:pPr>
            <a:r>
              <a:rPr lang="en-US" dirty="0" smtClean="0"/>
              <a:t>The client software needs to set up a two-way connection prior to the HTTP request.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30188" y="1878013"/>
            <a:ext cx="2449512" cy="32146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494463" y="1795463"/>
            <a:ext cx="2409825" cy="32146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1498600" y="2284413"/>
            <a:ext cx="1809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>
              <a:solidFill>
                <a:schemeClr val="tx1"/>
              </a:solidFill>
              <a:effectLst/>
            </a:endParaRPr>
          </a:p>
          <a:p>
            <a:pPr algn="ctr" latinLnBrk="1">
              <a:lnSpc>
                <a:spcPct val="100000"/>
              </a:lnSpc>
              <a:spcBef>
                <a:spcPct val="0"/>
              </a:spcBef>
            </a:pP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7199313" y="2857500"/>
            <a:ext cx="10715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server</a:t>
            </a: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860425" y="2992438"/>
            <a:ext cx="107156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  <a:effectLst/>
              </a:rPr>
              <a:t>client</a:t>
            </a:r>
            <a:endParaRPr lang="en-US" sz="2000">
              <a:solidFill>
                <a:schemeClr val="tx1"/>
              </a:solidFill>
              <a:effectLst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2700338" y="3424238"/>
            <a:ext cx="37877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5237163" y="2894013"/>
            <a:ext cx="508000" cy="0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3173413" y="3938588"/>
            <a:ext cx="508000" cy="0"/>
          </a:xfrm>
          <a:prstGeom prst="line">
            <a:avLst/>
          </a:prstGeom>
          <a:noFill/>
          <a:ln w="31750">
            <a:solidFill>
              <a:srgbClr val="0033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6" name="Rectangle 10"/>
          <p:cNvSpPr>
            <a:spLocks noChangeArrowheads="1"/>
          </p:cNvSpPr>
          <p:nvPr/>
        </p:nvSpPr>
        <p:spPr bwMode="auto">
          <a:xfrm>
            <a:off x="3749561" y="2651125"/>
            <a:ext cx="133690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dirty="0">
                <a:solidFill>
                  <a:srgbClr val="990000"/>
                </a:solidFill>
                <a:effectLst/>
              </a:rPr>
              <a:t>Request</a:t>
            </a:r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3707904" y="3687415"/>
            <a:ext cx="18907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rgbClr val="0033CC"/>
                </a:solidFill>
                <a:effectLst/>
                <a:latin typeface="Comic Sans MS" pitchFamily="66" charset="0"/>
              </a:rPr>
              <a:t>Response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7162800" y="5562600"/>
            <a:ext cx="1087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  <a:effectLst/>
              </a:rPr>
              <a:t>Figure</a:t>
            </a:r>
            <a:r>
              <a:rPr lang="en-US" sz="1000">
                <a:solidFill>
                  <a:schemeClr val="bg1"/>
                </a:solidFill>
                <a:effectLst/>
              </a:rPr>
              <a:t> 2.1</a:t>
            </a: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3443288" y="5562600"/>
            <a:ext cx="28162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  <a:effectLst/>
              </a:rPr>
              <a:t>Leon-Garcia &amp; Widjaja:</a:t>
            </a:r>
            <a:r>
              <a:rPr lang="en-US" sz="1000">
                <a:solidFill>
                  <a:schemeClr val="tx1"/>
                </a:solidFill>
                <a:effectLst/>
              </a:rPr>
              <a:t>  </a:t>
            </a:r>
            <a:r>
              <a:rPr lang="en-US" sz="1000" i="1">
                <a:solidFill>
                  <a:schemeClr val="bg1"/>
                </a:solidFill>
                <a:effectLst/>
              </a:rPr>
              <a:t>Communication Networks</a:t>
            </a: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381000" y="5562600"/>
            <a:ext cx="262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000">
                <a:solidFill>
                  <a:schemeClr val="bg1"/>
                </a:solidFill>
                <a:effectLst/>
              </a:rPr>
              <a:t>Copyright ©2000 The McGraw Hill Companies</a:t>
            </a:r>
          </a:p>
        </p:txBody>
      </p:sp>
      <p:sp>
        <p:nvSpPr>
          <p:cNvPr id="48146" name="Rectangle 18"/>
          <p:cNvSpPr>
            <a:spLocks noGrp="1" noChangeArrowheads="1"/>
          </p:cNvSpPr>
          <p:nvPr>
            <p:ph type="title"/>
          </p:nvPr>
        </p:nvSpPr>
        <p:spPr>
          <a:xfrm>
            <a:off x="37728" y="44624"/>
            <a:ext cx="8926760" cy="936104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HTTP Client/Server Interaction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8" name="Text Box 240"/>
          <p:cNvSpPr txBox="1">
            <a:spLocks noChangeArrowheads="1"/>
          </p:cNvSpPr>
          <p:nvPr/>
        </p:nvSpPr>
        <p:spPr bwMode="auto">
          <a:xfrm>
            <a:off x="6916498" y="5607050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3878579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834454" y="1052736"/>
            <a:ext cx="2449512" cy="131058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5684266" y="1097483"/>
            <a:ext cx="2451100" cy="13954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6328791" y="1117873"/>
            <a:ext cx="107156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server</a:t>
            </a:r>
            <a:endParaRPr 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1463104" y="1189881"/>
            <a:ext cx="10715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HTTP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  <a:effectLst/>
              </a:rPr>
              <a:t>client</a:t>
            </a:r>
            <a:endParaRPr lang="en-U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553466" y="3437781"/>
            <a:ext cx="8115300" cy="287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1491679" y="4182318"/>
            <a:ext cx="1787525" cy="979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923979" y="4112468"/>
            <a:ext cx="1787525" cy="979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3552254" y="3580656"/>
            <a:ext cx="1984375" cy="5349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3652266" y="5379293"/>
            <a:ext cx="1984375" cy="5349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21" name="Text Box 11"/>
          <p:cNvSpPr txBox="1">
            <a:spLocks noChangeArrowheads="1"/>
          </p:cNvSpPr>
          <p:nvPr/>
        </p:nvSpPr>
        <p:spPr bwMode="auto">
          <a:xfrm>
            <a:off x="1872679" y="4352181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17422" name="Text Box 12"/>
          <p:cNvSpPr txBox="1">
            <a:spLocks noChangeArrowheads="1"/>
          </p:cNvSpPr>
          <p:nvPr/>
        </p:nvSpPr>
        <p:spPr bwMode="auto">
          <a:xfrm>
            <a:off x="6471666" y="4320431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effectLst/>
              </a:rPr>
              <a:t>TCP</a:t>
            </a:r>
          </a:p>
        </p:txBody>
      </p:sp>
      <p:sp>
        <p:nvSpPr>
          <p:cNvPr id="17423" name="Text Box 13"/>
          <p:cNvSpPr txBox="1">
            <a:spLocks noChangeArrowheads="1"/>
          </p:cNvSpPr>
          <p:nvPr/>
        </p:nvSpPr>
        <p:spPr bwMode="auto">
          <a:xfrm>
            <a:off x="3823716" y="3642568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GET     80, # </a:t>
            </a:r>
          </a:p>
        </p:txBody>
      </p:sp>
      <p:sp>
        <p:nvSpPr>
          <p:cNvPr id="17424" name="Text Box 14"/>
          <p:cNvSpPr txBox="1">
            <a:spLocks noChangeArrowheads="1"/>
          </p:cNvSpPr>
          <p:nvPr/>
        </p:nvSpPr>
        <p:spPr bwMode="auto">
          <a:xfrm>
            <a:off x="3682429" y="5477718"/>
            <a:ext cx="191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#, 80     STATUS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4504754" y="5369768"/>
            <a:ext cx="0" cy="561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4452366" y="3582243"/>
            <a:ext cx="0" cy="5349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3356991" y="4456956"/>
            <a:ext cx="25304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3318891" y="4914156"/>
            <a:ext cx="254317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H="1" flipV="1">
            <a:off x="6632004" y="2492895"/>
            <a:ext cx="0" cy="828997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>
            <a:off x="6919341" y="2482974"/>
            <a:ext cx="0" cy="874018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31" name="Text Box 21"/>
          <p:cNvSpPr txBox="1">
            <a:spLocks noChangeArrowheads="1"/>
          </p:cNvSpPr>
          <p:nvPr/>
        </p:nvSpPr>
        <p:spPr bwMode="auto">
          <a:xfrm>
            <a:off x="7385904" y="2891591"/>
            <a:ext cx="1149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Port 80</a:t>
            </a:r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 flipH="1" flipV="1">
            <a:off x="1858391" y="2418779"/>
            <a:ext cx="0" cy="938213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2131441" y="2391792"/>
            <a:ext cx="0" cy="965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34" name="Text Box 24"/>
          <p:cNvSpPr txBox="1">
            <a:spLocks noChangeArrowheads="1"/>
          </p:cNvSpPr>
          <p:nvPr/>
        </p:nvSpPr>
        <p:spPr bwMode="auto">
          <a:xfrm>
            <a:off x="184235" y="2964081"/>
            <a:ext cx="16369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Ephemeral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Port #</a:t>
            </a:r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3382391" y="1484784"/>
            <a:ext cx="2119313" cy="0"/>
          </a:xfrm>
          <a:prstGeom prst="line">
            <a:avLst/>
          </a:prstGeom>
          <a:noFill/>
          <a:ln w="31750">
            <a:solidFill>
              <a:srgbClr val="99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1699641" y="3361581"/>
            <a:ext cx="665163" cy="1952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6497066" y="3345706"/>
            <a:ext cx="665163" cy="1952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2152079" y="3580656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2" name="Line 30"/>
          <p:cNvSpPr>
            <a:spLocks noChangeShapeType="1"/>
          </p:cNvSpPr>
          <p:nvPr/>
        </p:nvSpPr>
        <p:spPr bwMode="auto">
          <a:xfrm>
            <a:off x="1872679" y="3577481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6949504" y="3537793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>
            <a:off x="6695504" y="3521918"/>
            <a:ext cx="0" cy="612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403350" y="6454030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Comic Sans MS" pitchFamily="66" charset="0"/>
              </a:rPr>
              <a:pPr>
                <a:defRPr/>
              </a:pPr>
              <a:t>25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40" name="Rectangle 18"/>
          <p:cNvSpPr txBox="1">
            <a:spLocks noChangeArrowheads="1"/>
          </p:cNvSpPr>
          <p:nvPr/>
        </p:nvSpPr>
        <p:spPr>
          <a:xfrm>
            <a:off x="37728" y="44624"/>
            <a:ext cx="8926760" cy="9361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4000" dirty="0" smtClean="0"/>
              <a:t>HTTP/TCP Layering Interface</a:t>
            </a:r>
          </a:p>
        </p:txBody>
      </p:sp>
      <p:sp>
        <p:nvSpPr>
          <p:cNvPr id="37" name="Text Box 240"/>
          <p:cNvSpPr txBox="1">
            <a:spLocks noChangeArrowheads="1"/>
          </p:cNvSpPr>
          <p:nvPr/>
        </p:nvSpPr>
        <p:spPr bwMode="auto">
          <a:xfrm>
            <a:off x="6497066" y="5765254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3382391" y="2060848"/>
            <a:ext cx="2119313" cy="0"/>
          </a:xfrm>
          <a:prstGeom prst="straightConnector1">
            <a:avLst/>
          </a:pr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648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2416175" y="3571130"/>
            <a:ext cx="24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5" name="Group 3"/>
          <p:cNvGrpSpPr>
            <a:grpSpLocks/>
          </p:cNvGrpSpPr>
          <p:nvPr/>
        </p:nvGrpSpPr>
        <p:grpSpPr bwMode="auto">
          <a:xfrm>
            <a:off x="4038600" y="1101874"/>
            <a:ext cx="3124200" cy="742950"/>
            <a:chOff x="2418" y="321"/>
            <a:chExt cx="2189" cy="468"/>
          </a:xfrm>
        </p:grpSpPr>
        <p:sp>
          <p:nvSpPr>
            <p:cNvPr id="5149" name="Rectangle 4"/>
            <p:cNvSpPr>
              <a:spLocks noChangeArrowheads="1"/>
            </p:cNvSpPr>
            <p:nvPr/>
          </p:nvSpPr>
          <p:spPr bwMode="auto">
            <a:xfrm>
              <a:off x="2418" y="321"/>
              <a:ext cx="2189" cy="46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Rectangle 5"/>
            <p:cNvSpPr>
              <a:spLocks noChangeArrowheads="1"/>
            </p:cNvSpPr>
            <p:nvPr/>
          </p:nvSpPr>
          <p:spPr bwMode="auto">
            <a:xfrm>
              <a:off x="3020" y="392"/>
              <a:ext cx="108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>
                  <a:solidFill>
                    <a:schemeClr val="tx1"/>
                  </a:solidFill>
                </a:rPr>
                <a:t>HTTP Request</a:t>
              </a:r>
            </a:p>
          </p:txBody>
        </p:sp>
      </p:grp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638800" y="1818530"/>
            <a:ext cx="201613" cy="382588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530600" y="2351930"/>
            <a:ext cx="9398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TCP Header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530601" y="2275730"/>
            <a:ext cx="3886200" cy="730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4368800" y="2286843"/>
            <a:ext cx="0" cy="728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AutoShape 10"/>
          <p:cNvSpPr>
            <a:spLocks/>
          </p:cNvSpPr>
          <p:nvPr/>
        </p:nvSpPr>
        <p:spPr bwMode="auto">
          <a:xfrm rot="-5400000">
            <a:off x="5442744" y="1393874"/>
            <a:ext cx="223837" cy="3724275"/>
          </a:xfrm>
          <a:prstGeom prst="leftBrace">
            <a:avLst>
              <a:gd name="adj1" fmla="val 13865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5281613" y="3418730"/>
            <a:ext cx="201612" cy="382588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403648" y="2330410"/>
            <a:ext cx="210775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port numbers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39204" y="3917756"/>
            <a:ext cx="21605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IP addresses; transport protocol type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338388" y="5323730"/>
            <a:ext cx="242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2709863" y="3918793"/>
            <a:ext cx="5316537" cy="792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3513138" y="3929905"/>
            <a:ext cx="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2684463" y="4071193"/>
            <a:ext cx="9064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IP Header</a:t>
            </a:r>
          </a:p>
        </p:txBody>
      </p:sp>
      <p:sp>
        <p:nvSpPr>
          <p:cNvPr id="5138" name="AutoShape 18"/>
          <p:cNvSpPr>
            <a:spLocks/>
          </p:cNvSpPr>
          <p:nvPr/>
        </p:nvSpPr>
        <p:spPr bwMode="auto">
          <a:xfrm rot="-5400000">
            <a:off x="5308600" y="2369393"/>
            <a:ext cx="177800" cy="5105400"/>
          </a:xfrm>
          <a:prstGeom prst="leftBrace">
            <a:avLst>
              <a:gd name="adj1" fmla="val 23928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5283200" y="5137993"/>
            <a:ext cx="201613" cy="382587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0" y="5390326"/>
            <a:ext cx="17335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Header contains source and destination physical addresses;  network  protocol type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1704975" y="5518993"/>
            <a:ext cx="7331521" cy="792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2709863" y="5530105"/>
            <a:ext cx="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8024813" y="5530105"/>
            <a:ext cx="0" cy="779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8004175" y="5576143"/>
            <a:ext cx="1032321" cy="73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</a:rPr>
              <a:t>Frame Check Sequence</a:t>
            </a: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1695450" y="5671393"/>
            <a:ext cx="10652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Ethernet Header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Comic Sans MS" pitchFamily="66" charset="0"/>
              </a:rPr>
              <a:pPr>
                <a:defRPr/>
              </a:pPr>
              <a:t>26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31" name="Rectangle 18"/>
          <p:cNvSpPr txBox="1">
            <a:spLocks noChangeArrowheads="1"/>
          </p:cNvSpPr>
          <p:nvPr/>
        </p:nvSpPr>
        <p:spPr>
          <a:xfrm>
            <a:off x="37728" y="44624"/>
            <a:ext cx="8926760" cy="9361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4000" dirty="0" smtClean="0"/>
              <a:t>HTTP Encapsulation Example</a:t>
            </a:r>
          </a:p>
        </p:txBody>
      </p:sp>
      <p:sp>
        <p:nvSpPr>
          <p:cNvPr id="32" name="Text Box 240"/>
          <p:cNvSpPr txBox="1">
            <a:spLocks noChangeArrowheads="1"/>
          </p:cNvSpPr>
          <p:nvPr/>
        </p:nvSpPr>
        <p:spPr bwMode="auto">
          <a:xfrm>
            <a:off x="323060" y="1166796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5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Freeform 2"/>
          <p:cNvSpPr>
            <a:spLocks/>
          </p:cNvSpPr>
          <p:nvPr/>
        </p:nvSpPr>
        <p:spPr bwMode="auto">
          <a:xfrm>
            <a:off x="3817938" y="2076276"/>
            <a:ext cx="4048125" cy="3833813"/>
          </a:xfrm>
          <a:custGeom>
            <a:avLst/>
            <a:gdLst>
              <a:gd name="T0" fmla="*/ 939800 w 2550"/>
              <a:gd name="T1" fmla="*/ 0 h 2415"/>
              <a:gd name="T2" fmla="*/ 4038600 w 2550"/>
              <a:gd name="T3" fmla="*/ 0 h 2415"/>
              <a:gd name="T4" fmla="*/ 4048125 w 2550"/>
              <a:gd name="T5" fmla="*/ 3833813 h 2415"/>
              <a:gd name="T6" fmla="*/ 0 w 2550"/>
              <a:gd name="T7" fmla="*/ 3833813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Freeform 3"/>
          <p:cNvSpPr>
            <a:spLocks/>
          </p:cNvSpPr>
          <p:nvPr/>
        </p:nvSpPr>
        <p:spPr bwMode="auto">
          <a:xfrm>
            <a:off x="7129463" y="2874789"/>
            <a:ext cx="638175" cy="852487"/>
          </a:xfrm>
          <a:custGeom>
            <a:avLst/>
            <a:gdLst>
              <a:gd name="T0" fmla="*/ 638175 w 402"/>
              <a:gd name="T1" fmla="*/ 576262 h 537"/>
              <a:gd name="T2" fmla="*/ 44450 w 402"/>
              <a:gd name="T3" fmla="*/ 0 h 537"/>
              <a:gd name="T4" fmla="*/ 0 w 402"/>
              <a:gd name="T5" fmla="*/ 746124 h 537"/>
              <a:gd name="T6" fmla="*/ 384175 w 402"/>
              <a:gd name="T7" fmla="*/ 852487 h 537"/>
              <a:gd name="T8" fmla="*/ 638175 w 402"/>
              <a:gd name="T9" fmla="*/ 576262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770879" y="940658"/>
            <a:ext cx="9733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source</a:t>
            </a:r>
          </a:p>
        </p:txBody>
      </p:sp>
      <p:graphicFrame>
        <p:nvGraphicFramePr>
          <p:cNvPr id="2765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646913"/>
              </p:ext>
            </p:extLst>
          </p:nvPr>
        </p:nvGraphicFramePr>
        <p:xfrm>
          <a:off x="4098925" y="1830214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1830214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Freeform 10"/>
          <p:cNvSpPr>
            <a:spLocks/>
          </p:cNvSpPr>
          <p:nvPr/>
        </p:nvSpPr>
        <p:spPr bwMode="auto">
          <a:xfrm>
            <a:off x="3868738" y="1282526"/>
            <a:ext cx="360362" cy="1577975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58" name="Group 11"/>
          <p:cNvGrpSpPr>
            <a:grpSpLocks/>
          </p:cNvGrpSpPr>
          <p:nvPr/>
        </p:nvGrpSpPr>
        <p:grpSpPr bwMode="auto">
          <a:xfrm>
            <a:off x="7488238" y="3455814"/>
            <a:ext cx="976312" cy="277812"/>
            <a:chOff x="198" y="3765"/>
            <a:chExt cx="693" cy="287"/>
          </a:xfrm>
        </p:grpSpPr>
        <p:sp>
          <p:nvSpPr>
            <p:cNvPr id="27788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89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90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791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27796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7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8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92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27793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4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95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59" name="Rectangle 23"/>
          <p:cNvSpPr>
            <a:spLocks noChangeArrowheads="1"/>
          </p:cNvSpPr>
          <p:nvPr/>
        </p:nvSpPr>
        <p:spPr bwMode="auto">
          <a:xfrm>
            <a:off x="2644775" y="1288876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24"/>
          <p:cNvSpPr>
            <a:spLocks noChangeArrowheads="1"/>
          </p:cNvSpPr>
          <p:nvPr/>
        </p:nvSpPr>
        <p:spPr bwMode="auto">
          <a:xfrm>
            <a:off x="2597150" y="1360314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25"/>
          <p:cNvSpPr>
            <a:spLocks noChangeShapeType="1"/>
          </p:cNvSpPr>
          <p:nvPr/>
        </p:nvSpPr>
        <p:spPr bwMode="auto">
          <a:xfrm>
            <a:off x="2597150" y="1677814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Text Box 26"/>
          <p:cNvSpPr txBox="1">
            <a:spLocks noChangeArrowheads="1"/>
          </p:cNvSpPr>
          <p:nvPr/>
        </p:nvSpPr>
        <p:spPr bwMode="auto">
          <a:xfrm>
            <a:off x="2554288" y="1326976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physical</a:t>
            </a:r>
          </a:p>
        </p:txBody>
      </p:sp>
      <p:sp>
        <p:nvSpPr>
          <p:cNvPr id="27663" name="Line 27"/>
          <p:cNvSpPr>
            <a:spLocks noChangeShapeType="1"/>
          </p:cNvSpPr>
          <p:nvPr/>
        </p:nvSpPr>
        <p:spPr bwMode="auto">
          <a:xfrm>
            <a:off x="2605088" y="1998489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28"/>
          <p:cNvSpPr>
            <a:spLocks noChangeShapeType="1"/>
          </p:cNvSpPr>
          <p:nvPr/>
        </p:nvSpPr>
        <p:spPr bwMode="auto">
          <a:xfrm>
            <a:off x="2609850" y="227947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29"/>
          <p:cNvSpPr>
            <a:spLocks noChangeShapeType="1"/>
          </p:cNvSpPr>
          <p:nvPr/>
        </p:nvSpPr>
        <p:spPr bwMode="auto">
          <a:xfrm>
            <a:off x="2609850" y="2555701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996901"/>
            <a:ext cx="1208088" cy="303213"/>
            <a:chOff x="501" y="1990"/>
            <a:chExt cx="761" cy="191"/>
          </a:xfrm>
        </p:grpSpPr>
        <p:sp>
          <p:nvSpPr>
            <p:cNvPr id="27782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83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84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85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86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87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1625426"/>
            <a:ext cx="971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segment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661939"/>
            <a:ext cx="301625" cy="292100"/>
            <a:chOff x="1962" y="2058"/>
            <a:chExt cx="190" cy="184"/>
          </a:xfrm>
        </p:grpSpPr>
        <p:sp>
          <p:nvSpPr>
            <p:cNvPr id="27780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81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95263" y="1965151"/>
            <a:ext cx="1076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datagram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7670" name="Text Box 54"/>
          <p:cNvSpPr txBox="1">
            <a:spLocks noChangeArrowheads="1"/>
          </p:cNvSpPr>
          <p:nvPr/>
        </p:nvSpPr>
        <p:spPr bwMode="auto">
          <a:xfrm>
            <a:off x="1547813" y="4786139"/>
            <a:ext cx="1508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800000"/>
                </a:solidFill>
                <a:latin typeface="Comic Sans MS" pitchFamily="66" charset="0"/>
              </a:rPr>
              <a:t>destination</a:t>
            </a:r>
          </a:p>
        </p:txBody>
      </p:sp>
      <p:graphicFrame>
        <p:nvGraphicFramePr>
          <p:cNvPr id="27651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230292"/>
              </p:ext>
            </p:extLst>
          </p:nvPr>
        </p:nvGraphicFramePr>
        <p:xfrm>
          <a:off x="3209925" y="5716414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716414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1" name="Freeform 56"/>
          <p:cNvSpPr>
            <a:spLocks/>
          </p:cNvSpPr>
          <p:nvPr/>
        </p:nvSpPr>
        <p:spPr bwMode="auto">
          <a:xfrm>
            <a:off x="2979738" y="5168726"/>
            <a:ext cx="360362" cy="1577975"/>
          </a:xfrm>
          <a:custGeom>
            <a:avLst/>
            <a:gdLst>
              <a:gd name="T0" fmla="*/ 342816 w 267"/>
              <a:gd name="T1" fmla="*/ 620014 h 1186"/>
              <a:gd name="T2" fmla="*/ 0 w 267"/>
              <a:gd name="T3" fmla="*/ 0 h 1186"/>
              <a:gd name="T4" fmla="*/ 0 w 267"/>
              <a:gd name="T5" fmla="*/ 1577975 h 1186"/>
              <a:gd name="T6" fmla="*/ 360362 w 267"/>
              <a:gd name="T7" fmla="*/ 867487 h 1186"/>
              <a:gd name="T8" fmla="*/ 342816 w 267"/>
              <a:gd name="T9" fmla="*/ 620014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Rectangle 57"/>
          <p:cNvSpPr>
            <a:spLocks noChangeArrowheads="1"/>
          </p:cNvSpPr>
          <p:nvPr/>
        </p:nvSpPr>
        <p:spPr bwMode="auto">
          <a:xfrm>
            <a:off x="1755775" y="5175076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58"/>
          <p:cNvSpPr>
            <a:spLocks noChangeArrowheads="1"/>
          </p:cNvSpPr>
          <p:nvPr/>
        </p:nvSpPr>
        <p:spPr bwMode="auto">
          <a:xfrm>
            <a:off x="1708150" y="5246514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Line 59"/>
          <p:cNvSpPr>
            <a:spLocks noChangeShapeType="1"/>
          </p:cNvSpPr>
          <p:nvPr/>
        </p:nvSpPr>
        <p:spPr bwMode="auto">
          <a:xfrm>
            <a:off x="1708150" y="5564014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Text Box 60"/>
          <p:cNvSpPr txBox="1">
            <a:spLocks noChangeArrowheads="1"/>
          </p:cNvSpPr>
          <p:nvPr/>
        </p:nvSpPr>
        <p:spPr bwMode="auto">
          <a:xfrm>
            <a:off x="1665288" y="5213176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>
                <a:latin typeface="Comic Sans MS" pitchFamily="66" charset="0"/>
              </a:rPr>
              <a:t>physical</a:t>
            </a:r>
          </a:p>
        </p:txBody>
      </p:sp>
      <p:sp>
        <p:nvSpPr>
          <p:cNvPr id="27676" name="Line 61"/>
          <p:cNvSpPr>
            <a:spLocks noChangeShapeType="1"/>
          </p:cNvSpPr>
          <p:nvPr/>
        </p:nvSpPr>
        <p:spPr bwMode="auto">
          <a:xfrm>
            <a:off x="1716088" y="5884689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Line 62"/>
          <p:cNvSpPr>
            <a:spLocks noChangeShapeType="1"/>
          </p:cNvSpPr>
          <p:nvPr/>
        </p:nvSpPr>
        <p:spPr bwMode="auto">
          <a:xfrm>
            <a:off x="1720850" y="616567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Line 63"/>
          <p:cNvSpPr>
            <a:spLocks noChangeShapeType="1"/>
          </p:cNvSpPr>
          <p:nvPr/>
        </p:nvSpPr>
        <p:spPr bwMode="auto">
          <a:xfrm>
            <a:off x="1720850" y="6441901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79" name="Group 64"/>
          <p:cNvGrpSpPr>
            <a:grpSpLocks/>
          </p:cNvGrpSpPr>
          <p:nvPr/>
        </p:nvGrpSpPr>
        <p:grpSpPr bwMode="auto">
          <a:xfrm>
            <a:off x="152400" y="6156151"/>
            <a:ext cx="1479550" cy="303213"/>
            <a:chOff x="332" y="2224"/>
            <a:chExt cx="932" cy="191"/>
          </a:xfrm>
        </p:grpSpPr>
        <p:sp>
          <p:nvSpPr>
            <p:cNvPr id="27772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73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74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75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76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77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8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9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0" name="Group 73"/>
          <p:cNvGrpSpPr>
            <a:grpSpLocks/>
          </p:cNvGrpSpPr>
          <p:nvPr/>
        </p:nvGrpSpPr>
        <p:grpSpPr bwMode="auto">
          <a:xfrm>
            <a:off x="420688" y="5857701"/>
            <a:ext cx="1208087" cy="303213"/>
            <a:chOff x="501" y="1990"/>
            <a:chExt cx="761" cy="191"/>
          </a:xfrm>
        </p:grpSpPr>
        <p:sp>
          <p:nvSpPr>
            <p:cNvPr id="27766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7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68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69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70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71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1" name="Group 80"/>
          <p:cNvGrpSpPr>
            <a:grpSpLocks/>
          </p:cNvGrpSpPr>
          <p:nvPr/>
        </p:nvGrpSpPr>
        <p:grpSpPr bwMode="auto">
          <a:xfrm>
            <a:off x="723900" y="5549726"/>
            <a:ext cx="890588" cy="303213"/>
            <a:chOff x="645" y="1734"/>
            <a:chExt cx="561" cy="191"/>
          </a:xfrm>
        </p:grpSpPr>
        <p:sp>
          <p:nvSpPr>
            <p:cNvPr id="27762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3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64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65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2" name="Group 85"/>
          <p:cNvGrpSpPr>
            <a:grpSpLocks/>
          </p:cNvGrpSpPr>
          <p:nvPr/>
        </p:nvGrpSpPr>
        <p:grpSpPr bwMode="auto">
          <a:xfrm>
            <a:off x="930275" y="5238576"/>
            <a:ext cx="679450" cy="301625"/>
            <a:chOff x="780" y="1553"/>
            <a:chExt cx="428" cy="190"/>
          </a:xfrm>
        </p:grpSpPr>
        <p:sp>
          <p:nvSpPr>
            <p:cNvPr id="27760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1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</p:grpSp>
      <p:grpSp>
        <p:nvGrpSpPr>
          <p:cNvPr id="27683" name="Group 88"/>
          <p:cNvGrpSpPr>
            <a:grpSpLocks/>
          </p:cNvGrpSpPr>
          <p:nvPr/>
        </p:nvGrpSpPr>
        <p:grpSpPr bwMode="auto">
          <a:xfrm>
            <a:off x="5654675" y="4792489"/>
            <a:ext cx="1387475" cy="1035050"/>
            <a:chOff x="3601" y="168"/>
            <a:chExt cx="874" cy="652"/>
          </a:xfrm>
        </p:grpSpPr>
        <p:sp>
          <p:nvSpPr>
            <p:cNvPr id="27755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6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7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8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  <p:sp>
          <p:nvSpPr>
            <p:cNvPr id="27759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84" name="Group 94"/>
          <p:cNvGrpSpPr>
            <a:grpSpLocks/>
          </p:cNvGrpSpPr>
          <p:nvPr/>
        </p:nvGrpSpPr>
        <p:grpSpPr bwMode="auto">
          <a:xfrm>
            <a:off x="5821363" y="2900189"/>
            <a:ext cx="1387475" cy="733425"/>
            <a:chOff x="4696" y="597"/>
            <a:chExt cx="874" cy="462"/>
          </a:xfrm>
        </p:grpSpPr>
        <p:sp>
          <p:nvSpPr>
            <p:cNvPr id="27751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2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3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54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>
                  <a:latin typeface="Comic Sans MS" pitchFamily="66" charset="0"/>
                </a:rPr>
                <a:t>physical</a:t>
              </a:r>
            </a:p>
          </p:txBody>
        </p:sp>
      </p:grpSp>
      <p:sp>
        <p:nvSpPr>
          <p:cNvPr id="27685" name="Freeform 99"/>
          <p:cNvSpPr>
            <a:spLocks/>
          </p:cNvSpPr>
          <p:nvPr/>
        </p:nvSpPr>
        <p:spPr bwMode="auto">
          <a:xfrm>
            <a:off x="6978650" y="4784551"/>
            <a:ext cx="655638" cy="1135063"/>
          </a:xfrm>
          <a:custGeom>
            <a:avLst/>
            <a:gdLst>
              <a:gd name="T0" fmla="*/ 655638 w 413"/>
              <a:gd name="T1" fmla="*/ 904875 h 715"/>
              <a:gd name="T2" fmla="*/ 14288 w 413"/>
              <a:gd name="T3" fmla="*/ 0 h 715"/>
              <a:gd name="T4" fmla="*/ 0 w 413"/>
              <a:gd name="T5" fmla="*/ 958850 h 715"/>
              <a:gd name="T6" fmla="*/ 630238 w 413"/>
              <a:gd name="T7" fmla="*/ 1135063 h 715"/>
              <a:gd name="T8" fmla="*/ 655638 w 413"/>
              <a:gd name="T9" fmla="*/ 904875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86" name="Group 100"/>
          <p:cNvGrpSpPr>
            <a:grpSpLocks/>
          </p:cNvGrpSpPr>
          <p:nvPr/>
        </p:nvGrpSpPr>
        <p:grpSpPr bwMode="auto">
          <a:xfrm>
            <a:off x="7581900" y="5611639"/>
            <a:ext cx="766763" cy="433387"/>
            <a:chOff x="3600" y="219"/>
            <a:chExt cx="360" cy="175"/>
          </a:xfrm>
        </p:grpSpPr>
        <p:sp>
          <p:nvSpPr>
            <p:cNvPr id="27738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9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0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41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7742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743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748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9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0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44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7745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6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7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87" name="Freeform 114"/>
          <p:cNvSpPr>
            <a:spLocks/>
          </p:cNvSpPr>
          <p:nvPr/>
        </p:nvSpPr>
        <p:spPr bwMode="auto">
          <a:xfrm>
            <a:off x="1809751" y="1161876"/>
            <a:ext cx="5264150" cy="5494338"/>
          </a:xfrm>
          <a:custGeom>
            <a:avLst/>
            <a:gdLst>
              <a:gd name="T0" fmla="*/ 1384300 w 3316"/>
              <a:gd name="T1" fmla="*/ 0 h 3461"/>
              <a:gd name="T2" fmla="*/ 1393825 w 3316"/>
              <a:gd name="T3" fmla="*/ 2351088 h 3461"/>
              <a:gd name="T4" fmla="*/ 4146550 w 3316"/>
              <a:gd name="T5" fmla="*/ 2351088 h 3461"/>
              <a:gd name="T6" fmla="*/ 4146550 w 3316"/>
              <a:gd name="T7" fmla="*/ 1871663 h 3461"/>
              <a:gd name="T8" fmla="*/ 5229225 w 3316"/>
              <a:gd name="T9" fmla="*/ 1871663 h 3461"/>
              <a:gd name="T10" fmla="*/ 5264150 w 3316"/>
              <a:gd name="T11" fmla="*/ 4970463 h 3461"/>
              <a:gd name="T12" fmla="*/ 4997450 w 3316"/>
              <a:gd name="T13" fmla="*/ 4740276 h 3461"/>
              <a:gd name="T14" fmla="*/ 4989513 w 3316"/>
              <a:gd name="T15" fmla="*/ 3789363 h 3461"/>
              <a:gd name="T16" fmla="*/ 3976688 w 3316"/>
              <a:gd name="T17" fmla="*/ 3789363 h 3461"/>
              <a:gd name="T18" fmla="*/ 3976688 w 3316"/>
              <a:gd name="T19" fmla="*/ 4873626 h 3461"/>
              <a:gd name="T20" fmla="*/ 1677988 w 3316"/>
              <a:gd name="T21" fmla="*/ 5494338 h 3461"/>
              <a:gd name="T22" fmla="*/ 0 w 3316"/>
              <a:gd name="T23" fmla="*/ 5494338 h 3461"/>
              <a:gd name="T24" fmla="*/ 0 w 3316"/>
              <a:gd name="T25" fmla="*/ 3976688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88" name="Group 115"/>
          <p:cNvGrpSpPr>
            <a:grpSpLocks/>
          </p:cNvGrpSpPr>
          <p:nvPr/>
        </p:nvGrpSpPr>
        <p:grpSpPr bwMode="auto">
          <a:xfrm>
            <a:off x="4238625" y="5175076"/>
            <a:ext cx="1479550" cy="303213"/>
            <a:chOff x="332" y="2224"/>
            <a:chExt cx="932" cy="191"/>
          </a:xfrm>
        </p:grpSpPr>
        <p:sp>
          <p:nvSpPr>
            <p:cNvPr id="27730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31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32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33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34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35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6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7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89" name="Group 124"/>
          <p:cNvGrpSpPr>
            <a:grpSpLocks/>
          </p:cNvGrpSpPr>
          <p:nvPr/>
        </p:nvGrpSpPr>
        <p:grpSpPr bwMode="auto">
          <a:xfrm>
            <a:off x="4497388" y="4868689"/>
            <a:ext cx="1208087" cy="303212"/>
            <a:chOff x="501" y="1990"/>
            <a:chExt cx="761" cy="191"/>
          </a:xfrm>
        </p:grpSpPr>
        <p:sp>
          <p:nvSpPr>
            <p:cNvPr id="27724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25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26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27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28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140"/>
          <p:cNvGrpSpPr>
            <a:grpSpLocks/>
          </p:cNvGrpSpPr>
          <p:nvPr/>
        </p:nvGrpSpPr>
        <p:grpSpPr bwMode="auto">
          <a:xfrm>
            <a:off x="7269163" y="5235401"/>
            <a:ext cx="1208087" cy="303213"/>
            <a:chOff x="501" y="1990"/>
            <a:chExt cx="761" cy="191"/>
          </a:xfrm>
        </p:grpSpPr>
        <p:sp>
          <p:nvSpPr>
            <p:cNvPr id="27718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9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20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21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22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56"/>
          <p:cNvGrpSpPr>
            <a:grpSpLocks/>
          </p:cNvGrpSpPr>
          <p:nvPr/>
        </p:nvGrpSpPr>
        <p:grpSpPr bwMode="auto">
          <a:xfrm>
            <a:off x="938213" y="2293764"/>
            <a:ext cx="1479550" cy="303212"/>
            <a:chOff x="332" y="2224"/>
            <a:chExt cx="932" cy="191"/>
          </a:xfrm>
        </p:grpSpPr>
        <p:sp>
          <p:nvSpPr>
            <p:cNvPr id="27710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1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7712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7713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l</a:t>
              </a:r>
            </a:p>
          </p:txBody>
        </p:sp>
        <p:sp>
          <p:nvSpPr>
            <p:cNvPr id="27714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  <p:sp>
          <p:nvSpPr>
            <p:cNvPr id="27715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7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92" name="Text Box 166"/>
          <p:cNvSpPr txBox="1">
            <a:spLocks noChangeArrowheads="1"/>
          </p:cNvSpPr>
          <p:nvPr/>
        </p:nvSpPr>
        <p:spPr bwMode="auto">
          <a:xfrm>
            <a:off x="7921625" y="6040264"/>
            <a:ext cx="879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</a:rPr>
              <a:t>router</a:t>
            </a:r>
          </a:p>
        </p:txBody>
      </p:sp>
      <p:sp>
        <p:nvSpPr>
          <p:cNvPr id="27693" name="Text Box 167"/>
          <p:cNvSpPr txBox="1">
            <a:spLocks noChangeArrowheads="1"/>
          </p:cNvSpPr>
          <p:nvPr/>
        </p:nvSpPr>
        <p:spPr bwMode="auto">
          <a:xfrm>
            <a:off x="7935913" y="3727276"/>
            <a:ext cx="873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mic Sans MS" pitchFamily="66" charset="0"/>
              </a:rPr>
              <a:t>switch</a:t>
            </a:r>
          </a:p>
        </p:txBody>
      </p:sp>
      <p:sp>
        <p:nvSpPr>
          <p:cNvPr id="27694" name="Rectangle 168"/>
          <p:cNvSpPr>
            <a:spLocks noGrp="1" noChangeArrowheads="1"/>
          </p:cNvSpPr>
          <p:nvPr>
            <p:ph type="title"/>
          </p:nvPr>
        </p:nvSpPr>
        <p:spPr>
          <a:xfrm>
            <a:off x="1072700" y="56406"/>
            <a:ext cx="7111999" cy="852314"/>
          </a:xfrm>
        </p:spPr>
        <p:txBody>
          <a:bodyPr/>
          <a:lstStyle/>
          <a:p>
            <a:r>
              <a:rPr lang="en-US" dirty="0" smtClean="0"/>
              <a:t>Encapsulation Animation</a:t>
            </a: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1320626"/>
            <a:ext cx="973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message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20" name="Group 175"/>
          <p:cNvGrpSpPr>
            <a:grpSpLocks/>
          </p:cNvGrpSpPr>
          <p:nvPr/>
        </p:nvGrpSpPr>
        <p:grpSpPr bwMode="auto">
          <a:xfrm>
            <a:off x="1763713" y="1347614"/>
            <a:ext cx="679450" cy="301625"/>
            <a:chOff x="780" y="1553"/>
            <a:chExt cx="428" cy="190"/>
          </a:xfrm>
        </p:grpSpPr>
        <p:sp>
          <p:nvSpPr>
            <p:cNvPr id="27708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9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M</a:t>
              </a:r>
              <a:endParaRPr lang="en-US" sz="1400"/>
            </a:p>
          </p:txBody>
        </p:sp>
      </p:grpSp>
      <p:grpSp>
        <p:nvGrpSpPr>
          <p:cNvPr id="21" name="Group 185"/>
          <p:cNvGrpSpPr>
            <a:grpSpLocks/>
          </p:cNvGrpSpPr>
          <p:nvPr/>
        </p:nvGrpSpPr>
        <p:grpSpPr bwMode="auto">
          <a:xfrm>
            <a:off x="1528763" y="1668289"/>
            <a:ext cx="903287" cy="301625"/>
            <a:chOff x="1851" y="2046"/>
            <a:chExt cx="569" cy="190"/>
          </a:xfrm>
        </p:grpSpPr>
        <p:grpSp>
          <p:nvGrpSpPr>
            <p:cNvPr id="27702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27706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7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pitchFamily="66" charset="0"/>
                  </a:rPr>
                  <a:t>H</a:t>
                </a:r>
                <a:r>
                  <a:rPr lang="en-US" sz="1800" baseline="-25000">
                    <a:latin typeface="Comic Sans MS" pitchFamily="66" charset="0"/>
                  </a:rPr>
                  <a:t>t</a:t>
                </a:r>
              </a:p>
            </p:txBody>
          </p:sp>
        </p:grpSp>
        <p:grpSp>
          <p:nvGrpSpPr>
            <p:cNvPr id="27703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27704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5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400">
                    <a:latin typeface="Comic Sans MS" pitchFamily="66" charset="0"/>
                  </a:rPr>
                  <a:t>M</a:t>
                </a:r>
                <a:endParaRPr lang="en-US" sz="1400"/>
              </a:p>
            </p:txBody>
          </p:sp>
        </p:grpSp>
      </p:grpSp>
      <p:grpSp>
        <p:nvGrpSpPr>
          <p:cNvPr id="24" name="Group 187"/>
          <p:cNvGrpSpPr>
            <a:grpSpLocks/>
          </p:cNvGrpSpPr>
          <p:nvPr/>
        </p:nvGrpSpPr>
        <p:grpSpPr bwMode="auto">
          <a:xfrm>
            <a:off x="1235075" y="1992139"/>
            <a:ext cx="301625" cy="292100"/>
            <a:chOff x="1962" y="2058"/>
            <a:chExt cx="190" cy="184"/>
          </a:xfrm>
        </p:grpSpPr>
        <p:sp>
          <p:nvSpPr>
            <p:cNvPr id="27700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1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Comic Sans MS" pitchFamily="66" charset="0"/>
                </a:rPr>
                <a:t>H</a:t>
              </a:r>
              <a:r>
                <a:rPr lang="en-US" sz="1800" baseline="-25000">
                  <a:latin typeface="Comic Sans MS" pitchFamily="66" charset="0"/>
                </a:rPr>
                <a:t>n</a:t>
              </a: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2271539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frame</a:t>
            </a:r>
            <a:endParaRPr lang="en-US" sz="16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43808" y="6459363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338120" y="6453336"/>
            <a:ext cx="914400" cy="228600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27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81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7 L -4.72222E-6 0.04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926 L -3.05556E-6 0.047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3.05556E-6 0.13889 L 0.40295 0.13889 L 0.40295 0.09885 L 0.57152 0.10093 L 0.57152 0.57709 L 0.66371 0.50857 L 0.66371 0.42848 " pathEditMode="relative" rAng="0" ptsTypes="AAAAAAAA">
                                      <p:cBhvr>
                                        <p:cTn id="6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77" y="2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46 L 0.00156 -0.0481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4" grpId="0"/>
      <p:bldP spid="112644" grpId="1"/>
      <p:bldP spid="112814" grpId="0"/>
      <p:bldP spid="112647" grpId="0"/>
      <p:bldP spid="112647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99392"/>
            <a:ext cx="8096250" cy="1143000"/>
          </a:xfrm>
        </p:spPr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  <p:sp>
        <p:nvSpPr>
          <p:cNvPr id="686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428750"/>
            <a:ext cx="8440738" cy="4648200"/>
          </a:xfrm>
        </p:spPr>
        <p:txBody>
          <a:bodyPr/>
          <a:lstStyle/>
          <a:p>
            <a:r>
              <a:rPr lang="en-US" sz="2400" dirty="0" smtClean="0"/>
              <a:t>roughly hierarchical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at center: “tier-1” ISPs </a:t>
            </a:r>
            <a:r>
              <a:rPr lang="en-US" sz="2400" dirty="0" smtClean="0"/>
              <a:t>(e.g., Verizon, Sprint, AT&amp;T, Cable and Wireless), national/international coverage</a:t>
            </a:r>
          </a:p>
          <a:p>
            <a:pPr lvl="1"/>
            <a:r>
              <a:rPr lang="en-US" dirty="0" smtClean="0"/>
              <a:t>treat each other as equals</a:t>
            </a:r>
          </a:p>
        </p:txBody>
      </p:sp>
      <p:sp>
        <p:nvSpPr>
          <p:cNvPr id="68614" name="Oval 33"/>
          <p:cNvSpPr>
            <a:spLocks noChangeArrowheads="1"/>
          </p:cNvSpPr>
          <p:nvPr/>
        </p:nvSpPr>
        <p:spPr bwMode="auto">
          <a:xfrm>
            <a:off x="2432050" y="4883150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68615" name="Oval 34"/>
          <p:cNvSpPr>
            <a:spLocks noChangeArrowheads="1"/>
          </p:cNvSpPr>
          <p:nvPr/>
        </p:nvSpPr>
        <p:spPr bwMode="auto">
          <a:xfrm>
            <a:off x="3530600" y="3679825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68616" name="Oval 35"/>
          <p:cNvSpPr>
            <a:spLocks noChangeArrowheads="1"/>
          </p:cNvSpPr>
          <p:nvPr/>
        </p:nvSpPr>
        <p:spPr bwMode="auto">
          <a:xfrm>
            <a:off x="4800600" y="4845050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720725" y="3781425"/>
            <a:ext cx="4533900" cy="1543050"/>
            <a:chOff x="454" y="2122"/>
            <a:chExt cx="2856" cy="972"/>
          </a:xfrm>
        </p:grpSpPr>
        <p:sp>
          <p:nvSpPr>
            <p:cNvPr id="68618" name="Oval 23"/>
            <p:cNvSpPr>
              <a:spLocks noChangeArrowheads="1"/>
            </p:cNvSpPr>
            <p:nvPr/>
          </p:nvSpPr>
          <p:spPr bwMode="auto">
            <a:xfrm>
              <a:off x="3226" y="2796"/>
              <a:ext cx="8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9" name="Oval 36"/>
            <p:cNvSpPr>
              <a:spLocks noChangeArrowheads="1"/>
            </p:cNvSpPr>
            <p:nvPr/>
          </p:nvSpPr>
          <p:spPr bwMode="auto">
            <a:xfrm>
              <a:off x="2942" y="2500"/>
              <a:ext cx="84" cy="9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0" name="Oval 37"/>
            <p:cNvSpPr>
              <a:spLocks noChangeArrowheads="1"/>
            </p:cNvSpPr>
            <p:nvPr/>
          </p:nvSpPr>
          <p:spPr bwMode="auto">
            <a:xfrm>
              <a:off x="2650" y="2516"/>
              <a:ext cx="84" cy="9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1" name="Oval 38"/>
            <p:cNvSpPr>
              <a:spLocks noChangeArrowheads="1"/>
            </p:cNvSpPr>
            <p:nvPr/>
          </p:nvSpPr>
          <p:spPr bwMode="auto">
            <a:xfrm>
              <a:off x="2354" y="2804"/>
              <a:ext cx="84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2" name="Oval 39"/>
            <p:cNvSpPr>
              <a:spLocks noChangeArrowheads="1"/>
            </p:cNvSpPr>
            <p:nvPr/>
          </p:nvSpPr>
          <p:spPr bwMode="auto">
            <a:xfrm>
              <a:off x="2666" y="3004"/>
              <a:ext cx="84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3" name="Oval 40"/>
            <p:cNvSpPr>
              <a:spLocks noChangeArrowheads="1"/>
            </p:cNvSpPr>
            <p:nvPr/>
          </p:nvSpPr>
          <p:spPr bwMode="auto">
            <a:xfrm>
              <a:off x="2990" y="2996"/>
              <a:ext cx="8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4" name="Line 41"/>
            <p:cNvSpPr>
              <a:spLocks noChangeShapeType="1"/>
            </p:cNvSpPr>
            <p:nvPr/>
          </p:nvSpPr>
          <p:spPr bwMode="auto">
            <a:xfrm flipV="1">
              <a:off x="2752" y="3040"/>
              <a:ext cx="240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5" name="Line 42"/>
            <p:cNvSpPr>
              <a:spLocks noChangeShapeType="1"/>
            </p:cNvSpPr>
            <p:nvPr/>
          </p:nvSpPr>
          <p:spPr bwMode="auto">
            <a:xfrm>
              <a:off x="3010" y="2572"/>
              <a:ext cx="232" cy="2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6" name="Line 43"/>
            <p:cNvSpPr>
              <a:spLocks noChangeShapeType="1"/>
            </p:cNvSpPr>
            <p:nvPr/>
          </p:nvSpPr>
          <p:spPr bwMode="auto">
            <a:xfrm flipV="1">
              <a:off x="2416" y="2592"/>
              <a:ext cx="248" cy="2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7" name="Text Box 47"/>
            <p:cNvSpPr txBox="1">
              <a:spLocks noChangeArrowheads="1"/>
            </p:cNvSpPr>
            <p:nvPr/>
          </p:nvSpPr>
          <p:spPr bwMode="auto">
            <a:xfrm>
              <a:off x="454" y="2122"/>
              <a:ext cx="987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Tier-1 providers interconnect (peer) privately</a:t>
              </a:r>
            </a:p>
          </p:txBody>
        </p:sp>
        <p:sp>
          <p:nvSpPr>
            <p:cNvPr id="68628" name="Line 48"/>
            <p:cNvSpPr>
              <a:spLocks noChangeShapeType="1"/>
            </p:cNvSpPr>
            <p:nvPr/>
          </p:nvSpPr>
          <p:spPr bwMode="auto">
            <a:xfrm>
              <a:off x="1338" y="2307"/>
              <a:ext cx="1126" cy="3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Comic Sans MS" pitchFamily="66" charset="0"/>
              </a:rPr>
              <a:pPr>
                <a:defRPr/>
              </a:pPr>
              <a:t>28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17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6" name="Picture 3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1465263"/>
            <a:ext cx="8385175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Tier-1 ISP: e.g., Sprint</a:t>
            </a:r>
          </a:p>
        </p:txBody>
      </p:sp>
      <p:grpSp>
        <p:nvGrpSpPr>
          <p:cNvPr id="2" name="Group 312"/>
          <p:cNvGrpSpPr>
            <a:grpSpLocks/>
          </p:cNvGrpSpPr>
          <p:nvPr/>
        </p:nvGrpSpPr>
        <p:grpSpPr bwMode="auto">
          <a:xfrm>
            <a:off x="1452563" y="1674813"/>
            <a:ext cx="3089275" cy="3046412"/>
            <a:chOff x="1063" y="1858"/>
            <a:chExt cx="1946" cy="1919"/>
          </a:xfrm>
        </p:grpSpPr>
        <p:grpSp>
          <p:nvGrpSpPr>
            <p:cNvPr id="69639" name="Group 201"/>
            <p:cNvGrpSpPr>
              <a:grpSpLocks/>
            </p:cNvGrpSpPr>
            <p:nvPr/>
          </p:nvGrpSpPr>
          <p:grpSpPr bwMode="auto">
            <a:xfrm>
              <a:off x="1449" y="1866"/>
              <a:ext cx="1560" cy="1911"/>
              <a:chOff x="2472" y="1212"/>
              <a:chExt cx="1908" cy="2232"/>
            </a:xfrm>
          </p:grpSpPr>
          <p:sp>
            <p:nvSpPr>
              <p:cNvPr id="69641" name="Rectangle 202"/>
              <p:cNvSpPr>
                <a:spLocks noChangeArrowheads="1"/>
              </p:cNvSpPr>
              <p:nvPr/>
            </p:nvSpPr>
            <p:spPr bwMode="auto">
              <a:xfrm>
                <a:off x="2472" y="1242"/>
                <a:ext cx="1908" cy="220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9642" name="Group 203"/>
              <p:cNvGrpSpPr>
                <a:grpSpLocks/>
              </p:cNvGrpSpPr>
              <p:nvPr/>
            </p:nvGrpSpPr>
            <p:grpSpPr bwMode="auto">
              <a:xfrm>
                <a:off x="2547" y="1212"/>
                <a:ext cx="1781" cy="2179"/>
                <a:chOff x="2547" y="1212"/>
                <a:chExt cx="1781" cy="2179"/>
              </a:xfrm>
            </p:grpSpPr>
            <p:grpSp>
              <p:nvGrpSpPr>
                <p:cNvPr id="69643" name="Group 204"/>
                <p:cNvGrpSpPr>
                  <a:grpSpLocks/>
                </p:cNvGrpSpPr>
                <p:nvPr/>
              </p:nvGrpSpPr>
              <p:grpSpPr bwMode="auto">
                <a:xfrm flipH="1">
                  <a:off x="2612" y="2114"/>
                  <a:ext cx="345" cy="337"/>
                  <a:chOff x="3776" y="2126"/>
                  <a:chExt cx="441" cy="337"/>
                </a:xfrm>
              </p:grpSpPr>
              <p:sp>
                <p:nvSpPr>
                  <p:cNvPr id="69747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278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8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374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9" name="Text Box 2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7" y="2126"/>
                    <a:ext cx="358" cy="3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44" name="Group 208"/>
                <p:cNvGrpSpPr>
                  <a:grpSpLocks/>
                </p:cNvGrpSpPr>
                <p:nvPr/>
              </p:nvGrpSpPr>
              <p:grpSpPr bwMode="auto">
                <a:xfrm flipH="1">
                  <a:off x="2867" y="2398"/>
                  <a:ext cx="949" cy="332"/>
                  <a:chOff x="2927" y="2500"/>
                  <a:chExt cx="949" cy="332"/>
                </a:xfrm>
              </p:grpSpPr>
              <p:sp>
                <p:nvSpPr>
                  <p:cNvPr id="69744" name="Line 2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27" y="2515"/>
                    <a:ext cx="236" cy="31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5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3209" y="2500"/>
                    <a:ext cx="201" cy="33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746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3315" y="2500"/>
                    <a:ext cx="561" cy="32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9645" name="Line 212"/>
                <p:cNvSpPr>
                  <a:spLocks noChangeShapeType="1"/>
                </p:cNvSpPr>
                <p:nvPr/>
              </p:nvSpPr>
              <p:spPr bwMode="auto">
                <a:xfrm flipH="1" flipV="1">
                  <a:off x="3114" y="1780"/>
                  <a:ext cx="1" cy="41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6" name="Line 213"/>
                <p:cNvSpPr>
                  <a:spLocks noChangeShapeType="1"/>
                </p:cNvSpPr>
                <p:nvPr/>
              </p:nvSpPr>
              <p:spPr bwMode="auto">
                <a:xfrm flipH="1">
                  <a:off x="2831" y="2419"/>
                  <a:ext cx="236" cy="31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7" name="Line 214"/>
                <p:cNvSpPr>
                  <a:spLocks noChangeShapeType="1"/>
                </p:cNvSpPr>
                <p:nvPr/>
              </p:nvSpPr>
              <p:spPr bwMode="auto">
                <a:xfrm>
                  <a:off x="3113" y="2404"/>
                  <a:ext cx="201" cy="33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48" name="Line 215"/>
                <p:cNvSpPr>
                  <a:spLocks noChangeShapeType="1"/>
                </p:cNvSpPr>
                <p:nvPr/>
              </p:nvSpPr>
              <p:spPr bwMode="auto">
                <a:xfrm>
                  <a:off x="3219" y="2404"/>
                  <a:ext cx="561" cy="32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49" name="Group 216"/>
                <p:cNvGrpSpPr>
                  <a:grpSpLocks/>
                </p:cNvGrpSpPr>
                <p:nvPr/>
              </p:nvGrpSpPr>
              <p:grpSpPr bwMode="auto">
                <a:xfrm>
                  <a:off x="3408" y="2216"/>
                  <a:ext cx="370" cy="208"/>
                  <a:chOff x="3600" y="219"/>
                  <a:chExt cx="360" cy="175"/>
                </a:xfrm>
              </p:grpSpPr>
              <p:sp>
                <p:nvSpPr>
                  <p:cNvPr id="69731" name="Oval 217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2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3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34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35" name="Oval 22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36" name="Group 222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41" name="Line 2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2" name="Line 2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3" name="Line 2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37" name="Group 226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38" name="Line 22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39" name="Line 2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40" name="Line 2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0" name="Group 230"/>
                <p:cNvGrpSpPr>
                  <a:grpSpLocks/>
                </p:cNvGrpSpPr>
                <p:nvPr/>
              </p:nvGrpSpPr>
              <p:grpSpPr bwMode="auto">
                <a:xfrm>
                  <a:off x="3606" y="2727"/>
                  <a:ext cx="369" cy="208"/>
                  <a:chOff x="3600" y="219"/>
                  <a:chExt cx="360" cy="175"/>
                </a:xfrm>
              </p:grpSpPr>
              <p:sp>
                <p:nvSpPr>
                  <p:cNvPr id="69718" name="Oval 231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19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20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21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22" name="Oval 235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23" name="Group 236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28" name="Line 2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9" name="Line 2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30" name="Line 2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24" name="Group 240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25" name="Line 2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6" name="Line 2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27" name="Line 2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1" name="Group 244"/>
                <p:cNvGrpSpPr>
                  <a:grpSpLocks/>
                </p:cNvGrpSpPr>
                <p:nvPr/>
              </p:nvGrpSpPr>
              <p:grpSpPr bwMode="auto">
                <a:xfrm>
                  <a:off x="3124" y="2738"/>
                  <a:ext cx="370" cy="208"/>
                  <a:chOff x="3600" y="219"/>
                  <a:chExt cx="360" cy="175"/>
                </a:xfrm>
              </p:grpSpPr>
              <p:sp>
                <p:nvSpPr>
                  <p:cNvPr id="69705" name="Oval 245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6" name="Line 246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7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708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709" name="Oval 249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710" name="Group 250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15" name="Line 25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6" name="Line 2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7" name="Line 2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711" name="Group 254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12" name="Line 25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3" name="Line 2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14" name="Line 2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9652" name="Group 258"/>
                <p:cNvGrpSpPr>
                  <a:grpSpLocks/>
                </p:cNvGrpSpPr>
                <p:nvPr/>
              </p:nvGrpSpPr>
              <p:grpSpPr bwMode="auto">
                <a:xfrm>
                  <a:off x="2639" y="2739"/>
                  <a:ext cx="369" cy="207"/>
                  <a:chOff x="3600" y="219"/>
                  <a:chExt cx="360" cy="175"/>
                </a:xfrm>
              </p:grpSpPr>
              <p:sp>
                <p:nvSpPr>
                  <p:cNvPr id="69692" name="Oval 259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3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4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95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696" name="Oval 263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697" name="Group 264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702" name="Line 2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3" name="Line 2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4" name="Line 2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698" name="Group 268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99" name="Line 26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0" name="Line 2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701" name="Line 2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9653" name="Text Box 272"/>
                <p:cNvSpPr txBox="1">
                  <a:spLocks noChangeArrowheads="1"/>
                </p:cNvSpPr>
                <p:nvPr/>
              </p:nvSpPr>
              <p:spPr bwMode="auto">
                <a:xfrm>
                  <a:off x="2826" y="3132"/>
                  <a:ext cx="1397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to/from customers</a:t>
                  </a:r>
                </a:p>
              </p:txBody>
            </p:sp>
            <p:sp>
              <p:nvSpPr>
                <p:cNvPr id="69654" name="Text Box 273"/>
                <p:cNvSpPr txBox="1">
                  <a:spLocks noChangeArrowheads="1"/>
                </p:cNvSpPr>
                <p:nvPr/>
              </p:nvSpPr>
              <p:spPr bwMode="auto">
                <a:xfrm>
                  <a:off x="3666" y="2030"/>
                  <a:ext cx="662" cy="2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peering</a:t>
                  </a:r>
                </a:p>
              </p:txBody>
            </p:sp>
            <p:sp>
              <p:nvSpPr>
                <p:cNvPr id="69655" name="Text Box 274"/>
                <p:cNvSpPr txBox="1">
                  <a:spLocks noChangeArrowheads="1"/>
                </p:cNvSpPr>
                <p:nvPr/>
              </p:nvSpPr>
              <p:spPr bwMode="auto">
                <a:xfrm>
                  <a:off x="2891" y="1586"/>
                  <a:ext cx="1396" cy="2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>
                      <a:latin typeface="Arial" charset="0"/>
                      <a:cs typeface="Arial" charset="0"/>
                    </a:rPr>
                    <a:t> to/from backbone</a:t>
                  </a:r>
                </a:p>
              </p:txBody>
            </p:sp>
            <p:sp>
              <p:nvSpPr>
                <p:cNvPr id="69656" name="Rectangle 275"/>
                <p:cNvSpPr>
                  <a:spLocks noChangeArrowheads="1"/>
                </p:cNvSpPr>
                <p:nvPr/>
              </p:nvSpPr>
              <p:spPr bwMode="auto">
                <a:xfrm>
                  <a:off x="2547" y="1319"/>
                  <a:ext cx="1770" cy="2072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9657" name="Group 276"/>
                <p:cNvGrpSpPr>
                  <a:grpSpLocks/>
                </p:cNvGrpSpPr>
                <p:nvPr/>
              </p:nvGrpSpPr>
              <p:grpSpPr bwMode="auto">
                <a:xfrm>
                  <a:off x="2922" y="2204"/>
                  <a:ext cx="370" cy="208"/>
                  <a:chOff x="3600" y="219"/>
                  <a:chExt cx="360" cy="175"/>
                </a:xfrm>
              </p:grpSpPr>
              <p:sp>
                <p:nvSpPr>
                  <p:cNvPr id="69679" name="Oval 277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97"/>
                    <a:ext cx="357" cy="97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0" name="Line 278"/>
                  <p:cNvSpPr>
                    <a:spLocks noChangeShapeType="1"/>
                  </p:cNvSpPr>
                  <p:nvPr/>
                </p:nvSpPr>
                <p:spPr bwMode="auto">
                  <a:xfrm>
                    <a:off x="3603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1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89"/>
                    <a:ext cx="0" cy="6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682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3603" y="289"/>
                    <a:ext cx="354" cy="59"/>
                  </a:xfrm>
                  <a:prstGeom prst="rect">
                    <a:avLst/>
                  </a:prstGeom>
                  <a:solidFill>
                    <a:srgbClr val="CC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>
                      <a:cs typeface="Arial" charset="0"/>
                    </a:endParaRPr>
                  </a:p>
                </p:txBody>
              </p:sp>
              <p:sp>
                <p:nvSpPr>
                  <p:cNvPr id="69683" name="Oval 281"/>
                  <p:cNvSpPr>
                    <a:spLocks noChangeArrowheads="1"/>
                  </p:cNvSpPr>
                  <p:nvPr/>
                </p:nvSpPr>
                <p:spPr bwMode="auto">
                  <a:xfrm>
                    <a:off x="3600" y="219"/>
                    <a:ext cx="357" cy="113"/>
                  </a:xfrm>
                  <a:prstGeom prst="ellipse">
                    <a:avLst/>
                  </a:prstGeom>
                  <a:solidFill>
                    <a:srgbClr val="CC66FF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9684" name="Group 282"/>
                  <p:cNvGrpSpPr>
                    <a:grpSpLocks/>
                  </p:cNvGrpSpPr>
                  <p:nvPr/>
                </p:nvGrpSpPr>
                <p:grpSpPr bwMode="auto">
                  <a:xfrm>
                    <a:off x="3686" y="244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89" name="Line 28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90" name="Line 2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91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9685" name="Group 286"/>
                  <p:cNvGrpSpPr>
                    <a:grpSpLocks/>
                  </p:cNvGrpSpPr>
                  <p:nvPr/>
                </p:nvGrpSpPr>
                <p:grpSpPr bwMode="auto">
                  <a:xfrm flipV="1">
                    <a:off x="3686" y="243"/>
                    <a:ext cx="177" cy="66"/>
                    <a:chOff x="2848" y="848"/>
                    <a:chExt cx="140" cy="98"/>
                  </a:xfrm>
                </p:grpSpPr>
                <p:sp>
                  <p:nvSpPr>
                    <p:cNvPr id="69686" name="Line 28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87" name="Line 2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88" name="Line 2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50"/>
                      <a:ext cx="52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9658" name="Line 290"/>
                <p:cNvSpPr>
                  <a:spLocks noChangeShapeType="1"/>
                </p:cNvSpPr>
                <p:nvPr/>
              </p:nvSpPr>
              <p:spPr bwMode="auto">
                <a:xfrm flipH="1" flipV="1">
                  <a:off x="3612" y="1810"/>
                  <a:ext cx="1" cy="41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59" name="Group 291"/>
                <p:cNvGrpSpPr>
                  <a:grpSpLocks/>
                </p:cNvGrpSpPr>
                <p:nvPr/>
              </p:nvGrpSpPr>
              <p:grpSpPr bwMode="auto">
                <a:xfrm>
                  <a:off x="3776" y="2126"/>
                  <a:ext cx="441" cy="606"/>
                  <a:chOff x="3776" y="2126"/>
                  <a:chExt cx="441" cy="606"/>
                </a:xfrm>
              </p:grpSpPr>
              <p:sp>
                <p:nvSpPr>
                  <p:cNvPr id="69676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278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677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2374"/>
                    <a:ext cx="44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9678" name="Text Box 2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88" y="2126"/>
                    <a:ext cx="356" cy="60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….</a:t>
                    </a:r>
                  </a:p>
                </p:txBody>
              </p:sp>
            </p:grpSp>
            <p:grpSp>
              <p:nvGrpSpPr>
                <p:cNvPr id="69660" name="Group 295"/>
                <p:cNvGrpSpPr>
                  <a:grpSpLocks/>
                </p:cNvGrpSpPr>
                <p:nvPr/>
              </p:nvGrpSpPr>
              <p:grpSpPr bwMode="auto">
                <a:xfrm>
                  <a:off x="3594" y="2893"/>
                  <a:ext cx="351" cy="279"/>
                  <a:chOff x="4302" y="2857"/>
                  <a:chExt cx="351" cy="279"/>
                </a:xfrm>
              </p:grpSpPr>
              <p:grpSp>
                <p:nvGrpSpPr>
                  <p:cNvPr id="69672" name="Group 296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74" name="Line 297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75" name="Line 298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73" name="Text Box 299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38" y="2821"/>
                    <a:ext cx="279" cy="35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61" name="Group 300"/>
                <p:cNvGrpSpPr>
                  <a:grpSpLocks/>
                </p:cNvGrpSpPr>
                <p:nvPr/>
              </p:nvGrpSpPr>
              <p:grpSpPr bwMode="auto">
                <a:xfrm>
                  <a:off x="3104" y="2919"/>
                  <a:ext cx="352" cy="279"/>
                  <a:chOff x="4304" y="2859"/>
                  <a:chExt cx="352" cy="279"/>
                </a:xfrm>
              </p:grpSpPr>
              <p:grpSp>
                <p:nvGrpSpPr>
                  <p:cNvPr id="69668" name="Group 301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70" name="Line 302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71" name="Line 303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69" name="Text Box 304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40" y="2823"/>
                    <a:ext cx="279" cy="3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grpSp>
              <p:nvGrpSpPr>
                <p:cNvPr id="69662" name="Group 305"/>
                <p:cNvGrpSpPr>
                  <a:grpSpLocks/>
                </p:cNvGrpSpPr>
                <p:nvPr/>
              </p:nvGrpSpPr>
              <p:grpSpPr bwMode="auto">
                <a:xfrm>
                  <a:off x="2588" y="2913"/>
                  <a:ext cx="353" cy="279"/>
                  <a:chOff x="4304" y="2859"/>
                  <a:chExt cx="320" cy="279"/>
                </a:xfrm>
              </p:grpSpPr>
              <p:grpSp>
                <p:nvGrpSpPr>
                  <p:cNvPr id="69664" name="Group 306"/>
                  <p:cNvGrpSpPr>
                    <a:grpSpLocks/>
                  </p:cNvGrpSpPr>
                  <p:nvPr/>
                </p:nvGrpSpPr>
                <p:grpSpPr bwMode="auto">
                  <a:xfrm>
                    <a:off x="4461" y="2895"/>
                    <a:ext cx="102" cy="195"/>
                    <a:chOff x="4467" y="2745"/>
                    <a:chExt cx="96" cy="345"/>
                  </a:xfrm>
                </p:grpSpPr>
                <p:sp>
                  <p:nvSpPr>
                    <p:cNvPr id="69666" name="Line 307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294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667" name="Line 308"/>
                    <p:cNvSpPr>
                      <a:spLocks noChangeShapeType="1"/>
                    </p:cNvSpPr>
                    <p:nvPr/>
                  </p:nvSpPr>
                  <p:spPr bwMode="auto">
                    <a:xfrm rot="16200000" flipH="1">
                      <a:off x="4390" y="2918"/>
                      <a:ext cx="345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9665" name="Text Box 309"/>
                  <p:cNvSpPr txBox="1">
                    <a:spLocks noChangeArrowheads="1"/>
                  </p:cNvSpPr>
                  <p:nvPr/>
                </p:nvSpPr>
                <p:spPr bwMode="auto">
                  <a:xfrm rot="16200000" flipH="1">
                    <a:off x="4324" y="2839"/>
                    <a:ext cx="279" cy="3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r>
                      <a:rPr lang="en-US"/>
                      <a:t>…</a:t>
                    </a:r>
                  </a:p>
                </p:txBody>
              </p:sp>
            </p:grpSp>
            <p:sp>
              <p:nvSpPr>
                <p:cNvPr id="69663" name="Text Box 310"/>
                <p:cNvSpPr txBox="1">
                  <a:spLocks noChangeArrowheads="1"/>
                </p:cNvSpPr>
                <p:nvPr/>
              </p:nvSpPr>
              <p:spPr bwMode="auto">
                <a:xfrm>
                  <a:off x="2620" y="1212"/>
                  <a:ext cx="1569" cy="2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40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POP: point-of-presence</a:t>
                  </a:r>
                </a:p>
              </p:txBody>
            </p:sp>
          </p:grpSp>
        </p:grpSp>
        <p:sp>
          <p:nvSpPr>
            <p:cNvPr id="69640" name="Freeform 311"/>
            <p:cNvSpPr>
              <a:spLocks/>
            </p:cNvSpPr>
            <p:nvPr/>
          </p:nvSpPr>
          <p:spPr bwMode="auto">
            <a:xfrm>
              <a:off x="1063" y="1858"/>
              <a:ext cx="446" cy="1866"/>
            </a:xfrm>
            <a:custGeom>
              <a:avLst/>
              <a:gdLst>
                <a:gd name="T0" fmla="*/ 0 w 446"/>
                <a:gd name="T1" fmla="*/ 1290 h 1866"/>
                <a:gd name="T2" fmla="*/ 389 w 446"/>
                <a:gd name="T3" fmla="*/ 0 h 1866"/>
                <a:gd name="T4" fmla="*/ 414 w 446"/>
                <a:gd name="T5" fmla="*/ 933 h 1866"/>
                <a:gd name="T6" fmla="*/ 446 w 446"/>
                <a:gd name="T7" fmla="*/ 1509 h 1866"/>
                <a:gd name="T8" fmla="*/ 446 w 446"/>
                <a:gd name="T9" fmla="*/ 1866 h 1866"/>
                <a:gd name="T10" fmla="*/ 0 w 446"/>
                <a:gd name="T11" fmla="*/ 1290 h 18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6"/>
                <a:gd name="T19" fmla="*/ 0 h 1866"/>
                <a:gd name="T20" fmla="*/ 446 w 446"/>
                <a:gd name="T21" fmla="*/ 1866 h 18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6" h="1866">
                  <a:moveTo>
                    <a:pt x="0" y="1290"/>
                  </a:moveTo>
                  <a:lnTo>
                    <a:pt x="389" y="0"/>
                  </a:lnTo>
                  <a:lnTo>
                    <a:pt x="414" y="933"/>
                  </a:lnTo>
                  <a:lnTo>
                    <a:pt x="446" y="1509"/>
                  </a:lnTo>
                  <a:lnTo>
                    <a:pt x="446" y="1866"/>
                  </a:lnTo>
                  <a:lnTo>
                    <a:pt x="0" y="1290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2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Internet versus an internet</a:t>
            </a:r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8077200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							    </a:t>
            </a:r>
            <a:endParaRPr lang="en-US" sz="28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</a:rPr>
              <a:t>An </a:t>
            </a: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internet</a:t>
            </a:r>
            <a:r>
              <a:rPr lang="en-US" sz="2800" dirty="0" smtClean="0">
                <a:solidFill>
                  <a:srgbClr val="800000"/>
                </a:solidFill>
              </a:rPr>
              <a:t> ::</a:t>
            </a:r>
            <a:r>
              <a:rPr lang="en-US" sz="2800" dirty="0" smtClean="0"/>
              <a:t> involves the </a:t>
            </a:r>
            <a:r>
              <a:rPr lang="en-US" sz="2800" dirty="0" smtClean="0">
                <a:solidFill>
                  <a:srgbClr val="0033CC"/>
                </a:solidFill>
              </a:rPr>
              <a:t>interconnection</a:t>
            </a:r>
            <a:r>
              <a:rPr lang="en-US" sz="2800" dirty="0" smtClean="0"/>
              <a:t> of multiple networks into a single large networks</a:t>
            </a:r>
            <a:r>
              <a:rPr lang="en-US" sz="2800" dirty="0"/>
              <a:t>. </a:t>
            </a:r>
            <a:r>
              <a:rPr lang="en-US" sz="2000" dirty="0"/>
              <a:t>[LG&amp;W</a:t>
            </a:r>
            <a:r>
              <a:rPr lang="en-US" sz="2000" dirty="0" smtClean="0"/>
              <a:t>]</a:t>
            </a:r>
            <a:endParaRPr lang="en-US" sz="20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</a:rPr>
              <a:t>The </a:t>
            </a: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Internet</a:t>
            </a:r>
            <a:r>
              <a:rPr lang="en-US" sz="2800" dirty="0" smtClean="0">
                <a:solidFill>
                  <a:srgbClr val="800000"/>
                </a:solidFill>
              </a:rPr>
              <a:t> :: </a:t>
            </a:r>
            <a:r>
              <a:rPr lang="en-US" sz="2800" dirty="0" smtClean="0"/>
              <a:t>refers to the successor to ARPANET.  The modern </a:t>
            </a:r>
            <a:r>
              <a:rPr lang="en-US" sz="2800" dirty="0" smtClean="0">
                <a:solidFill>
                  <a:srgbClr val="800000"/>
                </a:solidFill>
              </a:rPr>
              <a:t>Internet</a:t>
            </a:r>
            <a:r>
              <a:rPr lang="en-US" sz="2800" dirty="0" smtClean="0"/>
              <a:t> is </a:t>
            </a:r>
            <a:r>
              <a:rPr lang="en-US" sz="2800" dirty="0" smtClean="0">
                <a:solidFill>
                  <a:srgbClr val="0033CC"/>
                </a:solidFill>
              </a:rPr>
              <a:t>multi-tiered</a:t>
            </a:r>
            <a:r>
              <a:rPr lang="en-US" sz="2800" dirty="0" smtClean="0"/>
              <a:t> and includes industrial participation.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IP</a:t>
            </a:r>
            <a:r>
              <a:rPr lang="en-US" sz="2800" dirty="0" smtClean="0">
                <a:solidFill>
                  <a:srgbClr val="800000"/>
                </a:solidFill>
              </a:rPr>
              <a:t> (the Internet Protocol) :: </a:t>
            </a:r>
            <a:r>
              <a:rPr lang="en-US" sz="2800" dirty="0" smtClean="0"/>
              <a:t>provides </a:t>
            </a:r>
            <a:r>
              <a:rPr lang="en-US" sz="2800" i="1" dirty="0" smtClean="0">
                <a:solidFill>
                  <a:srgbClr val="0033CC"/>
                </a:solidFill>
                <a:latin typeface="Comic Sans MS" pitchFamily="66" charset="0"/>
              </a:rPr>
              <a:t>connectionless</a:t>
            </a:r>
            <a:r>
              <a:rPr lang="en-US" sz="2800" i="1" dirty="0" smtClean="0">
                <a:latin typeface="Comic Sans MS" pitchFamily="66" charset="0"/>
              </a:rPr>
              <a:t> </a:t>
            </a:r>
            <a:r>
              <a:rPr lang="en-US" sz="2800" dirty="0" smtClean="0"/>
              <a:t>transfer of packets across an internet.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1200" dirty="0" smtClean="0"/>
              <a:t>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1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428750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“Tier-2” ISPs: smaller (often regional) ISPs</a:t>
            </a:r>
          </a:p>
          <a:p>
            <a:pPr lvl="1"/>
            <a:r>
              <a:rPr lang="en-US" sz="2000" dirty="0" smtClean="0"/>
              <a:t>Connect to one or more tier-1 ISPs, possibly other tier-2 ISPs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70662" name="Oval 4"/>
          <p:cNvSpPr>
            <a:spLocks noChangeArrowheads="1"/>
          </p:cNvSpPr>
          <p:nvPr/>
        </p:nvSpPr>
        <p:spPr bwMode="auto">
          <a:xfrm>
            <a:off x="2432050" y="4883150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3" name="Oval 5"/>
          <p:cNvSpPr>
            <a:spLocks noChangeArrowheads="1"/>
          </p:cNvSpPr>
          <p:nvPr/>
        </p:nvSpPr>
        <p:spPr bwMode="auto">
          <a:xfrm>
            <a:off x="3530600" y="3679825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4" name="Oval 6"/>
          <p:cNvSpPr>
            <a:spLocks noChangeArrowheads="1"/>
          </p:cNvSpPr>
          <p:nvPr/>
        </p:nvSpPr>
        <p:spPr bwMode="auto">
          <a:xfrm>
            <a:off x="4800600" y="4845050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0665" name="Oval 8"/>
          <p:cNvSpPr>
            <a:spLocks noChangeArrowheads="1"/>
          </p:cNvSpPr>
          <p:nvPr/>
        </p:nvSpPr>
        <p:spPr bwMode="auto">
          <a:xfrm>
            <a:off x="5121275" y="4851400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Oval 9"/>
          <p:cNvSpPr>
            <a:spLocks noChangeArrowheads="1"/>
          </p:cNvSpPr>
          <p:nvPr/>
        </p:nvSpPr>
        <p:spPr bwMode="auto">
          <a:xfrm>
            <a:off x="4670425" y="4381500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Oval 10"/>
          <p:cNvSpPr>
            <a:spLocks noChangeArrowheads="1"/>
          </p:cNvSpPr>
          <p:nvPr/>
        </p:nvSpPr>
        <p:spPr bwMode="auto">
          <a:xfrm>
            <a:off x="4206875" y="4406900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Oval 11"/>
          <p:cNvSpPr>
            <a:spLocks noChangeArrowheads="1"/>
          </p:cNvSpPr>
          <p:nvPr/>
        </p:nvSpPr>
        <p:spPr bwMode="auto">
          <a:xfrm>
            <a:off x="3736975" y="4864100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Oval 12"/>
          <p:cNvSpPr>
            <a:spLocks noChangeArrowheads="1"/>
          </p:cNvSpPr>
          <p:nvPr/>
        </p:nvSpPr>
        <p:spPr bwMode="auto">
          <a:xfrm>
            <a:off x="4232275" y="5181600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Oval 13"/>
          <p:cNvSpPr>
            <a:spLocks noChangeArrowheads="1"/>
          </p:cNvSpPr>
          <p:nvPr/>
        </p:nvSpPr>
        <p:spPr bwMode="auto">
          <a:xfrm>
            <a:off x="4746625" y="5168900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Line 14"/>
          <p:cNvSpPr>
            <a:spLocks noChangeShapeType="1"/>
          </p:cNvSpPr>
          <p:nvPr/>
        </p:nvSpPr>
        <p:spPr bwMode="auto">
          <a:xfrm flipV="1">
            <a:off x="4368800" y="5238750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5"/>
          <p:cNvSpPr>
            <a:spLocks noChangeShapeType="1"/>
          </p:cNvSpPr>
          <p:nvPr/>
        </p:nvSpPr>
        <p:spPr bwMode="auto">
          <a:xfrm>
            <a:off x="4778375" y="4495800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6"/>
          <p:cNvSpPr>
            <a:spLocks noChangeShapeType="1"/>
          </p:cNvSpPr>
          <p:nvPr/>
        </p:nvSpPr>
        <p:spPr bwMode="auto">
          <a:xfrm flipV="1">
            <a:off x="3835400" y="4527550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1946275" y="3286125"/>
            <a:ext cx="6219825" cy="2838450"/>
            <a:chOff x="1226" y="2070"/>
            <a:chExt cx="3918" cy="1788"/>
          </a:xfrm>
        </p:grpSpPr>
        <p:grpSp>
          <p:nvGrpSpPr>
            <p:cNvPr id="70685" name="Group 32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70705" name="Oval 28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6" name="Text Box 30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7" name="Oval 29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6" name="Group 3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70702" name="Oval 34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3" name="Text Box 35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4" name="Oval 36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7" name="Group 42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70699" name="Oval 39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0" name="Text Box 40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701" name="Oval 41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8" name="Group 47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70696" name="Oval 44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7" name="Text Box 45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698" name="Oval 46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89" name="Group 52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70693" name="Oval 49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4" name="Text Box 50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0695" name="Oval 51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690" name="Oval 54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1" name="Line 55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2" name="Oval 56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177800" y="3406775"/>
            <a:ext cx="3562350" cy="2014538"/>
            <a:chOff x="112" y="2146"/>
            <a:chExt cx="2244" cy="1269"/>
          </a:xfrm>
        </p:grpSpPr>
        <p:sp>
          <p:nvSpPr>
            <p:cNvPr id="70682" name="Text Box 53"/>
            <p:cNvSpPr txBox="1">
              <a:spLocks noChangeArrowheads="1"/>
            </p:cNvSpPr>
            <p:nvPr/>
          </p:nvSpPr>
          <p:spPr bwMode="auto">
            <a:xfrm>
              <a:off x="112" y="2146"/>
              <a:ext cx="1292" cy="1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Tier-2 ISP pays tier-1 ISP for connectivity to rest of Internet</a:t>
              </a:r>
            </a:p>
            <a:p>
              <a:pPr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>
                  <a:latin typeface="Comic Sans MS" pitchFamily="66" charset="0"/>
                </a:rPr>
                <a:t> tier-2 ISP is c</a:t>
              </a:r>
              <a:r>
                <a:rPr lang="en-US" sz="1800" i="1">
                  <a:latin typeface="Comic Sans MS" pitchFamily="66" charset="0"/>
                </a:rPr>
                <a:t>ustomer</a:t>
              </a:r>
              <a:r>
                <a:rPr lang="en-US" sz="1800">
                  <a:latin typeface="Comic Sans MS" pitchFamily="66" charset="0"/>
                </a:rPr>
                <a:t> of</a:t>
              </a:r>
            </a:p>
            <a:p>
              <a:pPr>
                <a:buClr>
                  <a:schemeClr val="accent2"/>
                </a:buClr>
                <a:buSzPct val="85000"/>
                <a:buFont typeface="Wingdings" pitchFamily="2" charset="2"/>
                <a:buNone/>
              </a:pPr>
              <a:r>
                <a:rPr lang="en-US" sz="1800">
                  <a:latin typeface="Comic Sans MS" pitchFamily="66" charset="0"/>
                </a:rPr>
                <a:t>tier-1 provider</a:t>
              </a:r>
            </a:p>
          </p:txBody>
        </p:sp>
        <p:sp>
          <p:nvSpPr>
            <p:cNvPr id="70683" name="Line 57"/>
            <p:cNvSpPr>
              <a:spLocks noChangeShapeType="1"/>
            </p:cNvSpPr>
            <p:nvPr/>
          </p:nvSpPr>
          <p:spPr bwMode="auto">
            <a:xfrm flipV="1">
              <a:off x="1344" y="2392"/>
              <a:ext cx="1012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4" name="Line 58"/>
            <p:cNvSpPr>
              <a:spLocks noChangeShapeType="1"/>
            </p:cNvSpPr>
            <p:nvPr/>
          </p:nvSpPr>
          <p:spPr bwMode="auto">
            <a:xfrm flipV="1">
              <a:off x="1352" y="2412"/>
              <a:ext cx="360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77"/>
          <p:cNvGrpSpPr>
            <a:grpSpLocks/>
          </p:cNvGrpSpPr>
          <p:nvPr/>
        </p:nvGrpSpPr>
        <p:grpSpPr bwMode="auto">
          <a:xfrm>
            <a:off x="6337300" y="3019425"/>
            <a:ext cx="2705100" cy="2136775"/>
            <a:chOff x="3992" y="1902"/>
            <a:chExt cx="1704" cy="1346"/>
          </a:xfrm>
        </p:grpSpPr>
        <p:sp>
          <p:nvSpPr>
            <p:cNvPr id="70677" name="Oval 67"/>
            <p:cNvSpPr>
              <a:spLocks noChangeArrowheads="1"/>
            </p:cNvSpPr>
            <p:nvPr/>
          </p:nvSpPr>
          <p:spPr bwMode="auto">
            <a:xfrm>
              <a:off x="3992" y="2320"/>
              <a:ext cx="96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8" name="Text Box 64"/>
            <p:cNvSpPr txBox="1">
              <a:spLocks noChangeArrowheads="1"/>
            </p:cNvSpPr>
            <p:nvPr/>
          </p:nvSpPr>
          <p:spPr bwMode="auto">
            <a:xfrm>
              <a:off x="4564" y="1902"/>
              <a:ext cx="1132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Tier-2 ISPs also peer privately with each other.</a:t>
              </a:r>
            </a:p>
          </p:txBody>
        </p:sp>
        <p:sp>
          <p:nvSpPr>
            <p:cNvPr id="70679" name="Oval 68"/>
            <p:cNvSpPr>
              <a:spLocks noChangeArrowheads="1"/>
            </p:cNvSpPr>
            <p:nvPr/>
          </p:nvSpPr>
          <p:spPr bwMode="auto">
            <a:xfrm>
              <a:off x="4600" y="3144"/>
              <a:ext cx="96" cy="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0" name="Line 69"/>
            <p:cNvSpPr>
              <a:spLocks noChangeShapeType="1"/>
            </p:cNvSpPr>
            <p:nvPr/>
          </p:nvSpPr>
          <p:spPr bwMode="auto">
            <a:xfrm>
              <a:off x="4064" y="2408"/>
              <a:ext cx="552" cy="7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1" name="Line 72"/>
            <p:cNvSpPr>
              <a:spLocks noChangeShapeType="1"/>
            </p:cNvSpPr>
            <p:nvPr/>
          </p:nvSpPr>
          <p:spPr bwMode="auto">
            <a:xfrm flipH="1">
              <a:off x="4179" y="2166"/>
              <a:ext cx="434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209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124744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“Tier-3” ISPs and local ISPs </a:t>
            </a:r>
          </a:p>
          <a:p>
            <a:pPr lvl="1"/>
            <a:r>
              <a:rPr lang="en-US" sz="2000" dirty="0" smtClean="0"/>
              <a:t>last hop (“access”) network (closest to end systems)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71686" name="Oval 4"/>
          <p:cNvSpPr>
            <a:spLocks noChangeArrowheads="1"/>
          </p:cNvSpPr>
          <p:nvPr/>
        </p:nvSpPr>
        <p:spPr bwMode="auto">
          <a:xfrm>
            <a:off x="2601540" y="4412704"/>
            <a:ext cx="1863725" cy="7905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7" name="Oval 5"/>
          <p:cNvSpPr>
            <a:spLocks noChangeArrowheads="1"/>
          </p:cNvSpPr>
          <p:nvPr/>
        </p:nvSpPr>
        <p:spPr bwMode="auto">
          <a:xfrm>
            <a:off x="3700090" y="3209379"/>
            <a:ext cx="1863725" cy="7905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8" name="Oval 6"/>
          <p:cNvSpPr>
            <a:spLocks noChangeArrowheads="1"/>
          </p:cNvSpPr>
          <p:nvPr/>
        </p:nvSpPr>
        <p:spPr bwMode="auto">
          <a:xfrm>
            <a:off x="4970090" y="4374604"/>
            <a:ext cx="1863725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71689" name="Oval 7"/>
          <p:cNvSpPr>
            <a:spLocks noChangeArrowheads="1"/>
          </p:cNvSpPr>
          <p:nvPr/>
        </p:nvSpPr>
        <p:spPr bwMode="auto">
          <a:xfrm>
            <a:off x="5290765" y="4380954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Oval 8"/>
          <p:cNvSpPr>
            <a:spLocks noChangeArrowheads="1"/>
          </p:cNvSpPr>
          <p:nvPr/>
        </p:nvSpPr>
        <p:spPr bwMode="auto">
          <a:xfrm>
            <a:off x="4839915" y="3911054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Oval 9"/>
          <p:cNvSpPr>
            <a:spLocks noChangeArrowheads="1"/>
          </p:cNvSpPr>
          <p:nvPr/>
        </p:nvSpPr>
        <p:spPr bwMode="auto">
          <a:xfrm>
            <a:off x="4376365" y="3936454"/>
            <a:ext cx="133350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Oval 10"/>
          <p:cNvSpPr>
            <a:spLocks noChangeArrowheads="1"/>
          </p:cNvSpPr>
          <p:nvPr/>
        </p:nvSpPr>
        <p:spPr bwMode="auto">
          <a:xfrm>
            <a:off x="3906465" y="4393654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Oval 11"/>
          <p:cNvSpPr>
            <a:spLocks noChangeArrowheads="1"/>
          </p:cNvSpPr>
          <p:nvPr/>
        </p:nvSpPr>
        <p:spPr bwMode="auto">
          <a:xfrm>
            <a:off x="4401765" y="4711154"/>
            <a:ext cx="13335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Oval 12"/>
          <p:cNvSpPr>
            <a:spLocks noChangeArrowheads="1"/>
          </p:cNvSpPr>
          <p:nvPr/>
        </p:nvSpPr>
        <p:spPr bwMode="auto">
          <a:xfrm>
            <a:off x="4916115" y="4698454"/>
            <a:ext cx="133350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5" name="Line 13"/>
          <p:cNvSpPr>
            <a:spLocks noChangeShapeType="1"/>
          </p:cNvSpPr>
          <p:nvPr/>
        </p:nvSpPr>
        <p:spPr bwMode="auto">
          <a:xfrm flipV="1">
            <a:off x="4538290" y="4768304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4"/>
          <p:cNvSpPr>
            <a:spLocks noChangeShapeType="1"/>
          </p:cNvSpPr>
          <p:nvPr/>
        </p:nvSpPr>
        <p:spPr bwMode="auto">
          <a:xfrm>
            <a:off x="4947865" y="4025354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5"/>
          <p:cNvSpPr>
            <a:spLocks noChangeShapeType="1"/>
          </p:cNvSpPr>
          <p:nvPr/>
        </p:nvSpPr>
        <p:spPr bwMode="auto">
          <a:xfrm flipV="1">
            <a:off x="4004890" y="4057104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698" name="Group 22"/>
          <p:cNvGrpSpPr>
            <a:grpSpLocks/>
          </p:cNvGrpSpPr>
          <p:nvPr/>
        </p:nvGrpSpPr>
        <p:grpSpPr bwMode="auto">
          <a:xfrm>
            <a:off x="2115765" y="2815679"/>
            <a:ext cx="6219825" cy="2838450"/>
            <a:chOff x="1226" y="2070"/>
            <a:chExt cx="3918" cy="1788"/>
          </a:xfrm>
        </p:grpSpPr>
        <p:grpSp>
          <p:nvGrpSpPr>
            <p:cNvPr id="71736" name="Group 23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71756" name="Oval 24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7" name="Text Box 25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8" name="Oval 26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7" name="Group 2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71753" name="Oval 28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4" name="Text Box 29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5" name="Oval 30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8" name="Group 31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71750" name="Oval 32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1" name="Text Box 33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52" name="Oval 34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39" name="Group 35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71747" name="Oval 36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48" name="Text Box 37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49" name="Oval 38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0" name="Group 39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71744" name="Oval 40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45" name="Text Box 41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latin typeface="Comic Sans MS" pitchFamily="66" charset="0"/>
                  </a:rPr>
                  <a:t>Tier-2 ISP</a:t>
                </a:r>
                <a:endParaRPr lang="en-US"/>
              </a:p>
            </p:txBody>
          </p:sp>
          <p:sp>
            <p:nvSpPr>
              <p:cNvPr id="71746" name="Oval 42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41" name="Oval 43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2" name="Line 44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3" name="Oval 45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699" name="Oval 52"/>
          <p:cNvSpPr>
            <a:spLocks noChangeArrowheads="1"/>
          </p:cNvSpPr>
          <p:nvPr/>
        </p:nvSpPr>
        <p:spPr bwMode="auto">
          <a:xfrm>
            <a:off x="6506790" y="3212554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0" name="Oval 53"/>
          <p:cNvSpPr>
            <a:spLocks noChangeArrowheads="1"/>
          </p:cNvSpPr>
          <p:nvPr/>
        </p:nvSpPr>
        <p:spPr bwMode="auto">
          <a:xfrm>
            <a:off x="7471990" y="4520654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1" name="Line 54"/>
          <p:cNvSpPr>
            <a:spLocks noChangeShapeType="1"/>
          </p:cNvSpPr>
          <p:nvPr/>
        </p:nvSpPr>
        <p:spPr bwMode="auto">
          <a:xfrm>
            <a:off x="6621090" y="3352254"/>
            <a:ext cx="876300" cy="1155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91"/>
          <p:cNvGrpSpPr>
            <a:grpSpLocks/>
          </p:cNvGrpSpPr>
          <p:nvPr/>
        </p:nvGrpSpPr>
        <p:grpSpPr bwMode="auto">
          <a:xfrm>
            <a:off x="1709365" y="2002879"/>
            <a:ext cx="6823075" cy="4162425"/>
            <a:chOff x="970" y="1558"/>
            <a:chExt cx="4298" cy="2622"/>
          </a:xfrm>
        </p:grpSpPr>
        <p:grpSp>
          <p:nvGrpSpPr>
            <p:cNvPr id="71709" name="Group 62"/>
            <p:cNvGrpSpPr>
              <a:grpSpLocks/>
            </p:cNvGrpSpPr>
            <p:nvPr/>
          </p:nvGrpSpPr>
          <p:grpSpPr bwMode="auto">
            <a:xfrm>
              <a:off x="3322" y="1686"/>
              <a:ext cx="666" cy="438"/>
              <a:chOff x="4314" y="1086"/>
              <a:chExt cx="666" cy="438"/>
            </a:xfrm>
          </p:grpSpPr>
          <p:sp>
            <p:nvSpPr>
              <p:cNvPr id="71734" name="Oval 63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5" name="Text Box 64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0" name="Group 65"/>
            <p:cNvGrpSpPr>
              <a:grpSpLocks/>
            </p:cNvGrpSpPr>
            <p:nvPr/>
          </p:nvGrpSpPr>
          <p:grpSpPr bwMode="auto">
            <a:xfrm>
              <a:off x="2714" y="1782"/>
              <a:ext cx="666" cy="438"/>
              <a:chOff x="4314" y="1086"/>
              <a:chExt cx="666" cy="438"/>
            </a:xfrm>
          </p:grpSpPr>
          <p:sp>
            <p:nvSpPr>
              <p:cNvPr id="71732" name="Oval 66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3" name="Text Box 67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1" name="Group 59"/>
            <p:cNvGrpSpPr>
              <a:grpSpLocks/>
            </p:cNvGrpSpPr>
            <p:nvPr/>
          </p:nvGrpSpPr>
          <p:grpSpPr bwMode="auto">
            <a:xfrm>
              <a:off x="3794" y="1774"/>
              <a:ext cx="666" cy="438"/>
              <a:chOff x="4314" y="1086"/>
              <a:chExt cx="666" cy="438"/>
            </a:xfrm>
          </p:grpSpPr>
          <p:sp>
            <p:nvSpPr>
              <p:cNvPr id="71730" name="Oval 60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1" name="Text Box 61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2" name="Group 71"/>
            <p:cNvGrpSpPr>
              <a:grpSpLocks/>
            </p:cNvGrpSpPr>
            <p:nvPr/>
          </p:nvGrpSpPr>
          <p:grpSpPr bwMode="auto">
            <a:xfrm>
              <a:off x="970" y="3702"/>
              <a:ext cx="666" cy="438"/>
              <a:chOff x="4314" y="1086"/>
              <a:chExt cx="666" cy="438"/>
            </a:xfrm>
          </p:grpSpPr>
          <p:sp>
            <p:nvSpPr>
              <p:cNvPr id="71728" name="Oval 72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9" name="Text Box 73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3" name="Group 74"/>
            <p:cNvGrpSpPr>
              <a:grpSpLocks/>
            </p:cNvGrpSpPr>
            <p:nvPr/>
          </p:nvGrpSpPr>
          <p:grpSpPr bwMode="auto">
            <a:xfrm>
              <a:off x="1186" y="1558"/>
              <a:ext cx="666" cy="438"/>
              <a:chOff x="4314" y="1086"/>
              <a:chExt cx="666" cy="438"/>
            </a:xfrm>
          </p:grpSpPr>
          <p:sp>
            <p:nvSpPr>
              <p:cNvPr id="71726" name="Oval 75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7" name="Text Box 76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4" name="Group 68"/>
            <p:cNvGrpSpPr>
              <a:grpSpLocks/>
            </p:cNvGrpSpPr>
            <p:nvPr/>
          </p:nvGrpSpPr>
          <p:grpSpPr bwMode="auto">
            <a:xfrm>
              <a:off x="1730" y="1710"/>
              <a:ext cx="666" cy="438"/>
              <a:chOff x="4314" y="1086"/>
              <a:chExt cx="666" cy="438"/>
            </a:xfrm>
          </p:grpSpPr>
          <p:sp>
            <p:nvSpPr>
              <p:cNvPr id="71724" name="Oval 69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5" name="Text Box 70"/>
              <p:cNvSpPr txBox="1">
                <a:spLocks noChangeArrowheads="1"/>
              </p:cNvSpPr>
              <p:nvPr/>
            </p:nvSpPr>
            <p:spPr bwMode="auto">
              <a:xfrm>
                <a:off x="4328" y="1106"/>
                <a:ext cx="533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Tier 3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5" name="Group 77"/>
            <p:cNvGrpSpPr>
              <a:grpSpLocks/>
            </p:cNvGrpSpPr>
            <p:nvPr/>
          </p:nvGrpSpPr>
          <p:grpSpPr bwMode="auto">
            <a:xfrm>
              <a:off x="1826" y="3742"/>
              <a:ext cx="666" cy="438"/>
              <a:chOff x="4314" y="1086"/>
              <a:chExt cx="666" cy="438"/>
            </a:xfrm>
          </p:grpSpPr>
          <p:sp>
            <p:nvSpPr>
              <p:cNvPr id="71722" name="Oval 78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3" name="Text Box 79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6" name="Group 80"/>
            <p:cNvGrpSpPr>
              <a:grpSpLocks/>
            </p:cNvGrpSpPr>
            <p:nvPr/>
          </p:nvGrpSpPr>
          <p:grpSpPr bwMode="auto">
            <a:xfrm>
              <a:off x="2898" y="3742"/>
              <a:ext cx="666" cy="438"/>
              <a:chOff x="4314" y="1086"/>
              <a:chExt cx="666" cy="438"/>
            </a:xfrm>
          </p:grpSpPr>
          <p:sp>
            <p:nvSpPr>
              <p:cNvPr id="71720" name="Oval 81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21" name="Text Box 82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  <p:grpSp>
          <p:nvGrpSpPr>
            <p:cNvPr id="71717" name="Group 83"/>
            <p:cNvGrpSpPr>
              <a:grpSpLocks/>
            </p:cNvGrpSpPr>
            <p:nvPr/>
          </p:nvGrpSpPr>
          <p:grpSpPr bwMode="auto">
            <a:xfrm>
              <a:off x="4602" y="3454"/>
              <a:ext cx="666" cy="438"/>
              <a:chOff x="4314" y="1086"/>
              <a:chExt cx="666" cy="438"/>
            </a:xfrm>
          </p:grpSpPr>
          <p:sp>
            <p:nvSpPr>
              <p:cNvPr id="71718" name="Oval 84"/>
              <p:cNvSpPr>
                <a:spLocks noChangeArrowheads="1"/>
              </p:cNvSpPr>
              <p:nvPr/>
            </p:nvSpPr>
            <p:spPr bwMode="auto">
              <a:xfrm>
                <a:off x="4314" y="1086"/>
                <a:ext cx="666" cy="43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9" name="Text Box 85"/>
              <p:cNvSpPr txBox="1">
                <a:spLocks noChangeArrowheads="1"/>
              </p:cNvSpPr>
              <p:nvPr/>
            </p:nvSpPr>
            <p:spPr bwMode="auto">
              <a:xfrm>
                <a:off x="4384" y="1106"/>
                <a:ext cx="41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sz="1800">
                    <a:latin typeface="Comic Sans MS" pitchFamily="66" charset="0"/>
                  </a:rPr>
                  <a:t>local</a:t>
                </a:r>
              </a:p>
              <a:p>
                <a:pPr algn="ctr"/>
                <a:r>
                  <a:rPr lang="en-US" sz="1800">
                    <a:latin typeface="Comic Sans MS" pitchFamily="66" charset="0"/>
                  </a:rPr>
                  <a:t>ISP</a:t>
                </a:r>
                <a:endParaRPr lang="en-US"/>
              </a:p>
            </p:txBody>
          </p:sp>
        </p:grpSp>
      </p:grpSp>
      <p:grpSp>
        <p:nvGrpSpPr>
          <p:cNvPr id="18" name="Group 90"/>
          <p:cNvGrpSpPr>
            <a:grpSpLocks/>
          </p:cNvGrpSpPr>
          <p:nvPr/>
        </p:nvGrpSpPr>
        <p:grpSpPr bwMode="auto">
          <a:xfrm>
            <a:off x="353640" y="2704554"/>
            <a:ext cx="2825750" cy="2819400"/>
            <a:chOff x="116" y="2000"/>
            <a:chExt cx="1780" cy="1776"/>
          </a:xfrm>
        </p:grpSpPr>
        <p:sp>
          <p:nvSpPr>
            <p:cNvPr id="71704" name="Text Box 51"/>
            <p:cNvSpPr txBox="1">
              <a:spLocks noChangeArrowheads="1"/>
            </p:cNvSpPr>
            <p:nvPr/>
          </p:nvSpPr>
          <p:spPr bwMode="auto">
            <a:xfrm>
              <a:off x="116" y="2094"/>
              <a:ext cx="1132" cy="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>
                  <a:latin typeface="Comic Sans MS" pitchFamily="66" charset="0"/>
                </a:rPr>
                <a:t>Local and tier- 3 ISPs are </a:t>
              </a:r>
              <a:r>
                <a:rPr lang="en-US" sz="1800" i="1">
                  <a:latin typeface="Comic Sans MS" pitchFamily="66" charset="0"/>
                </a:rPr>
                <a:t>customers</a:t>
              </a:r>
              <a:r>
                <a:rPr lang="en-US" sz="1800">
                  <a:latin typeface="Comic Sans MS" pitchFamily="66" charset="0"/>
                </a:rPr>
                <a:t> of</a:t>
              </a:r>
            </a:p>
            <a:p>
              <a:r>
                <a:rPr lang="en-US" sz="1800">
                  <a:latin typeface="Comic Sans MS" pitchFamily="66" charset="0"/>
                </a:rPr>
                <a:t>higher tier ISPs</a:t>
              </a:r>
            </a:p>
            <a:p>
              <a:r>
                <a:rPr lang="en-US" sz="1800">
                  <a:latin typeface="Comic Sans MS" pitchFamily="66" charset="0"/>
                </a:rPr>
                <a:t>connecting them to rest of Internet</a:t>
              </a:r>
            </a:p>
          </p:txBody>
        </p:sp>
        <p:sp>
          <p:nvSpPr>
            <p:cNvPr id="71705" name="Line 86"/>
            <p:cNvSpPr>
              <a:spLocks noChangeShapeType="1"/>
            </p:cNvSpPr>
            <p:nvPr/>
          </p:nvSpPr>
          <p:spPr bwMode="auto">
            <a:xfrm flipV="1">
              <a:off x="1072" y="2008"/>
              <a:ext cx="344" cy="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6" name="Line 87"/>
            <p:cNvSpPr>
              <a:spLocks noChangeShapeType="1"/>
            </p:cNvSpPr>
            <p:nvPr/>
          </p:nvSpPr>
          <p:spPr bwMode="auto">
            <a:xfrm flipV="1">
              <a:off x="1088" y="2000"/>
              <a:ext cx="664" cy="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7" name="Line 88"/>
            <p:cNvSpPr>
              <a:spLocks noChangeShapeType="1"/>
            </p:cNvSpPr>
            <p:nvPr/>
          </p:nvSpPr>
          <p:spPr bwMode="auto">
            <a:xfrm>
              <a:off x="1073" y="2744"/>
              <a:ext cx="95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08" name="Line 89"/>
            <p:cNvSpPr>
              <a:spLocks noChangeShapeType="1"/>
            </p:cNvSpPr>
            <p:nvPr/>
          </p:nvSpPr>
          <p:spPr bwMode="auto">
            <a:xfrm>
              <a:off x="1074" y="2739"/>
              <a:ext cx="822" cy="1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754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5" y="1052736"/>
            <a:ext cx="8440738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a packet passes through many networks!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7416" name="Oval 4"/>
          <p:cNvSpPr>
            <a:spLocks noChangeArrowheads="1"/>
          </p:cNvSpPr>
          <p:nvPr/>
        </p:nvSpPr>
        <p:spPr bwMode="auto">
          <a:xfrm>
            <a:off x="2432050" y="4507136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7" name="Oval 5"/>
          <p:cNvSpPr>
            <a:spLocks noChangeArrowheads="1"/>
          </p:cNvSpPr>
          <p:nvPr/>
        </p:nvSpPr>
        <p:spPr bwMode="auto">
          <a:xfrm>
            <a:off x="3530600" y="3303811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8" name="Oval 6"/>
          <p:cNvSpPr>
            <a:spLocks noChangeArrowheads="1"/>
          </p:cNvSpPr>
          <p:nvPr/>
        </p:nvSpPr>
        <p:spPr bwMode="auto">
          <a:xfrm>
            <a:off x="4800600" y="4469036"/>
            <a:ext cx="1863725" cy="7905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Tier 1 ISP</a:t>
            </a:r>
            <a:endParaRPr lang="en-US"/>
          </a:p>
        </p:txBody>
      </p:sp>
      <p:sp>
        <p:nvSpPr>
          <p:cNvPr id="17419" name="Oval 7"/>
          <p:cNvSpPr>
            <a:spLocks noChangeArrowheads="1"/>
          </p:cNvSpPr>
          <p:nvPr/>
        </p:nvSpPr>
        <p:spPr bwMode="auto">
          <a:xfrm>
            <a:off x="5121275" y="44753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Oval 8"/>
          <p:cNvSpPr>
            <a:spLocks noChangeArrowheads="1"/>
          </p:cNvSpPr>
          <p:nvPr/>
        </p:nvSpPr>
        <p:spPr bwMode="auto">
          <a:xfrm>
            <a:off x="4670425" y="40054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Oval 9"/>
          <p:cNvSpPr>
            <a:spLocks noChangeArrowheads="1"/>
          </p:cNvSpPr>
          <p:nvPr/>
        </p:nvSpPr>
        <p:spPr bwMode="auto">
          <a:xfrm>
            <a:off x="4206875" y="40308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Oval 10"/>
          <p:cNvSpPr>
            <a:spLocks noChangeArrowheads="1"/>
          </p:cNvSpPr>
          <p:nvPr/>
        </p:nvSpPr>
        <p:spPr bwMode="auto">
          <a:xfrm>
            <a:off x="3736975" y="44880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Oval 11"/>
          <p:cNvSpPr>
            <a:spLocks noChangeArrowheads="1"/>
          </p:cNvSpPr>
          <p:nvPr/>
        </p:nvSpPr>
        <p:spPr bwMode="auto">
          <a:xfrm>
            <a:off x="4232275" y="48055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Oval 12"/>
          <p:cNvSpPr>
            <a:spLocks noChangeArrowheads="1"/>
          </p:cNvSpPr>
          <p:nvPr/>
        </p:nvSpPr>
        <p:spPr bwMode="auto">
          <a:xfrm>
            <a:off x="4746625" y="4792886"/>
            <a:ext cx="133350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3"/>
          <p:cNvSpPr>
            <a:spLocks noChangeShapeType="1"/>
          </p:cNvSpPr>
          <p:nvPr/>
        </p:nvSpPr>
        <p:spPr bwMode="auto">
          <a:xfrm flipV="1">
            <a:off x="4368800" y="4862736"/>
            <a:ext cx="3810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4"/>
          <p:cNvSpPr>
            <a:spLocks noChangeShapeType="1"/>
          </p:cNvSpPr>
          <p:nvPr/>
        </p:nvSpPr>
        <p:spPr bwMode="auto">
          <a:xfrm>
            <a:off x="4778375" y="4119786"/>
            <a:ext cx="368300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5"/>
          <p:cNvSpPr>
            <a:spLocks noChangeShapeType="1"/>
          </p:cNvSpPr>
          <p:nvPr/>
        </p:nvSpPr>
        <p:spPr bwMode="auto">
          <a:xfrm flipV="1">
            <a:off x="3835400" y="4151536"/>
            <a:ext cx="393700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28" name="Group 22"/>
          <p:cNvGrpSpPr>
            <a:grpSpLocks/>
          </p:cNvGrpSpPr>
          <p:nvPr/>
        </p:nvGrpSpPr>
        <p:grpSpPr bwMode="auto">
          <a:xfrm>
            <a:off x="1946275" y="2910111"/>
            <a:ext cx="6219825" cy="2838450"/>
            <a:chOff x="1226" y="2070"/>
            <a:chExt cx="3918" cy="1788"/>
          </a:xfrm>
        </p:grpSpPr>
        <p:grpSp>
          <p:nvGrpSpPr>
            <p:cNvPr id="17460" name="Group 23"/>
            <p:cNvGrpSpPr>
              <a:grpSpLocks/>
            </p:cNvGrpSpPr>
            <p:nvPr/>
          </p:nvGrpSpPr>
          <p:grpSpPr bwMode="auto">
            <a:xfrm>
              <a:off x="3042" y="2102"/>
              <a:ext cx="1054" cy="372"/>
              <a:chOff x="3042" y="2102"/>
              <a:chExt cx="1054" cy="372"/>
            </a:xfrm>
          </p:grpSpPr>
          <p:sp>
            <p:nvSpPr>
              <p:cNvPr id="17480" name="Oval 24"/>
              <p:cNvSpPr>
                <a:spLocks noChangeArrowheads="1"/>
              </p:cNvSpPr>
              <p:nvPr/>
            </p:nvSpPr>
            <p:spPr bwMode="auto">
              <a:xfrm>
                <a:off x="3042" y="210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1" name="Text Box 25"/>
              <p:cNvSpPr txBox="1">
                <a:spLocks noChangeArrowheads="1"/>
              </p:cNvSpPr>
              <p:nvPr/>
            </p:nvSpPr>
            <p:spPr bwMode="auto">
              <a:xfrm>
                <a:off x="3182" y="217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82" name="Oval 26"/>
              <p:cNvSpPr>
                <a:spLocks noChangeArrowheads="1"/>
              </p:cNvSpPr>
              <p:nvPr/>
            </p:nvSpPr>
            <p:spPr bwMode="auto">
              <a:xfrm>
                <a:off x="3184" y="2340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1" name="Group 27"/>
            <p:cNvGrpSpPr>
              <a:grpSpLocks/>
            </p:cNvGrpSpPr>
            <p:nvPr/>
          </p:nvGrpSpPr>
          <p:grpSpPr bwMode="auto">
            <a:xfrm>
              <a:off x="1610" y="2070"/>
              <a:ext cx="1054" cy="372"/>
              <a:chOff x="698" y="2190"/>
              <a:chExt cx="1054" cy="372"/>
            </a:xfrm>
          </p:grpSpPr>
          <p:sp>
            <p:nvSpPr>
              <p:cNvPr id="17477" name="Oval 28"/>
              <p:cNvSpPr>
                <a:spLocks noChangeArrowheads="1"/>
              </p:cNvSpPr>
              <p:nvPr/>
            </p:nvSpPr>
            <p:spPr bwMode="auto">
              <a:xfrm>
                <a:off x="698" y="219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8" name="Text Box 29"/>
              <p:cNvSpPr txBox="1">
                <a:spLocks noChangeArrowheads="1"/>
              </p:cNvSpPr>
              <p:nvPr/>
            </p:nvSpPr>
            <p:spPr bwMode="auto">
              <a:xfrm>
                <a:off x="838" y="226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9" name="Oval 30"/>
              <p:cNvSpPr>
                <a:spLocks noChangeArrowheads="1"/>
              </p:cNvSpPr>
              <p:nvPr/>
            </p:nvSpPr>
            <p:spPr bwMode="auto">
              <a:xfrm>
                <a:off x="1464" y="2460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2" name="Group 31"/>
            <p:cNvGrpSpPr>
              <a:grpSpLocks/>
            </p:cNvGrpSpPr>
            <p:nvPr/>
          </p:nvGrpSpPr>
          <p:grpSpPr bwMode="auto">
            <a:xfrm>
              <a:off x="1226" y="3476"/>
              <a:ext cx="1054" cy="374"/>
              <a:chOff x="442" y="3748"/>
              <a:chExt cx="1054" cy="374"/>
            </a:xfrm>
          </p:grpSpPr>
          <p:sp>
            <p:nvSpPr>
              <p:cNvPr id="17474" name="Oval 32"/>
              <p:cNvSpPr>
                <a:spLocks noChangeArrowheads="1"/>
              </p:cNvSpPr>
              <p:nvPr/>
            </p:nvSpPr>
            <p:spPr bwMode="auto">
              <a:xfrm>
                <a:off x="442" y="375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5" name="Text Box 33"/>
              <p:cNvSpPr txBox="1">
                <a:spLocks noChangeArrowheads="1"/>
              </p:cNvSpPr>
              <p:nvPr/>
            </p:nvSpPr>
            <p:spPr bwMode="auto">
              <a:xfrm>
                <a:off x="582" y="382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6" name="Oval 34"/>
              <p:cNvSpPr>
                <a:spLocks noChangeArrowheads="1"/>
              </p:cNvSpPr>
              <p:nvPr/>
            </p:nvSpPr>
            <p:spPr bwMode="auto">
              <a:xfrm>
                <a:off x="904" y="3748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3" name="Group 35"/>
            <p:cNvGrpSpPr>
              <a:grpSpLocks/>
            </p:cNvGrpSpPr>
            <p:nvPr/>
          </p:nvGrpSpPr>
          <p:grpSpPr bwMode="auto">
            <a:xfrm>
              <a:off x="2674" y="3486"/>
              <a:ext cx="1054" cy="372"/>
              <a:chOff x="2698" y="3710"/>
              <a:chExt cx="1054" cy="372"/>
            </a:xfrm>
          </p:grpSpPr>
          <p:sp>
            <p:nvSpPr>
              <p:cNvPr id="17471" name="Oval 36"/>
              <p:cNvSpPr>
                <a:spLocks noChangeArrowheads="1"/>
              </p:cNvSpPr>
              <p:nvPr/>
            </p:nvSpPr>
            <p:spPr bwMode="auto">
              <a:xfrm>
                <a:off x="2698" y="3710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2" name="Text Box 37"/>
              <p:cNvSpPr txBox="1">
                <a:spLocks noChangeArrowheads="1"/>
              </p:cNvSpPr>
              <p:nvPr/>
            </p:nvSpPr>
            <p:spPr bwMode="auto">
              <a:xfrm>
                <a:off x="2838" y="3784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3" name="Oval 38"/>
              <p:cNvSpPr>
                <a:spLocks noChangeArrowheads="1"/>
              </p:cNvSpPr>
              <p:nvPr/>
            </p:nvSpPr>
            <p:spPr bwMode="auto">
              <a:xfrm>
                <a:off x="3408" y="3716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64" name="Group 39"/>
            <p:cNvGrpSpPr>
              <a:grpSpLocks/>
            </p:cNvGrpSpPr>
            <p:nvPr/>
          </p:nvGrpSpPr>
          <p:grpSpPr bwMode="auto">
            <a:xfrm>
              <a:off x="4090" y="3182"/>
              <a:ext cx="1054" cy="372"/>
              <a:chOff x="4090" y="3182"/>
              <a:chExt cx="1054" cy="372"/>
            </a:xfrm>
          </p:grpSpPr>
          <p:sp>
            <p:nvSpPr>
              <p:cNvPr id="17468" name="Oval 40"/>
              <p:cNvSpPr>
                <a:spLocks noChangeArrowheads="1"/>
              </p:cNvSpPr>
              <p:nvPr/>
            </p:nvSpPr>
            <p:spPr bwMode="auto">
              <a:xfrm>
                <a:off x="4090" y="3182"/>
                <a:ext cx="1054" cy="3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9" name="Text Box 41"/>
              <p:cNvSpPr txBox="1">
                <a:spLocks noChangeArrowheads="1"/>
              </p:cNvSpPr>
              <p:nvPr/>
            </p:nvSpPr>
            <p:spPr bwMode="auto">
              <a:xfrm>
                <a:off x="4230" y="3256"/>
                <a:ext cx="84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>
                    <a:solidFill>
                      <a:schemeClr val="folHlink"/>
                    </a:solidFill>
                    <a:latin typeface="Comic Sans MS" pitchFamily="66" charset="0"/>
                  </a:rPr>
                  <a:t>Tier-2 ISP</a:t>
                </a:r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7470" name="Oval 42"/>
              <p:cNvSpPr>
                <a:spLocks noChangeArrowheads="1"/>
              </p:cNvSpPr>
              <p:nvPr/>
            </p:nvSpPr>
            <p:spPr bwMode="auto">
              <a:xfrm>
                <a:off x="4144" y="3308"/>
                <a:ext cx="84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65" name="Oval 43"/>
            <p:cNvSpPr>
              <a:spLocks noChangeArrowheads="1"/>
            </p:cNvSpPr>
            <p:nvPr/>
          </p:nvSpPr>
          <p:spPr bwMode="auto">
            <a:xfrm>
              <a:off x="1712" y="2328"/>
              <a:ext cx="96" cy="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Line 44"/>
            <p:cNvSpPr>
              <a:spLocks noChangeShapeType="1"/>
            </p:cNvSpPr>
            <p:nvPr/>
          </p:nvSpPr>
          <p:spPr bwMode="auto">
            <a:xfrm>
              <a:off x="1768" y="2400"/>
              <a:ext cx="200" cy="6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Oval 45"/>
            <p:cNvSpPr>
              <a:spLocks noChangeArrowheads="1"/>
            </p:cNvSpPr>
            <p:nvPr/>
          </p:nvSpPr>
          <p:spPr bwMode="auto">
            <a:xfrm>
              <a:off x="1928" y="3044"/>
              <a:ext cx="96" cy="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9" name="Oval 46"/>
          <p:cNvSpPr>
            <a:spLocks noChangeArrowheads="1"/>
          </p:cNvSpPr>
          <p:nvPr/>
        </p:nvSpPr>
        <p:spPr bwMode="auto">
          <a:xfrm>
            <a:off x="6337300" y="3306986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Oval 47"/>
          <p:cNvSpPr>
            <a:spLocks noChangeArrowheads="1"/>
          </p:cNvSpPr>
          <p:nvPr/>
        </p:nvSpPr>
        <p:spPr bwMode="auto">
          <a:xfrm>
            <a:off x="7302500" y="4615086"/>
            <a:ext cx="152400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Line 48"/>
          <p:cNvSpPr>
            <a:spLocks noChangeShapeType="1"/>
          </p:cNvSpPr>
          <p:nvPr/>
        </p:nvSpPr>
        <p:spPr bwMode="auto">
          <a:xfrm>
            <a:off x="6451600" y="3446686"/>
            <a:ext cx="876300" cy="1155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32" name="Group 52"/>
          <p:cNvGrpSpPr>
            <a:grpSpLocks/>
          </p:cNvGrpSpPr>
          <p:nvPr/>
        </p:nvGrpSpPr>
        <p:grpSpPr bwMode="auto">
          <a:xfrm>
            <a:off x="5273675" y="2300511"/>
            <a:ext cx="1057275" cy="695325"/>
            <a:chOff x="4314" y="1086"/>
            <a:chExt cx="666" cy="438"/>
          </a:xfrm>
        </p:grpSpPr>
        <p:sp>
          <p:nvSpPr>
            <p:cNvPr id="17458" name="Oval 53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Text Box 54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3" name="Group 55"/>
          <p:cNvGrpSpPr>
            <a:grpSpLocks/>
          </p:cNvGrpSpPr>
          <p:nvPr/>
        </p:nvGrpSpPr>
        <p:grpSpPr bwMode="auto">
          <a:xfrm>
            <a:off x="4308475" y="2452911"/>
            <a:ext cx="1057275" cy="695325"/>
            <a:chOff x="4314" y="1086"/>
            <a:chExt cx="666" cy="438"/>
          </a:xfrm>
        </p:grpSpPr>
        <p:sp>
          <p:nvSpPr>
            <p:cNvPr id="17456" name="Oval 56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Text Box 57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4" name="Group 58"/>
          <p:cNvGrpSpPr>
            <a:grpSpLocks/>
          </p:cNvGrpSpPr>
          <p:nvPr/>
        </p:nvGrpSpPr>
        <p:grpSpPr bwMode="auto">
          <a:xfrm>
            <a:off x="6022975" y="2440211"/>
            <a:ext cx="1057275" cy="695325"/>
            <a:chOff x="4314" y="1086"/>
            <a:chExt cx="666" cy="438"/>
          </a:xfrm>
        </p:grpSpPr>
        <p:sp>
          <p:nvSpPr>
            <p:cNvPr id="17454" name="Oval 59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Text Box 60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5" name="Group 61"/>
          <p:cNvGrpSpPr>
            <a:grpSpLocks/>
          </p:cNvGrpSpPr>
          <p:nvPr/>
        </p:nvGrpSpPr>
        <p:grpSpPr bwMode="auto">
          <a:xfrm>
            <a:off x="1539875" y="5500911"/>
            <a:ext cx="1057275" cy="695325"/>
            <a:chOff x="4314" y="1086"/>
            <a:chExt cx="666" cy="438"/>
          </a:xfrm>
        </p:grpSpPr>
        <p:sp>
          <p:nvSpPr>
            <p:cNvPr id="17452" name="Oval 62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Text Box 63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6" name="Group 64"/>
          <p:cNvGrpSpPr>
            <a:grpSpLocks/>
          </p:cNvGrpSpPr>
          <p:nvPr/>
        </p:nvGrpSpPr>
        <p:grpSpPr bwMode="auto">
          <a:xfrm>
            <a:off x="1882775" y="2097311"/>
            <a:ext cx="1057275" cy="695325"/>
            <a:chOff x="4314" y="1086"/>
            <a:chExt cx="666" cy="438"/>
          </a:xfrm>
        </p:grpSpPr>
        <p:sp>
          <p:nvSpPr>
            <p:cNvPr id="17450" name="Oval 65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1" name="Text Box 66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7" name="Group 67"/>
          <p:cNvGrpSpPr>
            <a:grpSpLocks/>
          </p:cNvGrpSpPr>
          <p:nvPr/>
        </p:nvGrpSpPr>
        <p:grpSpPr bwMode="auto">
          <a:xfrm>
            <a:off x="2746375" y="2338611"/>
            <a:ext cx="1057275" cy="695325"/>
            <a:chOff x="4314" y="1086"/>
            <a:chExt cx="666" cy="438"/>
          </a:xfrm>
        </p:grpSpPr>
        <p:sp>
          <p:nvSpPr>
            <p:cNvPr id="17448" name="Oval 68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Text Box 69"/>
            <p:cNvSpPr txBox="1">
              <a:spLocks noChangeArrowheads="1"/>
            </p:cNvSpPr>
            <p:nvPr/>
          </p:nvSpPr>
          <p:spPr bwMode="auto">
            <a:xfrm>
              <a:off x="4328" y="1106"/>
              <a:ext cx="53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Tier 3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8" name="Group 70"/>
          <p:cNvGrpSpPr>
            <a:grpSpLocks/>
          </p:cNvGrpSpPr>
          <p:nvPr/>
        </p:nvGrpSpPr>
        <p:grpSpPr bwMode="auto">
          <a:xfrm>
            <a:off x="2898775" y="5564411"/>
            <a:ext cx="1057275" cy="695325"/>
            <a:chOff x="4314" y="1086"/>
            <a:chExt cx="666" cy="438"/>
          </a:xfrm>
        </p:grpSpPr>
        <p:sp>
          <p:nvSpPr>
            <p:cNvPr id="17446" name="Oval 71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Text Box 72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39" name="Group 73"/>
          <p:cNvGrpSpPr>
            <a:grpSpLocks/>
          </p:cNvGrpSpPr>
          <p:nvPr/>
        </p:nvGrpSpPr>
        <p:grpSpPr bwMode="auto">
          <a:xfrm>
            <a:off x="4600575" y="5564411"/>
            <a:ext cx="1057275" cy="695325"/>
            <a:chOff x="4314" y="1086"/>
            <a:chExt cx="666" cy="438"/>
          </a:xfrm>
        </p:grpSpPr>
        <p:sp>
          <p:nvSpPr>
            <p:cNvPr id="17444" name="Oval 74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Text Box 75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pSp>
        <p:nvGrpSpPr>
          <p:cNvPr id="17440" name="Group 76"/>
          <p:cNvGrpSpPr>
            <a:grpSpLocks/>
          </p:cNvGrpSpPr>
          <p:nvPr/>
        </p:nvGrpSpPr>
        <p:grpSpPr bwMode="auto">
          <a:xfrm>
            <a:off x="7305675" y="5107211"/>
            <a:ext cx="1057275" cy="695325"/>
            <a:chOff x="4314" y="1086"/>
            <a:chExt cx="666" cy="438"/>
          </a:xfrm>
        </p:grpSpPr>
        <p:sp>
          <p:nvSpPr>
            <p:cNvPr id="17442" name="Oval 77"/>
            <p:cNvSpPr>
              <a:spLocks noChangeArrowheads="1"/>
            </p:cNvSpPr>
            <p:nvPr/>
          </p:nvSpPr>
          <p:spPr bwMode="auto">
            <a:xfrm>
              <a:off x="4314" y="1086"/>
              <a:ext cx="666" cy="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Text Box 78"/>
            <p:cNvSpPr txBox="1">
              <a:spLocks noChangeArrowheads="1"/>
            </p:cNvSpPr>
            <p:nvPr/>
          </p:nvSpPr>
          <p:spPr bwMode="auto">
            <a:xfrm>
              <a:off x="4384" y="1106"/>
              <a:ext cx="41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local</a:t>
              </a:r>
            </a:p>
            <a:p>
              <a:pPr algn="ctr"/>
              <a:r>
                <a:rPr lang="en-US" sz="1800">
                  <a:solidFill>
                    <a:schemeClr val="folHlink"/>
                  </a:solidFill>
                  <a:latin typeface="Comic Sans MS" pitchFamily="66" charset="0"/>
                </a:rPr>
                <a:t>ISP</a:t>
              </a:r>
              <a:endParaRPr lang="en-US">
                <a:solidFill>
                  <a:schemeClr val="folHlink"/>
                </a:solidFill>
              </a:endParaRPr>
            </a:p>
          </p:txBody>
        </p:sp>
      </p:grpSp>
      <p:graphicFrame>
        <p:nvGraphicFramePr>
          <p:cNvPr id="17410" name="Object 2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580550"/>
              </p:ext>
            </p:extLst>
          </p:nvPr>
        </p:nvGraphicFramePr>
        <p:xfrm>
          <a:off x="1512888" y="1821086"/>
          <a:ext cx="417512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1821086"/>
                        <a:ext cx="417512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133819"/>
              </p:ext>
            </p:extLst>
          </p:nvPr>
        </p:nvGraphicFramePr>
        <p:xfrm>
          <a:off x="8486775" y="5631086"/>
          <a:ext cx="41751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6775" y="5631086"/>
                        <a:ext cx="41751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189" name="Freeform 341"/>
          <p:cNvSpPr>
            <a:spLocks/>
          </p:cNvSpPr>
          <p:nvPr/>
        </p:nvSpPr>
        <p:spPr bwMode="auto">
          <a:xfrm>
            <a:off x="1879600" y="2100486"/>
            <a:ext cx="6654800" cy="3619500"/>
          </a:xfrm>
          <a:custGeom>
            <a:avLst/>
            <a:gdLst>
              <a:gd name="T0" fmla="*/ 0 w 4192"/>
              <a:gd name="T1" fmla="*/ 0 h 2280"/>
              <a:gd name="T2" fmla="*/ 901700 w 4192"/>
              <a:gd name="T3" fmla="*/ 419100 h 2280"/>
              <a:gd name="T4" fmla="*/ 1460500 w 4192"/>
              <a:gd name="T5" fmla="*/ 939800 h 2280"/>
              <a:gd name="T6" fmla="*/ 1955800 w 4192"/>
              <a:gd name="T7" fmla="*/ 1333500 h 2280"/>
              <a:gd name="T8" fmla="*/ 2844799 w 4192"/>
              <a:gd name="T9" fmla="*/ 1981200 h 2280"/>
              <a:gd name="T10" fmla="*/ 3327400 w 4192"/>
              <a:gd name="T11" fmla="*/ 2476500 h 2280"/>
              <a:gd name="T12" fmla="*/ 4775199 w 4192"/>
              <a:gd name="T13" fmla="*/ 2857500 h 2280"/>
              <a:gd name="T14" fmla="*/ 5765799 w 4192"/>
              <a:gd name="T15" fmla="*/ 3035299 h 2280"/>
              <a:gd name="T16" fmla="*/ 6413499 w 4192"/>
              <a:gd name="T17" fmla="*/ 3556000 h 2280"/>
              <a:gd name="T18" fmla="*/ 6654800 w 4192"/>
              <a:gd name="T19" fmla="*/ 3619500 h 22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192"/>
              <a:gd name="T31" fmla="*/ 0 h 2280"/>
              <a:gd name="T32" fmla="*/ 4192 w 4192"/>
              <a:gd name="T33" fmla="*/ 2280 h 22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192" h="2280">
                <a:moveTo>
                  <a:pt x="0" y="0"/>
                </a:moveTo>
                <a:lnTo>
                  <a:pt x="568" y="264"/>
                </a:lnTo>
                <a:lnTo>
                  <a:pt x="920" y="592"/>
                </a:lnTo>
                <a:lnTo>
                  <a:pt x="1232" y="840"/>
                </a:lnTo>
                <a:lnTo>
                  <a:pt x="1792" y="1248"/>
                </a:lnTo>
                <a:lnTo>
                  <a:pt x="2096" y="1560"/>
                </a:lnTo>
                <a:lnTo>
                  <a:pt x="3008" y="1800"/>
                </a:lnTo>
                <a:lnTo>
                  <a:pt x="3632" y="1912"/>
                </a:lnTo>
                <a:lnTo>
                  <a:pt x="4040" y="2240"/>
                </a:lnTo>
                <a:lnTo>
                  <a:pt x="4192" y="2280"/>
                </a:ln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Structure: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etwork of Networks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689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8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Network Architecture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IP protocol design</a:t>
            </a:r>
          </a:p>
          <a:p>
            <a:r>
              <a:rPr lang="en-US" dirty="0" smtClean="0"/>
              <a:t>Network architecture</a:t>
            </a:r>
          </a:p>
          <a:p>
            <a:r>
              <a:rPr lang="en-US" dirty="0" smtClean="0"/>
              <a:t>The OSI </a:t>
            </a:r>
            <a:r>
              <a:rPr lang="en-US" dirty="0"/>
              <a:t>r</a:t>
            </a:r>
            <a:r>
              <a:rPr lang="en-US" dirty="0" smtClean="0"/>
              <a:t>eference model</a:t>
            </a:r>
          </a:p>
          <a:p>
            <a:r>
              <a:rPr lang="en-US" dirty="0" smtClean="0"/>
              <a:t>The TCP/IP Stack</a:t>
            </a:r>
          </a:p>
          <a:p>
            <a:r>
              <a:rPr lang="en-US" dirty="0" smtClean="0"/>
              <a:t>Layering example</a:t>
            </a:r>
          </a:p>
          <a:p>
            <a:r>
              <a:rPr lang="en-US" dirty="0" smtClean="0"/>
              <a:t>Encapsulation examples</a:t>
            </a:r>
          </a:p>
          <a:p>
            <a:r>
              <a:rPr lang="en-US" dirty="0" smtClean="0"/>
              <a:t>Modern </a:t>
            </a:r>
            <a:r>
              <a:rPr lang="en-US" dirty="0" smtClean="0"/>
              <a:t>tiered </a:t>
            </a:r>
            <a:r>
              <a:rPr lang="en-US" dirty="0" smtClean="0"/>
              <a:t>Internet </a:t>
            </a: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6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"/>
            <a:ext cx="8280400" cy="98072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Internet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58416"/>
            <a:ext cx="8763000" cy="49068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Provides a </a:t>
            </a:r>
            <a:r>
              <a:rPr lang="en-US" i="1" dirty="0" smtClean="0">
                <a:solidFill>
                  <a:srgbClr val="800000"/>
                </a:solidFill>
                <a:latin typeface="Comic Sans MS" pitchFamily="66" charset="0"/>
              </a:rPr>
              <a:t>name space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dirty="0" smtClean="0"/>
              <a:t>to refer to machines connected to the Internet </a:t>
            </a:r>
            <a:r>
              <a:rPr lang="en-US" dirty="0" smtClean="0">
                <a:solidFill>
                  <a:srgbClr val="800000"/>
                </a:solidFill>
              </a:rPr>
              <a:t>(e.g. chablis.cs.wpi.edu).</a:t>
            </a:r>
          </a:p>
          <a:p>
            <a:pPr>
              <a:defRPr/>
            </a:pPr>
            <a:r>
              <a:rPr lang="en-US" dirty="0" smtClean="0"/>
              <a:t>The name space is hierarchical, but </a:t>
            </a:r>
            <a:r>
              <a:rPr lang="en-US" dirty="0" smtClean="0"/>
              <a:t>it is </a:t>
            </a:r>
            <a:r>
              <a:rPr lang="en-US" dirty="0" smtClean="0"/>
              <a:t>only administrative and not used in network routing operations.</a:t>
            </a:r>
          </a:p>
          <a:p>
            <a:pPr>
              <a:defRPr/>
            </a:pP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DNS</a:t>
            </a:r>
            <a:r>
              <a:rPr lang="en-US" dirty="0" smtClean="0">
                <a:solidFill>
                  <a:srgbClr val="800000"/>
                </a:solidFill>
              </a:rPr>
              <a:t> (Domain Name Service) </a:t>
            </a:r>
            <a:r>
              <a:rPr lang="en-US" dirty="0" smtClean="0"/>
              <a:t>provides automatic translation of names to addresses.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624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80728"/>
            <a:ext cx="8784976" cy="4572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Currently IP provides </a:t>
            </a:r>
            <a:r>
              <a:rPr lang="en-US" b="1" dirty="0" smtClean="0">
                <a:solidFill>
                  <a:srgbClr val="800000"/>
                </a:solidFill>
              </a:rPr>
              <a:t>best-effort service</a:t>
            </a:r>
            <a:r>
              <a:rPr lang="en-US" dirty="0" smtClean="0">
                <a:solidFill>
                  <a:srgbClr val="800000"/>
                </a:solidFill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packets may be lost  (i.e., IP is unreliable).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General IP design philosophy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Keep internal operations simple by relegating complex functions to the 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edge</a:t>
            </a:r>
            <a:r>
              <a:rPr lang="en-US" dirty="0" smtClean="0">
                <a:sym typeface="Wingdings" pitchFamily="2" charset="2"/>
              </a:rPr>
              <a:t> of the subnet.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IP can operate over </a:t>
            </a:r>
            <a:r>
              <a:rPr lang="en-US" dirty="0" smtClean="0">
                <a:solidFill>
                  <a:srgbClr val="800000"/>
                </a:solidFill>
                <a:sym typeface="Wingdings" pitchFamily="2" charset="2"/>
              </a:rPr>
              <a:t>any </a:t>
            </a:r>
            <a:r>
              <a:rPr lang="en-US" dirty="0" smtClean="0">
                <a:sym typeface="Wingdings" pitchFamily="2" charset="2"/>
              </a:rPr>
              <a:t>network.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ym typeface="Wingdings" pitchFamily="2" charset="2"/>
              </a:rPr>
              <a:t>This design allows IP to scale!!!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The </a:t>
            </a:r>
            <a:r>
              <a:rPr lang="en-US" b="1" dirty="0" smtClean="0">
                <a:solidFill>
                  <a:schemeClr val="accent1"/>
                </a:solidFill>
                <a:sym typeface="Wingdings" pitchFamily="2" charset="2"/>
              </a:rPr>
              <a:t>end-to-end mechanisms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 are responsible for recovery of packet losses and congestion control.</a:t>
            </a:r>
            <a:endParaRPr lang="en-US" sz="1200" dirty="0" smtClean="0">
              <a:solidFill>
                <a:schemeClr val="accent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6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97112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IPv4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2895600" y="2852936"/>
            <a:ext cx="1981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>
                <a:solidFill>
                  <a:schemeClr val="tx2"/>
                </a:solidFill>
                <a:effectLst/>
              </a:rPr>
              <a:t>Network ID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4876800" y="2852936"/>
            <a:ext cx="16002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>
                <a:solidFill>
                  <a:schemeClr val="tx2"/>
                </a:solidFill>
                <a:effectLst/>
              </a:rPr>
              <a:t>Host ID</a:t>
            </a: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V="1">
            <a:off x="2916238" y="3873698"/>
            <a:ext cx="3557587" cy="301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3886200" y="3538736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FF"/>
                    </a:gs>
                    <a:gs pos="100000">
                      <a:srgbClr val="0000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effectLst/>
              </a:rPr>
              <a:t>4 bytes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4"/>
            <a:ext cx="7772400" cy="511256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Uses 32 bit </a:t>
            </a:r>
            <a:r>
              <a:rPr lang="en-US" i="1" dirty="0" smtClean="0">
                <a:solidFill>
                  <a:srgbClr val="800000"/>
                </a:solidFill>
              </a:rPr>
              <a:t>hierarchical address space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with location information embedded in the structure.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IP address is usually expressed in </a:t>
            </a:r>
            <a:r>
              <a:rPr lang="en-US" i="1" dirty="0" smtClean="0">
                <a:solidFill>
                  <a:srgbClr val="800000"/>
                </a:solidFill>
              </a:rPr>
              <a:t>dotted-decimal notation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b="1" dirty="0" smtClean="0"/>
              <a:t>e.g.,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b="1" dirty="0" smtClean="0"/>
              <a:t>128.100.11.56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4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1295400"/>
            <a:ext cx="9036496" cy="4800600"/>
          </a:xfrm>
        </p:spPr>
        <p:txBody>
          <a:bodyPr/>
          <a:lstStyle/>
          <a:p>
            <a:r>
              <a:rPr lang="en-US" dirty="0" smtClean="0"/>
              <a:t>IPv6 addresses are 128 bits long.</a:t>
            </a:r>
          </a:p>
          <a:p>
            <a:r>
              <a:rPr lang="en-US" dirty="0" smtClean="0"/>
              <a:t>16 bytes of IPv6 address are represented as a group of hexadecimal digits, separated by colons. e.g.</a:t>
            </a:r>
            <a:endParaRPr lang="en-US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[D&amp;C]</a:t>
            </a:r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800000"/>
                </a:solidFill>
              </a:rPr>
              <a:t>2000:fdb8:0000:0000:0001:00ab:853c:39a1</a:t>
            </a:r>
          </a:p>
          <a:p>
            <a:r>
              <a:rPr lang="en-US" sz="2800" dirty="0" smtClean="0"/>
              <a:t>Shorthand – leave out groups of zeros and leading </a:t>
            </a:r>
            <a:r>
              <a:rPr lang="en-US" sz="2800" dirty="0" smtClean="0"/>
              <a:t>zeros.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      2000:fdb8:::1:ab:853c:39a1</a:t>
            </a:r>
            <a:endParaRPr lang="en-US" sz="28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-684584" y="44624"/>
            <a:ext cx="9540552" cy="86409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    </a:t>
            </a:r>
            <a:r>
              <a:rPr lang="en-US" sz="3200" dirty="0" smtClean="0"/>
              <a:t>Applications and Layered Architectures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0728"/>
            <a:ext cx="8134672" cy="504056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 the 1970’s vendor companies (IBM and DEC) developed </a:t>
            </a:r>
            <a:r>
              <a:rPr lang="en-US" dirty="0" smtClean="0">
                <a:solidFill>
                  <a:schemeClr val="accent1"/>
                </a:solidFill>
              </a:rPr>
              <a:t>proprietary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networks </a:t>
            </a:r>
            <a:r>
              <a:rPr lang="en-US" dirty="0" smtClean="0"/>
              <a:t>with the common feature of grouping communication functions into related and manageable sets called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layers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800000"/>
                </a:solidFill>
              </a:rPr>
              <a:t>network architecture :: </a:t>
            </a:r>
            <a:r>
              <a:rPr lang="en-US" dirty="0" smtClean="0"/>
              <a:t>a set of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protocols</a:t>
            </a:r>
            <a:r>
              <a:rPr lang="en-US" dirty="0" smtClean="0"/>
              <a:t> that specify how every</a:t>
            </a:r>
            <a:r>
              <a:rPr lang="en-US" dirty="0" smtClean="0">
                <a:solidFill>
                  <a:srgbClr val="800000"/>
                </a:solidFill>
              </a:rPr>
              <a:t> layer </a:t>
            </a:r>
            <a:r>
              <a:rPr lang="en-US" dirty="0" smtClean="0"/>
              <a:t>is to function and the defined </a:t>
            </a:r>
            <a:r>
              <a:rPr lang="en-US" dirty="0" smtClean="0">
                <a:solidFill>
                  <a:srgbClr val="0033CC"/>
                </a:solidFill>
              </a:rPr>
              <a:t>interfaces</a:t>
            </a:r>
            <a:r>
              <a:rPr lang="en-US" dirty="0" smtClean="0"/>
              <a:t> between the</a:t>
            </a:r>
            <a:r>
              <a:rPr lang="en-US" dirty="0" smtClean="0">
                <a:solidFill>
                  <a:srgbClr val="800000"/>
                </a:solidFill>
              </a:rPr>
              <a:t> layers</a:t>
            </a:r>
            <a:r>
              <a:rPr lang="en-US" dirty="0" smtClean="0"/>
              <a:t>.  </a:t>
            </a:r>
            <a:r>
              <a:rPr lang="en-US" sz="2400" dirty="0" smtClean="0"/>
              <a:t>[LG&amp;W]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2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a protocol?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581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human protocols: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“what’s the time?”</a:t>
            </a:r>
          </a:p>
          <a:p>
            <a:r>
              <a:rPr lang="en-US" sz="2400" dirty="0" smtClean="0"/>
              <a:t>“I have a question”</a:t>
            </a:r>
          </a:p>
          <a:p>
            <a:r>
              <a:rPr lang="en-US" sz="2400" dirty="0" smtClean="0"/>
              <a:t>introductions</a:t>
            </a:r>
            <a:endParaRPr lang="en-US" dirty="0" smtClean="0"/>
          </a:p>
          <a:p>
            <a:pPr lvl="1"/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… specific </a:t>
            </a:r>
            <a:r>
              <a:rPr lang="en-US" sz="2400" dirty="0" err="1" smtClean="0"/>
              <a:t>msgs</a:t>
            </a:r>
            <a:r>
              <a:rPr lang="en-US" sz="2400" dirty="0" smtClean="0"/>
              <a:t> sent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… specific actions taken when </a:t>
            </a:r>
            <a:r>
              <a:rPr lang="en-US" sz="2400" dirty="0" err="1" smtClean="0"/>
              <a:t>msgs</a:t>
            </a:r>
            <a:r>
              <a:rPr lang="en-US" sz="2400" dirty="0" smtClean="0"/>
              <a:t> received, or other events</a:t>
            </a:r>
          </a:p>
        </p:txBody>
      </p:sp>
      <p:sp>
        <p:nvSpPr>
          <p:cNvPr id="491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71600"/>
            <a:ext cx="3810000" cy="2590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network protocols: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machines rather than humans</a:t>
            </a:r>
          </a:p>
          <a:p>
            <a:r>
              <a:rPr lang="en-US" sz="2400" dirty="0" smtClean="0"/>
              <a:t>all communication activity in Internet governed by protocols</a:t>
            </a:r>
          </a:p>
        </p:txBody>
      </p:sp>
      <p:sp>
        <p:nvSpPr>
          <p:cNvPr id="49159" name="Rectangle 5"/>
          <p:cNvSpPr>
            <a:spLocks noChangeArrowheads="1"/>
          </p:cNvSpPr>
          <p:nvPr/>
        </p:nvSpPr>
        <p:spPr bwMode="auto">
          <a:xfrm>
            <a:off x="4355976" y="3933056"/>
            <a:ext cx="4267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i="1" dirty="0" smtClean="0">
                <a:latin typeface="Comic Sans MS" pitchFamily="66" charset="0"/>
              </a:rPr>
              <a:t>  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 protocols </a:t>
            </a:r>
            <a:r>
              <a:rPr lang="en-US" i="1" dirty="0">
                <a:latin typeface="Comic Sans MS" pitchFamily="66" charset="0"/>
              </a:rPr>
              <a:t>define format, order of </a:t>
            </a:r>
            <a:r>
              <a:rPr lang="en-US" i="1" dirty="0" err="1">
                <a:latin typeface="Comic Sans MS" pitchFamily="66" charset="0"/>
              </a:rPr>
              <a:t>msgs</a:t>
            </a:r>
            <a:r>
              <a:rPr lang="en-US" i="1" dirty="0">
                <a:latin typeface="Comic Sans MS" pitchFamily="66" charset="0"/>
              </a:rPr>
              <a:t> sent and received among network entities, and actions taken on </a:t>
            </a:r>
            <a:r>
              <a:rPr lang="en-US" i="1" dirty="0" err="1">
                <a:latin typeface="Comic Sans MS" pitchFamily="66" charset="0"/>
              </a:rPr>
              <a:t>msg</a:t>
            </a:r>
            <a:r>
              <a:rPr lang="en-US" i="1" dirty="0">
                <a:latin typeface="Comic Sans MS" pitchFamily="66" charset="0"/>
              </a:rPr>
              <a:t> transmission, receipt</a:t>
            </a:r>
            <a:r>
              <a:rPr lang="en-US" i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49160" name="Rectangle 6"/>
          <p:cNvSpPr>
            <a:spLocks noChangeArrowheads="1"/>
          </p:cNvSpPr>
          <p:nvPr/>
        </p:nvSpPr>
        <p:spPr bwMode="auto">
          <a:xfrm>
            <a:off x="4355976" y="3861048"/>
            <a:ext cx="4343400" cy="2362200"/>
          </a:xfrm>
          <a:prstGeom prst="rect">
            <a:avLst/>
          </a:prstGeom>
          <a:noFill/>
          <a:ln w="222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Network Architecture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0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3285</TotalTime>
  <Words>1728</Words>
  <Application>Microsoft Office PowerPoint</Application>
  <PresentationFormat>On-screen Show (4:3)</PresentationFormat>
  <Paragraphs>551</Paragraphs>
  <Slides>33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Revised_Master</vt:lpstr>
      <vt:lpstr>Clip</vt:lpstr>
      <vt:lpstr> Network Architecture and the  OSI Reference Model  </vt:lpstr>
      <vt:lpstr>Architecture Outline</vt:lpstr>
      <vt:lpstr>The Internet versus an internet</vt:lpstr>
      <vt:lpstr>The Internet</vt:lpstr>
      <vt:lpstr>IP</vt:lpstr>
      <vt:lpstr>IPv4</vt:lpstr>
      <vt:lpstr>IPv6</vt:lpstr>
      <vt:lpstr>     Applications and Layered Architectures</vt:lpstr>
      <vt:lpstr>What’s a protocol?</vt:lpstr>
      <vt:lpstr>What’s a protocol?</vt:lpstr>
      <vt:lpstr>International Standards Organization Open Systems Interconnect (OSI) Reference Model</vt:lpstr>
      <vt:lpstr>The OSI Model</vt:lpstr>
      <vt:lpstr> OSI Layer Encapsulation</vt:lpstr>
      <vt:lpstr>Seven Layer OSI Model</vt:lpstr>
      <vt:lpstr>ISO/OSI Reference Model</vt:lpstr>
      <vt:lpstr>Advantages of Layering Design</vt:lpstr>
      <vt:lpstr>Advantages of Layering Design</vt:lpstr>
      <vt:lpstr>TCP/IP Architectural Model</vt:lpstr>
      <vt:lpstr>OSI versus TCP/IP</vt:lpstr>
      <vt:lpstr>Internet Protocol Stack</vt:lpstr>
      <vt:lpstr>PowerPoint Presentation</vt:lpstr>
      <vt:lpstr>Layering Example</vt:lpstr>
      <vt:lpstr>HTTP Example</vt:lpstr>
      <vt:lpstr>HTTP Client/Server Interaction</vt:lpstr>
      <vt:lpstr>PowerPoint Presentation</vt:lpstr>
      <vt:lpstr>PowerPoint Presentation</vt:lpstr>
      <vt:lpstr>Encapsulation Animation</vt:lpstr>
      <vt:lpstr>Internet Structure:  Network of Networks</vt:lpstr>
      <vt:lpstr>Tier-1 ISP: e.g., Sprint</vt:lpstr>
      <vt:lpstr>Internet Structure:  Network of Networks</vt:lpstr>
      <vt:lpstr>Internet Structure:  Network of Networks</vt:lpstr>
      <vt:lpstr>Internet Structure:  Network of Networks</vt:lpstr>
      <vt:lpstr>Network Architecture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Administrator</cp:lastModifiedBy>
  <cp:revision>158</cp:revision>
  <dcterms:created xsi:type="dcterms:W3CDTF">2004-01-21T20:05:10Z</dcterms:created>
  <dcterms:modified xsi:type="dcterms:W3CDTF">2010-10-18T15:32:03Z</dcterms:modified>
</cp:coreProperties>
</file>