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68" r:id="rId3"/>
    <p:sldId id="370" r:id="rId4"/>
    <p:sldId id="371" r:id="rId5"/>
    <p:sldId id="373" r:id="rId6"/>
    <p:sldId id="372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69" r:id="rId2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990033"/>
    <a:srgbClr val="003366"/>
    <a:srgbClr val="CC0000"/>
    <a:srgbClr val="008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70" d="100"/>
          <a:sy n="70" d="100"/>
        </p:scale>
        <p:origin x="-2022" y="-18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10/24/2010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10/24/2010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0913-8217-4B62-A994-DB2BCBEE3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D7452-0FE9-4C41-9A2A-A7A4F72BB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7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  <p:sldLayoutId id="2147483690" r:id="rId13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1.bin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32.bin"/><Relationship Id="rId18" Type="http://schemas.openxmlformats.org/officeDocument/2006/relationships/oleObject" Target="../embeddings/oleObject37.bin"/><Relationship Id="rId3" Type="http://schemas.openxmlformats.org/officeDocument/2006/relationships/image" Target="../media/image6.wmf"/><Relationship Id="rId21" Type="http://schemas.openxmlformats.org/officeDocument/2006/relationships/image" Target="../media/image8.png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30.bin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628800"/>
            <a:ext cx="8462993" cy="331236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Layer</a:t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146248" y="-27384"/>
            <a:ext cx="8458200" cy="1143000"/>
          </a:xfrm>
        </p:spPr>
        <p:txBody>
          <a:bodyPr/>
          <a:lstStyle/>
          <a:p>
            <a:r>
              <a:rPr lang="en-US" dirty="0" smtClean="0"/>
              <a:t>Hybrid: Client-server and P2P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124744"/>
            <a:ext cx="7772400" cy="5008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Skype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voice-over-IP P2P application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centralized server: finding address of remote party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client-client connection: often direct (not through server) 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800000"/>
                </a:solidFill>
              </a:rPr>
              <a:t>Instant Messaging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chatting between two users is P2P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centralized service: client presence detection/location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user registers its IP address with central server when it comes online.</a:t>
            </a:r>
          </a:p>
          <a:p>
            <a:pPr lvl="2">
              <a:lnSpc>
                <a:spcPct val="80000"/>
              </a:lnSpc>
            </a:pPr>
            <a:r>
              <a:rPr lang="en-US" sz="2400" dirty="0" smtClean="0"/>
              <a:t>user contacts central server to find IP addresses of buddies.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Communicating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44638"/>
            <a:ext cx="398938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Process: </a:t>
            </a:r>
            <a:r>
              <a:rPr lang="en-US" sz="2400" dirty="0" smtClean="0"/>
              <a:t>program running within a host.</a:t>
            </a:r>
            <a:endParaRPr lang="en-US" sz="2000" dirty="0" smtClean="0"/>
          </a:p>
          <a:p>
            <a:r>
              <a:rPr lang="en-US" sz="2400" dirty="0" smtClean="0"/>
              <a:t>Within same host, two processes communicate using  </a:t>
            </a:r>
            <a:r>
              <a:rPr lang="en-US" sz="2400" dirty="0" smtClean="0">
                <a:solidFill>
                  <a:srgbClr val="800000"/>
                </a:solidFill>
              </a:rPr>
              <a:t>inter-process communication </a:t>
            </a:r>
            <a:r>
              <a:rPr lang="en-US" sz="2400" dirty="0" smtClean="0"/>
              <a:t>(defined by OS).</a:t>
            </a:r>
          </a:p>
          <a:p>
            <a:r>
              <a:rPr lang="en-US" sz="2400" dirty="0" smtClean="0"/>
              <a:t>Processes in different hosts communicate by exchanging </a:t>
            </a:r>
            <a:r>
              <a:rPr lang="en-US" sz="2400" dirty="0" smtClean="0">
                <a:solidFill>
                  <a:srgbClr val="800000"/>
                </a:solidFill>
              </a:rPr>
              <a:t>messages</a:t>
            </a:r>
          </a:p>
        </p:txBody>
      </p:sp>
      <p:sp>
        <p:nvSpPr>
          <p:cNvPr id="409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03788" y="1477963"/>
            <a:ext cx="3810000" cy="2535237"/>
          </a:xfrm>
          <a:noFill/>
          <a:ln w="25400">
            <a:solidFill>
              <a:srgbClr val="800000"/>
            </a:solidFill>
          </a:ln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Client process: </a:t>
            </a:r>
            <a:r>
              <a:rPr lang="en-US" sz="2400" dirty="0" smtClean="0"/>
              <a:t>process that initiates communication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Server process: </a:t>
            </a:r>
            <a:r>
              <a:rPr lang="en-US" sz="2400" dirty="0" smtClean="0"/>
              <a:t>process that waits to be contacted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691063" y="4238625"/>
            <a:ext cx="3989387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Note: applications with P2P architectures have client processes &amp; server processes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4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624"/>
            <a:ext cx="8077200" cy="1008112"/>
          </a:xfrm>
        </p:spPr>
        <p:txBody>
          <a:bodyPr/>
          <a:lstStyle/>
          <a:p>
            <a:r>
              <a:rPr lang="en-US" dirty="0" smtClean="0"/>
              <a:t>Sockets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96752"/>
            <a:ext cx="4202112" cy="3929062"/>
          </a:xfrm>
        </p:spPr>
        <p:txBody>
          <a:bodyPr/>
          <a:lstStyle/>
          <a:p>
            <a:r>
              <a:rPr lang="en-US" sz="2400" dirty="0" smtClean="0"/>
              <a:t>Process sends/receives messages to/from its </a:t>
            </a:r>
            <a:r>
              <a:rPr lang="en-US" sz="2400" dirty="0" smtClean="0">
                <a:solidFill>
                  <a:srgbClr val="800000"/>
                </a:solidFill>
              </a:rPr>
              <a:t>socket</a:t>
            </a:r>
          </a:p>
          <a:p>
            <a:r>
              <a:rPr lang="en-US" sz="2400" dirty="0" smtClean="0"/>
              <a:t>Socket analogous to door</a:t>
            </a:r>
          </a:p>
          <a:p>
            <a:pPr lvl="1"/>
            <a:r>
              <a:rPr lang="en-US" sz="2000" dirty="0" smtClean="0"/>
              <a:t>sending process shoves message out door</a:t>
            </a:r>
          </a:p>
          <a:p>
            <a:pPr lvl="1"/>
            <a:r>
              <a:rPr lang="en-US" sz="2000" dirty="0" smtClean="0"/>
              <a:t>sending process relies on transport infrastructure on other side of door which brings message to socket at receiving process</a:t>
            </a:r>
          </a:p>
        </p:txBody>
      </p:sp>
      <p:sp>
        <p:nvSpPr>
          <p:cNvPr id="4104" name="Freeform 7"/>
          <p:cNvSpPr>
            <a:spLocks/>
          </p:cNvSpPr>
          <p:nvPr/>
        </p:nvSpPr>
        <p:spPr bwMode="auto">
          <a:xfrm>
            <a:off x="5930900" y="3522663"/>
            <a:ext cx="1808163" cy="1031875"/>
          </a:xfrm>
          <a:custGeom>
            <a:avLst/>
            <a:gdLst>
              <a:gd name="T0" fmla="*/ 27 w 2135"/>
              <a:gd name="T1" fmla="*/ 652 h 1662"/>
              <a:gd name="T2" fmla="*/ 105 w 2135"/>
              <a:gd name="T3" fmla="*/ 76 h 1662"/>
              <a:gd name="T4" fmla="*/ 657 w 2135"/>
              <a:gd name="T5" fmla="*/ 196 h 1662"/>
              <a:gd name="T6" fmla="*/ 1209 w 2135"/>
              <a:gd name="T7" fmla="*/ 100 h 1662"/>
              <a:gd name="T8" fmla="*/ 2001 w 2135"/>
              <a:gd name="T9" fmla="*/ 406 h 1662"/>
              <a:gd name="T10" fmla="*/ 2013 w 2135"/>
              <a:gd name="T11" fmla="*/ 1144 h 1662"/>
              <a:gd name="T12" fmla="*/ 1581 w 2135"/>
              <a:gd name="T13" fmla="*/ 1600 h 1662"/>
              <a:gd name="T14" fmla="*/ 813 w 2135"/>
              <a:gd name="T15" fmla="*/ 1516 h 1662"/>
              <a:gd name="T16" fmla="*/ 501 w 2135"/>
              <a:gd name="T17" fmla="*/ 1270 h 1662"/>
              <a:gd name="T18" fmla="*/ 183 w 2135"/>
              <a:gd name="T19" fmla="*/ 1066 h 1662"/>
              <a:gd name="T20" fmla="*/ 27 w 2135"/>
              <a:gd name="T21" fmla="*/ 652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4692650" y="1492250"/>
            <a:ext cx="1062038" cy="3606800"/>
            <a:chOff x="2933" y="616"/>
            <a:chExt cx="669" cy="2272"/>
          </a:xfrm>
        </p:grpSpPr>
        <p:sp>
          <p:nvSpPr>
            <p:cNvPr id="4125" name="Text Box 14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099" name="Object 5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4134" name="Oval 8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Text Box 9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process</a:t>
                </a:r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949" y="1845"/>
              <a:ext cx="610" cy="630"/>
              <a:chOff x="3072" y="3300"/>
              <a:chExt cx="610" cy="630"/>
            </a:xfrm>
          </p:grpSpPr>
          <p:sp>
            <p:nvSpPr>
              <p:cNvPr id="4132" name="Rectangle 1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Text Box 1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1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TCP with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buffers,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variables</a:t>
                </a:r>
              </a:p>
            </p:txBody>
          </p:sp>
        </p:grpSp>
        <p:sp>
          <p:nvSpPr>
            <p:cNvPr id="4128" name="Rectangle 18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socket</a:t>
              </a:r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35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Text Box 36"/>
            <p:cNvSpPr txBox="1">
              <a:spLocks noChangeArrowheads="1"/>
            </p:cNvSpPr>
            <p:nvPr/>
          </p:nvSpPr>
          <p:spPr bwMode="auto">
            <a:xfrm>
              <a:off x="3028" y="616"/>
              <a:ext cx="46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host or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server</a:t>
              </a:r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7850188" y="1471613"/>
            <a:ext cx="1062037" cy="3606800"/>
            <a:chOff x="2933" y="616"/>
            <a:chExt cx="669" cy="2272"/>
          </a:xfrm>
        </p:grpSpPr>
        <p:sp>
          <p:nvSpPr>
            <p:cNvPr id="4114" name="Text Box 39"/>
            <p:cNvSpPr txBox="1">
              <a:spLocks noChangeArrowheads="1"/>
            </p:cNvSpPr>
            <p:nvPr/>
          </p:nvSpPr>
          <p:spPr bwMode="auto">
            <a:xfrm>
              <a:off x="3361" y="2600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4098" name="Object 40"/>
            <p:cNvGraphicFramePr>
              <a:graphicFrameLocks noChangeAspect="1"/>
            </p:cNvGraphicFramePr>
            <p:nvPr/>
          </p:nvGraphicFramePr>
          <p:xfrm>
            <a:off x="3039" y="996"/>
            <a:ext cx="405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996"/>
                          <a:ext cx="405" cy="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2933" y="1323"/>
              <a:ext cx="669" cy="353"/>
              <a:chOff x="3046" y="1508"/>
              <a:chExt cx="669" cy="353"/>
            </a:xfrm>
          </p:grpSpPr>
          <p:sp>
            <p:nvSpPr>
              <p:cNvPr id="4123" name="Oval 42"/>
              <p:cNvSpPr>
                <a:spLocks noChangeArrowheads="1"/>
              </p:cNvSpPr>
              <p:nvPr/>
            </p:nvSpPr>
            <p:spPr bwMode="auto">
              <a:xfrm>
                <a:off x="3046" y="1508"/>
                <a:ext cx="669" cy="3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Text Box 43"/>
              <p:cNvSpPr txBox="1">
                <a:spLocks noChangeArrowheads="1"/>
              </p:cNvSpPr>
              <p:nvPr/>
            </p:nvSpPr>
            <p:spPr bwMode="auto">
              <a:xfrm>
                <a:off x="3121" y="1578"/>
                <a:ext cx="5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process</a:t>
                </a:r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2949" y="1845"/>
              <a:ext cx="610" cy="630"/>
              <a:chOff x="3072" y="3300"/>
              <a:chExt cx="610" cy="630"/>
            </a:xfrm>
          </p:grpSpPr>
          <p:sp>
            <p:nvSpPr>
              <p:cNvPr id="4121" name="Rectangle 45"/>
              <p:cNvSpPr>
                <a:spLocks noChangeArrowheads="1"/>
              </p:cNvSpPr>
              <p:nvPr/>
            </p:nvSpPr>
            <p:spPr bwMode="auto">
              <a:xfrm>
                <a:off x="3084" y="3300"/>
                <a:ext cx="593" cy="6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Text Box 46"/>
              <p:cNvSpPr txBox="1">
                <a:spLocks noChangeArrowheads="1"/>
              </p:cNvSpPr>
              <p:nvPr/>
            </p:nvSpPr>
            <p:spPr bwMode="auto">
              <a:xfrm>
                <a:off x="3072" y="3339"/>
                <a:ext cx="61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TCP with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buffers,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variables</a:t>
                </a:r>
              </a:p>
            </p:txBody>
          </p:sp>
        </p:grpSp>
        <p:sp>
          <p:nvSpPr>
            <p:cNvPr id="4117" name="Rectangle 47"/>
            <p:cNvSpPr>
              <a:spLocks noChangeArrowheads="1"/>
            </p:cNvSpPr>
            <p:nvPr/>
          </p:nvSpPr>
          <p:spPr bwMode="auto">
            <a:xfrm>
              <a:off x="3054" y="1654"/>
              <a:ext cx="415" cy="2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socket</a:t>
              </a:r>
            </a:p>
          </p:txBody>
        </p:sp>
        <p:sp>
          <p:nvSpPr>
            <p:cNvPr id="4118" name="Line 48"/>
            <p:cNvSpPr>
              <a:spLocks noChangeShapeType="1"/>
            </p:cNvSpPr>
            <p:nvPr/>
          </p:nvSpPr>
          <p:spPr bwMode="auto">
            <a:xfrm flipV="1">
              <a:off x="3261" y="1561"/>
              <a:ext cx="0" cy="1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49"/>
            <p:cNvSpPr>
              <a:spLocks noChangeShapeType="1"/>
            </p:cNvSpPr>
            <p:nvPr/>
          </p:nvSpPr>
          <p:spPr bwMode="auto">
            <a:xfrm>
              <a:off x="3269" y="1823"/>
              <a:ext cx="0" cy="1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Text Box 50"/>
            <p:cNvSpPr txBox="1">
              <a:spLocks noChangeArrowheads="1"/>
            </p:cNvSpPr>
            <p:nvPr/>
          </p:nvSpPr>
          <p:spPr bwMode="auto">
            <a:xfrm>
              <a:off x="3028" y="616"/>
              <a:ext cx="46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host or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server</a:t>
              </a:r>
            </a:p>
          </p:txBody>
        </p:sp>
      </p:grpSp>
      <p:sp>
        <p:nvSpPr>
          <p:cNvPr id="4107" name="Text Box 51"/>
          <p:cNvSpPr txBox="1">
            <a:spLocks noChangeArrowheads="1"/>
          </p:cNvSpPr>
          <p:nvPr/>
        </p:nvSpPr>
        <p:spPr bwMode="auto">
          <a:xfrm>
            <a:off x="6396038" y="3654425"/>
            <a:ext cx="819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latin typeface="Times New Roman" pitchFamily="18" charset="0"/>
              </a:rPr>
              <a:t>Internet</a:t>
            </a:r>
          </a:p>
        </p:txBody>
      </p:sp>
      <p:sp>
        <p:nvSpPr>
          <p:cNvPr id="4108" name="Line 52"/>
          <p:cNvSpPr>
            <a:spLocks noChangeShapeType="1"/>
          </p:cNvSpPr>
          <p:nvPr/>
        </p:nvSpPr>
        <p:spPr bwMode="auto">
          <a:xfrm>
            <a:off x="5689600" y="4065588"/>
            <a:ext cx="2211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Text Box 53"/>
          <p:cNvSpPr txBox="1">
            <a:spLocks noChangeArrowheads="1"/>
          </p:cNvSpPr>
          <p:nvPr/>
        </p:nvSpPr>
        <p:spPr bwMode="auto">
          <a:xfrm>
            <a:off x="5489248" y="4667250"/>
            <a:ext cx="10722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controlled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by OS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Times New Roman" pitchFamily="18" charset="0"/>
            </a:endParaRPr>
          </a:p>
        </p:txBody>
      </p:sp>
      <p:sp>
        <p:nvSpPr>
          <p:cNvPr id="4110" name="Line 55"/>
          <p:cNvSpPr>
            <a:spLocks noChangeShapeType="1"/>
          </p:cNvSpPr>
          <p:nvPr/>
        </p:nvSpPr>
        <p:spPr bwMode="auto">
          <a:xfrm flipH="1" flipV="1">
            <a:off x="5470525" y="4445000"/>
            <a:ext cx="244475" cy="3175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Text Box 56"/>
          <p:cNvSpPr txBox="1">
            <a:spLocks noChangeArrowheads="1"/>
          </p:cNvSpPr>
          <p:nvPr/>
        </p:nvSpPr>
        <p:spPr bwMode="auto">
          <a:xfrm>
            <a:off x="5861952" y="2306638"/>
            <a:ext cx="1422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controlled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800000"/>
                </a:solidFill>
                <a:latin typeface="Times New Roman" pitchFamily="18" charset="0"/>
              </a:rPr>
              <a:t>app developer</a:t>
            </a:r>
          </a:p>
        </p:txBody>
      </p:sp>
      <p:sp>
        <p:nvSpPr>
          <p:cNvPr id="4112" name="Line 58"/>
          <p:cNvSpPr>
            <a:spLocks noChangeShapeType="1"/>
          </p:cNvSpPr>
          <p:nvPr/>
        </p:nvSpPr>
        <p:spPr bwMode="auto">
          <a:xfrm flipH="1">
            <a:off x="5678488" y="2589213"/>
            <a:ext cx="219075" cy="1333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Rectangle 59"/>
          <p:cNvSpPr>
            <a:spLocks noChangeArrowheads="1"/>
          </p:cNvSpPr>
          <p:nvPr/>
        </p:nvSpPr>
        <p:spPr bwMode="auto">
          <a:xfrm>
            <a:off x="457200" y="5373216"/>
            <a:ext cx="816768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API: (1) choice of transport protocol; (2) ability to fix a few parameters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(see Sockets lecture)</a:t>
            </a:r>
            <a:r>
              <a:rPr lang="en-US" dirty="0" smtClean="0">
                <a:latin typeface="+mn-lt"/>
              </a:rPr>
              <a:t>              </a:t>
            </a:r>
            <a:endParaRPr lang="en-US" dirty="0">
              <a:latin typeface="+mn-lt"/>
            </a:endParaRPr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0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378853" y="0"/>
            <a:ext cx="7772400" cy="1143000"/>
          </a:xfrm>
        </p:spPr>
        <p:txBody>
          <a:bodyPr/>
          <a:lstStyle/>
          <a:p>
            <a:r>
              <a:rPr lang="en-US" dirty="0" smtClean="0"/>
              <a:t>Addressing Processes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0472" y="1207731"/>
            <a:ext cx="4244863" cy="4648200"/>
          </a:xfrm>
        </p:spPr>
        <p:txBody>
          <a:bodyPr/>
          <a:lstStyle/>
          <a:p>
            <a:r>
              <a:rPr lang="en-US" sz="2400" dirty="0" smtClean="0"/>
              <a:t>To receive messages, process  must have </a:t>
            </a:r>
            <a:r>
              <a:rPr lang="en-US" sz="2400" i="1" dirty="0" smtClean="0">
                <a:solidFill>
                  <a:srgbClr val="800000"/>
                </a:solidFill>
              </a:rPr>
              <a:t>identifier</a:t>
            </a:r>
          </a:p>
          <a:p>
            <a:r>
              <a:rPr lang="en-US" sz="2400" dirty="0" smtClean="0"/>
              <a:t>Host device has unique 32-bit IP address</a:t>
            </a:r>
          </a:p>
          <a:p>
            <a:r>
              <a:rPr lang="en-US" sz="2400" u="sng" dirty="0" smtClean="0">
                <a:solidFill>
                  <a:srgbClr val="800000"/>
                </a:solidFill>
              </a:rPr>
              <a:t>Exercise: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use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ipconfig</a:t>
            </a:r>
            <a:r>
              <a:rPr lang="en-US" sz="2400" dirty="0" smtClean="0"/>
              <a:t> from command prompt to get your IP address (Windows)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771154" y="962853"/>
            <a:ext cx="4125912" cy="5218112"/>
          </a:xfrm>
          <a:noFill/>
        </p:spPr>
        <p:txBody>
          <a:bodyPr/>
          <a:lstStyle/>
          <a:p>
            <a:r>
              <a:rPr lang="en-US" sz="2400" i="1" u="sng" dirty="0" smtClean="0">
                <a:solidFill>
                  <a:srgbClr val="800000"/>
                </a:solidFill>
              </a:rPr>
              <a:t>Q: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does  IP address of host on which process runs suffice for identifying the process?</a:t>
            </a:r>
          </a:p>
          <a:p>
            <a:pPr lvl="1"/>
            <a:r>
              <a:rPr lang="en-US" i="1" u="sng" dirty="0" smtClean="0">
                <a:solidFill>
                  <a:srgbClr val="800000"/>
                </a:solidFill>
              </a:rPr>
              <a:t>A: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No, </a:t>
            </a:r>
            <a:r>
              <a:rPr lang="en-US" i="1" dirty="0" smtClean="0"/>
              <a:t>many</a:t>
            </a:r>
            <a:r>
              <a:rPr lang="en-US" dirty="0" smtClean="0"/>
              <a:t> processes can be running on same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Identifier </a:t>
            </a:r>
            <a:r>
              <a:rPr lang="en-US" sz="2400" dirty="0" smtClean="0"/>
              <a:t>includes both </a:t>
            </a:r>
            <a:r>
              <a:rPr lang="en-US" sz="2400" dirty="0" smtClean="0">
                <a:solidFill>
                  <a:srgbClr val="800000"/>
                </a:solidFill>
              </a:rPr>
              <a:t>IP address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800000"/>
                </a:solidFill>
              </a:rPr>
              <a:t>port numbers</a:t>
            </a:r>
            <a:r>
              <a:rPr lang="en-US" sz="2400" dirty="0" smtClean="0"/>
              <a:t> associated with process on host.</a:t>
            </a:r>
          </a:p>
          <a:p>
            <a:r>
              <a:rPr lang="en-US" sz="2400" dirty="0" smtClean="0"/>
              <a:t>Example port numbers:</a:t>
            </a:r>
          </a:p>
          <a:p>
            <a:pPr lvl="1"/>
            <a:r>
              <a:rPr lang="en-US" sz="2000" dirty="0" smtClean="0"/>
              <a:t>HTTP server: 80</a:t>
            </a:r>
          </a:p>
          <a:p>
            <a:pPr lvl="1"/>
            <a:r>
              <a:rPr lang="en-US" sz="2000" dirty="0" smtClean="0"/>
              <a:t>Mail server: 25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4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App-Layer Protocol Defines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96752"/>
            <a:ext cx="3973513" cy="4648200"/>
          </a:xfrm>
        </p:spPr>
        <p:txBody>
          <a:bodyPr/>
          <a:lstStyle/>
          <a:p>
            <a:r>
              <a:rPr lang="en-US" sz="2400" dirty="0" smtClean="0"/>
              <a:t>Types of messages exchanged, </a:t>
            </a:r>
          </a:p>
          <a:p>
            <a:pPr lvl="1"/>
            <a:r>
              <a:rPr lang="en-US" sz="2000" dirty="0" smtClean="0"/>
              <a:t>e.g., request, response </a:t>
            </a:r>
          </a:p>
          <a:p>
            <a:r>
              <a:rPr lang="en-US" sz="2400" dirty="0" smtClean="0"/>
              <a:t>Message syntax:</a:t>
            </a:r>
          </a:p>
          <a:p>
            <a:pPr lvl="1"/>
            <a:r>
              <a:rPr lang="en-US" sz="2000" dirty="0" smtClean="0"/>
              <a:t>what fields in messages &amp; how fields are delineated</a:t>
            </a:r>
          </a:p>
          <a:p>
            <a:r>
              <a:rPr lang="en-US" sz="2400" dirty="0" smtClean="0"/>
              <a:t>Message semantics </a:t>
            </a:r>
          </a:p>
          <a:p>
            <a:pPr lvl="1"/>
            <a:r>
              <a:rPr lang="en-US" sz="2000" dirty="0" smtClean="0"/>
              <a:t>meaning of information in fields</a:t>
            </a:r>
          </a:p>
          <a:p>
            <a:r>
              <a:rPr lang="en-US" sz="2400" dirty="0" smtClean="0"/>
              <a:t>Rules for when and how processes send &amp; respond to messages</a:t>
            </a:r>
          </a:p>
        </p:txBody>
      </p:sp>
      <p:sp>
        <p:nvSpPr>
          <p:cNvPr id="4403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70438" y="1412776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Public-domain protocols:</a:t>
            </a:r>
          </a:p>
          <a:p>
            <a:r>
              <a:rPr lang="en-US" sz="2400" dirty="0" smtClean="0"/>
              <a:t>Defined in RFCs</a:t>
            </a:r>
          </a:p>
          <a:p>
            <a:r>
              <a:rPr lang="en-US" sz="2400" dirty="0" smtClean="0"/>
              <a:t>allows for interoperability</a:t>
            </a:r>
          </a:p>
          <a:p>
            <a:r>
              <a:rPr lang="en-US" sz="2400" dirty="0" smtClean="0"/>
              <a:t>e.g., HTTP, SMTP, </a:t>
            </a:r>
            <a:r>
              <a:rPr lang="en-US" sz="2400" dirty="0" err="1" smtClean="0"/>
              <a:t>BitTorrent</a:t>
            </a:r>
            <a:endParaRPr lang="en-US" sz="24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Proprietary protocols:</a:t>
            </a:r>
          </a:p>
          <a:p>
            <a:r>
              <a:rPr lang="en-US" sz="2400" dirty="0" smtClean="0"/>
              <a:t>e.g., Skype, </a:t>
            </a:r>
            <a:r>
              <a:rPr lang="en-US" sz="2400" dirty="0" err="1" smtClean="0"/>
              <a:t>ppstream</a:t>
            </a:r>
            <a:endParaRPr lang="en-US" sz="24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143000"/>
          </a:xfrm>
        </p:spPr>
        <p:txBody>
          <a:bodyPr/>
          <a:lstStyle/>
          <a:p>
            <a:r>
              <a:rPr lang="en-US" sz="3200" dirty="0" smtClean="0"/>
              <a:t>What Transport Service Does an App Need?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4316412" cy="2797175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loss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some apps (e.g., audio) can tolerate some loss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other apps (e.g., file transfer, telnet) require 100% reliable data transfer</a:t>
            </a:r>
            <a:r>
              <a:rPr lang="en-US" dirty="0" smtClean="0"/>
              <a:t> </a:t>
            </a:r>
          </a:p>
        </p:txBody>
      </p:sp>
      <p:sp>
        <p:nvSpPr>
          <p:cNvPr id="4506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58800" y="3725862"/>
            <a:ext cx="3810000" cy="2443163"/>
          </a:xfrm>
        </p:spPr>
        <p:txBody>
          <a:bodyPr/>
          <a:lstStyle/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Timing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some apps (e.g., Internet telephony, interactive games) require low delay to be “effective”</a:t>
            </a:r>
          </a:p>
        </p:txBody>
      </p:sp>
      <p:sp>
        <p:nvSpPr>
          <p:cNvPr id="45063" name="Rectangle 5"/>
          <p:cNvSpPr>
            <a:spLocks noChangeArrowheads="1"/>
          </p:cNvSpPr>
          <p:nvPr/>
        </p:nvSpPr>
        <p:spPr bwMode="auto">
          <a:xfrm>
            <a:off x="4860925" y="1090612"/>
            <a:ext cx="4283075" cy="470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Throughput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 apps (e.g., multimedia) require minimum amount of throughput to be “effective”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other apps (“elastic apps”) make use of whatever throughput they get </a:t>
            </a:r>
          </a:p>
          <a:p>
            <a:pPr marL="342900" indent="-342900" algn="l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Security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ncryption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data integrity, …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7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749523"/>
          </a:xfrm>
        </p:spPr>
        <p:txBody>
          <a:bodyPr/>
          <a:lstStyle/>
          <a:p>
            <a:r>
              <a:rPr lang="en-US" sz="3200" dirty="0" err="1" smtClean="0"/>
              <a:t>CommonTransport</a:t>
            </a:r>
            <a:r>
              <a:rPr lang="en-US" sz="3200" dirty="0" smtClean="0"/>
              <a:t> Service App Requirements </a:t>
            </a: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182563" y="1727200"/>
            <a:ext cx="2541587" cy="3140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 dirty="0">
                <a:latin typeface="Arial" charset="0"/>
              </a:rPr>
              <a:t>Application</a:t>
            </a: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Web documents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real-time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 dirty="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stored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interactive games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Arial" charset="0"/>
              </a:rPr>
              <a:t>instant messaging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2816225" y="1752600"/>
            <a:ext cx="1566863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Data loss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4502150" y="1751013"/>
            <a:ext cx="25749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Throughput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audio: 5kbps-1Mbps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video:10kbps-5Mbps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same as above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few kbps up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6935788" y="1697038"/>
            <a:ext cx="20621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Time Sensitive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few secs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 and no</a:t>
            </a:r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 flipV="1">
            <a:off x="895350" y="2133600"/>
            <a:ext cx="75628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V="1">
            <a:off x="847725" y="27336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 flipV="1">
            <a:off x="857250" y="30289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0"/>
          <p:cNvSpPr>
            <a:spLocks noChangeShapeType="1"/>
          </p:cNvSpPr>
          <p:nvPr/>
        </p:nvSpPr>
        <p:spPr bwMode="auto">
          <a:xfrm flipV="1">
            <a:off x="866775" y="33242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 flipV="1">
            <a:off x="885825" y="39338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2"/>
          <p:cNvSpPr>
            <a:spLocks noChangeShapeType="1"/>
          </p:cNvSpPr>
          <p:nvPr/>
        </p:nvSpPr>
        <p:spPr bwMode="auto">
          <a:xfrm flipV="1">
            <a:off x="838200" y="42481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V="1">
            <a:off x="838200" y="457200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4"/>
          <p:cNvSpPr>
            <a:spLocks noChangeShapeType="1"/>
          </p:cNvSpPr>
          <p:nvPr/>
        </p:nvSpPr>
        <p:spPr bwMode="auto">
          <a:xfrm flipV="1">
            <a:off x="800100" y="49053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Internet Transport Protocols Services</a:t>
            </a:r>
            <a:endParaRPr lang="en-US" dirty="0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68760"/>
            <a:ext cx="409575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TCP service: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connection-oriented: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setup required between client and server processes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reliable transport </a:t>
            </a:r>
            <a:r>
              <a:rPr lang="en-US" sz="2000" dirty="0" smtClean="0"/>
              <a:t>between sending and receiving process</a:t>
            </a:r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2000" i="1" dirty="0" smtClean="0">
                <a:solidFill>
                  <a:srgbClr val="800000"/>
                </a:solidFill>
              </a:rPr>
              <a:t>flow control: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sender won’t overwhelm receiver 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congestion control: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throttle sender when network overloaded</a:t>
            </a:r>
          </a:p>
          <a:p>
            <a:r>
              <a:rPr lang="en-US" sz="2000" i="1" dirty="0" smtClean="0">
                <a:solidFill>
                  <a:srgbClr val="800000"/>
                </a:solidFill>
              </a:rPr>
              <a:t>does not provide: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timing, minimum throughput guarantees, security</a:t>
            </a:r>
            <a:endParaRPr lang="en-US" sz="2400" dirty="0" smtClean="0"/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33925" y="1268760"/>
            <a:ext cx="36671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UDP service:</a:t>
            </a:r>
          </a:p>
          <a:p>
            <a:r>
              <a:rPr lang="en-US" sz="2000" dirty="0" smtClean="0"/>
              <a:t>unreliable data transfer between sending and receiving process</a:t>
            </a:r>
          </a:p>
          <a:p>
            <a:r>
              <a:rPr lang="en-US" sz="2000" dirty="0" smtClean="0"/>
              <a:t>does not provide: connection setup, reliability, flow control, congestion control, timing, throughput guarantee, or security </a:t>
            </a:r>
          </a:p>
          <a:p>
            <a:endParaRPr lang="en-US" sz="2000" dirty="0" smtClean="0"/>
          </a:p>
          <a:p>
            <a:pPr>
              <a:buFont typeface="ZapfDingbats" pitchFamily="82" charset="2"/>
              <a:buNone/>
            </a:pPr>
            <a:r>
              <a:rPr lang="en-US" sz="2000" u="sng" dirty="0" smtClean="0">
                <a:solidFill>
                  <a:srgbClr val="800000"/>
                </a:solidFill>
              </a:rPr>
              <a:t>Q:</a:t>
            </a:r>
            <a:r>
              <a:rPr lang="en-US" sz="2000" dirty="0" smtClean="0">
                <a:solidFill>
                  <a:srgbClr val="800000"/>
                </a:solidFill>
              </a:rPr>
              <a:t> </a:t>
            </a:r>
            <a:r>
              <a:rPr lang="en-US" sz="2000" dirty="0" smtClean="0"/>
              <a:t>why bother?  Why is there a UDP?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1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44624"/>
            <a:ext cx="8747125" cy="1038944"/>
          </a:xfrm>
        </p:spPr>
        <p:txBody>
          <a:bodyPr/>
          <a:lstStyle/>
          <a:p>
            <a:r>
              <a:rPr lang="en-US" sz="2800" dirty="0" smtClean="0"/>
              <a:t>Internet Apps:  Application, Transport Protocols</a:t>
            </a:r>
            <a:endParaRPr lang="en-US" dirty="0" smtClean="0"/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315913" y="1773238"/>
            <a:ext cx="28067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Application</a:t>
            </a: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remote terminal access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Web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streaming multimedia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Internet telephony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3302000" y="1458913"/>
            <a:ext cx="2595563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Application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layer protocol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SMTP [RFC 2821]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Telnet [RFC 854]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HTTP [RFC 2616]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FTP [RFC 959]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HTTP (eg Youtube), </a:t>
            </a:r>
            <a:br>
              <a:rPr lang="en-US" sz="2000">
                <a:latin typeface="Arial" charset="0"/>
              </a:rPr>
            </a:br>
            <a:r>
              <a:rPr lang="en-US" sz="2000">
                <a:latin typeface="Arial" charset="0"/>
              </a:rPr>
              <a:t>RTP [RFC 1889]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SIP, RTP, proprietary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(e.g., Skype)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8135" name="Text Box 5"/>
          <p:cNvSpPr txBox="1">
            <a:spLocks noChangeArrowheads="1"/>
          </p:cNvSpPr>
          <p:nvPr/>
        </p:nvSpPr>
        <p:spPr bwMode="auto">
          <a:xfrm>
            <a:off x="6130925" y="1477963"/>
            <a:ext cx="2624138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Underlying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transport protocol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TCP or UDP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typically UDP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>
            <a:off x="1171575" y="2152650"/>
            <a:ext cx="73342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 flipV="1">
            <a:off x="1123950" y="2743200"/>
            <a:ext cx="7324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V="1">
            <a:off x="1133475" y="3038475"/>
            <a:ext cx="7296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0"/>
          <p:cNvSpPr>
            <a:spLocks noChangeShapeType="1"/>
          </p:cNvSpPr>
          <p:nvPr/>
        </p:nvSpPr>
        <p:spPr bwMode="auto">
          <a:xfrm flipV="1">
            <a:off x="1143000" y="3333750"/>
            <a:ext cx="7277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 flipV="1">
            <a:off x="1162050" y="3657600"/>
            <a:ext cx="7258050" cy="9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2"/>
          <p:cNvSpPr>
            <a:spLocks noChangeShapeType="1"/>
          </p:cNvSpPr>
          <p:nvPr/>
        </p:nvSpPr>
        <p:spPr bwMode="auto">
          <a:xfrm flipV="1">
            <a:off x="1114425" y="4257675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V="1">
            <a:off x="962025" y="5181600"/>
            <a:ext cx="7343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381328"/>
            <a:ext cx="6656388" cy="434232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008" y="44624"/>
            <a:ext cx="9252520" cy="792162"/>
          </a:xfrm>
        </p:spPr>
        <p:txBody>
          <a:bodyPr/>
          <a:lstStyle/>
          <a:p>
            <a:r>
              <a:rPr lang="en-US" sz="4000" dirty="0" smtClean="0"/>
              <a:t>Intro to Application Layer Summ</a:t>
            </a:r>
            <a:r>
              <a:rPr lang="en-US" dirty="0" smtClean="0"/>
              <a:t>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Application Layer Protocols</a:t>
            </a:r>
          </a:p>
          <a:p>
            <a:r>
              <a:rPr lang="en-US" dirty="0"/>
              <a:t>Creating an Application</a:t>
            </a:r>
          </a:p>
          <a:p>
            <a:r>
              <a:rPr lang="en-US" dirty="0"/>
              <a:t>Application Architectures</a:t>
            </a:r>
          </a:p>
          <a:p>
            <a:pPr lvl="1"/>
            <a:r>
              <a:rPr lang="en-US" dirty="0" smtClean="0"/>
              <a:t>Client-Server</a:t>
            </a:r>
          </a:p>
          <a:p>
            <a:pPr lvl="1"/>
            <a:r>
              <a:rPr lang="en-US" dirty="0" smtClean="0"/>
              <a:t>P2P</a:t>
            </a:r>
          </a:p>
          <a:p>
            <a:pPr lvl="1"/>
            <a:r>
              <a:rPr lang="en-US" dirty="0" smtClean="0"/>
              <a:t>Hybrid</a:t>
            </a:r>
            <a:endParaRPr lang="en-US" dirty="0" smtClean="0"/>
          </a:p>
          <a:p>
            <a:r>
              <a:rPr lang="en-US" dirty="0" smtClean="0"/>
              <a:t>Processes, Addressing and Sockets</a:t>
            </a:r>
          </a:p>
          <a:p>
            <a:r>
              <a:rPr lang="en-US" dirty="0" smtClean="0"/>
              <a:t>Transport Layer Services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4000" dirty="0" smtClean="0"/>
              <a:t>Intro to Application </a:t>
            </a:r>
            <a:r>
              <a:rPr lang="en-US" sz="4000" dirty="0" smtClean="0"/>
              <a:t>Layer 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Application Layer Protocols</a:t>
            </a:r>
          </a:p>
          <a:p>
            <a:r>
              <a:rPr lang="en-US" dirty="0" smtClean="0"/>
              <a:t>Creating an Application</a:t>
            </a:r>
          </a:p>
          <a:p>
            <a:r>
              <a:rPr lang="en-US" dirty="0" smtClean="0"/>
              <a:t>Application Architectures</a:t>
            </a:r>
          </a:p>
          <a:p>
            <a:pPr lvl="1"/>
            <a:r>
              <a:rPr lang="en-US" dirty="0" smtClean="0"/>
              <a:t>Client-Server</a:t>
            </a:r>
          </a:p>
          <a:p>
            <a:pPr lvl="1"/>
            <a:r>
              <a:rPr lang="en-US" dirty="0" smtClean="0"/>
              <a:t>P2P</a:t>
            </a:r>
          </a:p>
          <a:p>
            <a:pPr lvl="1"/>
            <a:r>
              <a:rPr lang="en-US" dirty="0" smtClean="0"/>
              <a:t>Hybrid</a:t>
            </a:r>
          </a:p>
          <a:p>
            <a:r>
              <a:rPr lang="en-US" dirty="0"/>
              <a:t>Processes, Addressing and Sockets</a:t>
            </a:r>
          </a:p>
          <a:p>
            <a:r>
              <a:rPr lang="en-US" dirty="0"/>
              <a:t>Transport Layer Services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Application Layer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9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and implementation aspects of application protocols</a:t>
            </a:r>
          </a:p>
          <a:p>
            <a:r>
              <a:rPr lang="en-US" dirty="0" smtClean="0"/>
              <a:t>Examine popular application layer protocols:</a:t>
            </a:r>
          </a:p>
          <a:p>
            <a:pPr lvl="1"/>
            <a:r>
              <a:rPr lang="en-US" dirty="0"/>
              <a:t>HTTP</a:t>
            </a:r>
          </a:p>
          <a:p>
            <a:pPr lvl="1"/>
            <a:r>
              <a:rPr lang="en-US" dirty="0"/>
              <a:t>FTP</a:t>
            </a:r>
          </a:p>
          <a:p>
            <a:pPr lvl="1"/>
            <a:r>
              <a:rPr lang="en-US" dirty="0"/>
              <a:t>SMTP / POP3 / IMAP</a:t>
            </a:r>
          </a:p>
          <a:p>
            <a:pPr lvl="1"/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Network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33400" y="1340768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e-mail</a:t>
            </a:r>
          </a:p>
          <a:p>
            <a:r>
              <a:rPr lang="en-US" dirty="0" smtClean="0"/>
              <a:t>web</a:t>
            </a:r>
          </a:p>
          <a:p>
            <a:r>
              <a:rPr lang="en-US" dirty="0" smtClean="0"/>
              <a:t>instant messaging</a:t>
            </a:r>
          </a:p>
          <a:p>
            <a:r>
              <a:rPr lang="en-US" dirty="0" smtClean="0"/>
              <a:t>remote login</a:t>
            </a:r>
          </a:p>
          <a:p>
            <a:r>
              <a:rPr lang="en-US" dirty="0" smtClean="0"/>
              <a:t>P2P file sharing</a:t>
            </a:r>
          </a:p>
          <a:p>
            <a:r>
              <a:rPr lang="en-US" dirty="0" smtClean="0"/>
              <a:t>multi-user network games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495800" y="1340768"/>
            <a:ext cx="3810000" cy="46482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streaming stored video clips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voice over IP</a:t>
            </a:r>
          </a:p>
          <a:p>
            <a:r>
              <a:rPr lang="en-US" dirty="0" smtClean="0"/>
              <a:t>real-time video conferencing</a:t>
            </a:r>
          </a:p>
          <a:p>
            <a:r>
              <a:rPr lang="en-US" dirty="0" smtClean="0"/>
              <a:t>grid computing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788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Freeform 573"/>
          <p:cNvSpPr>
            <a:spLocks/>
          </p:cNvSpPr>
          <p:nvPr/>
        </p:nvSpPr>
        <p:spPr bwMode="auto">
          <a:xfrm>
            <a:off x="7063233" y="3742209"/>
            <a:ext cx="1314450" cy="674687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Freeform 574"/>
          <p:cNvSpPr>
            <a:spLocks/>
          </p:cNvSpPr>
          <p:nvPr/>
        </p:nvSpPr>
        <p:spPr bwMode="auto">
          <a:xfrm>
            <a:off x="7082283" y="2216621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Freeform 575"/>
          <p:cNvSpPr>
            <a:spLocks/>
          </p:cNvSpPr>
          <p:nvPr/>
        </p:nvSpPr>
        <p:spPr bwMode="auto">
          <a:xfrm>
            <a:off x="5016500" y="1612900"/>
            <a:ext cx="1644650" cy="1071563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44" name="Group 576"/>
          <p:cNvGrpSpPr>
            <a:grpSpLocks/>
          </p:cNvGrpSpPr>
          <p:nvPr/>
        </p:nvGrpSpPr>
        <p:grpSpPr bwMode="auto">
          <a:xfrm>
            <a:off x="5429696" y="3259609"/>
            <a:ext cx="1458912" cy="933450"/>
            <a:chOff x="2889" y="1631"/>
            <a:chExt cx="980" cy="743"/>
          </a:xfrm>
        </p:grpSpPr>
        <p:sp>
          <p:nvSpPr>
            <p:cNvPr id="1397" name="Rectangle 577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8" name="AutoShape 578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45" name="Group 579"/>
          <p:cNvGrpSpPr>
            <a:grpSpLocks/>
          </p:cNvGrpSpPr>
          <p:nvPr/>
        </p:nvGrpSpPr>
        <p:grpSpPr bwMode="auto">
          <a:xfrm>
            <a:off x="6131371" y="2116609"/>
            <a:ext cx="336550" cy="531812"/>
            <a:chOff x="3796" y="1043"/>
            <a:chExt cx="865" cy="1237"/>
          </a:xfrm>
        </p:grpSpPr>
        <p:sp>
          <p:nvSpPr>
            <p:cNvPr id="1367" name="Line 58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8" name="Line 58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69" name="Line 58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0" name="Line 58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1" name="Line 58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2" name="Line 58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3" name="Line 58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4" name="Line 58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5" name="Line 58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6" name="Line 58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7" name="Line 59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8" name="Line 59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79" name="Line 59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0" name="Line 59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81" name="Line 59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382" name="Group 59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1393" name="Line 59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4" name="Line 59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5" name="Line 59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6" name="Line 59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83" name="Group 60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1389" name="Line 60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0" name="Line 60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1" name="Line 60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92" name="Line 60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84" name="Group 60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1385" name="Line 60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6" name="Line 60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7" name="Line 60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88" name="Line 60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46" name="Oval 610"/>
          <p:cNvSpPr>
            <a:spLocks noChangeArrowheads="1"/>
          </p:cNvSpPr>
          <p:nvPr/>
        </p:nvSpPr>
        <p:spPr bwMode="auto">
          <a:xfrm>
            <a:off x="7188646" y="3937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611"/>
          <p:cNvSpPr>
            <a:spLocks noChangeShapeType="1"/>
          </p:cNvSpPr>
          <p:nvPr/>
        </p:nvSpPr>
        <p:spPr bwMode="auto">
          <a:xfrm>
            <a:off x="7188646" y="3929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Line 612"/>
          <p:cNvSpPr>
            <a:spLocks noChangeShapeType="1"/>
          </p:cNvSpPr>
          <p:nvPr/>
        </p:nvSpPr>
        <p:spPr bwMode="auto">
          <a:xfrm>
            <a:off x="7547421" y="3929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613"/>
          <p:cNvSpPr>
            <a:spLocks noChangeArrowheads="1"/>
          </p:cNvSpPr>
          <p:nvPr/>
        </p:nvSpPr>
        <p:spPr bwMode="auto">
          <a:xfrm>
            <a:off x="7188646" y="3929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50" name="Oval 614"/>
          <p:cNvSpPr>
            <a:spLocks noChangeArrowheads="1"/>
          </p:cNvSpPr>
          <p:nvPr/>
        </p:nvSpPr>
        <p:spPr bwMode="auto">
          <a:xfrm>
            <a:off x="7185471" y="3861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1" name="Group 615"/>
          <p:cNvGrpSpPr>
            <a:grpSpLocks/>
          </p:cNvGrpSpPr>
          <p:nvPr/>
        </p:nvGrpSpPr>
        <p:grpSpPr bwMode="auto">
          <a:xfrm>
            <a:off x="7271196" y="3885084"/>
            <a:ext cx="179387" cy="65087"/>
            <a:chOff x="2848" y="848"/>
            <a:chExt cx="140" cy="98"/>
          </a:xfrm>
        </p:grpSpPr>
        <p:sp>
          <p:nvSpPr>
            <p:cNvPr id="1364" name="Line 6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5" name="Line 6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6" name="Line 6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2" name="Group 619"/>
          <p:cNvGrpSpPr>
            <a:grpSpLocks/>
          </p:cNvGrpSpPr>
          <p:nvPr/>
        </p:nvGrpSpPr>
        <p:grpSpPr bwMode="auto">
          <a:xfrm flipV="1">
            <a:off x="7271196" y="3885084"/>
            <a:ext cx="179387" cy="65087"/>
            <a:chOff x="2848" y="848"/>
            <a:chExt cx="140" cy="98"/>
          </a:xfrm>
        </p:grpSpPr>
        <p:sp>
          <p:nvSpPr>
            <p:cNvPr id="1361" name="Line 6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" name="Line 6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" name="Line 6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3" name="Oval 623"/>
          <p:cNvSpPr>
            <a:spLocks noChangeArrowheads="1"/>
          </p:cNvSpPr>
          <p:nvPr/>
        </p:nvSpPr>
        <p:spPr bwMode="auto">
          <a:xfrm>
            <a:off x="7544246" y="42168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Line 624"/>
          <p:cNvSpPr>
            <a:spLocks noChangeShapeType="1"/>
          </p:cNvSpPr>
          <p:nvPr/>
        </p:nvSpPr>
        <p:spPr bwMode="auto">
          <a:xfrm>
            <a:off x="7544246" y="42089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Line 625"/>
          <p:cNvSpPr>
            <a:spLocks noChangeShapeType="1"/>
          </p:cNvSpPr>
          <p:nvPr/>
        </p:nvSpPr>
        <p:spPr bwMode="auto">
          <a:xfrm>
            <a:off x="7903021" y="42089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Rectangle 626"/>
          <p:cNvSpPr>
            <a:spLocks noChangeArrowheads="1"/>
          </p:cNvSpPr>
          <p:nvPr/>
        </p:nvSpPr>
        <p:spPr bwMode="auto">
          <a:xfrm>
            <a:off x="7544246" y="42089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57" name="Oval 627"/>
          <p:cNvSpPr>
            <a:spLocks noChangeArrowheads="1"/>
          </p:cNvSpPr>
          <p:nvPr/>
        </p:nvSpPr>
        <p:spPr bwMode="auto">
          <a:xfrm>
            <a:off x="7541071" y="41406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8" name="Group 628"/>
          <p:cNvGrpSpPr>
            <a:grpSpLocks/>
          </p:cNvGrpSpPr>
          <p:nvPr/>
        </p:nvGrpSpPr>
        <p:grpSpPr bwMode="auto">
          <a:xfrm>
            <a:off x="7626796" y="4164484"/>
            <a:ext cx="179387" cy="65087"/>
            <a:chOff x="2848" y="848"/>
            <a:chExt cx="140" cy="98"/>
          </a:xfrm>
        </p:grpSpPr>
        <p:sp>
          <p:nvSpPr>
            <p:cNvPr id="1358" name="Line 6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" name="Line 6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" name="Line 6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9" name="Group 632"/>
          <p:cNvGrpSpPr>
            <a:grpSpLocks/>
          </p:cNvGrpSpPr>
          <p:nvPr/>
        </p:nvGrpSpPr>
        <p:grpSpPr bwMode="auto">
          <a:xfrm flipV="1">
            <a:off x="7626796" y="4164484"/>
            <a:ext cx="179387" cy="65087"/>
            <a:chOff x="2848" y="848"/>
            <a:chExt cx="140" cy="98"/>
          </a:xfrm>
        </p:grpSpPr>
        <p:sp>
          <p:nvSpPr>
            <p:cNvPr id="1355" name="Line 63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6" name="Line 63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7" name="Line 63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0" name="Oval 636"/>
          <p:cNvSpPr>
            <a:spLocks noChangeArrowheads="1"/>
          </p:cNvSpPr>
          <p:nvPr/>
        </p:nvSpPr>
        <p:spPr bwMode="auto">
          <a:xfrm>
            <a:off x="7823646" y="39501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1" name="Line 637"/>
          <p:cNvSpPr>
            <a:spLocks noChangeShapeType="1"/>
          </p:cNvSpPr>
          <p:nvPr/>
        </p:nvSpPr>
        <p:spPr bwMode="auto">
          <a:xfrm>
            <a:off x="7823646" y="39422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2" name="Line 638"/>
          <p:cNvSpPr>
            <a:spLocks noChangeShapeType="1"/>
          </p:cNvSpPr>
          <p:nvPr/>
        </p:nvSpPr>
        <p:spPr bwMode="auto">
          <a:xfrm>
            <a:off x="8182421" y="39422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3" name="Rectangle 639"/>
          <p:cNvSpPr>
            <a:spLocks noChangeArrowheads="1"/>
          </p:cNvSpPr>
          <p:nvPr/>
        </p:nvSpPr>
        <p:spPr bwMode="auto">
          <a:xfrm>
            <a:off x="7823646" y="39422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64" name="Oval 640"/>
          <p:cNvSpPr>
            <a:spLocks noChangeArrowheads="1"/>
          </p:cNvSpPr>
          <p:nvPr/>
        </p:nvSpPr>
        <p:spPr bwMode="auto">
          <a:xfrm>
            <a:off x="7820471" y="38739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5" name="Group 641"/>
          <p:cNvGrpSpPr>
            <a:grpSpLocks/>
          </p:cNvGrpSpPr>
          <p:nvPr/>
        </p:nvGrpSpPr>
        <p:grpSpPr bwMode="auto">
          <a:xfrm>
            <a:off x="7906196" y="3897784"/>
            <a:ext cx="179387" cy="65087"/>
            <a:chOff x="2848" y="848"/>
            <a:chExt cx="140" cy="98"/>
          </a:xfrm>
        </p:grpSpPr>
        <p:sp>
          <p:nvSpPr>
            <p:cNvPr id="1352" name="Line 6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3" name="Line 6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4" name="Line 6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66" name="Group 645"/>
          <p:cNvGrpSpPr>
            <a:grpSpLocks/>
          </p:cNvGrpSpPr>
          <p:nvPr/>
        </p:nvGrpSpPr>
        <p:grpSpPr bwMode="auto">
          <a:xfrm flipV="1">
            <a:off x="7906196" y="3897784"/>
            <a:ext cx="179387" cy="65087"/>
            <a:chOff x="2848" y="848"/>
            <a:chExt cx="140" cy="98"/>
          </a:xfrm>
        </p:grpSpPr>
        <p:sp>
          <p:nvSpPr>
            <p:cNvPr id="1349" name="Line 64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0" name="Line 64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" name="Line 64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67" name="Oval 649"/>
          <p:cNvSpPr>
            <a:spLocks noChangeArrowheads="1"/>
          </p:cNvSpPr>
          <p:nvPr/>
        </p:nvSpPr>
        <p:spPr bwMode="auto">
          <a:xfrm>
            <a:off x="7288658" y="2788121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8" name="Line 650"/>
          <p:cNvSpPr>
            <a:spLocks noChangeShapeType="1"/>
          </p:cNvSpPr>
          <p:nvPr/>
        </p:nvSpPr>
        <p:spPr bwMode="auto">
          <a:xfrm>
            <a:off x="7288658" y="2780184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9" name="Line 651"/>
          <p:cNvSpPr>
            <a:spLocks noChangeShapeType="1"/>
          </p:cNvSpPr>
          <p:nvPr/>
        </p:nvSpPr>
        <p:spPr bwMode="auto">
          <a:xfrm>
            <a:off x="7636321" y="2780184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0" name="Rectangle 652"/>
          <p:cNvSpPr>
            <a:spLocks noChangeArrowheads="1"/>
          </p:cNvSpPr>
          <p:nvPr/>
        </p:nvSpPr>
        <p:spPr bwMode="auto">
          <a:xfrm>
            <a:off x="7288658" y="2780184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71" name="Oval 653"/>
          <p:cNvSpPr>
            <a:spLocks noChangeArrowheads="1"/>
          </p:cNvSpPr>
          <p:nvPr/>
        </p:nvSpPr>
        <p:spPr bwMode="auto">
          <a:xfrm>
            <a:off x="7285483" y="2716684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2" name="Group 654"/>
          <p:cNvGrpSpPr>
            <a:grpSpLocks/>
          </p:cNvGrpSpPr>
          <p:nvPr/>
        </p:nvGrpSpPr>
        <p:grpSpPr bwMode="auto">
          <a:xfrm>
            <a:off x="7369621" y="2738909"/>
            <a:ext cx="171450" cy="61912"/>
            <a:chOff x="2848" y="848"/>
            <a:chExt cx="140" cy="98"/>
          </a:xfrm>
        </p:grpSpPr>
        <p:sp>
          <p:nvSpPr>
            <p:cNvPr id="1346" name="Line 65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7" name="Line 65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8" name="Line 65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3" name="Group 658"/>
          <p:cNvGrpSpPr>
            <a:grpSpLocks/>
          </p:cNvGrpSpPr>
          <p:nvPr/>
        </p:nvGrpSpPr>
        <p:grpSpPr bwMode="auto">
          <a:xfrm flipV="1">
            <a:off x="7369621" y="2738909"/>
            <a:ext cx="171450" cy="60325"/>
            <a:chOff x="2848" y="848"/>
            <a:chExt cx="140" cy="98"/>
          </a:xfrm>
        </p:grpSpPr>
        <p:sp>
          <p:nvSpPr>
            <p:cNvPr id="1343" name="Line 65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" name="Line 66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" name="Line 66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74" name="Oval 662"/>
          <p:cNvSpPr>
            <a:spLocks noChangeArrowheads="1"/>
          </p:cNvSpPr>
          <p:nvPr/>
        </p:nvSpPr>
        <p:spPr bwMode="auto">
          <a:xfrm>
            <a:off x="7287071" y="3048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" name="Line 663"/>
          <p:cNvSpPr>
            <a:spLocks noChangeShapeType="1"/>
          </p:cNvSpPr>
          <p:nvPr/>
        </p:nvSpPr>
        <p:spPr bwMode="auto">
          <a:xfrm>
            <a:off x="7287071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Line 664"/>
          <p:cNvSpPr>
            <a:spLocks noChangeShapeType="1"/>
          </p:cNvSpPr>
          <p:nvPr/>
        </p:nvSpPr>
        <p:spPr bwMode="auto">
          <a:xfrm>
            <a:off x="7645846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7" name="Rectangle 665"/>
          <p:cNvSpPr>
            <a:spLocks noChangeArrowheads="1"/>
          </p:cNvSpPr>
          <p:nvPr/>
        </p:nvSpPr>
        <p:spPr bwMode="auto">
          <a:xfrm>
            <a:off x="7287071" y="3040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78" name="Oval 666"/>
          <p:cNvSpPr>
            <a:spLocks noChangeArrowheads="1"/>
          </p:cNvSpPr>
          <p:nvPr/>
        </p:nvSpPr>
        <p:spPr bwMode="auto">
          <a:xfrm>
            <a:off x="7283896" y="2972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9" name="Group 667"/>
          <p:cNvGrpSpPr>
            <a:grpSpLocks/>
          </p:cNvGrpSpPr>
          <p:nvPr/>
        </p:nvGrpSpPr>
        <p:grpSpPr bwMode="auto">
          <a:xfrm>
            <a:off x="7369621" y="2996084"/>
            <a:ext cx="179387" cy="65087"/>
            <a:chOff x="2848" y="848"/>
            <a:chExt cx="140" cy="98"/>
          </a:xfrm>
        </p:grpSpPr>
        <p:sp>
          <p:nvSpPr>
            <p:cNvPr id="1340" name="Line 66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" name="Line 66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2" name="Line 67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0" name="Group 671"/>
          <p:cNvGrpSpPr>
            <a:grpSpLocks/>
          </p:cNvGrpSpPr>
          <p:nvPr/>
        </p:nvGrpSpPr>
        <p:grpSpPr bwMode="auto">
          <a:xfrm flipV="1">
            <a:off x="7369621" y="2996084"/>
            <a:ext cx="179387" cy="65087"/>
            <a:chOff x="2848" y="848"/>
            <a:chExt cx="140" cy="98"/>
          </a:xfrm>
        </p:grpSpPr>
        <p:sp>
          <p:nvSpPr>
            <p:cNvPr id="1337" name="Line 67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" name="Line 67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" name="Line 67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1" name="Oval 675"/>
          <p:cNvSpPr>
            <a:spLocks noChangeArrowheads="1"/>
          </p:cNvSpPr>
          <p:nvPr/>
        </p:nvSpPr>
        <p:spPr bwMode="auto">
          <a:xfrm>
            <a:off x="7763321" y="2689696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Line 676"/>
          <p:cNvSpPr>
            <a:spLocks noChangeShapeType="1"/>
          </p:cNvSpPr>
          <p:nvPr/>
        </p:nvSpPr>
        <p:spPr bwMode="auto">
          <a:xfrm>
            <a:off x="7763321" y="2683346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3" name="Line 677"/>
          <p:cNvSpPr>
            <a:spLocks noChangeShapeType="1"/>
          </p:cNvSpPr>
          <p:nvPr/>
        </p:nvSpPr>
        <p:spPr bwMode="auto">
          <a:xfrm>
            <a:off x="8093521" y="2683346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Rectangle 678"/>
          <p:cNvSpPr>
            <a:spLocks noChangeArrowheads="1"/>
          </p:cNvSpPr>
          <p:nvPr/>
        </p:nvSpPr>
        <p:spPr bwMode="auto">
          <a:xfrm>
            <a:off x="7763321" y="2683346"/>
            <a:ext cx="327025" cy="5238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85" name="Oval 679"/>
          <p:cNvSpPr>
            <a:spLocks noChangeArrowheads="1"/>
          </p:cNvSpPr>
          <p:nvPr/>
        </p:nvSpPr>
        <p:spPr bwMode="auto">
          <a:xfrm>
            <a:off x="7760146" y="2621434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6" name="Group 680"/>
          <p:cNvGrpSpPr>
            <a:grpSpLocks/>
          </p:cNvGrpSpPr>
          <p:nvPr/>
        </p:nvGrpSpPr>
        <p:grpSpPr bwMode="auto">
          <a:xfrm>
            <a:off x="7839521" y="2643659"/>
            <a:ext cx="163512" cy="57150"/>
            <a:chOff x="2848" y="848"/>
            <a:chExt cx="140" cy="98"/>
          </a:xfrm>
        </p:grpSpPr>
        <p:sp>
          <p:nvSpPr>
            <p:cNvPr id="1334" name="Line 68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" name="Line 68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" name="Line 68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87" name="Group 684"/>
          <p:cNvGrpSpPr>
            <a:grpSpLocks/>
          </p:cNvGrpSpPr>
          <p:nvPr/>
        </p:nvGrpSpPr>
        <p:grpSpPr bwMode="auto">
          <a:xfrm flipV="1">
            <a:off x="7839521" y="2642071"/>
            <a:ext cx="163512" cy="58738"/>
            <a:chOff x="2848" y="848"/>
            <a:chExt cx="140" cy="98"/>
          </a:xfrm>
        </p:grpSpPr>
        <p:sp>
          <p:nvSpPr>
            <p:cNvPr id="1331" name="Line 68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" name="Line 68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" name="Line 68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8" name="Oval 688"/>
          <p:cNvSpPr>
            <a:spLocks noChangeArrowheads="1"/>
          </p:cNvSpPr>
          <p:nvPr/>
        </p:nvSpPr>
        <p:spPr bwMode="auto">
          <a:xfrm>
            <a:off x="7849046" y="3048471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9" name="Line 689"/>
          <p:cNvSpPr>
            <a:spLocks noChangeShapeType="1"/>
          </p:cNvSpPr>
          <p:nvPr/>
        </p:nvSpPr>
        <p:spPr bwMode="auto">
          <a:xfrm>
            <a:off x="7849046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0" name="Line 690"/>
          <p:cNvSpPr>
            <a:spLocks noChangeShapeType="1"/>
          </p:cNvSpPr>
          <p:nvPr/>
        </p:nvSpPr>
        <p:spPr bwMode="auto">
          <a:xfrm>
            <a:off x="8207821" y="3040534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1" name="Rectangle 691"/>
          <p:cNvSpPr>
            <a:spLocks noChangeArrowheads="1"/>
          </p:cNvSpPr>
          <p:nvPr/>
        </p:nvSpPr>
        <p:spPr bwMode="auto">
          <a:xfrm>
            <a:off x="7849046" y="3040534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92" name="Oval 692"/>
          <p:cNvSpPr>
            <a:spLocks noChangeArrowheads="1"/>
          </p:cNvSpPr>
          <p:nvPr/>
        </p:nvSpPr>
        <p:spPr bwMode="auto">
          <a:xfrm>
            <a:off x="7845871" y="2972271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3" name="Group 693"/>
          <p:cNvGrpSpPr>
            <a:grpSpLocks/>
          </p:cNvGrpSpPr>
          <p:nvPr/>
        </p:nvGrpSpPr>
        <p:grpSpPr bwMode="auto">
          <a:xfrm>
            <a:off x="7931596" y="2996084"/>
            <a:ext cx="179387" cy="65087"/>
            <a:chOff x="2848" y="848"/>
            <a:chExt cx="140" cy="98"/>
          </a:xfrm>
        </p:grpSpPr>
        <p:sp>
          <p:nvSpPr>
            <p:cNvPr id="1328" name="Line 69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9" name="Line 69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0" name="Line 69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4" name="Group 697"/>
          <p:cNvGrpSpPr>
            <a:grpSpLocks/>
          </p:cNvGrpSpPr>
          <p:nvPr/>
        </p:nvGrpSpPr>
        <p:grpSpPr bwMode="auto">
          <a:xfrm flipV="1">
            <a:off x="7931596" y="2996084"/>
            <a:ext cx="179387" cy="65087"/>
            <a:chOff x="2848" y="848"/>
            <a:chExt cx="140" cy="98"/>
          </a:xfrm>
        </p:grpSpPr>
        <p:sp>
          <p:nvSpPr>
            <p:cNvPr id="1325" name="Line 69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6" name="Line 69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7" name="Line 70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5" name="Oval 701"/>
          <p:cNvSpPr>
            <a:spLocks noChangeArrowheads="1"/>
          </p:cNvSpPr>
          <p:nvPr/>
        </p:nvSpPr>
        <p:spPr bwMode="auto">
          <a:xfrm>
            <a:off x="6439346" y="2783359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6" name="Line 702"/>
          <p:cNvSpPr>
            <a:spLocks noChangeShapeType="1"/>
          </p:cNvSpPr>
          <p:nvPr/>
        </p:nvSpPr>
        <p:spPr bwMode="auto">
          <a:xfrm>
            <a:off x="6439346" y="277542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7" name="Line 703"/>
          <p:cNvSpPr>
            <a:spLocks noChangeShapeType="1"/>
          </p:cNvSpPr>
          <p:nvPr/>
        </p:nvSpPr>
        <p:spPr bwMode="auto">
          <a:xfrm>
            <a:off x="6785421" y="277542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8" name="Rectangle 704"/>
          <p:cNvSpPr>
            <a:spLocks noChangeArrowheads="1"/>
          </p:cNvSpPr>
          <p:nvPr/>
        </p:nvSpPr>
        <p:spPr bwMode="auto">
          <a:xfrm>
            <a:off x="6439346" y="2775421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99" name="Oval 705"/>
          <p:cNvSpPr>
            <a:spLocks noChangeArrowheads="1"/>
          </p:cNvSpPr>
          <p:nvPr/>
        </p:nvSpPr>
        <p:spPr bwMode="auto">
          <a:xfrm>
            <a:off x="6436171" y="2711921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0" name="Group 706"/>
          <p:cNvGrpSpPr>
            <a:grpSpLocks/>
          </p:cNvGrpSpPr>
          <p:nvPr/>
        </p:nvGrpSpPr>
        <p:grpSpPr bwMode="auto">
          <a:xfrm>
            <a:off x="6520308" y="2734146"/>
            <a:ext cx="171450" cy="60325"/>
            <a:chOff x="2848" y="848"/>
            <a:chExt cx="140" cy="98"/>
          </a:xfrm>
        </p:grpSpPr>
        <p:sp>
          <p:nvSpPr>
            <p:cNvPr id="1322" name="Line 70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3" name="Line 70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4" name="Line 70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1" name="Group 710"/>
          <p:cNvGrpSpPr>
            <a:grpSpLocks/>
          </p:cNvGrpSpPr>
          <p:nvPr/>
        </p:nvGrpSpPr>
        <p:grpSpPr bwMode="auto">
          <a:xfrm flipV="1">
            <a:off x="6520308" y="2734146"/>
            <a:ext cx="171450" cy="58738"/>
            <a:chOff x="2848" y="848"/>
            <a:chExt cx="140" cy="98"/>
          </a:xfrm>
        </p:grpSpPr>
        <p:sp>
          <p:nvSpPr>
            <p:cNvPr id="1319" name="Line 71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0" name="Line 71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" name="Line 71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2" name="Oval 714"/>
          <p:cNvSpPr>
            <a:spLocks noChangeArrowheads="1"/>
          </p:cNvSpPr>
          <p:nvPr/>
        </p:nvSpPr>
        <p:spPr bwMode="auto">
          <a:xfrm>
            <a:off x="6132958" y="3932709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3" name="Line 715"/>
          <p:cNvSpPr>
            <a:spLocks noChangeShapeType="1"/>
          </p:cNvSpPr>
          <p:nvPr/>
        </p:nvSpPr>
        <p:spPr bwMode="auto">
          <a:xfrm>
            <a:off x="6132958" y="392477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4" name="Line 716"/>
          <p:cNvSpPr>
            <a:spLocks noChangeShapeType="1"/>
          </p:cNvSpPr>
          <p:nvPr/>
        </p:nvSpPr>
        <p:spPr bwMode="auto">
          <a:xfrm>
            <a:off x="6479033" y="3924771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5" name="Rectangle 717"/>
          <p:cNvSpPr>
            <a:spLocks noChangeArrowheads="1"/>
          </p:cNvSpPr>
          <p:nvPr/>
        </p:nvSpPr>
        <p:spPr bwMode="auto">
          <a:xfrm>
            <a:off x="6132958" y="3924771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06" name="Oval 718"/>
          <p:cNvSpPr>
            <a:spLocks noChangeArrowheads="1"/>
          </p:cNvSpPr>
          <p:nvPr/>
        </p:nvSpPr>
        <p:spPr bwMode="auto">
          <a:xfrm>
            <a:off x="6129783" y="3861271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07" name="Group 719"/>
          <p:cNvGrpSpPr>
            <a:grpSpLocks/>
          </p:cNvGrpSpPr>
          <p:nvPr/>
        </p:nvGrpSpPr>
        <p:grpSpPr bwMode="auto">
          <a:xfrm>
            <a:off x="6213921" y="3883496"/>
            <a:ext cx="171450" cy="60325"/>
            <a:chOff x="2848" y="848"/>
            <a:chExt cx="140" cy="98"/>
          </a:xfrm>
        </p:grpSpPr>
        <p:sp>
          <p:nvSpPr>
            <p:cNvPr id="1316" name="Line 72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7" name="Line 72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8" name="Line 72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8" name="Group 723"/>
          <p:cNvGrpSpPr>
            <a:grpSpLocks/>
          </p:cNvGrpSpPr>
          <p:nvPr/>
        </p:nvGrpSpPr>
        <p:grpSpPr bwMode="auto">
          <a:xfrm flipV="1">
            <a:off x="6213921" y="3883496"/>
            <a:ext cx="171450" cy="58738"/>
            <a:chOff x="2848" y="848"/>
            <a:chExt cx="140" cy="98"/>
          </a:xfrm>
        </p:grpSpPr>
        <p:sp>
          <p:nvSpPr>
            <p:cNvPr id="1313" name="Line 72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4" name="Line 72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5" name="Line 72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9" name="Line 727"/>
          <p:cNvSpPr>
            <a:spLocks noChangeShapeType="1"/>
          </p:cNvSpPr>
          <p:nvPr/>
        </p:nvSpPr>
        <p:spPr bwMode="auto">
          <a:xfrm flipV="1">
            <a:off x="7331521" y="4289896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0" name="Line 728"/>
          <p:cNvSpPr>
            <a:spLocks noChangeShapeType="1"/>
          </p:cNvSpPr>
          <p:nvPr/>
        </p:nvSpPr>
        <p:spPr bwMode="auto">
          <a:xfrm>
            <a:off x="7455346" y="4027959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1" name="Line 729"/>
          <p:cNvSpPr>
            <a:spLocks noChangeShapeType="1"/>
          </p:cNvSpPr>
          <p:nvPr/>
        </p:nvSpPr>
        <p:spPr bwMode="auto">
          <a:xfrm>
            <a:off x="7552183" y="3948584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2" name="Line 730"/>
          <p:cNvSpPr>
            <a:spLocks noChangeShapeType="1"/>
          </p:cNvSpPr>
          <p:nvPr/>
        </p:nvSpPr>
        <p:spPr bwMode="auto">
          <a:xfrm flipV="1">
            <a:off x="7788721" y="4034309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3" name="Line 731"/>
          <p:cNvSpPr>
            <a:spLocks noChangeShapeType="1"/>
          </p:cNvSpPr>
          <p:nvPr/>
        </p:nvSpPr>
        <p:spPr bwMode="auto">
          <a:xfrm>
            <a:off x="6486971" y="3954934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4" name="Line 732"/>
          <p:cNvSpPr>
            <a:spLocks noChangeShapeType="1"/>
          </p:cNvSpPr>
          <p:nvPr/>
        </p:nvSpPr>
        <p:spPr bwMode="auto">
          <a:xfrm>
            <a:off x="6782246" y="2802409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5" name="Line 733"/>
          <p:cNvSpPr>
            <a:spLocks noChangeShapeType="1"/>
          </p:cNvSpPr>
          <p:nvPr/>
        </p:nvSpPr>
        <p:spPr bwMode="auto">
          <a:xfrm>
            <a:off x="6348858" y="2630959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6" name="Freeform 734"/>
          <p:cNvSpPr>
            <a:spLocks/>
          </p:cNvSpPr>
          <p:nvPr/>
        </p:nvSpPr>
        <p:spPr bwMode="auto">
          <a:xfrm>
            <a:off x="5669408" y="4637559"/>
            <a:ext cx="2979738" cy="1455737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7" name="Line 735"/>
          <p:cNvSpPr>
            <a:spLocks noChangeShapeType="1"/>
          </p:cNvSpPr>
          <p:nvPr/>
        </p:nvSpPr>
        <p:spPr bwMode="auto">
          <a:xfrm rot="-5400000">
            <a:off x="7904608" y="5374159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8" name="Line 736"/>
          <p:cNvSpPr>
            <a:spLocks noChangeShapeType="1"/>
          </p:cNvSpPr>
          <p:nvPr/>
        </p:nvSpPr>
        <p:spPr bwMode="auto">
          <a:xfrm rot="5400000" flipV="1">
            <a:off x="8050658" y="5655146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9" name="Line 737"/>
          <p:cNvSpPr>
            <a:spLocks noChangeShapeType="1"/>
          </p:cNvSpPr>
          <p:nvPr/>
        </p:nvSpPr>
        <p:spPr bwMode="auto">
          <a:xfrm rot="-5400000">
            <a:off x="8236396" y="5331296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0" name="Group 738"/>
          <p:cNvGrpSpPr>
            <a:grpSpLocks/>
          </p:cNvGrpSpPr>
          <p:nvPr/>
        </p:nvGrpSpPr>
        <p:grpSpPr bwMode="auto">
          <a:xfrm>
            <a:off x="7815708" y="5040784"/>
            <a:ext cx="501650" cy="234950"/>
            <a:chOff x="4701" y="2996"/>
            <a:chExt cx="316" cy="148"/>
          </a:xfrm>
        </p:grpSpPr>
        <p:sp>
          <p:nvSpPr>
            <p:cNvPr id="1300" name="Oval 739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1" name="Line 740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2" name="Line 741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3" name="Rectangle 742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304" name="Oval 743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05" name="Group 744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310" name="Line 7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" name="Line 7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2" name="Line 7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06" name="Group 748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307" name="Line 7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8" name="Line 7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9" name="Line 7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21" name="Group 752"/>
          <p:cNvGrpSpPr>
            <a:grpSpLocks/>
          </p:cNvGrpSpPr>
          <p:nvPr/>
        </p:nvGrpSpPr>
        <p:grpSpPr bwMode="auto">
          <a:xfrm>
            <a:off x="6999733" y="4764559"/>
            <a:ext cx="501650" cy="234950"/>
            <a:chOff x="3600" y="219"/>
            <a:chExt cx="360" cy="175"/>
          </a:xfrm>
        </p:grpSpPr>
        <p:sp>
          <p:nvSpPr>
            <p:cNvPr id="1287" name="Oval 75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8" name="Line 75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9" name="Line 75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" name="Rectangle 75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91" name="Oval 75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92" name="Group 75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97" name="Line 7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8" name="Line 7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9" name="Line 7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93" name="Group 76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94" name="Line 7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5" name="Line 7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6" name="Line 7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22" name="Group 766"/>
          <p:cNvGrpSpPr>
            <a:grpSpLocks/>
          </p:cNvGrpSpPr>
          <p:nvPr/>
        </p:nvGrpSpPr>
        <p:grpSpPr bwMode="auto">
          <a:xfrm>
            <a:off x="6334571" y="5069359"/>
            <a:ext cx="501650" cy="234950"/>
            <a:chOff x="3600" y="219"/>
            <a:chExt cx="360" cy="175"/>
          </a:xfrm>
        </p:grpSpPr>
        <p:sp>
          <p:nvSpPr>
            <p:cNvPr id="1274" name="Oval 76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5" name="Line 76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6" name="Line 76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7" name="Rectangle 77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78" name="Oval 77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79" name="Group 77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284" name="Line 7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5" name="Line 7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6" name="Line 7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80" name="Group 77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281" name="Line 7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2" name="Line 7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3" name="Line 7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3" name="Line 780"/>
          <p:cNvSpPr>
            <a:spLocks noChangeShapeType="1"/>
          </p:cNvSpPr>
          <p:nvPr/>
        </p:nvSpPr>
        <p:spPr bwMode="auto">
          <a:xfrm>
            <a:off x="7448996" y="4975696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4" name="Line 781"/>
          <p:cNvSpPr>
            <a:spLocks noChangeShapeType="1"/>
          </p:cNvSpPr>
          <p:nvPr/>
        </p:nvSpPr>
        <p:spPr bwMode="auto">
          <a:xfrm flipV="1">
            <a:off x="6796533" y="4988396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5" name="Line 782"/>
          <p:cNvSpPr>
            <a:spLocks noChangeShapeType="1"/>
          </p:cNvSpPr>
          <p:nvPr/>
        </p:nvSpPr>
        <p:spPr bwMode="auto">
          <a:xfrm flipV="1">
            <a:off x="6839396" y="5191596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" name="Line 783"/>
          <p:cNvSpPr>
            <a:spLocks noChangeShapeType="1"/>
          </p:cNvSpPr>
          <p:nvPr/>
        </p:nvSpPr>
        <p:spPr bwMode="auto">
          <a:xfrm flipH="1">
            <a:off x="6134546" y="4937596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" name="Line 784"/>
          <p:cNvSpPr>
            <a:spLocks noChangeShapeType="1"/>
          </p:cNvSpPr>
          <p:nvPr/>
        </p:nvSpPr>
        <p:spPr bwMode="auto">
          <a:xfrm>
            <a:off x="6159946" y="4988396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" name="Line 785"/>
          <p:cNvSpPr>
            <a:spLocks noChangeShapeType="1"/>
          </p:cNvSpPr>
          <p:nvPr/>
        </p:nvSpPr>
        <p:spPr bwMode="auto">
          <a:xfrm>
            <a:off x="6020246" y="5324946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" name="Line 786"/>
          <p:cNvSpPr>
            <a:spLocks noChangeShapeType="1"/>
          </p:cNvSpPr>
          <p:nvPr/>
        </p:nvSpPr>
        <p:spPr bwMode="auto">
          <a:xfrm>
            <a:off x="6272658" y="5404321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0" name="Line 787"/>
          <p:cNvSpPr>
            <a:spLocks noChangeShapeType="1"/>
          </p:cNvSpPr>
          <p:nvPr/>
        </p:nvSpPr>
        <p:spPr bwMode="auto">
          <a:xfrm flipH="1">
            <a:off x="6512371" y="5312246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1" name="Line 788"/>
          <p:cNvSpPr>
            <a:spLocks noChangeShapeType="1"/>
          </p:cNvSpPr>
          <p:nvPr/>
        </p:nvSpPr>
        <p:spPr bwMode="auto">
          <a:xfrm>
            <a:off x="6325046" y="5401146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2" name="Line 789"/>
          <p:cNvSpPr>
            <a:spLocks noChangeShapeType="1"/>
          </p:cNvSpPr>
          <p:nvPr/>
        </p:nvSpPr>
        <p:spPr bwMode="auto">
          <a:xfrm flipH="1" flipV="1">
            <a:off x="6721921" y="5409084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3" name="Line 790"/>
          <p:cNvSpPr>
            <a:spLocks noChangeShapeType="1"/>
          </p:cNvSpPr>
          <p:nvPr/>
        </p:nvSpPr>
        <p:spPr bwMode="auto">
          <a:xfrm>
            <a:off x="6802883" y="5267796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4" name="Line 791"/>
          <p:cNvSpPr>
            <a:spLocks noChangeShapeType="1"/>
          </p:cNvSpPr>
          <p:nvPr/>
        </p:nvSpPr>
        <p:spPr bwMode="auto">
          <a:xfrm>
            <a:off x="6252021" y="5202709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35" name="Group 792"/>
          <p:cNvGrpSpPr>
            <a:grpSpLocks/>
          </p:cNvGrpSpPr>
          <p:nvPr/>
        </p:nvGrpSpPr>
        <p:grpSpPr bwMode="auto">
          <a:xfrm>
            <a:off x="5437633" y="1962621"/>
            <a:ext cx="3021013" cy="3981450"/>
            <a:chOff x="-1203" y="1352"/>
            <a:chExt cx="1903" cy="2508"/>
          </a:xfrm>
        </p:grpSpPr>
        <p:grpSp>
          <p:nvGrpSpPr>
            <p:cNvPr id="1247" name="Group 793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1271" name="Picture 794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72" name="Line 795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73" name="Line 796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1248" name="Picture 797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49" name="Group 798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1037" name="Object 79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1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8" name="Object 80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2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0" name="Group 801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1035" name="Object 80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3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6" name="Object 80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4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26" name="Object 804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51" name="Group 805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1263" name="AutoShape 80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4" name="Rectangle 80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5" name="Rectangle 80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6" name="AutoShape 80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7" name="Line 81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8" name="Line 81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9" name="Rectangle 81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" name="Rectangle 81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027" name="Object 814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6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815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7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816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8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817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9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52" name="Group 818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1033" name="Object 819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0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4" name="Object 820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1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3" name="Group 821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1031" name="Object 82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2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2" name="Object 82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03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54" name="Group 824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1255" name="AutoShape 82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6" name="Rectangle 82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7" name="Rectangle 82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8" name="AutoShape 82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9" name="Line 82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0" name="Line 83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1" name="Rectangle 83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2" name="Rectangle 83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36" name="Line 833"/>
          <p:cNvSpPr>
            <a:spLocks noChangeShapeType="1"/>
          </p:cNvSpPr>
          <p:nvPr/>
        </p:nvSpPr>
        <p:spPr bwMode="auto">
          <a:xfrm flipH="1">
            <a:off x="6340921" y="3724746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7" name="Line 834"/>
          <p:cNvSpPr>
            <a:spLocks noChangeShapeType="1"/>
          </p:cNvSpPr>
          <p:nvPr/>
        </p:nvSpPr>
        <p:spPr bwMode="auto">
          <a:xfrm flipV="1">
            <a:off x="7637908" y="2707159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8" name="Line 835"/>
          <p:cNvSpPr>
            <a:spLocks noChangeShapeType="1"/>
          </p:cNvSpPr>
          <p:nvPr/>
        </p:nvSpPr>
        <p:spPr bwMode="auto">
          <a:xfrm>
            <a:off x="7464871" y="2880196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9" name="Line 836"/>
          <p:cNvSpPr>
            <a:spLocks noChangeShapeType="1"/>
          </p:cNvSpPr>
          <p:nvPr/>
        </p:nvSpPr>
        <p:spPr bwMode="auto">
          <a:xfrm flipV="1">
            <a:off x="7636321" y="2777009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0" name="Line 837"/>
          <p:cNvSpPr>
            <a:spLocks noChangeShapeType="1"/>
          </p:cNvSpPr>
          <p:nvPr/>
        </p:nvSpPr>
        <p:spPr bwMode="auto">
          <a:xfrm>
            <a:off x="8001446" y="2775421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1" name="Line 838"/>
          <p:cNvSpPr>
            <a:spLocks noChangeShapeType="1"/>
          </p:cNvSpPr>
          <p:nvPr/>
        </p:nvSpPr>
        <p:spPr bwMode="auto">
          <a:xfrm>
            <a:off x="7655371" y="3081809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2" name="Line 839"/>
          <p:cNvSpPr>
            <a:spLocks noChangeShapeType="1"/>
          </p:cNvSpPr>
          <p:nvPr/>
        </p:nvSpPr>
        <p:spPr bwMode="auto">
          <a:xfrm flipV="1">
            <a:off x="5950396" y="3948584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3" name="Line 840"/>
          <p:cNvSpPr>
            <a:spLocks noChangeShapeType="1"/>
          </p:cNvSpPr>
          <p:nvPr/>
        </p:nvSpPr>
        <p:spPr bwMode="auto">
          <a:xfrm flipV="1">
            <a:off x="8069708" y="2475384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4" name="Line 841"/>
          <p:cNvSpPr>
            <a:spLocks noChangeShapeType="1"/>
          </p:cNvSpPr>
          <p:nvPr/>
        </p:nvSpPr>
        <p:spPr bwMode="auto">
          <a:xfrm>
            <a:off x="8209408" y="3072284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" name="Line 842"/>
          <p:cNvSpPr>
            <a:spLocks noChangeShapeType="1"/>
          </p:cNvSpPr>
          <p:nvPr/>
        </p:nvSpPr>
        <p:spPr bwMode="auto">
          <a:xfrm flipH="1">
            <a:off x="7355333" y="3148484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" name="Line 843"/>
          <p:cNvSpPr>
            <a:spLocks noChangeShapeType="1"/>
          </p:cNvSpPr>
          <p:nvPr/>
        </p:nvSpPr>
        <p:spPr bwMode="auto">
          <a:xfrm flipH="1">
            <a:off x="7945883" y="3148484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47" name="Group 844"/>
          <p:cNvGrpSpPr>
            <a:grpSpLocks/>
          </p:cNvGrpSpPr>
          <p:nvPr/>
        </p:nvGrpSpPr>
        <p:grpSpPr bwMode="auto">
          <a:xfrm>
            <a:off x="6998146" y="4766146"/>
            <a:ext cx="501650" cy="234950"/>
            <a:chOff x="4701" y="2996"/>
            <a:chExt cx="316" cy="148"/>
          </a:xfrm>
        </p:grpSpPr>
        <p:sp>
          <p:nvSpPr>
            <p:cNvPr id="1234" name="Oval 845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Line 846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" name="Line 847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848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38" name="Oval 849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9" name="Group 850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244" name="Line 8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5" name="Line 8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6" name="Line 8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40" name="Group 854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241" name="Line 8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2" name="Line 8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3" name="Line 8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8" name="Group 858"/>
          <p:cNvGrpSpPr>
            <a:grpSpLocks/>
          </p:cNvGrpSpPr>
          <p:nvPr/>
        </p:nvGrpSpPr>
        <p:grpSpPr bwMode="auto">
          <a:xfrm>
            <a:off x="6332983" y="5067771"/>
            <a:ext cx="501650" cy="234950"/>
            <a:chOff x="4701" y="2996"/>
            <a:chExt cx="316" cy="148"/>
          </a:xfrm>
        </p:grpSpPr>
        <p:sp>
          <p:nvSpPr>
            <p:cNvPr id="1221" name="Oval 859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Line 860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Line 861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4" name="Rectangle 862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225" name="Oval 863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26" name="Group 864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1231" name="Line 8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" name="Line 8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" name="Line 8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7" name="Group 868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1228" name="Line 8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" name="Line 8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" name="Line 8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49" name="Group 872"/>
          <p:cNvGrpSpPr>
            <a:grpSpLocks/>
          </p:cNvGrpSpPr>
          <p:nvPr/>
        </p:nvGrpSpPr>
        <p:grpSpPr bwMode="auto">
          <a:xfrm>
            <a:off x="7163246" y="5253509"/>
            <a:ext cx="290512" cy="404812"/>
            <a:chOff x="4290" y="3130"/>
            <a:chExt cx="183" cy="255"/>
          </a:xfrm>
        </p:grpSpPr>
        <p:pic>
          <p:nvPicPr>
            <p:cNvPr id="1203" name="Picture 873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204" name="Freeform 87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5" name="Freeform 87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6" name="Freeform 87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7" name="Freeform 87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" name="Freeform 87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9" name="Freeform 87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0" name="Freeform 88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1" name="Freeform 88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2" name="Freeform 88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3" name="Freeform 88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4" name="Freeform 88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5" name="Freeform 88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6" name="Freeform 88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7" name="Freeform 88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8" name="Freeform 88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9" name="Freeform 88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0" name="Freeform 89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50" name="Group 891"/>
          <p:cNvGrpSpPr>
            <a:grpSpLocks/>
          </p:cNvGrpSpPr>
          <p:nvPr/>
        </p:nvGrpSpPr>
        <p:grpSpPr bwMode="auto">
          <a:xfrm>
            <a:off x="5720208" y="3715221"/>
            <a:ext cx="290513" cy="404813"/>
            <a:chOff x="4290" y="3130"/>
            <a:chExt cx="183" cy="255"/>
          </a:xfrm>
        </p:grpSpPr>
        <p:pic>
          <p:nvPicPr>
            <p:cNvPr id="1185" name="Picture 892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186" name="Freeform 893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" name="Freeform 894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" name="Freeform 895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9" name="Freeform 896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0" name="Freeform 897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1" name="Freeform 898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2" name="Freeform 899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3" name="Freeform 900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4" name="Freeform 901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5" name="Freeform 902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6" name="Freeform 903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7" name="Freeform 904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" name="Freeform 905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9" name="Freeform 906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0" name="Freeform 907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1" name="Freeform 908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2" name="Freeform 909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727" name="Line 911"/>
          <p:cNvSpPr>
            <a:spLocks noChangeShapeType="1"/>
          </p:cNvSpPr>
          <p:nvPr/>
        </p:nvSpPr>
        <p:spPr bwMode="auto">
          <a:xfrm>
            <a:off x="7817296" y="1422871"/>
            <a:ext cx="893762" cy="3128963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729" name="Line 913"/>
          <p:cNvSpPr>
            <a:spLocks noChangeShapeType="1"/>
          </p:cNvSpPr>
          <p:nvPr/>
        </p:nvSpPr>
        <p:spPr bwMode="auto">
          <a:xfrm>
            <a:off x="7264846" y="4097809"/>
            <a:ext cx="958850" cy="508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432"/>
            <a:ext cx="8382000" cy="1050304"/>
          </a:xfrm>
        </p:spPr>
        <p:txBody>
          <a:bodyPr/>
          <a:lstStyle/>
          <a:p>
            <a:r>
              <a:rPr lang="en-US" sz="4000" dirty="0" smtClean="0"/>
              <a:t>Creating a Network </a:t>
            </a:r>
            <a:r>
              <a:rPr lang="en-US" sz="4000" dirty="0"/>
              <a:t>A</a:t>
            </a:r>
            <a:r>
              <a:rPr lang="en-US" sz="4000" dirty="0" smtClean="0"/>
              <a:t>pp</a:t>
            </a:r>
          </a:p>
        </p:txBody>
      </p:sp>
      <p:sp>
        <p:nvSpPr>
          <p:cNvPr id="11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97" y="1050379"/>
            <a:ext cx="6049836" cy="518693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W</a:t>
            </a:r>
            <a:r>
              <a:rPr lang="en-US" sz="2400" dirty="0" smtClean="0">
                <a:solidFill>
                  <a:srgbClr val="800000"/>
                </a:solidFill>
              </a:rPr>
              <a:t>rite programs to</a:t>
            </a:r>
          </a:p>
          <a:p>
            <a:pPr lvl="1"/>
            <a:r>
              <a:rPr lang="en-US" dirty="0" smtClean="0"/>
              <a:t>run on (different) </a:t>
            </a:r>
            <a:r>
              <a:rPr lang="en-US" i="1" dirty="0" smtClean="0"/>
              <a:t>end systems</a:t>
            </a:r>
          </a:p>
          <a:p>
            <a:pPr lvl="1"/>
            <a:r>
              <a:rPr lang="en-US" dirty="0" smtClean="0"/>
              <a:t>communicate over network</a:t>
            </a:r>
          </a:p>
          <a:p>
            <a:pPr lvl="1"/>
            <a:r>
              <a:rPr lang="en-US" dirty="0" smtClean="0"/>
              <a:t>e.g., web server software communicates with browser software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No need to write software for core network devices</a:t>
            </a:r>
          </a:p>
          <a:p>
            <a:pPr lvl="1"/>
            <a:r>
              <a:rPr lang="en-US" dirty="0" smtClean="0"/>
              <a:t>Network-core devices do not run user applications </a:t>
            </a:r>
          </a:p>
          <a:p>
            <a:pPr lvl="1"/>
            <a:r>
              <a:rPr lang="en-US" dirty="0" smtClean="0"/>
              <a:t>apps on end systems  enables rapid app development, propagation</a:t>
            </a:r>
            <a:endParaRPr lang="en-US" dirty="0" smtClean="0">
              <a:solidFill>
                <a:srgbClr val="FF0000"/>
              </a:solidFill>
            </a:endParaRPr>
          </a:p>
        </p:txBody>
      </p:sp>
      <p:grpSp>
        <p:nvGrpSpPr>
          <p:cNvPr id="35378" name="Group 918"/>
          <p:cNvGrpSpPr>
            <a:grpSpLocks/>
          </p:cNvGrpSpPr>
          <p:nvPr/>
        </p:nvGrpSpPr>
        <p:grpSpPr bwMode="auto">
          <a:xfrm>
            <a:off x="6796533" y="1133946"/>
            <a:ext cx="1063625" cy="965200"/>
            <a:chOff x="4076" y="518"/>
            <a:chExt cx="670" cy="608"/>
          </a:xfrm>
        </p:grpSpPr>
        <p:grpSp>
          <p:nvGrpSpPr>
            <p:cNvPr id="1176" name="Group 226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78" name="Rectangle 227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9" name="Rectangle 228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" name="Rectangle 229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1" name="Text Box 230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82" name="Line 231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3" name="Line 232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4" name="Line 233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7" name="Freeform 917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80" name="Group 919"/>
          <p:cNvGrpSpPr>
            <a:grpSpLocks/>
          </p:cNvGrpSpPr>
          <p:nvPr/>
        </p:nvGrpSpPr>
        <p:grpSpPr bwMode="auto">
          <a:xfrm>
            <a:off x="7972871" y="4529609"/>
            <a:ext cx="1063625" cy="965200"/>
            <a:chOff x="4076" y="518"/>
            <a:chExt cx="670" cy="608"/>
          </a:xfrm>
        </p:grpSpPr>
        <p:grpSp>
          <p:nvGrpSpPr>
            <p:cNvPr id="1167" name="Group 920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69" name="Rectangle 921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0" name="Rectangle 922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1" name="Rectangle 923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2" name="Text Box 924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73" name="Line 925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4" name="Line 926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5" name="Line 927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8" name="Freeform 928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82" name="Group 929"/>
          <p:cNvGrpSpPr>
            <a:grpSpLocks/>
          </p:cNvGrpSpPr>
          <p:nvPr/>
        </p:nvGrpSpPr>
        <p:grpSpPr bwMode="auto">
          <a:xfrm>
            <a:off x="6226621" y="3989859"/>
            <a:ext cx="1063625" cy="965200"/>
            <a:chOff x="4076" y="518"/>
            <a:chExt cx="670" cy="608"/>
          </a:xfrm>
        </p:grpSpPr>
        <p:grpSp>
          <p:nvGrpSpPr>
            <p:cNvPr id="1158" name="Group 930"/>
            <p:cNvGrpSpPr>
              <a:grpSpLocks/>
            </p:cNvGrpSpPr>
            <p:nvPr/>
          </p:nvGrpSpPr>
          <p:grpSpPr bwMode="auto">
            <a:xfrm>
              <a:off x="4233" y="518"/>
              <a:ext cx="513" cy="541"/>
              <a:chOff x="2938" y="2925"/>
              <a:chExt cx="513" cy="541"/>
            </a:xfrm>
          </p:grpSpPr>
          <p:sp>
            <p:nvSpPr>
              <p:cNvPr id="1160" name="Rectangle 931"/>
              <p:cNvSpPr>
                <a:spLocks noChangeArrowheads="1"/>
              </p:cNvSpPr>
              <p:nvPr/>
            </p:nvSpPr>
            <p:spPr bwMode="auto">
              <a:xfrm>
                <a:off x="3000" y="2925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1" name="Rectangle 932"/>
              <p:cNvSpPr>
                <a:spLocks noChangeArrowheads="1"/>
              </p:cNvSpPr>
              <p:nvPr/>
            </p:nvSpPr>
            <p:spPr bwMode="auto">
              <a:xfrm>
                <a:off x="2979" y="2940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2" name="Rectangle 933"/>
              <p:cNvSpPr>
                <a:spLocks noChangeArrowheads="1"/>
              </p:cNvSpPr>
              <p:nvPr/>
            </p:nvSpPr>
            <p:spPr bwMode="auto">
              <a:xfrm>
                <a:off x="2982" y="2943"/>
                <a:ext cx="426" cy="1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3" name="Text Box 934"/>
              <p:cNvSpPr txBox="1">
                <a:spLocks noChangeArrowheads="1"/>
              </p:cNvSpPr>
              <p:nvPr/>
            </p:nvSpPr>
            <p:spPr bwMode="auto">
              <a:xfrm>
                <a:off x="2938" y="292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>
                    <a:solidFill>
                      <a:schemeClr val="bg1"/>
                    </a:solidFill>
                  </a:rPr>
                  <a:t>application</a:t>
                </a:r>
                <a:endParaRPr lang="en-US" sz="1000"/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transport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network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data link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000"/>
                  <a:t>physical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64" name="Line 935"/>
              <p:cNvSpPr>
                <a:spLocks noChangeShapeType="1"/>
              </p:cNvSpPr>
              <p:nvPr/>
            </p:nvSpPr>
            <p:spPr bwMode="auto">
              <a:xfrm>
                <a:off x="2979" y="3156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Line 936"/>
              <p:cNvSpPr>
                <a:spLocks noChangeShapeType="1"/>
              </p:cNvSpPr>
              <p:nvPr/>
            </p:nvSpPr>
            <p:spPr bwMode="auto">
              <a:xfrm>
                <a:off x="2985" y="3243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6" name="Line 937"/>
              <p:cNvSpPr>
                <a:spLocks noChangeShapeType="1"/>
              </p:cNvSpPr>
              <p:nvPr/>
            </p:nvSpPr>
            <p:spPr bwMode="auto">
              <a:xfrm>
                <a:off x="2985" y="333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9" name="Freeform 938"/>
            <p:cNvSpPr>
              <a:spLocks/>
            </p:cNvSpPr>
            <p:nvPr/>
          </p:nvSpPr>
          <p:spPr bwMode="auto">
            <a:xfrm>
              <a:off x="4076" y="532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5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27" grpId="0" animBg="1"/>
      <p:bldP spid="357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Client-server (</a:t>
            </a:r>
            <a:r>
              <a:rPr lang="en-US" dirty="0">
                <a:solidFill>
                  <a:srgbClr val="009900"/>
                </a:solidFill>
              </a:rPr>
              <a:t>CS</a:t>
            </a:r>
            <a:r>
              <a:rPr lang="en-US" dirty="0"/>
              <a:t>)</a:t>
            </a:r>
          </a:p>
          <a:p>
            <a:pPr lvl="1"/>
            <a:r>
              <a:rPr lang="en-US" sz="3200" dirty="0">
                <a:solidFill>
                  <a:schemeClr val="accent2"/>
                </a:solidFill>
              </a:rPr>
              <a:t>Including data centers </a:t>
            </a:r>
            <a:r>
              <a:rPr lang="en-US" sz="3200" dirty="0" smtClean="0">
                <a:solidFill>
                  <a:schemeClr val="accent2"/>
                </a:solidFill>
              </a:rPr>
              <a:t>and </a:t>
            </a:r>
            <a:r>
              <a:rPr lang="en-US" sz="3200" dirty="0">
                <a:solidFill>
                  <a:schemeClr val="accent2"/>
                </a:solidFill>
              </a:rPr>
              <a:t>cloud computing</a:t>
            </a:r>
          </a:p>
          <a:p>
            <a:r>
              <a:rPr lang="en-US" dirty="0"/>
              <a:t>Peer-to-peer (</a:t>
            </a:r>
            <a:r>
              <a:rPr lang="en-US" dirty="0">
                <a:solidFill>
                  <a:srgbClr val="009900"/>
                </a:solidFill>
              </a:rPr>
              <a:t>P2P</a:t>
            </a:r>
            <a:r>
              <a:rPr lang="en-US" dirty="0"/>
              <a:t>)</a:t>
            </a:r>
          </a:p>
          <a:p>
            <a:r>
              <a:rPr lang="en-US" dirty="0"/>
              <a:t>Hybrid of client-server and P2P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Application Layer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460"/>
          <p:cNvSpPr>
            <a:spLocks noGrp="1" noChangeArrowheads="1"/>
          </p:cNvSpPr>
          <p:nvPr>
            <p:ph type="body" sz="half" idx="2"/>
          </p:nvPr>
        </p:nvSpPr>
        <p:spPr>
          <a:xfrm>
            <a:off x="4664075" y="1416050"/>
            <a:ext cx="414337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>
                <a:solidFill>
                  <a:srgbClr val="800000"/>
                </a:solidFill>
              </a:rPr>
              <a:t>erver</a:t>
            </a:r>
            <a:r>
              <a:rPr lang="en-US" sz="2400" dirty="0" smtClean="0">
                <a:solidFill>
                  <a:srgbClr val="800000"/>
                </a:solidFill>
              </a:rPr>
              <a:t>: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always-on host</a:t>
            </a:r>
          </a:p>
          <a:p>
            <a:pPr lvl="1"/>
            <a:r>
              <a:rPr lang="en-US" sz="2000" dirty="0" smtClean="0"/>
              <a:t>permanent IP address</a:t>
            </a:r>
          </a:p>
          <a:p>
            <a:pPr lvl="1"/>
            <a:r>
              <a:rPr lang="en-US" sz="2000" dirty="0" smtClean="0"/>
              <a:t>server farms for scaling</a:t>
            </a:r>
          </a:p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lients</a:t>
            </a:r>
            <a:r>
              <a:rPr lang="en-US" sz="2400" dirty="0" smtClean="0">
                <a:solidFill>
                  <a:srgbClr val="800000"/>
                </a:solidFill>
              </a:rPr>
              <a:t>:</a:t>
            </a:r>
          </a:p>
          <a:p>
            <a:pPr lvl="1"/>
            <a:r>
              <a:rPr lang="en-US" sz="2000" dirty="0" smtClean="0"/>
              <a:t>communicate with server</a:t>
            </a:r>
          </a:p>
          <a:p>
            <a:pPr lvl="1"/>
            <a:r>
              <a:rPr lang="en-US" sz="2000" dirty="0" smtClean="0"/>
              <a:t>may be intermittently connected</a:t>
            </a:r>
          </a:p>
          <a:p>
            <a:pPr lvl="1"/>
            <a:r>
              <a:rPr lang="en-US" sz="2000" dirty="0" smtClean="0"/>
              <a:t>may have dynamic IP addresses</a:t>
            </a:r>
          </a:p>
          <a:p>
            <a:pPr lvl="1"/>
            <a:r>
              <a:rPr lang="en-US" sz="2000" dirty="0" smtClean="0"/>
              <a:t>do not communicate directly with each other</a:t>
            </a:r>
          </a:p>
        </p:txBody>
      </p:sp>
      <p:sp>
        <p:nvSpPr>
          <p:cNvPr id="2067" name="Freeform 462"/>
          <p:cNvSpPr>
            <a:spLocks/>
          </p:cNvSpPr>
          <p:nvPr/>
        </p:nvSpPr>
        <p:spPr bwMode="auto">
          <a:xfrm>
            <a:off x="2771775" y="3540125"/>
            <a:ext cx="1314450" cy="674688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463"/>
          <p:cNvSpPr>
            <a:spLocks/>
          </p:cNvSpPr>
          <p:nvPr/>
        </p:nvSpPr>
        <p:spPr bwMode="auto">
          <a:xfrm>
            <a:off x="2790825" y="2014538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464"/>
          <p:cNvSpPr>
            <a:spLocks/>
          </p:cNvSpPr>
          <p:nvPr/>
        </p:nvSpPr>
        <p:spPr bwMode="auto">
          <a:xfrm>
            <a:off x="1050925" y="1722438"/>
            <a:ext cx="1644650" cy="1071562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65"/>
          <p:cNvGrpSpPr>
            <a:grpSpLocks/>
          </p:cNvGrpSpPr>
          <p:nvPr/>
        </p:nvGrpSpPr>
        <p:grpSpPr bwMode="auto">
          <a:xfrm>
            <a:off x="1138238" y="3057525"/>
            <a:ext cx="1458912" cy="933450"/>
            <a:chOff x="2889" y="1631"/>
            <a:chExt cx="980" cy="743"/>
          </a:xfrm>
        </p:grpSpPr>
        <p:sp>
          <p:nvSpPr>
            <p:cNvPr id="2394" name="Rectangle 466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5" name="AutoShape 467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468"/>
          <p:cNvGrpSpPr>
            <a:grpSpLocks/>
          </p:cNvGrpSpPr>
          <p:nvPr/>
        </p:nvGrpSpPr>
        <p:grpSpPr bwMode="auto">
          <a:xfrm>
            <a:off x="1839913" y="1914525"/>
            <a:ext cx="336550" cy="531813"/>
            <a:chOff x="3796" y="1043"/>
            <a:chExt cx="865" cy="1237"/>
          </a:xfrm>
        </p:grpSpPr>
        <p:sp>
          <p:nvSpPr>
            <p:cNvPr id="2364" name="Line 469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5" name="Line 470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6" name="Line 471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7" name="Line 472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8" name="Line 473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69" name="Line 474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0" name="Line 475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1" name="Line 476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2" name="Line 477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3" name="Line 478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4" name="Line 479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5" name="Line 480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6" name="Line 481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7" name="Line 482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78" name="Line 483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" name="Group 484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2390" name="Line 48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1" name="Line 48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2" name="Line 48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93" name="Line 48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489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2386" name="Line 49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7" name="Line 49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8" name="Line 49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9" name="Line 49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494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2382" name="Line 49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3" name="Line 49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4" name="Line 49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" name="Line 49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072" name="Oval 499"/>
          <p:cNvSpPr>
            <a:spLocks noChangeArrowheads="1"/>
          </p:cNvSpPr>
          <p:nvPr/>
        </p:nvSpPr>
        <p:spPr bwMode="auto">
          <a:xfrm>
            <a:off x="2897188" y="37353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500"/>
          <p:cNvSpPr>
            <a:spLocks noChangeShapeType="1"/>
          </p:cNvSpPr>
          <p:nvPr/>
        </p:nvSpPr>
        <p:spPr bwMode="auto">
          <a:xfrm>
            <a:off x="2897188" y="3727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501"/>
          <p:cNvSpPr>
            <a:spLocks noChangeShapeType="1"/>
          </p:cNvSpPr>
          <p:nvPr/>
        </p:nvSpPr>
        <p:spPr bwMode="auto">
          <a:xfrm>
            <a:off x="3255963" y="3727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Rectangle 502"/>
          <p:cNvSpPr>
            <a:spLocks noChangeArrowheads="1"/>
          </p:cNvSpPr>
          <p:nvPr/>
        </p:nvSpPr>
        <p:spPr bwMode="auto">
          <a:xfrm>
            <a:off x="2897188" y="37274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76" name="Oval 503"/>
          <p:cNvSpPr>
            <a:spLocks noChangeArrowheads="1"/>
          </p:cNvSpPr>
          <p:nvPr/>
        </p:nvSpPr>
        <p:spPr bwMode="auto">
          <a:xfrm>
            <a:off x="2894013" y="36591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04"/>
          <p:cNvGrpSpPr>
            <a:grpSpLocks/>
          </p:cNvGrpSpPr>
          <p:nvPr/>
        </p:nvGrpSpPr>
        <p:grpSpPr bwMode="auto">
          <a:xfrm>
            <a:off x="2979738" y="3683000"/>
            <a:ext cx="179387" cy="65088"/>
            <a:chOff x="2848" y="848"/>
            <a:chExt cx="140" cy="98"/>
          </a:xfrm>
        </p:grpSpPr>
        <p:sp>
          <p:nvSpPr>
            <p:cNvPr id="2361" name="Line 5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2" name="Line 5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3" name="Line 5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08"/>
          <p:cNvGrpSpPr>
            <a:grpSpLocks/>
          </p:cNvGrpSpPr>
          <p:nvPr/>
        </p:nvGrpSpPr>
        <p:grpSpPr bwMode="auto">
          <a:xfrm flipV="1">
            <a:off x="2979738" y="3683000"/>
            <a:ext cx="179387" cy="65088"/>
            <a:chOff x="2848" y="848"/>
            <a:chExt cx="140" cy="98"/>
          </a:xfrm>
        </p:grpSpPr>
        <p:sp>
          <p:nvSpPr>
            <p:cNvPr id="2358" name="Line 5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" name="Line 5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" name="Line 5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" name="Oval 512"/>
          <p:cNvSpPr>
            <a:spLocks noChangeArrowheads="1"/>
          </p:cNvSpPr>
          <p:nvPr/>
        </p:nvSpPr>
        <p:spPr bwMode="auto">
          <a:xfrm>
            <a:off x="3252788" y="40147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Line 513"/>
          <p:cNvSpPr>
            <a:spLocks noChangeShapeType="1"/>
          </p:cNvSpPr>
          <p:nvPr/>
        </p:nvSpPr>
        <p:spPr bwMode="auto">
          <a:xfrm>
            <a:off x="3252788" y="40068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514"/>
          <p:cNvSpPr>
            <a:spLocks noChangeShapeType="1"/>
          </p:cNvSpPr>
          <p:nvPr/>
        </p:nvSpPr>
        <p:spPr bwMode="auto">
          <a:xfrm>
            <a:off x="3611563" y="40068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Rectangle 515"/>
          <p:cNvSpPr>
            <a:spLocks noChangeArrowheads="1"/>
          </p:cNvSpPr>
          <p:nvPr/>
        </p:nvSpPr>
        <p:spPr bwMode="auto">
          <a:xfrm>
            <a:off x="3252788" y="40068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83" name="Oval 516"/>
          <p:cNvSpPr>
            <a:spLocks noChangeArrowheads="1"/>
          </p:cNvSpPr>
          <p:nvPr/>
        </p:nvSpPr>
        <p:spPr bwMode="auto">
          <a:xfrm>
            <a:off x="3249613" y="39385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517"/>
          <p:cNvGrpSpPr>
            <a:grpSpLocks/>
          </p:cNvGrpSpPr>
          <p:nvPr/>
        </p:nvGrpSpPr>
        <p:grpSpPr bwMode="auto">
          <a:xfrm>
            <a:off x="3335338" y="3962400"/>
            <a:ext cx="179387" cy="65088"/>
            <a:chOff x="2848" y="848"/>
            <a:chExt cx="140" cy="98"/>
          </a:xfrm>
        </p:grpSpPr>
        <p:sp>
          <p:nvSpPr>
            <p:cNvPr id="2355" name="Line 5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" name="Line 5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" name="Line 5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521"/>
          <p:cNvGrpSpPr>
            <a:grpSpLocks/>
          </p:cNvGrpSpPr>
          <p:nvPr/>
        </p:nvGrpSpPr>
        <p:grpSpPr bwMode="auto">
          <a:xfrm flipV="1">
            <a:off x="3335338" y="3962400"/>
            <a:ext cx="179387" cy="65088"/>
            <a:chOff x="2848" y="848"/>
            <a:chExt cx="140" cy="98"/>
          </a:xfrm>
        </p:grpSpPr>
        <p:sp>
          <p:nvSpPr>
            <p:cNvPr id="2352" name="Line 5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3" name="Line 5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4" name="Line 5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6" name="Oval 525"/>
          <p:cNvSpPr>
            <a:spLocks noChangeArrowheads="1"/>
          </p:cNvSpPr>
          <p:nvPr/>
        </p:nvSpPr>
        <p:spPr bwMode="auto">
          <a:xfrm>
            <a:off x="3532188" y="37480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Line 526"/>
          <p:cNvSpPr>
            <a:spLocks noChangeShapeType="1"/>
          </p:cNvSpPr>
          <p:nvPr/>
        </p:nvSpPr>
        <p:spPr bwMode="auto">
          <a:xfrm>
            <a:off x="3532188" y="37401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8" name="Line 527"/>
          <p:cNvSpPr>
            <a:spLocks noChangeShapeType="1"/>
          </p:cNvSpPr>
          <p:nvPr/>
        </p:nvSpPr>
        <p:spPr bwMode="auto">
          <a:xfrm>
            <a:off x="3890963" y="37401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9" name="Rectangle 528"/>
          <p:cNvSpPr>
            <a:spLocks noChangeArrowheads="1"/>
          </p:cNvSpPr>
          <p:nvPr/>
        </p:nvSpPr>
        <p:spPr bwMode="auto">
          <a:xfrm>
            <a:off x="3532188" y="37401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90" name="Oval 529"/>
          <p:cNvSpPr>
            <a:spLocks noChangeArrowheads="1"/>
          </p:cNvSpPr>
          <p:nvPr/>
        </p:nvSpPr>
        <p:spPr bwMode="auto">
          <a:xfrm>
            <a:off x="3529013" y="36718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530"/>
          <p:cNvGrpSpPr>
            <a:grpSpLocks/>
          </p:cNvGrpSpPr>
          <p:nvPr/>
        </p:nvGrpSpPr>
        <p:grpSpPr bwMode="auto">
          <a:xfrm>
            <a:off x="3614738" y="3695700"/>
            <a:ext cx="179387" cy="65088"/>
            <a:chOff x="2848" y="848"/>
            <a:chExt cx="140" cy="98"/>
          </a:xfrm>
        </p:grpSpPr>
        <p:sp>
          <p:nvSpPr>
            <p:cNvPr id="2349" name="Line 5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0" name="Line 5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1" name="Line 5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534"/>
          <p:cNvGrpSpPr>
            <a:grpSpLocks/>
          </p:cNvGrpSpPr>
          <p:nvPr/>
        </p:nvGrpSpPr>
        <p:grpSpPr bwMode="auto">
          <a:xfrm flipV="1">
            <a:off x="3614738" y="3695700"/>
            <a:ext cx="179387" cy="65088"/>
            <a:chOff x="2848" y="848"/>
            <a:chExt cx="140" cy="98"/>
          </a:xfrm>
        </p:grpSpPr>
        <p:sp>
          <p:nvSpPr>
            <p:cNvPr id="2346" name="Line 5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7" name="Line 5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8" name="Line 5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3" name="Oval 538"/>
          <p:cNvSpPr>
            <a:spLocks noChangeArrowheads="1"/>
          </p:cNvSpPr>
          <p:nvPr/>
        </p:nvSpPr>
        <p:spPr bwMode="auto">
          <a:xfrm>
            <a:off x="2997200" y="2586038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Line 539"/>
          <p:cNvSpPr>
            <a:spLocks noChangeShapeType="1"/>
          </p:cNvSpPr>
          <p:nvPr/>
        </p:nvSpPr>
        <p:spPr bwMode="auto">
          <a:xfrm>
            <a:off x="2997200" y="257810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Line 540"/>
          <p:cNvSpPr>
            <a:spLocks noChangeShapeType="1"/>
          </p:cNvSpPr>
          <p:nvPr/>
        </p:nvSpPr>
        <p:spPr bwMode="auto">
          <a:xfrm>
            <a:off x="3344863" y="257810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Rectangle 541"/>
          <p:cNvSpPr>
            <a:spLocks noChangeArrowheads="1"/>
          </p:cNvSpPr>
          <p:nvPr/>
        </p:nvSpPr>
        <p:spPr bwMode="auto">
          <a:xfrm>
            <a:off x="2997200" y="2578100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97" name="Oval 542"/>
          <p:cNvSpPr>
            <a:spLocks noChangeArrowheads="1"/>
          </p:cNvSpPr>
          <p:nvPr/>
        </p:nvSpPr>
        <p:spPr bwMode="auto">
          <a:xfrm>
            <a:off x="2994025" y="2514600"/>
            <a:ext cx="347663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543"/>
          <p:cNvGrpSpPr>
            <a:grpSpLocks/>
          </p:cNvGrpSpPr>
          <p:nvPr/>
        </p:nvGrpSpPr>
        <p:grpSpPr bwMode="auto">
          <a:xfrm>
            <a:off x="3078163" y="2536825"/>
            <a:ext cx="171450" cy="61913"/>
            <a:chOff x="2848" y="848"/>
            <a:chExt cx="140" cy="98"/>
          </a:xfrm>
        </p:grpSpPr>
        <p:sp>
          <p:nvSpPr>
            <p:cNvPr id="2343" name="Line 5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4" name="Line 5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" name="Line 5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547"/>
          <p:cNvGrpSpPr>
            <a:grpSpLocks/>
          </p:cNvGrpSpPr>
          <p:nvPr/>
        </p:nvGrpSpPr>
        <p:grpSpPr bwMode="auto">
          <a:xfrm flipV="1">
            <a:off x="3078163" y="2536825"/>
            <a:ext cx="171450" cy="60325"/>
            <a:chOff x="2848" y="848"/>
            <a:chExt cx="140" cy="98"/>
          </a:xfrm>
        </p:grpSpPr>
        <p:sp>
          <p:nvSpPr>
            <p:cNvPr id="2340" name="Line 54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1" name="Line 54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2" name="Line 55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0" name="Oval 551"/>
          <p:cNvSpPr>
            <a:spLocks noChangeArrowheads="1"/>
          </p:cNvSpPr>
          <p:nvPr/>
        </p:nvSpPr>
        <p:spPr bwMode="auto">
          <a:xfrm>
            <a:off x="2995613" y="28463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Line 552"/>
          <p:cNvSpPr>
            <a:spLocks noChangeShapeType="1"/>
          </p:cNvSpPr>
          <p:nvPr/>
        </p:nvSpPr>
        <p:spPr bwMode="auto">
          <a:xfrm>
            <a:off x="2995613" y="2838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Line 553"/>
          <p:cNvSpPr>
            <a:spLocks noChangeShapeType="1"/>
          </p:cNvSpPr>
          <p:nvPr/>
        </p:nvSpPr>
        <p:spPr bwMode="auto">
          <a:xfrm>
            <a:off x="3354388" y="2838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Rectangle 554"/>
          <p:cNvSpPr>
            <a:spLocks noChangeArrowheads="1"/>
          </p:cNvSpPr>
          <p:nvPr/>
        </p:nvSpPr>
        <p:spPr bwMode="auto">
          <a:xfrm>
            <a:off x="2995613" y="28384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04" name="Oval 555"/>
          <p:cNvSpPr>
            <a:spLocks noChangeArrowheads="1"/>
          </p:cNvSpPr>
          <p:nvPr/>
        </p:nvSpPr>
        <p:spPr bwMode="auto">
          <a:xfrm>
            <a:off x="2992438" y="27701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556"/>
          <p:cNvGrpSpPr>
            <a:grpSpLocks/>
          </p:cNvGrpSpPr>
          <p:nvPr/>
        </p:nvGrpSpPr>
        <p:grpSpPr bwMode="auto">
          <a:xfrm>
            <a:off x="3078163" y="2794000"/>
            <a:ext cx="179387" cy="65088"/>
            <a:chOff x="2848" y="848"/>
            <a:chExt cx="140" cy="98"/>
          </a:xfrm>
        </p:grpSpPr>
        <p:sp>
          <p:nvSpPr>
            <p:cNvPr id="2337" name="Line 5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8" name="Line 5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9" name="Line 5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560"/>
          <p:cNvGrpSpPr>
            <a:grpSpLocks/>
          </p:cNvGrpSpPr>
          <p:nvPr/>
        </p:nvGrpSpPr>
        <p:grpSpPr bwMode="auto">
          <a:xfrm flipV="1">
            <a:off x="3078163" y="2794000"/>
            <a:ext cx="179387" cy="65088"/>
            <a:chOff x="2848" y="848"/>
            <a:chExt cx="140" cy="98"/>
          </a:xfrm>
        </p:grpSpPr>
        <p:sp>
          <p:nvSpPr>
            <p:cNvPr id="2334" name="Line 56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5" name="Line 56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6" name="Line 56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7" name="Oval 564"/>
          <p:cNvSpPr>
            <a:spLocks noChangeArrowheads="1"/>
          </p:cNvSpPr>
          <p:nvPr/>
        </p:nvSpPr>
        <p:spPr bwMode="auto">
          <a:xfrm>
            <a:off x="3471863" y="2487613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Line 565"/>
          <p:cNvSpPr>
            <a:spLocks noChangeShapeType="1"/>
          </p:cNvSpPr>
          <p:nvPr/>
        </p:nvSpPr>
        <p:spPr bwMode="auto">
          <a:xfrm>
            <a:off x="3471863" y="248126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Line 566"/>
          <p:cNvSpPr>
            <a:spLocks noChangeShapeType="1"/>
          </p:cNvSpPr>
          <p:nvPr/>
        </p:nvSpPr>
        <p:spPr bwMode="auto">
          <a:xfrm>
            <a:off x="3802063" y="248126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Rectangle 567"/>
          <p:cNvSpPr>
            <a:spLocks noChangeArrowheads="1"/>
          </p:cNvSpPr>
          <p:nvPr/>
        </p:nvSpPr>
        <p:spPr bwMode="auto">
          <a:xfrm>
            <a:off x="3471863" y="2481263"/>
            <a:ext cx="327025" cy="5238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111" name="Oval 568"/>
          <p:cNvSpPr>
            <a:spLocks noChangeArrowheads="1"/>
          </p:cNvSpPr>
          <p:nvPr/>
        </p:nvSpPr>
        <p:spPr bwMode="auto">
          <a:xfrm>
            <a:off x="3468688" y="2419350"/>
            <a:ext cx="330200" cy="1000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569"/>
          <p:cNvGrpSpPr>
            <a:grpSpLocks/>
          </p:cNvGrpSpPr>
          <p:nvPr/>
        </p:nvGrpSpPr>
        <p:grpSpPr bwMode="auto">
          <a:xfrm>
            <a:off x="3548063" y="2441575"/>
            <a:ext cx="163512" cy="57150"/>
            <a:chOff x="2848" y="848"/>
            <a:chExt cx="140" cy="98"/>
          </a:xfrm>
        </p:grpSpPr>
        <p:sp>
          <p:nvSpPr>
            <p:cNvPr id="2331" name="Line 5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2" name="Line 5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3" name="Line 5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573"/>
          <p:cNvGrpSpPr>
            <a:grpSpLocks/>
          </p:cNvGrpSpPr>
          <p:nvPr/>
        </p:nvGrpSpPr>
        <p:grpSpPr bwMode="auto">
          <a:xfrm flipV="1">
            <a:off x="3548063" y="2439988"/>
            <a:ext cx="163512" cy="58737"/>
            <a:chOff x="2848" y="848"/>
            <a:chExt cx="140" cy="98"/>
          </a:xfrm>
        </p:grpSpPr>
        <p:sp>
          <p:nvSpPr>
            <p:cNvPr id="2328" name="Line 57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9" name="Line 57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0" name="Line 57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4" name="Oval 577"/>
          <p:cNvSpPr>
            <a:spLocks noChangeArrowheads="1"/>
          </p:cNvSpPr>
          <p:nvPr/>
        </p:nvSpPr>
        <p:spPr bwMode="auto">
          <a:xfrm>
            <a:off x="3557588" y="284638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Line 578"/>
          <p:cNvSpPr>
            <a:spLocks noChangeShapeType="1"/>
          </p:cNvSpPr>
          <p:nvPr/>
        </p:nvSpPr>
        <p:spPr bwMode="auto">
          <a:xfrm>
            <a:off x="3557588" y="2838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6" name="Line 579"/>
          <p:cNvSpPr>
            <a:spLocks noChangeShapeType="1"/>
          </p:cNvSpPr>
          <p:nvPr/>
        </p:nvSpPr>
        <p:spPr bwMode="auto">
          <a:xfrm>
            <a:off x="3916363" y="283845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Rectangle 580"/>
          <p:cNvSpPr>
            <a:spLocks noChangeArrowheads="1"/>
          </p:cNvSpPr>
          <p:nvPr/>
        </p:nvSpPr>
        <p:spPr bwMode="auto">
          <a:xfrm>
            <a:off x="3557588" y="283845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18" name="Oval 581"/>
          <p:cNvSpPr>
            <a:spLocks noChangeArrowheads="1"/>
          </p:cNvSpPr>
          <p:nvPr/>
        </p:nvSpPr>
        <p:spPr bwMode="auto">
          <a:xfrm>
            <a:off x="3554413" y="277018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582"/>
          <p:cNvGrpSpPr>
            <a:grpSpLocks/>
          </p:cNvGrpSpPr>
          <p:nvPr/>
        </p:nvGrpSpPr>
        <p:grpSpPr bwMode="auto">
          <a:xfrm>
            <a:off x="3640138" y="2794000"/>
            <a:ext cx="179387" cy="65088"/>
            <a:chOff x="2848" y="848"/>
            <a:chExt cx="140" cy="98"/>
          </a:xfrm>
        </p:grpSpPr>
        <p:sp>
          <p:nvSpPr>
            <p:cNvPr id="2325" name="Line 5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6" name="Line 5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7" name="Line 5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586"/>
          <p:cNvGrpSpPr>
            <a:grpSpLocks/>
          </p:cNvGrpSpPr>
          <p:nvPr/>
        </p:nvGrpSpPr>
        <p:grpSpPr bwMode="auto">
          <a:xfrm flipV="1">
            <a:off x="3640138" y="2794000"/>
            <a:ext cx="179387" cy="65088"/>
            <a:chOff x="2848" y="848"/>
            <a:chExt cx="140" cy="98"/>
          </a:xfrm>
        </p:grpSpPr>
        <p:sp>
          <p:nvSpPr>
            <p:cNvPr id="2322" name="Line 58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3" name="Line 58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" name="Line 58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1" name="Oval 590"/>
          <p:cNvSpPr>
            <a:spLocks noChangeArrowheads="1"/>
          </p:cNvSpPr>
          <p:nvPr/>
        </p:nvSpPr>
        <p:spPr bwMode="auto">
          <a:xfrm>
            <a:off x="2147888" y="258127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Line 591"/>
          <p:cNvSpPr>
            <a:spLocks noChangeShapeType="1"/>
          </p:cNvSpPr>
          <p:nvPr/>
        </p:nvSpPr>
        <p:spPr bwMode="auto">
          <a:xfrm>
            <a:off x="2147888" y="25733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Line 592"/>
          <p:cNvSpPr>
            <a:spLocks noChangeShapeType="1"/>
          </p:cNvSpPr>
          <p:nvPr/>
        </p:nvSpPr>
        <p:spPr bwMode="auto">
          <a:xfrm>
            <a:off x="2493963" y="25733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4" name="Rectangle 593"/>
          <p:cNvSpPr>
            <a:spLocks noChangeArrowheads="1"/>
          </p:cNvSpPr>
          <p:nvPr/>
        </p:nvSpPr>
        <p:spPr bwMode="auto">
          <a:xfrm>
            <a:off x="2147888" y="257333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25" name="Oval 594"/>
          <p:cNvSpPr>
            <a:spLocks noChangeArrowheads="1"/>
          </p:cNvSpPr>
          <p:nvPr/>
        </p:nvSpPr>
        <p:spPr bwMode="auto">
          <a:xfrm>
            <a:off x="2144713" y="250983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595"/>
          <p:cNvGrpSpPr>
            <a:grpSpLocks/>
          </p:cNvGrpSpPr>
          <p:nvPr/>
        </p:nvGrpSpPr>
        <p:grpSpPr bwMode="auto">
          <a:xfrm>
            <a:off x="2228850" y="2532063"/>
            <a:ext cx="171450" cy="60325"/>
            <a:chOff x="2848" y="848"/>
            <a:chExt cx="140" cy="98"/>
          </a:xfrm>
        </p:grpSpPr>
        <p:sp>
          <p:nvSpPr>
            <p:cNvPr id="2319" name="Line 5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0" name="Line 5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1" name="Line 5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599"/>
          <p:cNvGrpSpPr>
            <a:grpSpLocks/>
          </p:cNvGrpSpPr>
          <p:nvPr/>
        </p:nvGrpSpPr>
        <p:grpSpPr bwMode="auto">
          <a:xfrm flipV="1">
            <a:off x="2228850" y="2532063"/>
            <a:ext cx="171450" cy="58737"/>
            <a:chOff x="2848" y="848"/>
            <a:chExt cx="140" cy="98"/>
          </a:xfrm>
        </p:grpSpPr>
        <p:sp>
          <p:nvSpPr>
            <p:cNvPr id="2316" name="Line 60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7" name="Line 60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8" name="Line 60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28" name="Oval 603"/>
          <p:cNvSpPr>
            <a:spLocks noChangeArrowheads="1"/>
          </p:cNvSpPr>
          <p:nvPr/>
        </p:nvSpPr>
        <p:spPr bwMode="auto">
          <a:xfrm>
            <a:off x="1841500" y="373062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29" name="Line 604"/>
          <p:cNvSpPr>
            <a:spLocks noChangeShapeType="1"/>
          </p:cNvSpPr>
          <p:nvPr/>
        </p:nvSpPr>
        <p:spPr bwMode="auto">
          <a:xfrm>
            <a:off x="1841500" y="37226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0" name="Line 605"/>
          <p:cNvSpPr>
            <a:spLocks noChangeShapeType="1"/>
          </p:cNvSpPr>
          <p:nvPr/>
        </p:nvSpPr>
        <p:spPr bwMode="auto">
          <a:xfrm>
            <a:off x="2187575" y="37226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31" name="Rectangle 606"/>
          <p:cNvSpPr>
            <a:spLocks noChangeArrowheads="1"/>
          </p:cNvSpPr>
          <p:nvPr/>
        </p:nvSpPr>
        <p:spPr bwMode="auto">
          <a:xfrm>
            <a:off x="1841500" y="372268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132" name="Oval 607"/>
          <p:cNvSpPr>
            <a:spLocks noChangeArrowheads="1"/>
          </p:cNvSpPr>
          <p:nvPr/>
        </p:nvSpPr>
        <p:spPr bwMode="auto">
          <a:xfrm>
            <a:off x="1838325" y="365918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608"/>
          <p:cNvGrpSpPr>
            <a:grpSpLocks/>
          </p:cNvGrpSpPr>
          <p:nvPr/>
        </p:nvGrpSpPr>
        <p:grpSpPr bwMode="auto">
          <a:xfrm>
            <a:off x="1922463" y="3681413"/>
            <a:ext cx="171450" cy="60325"/>
            <a:chOff x="2848" y="848"/>
            <a:chExt cx="140" cy="98"/>
          </a:xfrm>
        </p:grpSpPr>
        <p:sp>
          <p:nvSpPr>
            <p:cNvPr id="2313" name="Line 6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" name="Line 6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5" name="Line 6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612"/>
          <p:cNvGrpSpPr>
            <a:grpSpLocks/>
          </p:cNvGrpSpPr>
          <p:nvPr/>
        </p:nvGrpSpPr>
        <p:grpSpPr bwMode="auto">
          <a:xfrm flipV="1">
            <a:off x="1922463" y="3681413"/>
            <a:ext cx="171450" cy="58737"/>
            <a:chOff x="2848" y="848"/>
            <a:chExt cx="140" cy="98"/>
          </a:xfrm>
        </p:grpSpPr>
        <p:sp>
          <p:nvSpPr>
            <p:cNvPr id="2310" name="Line 61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1" name="Line 61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2" name="Line 61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5" name="Line 616"/>
          <p:cNvSpPr>
            <a:spLocks noChangeShapeType="1"/>
          </p:cNvSpPr>
          <p:nvPr/>
        </p:nvSpPr>
        <p:spPr bwMode="auto">
          <a:xfrm flipV="1">
            <a:off x="3040063" y="4087813"/>
            <a:ext cx="227012" cy="4365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6" name="Line 617"/>
          <p:cNvSpPr>
            <a:spLocks noChangeShapeType="1"/>
          </p:cNvSpPr>
          <p:nvPr/>
        </p:nvSpPr>
        <p:spPr bwMode="auto">
          <a:xfrm>
            <a:off x="3163888" y="3825875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7" name="Line 618"/>
          <p:cNvSpPr>
            <a:spLocks noChangeShapeType="1"/>
          </p:cNvSpPr>
          <p:nvPr/>
        </p:nvSpPr>
        <p:spPr bwMode="auto">
          <a:xfrm>
            <a:off x="3260725" y="3746500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Line 619"/>
          <p:cNvSpPr>
            <a:spLocks noChangeShapeType="1"/>
          </p:cNvSpPr>
          <p:nvPr/>
        </p:nvSpPr>
        <p:spPr bwMode="auto">
          <a:xfrm flipV="1">
            <a:off x="3497263" y="3832225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9" name="Line 620"/>
          <p:cNvSpPr>
            <a:spLocks noChangeShapeType="1"/>
          </p:cNvSpPr>
          <p:nvPr/>
        </p:nvSpPr>
        <p:spPr bwMode="auto">
          <a:xfrm>
            <a:off x="2195513" y="3752850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0" name="Line 621"/>
          <p:cNvSpPr>
            <a:spLocks noChangeShapeType="1"/>
          </p:cNvSpPr>
          <p:nvPr/>
        </p:nvSpPr>
        <p:spPr bwMode="auto">
          <a:xfrm>
            <a:off x="2490788" y="2600325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Line 622"/>
          <p:cNvSpPr>
            <a:spLocks noChangeShapeType="1"/>
          </p:cNvSpPr>
          <p:nvPr/>
        </p:nvSpPr>
        <p:spPr bwMode="auto">
          <a:xfrm>
            <a:off x="2057400" y="2428875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Freeform 623"/>
          <p:cNvSpPr>
            <a:spLocks/>
          </p:cNvSpPr>
          <p:nvPr/>
        </p:nvSpPr>
        <p:spPr bwMode="auto">
          <a:xfrm>
            <a:off x="1377950" y="4435475"/>
            <a:ext cx="2979738" cy="1455738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Line 624"/>
          <p:cNvSpPr>
            <a:spLocks noChangeShapeType="1"/>
          </p:cNvSpPr>
          <p:nvPr/>
        </p:nvSpPr>
        <p:spPr bwMode="auto">
          <a:xfrm rot="-5400000">
            <a:off x="3613150" y="5172076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4" name="Line 625"/>
          <p:cNvSpPr>
            <a:spLocks noChangeShapeType="1"/>
          </p:cNvSpPr>
          <p:nvPr/>
        </p:nvSpPr>
        <p:spPr bwMode="auto">
          <a:xfrm rot="5400000" flipV="1">
            <a:off x="3759200" y="5453063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45" name="Line 626"/>
          <p:cNvSpPr>
            <a:spLocks noChangeShapeType="1"/>
          </p:cNvSpPr>
          <p:nvPr/>
        </p:nvSpPr>
        <p:spPr bwMode="auto">
          <a:xfrm rot="-5400000">
            <a:off x="3944938" y="5129213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627"/>
          <p:cNvGrpSpPr>
            <a:grpSpLocks/>
          </p:cNvGrpSpPr>
          <p:nvPr/>
        </p:nvGrpSpPr>
        <p:grpSpPr bwMode="auto">
          <a:xfrm>
            <a:off x="3524250" y="4838700"/>
            <a:ext cx="501650" cy="234950"/>
            <a:chOff x="4701" y="2996"/>
            <a:chExt cx="316" cy="148"/>
          </a:xfrm>
        </p:grpSpPr>
        <p:sp>
          <p:nvSpPr>
            <p:cNvPr id="2297" name="Oval 62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8" name="Line 62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9" name="Line 63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0" name="Rectangle 63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301" name="Oval 63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633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307" name="Line 63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8" name="Line 63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9" name="Line 63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637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304" name="Line 63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" name="Line 63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6" name="Line 64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641"/>
          <p:cNvGrpSpPr>
            <a:grpSpLocks/>
          </p:cNvGrpSpPr>
          <p:nvPr/>
        </p:nvGrpSpPr>
        <p:grpSpPr bwMode="auto">
          <a:xfrm>
            <a:off x="2708275" y="4562475"/>
            <a:ext cx="501650" cy="234950"/>
            <a:chOff x="3600" y="219"/>
            <a:chExt cx="360" cy="175"/>
          </a:xfrm>
        </p:grpSpPr>
        <p:sp>
          <p:nvSpPr>
            <p:cNvPr id="2284" name="Oval 64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5" name="Line 64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6" name="Line 64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7" name="Rectangle 64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88" name="Oval 64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64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94" name="Line 6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5" name="Line 6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6" name="Line 6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65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91" name="Line 6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2" name="Line 6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3" name="Line 6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655"/>
          <p:cNvGrpSpPr>
            <a:grpSpLocks/>
          </p:cNvGrpSpPr>
          <p:nvPr/>
        </p:nvGrpSpPr>
        <p:grpSpPr bwMode="auto">
          <a:xfrm>
            <a:off x="2043113" y="4867275"/>
            <a:ext cx="501650" cy="234950"/>
            <a:chOff x="3600" y="219"/>
            <a:chExt cx="360" cy="175"/>
          </a:xfrm>
        </p:grpSpPr>
        <p:sp>
          <p:nvSpPr>
            <p:cNvPr id="2271" name="Oval 65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2" name="Line 65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" name="Line 65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4" name="Rectangle 65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75" name="Oval 66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23" name="Group 66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81" name="Line 6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2" name="Line 6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3" name="Line 6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24" name="Group 66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78" name="Line 6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9" name="Line 6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0" name="Line 6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49" name="Line 669"/>
          <p:cNvSpPr>
            <a:spLocks noChangeShapeType="1"/>
          </p:cNvSpPr>
          <p:nvPr/>
        </p:nvSpPr>
        <p:spPr bwMode="auto">
          <a:xfrm>
            <a:off x="3157538" y="4773613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Line 670"/>
          <p:cNvSpPr>
            <a:spLocks noChangeShapeType="1"/>
          </p:cNvSpPr>
          <p:nvPr/>
        </p:nvSpPr>
        <p:spPr bwMode="auto">
          <a:xfrm flipV="1">
            <a:off x="2505075" y="4786313"/>
            <a:ext cx="277813" cy="109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" name="Line 671"/>
          <p:cNvSpPr>
            <a:spLocks noChangeShapeType="1"/>
          </p:cNvSpPr>
          <p:nvPr/>
        </p:nvSpPr>
        <p:spPr bwMode="auto">
          <a:xfrm flipV="1">
            <a:off x="2547938" y="4989513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" name="Line 672"/>
          <p:cNvSpPr>
            <a:spLocks noChangeShapeType="1"/>
          </p:cNvSpPr>
          <p:nvPr/>
        </p:nvSpPr>
        <p:spPr bwMode="auto">
          <a:xfrm flipH="1">
            <a:off x="1843088" y="4735513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" name="Line 673"/>
          <p:cNvSpPr>
            <a:spLocks noChangeShapeType="1"/>
          </p:cNvSpPr>
          <p:nvPr/>
        </p:nvSpPr>
        <p:spPr bwMode="auto">
          <a:xfrm>
            <a:off x="1868488" y="4786313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" name="Line 674"/>
          <p:cNvSpPr>
            <a:spLocks noChangeShapeType="1"/>
          </p:cNvSpPr>
          <p:nvPr/>
        </p:nvSpPr>
        <p:spPr bwMode="auto">
          <a:xfrm>
            <a:off x="1728788" y="5122863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" name="Line 675"/>
          <p:cNvSpPr>
            <a:spLocks noChangeShapeType="1"/>
          </p:cNvSpPr>
          <p:nvPr/>
        </p:nvSpPr>
        <p:spPr bwMode="auto">
          <a:xfrm>
            <a:off x="1981200" y="5202238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" name="Line 676"/>
          <p:cNvSpPr>
            <a:spLocks noChangeShapeType="1"/>
          </p:cNvSpPr>
          <p:nvPr/>
        </p:nvSpPr>
        <p:spPr bwMode="auto">
          <a:xfrm flipH="1">
            <a:off x="2220913" y="5110163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Line 677"/>
          <p:cNvSpPr>
            <a:spLocks noChangeShapeType="1"/>
          </p:cNvSpPr>
          <p:nvPr/>
        </p:nvSpPr>
        <p:spPr bwMode="auto">
          <a:xfrm>
            <a:off x="2033588" y="5199063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" name="Line 678"/>
          <p:cNvSpPr>
            <a:spLocks noChangeShapeType="1"/>
          </p:cNvSpPr>
          <p:nvPr/>
        </p:nvSpPr>
        <p:spPr bwMode="auto">
          <a:xfrm flipH="1" flipV="1">
            <a:off x="2430463" y="5207000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Line 679"/>
          <p:cNvSpPr>
            <a:spLocks noChangeShapeType="1"/>
          </p:cNvSpPr>
          <p:nvPr/>
        </p:nvSpPr>
        <p:spPr bwMode="auto">
          <a:xfrm>
            <a:off x="2511425" y="5065713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" name="Line 680"/>
          <p:cNvSpPr>
            <a:spLocks noChangeShapeType="1"/>
          </p:cNvSpPr>
          <p:nvPr/>
        </p:nvSpPr>
        <p:spPr bwMode="auto">
          <a:xfrm>
            <a:off x="1960563" y="5000625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36" name="Group 681"/>
          <p:cNvGrpSpPr>
            <a:grpSpLocks/>
          </p:cNvGrpSpPr>
          <p:nvPr/>
        </p:nvGrpSpPr>
        <p:grpSpPr bwMode="auto">
          <a:xfrm>
            <a:off x="1146175" y="1760538"/>
            <a:ext cx="3021013" cy="3981450"/>
            <a:chOff x="-1203" y="1352"/>
            <a:chExt cx="1903" cy="2508"/>
          </a:xfrm>
        </p:grpSpPr>
        <p:grpSp>
          <p:nvGrpSpPr>
            <p:cNvPr id="2237" name="Group 682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2268" name="Picture 683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69" name="Line 684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" name="Line 685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245" name="Picture 686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244" name="Group 687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2061" name="Object 68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02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2" name="Object 68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03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46" name="Group 690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2059" name="Object 69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04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60" name="Object 69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05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050" name="Object 693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6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47" name="Group 694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2260" name="AutoShape 695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" name="Rectangle 696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" name="Rectangle 697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3" name="AutoShape 698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4" name="Line 699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5" name="Line 700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6" name="Rectangle 701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7" name="Rectangle 702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051" name="Object 703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7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2" name="Object 704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8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705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9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706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0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48" name="Group 707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2057" name="Object 708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1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8" name="Object 709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2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49" name="Group 710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2055" name="Object 711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3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56" name="Object 712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4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250" name="Group 713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2252" name="AutoShape 71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" name="Rectangle 71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" name="Rectangle 71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" name="AutoShape 71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" name="Line 71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" name="Line 71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" name="Rectangle 72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" name="Rectangle 72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2" name="Line 722"/>
          <p:cNvSpPr>
            <a:spLocks noChangeShapeType="1"/>
          </p:cNvSpPr>
          <p:nvPr/>
        </p:nvSpPr>
        <p:spPr bwMode="auto">
          <a:xfrm flipH="1">
            <a:off x="2049463" y="3522663"/>
            <a:ext cx="3175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" name="Line 723"/>
          <p:cNvSpPr>
            <a:spLocks noChangeShapeType="1"/>
          </p:cNvSpPr>
          <p:nvPr/>
        </p:nvSpPr>
        <p:spPr bwMode="auto">
          <a:xfrm flipV="1">
            <a:off x="3346450" y="2505075"/>
            <a:ext cx="123825" cy="87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4" name="Line 724"/>
          <p:cNvSpPr>
            <a:spLocks noChangeShapeType="1"/>
          </p:cNvSpPr>
          <p:nvPr/>
        </p:nvSpPr>
        <p:spPr bwMode="auto">
          <a:xfrm>
            <a:off x="3173413" y="2678113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5" name="Line 725"/>
          <p:cNvSpPr>
            <a:spLocks noChangeShapeType="1"/>
          </p:cNvSpPr>
          <p:nvPr/>
        </p:nvSpPr>
        <p:spPr bwMode="auto">
          <a:xfrm flipV="1">
            <a:off x="3357563" y="2574925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6" name="Line 726"/>
          <p:cNvSpPr>
            <a:spLocks noChangeShapeType="1"/>
          </p:cNvSpPr>
          <p:nvPr/>
        </p:nvSpPr>
        <p:spPr bwMode="auto">
          <a:xfrm>
            <a:off x="3709988" y="2573338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" name="Line 727"/>
          <p:cNvSpPr>
            <a:spLocks noChangeShapeType="1"/>
          </p:cNvSpPr>
          <p:nvPr/>
        </p:nvSpPr>
        <p:spPr bwMode="auto">
          <a:xfrm>
            <a:off x="3363913" y="2879725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8" name="Line 728"/>
          <p:cNvSpPr>
            <a:spLocks noChangeShapeType="1"/>
          </p:cNvSpPr>
          <p:nvPr/>
        </p:nvSpPr>
        <p:spPr bwMode="auto">
          <a:xfrm flipV="1">
            <a:off x="1658938" y="3746500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9" name="Line 729"/>
          <p:cNvSpPr>
            <a:spLocks noChangeShapeType="1"/>
          </p:cNvSpPr>
          <p:nvPr/>
        </p:nvSpPr>
        <p:spPr bwMode="auto">
          <a:xfrm flipV="1">
            <a:off x="3778250" y="2273300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0" name="Line 730"/>
          <p:cNvSpPr>
            <a:spLocks noChangeShapeType="1"/>
          </p:cNvSpPr>
          <p:nvPr/>
        </p:nvSpPr>
        <p:spPr bwMode="auto">
          <a:xfrm>
            <a:off x="3917950" y="2870200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" name="Line 731"/>
          <p:cNvSpPr>
            <a:spLocks noChangeShapeType="1"/>
          </p:cNvSpPr>
          <p:nvPr/>
        </p:nvSpPr>
        <p:spPr bwMode="auto">
          <a:xfrm flipH="1">
            <a:off x="3063875" y="2946400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2" name="Line 732"/>
          <p:cNvSpPr>
            <a:spLocks noChangeShapeType="1"/>
          </p:cNvSpPr>
          <p:nvPr/>
        </p:nvSpPr>
        <p:spPr bwMode="auto">
          <a:xfrm flipH="1">
            <a:off x="3654425" y="2946400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251" name="Group 733"/>
          <p:cNvGrpSpPr>
            <a:grpSpLocks/>
          </p:cNvGrpSpPr>
          <p:nvPr/>
        </p:nvGrpSpPr>
        <p:grpSpPr bwMode="auto">
          <a:xfrm>
            <a:off x="2706688" y="4564063"/>
            <a:ext cx="501650" cy="234950"/>
            <a:chOff x="4701" y="2996"/>
            <a:chExt cx="316" cy="148"/>
          </a:xfrm>
        </p:grpSpPr>
        <p:sp>
          <p:nvSpPr>
            <p:cNvPr id="2231" name="Oval 734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" name="Line 735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3" name="Line 736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4" name="Rectangle 737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35" name="Oval 738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76" name="Group 739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241" name="Line 7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2" name="Line 7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3" name="Line 7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77" name="Group 743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238" name="Line 7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9" name="Line 7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0" name="Line 7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89" name="Group 747"/>
          <p:cNvGrpSpPr>
            <a:grpSpLocks/>
          </p:cNvGrpSpPr>
          <p:nvPr/>
        </p:nvGrpSpPr>
        <p:grpSpPr bwMode="auto">
          <a:xfrm>
            <a:off x="2041525" y="4865688"/>
            <a:ext cx="501650" cy="234950"/>
            <a:chOff x="4701" y="2996"/>
            <a:chExt cx="316" cy="148"/>
          </a:xfrm>
        </p:grpSpPr>
        <p:sp>
          <p:nvSpPr>
            <p:cNvPr id="2218" name="Oval 748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9" name="Line 749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0" name="Line 750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1" name="Rectangle 751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2222" name="Oval 752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90" name="Group 753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2228" name="Line 7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9" name="Line 7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30" name="Line 7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02" name="Group 757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2225" name="Line 7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6" name="Line 7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7" name="Line 7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03" name="Group 761"/>
          <p:cNvGrpSpPr>
            <a:grpSpLocks/>
          </p:cNvGrpSpPr>
          <p:nvPr/>
        </p:nvGrpSpPr>
        <p:grpSpPr bwMode="auto">
          <a:xfrm>
            <a:off x="2871788" y="5051425"/>
            <a:ext cx="290512" cy="404813"/>
            <a:chOff x="4290" y="3130"/>
            <a:chExt cx="183" cy="255"/>
          </a:xfrm>
        </p:grpSpPr>
        <p:pic>
          <p:nvPicPr>
            <p:cNvPr id="2200" name="Picture 762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201" name="Freeform 763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764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765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766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767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768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769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770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771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772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773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774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3" name="Freeform 775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776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777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778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779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79" name="Group 780"/>
          <p:cNvGrpSpPr>
            <a:grpSpLocks/>
          </p:cNvGrpSpPr>
          <p:nvPr/>
        </p:nvGrpSpPr>
        <p:grpSpPr bwMode="auto">
          <a:xfrm>
            <a:off x="1428750" y="3513138"/>
            <a:ext cx="290513" cy="404812"/>
            <a:chOff x="4290" y="3130"/>
            <a:chExt cx="183" cy="255"/>
          </a:xfrm>
        </p:grpSpPr>
        <p:pic>
          <p:nvPicPr>
            <p:cNvPr id="2182" name="Picture 781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183" name="Freeform 782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783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784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785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786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787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788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789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Freeform 790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791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792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793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794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795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796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797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798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80" name="Group 799"/>
          <p:cNvGrpSpPr>
            <a:grpSpLocks/>
          </p:cNvGrpSpPr>
          <p:nvPr/>
        </p:nvGrpSpPr>
        <p:grpSpPr bwMode="auto">
          <a:xfrm>
            <a:off x="600075" y="2157413"/>
            <a:ext cx="3349625" cy="3265487"/>
            <a:chOff x="2859" y="1307"/>
            <a:chExt cx="2110" cy="2057"/>
          </a:xfrm>
        </p:grpSpPr>
        <p:sp>
          <p:nvSpPr>
            <p:cNvPr id="2178" name="Line 800"/>
            <p:cNvSpPr>
              <a:spLocks noChangeShapeType="1"/>
            </p:cNvSpPr>
            <p:nvPr/>
          </p:nvSpPr>
          <p:spPr bwMode="auto">
            <a:xfrm>
              <a:off x="4092" y="1307"/>
              <a:ext cx="877" cy="1762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Line 801"/>
            <p:cNvSpPr>
              <a:spLocks noChangeShapeType="1"/>
            </p:cNvSpPr>
            <p:nvPr/>
          </p:nvSpPr>
          <p:spPr bwMode="auto">
            <a:xfrm>
              <a:off x="3466" y="2211"/>
              <a:ext cx="1487" cy="1014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Line 802"/>
            <p:cNvSpPr>
              <a:spLocks noChangeShapeType="1"/>
            </p:cNvSpPr>
            <p:nvPr/>
          </p:nvSpPr>
          <p:spPr bwMode="auto">
            <a:xfrm>
              <a:off x="3657" y="3158"/>
              <a:ext cx="1014" cy="206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Text Box 803"/>
            <p:cNvSpPr txBox="1">
              <a:spLocks noChangeArrowheads="1"/>
            </p:cNvSpPr>
            <p:nvPr/>
          </p:nvSpPr>
          <p:spPr bwMode="auto">
            <a:xfrm>
              <a:off x="2859" y="2510"/>
              <a:ext cx="111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b="1" dirty="0">
                  <a:solidFill>
                    <a:srgbClr val="800000"/>
                  </a:solidFill>
                </a:rPr>
                <a:t>client/server</a:t>
              </a:r>
            </a:p>
          </p:txBody>
        </p:sp>
      </p:grpSp>
      <p:sp>
        <p:nvSpPr>
          <p:cNvPr id="348" name="Title 1"/>
          <p:cNvSpPr>
            <a:spLocks noGrp="1"/>
          </p:cNvSpPr>
          <p:nvPr>
            <p:ph type="title"/>
          </p:nvPr>
        </p:nvSpPr>
        <p:spPr>
          <a:xfrm>
            <a:off x="533400" y="-100013"/>
            <a:ext cx="7772400" cy="1143001"/>
          </a:xfrm>
        </p:spPr>
        <p:txBody>
          <a:bodyPr/>
          <a:lstStyle/>
          <a:p>
            <a:r>
              <a:rPr lang="en-US" dirty="0" smtClean="0"/>
              <a:t>Client-Server Architecture</a:t>
            </a:r>
            <a:endParaRPr lang="en-US" dirty="0"/>
          </a:p>
        </p:txBody>
      </p:sp>
      <p:sp>
        <p:nvSpPr>
          <p:cNvPr id="34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solidFill>
                  <a:srgbClr val="8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45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-171400"/>
            <a:ext cx="8785225" cy="1368896"/>
          </a:xfrm>
        </p:spPr>
        <p:txBody>
          <a:bodyPr/>
          <a:lstStyle/>
          <a:p>
            <a:r>
              <a:rPr lang="en-US" sz="3600" dirty="0" smtClean="0"/>
              <a:t>Server Example:</a:t>
            </a:r>
            <a:r>
              <a:rPr lang="en-US" dirty="0"/>
              <a:t> </a:t>
            </a:r>
            <a:r>
              <a:rPr lang="en-US" sz="3600" dirty="0" smtClean="0"/>
              <a:t>Google Data Centers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178024"/>
            <a:ext cx="8964488" cy="4267200"/>
          </a:xfrm>
        </p:spPr>
        <p:txBody>
          <a:bodyPr/>
          <a:lstStyle/>
          <a:p>
            <a:r>
              <a:rPr lang="en-US" sz="2800" dirty="0" smtClean="0"/>
              <a:t>Estimated cost: $600M</a:t>
            </a:r>
          </a:p>
          <a:p>
            <a:r>
              <a:rPr lang="en-US" sz="2800" dirty="0" smtClean="0"/>
              <a:t>Google spent $2.4B in 2007 on new data centers</a:t>
            </a:r>
          </a:p>
          <a:p>
            <a:r>
              <a:rPr lang="en-US" sz="2800" dirty="0" smtClean="0"/>
              <a:t>Each data center uses 50-100 megawatts of power.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Google's data center in Oreg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12976"/>
            <a:ext cx="7458559" cy="2933701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-99392"/>
            <a:ext cx="7772400" cy="1143000"/>
          </a:xfrm>
        </p:spPr>
        <p:txBody>
          <a:bodyPr/>
          <a:lstStyle/>
          <a:p>
            <a:r>
              <a:rPr lang="en-US" dirty="0" smtClean="0"/>
              <a:t>Pure P2P Architecture</a:t>
            </a:r>
          </a:p>
        </p:txBody>
      </p:sp>
      <p:sp>
        <p:nvSpPr>
          <p:cNvPr id="309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268760"/>
            <a:ext cx="4049713" cy="4648200"/>
          </a:xfrm>
        </p:spPr>
        <p:txBody>
          <a:bodyPr/>
          <a:lstStyle/>
          <a:p>
            <a:r>
              <a:rPr lang="en-US" sz="2400" i="1" dirty="0" smtClean="0"/>
              <a:t>no</a:t>
            </a:r>
            <a:r>
              <a:rPr lang="en-US" sz="2400" dirty="0" smtClean="0"/>
              <a:t> always-on server</a:t>
            </a:r>
          </a:p>
          <a:p>
            <a:r>
              <a:rPr lang="en-US" sz="2400" dirty="0" smtClean="0"/>
              <a:t>arbitrary end systems directly communicate</a:t>
            </a:r>
          </a:p>
          <a:p>
            <a:r>
              <a:rPr lang="en-US" sz="2400" dirty="0" smtClean="0"/>
              <a:t>peers are intermittently connected and change IP addresses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Highly scalable but difficult to manage</a:t>
            </a:r>
          </a:p>
          <a:p>
            <a:endParaRPr lang="en-US" sz="2400" dirty="0" smtClean="0"/>
          </a:p>
        </p:txBody>
      </p:sp>
      <p:sp>
        <p:nvSpPr>
          <p:cNvPr id="3091" name="Freeform 691"/>
          <p:cNvSpPr>
            <a:spLocks/>
          </p:cNvSpPr>
          <p:nvPr/>
        </p:nvSpPr>
        <p:spPr bwMode="auto">
          <a:xfrm>
            <a:off x="6710363" y="3457575"/>
            <a:ext cx="1314450" cy="674688"/>
          </a:xfrm>
          <a:custGeom>
            <a:avLst/>
            <a:gdLst>
              <a:gd name="T0" fmla="*/ 382 w 828"/>
              <a:gd name="T1" fmla="*/ 30 h 425"/>
              <a:gd name="T2" fmla="*/ 370 w 828"/>
              <a:gd name="T3" fmla="*/ 30 h 425"/>
              <a:gd name="T4" fmla="*/ 126 w 828"/>
              <a:gd name="T5" fmla="*/ 32 h 425"/>
              <a:gd name="T6" fmla="*/ 6 w 828"/>
              <a:gd name="T7" fmla="*/ 126 h 425"/>
              <a:gd name="T8" fmla="*/ 92 w 828"/>
              <a:gd name="T9" fmla="*/ 274 h 425"/>
              <a:gd name="T10" fmla="*/ 292 w 828"/>
              <a:gd name="T11" fmla="*/ 384 h 425"/>
              <a:gd name="T12" fmla="*/ 540 w 828"/>
              <a:gd name="T13" fmla="*/ 416 h 425"/>
              <a:gd name="T14" fmla="*/ 698 w 828"/>
              <a:gd name="T15" fmla="*/ 330 h 425"/>
              <a:gd name="T16" fmla="*/ 776 w 828"/>
              <a:gd name="T17" fmla="*/ 170 h 425"/>
              <a:gd name="T18" fmla="*/ 792 w 828"/>
              <a:gd name="T19" fmla="*/ 22 h 425"/>
              <a:gd name="T20" fmla="*/ 560 w 828"/>
              <a:gd name="T21" fmla="*/ 38 h 425"/>
              <a:gd name="T22" fmla="*/ 382 w 828"/>
              <a:gd name="T23" fmla="*/ 30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Freeform 692"/>
          <p:cNvSpPr>
            <a:spLocks/>
          </p:cNvSpPr>
          <p:nvPr/>
        </p:nvSpPr>
        <p:spPr bwMode="auto">
          <a:xfrm>
            <a:off x="6729413" y="1931988"/>
            <a:ext cx="1730375" cy="1044575"/>
          </a:xfrm>
          <a:custGeom>
            <a:avLst/>
            <a:gdLst>
              <a:gd name="T0" fmla="*/ 424 w 765"/>
              <a:gd name="T1" fmla="*/ 10 h 459"/>
              <a:gd name="T2" fmla="*/ 288 w 765"/>
              <a:gd name="T3" fmla="*/ 70 h 459"/>
              <a:gd name="T4" fmla="*/ 96 w 765"/>
              <a:gd name="T5" fmla="*/ 100 h 459"/>
              <a:gd name="T6" fmla="*/ 14 w 765"/>
              <a:gd name="T7" fmla="*/ 336 h 459"/>
              <a:gd name="T8" fmla="*/ 180 w 765"/>
              <a:gd name="T9" fmla="*/ 444 h 459"/>
              <a:gd name="T10" fmla="*/ 346 w 765"/>
              <a:gd name="T11" fmla="*/ 426 h 459"/>
              <a:gd name="T12" fmla="*/ 584 w 765"/>
              <a:gd name="T13" fmla="*/ 444 h 459"/>
              <a:gd name="T14" fmla="*/ 698 w 765"/>
              <a:gd name="T15" fmla="*/ 434 h 459"/>
              <a:gd name="T16" fmla="*/ 752 w 765"/>
              <a:gd name="T17" fmla="*/ 372 h 459"/>
              <a:gd name="T18" fmla="*/ 750 w 765"/>
              <a:gd name="T19" fmla="*/ 158 h 459"/>
              <a:gd name="T20" fmla="*/ 662 w 765"/>
              <a:gd name="T21" fmla="*/ 34 h 459"/>
              <a:gd name="T22" fmla="*/ 424 w 765"/>
              <a:gd name="T23" fmla="*/ 10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Freeform 693"/>
          <p:cNvSpPr>
            <a:spLocks/>
          </p:cNvSpPr>
          <p:nvPr/>
        </p:nvSpPr>
        <p:spPr bwMode="auto">
          <a:xfrm>
            <a:off x="4989513" y="1639888"/>
            <a:ext cx="1644650" cy="1071562"/>
          </a:xfrm>
          <a:custGeom>
            <a:avLst/>
            <a:gdLst>
              <a:gd name="T0" fmla="*/ 648 w 1036"/>
              <a:gd name="T1" fmla="*/ 11 h 675"/>
              <a:gd name="T2" fmla="*/ 390 w 1036"/>
              <a:gd name="T3" fmla="*/ 53 h 675"/>
              <a:gd name="T4" fmla="*/ 206 w 1036"/>
              <a:gd name="T5" fmla="*/ 129 h 675"/>
              <a:gd name="T6" fmla="*/ 152 w 1036"/>
              <a:gd name="T7" fmla="*/ 229 h 675"/>
              <a:gd name="T8" fmla="*/ 22 w 1036"/>
              <a:gd name="T9" fmla="*/ 297 h 675"/>
              <a:gd name="T10" fmla="*/ 18 w 1036"/>
              <a:gd name="T11" fmla="*/ 459 h 675"/>
              <a:gd name="T12" fmla="*/ 132 w 1036"/>
              <a:gd name="T13" fmla="*/ 489 h 675"/>
              <a:gd name="T14" fmla="*/ 458 w 1036"/>
              <a:gd name="T15" fmla="*/ 489 h 675"/>
              <a:gd name="T16" fmla="*/ 598 w 1036"/>
              <a:gd name="T17" fmla="*/ 555 h 675"/>
              <a:gd name="T18" fmla="*/ 752 w 1036"/>
              <a:gd name="T19" fmla="*/ 657 h 675"/>
              <a:gd name="T20" fmla="*/ 870 w 1036"/>
              <a:gd name="T21" fmla="*/ 661 h 675"/>
              <a:gd name="T22" fmla="*/ 952 w 1036"/>
              <a:gd name="T23" fmla="*/ 603 h 675"/>
              <a:gd name="T24" fmla="*/ 992 w 1036"/>
              <a:gd name="T25" fmla="*/ 445 h 675"/>
              <a:gd name="T26" fmla="*/ 1018 w 1036"/>
              <a:gd name="T27" fmla="*/ 291 h 675"/>
              <a:gd name="T28" fmla="*/ 1022 w 1036"/>
              <a:gd name="T29" fmla="*/ 107 h 675"/>
              <a:gd name="T30" fmla="*/ 934 w 1036"/>
              <a:gd name="T31" fmla="*/ 17 h 675"/>
              <a:gd name="T32" fmla="*/ 776 w 1036"/>
              <a:gd name="T33" fmla="*/ 3 h 675"/>
              <a:gd name="T34" fmla="*/ 648 w 1036"/>
              <a:gd name="T35" fmla="*/ 11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94"/>
          <p:cNvGrpSpPr>
            <a:grpSpLocks/>
          </p:cNvGrpSpPr>
          <p:nvPr/>
        </p:nvGrpSpPr>
        <p:grpSpPr bwMode="auto">
          <a:xfrm>
            <a:off x="5076825" y="2974975"/>
            <a:ext cx="1458913" cy="933450"/>
            <a:chOff x="2889" y="1631"/>
            <a:chExt cx="980" cy="743"/>
          </a:xfrm>
        </p:grpSpPr>
        <p:sp>
          <p:nvSpPr>
            <p:cNvPr id="3418" name="Rectangle 695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9" name="AutoShape 696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697"/>
          <p:cNvGrpSpPr>
            <a:grpSpLocks/>
          </p:cNvGrpSpPr>
          <p:nvPr/>
        </p:nvGrpSpPr>
        <p:grpSpPr bwMode="auto">
          <a:xfrm>
            <a:off x="5778500" y="1831975"/>
            <a:ext cx="336550" cy="531813"/>
            <a:chOff x="3796" y="1043"/>
            <a:chExt cx="865" cy="1237"/>
          </a:xfrm>
        </p:grpSpPr>
        <p:sp>
          <p:nvSpPr>
            <p:cNvPr id="3388" name="Line 698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9" name="Line 699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0" name="Line 700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1" name="Line 701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2" name="Line 702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3" name="Line 703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4" name="Line 704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5" name="Line 705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6" name="Line 706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7" name="Line 707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8" name="Line 708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99" name="Line 709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0" name="Line 710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1" name="Line 711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02" name="Line 712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" name="Group 713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3414" name="Line 71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5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6" name="Line 71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7" name="Line 71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718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3410" name="Line 7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1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2" name="Line 7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13" name="Line 7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723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3406" name="Line 72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7" name="Line 72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8" name="Line 72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09" name="Line 72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3096" name="Oval 728"/>
          <p:cNvSpPr>
            <a:spLocks noChangeArrowheads="1"/>
          </p:cNvSpPr>
          <p:nvPr/>
        </p:nvSpPr>
        <p:spPr bwMode="auto">
          <a:xfrm>
            <a:off x="6835775" y="3652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Line 729"/>
          <p:cNvSpPr>
            <a:spLocks noChangeShapeType="1"/>
          </p:cNvSpPr>
          <p:nvPr/>
        </p:nvSpPr>
        <p:spPr bwMode="auto">
          <a:xfrm>
            <a:off x="6835775" y="3644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Line 730"/>
          <p:cNvSpPr>
            <a:spLocks noChangeShapeType="1"/>
          </p:cNvSpPr>
          <p:nvPr/>
        </p:nvSpPr>
        <p:spPr bwMode="auto">
          <a:xfrm>
            <a:off x="7194550" y="3644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731"/>
          <p:cNvSpPr>
            <a:spLocks noChangeArrowheads="1"/>
          </p:cNvSpPr>
          <p:nvPr/>
        </p:nvSpPr>
        <p:spPr bwMode="auto">
          <a:xfrm>
            <a:off x="6835775" y="3644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00" name="Oval 732"/>
          <p:cNvSpPr>
            <a:spLocks noChangeArrowheads="1"/>
          </p:cNvSpPr>
          <p:nvPr/>
        </p:nvSpPr>
        <p:spPr bwMode="auto">
          <a:xfrm>
            <a:off x="6832600" y="3576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33"/>
          <p:cNvGrpSpPr>
            <a:grpSpLocks/>
          </p:cNvGrpSpPr>
          <p:nvPr/>
        </p:nvGrpSpPr>
        <p:grpSpPr bwMode="auto">
          <a:xfrm>
            <a:off x="6918325" y="3600450"/>
            <a:ext cx="179388" cy="65088"/>
            <a:chOff x="2848" y="848"/>
            <a:chExt cx="140" cy="98"/>
          </a:xfrm>
        </p:grpSpPr>
        <p:sp>
          <p:nvSpPr>
            <p:cNvPr id="3385" name="Line 73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" name="Line 73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7" name="Line 73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37"/>
          <p:cNvGrpSpPr>
            <a:grpSpLocks/>
          </p:cNvGrpSpPr>
          <p:nvPr/>
        </p:nvGrpSpPr>
        <p:grpSpPr bwMode="auto">
          <a:xfrm flipV="1">
            <a:off x="6918325" y="3600450"/>
            <a:ext cx="179388" cy="65088"/>
            <a:chOff x="2848" y="848"/>
            <a:chExt cx="140" cy="98"/>
          </a:xfrm>
        </p:grpSpPr>
        <p:sp>
          <p:nvSpPr>
            <p:cNvPr id="3382" name="Line 73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" name="Line 73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" name="Line 74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03" name="Oval 741"/>
          <p:cNvSpPr>
            <a:spLocks noChangeArrowheads="1"/>
          </p:cNvSpPr>
          <p:nvPr/>
        </p:nvSpPr>
        <p:spPr bwMode="auto">
          <a:xfrm>
            <a:off x="7191375" y="39322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Line 742"/>
          <p:cNvSpPr>
            <a:spLocks noChangeShapeType="1"/>
          </p:cNvSpPr>
          <p:nvPr/>
        </p:nvSpPr>
        <p:spPr bwMode="auto">
          <a:xfrm>
            <a:off x="7191375" y="39243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Line 743"/>
          <p:cNvSpPr>
            <a:spLocks noChangeShapeType="1"/>
          </p:cNvSpPr>
          <p:nvPr/>
        </p:nvSpPr>
        <p:spPr bwMode="auto">
          <a:xfrm>
            <a:off x="7550150" y="39243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Rectangle 744"/>
          <p:cNvSpPr>
            <a:spLocks noChangeArrowheads="1"/>
          </p:cNvSpPr>
          <p:nvPr/>
        </p:nvSpPr>
        <p:spPr bwMode="auto">
          <a:xfrm>
            <a:off x="7191375" y="39243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07" name="Oval 745"/>
          <p:cNvSpPr>
            <a:spLocks noChangeArrowheads="1"/>
          </p:cNvSpPr>
          <p:nvPr/>
        </p:nvSpPr>
        <p:spPr bwMode="auto">
          <a:xfrm>
            <a:off x="7188200" y="38560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46"/>
          <p:cNvGrpSpPr>
            <a:grpSpLocks/>
          </p:cNvGrpSpPr>
          <p:nvPr/>
        </p:nvGrpSpPr>
        <p:grpSpPr bwMode="auto">
          <a:xfrm>
            <a:off x="7273925" y="3879850"/>
            <a:ext cx="179388" cy="65088"/>
            <a:chOff x="2848" y="848"/>
            <a:chExt cx="140" cy="98"/>
          </a:xfrm>
        </p:grpSpPr>
        <p:sp>
          <p:nvSpPr>
            <p:cNvPr id="3379" name="Line 74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" name="Line 74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" name="Line 74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750"/>
          <p:cNvGrpSpPr>
            <a:grpSpLocks/>
          </p:cNvGrpSpPr>
          <p:nvPr/>
        </p:nvGrpSpPr>
        <p:grpSpPr bwMode="auto">
          <a:xfrm flipV="1">
            <a:off x="7273925" y="3879850"/>
            <a:ext cx="179388" cy="65088"/>
            <a:chOff x="2848" y="848"/>
            <a:chExt cx="140" cy="98"/>
          </a:xfrm>
        </p:grpSpPr>
        <p:sp>
          <p:nvSpPr>
            <p:cNvPr id="3376" name="Line 75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7" name="Line 75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8" name="Line 75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0" name="Oval 754"/>
          <p:cNvSpPr>
            <a:spLocks noChangeArrowheads="1"/>
          </p:cNvSpPr>
          <p:nvPr/>
        </p:nvSpPr>
        <p:spPr bwMode="auto">
          <a:xfrm>
            <a:off x="7470775" y="36655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Line 755"/>
          <p:cNvSpPr>
            <a:spLocks noChangeShapeType="1"/>
          </p:cNvSpPr>
          <p:nvPr/>
        </p:nvSpPr>
        <p:spPr bwMode="auto">
          <a:xfrm>
            <a:off x="7470775" y="36576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Line 756"/>
          <p:cNvSpPr>
            <a:spLocks noChangeShapeType="1"/>
          </p:cNvSpPr>
          <p:nvPr/>
        </p:nvSpPr>
        <p:spPr bwMode="auto">
          <a:xfrm>
            <a:off x="7829550" y="36576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Rectangle 757"/>
          <p:cNvSpPr>
            <a:spLocks noChangeArrowheads="1"/>
          </p:cNvSpPr>
          <p:nvPr/>
        </p:nvSpPr>
        <p:spPr bwMode="auto">
          <a:xfrm>
            <a:off x="7470775" y="36576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14" name="Oval 758"/>
          <p:cNvSpPr>
            <a:spLocks noChangeArrowheads="1"/>
          </p:cNvSpPr>
          <p:nvPr/>
        </p:nvSpPr>
        <p:spPr bwMode="auto">
          <a:xfrm>
            <a:off x="7467600" y="35893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759"/>
          <p:cNvGrpSpPr>
            <a:grpSpLocks/>
          </p:cNvGrpSpPr>
          <p:nvPr/>
        </p:nvGrpSpPr>
        <p:grpSpPr bwMode="auto">
          <a:xfrm>
            <a:off x="7553325" y="3613150"/>
            <a:ext cx="179388" cy="65088"/>
            <a:chOff x="2848" y="848"/>
            <a:chExt cx="140" cy="98"/>
          </a:xfrm>
        </p:grpSpPr>
        <p:sp>
          <p:nvSpPr>
            <p:cNvPr id="3373" name="Line 76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4" name="Line 76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5" name="Line 76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763"/>
          <p:cNvGrpSpPr>
            <a:grpSpLocks/>
          </p:cNvGrpSpPr>
          <p:nvPr/>
        </p:nvGrpSpPr>
        <p:grpSpPr bwMode="auto">
          <a:xfrm flipV="1">
            <a:off x="7553325" y="3613150"/>
            <a:ext cx="179388" cy="65088"/>
            <a:chOff x="2848" y="848"/>
            <a:chExt cx="140" cy="98"/>
          </a:xfrm>
        </p:grpSpPr>
        <p:sp>
          <p:nvSpPr>
            <p:cNvPr id="3370" name="Line 76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1" name="Line 76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2" name="Line 76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17" name="Oval 767"/>
          <p:cNvSpPr>
            <a:spLocks noChangeArrowheads="1"/>
          </p:cNvSpPr>
          <p:nvPr/>
        </p:nvSpPr>
        <p:spPr bwMode="auto">
          <a:xfrm>
            <a:off x="6935788" y="2503488"/>
            <a:ext cx="347662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Line 768"/>
          <p:cNvSpPr>
            <a:spLocks noChangeShapeType="1"/>
          </p:cNvSpPr>
          <p:nvPr/>
        </p:nvSpPr>
        <p:spPr bwMode="auto">
          <a:xfrm>
            <a:off x="6935788" y="249555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Line 769"/>
          <p:cNvSpPr>
            <a:spLocks noChangeShapeType="1"/>
          </p:cNvSpPr>
          <p:nvPr/>
        </p:nvSpPr>
        <p:spPr bwMode="auto">
          <a:xfrm>
            <a:off x="7283450" y="2495550"/>
            <a:ext cx="0" cy="55563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Rectangle 770"/>
          <p:cNvSpPr>
            <a:spLocks noChangeArrowheads="1"/>
          </p:cNvSpPr>
          <p:nvPr/>
        </p:nvSpPr>
        <p:spPr bwMode="auto">
          <a:xfrm>
            <a:off x="6935788" y="2495550"/>
            <a:ext cx="344487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21" name="Oval 771"/>
          <p:cNvSpPr>
            <a:spLocks noChangeArrowheads="1"/>
          </p:cNvSpPr>
          <p:nvPr/>
        </p:nvSpPr>
        <p:spPr bwMode="auto">
          <a:xfrm>
            <a:off x="6932613" y="2432050"/>
            <a:ext cx="347662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772"/>
          <p:cNvGrpSpPr>
            <a:grpSpLocks/>
          </p:cNvGrpSpPr>
          <p:nvPr/>
        </p:nvGrpSpPr>
        <p:grpSpPr bwMode="auto">
          <a:xfrm>
            <a:off x="7016750" y="2454275"/>
            <a:ext cx="171450" cy="61913"/>
            <a:chOff x="2848" y="848"/>
            <a:chExt cx="140" cy="98"/>
          </a:xfrm>
        </p:grpSpPr>
        <p:sp>
          <p:nvSpPr>
            <p:cNvPr id="3367" name="Line 77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8" name="Line 77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9" name="Line 77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776"/>
          <p:cNvGrpSpPr>
            <a:grpSpLocks/>
          </p:cNvGrpSpPr>
          <p:nvPr/>
        </p:nvGrpSpPr>
        <p:grpSpPr bwMode="auto">
          <a:xfrm flipV="1">
            <a:off x="7016750" y="2454275"/>
            <a:ext cx="171450" cy="60325"/>
            <a:chOff x="2848" y="848"/>
            <a:chExt cx="140" cy="98"/>
          </a:xfrm>
        </p:grpSpPr>
        <p:sp>
          <p:nvSpPr>
            <p:cNvPr id="3364" name="Line 77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5" name="Line 77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6" name="Line 77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4" name="Oval 780"/>
          <p:cNvSpPr>
            <a:spLocks noChangeArrowheads="1"/>
          </p:cNvSpPr>
          <p:nvPr/>
        </p:nvSpPr>
        <p:spPr bwMode="auto">
          <a:xfrm>
            <a:off x="6934200" y="2763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Line 781"/>
          <p:cNvSpPr>
            <a:spLocks noChangeShapeType="1"/>
          </p:cNvSpPr>
          <p:nvPr/>
        </p:nvSpPr>
        <p:spPr bwMode="auto">
          <a:xfrm>
            <a:off x="6934200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Line 782"/>
          <p:cNvSpPr>
            <a:spLocks noChangeShapeType="1"/>
          </p:cNvSpPr>
          <p:nvPr/>
        </p:nvSpPr>
        <p:spPr bwMode="auto">
          <a:xfrm>
            <a:off x="7292975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Rectangle 783"/>
          <p:cNvSpPr>
            <a:spLocks noChangeArrowheads="1"/>
          </p:cNvSpPr>
          <p:nvPr/>
        </p:nvSpPr>
        <p:spPr bwMode="auto">
          <a:xfrm>
            <a:off x="6934200" y="2755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28" name="Oval 784"/>
          <p:cNvSpPr>
            <a:spLocks noChangeArrowheads="1"/>
          </p:cNvSpPr>
          <p:nvPr/>
        </p:nvSpPr>
        <p:spPr bwMode="auto">
          <a:xfrm>
            <a:off x="6931025" y="2687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785"/>
          <p:cNvGrpSpPr>
            <a:grpSpLocks/>
          </p:cNvGrpSpPr>
          <p:nvPr/>
        </p:nvGrpSpPr>
        <p:grpSpPr bwMode="auto">
          <a:xfrm>
            <a:off x="7016750" y="2711450"/>
            <a:ext cx="179388" cy="65088"/>
            <a:chOff x="2848" y="848"/>
            <a:chExt cx="140" cy="98"/>
          </a:xfrm>
        </p:grpSpPr>
        <p:sp>
          <p:nvSpPr>
            <p:cNvPr id="3361" name="Line 78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2" name="Line 78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3" name="Line 78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789"/>
          <p:cNvGrpSpPr>
            <a:grpSpLocks/>
          </p:cNvGrpSpPr>
          <p:nvPr/>
        </p:nvGrpSpPr>
        <p:grpSpPr bwMode="auto">
          <a:xfrm flipV="1">
            <a:off x="7016750" y="2711450"/>
            <a:ext cx="179388" cy="65088"/>
            <a:chOff x="2848" y="848"/>
            <a:chExt cx="140" cy="98"/>
          </a:xfrm>
        </p:grpSpPr>
        <p:sp>
          <p:nvSpPr>
            <p:cNvPr id="3358" name="Line 79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9" name="Line 79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60" name="Line 79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31" name="Oval 793"/>
          <p:cNvSpPr>
            <a:spLocks noChangeArrowheads="1"/>
          </p:cNvSpPr>
          <p:nvPr/>
        </p:nvSpPr>
        <p:spPr bwMode="auto">
          <a:xfrm>
            <a:off x="7410450" y="2405063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Line 794"/>
          <p:cNvSpPr>
            <a:spLocks noChangeShapeType="1"/>
          </p:cNvSpPr>
          <p:nvPr/>
        </p:nvSpPr>
        <p:spPr bwMode="auto">
          <a:xfrm>
            <a:off x="7410450" y="239871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Line 795"/>
          <p:cNvSpPr>
            <a:spLocks noChangeShapeType="1"/>
          </p:cNvSpPr>
          <p:nvPr/>
        </p:nvSpPr>
        <p:spPr bwMode="auto">
          <a:xfrm>
            <a:off x="7740650" y="2398713"/>
            <a:ext cx="0" cy="523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Rectangle 796"/>
          <p:cNvSpPr>
            <a:spLocks noChangeArrowheads="1"/>
          </p:cNvSpPr>
          <p:nvPr/>
        </p:nvSpPr>
        <p:spPr bwMode="auto">
          <a:xfrm>
            <a:off x="7410450" y="2398713"/>
            <a:ext cx="327025" cy="5238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3135" name="Oval 797"/>
          <p:cNvSpPr>
            <a:spLocks noChangeArrowheads="1"/>
          </p:cNvSpPr>
          <p:nvPr/>
        </p:nvSpPr>
        <p:spPr bwMode="auto">
          <a:xfrm>
            <a:off x="7407275" y="2336800"/>
            <a:ext cx="330200" cy="1000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798"/>
          <p:cNvGrpSpPr>
            <a:grpSpLocks/>
          </p:cNvGrpSpPr>
          <p:nvPr/>
        </p:nvGrpSpPr>
        <p:grpSpPr bwMode="auto">
          <a:xfrm>
            <a:off x="7486650" y="2359025"/>
            <a:ext cx="163513" cy="57150"/>
            <a:chOff x="2848" y="848"/>
            <a:chExt cx="140" cy="98"/>
          </a:xfrm>
        </p:grpSpPr>
        <p:sp>
          <p:nvSpPr>
            <p:cNvPr id="3355" name="Line 79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6" name="Line 80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7" name="Line 80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802"/>
          <p:cNvGrpSpPr>
            <a:grpSpLocks/>
          </p:cNvGrpSpPr>
          <p:nvPr/>
        </p:nvGrpSpPr>
        <p:grpSpPr bwMode="auto">
          <a:xfrm flipV="1">
            <a:off x="7486650" y="2357438"/>
            <a:ext cx="163513" cy="58737"/>
            <a:chOff x="2848" y="848"/>
            <a:chExt cx="140" cy="98"/>
          </a:xfrm>
        </p:grpSpPr>
        <p:sp>
          <p:nvSpPr>
            <p:cNvPr id="3352" name="Line 80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3" name="Line 80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4" name="Line 80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38" name="Oval 806"/>
          <p:cNvSpPr>
            <a:spLocks noChangeArrowheads="1"/>
          </p:cNvSpPr>
          <p:nvPr/>
        </p:nvSpPr>
        <p:spPr bwMode="auto">
          <a:xfrm>
            <a:off x="7496175" y="2763838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9" name="Line 807"/>
          <p:cNvSpPr>
            <a:spLocks noChangeShapeType="1"/>
          </p:cNvSpPr>
          <p:nvPr/>
        </p:nvSpPr>
        <p:spPr bwMode="auto">
          <a:xfrm>
            <a:off x="7496175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0" name="Line 808"/>
          <p:cNvSpPr>
            <a:spLocks noChangeShapeType="1"/>
          </p:cNvSpPr>
          <p:nvPr/>
        </p:nvSpPr>
        <p:spPr bwMode="auto">
          <a:xfrm>
            <a:off x="7854950" y="2755900"/>
            <a:ext cx="0" cy="5873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1" name="Rectangle 809"/>
          <p:cNvSpPr>
            <a:spLocks noChangeArrowheads="1"/>
          </p:cNvSpPr>
          <p:nvPr/>
        </p:nvSpPr>
        <p:spPr bwMode="auto">
          <a:xfrm>
            <a:off x="7496175" y="2755900"/>
            <a:ext cx="355600" cy="5873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42" name="Oval 810"/>
          <p:cNvSpPr>
            <a:spLocks noChangeArrowheads="1"/>
          </p:cNvSpPr>
          <p:nvPr/>
        </p:nvSpPr>
        <p:spPr bwMode="auto">
          <a:xfrm>
            <a:off x="7493000" y="2687638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" name="Group 811"/>
          <p:cNvGrpSpPr>
            <a:grpSpLocks/>
          </p:cNvGrpSpPr>
          <p:nvPr/>
        </p:nvGrpSpPr>
        <p:grpSpPr bwMode="auto">
          <a:xfrm>
            <a:off x="7578725" y="2711450"/>
            <a:ext cx="179388" cy="65088"/>
            <a:chOff x="2848" y="848"/>
            <a:chExt cx="140" cy="98"/>
          </a:xfrm>
        </p:grpSpPr>
        <p:sp>
          <p:nvSpPr>
            <p:cNvPr id="3349" name="Line 81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0" name="Line 81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51" name="Line 81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815"/>
          <p:cNvGrpSpPr>
            <a:grpSpLocks/>
          </p:cNvGrpSpPr>
          <p:nvPr/>
        </p:nvGrpSpPr>
        <p:grpSpPr bwMode="auto">
          <a:xfrm flipV="1">
            <a:off x="7578725" y="2711450"/>
            <a:ext cx="179388" cy="65088"/>
            <a:chOff x="2848" y="848"/>
            <a:chExt cx="140" cy="98"/>
          </a:xfrm>
        </p:grpSpPr>
        <p:sp>
          <p:nvSpPr>
            <p:cNvPr id="3346" name="Line 81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7" name="Line 81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8" name="Line 81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45" name="Oval 819"/>
          <p:cNvSpPr>
            <a:spLocks noChangeArrowheads="1"/>
          </p:cNvSpPr>
          <p:nvPr/>
        </p:nvSpPr>
        <p:spPr bwMode="auto">
          <a:xfrm>
            <a:off x="6086475" y="249872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6" name="Line 820"/>
          <p:cNvSpPr>
            <a:spLocks noChangeShapeType="1"/>
          </p:cNvSpPr>
          <p:nvPr/>
        </p:nvSpPr>
        <p:spPr bwMode="auto">
          <a:xfrm>
            <a:off x="6086475" y="24907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7" name="Line 821"/>
          <p:cNvSpPr>
            <a:spLocks noChangeShapeType="1"/>
          </p:cNvSpPr>
          <p:nvPr/>
        </p:nvSpPr>
        <p:spPr bwMode="auto">
          <a:xfrm>
            <a:off x="6432550" y="249078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8" name="Rectangle 822"/>
          <p:cNvSpPr>
            <a:spLocks noChangeArrowheads="1"/>
          </p:cNvSpPr>
          <p:nvPr/>
        </p:nvSpPr>
        <p:spPr bwMode="auto">
          <a:xfrm>
            <a:off x="6086475" y="249078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49" name="Oval 823"/>
          <p:cNvSpPr>
            <a:spLocks noChangeArrowheads="1"/>
          </p:cNvSpPr>
          <p:nvPr/>
        </p:nvSpPr>
        <p:spPr bwMode="auto">
          <a:xfrm>
            <a:off x="6083300" y="242728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824"/>
          <p:cNvGrpSpPr>
            <a:grpSpLocks/>
          </p:cNvGrpSpPr>
          <p:nvPr/>
        </p:nvGrpSpPr>
        <p:grpSpPr bwMode="auto">
          <a:xfrm>
            <a:off x="6167438" y="2449513"/>
            <a:ext cx="171450" cy="60325"/>
            <a:chOff x="2848" y="848"/>
            <a:chExt cx="140" cy="98"/>
          </a:xfrm>
        </p:grpSpPr>
        <p:sp>
          <p:nvSpPr>
            <p:cNvPr id="3343" name="Line 82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4" name="Line 82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5" name="Line 82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828"/>
          <p:cNvGrpSpPr>
            <a:grpSpLocks/>
          </p:cNvGrpSpPr>
          <p:nvPr/>
        </p:nvGrpSpPr>
        <p:grpSpPr bwMode="auto">
          <a:xfrm flipV="1">
            <a:off x="6167438" y="2449513"/>
            <a:ext cx="171450" cy="58737"/>
            <a:chOff x="2848" y="848"/>
            <a:chExt cx="140" cy="98"/>
          </a:xfrm>
        </p:grpSpPr>
        <p:sp>
          <p:nvSpPr>
            <p:cNvPr id="3340" name="Line 82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1" name="Line 83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2" name="Line 83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2" name="Oval 832"/>
          <p:cNvSpPr>
            <a:spLocks noChangeArrowheads="1"/>
          </p:cNvSpPr>
          <p:nvPr/>
        </p:nvSpPr>
        <p:spPr bwMode="auto">
          <a:xfrm>
            <a:off x="5780088" y="3648075"/>
            <a:ext cx="346075" cy="87313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3" name="Line 833"/>
          <p:cNvSpPr>
            <a:spLocks noChangeShapeType="1"/>
          </p:cNvSpPr>
          <p:nvPr/>
        </p:nvSpPr>
        <p:spPr bwMode="auto">
          <a:xfrm>
            <a:off x="5780088" y="36401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4" name="Line 834"/>
          <p:cNvSpPr>
            <a:spLocks noChangeShapeType="1"/>
          </p:cNvSpPr>
          <p:nvPr/>
        </p:nvSpPr>
        <p:spPr bwMode="auto">
          <a:xfrm>
            <a:off x="6126163" y="3640138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5" name="Rectangle 835"/>
          <p:cNvSpPr>
            <a:spLocks noChangeArrowheads="1"/>
          </p:cNvSpPr>
          <p:nvPr/>
        </p:nvSpPr>
        <p:spPr bwMode="auto">
          <a:xfrm>
            <a:off x="5780088" y="3640138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156" name="Oval 836"/>
          <p:cNvSpPr>
            <a:spLocks noChangeArrowheads="1"/>
          </p:cNvSpPr>
          <p:nvPr/>
        </p:nvSpPr>
        <p:spPr bwMode="auto">
          <a:xfrm>
            <a:off x="5776913" y="3576638"/>
            <a:ext cx="346075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837"/>
          <p:cNvGrpSpPr>
            <a:grpSpLocks/>
          </p:cNvGrpSpPr>
          <p:nvPr/>
        </p:nvGrpSpPr>
        <p:grpSpPr bwMode="auto">
          <a:xfrm>
            <a:off x="5861050" y="3598863"/>
            <a:ext cx="171450" cy="60325"/>
            <a:chOff x="2848" y="848"/>
            <a:chExt cx="140" cy="98"/>
          </a:xfrm>
        </p:grpSpPr>
        <p:sp>
          <p:nvSpPr>
            <p:cNvPr id="3337" name="Line 83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8" name="Line 83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9" name="Line 84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841"/>
          <p:cNvGrpSpPr>
            <a:grpSpLocks/>
          </p:cNvGrpSpPr>
          <p:nvPr/>
        </p:nvGrpSpPr>
        <p:grpSpPr bwMode="auto">
          <a:xfrm flipV="1">
            <a:off x="5861050" y="3598863"/>
            <a:ext cx="171450" cy="58737"/>
            <a:chOff x="2848" y="848"/>
            <a:chExt cx="140" cy="98"/>
          </a:xfrm>
        </p:grpSpPr>
        <p:sp>
          <p:nvSpPr>
            <p:cNvPr id="3334" name="Line 84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5" name="Line 84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6" name="Line 84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59" name="Line 845"/>
          <p:cNvSpPr>
            <a:spLocks noChangeShapeType="1"/>
          </p:cNvSpPr>
          <p:nvPr/>
        </p:nvSpPr>
        <p:spPr bwMode="auto">
          <a:xfrm flipV="1">
            <a:off x="6978650" y="4005263"/>
            <a:ext cx="227013" cy="4365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0" name="Line 846"/>
          <p:cNvSpPr>
            <a:spLocks noChangeShapeType="1"/>
          </p:cNvSpPr>
          <p:nvPr/>
        </p:nvSpPr>
        <p:spPr bwMode="auto">
          <a:xfrm>
            <a:off x="7102475" y="3743325"/>
            <a:ext cx="163513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1" name="Line 847"/>
          <p:cNvSpPr>
            <a:spLocks noChangeShapeType="1"/>
          </p:cNvSpPr>
          <p:nvPr/>
        </p:nvSpPr>
        <p:spPr bwMode="auto">
          <a:xfrm>
            <a:off x="7199313" y="3663950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2" name="Line 848"/>
          <p:cNvSpPr>
            <a:spLocks noChangeShapeType="1"/>
          </p:cNvSpPr>
          <p:nvPr/>
        </p:nvSpPr>
        <p:spPr bwMode="auto">
          <a:xfrm flipV="1">
            <a:off x="7435850" y="3749675"/>
            <a:ext cx="134938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3" name="Line 849"/>
          <p:cNvSpPr>
            <a:spLocks noChangeShapeType="1"/>
          </p:cNvSpPr>
          <p:nvPr/>
        </p:nvSpPr>
        <p:spPr bwMode="auto">
          <a:xfrm>
            <a:off x="6134100" y="3670300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4" name="Line 850"/>
          <p:cNvSpPr>
            <a:spLocks noChangeShapeType="1"/>
          </p:cNvSpPr>
          <p:nvPr/>
        </p:nvSpPr>
        <p:spPr bwMode="auto">
          <a:xfrm>
            <a:off x="6429375" y="2517775"/>
            <a:ext cx="509588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5" name="Line 851"/>
          <p:cNvSpPr>
            <a:spLocks noChangeShapeType="1"/>
          </p:cNvSpPr>
          <p:nvPr/>
        </p:nvSpPr>
        <p:spPr bwMode="auto">
          <a:xfrm>
            <a:off x="5995988" y="2346325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6" name="Freeform 852"/>
          <p:cNvSpPr>
            <a:spLocks/>
          </p:cNvSpPr>
          <p:nvPr/>
        </p:nvSpPr>
        <p:spPr bwMode="auto">
          <a:xfrm>
            <a:off x="5316538" y="4352925"/>
            <a:ext cx="2979737" cy="1455738"/>
          </a:xfrm>
          <a:custGeom>
            <a:avLst/>
            <a:gdLst>
              <a:gd name="T0" fmla="*/ 889 w 1877"/>
              <a:gd name="T1" fmla="*/ 23 h 917"/>
              <a:gd name="T2" fmla="*/ 692 w 1877"/>
              <a:gd name="T3" fmla="*/ 109 h 917"/>
              <a:gd name="T4" fmla="*/ 415 w 1877"/>
              <a:gd name="T5" fmla="*/ 91 h 917"/>
              <a:gd name="T6" fmla="*/ 112 w 1877"/>
              <a:gd name="T7" fmla="*/ 170 h 917"/>
              <a:gd name="T8" fmla="*/ 50 w 1877"/>
              <a:gd name="T9" fmla="*/ 353 h 917"/>
              <a:gd name="T10" fmla="*/ 14 w 1877"/>
              <a:gd name="T11" fmla="*/ 528 h 917"/>
              <a:gd name="T12" fmla="*/ 139 w 1877"/>
              <a:gd name="T13" fmla="*/ 650 h 917"/>
              <a:gd name="T14" fmla="*/ 505 w 1877"/>
              <a:gd name="T15" fmla="*/ 781 h 917"/>
              <a:gd name="T16" fmla="*/ 933 w 1877"/>
              <a:gd name="T17" fmla="*/ 886 h 917"/>
              <a:gd name="T18" fmla="*/ 1370 w 1877"/>
              <a:gd name="T19" fmla="*/ 901 h 917"/>
              <a:gd name="T20" fmla="*/ 1676 w 1877"/>
              <a:gd name="T21" fmla="*/ 793 h 917"/>
              <a:gd name="T22" fmla="*/ 1860 w 1877"/>
              <a:gd name="T23" fmla="*/ 624 h 917"/>
              <a:gd name="T24" fmla="*/ 1776 w 1877"/>
              <a:gd name="T25" fmla="*/ 219 h 917"/>
              <a:gd name="T26" fmla="*/ 1503 w 1877"/>
              <a:gd name="T27" fmla="*/ 100 h 917"/>
              <a:gd name="T28" fmla="*/ 1200 w 1877"/>
              <a:gd name="T29" fmla="*/ 13 h 917"/>
              <a:gd name="T30" fmla="*/ 889 w 1877"/>
              <a:gd name="T31" fmla="*/ 23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7" name="Line 853"/>
          <p:cNvSpPr>
            <a:spLocks noChangeShapeType="1"/>
          </p:cNvSpPr>
          <p:nvPr/>
        </p:nvSpPr>
        <p:spPr bwMode="auto">
          <a:xfrm rot="-5400000">
            <a:off x="7551737" y="5089526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8" name="Line 854"/>
          <p:cNvSpPr>
            <a:spLocks noChangeShapeType="1"/>
          </p:cNvSpPr>
          <p:nvPr/>
        </p:nvSpPr>
        <p:spPr bwMode="auto">
          <a:xfrm rot="5400000" flipV="1">
            <a:off x="7697788" y="5370513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9" name="Line 855"/>
          <p:cNvSpPr>
            <a:spLocks noChangeShapeType="1"/>
          </p:cNvSpPr>
          <p:nvPr/>
        </p:nvSpPr>
        <p:spPr bwMode="auto">
          <a:xfrm rot="-5400000">
            <a:off x="7883525" y="5046663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" name="Group 856"/>
          <p:cNvGrpSpPr>
            <a:grpSpLocks/>
          </p:cNvGrpSpPr>
          <p:nvPr/>
        </p:nvGrpSpPr>
        <p:grpSpPr bwMode="auto">
          <a:xfrm>
            <a:off x="7462838" y="4756150"/>
            <a:ext cx="501650" cy="234950"/>
            <a:chOff x="4701" y="2996"/>
            <a:chExt cx="316" cy="148"/>
          </a:xfrm>
        </p:grpSpPr>
        <p:sp>
          <p:nvSpPr>
            <p:cNvPr id="3321" name="Oval 85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2" name="Line 85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3" name="Line 85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24" name="Rectangle 86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25" name="Oval 86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" name="Group 86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331" name="Line 8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2" name="Line 8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3" name="Line 8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" name="Group 86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328" name="Line 8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9" name="Line 8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30" name="Line 8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" name="Group 870"/>
          <p:cNvGrpSpPr>
            <a:grpSpLocks/>
          </p:cNvGrpSpPr>
          <p:nvPr/>
        </p:nvGrpSpPr>
        <p:grpSpPr bwMode="auto">
          <a:xfrm>
            <a:off x="6646863" y="4479925"/>
            <a:ext cx="501650" cy="234950"/>
            <a:chOff x="3600" y="219"/>
            <a:chExt cx="360" cy="175"/>
          </a:xfrm>
        </p:grpSpPr>
        <p:sp>
          <p:nvSpPr>
            <p:cNvPr id="3308" name="Oval 8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9" name="Line 8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0" name="Line 8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11" name="Rectangle 8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312" name="Oval 8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8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318" name="Line 8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9" name="Line 8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20" name="Line 8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8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315" name="Line 8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6" name="Line 8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17" name="Line 8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" name="Group 884"/>
          <p:cNvGrpSpPr>
            <a:grpSpLocks/>
          </p:cNvGrpSpPr>
          <p:nvPr/>
        </p:nvGrpSpPr>
        <p:grpSpPr bwMode="auto">
          <a:xfrm>
            <a:off x="5981700" y="4784725"/>
            <a:ext cx="501650" cy="234950"/>
            <a:chOff x="3600" y="219"/>
            <a:chExt cx="360" cy="175"/>
          </a:xfrm>
        </p:grpSpPr>
        <p:sp>
          <p:nvSpPr>
            <p:cNvPr id="3295" name="Oval 88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6" name="Line 88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" name="Line 88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8" name="Rectangle 88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99" name="Oval 88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2" name="Group 89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305" name="Line 8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6" name="Line 8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7" name="Line 8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73" name="Group 89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302" name="Line 8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3" name="Line 8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04" name="Line 8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73" name="Line 898"/>
          <p:cNvSpPr>
            <a:spLocks noChangeShapeType="1"/>
          </p:cNvSpPr>
          <p:nvPr/>
        </p:nvSpPr>
        <p:spPr bwMode="auto">
          <a:xfrm>
            <a:off x="7096125" y="4691063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" name="Line 899"/>
          <p:cNvSpPr>
            <a:spLocks noChangeShapeType="1"/>
          </p:cNvSpPr>
          <p:nvPr/>
        </p:nvSpPr>
        <p:spPr bwMode="auto">
          <a:xfrm flipV="1">
            <a:off x="6443663" y="4703763"/>
            <a:ext cx="277812" cy="109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" name="Line 900"/>
          <p:cNvSpPr>
            <a:spLocks noChangeShapeType="1"/>
          </p:cNvSpPr>
          <p:nvPr/>
        </p:nvSpPr>
        <p:spPr bwMode="auto">
          <a:xfrm flipV="1">
            <a:off x="6486525" y="4906963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" name="Line 901"/>
          <p:cNvSpPr>
            <a:spLocks noChangeShapeType="1"/>
          </p:cNvSpPr>
          <p:nvPr/>
        </p:nvSpPr>
        <p:spPr bwMode="auto">
          <a:xfrm flipH="1">
            <a:off x="5781675" y="4652963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" name="Line 902"/>
          <p:cNvSpPr>
            <a:spLocks noChangeShapeType="1"/>
          </p:cNvSpPr>
          <p:nvPr/>
        </p:nvSpPr>
        <p:spPr bwMode="auto">
          <a:xfrm>
            <a:off x="5807075" y="4703763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" name="Line 903"/>
          <p:cNvSpPr>
            <a:spLocks noChangeShapeType="1"/>
          </p:cNvSpPr>
          <p:nvPr/>
        </p:nvSpPr>
        <p:spPr bwMode="auto">
          <a:xfrm>
            <a:off x="5667375" y="5040313"/>
            <a:ext cx="1539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" name="Line 904"/>
          <p:cNvSpPr>
            <a:spLocks noChangeShapeType="1"/>
          </p:cNvSpPr>
          <p:nvPr/>
        </p:nvSpPr>
        <p:spPr bwMode="auto">
          <a:xfrm>
            <a:off x="5919788" y="5119688"/>
            <a:ext cx="4905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" name="Line 905"/>
          <p:cNvSpPr>
            <a:spLocks noChangeShapeType="1"/>
          </p:cNvSpPr>
          <p:nvPr/>
        </p:nvSpPr>
        <p:spPr bwMode="auto">
          <a:xfrm flipH="1">
            <a:off x="6159500" y="5027613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1" name="Line 906"/>
          <p:cNvSpPr>
            <a:spLocks noChangeShapeType="1"/>
          </p:cNvSpPr>
          <p:nvPr/>
        </p:nvSpPr>
        <p:spPr bwMode="auto">
          <a:xfrm>
            <a:off x="5972175" y="5116513"/>
            <a:ext cx="1588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" name="Line 907"/>
          <p:cNvSpPr>
            <a:spLocks noChangeShapeType="1"/>
          </p:cNvSpPr>
          <p:nvPr/>
        </p:nvSpPr>
        <p:spPr bwMode="auto">
          <a:xfrm flipH="1" flipV="1">
            <a:off x="6369050" y="5124450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3" name="Line 908"/>
          <p:cNvSpPr>
            <a:spLocks noChangeShapeType="1"/>
          </p:cNvSpPr>
          <p:nvPr/>
        </p:nvSpPr>
        <p:spPr bwMode="auto">
          <a:xfrm>
            <a:off x="6450013" y="4983163"/>
            <a:ext cx="503237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4" name="Line 909"/>
          <p:cNvSpPr>
            <a:spLocks noChangeShapeType="1"/>
          </p:cNvSpPr>
          <p:nvPr/>
        </p:nvSpPr>
        <p:spPr bwMode="auto">
          <a:xfrm>
            <a:off x="5899150" y="4918075"/>
            <a:ext cx="809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94" name="Group 910"/>
          <p:cNvGrpSpPr>
            <a:grpSpLocks/>
          </p:cNvGrpSpPr>
          <p:nvPr/>
        </p:nvGrpSpPr>
        <p:grpSpPr bwMode="auto">
          <a:xfrm>
            <a:off x="5084763" y="1677988"/>
            <a:ext cx="3021012" cy="3981450"/>
            <a:chOff x="-1203" y="1352"/>
            <a:chExt cx="1903" cy="2508"/>
          </a:xfrm>
        </p:grpSpPr>
        <p:grpSp>
          <p:nvGrpSpPr>
            <p:cNvPr id="3095" name="Group 911"/>
            <p:cNvGrpSpPr>
              <a:grpSpLocks/>
            </p:cNvGrpSpPr>
            <p:nvPr/>
          </p:nvGrpSpPr>
          <p:grpSpPr bwMode="auto">
            <a:xfrm>
              <a:off x="-1203" y="1647"/>
              <a:ext cx="436" cy="114"/>
              <a:chOff x="3072" y="739"/>
              <a:chExt cx="652" cy="146"/>
            </a:xfrm>
          </p:grpSpPr>
          <p:pic>
            <p:nvPicPr>
              <p:cNvPr id="3292" name="Picture 912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93" name="Line 913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94" name="Line 914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269" name="Picture 915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01" name="Group 916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3085" name="Object 9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3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6" name="Object 9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4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02" name="Group 919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3083" name="Object 92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5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4" name="Object 92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6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74" name="Object 922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08" name="Group 923"/>
            <p:cNvGrpSpPr>
              <a:grpSpLocks/>
            </p:cNvGrpSpPr>
            <p:nvPr/>
          </p:nvGrpSpPr>
          <p:grpSpPr bwMode="auto">
            <a:xfrm>
              <a:off x="310" y="3575"/>
              <a:ext cx="125" cy="230"/>
              <a:chOff x="4180" y="783"/>
              <a:chExt cx="150" cy="307"/>
            </a:xfrm>
          </p:grpSpPr>
          <p:sp>
            <p:nvSpPr>
              <p:cNvPr id="3284" name="AutoShape 92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5" name="Rectangle 92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6" name="Rectangle 92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7" name="AutoShape 92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8" name="Line 92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9" name="Line 92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0" name="Rectangle 93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91" name="Rectangle 93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075" name="Object 932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8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933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9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934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8" name="Object 935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109" name="Group 936"/>
            <p:cNvGrpSpPr>
              <a:grpSpLocks/>
            </p:cNvGrpSpPr>
            <p:nvPr/>
          </p:nvGrpSpPr>
          <p:grpSpPr bwMode="auto">
            <a:xfrm>
              <a:off x="83" y="3625"/>
              <a:ext cx="172" cy="215"/>
              <a:chOff x="2870" y="1518"/>
              <a:chExt cx="292" cy="320"/>
            </a:xfrm>
          </p:grpSpPr>
          <p:graphicFrame>
            <p:nvGraphicFramePr>
              <p:cNvPr id="3081" name="Object 93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2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2" name="Object 93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3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15" name="Group 939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3079" name="Object 94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4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80" name="Object 94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25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3116" name="Group 942"/>
            <p:cNvGrpSpPr>
              <a:grpSpLocks/>
            </p:cNvGrpSpPr>
            <p:nvPr/>
          </p:nvGrpSpPr>
          <p:grpSpPr bwMode="auto">
            <a:xfrm>
              <a:off x="569" y="3419"/>
              <a:ext cx="131" cy="258"/>
              <a:chOff x="4180" y="783"/>
              <a:chExt cx="150" cy="307"/>
            </a:xfrm>
          </p:grpSpPr>
          <p:sp>
            <p:nvSpPr>
              <p:cNvPr id="3276" name="AutoShape 943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7" name="Rectangle 944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" name="Rectangle 945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" name="AutoShape 946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0" name="Line 947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1" name="Line 948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2" name="Rectangle 949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83" name="Rectangle 950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86" name="Line 951"/>
          <p:cNvSpPr>
            <a:spLocks noChangeShapeType="1"/>
          </p:cNvSpPr>
          <p:nvPr/>
        </p:nvSpPr>
        <p:spPr bwMode="auto">
          <a:xfrm flipH="1">
            <a:off x="5988050" y="3440113"/>
            <a:ext cx="3175" cy="144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7" name="Line 952"/>
          <p:cNvSpPr>
            <a:spLocks noChangeShapeType="1"/>
          </p:cNvSpPr>
          <p:nvPr/>
        </p:nvSpPr>
        <p:spPr bwMode="auto">
          <a:xfrm flipV="1">
            <a:off x="7285038" y="2422525"/>
            <a:ext cx="123825" cy="873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8" name="Line 953"/>
          <p:cNvSpPr>
            <a:spLocks noChangeShapeType="1"/>
          </p:cNvSpPr>
          <p:nvPr/>
        </p:nvSpPr>
        <p:spPr bwMode="auto">
          <a:xfrm>
            <a:off x="7112000" y="2595563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9" name="Line 954"/>
          <p:cNvSpPr>
            <a:spLocks noChangeShapeType="1"/>
          </p:cNvSpPr>
          <p:nvPr/>
        </p:nvSpPr>
        <p:spPr bwMode="auto">
          <a:xfrm flipV="1">
            <a:off x="7296150" y="2492375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0" name="Line 955"/>
          <p:cNvSpPr>
            <a:spLocks noChangeShapeType="1"/>
          </p:cNvSpPr>
          <p:nvPr/>
        </p:nvSpPr>
        <p:spPr bwMode="auto">
          <a:xfrm>
            <a:off x="7648575" y="2490788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1" name="Line 956"/>
          <p:cNvSpPr>
            <a:spLocks noChangeShapeType="1"/>
          </p:cNvSpPr>
          <p:nvPr/>
        </p:nvSpPr>
        <p:spPr bwMode="auto">
          <a:xfrm>
            <a:off x="7302500" y="2797175"/>
            <a:ext cx="188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2" name="Line 957"/>
          <p:cNvSpPr>
            <a:spLocks noChangeShapeType="1"/>
          </p:cNvSpPr>
          <p:nvPr/>
        </p:nvSpPr>
        <p:spPr bwMode="auto">
          <a:xfrm flipV="1">
            <a:off x="5597525" y="3663950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3" name="Line 958"/>
          <p:cNvSpPr>
            <a:spLocks noChangeShapeType="1"/>
          </p:cNvSpPr>
          <p:nvPr/>
        </p:nvSpPr>
        <p:spPr bwMode="auto">
          <a:xfrm flipV="1">
            <a:off x="7716838" y="2190750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4" name="Line 959"/>
          <p:cNvSpPr>
            <a:spLocks noChangeShapeType="1"/>
          </p:cNvSpPr>
          <p:nvPr/>
        </p:nvSpPr>
        <p:spPr bwMode="auto">
          <a:xfrm>
            <a:off x="7856538" y="2787650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5" name="Line 960"/>
          <p:cNvSpPr>
            <a:spLocks noChangeShapeType="1"/>
          </p:cNvSpPr>
          <p:nvPr/>
        </p:nvSpPr>
        <p:spPr bwMode="auto">
          <a:xfrm flipH="1">
            <a:off x="7002463" y="2863850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6" name="Line 961"/>
          <p:cNvSpPr>
            <a:spLocks noChangeShapeType="1"/>
          </p:cNvSpPr>
          <p:nvPr/>
        </p:nvSpPr>
        <p:spPr bwMode="auto">
          <a:xfrm flipH="1">
            <a:off x="7593013" y="2863850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22" name="Group 962"/>
          <p:cNvGrpSpPr>
            <a:grpSpLocks/>
          </p:cNvGrpSpPr>
          <p:nvPr/>
        </p:nvGrpSpPr>
        <p:grpSpPr bwMode="auto">
          <a:xfrm>
            <a:off x="6645275" y="4481513"/>
            <a:ext cx="501650" cy="234950"/>
            <a:chOff x="4701" y="2996"/>
            <a:chExt cx="316" cy="148"/>
          </a:xfrm>
        </p:grpSpPr>
        <p:sp>
          <p:nvSpPr>
            <p:cNvPr id="3255" name="Oval 963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6" name="Line 964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7" name="Line 965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58" name="Rectangle 966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59" name="Oval 967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23" name="Group 968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265" name="Line 9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6" name="Line 9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7" name="Line 9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29" name="Group 972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262" name="Line 9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3" name="Line 9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4" name="Line 9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30" name="Group 976"/>
          <p:cNvGrpSpPr>
            <a:grpSpLocks/>
          </p:cNvGrpSpPr>
          <p:nvPr/>
        </p:nvGrpSpPr>
        <p:grpSpPr bwMode="auto">
          <a:xfrm>
            <a:off x="5980113" y="4783138"/>
            <a:ext cx="501650" cy="234950"/>
            <a:chOff x="4701" y="2996"/>
            <a:chExt cx="316" cy="148"/>
          </a:xfrm>
        </p:grpSpPr>
        <p:sp>
          <p:nvSpPr>
            <p:cNvPr id="3242" name="Oval 977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3" name="Line 978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4" name="Line 979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45" name="Rectangle 980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3246" name="Oval 981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36" name="Group 982"/>
            <p:cNvGrpSpPr>
              <a:grpSpLocks/>
            </p:cNvGrpSpPr>
            <p:nvPr/>
          </p:nvGrpSpPr>
          <p:grpSpPr bwMode="auto">
            <a:xfrm>
              <a:off x="4776" y="3017"/>
              <a:ext cx="156" cy="56"/>
              <a:chOff x="2848" y="848"/>
              <a:chExt cx="140" cy="98"/>
            </a:xfrm>
          </p:grpSpPr>
          <p:sp>
            <p:nvSpPr>
              <p:cNvPr id="3252" name="Line 9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3" name="Line 9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4" name="Line 9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37" name="Group 986"/>
            <p:cNvGrpSpPr>
              <a:grpSpLocks/>
            </p:cNvGrpSpPr>
            <p:nvPr/>
          </p:nvGrpSpPr>
          <p:grpSpPr bwMode="auto">
            <a:xfrm flipV="1">
              <a:off x="4776" y="3016"/>
              <a:ext cx="156" cy="56"/>
              <a:chOff x="2848" y="848"/>
              <a:chExt cx="140" cy="98"/>
            </a:xfrm>
          </p:grpSpPr>
          <p:sp>
            <p:nvSpPr>
              <p:cNvPr id="3249" name="Line 9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0" name="Line 9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1" name="Line 9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143" name="Group 990"/>
          <p:cNvGrpSpPr>
            <a:grpSpLocks/>
          </p:cNvGrpSpPr>
          <p:nvPr/>
        </p:nvGrpSpPr>
        <p:grpSpPr bwMode="auto">
          <a:xfrm>
            <a:off x="6810375" y="4968875"/>
            <a:ext cx="290513" cy="404813"/>
            <a:chOff x="4290" y="3130"/>
            <a:chExt cx="183" cy="255"/>
          </a:xfrm>
        </p:grpSpPr>
        <p:pic>
          <p:nvPicPr>
            <p:cNvPr id="3224" name="Picture 991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25" name="Freeform 992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Freeform 993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994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995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996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997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998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999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1000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1001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1002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1003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1004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1005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1006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1007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1008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44" name="Group 1009"/>
          <p:cNvGrpSpPr>
            <a:grpSpLocks/>
          </p:cNvGrpSpPr>
          <p:nvPr/>
        </p:nvGrpSpPr>
        <p:grpSpPr bwMode="auto">
          <a:xfrm>
            <a:off x="5367338" y="3430588"/>
            <a:ext cx="290512" cy="404812"/>
            <a:chOff x="4290" y="3130"/>
            <a:chExt cx="183" cy="255"/>
          </a:xfrm>
        </p:grpSpPr>
        <p:pic>
          <p:nvPicPr>
            <p:cNvPr id="3206" name="Picture 1010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207" name="Freeform 1011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>
                <a:gd name="T0" fmla="*/ 70 w 199"/>
                <a:gd name="T1" fmla="*/ 29 h 232"/>
                <a:gd name="T2" fmla="*/ 55 w 199"/>
                <a:gd name="T3" fmla="*/ 39 h 232"/>
                <a:gd name="T4" fmla="*/ 42 w 199"/>
                <a:gd name="T5" fmla="*/ 50 h 232"/>
                <a:gd name="T6" fmla="*/ 30 w 199"/>
                <a:gd name="T7" fmla="*/ 63 h 232"/>
                <a:gd name="T8" fmla="*/ 20 w 199"/>
                <a:gd name="T9" fmla="*/ 77 h 232"/>
                <a:gd name="T10" fmla="*/ 12 w 199"/>
                <a:gd name="T11" fmla="*/ 91 h 232"/>
                <a:gd name="T12" fmla="*/ 6 w 199"/>
                <a:gd name="T13" fmla="*/ 108 h 232"/>
                <a:gd name="T14" fmla="*/ 2 w 199"/>
                <a:gd name="T15" fmla="*/ 125 h 232"/>
                <a:gd name="T16" fmla="*/ 0 w 199"/>
                <a:gd name="T17" fmla="*/ 142 h 232"/>
                <a:gd name="T18" fmla="*/ 2 w 199"/>
                <a:gd name="T19" fmla="*/ 166 h 232"/>
                <a:gd name="T20" fmla="*/ 12 w 199"/>
                <a:gd name="T21" fmla="*/ 186 h 232"/>
                <a:gd name="T22" fmla="*/ 26 w 199"/>
                <a:gd name="T23" fmla="*/ 203 h 232"/>
                <a:gd name="T24" fmla="*/ 45 w 199"/>
                <a:gd name="T25" fmla="*/ 216 h 232"/>
                <a:gd name="T26" fmla="*/ 66 w 199"/>
                <a:gd name="T27" fmla="*/ 226 h 232"/>
                <a:gd name="T28" fmla="*/ 88 w 199"/>
                <a:gd name="T29" fmla="*/ 230 h 232"/>
                <a:gd name="T30" fmla="*/ 111 w 199"/>
                <a:gd name="T31" fmla="*/ 232 h 232"/>
                <a:gd name="T32" fmla="*/ 134 w 199"/>
                <a:gd name="T33" fmla="*/ 228 h 232"/>
                <a:gd name="T34" fmla="*/ 138 w 199"/>
                <a:gd name="T35" fmla="*/ 228 h 232"/>
                <a:gd name="T36" fmla="*/ 143 w 199"/>
                <a:gd name="T37" fmla="*/ 226 h 232"/>
                <a:gd name="T38" fmla="*/ 147 w 199"/>
                <a:gd name="T39" fmla="*/ 222 h 232"/>
                <a:gd name="T40" fmla="*/ 148 w 199"/>
                <a:gd name="T41" fmla="*/ 218 h 232"/>
                <a:gd name="T42" fmla="*/ 145 w 199"/>
                <a:gd name="T43" fmla="*/ 212 h 232"/>
                <a:gd name="T44" fmla="*/ 141 w 199"/>
                <a:gd name="T45" fmla="*/ 207 h 232"/>
                <a:gd name="T46" fmla="*/ 135 w 199"/>
                <a:gd name="T47" fmla="*/ 203 h 232"/>
                <a:gd name="T48" fmla="*/ 129 w 199"/>
                <a:gd name="T49" fmla="*/ 201 h 232"/>
                <a:gd name="T50" fmla="*/ 117 w 199"/>
                <a:gd name="T51" fmla="*/ 197 h 232"/>
                <a:gd name="T52" fmla="*/ 105 w 199"/>
                <a:gd name="T53" fmla="*/ 195 h 232"/>
                <a:gd name="T54" fmla="*/ 94 w 199"/>
                <a:gd name="T55" fmla="*/ 193 h 232"/>
                <a:gd name="T56" fmla="*/ 83 w 199"/>
                <a:gd name="T57" fmla="*/ 190 h 232"/>
                <a:gd name="T58" fmla="*/ 73 w 199"/>
                <a:gd name="T59" fmla="*/ 187 h 232"/>
                <a:gd name="T60" fmla="*/ 62 w 199"/>
                <a:gd name="T61" fmla="*/ 182 h 232"/>
                <a:gd name="T62" fmla="*/ 53 w 199"/>
                <a:gd name="T63" fmla="*/ 176 h 232"/>
                <a:gd name="T64" fmla="*/ 43 w 199"/>
                <a:gd name="T65" fmla="*/ 167 h 232"/>
                <a:gd name="T66" fmla="*/ 40 w 199"/>
                <a:gd name="T67" fmla="*/ 128 h 232"/>
                <a:gd name="T68" fmla="*/ 49 w 199"/>
                <a:gd name="T69" fmla="*/ 96 h 232"/>
                <a:gd name="T70" fmla="*/ 68 w 199"/>
                <a:gd name="T71" fmla="*/ 71 h 232"/>
                <a:gd name="T72" fmla="*/ 94 w 199"/>
                <a:gd name="T73" fmla="*/ 50 h 232"/>
                <a:gd name="T74" fmla="*/ 122 w 199"/>
                <a:gd name="T75" fmla="*/ 34 h 232"/>
                <a:gd name="T76" fmla="*/ 151 w 199"/>
                <a:gd name="T77" fmla="*/ 21 h 232"/>
                <a:gd name="T78" fmla="*/ 178 w 199"/>
                <a:gd name="T79" fmla="*/ 12 h 232"/>
                <a:gd name="T80" fmla="*/ 199 w 199"/>
                <a:gd name="T81" fmla="*/ 4 h 232"/>
                <a:gd name="T82" fmla="*/ 186 w 199"/>
                <a:gd name="T83" fmla="*/ 1 h 232"/>
                <a:gd name="T84" fmla="*/ 172 w 199"/>
                <a:gd name="T85" fmla="*/ 0 h 232"/>
                <a:gd name="T86" fmla="*/ 156 w 199"/>
                <a:gd name="T87" fmla="*/ 2 h 232"/>
                <a:gd name="T88" fmla="*/ 138 w 199"/>
                <a:gd name="T89" fmla="*/ 4 h 232"/>
                <a:gd name="T90" fmla="*/ 121 w 199"/>
                <a:gd name="T91" fmla="*/ 10 h 232"/>
                <a:gd name="T92" fmla="*/ 103 w 199"/>
                <a:gd name="T93" fmla="*/ 16 h 232"/>
                <a:gd name="T94" fmla="*/ 86 w 199"/>
                <a:gd name="T95" fmla="*/ 23 h 232"/>
                <a:gd name="T96" fmla="*/ 70 w 199"/>
                <a:gd name="T97" fmla="*/ 29 h 23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9"/>
                <a:gd name="T148" fmla="*/ 0 h 232"/>
                <a:gd name="T149" fmla="*/ 199 w 199"/>
                <a:gd name="T150" fmla="*/ 232 h 23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1012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>
                <a:gd name="T0" fmla="*/ 108 w 128"/>
                <a:gd name="T1" fmla="*/ 59 h 180"/>
                <a:gd name="T2" fmla="*/ 113 w 128"/>
                <a:gd name="T3" fmla="*/ 77 h 180"/>
                <a:gd name="T4" fmla="*/ 111 w 128"/>
                <a:gd name="T5" fmla="*/ 94 h 180"/>
                <a:gd name="T6" fmla="*/ 103 w 128"/>
                <a:gd name="T7" fmla="*/ 108 h 180"/>
                <a:gd name="T8" fmla="*/ 91 w 128"/>
                <a:gd name="T9" fmla="*/ 121 h 180"/>
                <a:gd name="T10" fmla="*/ 77 w 128"/>
                <a:gd name="T11" fmla="*/ 132 h 180"/>
                <a:gd name="T12" fmla="*/ 61 w 128"/>
                <a:gd name="T13" fmla="*/ 144 h 180"/>
                <a:gd name="T14" fmla="*/ 45 w 128"/>
                <a:gd name="T15" fmla="*/ 154 h 180"/>
                <a:gd name="T16" fmla="*/ 30 w 128"/>
                <a:gd name="T17" fmla="*/ 164 h 180"/>
                <a:gd name="T18" fmla="*/ 28 w 128"/>
                <a:gd name="T19" fmla="*/ 168 h 180"/>
                <a:gd name="T20" fmla="*/ 27 w 128"/>
                <a:gd name="T21" fmla="*/ 170 h 180"/>
                <a:gd name="T22" fmla="*/ 27 w 128"/>
                <a:gd name="T23" fmla="*/ 174 h 180"/>
                <a:gd name="T24" fmla="*/ 28 w 128"/>
                <a:gd name="T25" fmla="*/ 177 h 180"/>
                <a:gd name="T26" fmla="*/ 32 w 128"/>
                <a:gd name="T27" fmla="*/ 179 h 180"/>
                <a:gd name="T28" fmla="*/ 35 w 128"/>
                <a:gd name="T29" fmla="*/ 180 h 180"/>
                <a:gd name="T30" fmla="*/ 37 w 128"/>
                <a:gd name="T31" fmla="*/ 180 h 180"/>
                <a:gd name="T32" fmla="*/ 41 w 128"/>
                <a:gd name="T33" fmla="*/ 179 h 180"/>
                <a:gd name="T34" fmla="*/ 60 w 128"/>
                <a:gd name="T35" fmla="*/ 169 h 180"/>
                <a:gd name="T36" fmla="*/ 77 w 128"/>
                <a:gd name="T37" fmla="*/ 158 h 180"/>
                <a:gd name="T38" fmla="*/ 94 w 128"/>
                <a:gd name="T39" fmla="*/ 145 h 180"/>
                <a:gd name="T40" fmla="*/ 109 w 128"/>
                <a:gd name="T41" fmla="*/ 130 h 180"/>
                <a:gd name="T42" fmla="*/ 120 w 128"/>
                <a:gd name="T43" fmla="*/ 114 h 180"/>
                <a:gd name="T44" fmla="*/ 127 w 128"/>
                <a:gd name="T45" fmla="*/ 95 h 180"/>
                <a:gd name="T46" fmla="*/ 128 w 128"/>
                <a:gd name="T47" fmla="*/ 76 h 180"/>
                <a:gd name="T48" fmla="*/ 123 w 128"/>
                <a:gd name="T49" fmla="*/ 55 h 180"/>
                <a:gd name="T50" fmla="*/ 113 w 128"/>
                <a:gd name="T51" fmla="*/ 39 h 180"/>
                <a:gd name="T52" fmla="*/ 97 w 128"/>
                <a:gd name="T53" fmla="*/ 25 h 180"/>
                <a:gd name="T54" fmla="*/ 79 w 128"/>
                <a:gd name="T55" fmla="*/ 15 h 180"/>
                <a:gd name="T56" fmla="*/ 57 w 128"/>
                <a:gd name="T57" fmla="*/ 7 h 180"/>
                <a:gd name="T58" fmla="*/ 36 w 128"/>
                <a:gd name="T59" fmla="*/ 2 h 180"/>
                <a:gd name="T60" fmla="*/ 19 w 128"/>
                <a:gd name="T61" fmla="*/ 0 h 180"/>
                <a:gd name="T62" fmla="*/ 6 w 128"/>
                <a:gd name="T63" fmla="*/ 0 h 180"/>
                <a:gd name="T64" fmla="*/ 0 w 128"/>
                <a:gd name="T65" fmla="*/ 4 h 180"/>
                <a:gd name="T66" fmla="*/ 14 w 128"/>
                <a:gd name="T67" fmla="*/ 9 h 180"/>
                <a:gd name="T68" fmla="*/ 29 w 128"/>
                <a:gd name="T69" fmla="*/ 14 h 180"/>
                <a:gd name="T70" fmla="*/ 46 w 128"/>
                <a:gd name="T71" fmla="*/ 19 h 180"/>
                <a:gd name="T72" fmla="*/ 61 w 128"/>
                <a:gd name="T73" fmla="*/ 23 h 180"/>
                <a:gd name="T74" fmla="*/ 76 w 128"/>
                <a:gd name="T75" fmla="*/ 29 h 180"/>
                <a:gd name="T76" fmla="*/ 89 w 128"/>
                <a:gd name="T77" fmla="*/ 37 h 180"/>
                <a:gd name="T78" fmla="*/ 100 w 128"/>
                <a:gd name="T79" fmla="*/ 46 h 180"/>
                <a:gd name="T80" fmla="*/ 108 w 128"/>
                <a:gd name="T81" fmla="*/ 59 h 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0"/>
                <a:gd name="T125" fmla="*/ 128 w 128"/>
                <a:gd name="T126" fmla="*/ 180 h 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1013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>
                <a:gd name="T0" fmla="*/ 100 w 322"/>
                <a:gd name="T1" fmla="*/ 70 h 378"/>
                <a:gd name="T2" fmla="*/ 53 w 322"/>
                <a:gd name="T3" fmla="*/ 115 h 378"/>
                <a:gd name="T4" fmla="*/ 17 w 322"/>
                <a:gd name="T5" fmla="*/ 166 h 378"/>
                <a:gd name="T6" fmla="*/ 0 w 322"/>
                <a:gd name="T7" fmla="*/ 226 h 378"/>
                <a:gd name="T8" fmla="*/ 3 w 322"/>
                <a:gd name="T9" fmla="*/ 266 h 378"/>
                <a:gd name="T10" fmla="*/ 9 w 322"/>
                <a:gd name="T11" fmla="*/ 282 h 378"/>
                <a:gd name="T12" fmla="*/ 19 w 322"/>
                <a:gd name="T13" fmla="*/ 297 h 378"/>
                <a:gd name="T14" fmla="*/ 32 w 322"/>
                <a:gd name="T15" fmla="*/ 310 h 378"/>
                <a:gd name="T16" fmla="*/ 56 w 322"/>
                <a:gd name="T17" fmla="*/ 324 h 378"/>
                <a:gd name="T18" fmla="*/ 86 w 322"/>
                <a:gd name="T19" fmla="*/ 338 h 378"/>
                <a:gd name="T20" fmla="*/ 119 w 322"/>
                <a:gd name="T21" fmla="*/ 350 h 378"/>
                <a:gd name="T22" fmla="*/ 152 w 322"/>
                <a:gd name="T23" fmla="*/ 359 h 378"/>
                <a:gd name="T24" fmla="*/ 186 w 322"/>
                <a:gd name="T25" fmla="*/ 366 h 378"/>
                <a:gd name="T26" fmla="*/ 220 w 322"/>
                <a:gd name="T27" fmla="*/ 371 h 378"/>
                <a:gd name="T28" fmla="*/ 254 w 322"/>
                <a:gd name="T29" fmla="*/ 374 h 378"/>
                <a:gd name="T30" fmla="*/ 289 w 322"/>
                <a:gd name="T31" fmla="*/ 376 h 378"/>
                <a:gd name="T32" fmla="*/ 311 w 322"/>
                <a:gd name="T33" fmla="*/ 378 h 378"/>
                <a:gd name="T34" fmla="*/ 320 w 322"/>
                <a:gd name="T35" fmla="*/ 371 h 378"/>
                <a:gd name="T36" fmla="*/ 322 w 322"/>
                <a:gd name="T37" fmla="*/ 360 h 378"/>
                <a:gd name="T38" fmla="*/ 315 w 322"/>
                <a:gd name="T39" fmla="*/ 352 h 378"/>
                <a:gd name="T40" fmla="*/ 294 w 322"/>
                <a:gd name="T41" fmla="*/ 347 h 378"/>
                <a:gd name="T42" fmla="*/ 263 w 322"/>
                <a:gd name="T43" fmla="*/ 341 h 378"/>
                <a:gd name="T44" fmla="*/ 232 w 322"/>
                <a:gd name="T45" fmla="*/ 336 h 378"/>
                <a:gd name="T46" fmla="*/ 200 w 322"/>
                <a:gd name="T47" fmla="*/ 332 h 378"/>
                <a:gd name="T48" fmla="*/ 170 w 322"/>
                <a:gd name="T49" fmla="*/ 326 h 378"/>
                <a:gd name="T50" fmla="*/ 139 w 322"/>
                <a:gd name="T51" fmla="*/ 318 h 378"/>
                <a:gd name="T52" fmla="*/ 110 w 322"/>
                <a:gd name="T53" fmla="*/ 309 h 378"/>
                <a:gd name="T54" fmla="*/ 80 w 322"/>
                <a:gd name="T55" fmla="*/ 297 h 378"/>
                <a:gd name="T56" fmla="*/ 55 w 322"/>
                <a:gd name="T57" fmla="*/ 281 h 378"/>
                <a:gd name="T58" fmla="*/ 38 w 322"/>
                <a:gd name="T59" fmla="*/ 259 h 378"/>
                <a:gd name="T60" fmla="*/ 34 w 322"/>
                <a:gd name="T61" fmla="*/ 232 h 378"/>
                <a:gd name="T62" fmla="*/ 38 w 322"/>
                <a:gd name="T63" fmla="*/ 200 h 378"/>
                <a:gd name="T64" fmla="*/ 51 w 322"/>
                <a:gd name="T65" fmla="*/ 170 h 378"/>
                <a:gd name="T66" fmla="*/ 71 w 322"/>
                <a:gd name="T67" fmla="*/ 137 h 378"/>
                <a:gd name="T68" fmla="*/ 94 w 322"/>
                <a:gd name="T69" fmla="*/ 110 h 378"/>
                <a:gd name="T70" fmla="*/ 123 w 322"/>
                <a:gd name="T71" fmla="*/ 82 h 378"/>
                <a:gd name="T72" fmla="*/ 153 w 322"/>
                <a:gd name="T73" fmla="*/ 57 h 378"/>
                <a:gd name="T74" fmla="*/ 195 w 322"/>
                <a:gd name="T75" fmla="*/ 38 h 378"/>
                <a:gd name="T76" fmla="*/ 238 w 322"/>
                <a:gd name="T77" fmla="*/ 20 h 378"/>
                <a:gd name="T78" fmla="*/ 264 w 322"/>
                <a:gd name="T79" fmla="*/ 7 h 378"/>
                <a:gd name="T80" fmla="*/ 256 w 322"/>
                <a:gd name="T81" fmla="*/ 0 h 378"/>
                <a:gd name="T82" fmla="*/ 221 w 322"/>
                <a:gd name="T83" fmla="*/ 4 h 378"/>
                <a:gd name="T84" fmla="*/ 180 w 322"/>
                <a:gd name="T85" fmla="*/ 18 h 378"/>
                <a:gd name="T86" fmla="*/ 141 w 322"/>
                <a:gd name="T87" fmla="*/ 38 h 37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2"/>
                <a:gd name="T133" fmla="*/ 0 h 378"/>
                <a:gd name="T134" fmla="*/ 322 w 322"/>
                <a:gd name="T135" fmla="*/ 378 h 37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1014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>
                <a:gd name="T0" fmla="*/ 235 w 283"/>
                <a:gd name="T1" fmla="*/ 77 h 252"/>
                <a:gd name="T2" fmla="*/ 248 w 283"/>
                <a:gd name="T3" fmla="*/ 91 h 252"/>
                <a:gd name="T4" fmla="*/ 256 w 283"/>
                <a:gd name="T5" fmla="*/ 107 h 252"/>
                <a:gd name="T6" fmla="*/ 259 w 283"/>
                <a:gd name="T7" fmla="*/ 124 h 252"/>
                <a:gd name="T8" fmla="*/ 259 w 283"/>
                <a:gd name="T9" fmla="*/ 142 h 252"/>
                <a:gd name="T10" fmla="*/ 257 w 283"/>
                <a:gd name="T11" fmla="*/ 157 h 252"/>
                <a:gd name="T12" fmla="*/ 252 w 283"/>
                <a:gd name="T13" fmla="*/ 170 h 252"/>
                <a:gd name="T14" fmla="*/ 244 w 283"/>
                <a:gd name="T15" fmla="*/ 183 h 252"/>
                <a:gd name="T16" fmla="*/ 236 w 283"/>
                <a:gd name="T17" fmla="*/ 193 h 252"/>
                <a:gd name="T18" fmla="*/ 225 w 283"/>
                <a:gd name="T19" fmla="*/ 204 h 252"/>
                <a:gd name="T20" fmla="*/ 215 w 283"/>
                <a:gd name="T21" fmla="*/ 214 h 252"/>
                <a:gd name="T22" fmla="*/ 204 w 283"/>
                <a:gd name="T23" fmla="*/ 224 h 252"/>
                <a:gd name="T24" fmla="*/ 194 w 283"/>
                <a:gd name="T25" fmla="*/ 234 h 252"/>
                <a:gd name="T26" fmla="*/ 191 w 283"/>
                <a:gd name="T27" fmla="*/ 238 h 252"/>
                <a:gd name="T28" fmla="*/ 191 w 283"/>
                <a:gd name="T29" fmla="*/ 241 h 252"/>
                <a:gd name="T30" fmla="*/ 191 w 283"/>
                <a:gd name="T31" fmla="*/ 245 h 252"/>
                <a:gd name="T32" fmla="*/ 194 w 283"/>
                <a:gd name="T33" fmla="*/ 248 h 252"/>
                <a:gd name="T34" fmla="*/ 197 w 283"/>
                <a:gd name="T35" fmla="*/ 250 h 252"/>
                <a:gd name="T36" fmla="*/ 202 w 283"/>
                <a:gd name="T37" fmla="*/ 252 h 252"/>
                <a:gd name="T38" fmla="*/ 205 w 283"/>
                <a:gd name="T39" fmla="*/ 250 h 252"/>
                <a:gd name="T40" fmla="*/ 209 w 283"/>
                <a:gd name="T41" fmla="*/ 248 h 252"/>
                <a:gd name="T42" fmla="*/ 232 w 283"/>
                <a:gd name="T43" fmla="*/ 233 h 252"/>
                <a:gd name="T44" fmla="*/ 252 w 283"/>
                <a:gd name="T45" fmla="*/ 214 h 252"/>
                <a:gd name="T46" fmla="*/ 268 w 283"/>
                <a:gd name="T47" fmla="*/ 192 h 252"/>
                <a:gd name="T48" fmla="*/ 278 w 283"/>
                <a:gd name="T49" fmla="*/ 167 h 252"/>
                <a:gd name="T50" fmla="*/ 283 w 283"/>
                <a:gd name="T51" fmla="*/ 141 h 252"/>
                <a:gd name="T52" fmla="*/ 280 w 283"/>
                <a:gd name="T53" fmla="*/ 115 h 252"/>
                <a:gd name="T54" fmla="*/ 271 w 283"/>
                <a:gd name="T55" fmla="*/ 91 h 252"/>
                <a:gd name="T56" fmla="*/ 252 w 283"/>
                <a:gd name="T57" fmla="*/ 69 h 252"/>
                <a:gd name="T58" fmla="*/ 238 w 283"/>
                <a:gd name="T59" fmla="*/ 57 h 252"/>
                <a:gd name="T60" fmla="*/ 222 w 283"/>
                <a:gd name="T61" fmla="*/ 48 h 252"/>
                <a:gd name="T62" fmla="*/ 204 w 283"/>
                <a:gd name="T63" fmla="*/ 39 h 252"/>
                <a:gd name="T64" fmla="*/ 184 w 283"/>
                <a:gd name="T65" fmla="*/ 31 h 252"/>
                <a:gd name="T66" fmla="*/ 164 w 283"/>
                <a:gd name="T67" fmla="*/ 23 h 252"/>
                <a:gd name="T68" fmla="*/ 144 w 283"/>
                <a:gd name="T69" fmla="*/ 17 h 252"/>
                <a:gd name="T70" fmla="*/ 123 w 283"/>
                <a:gd name="T71" fmla="*/ 13 h 252"/>
                <a:gd name="T72" fmla="*/ 103 w 283"/>
                <a:gd name="T73" fmla="*/ 8 h 252"/>
                <a:gd name="T74" fmla="*/ 83 w 283"/>
                <a:gd name="T75" fmla="*/ 5 h 252"/>
                <a:gd name="T76" fmla="*/ 66 w 283"/>
                <a:gd name="T77" fmla="*/ 2 h 252"/>
                <a:gd name="T78" fmla="*/ 48 w 283"/>
                <a:gd name="T79" fmla="*/ 0 h 252"/>
                <a:gd name="T80" fmla="*/ 34 w 283"/>
                <a:gd name="T81" fmla="*/ 0 h 252"/>
                <a:gd name="T82" fmla="*/ 21 w 283"/>
                <a:gd name="T83" fmla="*/ 0 h 252"/>
                <a:gd name="T84" fmla="*/ 11 w 283"/>
                <a:gd name="T85" fmla="*/ 0 h 252"/>
                <a:gd name="T86" fmla="*/ 4 w 283"/>
                <a:gd name="T87" fmla="*/ 2 h 252"/>
                <a:gd name="T88" fmla="*/ 0 w 283"/>
                <a:gd name="T89" fmla="*/ 5 h 252"/>
                <a:gd name="T90" fmla="*/ 12 w 283"/>
                <a:gd name="T91" fmla="*/ 7 h 252"/>
                <a:gd name="T92" fmla="*/ 24 w 283"/>
                <a:gd name="T93" fmla="*/ 8 h 252"/>
                <a:gd name="T94" fmla="*/ 38 w 283"/>
                <a:gd name="T95" fmla="*/ 10 h 252"/>
                <a:gd name="T96" fmla="*/ 52 w 283"/>
                <a:gd name="T97" fmla="*/ 13 h 252"/>
                <a:gd name="T98" fmla="*/ 66 w 283"/>
                <a:gd name="T99" fmla="*/ 16 h 252"/>
                <a:gd name="T100" fmla="*/ 82 w 283"/>
                <a:gd name="T101" fmla="*/ 18 h 252"/>
                <a:gd name="T102" fmla="*/ 98 w 283"/>
                <a:gd name="T103" fmla="*/ 22 h 252"/>
                <a:gd name="T104" fmla="*/ 114 w 283"/>
                <a:gd name="T105" fmla="*/ 25 h 252"/>
                <a:gd name="T106" fmla="*/ 129 w 283"/>
                <a:gd name="T107" fmla="*/ 30 h 252"/>
                <a:gd name="T108" fmla="*/ 146 w 283"/>
                <a:gd name="T109" fmla="*/ 34 h 252"/>
                <a:gd name="T110" fmla="*/ 162 w 283"/>
                <a:gd name="T111" fmla="*/ 39 h 252"/>
                <a:gd name="T112" fmla="*/ 177 w 283"/>
                <a:gd name="T113" fmla="*/ 45 h 252"/>
                <a:gd name="T114" fmla="*/ 193 w 283"/>
                <a:gd name="T115" fmla="*/ 52 h 252"/>
                <a:gd name="T116" fmla="*/ 208 w 283"/>
                <a:gd name="T117" fmla="*/ 60 h 252"/>
                <a:gd name="T118" fmla="*/ 222 w 283"/>
                <a:gd name="T119" fmla="*/ 68 h 252"/>
                <a:gd name="T120" fmla="*/ 235 w 283"/>
                <a:gd name="T121" fmla="*/ 77 h 25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3"/>
                <a:gd name="T184" fmla="*/ 0 h 252"/>
                <a:gd name="T185" fmla="*/ 283 w 283"/>
                <a:gd name="T186" fmla="*/ 252 h 25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1015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>
                <a:gd name="T0" fmla="*/ 0 w 114"/>
                <a:gd name="T1" fmla="*/ 130 h 238"/>
                <a:gd name="T2" fmla="*/ 0 w 114"/>
                <a:gd name="T3" fmla="*/ 149 h 238"/>
                <a:gd name="T4" fmla="*/ 4 w 114"/>
                <a:gd name="T5" fmla="*/ 168 h 238"/>
                <a:gd name="T6" fmla="*/ 12 w 114"/>
                <a:gd name="T7" fmla="*/ 185 h 238"/>
                <a:gd name="T8" fmla="*/ 24 w 114"/>
                <a:gd name="T9" fmla="*/ 200 h 238"/>
                <a:gd name="T10" fmla="*/ 38 w 114"/>
                <a:gd name="T11" fmla="*/ 213 h 238"/>
                <a:gd name="T12" fmla="*/ 55 w 114"/>
                <a:gd name="T13" fmla="*/ 224 h 238"/>
                <a:gd name="T14" fmla="*/ 73 w 114"/>
                <a:gd name="T15" fmla="*/ 232 h 238"/>
                <a:gd name="T16" fmla="*/ 92 w 114"/>
                <a:gd name="T17" fmla="*/ 237 h 238"/>
                <a:gd name="T18" fmla="*/ 98 w 114"/>
                <a:gd name="T19" fmla="*/ 238 h 238"/>
                <a:gd name="T20" fmla="*/ 104 w 114"/>
                <a:gd name="T21" fmla="*/ 235 h 238"/>
                <a:gd name="T22" fmla="*/ 109 w 114"/>
                <a:gd name="T23" fmla="*/ 232 h 238"/>
                <a:gd name="T24" fmla="*/ 111 w 114"/>
                <a:gd name="T25" fmla="*/ 227 h 238"/>
                <a:gd name="T26" fmla="*/ 111 w 114"/>
                <a:gd name="T27" fmla="*/ 222 h 238"/>
                <a:gd name="T28" fmla="*/ 110 w 114"/>
                <a:gd name="T29" fmla="*/ 216 h 238"/>
                <a:gd name="T30" fmla="*/ 106 w 114"/>
                <a:gd name="T31" fmla="*/ 211 h 238"/>
                <a:gd name="T32" fmla="*/ 100 w 114"/>
                <a:gd name="T33" fmla="*/ 209 h 238"/>
                <a:gd name="T34" fmla="*/ 82 w 114"/>
                <a:gd name="T35" fmla="*/ 202 h 238"/>
                <a:gd name="T36" fmla="*/ 64 w 114"/>
                <a:gd name="T37" fmla="*/ 193 h 238"/>
                <a:gd name="T38" fmla="*/ 50 w 114"/>
                <a:gd name="T39" fmla="*/ 180 h 238"/>
                <a:gd name="T40" fmla="*/ 39 w 114"/>
                <a:gd name="T41" fmla="*/ 167 h 238"/>
                <a:gd name="T42" fmla="*/ 32 w 114"/>
                <a:gd name="T43" fmla="*/ 149 h 238"/>
                <a:gd name="T44" fmla="*/ 29 w 114"/>
                <a:gd name="T45" fmla="*/ 131 h 238"/>
                <a:gd name="T46" fmla="*/ 29 w 114"/>
                <a:gd name="T47" fmla="*/ 111 h 238"/>
                <a:gd name="T48" fmla="*/ 35 w 114"/>
                <a:gd name="T49" fmla="*/ 91 h 238"/>
                <a:gd name="T50" fmla="*/ 42 w 114"/>
                <a:gd name="T51" fmla="*/ 76 h 238"/>
                <a:gd name="T52" fmla="*/ 51 w 114"/>
                <a:gd name="T53" fmla="*/ 62 h 238"/>
                <a:gd name="T54" fmla="*/ 62 w 114"/>
                <a:gd name="T55" fmla="*/ 49 h 238"/>
                <a:gd name="T56" fmla="*/ 73 w 114"/>
                <a:gd name="T57" fmla="*/ 38 h 238"/>
                <a:gd name="T58" fmla="*/ 84 w 114"/>
                <a:gd name="T59" fmla="*/ 28 h 238"/>
                <a:gd name="T60" fmla="*/ 96 w 114"/>
                <a:gd name="T61" fmla="*/ 18 h 238"/>
                <a:gd name="T62" fmla="*/ 106 w 114"/>
                <a:gd name="T63" fmla="*/ 9 h 238"/>
                <a:gd name="T64" fmla="*/ 114 w 114"/>
                <a:gd name="T65" fmla="*/ 1 h 238"/>
                <a:gd name="T66" fmla="*/ 106 w 114"/>
                <a:gd name="T67" fmla="*/ 0 h 238"/>
                <a:gd name="T68" fmla="*/ 93 w 114"/>
                <a:gd name="T69" fmla="*/ 6 h 238"/>
                <a:gd name="T70" fmla="*/ 76 w 114"/>
                <a:gd name="T71" fmla="*/ 18 h 238"/>
                <a:gd name="T72" fmla="*/ 56 w 114"/>
                <a:gd name="T73" fmla="*/ 36 h 238"/>
                <a:gd name="T74" fmla="*/ 37 w 114"/>
                <a:gd name="T75" fmla="*/ 57 h 238"/>
                <a:gd name="T76" fmla="*/ 20 w 114"/>
                <a:gd name="T77" fmla="*/ 80 h 238"/>
                <a:gd name="T78" fmla="*/ 7 w 114"/>
                <a:gd name="T79" fmla="*/ 106 h 238"/>
                <a:gd name="T80" fmla="*/ 0 w 114"/>
                <a:gd name="T81" fmla="*/ 130 h 23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4"/>
                <a:gd name="T124" fmla="*/ 0 h 238"/>
                <a:gd name="T125" fmla="*/ 114 w 114"/>
                <a:gd name="T126" fmla="*/ 238 h 23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1016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>
                <a:gd name="T0" fmla="*/ 207 w 246"/>
                <a:gd name="T1" fmla="*/ 124 h 310"/>
                <a:gd name="T2" fmla="*/ 219 w 246"/>
                <a:gd name="T3" fmla="*/ 143 h 310"/>
                <a:gd name="T4" fmla="*/ 225 w 246"/>
                <a:gd name="T5" fmla="*/ 164 h 310"/>
                <a:gd name="T6" fmla="*/ 221 w 246"/>
                <a:gd name="T7" fmla="*/ 187 h 310"/>
                <a:gd name="T8" fmla="*/ 208 w 246"/>
                <a:gd name="T9" fmla="*/ 209 h 310"/>
                <a:gd name="T10" fmla="*/ 188 w 246"/>
                <a:gd name="T11" fmla="*/ 228 h 310"/>
                <a:gd name="T12" fmla="*/ 166 w 246"/>
                <a:gd name="T13" fmla="*/ 246 h 310"/>
                <a:gd name="T14" fmla="*/ 143 w 246"/>
                <a:gd name="T15" fmla="*/ 264 h 310"/>
                <a:gd name="T16" fmla="*/ 129 w 246"/>
                <a:gd name="T17" fmla="*/ 278 h 310"/>
                <a:gd name="T18" fmla="*/ 124 w 246"/>
                <a:gd name="T19" fmla="*/ 287 h 310"/>
                <a:gd name="T20" fmla="*/ 120 w 246"/>
                <a:gd name="T21" fmla="*/ 296 h 310"/>
                <a:gd name="T22" fmla="*/ 121 w 246"/>
                <a:gd name="T23" fmla="*/ 305 h 310"/>
                <a:gd name="T24" fmla="*/ 130 w 246"/>
                <a:gd name="T25" fmla="*/ 310 h 310"/>
                <a:gd name="T26" fmla="*/ 139 w 246"/>
                <a:gd name="T27" fmla="*/ 309 h 310"/>
                <a:gd name="T28" fmla="*/ 154 w 246"/>
                <a:gd name="T29" fmla="*/ 293 h 310"/>
                <a:gd name="T30" fmla="*/ 180 w 246"/>
                <a:gd name="T31" fmla="*/ 269 h 310"/>
                <a:gd name="T32" fmla="*/ 207 w 246"/>
                <a:gd name="T33" fmla="*/ 246 h 310"/>
                <a:gd name="T34" fmla="*/ 231 w 246"/>
                <a:gd name="T35" fmla="*/ 219 h 310"/>
                <a:gd name="T36" fmla="*/ 245 w 246"/>
                <a:gd name="T37" fmla="*/ 187 h 310"/>
                <a:gd name="T38" fmla="*/ 242 w 246"/>
                <a:gd name="T39" fmla="*/ 153 h 310"/>
                <a:gd name="T40" fmla="*/ 227 w 246"/>
                <a:gd name="T41" fmla="*/ 120 h 310"/>
                <a:gd name="T42" fmla="*/ 201 w 246"/>
                <a:gd name="T43" fmla="*/ 94 h 310"/>
                <a:gd name="T44" fmla="*/ 177 w 246"/>
                <a:gd name="T45" fmla="*/ 74 h 310"/>
                <a:gd name="T46" fmla="*/ 152 w 246"/>
                <a:gd name="T47" fmla="*/ 60 h 310"/>
                <a:gd name="T48" fmla="*/ 126 w 246"/>
                <a:gd name="T49" fmla="*/ 43 h 310"/>
                <a:gd name="T50" fmla="*/ 98 w 246"/>
                <a:gd name="T51" fmla="*/ 28 h 310"/>
                <a:gd name="T52" fmla="*/ 72 w 246"/>
                <a:gd name="T53" fmla="*/ 16 h 310"/>
                <a:gd name="T54" fmla="*/ 46 w 246"/>
                <a:gd name="T55" fmla="*/ 7 h 310"/>
                <a:gd name="T56" fmla="*/ 24 w 246"/>
                <a:gd name="T57" fmla="*/ 1 h 310"/>
                <a:gd name="T58" fmla="*/ 7 w 246"/>
                <a:gd name="T59" fmla="*/ 1 h 310"/>
                <a:gd name="T60" fmla="*/ 8 w 246"/>
                <a:gd name="T61" fmla="*/ 6 h 310"/>
                <a:gd name="T62" fmla="*/ 28 w 246"/>
                <a:gd name="T63" fmla="*/ 14 h 310"/>
                <a:gd name="T64" fmla="*/ 51 w 246"/>
                <a:gd name="T65" fmla="*/ 24 h 310"/>
                <a:gd name="T66" fmla="*/ 78 w 246"/>
                <a:gd name="T67" fmla="*/ 37 h 310"/>
                <a:gd name="T68" fmla="*/ 106 w 246"/>
                <a:gd name="T69" fmla="*/ 51 h 310"/>
                <a:gd name="T70" fmla="*/ 134 w 246"/>
                <a:gd name="T71" fmla="*/ 69 h 310"/>
                <a:gd name="T72" fmla="*/ 163 w 246"/>
                <a:gd name="T73" fmla="*/ 87 h 310"/>
                <a:gd name="T74" fmla="*/ 187 w 246"/>
                <a:gd name="T75" fmla="*/ 105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6"/>
                <a:gd name="T115" fmla="*/ 0 h 310"/>
                <a:gd name="T116" fmla="*/ 246 w 246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1017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>
                <a:gd name="T0" fmla="*/ 31 w 83"/>
                <a:gd name="T1" fmla="*/ 14 h 187"/>
                <a:gd name="T2" fmla="*/ 29 w 83"/>
                <a:gd name="T3" fmla="*/ 8 h 187"/>
                <a:gd name="T4" fmla="*/ 25 w 83"/>
                <a:gd name="T5" fmla="*/ 3 h 187"/>
                <a:gd name="T6" fmla="*/ 19 w 83"/>
                <a:gd name="T7" fmla="*/ 1 h 187"/>
                <a:gd name="T8" fmla="*/ 14 w 83"/>
                <a:gd name="T9" fmla="*/ 0 h 187"/>
                <a:gd name="T10" fmla="*/ 8 w 83"/>
                <a:gd name="T11" fmla="*/ 2 h 187"/>
                <a:gd name="T12" fmla="*/ 3 w 83"/>
                <a:gd name="T13" fmla="*/ 5 h 187"/>
                <a:gd name="T14" fmla="*/ 0 w 83"/>
                <a:gd name="T15" fmla="*/ 11 h 187"/>
                <a:gd name="T16" fmla="*/ 0 w 83"/>
                <a:gd name="T17" fmla="*/ 17 h 187"/>
                <a:gd name="T18" fmla="*/ 5 w 83"/>
                <a:gd name="T19" fmla="*/ 42 h 187"/>
                <a:gd name="T20" fmla="*/ 15 w 83"/>
                <a:gd name="T21" fmla="*/ 71 h 187"/>
                <a:gd name="T22" fmla="*/ 27 w 83"/>
                <a:gd name="T23" fmla="*/ 100 h 187"/>
                <a:gd name="T24" fmla="*/ 41 w 83"/>
                <a:gd name="T25" fmla="*/ 127 h 187"/>
                <a:gd name="T26" fmla="*/ 55 w 83"/>
                <a:gd name="T27" fmla="*/ 151 h 187"/>
                <a:gd name="T28" fmla="*/ 68 w 83"/>
                <a:gd name="T29" fmla="*/ 171 h 187"/>
                <a:gd name="T30" fmla="*/ 77 w 83"/>
                <a:gd name="T31" fmla="*/ 184 h 187"/>
                <a:gd name="T32" fmla="*/ 83 w 83"/>
                <a:gd name="T33" fmla="*/ 187 h 187"/>
                <a:gd name="T34" fmla="*/ 80 w 83"/>
                <a:gd name="T35" fmla="*/ 174 h 187"/>
                <a:gd name="T36" fmla="*/ 75 w 83"/>
                <a:gd name="T37" fmla="*/ 158 h 187"/>
                <a:gd name="T38" fmla="*/ 68 w 83"/>
                <a:gd name="T39" fmla="*/ 138 h 187"/>
                <a:gd name="T40" fmla="*/ 59 w 83"/>
                <a:gd name="T41" fmla="*/ 113 h 187"/>
                <a:gd name="T42" fmla="*/ 51 w 83"/>
                <a:gd name="T43" fmla="*/ 88 h 187"/>
                <a:gd name="T44" fmla="*/ 43 w 83"/>
                <a:gd name="T45" fmla="*/ 63 h 187"/>
                <a:gd name="T46" fmla="*/ 36 w 83"/>
                <a:gd name="T47" fmla="*/ 38 h 187"/>
                <a:gd name="T48" fmla="*/ 31 w 83"/>
                <a:gd name="T49" fmla="*/ 14 h 1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3"/>
                <a:gd name="T76" fmla="*/ 0 h 187"/>
                <a:gd name="T77" fmla="*/ 83 w 83"/>
                <a:gd name="T78" fmla="*/ 187 h 1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1018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>
                <a:gd name="T0" fmla="*/ 22 w 44"/>
                <a:gd name="T1" fmla="*/ 10 h 94"/>
                <a:gd name="T2" fmla="*/ 21 w 44"/>
                <a:gd name="T3" fmla="*/ 6 h 94"/>
                <a:gd name="T4" fmla="*/ 18 w 44"/>
                <a:gd name="T5" fmla="*/ 2 h 94"/>
                <a:gd name="T6" fmla="*/ 14 w 44"/>
                <a:gd name="T7" fmla="*/ 0 h 94"/>
                <a:gd name="T8" fmla="*/ 10 w 44"/>
                <a:gd name="T9" fmla="*/ 0 h 94"/>
                <a:gd name="T10" fmla="*/ 6 w 44"/>
                <a:gd name="T11" fmla="*/ 1 h 94"/>
                <a:gd name="T12" fmla="*/ 3 w 44"/>
                <a:gd name="T13" fmla="*/ 3 h 94"/>
                <a:gd name="T14" fmla="*/ 0 w 44"/>
                <a:gd name="T15" fmla="*/ 7 h 94"/>
                <a:gd name="T16" fmla="*/ 0 w 44"/>
                <a:gd name="T17" fmla="*/ 11 h 94"/>
                <a:gd name="T18" fmla="*/ 0 w 44"/>
                <a:gd name="T19" fmla="*/ 24 h 94"/>
                <a:gd name="T20" fmla="*/ 4 w 44"/>
                <a:gd name="T21" fmla="*/ 38 h 94"/>
                <a:gd name="T22" fmla="*/ 8 w 44"/>
                <a:gd name="T23" fmla="*/ 52 h 94"/>
                <a:gd name="T24" fmla="*/ 14 w 44"/>
                <a:gd name="T25" fmla="*/ 65 h 94"/>
                <a:gd name="T26" fmla="*/ 21 w 44"/>
                <a:gd name="T27" fmla="*/ 78 h 94"/>
                <a:gd name="T28" fmla="*/ 28 w 44"/>
                <a:gd name="T29" fmla="*/ 87 h 94"/>
                <a:gd name="T30" fmla="*/ 37 w 44"/>
                <a:gd name="T31" fmla="*/ 93 h 94"/>
                <a:gd name="T32" fmla="*/ 42 w 44"/>
                <a:gd name="T33" fmla="*/ 94 h 94"/>
                <a:gd name="T34" fmla="*/ 44 w 44"/>
                <a:gd name="T35" fmla="*/ 76 h 94"/>
                <a:gd name="T36" fmla="*/ 38 w 44"/>
                <a:gd name="T37" fmla="*/ 54 h 94"/>
                <a:gd name="T38" fmla="*/ 31 w 44"/>
                <a:gd name="T39" fmla="*/ 32 h 94"/>
                <a:gd name="T40" fmla="*/ 22 w 44"/>
                <a:gd name="T41" fmla="*/ 10 h 9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"/>
                <a:gd name="T64" fmla="*/ 0 h 94"/>
                <a:gd name="T65" fmla="*/ 44 w 44"/>
                <a:gd name="T66" fmla="*/ 94 h 9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1019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>
                <a:gd name="T0" fmla="*/ 20 w 38"/>
                <a:gd name="T1" fmla="*/ 7 h 54"/>
                <a:gd name="T2" fmla="*/ 20 w 38"/>
                <a:gd name="T3" fmla="*/ 8 h 54"/>
                <a:gd name="T4" fmla="*/ 20 w 38"/>
                <a:gd name="T5" fmla="*/ 8 h 54"/>
                <a:gd name="T6" fmla="*/ 20 w 38"/>
                <a:gd name="T7" fmla="*/ 8 h 54"/>
                <a:gd name="T8" fmla="*/ 20 w 38"/>
                <a:gd name="T9" fmla="*/ 8 h 54"/>
                <a:gd name="T10" fmla="*/ 19 w 38"/>
                <a:gd name="T11" fmla="*/ 4 h 54"/>
                <a:gd name="T12" fmla="*/ 15 w 38"/>
                <a:gd name="T13" fmla="*/ 1 h 54"/>
                <a:gd name="T14" fmla="*/ 12 w 38"/>
                <a:gd name="T15" fmla="*/ 0 h 54"/>
                <a:gd name="T16" fmla="*/ 7 w 38"/>
                <a:gd name="T17" fmla="*/ 0 h 54"/>
                <a:gd name="T18" fmla="*/ 4 w 38"/>
                <a:gd name="T19" fmla="*/ 1 h 54"/>
                <a:gd name="T20" fmla="*/ 1 w 38"/>
                <a:gd name="T21" fmla="*/ 4 h 54"/>
                <a:gd name="T22" fmla="*/ 0 w 38"/>
                <a:gd name="T23" fmla="*/ 8 h 54"/>
                <a:gd name="T24" fmla="*/ 0 w 38"/>
                <a:gd name="T25" fmla="*/ 11 h 54"/>
                <a:gd name="T26" fmla="*/ 1 w 38"/>
                <a:gd name="T27" fmla="*/ 17 h 54"/>
                <a:gd name="T28" fmla="*/ 4 w 38"/>
                <a:gd name="T29" fmla="*/ 24 h 54"/>
                <a:gd name="T30" fmla="*/ 8 w 38"/>
                <a:gd name="T31" fmla="*/ 32 h 54"/>
                <a:gd name="T32" fmla="*/ 14 w 38"/>
                <a:gd name="T33" fmla="*/ 39 h 54"/>
                <a:gd name="T34" fmla="*/ 20 w 38"/>
                <a:gd name="T35" fmla="*/ 46 h 54"/>
                <a:gd name="T36" fmla="*/ 27 w 38"/>
                <a:gd name="T37" fmla="*/ 50 h 54"/>
                <a:gd name="T38" fmla="*/ 33 w 38"/>
                <a:gd name="T39" fmla="*/ 54 h 54"/>
                <a:gd name="T40" fmla="*/ 38 w 38"/>
                <a:gd name="T41" fmla="*/ 54 h 54"/>
                <a:gd name="T42" fmla="*/ 36 w 38"/>
                <a:gd name="T43" fmla="*/ 42 h 54"/>
                <a:gd name="T44" fmla="*/ 32 w 38"/>
                <a:gd name="T45" fmla="*/ 29 h 54"/>
                <a:gd name="T46" fmla="*/ 25 w 38"/>
                <a:gd name="T47" fmla="*/ 16 h 54"/>
                <a:gd name="T48" fmla="*/ 20 w 38"/>
                <a:gd name="T49" fmla="*/ 7 h 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8"/>
                <a:gd name="T76" fmla="*/ 0 h 54"/>
                <a:gd name="T77" fmla="*/ 38 w 38"/>
                <a:gd name="T78" fmla="*/ 54 h 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1020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>
                <a:gd name="T0" fmla="*/ 41 w 52"/>
                <a:gd name="T1" fmla="*/ 27 h 36"/>
                <a:gd name="T2" fmla="*/ 46 w 52"/>
                <a:gd name="T3" fmla="*/ 24 h 36"/>
                <a:gd name="T4" fmla="*/ 51 w 52"/>
                <a:gd name="T5" fmla="*/ 21 h 36"/>
                <a:gd name="T6" fmla="*/ 52 w 52"/>
                <a:gd name="T7" fmla="*/ 16 h 36"/>
                <a:gd name="T8" fmla="*/ 52 w 52"/>
                <a:gd name="T9" fmla="*/ 12 h 36"/>
                <a:gd name="T10" fmla="*/ 50 w 52"/>
                <a:gd name="T11" fmla="*/ 6 h 36"/>
                <a:gd name="T12" fmla="*/ 46 w 52"/>
                <a:gd name="T13" fmla="*/ 2 h 36"/>
                <a:gd name="T14" fmla="*/ 41 w 52"/>
                <a:gd name="T15" fmla="*/ 0 h 36"/>
                <a:gd name="T16" fmla="*/ 36 w 52"/>
                <a:gd name="T17" fmla="*/ 0 h 36"/>
                <a:gd name="T18" fmla="*/ 33 w 52"/>
                <a:gd name="T19" fmla="*/ 0 h 36"/>
                <a:gd name="T20" fmla="*/ 29 w 52"/>
                <a:gd name="T21" fmla="*/ 1 h 36"/>
                <a:gd name="T22" fmla="*/ 21 w 52"/>
                <a:gd name="T23" fmla="*/ 4 h 36"/>
                <a:gd name="T24" fmla="*/ 13 w 52"/>
                <a:gd name="T25" fmla="*/ 8 h 36"/>
                <a:gd name="T26" fmla="*/ 6 w 52"/>
                <a:gd name="T27" fmla="*/ 15 h 36"/>
                <a:gd name="T28" fmla="*/ 3 w 52"/>
                <a:gd name="T29" fmla="*/ 22 h 36"/>
                <a:gd name="T30" fmla="*/ 0 w 52"/>
                <a:gd name="T31" fmla="*/ 29 h 36"/>
                <a:gd name="T32" fmla="*/ 0 w 52"/>
                <a:gd name="T33" fmla="*/ 31 h 36"/>
                <a:gd name="T34" fmla="*/ 4 w 52"/>
                <a:gd name="T35" fmla="*/ 33 h 36"/>
                <a:gd name="T36" fmla="*/ 9 w 52"/>
                <a:gd name="T37" fmla="*/ 36 h 36"/>
                <a:gd name="T38" fmla="*/ 13 w 52"/>
                <a:gd name="T39" fmla="*/ 36 h 36"/>
                <a:gd name="T40" fmla="*/ 18 w 52"/>
                <a:gd name="T41" fmla="*/ 36 h 36"/>
                <a:gd name="T42" fmla="*/ 24 w 52"/>
                <a:gd name="T43" fmla="*/ 33 h 36"/>
                <a:gd name="T44" fmla="*/ 30 w 52"/>
                <a:gd name="T45" fmla="*/ 32 h 36"/>
                <a:gd name="T46" fmla="*/ 36 w 52"/>
                <a:gd name="T47" fmla="*/ 30 h 36"/>
                <a:gd name="T48" fmla="*/ 41 w 52"/>
                <a:gd name="T49" fmla="*/ 27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2"/>
                <a:gd name="T76" fmla="*/ 0 h 36"/>
                <a:gd name="T77" fmla="*/ 52 w 52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1021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>
                <a:gd name="T0" fmla="*/ 73 w 198"/>
                <a:gd name="T1" fmla="*/ 36 h 236"/>
                <a:gd name="T2" fmla="*/ 58 w 198"/>
                <a:gd name="T3" fmla="*/ 46 h 236"/>
                <a:gd name="T4" fmla="*/ 46 w 198"/>
                <a:gd name="T5" fmla="*/ 58 h 236"/>
                <a:gd name="T6" fmla="*/ 33 w 198"/>
                <a:gd name="T7" fmla="*/ 72 h 236"/>
                <a:gd name="T8" fmla="*/ 22 w 198"/>
                <a:gd name="T9" fmla="*/ 85 h 236"/>
                <a:gd name="T10" fmla="*/ 14 w 198"/>
                <a:gd name="T11" fmla="*/ 100 h 236"/>
                <a:gd name="T12" fmla="*/ 7 w 198"/>
                <a:gd name="T13" fmla="*/ 115 h 236"/>
                <a:gd name="T14" fmla="*/ 2 w 198"/>
                <a:gd name="T15" fmla="*/ 130 h 236"/>
                <a:gd name="T16" fmla="*/ 0 w 198"/>
                <a:gd name="T17" fmla="*/ 146 h 236"/>
                <a:gd name="T18" fmla="*/ 2 w 198"/>
                <a:gd name="T19" fmla="*/ 170 h 236"/>
                <a:gd name="T20" fmla="*/ 12 w 198"/>
                <a:gd name="T21" fmla="*/ 190 h 236"/>
                <a:gd name="T22" fmla="*/ 26 w 198"/>
                <a:gd name="T23" fmla="*/ 207 h 236"/>
                <a:gd name="T24" fmla="*/ 43 w 198"/>
                <a:gd name="T25" fmla="*/ 220 h 236"/>
                <a:gd name="T26" fmla="*/ 64 w 198"/>
                <a:gd name="T27" fmla="*/ 229 h 236"/>
                <a:gd name="T28" fmla="*/ 88 w 198"/>
                <a:gd name="T29" fmla="*/ 235 h 236"/>
                <a:gd name="T30" fmla="*/ 110 w 198"/>
                <a:gd name="T31" fmla="*/ 236 h 236"/>
                <a:gd name="T32" fmla="*/ 132 w 198"/>
                <a:gd name="T33" fmla="*/ 232 h 236"/>
                <a:gd name="T34" fmla="*/ 137 w 198"/>
                <a:gd name="T35" fmla="*/ 232 h 236"/>
                <a:gd name="T36" fmla="*/ 142 w 198"/>
                <a:gd name="T37" fmla="*/ 230 h 236"/>
                <a:gd name="T38" fmla="*/ 145 w 198"/>
                <a:gd name="T39" fmla="*/ 226 h 236"/>
                <a:gd name="T40" fmla="*/ 146 w 198"/>
                <a:gd name="T41" fmla="*/ 221 h 236"/>
                <a:gd name="T42" fmla="*/ 145 w 198"/>
                <a:gd name="T43" fmla="*/ 219 h 236"/>
                <a:gd name="T44" fmla="*/ 142 w 198"/>
                <a:gd name="T45" fmla="*/ 219 h 236"/>
                <a:gd name="T46" fmla="*/ 137 w 198"/>
                <a:gd name="T47" fmla="*/ 217 h 236"/>
                <a:gd name="T48" fmla="*/ 131 w 198"/>
                <a:gd name="T49" fmla="*/ 217 h 236"/>
                <a:gd name="T50" fmla="*/ 124 w 198"/>
                <a:gd name="T51" fmla="*/ 217 h 236"/>
                <a:gd name="T52" fmla="*/ 118 w 198"/>
                <a:gd name="T53" fmla="*/ 217 h 236"/>
                <a:gd name="T54" fmla="*/ 112 w 198"/>
                <a:gd name="T55" fmla="*/ 217 h 236"/>
                <a:gd name="T56" fmla="*/ 109 w 198"/>
                <a:gd name="T57" fmla="*/ 217 h 236"/>
                <a:gd name="T58" fmla="*/ 97 w 198"/>
                <a:gd name="T59" fmla="*/ 216 h 236"/>
                <a:gd name="T60" fmla="*/ 87 w 198"/>
                <a:gd name="T61" fmla="*/ 215 h 236"/>
                <a:gd name="T62" fmla="*/ 75 w 198"/>
                <a:gd name="T63" fmla="*/ 214 h 236"/>
                <a:gd name="T64" fmla="*/ 63 w 198"/>
                <a:gd name="T65" fmla="*/ 211 h 236"/>
                <a:gd name="T66" fmla="*/ 51 w 198"/>
                <a:gd name="T67" fmla="*/ 207 h 236"/>
                <a:gd name="T68" fmla="*/ 40 w 198"/>
                <a:gd name="T69" fmla="*/ 199 h 236"/>
                <a:gd name="T70" fmla="*/ 29 w 198"/>
                <a:gd name="T71" fmla="*/ 189 h 236"/>
                <a:gd name="T72" fmla="*/ 17 w 198"/>
                <a:gd name="T73" fmla="*/ 174 h 236"/>
                <a:gd name="T74" fmla="*/ 15 w 198"/>
                <a:gd name="T75" fmla="*/ 157 h 236"/>
                <a:gd name="T76" fmla="*/ 16 w 198"/>
                <a:gd name="T77" fmla="*/ 141 h 236"/>
                <a:gd name="T78" fmla="*/ 21 w 198"/>
                <a:gd name="T79" fmla="*/ 124 h 236"/>
                <a:gd name="T80" fmla="*/ 28 w 198"/>
                <a:gd name="T81" fmla="*/ 109 h 236"/>
                <a:gd name="T82" fmla="*/ 39 w 198"/>
                <a:gd name="T83" fmla="*/ 96 h 236"/>
                <a:gd name="T84" fmla="*/ 50 w 198"/>
                <a:gd name="T85" fmla="*/ 82 h 236"/>
                <a:gd name="T86" fmla="*/ 63 w 198"/>
                <a:gd name="T87" fmla="*/ 70 h 236"/>
                <a:gd name="T88" fmla="*/ 78 w 198"/>
                <a:gd name="T89" fmla="*/ 59 h 236"/>
                <a:gd name="T90" fmla="*/ 94 w 198"/>
                <a:gd name="T91" fmla="*/ 49 h 236"/>
                <a:gd name="T92" fmla="*/ 110 w 198"/>
                <a:gd name="T93" fmla="*/ 39 h 236"/>
                <a:gd name="T94" fmla="*/ 126 w 198"/>
                <a:gd name="T95" fmla="*/ 31 h 236"/>
                <a:gd name="T96" fmla="*/ 142 w 198"/>
                <a:gd name="T97" fmla="*/ 24 h 236"/>
                <a:gd name="T98" fmla="*/ 158 w 198"/>
                <a:gd name="T99" fmla="*/ 19 h 236"/>
                <a:gd name="T100" fmla="*/ 172 w 198"/>
                <a:gd name="T101" fmla="*/ 13 h 236"/>
                <a:gd name="T102" fmla="*/ 186 w 198"/>
                <a:gd name="T103" fmla="*/ 10 h 236"/>
                <a:gd name="T104" fmla="*/ 198 w 198"/>
                <a:gd name="T105" fmla="*/ 7 h 236"/>
                <a:gd name="T106" fmla="*/ 190 w 198"/>
                <a:gd name="T107" fmla="*/ 3 h 236"/>
                <a:gd name="T108" fmla="*/ 177 w 198"/>
                <a:gd name="T109" fmla="*/ 0 h 236"/>
                <a:gd name="T110" fmla="*/ 162 w 198"/>
                <a:gd name="T111" fmla="*/ 3 h 236"/>
                <a:gd name="T112" fmla="*/ 144 w 198"/>
                <a:gd name="T113" fmla="*/ 6 h 236"/>
                <a:gd name="T114" fmla="*/ 124 w 198"/>
                <a:gd name="T115" fmla="*/ 12 h 236"/>
                <a:gd name="T116" fmla="*/ 105 w 198"/>
                <a:gd name="T117" fmla="*/ 19 h 236"/>
                <a:gd name="T118" fmla="*/ 88 w 198"/>
                <a:gd name="T119" fmla="*/ 28 h 236"/>
                <a:gd name="T120" fmla="*/ 73 w 198"/>
                <a:gd name="T121" fmla="*/ 36 h 2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98"/>
                <a:gd name="T184" fmla="*/ 0 h 236"/>
                <a:gd name="T185" fmla="*/ 198 w 198"/>
                <a:gd name="T186" fmla="*/ 236 h 2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1022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>
                <a:gd name="T0" fmla="*/ 108 w 128"/>
                <a:gd name="T1" fmla="*/ 61 h 183"/>
                <a:gd name="T2" fmla="*/ 111 w 128"/>
                <a:gd name="T3" fmla="*/ 80 h 183"/>
                <a:gd name="T4" fmla="*/ 109 w 128"/>
                <a:gd name="T5" fmla="*/ 97 h 183"/>
                <a:gd name="T6" fmla="*/ 101 w 128"/>
                <a:gd name="T7" fmla="*/ 110 h 183"/>
                <a:gd name="T8" fmla="*/ 89 w 128"/>
                <a:gd name="T9" fmla="*/ 123 h 183"/>
                <a:gd name="T10" fmla="*/ 75 w 128"/>
                <a:gd name="T11" fmla="*/ 134 h 183"/>
                <a:gd name="T12" fmla="*/ 60 w 128"/>
                <a:gd name="T13" fmla="*/ 145 h 183"/>
                <a:gd name="T14" fmla="*/ 43 w 128"/>
                <a:gd name="T15" fmla="*/ 156 h 183"/>
                <a:gd name="T16" fmla="*/ 29 w 128"/>
                <a:gd name="T17" fmla="*/ 167 h 183"/>
                <a:gd name="T18" fmla="*/ 27 w 128"/>
                <a:gd name="T19" fmla="*/ 170 h 183"/>
                <a:gd name="T20" fmla="*/ 26 w 128"/>
                <a:gd name="T21" fmla="*/ 172 h 183"/>
                <a:gd name="T22" fmla="*/ 26 w 128"/>
                <a:gd name="T23" fmla="*/ 176 h 183"/>
                <a:gd name="T24" fmla="*/ 28 w 128"/>
                <a:gd name="T25" fmla="*/ 179 h 183"/>
                <a:gd name="T26" fmla="*/ 30 w 128"/>
                <a:gd name="T27" fmla="*/ 182 h 183"/>
                <a:gd name="T28" fmla="*/ 34 w 128"/>
                <a:gd name="T29" fmla="*/ 183 h 183"/>
                <a:gd name="T30" fmla="*/ 37 w 128"/>
                <a:gd name="T31" fmla="*/ 183 h 183"/>
                <a:gd name="T32" fmla="*/ 41 w 128"/>
                <a:gd name="T33" fmla="*/ 182 h 183"/>
                <a:gd name="T34" fmla="*/ 58 w 128"/>
                <a:gd name="T35" fmla="*/ 171 h 183"/>
                <a:gd name="T36" fmla="*/ 76 w 128"/>
                <a:gd name="T37" fmla="*/ 160 h 183"/>
                <a:gd name="T38" fmla="*/ 92 w 128"/>
                <a:gd name="T39" fmla="*/ 147 h 183"/>
                <a:gd name="T40" fmla="*/ 108 w 128"/>
                <a:gd name="T41" fmla="*/ 132 h 183"/>
                <a:gd name="T42" fmla="*/ 118 w 128"/>
                <a:gd name="T43" fmla="*/ 116 h 183"/>
                <a:gd name="T44" fmla="*/ 125 w 128"/>
                <a:gd name="T45" fmla="*/ 98 h 183"/>
                <a:gd name="T46" fmla="*/ 128 w 128"/>
                <a:gd name="T47" fmla="*/ 78 h 183"/>
                <a:gd name="T48" fmla="*/ 123 w 128"/>
                <a:gd name="T49" fmla="*/ 58 h 183"/>
                <a:gd name="T50" fmla="*/ 112 w 128"/>
                <a:gd name="T51" fmla="*/ 41 h 183"/>
                <a:gd name="T52" fmla="*/ 98 w 128"/>
                <a:gd name="T53" fmla="*/ 28 h 183"/>
                <a:gd name="T54" fmla="*/ 80 w 128"/>
                <a:gd name="T55" fmla="*/ 16 h 183"/>
                <a:gd name="T56" fmla="*/ 61 w 128"/>
                <a:gd name="T57" fmla="*/ 8 h 183"/>
                <a:gd name="T58" fmla="*/ 41 w 128"/>
                <a:gd name="T59" fmla="*/ 2 h 183"/>
                <a:gd name="T60" fmla="*/ 23 w 128"/>
                <a:gd name="T61" fmla="*/ 0 h 183"/>
                <a:gd name="T62" fmla="*/ 9 w 128"/>
                <a:gd name="T63" fmla="*/ 1 h 183"/>
                <a:gd name="T64" fmla="*/ 0 w 128"/>
                <a:gd name="T65" fmla="*/ 6 h 183"/>
                <a:gd name="T66" fmla="*/ 16 w 128"/>
                <a:gd name="T67" fmla="*/ 10 h 183"/>
                <a:gd name="T68" fmla="*/ 33 w 128"/>
                <a:gd name="T69" fmla="*/ 14 h 183"/>
                <a:gd name="T70" fmla="*/ 48 w 128"/>
                <a:gd name="T71" fmla="*/ 17 h 183"/>
                <a:gd name="T72" fmla="*/ 63 w 128"/>
                <a:gd name="T73" fmla="*/ 22 h 183"/>
                <a:gd name="T74" fmla="*/ 77 w 128"/>
                <a:gd name="T75" fmla="*/ 28 h 183"/>
                <a:gd name="T76" fmla="*/ 90 w 128"/>
                <a:gd name="T77" fmla="*/ 36 h 183"/>
                <a:gd name="T78" fmla="*/ 101 w 128"/>
                <a:gd name="T79" fmla="*/ 46 h 183"/>
                <a:gd name="T80" fmla="*/ 108 w 128"/>
                <a:gd name="T81" fmla="*/ 61 h 1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8"/>
                <a:gd name="T124" fmla="*/ 0 h 183"/>
                <a:gd name="T125" fmla="*/ 128 w 128"/>
                <a:gd name="T126" fmla="*/ 183 h 1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1023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>
                <a:gd name="T0" fmla="*/ 101 w 323"/>
                <a:gd name="T1" fmla="*/ 70 h 379"/>
                <a:gd name="T2" fmla="*/ 54 w 323"/>
                <a:gd name="T3" fmla="*/ 115 h 379"/>
                <a:gd name="T4" fmla="*/ 18 w 323"/>
                <a:gd name="T5" fmla="*/ 167 h 379"/>
                <a:gd name="T6" fmla="*/ 0 w 323"/>
                <a:gd name="T7" fmla="*/ 227 h 379"/>
                <a:gd name="T8" fmla="*/ 4 w 323"/>
                <a:gd name="T9" fmla="*/ 267 h 379"/>
                <a:gd name="T10" fmla="*/ 11 w 323"/>
                <a:gd name="T11" fmla="*/ 283 h 379"/>
                <a:gd name="T12" fmla="*/ 21 w 323"/>
                <a:gd name="T13" fmla="*/ 298 h 379"/>
                <a:gd name="T14" fmla="*/ 34 w 323"/>
                <a:gd name="T15" fmla="*/ 311 h 379"/>
                <a:gd name="T16" fmla="*/ 57 w 323"/>
                <a:gd name="T17" fmla="*/ 325 h 379"/>
                <a:gd name="T18" fmla="*/ 87 w 323"/>
                <a:gd name="T19" fmla="*/ 340 h 379"/>
                <a:gd name="T20" fmla="*/ 120 w 323"/>
                <a:gd name="T21" fmla="*/ 351 h 379"/>
                <a:gd name="T22" fmla="*/ 153 w 323"/>
                <a:gd name="T23" fmla="*/ 360 h 379"/>
                <a:gd name="T24" fmla="*/ 187 w 323"/>
                <a:gd name="T25" fmla="*/ 367 h 379"/>
                <a:gd name="T26" fmla="*/ 221 w 323"/>
                <a:gd name="T27" fmla="*/ 372 h 379"/>
                <a:gd name="T28" fmla="*/ 256 w 323"/>
                <a:gd name="T29" fmla="*/ 375 h 379"/>
                <a:gd name="T30" fmla="*/ 290 w 323"/>
                <a:gd name="T31" fmla="*/ 378 h 379"/>
                <a:gd name="T32" fmla="*/ 312 w 323"/>
                <a:gd name="T33" fmla="*/ 379 h 379"/>
                <a:gd name="T34" fmla="*/ 320 w 323"/>
                <a:gd name="T35" fmla="*/ 372 h 379"/>
                <a:gd name="T36" fmla="*/ 323 w 323"/>
                <a:gd name="T37" fmla="*/ 360 h 379"/>
                <a:gd name="T38" fmla="*/ 316 w 323"/>
                <a:gd name="T39" fmla="*/ 352 h 379"/>
                <a:gd name="T40" fmla="*/ 295 w 323"/>
                <a:gd name="T41" fmla="*/ 351 h 379"/>
                <a:gd name="T42" fmla="*/ 263 w 323"/>
                <a:gd name="T43" fmla="*/ 350 h 379"/>
                <a:gd name="T44" fmla="*/ 231 w 323"/>
                <a:gd name="T45" fmla="*/ 348 h 379"/>
                <a:gd name="T46" fmla="*/ 200 w 323"/>
                <a:gd name="T47" fmla="*/ 343 h 379"/>
                <a:gd name="T48" fmla="*/ 168 w 323"/>
                <a:gd name="T49" fmla="*/ 337 h 379"/>
                <a:gd name="T50" fmla="*/ 136 w 323"/>
                <a:gd name="T51" fmla="*/ 329 h 379"/>
                <a:gd name="T52" fmla="*/ 106 w 323"/>
                <a:gd name="T53" fmla="*/ 320 h 379"/>
                <a:gd name="T54" fmla="*/ 76 w 323"/>
                <a:gd name="T55" fmla="*/ 306 h 379"/>
                <a:gd name="T56" fmla="*/ 51 w 323"/>
                <a:gd name="T57" fmla="*/ 291 h 379"/>
                <a:gd name="T58" fmla="*/ 35 w 323"/>
                <a:gd name="T59" fmla="*/ 269 h 379"/>
                <a:gd name="T60" fmla="*/ 31 w 323"/>
                <a:gd name="T61" fmla="*/ 239 h 379"/>
                <a:gd name="T62" fmla="*/ 38 w 323"/>
                <a:gd name="T63" fmla="*/ 197 h 379"/>
                <a:gd name="T64" fmla="*/ 51 w 323"/>
                <a:gd name="T65" fmla="*/ 165 h 379"/>
                <a:gd name="T66" fmla="*/ 68 w 323"/>
                <a:gd name="T67" fmla="*/ 136 h 379"/>
                <a:gd name="T68" fmla="*/ 89 w 323"/>
                <a:gd name="T69" fmla="*/ 111 h 379"/>
                <a:gd name="T70" fmla="*/ 114 w 323"/>
                <a:gd name="T71" fmla="*/ 88 h 379"/>
                <a:gd name="T72" fmla="*/ 144 w 323"/>
                <a:gd name="T73" fmla="*/ 64 h 379"/>
                <a:gd name="T74" fmla="*/ 181 w 323"/>
                <a:gd name="T75" fmla="*/ 41 h 379"/>
                <a:gd name="T76" fmla="*/ 219 w 323"/>
                <a:gd name="T77" fmla="*/ 22 h 379"/>
                <a:gd name="T78" fmla="*/ 253 w 323"/>
                <a:gd name="T79" fmla="*/ 7 h 379"/>
                <a:gd name="T80" fmla="*/ 255 w 323"/>
                <a:gd name="T81" fmla="*/ 0 h 379"/>
                <a:gd name="T82" fmla="*/ 221 w 323"/>
                <a:gd name="T83" fmla="*/ 5 h 379"/>
                <a:gd name="T84" fmla="*/ 181 w 323"/>
                <a:gd name="T85" fmla="*/ 19 h 379"/>
                <a:gd name="T86" fmla="*/ 142 w 323"/>
                <a:gd name="T87" fmla="*/ 39 h 3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"/>
                <a:gd name="T133" fmla="*/ 0 h 379"/>
                <a:gd name="T134" fmla="*/ 323 w 323"/>
                <a:gd name="T135" fmla="*/ 379 h 3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1024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>
                <a:gd name="T0" fmla="*/ 235 w 282"/>
                <a:gd name="T1" fmla="*/ 78 h 253"/>
                <a:gd name="T2" fmla="*/ 248 w 282"/>
                <a:gd name="T3" fmla="*/ 92 h 253"/>
                <a:gd name="T4" fmla="*/ 255 w 282"/>
                <a:gd name="T5" fmla="*/ 108 h 253"/>
                <a:gd name="T6" fmla="*/ 259 w 282"/>
                <a:gd name="T7" fmla="*/ 125 h 253"/>
                <a:gd name="T8" fmla="*/ 259 w 282"/>
                <a:gd name="T9" fmla="*/ 144 h 253"/>
                <a:gd name="T10" fmla="*/ 257 w 282"/>
                <a:gd name="T11" fmla="*/ 159 h 253"/>
                <a:gd name="T12" fmla="*/ 252 w 282"/>
                <a:gd name="T13" fmla="*/ 171 h 253"/>
                <a:gd name="T14" fmla="*/ 244 w 282"/>
                <a:gd name="T15" fmla="*/ 184 h 253"/>
                <a:gd name="T16" fmla="*/ 236 w 282"/>
                <a:gd name="T17" fmla="*/ 194 h 253"/>
                <a:gd name="T18" fmla="*/ 225 w 282"/>
                <a:gd name="T19" fmla="*/ 206 h 253"/>
                <a:gd name="T20" fmla="*/ 215 w 282"/>
                <a:gd name="T21" fmla="*/ 215 h 253"/>
                <a:gd name="T22" fmla="*/ 204 w 282"/>
                <a:gd name="T23" fmla="*/ 225 h 253"/>
                <a:gd name="T24" fmla="*/ 194 w 282"/>
                <a:gd name="T25" fmla="*/ 236 h 253"/>
                <a:gd name="T26" fmla="*/ 191 w 282"/>
                <a:gd name="T27" fmla="*/ 239 h 253"/>
                <a:gd name="T28" fmla="*/ 190 w 282"/>
                <a:gd name="T29" fmla="*/ 242 h 253"/>
                <a:gd name="T30" fmla="*/ 191 w 282"/>
                <a:gd name="T31" fmla="*/ 246 h 253"/>
                <a:gd name="T32" fmla="*/ 194 w 282"/>
                <a:gd name="T33" fmla="*/ 249 h 253"/>
                <a:gd name="T34" fmla="*/ 197 w 282"/>
                <a:gd name="T35" fmla="*/ 252 h 253"/>
                <a:gd name="T36" fmla="*/ 201 w 282"/>
                <a:gd name="T37" fmla="*/ 253 h 253"/>
                <a:gd name="T38" fmla="*/ 205 w 282"/>
                <a:gd name="T39" fmla="*/ 252 h 253"/>
                <a:gd name="T40" fmla="*/ 209 w 282"/>
                <a:gd name="T41" fmla="*/ 249 h 253"/>
                <a:gd name="T42" fmla="*/ 232 w 282"/>
                <a:gd name="T43" fmla="*/ 234 h 253"/>
                <a:gd name="T44" fmla="*/ 251 w 282"/>
                <a:gd name="T45" fmla="*/ 215 h 253"/>
                <a:gd name="T46" fmla="*/ 267 w 282"/>
                <a:gd name="T47" fmla="*/ 192 h 253"/>
                <a:gd name="T48" fmla="*/ 278 w 282"/>
                <a:gd name="T49" fmla="*/ 168 h 253"/>
                <a:gd name="T50" fmla="*/ 282 w 282"/>
                <a:gd name="T51" fmla="*/ 141 h 253"/>
                <a:gd name="T52" fmla="*/ 279 w 282"/>
                <a:gd name="T53" fmla="*/ 116 h 253"/>
                <a:gd name="T54" fmla="*/ 270 w 282"/>
                <a:gd name="T55" fmla="*/ 92 h 253"/>
                <a:gd name="T56" fmla="*/ 251 w 282"/>
                <a:gd name="T57" fmla="*/ 70 h 253"/>
                <a:gd name="T58" fmla="*/ 237 w 282"/>
                <a:gd name="T59" fmla="*/ 59 h 253"/>
                <a:gd name="T60" fmla="*/ 221 w 282"/>
                <a:gd name="T61" fmla="*/ 48 h 253"/>
                <a:gd name="T62" fmla="*/ 202 w 282"/>
                <a:gd name="T63" fmla="*/ 39 h 253"/>
                <a:gd name="T64" fmla="*/ 183 w 282"/>
                <a:gd name="T65" fmla="*/ 31 h 253"/>
                <a:gd name="T66" fmla="*/ 163 w 282"/>
                <a:gd name="T67" fmla="*/ 24 h 253"/>
                <a:gd name="T68" fmla="*/ 142 w 282"/>
                <a:gd name="T69" fmla="*/ 18 h 253"/>
                <a:gd name="T70" fmla="*/ 122 w 282"/>
                <a:gd name="T71" fmla="*/ 13 h 253"/>
                <a:gd name="T72" fmla="*/ 101 w 282"/>
                <a:gd name="T73" fmla="*/ 8 h 253"/>
                <a:gd name="T74" fmla="*/ 82 w 282"/>
                <a:gd name="T75" fmla="*/ 5 h 253"/>
                <a:gd name="T76" fmla="*/ 63 w 282"/>
                <a:gd name="T77" fmla="*/ 2 h 253"/>
                <a:gd name="T78" fmla="*/ 47 w 282"/>
                <a:gd name="T79" fmla="*/ 0 h 253"/>
                <a:gd name="T80" fmla="*/ 32 w 282"/>
                <a:gd name="T81" fmla="*/ 0 h 253"/>
                <a:gd name="T82" fmla="*/ 19 w 282"/>
                <a:gd name="T83" fmla="*/ 0 h 253"/>
                <a:gd name="T84" fmla="*/ 10 w 282"/>
                <a:gd name="T85" fmla="*/ 1 h 253"/>
                <a:gd name="T86" fmla="*/ 4 w 282"/>
                <a:gd name="T87" fmla="*/ 4 h 253"/>
                <a:gd name="T88" fmla="*/ 0 w 282"/>
                <a:gd name="T89" fmla="*/ 6 h 253"/>
                <a:gd name="T90" fmla="*/ 12 w 282"/>
                <a:gd name="T91" fmla="*/ 8 h 253"/>
                <a:gd name="T92" fmla="*/ 25 w 282"/>
                <a:gd name="T93" fmla="*/ 9 h 253"/>
                <a:gd name="T94" fmla="*/ 38 w 282"/>
                <a:gd name="T95" fmla="*/ 12 h 253"/>
                <a:gd name="T96" fmla="*/ 52 w 282"/>
                <a:gd name="T97" fmla="*/ 14 h 253"/>
                <a:gd name="T98" fmla="*/ 67 w 282"/>
                <a:gd name="T99" fmla="*/ 16 h 253"/>
                <a:gd name="T100" fmla="*/ 82 w 282"/>
                <a:gd name="T101" fmla="*/ 18 h 253"/>
                <a:gd name="T102" fmla="*/ 97 w 282"/>
                <a:gd name="T103" fmla="*/ 22 h 253"/>
                <a:gd name="T104" fmla="*/ 114 w 282"/>
                <a:gd name="T105" fmla="*/ 25 h 253"/>
                <a:gd name="T106" fmla="*/ 129 w 282"/>
                <a:gd name="T107" fmla="*/ 30 h 253"/>
                <a:gd name="T108" fmla="*/ 146 w 282"/>
                <a:gd name="T109" fmla="*/ 35 h 253"/>
                <a:gd name="T110" fmla="*/ 162 w 282"/>
                <a:gd name="T111" fmla="*/ 40 h 253"/>
                <a:gd name="T112" fmla="*/ 177 w 282"/>
                <a:gd name="T113" fmla="*/ 46 h 253"/>
                <a:gd name="T114" fmla="*/ 192 w 282"/>
                <a:gd name="T115" fmla="*/ 53 h 253"/>
                <a:gd name="T116" fmla="*/ 208 w 282"/>
                <a:gd name="T117" fmla="*/ 60 h 253"/>
                <a:gd name="T118" fmla="*/ 222 w 282"/>
                <a:gd name="T119" fmla="*/ 69 h 253"/>
                <a:gd name="T120" fmla="*/ 235 w 282"/>
                <a:gd name="T121" fmla="*/ 78 h 2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82"/>
                <a:gd name="T184" fmla="*/ 0 h 253"/>
                <a:gd name="T185" fmla="*/ 282 w 282"/>
                <a:gd name="T186" fmla="*/ 253 h 2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1025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>
                <a:gd name="T0" fmla="*/ 0 w 115"/>
                <a:gd name="T1" fmla="*/ 128 h 236"/>
                <a:gd name="T2" fmla="*/ 0 w 115"/>
                <a:gd name="T3" fmla="*/ 148 h 236"/>
                <a:gd name="T4" fmla="*/ 5 w 115"/>
                <a:gd name="T5" fmla="*/ 166 h 236"/>
                <a:gd name="T6" fmla="*/ 13 w 115"/>
                <a:gd name="T7" fmla="*/ 184 h 236"/>
                <a:gd name="T8" fmla="*/ 24 w 115"/>
                <a:gd name="T9" fmla="*/ 198 h 236"/>
                <a:gd name="T10" fmla="*/ 39 w 115"/>
                <a:gd name="T11" fmla="*/ 211 h 236"/>
                <a:gd name="T12" fmla="*/ 55 w 115"/>
                <a:gd name="T13" fmla="*/ 223 h 236"/>
                <a:gd name="T14" fmla="*/ 74 w 115"/>
                <a:gd name="T15" fmla="*/ 231 h 236"/>
                <a:gd name="T16" fmla="*/ 92 w 115"/>
                <a:gd name="T17" fmla="*/ 235 h 236"/>
                <a:gd name="T18" fmla="*/ 98 w 115"/>
                <a:gd name="T19" fmla="*/ 236 h 236"/>
                <a:gd name="T20" fmla="*/ 104 w 115"/>
                <a:gd name="T21" fmla="*/ 234 h 236"/>
                <a:gd name="T22" fmla="*/ 109 w 115"/>
                <a:gd name="T23" fmla="*/ 231 h 236"/>
                <a:gd name="T24" fmla="*/ 111 w 115"/>
                <a:gd name="T25" fmla="*/ 226 h 236"/>
                <a:gd name="T26" fmla="*/ 111 w 115"/>
                <a:gd name="T27" fmla="*/ 220 h 236"/>
                <a:gd name="T28" fmla="*/ 110 w 115"/>
                <a:gd name="T29" fmla="*/ 215 h 236"/>
                <a:gd name="T30" fmla="*/ 107 w 115"/>
                <a:gd name="T31" fmla="*/ 210 h 236"/>
                <a:gd name="T32" fmla="*/ 101 w 115"/>
                <a:gd name="T33" fmla="*/ 208 h 236"/>
                <a:gd name="T34" fmla="*/ 82 w 115"/>
                <a:gd name="T35" fmla="*/ 201 h 236"/>
                <a:gd name="T36" fmla="*/ 64 w 115"/>
                <a:gd name="T37" fmla="*/ 192 h 236"/>
                <a:gd name="T38" fmla="*/ 50 w 115"/>
                <a:gd name="T39" fmla="*/ 179 h 236"/>
                <a:gd name="T40" fmla="*/ 40 w 115"/>
                <a:gd name="T41" fmla="*/ 165 h 236"/>
                <a:gd name="T42" fmla="*/ 33 w 115"/>
                <a:gd name="T43" fmla="*/ 148 h 236"/>
                <a:gd name="T44" fmla="*/ 29 w 115"/>
                <a:gd name="T45" fmla="*/ 130 h 236"/>
                <a:gd name="T46" fmla="*/ 29 w 115"/>
                <a:gd name="T47" fmla="*/ 110 h 236"/>
                <a:gd name="T48" fmla="*/ 35 w 115"/>
                <a:gd name="T49" fmla="*/ 89 h 236"/>
                <a:gd name="T50" fmla="*/ 43 w 115"/>
                <a:gd name="T51" fmla="*/ 74 h 236"/>
                <a:gd name="T52" fmla="*/ 56 w 115"/>
                <a:gd name="T53" fmla="*/ 60 h 236"/>
                <a:gd name="T54" fmla="*/ 70 w 115"/>
                <a:gd name="T55" fmla="*/ 46 h 236"/>
                <a:gd name="T56" fmla="*/ 85 w 115"/>
                <a:gd name="T57" fmla="*/ 33 h 236"/>
                <a:gd name="T58" fmla="*/ 98 w 115"/>
                <a:gd name="T59" fmla="*/ 23 h 236"/>
                <a:gd name="T60" fmla="*/ 109 w 115"/>
                <a:gd name="T61" fmla="*/ 12 h 236"/>
                <a:gd name="T62" fmla="*/ 115 w 115"/>
                <a:gd name="T63" fmla="*/ 6 h 236"/>
                <a:gd name="T64" fmla="*/ 115 w 115"/>
                <a:gd name="T65" fmla="*/ 0 h 236"/>
                <a:gd name="T66" fmla="*/ 102 w 115"/>
                <a:gd name="T67" fmla="*/ 4 h 236"/>
                <a:gd name="T68" fmla="*/ 85 w 115"/>
                <a:gd name="T69" fmla="*/ 12 h 236"/>
                <a:gd name="T70" fmla="*/ 68 w 115"/>
                <a:gd name="T71" fmla="*/ 26 h 236"/>
                <a:gd name="T72" fmla="*/ 49 w 115"/>
                <a:gd name="T73" fmla="*/ 42 h 236"/>
                <a:gd name="T74" fmla="*/ 32 w 115"/>
                <a:gd name="T75" fmla="*/ 61 h 236"/>
                <a:gd name="T76" fmla="*/ 17 w 115"/>
                <a:gd name="T77" fmla="*/ 82 h 236"/>
                <a:gd name="T78" fmla="*/ 6 w 115"/>
                <a:gd name="T79" fmla="*/ 105 h 236"/>
                <a:gd name="T80" fmla="*/ 0 w 115"/>
                <a:gd name="T81" fmla="*/ 128 h 2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5"/>
                <a:gd name="T124" fmla="*/ 0 h 236"/>
                <a:gd name="T125" fmla="*/ 115 w 115"/>
                <a:gd name="T126" fmla="*/ 236 h 2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1026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>
                <a:gd name="T0" fmla="*/ 208 w 245"/>
                <a:gd name="T1" fmla="*/ 124 h 310"/>
                <a:gd name="T2" fmla="*/ 220 w 245"/>
                <a:gd name="T3" fmla="*/ 144 h 310"/>
                <a:gd name="T4" fmla="*/ 226 w 245"/>
                <a:gd name="T5" fmla="*/ 164 h 310"/>
                <a:gd name="T6" fmla="*/ 222 w 245"/>
                <a:gd name="T7" fmla="*/ 187 h 310"/>
                <a:gd name="T8" fmla="*/ 208 w 245"/>
                <a:gd name="T9" fmla="*/ 209 h 310"/>
                <a:gd name="T10" fmla="*/ 188 w 245"/>
                <a:gd name="T11" fmla="*/ 229 h 310"/>
                <a:gd name="T12" fmla="*/ 166 w 245"/>
                <a:gd name="T13" fmla="*/ 246 h 310"/>
                <a:gd name="T14" fmla="*/ 142 w 245"/>
                <a:gd name="T15" fmla="*/ 264 h 310"/>
                <a:gd name="T16" fmla="*/ 128 w 245"/>
                <a:gd name="T17" fmla="*/ 278 h 310"/>
                <a:gd name="T18" fmla="*/ 124 w 245"/>
                <a:gd name="T19" fmla="*/ 287 h 310"/>
                <a:gd name="T20" fmla="*/ 120 w 245"/>
                <a:gd name="T21" fmla="*/ 296 h 310"/>
                <a:gd name="T22" fmla="*/ 122 w 245"/>
                <a:gd name="T23" fmla="*/ 306 h 310"/>
                <a:gd name="T24" fmla="*/ 131 w 245"/>
                <a:gd name="T25" fmla="*/ 310 h 310"/>
                <a:gd name="T26" fmla="*/ 139 w 245"/>
                <a:gd name="T27" fmla="*/ 309 h 310"/>
                <a:gd name="T28" fmla="*/ 154 w 245"/>
                <a:gd name="T29" fmla="*/ 292 h 310"/>
                <a:gd name="T30" fmla="*/ 180 w 245"/>
                <a:gd name="T31" fmla="*/ 269 h 310"/>
                <a:gd name="T32" fmla="*/ 207 w 245"/>
                <a:gd name="T33" fmla="*/ 246 h 310"/>
                <a:gd name="T34" fmla="*/ 230 w 245"/>
                <a:gd name="T35" fmla="*/ 219 h 310"/>
                <a:gd name="T36" fmla="*/ 244 w 245"/>
                <a:gd name="T37" fmla="*/ 186 h 310"/>
                <a:gd name="T38" fmla="*/ 243 w 245"/>
                <a:gd name="T39" fmla="*/ 152 h 310"/>
                <a:gd name="T40" fmla="*/ 228 w 245"/>
                <a:gd name="T41" fmla="*/ 119 h 310"/>
                <a:gd name="T42" fmla="*/ 203 w 245"/>
                <a:gd name="T43" fmla="*/ 93 h 310"/>
                <a:gd name="T44" fmla="*/ 176 w 245"/>
                <a:gd name="T45" fmla="*/ 76 h 310"/>
                <a:gd name="T46" fmla="*/ 151 w 245"/>
                <a:gd name="T47" fmla="*/ 61 h 310"/>
                <a:gd name="T48" fmla="*/ 122 w 245"/>
                <a:gd name="T49" fmla="*/ 46 h 310"/>
                <a:gd name="T50" fmla="*/ 93 w 245"/>
                <a:gd name="T51" fmla="*/ 31 h 310"/>
                <a:gd name="T52" fmla="*/ 66 w 245"/>
                <a:gd name="T53" fmla="*/ 18 h 310"/>
                <a:gd name="T54" fmla="*/ 40 w 245"/>
                <a:gd name="T55" fmla="*/ 8 h 310"/>
                <a:gd name="T56" fmla="*/ 20 w 245"/>
                <a:gd name="T57" fmla="*/ 1 h 310"/>
                <a:gd name="T58" fmla="*/ 5 w 245"/>
                <a:gd name="T59" fmla="*/ 0 h 310"/>
                <a:gd name="T60" fmla="*/ 11 w 245"/>
                <a:gd name="T61" fmla="*/ 8 h 310"/>
                <a:gd name="T62" fmla="*/ 36 w 245"/>
                <a:gd name="T63" fmla="*/ 20 h 310"/>
                <a:gd name="T64" fmla="*/ 60 w 245"/>
                <a:gd name="T65" fmla="*/ 31 h 310"/>
                <a:gd name="T66" fmla="*/ 86 w 245"/>
                <a:gd name="T67" fmla="*/ 44 h 310"/>
                <a:gd name="T68" fmla="*/ 113 w 245"/>
                <a:gd name="T69" fmla="*/ 57 h 310"/>
                <a:gd name="T70" fmla="*/ 139 w 245"/>
                <a:gd name="T71" fmla="*/ 71 h 310"/>
                <a:gd name="T72" fmla="*/ 165 w 245"/>
                <a:gd name="T73" fmla="*/ 88 h 310"/>
                <a:gd name="T74" fmla="*/ 188 w 245"/>
                <a:gd name="T75" fmla="*/ 106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310"/>
                <a:gd name="T116" fmla="*/ 245 w 245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1027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>
                <a:gd name="T0" fmla="*/ 0 w 125"/>
                <a:gd name="T1" fmla="*/ 175 h 175"/>
                <a:gd name="T2" fmla="*/ 0 w 125"/>
                <a:gd name="T3" fmla="*/ 144 h 175"/>
                <a:gd name="T4" fmla="*/ 11 w 125"/>
                <a:gd name="T5" fmla="*/ 144 h 175"/>
                <a:gd name="T6" fmla="*/ 11 w 125"/>
                <a:gd name="T7" fmla="*/ 118 h 175"/>
                <a:gd name="T8" fmla="*/ 23 w 125"/>
                <a:gd name="T9" fmla="*/ 114 h 175"/>
                <a:gd name="T10" fmla="*/ 20 w 125"/>
                <a:gd name="T11" fmla="*/ 88 h 175"/>
                <a:gd name="T12" fmla="*/ 30 w 125"/>
                <a:gd name="T13" fmla="*/ 84 h 175"/>
                <a:gd name="T14" fmla="*/ 30 w 125"/>
                <a:gd name="T15" fmla="*/ 58 h 175"/>
                <a:gd name="T16" fmla="*/ 39 w 125"/>
                <a:gd name="T17" fmla="*/ 54 h 175"/>
                <a:gd name="T18" fmla="*/ 39 w 125"/>
                <a:gd name="T19" fmla="*/ 28 h 175"/>
                <a:gd name="T20" fmla="*/ 48 w 125"/>
                <a:gd name="T21" fmla="*/ 28 h 175"/>
                <a:gd name="T22" fmla="*/ 56 w 125"/>
                <a:gd name="T23" fmla="*/ 0 h 175"/>
                <a:gd name="T24" fmla="*/ 80 w 125"/>
                <a:gd name="T25" fmla="*/ 0 h 175"/>
                <a:gd name="T26" fmla="*/ 81 w 125"/>
                <a:gd name="T27" fmla="*/ 25 h 175"/>
                <a:gd name="T28" fmla="*/ 92 w 125"/>
                <a:gd name="T29" fmla="*/ 24 h 175"/>
                <a:gd name="T30" fmla="*/ 93 w 125"/>
                <a:gd name="T31" fmla="*/ 49 h 175"/>
                <a:gd name="T32" fmla="*/ 102 w 125"/>
                <a:gd name="T33" fmla="*/ 54 h 175"/>
                <a:gd name="T34" fmla="*/ 99 w 125"/>
                <a:gd name="T35" fmla="*/ 81 h 175"/>
                <a:gd name="T36" fmla="*/ 114 w 125"/>
                <a:gd name="T37" fmla="*/ 82 h 175"/>
                <a:gd name="T38" fmla="*/ 107 w 125"/>
                <a:gd name="T39" fmla="*/ 81 h 175"/>
                <a:gd name="T40" fmla="*/ 108 w 125"/>
                <a:gd name="T41" fmla="*/ 114 h 175"/>
                <a:gd name="T42" fmla="*/ 117 w 125"/>
                <a:gd name="T43" fmla="*/ 117 h 175"/>
                <a:gd name="T44" fmla="*/ 122 w 125"/>
                <a:gd name="T45" fmla="*/ 142 h 175"/>
                <a:gd name="T46" fmla="*/ 125 w 125"/>
                <a:gd name="T47" fmla="*/ 175 h 175"/>
                <a:gd name="T48" fmla="*/ 0 w 125"/>
                <a:gd name="T49" fmla="*/ 175 h 1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75"/>
                <a:gd name="T77" fmla="*/ 125 w 125"/>
                <a:gd name="T78" fmla="*/ 175 h 1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50" name="Group 1033"/>
          <p:cNvGrpSpPr>
            <a:grpSpLocks/>
          </p:cNvGrpSpPr>
          <p:nvPr/>
        </p:nvGrpSpPr>
        <p:grpSpPr bwMode="auto">
          <a:xfrm>
            <a:off x="4206875" y="2076450"/>
            <a:ext cx="3013075" cy="3355975"/>
            <a:chOff x="2650" y="1308"/>
            <a:chExt cx="1898" cy="2114"/>
          </a:xfrm>
        </p:grpSpPr>
        <p:sp>
          <p:nvSpPr>
            <p:cNvPr id="3202" name="Line 1034"/>
            <p:cNvSpPr>
              <a:spLocks noChangeShapeType="1"/>
            </p:cNvSpPr>
            <p:nvPr/>
          </p:nvSpPr>
          <p:spPr bwMode="auto">
            <a:xfrm flipH="1">
              <a:off x="3800" y="1315"/>
              <a:ext cx="188" cy="671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Line 1035"/>
            <p:cNvSpPr>
              <a:spLocks noChangeShapeType="1"/>
            </p:cNvSpPr>
            <p:nvPr/>
          </p:nvSpPr>
          <p:spPr bwMode="auto">
            <a:xfrm flipH="1">
              <a:off x="3501" y="1308"/>
              <a:ext cx="15" cy="1831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Line 1036"/>
            <p:cNvSpPr>
              <a:spLocks noChangeShapeType="1"/>
            </p:cNvSpPr>
            <p:nvPr/>
          </p:nvSpPr>
          <p:spPr bwMode="auto">
            <a:xfrm>
              <a:off x="3740" y="2940"/>
              <a:ext cx="808" cy="482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Text Box 1037"/>
            <p:cNvSpPr txBox="1">
              <a:spLocks noChangeArrowheads="1"/>
            </p:cNvSpPr>
            <p:nvPr/>
          </p:nvSpPr>
          <p:spPr bwMode="auto">
            <a:xfrm>
              <a:off x="2650" y="1581"/>
              <a:ext cx="8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rgbClr val="800000"/>
                  </a:solidFill>
                </a:rPr>
                <a:t>peer-peer</a:t>
              </a:r>
            </a:p>
          </p:txBody>
        </p:sp>
      </p:grpSp>
      <p:sp>
        <p:nvSpPr>
          <p:cNvPr id="34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 Networks   </a:t>
            </a:r>
            <a:r>
              <a:rPr lang="en-US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Layer</a:t>
            </a:r>
            <a:endParaRPr lang="en-US" sz="1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4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2868</TotalTime>
  <Words>1074</Words>
  <Application>Microsoft Office PowerPoint</Application>
  <PresentationFormat>On-screen Show (4:3)</PresentationFormat>
  <Paragraphs>289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Revised_Master</vt:lpstr>
      <vt:lpstr>Clip</vt:lpstr>
      <vt:lpstr>   Introduction to the Application Layer   </vt:lpstr>
      <vt:lpstr>Intro to Application Layer Outline</vt:lpstr>
      <vt:lpstr>Goals</vt:lpstr>
      <vt:lpstr>Popular Network Applications</vt:lpstr>
      <vt:lpstr>Creating a Network App</vt:lpstr>
      <vt:lpstr>Application Architectures</vt:lpstr>
      <vt:lpstr>Client-Server Architecture</vt:lpstr>
      <vt:lpstr>Server Example: Google Data Centers</vt:lpstr>
      <vt:lpstr>Pure P2P Architecture</vt:lpstr>
      <vt:lpstr>Hybrid: Client-server and P2P</vt:lpstr>
      <vt:lpstr>Processes Communicating</vt:lpstr>
      <vt:lpstr>Sockets</vt:lpstr>
      <vt:lpstr>Addressing Processes</vt:lpstr>
      <vt:lpstr>App-Layer Protocol Defines</vt:lpstr>
      <vt:lpstr>What Transport Service Does an App Need?</vt:lpstr>
      <vt:lpstr>CommonTransport Service App Requirements </vt:lpstr>
      <vt:lpstr>Internet Transport Protocols Services</vt:lpstr>
      <vt:lpstr>Internet Apps:  Application, Transport Protocols</vt:lpstr>
      <vt:lpstr>Intro to Application Layer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Administrator</cp:lastModifiedBy>
  <cp:revision>129</cp:revision>
  <dcterms:created xsi:type="dcterms:W3CDTF">2004-01-21T20:05:10Z</dcterms:created>
  <dcterms:modified xsi:type="dcterms:W3CDTF">2010-10-24T19:14:47Z</dcterms:modified>
</cp:coreProperties>
</file>