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22"/>
  </p:notesMasterIdLst>
  <p:handoutMasterIdLst>
    <p:handoutMasterId r:id="rId23"/>
  </p:handoutMasterIdLst>
  <p:sldIdLst>
    <p:sldId id="256" r:id="rId2"/>
    <p:sldId id="369" r:id="rId3"/>
    <p:sldId id="370" r:id="rId4"/>
    <p:sldId id="371" r:id="rId5"/>
    <p:sldId id="387" r:id="rId6"/>
    <p:sldId id="372" r:id="rId7"/>
    <p:sldId id="373" r:id="rId8"/>
    <p:sldId id="375" r:id="rId9"/>
    <p:sldId id="376" r:id="rId10"/>
    <p:sldId id="377" r:id="rId11"/>
    <p:sldId id="378" r:id="rId12"/>
    <p:sldId id="368" r:id="rId13"/>
    <p:sldId id="379" r:id="rId14"/>
    <p:sldId id="380" r:id="rId15"/>
    <p:sldId id="381" r:id="rId16"/>
    <p:sldId id="382" r:id="rId17"/>
    <p:sldId id="383" r:id="rId18"/>
    <p:sldId id="385" r:id="rId19"/>
    <p:sldId id="386" r:id="rId20"/>
    <p:sldId id="384" r:id="rId21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990033"/>
    <a:srgbClr val="003366"/>
    <a:srgbClr val="CC0000"/>
    <a:srgbClr val="008000"/>
    <a:srgbClr val="FFFF00"/>
    <a:srgbClr val="FF66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65" d="100"/>
          <a:sy n="65" d="100"/>
        </p:scale>
        <p:origin x="-1430" y="-8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9.xml"/><Relationship Id="rId1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8/26/2015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94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8/26/2015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8955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BA8AEF2-DB06-4851-9363-B29CD759A640}" type="slidenum">
              <a:rPr lang="en-US" sz="1200" smtClean="0"/>
              <a:pPr/>
              <a:t>5</a:t>
            </a:fld>
            <a:endParaRPr lang="en-US" sz="1200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351837" cy="11525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2E0CB-681F-4C4C-ACAE-CEEFFA1B1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9" r:id="rId12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oleObject" Target="../embeddings/oleObject5.bin"/><Relationship Id="rId18" Type="http://schemas.openxmlformats.org/officeDocument/2006/relationships/oleObject" Target="../embeddings/oleObject9.bin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12.bin"/><Relationship Id="rId7" Type="http://schemas.openxmlformats.org/officeDocument/2006/relationships/image" Target="../media/image4.wmf"/><Relationship Id="rId12" Type="http://schemas.openxmlformats.org/officeDocument/2006/relationships/image" Target="../media/image9.png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11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oleObject" Target="../embeddings/oleObject4.bin"/><Relationship Id="rId5" Type="http://schemas.openxmlformats.org/officeDocument/2006/relationships/image" Target="../media/image8.png"/><Relationship Id="rId15" Type="http://schemas.openxmlformats.org/officeDocument/2006/relationships/oleObject" Target="../embeddings/oleObject6.bin"/><Relationship Id="rId10" Type="http://schemas.openxmlformats.org/officeDocument/2006/relationships/oleObject" Target="../embeddings/oleObject3.bin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7.wmf"/><Relationship Id="rId9" Type="http://schemas.openxmlformats.org/officeDocument/2006/relationships/image" Target="../media/image5.wmf"/><Relationship Id="rId14" Type="http://schemas.openxmlformats.org/officeDocument/2006/relationships/image" Target="../media/image6.wmf"/><Relationship Id="rId22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58" y="1785926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Point-to-Point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Switching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733256"/>
            <a:ext cx="6005513" cy="100811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Computer Networks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Term A15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Switching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store-and-forward network where the block of transfer is a complete </a:t>
            </a:r>
            <a:r>
              <a:rPr lang="en-US" dirty="0" smtClean="0">
                <a:solidFill>
                  <a:schemeClr val="accent1"/>
                </a:solidFill>
                <a:latin typeface="Comic Sans MS" pitchFamily="66" charset="0"/>
              </a:rPr>
              <a:t>packet</a:t>
            </a:r>
            <a:r>
              <a:rPr lang="en-US" baseline="30000" dirty="0" smtClean="0">
                <a:solidFill>
                  <a:srgbClr val="0033CC"/>
                </a:solidFill>
                <a:latin typeface="Comic Sans MS" pitchFamily="66" charset="0"/>
              </a:rPr>
              <a:t>**</a:t>
            </a:r>
            <a:r>
              <a:rPr lang="en-US" i="1" dirty="0" smtClean="0"/>
              <a:t>.</a:t>
            </a: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A packet is a variable length block of data with a fixed upper bound.</a:t>
            </a:r>
          </a:p>
          <a:p>
            <a:endParaRPr lang="en-US" sz="3200" dirty="0" smtClean="0"/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**</a:t>
            </a:r>
            <a:r>
              <a:rPr lang="en-US" sz="3200" dirty="0" smtClean="0"/>
              <a:t>Using packets </a:t>
            </a:r>
            <a:r>
              <a:rPr lang="en-US" dirty="0" smtClean="0"/>
              <a:t>improve</a:t>
            </a:r>
            <a:r>
              <a:rPr lang="en-US" sz="3200" dirty="0" smtClean="0"/>
              <a:t>s mean message    delay.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Switching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7158" y="2714620"/>
            <a:ext cx="8101042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 network where the unit of transfer is a small, fixed-size block of data (i.e., a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cell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ATM (Asynchronous Transfer Mode) networks use 53-byte cells.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71800" y="1571612"/>
            <a:ext cx="31242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solidFill>
                  <a:schemeClr val="accent2"/>
                </a:solidFill>
                <a:effectLst/>
                <a:latin typeface="Comic Sans MS" pitchFamily="66" charset="0"/>
              </a:rPr>
              <a:t>53 bytes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Switched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800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000" dirty="0" smtClean="0">
                <a:solidFill>
                  <a:srgbClr val="0033CC"/>
                </a:solidFill>
              </a:rPr>
              <a:t>Connection-Oriented Protocols</a:t>
            </a:r>
          </a:p>
          <a:p>
            <a:pPr>
              <a:buFontTx/>
              <a:buNone/>
            </a:pP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1"/>
                </a:solidFill>
              </a:rPr>
              <a:t>setup stage </a:t>
            </a:r>
            <a:r>
              <a:rPr lang="en-US" dirty="0" smtClean="0"/>
              <a:t>is used to determine the end-to-end path before a connection is established.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Data flow streams are identified by some type of connection indicator (e.g. OSI, X.25, SNA, ATM).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Connection-Oriented Virtual Circuits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6" name="Picture 4" descr="5-4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96870" y="1285860"/>
            <a:ext cx="7304154" cy="3062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61952" y="4643446"/>
            <a:ext cx="8067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Figure 5-45.Internetworking using concatenated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virtual circuits.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572396" y="5857892"/>
            <a:ext cx="1428760" cy="35719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 dirty="0" smtClean="0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endParaRPr lang="en-US" sz="1600" i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Switched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2696"/>
            <a:ext cx="8229600" cy="4800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000" dirty="0" smtClean="0">
                <a:solidFill>
                  <a:srgbClr val="0033CC"/>
                </a:solidFill>
              </a:rPr>
              <a:t>Connectionless Protocols</a:t>
            </a:r>
            <a:endParaRPr lang="en-US" sz="4000" dirty="0" smtClean="0"/>
          </a:p>
          <a:p>
            <a:r>
              <a:rPr lang="en-US" dirty="0" smtClean="0"/>
              <a:t>No set up is needed.</a:t>
            </a:r>
          </a:p>
          <a:p>
            <a:r>
              <a:rPr lang="en-US" dirty="0" smtClean="0"/>
              <a:t>Each packet contains information which allows the packet to be individually routed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sz="3600" dirty="0" smtClean="0">
                <a:solidFill>
                  <a:schemeClr val="accent1"/>
                </a:solidFill>
                <a:latin typeface="Comic Sans MS" pitchFamily="66" charset="0"/>
              </a:rPr>
              <a:t>hop-by-hop </a:t>
            </a:r>
            <a:r>
              <a:rPr lang="en-US" dirty="0" smtClean="0"/>
              <a:t>through the network.</a:t>
            </a:r>
          </a:p>
          <a:p>
            <a:r>
              <a:rPr lang="en-US" dirty="0" smtClean="0"/>
              <a:t>Bifurcated and adaptive routing techniques are possible.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</a:t>
            </a:r>
            <a:r>
              <a:rPr lang="en-US" dirty="0" smtClean="0">
                <a:solidFill>
                  <a:srgbClr val="990033"/>
                </a:solidFill>
              </a:rPr>
              <a:t> 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Connectionless Internetworking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6" name="Picture 4" descr="5-4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3917" y="1285860"/>
            <a:ext cx="7728467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438" y="4600588"/>
            <a:ext cx="900115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Figure 5-46. A connectionless internet.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572396" y="5857892"/>
            <a:ext cx="1428760" cy="35719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 dirty="0" smtClean="0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endParaRPr lang="en-US" sz="1600" i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Datagram </a:t>
            </a:r>
            <a:r>
              <a:rPr lang="en-US" dirty="0" err="1" smtClean="0"/>
              <a:t>vs</a:t>
            </a:r>
            <a:r>
              <a:rPr lang="en-US" dirty="0" smtClean="0"/>
              <a:t> Virtual Circuit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Datagram Routing</a:t>
            </a:r>
          </a:p>
          <a:p>
            <a:pPr lvl="1"/>
            <a:r>
              <a:rPr lang="en-US" dirty="0" smtClean="0"/>
              <a:t>Each datagram packet may be individually routed.</a:t>
            </a:r>
          </a:p>
          <a:p>
            <a:pPr lvl="1"/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Virtual Circuit Routing</a:t>
            </a:r>
          </a:p>
          <a:p>
            <a:pPr lvl="1"/>
            <a:r>
              <a:rPr lang="en-US" dirty="0" smtClean="0"/>
              <a:t>In virtual circuit, </a:t>
            </a: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up </a:t>
            </a:r>
            <a:r>
              <a:rPr lang="en-US" dirty="0" smtClean="0"/>
              <a:t>is required.</a:t>
            </a:r>
          </a:p>
          <a:p>
            <a:pPr lvl="1"/>
            <a:r>
              <a:rPr lang="en-US" dirty="0" smtClean="0"/>
              <a:t>All packets in a virtual circuit follow the same path through the network.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Event Timing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6320"/>
          <a:stretch>
            <a:fillRect/>
          </a:stretch>
        </p:blipFill>
        <p:spPr bwMode="auto">
          <a:xfrm>
            <a:off x="1301018" y="1000108"/>
            <a:ext cx="6541964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62000" y="5562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dirty="0">
                <a:effectLst/>
              </a:rPr>
              <a:t>DCC 6</a:t>
            </a:r>
            <a:r>
              <a:rPr lang="en-US" baseline="30000" dirty="0">
                <a:effectLst/>
              </a:rPr>
              <a:t>th</a:t>
            </a:r>
            <a:r>
              <a:rPr lang="en-US" dirty="0">
                <a:effectLst/>
              </a:rPr>
              <a:t> Ed., W. Stallings</a:t>
            </a:r>
            <a:r>
              <a:rPr lang="en-US" dirty="0">
                <a:solidFill>
                  <a:schemeClr val="bg1"/>
                </a:solidFill>
                <a:effectLst/>
              </a:rPr>
              <a:t>, </a:t>
            </a:r>
            <a:r>
              <a:rPr lang="en-US" dirty="0">
                <a:effectLst/>
              </a:rPr>
              <a:t>Figure 10.3</a:t>
            </a:r>
            <a:endParaRPr lang="en-US" sz="44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2B593-E4D5-4DBC-95FA-5C50FC71F6D3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14290"/>
            <a:ext cx="3222625" cy="588171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External </a:t>
            </a:r>
          </a:p>
          <a:p>
            <a:pPr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Virtual Circuit</a:t>
            </a:r>
          </a:p>
          <a:p>
            <a:pPr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And Datagram</a:t>
            </a:r>
          </a:p>
          <a:p>
            <a:pPr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Operation</a:t>
            </a:r>
          </a:p>
          <a:p>
            <a:pPr>
              <a:buFontTx/>
              <a:buNone/>
              <a:defRPr/>
            </a:pPr>
            <a:endParaRPr lang="en-US" sz="2800" dirty="0" smtClean="0"/>
          </a:p>
          <a:p>
            <a:pPr>
              <a:buFontTx/>
              <a:buNone/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r>
              <a:rPr lang="en-US" sz="2400" dirty="0" smtClean="0"/>
              <a:t>DCC 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Ed., </a:t>
            </a:r>
          </a:p>
          <a:p>
            <a:pPr>
              <a:buFontTx/>
              <a:buNone/>
              <a:defRPr/>
            </a:pPr>
            <a:r>
              <a:rPr lang="en-US" sz="2400" dirty="0" smtClean="0"/>
              <a:t>W. Stallings, </a:t>
            </a:r>
          </a:p>
          <a:p>
            <a:pPr>
              <a:buFontTx/>
              <a:buNone/>
              <a:defRPr/>
            </a:pPr>
            <a:r>
              <a:rPr lang="en-US" sz="2400" dirty="0" smtClean="0"/>
              <a:t>Figure 10.4</a:t>
            </a:r>
          </a:p>
          <a:p>
            <a:pPr>
              <a:buFontTx/>
              <a:buNone/>
              <a:defRPr/>
            </a:pPr>
            <a:endParaRPr lang="en-US" sz="2400" dirty="0" smtClean="0">
              <a:solidFill>
                <a:schemeClr val="bg1"/>
              </a:solidFill>
            </a:endParaRPr>
          </a:p>
        </p:txBody>
      </p:sp>
      <p:pic>
        <p:nvPicPr>
          <p:cNvPr id="19461" name="Picture 6"/>
          <p:cNvPicPr>
            <a:picLocks noChangeAspect="1" noChangeArrowheads="1"/>
          </p:cNvPicPr>
          <p:nvPr/>
        </p:nvPicPr>
        <p:blipFill>
          <a:blip r:embed="rId2"/>
          <a:srcRect b="11119"/>
          <a:stretch>
            <a:fillRect/>
          </a:stretch>
        </p:blipFill>
        <p:spPr bwMode="auto">
          <a:xfrm>
            <a:off x="3292475" y="0"/>
            <a:ext cx="5851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EFCFC-D4EA-4E56-BE88-F829B5ECB7AC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261934"/>
            <a:ext cx="3581400" cy="5953148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Internal </a:t>
            </a:r>
          </a:p>
          <a:p>
            <a:pPr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Virtual Circuit</a:t>
            </a:r>
          </a:p>
          <a:p>
            <a:pPr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And Datagram</a:t>
            </a:r>
          </a:p>
          <a:p>
            <a:pPr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Operation</a:t>
            </a:r>
          </a:p>
          <a:p>
            <a:pPr>
              <a:buFontTx/>
              <a:buNone/>
              <a:defRPr/>
            </a:pPr>
            <a:endParaRPr lang="en-US" sz="2800" dirty="0" smtClean="0">
              <a:latin typeface="Comic Sans MS" pitchFamily="66" charset="0"/>
            </a:endParaRPr>
          </a:p>
          <a:p>
            <a:pPr>
              <a:buFontTx/>
              <a:buNone/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r>
              <a:rPr lang="en-US" sz="2400" dirty="0" smtClean="0"/>
              <a:t>DCC 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Ed., </a:t>
            </a:r>
          </a:p>
          <a:p>
            <a:pPr>
              <a:buFontTx/>
              <a:buNone/>
              <a:defRPr/>
            </a:pPr>
            <a:r>
              <a:rPr lang="en-US" sz="2400" dirty="0" smtClean="0"/>
              <a:t>W. Stallings, </a:t>
            </a:r>
          </a:p>
          <a:p>
            <a:pPr>
              <a:buFontTx/>
              <a:buNone/>
              <a:defRPr/>
            </a:pPr>
            <a:r>
              <a:rPr lang="en-US" sz="2400" dirty="0" smtClean="0"/>
              <a:t>Figure 10.5</a:t>
            </a:r>
          </a:p>
          <a:p>
            <a:pPr>
              <a:buFontTx/>
              <a:buNone/>
              <a:defRPr/>
            </a:pPr>
            <a:endParaRPr lang="en-US" sz="2800" dirty="0" smtClean="0">
              <a:solidFill>
                <a:schemeClr val="bg1"/>
              </a:solidFill>
            </a:endParaRPr>
          </a:p>
        </p:txBody>
      </p:sp>
      <p:pic>
        <p:nvPicPr>
          <p:cNvPr id="20485" name="Picture 6"/>
          <p:cNvPicPr>
            <a:picLocks noChangeAspect="1" noChangeArrowheads="1"/>
          </p:cNvPicPr>
          <p:nvPr/>
        </p:nvPicPr>
        <p:blipFill>
          <a:blip r:embed="rId2"/>
          <a:srcRect b="6921"/>
          <a:stretch>
            <a:fillRect/>
          </a:stretch>
        </p:blipFill>
        <p:spPr bwMode="auto">
          <a:xfrm>
            <a:off x="3576638" y="0"/>
            <a:ext cx="55673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Switching Outline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Circuit Switching, Message Switching, Packet Switching, Cell Switching</a:t>
            </a:r>
          </a:p>
          <a:p>
            <a:r>
              <a:rPr lang="en-US" dirty="0" smtClean="0"/>
              <a:t>Connection-Oriented versus Connectionless Protocols</a:t>
            </a:r>
          </a:p>
          <a:p>
            <a:r>
              <a:rPr lang="en-US" dirty="0" smtClean="0"/>
              <a:t>Virtual Circuit versus Datagram Networks</a:t>
            </a:r>
          </a:p>
          <a:p>
            <a:r>
              <a:rPr lang="en-US" dirty="0" smtClean="0"/>
              <a:t>External/Internal Subnet Abstractions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 Switching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918" y="1071546"/>
            <a:ext cx="8686800" cy="4800600"/>
          </a:xfrm>
        </p:spPr>
        <p:txBody>
          <a:bodyPr/>
          <a:lstStyle/>
          <a:p>
            <a:r>
              <a:rPr lang="en-US" sz="2800" dirty="0" smtClean="0"/>
              <a:t>Circuit-switching and message switching are now obsolete!!</a:t>
            </a:r>
          </a:p>
          <a:p>
            <a:r>
              <a:rPr lang="en-US" sz="2800" dirty="0" smtClean="0">
                <a:solidFill>
                  <a:srgbClr val="990033"/>
                </a:solidFill>
              </a:rPr>
              <a:t>Store-and- forward, datagram packet switching (IP routers) </a:t>
            </a:r>
            <a:r>
              <a:rPr lang="en-US" sz="2800" dirty="0" smtClean="0"/>
              <a:t>dominates the Internet.</a:t>
            </a:r>
          </a:p>
          <a:p>
            <a:r>
              <a:rPr lang="en-US" sz="2800" dirty="0" smtClean="0">
                <a:solidFill>
                  <a:srgbClr val="990033"/>
                </a:solidFill>
              </a:rPr>
              <a:t>Cell switching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990033"/>
                </a:solidFill>
              </a:rPr>
              <a:t>virtual circuits </a:t>
            </a:r>
            <a:r>
              <a:rPr lang="en-US" sz="2800" dirty="0" smtClean="0"/>
              <a:t>(ATM switches) still exists in ATM networks.</a:t>
            </a:r>
          </a:p>
          <a:p>
            <a:r>
              <a:rPr lang="en-US" sz="2800" dirty="0" smtClean="0"/>
              <a:t>The external protocol abstraction to the subnet may differ from the internal subnet view.</a:t>
            </a:r>
          </a:p>
          <a:p>
            <a:pPr lvl="1"/>
            <a:r>
              <a:rPr lang="en-US" sz="2400" dirty="0" smtClean="0">
                <a:solidFill>
                  <a:schemeClr val="accent1"/>
                </a:solidFill>
              </a:rPr>
              <a:t>e.g. TCP is connection-oriented protocol that runs on top of a datagram IP protocol.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Switching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Seeking out and establishing a physical copper path from end-to-end </a:t>
            </a:r>
            <a:r>
              <a:rPr lang="en-US" sz="2800" dirty="0" smtClean="0">
                <a:solidFill>
                  <a:schemeClr val="accent1"/>
                </a:solidFill>
              </a:rPr>
              <a:t>[historic definition] .</a:t>
            </a:r>
          </a:p>
          <a:p>
            <a:pPr>
              <a:lnSpc>
                <a:spcPct val="90000"/>
              </a:lnSpc>
              <a:buNone/>
            </a:pPr>
            <a:endParaRPr lang="en-US" sz="2800" dirty="0" smtClean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/>
              <a:t>Circuit switching implies the need to first </a:t>
            </a:r>
            <a:r>
              <a:rPr lang="en-US" sz="2800" dirty="0" smtClean="0">
                <a:solidFill>
                  <a:srgbClr val="0033CC"/>
                </a:solidFill>
              </a:rPr>
              <a:t>set up </a:t>
            </a:r>
            <a:r>
              <a:rPr lang="en-US" sz="2800" dirty="0" smtClean="0"/>
              <a:t>a </a:t>
            </a:r>
            <a:r>
              <a:rPr lang="en-US" sz="2800" dirty="0" smtClean="0">
                <a:solidFill>
                  <a:schemeClr val="accent1"/>
                </a:solidFill>
                <a:latin typeface="Comic Sans MS" pitchFamily="66" charset="0"/>
              </a:rPr>
              <a:t>dedicated</a:t>
            </a:r>
            <a:r>
              <a:rPr lang="en-US" sz="2800" dirty="0" smtClean="0"/>
              <a:t>, end-to-end path for the connection </a:t>
            </a:r>
            <a:r>
              <a:rPr lang="en-US" sz="2800" dirty="0" smtClean="0">
                <a:solidFill>
                  <a:srgbClr val="990033"/>
                </a:solidFill>
              </a:rPr>
              <a:t>before</a:t>
            </a:r>
            <a:r>
              <a:rPr lang="en-US" sz="2800" i="1" dirty="0" smtClean="0"/>
              <a:t> </a:t>
            </a:r>
            <a:r>
              <a:rPr lang="en-US" sz="2800" dirty="0" smtClean="0"/>
              <a:t>the information transfer takes place.</a:t>
            </a:r>
          </a:p>
          <a:p>
            <a:pPr>
              <a:lnSpc>
                <a:spcPct val="90000"/>
              </a:lnSpc>
              <a:buNone/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Once the connection is made, the only delay is propagation time.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Switching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6" name="Picture 4" descr="2-38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071546"/>
            <a:ext cx="6572296" cy="3676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1000" y="4929198"/>
            <a:ext cx="838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Figure 2-38. (a) Circuit switching. (b) Packet switching.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572396" y="5857892"/>
            <a:ext cx="1428760" cy="35719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 dirty="0" smtClean="0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endParaRPr lang="en-US" sz="1600" i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Network Core: Circuit Switching</a:t>
            </a:r>
            <a:endParaRPr lang="en-US" smtClean="0"/>
          </a:p>
        </p:txBody>
      </p:sp>
      <p:sp>
        <p:nvSpPr>
          <p:cNvPr id="13330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rgbClr val="990033"/>
                </a:solidFill>
              </a:rPr>
              <a:t>End-end resources reserved for “call”</a:t>
            </a:r>
          </a:p>
          <a:p>
            <a:r>
              <a:rPr lang="en-US" sz="2400" dirty="0" smtClean="0"/>
              <a:t>link capacity, router buffer space</a:t>
            </a:r>
          </a:p>
          <a:p>
            <a:r>
              <a:rPr lang="en-US" sz="2400" dirty="0" smtClean="0"/>
              <a:t>dedicated resources: no sharing</a:t>
            </a:r>
          </a:p>
          <a:p>
            <a:r>
              <a:rPr lang="en-US" sz="2400" dirty="0" smtClean="0"/>
              <a:t>circuit-like (guaranteed) performance</a:t>
            </a:r>
          </a:p>
          <a:p>
            <a:r>
              <a:rPr lang="en-US" sz="2400" dirty="0" smtClean="0"/>
              <a:t>call setup required</a:t>
            </a:r>
          </a:p>
          <a:p>
            <a:endParaRPr lang="en-US" sz="2400" dirty="0" smtClean="0"/>
          </a:p>
        </p:txBody>
      </p:sp>
      <p:grpSp>
        <p:nvGrpSpPr>
          <p:cNvPr id="13331" name="Group 1573"/>
          <p:cNvGrpSpPr>
            <a:grpSpLocks/>
          </p:cNvGrpSpPr>
          <p:nvPr/>
        </p:nvGrpSpPr>
        <p:grpSpPr bwMode="auto">
          <a:xfrm>
            <a:off x="4989513" y="1639888"/>
            <a:ext cx="3470275" cy="4168775"/>
            <a:chOff x="3143" y="1033"/>
            <a:chExt cx="2186" cy="2626"/>
          </a:xfrm>
        </p:grpSpPr>
        <p:sp>
          <p:nvSpPr>
            <p:cNvPr id="13334" name="Freeform 1574"/>
            <p:cNvSpPr>
              <a:spLocks/>
            </p:cNvSpPr>
            <p:nvPr/>
          </p:nvSpPr>
          <p:spPr bwMode="auto">
            <a:xfrm>
              <a:off x="4227" y="2178"/>
              <a:ext cx="828" cy="425"/>
            </a:xfrm>
            <a:custGeom>
              <a:avLst/>
              <a:gdLst>
                <a:gd name="T0" fmla="*/ 382 w 828"/>
                <a:gd name="T1" fmla="*/ 30 h 425"/>
                <a:gd name="T2" fmla="*/ 370 w 828"/>
                <a:gd name="T3" fmla="*/ 30 h 425"/>
                <a:gd name="T4" fmla="*/ 126 w 828"/>
                <a:gd name="T5" fmla="*/ 32 h 425"/>
                <a:gd name="T6" fmla="*/ 6 w 828"/>
                <a:gd name="T7" fmla="*/ 126 h 425"/>
                <a:gd name="T8" fmla="*/ 92 w 828"/>
                <a:gd name="T9" fmla="*/ 274 h 425"/>
                <a:gd name="T10" fmla="*/ 292 w 828"/>
                <a:gd name="T11" fmla="*/ 384 h 425"/>
                <a:gd name="T12" fmla="*/ 540 w 828"/>
                <a:gd name="T13" fmla="*/ 416 h 425"/>
                <a:gd name="T14" fmla="*/ 698 w 828"/>
                <a:gd name="T15" fmla="*/ 330 h 425"/>
                <a:gd name="T16" fmla="*/ 776 w 828"/>
                <a:gd name="T17" fmla="*/ 170 h 425"/>
                <a:gd name="T18" fmla="*/ 792 w 828"/>
                <a:gd name="T19" fmla="*/ 22 h 425"/>
                <a:gd name="T20" fmla="*/ 560 w 828"/>
                <a:gd name="T21" fmla="*/ 38 h 425"/>
                <a:gd name="T22" fmla="*/ 382 w 828"/>
                <a:gd name="T23" fmla="*/ 30 h 42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28"/>
                <a:gd name="T37" fmla="*/ 0 h 425"/>
                <a:gd name="T38" fmla="*/ 828 w 828"/>
                <a:gd name="T39" fmla="*/ 425 h 42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28" h="425">
                  <a:moveTo>
                    <a:pt x="382" y="30"/>
                  </a:moveTo>
                  <a:cubicBezTo>
                    <a:pt x="350" y="29"/>
                    <a:pt x="413" y="30"/>
                    <a:pt x="370" y="30"/>
                  </a:cubicBezTo>
                  <a:cubicBezTo>
                    <a:pt x="327" y="30"/>
                    <a:pt x="187" y="16"/>
                    <a:pt x="126" y="32"/>
                  </a:cubicBezTo>
                  <a:cubicBezTo>
                    <a:pt x="65" y="48"/>
                    <a:pt x="12" y="86"/>
                    <a:pt x="6" y="126"/>
                  </a:cubicBezTo>
                  <a:cubicBezTo>
                    <a:pt x="0" y="166"/>
                    <a:pt x="44" y="231"/>
                    <a:pt x="92" y="274"/>
                  </a:cubicBezTo>
                  <a:cubicBezTo>
                    <a:pt x="140" y="317"/>
                    <a:pt x="217" y="360"/>
                    <a:pt x="292" y="384"/>
                  </a:cubicBezTo>
                  <a:cubicBezTo>
                    <a:pt x="367" y="408"/>
                    <a:pt x="472" y="425"/>
                    <a:pt x="540" y="416"/>
                  </a:cubicBezTo>
                  <a:cubicBezTo>
                    <a:pt x="608" y="407"/>
                    <a:pt x="659" y="371"/>
                    <a:pt x="698" y="330"/>
                  </a:cubicBezTo>
                  <a:cubicBezTo>
                    <a:pt x="737" y="289"/>
                    <a:pt x="760" y="221"/>
                    <a:pt x="776" y="170"/>
                  </a:cubicBezTo>
                  <a:cubicBezTo>
                    <a:pt x="792" y="119"/>
                    <a:pt x="828" y="44"/>
                    <a:pt x="792" y="22"/>
                  </a:cubicBezTo>
                  <a:cubicBezTo>
                    <a:pt x="756" y="0"/>
                    <a:pt x="630" y="37"/>
                    <a:pt x="560" y="38"/>
                  </a:cubicBezTo>
                  <a:cubicBezTo>
                    <a:pt x="490" y="39"/>
                    <a:pt x="414" y="31"/>
                    <a:pt x="382" y="30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Freeform 1575"/>
            <p:cNvSpPr>
              <a:spLocks/>
            </p:cNvSpPr>
            <p:nvPr/>
          </p:nvSpPr>
          <p:spPr bwMode="auto">
            <a:xfrm>
              <a:off x="4239" y="1217"/>
              <a:ext cx="1090" cy="658"/>
            </a:xfrm>
            <a:custGeom>
              <a:avLst/>
              <a:gdLst>
                <a:gd name="T0" fmla="*/ 604 w 765"/>
                <a:gd name="T1" fmla="*/ 14 h 459"/>
                <a:gd name="T2" fmla="*/ 410 w 765"/>
                <a:gd name="T3" fmla="*/ 100 h 459"/>
                <a:gd name="T4" fmla="*/ 137 w 765"/>
                <a:gd name="T5" fmla="*/ 143 h 459"/>
                <a:gd name="T6" fmla="*/ 20 w 765"/>
                <a:gd name="T7" fmla="*/ 482 h 459"/>
                <a:gd name="T8" fmla="*/ 256 w 765"/>
                <a:gd name="T9" fmla="*/ 636 h 459"/>
                <a:gd name="T10" fmla="*/ 493 w 765"/>
                <a:gd name="T11" fmla="*/ 611 h 459"/>
                <a:gd name="T12" fmla="*/ 832 w 765"/>
                <a:gd name="T13" fmla="*/ 636 h 459"/>
                <a:gd name="T14" fmla="*/ 995 w 765"/>
                <a:gd name="T15" fmla="*/ 622 h 459"/>
                <a:gd name="T16" fmla="*/ 1071 w 765"/>
                <a:gd name="T17" fmla="*/ 533 h 459"/>
                <a:gd name="T18" fmla="*/ 1069 w 765"/>
                <a:gd name="T19" fmla="*/ 227 h 459"/>
                <a:gd name="T20" fmla="*/ 943 w 765"/>
                <a:gd name="T21" fmla="*/ 49 h 459"/>
                <a:gd name="T22" fmla="*/ 604 w 765"/>
                <a:gd name="T23" fmla="*/ 14 h 4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65"/>
                <a:gd name="T37" fmla="*/ 0 h 459"/>
                <a:gd name="T38" fmla="*/ 765 w 765"/>
                <a:gd name="T39" fmla="*/ 459 h 45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65" h="459">
                  <a:moveTo>
                    <a:pt x="424" y="10"/>
                  </a:moveTo>
                  <a:cubicBezTo>
                    <a:pt x="362" y="16"/>
                    <a:pt x="343" y="55"/>
                    <a:pt x="288" y="70"/>
                  </a:cubicBezTo>
                  <a:cubicBezTo>
                    <a:pt x="233" y="85"/>
                    <a:pt x="142" y="56"/>
                    <a:pt x="96" y="100"/>
                  </a:cubicBezTo>
                  <a:cubicBezTo>
                    <a:pt x="50" y="144"/>
                    <a:pt x="0" y="279"/>
                    <a:pt x="14" y="336"/>
                  </a:cubicBezTo>
                  <a:cubicBezTo>
                    <a:pt x="28" y="393"/>
                    <a:pt x="125" y="429"/>
                    <a:pt x="180" y="444"/>
                  </a:cubicBezTo>
                  <a:cubicBezTo>
                    <a:pt x="235" y="459"/>
                    <a:pt x="279" y="426"/>
                    <a:pt x="346" y="426"/>
                  </a:cubicBezTo>
                  <a:cubicBezTo>
                    <a:pt x="413" y="426"/>
                    <a:pt x="525" y="443"/>
                    <a:pt x="584" y="444"/>
                  </a:cubicBezTo>
                  <a:cubicBezTo>
                    <a:pt x="643" y="445"/>
                    <a:pt x="670" y="446"/>
                    <a:pt x="698" y="434"/>
                  </a:cubicBezTo>
                  <a:cubicBezTo>
                    <a:pt x="726" y="422"/>
                    <a:pt x="743" y="418"/>
                    <a:pt x="752" y="372"/>
                  </a:cubicBezTo>
                  <a:cubicBezTo>
                    <a:pt x="761" y="326"/>
                    <a:pt x="765" y="214"/>
                    <a:pt x="750" y="158"/>
                  </a:cubicBezTo>
                  <a:cubicBezTo>
                    <a:pt x="735" y="102"/>
                    <a:pt x="716" y="58"/>
                    <a:pt x="662" y="34"/>
                  </a:cubicBezTo>
                  <a:cubicBezTo>
                    <a:pt x="608" y="10"/>
                    <a:pt x="505" y="0"/>
                    <a:pt x="424" y="1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Freeform 1576"/>
            <p:cNvSpPr>
              <a:spLocks/>
            </p:cNvSpPr>
            <p:nvPr/>
          </p:nvSpPr>
          <p:spPr bwMode="auto">
            <a:xfrm>
              <a:off x="3143" y="1033"/>
              <a:ext cx="1036" cy="675"/>
            </a:xfrm>
            <a:custGeom>
              <a:avLst/>
              <a:gdLst>
                <a:gd name="T0" fmla="*/ 648 w 1036"/>
                <a:gd name="T1" fmla="*/ 11 h 675"/>
                <a:gd name="T2" fmla="*/ 390 w 1036"/>
                <a:gd name="T3" fmla="*/ 53 h 675"/>
                <a:gd name="T4" fmla="*/ 206 w 1036"/>
                <a:gd name="T5" fmla="*/ 129 h 675"/>
                <a:gd name="T6" fmla="*/ 152 w 1036"/>
                <a:gd name="T7" fmla="*/ 229 h 675"/>
                <a:gd name="T8" fmla="*/ 22 w 1036"/>
                <a:gd name="T9" fmla="*/ 297 h 675"/>
                <a:gd name="T10" fmla="*/ 18 w 1036"/>
                <a:gd name="T11" fmla="*/ 459 h 675"/>
                <a:gd name="T12" fmla="*/ 132 w 1036"/>
                <a:gd name="T13" fmla="*/ 489 h 675"/>
                <a:gd name="T14" fmla="*/ 458 w 1036"/>
                <a:gd name="T15" fmla="*/ 489 h 675"/>
                <a:gd name="T16" fmla="*/ 598 w 1036"/>
                <a:gd name="T17" fmla="*/ 555 h 675"/>
                <a:gd name="T18" fmla="*/ 752 w 1036"/>
                <a:gd name="T19" fmla="*/ 657 h 675"/>
                <a:gd name="T20" fmla="*/ 870 w 1036"/>
                <a:gd name="T21" fmla="*/ 661 h 675"/>
                <a:gd name="T22" fmla="*/ 952 w 1036"/>
                <a:gd name="T23" fmla="*/ 603 h 675"/>
                <a:gd name="T24" fmla="*/ 992 w 1036"/>
                <a:gd name="T25" fmla="*/ 445 h 675"/>
                <a:gd name="T26" fmla="*/ 1018 w 1036"/>
                <a:gd name="T27" fmla="*/ 291 h 675"/>
                <a:gd name="T28" fmla="*/ 1022 w 1036"/>
                <a:gd name="T29" fmla="*/ 107 h 675"/>
                <a:gd name="T30" fmla="*/ 934 w 1036"/>
                <a:gd name="T31" fmla="*/ 17 h 675"/>
                <a:gd name="T32" fmla="*/ 776 w 1036"/>
                <a:gd name="T33" fmla="*/ 3 h 675"/>
                <a:gd name="T34" fmla="*/ 648 w 1036"/>
                <a:gd name="T35" fmla="*/ 11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37" name="Group 1577"/>
            <p:cNvGrpSpPr>
              <a:grpSpLocks/>
            </p:cNvGrpSpPr>
            <p:nvPr/>
          </p:nvGrpSpPr>
          <p:grpSpPr bwMode="auto">
            <a:xfrm>
              <a:off x="3198" y="1874"/>
              <a:ext cx="919" cy="588"/>
              <a:chOff x="2889" y="1631"/>
              <a:chExt cx="980" cy="743"/>
            </a:xfrm>
          </p:grpSpPr>
          <p:sp>
            <p:nvSpPr>
              <p:cNvPr id="13634" name="Rectangle 1578"/>
              <p:cNvSpPr>
                <a:spLocks noChangeArrowheads="1"/>
              </p:cNvSpPr>
              <p:nvPr/>
            </p:nvSpPr>
            <p:spPr bwMode="auto">
              <a:xfrm>
                <a:off x="3046" y="1841"/>
                <a:ext cx="663" cy="533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35" name="AutoShape 1579"/>
              <p:cNvSpPr>
                <a:spLocks noChangeArrowheads="1"/>
              </p:cNvSpPr>
              <p:nvPr/>
            </p:nvSpPr>
            <p:spPr bwMode="auto">
              <a:xfrm>
                <a:off x="2889" y="1631"/>
                <a:ext cx="980" cy="253"/>
              </a:xfrm>
              <a:prstGeom prst="triangle">
                <a:avLst>
                  <a:gd name="adj" fmla="val 50000"/>
                </a:avLst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00CCFF"/>
                  </a:solidFill>
                </a:endParaRPr>
              </a:p>
            </p:txBody>
          </p:sp>
        </p:grpSp>
        <p:grpSp>
          <p:nvGrpSpPr>
            <p:cNvPr id="13338" name="Group 1580"/>
            <p:cNvGrpSpPr>
              <a:grpSpLocks/>
            </p:cNvGrpSpPr>
            <p:nvPr/>
          </p:nvGrpSpPr>
          <p:grpSpPr bwMode="auto">
            <a:xfrm>
              <a:off x="3640" y="1154"/>
              <a:ext cx="212" cy="335"/>
              <a:chOff x="3796" y="1043"/>
              <a:chExt cx="865" cy="1237"/>
            </a:xfrm>
          </p:grpSpPr>
          <p:sp>
            <p:nvSpPr>
              <p:cNvPr id="13604" name="Line 1581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05" name="Line 1582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06" name="Line 1583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07" name="Line 1584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08" name="Line 1585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09" name="Line 1586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10" name="Line 1587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11" name="Line 1588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12" name="Line 1589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13" name="Line 1590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14" name="Line 1591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15" name="Line 1592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16" name="Line 1593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17" name="Line 1594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18" name="Line 1595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3619" name="Group 1596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13630" name="Line 1597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631" name="Line 159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632" name="Line 1599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633" name="Line 160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3620" name="Group 1601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13626" name="Line 160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627" name="Line 160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628" name="Line 160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629" name="Line 160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3621" name="Group 1606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13622" name="Line 1607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623" name="Line 160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624" name="Line 1609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625" name="Line 161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39" name="Group 1611"/>
            <p:cNvGrpSpPr>
              <a:grpSpLocks/>
            </p:cNvGrpSpPr>
            <p:nvPr/>
          </p:nvGrpSpPr>
          <p:grpSpPr bwMode="auto">
            <a:xfrm>
              <a:off x="3189" y="1364"/>
              <a:ext cx="436" cy="114"/>
              <a:chOff x="3072" y="739"/>
              <a:chExt cx="652" cy="146"/>
            </a:xfrm>
          </p:grpSpPr>
          <p:pic>
            <p:nvPicPr>
              <p:cNvPr id="13601" name="Picture 1612" descr="lgv_fqmg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602" name="Line 1613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03" name="Line 1614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13340" name="Picture 1615" descr="imgyjavg[1]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5" y="1183"/>
              <a:ext cx="23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341" name="Group 1616"/>
            <p:cNvGrpSpPr>
              <a:grpSpLocks/>
            </p:cNvGrpSpPr>
            <p:nvPr/>
          </p:nvGrpSpPr>
          <p:grpSpPr bwMode="auto">
            <a:xfrm>
              <a:off x="3846" y="1069"/>
              <a:ext cx="256" cy="269"/>
              <a:chOff x="2870" y="1518"/>
              <a:chExt cx="292" cy="320"/>
            </a:xfrm>
          </p:grpSpPr>
          <p:graphicFrame>
            <p:nvGraphicFramePr>
              <p:cNvPr id="13325" name="Object 1617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04" name="Clip" r:id="rId6" imgW="819000" imgH="847800" progId="MS_ClipArt_Gallery.2">
                      <p:embed/>
                    </p:oleObj>
                  </mc:Choice>
                  <mc:Fallback>
                    <p:oleObj name="Clip" r:id="rId6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326" name="Object 1618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05" name="Clip" r:id="rId8" imgW="1266840" imgH="1200240" progId="MS_ClipArt_Gallery.2">
                      <p:embed/>
                    </p:oleObj>
                  </mc:Choice>
                  <mc:Fallback>
                    <p:oleObj name="Clip" r:id="rId8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3342" name="Group 1619"/>
            <p:cNvGrpSpPr>
              <a:grpSpLocks/>
            </p:cNvGrpSpPr>
            <p:nvPr/>
          </p:nvGrpSpPr>
          <p:grpSpPr bwMode="auto">
            <a:xfrm>
              <a:off x="4304" y="2253"/>
              <a:ext cx="228" cy="108"/>
              <a:chOff x="3600" y="219"/>
              <a:chExt cx="360" cy="175"/>
            </a:xfrm>
          </p:grpSpPr>
          <p:sp>
            <p:nvSpPr>
              <p:cNvPr id="13588" name="Oval 1620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89" name="Line 1621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90" name="Line 1622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91" name="Rectangle 1623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592" name="Oval 1624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593" name="Group 1625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598" name="Line 162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99" name="Line 162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600" name="Line 162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594" name="Group 1629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595" name="Line 163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96" name="Line 163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97" name="Line 163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43" name="Group 1633"/>
            <p:cNvGrpSpPr>
              <a:grpSpLocks/>
            </p:cNvGrpSpPr>
            <p:nvPr/>
          </p:nvGrpSpPr>
          <p:grpSpPr bwMode="auto">
            <a:xfrm>
              <a:off x="4528" y="2429"/>
              <a:ext cx="228" cy="108"/>
              <a:chOff x="3600" y="219"/>
              <a:chExt cx="360" cy="175"/>
            </a:xfrm>
          </p:grpSpPr>
          <p:sp>
            <p:nvSpPr>
              <p:cNvPr id="13575" name="Oval 1634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76" name="Line 1635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77" name="Line 1636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78" name="Rectangle 1637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579" name="Oval 1638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580" name="Group 1639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585" name="Line 164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86" name="Line 164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87" name="Line 164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581" name="Group 1643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582" name="Line 164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83" name="Line 164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84" name="Line 164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44" name="Group 1647"/>
            <p:cNvGrpSpPr>
              <a:grpSpLocks/>
            </p:cNvGrpSpPr>
            <p:nvPr/>
          </p:nvGrpSpPr>
          <p:grpSpPr bwMode="auto">
            <a:xfrm>
              <a:off x="4704" y="2261"/>
              <a:ext cx="228" cy="108"/>
              <a:chOff x="3600" y="219"/>
              <a:chExt cx="360" cy="175"/>
            </a:xfrm>
          </p:grpSpPr>
          <p:sp>
            <p:nvSpPr>
              <p:cNvPr id="13562" name="Oval 164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63" name="Line 164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64" name="Line 165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65" name="Rectangle 165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566" name="Oval 165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567" name="Group 165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572" name="Line 165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73" name="Line 165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74" name="Line 165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568" name="Group 165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569" name="Line 165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70" name="Line 165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71" name="Line 166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45" name="Group 1661"/>
            <p:cNvGrpSpPr>
              <a:grpSpLocks/>
            </p:cNvGrpSpPr>
            <p:nvPr/>
          </p:nvGrpSpPr>
          <p:grpSpPr bwMode="auto">
            <a:xfrm>
              <a:off x="4367" y="1532"/>
              <a:ext cx="221" cy="101"/>
              <a:chOff x="3600" y="219"/>
              <a:chExt cx="360" cy="175"/>
            </a:xfrm>
          </p:grpSpPr>
          <p:sp>
            <p:nvSpPr>
              <p:cNvPr id="13549" name="Oval 1662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50" name="Line 166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51" name="Line 166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52" name="Rectangle 166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553" name="Oval 166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554" name="Group 1667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559" name="Line 166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60" name="Line 166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61" name="Line 167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555" name="Group 1671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556" name="Line 167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57" name="Line 167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58" name="Line 167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46" name="Group 1675"/>
            <p:cNvGrpSpPr>
              <a:grpSpLocks/>
            </p:cNvGrpSpPr>
            <p:nvPr/>
          </p:nvGrpSpPr>
          <p:grpSpPr bwMode="auto">
            <a:xfrm>
              <a:off x="4366" y="1693"/>
              <a:ext cx="228" cy="108"/>
              <a:chOff x="3600" y="219"/>
              <a:chExt cx="360" cy="175"/>
            </a:xfrm>
          </p:grpSpPr>
          <p:sp>
            <p:nvSpPr>
              <p:cNvPr id="13536" name="Oval 167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37" name="Line 167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38" name="Line 167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39" name="Rectangle 167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540" name="Oval 168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541" name="Group 168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546" name="Line 168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47" name="Line 168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48" name="Line 168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542" name="Group 168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543" name="Line 168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44" name="Line 168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45" name="Line 168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47" name="Group 1689"/>
            <p:cNvGrpSpPr>
              <a:grpSpLocks/>
            </p:cNvGrpSpPr>
            <p:nvPr/>
          </p:nvGrpSpPr>
          <p:grpSpPr bwMode="auto">
            <a:xfrm>
              <a:off x="4666" y="1472"/>
              <a:ext cx="210" cy="97"/>
              <a:chOff x="3600" y="219"/>
              <a:chExt cx="360" cy="175"/>
            </a:xfrm>
          </p:grpSpPr>
          <p:sp>
            <p:nvSpPr>
              <p:cNvPr id="13523" name="Oval 1690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4" name="Line 1691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5" name="Line 1692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6" name="Rectangle 1693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527" name="Oval 1694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528" name="Group 1695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533" name="Line 169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34" name="Line 169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35" name="Line 169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529" name="Group 1699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530" name="Line 170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31" name="Line 170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32" name="Line 170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48" name="Group 1703"/>
            <p:cNvGrpSpPr>
              <a:grpSpLocks/>
            </p:cNvGrpSpPr>
            <p:nvPr/>
          </p:nvGrpSpPr>
          <p:grpSpPr bwMode="auto">
            <a:xfrm>
              <a:off x="4720" y="1693"/>
              <a:ext cx="228" cy="108"/>
              <a:chOff x="3600" y="219"/>
              <a:chExt cx="360" cy="175"/>
            </a:xfrm>
          </p:grpSpPr>
          <p:sp>
            <p:nvSpPr>
              <p:cNvPr id="13510" name="Oval 1704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11" name="Line 1705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12" name="Line 1706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13" name="Rectangle 1707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514" name="Oval 1708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515" name="Group 1709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520" name="Line 171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21" name="Line 171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22" name="Line 171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516" name="Group 1713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517" name="Line 171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18" name="Line 171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19" name="Line 171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49" name="Group 1717"/>
            <p:cNvGrpSpPr>
              <a:grpSpLocks/>
            </p:cNvGrpSpPr>
            <p:nvPr/>
          </p:nvGrpSpPr>
          <p:grpSpPr bwMode="auto">
            <a:xfrm>
              <a:off x="3832" y="1529"/>
              <a:ext cx="220" cy="100"/>
              <a:chOff x="3600" y="219"/>
              <a:chExt cx="360" cy="175"/>
            </a:xfrm>
          </p:grpSpPr>
          <p:sp>
            <p:nvSpPr>
              <p:cNvPr id="13497" name="Oval 171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98" name="Line 171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99" name="Line 172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00" name="Rectangle 172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501" name="Oval 172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502" name="Group 172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507" name="Line 172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08" name="Line 172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09" name="Line 172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503" name="Group 172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504" name="Line 172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05" name="Line 172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06" name="Line 173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50" name="Group 1731"/>
            <p:cNvGrpSpPr>
              <a:grpSpLocks/>
            </p:cNvGrpSpPr>
            <p:nvPr/>
          </p:nvGrpSpPr>
          <p:grpSpPr bwMode="auto">
            <a:xfrm>
              <a:off x="3639" y="2253"/>
              <a:ext cx="220" cy="100"/>
              <a:chOff x="3600" y="219"/>
              <a:chExt cx="360" cy="175"/>
            </a:xfrm>
          </p:grpSpPr>
          <p:sp>
            <p:nvSpPr>
              <p:cNvPr id="13484" name="Oval 1732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85" name="Line 173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86" name="Line 173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87" name="Rectangle 173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488" name="Oval 173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489" name="Group 1737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494" name="Line 173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95" name="Line 173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96" name="Line 174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490" name="Group 1741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491" name="Line 174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92" name="Line 174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93" name="Line 174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3351" name="Line 1745"/>
            <p:cNvSpPr>
              <a:spLocks noChangeShapeType="1"/>
            </p:cNvSpPr>
            <p:nvPr/>
          </p:nvSpPr>
          <p:spPr bwMode="auto">
            <a:xfrm flipV="1">
              <a:off x="4396" y="2523"/>
              <a:ext cx="143" cy="2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2" name="Line 1746"/>
            <p:cNvSpPr>
              <a:spLocks noChangeShapeType="1"/>
            </p:cNvSpPr>
            <p:nvPr/>
          </p:nvSpPr>
          <p:spPr bwMode="auto">
            <a:xfrm>
              <a:off x="4474" y="2358"/>
              <a:ext cx="103" cy="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3" name="Line 1747"/>
            <p:cNvSpPr>
              <a:spLocks noChangeShapeType="1"/>
            </p:cNvSpPr>
            <p:nvPr/>
          </p:nvSpPr>
          <p:spPr bwMode="auto">
            <a:xfrm>
              <a:off x="4535" y="2308"/>
              <a:ext cx="1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4" name="Line 1748"/>
            <p:cNvSpPr>
              <a:spLocks noChangeShapeType="1"/>
            </p:cNvSpPr>
            <p:nvPr/>
          </p:nvSpPr>
          <p:spPr bwMode="auto">
            <a:xfrm flipV="1">
              <a:off x="4684" y="2362"/>
              <a:ext cx="85" cy="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5" name="Line 1749"/>
            <p:cNvSpPr>
              <a:spLocks noChangeShapeType="1"/>
            </p:cNvSpPr>
            <p:nvPr/>
          </p:nvSpPr>
          <p:spPr bwMode="auto">
            <a:xfrm>
              <a:off x="3864" y="2312"/>
              <a:ext cx="4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56" name="Group 1750"/>
            <p:cNvGrpSpPr>
              <a:grpSpLocks/>
            </p:cNvGrpSpPr>
            <p:nvPr/>
          </p:nvGrpSpPr>
          <p:grpSpPr bwMode="auto">
            <a:xfrm>
              <a:off x="3390" y="1979"/>
              <a:ext cx="209" cy="224"/>
              <a:chOff x="2870" y="1518"/>
              <a:chExt cx="292" cy="320"/>
            </a:xfrm>
          </p:grpSpPr>
          <p:graphicFrame>
            <p:nvGraphicFramePr>
              <p:cNvPr id="13323" name="Object 1751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06" name="Clip" r:id="rId10" imgW="819000" imgH="847800" progId="MS_ClipArt_Gallery.2">
                      <p:embed/>
                    </p:oleObj>
                  </mc:Choice>
                  <mc:Fallback>
                    <p:oleObj name="Clip" r:id="rId10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324" name="Object 1752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07" name="Clip" r:id="rId11" imgW="1266840" imgH="1200240" progId="MS_ClipArt_Gallery.2">
                      <p:embed/>
                    </p:oleObj>
                  </mc:Choice>
                  <mc:Fallback>
                    <p:oleObj name="Clip" r:id="rId11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3357" name="Group 1753"/>
            <p:cNvGrpSpPr>
              <a:grpSpLocks/>
            </p:cNvGrpSpPr>
            <p:nvPr/>
          </p:nvGrpSpPr>
          <p:grpSpPr bwMode="auto">
            <a:xfrm>
              <a:off x="3418" y="2211"/>
              <a:ext cx="139" cy="194"/>
              <a:chOff x="2556" y="2689"/>
              <a:chExt cx="183" cy="255"/>
            </a:xfrm>
          </p:grpSpPr>
          <p:pic>
            <p:nvPicPr>
              <p:cNvPr id="13467" name="Picture 1754" descr="31u_bnrz[1]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9" y="2770"/>
                <a:ext cx="12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468" name="Freeform 1755"/>
              <p:cNvSpPr>
                <a:spLocks/>
              </p:cNvSpPr>
              <p:nvPr/>
            </p:nvSpPr>
            <p:spPr bwMode="auto">
              <a:xfrm>
                <a:off x="2605" y="2702"/>
                <a:ext cx="33" cy="39"/>
              </a:xfrm>
              <a:custGeom>
                <a:avLst/>
                <a:gdLst>
                  <a:gd name="T0" fmla="*/ 12 w 199"/>
                  <a:gd name="T1" fmla="*/ 5 h 232"/>
                  <a:gd name="T2" fmla="*/ 9 w 199"/>
                  <a:gd name="T3" fmla="*/ 7 h 232"/>
                  <a:gd name="T4" fmla="*/ 7 w 199"/>
                  <a:gd name="T5" fmla="*/ 8 h 232"/>
                  <a:gd name="T6" fmla="*/ 5 w 199"/>
                  <a:gd name="T7" fmla="*/ 11 h 232"/>
                  <a:gd name="T8" fmla="*/ 3 w 199"/>
                  <a:gd name="T9" fmla="*/ 13 h 232"/>
                  <a:gd name="T10" fmla="*/ 2 w 199"/>
                  <a:gd name="T11" fmla="*/ 15 h 232"/>
                  <a:gd name="T12" fmla="*/ 1 w 199"/>
                  <a:gd name="T13" fmla="*/ 18 h 232"/>
                  <a:gd name="T14" fmla="*/ 0 w 199"/>
                  <a:gd name="T15" fmla="*/ 21 h 232"/>
                  <a:gd name="T16" fmla="*/ 0 w 199"/>
                  <a:gd name="T17" fmla="*/ 24 h 232"/>
                  <a:gd name="T18" fmla="*/ 0 w 199"/>
                  <a:gd name="T19" fmla="*/ 28 h 232"/>
                  <a:gd name="T20" fmla="*/ 2 w 199"/>
                  <a:gd name="T21" fmla="*/ 31 h 232"/>
                  <a:gd name="T22" fmla="*/ 4 w 199"/>
                  <a:gd name="T23" fmla="*/ 34 h 232"/>
                  <a:gd name="T24" fmla="*/ 7 w 199"/>
                  <a:gd name="T25" fmla="*/ 36 h 232"/>
                  <a:gd name="T26" fmla="*/ 11 w 199"/>
                  <a:gd name="T27" fmla="*/ 38 h 232"/>
                  <a:gd name="T28" fmla="*/ 15 w 199"/>
                  <a:gd name="T29" fmla="*/ 39 h 232"/>
                  <a:gd name="T30" fmla="*/ 18 w 199"/>
                  <a:gd name="T31" fmla="*/ 39 h 232"/>
                  <a:gd name="T32" fmla="*/ 22 w 199"/>
                  <a:gd name="T33" fmla="*/ 38 h 232"/>
                  <a:gd name="T34" fmla="*/ 23 w 199"/>
                  <a:gd name="T35" fmla="*/ 38 h 232"/>
                  <a:gd name="T36" fmla="*/ 24 w 199"/>
                  <a:gd name="T37" fmla="*/ 38 h 232"/>
                  <a:gd name="T38" fmla="*/ 24 w 199"/>
                  <a:gd name="T39" fmla="*/ 37 h 232"/>
                  <a:gd name="T40" fmla="*/ 25 w 199"/>
                  <a:gd name="T41" fmla="*/ 37 h 232"/>
                  <a:gd name="T42" fmla="*/ 24 w 199"/>
                  <a:gd name="T43" fmla="*/ 36 h 232"/>
                  <a:gd name="T44" fmla="*/ 23 w 199"/>
                  <a:gd name="T45" fmla="*/ 35 h 232"/>
                  <a:gd name="T46" fmla="*/ 22 w 199"/>
                  <a:gd name="T47" fmla="*/ 34 h 232"/>
                  <a:gd name="T48" fmla="*/ 21 w 199"/>
                  <a:gd name="T49" fmla="*/ 34 h 232"/>
                  <a:gd name="T50" fmla="*/ 19 w 199"/>
                  <a:gd name="T51" fmla="*/ 33 h 232"/>
                  <a:gd name="T52" fmla="*/ 17 w 199"/>
                  <a:gd name="T53" fmla="*/ 33 h 232"/>
                  <a:gd name="T54" fmla="*/ 16 w 199"/>
                  <a:gd name="T55" fmla="*/ 32 h 232"/>
                  <a:gd name="T56" fmla="*/ 14 w 199"/>
                  <a:gd name="T57" fmla="*/ 32 h 232"/>
                  <a:gd name="T58" fmla="*/ 12 w 199"/>
                  <a:gd name="T59" fmla="*/ 31 h 232"/>
                  <a:gd name="T60" fmla="*/ 10 w 199"/>
                  <a:gd name="T61" fmla="*/ 31 h 232"/>
                  <a:gd name="T62" fmla="*/ 9 w 199"/>
                  <a:gd name="T63" fmla="*/ 30 h 232"/>
                  <a:gd name="T64" fmla="*/ 7 w 199"/>
                  <a:gd name="T65" fmla="*/ 28 h 232"/>
                  <a:gd name="T66" fmla="*/ 7 w 199"/>
                  <a:gd name="T67" fmla="*/ 22 h 232"/>
                  <a:gd name="T68" fmla="*/ 8 w 199"/>
                  <a:gd name="T69" fmla="*/ 16 h 232"/>
                  <a:gd name="T70" fmla="*/ 11 w 199"/>
                  <a:gd name="T71" fmla="*/ 12 h 232"/>
                  <a:gd name="T72" fmla="*/ 16 w 199"/>
                  <a:gd name="T73" fmla="*/ 8 h 232"/>
                  <a:gd name="T74" fmla="*/ 20 w 199"/>
                  <a:gd name="T75" fmla="*/ 6 h 232"/>
                  <a:gd name="T76" fmla="*/ 25 w 199"/>
                  <a:gd name="T77" fmla="*/ 4 h 232"/>
                  <a:gd name="T78" fmla="*/ 30 w 199"/>
                  <a:gd name="T79" fmla="*/ 2 h 232"/>
                  <a:gd name="T80" fmla="*/ 33 w 199"/>
                  <a:gd name="T81" fmla="*/ 1 h 232"/>
                  <a:gd name="T82" fmla="*/ 31 w 199"/>
                  <a:gd name="T83" fmla="*/ 0 h 232"/>
                  <a:gd name="T84" fmla="*/ 29 w 199"/>
                  <a:gd name="T85" fmla="*/ 0 h 232"/>
                  <a:gd name="T86" fmla="*/ 26 w 199"/>
                  <a:gd name="T87" fmla="*/ 0 h 232"/>
                  <a:gd name="T88" fmla="*/ 23 w 199"/>
                  <a:gd name="T89" fmla="*/ 1 h 232"/>
                  <a:gd name="T90" fmla="*/ 20 w 199"/>
                  <a:gd name="T91" fmla="*/ 2 h 232"/>
                  <a:gd name="T92" fmla="*/ 17 w 199"/>
                  <a:gd name="T93" fmla="*/ 3 h 232"/>
                  <a:gd name="T94" fmla="*/ 14 w 199"/>
                  <a:gd name="T95" fmla="*/ 4 h 232"/>
                  <a:gd name="T96" fmla="*/ 12 w 199"/>
                  <a:gd name="T97" fmla="*/ 5 h 2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99"/>
                  <a:gd name="T148" fmla="*/ 0 h 232"/>
                  <a:gd name="T149" fmla="*/ 199 w 199"/>
                  <a:gd name="T150" fmla="*/ 232 h 2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99" h="232">
                    <a:moveTo>
                      <a:pt x="70" y="29"/>
                    </a:moveTo>
                    <a:lnTo>
                      <a:pt x="55" y="39"/>
                    </a:lnTo>
                    <a:lnTo>
                      <a:pt x="42" y="50"/>
                    </a:lnTo>
                    <a:lnTo>
                      <a:pt x="30" y="63"/>
                    </a:lnTo>
                    <a:lnTo>
                      <a:pt x="20" y="77"/>
                    </a:lnTo>
                    <a:lnTo>
                      <a:pt x="12" y="91"/>
                    </a:lnTo>
                    <a:lnTo>
                      <a:pt x="6" y="108"/>
                    </a:lnTo>
                    <a:lnTo>
                      <a:pt x="2" y="125"/>
                    </a:lnTo>
                    <a:lnTo>
                      <a:pt x="0" y="142"/>
                    </a:lnTo>
                    <a:lnTo>
                      <a:pt x="2" y="166"/>
                    </a:lnTo>
                    <a:lnTo>
                      <a:pt x="12" y="186"/>
                    </a:lnTo>
                    <a:lnTo>
                      <a:pt x="26" y="203"/>
                    </a:lnTo>
                    <a:lnTo>
                      <a:pt x="45" y="216"/>
                    </a:lnTo>
                    <a:lnTo>
                      <a:pt x="66" y="226"/>
                    </a:lnTo>
                    <a:lnTo>
                      <a:pt x="88" y="230"/>
                    </a:lnTo>
                    <a:lnTo>
                      <a:pt x="111" y="232"/>
                    </a:lnTo>
                    <a:lnTo>
                      <a:pt x="134" y="228"/>
                    </a:lnTo>
                    <a:lnTo>
                      <a:pt x="138" y="228"/>
                    </a:lnTo>
                    <a:lnTo>
                      <a:pt x="143" y="226"/>
                    </a:lnTo>
                    <a:lnTo>
                      <a:pt x="147" y="222"/>
                    </a:lnTo>
                    <a:lnTo>
                      <a:pt x="148" y="218"/>
                    </a:lnTo>
                    <a:lnTo>
                      <a:pt x="145" y="212"/>
                    </a:lnTo>
                    <a:lnTo>
                      <a:pt x="141" y="207"/>
                    </a:lnTo>
                    <a:lnTo>
                      <a:pt x="135" y="203"/>
                    </a:lnTo>
                    <a:lnTo>
                      <a:pt x="129" y="201"/>
                    </a:lnTo>
                    <a:lnTo>
                      <a:pt x="117" y="197"/>
                    </a:lnTo>
                    <a:lnTo>
                      <a:pt x="105" y="195"/>
                    </a:lnTo>
                    <a:lnTo>
                      <a:pt x="94" y="193"/>
                    </a:lnTo>
                    <a:lnTo>
                      <a:pt x="83" y="190"/>
                    </a:lnTo>
                    <a:lnTo>
                      <a:pt x="73" y="187"/>
                    </a:lnTo>
                    <a:lnTo>
                      <a:pt x="62" y="182"/>
                    </a:lnTo>
                    <a:lnTo>
                      <a:pt x="53" y="176"/>
                    </a:lnTo>
                    <a:lnTo>
                      <a:pt x="43" y="167"/>
                    </a:lnTo>
                    <a:lnTo>
                      <a:pt x="40" y="128"/>
                    </a:lnTo>
                    <a:lnTo>
                      <a:pt x="49" y="96"/>
                    </a:lnTo>
                    <a:lnTo>
                      <a:pt x="68" y="71"/>
                    </a:lnTo>
                    <a:lnTo>
                      <a:pt x="94" y="50"/>
                    </a:lnTo>
                    <a:lnTo>
                      <a:pt x="122" y="34"/>
                    </a:lnTo>
                    <a:lnTo>
                      <a:pt x="151" y="21"/>
                    </a:lnTo>
                    <a:lnTo>
                      <a:pt x="178" y="12"/>
                    </a:lnTo>
                    <a:lnTo>
                      <a:pt x="199" y="4"/>
                    </a:lnTo>
                    <a:lnTo>
                      <a:pt x="186" y="1"/>
                    </a:lnTo>
                    <a:lnTo>
                      <a:pt x="172" y="0"/>
                    </a:lnTo>
                    <a:lnTo>
                      <a:pt x="156" y="2"/>
                    </a:lnTo>
                    <a:lnTo>
                      <a:pt x="138" y="4"/>
                    </a:lnTo>
                    <a:lnTo>
                      <a:pt x="121" y="10"/>
                    </a:lnTo>
                    <a:lnTo>
                      <a:pt x="103" y="16"/>
                    </a:lnTo>
                    <a:lnTo>
                      <a:pt x="86" y="23"/>
                    </a:lnTo>
                    <a:lnTo>
                      <a:pt x="70" y="2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69" name="Freeform 1756"/>
              <p:cNvSpPr>
                <a:spLocks/>
              </p:cNvSpPr>
              <p:nvPr/>
            </p:nvSpPr>
            <p:spPr bwMode="auto">
              <a:xfrm>
                <a:off x="2661" y="2701"/>
                <a:ext cx="22" cy="30"/>
              </a:xfrm>
              <a:custGeom>
                <a:avLst/>
                <a:gdLst>
                  <a:gd name="T0" fmla="*/ 19 w 128"/>
                  <a:gd name="T1" fmla="*/ 10 h 180"/>
                  <a:gd name="T2" fmla="*/ 19 w 128"/>
                  <a:gd name="T3" fmla="*/ 13 h 180"/>
                  <a:gd name="T4" fmla="*/ 19 w 128"/>
                  <a:gd name="T5" fmla="*/ 16 h 180"/>
                  <a:gd name="T6" fmla="*/ 18 w 128"/>
                  <a:gd name="T7" fmla="*/ 18 h 180"/>
                  <a:gd name="T8" fmla="*/ 16 w 128"/>
                  <a:gd name="T9" fmla="*/ 20 h 180"/>
                  <a:gd name="T10" fmla="*/ 13 w 128"/>
                  <a:gd name="T11" fmla="*/ 22 h 180"/>
                  <a:gd name="T12" fmla="*/ 10 w 128"/>
                  <a:gd name="T13" fmla="*/ 24 h 180"/>
                  <a:gd name="T14" fmla="*/ 8 w 128"/>
                  <a:gd name="T15" fmla="*/ 26 h 180"/>
                  <a:gd name="T16" fmla="*/ 5 w 128"/>
                  <a:gd name="T17" fmla="*/ 27 h 180"/>
                  <a:gd name="T18" fmla="*/ 5 w 128"/>
                  <a:gd name="T19" fmla="*/ 28 h 180"/>
                  <a:gd name="T20" fmla="*/ 5 w 128"/>
                  <a:gd name="T21" fmla="*/ 28 h 180"/>
                  <a:gd name="T22" fmla="*/ 5 w 128"/>
                  <a:gd name="T23" fmla="*/ 29 h 180"/>
                  <a:gd name="T24" fmla="*/ 5 w 128"/>
                  <a:gd name="T25" fmla="*/ 30 h 180"/>
                  <a:gd name="T26" fmla="*/ 6 w 128"/>
                  <a:gd name="T27" fmla="*/ 30 h 180"/>
                  <a:gd name="T28" fmla="*/ 6 w 128"/>
                  <a:gd name="T29" fmla="*/ 30 h 180"/>
                  <a:gd name="T30" fmla="*/ 6 w 128"/>
                  <a:gd name="T31" fmla="*/ 30 h 180"/>
                  <a:gd name="T32" fmla="*/ 7 w 128"/>
                  <a:gd name="T33" fmla="*/ 30 h 180"/>
                  <a:gd name="T34" fmla="*/ 10 w 128"/>
                  <a:gd name="T35" fmla="*/ 28 h 180"/>
                  <a:gd name="T36" fmla="*/ 13 w 128"/>
                  <a:gd name="T37" fmla="*/ 26 h 180"/>
                  <a:gd name="T38" fmla="*/ 16 w 128"/>
                  <a:gd name="T39" fmla="*/ 24 h 180"/>
                  <a:gd name="T40" fmla="*/ 19 w 128"/>
                  <a:gd name="T41" fmla="*/ 22 h 180"/>
                  <a:gd name="T42" fmla="*/ 21 w 128"/>
                  <a:gd name="T43" fmla="*/ 19 h 180"/>
                  <a:gd name="T44" fmla="*/ 22 w 128"/>
                  <a:gd name="T45" fmla="*/ 16 h 180"/>
                  <a:gd name="T46" fmla="*/ 22 w 128"/>
                  <a:gd name="T47" fmla="*/ 13 h 180"/>
                  <a:gd name="T48" fmla="*/ 21 w 128"/>
                  <a:gd name="T49" fmla="*/ 9 h 180"/>
                  <a:gd name="T50" fmla="*/ 19 w 128"/>
                  <a:gd name="T51" fmla="*/ 7 h 180"/>
                  <a:gd name="T52" fmla="*/ 17 w 128"/>
                  <a:gd name="T53" fmla="*/ 4 h 180"/>
                  <a:gd name="T54" fmla="*/ 14 w 128"/>
                  <a:gd name="T55" fmla="*/ 2 h 180"/>
                  <a:gd name="T56" fmla="*/ 10 w 128"/>
                  <a:gd name="T57" fmla="*/ 1 h 180"/>
                  <a:gd name="T58" fmla="*/ 6 w 128"/>
                  <a:gd name="T59" fmla="*/ 0 h 180"/>
                  <a:gd name="T60" fmla="*/ 3 w 128"/>
                  <a:gd name="T61" fmla="*/ 0 h 180"/>
                  <a:gd name="T62" fmla="*/ 1 w 128"/>
                  <a:gd name="T63" fmla="*/ 0 h 180"/>
                  <a:gd name="T64" fmla="*/ 0 w 128"/>
                  <a:gd name="T65" fmla="*/ 1 h 180"/>
                  <a:gd name="T66" fmla="*/ 2 w 128"/>
                  <a:gd name="T67" fmla="*/ 2 h 180"/>
                  <a:gd name="T68" fmla="*/ 5 w 128"/>
                  <a:gd name="T69" fmla="*/ 2 h 180"/>
                  <a:gd name="T70" fmla="*/ 8 w 128"/>
                  <a:gd name="T71" fmla="*/ 3 h 180"/>
                  <a:gd name="T72" fmla="*/ 10 w 128"/>
                  <a:gd name="T73" fmla="*/ 4 h 180"/>
                  <a:gd name="T74" fmla="*/ 13 w 128"/>
                  <a:gd name="T75" fmla="*/ 5 h 180"/>
                  <a:gd name="T76" fmla="*/ 15 w 128"/>
                  <a:gd name="T77" fmla="*/ 6 h 180"/>
                  <a:gd name="T78" fmla="*/ 17 w 128"/>
                  <a:gd name="T79" fmla="*/ 8 h 180"/>
                  <a:gd name="T80" fmla="*/ 19 w 128"/>
                  <a:gd name="T81" fmla="*/ 10 h 18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0"/>
                  <a:gd name="T125" fmla="*/ 128 w 128"/>
                  <a:gd name="T126" fmla="*/ 180 h 18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0">
                    <a:moveTo>
                      <a:pt x="108" y="59"/>
                    </a:moveTo>
                    <a:lnTo>
                      <a:pt x="113" y="77"/>
                    </a:lnTo>
                    <a:lnTo>
                      <a:pt x="111" y="94"/>
                    </a:lnTo>
                    <a:lnTo>
                      <a:pt x="103" y="108"/>
                    </a:lnTo>
                    <a:lnTo>
                      <a:pt x="91" y="121"/>
                    </a:lnTo>
                    <a:lnTo>
                      <a:pt x="77" y="132"/>
                    </a:lnTo>
                    <a:lnTo>
                      <a:pt x="61" y="144"/>
                    </a:lnTo>
                    <a:lnTo>
                      <a:pt x="45" y="154"/>
                    </a:lnTo>
                    <a:lnTo>
                      <a:pt x="30" y="164"/>
                    </a:lnTo>
                    <a:lnTo>
                      <a:pt x="28" y="168"/>
                    </a:lnTo>
                    <a:lnTo>
                      <a:pt x="27" y="170"/>
                    </a:lnTo>
                    <a:lnTo>
                      <a:pt x="27" y="174"/>
                    </a:lnTo>
                    <a:lnTo>
                      <a:pt x="28" y="177"/>
                    </a:lnTo>
                    <a:lnTo>
                      <a:pt x="32" y="179"/>
                    </a:lnTo>
                    <a:lnTo>
                      <a:pt x="35" y="180"/>
                    </a:lnTo>
                    <a:lnTo>
                      <a:pt x="37" y="180"/>
                    </a:lnTo>
                    <a:lnTo>
                      <a:pt x="41" y="179"/>
                    </a:lnTo>
                    <a:lnTo>
                      <a:pt x="60" y="169"/>
                    </a:lnTo>
                    <a:lnTo>
                      <a:pt x="77" y="158"/>
                    </a:lnTo>
                    <a:lnTo>
                      <a:pt x="94" y="145"/>
                    </a:lnTo>
                    <a:lnTo>
                      <a:pt x="109" y="130"/>
                    </a:lnTo>
                    <a:lnTo>
                      <a:pt x="120" y="114"/>
                    </a:lnTo>
                    <a:lnTo>
                      <a:pt x="127" y="95"/>
                    </a:lnTo>
                    <a:lnTo>
                      <a:pt x="128" y="76"/>
                    </a:lnTo>
                    <a:lnTo>
                      <a:pt x="123" y="55"/>
                    </a:lnTo>
                    <a:lnTo>
                      <a:pt x="113" y="39"/>
                    </a:lnTo>
                    <a:lnTo>
                      <a:pt x="97" y="25"/>
                    </a:lnTo>
                    <a:lnTo>
                      <a:pt x="79" y="15"/>
                    </a:lnTo>
                    <a:lnTo>
                      <a:pt x="57" y="7"/>
                    </a:lnTo>
                    <a:lnTo>
                      <a:pt x="36" y="2"/>
                    </a:lnTo>
                    <a:lnTo>
                      <a:pt x="19" y="0"/>
                    </a:lnTo>
                    <a:lnTo>
                      <a:pt x="6" y="0"/>
                    </a:lnTo>
                    <a:lnTo>
                      <a:pt x="0" y="4"/>
                    </a:lnTo>
                    <a:lnTo>
                      <a:pt x="14" y="9"/>
                    </a:lnTo>
                    <a:lnTo>
                      <a:pt x="29" y="14"/>
                    </a:lnTo>
                    <a:lnTo>
                      <a:pt x="46" y="19"/>
                    </a:lnTo>
                    <a:lnTo>
                      <a:pt x="61" y="23"/>
                    </a:lnTo>
                    <a:lnTo>
                      <a:pt x="76" y="29"/>
                    </a:lnTo>
                    <a:lnTo>
                      <a:pt x="89" y="37"/>
                    </a:lnTo>
                    <a:lnTo>
                      <a:pt x="100" y="46"/>
                    </a:lnTo>
                    <a:lnTo>
                      <a:pt x="108" y="5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0" name="Freeform 1757"/>
              <p:cNvSpPr>
                <a:spLocks/>
              </p:cNvSpPr>
              <p:nvPr/>
            </p:nvSpPr>
            <p:spPr bwMode="auto">
              <a:xfrm>
                <a:off x="2584" y="2694"/>
                <a:ext cx="54" cy="63"/>
              </a:xfrm>
              <a:custGeom>
                <a:avLst/>
                <a:gdLst>
                  <a:gd name="T0" fmla="*/ 17 w 322"/>
                  <a:gd name="T1" fmla="*/ 12 h 378"/>
                  <a:gd name="T2" fmla="*/ 9 w 322"/>
                  <a:gd name="T3" fmla="*/ 19 h 378"/>
                  <a:gd name="T4" fmla="*/ 3 w 322"/>
                  <a:gd name="T5" fmla="*/ 28 h 378"/>
                  <a:gd name="T6" fmla="*/ 0 w 322"/>
                  <a:gd name="T7" fmla="*/ 38 h 378"/>
                  <a:gd name="T8" fmla="*/ 1 w 322"/>
                  <a:gd name="T9" fmla="*/ 44 h 378"/>
                  <a:gd name="T10" fmla="*/ 2 w 322"/>
                  <a:gd name="T11" fmla="*/ 47 h 378"/>
                  <a:gd name="T12" fmla="*/ 3 w 322"/>
                  <a:gd name="T13" fmla="*/ 50 h 378"/>
                  <a:gd name="T14" fmla="*/ 5 w 322"/>
                  <a:gd name="T15" fmla="*/ 52 h 378"/>
                  <a:gd name="T16" fmla="*/ 9 w 322"/>
                  <a:gd name="T17" fmla="*/ 54 h 378"/>
                  <a:gd name="T18" fmla="*/ 14 w 322"/>
                  <a:gd name="T19" fmla="*/ 56 h 378"/>
                  <a:gd name="T20" fmla="*/ 20 w 322"/>
                  <a:gd name="T21" fmla="*/ 58 h 378"/>
                  <a:gd name="T22" fmla="*/ 25 w 322"/>
                  <a:gd name="T23" fmla="*/ 60 h 378"/>
                  <a:gd name="T24" fmla="*/ 31 w 322"/>
                  <a:gd name="T25" fmla="*/ 61 h 378"/>
                  <a:gd name="T26" fmla="*/ 37 w 322"/>
                  <a:gd name="T27" fmla="*/ 62 h 378"/>
                  <a:gd name="T28" fmla="*/ 43 w 322"/>
                  <a:gd name="T29" fmla="*/ 62 h 378"/>
                  <a:gd name="T30" fmla="*/ 48 w 322"/>
                  <a:gd name="T31" fmla="*/ 63 h 378"/>
                  <a:gd name="T32" fmla="*/ 52 w 322"/>
                  <a:gd name="T33" fmla="*/ 63 h 378"/>
                  <a:gd name="T34" fmla="*/ 54 w 322"/>
                  <a:gd name="T35" fmla="*/ 62 h 378"/>
                  <a:gd name="T36" fmla="*/ 54 w 322"/>
                  <a:gd name="T37" fmla="*/ 60 h 378"/>
                  <a:gd name="T38" fmla="*/ 53 w 322"/>
                  <a:gd name="T39" fmla="*/ 59 h 378"/>
                  <a:gd name="T40" fmla="*/ 49 w 322"/>
                  <a:gd name="T41" fmla="*/ 58 h 378"/>
                  <a:gd name="T42" fmla="*/ 44 w 322"/>
                  <a:gd name="T43" fmla="*/ 57 h 378"/>
                  <a:gd name="T44" fmla="*/ 39 w 322"/>
                  <a:gd name="T45" fmla="*/ 56 h 378"/>
                  <a:gd name="T46" fmla="*/ 34 w 322"/>
                  <a:gd name="T47" fmla="*/ 55 h 378"/>
                  <a:gd name="T48" fmla="*/ 29 w 322"/>
                  <a:gd name="T49" fmla="*/ 54 h 378"/>
                  <a:gd name="T50" fmla="*/ 23 w 322"/>
                  <a:gd name="T51" fmla="*/ 53 h 378"/>
                  <a:gd name="T52" fmla="*/ 18 w 322"/>
                  <a:gd name="T53" fmla="*/ 52 h 378"/>
                  <a:gd name="T54" fmla="*/ 13 w 322"/>
                  <a:gd name="T55" fmla="*/ 50 h 378"/>
                  <a:gd name="T56" fmla="*/ 9 w 322"/>
                  <a:gd name="T57" fmla="*/ 47 h 378"/>
                  <a:gd name="T58" fmla="*/ 6 w 322"/>
                  <a:gd name="T59" fmla="*/ 43 h 378"/>
                  <a:gd name="T60" fmla="*/ 6 w 322"/>
                  <a:gd name="T61" fmla="*/ 39 h 378"/>
                  <a:gd name="T62" fmla="*/ 6 w 322"/>
                  <a:gd name="T63" fmla="*/ 33 h 378"/>
                  <a:gd name="T64" fmla="*/ 9 w 322"/>
                  <a:gd name="T65" fmla="*/ 28 h 378"/>
                  <a:gd name="T66" fmla="*/ 12 w 322"/>
                  <a:gd name="T67" fmla="*/ 23 h 378"/>
                  <a:gd name="T68" fmla="*/ 16 w 322"/>
                  <a:gd name="T69" fmla="*/ 18 h 378"/>
                  <a:gd name="T70" fmla="*/ 21 w 322"/>
                  <a:gd name="T71" fmla="*/ 14 h 378"/>
                  <a:gd name="T72" fmla="*/ 26 w 322"/>
                  <a:gd name="T73" fmla="*/ 9 h 378"/>
                  <a:gd name="T74" fmla="*/ 33 w 322"/>
                  <a:gd name="T75" fmla="*/ 6 h 378"/>
                  <a:gd name="T76" fmla="*/ 40 w 322"/>
                  <a:gd name="T77" fmla="*/ 3 h 378"/>
                  <a:gd name="T78" fmla="*/ 44 w 322"/>
                  <a:gd name="T79" fmla="*/ 1 h 378"/>
                  <a:gd name="T80" fmla="*/ 43 w 322"/>
                  <a:gd name="T81" fmla="*/ 0 h 378"/>
                  <a:gd name="T82" fmla="*/ 37 w 322"/>
                  <a:gd name="T83" fmla="*/ 1 h 378"/>
                  <a:gd name="T84" fmla="*/ 30 w 322"/>
                  <a:gd name="T85" fmla="*/ 3 h 378"/>
                  <a:gd name="T86" fmla="*/ 24 w 322"/>
                  <a:gd name="T87" fmla="*/ 6 h 37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2"/>
                  <a:gd name="T133" fmla="*/ 0 h 378"/>
                  <a:gd name="T134" fmla="*/ 322 w 322"/>
                  <a:gd name="T135" fmla="*/ 378 h 378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2" h="378">
                    <a:moveTo>
                      <a:pt x="125" y="49"/>
                    </a:moveTo>
                    <a:lnTo>
                      <a:pt x="100" y="70"/>
                    </a:lnTo>
                    <a:lnTo>
                      <a:pt x="76" y="90"/>
                    </a:lnTo>
                    <a:lnTo>
                      <a:pt x="53" y="115"/>
                    </a:lnTo>
                    <a:lnTo>
                      <a:pt x="34" y="140"/>
                    </a:lnTo>
                    <a:lnTo>
                      <a:pt x="17" y="166"/>
                    </a:lnTo>
                    <a:lnTo>
                      <a:pt x="5" y="195"/>
                    </a:lnTo>
                    <a:lnTo>
                      <a:pt x="0" y="226"/>
                    </a:lnTo>
                    <a:lnTo>
                      <a:pt x="1" y="258"/>
                    </a:lnTo>
                    <a:lnTo>
                      <a:pt x="3" y="266"/>
                    </a:lnTo>
                    <a:lnTo>
                      <a:pt x="5" y="275"/>
                    </a:lnTo>
                    <a:lnTo>
                      <a:pt x="9" y="282"/>
                    </a:lnTo>
                    <a:lnTo>
                      <a:pt x="14" y="290"/>
                    </a:lnTo>
                    <a:lnTo>
                      <a:pt x="19" y="297"/>
                    </a:lnTo>
                    <a:lnTo>
                      <a:pt x="26" y="304"/>
                    </a:lnTo>
                    <a:lnTo>
                      <a:pt x="32" y="310"/>
                    </a:lnTo>
                    <a:lnTo>
                      <a:pt x="41" y="314"/>
                    </a:lnTo>
                    <a:lnTo>
                      <a:pt x="56" y="324"/>
                    </a:lnTo>
                    <a:lnTo>
                      <a:pt x="71" y="332"/>
                    </a:lnTo>
                    <a:lnTo>
                      <a:pt x="86" y="338"/>
                    </a:lnTo>
                    <a:lnTo>
                      <a:pt x="103" y="344"/>
                    </a:lnTo>
                    <a:lnTo>
                      <a:pt x="119" y="350"/>
                    </a:lnTo>
                    <a:lnTo>
                      <a:pt x="136" y="355"/>
                    </a:lnTo>
                    <a:lnTo>
                      <a:pt x="152" y="359"/>
                    </a:lnTo>
                    <a:lnTo>
                      <a:pt x="168" y="363"/>
                    </a:lnTo>
                    <a:lnTo>
                      <a:pt x="186" y="366"/>
                    </a:lnTo>
                    <a:lnTo>
                      <a:pt x="202" y="368"/>
                    </a:lnTo>
                    <a:lnTo>
                      <a:pt x="220" y="371"/>
                    </a:lnTo>
                    <a:lnTo>
                      <a:pt x="238" y="373"/>
                    </a:lnTo>
                    <a:lnTo>
                      <a:pt x="254" y="374"/>
                    </a:lnTo>
                    <a:lnTo>
                      <a:pt x="272" y="375"/>
                    </a:lnTo>
                    <a:lnTo>
                      <a:pt x="289" y="376"/>
                    </a:lnTo>
                    <a:lnTo>
                      <a:pt x="306" y="378"/>
                    </a:lnTo>
                    <a:lnTo>
                      <a:pt x="311" y="378"/>
                    </a:lnTo>
                    <a:lnTo>
                      <a:pt x="316" y="375"/>
                    </a:lnTo>
                    <a:lnTo>
                      <a:pt x="320" y="371"/>
                    </a:lnTo>
                    <a:lnTo>
                      <a:pt x="322" y="366"/>
                    </a:lnTo>
                    <a:lnTo>
                      <a:pt x="322" y="360"/>
                    </a:lnTo>
                    <a:lnTo>
                      <a:pt x="320" y="356"/>
                    </a:lnTo>
                    <a:lnTo>
                      <a:pt x="315" y="352"/>
                    </a:lnTo>
                    <a:lnTo>
                      <a:pt x="309" y="350"/>
                    </a:lnTo>
                    <a:lnTo>
                      <a:pt x="294" y="347"/>
                    </a:lnTo>
                    <a:lnTo>
                      <a:pt x="279" y="344"/>
                    </a:lnTo>
                    <a:lnTo>
                      <a:pt x="263" y="341"/>
                    </a:lnTo>
                    <a:lnTo>
                      <a:pt x="247" y="338"/>
                    </a:lnTo>
                    <a:lnTo>
                      <a:pt x="232" y="336"/>
                    </a:lnTo>
                    <a:lnTo>
                      <a:pt x="216" y="334"/>
                    </a:lnTo>
                    <a:lnTo>
                      <a:pt x="200" y="332"/>
                    </a:lnTo>
                    <a:lnTo>
                      <a:pt x="185" y="328"/>
                    </a:lnTo>
                    <a:lnTo>
                      <a:pt x="170" y="326"/>
                    </a:lnTo>
                    <a:lnTo>
                      <a:pt x="154" y="322"/>
                    </a:lnTo>
                    <a:lnTo>
                      <a:pt x="139" y="318"/>
                    </a:lnTo>
                    <a:lnTo>
                      <a:pt x="124" y="314"/>
                    </a:lnTo>
                    <a:lnTo>
                      <a:pt x="110" y="309"/>
                    </a:lnTo>
                    <a:lnTo>
                      <a:pt x="94" y="303"/>
                    </a:lnTo>
                    <a:lnTo>
                      <a:pt x="80" y="297"/>
                    </a:lnTo>
                    <a:lnTo>
                      <a:pt x="66" y="289"/>
                    </a:lnTo>
                    <a:lnTo>
                      <a:pt x="55" y="281"/>
                    </a:lnTo>
                    <a:lnTo>
                      <a:pt x="45" y="271"/>
                    </a:lnTo>
                    <a:lnTo>
                      <a:pt x="38" y="259"/>
                    </a:lnTo>
                    <a:lnTo>
                      <a:pt x="35" y="245"/>
                    </a:lnTo>
                    <a:lnTo>
                      <a:pt x="34" y="232"/>
                    </a:lnTo>
                    <a:lnTo>
                      <a:pt x="35" y="216"/>
                    </a:lnTo>
                    <a:lnTo>
                      <a:pt x="38" y="200"/>
                    </a:lnTo>
                    <a:lnTo>
                      <a:pt x="43" y="187"/>
                    </a:lnTo>
                    <a:lnTo>
                      <a:pt x="51" y="170"/>
                    </a:lnTo>
                    <a:lnTo>
                      <a:pt x="60" y="152"/>
                    </a:lnTo>
                    <a:lnTo>
                      <a:pt x="71" y="137"/>
                    </a:lnTo>
                    <a:lnTo>
                      <a:pt x="83" y="124"/>
                    </a:lnTo>
                    <a:lnTo>
                      <a:pt x="94" y="110"/>
                    </a:lnTo>
                    <a:lnTo>
                      <a:pt x="107" y="96"/>
                    </a:lnTo>
                    <a:lnTo>
                      <a:pt x="123" y="82"/>
                    </a:lnTo>
                    <a:lnTo>
                      <a:pt x="138" y="69"/>
                    </a:lnTo>
                    <a:lnTo>
                      <a:pt x="153" y="57"/>
                    </a:lnTo>
                    <a:lnTo>
                      <a:pt x="173" y="47"/>
                    </a:lnTo>
                    <a:lnTo>
                      <a:pt x="195" y="38"/>
                    </a:lnTo>
                    <a:lnTo>
                      <a:pt x="218" y="28"/>
                    </a:lnTo>
                    <a:lnTo>
                      <a:pt x="238" y="20"/>
                    </a:lnTo>
                    <a:lnTo>
                      <a:pt x="254" y="13"/>
                    </a:lnTo>
                    <a:lnTo>
                      <a:pt x="264" y="7"/>
                    </a:lnTo>
                    <a:lnTo>
                      <a:pt x="268" y="2"/>
                    </a:lnTo>
                    <a:lnTo>
                      <a:pt x="256" y="0"/>
                    </a:lnTo>
                    <a:lnTo>
                      <a:pt x="240" y="1"/>
                    </a:lnTo>
                    <a:lnTo>
                      <a:pt x="221" y="4"/>
                    </a:lnTo>
                    <a:lnTo>
                      <a:pt x="201" y="10"/>
                    </a:lnTo>
                    <a:lnTo>
                      <a:pt x="180" y="18"/>
                    </a:lnTo>
                    <a:lnTo>
                      <a:pt x="160" y="27"/>
                    </a:lnTo>
                    <a:lnTo>
                      <a:pt x="141" y="38"/>
                    </a:lnTo>
                    <a:lnTo>
                      <a:pt x="125" y="4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1" name="Freeform 1758"/>
              <p:cNvSpPr>
                <a:spLocks/>
              </p:cNvSpPr>
              <p:nvPr/>
            </p:nvSpPr>
            <p:spPr bwMode="auto">
              <a:xfrm>
                <a:off x="2660" y="2692"/>
                <a:ext cx="47" cy="42"/>
              </a:xfrm>
              <a:custGeom>
                <a:avLst/>
                <a:gdLst>
                  <a:gd name="T0" fmla="*/ 39 w 283"/>
                  <a:gd name="T1" fmla="*/ 13 h 252"/>
                  <a:gd name="T2" fmla="*/ 41 w 283"/>
                  <a:gd name="T3" fmla="*/ 15 h 252"/>
                  <a:gd name="T4" fmla="*/ 43 w 283"/>
                  <a:gd name="T5" fmla="*/ 18 h 252"/>
                  <a:gd name="T6" fmla="*/ 43 w 283"/>
                  <a:gd name="T7" fmla="*/ 21 h 252"/>
                  <a:gd name="T8" fmla="*/ 43 w 283"/>
                  <a:gd name="T9" fmla="*/ 24 h 252"/>
                  <a:gd name="T10" fmla="*/ 43 w 283"/>
                  <a:gd name="T11" fmla="*/ 26 h 252"/>
                  <a:gd name="T12" fmla="*/ 42 w 283"/>
                  <a:gd name="T13" fmla="*/ 28 h 252"/>
                  <a:gd name="T14" fmla="*/ 41 w 283"/>
                  <a:gd name="T15" fmla="*/ 31 h 252"/>
                  <a:gd name="T16" fmla="*/ 39 w 283"/>
                  <a:gd name="T17" fmla="*/ 32 h 252"/>
                  <a:gd name="T18" fmla="*/ 37 w 283"/>
                  <a:gd name="T19" fmla="*/ 34 h 252"/>
                  <a:gd name="T20" fmla="*/ 36 w 283"/>
                  <a:gd name="T21" fmla="*/ 36 h 252"/>
                  <a:gd name="T22" fmla="*/ 34 w 283"/>
                  <a:gd name="T23" fmla="*/ 37 h 252"/>
                  <a:gd name="T24" fmla="*/ 32 w 283"/>
                  <a:gd name="T25" fmla="*/ 39 h 252"/>
                  <a:gd name="T26" fmla="*/ 32 w 283"/>
                  <a:gd name="T27" fmla="*/ 40 h 252"/>
                  <a:gd name="T28" fmla="*/ 32 w 283"/>
                  <a:gd name="T29" fmla="*/ 40 h 252"/>
                  <a:gd name="T30" fmla="*/ 32 w 283"/>
                  <a:gd name="T31" fmla="*/ 41 h 252"/>
                  <a:gd name="T32" fmla="*/ 32 w 283"/>
                  <a:gd name="T33" fmla="*/ 41 h 252"/>
                  <a:gd name="T34" fmla="*/ 33 w 283"/>
                  <a:gd name="T35" fmla="*/ 42 h 252"/>
                  <a:gd name="T36" fmla="*/ 34 w 283"/>
                  <a:gd name="T37" fmla="*/ 42 h 252"/>
                  <a:gd name="T38" fmla="*/ 34 w 283"/>
                  <a:gd name="T39" fmla="*/ 42 h 252"/>
                  <a:gd name="T40" fmla="*/ 35 w 283"/>
                  <a:gd name="T41" fmla="*/ 41 h 252"/>
                  <a:gd name="T42" fmla="*/ 39 w 283"/>
                  <a:gd name="T43" fmla="*/ 39 h 252"/>
                  <a:gd name="T44" fmla="*/ 42 w 283"/>
                  <a:gd name="T45" fmla="*/ 36 h 252"/>
                  <a:gd name="T46" fmla="*/ 45 w 283"/>
                  <a:gd name="T47" fmla="*/ 32 h 252"/>
                  <a:gd name="T48" fmla="*/ 46 w 283"/>
                  <a:gd name="T49" fmla="*/ 28 h 252"/>
                  <a:gd name="T50" fmla="*/ 47 w 283"/>
                  <a:gd name="T51" fmla="*/ 24 h 252"/>
                  <a:gd name="T52" fmla="*/ 47 w 283"/>
                  <a:gd name="T53" fmla="*/ 19 h 252"/>
                  <a:gd name="T54" fmla="*/ 45 w 283"/>
                  <a:gd name="T55" fmla="*/ 15 h 252"/>
                  <a:gd name="T56" fmla="*/ 42 w 283"/>
                  <a:gd name="T57" fmla="*/ 12 h 252"/>
                  <a:gd name="T58" fmla="*/ 40 w 283"/>
                  <a:gd name="T59" fmla="*/ 10 h 252"/>
                  <a:gd name="T60" fmla="*/ 37 w 283"/>
                  <a:gd name="T61" fmla="*/ 8 h 252"/>
                  <a:gd name="T62" fmla="*/ 34 w 283"/>
                  <a:gd name="T63" fmla="*/ 7 h 252"/>
                  <a:gd name="T64" fmla="*/ 31 w 283"/>
                  <a:gd name="T65" fmla="*/ 5 h 252"/>
                  <a:gd name="T66" fmla="*/ 27 w 283"/>
                  <a:gd name="T67" fmla="*/ 4 h 252"/>
                  <a:gd name="T68" fmla="*/ 24 w 283"/>
                  <a:gd name="T69" fmla="*/ 3 h 252"/>
                  <a:gd name="T70" fmla="*/ 20 w 283"/>
                  <a:gd name="T71" fmla="*/ 2 h 252"/>
                  <a:gd name="T72" fmla="*/ 17 w 283"/>
                  <a:gd name="T73" fmla="*/ 1 h 252"/>
                  <a:gd name="T74" fmla="*/ 14 w 283"/>
                  <a:gd name="T75" fmla="*/ 1 h 252"/>
                  <a:gd name="T76" fmla="*/ 11 w 283"/>
                  <a:gd name="T77" fmla="*/ 0 h 252"/>
                  <a:gd name="T78" fmla="*/ 8 w 283"/>
                  <a:gd name="T79" fmla="*/ 0 h 252"/>
                  <a:gd name="T80" fmla="*/ 6 w 283"/>
                  <a:gd name="T81" fmla="*/ 0 h 252"/>
                  <a:gd name="T82" fmla="*/ 3 w 283"/>
                  <a:gd name="T83" fmla="*/ 0 h 252"/>
                  <a:gd name="T84" fmla="*/ 2 w 283"/>
                  <a:gd name="T85" fmla="*/ 0 h 252"/>
                  <a:gd name="T86" fmla="*/ 1 w 283"/>
                  <a:gd name="T87" fmla="*/ 0 h 252"/>
                  <a:gd name="T88" fmla="*/ 0 w 283"/>
                  <a:gd name="T89" fmla="*/ 1 h 252"/>
                  <a:gd name="T90" fmla="*/ 2 w 283"/>
                  <a:gd name="T91" fmla="*/ 1 h 252"/>
                  <a:gd name="T92" fmla="*/ 4 w 283"/>
                  <a:gd name="T93" fmla="*/ 1 h 252"/>
                  <a:gd name="T94" fmla="*/ 6 w 283"/>
                  <a:gd name="T95" fmla="*/ 2 h 252"/>
                  <a:gd name="T96" fmla="*/ 9 w 283"/>
                  <a:gd name="T97" fmla="*/ 2 h 252"/>
                  <a:gd name="T98" fmla="*/ 11 w 283"/>
                  <a:gd name="T99" fmla="*/ 3 h 252"/>
                  <a:gd name="T100" fmla="*/ 14 w 283"/>
                  <a:gd name="T101" fmla="*/ 3 h 252"/>
                  <a:gd name="T102" fmla="*/ 16 w 283"/>
                  <a:gd name="T103" fmla="*/ 4 h 252"/>
                  <a:gd name="T104" fmla="*/ 19 w 283"/>
                  <a:gd name="T105" fmla="*/ 4 h 252"/>
                  <a:gd name="T106" fmla="*/ 21 w 283"/>
                  <a:gd name="T107" fmla="*/ 5 h 252"/>
                  <a:gd name="T108" fmla="*/ 24 w 283"/>
                  <a:gd name="T109" fmla="*/ 6 h 252"/>
                  <a:gd name="T110" fmla="*/ 27 w 283"/>
                  <a:gd name="T111" fmla="*/ 7 h 252"/>
                  <a:gd name="T112" fmla="*/ 29 w 283"/>
                  <a:gd name="T113" fmla="*/ 8 h 252"/>
                  <a:gd name="T114" fmla="*/ 32 w 283"/>
                  <a:gd name="T115" fmla="*/ 9 h 252"/>
                  <a:gd name="T116" fmla="*/ 35 w 283"/>
                  <a:gd name="T117" fmla="*/ 10 h 252"/>
                  <a:gd name="T118" fmla="*/ 37 w 283"/>
                  <a:gd name="T119" fmla="*/ 11 h 252"/>
                  <a:gd name="T120" fmla="*/ 39 w 283"/>
                  <a:gd name="T121" fmla="*/ 13 h 25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3"/>
                  <a:gd name="T184" fmla="*/ 0 h 252"/>
                  <a:gd name="T185" fmla="*/ 283 w 283"/>
                  <a:gd name="T186" fmla="*/ 252 h 25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3" h="252">
                    <a:moveTo>
                      <a:pt x="235" y="77"/>
                    </a:moveTo>
                    <a:lnTo>
                      <a:pt x="248" y="91"/>
                    </a:lnTo>
                    <a:lnTo>
                      <a:pt x="256" y="107"/>
                    </a:lnTo>
                    <a:lnTo>
                      <a:pt x="259" y="124"/>
                    </a:lnTo>
                    <a:lnTo>
                      <a:pt x="259" y="142"/>
                    </a:lnTo>
                    <a:lnTo>
                      <a:pt x="257" y="157"/>
                    </a:lnTo>
                    <a:lnTo>
                      <a:pt x="252" y="170"/>
                    </a:lnTo>
                    <a:lnTo>
                      <a:pt x="244" y="183"/>
                    </a:lnTo>
                    <a:lnTo>
                      <a:pt x="236" y="193"/>
                    </a:lnTo>
                    <a:lnTo>
                      <a:pt x="225" y="204"/>
                    </a:lnTo>
                    <a:lnTo>
                      <a:pt x="215" y="214"/>
                    </a:lnTo>
                    <a:lnTo>
                      <a:pt x="204" y="224"/>
                    </a:lnTo>
                    <a:lnTo>
                      <a:pt x="194" y="234"/>
                    </a:lnTo>
                    <a:lnTo>
                      <a:pt x="191" y="238"/>
                    </a:lnTo>
                    <a:lnTo>
                      <a:pt x="191" y="241"/>
                    </a:lnTo>
                    <a:lnTo>
                      <a:pt x="191" y="245"/>
                    </a:lnTo>
                    <a:lnTo>
                      <a:pt x="194" y="248"/>
                    </a:lnTo>
                    <a:lnTo>
                      <a:pt x="197" y="250"/>
                    </a:lnTo>
                    <a:lnTo>
                      <a:pt x="202" y="252"/>
                    </a:lnTo>
                    <a:lnTo>
                      <a:pt x="205" y="250"/>
                    </a:lnTo>
                    <a:lnTo>
                      <a:pt x="209" y="248"/>
                    </a:lnTo>
                    <a:lnTo>
                      <a:pt x="232" y="233"/>
                    </a:lnTo>
                    <a:lnTo>
                      <a:pt x="252" y="214"/>
                    </a:lnTo>
                    <a:lnTo>
                      <a:pt x="268" y="192"/>
                    </a:lnTo>
                    <a:lnTo>
                      <a:pt x="278" y="167"/>
                    </a:lnTo>
                    <a:lnTo>
                      <a:pt x="283" y="141"/>
                    </a:lnTo>
                    <a:lnTo>
                      <a:pt x="280" y="115"/>
                    </a:lnTo>
                    <a:lnTo>
                      <a:pt x="271" y="91"/>
                    </a:lnTo>
                    <a:lnTo>
                      <a:pt x="252" y="69"/>
                    </a:lnTo>
                    <a:lnTo>
                      <a:pt x="238" y="57"/>
                    </a:lnTo>
                    <a:lnTo>
                      <a:pt x="222" y="48"/>
                    </a:lnTo>
                    <a:lnTo>
                      <a:pt x="204" y="39"/>
                    </a:lnTo>
                    <a:lnTo>
                      <a:pt x="184" y="31"/>
                    </a:lnTo>
                    <a:lnTo>
                      <a:pt x="164" y="23"/>
                    </a:lnTo>
                    <a:lnTo>
                      <a:pt x="144" y="17"/>
                    </a:lnTo>
                    <a:lnTo>
                      <a:pt x="123" y="13"/>
                    </a:lnTo>
                    <a:lnTo>
                      <a:pt x="103" y="8"/>
                    </a:lnTo>
                    <a:lnTo>
                      <a:pt x="83" y="5"/>
                    </a:lnTo>
                    <a:lnTo>
                      <a:pt x="66" y="2"/>
                    </a:lnTo>
                    <a:lnTo>
                      <a:pt x="48" y="0"/>
                    </a:lnTo>
                    <a:lnTo>
                      <a:pt x="34" y="0"/>
                    </a:lnTo>
                    <a:lnTo>
                      <a:pt x="21" y="0"/>
                    </a:lnTo>
                    <a:lnTo>
                      <a:pt x="11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12" y="7"/>
                    </a:lnTo>
                    <a:lnTo>
                      <a:pt x="24" y="8"/>
                    </a:lnTo>
                    <a:lnTo>
                      <a:pt x="38" y="10"/>
                    </a:lnTo>
                    <a:lnTo>
                      <a:pt x="52" y="13"/>
                    </a:lnTo>
                    <a:lnTo>
                      <a:pt x="66" y="16"/>
                    </a:lnTo>
                    <a:lnTo>
                      <a:pt x="82" y="18"/>
                    </a:lnTo>
                    <a:lnTo>
                      <a:pt x="98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4"/>
                    </a:lnTo>
                    <a:lnTo>
                      <a:pt x="162" y="39"/>
                    </a:lnTo>
                    <a:lnTo>
                      <a:pt x="177" y="45"/>
                    </a:lnTo>
                    <a:lnTo>
                      <a:pt x="193" y="52"/>
                    </a:lnTo>
                    <a:lnTo>
                      <a:pt x="208" y="60"/>
                    </a:lnTo>
                    <a:lnTo>
                      <a:pt x="222" y="68"/>
                    </a:lnTo>
                    <a:lnTo>
                      <a:pt x="235" y="77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2" name="Freeform 1759"/>
              <p:cNvSpPr>
                <a:spLocks/>
              </p:cNvSpPr>
              <p:nvPr/>
            </p:nvSpPr>
            <p:spPr bwMode="auto">
              <a:xfrm>
                <a:off x="2564" y="2712"/>
                <a:ext cx="19" cy="39"/>
              </a:xfrm>
              <a:custGeom>
                <a:avLst/>
                <a:gdLst>
                  <a:gd name="T0" fmla="*/ 0 w 114"/>
                  <a:gd name="T1" fmla="*/ 21 h 238"/>
                  <a:gd name="T2" fmla="*/ 0 w 114"/>
                  <a:gd name="T3" fmla="*/ 24 h 238"/>
                  <a:gd name="T4" fmla="*/ 1 w 114"/>
                  <a:gd name="T5" fmla="*/ 28 h 238"/>
                  <a:gd name="T6" fmla="*/ 2 w 114"/>
                  <a:gd name="T7" fmla="*/ 30 h 238"/>
                  <a:gd name="T8" fmla="*/ 4 w 114"/>
                  <a:gd name="T9" fmla="*/ 33 h 238"/>
                  <a:gd name="T10" fmla="*/ 6 w 114"/>
                  <a:gd name="T11" fmla="*/ 35 h 238"/>
                  <a:gd name="T12" fmla="*/ 9 w 114"/>
                  <a:gd name="T13" fmla="*/ 37 h 238"/>
                  <a:gd name="T14" fmla="*/ 12 w 114"/>
                  <a:gd name="T15" fmla="*/ 38 h 238"/>
                  <a:gd name="T16" fmla="*/ 15 w 114"/>
                  <a:gd name="T17" fmla="*/ 39 h 238"/>
                  <a:gd name="T18" fmla="*/ 16 w 114"/>
                  <a:gd name="T19" fmla="*/ 39 h 238"/>
                  <a:gd name="T20" fmla="*/ 17 w 114"/>
                  <a:gd name="T21" fmla="*/ 39 h 238"/>
                  <a:gd name="T22" fmla="*/ 18 w 114"/>
                  <a:gd name="T23" fmla="*/ 38 h 238"/>
                  <a:gd name="T24" fmla="*/ 19 w 114"/>
                  <a:gd name="T25" fmla="*/ 37 h 238"/>
                  <a:gd name="T26" fmla="*/ 19 w 114"/>
                  <a:gd name="T27" fmla="*/ 36 h 238"/>
                  <a:gd name="T28" fmla="*/ 18 w 114"/>
                  <a:gd name="T29" fmla="*/ 35 h 238"/>
                  <a:gd name="T30" fmla="*/ 18 w 114"/>
                  <a:gd name="T31" fmla="*/ 35 h 238"/>
                  <a:gd name="T32" fmla="*/ 17 w 114"/>
                  <a:gd name="T33" fmla="*/ 34 h 238"/>
                  <a:gd name="T34" fmla="*/ 14 w 114"/>
                  <a:gd name="T35" fmla="*/ 33 h 238"/>
                  <a:gd name="T36" fmla="*/ 11 w 114"/>
                  <a:gd name="T37" fmla="*/ 32 h 238"/>
                  <a:gd name="T38" fmla="*/ 8 w 114"/>
                  <a:gd name="T39" fmla="*/ 29 h 238"/>
                  <a:gd name="T40" fmla="*/ 7 w 114"/>
                  <a:gd name="T41" fmla="*/ 27 h 238"/>
                  <a:gd name="T42" fmla="*/ 5 w 114"/>
                  <a:gd name="T43" fmla="*/ 24 h 238"/>
                  <a:gd name="T44" fmla="*/ 5 w 114"/>
                  <a:gd name="T45" fmla="*/ 21 h 238"/>
                  <a:gd name="T46" fmla="*/ 5 w 114"/>
                  <a:gd name="T47" fmla="*/ 18 h 238"/>
                  <a:gd name="T48" fmla="*/ 6 w 114"/>
                  <a:gd name="T49" fmla="*/ 15 h 238"/>
                  <a:gd name="T50" fmla="*/ 7 w 114"/>
                  <a:gd name="T51" fmla="*/ 12 h 238"/>
                  <a:gd name="T52" fmla="*/ 9 w 114"/>
                  <a:gd name="T53" fmla="*/ 10 h 238"/>
                  <a:gd name="T54" fmla="*/ 10 w 114"/>
                  <a:gd name="T55" fmla="*/ 8 h 238"/>
                  <a:gd name="T56" fmla="*/ 12 w 114"/>
                  <a:gd name="T57" fmla="*/ 6 h 238"/>
                  <a:gd name="T58" fmla="*/ 14 w 114"/>
                  <a:gd name="T59" fmla="*/ 5 h 238"/>
                  <a:gd name="T60" fmla="*/ 16 w 114"/>
                  <a:gd name="T61" fmla="*/ 3 h 238"/>
                  <a:gd name="T62" fmla="*/ 18 w 114"/>
                  <a:gd name="T63" fmla="*/ 1 h 238"/>
                  <a:gd name="T64" fmla="*/ 19 w 114"/>
                  <a:gd name="T65" fmla="*/ 0 h 238"/>
                  <a:gd name="T66" fmla="*/ 18 w 114"/>
                  <a:gd name="T67" fmla="*/ 0 h 238"/>
                  <a:gd name="T68" fmla="*/ 16 w 114"/>
                  <a:gd name="T69" fmla="*/ 1 h 238"/>
                  <a:gd name="T70" fmla="*/ 13 w 114"/>
                  <a:gd name="T71" fmla="*/ 3 h 238"/>
                  <a:gd name="T72" fmla="*/ 9 w 114"/>
                  <a:gd name="T73" fmla="*/ 6 h 238"/>
                  <a:gd name="T74" fmla="*/ 6 w 114"/>
                  <a:gd name="T75" fmla="*/ 9 h 238"/>
                  <a:gd name="T76" fmla="*/ 3 w 114"/>
                  <a:gd name="T77" fmla="*/ 13 h 238"/>
                  <a:gd name="T78" fmla="*/ 1 w 114"/>
                  <a:gd name="T79" fmla="*/ 17 h 238"/>
                  <a:gd name="T80" fmla="*/ 0 w 114"/>
                  <a:gd name="T81" fmla="*/ 21 h 23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4"/>
                  <a:gd name="T124" fmla="*/ 0 h 238"/>
                  <a:gd name="T125" fmla="*/ 114 w 114"/>
                  <a:gd name="T126" fmla="*/ 238 h 23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4" h="238">
                    <a:moveTo>
                      <a:pt x="0" y="130"/>
                    </a:moveTo>
                    <a:lnTo>
                      <a:pt x="0" y="149"/>
                    </a:lnTo>
                    <a:lnTo>
                      <a:pt x="4" y="168"/>
                    </a:lnTo>
                    <a:lnTo>
                      <a:pt x="12" y="185"/>
                    </a:lnTo>
                    <a:lnTo>
                      <a:pt x="24" y="200"/>
                    </a:lnTo>
                    <a:lnTo>
                      <a:pt x="38" y="213"/>
                    </a:lnTo>
                    <a:lnTo>
                      <a:pt x="55" y="224"/>
                    </a:lnTo>
                    <a:lnTo>
                      <a:pt x="73" y="232"/>
                    </a:lnTo>
                    <a:lnTo>
                      <a:pt x="92" y="237"/>
                    </a:lnTo>
                    <a:lnTo>
                      <a:pt x="98" y="238"/>
                    </a:lnTo>
                    <a:lnTo>
                      <a:pt x="104" y="235"/>
                    </a:lnTo>
                    <a:lnTo>
                      <a:pt x="109" y="232"/>
                    </a:lnTo>
                    <a:lnTo>
                      <a:pt x="111" y="227"/>
                    </a:lnTo>
                    <a:lnTo>
                      <a:pt x="111" y="222"/>
                    </a:lnTo>
                    <a:lnTo>
                      <a:pt x="110" y="216"/>
                    </a:lnTo>
                    <a:lnTo>
                      <a:pt x="106" y="211"/>
                    </a:lnTo>
                    <a:lnTo>
                      <a:pt x="100" y="209"/>
                    </a:lnTo>
                    <a:lnTo>
                      <a:pt x="82" y="202"/>
                    </a:lnTo>
                    <a:lnTo>
                      <a:pt x="64" y="193"/>
                    </a:lnTo>
                    <a:lnTo>
                      <a:pt x="50" y="180"/>
                    </a:lnTo>
                    <a:lnTo>
                      <a:pt x="39" y="167"/>
                    </a:lnTo>
                    <a:lnTo>
                      <a:pt x="32" y="149"/>
                    </a:lnTo>
                    <a:lnTo>
                      <a:pt x="29" y="131"/>
                    </a:lnTo>
                    <a:lnTo>
                      <a:pt x="29" y="111"/>
                    </a:lnTo>
                    <a:lnTo>
                      <a:pt x="35" y="91"/>
                    </a:lnTo>
                    <a:lnTo>
                      <a:pt x="42" y="76"/>
                    </a:lnTo>
                    <a:lnTo>
                      <a:pt x="51" y="62"/>
                    </a:lnTo>
                    <a:lnTo>
                      <a:pt x="62" y="49"/>
                    </a:lnTo>
                    <a:lnTo>
                      <a:pt x="73" y="38"/>
                    </a:lnTo>
                    <a:lnTo>
                      <a:pt x="84" y="28"/>
                    </a:lnTo>
                    <a:lnTo>
                      <a:pt x="96" y="18"/>
                    </a:lnTo>
                    <a:lnTo>
                      <a:pt x="106" y="9"/>
                    </a:lnTo>
                    <a:lnTo>
                      <a:pt x="114" y="1"/>
                    </a:lnTo>
                    <a:lnTo>
                      <a:pt x="106" y="0"/>
                    </a:lnTo>
                    <a:lnTo>
                      <a:pt x="93" y="6"/>
                    </a:lnTo>
                    <a:lnTo>
                      <a:pt x="76" y="18"/>
                    </a:lnTo>
                    <a:lnTo>
                      <a:pt x="56" y="36"/>
                    </a:lnTo>
                    <a:lnTo>
                      <a:pt x="37" y="57"/>
                    </a:lnTo>
                    <a:lnTo>
                      <a:pt x="20" y="80"/>
                    </a:lnTo>
                    <a:lnTo>
                      <a:pt x="7" y="106"/>
                    </a:lnTo>
                    <a:lnTo>
                      <a:pt x="0" y="130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3" name="Freeform 1760"/>
              <p:cNvSpPr>
                <a:spLocks/>
              </p:cNvSpPr>
              <p:nvPr/>
            </p:nvSpPr>
            <p:spPr bwMode="auto">
              <a:xfrm>
                <a:off x="2698" y="2689"/>
                <a:ext cx="41" cy="52"/>
              </a:xfrm>
              <a:custGeom>
                <a:avLst/>
                <a:gdLst>
                  <a:gd name="T0" fmla="*/ 35 w 246"/>
                  <a:gd name="T1" fmla="*/ 21 h 310"/>
                  <a:gd name="T2" fmla="*/ 37 w 246"/>
                  <a:gd name="T3" fmla="*/ 24 h 310"/>
                  <a:gd name="T4" fmla="*/ 38 w 246"/>
                  <a:gd name="T5" fmla="*/ 28 h 310"/>
                  <a:gd name="T6" fmla="*/ 37 w 246"/>
                  <a:gd name="T7" fmla="*/ 31 h 310"/>
                  <a:gd name="T8" fmla="*/ 35 w 246"/>
                  <a:gd name="T9" fmla="*/ 35 h 310"/>
                  <a:gd name="T10" fmla="*/ 31 w 246"/>
                  <a:gd name="T11" fmla="*/ 38 h 310"/>
                  <a:gd name="T12" fmla="*/ 28 w 246"/>
                  <a:gd name="T13" fmla="*/ 41 h 310"/>
                  <a:gd name="T14" fmla="*/ 24 w 246"/>
                  <a:gd name="T15" fmla="*/ 44 h 310"/>
                  <a:gd name="T16" fmla="*/ 22 w 246"/>
                  <a:gd name="T17" fmla="*/ 47 h 310"/>
                  <a:gd name="T18" fmla="*/ 21 w 246"/>
                  <a:gd name="T19" fmla="*/ 48 h 310"/>
                  <a:gd name="T20" fmla="*/ 20 w 246"/>
                  <a:gd name="T21" fmla="*/ 50 h 310"/>
                  <a:gd name="T22" fmla="*/ 20 w 246"/>
                  <a:gd name="T23" fmla="*/ 51 h 310"/>
                  <a:gd name="T24" fmla="*/ 22 w 246"/>
                  <a:gd name="T25" fmla="*/ 52 h 310"/>
                  <a:gd name="T26" fmla="*/ 23 w 246"/>
                  <a:gd name="T27" fmla="*/ 52 h 310"/>
                  <a:gd name="T28" fmla="*/ 26 w 246"/>
                  <a:gd name="T29" fmla="*/ 49 h 310"/>
                  <a:gd name="T30" fmla="*/ 30 w 246"/>
                  <a:gd name="T31" fmla="*/ 45 h 310"/>
                  <a:gd name="T32" fmla="*/ 35 w 246"/>
                  <a:gd name="T33" fmla="*/ 41 h 310"/>
                  <a:gd name="T34" fmla="*/ 39 w 246"/>
                  <a:gd name="T35" fmla="*/ 37 h 310"/>
                  <a:gd name="T36" fmla="*/ 41 w 246"/>
                  <a:gd name="T37" fmla="*/ 31 h 310"/>
                  <a:gd name="T38" fmla="*/ 40 w 246"/>
                  <a:gd name="T39" fmla="*/ 26 h 310"/>
                  <a:gd name="T40" fmla="*/ 38 w 246"/>
                  <a:gd name="T41" fmla="*/ 20 h 310"/>
                  <a:gd name="T42" fmla="*/ 34 w 246"/>
                  <a:gd name="T43" fmla="*/ 16 h 310"/>
                  <a:gd name="T44" fmla="*/ 30 w 246"/>
                  <a:gd name="T45" fmla="*/ 12 h 310"/>
                  <a:gd name="T46" fmla="*/ 25 w 246"/>
                  <a:gd name="T47" fmla="*/ 10 h 310"/>
                  <a:gd name="T48" fmla="*/ 21 w 246"/>
                  <a:gd name="T49" fmla="*/ 7 h 310"/>
                  <a:gd name="T50" fmla="*/ 16 w 246"/>
                  <a:gd name="T51" fmla="*/ 5 h 310"/>
                  <a:gd name="T52" fmla="*/ 12 w 246"/>
                  <a:gd name="T53" fmla="*/ 3 h 310"/>
                  <a:gd name="T54" fmla="*/ 8 w 246"/>
                  <a:gd name="T55" fmla="*/ 1 h 310"/>
                  <a:gd name="T56" fmla="*/ 4 w 246"/>
                  <a:gd name="T57" fmla="*/ 0 h 310"/>
                  <a:gd name="T58" fmla="*/ 1 w 246"/>
                  <a:gd name="T59" fmla="*/ 0 h 310"/>
                  <a:gd name="T60" fmla="*/ 1 w 246"/>
                  <a:gd name="T61" fmla="*/ 1 h 310"/>
                  <a:gd name="T62" fmla="*/ 5 w 246"/>
                  <a:gd name="T63" fmla="*/ 2 h 310"/>
                  <a:gd name="T64" fmla="*/ 9 w 246"/>
                  <a:gd name="T65" fmla="*/ 4 h 310"/>
                  <a:gd name="T66" fmla="*/ 13 w 246"/>
                  <a:gd name="T67" fmla="*/ 6 h 310"/>
                  <a:gd name="T68" fmla="*/ 18 w 246"/>
                  <a:gd name="T69" fmla="*/ 9 h 310"/>
                  <a:gd name="T70" fmla="*/ 22 w 246"/>
                  <a:gd name="T71" fmla="*/ 12 h 310"/>
                  <a:gd name="T72" fmla="*/ 27 w 246"/>
                  <a:gd name="T73" fmla="*/ 15 h 310"/>
                  <a:gd name="T74" fmla="*/ 31 w 246"/>
                  <a:gd name="T75" fmla="*/ 18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6"/>
                  <a:gd name="T115" fmla="*/ 0 h 310"/>
                  <a:gd name="T116" fmla="*/ 246 w 246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6" h="310">
                    <a:moveTo>
                      <a:pt x="199" y="116"/>
                    </a:moveTo>
                    <a:lnTo>
                      <a:pt x="207" y="124"/>
                    </a:lnTo>
                    <a:lnTo>
                      <a:pt x="214" y="133"/>
                    </a:lnTo>
                    <a:lnTo>
                      <a:pt x="219" y="143"/>
                    </a:lnTo>
                    <a:lnTo>
                      <a:pt x="223" y="154"/>
                    </a:lnTo>
                    <a:lnTo>
                      <a:pt x="225" y="164"/>
                    </a:lnTo>
                    <a:lnTo>
                      <a:pt x="225" y="176"/>
                    </a:lnTo>
                    <a:lnTo>
                      <a:pt x="221" y="187"/>
                    </a:lnTo>
                    <a:lnTo>
                      <a:pt x="216" y="197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8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3" y="264"/>
                    </a:lnTo>
                    <a:lnTo>
                      <a:pt x="132" y="274"/>
                    </a:lnTo>
                    <a:lnTo>
                      <a:pt x="129" y="278"/>
                    </a:lnTo>
                    <a:lnTo>
                      <a:pt x="126" y="282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1" y="305"/>
                    </a:lnTo>
                    <a:lnTo>
                      <a:pt x="125" y="309"/>
                    </a:lnTo>
                    <a:lnTo>
                      <a:pt x="130" y="310"/>
                    </a:lnTo>
                    <a:lnTo>
                      <a:pt x="134" y="310"/>
                    </a:lnTo>
                    <a:lnTo>
                      <a:pt x="139" y="309"/>
                    </a:lnTo>
                    <a:lnTo>
                      <a:pt x="143" y="305"/>
                    </a:lnTo>
                    <a:lnTo>
                      <a:pt x="154" y="293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19" y="233"/>
                    </a:lnTo>
                    <a:lnTo>
                      <a:pt x="231" y="219"/>
                    </a:lnTo>
                    <a:lnTo>
                      <a:pt x="239" y="204"/>
                    </a:lnTo>
                    <a:lnTo>
                      <a:pt x="245" y="187"/>
                    </a:lnTo>
                    <a:lnTo>
                      <a:pt x="246" y="170"/>
                    </a:lnTo>
                    <a:lnTo>
                      <a:pt x="242" y="153"/>
                    </a:lnTo>
                    <a:lnTo>
                      <a:pt x="236" y="136"/>
                    </a:lnTo>
                    <a:lnTo>
                      <a:pt x="227" y="120"/>
                    </a:lnTo>
                    <a:lnTo>
                      <a:pt x="215" y="107"/>
                    </a:lnTo>
                    <a:lnTo>
                      <a:pt x="201" y="94"/>
                    </a:lnTo>
                    <a:lnTo>
                      <a:pt x="187" y="82"/>
                    </a:lnTo>
                    <a:lnTo>
                      <a:pt x="177" y="74"/>
                    </a:lnTo>
                    <a:lnTo>
                      <a:pt x="165" y="68"/>
                    </a:lnTo>
                    <a:lnTo>
                      <a:pt x="152" y="60"/>
                    </a:lnTo>
                    <a:lnTo>
                      <a:pt x="139" y="51"/>
                    </a:lnTo>
                    <a:lnTo>
                      <a:pt x="126" y="43"/>
                    </a:lnTo>
                    <a:lnTo>
                      <a:pt x="112" y="35"/>
                    </a:lnTo>
                    <a:lnTo>
                      <a:pt x="98" y="28"/>
                    </a:lnTo>
                    <a:lnTo>
                      <a:pt x="85" y="22"/>
                    </a:lnTo>
                    <a:lnTo>
                      <a:pt x="72" y="16"/>
                    </a:lnTo>
                    <a:lnTo>
                      <a:pt x="59" y="10"/>
                    </a:lnTo>
                    <a:lnTo>
                      <a:pt x="46" y="7"/>
                    </a:lnTo>
                    <a:lnTo>
                      <a:pt x="35" y="3"/>
                    </a:lnTo>
                    <a:lnTo>
                      <a:pt x="24" y="1"/>
                    </a:lnTo>
                    <a:lnTo>
                      <a:pt x="15" y="0"/>
                    </a:lnTo>
                    <a:lnTo>
                      <a:pt x="7" y="1"/>
                    </a:lnTo>
                    <a:lnTo>
                      <a:pt x="0" y="3"/>
                    </a:lnTo>
                    <a:lnTo>
                      <a:pt x="8" y="6"/>
                    </a:lnTo>
                    <a:lnTo>
                      <a:pt x="17" y="9"/>
                    </a:lnTo>
                    <a:lnTo>
                      <a:pt x="28" y="14"/>
                    </a:lnTo>
                    <a:lnTo>
                      <a:pt x="38" y="18"/>
                    </a:lnTo>
                    <a:lnTo>
                      <a:pt x="51" y="24"/>
                    </a:lnTo>
                    <a:lnTo>
                      <a:pt x="64" y="30"/>
                    </a:lnTo>
                    <a:lnTo>
                      <a:pt x="78" y="37"/>
                    </a:lnTo>
                    <a:lnTo>
                      <a:pt x="92" y="43"/>
                    </a:lnTo>
                    <a:lnTo>
                      <a:pt x="106" y="51"/>
                    </a:lnTo>
                    <a:lnTo>
                      <a:pt x="120" y="60"/>
                    </a:lnTo>
                    <a:lnTo>
                      <a:pt x="134" y="69"/>
                    </a:lnTo>
                    <a:lnTo>
                      <a:pt x="148" y="78"/>
                    </a:lnTo>
                    <a:lnTo>
                      <a:pt x="163" y="87"/>
                    </a:lnTo>
                    <a:lnTo>
                      <a:pt x="175" y="96"/>
                    </a:lnTo>
                    <a:lnTo>
                      <a:pt x="187" y="105"/>
                    </a:lnTo>
                    <a:lnTo>
                      <a:pt x="199" y="116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4" name="Freeform 1761"/>
              <p:cNvSpPr>
                <a:spLocks/>
              </p:cNvSpPr>
              <p:nvPr/>
            </p:nvSpPr>
            <p:spPr bwMode="auto">
              <a:xfrm>
                <a:off x="2653" y="2750"/>
                <a:ext cx="14" cy="31"/>
              </a:xfrm>
              <a:custGeom>
                <a:avLst/>
                <a:gdLst>
                  <a:gd name="T0" fmla="*/ 5 w 83"/>
                  <a:gd name="T1" fmla="*/ 2 h 187"/>
                  <a:gd name="T2" fmla="*/ 5 w 83"/>
                  <a:gd name="T3" fmla="*/ 1 h 187"/>
                  <a:gd name="T4" fmla="*/ 4 w 83"/>
                  <a:gd name="T5" fmla="*/ 0 h 187"/>
                  <a:gd name="T6" fmla="*/ 3 w 83"/>
                  <a:gd name="T7" fmla="*/ 0 h 187"/>
                  <a:gd name="T8" fmla="*/ 2 w 83"/>
                  <a:gd name="T9" fmla="*/ 0 h 187"/>
                  <a:gd name="T10" fmla="*/ 1 w 83"/>
                  <a:gd name="T11" fmla="*/ 0 h 187"/>
                  <a:gd name="T12" fmla="*/ 1 w 83"/>
                  <a:gd name="T13" fmla="*/ 1 h 187"/>
                  <a:gd name="T14" fmla="*/ 0 w 83"/>
                  <a:gd name="T15" fmla="*/ 2 h 187"/>
                  <a:gd name="T16" fmla="*/ 0 w 83"/>
                  <a:gd name="T17" fmla="*/ 3 h 187"/>
                  <a:gd name="T18" fmla="*/ 1 w 83"/>
                  <a:gd name="T19" fmla="*/ 7 h 187"/>
                  <a:gd name="T20" fmla="*/ 3 w 83"/>
                  <a:gd name="T21" fmla="*/ 12 h 187"/>
                  <a:gd name="T22" fmla="*/ 5 w 83"/>
                  <a:gd name="T23" fmla="*/ 17 h 187"/>
                  <a:gd name="T24" fmla="*/ 7 w 83"/>
                  <a:gd name="T25" fmla="*/ 21 h 187"/>
                  <a:gd name="T26" fmla="*/ 9 w 83"/>
                  <a:gd name="T27" fmla="*/ 25 h 187"/>
                  <a:gd name="T28" fmla="*/ 11 w 83"/>
                  <a:gd name="T29" fmla="*/ 28 h 187"/>
                  <a:gd name="T30" fmla="*/ 13 w 83"/>
                  <a:gd name="T31" fmla="*/ 31 h 187"/>
                  <a:gd name="T32" fmla="*/ 14 w 83"/>
                  <a:gd name="T33" fmla="*/ 31 h 187"/>
                  <a:gd name="T34" fmla="*/ 13 w 83"/>
                  <a:gd name="T35" fmla="*/ 29 h 187"/>
                  <a:gd name="T36" fmla="*/ 13 w 83"/>
                  <a:gd name="T37" fmla="*/ 26 h 187"/>
                  <a:gd name="T38" fmla="*/ 11 w 83"/>
                  <a:gd name="T39" fmla="*/ 23 h 187"/>
                  <a:gd name="T40" fmla="*/ 10 w 83"/>
                  <a:gd name="T41" fmla="*/ 19 h 187"/>
                  <a:gd name="T42" fmla="*/ 9 w 83"/>
                  <a:gd name="T43" fmla="*/ 15 h 187"/>
                  <a:gd name="T44" fmla="*/ 7 w 83"/>
                  <a:gd name="T45" fmla="*/ 10 h 187"/>
                  <a:gd name="T46" fmla="*/ 6 w 83"/>
                  <a:gd name="T47" fmla="*/ 6 h 187"/>
                  <a:gd name="T48" fmla="*/ 5 w 83"/>
                  <a:gd name="T49" fmla="*/ 2 h 1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3"/>
                  <a:gd name="T76" fmla="*/ 0 h 187"/>
                  <a:gd name="T77" fmla="*/ 83 w 83"/>
                  <a:gd name="T78" fmla="*/ 187 h 18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3" h="187">
                    <a:moveTo>
                      <a:pt x="31" y="14"/>
                    </a:moveTo>
                    <a:lnTo>
                      <a:pt x="29" y="8"/>
                    </a:lnTo>
                    <a:lnTo>
                      <a:pt x="25" y="3"/>
                    </a:lnTo>
                    <a:lnTo>
                      <a:pt x="19" y="1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3" y="5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5" y="42"/>
                    </a:lnTo>
                    <a:lnTo>
                      <a:pt x="15" y="71"/>
                    </a:lnTo>
                    <a:lnTo>
                      <a:pt x="27" y="100"/>
                    </a:lnTo>
                    <a:lnTo>
                      <a:pt x="41" y="127"/>
                    </a:lnTo>
                    <a:lnTo>
                      <a:pt x="55" y="151"/>
                    </a:lnTo>
                    <a:lnTo>
                      <a:pt x="68" y="171"/>
                    </a:lnTo>
                    <a:lnTo>
                      <a:pt x="77" y="184"/>
                    </a:lnTo>
                    <a:lnTo>
                      <a:pt x="83" y="187"/>
                    </a:lnTo>
                    <a:lnTo>
                      <a:pt x="80" y="174"/>
                    </a:lnTo>
                    <a:lnTo>
                      <a:pt x="75" y="158"/>
                    </a:lnTo>
                    <a:lnTo>
                      <a:pt x="68" y="138"/>
                    </a:lnTo>
                    <a:lnTo>
                      <a:pt x="59" y="113"/>
                    </a:lnTo>
                    <a:lnTo>
                      <a:pt x="51" y="88"/>
                    </a:lnTo>
                    <a:lnTo>
                      <a:pt x="43" y="63"/>
                    </a:lnTo>
                    <a:lnTo>
                      <a:pt x="36" y="38"/>
                    </a:lnTo>
                    <a:lnTo>
                      <a:pt x="31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5" name="Freeform 1762"/>
              <p:cNvSpPr>
                <a:spLocks/>
              </p:cNvSpPr>
              <p:nvPr/>
            </p:nvSpPr>
            <p:spPr bwMode="auto">
              <a:xfrm>
                <a:off x="2647" y="2733"/>
                <a:ext cx="7" cy="16"/>
              </a:xfrm>
              <a:custGeom>
                <a:avLst/>
                <a:gdLst>
                  <a:gd name="T0" fmla="*/ 4 w 44"/>
                  <a:gd name="T1" fmla="*/ 2 h 94"/>
                  <a:gd name="T2" fmla="*/ 3 w 44"/>
                  <a:gd name="T3" fmla="*/ 1 h 94"/>
                  <a:gd name="T4" fmla="*/ 3 w 44"/>
                  <a:gd name="T5" fmla="*/ 0 h 94"/>
                  <a:gd name="T6" fmla="*/ 2 w 44"/>
                  <a:gd name="T7" fmla="*/ 0 h 94"/>
                  <a:gd name="T8" fmla="*/ 2 w 44"/>
                  <a:gd name="T9" fmla="*/ 0 h 94"/>
                  <a:gd name="T10" fmla="*/ 1 w 44"/>
                  <a:gd name="T11" fmla="*/ 0 h 94"/>
                  <a:gd name="T12" fmla="*/ 0 w 44"/>
                  <a:gd name="T13" fmla="*/ 1 h 94"/>
                  <a:gd name="T14" fmla="*/ 0 w 44"/>
                  <a:gd name="T15" fmla="*/ 1 h 94"/>
                  <a:gd name="T16" fmla="*/ 0 w 44"/>
                  <a:gd name="T17" fmla="*/ 2 h 94"/>
                  <a:gd name="T18" fmla="*/ 0 w 44"/>
                  <a:gd name="T19" fmla="*/ 4 h 94"/>
                  <a:gd name="T20" fmla="*/ 1 w 44"/>
                  <a:gd name="T21" fmla="*/ 6 h 94"/>
                  <a:gd name="T22" fmla="*/ 1 w 44"/>
                  <a:gd name="T23" fmla="*/ 9 h 94"/>
                  <a:gd name="T24" fmla="*/ 2 w 44"/>
                  <a:gd name="T25" fmla="*/ 11 h 94"/>
                  <a:gd name="T26" fmla="*/ 3 w 44"/>
                  <a:gd name="T27" fmla="*/ 13 h 94"/>
                  <a:gd name="T28" fmla="*/ 4 w 44"/>
                  <a:gd name="T29" fmla="*/ 15 h 94"/>
                  <a:gd name="T30" fmla="*/ 6 w 44"/>
                  <a:gd name="T31" fmla="*/ 16 h 94"/>
                  <a:gd name="T32" fmla="*/ 7 w 44"/>
                  <a:gd name="T33" fmla="*/ 16 h 94"/>
                  <a:gd name="T34" fmla="*/ 7 w 44"/>
                  <a:gd name="T35" fmla="*/ 13 h 94"/>
                  <a:gd name="T36" fmla="*/ 6 w 44"/>
                  <a:gd name="T37" fmla="*/ 9 h 94"/>
                  <a:gd name="T38" fmla="*/ 5 w 44"/>
                  <a:gd name="T39" fmla="*/ 5 h 94"/>
                  <a:gd name="T40" fmla="*/ 4 w 44"/>
                  <a:gd name="T41" fmla="*/ 2 h 9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4"/>
                  <a:gd name="T64" fmla="*/ 0 h 94"/>
                  <a:gd name="T65" fmla="*/ 44 w 44"/>
                  <a:gd name="T66" fmla="*/ 94 h 9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4" h="94">
                    <a:moveTo>
                      <a:pt x="22" y="10"/>
                    </a:moveTo>
                    <a:lnTo>
                      <a:pt x="21" y="6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6" y="1"/>
                    </a:lnTo>
                    <a:lnTo>
                      <a:pt x="3" y="3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24"/>
                    </a:lnTo>
                    <a:lnTo>
                      <a:pt x="4" y="38"/>
                    </a:lnTo>
                    <a:lnTo>
                      <a:pt x="8" y="52"/>
                    </a:lnTo>
                    <a:lnTo>
                      <a:pt x="14" y="65"/>
                    </a:lnTo>
                    <a:lnTo>
                      <a:pt x="21" y="78"/>
                    </a:lnTo>
                    <a:lnTo>
                      <a:pt x="28" y="87"/>
                    </a:lnTo>
                    <a:lnTo>
                      <a:pt x="37" y="93"/>
                    </a:lnTo>
                    <a:lnTo>
                      <a:pt x="42" y="94"/>
                    </a:lnTo>
                    <a:lnTo>
                      <a:pt x="44" y="76"/>
                    </a:lnTo>
                    <a:lnTo>
                      <a:pt x="38" y="54"/>
                    </a:lnTo>
                    <a:lnTo>
                      <a:pt x="31" y="32"/>
                    </a:lnTo>
                    <a:lnTo>
                      <a:pt x="22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6" name="Freeform 1763"/>
              <p:cNvSpPr>
                <a:spLocks/>
              </p:cNvSpPr>
              <p:nvPr/>
            </p:nvSpPr>
            <p:spPr bwMode="auto">
              <a:xfrm>
                <a:off x="2641" y="2722"/>
                <a:ext cx="6" cy="9"/>
              </a:xfrm>
              <a:custGeom>
                <a:avLst/>
                <a:gdLst>
                  <a:gd name="T0" fmla="*/ 3 w 38"/>
                  <a:gd name="T1" fmla="*/ 1 h 54"/>
                  <a:gd name="T2" fmla="*/ 3 w 38"/>
                  <a:gd name="T3" fmla="*/ 1 h 54"/>
                  <a:gd name="T4" fmla="*/ 3 w 38"/>
                  <a:gd name="T5" fmla="*/ 1 h 54"/>
                  <a:gd name="T6" fmla="*/ 3 w 38"/>
                  <a:gd name="T7" fmla="*/ 1 h 54"/>
                  <a:gd name="T8" fmla="*/ 3 w 38"/>
                  <a:gd name="T9" fmla="*/ 1 h 54"/>
                  <a:gd name="T10" fmla="*/ 3 w 38"/>
                  <a:gd name="T11" fmla="*/ 1 h 54"/>
                  <a:gd name="T12" fmla="*/ 2 w 38"/>
                  <a:gd name="T13" fmla="*/ 0 h 54"/>
                  <a:gd name="T14" fmla="*/ 2 w 38"/>
                  <a:gd name="T15" fmla="*/ 0 h 54"/>
                  <a:gd name="T16" fmla="*/ 1 w 38"/>
                  <a:gd name="T17" fmla="*/ 0 h 54"/>
                  <a:gd name="T18" fmla="*/ 1 w 38"/>
                  <a:gd name="T19" fmla="*/ 0 h 54"/>
                  <a:gd name="T20" fmla="*/ 0 w 38"/>
                  <a:gd name="T21" fmla="*/ 1 h 54"/>
                  <a:gd name="T22" fmla="*/ 0 w 38"/>
                  <a:gd name="T23" fmla="*/ 1 h 54"/>
                  <a:gd name="T24" fmla="*/ 0 w 38"/>
                  <a:gd name="T25" fmla="*/ 2 h 54"/>
                  <a:gd name="T26" fmla="*/ 0 w 38"/>
                  <a:gd name="T27" fmla="*/ 3 h 54"/>
                  <a:gd name="T28" fmla="*/ 1 w 38"/>
                  <a:gd name="T29" fmla="*/ 4 h 54"/>
                  <a:gd name="T30" fmla="*/ 1 w 38"/>
                  <a:gd name="T31" fmla="*/ 5 h 54"/>
                  <a:gd name="T32" fmla="*/ 2 w 38"/>
                  <a:gd name="T33" fmla="*/ 7 h 54"/>
                  <a:gd name="T34" fmla="*/ 3 w 38"/>
                  <a:gd name="T35" fmla="*/ 8 h 54"/>
                  <a:gd name="T36" fmla="*/ 4 w 38"/>
                  <a:gd name="T37" fmla="*/ 8 h 54"/>
                  <a:gd name="T38" fmla="*/ 5 w 38"/>
                  <a:gd name="T39" fmla="*/ 9 h 54"/>
                  <a:gd name="T40" fmla="*/ 6 w 38"/>
                  <a:gd name="T41" fmla="*/ 9 h 54"/>
                  <a:gd name="T42" fmla="*/ 6 w 38"/>
                  <a:gd name="T43" fmla="*/ 7 h 54"/>
                  <a:gd name="T44" fmla="*/ 5 w 38"/>
                  <a:gd name="T45" fmla="*/ 5 h 54"/>
                  <a:gd name="T46" fmla="*/ 4 w 38"/>
                  <a:gd name="T47" fmla="*/ 3 h 54"/>
                  <a:gd name="T48" fmla="*/ 3 w 38"/>
                  <a:gd name="T49" fmla="*/ 1 h 5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54"/>
                  <a:gd name="T77" fmla="*/ 38 w 38"/>
                  <a:gd name="T78" fmla="*/ 54 h 5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54">
                    <a:moveTo>
                      <a:pt x="20" y="7"/>
                    </a:moveTo>
                    <a:lnTo>
                      <a:pt x="20" y="8"/>
                    </a:lnTo>
                    <a:lnTo>
                      <a:pt x="19" y="4"/>
                    </a:lnTo>
                    <a:lnTo>
                      <a:pt x="15" y="1"/>
                    </a:lnTo>
                    <a:lnTo>
                      <a:pt x="12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7"/>
                    </a:lnTo>
                    <a:lnTo>
                      <a:pt x="4" y="24"/>
                    </a:lnTo>
                    <a:lnTo>
                      <a:pt x="8" y="32"/>
                    </a:lnTo>
                    <a:lnTo>
                      <a:pt x="14" y="39"/>
                    </a:lnTo>
                    <a:lnTo>
                      <a:pt x="20" y="46"/>
                    </a:lnTo>
                    <a:lnTo>
                      <a:pt x="27" y="50"/>
                    </a:lnTo>
                    <a:lnTo>
                      <a:pt x="33" y="54"/>
                    </a:lnTo>
                    <a:lnTo>
                      <a:pt x="38" y="54"/>
                    </a:lnTo>
                    <a:lnTo>
                      <a:pt x="36" y="42"/>
                    </a:lnTo>
                    <a:lnTo>
                      <a:pt x="32" y="29"/>
                    </a:lnTo>
                    <a:lnTo>
                      <a:pt x="25" y="16"/>
                    </a:lnTo>
                    <a:lnTo>
                      <a:pt x="20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7" name="Freeform 1764"/>
              <p:cNvSpPr>
                <a:spLocks/>
              </p:cNvSpPr>
              <p:nvPr/>
            </p:nvSpPr>
            <p:spPr bwMode="auto">
              <a:xfrm>
                <a:off x="2636" y="2714"/>
                <a:ext cx="8" cy="6"/>
              </a:xfrm>
              <a:custGeom>
                <a:avLst/>
                <a:gdLst>
                  <a:gd name="T0" fmla="*/ 6 w 52"/>
                  <a:gd name="T1" fmla="*/ 4 h 36"/>
                  <a:gd name="T2" fmla="*/ 7 w 52"/>
                  <a:gd name="T3" fmla="*/ 4 h 36"/>
                  <a:gd name="T4" fmla="*/ 8 w 52"/>
                  <a:gd name="T5" fmla="*/ 3 h 36"/>
                  <a:gd name="T6" fmla="*/ 8 w 52"/>
                  <a:gd name="T7" fmla="*/ 3 h 36"/>
                  <a:gd name="T8" fmla="*/ 8 w 52"/>
                  <a:gd name="T9" fmla="*/ 2 h 36"/>
                  <a:gd name="T10" fmla="*/ 8 w 52"/>
                  <a:gd name="T11" fmla="*/ 1 h 36"/>
                  <a:gd name="T12" fmla="*/ 7 w 52"/>
                  <a:gd name="T13" fmla="*/ 0 h 36"/>
                  <a:gd name="T14" fmla="*/ 6 w 52"/>
                  <a:gd name="T15" fmla="*/ 0 h 36"/>
                  <a:gd name="T16" fmla="*/ 6 w 52"/>
                  <a:gd name="T17" fmla="*/ 0 h 36"/>
                  <a:gd name="T18" fmla="*/ 5 w 52"/>
                  <a:gd name="T19" fmla="*/ 0 h 36"/>
                  <a:gd name="T20" fmla="*/ 4 w 52"/>
                  <a:gd name="T21" fmla="*/ 0 h 36"/>
                  <a:gd name="T22" fmla="*/ 3 w 52"/>
                  <a:gd name="T23" fmla="*/ 1 h 36"/>
                  <a:gd name="T24" fmla="*/ 2 w 52"/>
                  <a:gd name="T25" fmla="*/ 1 h 36"/>
                  <a:gd name="T26" fmla="*/ 1 w 52"/>
                  <a:gd name="T27" fmla="*/ 2 h 36"/>
                  <a:gd name="T28" fmla="*/ 0 w 52"/>
                  <a:gd name="T29" fmla="*/ 4 h 36"/>
                  <a:gd name="T30" fmla="*/ 0 w 52"/>
                  <a:gd name="T31" fmla="*/ 5 h 36"/>
                  <a:gd name="T32" fmla="*/ 0 w 52"/>
                  <a:gd name="T33" fmla="*/ 5 h 36"/>
                  <a:gd name="T34" fmla="*/ 1 w 52"/>
                  <a:gd name="T35" fmla="*/ 6 h 36"/>
                  <a:gd name="T36" fmla="*/ 1 w 52"/>
                  <a:gd name="T37" fmla="*/ 6 h 36"/>
                  <a:gd name="T38" fmla="*/ 2 w 52"/>
                  <a:gd name="T39" fmla="*/ 6 h 36"/>
                  <a:gd name="T40" fmla="*/ 3 w 52"/>
                  <a:gd name="T41" fmla="*/ 6 h 36"/>
                  <a:gd name="T42" fmla="*/ 4 w 52"/>
                  <a:gd name="T43" fmla="*/ 6 h 36"/>
                  <a:gd name="T44" fmla="*/ 5 w 52"/>
                  <a:gd name="T45" fmla="*/ 5 h 36"/>
                  <a:gd name="T46" fmla="*/ 6 w 52"/>
                  <a:gd name="T47" fmla="*/ 5 h 36"/>
                  <a:gd name="T48" fmla="*/ 6 w 52"/>
                  <a:gd name="T49" fmla="*/ 4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2"/>
                  <a:gd name="T76" fmla="*/ 0 h 36"/>
                  <a:gd name="T77" fmla="*/ 52 w 52"/>
                  <a:gd name="T78" fmla="*/ 36 h 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2" h="36">
                    <a:moveTo>
                      <a:pt x="41" y="27"/>
                    </a:moveTo>
                    <a:lnTo>
                      <a:pt x="46" y="24"/>
                    </a:lnTo>
                    <a:lnTo>
                      <a:pt x="51" y="21"/>
                    </a:lnTo>
                    <a:lnTo>
                      <a:pt x="52" y="16"/>
                    </a:lnTo>
                    <a:lnTo>
                      <a:pt x="52" y="12"/>
                    </a:lnTo>
                    <a:lnTo>
                      <a:pt x="50" y="6"/>
                    </a:lnTo>
                    <a:lnTo>
                      <a:pt x="46" y="2"/>
                    </a:lnTo>
                    <a:lnTo>
                      <a:pt x="41" y="0"/>
                    </a:lnTo>
                    <a:lnTo>
                      <a:pt x="36" y="0"/>
                    </a:lnTo>
                    <a:lnTo>
                      <a:pt x="33" y="0"/>
                    </a:lnTo>
                    <a:lnTo>
                      <a:pt x="29" y="1"/>
                    </a:lnTo>
                    <a:lnTo>
                      <a:pt x="21" y="4"/>
                    </a:lnTo>
                    <a:lnTo>
                      <a:pt x="13" y="8"/>
                    </a:lnTo>
                    <a:lnTo>
                      <a:pt x="6" y="15"/>
                    </a:lnTo>
                    <a:lnTo>
                      <a:pt x="3" y="22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4" y="33"/>
                    </a:lnTo>
                    <a:lnTo>
                      <a:pt x="9" y="36"/>
                    </a:lnTo>
                    <a:lnTo>
                      <a:pt x="13" y="36"/>
                    </a:lnTo>
                    <a:lnTo>
                      <a:pt x="18" y="36"/>
                    </a:lnTo>
                    <a:lnTo>
                      <a:pt x="24" y="33"/>
                    </a:lnTo>
                    <a:lnTo>
                      <a:pt x="30" y="32"/>
                    </a:lnTo>
                    <a:lnTo>
                      <a:pt x="36" y="30"/>
                    </a:lnTo>
                    <a:lnTo>
                      <a:pt x="41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8" name="Freeform 1765"/>
              <p:cNvSpPr>
                <a:spLocks/>
              </p:cNvSpPr>
              <p:nvPr/>
            </p:nvSpPr>
            <p:spPr bwMode="auto">
              <a:xfrm>
                <a:off x="2596" y="2704"/>
                <a:ext cx="33" cy="39"/>
              </a:xfrm>
              <a:custGeom>
                <a:avLst/>
                <a:gdLst>
                  <a:gd name="T0" fmla="*/ 12 w 198"/>
                  <a:gd name="T1" fmla="*/ 6 h 236"/>
                  <a:gd name="T2" fmla="*/ 10 w 198"/>
                  <a:gd name="T3" fmla="*/ 8 h 236"/>
                  <a:gd name="T4" fmla="*/ 8 w 198"/>
                  <a:gd name="T5" fmla="*/ 10 h 236"/>
                  <a:gd name="T6" fmla="*/ 6 w 198"/>
                  <a:gd name="T7" fmla="*/ 12 h 236"/>
                  <a:gd name="T8" fmla="*/ 4 w 198"/>
                  <a:gd name="T9" fmla="*/ 14 h 236"/>
                  <a:gd name="T10" fmla="*/ 2 w 198"/>
                  <a:gd name="T11" fmla="*/ 17 h 236"/>
                  <a:gd name="T12" fmla="*/ 1 w 198"/>
                  <a:gd name="T13" fmla="*/ 19 h 236"/>
                  <a:gd name="T14" fmla="*/ 0 w 198"/>
                  <a:gd name="T15" fmla="*/ 21 h 236"/>
                  <a:gd name="T16" fmla="*/ 0 w 198"/>
                  <a:gd name="T17" fmla="*/ 24 h 236"/>
                  <a:gd name="T18" fmla="*/ 0 w 198"/>
                  <a:gd name="T19" fmla="*/ 28 h 236"/>
                  <a:gd name="T20" fmla="*/ 2 w 198"/>
                  <a:gd name="T21" fmla="*/ 31 h 236"/>
                  <a:gd name="T22" fmla="*/ 4 w 198"/>
                  <a:gd name="T23" fmla="*/ 34 h 236"/>
                  <a:gd name="T24" fmla="*/ 7 w 198"/>
                  <a:gd name="T25" fmla="*/ 36 h 236"/>
                  <a:gd name="T26" fmla="*/ 11 w 198"/>
                  <a:gd name="T27" fmla="*/ 38 h 236"/>
                  <a:gd name="T28" fmla="*/ 15 w 198"/>
                  <a:gd name="T29" fmla="*/ 39 h 236"/>
                  <a:gd name="T30" fmla="*/ 18 w 198"/>
                  <a:gd name="T31" fmla="*/ 39 h 236"/>
                  <a:gd name="T32" fmla="*/ 22 w 198"/>
                  <a:gd name="T33" fmla="*/ 38 h 236"/>
                  <a:gd name="T34" fmla="*/ 23 w 198"/>
                  <a:gd name="T35" fmla="*/ 38 h 236"/>
                  <a:gd name="T36" fmla="*/ 24 w 198"/>
                  <a:gd name="T37" fmla="*/ 38 h 236"/>
                  <a:gd name="T38" fmla="*/ 24 w 198"/>
                  <a:gd name="T39" fmla="*/ 37 h 236"/>
                  <a:gd name="T40" fmla="*/ 24 w 198"/>
                  <a:gd name="T41" fmla="*/ 37 h 236"/>
                  <a:gd name="T42" fmla="*/ 24 w 198"/>
                  <a:gd name="T43" fmla="*/ 36 h 236"/>
                  <a:gd name="T44" fmla="*/ 24 w 198"/>
                  <a:gd name="T45" fmla="*/ 36 h 236"/>
                  <a:gd name="T46" fmla="*/ 23 w 198"/>
                  <a:gd name="T47" fmla="*/ 36 h 236"/>
                  <a:gd name="T48" fmla="*/ 22 w 198"/>
                  <a:gd name="T49" fmla="*/ 36 h 236"/>
                  <a:gd name="T50" fmla="*/ 21 w 198"/>
                  <a:gd name="T51" fmla="*/ 36 h 236"/>
                  <a:gd name="T52" fmla="*/ 20 w 198"/>
                  <a:gd name="T53" fmla="*/ 36 h 236"/>
                  <a:gd name="T54" fmla="*/ 19 w 198"/>
                  <a:gd name="T55" fmla="*/ 36 h 236"/>
                  <a:gd name="T56" fmla="*/ 18 w 198"/>
                  <a:gd name="T57" fmla="*/ 36 h 236"/>
                  <a:gd name="T58" fmla="*/ 16 w 198"/>
                  <a:gd name="T59" fmla="*/ 36 h 236"/>
                  <a:gd name="T60" fmla="*/ 15 w 198"/>
                  <a:gd name="T61" fmla="*/ 36 h 236"/>
                  <a:gd name="T62" fmla="*/ 13 w 198"/>
                  <a:gd name="T63" fmla="*/ 35 h 236"/>
                  <a:gd name="T64" fmla="*/ 10 w 198"/>
                  <a:gd name="T65" fmla="*/ 35 h 236"/>
                  <a:gd name="T66" fmla="*/ 8 w 198"/>
                  <a:gd name="T67" fmla="*/ 34 h 236"/>
                  <a:gd name="T68" fmla="*/ 7 w 198"/>
                  <a:gd name="T69" fmla="*/ 33 h 236"/>
                  <a:gd name="T70" fmla="*/ 5 w 198"/>
                  <a:gd name="T71" fmla="*/ 31 h 236"/>
                  <a:gd name="T72" fmla="*/ 3 w 198"/>
                  <a:gd name="T73" fmla="*/ 29 h 236"/>
                  <a:gd name="T74" fmla="*/ 2 w 198"/>
                  <a:gd name="T75" fmla="*/ 26 h 236"/>
                  <a:gd name="T76" fmla="*/ 3 w 198"/>
                  <a:gd name="T77" fmla="*/ 23 h 236"/>
                  <a:gd name="T78" fmla="*/ 4 w 198"/>
                  <a:gd name="T79" fmla="*/ 20 h 236"/>
                  <a:gd name="T80" fmla="*/ 5 w 198"/>
                  <a:gd name="T81" fmla="*/ 18 h 236"/>
                  <a:gd name="T82" fmla="*/ 7 w 198"/>
                  <a:gd name="T83" fmla="*/ 16 h 236"/>
                  <a:gd name="T84" fmla="*/ 8 w 198"/>
                  <a:gd name="T85" fmla="*/ 14 h 236"/>
                  <a:gd name="T86" fmla="*/ 10 w 198"/>
                  <a:gd name="T87" fmla="*/ 12 h 236"/>
                  <a:gd name="T88" fmla="*/ 13 w 198"/>
                  <a:gd name="T89" fmla="*/ 10 h 236"/>
                  <a:gd name="T90" fmla="*/ 16 w 198"/>
                  <a:gd name="T91" fmla="*/ 8 h 236"/>
                  <a:gd name="T92" fmla="*/ 18 w 198"/>
                  <a:gd name="T93" fmla="*/ 6 h 236"/>
                  <a:gd name="T94" fmla="*/ 21 w 198"/>
                  <a:gd name="T95" fmla="*/ 5 h 236"/>
                  <a:gd name="T96" fmla="*/ 24 w 198"/>
                  <a:gd name="T97" fmla="*/ 4 h 236"/>
                  <a:gd name="T98" fmla="*/ 26 w 198"/>
                  <a:gd name="T99" fmla="*/ 3 h 236"/>
                  <a:gd name="T100" fmla="*/ 29 w 198"/>
                  <a:gd name="T101" fmla="*/ 2 h 236"/>
                  <a:gd name="T102" fmla="*/ 31 w 198"/>
                  <a:gd name="T103" fmla="*/ 2 h 236"/>
                  <a:gd name="T104" fmla="*/ 33 w 198"/>
                  <a:gd name="T105" fmla="*/ 1 h 236"/>
                  <a:gd name="T106" fmla="*/ 32 w 198"/>
                  <a:gd name="T107" fmla="*/ 0 h 236"/>
                  <a:gd name="T108" fmla="*/ 30 w 198"/>
                  <a:gd name="T109" fmla="*/ 0 h 236"/>
                  <a:gd name="T110" fmla="*/ 27 w 198"/>
                  <a:gd name="T111" fmla="*/ 0 h 236"/>
                  <a:gd name="T112" fmla="*/ 24 w 198"/>
                  <a:gd name="T113" fmla="*/ 1 h 236"/>
                  <a:gd name="T114" fmla="*/ 21 w 198"/>
                  <a:gd name="T115" fmla="*/ 2 h 236"/>
                  <a:gd name="T116" fmla="*/ 17 w 198"/>
                  <a:gd name="T117" fmla="*/ 3 h 236"/>
                  <a:gd name="T118" fmla="*/ 15 w 198"/>
                  <a:gd name="T119" fmla="*/ 5 h 236"/>
                  <a:gd name="T120" fmla="*/ 12 w 198"/>
                  <a:gd name="T121" fmla="*/ 6 h 2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98"/>
                  <a:gd name="T184" fmla="*/ 0 h 236"/>
                  <a:gd name="T185" fmla="*/ 198 w 198"/>
                  <a:gd name="T186" fmla="*/ 236 h 2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98" h="236">
                    <a:moveTo>
                      <a:pt x="73" y="36"/>
                    </a:moveTo>
                    <a:lnTo>
                      <a:pt x="58" y="46"/>
                    </a:lnTo>
                    <a:lnTo>
                      <a:pt x="46" y="58"/>
                    </a:lnTo>
                    <a:lnTo>
                      <a:pt x="33" y="72"/>
                    </a:lnTo>
                    <a:lnTo>
                      <a:pt x="22" y="85"/>
                    </a:lnTo>
                    <a:lnTo>
                      <a:pt x="14" y="100"/>
                    </a:lnTo>
                    <a:lnTo>
                      <a:pt x="7" y="115"/>
                    </a:lnTo>
                    <a:lnTo>
                      <a:pt x="2" y="130"/>
                    </a:lnTo>
                    <a:lnTo>
                      <a:pt x="0" y="146"/>
                    </a:lnTo>
                    <a:lnTo>
                      <a:pt x="2" y="170"/>
                    </a:lnTo>
                    <a:lnTo>
                      <a:pt x="12" y="190"/>
                    </a:lnTo>
                    <a:lnTo>
                      <a:pt x="26" y="207"/>
                    </a:lnTo>
                    <a:lnTo>
                      <a:pt x="43" y="220"/>
                    </a:lnTo>
                    <a:lnTo>
                      <a:pt x="64" y="229"/>
                    </a:lnTo>
                    <a:lnTo>
                      <a:pt x="88" y="235"/>
                    </a:lnTo>
                    <a:lnTo>
                      <a:pt x="110" y="236"/>
                    </a:lnTo>
                    <a:lnTo>
                      <a:pt x="132" y="232"/>
                    </a:lnTo>
                    <a:lnTo>
                      <a:pt x="137" y="232"/>
                    </a:lnTo>
                    <a:lnTo>
                      <a:pt x="142" y="230"/>
                    </a:lnTo>
                    <a:lnTo>
                      <a:pt x="145" y="226"/>
                    </a:lnTo>
                    <a:lnTo>
                      <a:pt x="146" y="221"/>
                    </a:lnTo>
                    <a:lnTo>
                      <a:pt x="145" y="219"/>
                    </a:lnTo>
                    <a:lnTo>
                      <a:pt x="142" y="219"/>
                    </a:lnTo>
                    <a:lnTo>
                      <a:pt x="137" y="217"/>
                    </a:lnTo>
                    <a:lnTo>
                      <a:pt x="131" y="217"/>
                    </a:lnTo>
                    <a:lnTo>
                      <a:pt x="124" y="217"/>
                    </a:lnTo>
                    <a:lnTo>
                      <a:pt x="118" y="217"/>
                    </a:lnTo>
                    <a:lnTo>
                      <a:pt x="112" y="217"/>
                    </a:lnTo>
                    <a:lnTo>
                      <a:pt x="109" y="217"/>
                    </a:lnTo>
                    <a:lnTo>
                      <a:pt x="97" y="216"/>
                    </a:lnTo>
                    <a:lnTo>
                      <a:pt x="87" y="215"/>
                    </a:lnTo>
                    <a:lnTo>
                      <a:pt x="75" y="214"/>
                    </a:lnTo>
                    <a:lnTo>
                      <a:pt x="63" y="211"/>
                    </a:lnTo>
                    <a:lnTo>
                      <a:pt x="51" y="207"/>
                    </a:lnTo>
                    <a:lnTo>
                      <a:pt x="40" y="199"/>
                    </a:lnTo>
                    <a:lnTo>
                      <a:pt x="29" y="189"/>
                    </a:lnTo>
                    <a:lnTo>
                      <a:pt x="17" y="174"/>
                    </a:lnTo>
                    <a:lnTo>
                      <a:pt x="15" y="157"/>
                    </a:lnTo>
                    <a:lnTo>
                      <a:pt x="16" y="141"/>
                    </a:lnTo>
                    <a:lnTo>
                      <a:pt x="21" y="124"/>
                    </a:lnTo>
                    <a:lnTo>
                      <a:pt x="28" y="109"/>
                    </a:lnTo>
                    <a:lnTo>
                      <a:pt x="39" y="96"/>
                    </a:lnTo>
                    <a:lnTo>
                      <a:pt x="50" y="82"/>
                    </a:lnTo>
                    <a:lnTo>
                      <a:pt x="63" y="70"/>
                    </a:lnTo>
                    <a:lnTo>
                      <a:pt x="78" y="59"/>
                    </a:lnTo>
                    <a:lnTo>
                      <a:pt x="94" y="49"/>
                    </a:lnTo>
                    <a:lnTo>
                      <a:pt x="110" y="39"/>
                    </a:lnTo>
                    <a:lnTo>
                      <a:pt x="126" y="31"/>
                    </a:lnTo>
                    <a:lnTo>
                      <a:pt x="142" y="24"/>
                    </a:lnTo>
                    <a:lnTo>
                      <a:pt x="158" y="19"/>
                    </a:lnTo>
                    <a:lnTo>
                      <a:pt x="172" y="13"/>
                    </a:lnTo>
                    <a:lnTo>
                      <a:pt x="186" y="10"/>
                    </a:lnTo>
                    <a:lnTo>
                      <a:pt x="198" y="7"/>
                    </a:lnTo>
                    <a:lnTo>
                      <a:pt x="190" y="3"/>
                    </a:lnTo>
                    <a:lnTo>
                      <a:pt x="177" y="0"/>
                    </a:lnTo>
                    <a:lnTo>
                      <a:pt x="162" y="3"/>
                    </a:lnTo>
                    <a:lnTo>
                      <a:pt x="144" y="6"/>
                    </a:lnTo>
                    <a:lnTo>
                      <a:pt x="124" y="12"/>
                    </a:lnTo>
                    <a:lnTo>
                      <a:pt x="105" y="19"/>
                    </a:lnTo>
                    <a:lnTo>
                      <a:pt x="88" y="28"/>
                    </a:lnTo>
                    <a:lnTo>
                      <a:pt x="73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9" name="Freeform 1766"/>
              <p:cNvSpPr>
                <a:spLocks/>
              </p:cNvSpPr>
              <p:nvPr/>
            </p:nvSpPr>
            <p:spPr bwMode="auto">
              <a:xfrm>
                <a:off x="2652" y="2704"/>
                <a:ext cx="22" cy="30"/>
              </a:xfrm>
              <a:custGeom>
                <a:avLst/>
                <a:gdLst>
                  <a:gd name="T0" fmla="*/ 19 w 128"/>
                  <a:gd name="T1" fmla="*/ 10 h 183"/>
                  <a:gd name="T2" fmla="*/ 19 w 128"/>
                  <a:gd name="T3" fmla="*/ 13 h 183"/>
                  <a:gd name="T4" fmla="*/ 19 w 128"/>
                  <a:gd name="T5" fmla="*/ 16 h 183"/>
                  <a:gd name="T6" fmla="*/ 17 w 128"/>
                  <a:gd name="T7" fmla="*/ 18 h 183"/>
                  <a:gd name="T8" fmla="*/ 15 w 128"/>
                  <a:gd name="T9" fmla="*/ 20 h 183"/>
                  <a:gd name="T10" fmla="*/ 13 w 128"/>
                  <a:gd name="T11" fmla="*/ 22 h 183"/>
                  <a:gd name="T12" fmla="*/ 10 w 128"/>
                  <a:gd name="T13" fmla="*/ 24 h 183"/>
                  <a:gd name="T14" fmla="*/ 7 w 128"/>
                  <a:gd name="T15" fmla="*/ 26 h 183"/>
                  <a:gd name="T16" fmla="*/ 5 w 128"/>
                  <a:gd name="T17" fmla="*/ 27 h 183"/>
                  <a:gd name="T18" fmla="*/ 5 w 128"/>
                  <a:gd name="T19" fmla="*/ 28 h 183"/>
                  <a:gd name="T20" fmla="*/ 4 w 128"/>
                  <a:gd name="T21" fmla="*/ 28 h 183"/>
                  <a:gd name="T22" fmla="*/ 4 w 128"/>
                  <a:gd name="T23" fmla="*/ 29 h 183"/>
                  <a:gd name="T24" fmla="*/ 5 w 128"/>
                  <a:gd name="T25" fmla="*/ 29 h 183"/>
                  <a:gd name="T26" fmla="*/ 5 w 128"/>
                  <a:gd name="T27" fmla="*/ 30 h 183"/>
                  <a:gd name="T28" fmla="*/ 6 w 128"/>
                  <a:gd name="T29" fmla="*/ 30 h 183"/>
                  <a:gd name="T30" fmla="*/ 6 w 128"/>
                  <a:gd name="T31" fmla="*/ 30 h 183"/>
                  <a:gd name="T32" fmla="*/ 7 w 128"/>
                  <a:gd name="T33" fmla="*/ 30 h 183"/>
                  <a:gd name="T34" fmla="*/ 10 w 128"/>
                  <a:gd name="T35" fmla="*/ 28 h 183"/>
                  <a:gd name="T36" fmla="*/ 13 w 128"/>
                  <a:gd name="T37" fmla="*/ 26 h 183"/>
                  <a:gd name="T38" fmla="*/ 16 w 128"/>
                  <a:gd name="T39" fmla="*/ 24 h 183"/>
                  <a:gd name="T40" fmla="*/ 19 w 128"/>
                  <a:gd name="T41" fmla="*/ 22 h 183"/>
                  <a:gd name="T42" fmla="*/ 20 w 128"/>
                  <a:gd name="T43" fmla="*/ 19 h 183"/>
                  <a:gd name="T44" fmla="*/ 21 w 128"/>
                  <a:gd name="T45" fmla="*/ 16 h 183"/>
                  <a:gd name="T46" fmla="*/ 22 w 128"/>
                  <a:gd name="T47" fmla="*/ 13 h 183"/>
                  <a:gd name="T48" fmla="*/ 21 w 128"/>
                  <a:gd name="T49" fmla="*/ 10 h 183"/>
                  <a:gd name="T50" fmla="*/ 19 w 128"/>
                  <a:gd name="T51" fmla="*/ 7 h 183"/>
                  <a:gd name="T52" fmla="*/ 17 w 128"/>
                  <a:gd name="T53" fmla="*/ 5 h 183"/>
                  <a:gd name="T54" fmla="*/ 14 w 128"/>
                  <a:gd name="T55" fmla="*/ 3 h 183"/>
                  <a:gd name="T56" fmla="*/ 10 w 128"/>
                  <a:gd name="T57" fmla="*/ 1 h 183"/>
                  <a:gd name="T58" fmla="*/ 7 w 128"/>
                  <a:gd name="T59" fmla="*/ 0 h 183"/>
                  <a:gd name="T60" fmla="*/ 4 w 128"/>
                  <a:gd name="T61" fmla="*/ 0 h 183"/>
                  <a:gd name="T62" fmla="*/ 2 w 128"/>
                  <a:gd name="T63" fmla="*/ 0 h 183"/>
                  <a:gd name="T64" fmla="*/ 0 w 128"/>
                  <a:gd name="T65" fmla="*/ 1 h 183"/>
                  <a:gd name="T66" fmla="*/ 3 w 128"/>
                  <a:gd name="T67" fmla="*/ 2 h 183"/>
                  <a:gd name="T68" fmla="*/ 6 w 128"/>
                  <a:gd name="T69" fmla="*/ 2 h 183"/>
                  <a:gd name="T70" fmla="*/ 8 w 128"/>
                  <a:gd name="T71" fmla="*/ 3 h 183"/>
                  <a:gd name="T72" fmla="*/ 11 w 128"/>
                  <a:gd name="T73" fmla="*/ 4 h 183"/>
                  <a:gd name="T74" fmla="*/ 13 w 128"/>
                  <a:gd name="T75" fmla="*/ 5 h 183"/>
                  <a:gd name="T76" fmla="*/ 15 w 128"/>
                  <a:gd name="T77" fmla="*/ 6 h 183"/>
                  <a:gd name="T78" fmla="*/ 17 w 128"/>
                  <a:gd name="T79" fmla="*/ 8 h 183"/>
                  <a:gd name="T80" fmla="*/ 19 w 128"/>
                  <a:gd name="T81" fmla="*/ 10 h 18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3"/>
                  <a:gd name="T125" fmla="*/ 128 w 128"/>
                  <a:gd name="T126" fmla="*/ 183 h 18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3">
                    <a:moveTo>
                      <a:pt x="108" y="61"/>
                    </a:moveTo>
                    <a:lnTo>
                      <a:pt x="111" y="80"/>
                    </a:lnTo>
                    <a:lnTo>
                      <a:pt x="109" y="97"/>
                    </a:lnTo>
                    <a:lnTo>
                      <a:pt x="101" y="110"/>
                    </a:lnTo>
                    <a:lnTo>
                      <a:pt x="89" y="123"/>
                    </a:lnTo>
                    <a:lnTo>
                      <a:pt x="75" y="134"/>
                    </a:lnTo>
                    <a:lnTo>
                      <a:pt x="60" y="145"/>
                    </a:lnTo>
                    <a:lnTo>
                      <a:pt x="43" y="156"/>
                    </a:lnTo>
                    <a:lnTo>
                      <a:pt x="29" y="167"/>
                    </a:lnTo>
                    <a:lnTo>
                      <a:pt x="27" y="170"/>
                    </a:lnTo>
                    <a:lnTo>
                      <a:pt x="26" y="172"/>
                    </a:lnTo>
                    <a:lnTo>
                      <a:pt x="26" y="176"/>
                    </a:lnTo>
                    <a:lnTo>
                      <a:pt x="28" y="179"/>
                    </a:lnTo>
                    <a:lnTo>
                      <a:pt x="30" y="182"/>
                    </a:lnTo>
                    <a:lnTo>
                      <a:pt x="34" y="183"/>
                    </a:lnTo>
                    <a:lnTo>
                      <a:pt x="37" y="183"/>
                    </a:lnTo>
                    <a:lnTo>
                      <a:pt x="41" y="182"/>
                    </a:lnTo>
                    <a:lnTo>
                      <a:pt x="58" y="171"/>
                    </a:lnTo>
                    <a:lnTo>
                      <a:pt x="76" y="160"/>
                    </a:lnTo>
                    <a:lnTo>
                      <a:pt x="92" y="147"/>
                    </a:lnTo>
                    <a:lnTo>
                      <a:pt x="108" y="132"/>
                    </a:lnTo>
                    <a:lnTo>
                      <a:pt x="118" y="116"/>
                    </a:lnTo>
                    <a:lnTo>
                      <a:pt x="125" y="98"/>
                    </a:lnTo>
                    <a:lnTo>
                      <a:pt x="128" y="78"/>
                    </a:lnTo>
                    <a:lnTo>
                      <a:pt x="123" y="58"/>
                    </a:lnTo>
                    <a:lnTo>
                      <a:pt x="112" y="41"/>
                    </a:lnTo>
                    <a:lnTo>
                      <a:pt x="98" y="28"/>
                    </a:lnTo>
                    <a:lnTo>
                      <a:pt x="80" y="16"/>
                    </a:lnTo>
                    <a:lnTo>
                      <a:pt x="61" y="8"/>
                    </a:lnTo>
                    <a:lnTo>
                      <a:pt x="41" y="2"/>
                    </a:lnTo>
                    <a:lnTo>
                      <a:pt x="23" y="0"/>
                    </a:lnTo>
                    <a:lnTo>
                      <a:pt x="9" y="1"/>
                    </a:lnTo>
                    <a:lnTo>
                      <a:pt x="0" y="6"/>
                    </a:lnTo>
                    <a:lnTo>
                      <a:pt x="16" y="10"/>
                    </a:lnTo>
                    <a:lnTo>
                      <a:pt x="33" y="14"/>
                    </a:lnTo>
                    <a:lnTo>
                      <a:pt x="48" y="17"/>
                    </a:lnTo>
                    <a:lnTo>
                      <a:pt x="63" y="22"/>
                    </a:lnTo>
                    <a:lnTo>
                      <a:pt x="77" y="28"/>
                    </a:lnTo>
                    <a:lnTo>
                      <a:pt x="90" y="36"/>
                    </a:lnTo>
                    <a:lnTo>
                      <a:pt x="101" y="46"/>
                    </a:lnTo>
                    <a:lnTo>
                      <a:pt x="108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80" name="Freeform 1767"/>
              <p:cNvSpPr>
                <a:spLocks/>
              </p:cNvSpPr>
              <p:nvPr/>
            </p:nvSpPr>
            <p:spPr bwMode="auto">
              <a:xfrm>
                <a:off x="2575" y="2697"/>
                <a:ext cx="53" cy="63"/>
              </a:xfrm>
              <a:custGeom>
                <a:avLst/>
                <a:gdLst>
                  <a:gd name="T0" fmla="*/ 17 w 323"/>
                  <a:gd name="T1" fmla="*/ 12 h 379"/>
                  <a:gd name="T2" fmla="*/ 9 w 323"/>
                  <a:gd name="T3" fmla="*/ 19 h 379"/>
                  <a:gd name="T4" fmla="*/ 3 w 323"/>
                  <a:gd name="T5" fmla="*/ 28 h 379"/>
                  <a:gd name="T6" fmla="*/ 0 w 323"/>
                  <a:gd name="T7" fmla="*/ 38 h 379"/>
                  <a:gd name="T8" fmla="*/ 1 w 323"/>
                  <a:gd name="T9" fmla="*/ 44 h 379"/>
                  <a:gd name="T10" fmla="*/ 2 w 323"/>
                  <a:gd name="T11" fmla="*/ 47 h 379"/>
                  <a:gd name="T12" fmla="*/ 3 w 323"/>
                  <a:gd name="T13" fmla="*/ 50 h 379"/>
                  <a:gd name="T14" fmla="*/ 6 w 323"/>
                  <a:gd name="T15" fmla="*/ 52 h 379"/>
                  <a:gd name="T16" fmla="*/ 9 w 323"/>
                  <a:gd name="T17" fmla="*/ 54 h 379"/>
                  <a:gd name="T18" fmla="*/ 14 w 323"/>
                  <a:gd name="T19" fmla="*/ 57 h 379"/>
                  <a:gd name="T20" fmla="*/ 20 w 323"/>
                  <a:gd name="T21" fmla="*/ 58 h 379"/>
                  <a:gd name="T22" fmla="*/ 25 w 323"/>
                  <a:gd name="T23" fmla="*/ 60 h 379"/>
                  <a:gd name="T24" fmla="*/ 31 w 323"/>
                  <a:gd name="T25" fmla="*/ 61 h 379"/>
                  <a:gd name="T26" fmla="*/ 36 w 323"/>
                  <a:gd name="T27" fmla="*/ 62 h 379"/>
                  <a:gd name="T28" fmla="*/ 42 w 323"/>
                  <a:gd name="T29" fmla="*/ 62 h 379"/>
                  <a:gd name="T30" fmla="*/ 48 w 323"/>
                  <a:gd name="T31" fmla="*/ 63 h 379"/>
                  <a:gd name="T32" fmla="*/ 51 w 323"/>
                  <a:gd name="T33" fmla="*/ 63 h 379"/>
                  <a:gd name="T34" fmla="*/ 53 w 323"/>
                  <a:gd name="T35" fmla="*/ 62 h 379"/>
                  <a:gd name="T36" fmla="*/ 53 w 323"/>
                  <a:gd name="T37" fmla="*/ 60 h 379"/>
                  <a:gd name="T38" fmla="*/ 52 w 323"/>
                  <a:gd name="T39" fmla="*/ 59 h 379"/>
                  <a:gd name="T40" fmla="*/ 48 w 323"/>
                  <a:gd name="T41" fmla="*/ 58 h 379"/>
                  <a:gd name="T42" fmla="*/ 43 w 323"/>
                  <a:gd name="T43" fmla="*/ 58 h 379"/>
                  <a:gd name="T44" fmla="*/ 38 w 323"/>
                  <a:gd name="T45" fmla="*/ 58 h 379"/>
                  <a:gd name="T46" fmla="*/ 33 w 323"/>
                  <a:gd name="T47" fmla="*/ 57 h 379"/>
                  <a:gd name="T48" fmla="*/ 28 w 323"/>
                  <a:gd name="T49" fmla="*/ 56 h 379"/>
                  <a:gd name="T50" fmla="*/ 22 w 323"/>
                  <a:gd name="T51" fmla="*/ 55 h 379"/>
                  <a:gd name="T52" fmla="*/ 17 w 323"/>
                  <a:gd name="T53" fmla="*/ 53 h 379"/>
                  <a:gd name="T54" fmla="*/ 12 w 323"/>
                  <a:gd name="T55" fmla="*/ 51 h 379"/>
                  <a:gd name="T56" fmla="*/ 8 w 323"/>
                  <a:gd name="T57" fmla="*/ 48 h 379"/>
                  <a:gd name="T58" fmla="*/ 6 w 323"/>
                  <a:gd name="T59" fmla="*/ 45 h 379"/>
                  <a:gd name="T60" fmla="*/ 5 w 323"/>
                  <a:gd name="T61" fmla="*/ 40 h 379"/>
                  <a:gd name="T62" fmla="*/ 6 w 323"/>
                  <a:gd name="T63" fmla="*/ 33 h 379"/>
                  <a:gd name="T64" fmla="*/ 8 w 323"/>
                  <a:gd name="T65" fmla="*/ 27 h 379"/>
                  <a:gd name="T66" fmla="*/ 11 w 323"/>
                  <a:gd name="T67" fmla="*/ 23 h 379"/>
                  <a:gd name="T68" fmla="*/ 15 w 323"/>
                  <a:gd name="T69" fmla="*/ 18 h 379"/>
                  <a:gd name="T70" fmla="*/ 19 w 323"/>
                  <a:gd name="T71" fmla="*/ 15 h 379"/>
                  <a:gd name="T72" fmla="*/ 24 w 323"/>
                  <a:gd name="T73" fmla="*/ 11 h 379"/>
                  <a:gd name="T74" fmla="*/ 30 w 323"/>
                  <a:gd name="T75" fmla="*/ 7 h 379"/>
                  <a:gd name="T76" fmla="*/ 36 w 323"/>
                  <a:gd name="T77" fmla="*/ 4 h 379"/>
                  <a:gd name="T78" fmla="*/ 42 w 323"/>
                  <a:gd name="T79" fmla="*/ 1 h 379"/>
                  <a:gd name="T80" fmla="*/ 42 w 323"/>
                  <a:gd name="T81" fmla="*/ 0 h 379"/>
                  <a:gd name="T82" fmla="*/ 36 w 323"/>
                  <a:gd name="T83" fmla="*/ 1 h 379"/>
                  <a:gd name="T84" fmla="*/ 30 w 323"/>
                  <a:gd name="T85" fmla="*/ 3 h 379"/>
                  <a:gd name="T86" fmla="*/ 23 w 323"/>
                  <a:gd name="T87" fmla="*/ 6 h 37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3"/>
                  <a:gd name="T133" fmla="*/ 0 h 379"/>
                  <a:gd name="T134" fmla="*/ 323 w 323"/>
                  <a:gd name="T135" fmla="*/ 379 h 37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3" h="379">
                    <a:moveTo>
                      <a:pt x="126" y="50"/>
                    </a:moveTo>
                    <a:lnTo>
                      <a:pt x="101" y="70"/>
                    </a:lnTo>
                    <a:lnTo>
                      <a:pt x="76" y="92"/>
                    </a:lnTo>
                    <a:lnTo>
                      <a:pt x="54" y="115"/>
                    </a:lnTo>
                    <a:lnTo>
                      <a:pt x="34" y="140"/>
                    </a:lnTo>
                    <a:lnTo>
                      <a:pt x="18" y="167"/>
                    </a:lnTo>
                    <a:lnTo>
                      <a:pt x="6" y="196"/>
                    </a:lnTo>
                    <a:lnTo>
                      <a:pt x="0" y="227"/>
                    </a:lnTo>
                    <a:lnTo>
                      <a:pt x="1" y="259"/>
                    </a:lnTo>
                    <a:lnTo>
                      <a:pt x="4" y="267"/>
                    </a:lnTo>
                    <a:lnTo>
                      <a:pt x="7" y="277"/>
                    </a:lnTo>
                    <a:lnTo>
                      <a:pt x="11" y="283"/>
                    </a:lnTo>
                    <a:lnTo>
                      <a:pt x="15" y="291"/>
                    </a:lnTo>
                    <a:lnTo>
                      <a:pt x="21" y="298"/>
                    </a:lnTo>
                    <a:lnTo>
                      <a:pt x="27" y="305"/>
                    </a:lnTo>
                    <a:lnTo>
                      <a:pt x="34" y="311"/>
                    </a:lnTo>
                    <a:lnTo>
                      <a:pt x="41" y="316"/>
                    </a:lnTo>
                    <a:lnTo>
                      <a:pt x="57" y="325"/>
                    </a:lnTo>
                    <a:lnTo>
                      <a:pt x="72" y="333"/>
                    </a:lnTo>
                    <a:lnTo>
                      <a:pt x="87" y="340"/>
                    </a:lnTo>
                    <a:lnTo>
                      <a:pt x="103" y="345"/>
                    </a:lnTo>
                    <a:lnTo>
                      <a:pt x="120" y="351"/>
                    </a:lnTo>
                    <a:lnTo>
                      <a:pt x="136" y="356"/>
                    </a:lnTo>
                    <a:lnTo>
                      <a:pt x="153" y="360"/>
                    </a:lnTo>
                    <a:lnTo>
                      <a:pt x="169" y="364"/>
                    </a:lnTo>
                    <a:lnTo>
                      <a:pt x="187" y="367"/>
                    </a:lnTo>
                    <a:lnTo>
                      <a:pt x="204" y="370"/>
                    </a:lnTo>
                    <a:lnTo>
                      <a:pt x="221" y="372"/>
                    </a:lnTo>
                    <a:lnTo>
                      <a:pt x="238" y="374"/>
                    </a:lnTo>
                    <a:lnTo>
                      <a:pt x="256" y="375"/>
                    </a:lnTo>
                    <a:lnTo>
                      <a:pt x="273" y="376"/>
                    </a:lnTo>
                    <a:lnTo>
                      <a:pt x="290" y="378"/>
                    </a:lnTo>
                    <a:lnTo>
                      <a:pt x="307" y="379"/>
                    </a:lnTo>
                    <a:lnTo>
                      <a:pt x="312" y="379"/>
                    </a:lnTo>
                    <a:lnTo>
                      <a:pt x="317" y="375"/>
                    </a:lnTo>
                    <a:lnTo>
                      <a:pt x="320" y="372"/>
                    </a:lnTo>
                    <a:lnTo>
                      <a:pt x="323" y="366"/>
                    </a:lnTo>
                    <a:lnTo>
                      <a:pt x="323" y="360"/>
                    </a:lnTo>
                    <a:lnTo>
                      <a:pt x="320" y="356"/>
                    </a:lnTo>
                    <a:lnTo>
                      <a:pt x="316" y="352"/>
                    </a:lnTo>
                    <a:lnTo>
                      <a:pt x="311" y="351"/>
                    </a:lnTo>
                    <a:lnTo>
                      <a:pt x="295" y="351"/>
                    </a:lnTo>
                    <a:lnTo>
                      <a:pt x="279" y="351"/>
                    </a:lnTo>
                    <a:lnTo>
                      <a:pt x="263" y="350"/>
                    </a:lnTo>
                    <a:lnTo>
                      <a:pt x="248" y="349"/>
                    </a:lnTo>
                    <a:lnTo>
                      <a:pt x="231" y="348"/>
                    </a:lnTo>
                    <a:lnTo>
                      <a:pt x="215" y="345"/>
                    </a:lnTo>
                    <a:lnTo>
                      <a:pt x="200" y="343"/>
                    </a:lnTo>
                    <a:lnTo>
                      <a:pt x="183" y="341"/>
                    </a:lnTo>
                    <a:lnTo>
                      <a:pt x="168" y="337"/>
                    </a:lnTo>
                    <a:lnTo>
                      <a:pt x="151" y="334"/>
                    </a:lnTo>
                    <a:lnTo>
                      <a:pt x="136" y="329"/>
                    </a:lnTo>
                    <a:lnTo>
                      <a:pt x="121" y="325"/>
                    </a:lnTo>
                    <a:lnTo>
                      <a:pt x="106" y="320"/>
                    </a:lnTo>
                    <a:lnTo>
                      <a:pt x="92" y="313"/>
                    </a:lnTo>
                    <a:lnTo>
                      <a:pt x="76" y="306"/>
                    </a:lnTo>
                    <a:lnTo>
                      <a:pt x="62" y="300"/>
                    </a:lnTo>
                    <a:lnTo>
                      <a:pt x="51" y="291"/>
                    </a:lnTo>
                    <a:lnTo>
                      <a:pt x="41" y="280"/>
                    </a:lnTo>
                    <a:lnTo>
                      <a:pt x="35" y="269"/>
                    </a:lnTo>
                    <a:lnTo>
                      <a:pt x="31" y="255"/>
                    </a:lnTo>
                    <a:lnTo>
                      <a:pt x="31" y="239"/>
                    </a:lnTo>
                    <a:lnTo>
                      <a:pt x="33" y="218"/>
                    </a:lnTo>
                    <a:lnTo>
                      <a:pt x="38" y="197"/>
                    </a:lnTo>
                    <a:lnTo>
                      <a:pt x="42" y="182"/>
                    </a:lnTo>
                    <a:lnTo>
                      <a:pt x="51" y="165"/>
                    </a:lnTo>
                    <a:lnTo>
                      <a:pt x="60" y="150"/>
                    </a:lnTo>
                    <a:lnTo>
                      <a:pt x="68" y="136"/>
                    </a:lnTo>
                    <a:lnTo>
                      <a:pt x="79" y="124"/>
                    </a:lnTo>
                    <a:lnTo>
                      <a:pt x="89" y="111"/>
                    </a:lnTo>
                    <a:lnTo>
                      <a:pt x="101" y="100"/>
                    </a:lnTo>
                    <a:lnTo>
                      <a:pt x="114" y="88"/>
                    </a:lnTo>
                    <a:lnTo>
                      <a:pt x="129" y="76"/>
                    </a:lnTo>
                    <a:lnTo>
                      <a:pt x="144" y="64"/>
                    </a:lnTo>
                    <a:lnTo>
                      <a:pt x="162" y="53"/>
                    </a:lnTo>
                    <a:lnTo>
                      <a:pt x="181" y="41"/>
                    </a:lnTo>
                    <a:lnTo>
                      <a:pt x="201" y="31"/>
                    </a:lnTo>
                    <a:lnTo>
                      <a:pt x="219" y="22"/>
                    </a:lnTo>
                    <a:lnTo>
                      <a:pt x="237" y="14"/>
                    </a:lnTo>
                    <a:lnTo>
                      <a:pt x="253" y="7"/>
                    </a:lnTo>
                    <a:lnTo>
                      <a:pt x="268" y="1"/>
                    </a:lnTo>
                    <a:lnTo>
                      <a:pt x="255" y="0"/>
                    </a:lnTo>
                    <a:lnTo>
                      <a:pt x="238" y="1"/>
                    </a:lnTo>
                    <a:lnTo>
                      <a:pt x="221" y="5"/>
                    </a:lnTo>
                    <a:lnTo>
                      <a:pt x="201" y="11"/>
                    </a:lnTo>
                    <a:lnTo>
                      <a:pt x="181" y="19"/>
                    </a:lnTo>
                    <a:lnTo>
                      <a:pt x="161" y="28"/>
                    </a:lnTo>
                    <a:lnTo>
                      <a:pt x="142" y="39"/>
                    </a:lnTo>
                    <a:lnTo>
                      <a:pt x="126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81" name="Freeform 1768"/>
              <p:cNvSpPr>
                <a:spLocks/>
              </p:cNvSpPr>
              <p:nvPr/>
            </p:nvSpPr>
            <p:spPr bwMode="auto">
              <a:xfrm>
                <a:off x="2650" y="2695"/>
                <a:ext cx="47" cy="42"/>
              </a:xfrm>
              <a:custGeom>
                <a:avLst/>
                <a:gdLst>
                  <a:gd name="T0" fmla="*/ 39 w 282"/>
                  <a:gd name="T1" fmla="*/ 13 h 253"/>
                  <a:gd name="T2" fmla="*/ 41 w 282"/>
                  <a:gd name="T3" fmla="*/ 15 h 253"/>
                  <a:gd name="T4" fmla="*/ 42 w 282"/>
                  <a:gd name="T5" fmla="*/ 18 h 253"/>
                  <a:gd name="T6" fmla="*/ 43 w 282"/>
                  <a:gd name="T7" fmla="*/ 21 h 253"/>
                  <a:gd name="T8" fmla="*/ 43 w 282"/>
                  <a:gd name="T9" fmla="*/ 24 h 253"/>
                  <a:gd name="T10" fmla="*/ 43 w 282"/>
                  <a:gd name="T11" fmla="*/ 26 h 253"/>
                  <a:gd name="T12" fmla="*/ 42 w 282"/>
                  <a:gd name="T13" fmla="*/ 28 h 253"/>
                  <a:gd name="T14" fmla="*/ 41 w 282"/>
                  <a:gd name="T15" fmla="*/ 31 h 253"/>
                  <a:gd name="T16" fmla="*/ 39 w 282"/>
                  <a:gd name="T17" fmla="*/ 32 h 253"/>
                  <a:gd name="T18" fmla="*/ 37 w 282"/>
                  <a:gd name="T19" fmla="*/ 34 h 253"/>
                  <a:gd name="T20" fmla="*/ 36 w 282"/>
                  <a:gd name="T21" fmla="*/ 36 h 253"/>
                  <a:gd name="T22" fmla="*/ 34 w 282"/>
                  <a:gd name="T23" fmla="*/ 37 h 253"/>
                  <a:gd name="T24" fmla="*/ 32 w 282"/>
                  <a:gd name="T25" fmla="*/ 39 h 253"/>
                  <a:gd name="T26" fmla="*/ 32 w 282"/>
                  <a:gd name="T27" fmla="*/ 40 h 253"/>
                  <a:gd name="T28" fmla="*/ 32 w 282"/>
                  <a:gd name="T29" fmla="*/ 40 h 253"/>
                  <a:gd name="T30" fmla="*/ 32 w 282"/>
                  <a:gd name="T31" fmla="*/ 41 h 253"/>
                  <a:gd name="T32" fmla="*/ 32 w 282"/>
                  <a:gd name="T33" fmla="*/ 41 h 253"/>
                  <a:gd name="T34" fmla="*/ 33 w 282"/>
                  <a:gd name="T35" fmla="*/ 42 h 253"/>
                  <a:gd name="T36" fmla="*/ 33 w 282"/>
                  <a:gd name="T37" fmla="*/ 42 h 253"/>
                  <a:gd name="T38" fmla="*/ 34 w 282"/>
                  <a:gd name="T39" fmla="*/ 42 h 253"/>
                  <a:gd name="T40" fmla="*/ 35 w 282"/>
                  <a:gd name="T41" fmla="*/ 41 h 253"/>
                  <a:gd name="T42" fmla="*/ 39 w 282"/>
                  <a:gd name="T43" fmla="*/ 39 h 253"/>
                  <a:gd name="T44" fmla="*/ 42 w 282"/>
                  <a:gd name="T45" fmla="*/ 36 h 253"/>
                  <a:gd name="T46" fmla="*/ 45 w 282"/>
                  <a:gd name="T47" fmla="*/ 32 h 253"/>
                  <a:gd name="T48" fmla="*/ 46 w 282"/>
                  <a:gd name="T49" fmla="*/ 28 h 253"/>
                  <a:gd name="T50" fmla="*/ 47 w 282"/>
                  <a:gd name="T51" fmla="*/ 23 h 253"/>
                  <a:gd name="T52" fmla="*/ 47 w 282"/>
                  <a:gd name="T53" fmla="*/ 19 h 253"/>
                  <a:gd name="T54" fmla="*/ 45 w 282"/>
                  <a:gd name="T55" fmla="*/ 15 h 253"/>
                  <a:gd name="T56" fmla="*/ 42 w 282"/>
                  <a:gd name="T57" fmla="*/ 12 h 253"/>
                  <a:gd name="T58" fmla="*/ 39 w 282"/>
                  <a:gd name="T59" fmla="*/ 10 h 253"/>
                  <a:gd name="T60" fmla="*/ 37 w 282"/>
                  <a:gd name="T61" fmla="*/ 8 h 253"/>
                  <a:gd name="T62" fmla="*/ 34 w 282"/>
                  <a:gd name="T63" fmla="*/ 6 h 253"/>
                  <a:gd name="T64" fmla="*/ 30 w 282"/>
                  <a:gd name="T65" fmla="*/ 5 h 253"/>
                  <a:gd name="T66" fmla="*/ 27 w 282"/>
                  <a:gd name="T67" fmla="*/ 4 h 253"/>
                  <a:gd name="T68" fmla="*/ 24 w 282"/>
                  <a:gd name="T69" fmla="*/ 3 h 253"/>
                  <a:gd name="T70" fmla="*/ 20 w 282"/>
                  <a:gd name="T71" fmla="*/ 2 h 253"/>
                  <a:gd name="T72" fmla="*/ 17 w 282"/>
                  <a:gd name="T73" fmla="*/ 1 h 253"/>
                  <a:gd name="T74" fmla="*/ 14 w 282"/>
                  <a:gd name="T75" fmla="*/ 1 h 253"/>
                  <a:gd name="T76" fmla="*/ 10 w 282"/>
                  <a:gd name="T77" fmla="*/ 0 h 253"/>
                  <a:gd name="T78" fmla="*/ 8 w 282"/>
                  <a:gd name="T79" fmla="*/ 0 h 253"/>
                  <a:gd name="T80" fmla="*/ 5 w 282"/>
                  <a:gd name="T81" fmla="*/ 0 h 253"/>
                  <a:gd name="T82" fmla="*/ 3 w 282"/>
                  <a:gd name="T83" fmla="*/ 0 h 253"/>
                  <a:gd name="T84" fmla="*/ 2 w 282"/>
                  <a:gd name="T85" fmla="*/ 0 h 253"/>
                  <a:gd name="T86" fmla="*/ 1 w 282"/>
                  <a:gd name="T87" fmla="*/ 1 h 253"/>
                  <a:gd name="T88" fmla="*/ 0 w 282"/>
                  <a:gd name="T89" fmla="*/ 1 h 253"/>
                  <a:gd name="T90" fmla="*/ 2 w 282"/>
                  <a:gd name="T91" fmla="*/ 1 h 253"/>
                  <a:gd name="T92" fmla="*/ 4 w 282"/>
                  <a:gd name="T93" fmla="*/ 1 h 253"/>
                  <a:gd name="T94" fmla="*/ 6 w 282"/>
                  <a:gd name="T95" fmla="*/ 2 h 253"/>
                  <a:gd name="T96" fmla="*/ 9 w 282"/>
                  <a:gd name="T97" fmla="*/ 2 h 253"/>
                  <a:gd name="T98" fmla="*/ 11 w 282"/>
                  <a:gd name="T99" fmla="*/ 3 h 253"/>
                  <a:gd name="T100" fmla="*/ 14 w 282"/>
                  <a:gd name="T101" fmla="*/ 3 h 253"/>
                  <a:gd name="T102" fmla="*/ 16 w 282"/>
                  <a:gd name="T103" fmla="*/ 4 h 253"/>
                  <a:gd name="T104" fmla="*/ 19 w 282"/>
                  <a:gd name="T105" fmla="*/ 4 h 253"/>
                  <a:gd name="T106" fmla="*/ 22 w 282"/>
                  <a:gd name="T107" fmla="*/ 5 h 253"/>
                  <a:gd name="T108" fmla="*/ 24 w 282"/>
                  <a:gd name="T109" fmla="*/ 6 h 253"/>
                  <a:gd name="T110" fmla="*/ 27 w 282"/>
                  <a:gd name="T111" fmla="*/ 7 h 253"/>
                  <a:gd name="T112" fmla="*/ 29 w 282"/>
                  <a:gd name="T113" fmla="*/ 8 h 253"/>
                  <a:gd name="T114" fmla="*/ 32 w 282"/>
                  <a:gd name="T115" fmla="*/ 9 h 253"/>
                  <a:gd name="T116" fmla="*/ 35 w 282"/>
                  <a:gd name="T117" fmla="*/ 10 h 253"/>
                  <a:gd name="T118" fmla="*/ 37 w 282"/>
                  <a:gd name="T119" fmla="*/ 11 h 253"/>
                  <a:gd name="T120" fmla="*/ 39 w 282"/>
                  <a:gd name="T121" fmla="*/ 13 h 25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2"/>
                  <a:gd name="T184" fmla="*/ 0 h 253"/>
                  <a:gd name="T185" fmla="*/ 282 w 282"/>
                  <a:gd name="T186" fmla="*/ 253 h 253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2" h="253">
                    <a:moveTo>
                      <a:pt x="235" y="78"/>
                    </a:moveTo>
                    <a:lnTo>
                      <a:pt x="248" y="92"/>
                    </a:lnTo>
                    <a:lnTo>
                      <a:pt x="255" y="108"/>
                    </a:lnTo>
                    <a:lnTo>
                      <a:pt x="259" y="125"/>
                    </a:lnTo>
                    <a:lnTo>
                      <a:pt x="259" y="144"/>
                    </a:lnTo>
                    <a:lnTo>
                      <a:pt x="257" y="159"/>
                    </a:lnTo>
                    <a:lnTo>
                      <a:pt x="252" y="171"/>
                    </a:lnTo>
                    <a:lnTo>
                      <a:pt x="244" y="184"/>
                    </a:lnTo>
                    <a:lnTo>
                      <a:pt x="236" y="194"/>
                    </a:lnTo>
                    <a:lnTo>
                      <a:pt x="225" y="206"/>
                    </a:lnTo>
                    <a:lnTo>
                      <a:pt x="215" y="215"/>
                    </a:lnTo>
                    <a:lnTo>
                      <a:pt x="204" y="225"/>
                    </a:lnTo>
                    <a:lnTo>
                      <a:pt x="194" y="236"/>
                    </a:lnTo>
                    <a:lnTo>
                      <a:pt x="191" y="239"/>
                    </a:lnTo>
                    <a:lnTo>
                      <a:pt x="190" y="242"/>
                    </a:lnTo>
                    <a:lnTo>
                      <a:pt x="191" y="246"/>
                    </a:lnTo>
                    <a:lnTo>
                      <a:pt x="194" y="249"/>
                    </a:lnTo>
                    <a:lnTo>
                      <a:pt x="197" y="252"/>
                    </a:lnTo>
                    <a:lnTo>
                      <a:pt x="201" y="253"/>
                    </a:lnTo>
                    <a:lnTo>
                      <a:pt x="205" y="252"/>
                    </a:lnTo>
                    <a:lnTo>
                      <a:pt x="209" y="249"/>
                    </a:lnTo>
                    <a:lnTo>
                      <a:pt x="232" y="234"/>
                    </a:lnTo>
                    <a:lnTo>
                      <a:pt x="251" y="215"/>
                    </a:lnTo>
                    <a:lnTo>
                      <a:pt x="267" y="192"/>
                    </a:lnTo>
                    <a:lnTo>
                      <a:pt x="278" y="168"/>
                    </a:lnTo>
                    <a:lnTo>
                      <a:pt x="282" y="141"/>
                    </a:lnTo>
                    <a:lnTo>
                      <a:pt x="279" y="116"/>
                    </a:lnTo>
                    <a:lnTo>
                      <a:pt x="270" y="92"/>
                    </a:lnTo>
                    <a:lnTo>
                      <a:pt x="251" y="70"/>
                    </a:lnTo>
                    <a:lnTo>
                      <a:pt x="237" y="59"/>
                    </a:lnTo>
                    <a:lnTo>
                      <a:pt x="221" y="48"/>
                    </a:lnTo>
                    <a:lnTo>
                      <a:pt x="202" y="39"/>
                    </a:lnTo>
                    <a:lnTo>
                      <a:pt x="183" y="31"/>
                    </a:lnTo>
                    <a:lnTo>
                      <a:pt x="163" y="24"/>
                    </a:lnTo>
                    <a:lnTo>
                      <a:pt x="142" y="18"/>
                    </a:lnTo>
                    <a:lnTo>
                      <a:pt x="122" y="13"/>
                    </a:lnTo>
                    <a:lnTo>
                      <a:pt x="101" y="8"/>
                    </a:lnTo>
                    <a:lnTo>
                      <a:pt x="82" y="5"/>
                    </a:lnTo>
                    <a:lnTo>
                      <a:pt x="63" y="2"/>
                    </a:lnTo>
                    <a:lnTo>
                      <a:pt x="47" y="0"/>
                    </a:lnTo>
                    <a:lnTo>
                      <a:pt x="32" y="0"/>
                    </a:lnTo>
                    <a:lnTo>
                      <a:pt x="19" y="0"/>
                    </a:lnTo>
                    <a:lnTo>
                      <a:pt x="10" y="1"/>
                    </a:lnTo>
                    <a:lnTo>
                      <a:pt x="4" y="4"/>
                    </a:lnTo>
                    <a:lnTo>
                      <a:pt x="0" y="6"/>
                    </a:lnTo>
                    <a:lnTo>
                      <a:pt x="12" y="8"/>
                    </a:lnTo>
                    <a:lnTo>
                      <a:pt x="25" y="9"/>
                    </a:lnTo>
                    <a:lnTo>
                      <a:pt x="38" y="12"/>
                    </a:lnTo>
                    <a:lnTo>
                      <a:pt x="52" y="14"/>
                    </a:lnTo>
                    <a:lnTo>
                      <a:pt x="67" y="16"/>
                    </a:lnTo>
                    <a:lnTo>
                      <a:pt x="82" y="18"/>
                    </a:lnTo>
                    <a:lnTo>
                      <a:pt x="97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5"/>
                    </a:lnTo>
                    <a:lnTo>
                      <a:pt x="162" y="40"/>
                    </a:lnTo>
                    <a:lnTo>
                      <a:pt x="177" y="46"/>
                    </a:lnTo>
                    <a:lnTo>
                      <a:pt x="192" y="53"/>
                    </a:lnTo>
                    <a:lnTo>
                      <a:pt x="208" y="60"/>
                    </a:lnTo>
                    <a:lnTo>
                      <a:pt x="222" y="69"/>
                    </a:lnTo>
                    <a:lnTo>
                      <a:pt x="235" y="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82" name="Freeform 1769"/>
              <p:cNvSpPr>
                <a:spLocks/>
              </p:cNvSpPr>
              <p:nvPr/>
            </p:nvSpPr>
            <p:spPr bwMode="auto">
              <a:xfrm>
                <a:off x="2556" y="2718"/>
                <a:ext cx="19" cy="39"/>
              </a:xfrm>
              <a:custGeom>
                <a:avLst/>
                <a:gdLst>
                  <a:gd name="T0" fmla="*/ 0 w 115"/>
                  <a:gd name="T1" fmla="*/ 21 h 236"/>
                  <a:gd name="T2" fmla="*/ 0 w 115"/>
                  <a:gd name="T3" fmla="*/ 24 h 236"/>
                  <a:gd name="T4" fmla="*/ 1 w 115"/>
                  <a:gd name="T5" fmla="*/ 27 h 236"/>
                  <a:gd name="T6" fmla="*/ 2 w 115"/>
                  <a:gd name="T7" fmla="*/ 30 h 236"/>
                  <a:gd name="T8" fmla="*/ 4 w 115"/>
                  <a:gd name="T9" fmla="*/ 33 h 236"/>
                  <a:gd name="T10" fmla="*/ 6 w 115"/>
                  <a:gd name="T11" fmla="*/ 35 h 236"/>
                  <a:gd name="T12" fmla="*/ 9 w 115"/>
                  <a:gd name="T13" fmla="*/ 37 h 236"/>
                  <a:gd name="T14" fmla="*/ 12 w 115"/>
                  <a:gd name="T15" fmla="*/ 38 h 236"/>
                  <a:gd name="T16" fmla="*/ 15 w 115"/>
                  <a:gd name="T17" fmla="*/ 39 h 236"/>
                  <a:gd name="T18" fmla="*/ 16 w 115"/>
                  <a:gd name="T19" fmla="*/ 39 h 236"/>
                  <a:gd name="T20" fmla="*/ 17 w 115"/>
                  <a:gd name="T21" fmla="*/ 39 h 236"/>
                  <a:gd name="T22" fmla="*/ 18 w 115"/>
                  <a:gd name="T23" fmla="*/ 38 h 236"/>
                  <a:gd name="T24" fmla="*/ 18 w 115"/>
                  <a:gd name="T25" fmla="*/ 37 h 236"/>
                  <a:gd name="T26" fmla="*/ 18 w 115"/>
                  <a:gd name="T27" fmla="*/ 36 h 236"/>
                  <a:gd name="T28" fmla="*/ 18 w 115"/>
                  <a:gd name="T29" fmla="*/ 36 h 236"/>
                  <a:gd name="T30" fmla="*/ 18 w 115"/>
                  <a:gd name="T31" fmla="*/ 35 h 236"/>
                  <a:gd name="T32" fmla="*/ 17 w 115"/>
                  <a:gd name="T33" fmla="*/ 34 h 236"/>
                  <a:gd name="T34" fmla="*/ 14 w 115"/>
                  <a:gd name="T35" fmla="*/ 33 h 236"/>
                  <a:gd name="T36" fmla="*/ 11 w 115"/>
                  <a:gd name="T37" fmla="*/ 32 h 236"/>
                  <a:gd name="T38" fmla="*/ 8 w 115"/>
                  <a:gd name="T39" fmla="*/ 30 h 236"/>
                  <a:gd name="T40" fmla="*/ 7 w 115"/>
                  <a:gd name="T41" fmla="*/ 27 h 236"/>
                  <a:gd name="T42" fmla="*/ 5 w 115"/>
                  <a:gd name="T43" fmla="*/ 24 h 236"/>
                  <a:gd name="T44" fmla="*/ 5 w 115"/>
                  <a:gd name="T45" fmla="*/ 21 h 236"/>
                  <a:gd name="T46" fmla="*/ 5 w 115"/>
                  <a:gd name="T47" fmla="*/ 18 h 236"/>
                  <a:gd name="T48" fmla="*/ 6 w 115"/>
                  <a:gd name="T49" fmla="*/ 15 h 236"/>
                  <a:gd name="T50" fmla="*/ 7 w 115"/>
                  <a:gd name="T51" fmla="*/ 12 h 236"/>
                  <a:gd name="T52" fmla="*/ 9 w 115"/>
                  <a:gd name="T53" fmla="*/ 10 h 236"/>
                  <a:gd name="T54" fmla="*/ 12 w 115"/>
                  <a:gd name="T55" fmla="*/ 8 h 236"/>
                  <a:gd name="T56" fmla="*/ 14 w 115"/>
                  <a:gd name="T57" fmla="*/ 5 h 236"/>
                  <a:gd name="T58" fmla="*/ 16 w 115"/>
                  <a:gd name="T59" fmla="*/ 4 h 236"/>
                  <a:gd name="T60" fmla="*/ 18 w 115"/>
                  <a:gd name="T61" fmla="*/ 2 h 236"/>
                  <a:gd name="T62" fmla="*/ 19 w 115"/>
                  <a:gd name="T63" fmla="*/ 1 h 236"/>
                  <a:gd name="T64" fmla="*/ 19 w 115"/>
                  <a:gd name="T65" fmla="*/ 0 h 236"/>
                  <a:gd name="T66" fmla="*/ 17 w 115"/>
                  <a:gd name="T67" fmla="*/ 1 h 236"/>
                  <a:gd name="T68" fmla="*/ 14 w 115"/>
                  <a:gd name="T69" fmla="*/ 2 h 236"/>
                  <a:gd name="T70" fmla="*/ 11 w 115"/>
                  <a:gd name="T71" fmla="*/ 4 h 236"/>
                  <a:gd name="T72" fmla="*/ 8 w 115"/>
                  <a:gd name="T73" fmla="*/ 7 h 236"/>
                  <a:gd name="T74" fmla="*/ 5 w 115"/>
                  <a:gd name="T75" fmla="*/ 10 h 236"/>
                  <a:gd name="T76" fmla="*/ 3 w 115"/>
                  <a:gd name="T77" fmla="*/ 14 h 236"/>
                  <a:gd name="T78" fmla="*/ 1 w 115"/>
                  <a:gd name="T79" fmla="*/ 17 h 236"/>
                  <a:gd name="T80" fmla="*/ 0 w 115"/>
                  <a:gd name="T81" fmla="*/ 21 h 2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5"/>
                  <a:gd name="T124" fmla="*/ 0 h 236"/>
                  <a:gd name="T125" fmla="*/ 115 w 115"/>
                  <a:gd name="T126" fmla="*/ 236 h 2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5" h="236">
                    <a:moveTo>
                      <a:pt x="0" y="128"/>
                    </a:moveTo>
                    <a:lnTo>
                      <a:pt x="0" y="148"/>
                    </a:lnTo>
                    <a:lnTo>
                      <a:pt x="5" y="166"/>
                    </a:lnTo>
                    <a:lnTo>
                      <a:pt x="13" y="184"/>
                    </a:lnTo>
                    <a:lnTo>
                      <a:pt x="24" y="198"/>
                    </a:lnTo>
                    <a:lnTo>
                      <a:pt x="39" y="211"/>
                    </a:lnTo>
                    <a:lnTo>
                      <a:pt x="55" y="223"/>
                    </a:lnTo>
                    <a:lnTo>
                      <a:pt x="74" y="231"/>
                    </a:lnTo>
                    <a:lnTo>
                      <a:pt x="92" y="235"/>
                    </a:lnTo>
                    <a:lnTo>
                      <a:pt x="98" y="236"/>
                    </a:lnTo>
                    <a:lnTo>
                      <a:pt x="104" y="234"/>
                    </a:lnTo>
                    <a:lnTo>
                      <a:pt x="109" y="231"/>
                    </a:lnTo>
                    <a:lnTo>
                      <a:pt x="111" y="226"/>
                    </a:lnTo>
                    <a:lnTo>
                      <a:pt x="111" y="220"/>
                    </a:lnTo>
                    <a:lnTo>
                      <a:pt x="110" y="215"/>
                    </a:lnTo>
                    <a:lnTo>
                      <a:pt x="107" y="210"/>
                    </a:lnTo>
                    <a:lnTo>
                      <a:pt x="101" y="208"/>
                    </a:lnTo>
                    <a:lnTo>
                      <a:pt x="82" y="201"/>
                    </a:lnTo>
                    <a:lnTo>
                      <a:pt x="64" y="192"/>
                    </a:lnTo>
                    <a:lnTo>
                      <a:pt x="50" y="179"/>
                    </a:lnTo>
                    <a:lnTo>
                      <a:pt x="40" y="165"/>
                    </a:lnTo>
                    <a:lnTo>
                      <a:pt x="33" y="148"/>
                    </a:lnTo>
                    <a:lnTo>
                      <a:pt x="29" y="130"/>
                    </a:lnTo>
                    <a:lnTo>
                      <a:pt x="29" y="110"/>
                    </a:lnTo>
                    <a:lnTo>
                      <a:pt x="35" y="89"/>
                    </a:lnTo>
                    <a:lnTo>
                      <a:pt x="43" y="74"/>
                    </a:lnTo>
                    <a:lnTo>
                      <a:pt x="56" y="60"/>
                    </a:lnTo>
                    <a:lnTo>
                      <a:pt x="70" y="46"/>
                    </a:lnTo>
                    <a:lnTo>
                      <a:pt x="85" y="33"/>
                    </a:lnTo>
                    <a:lnTo>
                      <a:pt x="98" y="23"/>
                    </a:lnTo>
                    <a:lnTo>
                      <a:pt x="109" y="12"/>
                    </a:lnTo>
                    <a:lnTo>
                      <a:pt x="115" y="6"/>
                    </a:lnTo>
                    <a:lnTo>
                      <a:pt x="115" y="0"/>
                    </a:lnTo>
                    <a:lnTo>
                      <a:pt x="102" y="4"/>
                    </a:lnTo>
                    <a:lnTo>
                      <a:pt x="85" y="12"/>
                    </a:lnTo>
                    <a:lnTo>
                      <a:pt x="68" y="26"/>
                    </a:lnTo>
                    <a:lnTo>
                      <a:pt x="49" y="42"/>
                    </a:lnTo>
                    <a:lnTo>
                      <a:pt x="32" y="61"/>
                    </a:lnTo>
                    <a:lnTo>
                      <a:pt x="17" y="82"/>
                    </a:lnTo>
                    <a:lnTo>
                      <a:pt x="6" y="105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83" name="Freeform 1770"/>
              <p:cNvSpPr>
                <a:spLocks/>
              </p:cNvSpPr>
              <p:nvPr/>
            </p:nvSpPr>
            <p:spPr bwMode="auto">
              <a:xfrm>
                <a:off x="2689" y="2692"/>
                <a:ext cx="41" cy="52"/>
              </a:xfrm>
              <a:custGeom>
                <a:avLst/>
                <a:gdLst>
                  <a:gd name="T0" fmla="*/ 35 w 245"/>
                  <a:gd name="T1" fmla="*/ 21 h 310"/>
                  <a:gd name="T2" fmla="*/ 37 w 245"/>
                  <a:gd name="T3" fmla="*/ 24 h 310"/>
                  <a:gd name="T4" fmla="*/ 38 w 245"/>
                  <a:gd name="T5" fmla="*/ 28 h 310"/>
                  <a:gd name="T6" fmla="*/ 37 w 245"/>
                  <a:gd name="T7" fmla="*/ 31 h 310"/>
                  <a:gd name="T8" fmla="*/ 35 w 245"/>
                  <a:gd name="T9" fmla="*/ 35 h 310"/>
                  <a:gd name="T10" fmla="*/ 31 w 245"/>
                  <a:gd name="T11" fmla="*/ 38 h 310"/>
                  <a:gd name="T12" fmla="*/ 28 w 245"/>
                  <a:gd name="T13" fmla="*/ 41 h 310"/>
                  <a:gd name="T14" fmla="*/ 24 w 245"/>
                  <a:gd name="T15" fmla="*/ 44 h 310"/>
                  <a:gd name="T16" fmla="*/ 21 w 245"/>
                  <a:gd name="T17" fmla="*/ 47 h 310"/>
                  <a:gd name="T18" fmla="*/ 21 w 245"/>
                  <a:gd name="T19" fmla="*/ 48 h 310"/>
                  <a:gd name="T20" fmla="*/ 20 w 245"/>
                  <a:gd name="T21" fmla="*/ 50 h 310"/>
                  <a:gd name="T22" fmla="*/ 20 w 245"/>
                  <a:gd name="T23" fmla="*/ 51 h 310"/>
                  <a:gd name="T24" fmla="*/ 22 w 245"/>
                  <a:gd name="T25" fmla="*/ 52 h 310"/>
                  <a:gd name="T26" fmla="*/ 23 w 245"/>
                  <a:gd name="T27" fmla="*/ 52 h 310"/>
                  <a:gd name="T28" fmla="*/ 26 w 245"/>
                  <a:gd name="T29" fmla="*/ 49 h 310"/>
                  <a:gd name="T30" fmla="*/ 30 w 245"/>
                  <a:gd name="T31" fmla="*/ 45 h 310"/>
                  <a:gd name="T32" fmla="*/ 35 w 245"/>
                  <a:gd name="T33" fmla="*/ 41 h 310"/>
                  <a:gd name="T34" fmla="*/ 38 w 245"/>
                  <a:gd name="T35" fmla="*/ 37 h 310"/>
                  <a:gd name="T36" fmla="*/ 41 w 245"/>
                  <a:gd name="T37" fmla="*/ 31 h 310"/>
                  <a:gd name="T38" fmla="*/ 41 w 245"/>
                  <a:gd name="T39" fmla="*/ 25 h 310"/>
                  <a:gd name="T40" fmla="*/ 38 w 245"/>
                  <a:gd name="T41" fmla="*/ 20 h 310"/>
                  <a:gd name="T42" fmla="*/ 34 w 245"/>
                  <a:gd name="T43" fmla="*/ 16 h 310"/>
                  <a:gd name="T44" fmla="*/ 29 w 245"/>
                  <a:gd name="T45" fmla="*/ 13 h 310"/>
                  <a:gd name="T46" fmla="*/ 25 w 245"/>
                  <a:gd name="T47" fmla="*/ 10 h 310"/>
                  <a:gd name="T48" fmla="*/ 20 w 245"/>
                  <a:gd name="T49" fmla="*/ 8 h 310"/>
                  <a:gd name="T50" fmla="*/ 16 w 245"/>
                  <a:gd name="T51" fmla="*/ 5 h 310"/>
                  <a:gd name="T52" fmla="*/ 11 w 245"/>
                  <a:gd name="T53" fmla="*/ 3 h 310"/>
                  <a:gd name="T54" fmla="*/ 7 w 245"/>
                  <a:gd name="T55" fmla="*/ 1 h 310"/>
                  <a:gd name="T56" fmla="*/ 3 w 245"/>
                  <a:gd name="T57" fmla="*/ 0 h 310"/>
                  <a:gd name="T58" fmla="*/ 1 w 245"/>
                  <a:gd name="T59" fmla="*/ 0 h 310"/>
                  <a:gd name="T60" fmla="*/ 2 w 245"/>
                  <a:gd name="T61" fmla="*/ 1 h 310"/>
                  <a:gd name="T62" fmla="*/ 6 w 245"/>
                  <a:gd name="T63" fmla="*/ 3 h 310"/>
                  <a:gd name="T64" fmla="*/ 10 w 245"/>
                  <a:gd name="T65" fmla="*/ 5 h 310"/>
                  <a:gd name="T66" fmla="*/ 14 w 245"/>
                  <a:gd name="T67" fmla="*/ 7 h 310"/>
                  <a:gd name="T68" fmla="*/ 19 w 245"/>
                  <a:gd name="T69" fmla="*/ 10 h 310"/>
                  <a:gd name="T70" fmla="*/ 23 w 245"/>
                  <a:gd name="T71" fmla="*/ 12 h 310"/>
                  <a:gd name="T72" fmla="*/ 28 w 245"/>
                  <a:gd name="T73" fmla="*/ 15 h 310"/>
                  <a:gd name="T74" fmla="*/ 31 w 245"/>
                  <a:gd name="T75" fmla="*/ 18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5"/>
                  <a:gd name="T115" fmla="*/ 0 h 310"/>
                  <a:gd name="T116" fmla="*/ 245 w 245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5" h="310">
                    <a:moveTo>
                      <a:pt x="200" y="116"/>
                    </a:moveTo>
                    <a:lnTo>
                      <a:pt x="208" y="124"/>
                    </a:lnTo>
                    <a:lnTo>
                      <a:pt x="214" y="133"/>
                    </a:lnTo>
                    <a:lnTo>
                      <a:pt x="220" y="144"/>
                    </a:lnTo>
                    <a:lnTo>
                      <a:pt x="223" y="154"/>
                    </a:lnTo>
                    <a:lnTo>
                      <a:pt x="226" y="164"/>
                    </a:lnTo>
                    <a:lnTo>
                      <a:pt x="224" y="176"/>
                    </a:lnTo>
                    <a:lnTo>
                      <a:pt x="222" y="187"/>
                    </a:lnTo>
                    <a:lnTo>
                      <a:pt x="216" y="198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9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2" y="264"/>
                    </a:lnTo>
                    <a:lnTo>
                      <a:pt x="132" y="275"/>
                    </a:lnTo>
                    <a:lnTo>
                      <a:pt x="128" y="278"/>
                    </a:lnTo>
                    <a:lnTo>
                      <a:pt x="126" y="283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2" y="306"/>
                    </a:lnTo>
                    <a:lnTo>
                      <a:pt x="126" y="309"/>
                    </a:lnTo>
                    <a:lnTo>
                      <a:pt x="131" y="310"/>
                    </a:lnTo>
                    <a:lnTo>
                      <a:pt x="135" y="310"/>
                    </a:lnTo>
                    <a:lnTo>
                      <a:pt x="139" y="309"/>
                    </a:lnTo>
                    <a:lnTo>
                      <a:pt x="142" y="306"/>
                    </a:lnTo>
                    <a:lnTo>
                      <a:pt x="154" y="292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20" y="233"/>
                    </a:lnTo>
                    <a:lnTo>
                      <a:pt x="230" y="219"/>
                    </a:lnTo>
                    <a:lnTo>
                      <a:pt x="238" y="204"/>
                    </a:lnTo>
                    <a:lnTo>
                      <a:pt x="244" y="186"/>
                    </a:lnTo>
                    <a:lnTo>
                      <a:pt x="245" y="169"/>
                    </a:lnTo>
                    <a:lnTo>
                      <a:pt x="243" y="152"/>
                    </a:lnTo>
                    <a:lnTo>
                      <a:pt x="237" y="134"/>
                    </a:lnTo>
                    <a:lnTo>
                      <a:pt x="228" y="119"/>
                    </a:lnTo>
                    <a:lnTo>
                      <a:pt x="217" y="105"/>
                    </a:lnTo>
                    <a:lnTo>
                      <a:pt x="203" y="93"/>
                    </a:lnTo>
                    <a:lnTo>
                      <a:pt x="188" y="83"/>
                    </a:lnTo>
                    <a:lnTo>
                      <a:pt x="176" y="76"/>
                    </a:lnTo>
                    <a:lnTo>
                      <a:pt x="163" y="69"/>
                    </a:lnTo>
                    <a:lnTo>
                      <a:pt x="151" y="61"/>
                    </a:lnTo>
                    <a:lnTo>
                      <a:pt x="136" y="54"/>
                    </a:lnTo>
                    <a:lnTo>
                      <a:pt x="122" y="46"/>
                    </a:lnTo>
                    <a:lnTo>
                      <a:pt x="107" y="39"/>
                    </a:lnTo>
                    <a:lnTo>
                      <a:pt x="93" y="31"/>
                    </a:lnTo>
                    <a:lnTo>
                      <a:pt x="79" y="24"/>
                    </a:lnTo>
                    <a:lnTo>
                      <a:pt x="66" y="18"/>
                    </a:lnTo>
                    <a:lnTo>
                      <a:pt x="53" y="13"/>
                    </a:lnTo>
                    <a:lnTo>
                      <a:pt x="40" y="8"/>
                    </a:lnTo>
                    <a:lnTo>
                      <a:pt x="30" y="5"/>
                    </a:lnTo>
                    <a:lnTo>
                      <a:pt x="20" y="1"/>
                    </a:lnTo>
                    <a:lnTo>
                      <a:pt x="12" y="0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11" y="8"/>
                    </a:lnTo>
                    <a:lnTo>
                      <a:pt x="23" y="14"/>
                    </a:lnTo>
                    <a:lnTo>
                      <a:pt x="36" y="20"/>
                    </a:lnTo>
                    <a:lnTo>
                      <a:pt x="47" y="25"/>
                    </a:lnTo>
                    <a:lnTo>
                      <a:pt x="60" y="31"/>
                    </a:lnTo>
                    <a:lnTo>
                      <a:pt x="73" y="37"/>
                    </a:lnTo>
                    <a:lnTo>
                      <a:pt x="86" y="44"/>
                    </a:lnTo>
                    <a:lnTo>
                      <a:pt x="99" y="51"/>
                    </a:lnTo>
                    <a:lnTo>
                      <a:pt x="113" y="57"/>
                    </a:lnTo>
                    <a:lnTo>
                      <a:pt x="126" y="64"/>
                    </a:lnTo>
                    <a:lnTo>
                      <a:pt x="139" y="71"/>
                    </a:lnTo>
                    <a:lnTo>
                      <a:pt x="152" y="79"/>
                    </a:lnTo>
                    <a:lnTo>
                      <a:pt x="165" y="88"/>
                    </a:lnTo>
                    <a:lnTo>
                      <a:pt x="176" y="96"/>
                    </a:lnTo>
                    <a:lnTo>
                      <a:pt x="188" y="106"/>
                    </a:lnTo>
                    <a:lnTo>
                      <a:pt x="200" y="1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13314" name="Object 1771"/>
            <p:cNvGraphicFramePr>
              <a:graphicFrameLocks noChangeAspect="1"/>
            </p:cNvGraphicFramePr>
            <p:nvPr/>
          </p:nvGraphicFramePr>
          <p:xfrm>
            <a:off x="3660" y="2006"/>
            <a:ext cx="207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8" name="Clip" r:id="rId13" imgW="1305000" imgH="1085760" progId="MS_ClipArt_Gallery.2">
                    <p:embed/>
                  </p:oleObj>
                </mc:Choice>
                <mc:Fallback>
                  <p:oleObj name="Clip" r:id="rId13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60" y="2006"/>
                          <a:ext cx="207" cy="1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58" name="Line 1772"/>
            <p:cNvSpPr>
              <a:spLocks noChangeShapeType="1"/>
            </p:cNvSpPr>
            <p:nvPr/>
          </p:nvSpPr>
          <p:spPr bwMode="auto">
            <a:xfrm>
              <a:off x="4050" y="1586"/>
              <a:ext cx="321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9" name="Line 1773"/>
            <p:cNvSpPr>
              <a:spLocks noChangeShapeType="1"/>
            </p:cNvSpPr>
            <p:nvPr/>
          </p:nvSpPr>
          <p:spPr bwMode="auto">
            <a:xfrm>
              <a:off x="3777" y="1478"/>
              <a:ext cx="96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0" name="Freeform 1774"/>
            <p:cNvSpPr>
              <a:spLocks/>
            </p:cNvSpPr>
            <p:nvPr/>
          </p:nvSpPr>
          <p:spPr bwMode="auto">
            <a:xfrm>
              <a:off x="3348" y="2742"/>
              <a:ext cx="1877" cy="917"/>
            </a:xfrm>
            <a:custGeom>
              <a:avLst/>
              <a:gdLst>
                <a:gd name="T0" fmla="*/ 889 w 1877"/>
                <a:gd name="T1" fmla="*/ 23 h 917"/>
                <a:gd name="T2" fmla="*/ 692 w 1877"/>
                <a:gd name="T3" fmla="*/ 109 h 917"/>
                <a:gd name="T4" fmla="*/ 415 w 1877"/>
                <a:gd name="T5" fmla="*/ 91 h 917"/>
                <a:gd name="T6" fmla="*/ 112 w 1877"/>
                <a:gd name="T7" fmla="*/ 170 h 917"/>
                <a:gd name="T8" fmla="*/ 50 w 1877"/>
                <a:gd name="T9" fmla="*/ 353 h 917"/>
                <a:gd name="T10" fmla="*/ 14 w 1877"/>
                <a:gd name="T11" fmla="*/ 528 h 917"/>
                <a:gd name="T12" fmla="*/ 139 w 1877"/>
                <a:gd name="T13" fmla="*/ 650 h 917"/>
                <a:gd name="T14" fmla="*/ 505 w 1877"/>
                <a:gd name="T15" fmla="*/ 781 h 917"/>
                <a:gd name="T16" fmla="*/ 933 w 1877"/>
                <a:gd name="T17" fmla="*/ 886 h 917"/>
                <a:gd name="T18" fmla="*/ 1370 w 1877"/>
                <a:gd name="T19" fmla="*/ 901 h 917"/>
                <a:gd name="T20" fmla="*/ 1676 w 1877"/>
                <a:gd name="T21" fmla="*/ 793 h 917"/>
                <a:gd name="T22" fmla="*/ 1860 w 1877"/>
                <a:gd name="T23" fmla="*/ 624 h 917"/>
                <a:gd name="T24" fmla="*/ 1776 w 1877"/>
                <a:gd name="T25" fmla="*/ 219 h 917"/>
                <a:gd name="T26" fmla="*/ 1503 w 1877"/>
                <a:gd name="T27" fmla="*/ 100 h 917"/>
                <a:gd name="T28" fmla="*/ 1200 w 1877"/>
                <a:gd name="T29" fmla="*/ 13 h 917"/>
                <a:gd name="T30" fmla="*/ 889 w 1877"/>
                <a:gd name="T31" fmla="*/ 23 h 91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877"/>
                <a:gd name="T49" fmla="*/ 0 h 917"/>
                <a:gd name="T50" fmla="*/ 1877 w 1877"/>
                <a:gd name="T51" fmla="*/ 917 h 91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877" h="917">
                  <a:moveTo>
                    <a:pt x="889" y="23"/>
                  </a:moveTo>
                  <a:cubicBezTo>
                    <a:pt x="804" y="39"/>
                    <a:pt x="771" y="98"/>
                    <a:pt x="692" y="109"/>
                  </a:cubicBezTo>
                  <a:cubicBezTo>
                    <a:pt x="613" y="120"/>
                    <a:pt x="511" y="81"/>
                    <a:pt x="415" y="91"/>
                  </a:cubicBezTo>
                  <a:cubicBezTo>
                    <a:pt x="319" y="101"/>
                    <a:pt x="174" y="126"/>
                    <a:pt x="112" y="170"/>
                  </a:cubicBezTo>
                  <a:cubicBezTo>
                    <a:pt x="51" y="214"/>
                    <a:pt x="66" y="294"/>
                    <a:pt x="50" y="353"/>
                  </a:cubicBezTo>
                  <a:cubicBezTo>
                    <a:pt x="34" y="412"/>
                    <a:pt x="0" y="479"/>
                    <a:pt x="14" y="528"/>
                  </a:cubicBezTo>
                  <a:cubicBezTo>
                    <a:pt x="29" y="577"/>
                    <a:pt x="57" y="608"/>
                    <a:pt x="139" y="650"/>
                  </a:cubicBezTo>
                  <a:cubicBezTo>
                    <a:pt x="221" y="692"/>
                    <a:pt x="372" y="742"/>
                    <a:pt x="505" y="781"/>
                  </a:cubicBezTo>
                  <a:cubicBezTo>
                    <a:pt x="638" y="820"/>
                    <a:pt x="789" y="866"/>
                    <a:pt x="933" y="886"/>
                  </a:cubicBezTo>
                  <a:cubicBezTo>
                    <a:pt x="1077" y="906"/>
                    <a:pt x="1246" y="917"/>
                    <a:pt x="1370" y="901"/>
                  </a:cubicBezTo>
                  <a:cubicBezTo>
                    <a:pt x="1494" y="885"/>
                    <a:pt x="1594" y="839"/>
                    <a:pt x="1676" y="793"/>
                  </a:cubicBezTo>
                  <a:cubicBezTo>
                    <a:pt x="1758" y="747"/>
                    <a:pt x="1843" y="720"/>
                    <a:pt x="1860" y="624"/>
                  </a:cubicBezTo>
                  <a:cubicBezTo>
                    <a:pt x="1877" y="528"/>
                    <a:pt x="1835" y="306"/>
                    <a:pt x="1776" y="219"/>
                  </a:cubicBezTo>
                  <a:cubicBezTo>
                    <a:pt x="1717" y="132"/>
                    <a:pt x="1599" y="134"/>
                    <a:pt x="1503" y="100"/>
                  </a:cubicBezTo>
                  <a:cubicBezTo>
                    <a:pt x="1407" y="66"/>
                    <a:pt x="1302" y="26"/>
                    <a:pt x="1200" y="13"/>
                  </a:cubicBezTo>
                  <a:cubicBezTo>
                    <a:pt x="1098" y="0"/>
                    <a:pt x="974" y="7"/>
                    <a:pt x="889" y="23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1" name="Line 1775"/>
            <p:cNvSpPr>
              <a:spLocks noChangeShapeType="1"/>
            </p:cNvSpPr>
            <p:nvPr/>
          </p:nvSpPr>
          <p:spPr bwMode="auto">
            <a:xfrm rot="-5400000">
              <a:off x="4757" y="3206"/>
              <a:ext cx="33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62" name="Group 1776"/>
            <p:cNvGrpSpPr>
              <a:grpSpLocks/>
            </p:cNvGrpSpPr>
            <p:nvPr/>
          </p:nvGrpSpPr>
          <p:grpSpPr bwMode="auto">
            <a:xfrm>
              <a:off x="4702" y="3292"/>
              <a:ext cx="125" cy="230"/>
              <a:chOff x="4180" y="783"/>
              <a:chExt cx="150" cy="307"/>
            </a:xfrm>
          </p:grpSpPr>
          <p:sp>
            <p:nvSpPr>
              <p:cNvPr id="13459" name="AutoShape 177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60" name="Rectangle 177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61" name="Rectangle 177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62" name="AutoShape 178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63" name="Line 178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64" name="Line 178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65" name="Rectangle 178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66" name="Rectangle 178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63" name="Line 1785"/>
            <p:cNvSpPr>
              <a:spLocks noChangeShapeType="1"/>
            </p:cNvSpPr>
            <p:nvPr/>
          </p:nvSpPr>
          <p:spPr bwMode="auto">
            <a:xfrm rot="5400000" flipV="1">
              <a:off x="4849" y="3383"/>
              <a:ext cx="2" cy="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4" name="Line 1786"/>
            <p:cNvSpPr>
              <a:spLocks noChangeShapeType="1"/>
            </p:cNvSpPr>
            <p:nvPr/>
          </p:nvSpPr>
          <p:spPr bwMode="auto">
            <a:xfrm rot="-5400000">
              <a:off x="4966" y="3179"/>
              <a:ext cx="0" cy="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65" name="Group 1787"/>
            <p:cNvGrpSpPr>
              <a:grpSpLocks/>
            </p:cNvGrpSpPr>
            <p:nvPr/>
          </p:nvGrpSpPr>
          <p:grpSpPr bwMode="auto">
            <a:xfrm>
              <a:off x="4701" y="2996"/>
              <a:ext cx="316" cy="148"/>
              <a:chOff x="3600" y="219"/>
              <a:chExt cx="360" cy="175"/>
            </a:xfrm>
          </p:grpSpPr>
          <p:sp>
            <p:nvSpPr>
              <p:cNvPr id="13446" name="Oval 178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47" name="Line 178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48" name="Line 179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49" name="Rectangle 179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450" name="Oval 179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451" name="Group 179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456" name="Line 179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57" name="Line 179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58" name="Line 179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452" name="Group 179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453" name="Line 179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54" name="Line 179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55" name="Line 180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66" name="Group 1801"/>
            <p:cNvGrpSpPr>
              <a:grpSpLocks/>
            </p:cNvGrpSpPr>
            <p:nvPr/>
          </p:nvGrpSpPr>
          <p:grpSpPr bwMode="auto">
            <a:xfrm>
              <a:off x="4187" y="2822"/>
              <a:ext cx="316" cy="148"/>
              <a:chOff x="3600" y="219"/>
              <a:chExt cx="360" cy="175"/>
            </a:xfrm>
          </p:grpSpPr>
          <p:sp>
            <p:nvSpPr>
              <p:cNvPr id="13433" name="Oval 1802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34" name="Line 180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35" name="Line 180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36" name="Rectangle 180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437" name="Oval 180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438" name="Group 1807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443" name="Line 180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44" name="Line 180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45" name="Line 181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439" name="Group 1811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440" name="Line 181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41" name="Line 181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42" name="Line 181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67" name="Group 1815"/>
            <p:cNvGrpSpPr>
              <a:grpSpLocks/>
            </p:cNvGrpSpPr>
            <p:nvPr/>
          </p:nvGrpSpPr>
          <p:grpSpPr bwMode="auto">
            <a:xfrm>
              <a:off x="3768" y="3014"/>
              <a:ext cx="316" cy="148"/>
              <a:chOff x="3600" y="219"/>
              <a:chExt cx="360" cy="175"/>
            </a:xfrm>
          </p:grpSpPr>
          <p:sp>
            <p:nvSpPr>
              <p:cNvPr id="13420" name="Oval 181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21" name="Line 181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22" name="Line 181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23" name="Rectangle 181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424" name="Oval 182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425" name="Group 182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430" name="Line 182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31" name="Line 182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32" name="Line 182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426" name="Group 182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427" name="Line 182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28" name="Line 182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29" name="Line 182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3368" name="Line 1829"/>
            <p:cNvSpPr>
              <a:spLocks noChangeShapeType="1"/>
            </p:cNvSpPr>
            <p:nvPr/>
          </p:nvSpPr>
          <p:spPr bwMode="auto">
            <a:xfrm>
              <a:off x="4470" y="2955"/>
              <a:ext cx="226" cy="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9" name="Line 1830"/>
            <p:cNvSpPr>
              <a:spLocks noChangeShapeType="1"/>
            </p:cNvSpPr>
            <p:nvPr/>
          </p:nvSpPr>
          <p:spPr bwMode="auto">
            <a:xfrm flipV="1">
              <a:off x="4059" y="2963"/>
              <a:ext cx="175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0" name="Line 1831"/>
            <p:cNvSpPr>
              <a:spLocks noChangeShapeType="1"/>
            </p:cNvSpPr>
            <p:nvPr/>
          </p:nvSpPr>
          <p:spPr bwMode="auto">
            <a:xfrm flipV="1">
              <a:off x="4086" y="3091"/>
              <a:ext cx="6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1" name="Line 1832"/>
            <p:cNvSpPr>
              <a:spLocks noChangeShapeType="1"/>
            </p:cNvSpPr>
            <p:nvPr/>
          </p:nvSpPr>
          <p:spPr bwMode="auto">
            <a:xfrm flipH="1">
              <a:off x="3642" y="2931"/>
              <a:ext cx="160" cy="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2" name="Line 1833"/>
            <p:cNvSpPr>
              <a:spLocks noChangeShapeType="1"/>
            </p:cNvSpPr>
            <p:nvPr/>
          </p:nvSpPr>
          <p:spPr bwMode="auto">
            <a:xfrm>
              <a:off x="3658" y="2963"/>
              <a:ext cx="1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3" name="Line 1834"/>
            <p:cNvSpPr>
              <a:spLocks noChangeShapeType="1"/>
            </p:cNvSpPr>
            <p:nvPr/>
          </p:nvSpPr>
          <p:spPr bwMode="auto">
            <a:xfrm>
              <a:off x="3570" y="3175"/>
              <a:ext cx="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4" name="Line 1835"/>
            <p:cNvSpPr>
              <a:spLocks noChangeShapeType="1"/>
            </p:cNvSpPr>
            <p:nvPr/>
          </p:nvSpPr>
          <p:spPr bwMode="auto">
            <a:xfrm>
              <a:off x="3729" y="3225"/>
              <a:ext cx="3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5" name="Line 1836"/>
            <p:cNvSpPr>
              <a:spLocks noChangeShapeType="1"/>
            </p:cNvSpPr>
            <p:nvPr/>
          </p:nvSpPr>
          <p:spPr bwMode="auto">
            <a:xfrm flipH="1">
              <a:off x="3880" y="3167"/>
              <a:ext cx="34" cy="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6" name="Line 1837"/>
            <p:cNvSpPr>
              <a:spLocks noChangeShapeType="1"/>
            </p:cNvSpPr>
            <p:nvPr/>
          </p:nvSpPr>
          <p:spPr bwMode="auto">
            <a:xfrm>
              <a:off x="3762" y="3223"/>
              <a:ext cx="1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7" name="Line 1838"/>
            <p:cNvSpPr>
              <a:spLocks noChangeShapeType="1"/>
            </p:cNvSpPr>
            <p:nvPr/>
          </p:nvSpPr>
          <p:spPr bwMode="auto">
            <a:xfrm flipH="1" flipV="1">
              <a:off x="4012" y="322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3315" name="Object 1839"/>
            <p:cNvGraphicFramePr>
              <a:graphicFrameLocks noChangeAspect="1"/>
            </p:cNvGraphicFramePr>
            <p:nvPr/>
          </p:nvGraphicFramePr>
          <p:xfrm>
            <a:off x="3417" y="3101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9" name="Clip" r:id="rId15" imgW="1305000" imgH="1085760" progId="MS_ClipArt_Gallery.2">
                    <p:embed/>
                  </p:oleObj>
                </mc:Choice>
                <mc:Fallback>
                  <p:oleObj name="Clip" r:id="rId15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17" y="3101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16" name="Object 1840"/>
            <p:cNvGraphicFramePr>
              <a:graphicFrameLocks noChangeAspect="1"/>
            </p:cNvGraphicFramePr>
            <p:nvPr/>
          </p:nvGraphicFramePr>
          <p:xfrm>
            <a:off x="3521" y="2901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0" name="Clip" r:id="rId16" imgW="1305000" imgH="1085760" progId="MS_ClipArt_Gallery.2">
                    <p:embed/>
                  </p:oleObj>
                </mc:Choice>
                <mc:Fallback>
                  <p:oleObj name="Clip" r:id="rId16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21" y="2901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17" name="Object 1841"/>
            <p:cNvGraphicFramePr>
              <a:graphicFrameLocks noChangeAspect="1"/>
            </p:cNvGraphicFramePr>
            <p:nvPr/>
          </p:nvGraphicFramePr>
          <p:xfrm>
            <a:off x="3689" y="3261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1" name="Clip" r:id="rId17" imgW="1305000" imgH="1085760" progId="MS_ClipArt_Gallery.2">
                    <p:embed/>
                  </p:oleObj>
                </mc:Choice>
                <mc:Fallback>
                  <p:oleObj name="Clip" r:id="rId17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89" y="3261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18" name="Object 1842"/>
            <p:cNvGraphicFramePr>
              <a:graphicFrameLocks noChangeAspect="1"/>
            </p:cNvGraphicFramePr>
            <p:nvPr/>
          </p:nvGraphicFramePr>
          <p:xfrm>
            <a:off x="3903" y="3263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2" name="Clip" r:id="rId18" imgW="1305000" imgH="1085760" progId="MS_ClipArt_Gallery.2">
                    <p:embed/>
                  </p:oleObj>
                </mc:Choice>
                <mc:Fallback>
                  <p:oleObj name="Clip" r:id="rId18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03" y="3263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3378" name="Group 1843"/>
            <p:cNvGrpSpPr>
              <a:grpSpLocks/>
            </p:cNvGrpSpPr>
            <p:nvPr/>
          </p:nvGrpSpPr>
          <p:grpSpPr bwMode="auto">
            <a:xfrm>
              <a:off x="4475" y="3342"/>
              <a:ext cx="172" cy="215"/>
              <a:chOff x="2870" y="1518"/>
              <a:chExt cx="292" cy="320"/>
            </a:xfrm>
          </p:grpSpPr>
          <p:graphicFrame>
            <p:nvGraphicFramePr>
              <p:cNvPr id="13321" name="Object 1844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13" name="Clip" r:id="rId19" imgW="819000" imgH="847800" progId="MS_ClipArt_Gallery.2">
                      <p:embed/>
                    </p:oleObj>
                  </mc:Choice>
                  <mc:Fallback>
                    <p:oleObj name="Clip" r:id="rId19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322" name="Object 1845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14" name="Clip" r:id="rId20" imgW="1266840" imgH="1200240" progId="MS_ClipArt_Gallery.2">
                      <p:embed/>
                    </p:oleObj>
                  </mc:Choice>
                  <mc:Fallback>
                    <p:oleObj name="Clip" r:id="rId20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3379" name="Group 1846"/>
            <p:cNvGrpSpPr>
              <a:grpSpLocks/>
            </p:cNvGrpSpPr>
            <p:nvPr/>
          </p:nvGrpSpPr>
          <p:grpSpPr bwMode="auto">
            <a:xfrm>
              <a:off x="4191" y="3374"/>
              <a:ext cx="220" cy="203"/>
              <a:chOff x="2870" y="1518"/>
              <a:chExt cx="292" cy="320"/>
            </a:xfrm>
          </p:grpSpPr>
          <p:graphicFrame>
            <p:nvGraphicFramePr>
              <p:cNvPr id="13319" name="Object 1847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15" name="Clip" r:id="rId21" imgW="819000" imgH="847800" progId="MS_ClipArt_Gallery.2">
                      <p:embed/>
                    </p:oleObj>
                  </mc:Choice>
                  <mc:Fallback>
                    <p:oleObj name="Clip" r:id="rId21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320" name="Object 1848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16" name="Clip" r:id="rId22" imgW="1266840" imgH="1200240" progId="MS_ClipArt_Gallery.2">
                      <p:embed/>
                    </p:oleObj>
                  </mc:Choice>
                  <mc:Fallback>
                    <p:oleObj name="Clip" r:id="rId22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3380" name="Group 1849"/>
            <p:cNvGrpSpPr>
              <a:grpSpLocks/>
            </p:cNvGrpSpPr>
            <p:nvPr/>
          </p:nvGrpSpPr>
          <p:grpSpPr bwMode="auto">
            <a:xfrm>
              <a:off x="4290" y="3130"/>
              <a:ext cx="183" cy="255"/>
              <a:chOff x="2556" y="2689"/>
              <a:chExt cx="183" cy="255"/>
            </a:xfrm>
          </p:grpSpPr>
          <p:pic>
            <p:nvPicPr>
              <p:cNvPr id="13403" name="Picture 1850" descr="31u_bnrz[1]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9" y="2770"/>
                <a:ext cx="12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404" name="Freeform 1851"/>
              <p:cNvSpPr>
                <a:spLocks/>
              </p:cNvSpPr>
              <p:nvPr/>
            </p:nvSpPr>
            <p:spPr bwMode="auto">
              <a:xfrm>
                <a:off x="2605" y="2702"/>
                <a:ext cx="33" cy="39"/>
              </a:xfrm>
              <a:custGeom>
                <a:avLst/>
                <a:gdLst>
                  <a:gd name="T0" fmla="*/ 12 w 199"/>
                  <a:gd name="T1" fmla="*/ 5 h 232"/>
                  <a:gd name="T2" fmla="*/ 9 w 199"/>
                  <a:gd name="T3" fmla="*/ 7 h 232"/>
                  <a:gd name="T4" fmla="*/ 7 w 199"/>
                  <a:gd name="T5" fmla="*/ 8 h 232"/>
                  <a:gd name="T6" fmla="*/ 5 w 199"/>
                  <a:gd name="T7" fmla="*/ 11 h 232"/>
                  <a:gd name="T8" fmla="*/ 3 w 199"/>
                  <a:gd name="T9" fmla="*/ 13 h 232"/>
                  <a:gd name="T10" fmla="*/ 2 w 199"/>
                  <a:gd name="T11" fmla="*/ 15 h 232"/>
                  <a:gd name="T12" fmla="*/ 1 w 199"/>
                  <a:gd name="T13" fmla="*/ 18 h 232"/>
                  <a:gd name="T14" fmla="*/ 0 w 199"/>
                  <a:gd name="T15" fmla="*/ 21 h 232"/>
                  <a:gd name="T16" fmla="*/ 0 w 199"/>
                  <a:gd name="T17" fmla="*/ 24 h 232"/>
                  <a:gd name="T18" fmla="*/ 0 w 199"/>
                  <a:gd name="T19" fmla="*/ 28 h 232"/>
                  <a:gd name="T20" fmla="*/ 2 w 199"/>
                  <a:gd name="T21" fmla="*/ 31 h 232"/>
                  <a:gd name="T22" fmla="*/ 4 w 199"/>
                  <a:gd name="T23" fmla="*/ 34 h 232"/>
                  <a:gd name="T24" fmla="*/ 7 w 199"/>
                  <a:gd name="T25" fmla="*/ 36 h 232"/>
                  <a:gd name="T26" fmla="*/ 11 w 199"/>
                  <a:gd name="T27" fmla="*/ 38 h 232"/>
                  <a:gd name="T28" fmla="*/ 15 w 199"/>
                  <a:gd name="T29" fmla="*/ 39 h 232"/>
                  <a:gd name="T30" fmla="*/ 18 w 199"/>
                  <a:gd name="T31" fmla="*/ 39 h 232"/>
                  <a:gd name="T32" fmla="*/ 22 w 199"/>
                  <a:gd name="T33" fmla="*/ 38 h 232"/>
                  <a:gd name="T34" fmla="*/ 23 w 199"/>
                  <a:gd name="T35" fmla="*/ 38 h 232"/>
                  <a:gd name="T36" fmla="*/ 24 w 199"/>
                  <a:gd name="T37" fmla="*/ 38 h 232"/>
                  <a:gd name="T38" fmla="*/ 24 w 199"/>
                  <a:gd name="T39" fmla="*/ 37 h 232"/>
                  <a:gd name="T40" fmla="*/ 25 w 199"/>
                  <a:gd name="T41" fmla="*/ 37 h 232"/>
                  <a:gd name="T42" fmla="*/ 24 w 199"/>
                  <a:gd name="T43" fmla="*/ 36 h 232"/>
                  <a:gd name="T44" fmla="*/ 23 w 199"/>
                  <a:gd name="T45" fmla="*/ 35 h 232"/>
                  <a:gd name="T46" fmla="*/ 22 w 199"/>
                  <a:gd name="T47" fmla="*/ 34 h 232"/>
                  <a:gd name="T48" fmla="*/ 21 w 199"/>
                  <a:gd name="T49" fmla="*/ 34 h 232"/>
                  <a:gd name="T50" fmla="*/ 19 w 199"/>
                  <a:gd name="T51" fmla="*/ 33 h 232"/>
                  <a:gd name="T52" fmla="*/ 17 w 199"/>
                  <a:gd name="T53" fmla="*/ 33 h 232"/>
                  <a:gd name="T54" fmla="*/ 16 w 199"/>
                  <a:gd name="T55" fmla="*/ 32 h 232"/>
                  <a:gd name="T56" fmla="*/ 14 w 199"/>
                  <a:gd name="T57" fmla="*/ 32 h 232"/>
                  <a:gd name="T58" fmla="*/ 12 w 199"/>
                  <a:gd name="T59" fmla="*/ 31 h 232"/>
                  <a:gd name="T60" fmla="*/ 10 w 199"/>
                  <a:gd name="T61" fmla="*/ 31 h 232"/>
                  <a:gd name="T62" fmla="*/ 9 w 199"/>
                  <a:gd name="T63" fmla="*/ 30 h 232"/>
                  <a:gd name="T64" fmla="*/ 7 w 199"/>
                  <a:gd name="T65" fmla="*/ 28 h 232"/>
                  <a:gd name="T66" fmla="*/ 7 w 199"/>
                  <a:gd name="T67" fmla="*/ 22 h 232"/>
                  <a:gd name="T68" fmla="*/ 8 w 199"/>
                  <a:gd name="T69" fmla="*/ 16 h 232"/>
                  <a:gd name="T70" fmla="*/ 11 w 199"/>
                  <a:gd name="T71" fmla="*/ 12 h 232"/>
                  <a:gd name="T72" fmla="*/ 16 w 199"/>
                  <a:gd name="T73" fmla="*/ 8 h 232"/>
                  <a:gd name="T74" fmla="*/ 20 w 199"/>
                  <a:gd name="T75" fmla="*/ 6 h 232"/>
                  <a:gd name="T76" fmla="*/ 25 w 199"/>
                  <a:gd name="T77" fmla="*/ 4 h 232"/>
                  <a:gd name="T78" fmla="*/ 30 w 199"/>
                  <a:gd name="T79" fmla="*/ 2 h 232"/>
                  <a:gd name="T80" fmla="*/ 33 w 199"/>
                  <a:gd name="T81" fmla="*/ 1 h 232"/>
                  <a:gd name="T82" fmla="*/ 31 w 199"/>
                  <a:gd name="T83" fmla="*/ 0 h 232"/>
                  <a:gd name="T84" fmla="*/ 29 w 199"/>
                  <a:gd name="T85" fmla="*/ 0 h 232"/>
                  <a:gd name="T86" fmla="*/ 26 w 199"/>
                  <a:gd name="T87" fmla="*/ 0 h 232"/>
                  <a:gd name="T88" fmla="*/ 23 w 199"/>
                  <a:gd name="T89" fmla="*/ 1 h 232"/>
                  <a:gd name="T90" fmla="*/ 20 w 199"/>
                  <a:gd name="T91" fmla="*/ 2 h 232"/>
                  <a:gd name="T92" fmla="*/ 17 w 199"/>
                  <a:gd name="T93" fmla="*/ 3 h 232"/>
                  <a:gd name="T94" fmla="*/ 14 w 199"/>
                  <a:gd name="T95" fmla="*/ 4 h 232"/>
                  <a:gd name="T96" fmla="*/ 12 w 199"/>
                  <a:gd name="T97" fmla="*/ 5 h 2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99"/>
                  <a:gd name="T148" fmla="*/ 0 h 232"/>
                  <a:gd name="T149" fmla="*/ 199 w 199"/>
                  <a:gd name="T150" fmla="*/ 232 h 2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99" h="232">
                    <a:moveTo>
                      <a:pt x="70" y="29"/>
                    </a:moveTo>
                    <a:lnTo>
                      <a:pt x="55" y="39"/>
                    </a:lnTo>
                    <a:lnTo>
                      <a:pt x="42" y="50"/>
                    </a:lnTo>
                    <a:lnTo>
                      <a:pt x="30" y="63"/>
                    </a:lnTo>
                    <a:lnTo>
                      <a:pt x="20" y="77"/>
                    </a:lnTo>
                    <a:lnTo>
                      <a:pt x="12" y="91"/>
                    </a:lnTo>
                    <a:lnTo>
                      <a:pt x="6" y="108"/>
                    </a:lnTo>
                    <a:lnTo>
                      <a:pt x="2" y="125"/>
                    </a:lnTo>
                    <a:lnTo>
                      <a:pt x="0" y="142"/>
                    </a:lnTo>
                    <a:lnTo>
                      <a:pt x="2" y="166"/>
                    </a:lnTo>
                    <a:lnTo>
                      <a:pt x="12" y="186"/>
                    </a:lnTo>
                    <a:lnTo>
                      <a:pt x="26" y="203"/>
                    </a:lnTo>
                    <a:lnTo>
                      <a:pt x="45" y="216"/>
                    </a:lnTo>
                    <a:lnTo>
                      <a:pt x="66" y="226"/>
                    </a:lnTo>
                    <a:lnTo>
                      <a:pt x="88" y="230"/>
                    </a:lnTo>
                    <a:lnTo>
                      <a:pt x="111" y="232"/>
                    </a:lnTo>
                    <a:lnTo>
                      <a:pt x="134" y="228"/>
                    </a:lnTo>
                    <a:lnTo>
                      <a:pt x="138" y="228"/>
                    </a:lnTo>
                    <a:lnTo>
                      <a:pt x="143" y="226"/>
                    </a:lnTo>
                    <a:lnTo>
                      <a:pt x="147" y="222"/>
                    </a:lnTo>
                    <a:lnTo>
                      <a:pt x="148" y="218"/>
                    </a:lnTo>
                    <a:lnTo>
                      <a:pt x="145" y="212"/>
                    </a:lnTo>
                    <a:lnTo>
                      <a:pt x="141" y="207"/>
                    </a:lnTo>
                    <a:lnTo>
                      <a:pt x="135" y="203"/>
                    </a:lnTo>
                    <a:lnTo>
                      <a:pt x="129" y="201"/>
                    </a:lnTo>
                    <a:lnTo>
                      <a:pt x="117" y="197"/>
                    </a:lnTo>
                    <a:lnTo>
                      <a:pt x="105" y="195"/>
                    </a:lnTo>
                    <a:lnTo>
                      <a:pt x="94" y="193"/>
                    </a:lnTo>
                    <a:lnTo>
                      <a:pt x="83" y="190"/>
                    </a:lnTo>
                    <a:lnTo>
                      <a:pt x="73" y="187"/>
                    </a:lnTo>
                    <a:lnTo>
                      <a:pt x="62" y="182"/>
                    </a:lnTo>
                    <a:lnTo>
                      <a:pt x="53" y="176"/>
                    </a:lnTo>
                    <a:lnTo>
                      <a:pt x="43" y="167"/>
                    </a:lnTo>
                    <a:lnTo>
                      <a:pt x="40" y="128"/>
                    </a:lnTo>
                    <a:lnTo>
                      <a:pt x="49" y="96"/>
                    </a:lnTo>
                    <a:lnTo>
                      <a:pt x="68" y="71"/>
                    </a:lnTo>
                    <a:lnTo>
                      <a:pt x="94" y="50"/>
                    </a:lnTo>
                    <a:lnTo>
                      <a:pt x="122" y="34"/>
                    </a:lnTo>
                    <a:lnTo>
                      <a:pt x="151" y="21"/>
                    </a:lnTo>
                    <a:lnTo>
                      <a:pt x="178" y="12"/>
                    </a:lnTo>
                    <a:lnTo>
                      <a:pt x="199" y="4"/>
                    </a:lnTo>
                    <a:lnTo>
                      <a:pt x="186" y="1"/>
                    </a:lnTo>
                    <a:lnTo>
                      <a:pt x="172" y="0"/>
                    </a:lnTo>
                    <a:lnTo>
                      <a:pt x="156" y="2"/>
                    </a:lnTo>
                    <a:lnTo>
                      <a:pt x="138" y="4"/>
                    </a:lnTo>
                    <a:lnTo>
                      <a:pt x="121" y="10"/>
                    </a:lnTo>
                    <a:lnTo>
                      <a:pt x="103" y="16"/>
                    </a:lnTo>
                    <a:lnTo>
                      <a:pt x="86" y="23"/>
                    </a:lnTo>
                    <a:lnTo>
                      <a:pt x="70" y="2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5" name="Freeform 1852"/>
              <p:cNvSpPr>
                <a:spLocks/>
              </p:cNvSpPr>
              <p:nvPr/>
            </p:nvSpPr>
            <p:spPr bwMode="auto">
              <a:xfrm>
                <a:off x="2661" y="2701"/>
                <a:ext cx="22" cy="30"/>
              </a:xfrm>
              <a:custGeom>
                <a:avLst/>
                <a:gdLst>
                  <a:gd name="T0" fmla="*/ 19 w 128"/>
                  <a:gd name="T1" fmla="*/ 10 h 180"/>
                  <a:gd name="T2" fmla="*/ 19 w 128"/>
                  <a:gd name="T3" fmla="*/ 13 h 180"/>
                  <a:gd name="T4" fmla="*/ 19 w 128"/>
                  <a:gd name="T5" fmla="*/ 16 h 180"/>
                  <a:gd name="T6" fmla="*/ 18 w 128"/>
                  <a:gd name="T7" fmla="*/ 18 h 180"/>
                  <a:gd name="T8" fmla="*/ 16 w 128"/>
                  <a:gd name="T9" fmla="*/ 20 h 180"/>
                  <a:gd name="T10" fmla="*/ 13 w 128"/>
                  <a:gd name="T11" fmla="*/ 22 h 180"/>
                  <a:gd name="T12" fmla="*/ 10 w 128"/>
                  <a:gd name="T13" fmla="*/ 24 h 180"/>
                  <a:gd name="T14" fmla="*/ 8 w 128"/>
                  <a:gd name="T15" fmla="*/ 26 h 180"/>
                  <a:gd name="T16" fmla="*/ 5 w 128"/>
                  <a:gd name="T17" fmla="*/ 27 h 180"/>
                  <a:gd name="T18" fmla="*/ 5 w 128"/>
                  <a:gd name="T19" fmla="*/ 28 h 180"/>
                  <a:gd name="T20" fmla="*/ 5 w 128"/>
                  <a:gd name="T21" fmla="*/ 28 h 180"/>
                  <a:gd name="T22" fmla="*/ 5 w 128"/>
                  <a:gd name="T23" fmla="*/ 29 h 180"/>
                  <a:gd name="T24" fmla="*/ 5 w 128"/>
                  <a:gd name="T25" fmla="*/ 30 h 180"/>
                  <a:gd name="T26" fmla="*/ 6 w 128"/>
                  <a:gd name="T27" fmla="*/ 30 h 180"/>
                  <a:gd name="T28" fmla="*/ 6 w 128"/>
                  <a:gd name="T29" fmla="*/ 30 h 180"/>
                  <a:gd name="T30" fmla="*/ 6 w 128"/>
                  <a:gd name="T31" fmla="*/ 30 h 180"/>
                  <a:gd name="T32" fmla="*/ 7 w 128"/>
                  <a:gd name="T33" fmla="*/ 30 h 180"/>
                  <a:gd name="T34" fmla="*/ 10 w 128"/>
                  <a:gd name="T35" fmla="*/ 28 h 180"/>
                  <a:gd name="T36" fmla="*/ 13 w 128"/>
                  <a:gd name="T37" fmla="*/ 26 h 180"/>
                  <a:gd name="T38" fmla="*/ 16 w 128"/>
                  <a:gd name="T39" fmla="*/ 24 h 180"/>
                  <a:gd name="T40" fmla="*/ 19 w 128"/>
                  <a:gd name="T41" fmla="*/ 22 h 180"/>
                  <a:gd name="T42" fmla="*/ 21 w 128"/>
                  <a:gd name="T43" fmla="*/ 19 h 180"/>
                  <a:gd name="T44" fmla="*/ 22 w 128"/>
                  <a:gd name="T45" fmla="*/ 16 h 180"/>
                  <a:gd name="T46" fmla="*/ 22 w 128"/>
                  <a:gd name="T47" fmla="*/ 13 h 180"/>
                  <a:gd name="T48" fmla="*/ 21 w 128"/>
                  <a:gd name="T49" fmla="*/ 9 h 180"/>
                  <a:gd name="T50" fmla="*/ 19 w 128"/>
                  <a:gd name="T51" fmla="*/ 7 h 180"/>
                  <a:gd name="T52" fmla="*/ 17 w 128"/>
                  <a:gd name="T53" fmla="*/ 4 h 180"/>
                  <a:gd name="T54" fmla="*/ 14 w 128"/>
                  <a:gd name="T55" fmla="*/ 2 h 180"/>
                  <a:gd name="T56" fmla="*/ 10 w 128"/>
                  <a:gd name="T57" fmla="*/ 1 h 180"/>
                  <a:gd name="T58" fmla="*/ 6 w 128"/>
                  <a:gd name="T59" fmla="*/ 0 h 180"/>
                  <a:gd name="T60" fmla="*/ 3 w 128"/>
                  <a:gd name="T61" fmla="*/ 0 h 180"/>
                  <a:gd name="T62" fmla="*/ 1 w 128"/>
                  <a:gd name="T63" fmla="*/ 0 h 180"/>
                  <a:gd name="T64" fmla="*/ 0 w 128"/>
                  <a:gd name="T65" fmla="*/ 1 h 180"/>
                  <a:gd name="T66" fmla="*/ 2 w 128"/>
                  <a:gd name="T67" fmla="*/ 2 h 180"/>
                  <a:gd name="T68" fmla="*/ 5 w 128"/>
                  <a:gd name="T69" fmla="*/ 2 h 180"/>
                  <a:gd name="T70" fmla="*/ 8 w 128"/>
                  <a:gd name="T71" fmla="*/ 3 h 180"/>
                  <a:gd name="T72" fmla="*/ 10 w 128"/>
                  <a:gd name="T73" fmla="*/ 4 h 180"/>
                  <a:gd name="T74" fmla="*/ 13 w 128"/>
                  <a:gd name="T75" fmla="*/ 5 h 180"/>
                  <a:gd name="T76" fmla="*/ 15 w 128"/>
                  <a:gd name="T77" fmla="*/ 6 h 180"/>
                  <a:gd name="T78" fmla="*/ 17 w 128"/>
                  <a:gd name="T79" fmla="*/ 8 h 180"/>
                  <a:gd name="T80" fmla="*/ 19 w 128"/>
                  <a:gd name="T81" fmla="*/ 10 h 18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0"/>
                  <a:gd name="T125" fmla="*/ 128 w 128"/>
                  <a:gd name="T126" fmla="*/ 180 h 18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0">
                    <a:moveTo>
                      <a:pt x="108" y="59"/>
                    </a:moveTo>
                    <a:lnTo>
                      <a:pt x="113" y="77"/>
                    </a:lnTo>
                    <a:lnTo>
                      <a:pt x="111" y="94"/>
                    </a:lnTo>
                    <a:lnTo>
                      <a:pt x="103" y="108"/>
                    </a:lnTo>
                    <a:lnTo>
                      <a:pt x="91" y="121"/>
                    </a:lnTo>
                    <a:lnTo>
                      <a:pt x="77" y="132"/>
                    </a:lnTo>
                    <a:lnTo>
                      <a:pt x="61" y="144"/>
                    </a:lnTo>
                    <a:lnTo>
                      <a:pt x="45" y="154"/>
                    </a:lnTo>
                    <a:lnTo>
                      <a:pt x="30" y="164"/>
                    </a:lnTo>
                    <a:lnTo>
                      <a:pt x="28" y="168"/>
                    </a:lnTo>
                    <a:lnTo>
                      <a:pt x="27" y="170"/>
                    </a:lnTo>
                    <a:lnTo>
                      <a:pt x="27" y="174"/>
                    </a:lnTo>
                    <a:lnTo>
                      <a:pt x="28" y="177"/>
                    </a:lnTo>
                    <a:lnTo>
                      <a:pt x="32" y="179"/>
                    </a:lnTo>
                    <a:lnTo>
                      <a:pt x="35" y="180"/>
                    </a:lnTo>
                    <a:lnTo>
                      <a:pt x="37" y="180"/>
                    </a:lnTo>
                    <a:lnTo>
                      <a:pt x="41" y="179"/>
                    </a:lnTo>
                    <a:lnTo>
                      <a:pt x="60" y="169"/>
                    </a:lnTo>
                    <a:lnTo>
                      <a:pt x="77" y="158"/>
                    </a:lnTo>
                    <a:lnTo>
                      <a:pt x="94" y="145"/>
                    </a:lnTo>
                    <a:lnTo>
                      <a:pt x="109" y="130"/>
                    </a:lnTo>
                    <a:lnTo>
                      <a:pt x="120" y="114"/>
                    </a:lnTo>
                    <a:lnTo>
                      <a:pt x="127" y="95"/>
                    </a:lnTo>
                    <a:lnTo>
                      <a:pt x="128" y="76"/>
                    </a:lnTo>
                    <a:lnTo>
                      <a:pt x="123" y="55"/>
                    </a:lnTo>
                    <a:lnTo>
                      <a:pt x="113" y="39"/>
                    </a:lnTo>
                    <a:lnTo>
                      <a:pt x="97" y="25"/>
                    </a:lnTo>
                    <a:lnTo>
                      <a:pt x="79" y="15"/>
                    </a:lnTo>
                    <a:lnTo>
                      <a:pt x="57" y="7"/>
                    </a:lnTo>
                    <a:lnTo>
                      <a:pt x="36" y="2"/>
                    </a:lnTo>
                    <a:lnTo>
                      <a:pt x="19" y="0"/>
                    </a:lnTo>
                    <a:lnTo>
                      <a:pt x="6" y="0"/>
                    </a:lnTo>
                    <a:lnTo>
                      <a:pt x="0" y="4"/>
                    </a:lnTo>
                    <a:lnTo>
                      <a:pt x="14" y="9"/>
                    </a:lnTo>
                    <a:lnTo>
                      <a:pt x="29" y="14"/>
                    </a:lnTo>
                    <a:lnTo>
                      <a:pt x="46" y="19"/>
                    </a:lnTo>
                    <a:lnTo>
                      <a:pt x="61" y="23"/>
                    </a:lnTo>
                    <a:lnTo>
                      <a:pt x="76" y="29"/>
                    </a:lnTo>
                    <a:lnTo>
                      <a:pt x="89" y="37"/>
                    </a:lnTo>
                    <a:lnTo>
                      <a:pt x="100" y="46"/>
                    </a:lnTo>
                    <a:lnTo>
                      <a:pt x="108" y="5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6" name="Freeform 1853"/>
              <p:cNvSpPr>
                <a:spLocks/>
              </p:cNvSpPr>
              <p:nvPr/>
            </p:nvSpPr>
            <p:spPr bwMode="auto">
              <a:xfrm>
                <a:off x="2584" y="2694"/>
                <a:ext cx="54" cy="63"/>
              </a:xfrm>
              <a:custGeom>
                <a:avLst/>
                <a:gdLst>
                  <a:gd name="T0" fmla="*/ 17 w 322"/>
                  <a:gd name="T1" fmla="*/ 12 h 378"/>
                  <a:gd name="T2" fmla="*/ 9 w 322"/>
                  <a:gd name="T3" fmla="*/ 19 h 378"/>
                  <a:gd name="T4" fmla="*/ 3 w 322"/>
                  <a:gd name="T5" fmla="*/ 28 h 378"/>
                  <a:gd name="T6" fmla="*/ 0 w 322"/>
                  <a:gd name="T7" fmla="*/ 38 h 378"/>
                  <a:gd name="T8" fmla="*/ 1 w 322"/>
                  <a:gd name="T9" fmla="*/ 44 h 378"/>
                  <a:gd name="T10" fmla="*/ 2 w 322"/>
                  <a:gd name="T11" fmla="*/ 47 h 378"/>
                  <a:gd name="T12" fmla="*/ 3 w 322"/>
                  <a:gd name="T13" fmla="*/ 50 h 378"/>
                  <a:gd name="T14" fmla="*/ 5 w 322"/>
                  <a:gd name="T15" fmla="*/ 52 h 378"/>
                  <a:gd name="T16" fmla="*/ 9 w 322"/>
                  <a:gd name="T17" fmla="*/ 54 h 378"/>
                  <a:gd name="T18" fmla="*/ 14 w 322"/>
                  <a:gd name="T19" fmla="*/ 56 h 378"/>
                  <a:gd name="T20" fmla="*/ 20 w 322"/>
                  <a:gd name="T21" fmla="*/ 58 h 378"/>
                  <a:gd name="T22" fmla="*/ 25 w 322"/>
                  <a:gd name="T23" fmla="*/ 60 h 378"/>
                  <a:gd name="T24" fmla="*/ 31 w 322"/>
                  <a:gd name="T25" fmla="*/ 61 h 378"/>
                  <a:gd name="T26" fmla="*/ 37 w 322"/>
                  <a:gd name="T27" fmla="*/ 62 h 378"/>
                  <a:gd name="T28" fmla="*/ 43 w 322"/>
                  <a:gd name="T29" fmla="*/ 62 h 378"/>
                  <a:gd name="T30" fmla="*/ 48 w 322"/>
                  <a:gd name="T31" fmla="*/ 63 h 378"/>
                  <a:gd name="T32" fmla="*/ 52 w 322"/>
                  <a:gd name="T33" fmla="*/ 63 h 378"/>
                  <a:gd name="T34" fmla="*/ 54 w 322"/>
                  <a:gd name="T35" fmla="*/ 62 h 378"/>
                  <a:gd name="T36" fmla="*/ 54 w 322"/>
                  <a:gd name="T37" fmla="*/ 60 h 378"/>
                  <a:gd name="T38" fmla="*/ 53 w 322"/>
                  <a:gd name="T39" fmla="*/ 59 h 378"/>
                  <a:gd name="T40" fmla="*/ 49 w 322"/>
                  <a:gd name="T41" fmla="*/ 58 h 378"/>
                  <a:gd name="T42" fmla="*/ 44 w 322"/>
                  <a:gd name="T43" fmla="*/ 57 h 378"/>
                  <a:gd name="T44" fmla="*/ 39 w 322"/>
                  <a:gd name="T45" fmla="*/ 56 h 378"/>
                  <a:gd name="T46" fmla="*/ 34 w 322"/>
                  <a:gd name="T47" fmla="*/ 55 h 378"/>
                  <a:gd name="T48" fmla="*/ 29 w 322"/>
                  <a:gd name="T49" fmla="*/ 54 h 378"/>
                  <a:gd name="T50" fmla="*/ 23 w 322"/>
                  <a:gd name="T51" fmla="*/ 53 h 378"/>
                  <a:gd name="T52" fmla="*/ 18 w 322"/>
                  <a:gd name="T53" fmla="*/ 52 h 378"/>
                  <a:gd name="T54" fmla="*/ 13 w 322"/>
                  <a:gd name="T55" fmla="*/ 50 h 378"/>
                  <a:gd name="T56" fmla="*/ 9 w 322"/>
                  <a:gd name="T57" fmla="*/ 47 h 378"/>
                  <a:gd name="T58" fmla="*/ 6 w 322"/>
                  <a:gd name="T59" fmla="*/ 43 h 378"/>
                  <a:gd name="T60" fmla="*/ 6 w 322"/>
                  <a:gd name="T61" fmla="*/ 39 h 378"/>
                  <a:gd name="T62" fmla="*/ 6 w 322"/>
                  <a:gd name="T63" fmla="*/ 33 h 378"/>
                  <a:gd name="T64" fmla="*/ 9 w 322"/>
                  <a:gd name="T65" fmla="*/ 28 h 378"/>
                  <a:gd name="T66" fmla="*/ 12 w 322"/>
                  <a:gd name="T67" fmla="*/ 23 h 378"/>
                  <a:gd name="T68" fmla="*/ 16 w 322"/>
                  <a:gd name="T69" fmla="*/ 18 h 378"/>
                  <a:gd name="T70" fmla="*/ 21 w 322"/>
                  <a:gd name="T71" fmla="*/ 14 h 378"/>
                  <a:gd name="T72" fmla="*/ 26 w 322"/>
                  <a:gd name="T73" fmla="*/ 9 h 378"/>
                  <a:gd name="T74" fmla="*/ 33 w 322"/>
                  <a:gd name="T75" fmla="*/ 6 h 378"/>
                  <a:gd name="T76" fmla="*/ 40 w 322"/>
                  <a:gd name="T77" fmla="*/ 3 h 378"/>
                  <a:gd name="T78" fmla="*/ 44 w 322"/>
                  <a:gd name="T79" fmla="*/ 1 h 378"/>
                  <a:gd name="T80" fmla="*/ 43 w 322"/>
                  <a:gd name="T81" fmla="*/ 0 h 378"/>
                  <a:gd name="T82" fmla="*/ 37 w 322"/>
                  <a:gd name="T83" fmla="*/ 1 h 378"/>
                  <a:gd name="T84" fmla="*/ 30 w 322"/>
                  <a:gd name="T85" fmla="*/ 3 h 378"/>
                  <a:gd name="T86" fmla="*/ 24 w 322"/>
                  <a:gd name="T87" fmla="*/ 6 h 37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2"/>
                  <a:gd name="T133" fmla="*/ 0 h 378"/>
                  <a:gd name="T134" fmla="*/ 322 w 322"/>
                  <a:gd name="T135" fmla="*/ 378 h 378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2" h="378">
                    <a:moveTo>
                      <a:pt x="125" y="49"/>
                    </a:moveTo>
                    <a:lnTo>
                      <a:pt x="100" y="70"/>
                    </a:lnTo>
                    <a:lnTo>
                      <a:pt x="76" y="90"/>
                    </a:lnTo>
                    <a:lnTo>
                      <a:pt x="53" y="115"/>
                    </a:lnTo>
                    <a:lnTo>
                      <a:pt x="34" y="140"/>
                    </a:lnTo>
                    <a:lnTo>
                      <a:pt x="17" y="166"/>
                    </a:lnTo>
                    <a:lnTo>
                      <a:pt x="5" y="195"/>
                    </a:lnTo>
                    <a:lnTo>
                      <a:pt x="0" y="226"/>
                    </a:lnTo>
                    <a:lnTo>
                      <a:pt x="1" y="258"/>
                    </a:lnTo>
                    <a:lnTo>
                      <a:pt x="3" y="266"/>
                    </a:lnTo>
                    <a:lnTo>
                      <a:pt x="5" y="275"/>
                    </a:lnTo>
                    <a:lnTo>
                      <a:pt x="9" y="282"/>
                    </a:lnTo>
                    <a:lnTo>
                      <a:pt x="14" y="290"/>
                    </a:lnTo>
                    <a:lnTo>
                      <a:pt x="19" y="297"/>
                    </a:lnTo>
                    <a:lnTo>
                      <a:pt x="26" y="304"/>
                    </a:lnTo>
                    <a:lnTo>
                      <a:pt x="32" y="310"/>
                    </a:lnTo>
                    <a:lnTo>
                      <a:pt x="41" y="314"/>
                    </a:lnTo>
                    <a:lnTo>
                      <a:pt x="56" y="324"/>
                    </a:lnTo>
                    <a:lnTo>
                      <a:pt x="71" y="332"/>
                    </a:lnTo>
                    <a:lnTo>
                      <a:pt x="86" y="338"/>
                    </a:lnTo>
                    <a:lnTo>
                      <a:pt x="103" y="344"/>
                    </a:lnTo>
                    <a:lnTo>
                      <a:pt x="119" y="350"/>
                    </a:lnTo>
                    <a:lnTo>
                      <a:pt x="136" y="355"/>
                    </a:lnTo>
                    <a:lnTo>
                      <a:pt x="152" y="359"/>
                    </a:lnTo>
                    <a:lnTo>
                      <a:pt x="168" y="363"/>
                    </a:lnTo>
                    <a:lnTo>
                      <a:pt x="186" y="366"/>
                    </a:lnTo>
                    <a:lnTo>
                      <a:pt x="202" y="368"/>
                    </a:lnTo>
                    <a:lnTo>
                      <a:pt x="220" y="371"/>
                    </a:lnTo>
                    <a:lnTo>
                      <a:pt x="238" y="373"/>
                    </a:lnTo>
                    <a:lnTo>
                      <a:pt x="254" y="374"/>
                    </a:lnTo>
                    <a:lnTo>
                      <a:pt x="272" y="375"/>
                    </a:lnTo>
                    <a:lnTo>
                      <a:pt x="289" y="376"/>
                    </a:lnTo>
                    <a:lnTo>
                      <a:pt x="306" y="378"/>
                    </a:lnTo>
                    <a:lnTo>
                      <a:pt x="311" y="378"/>
                    </a:lnTo>
                    <a:lnTo>
                      <a:pt x="316" y="375"/>
                    </a:lnTo>
                    <a:lnTo>
                      <a:pt x="320" y="371"/>
                    </a:lnTo>
                    <a:lnTo>
                      <a:pt x="322" y="366"/>
                    </a:lnTo>
                    <a:lnTo>
                      <a:pt x="322" y="360"/>
                    </a:lnTo>
                    <a:lnTo>
                      <a:pt x="320" y="356"/>
                    </a:lnTo>
                    <a:lnTo>
                      <a:pt x="315" y="352"/>
                    </a:lnTo>
                    <a:lnTo>
                      <a:pt x="309" y="350"/>
                    </a:lnTo>
                    <a:lnTo>
                      <a:pt x="294" y="347"/>
                    </a:lnTo>
                    <a:lnTo>
                      <a:pt x="279" y="344"/>
                    </a:lnTo>
                    <a:lnTo>
                      <a:pt x="263" y="341"/>
                    </a:lnTo>
                    <a:lnTo>
                      <a:pt x="247" y="338"/>
                    </a:lnTo>
                    <a:lnTo>
                      <a:pt x="232" y="336"/>
                    </a:lnTo>
                    <a:lnTo>
                      <a:pt x="216" y="334"/>
                    </a:lnTo>
                    <a:lnTo>
                      <a:pt x="200" y="332"/>
                    </a:lnTo>
                    <a:lnTo>
                      <a:pt x="185" y="328"/>
                    </a:lnTo>
                    <a:lnTo>
                      <a:pt x="170" y="326"/>
                    </a:lnTo>
                    <a:lnTo>
                      <a:pt x="154" y="322"/>
                    </a:lnTo>
                    <a:lnTo>
                      <a:pt x="139" y="318"/>
                    </a:lnTo>
                    <a:lnTo>
                      <a:pt x="124" y="314"/>
                    </a:lnTo>
                    <a:lnTo>
                      <a:pt x="110" y="309"/>
                    </a:lnTo>
                    <a:lnTo>
                      <a:pt x="94" y="303"/>
                    </a:lnTo>
                    <a:lnTo>
                      <a:pt x="80" y="297"/>
                    </a:lnTo>
                    <a:lnTo>
                      <a:pt x="66" y="289"/>
                    </a:lnTo>
                    <a:lnTo>
                      <a:pt x="55" y="281"/>
                    </a:lnTo>
                    <a:lnTo>
                      <a:pt x="45" y="271"/>
                    </a:lnTo>
                    <a:lnTo>
                      <a:pt x="38" y="259"/>
                    </a:lnTo>
                    <a:lnTo>
                      <a:pt x="35" y="245"/>
                    </a:lnTo>
                    <a:lnTo>
                      <a:pt x="34" y="232"/>
                    </a:lnTo>
                    <a:lnTo>
                      <a:pt x="35" y="216"/>
                    </a:lnTo>
                    <a:lnTo>
                      <a:pt x="38" y="200"/>
                    </a:lnTo>
                    <a:lnTo>
                      <a:pt x="43" y="187"/>
                    </a:lnTo>
                    <a:lnTo>
                      <a:pt x="51" y="170"/>
                    </a:lnTo>
                    <a:lnTo>
                      <a:pt x="60" y="152"/>
                    </a:lnTo>
                    <a:lnTo>
                      <a:pt x="71" y="137"/>
                    </a:lnTo>
                    <a:lnTo>
                      <a:pt x="83" y="124"/>
                    </a:lnTo>
                    <a:lnTo>
                      <a:pt x="94" y="110"/>
                    </a:lnTo>
                    <a:lnTo>
                      <a:pt x="107" y="96"/>
                    </a:lnTo>
                    <a:lnTo>
                      <a:pt x="123" y="82"/>
                    </a:lnTo>
                    <a:lnTo>
                      <a:pt x="138" y="69"/>
                    </a:lnTo>
                    <a:lnTo>
                      <a:pt x="153" y="57"/>
                    </a:lnTo>
                    <a:lnTo>
                      <a:pt x="173" y="47"/>
                    </a:lnTo>
                    <a:lnTo>
                      <a:pt x="195" y="38"/>
                    </a:lnTo>
                    <a:lnTo>
                      <a:pt x="218" y="28"/>
                    </a:lnTo>
                    <a:lnTo>
                      <a:pt x="238" y="20"/>
                    </a:lnTo>
                    <a:lnTo>
                      <a:pt x="254" y="13"/>
                    </a:lnTo>
                    <a:lnTo>
                      <a:pt x="264" y="7"/>
                    </a:lnTo>
                    <a:lnTo>
                      <a:pt x="268" y="2"/>
                    </a:lnTo>
                    <a:lnTo>
                      <a:pt x="256" y="0"/>
                    </a:lnTo>
                    <a:lnTo>
                      <a:pt x="240" y="1"/>
                    </a:lnTo>
                    <a:lnTo>
                      <a:pt x="221" y="4"/>
                    </a:lnTo>
                    <a:lnTo>
                      <a:pt x="201" y="10"/>
                    </a:lnTo>
                    <a:lnTo>
                      <a:pt x="180" y="18"/>
                    </a:lnTo>
                    <a:lnTo>
                      <a:pt x="160" y="27"/>
                    </a:lnTo>
                    <a:lnTo>
                      <a:pt x="141" y="38"/>
                    </a:lnTo>
                    <a:lnTo>
                      <a:pt x="125" y="4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7" name="Freeform 1854"/>
              <p:cNvSpPr>
                <a:spLocks/>
              </p:cNvSpPr>
              <p:nvPr/>
            </p:nvSpPr>
            <p:spPr bwMode="auto">
              <a:xfrm>
                <a:off x="2660" y="2692"/>
                <a:ext cx="47" cy="42"/>
              </a:xfrm>
              <a:custGeom>
                <a:avLst/>
                <a:gdLst>
                  <a:gd name="T0" fmla="*/ 39 w 283"/>
                  <a:gd name="T1" fmla="*/ 13 h 252"/>
                  <a:gd name="T2" fmla="*/ 41 w 283"/>
                  <a:gd name="T3" fmla="*/ 15 h 252"/>
                  <a:gd name="T4" fmla="*/ 43 w 283"/>
                  <a:gd name="T5" fmla="*/ 18 h 252"/>
                  <a:gd name="T6" fmla="*/ 43 w 283"/>
                  <a:gd name="T7" fmla="*/ 21 h 252"/>
                  <a:gd name="T8" fmla="*/ 43 w 283"/>
                  <a:gd name="T9" fmla="*/ 24 h 252"/>
                  <a:gd name="T10" fmla="*/ 43 w 283"/>
                  <a:gd name="T11" fmla="*/ 26 h 252"/>
                  <a:gd name="T12" fmla="*/ 42 w 283"/>
                  <a:gd name="T13" fmla="*/ 28 h 252"/>
                  <a:gd name="T14" fmla="*/ 41 w 283"/>
                  <a:gd name="T15" fmla="*/ 31 h 252"/>
                  <a:gd name="T16" fmla="*/ 39 w 283"/>
                  <a:gd name="T17" fmla="*/ 32 h 252"/>
                  <a:gd name="T18" fmla="*/ 37 w 283"/>
                  <a:gd name="T19" fmla="*/ 34 h 252"/>
                  <a:gd name="T20" fmla="*/ 36 w 283"/>
                  <a:gd name="T21" fmla="*/ 36 h 252"/>
                  <a:gd name="T22" fmla="*/ 34 w 283"/>
                  <a:gd name="T23" fmla="*/ 37 h 252"/>
                  <a:gd name="T24" fmla="*/ 32 w 283"/>
                  <a:gd name="T25" fmla="*/ 39 h 252"/>
                  <a:gd name="T26" fmla="*/ 32 w 283"/>
                  <a:gd name="T27" fmla="*/ 40 h 252"/>
                  <a:gd name="T28" fmla="*/ 32 w 283"/>
                  <a:gd name="T29" fmla="*/ 40 h 252"/>
                  <a:gd name="T30" fmla="*/ 32 w 283"/>
                  <a:gd name="T31" fmla="*/ 41 h 252"/>
                  <a:gd name="T32" fmla="*/ 32 w 283"/>
                  <a:gd name="T33" fmla="*/ 41 h 252"/>
                  <a:gd name="T34" fmla="*/ 33 w 283"/>
                  <a:gd name="T35" fmla="*/ 42 h 252"/>
                  <a:gd name="T36" fmla="*/ 34 w 283"/>
                  <a:gd name="T37" fmla="*/ 42 h 252"/>
                  <a:gd name="T38" fmla="*/ 34 w 283"/>
                  <a:gd name="T39" fmla="*/ 42 h 252"/>
                  <a:gd name="T40" fmla="*/ 35 w 283"/>
                  <a:gd name="T41" fmla="*/ 41 h 252"/>
                  <a:gd name="T42" fmla="*/ 39 w 283"/>
                  <a:gd name="T43" fmla="*/ 39 h 252"/>
                  <a:gd name="T44" fmla="*/ 42 w 283"/>
                  <a:gd name="T45" fmla="*/ 36 h 252"/>
                  <a:gd name="T46" fmla="*/ 45 w 283"/>
                  <a:gd name="T47" fmla="*/ 32 h 252"/>
                  <a:gd name="T48" fmla="*/ 46 w 283"/>
                  <a:gd name="T49" fmla="*/ 28 h 252"/>
                  <a:gd name="T50" fmla="*/ 47 w 283"/>
                  <a:gd name="T51" fmla="*/ 24 h 252"/>
                  <a:gd name="T52" fmla="*/ 47 w 283"/>
                  <a:gd name="T53" fmla="*/ 19 h 252"/>
                  <a:gd name="T54" fmla="*/ 45 w 283"/>
                  <a:gd name="T55" fmla="*/ 15 h 252"/>
                  <a:gd name="T56" fmla="*/ 42 w 283"/>
                  <a:gd name="T57" fmla="*/ 12 h 252"/>
                  <a:gd name="T58" fmla="*/ 40 w 283"/>
                  <a:gd name="T59" fmla="*/ 10 h 252"/>
                  <a:gd name="T60" fmla="*/ 37 w 283"/>
                  <a:gd name="T61" fmla="*/ 8 h 252"/>
                  <a:gd name="T62" fmla="*/ 34 w 283"/>
                  <a:gd name="T63" fmla="*/ 7 h 252"/>
                  <a:gd name="T64" fmla="*/ 31 w 283"/>
                  <a:gd name="T65" fmla="*/ 5 h 252"/>
                  <a:gd name="T66" fmla="*/ 27 w 283"/>
                  <a:gd name="T67" fmla="*/ 4 h 252"/>
                  <a:gd name="T68" fmla="*/ 24 w 283"/>
                  <a:gd name="T69" fmla="*/ 3 h 252"/>
                  <a:gd name="T70" fmla="*/ 20 w 283"/>
                  <a:gd name="T71" fmla="*/ 2 h 252"/>
                  <a:gd name="T72" fmla="*/ 17 w 283"/>
                  <a:gd name="T73" fmla="*/ 1 h 252"/>
                  <a:gd name="T74" fmla="*/ 14 w 283"/>
                  <a:gd name="T75" fmla="*/ 1 h 252"/>
                  <a:gd name="T76" fmla="*/ 11 w 283"/>
                  <a:gd name="T77" fmla="*/ 0 h 252"/>
                  <a:gd name="T78" fmla="*/ 8 w 283"/>
                  <a:gd name="T79" fmla="*/ 0 h 252"/>
                  <a:gd name="T80" fmla="*/ 6 w 283"/>
                  <a:gd name="T81" fmla="*/ 0 h 252"/>
                  <a:gd name="T82" fmla="*/ 3 w 283"/>
                  <a:gd name="T83" fmla="*/ 0 h 252"/>
                  <a:gd name="T84" fmla="*/ 2 w 283"/>
                  <a:gd name="T85" fmla="*/ 0 h 252"/>
                  <a:gd name="T86" fmla="*/ 1 w 283"/>
                  <a:gd name="T87" fmla="*/ 0 h 252"/>
                  <a:gd name="T88" fmla="*/ 0 w 283"/>
                  <a:gd name="T89" fmla="*/ 1 h 252"/>
                  <a:gd name="T90" fmla="*/ 2 w 283"/>
                  <a:gd name="T91" fmla="*/ 1 h 252"/>
                  <a:gd name="T92" fmla="*/ 4 w 283"/>
                  <a:gd name="T93" fmla="*/ 1 h 252"/>
                  <a:gd name="T94" fmla="*/ 6 w 283"/>
                  <a:gd name="T95" fmla="*/ 2 h 252"/>
                  <a:gd name="T96" fmla="*/ 9 w 283"/>
                  <a:gd name="T97" fmla="*/ 2 h 252"/>
                  <a:gd name="T98" fmla="*/ 11 w 283"/>
                  <a:gd name="T99" fmla="*/ 3 h 252"/>
                  <a:gd name="T100" fmla="*/ 14 w 283"/>
                  <a:gd name="T101" fmla="*/ 3 h 252"/>
                  <a:gd name="T102" fmla="*/ 16 w 283"/>
                  <a:gd name="T103" fmla="*/ 4 h 252"/>
                  <a:gd name="T104" fmla="*/ 19 w 283"/>
                  <a:gd name="T105" fmla="*/ 4 h 252"/>
                  <a:gd name="T106" fmla="*/ 21 w 283"/>
                  <a:gd name="T107" fmla="*/ 5 h 252"/>
                  <a:gd name="T108" fmla="*/ 24 w 283"/>
                  <a:gd name="T109" fmla="*/ 6 h 252"/>
                  <a:gd name="T110" fmla="*/ 27 w 283"/>
                  <a:gd name="T111" fmla="*/ 7 h 252"/>
                  <a:gd name="T112" fmla="*/ 29 w 283"/>
                  <a:gd name="T113" fmla="*/ 8 h 252"/>
                  <a:gd name="T114" fmla="*/ 32 w 283"/>
                  <a:gd name="T115" fmla="*/ 9 h 252"/>
                  <a:gd name="T116" fmla="*/ 35 w 283"/>
                  <a:gd name="T117" fmla="*/ 10 h 252"/>
                  <a:gd name="T118" fmla="*/ 37 w 283"/>
                  <a:gd name="T119" fmla="*/ 11 h 252"/>
                  <a:gd name="T120" fmla="*/ 39 w 283"/>
                  <a:gd name="T121" fmla="*/ 13 h 25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3"/>
                  <a:gd name="T184" fmla="*/ 0 h 252"/>
                  <a:gd name="T185" fmla="*/ 283 w 283"/>
                  <a:gd name="T186" fmla="*/ 252 h 25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3" h="252">
                    <a:moveTo>
                      <a:pt x="235" y="77"/>
                    </a:moveTo>
                    <a:lnTo>
                      <a:pt x="248" y="91"/>
                    </a:lnTo>
                    <a:lnTo>
                      <a:pt x="256" y="107"/>
                    </a:lnTo>
                    <a:lnTo>
                      <a:pt x="259" y="124"/>
                    </a:lnTo>
                    <a:lnTo>
                      <a:pt x="259" y="142"/>
                    </a:lnTo>
                    <a:lnTo>
                      <a:pt x="257" y="157"/>
                    </a:lnTo>
                    <a:lnTo>
                      <a:pt x="252" y="170"/>
                    </a:lnTo>
                    <a:lnTo>
                      <a:pt x="244" y="183"/>
                    </a:lnTo>
                    <a:lnTo>
                      <a:pt x="236" y="193"/>
                    </a:lnTo>
                    <a:lnTo>
                      <a:pt x="225" y="204"/>
                    </a:lnTo>
                    <a:lnTo>
                      <a:pt x="215" y="214"/>
                    </a:lnTo>
                    <a:lnTo>
                      <a:pt x="204" y="224"/>
                    </a:lnTo>
                    <a:lnTo>
                      <a:pt x="194" y="234"/>
                    </a:lnTo>
                    <a:lnTo>
                      <a:pt x="191" y="238"/>
                    </a:lnTo>
                    <a:lnTo>
                      <a:pt x="191" y="241"/>
                    </a:lnTo>
                    <a:lnTo>
                      <a:pt x="191" y="245"/>
                    </a:lnTo>
                    <a:lnTo>
                      <a:pt x="194" y="248"/>
                    </a:lnTo>
                    <a:lnTo>
                      <a:pt x="197" y="250"/>
                    </a:lnTo>
                    <a:lnTo>
                      <a:pt x="202" y="252"/>
                    </a:lnTo>
                    <a:lnTo>
                      <a:pt x="205" y="250"/>
                    </a:lnTo>
                    <a:lnTo>
                      <a:pt x="209" y="248"/>
                    </a:lnTo>
                    <a:lnTo>
                      <a:pt x="232" y="233"/>
                    </a:lnTo>
                    <a:lnTo>
                      <a:pt x="252" y="214"/>
                    </a:lnTo>
                    <a:lnTo>
                      <a:pt x="268" y="192"/>
                    </a:lnTo>
                    <a:lnTo>
                      <a:pt x="278" y="167"/>
                    </a:lnTo>
                    <a:lnTo>
                      <a:pt x="283" y="141"/>
                    </a:lnTo>
                    <a:lnTo>
                      <a:pt x="280" y="115"/>
                    </a:lnTo>
                    <a:lnTo>
                      <a:pt x="271" y="91"/>
                    </a:lnTo>
                    <a:lnTo>
                      <a:pt x="252" y="69"/>
                    </a:lnTo>
                    <a:lnTo>
                      <a:pt x="238" y="57"/>
                    </a:lnTo>
                    <a:lnTo>
                      <a:pt x="222" y="48"/>
                    </a:lnTo>
                    <a:lnTo>
                      <a:pt x="204" y="39"/>
                    </a:lnTo>
                    <a:lnTo>
                      <a:pt x="184" y="31"/>
                    </a:lnTo>
                    <a:lnTo>
                      <a:pt x="164" y="23"/>
                    </a:lnTo>
                    <a:lnTo>
                      <a:pt x="144" y="17"/>
                    </a:lnTo>
                    <a:lnTo>
                      <a:pt x="123" y="13"/>
                    </a:lnTo>
                    <a:lnTo>
                      <a:pt x="103" y="8"/>
                    </a:lnTo>
                    <a:lnTo>
                      <a:pt x="83" y="5"/>
                    </a:lnTo>
                    <a:lnTo>
                      <a:pt x="66" y="2"/>
                    </a:lnTo>
                    <a:lnTo>
                      <a:pt x="48" y="0"/>
                    </a:lnTo>
                    <a:lnTo>
                      <a:pt x="34" y="0"/>
                    </a:lnTo>
                    <a:lnTo>
                      <a:pt x="21" y="0"/>
                    </a:lnTo>
                    <a:lnTo>
                      <a:pt x="11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12" y="7"/>
                    </a:lnTo>
                    <a:lnTo>
                      <a:pt x="24" y="8"/>
                    </a:lnTo>
                    <a:lnTo>
                      <a:pt x="38" y="10"/>
                    </a:lnTo>
                    <a:lnTo>
                      <a:pt x="52" y="13"/>
                    </a:lnTo>
                    <a:lnTo>
                      <a:pt x="66" y="16"/>
                    </a:lnTo>
                    <a:lnTo>
                      <a:pt x="82" y="18"/>
                    </a:lnTo>
                    <a:lnTo>
                      <a:pt x="98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4"/>
                    </a:lnTo>
                    <a:lnTo>
                      <a:pt x="162" y="39"/>
                    </a:lnTo>
                    <a:lnTo>
                      <a:pt x="177" y="45"/>
                    </a:lnTo>
                    <a:lnTo>
                      <a:pt x="193" y="52"/>
                    </a:lnTo>
                    <a:lnTo>
                      <a:pt x="208" y="60"/>
                    </a:lnTo>
                    <a:lnTo>
                      <a:pt x="222" y="68"/>
                    </a:lnTo>
                    <a:lnTo>
                      <a:pt x="235" y="77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8" name="Freeform 1855"/>
              <p:cNvSpPr>
                <a:spLocks/>
              </p:cNvSpPr>
              <p:nvPr/>
            </p:nvSpPr>
            <p:spPr bwMode="auto">
              <a:xfrm>
                <a:off x="2564" y="2712"/>
                <a:ext cx="19" cy="39"/>
              </a:xfrm>
              <a:custGeom>
                <a:avLst/>
                <a:gdLst>
                  <a:gd name="T0" fmla="*/ 0 w 114"/>
                  <a:gd name="T1" fmla="*/ 21 h 238"/>
                  <a:gd name="T2" fmla="*/ 0 w 114"/>
                  <a:gd name="T3" fmla="*/ 24 h 238"/>
                  <a:gd name="T4" fmla="*/ 1 w 114"/>
                  <a:gd name="T5" fmla="*/ 28 h 238"/>
                  <a:gd name="T6" fmla="*/ 2 w 114"/>
                  <a:gd name="T7" fmla="*/ 30 h 238"/>
                  <a:gd name="T8" fmla="*/ 4 w 114"/>
                  <a:gd name="T9" fmla="*/ 33 h 238"/>
                  <a:gd name="T10" fmla="*/ 6 w 114"/>
                  <a:gd name="T11" fmla="*/ 35 h 238"/>
                  <a:gd name="T12" fmla="*/ 9 w 114"/>
                  <a:gd name="T13" fmla="*/ 37 h 238"/>
                  <a:gd name="T14" fmla="*/ 12 w 114"/>
                  <a:gd name="T15" fmla="*/ 38 h 238"/>
                  <a:gd name="T16" fmla="*/ 15 w 114"/>
                  <a:gd name="T17" fmla="*/ 39 h 238"/>
                  <a:gd name="T18" fmla="*/ 16 w 114"/>
                  <a:gd name="T19" fmla="*/ 39 h 238"/>
                  <a:gd name="T20" fmla="*/ 17 w 114"/>
                  <a:gd name="T21" fmla="*/ 39 h 238"/>
                  <a:gd name="T22" fmla="*/ 18 w 114"/>
                  <a:gd name="T23" fmla="*/ 38 h 238"/>
                  <a:gd name="T24" fmla="*/ 19 w 114"/>
                  <a:gd name="T25" fmla="*/ 37 h 238"/>
                  <a:gd name="T26" fmla="*/ 19 w 114"/>
                  <a:gd name="T27" fmla="*/ 36 h 238"/>
                  <a:gd name="T28" fmla="*/ 18 w 114"/>
                  <a:gd name="T29" fmla="*/ 35 h 238"/>
                  <a:gd name="T30" fmla="*/ 18 w 114"/>
                  <a:gd name="T31" fmla="*/ 35 h 238"/>
                  <a:gd name="T32" fmla="*/ 17 w 114"/>
                  <a:gd name="T33" fmla="*/ 34 h 238"/>
                  <a:gd name="T34" fmla="*/ 14 w 114"/>
                  <a:gd name="T35" fmla="*/ 33 h 238"/>
                  <a:gd name="T36" fmla="*/ 11 w 114"/>
                  <a:gd name="T37" fmla="*/ 32 h 238"/>
                  <a:gd name="T38" fmla="*/ 8 w 114"/>
                  <a:gd name="T39" fmla="*/ 29 h 238"/>
                  <a:gd name="T40" fmla="*/ 7 w 114"/>
                  <a:gd name="T41" fmla="*/ 27 h 238"/>
                  <a:gd name="T42" fmla="*/ 5 w 114"/>
                  <a:gd name="T43" fmla="*/ 24 h 238"/>
                  <a:gd name="T44" fmla="*/ 5 w 114"/>
                  <a:gd name="T45" fmla="*/ 21 h 238"/>
                  <a:gd name="T46" fmla="*/ 5 w 114"/>
                  <a:gd name="T47" fmla="*/ 18 h 238"/>
                  <a:gd name="T48" fmla="*/ 6 w 114"/>
                  <a:gd name="T49" fmla="*/ 15 h 238"/>
                  <a:gd name="T50" fmla="*/ 7 w 114"/>
                  <a:gd name="T51" fmla="*/ 12 h 238"/>
                  <a:gd name="T52" fmla="*/ 9 w 114"/>
                  <a:gd name="T53" fmla="*/ 10 h 238"/>
                  <a:gd name="T54" fmla="*/ 10 w 114"/>
                  <a:gd name="T55" fmla="*/ 8 h 238"/>
                  <a:gd name="T56" fmla="*/ 12 w 114"/>
                  <a:gd name="T57" fmla="*/ 6 h 238"/>
                  <a:gd name="T58" fmla="*/ 14 w 114"/>
                  <a:gd name="T59" fmla="*/ 5 h 238"/>
                  <a:gd name="T60" fmla="*/ 16 w 114"/>
                  <a:gd name="T61" fmla="*/ 3 h 238"/>
                  <a:gd name="T62" fmla="*/ 18 w 114"/>
                  <a:gd name="T63" fmla="*/ 1 h 238"/>
                  <a:gd name="T64" fmla="*/ 19 w 114"/>
                  <a:gd name="T65" fmla="*/ 0 h 238"/>
                  <a:gd name="T66" fmla="*/ 18 w 114"/>
                  <a:gd name="T67" fmla="*/ 0 h 238"/>
                  <a:gd name="T68" fmla="*/ 16 w 114"/>
                  <a:gd name="T69" fmla="*/ 1 h 238"/>
                  <a:gd name="T70" fmla="*/ 13 w 114"/>
                  <a:gd name="T71" fmla="*/ 3 h 238"/>
                  <a:gd name="T72" fmla="*/ 9 w 114"/>
                  <a:gd name="T73" fmla="*/ 6 h 238"/>
                  <a:gd name="T74" fmla="*/ 6 w 114"/>
                  <a:gd name="T75" fmla="*/ 9 h 238"/>
                  <a:gd name="T76" fmla="*/ 3 w 114"/>
                  <a:gd name="T77" fmla="*/ 13 h 238"/>
                  <a:gd name="T78" fmla="*/ 1 w 114"/>
                  <a:gd name="T79" fmla="*/ 17 h 238"/>
                  <a:gd name="T80" fmla="*/ 0 w 114"/>
                  <a:gd name="T81" fmla="*/ 21 h 23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4"/>
                  <a:gd name="T124" fmla="*/ 0 h 238"/>
                  <a:gd name="T125" fmla="*/ 114 w 114"/>
                  <a:gd name="T126" fmla="*/ 238 h 23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4" h="238">
                    <a:moveTo>
                      <a:pt x="0" y="130"/>
                    </a:moveTo>
                    <a:lnTo>
                      <a:pt x="0" y="149"/>
                    </a:lnTo>
                    <a:lnTo>
                      <a:pt x="4" y="168"/>
                    </a:lnTo>
                    <a:lnTo>
                      <a:pt x="12" y="185"/>
                    </a:lnTo>
                    <a:lnTo>
                      <a:pt x="24" y="200"/>
                    </a:lnTo>
                    <a:lnTo>
                      <a:pt x="38" y="213"/>
                    </a:lnTo>
                    <a:lnTo>
                      <a:pt x="55" y="224"/>
                    </a:lnTo>
                    <a:lnTo>
                      <a:pt x="73" y="232"/>
                    </a:lnTo>
                    <a:lnTo>
                      <a:pt x="92" y="237"/>
                    </a:lnTo>
                    <a:lnTo>
                      <a:pt x="98" y="238"/>
                    </a:lnTo>
                    <a:lnTo>
                      <a:pt x="104" y="235"/>
                    </a:lnTo>
                    <a:lnTo>
                      <a:pt x="109" y="232"/>
                    </a:lnTo>
                    <a:lnTo>
                      <a:pt x="111" y="227"/>
                    </a:lnTo>
                    <a:lnTo>
                      <a:pt x="111" y="222"/>
                    </a:lnTo>
                    <a:lnTo>
                      <a:pt x="110" y="216"/>
                    </a:lnTo>
                    <a:lnTo>
                      <a:pt x="106" y="211"/>
                    </a:lnTo>
                    <a:lnTo>
                      <a:pt x="100" y="209"/>
                    </a:lnTo>
                    <a:lnTo>
                      <a:pt x="82" y="202"/>
                    </a:lnTo>
                    <a:lnTo>
                      <a:pt x="64" y="193"/>
                    </a:lnTo>
                    <a:lnTo>
                      <a:pt x="50" y="180"/>
                    </a:lnTo>
                    <a:lnTo>
                      <a:pt x="39" y="167"/>
                    </a:lnTo>
                    <a:lnTo>
                      <a:pt x="32" y="149"/>
                    </a:lnTo>
                    <a:lnTo>
                      <a:pt x="29" y="131"/>
                    </a:lnTo>
                    <a:lnTo>
                      <a:pt x="29" y="111"/>
                    </a:lnTo>
                    <a:lnTo>
                      <a:pt x="35" y="91"/>
                    </a:lnTo>
                    <a:lnTo>
                      <a:pt x="42" y="76"/>
                    </a:lnTo>
                    <a:lnTo>
                      <a:pt x="51" y="62"/>
                    </a:lnTo>
                    <a:lnTo>
                      <a:pt x="62" y="49"/>
                    </a:lnTo>
                    <a:lnTo>
                      <a:pt x="73" y="38"/>
                    </a:lnTo>
                    <a:lnTo>
                      <a:pt x="84" y="28"/>
                    </a:lnTo>
                    <a:lnTo>
                      <a:pt x="96" y="18"/>
                    </a:lnTo>
                    <a:lnTo>
                      <a:pt x="106" y="9"/>
                    </a:lnTo>
                    <a:lnTo>
                      <a:pt x="114" y="1"/>
                    </a:lnTo>
                    <a:lnTo>
                      <a:pt x="106" y="0"/>
                    </a:lnTo>
                    <a:lnTo>
                      <a:pt x="93" y="6"/>
                    </a:lnTo>
                    <a:lnTo>
                      <a:pt x="76" y="18"/>
                    </a:lnTo>
                    <a:lnTo>
                      <a:pt x="56" y="36"/>
                    </a:lnTo>
                    <a:lnTo>
                      <a:pt x="37" y="57"/>
                    </a:lnTo>
                    <a:lnTo>
                      <a:pt x="20" y="80"/>
                    </a:lnTo>
                    <a:lnTo>
                      <a:pt x="7" y="106"/>
                    </a:lnTo>
                    <a:lnTo>
                      <a:pt x="0" y="130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9" name="Freeform 1856"/>
              <p:cNvSpPr>
                <a:spLocks/>
              </p:cNvSpPr>
              <p:nvPr/>
            </p:nvSpPr>
            <p:spPr bwMode="auto">
              <a:xfrm>
                <a:off x="2698" y="2689"/>
                <a:ext cx="41" cy="52"/>
              </a:xfrm>
              <a:custGeom>
                <a:avLst/>
                <a:gdLst>
                  <a:gd name="T0" fmla="*/ 35 w 246"/>
                  <a:gd name="T1" fmla="*/ 21 h 310"/>
                  <a:gd name="T2" fmla="*/ 37 w 246"/>
                  <a:gd name="T3" fmla="*/ 24 h 310"/>
                  <a:gd name="T4" fmla="*/ 38 w 246"/>
                  <a:gd name="T5" fmla="*/ 28 h 310"/>
                  <a:gd name="T6" fmla="*/ 37 w 246"/>
                  <a:gd name="T7" fmla="*/ 31 h 310"/>
                  <a:gd name="T8" fmla="*/ 35 w 246"/>
                  <a:gd name="T9" fmla="*/ 35 h 310"/>
                  <a:gd name="T10" fmla="*/ 31 w 246"/>
                  <a:gd name="T11" fmla="*/ 38 h 310"/>
                  <a:gd name="T12" fmla="*/ 28 w 246"/>
                  <a:gd name="T13" fmla="*/ 41 h 310"/>
                  <a:gd name="T14" fmla="*/ 24 w 246"/>
                  <a:gd name="T15" fmla="*/ 44 h 310"/>
                  <a:gd name="T16" fmla="*/ 22 w 246"/>
                  <a:gd name="T17" fmla="*/ 47 h 310"/>
                  <a:gd name="T18" fmla="*/ 21 w 246"/>
                  <a:gd name="T19" fmla="*/ 48 h 310"/>
                  <a:gd name="T20" fmla="*/ 20 w 246"/>
                  <a:gd name="T21" fmla="*/ 50 h 310"/>
                  <a:gd name="T22" fmla="*/ 20 w 246"/>
                  <a:gd name="T23" fmla="*/ 51 h 310"/>
                  <a:gd name="T24" fmla="*/ 22 w 246"/>
                  <a:gd name="T25" fmla="*/ 52 h 310"/>
                  <a:gd name="T26" fmla="*/ 23 w 246"/>
                  <a:gd name="T27" fmla="*/ 52 h 310"/>
                  <a:gd name="T28" fmla="*/ 26 w 246"/>
                  <a:gd name="T29" fmla="*/ 49 h 310"/>
                  <a:gd name="T30" fmla="*/ 30 w 246"/>
                  <a:gd name="T31" fmla="*/ 45 h 310"/>
                  <a:gd name="T32" fmla="*/ 35 w 246"/>
                  <a:gd name="T33" fmla="*/ 41 h 310"/>
                  <a:gd name="T34" fmla="*/ 39 w 246"/>
                  <a:gd name="T35" fmla="*/ 37 h 310"/>
                  <a:gd name="T36" fmla="*/ 41 w 246"/>
                  <a:gd name="T37" fmla="*/ 31 h 310"/>
                  <a:gd name="T38" fmla="*/ 40 w 246"/>
                  <a:gd name="T39" fmla="*/ 26 h 310"/>
                  <a:gd name="T40" fmla="*/ 38 w 246"/>
                  <a:gd name="T41" fmla="*/ 20 h 310"/>
                  <a:gd name="T42" fmla="*/ 34 w 246"/>
                  <a:gd name="T43" fmla="*/ 16 h 310"/>
                  <a:gd name="T44" fmla="*/ 30 w 246"/>
                  <a:gd name="T45" fmla="*/ 12 h 310"/>
                  <a:gd name="T46" fmla="*/ 25 w 246"/>
                  <a:gd name="T47" fmla="*/ 10 h 310"/>
                  <a:gd name="T48" fmla="*/ 21 w 246"/>
                  <a:gd name="T49" fmla="*/ 7 h 310"/>
                  <a:gd name="T50" fmla="*/ 16 w 246"/>
                  <a:gd name="T51" fmla="*/ 5 h 310"/>
                  <a:gd name="T52" fmla="*/ 12 w 246"/>
                  <a:gd name="T53" fmla="*/ 3 h 310"/>
                  <a:gd name="T54" fmla="*/ 8 w 246"/>
                  <a:gd name="T55" fmla="*/ 1 h 310"/>
                  <a:gd name="T56" fmla="*/ 4 w 246"/>
                  <a:gd name="T57" fmla="*/ 0 h 310"/>
                  <a:gd name="T58" fmla="*/ 1 w 246"/>
                  <a:gd name="T59" fmla="*/ 0 h 310"/>
                  <a:gd name="T60" fmla="*/ 1 w 246"/>
                  <a:gd name="T61" fmla="*/ 1 h 310"/>
                  <a:gd name="T62" fmla="*/ 5 w 246"/>
                  <a:gd name="T63" fmla="*/ 2 h 310"/>
                  <a:gd name="T64" fmla="*/ 9 w 246"/>
                  <a:gd name="T65" fmla="*/ 4 h 310"/>
                  <a:gd name="T66" fmla="*/ 13 w 246"/>
                  <a:gd name="T67" fmla="*/ 6 h 310"/>
                  <a:gd name="T68" fmla="*/ 18 w 246"/>
                  <a:gd name="T69" fmla="*/ 9 h 310"/>
                  <a:gd name="T70" fmla="*/ 22 w 246"/>
                  <a:gd name="T71" fmla="*/ 12 h 310"/>
                  <a:gd name="T72" fmla="*/ 27 w 246"/>
                  <a:gd name="T73" fmla="*/ 15 h 310"/>
                  <a:gd name="T74" fmla="*/ 31 w 246"/>
                  <a:gd name="T75" fmla="*/ 18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6"/>
                  <a:gd name="T115" fmla="*/ 0 h 310"/>
                  <a:gd name="T116" fmla="*/ 246 w 246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6" h="310">
                    <a:moveTo>
                      <a:pt x="199" y="116"/>
                    </a:moveTo>
                    <a:lnTo>
                      <a:pt x="207" y="124"/>
                    </a:lnTo>
                    <a:lnTo>
                      <a:pt x="214" y="133"/>
                    </a:lnTo>
                    <a:lnTo>
                      <a:pt x="219" y="143"/>
                    </a:lnTo>
                    <a:lnTo>
                      <a:pt x="223" y="154"/>
                    </a:lnTo>
                    <a:lnTo>
                      <a:pt x="225" y="164"/>
                    </a:lnTo>
                    <a:lnTo>
                      <a:pt x="225" y="176"/>
                    </a:lnTo>
                    <a:lnTo>
                      <a:pt x="221" y="187"/>
                    </a:lnTo>
                    <a:lnTo>
                      <a:pt x="216" y="197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8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3" y="264"/>
                    </a:lnTo>
                    <a:lnTo>
                      <a:pt x="132" y="274"/>
                    </a:lnTo>
                    <a:lnTo>
                      <a:pt x="129" y="278"/>
                    </a:lnTo>
                    <a:lnTo>
                      <a:pt x="126" y="282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1" y="305"/>
                    </a:lnTo>
                    <a:lnTo>
                      <a:pt x="125" y="309"/>
                    </a:lnTo>
                    <a:lnTo>
                      <a:pt x="130" y="310"/>
                    </a:lnTo>
                    <a:lnTo>
                      <a:pt x="134" y="310"/>
                    </a:lnTo>
                    <a:lnTo>
                      <a:pt x="139" y="309"/>
                    </a:lnTo>
                    <a:lnTo>
                      <a:pt x="143" y="305"/>
                    </a:lnTo>
                    <a:lnTo>
                      <a:pt x="154" y="293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19" y="233"/>
                    </a:lnTo>
                    <a:lnTo>
                      <a:pt x="231" y="219"/>
                    </a:lnTo>
                    <a:lnTo>
                      <a:pt x="239" y="204"/>
                    </a:lnTo>
                    <a:lnTo>
                      <a:pt x="245" y="187"/>
                    </a:lnTo>
                    <a:lnTo>
                      <a:pt x="246" y="170"/>
                    </a:lnTo>
                    <a:lnTo>
                      <a:pt x="242" y="153"/>
                    </a:lnTo>
                    <a:lnTo>
                      <a:pt x="236" y="136"/>
                    </a:lnTo>
                    <a:lnTo>
                      <a:pt x="227" y="120"/>
                    </a:lnTo>
                    <a:lnTo>
                      <a:pt x="215" y="107"/>
                    </a:lnTo>
                    <a:lnTo>
                      <a:pt x="201" y="94"/>
                    </a:lnTo>
                    <a:lnTo>
                      <a:pt x="187" y="82"/>
                    </a:lnTo>
                    <a:lnTo>
                      <a:pt x="177" y="74"/>
                    </a:lnTo>
                    <a:lnTo>
                      <a:pt x="165" y="68"/>
                    </a:lnTo>
                    <a:lnTo>
                      <a:pt x="152" y="60"/>
                    </a:lnTo>
                    <a:lnTo>
                      <a:pt x="139" y="51"/>
                    </a:lnTo>
                    <a:lnTo>
                      <a:pt x="126" y="43"/>
                    </a:lnTo>
                    <a:lnTo>
                      <a:pt x="112" y="35"/>
                    </a:lnTo>
                    <a:lnTo>
                      <a:pt x="98" y="28"/>
                    </a:lnTo>
                    <a:lnTo>
                      <a:pt x="85" y="22"/>
                    </a:lnTo>
                    <a:lnTo>
                      <a:pt x="72" y="16"/>
                    </a:lnTo>
                    <a:lnTo>
                      <a:pt x="59" y="10"/>
                    </a:lnTo>
                    <a:lnTo>
                      <a:pt x="46" y="7"/>
                    </a:lnTo>
                    <a:lnTo>
                      <a:pt x="35" y="3"/>
                    </a:lnTo>
                    <a:lnTo>
                      <a:pt x="24" y="1"/>
                    </a:lnTo>
                    <a:lnTo>
                      <a:pt x="15" y="0"/>
                    </a:lnTo>
                    <a:lnTo>
                      <a:pt x="7" y="1"/>
                    </a:lnTo>
                    <a:lnTo>
                      <a:pt x="0" y="3"/>
                    </a:lnTo>
                    <a:lnTo>
                      <a:pt x="8" y="6"/>
                    </a:lnTo>
                    <a:lnTo>
                      <a:pt x="17" y="9"/>
                    </a:lnTo>
                    <a:lnTo>
                      <a:pt x="28" y="14"/>
                    </a:lnTo>
                    <a:lnTo>
                      <a:pt x="38" y="18"/>
                    </a:lnTo>
                    <a:lnTo>
                      <a:pt x="51" y="24"/>
                    </a:lnTo>
                    <a:lnTo>
                      <a:pt x="64" y="30"/>
                    </a:lnTo>
                    <a:lnTo>
                      <a:pt x="78" y="37"/>
                    </a:lnTo>
                    <a:lnTo>
                      <a:pt x="92" y="43"/>
                    </a:lnTo>
                    <a:lnTo>
                      <a:pt x="106" y="51"/>
                    </a:lnTo>
                    <a:lnTo>
                      <a:pt x="120" y="60"/>
                    </a:lnTo>
                    <a:lnTo>
                      <a:pt x="134" y="69"/>
                    </a:lnTo>
                    <a:lnTo>
                      <a:pt x="148" y="78"/>
                    </a:lnTo>
                    <a:lnTo>
                      <a:pt x="163" y="87"/>
                    </a:lnTo>
                    <a:lnTo>
                      <a:pt x="175" y="96"/>
                    </a:lnTo>
                    <a:lnTo>
                      <a:pt x="187" y="105"/>
                    </a:lnTo>
                    <a:lnTo>
                      <a:pt x="199" y="116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0" name="Freeform 1857"/>
              <p:cNvSpPr>
                <a:spLocks/>
              </p:cNvSpPr>
              <p:nvPr/>
            </p:nvSpPr>
            <p:spPr bwMode="auto">
              <a:xfrm>
                <a:off x="2653" y="2750"/>
                <a:ext cx="14" cy="31"/>
              </a:xfrm>
              <a:custGeom>
                <a:avLst/>
                <a:gdLst>
                  <a:gd name="T0" fmla="*/ 5 w 83"/>
                  <a:gd name="T1" fmla="*/ 2 h 187"/>
                  <a:gd name="T2" fmla="*/ 5 w 83"/>
                  <a:gd name="T3" fmla="*/ 1 h 187"/>
                  <a:gd name="T4" fmla="*/ 4 w 83"/>
                  <a:gd name="T5" fmla="*/ 0 h 187"/>
                  <a:gd name="T6" fmla="*/ 3 w 83"/>
                  <a:gd name="T7" fmla="*/ 0 h 187"/>
                  <a:gd name="T8" fmla="*/ 2 w 83"/>
                  <a:gd name="T9" fmla="*/ 0 h 187"/>
                  <a:gd name="T10" fmla="*/ 1 w 83"/>
                  <a:gd name="T11" fmla="*/ 0 h 187"/>
                  <a:gd name="T12" fmla="*/ 1 w 83"/>
                  <a:gd name="T13" fmla="*/ 1 h 187"/>
                  <a:gd name="T14" fmla="*/ 0 w 83"/>
                  <a:gd name="T15" fmla="*/ 2 h 187"/>
                  <a:gd name="T16" fmla="*/ 0 w 83"/>
                  <a:gd name="T17" fmla="*/ 3 h 187"/>
                  <a:gd name="T18" fmla="*/ 1 w 83"/>
                  <a:gd name="T19" fmla="*/ 7 h 187"/>
                  <a:gd name="T20" fmla="*/ 3 w 83"/>
                  <a:gd name="T21" fmla="*/ 12 h 187"/>
                  <a:gd name="T22" fmla="*/ 5 w 83"/>
                  <a:gd name="T23" fmla="*/ 17 h 187"/>
                  <a:gd name="T24" fmla="*/ 7 w 83"/>
                  <a:gd name="T25" fmla="*/ 21 h 187"/>
                  <a:gd name="T26" fmla="*/ 9 w 83"/>
                  <a:gd name="T27" fmla="*/ 25 h 187"/>
                  <a:gd name="T28" fmla="*/ 11 w 83"/>
                  <a:gd name="T29" fmla="*/ 28 h 187"/>
                  <a:gd name="T30" fmla="*/ 13 w 83"/>
                  <a:gd name="T31" fmla="*/ 31 h 187"/>
                  <a:gd name="T32" fmla="*/ 14 w 83"/>
                  <a:gd name="T33" fmla="*/ 31 h 187"/>
                  <a:gd name="T34" fmla="*/ 13 w 83"/>
                  <a:gd name="T35" fmla="*/ 29 h 187"/>
                  <a:gd name="T36" fmla="*/ 13 w 83"/>
                  <a:gd name="T37" fmla="*/ 26 h 187"/>
                  <a:gd name="T38" fmla="*/ 11 w 83"/>
                  <a:gd name="T39" fmla="*/ 23 h 187"/>
                  <a:gd name="T40" fmla="*/ 10 w 83"/>
                  <a:gd name="T41" fmla="*/ 19 h 187"/>
                  <a:gd name="T42" fmla="*/ 9 w 83"/>
                  <a:gd name="T43" fmla="*/ 15 h 187"/>
                  <a:gd name="T44" fmla="*/ 7 w 83"/>
                  <a:gd name="T45" fmla="*/ 10 h 187"/>
                  <a:gd name="T46" fmla="*/ 6 w 83"/>
                  <a:gd name="T47" fmla="*/ 6 h 187"/>
                  <a:gd name="T48" fmla="*/ 5 w 83"/>
                  <a:gd name="T49" fmla="*/ 2 h 1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3"/>
                  <a:gd name="T76" fmla="*/ 0 h 187"/>
                  <a:gd name="T77" fmla="*/ 83 w 83"/>
                  <a:gd name="T78" fmla="*/ 187 h 18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3" h="187">
                    <a:moveTo>
                      <a:pt x="31" y="14"/>
                    </a:moveTo>
                    <a:lnTo>
                      <a:pt x="29" y="8"/>
                    </a:lnTo>
                    <a:lnTo>
                      <a:pt x="25" y="3"/>
                    </a:lnTo>
                    <a:lnTo>
                      <a:pt x="19" y="1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3" y="5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5" y="42"/>
                    </a:lnTo>
                    <a:lnTo>
                      <a:pt x="15" y="71"/>
                    </a:lnTo>
                    <a:lnTo>
                      <a:pt x="27" y="100"/>
                    </a:lnTo>
                    <a:lnTo>
                      <a:pt x="41" y="127"/>
                    </a:lnTo>
                    <a:lnTo>
                      <a:pt x="55" y="151"/>
                    </a:lnTo>
                    <a:lnTo>
                      <a:pt x="68" y="171"/>
                    </a:lnTo>
                    <a:lnTo>
                      <a:pt x="77" y="184"/>
                    </a:lnTo>
                    <a:lnTo>
                      <a:pt x="83" y="187"/>
                    </a:lnTo>
                    <a:lnTo>
                      <a:pt x="80" y="174"/>
                    </a:lnTo>
                    <a:lnTo>
                      <a:pt x="75" y="158"/>
                    </a:lnTo>
                    <a:lnTo>
                      <a:pt x="68" y="138"/>
                    </a:lnTo>
                    <a:lnTo>
                      <a:pt x="59" y="113"/>
                    </a:lnTo>
                    <a:lnTo>
                      <a:pt x="51" y="88"/>
                    </a:lnTo>
                    <a:lnTo>
                      <a:pt x="43" y="63"/>
                    </a:lnTo>
                    <a:lnTo>
                      <a:pt x="36" y="38"/>
                    </a:lnTo>
                    <a:lnTo>
                      <a:pt x="31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1" name="Freeform 1858"/>
              <p:cNvSpPr>
                <a:spLocks/>
              </p:cNvSpPr>
              <p:nvPr/>
            </p:nvSpPr>
            <p:spPr bwMode="auto">
              <a:xfrm>
                <a:off x="2647" y="2733"/>
                <a:ext cx="7" cy="16"/>
              </a:xfrm>
              <a:custGeom>
                <a:avLst/>
                <a:gdLst>
                  <a:gd name="T0" fmla="*/ 4 w 44"/>
                  <a:gd name="T1" fmla="*/ 2 h 94"/>
                  <a:gd name="T2" fmla="*/ 3 w 44"/>
                  <a:gd name="T3" fmla="*/ 1 h 94"/>
                  <a:gd name="T4" fmla="*/ 3 w 44"/>
                  <a:gd name="T5" fmla="*/ 0 h 94"/>
                  <a:gd name="T6" fmla="*/ 2 w 44"/>
                  <a:gd name="T7" fmla="*/ 0 h 94"/>
                  <a:gd name="T8" fmla="*/ 2 w 44"/>
                  <a:gd name="T9" fmla="*/ 0 h 94"/>
                  <a:gd name="T10" fmla="*/ 1 w 44"/>
                  <a:gd name="T11" fmla="*/ 0 h 94"/>
                  <a:gd name="T12" fmla="*/ 0 w 44"/>
                  <a:gd name="T13" fmla="*/ 1 h 94"/>
                  <a:gd name="T14" fmla="*/ 0 w 44"/>
                  <a:gd name="T15" fmla="*/ 1 h 94"/>
                  <a:gd name="T16" fmla="*/ 0 w 44"/>
                  <a:gd name="T17" fmla="*/ 2 h 94"/>
                  <a:gd name="T18" fmla="*/ 0 w 44"/>
                  <a:gd name="T19" fmla="*/ 4 h 94"/>
                  <a:gd name="T20" fmla="*/ 1 w 44"/>
                  <a:gd name="T21" fmla="*/ 6 h 94"/>
                  <a:gd name="T22" fmla="*/ 1 w 44"/>
                  <a:gd name="T23" fmla="*/ 9 h 94"/>
                  <a:gd name="T24" fmla="*/ 2 w 44"/>
                  <a:gd name="T25" fmla="*/ 11 h 94"/>
                  <a:gd name="T26" fmla="*/ 3 w 44"/>
                  <a:gd name="T27" fmla="*/ 13 h 94"/>
                  <a:gd name="T28" fmla="*/ 4 w 44"/>
                  <a:gd name="T29" fmla="*/ 15 h 94"/>
                  <a:gd name="T30" fmla="*/ 6 w 44"/>
                  <a:gd name="T31" fmla="*/ 16 h 94"/>
                  <a:gd name="T32" fmla="*/ 7 w 44"/>
                  <a:gd name="T33" fmla="*/ 16 h 94"/>
                  <a:gd name="T34" fmla="*/ 7 w 44"/>
                  <a:gd name="T35" fmla="*/ 13 h 94"/>
                  <a:gd name="T36" fmla="*/ 6 w 44"/>
                  <a:gd name="T37" fmla="*/ 9 h 94"/>
                  <a:gd name="T38" fmla="*/ 5 w 44"/>
                  <a:gd name="T39" fmla="*/ 5 h 94"/>
                  <a:gd name="T40" fmla="*/ 4 w 44"/>
                  <a:gd name="T41" fmla="*/ 2 h 9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4"/>
                  <a:gd name="T64" fmla="*/ 0 h 94"/>
                  <a:gd name="T65" fmla="*/ 44 w 44"/>
                  <a:gd name="T66" fmla="*/ 94 h 9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4" h="94">
                    <a:moveTo>
                      <a:pt x="22" y="10"/>
                    </a:moveTo>
                    <a:lnTo>
                      <a:pt x="21" y="6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6" y="1"/>
                    </a:lnTo>
                    <a:lnTo>
                      <a:pt x="3" y="3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24"/>
                    </a:lnTo>
                    <a:lnTo>
                      <a:pt x="4" y="38"/>
                    </a:lnTo>
                    <a:lnTo>
                      <a:pt x="8" y="52"/>
                    </a:lnTo>
                    <a:lnTo>
                      <a:pt x="14" y="65"/>
                    </a:lnTo>
                    <a:lnTo>
                      <a:pt x="21" y="78"/>
                    </a:lnTo>
                    <a:lnTo>
                      <a:pt x="28" y="87"/>
                    </a:lnTo>
                    <a:lnTo>
                      <a:pt x="37" y="93"/>
                    </a:lnTo>
                    <a:lnTo>
                      <a:pt x="42" y="94"/>
                    </a:lnTo>
                    <a:lnTo>
                      <a:pt x="44" y="76"/>
                    </a:lnTo>
                    <a:lnTo>
                      <a:pt x="38" y="54"/>
                    </a:lnTo>
                    <a:lnTo>
                      <a:pt x="31" y="32"/>
                    </a:lnTo>
                    <a:lnTo>
                      <a:pt x="22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2" name="Freeform 1859"/>
              <p:cNvSpPr>
                <a:spLocks/>
              </p:cNvSpPr>
              <p:nvPr/>
            </p:nvSpPr>
            <p:spPr bwMode="auto">
              <a:xfrm>
                <a:off x="2641" y="2722"/>
                <a:ext cx="6" cy="9"/>
              </a:xfrm>
              <a:custGeom>
                <a:avLst/>
                <a:gdLst>
                  <a:gd name="T0" fmla="*/ 3 w 38"/>
                  <a:gd name="T1" fmla="*/ 1 h 54"/>
                  <a:gd name="T2" fmla="*/ 3 w 38"/>
                  <a:gd name="T3" fmla="*/ 1 h 54"/>
                  <a:gd name="T4" fmla="*/ 3 w 38"/>
                  <a:gd name="T5" fmla="*/ 1 h 54"/>
                  <a:gd name="T6" fmla="*/ 3 w 38"/>
                  <a:gd name="T7" fmla="*/ 1 h 54"/>
                  <a:gd name="T8" fmla="*/ 3 w 38"/>
                  <a:gd name="T9" fmla="*/ 1 h 54"/>
                  <a:gd name="T10" fmla="*/ 3 w 38"/>
                  <a:gd name="T11" fmla="*/ 1 h 54"/>
                  <a:gd name="T12" fmla="*/ 2 w 38"/>
                  <a:gd name="T13" fmla="*/ 0 h 54"/>
                  <a:gd name="T14" fmla="*/ 2 w 38"/>
                  <a:gd name="T15" fmla="*/ 0 h 54"/>
                  <a:gd name="T16" fmla="*/ 1 w 38"/>
                  <a:gd name="T17" fmla="*/ 0 h 54"/>
                  <a:gd name="T18" fmla="*/ 1 w 38"/>
                  <a:gd name="T19" fmla="*/ 0 h 54"/>
                  <a:gd name="T20" fmla="*/ 0 w 38"/>
                  <a:gd name="T21" fmla="*/ 1 h 54"/>
                  <a:gd name="T22" fmla="*/ 0 w 38"/>
                  <a:gd name="T23" fmla="*/ 1 h 54"/>
                  <a:gd name="T24" fmla="*/ 0 w 38"/>
                  <a:gd name="T25" fmla="*/ 2 h 54"/>
                  <a:gd name="T26" fmla="*/ 0 w 38"/>
                  <a:gd name="T27" fmla="*/ 3 h 54"/>
                  <a:gd name="T28" fmla="*/ 1 w 38"/>
                  <a:gd name="T29" fmla="*/ 4 h 54"/>
                  <a:gd name="T30" fmla="*/ 1 w 38"/>
                  <a:gd name="T31" fmla="*/ 5 h 54"/>
                  <a:gd name="T32" fmla="*/ 2 w 38"/>
                  <a:gd name="T33" fmla="*/ 7 h 54"/>
                  <a:gd name="T34" fmla="*/ 3 w 38"/>
                  <a:gd name="T35" fmla="*/ 8 h 54"/>
                  <a:gd name="T36" fmla="*/ 4 w 38"/>
                  <a:gd name="T37" fmla="*/ 8 h 54"/>
                  <a:gd name="T38" fmla="*/ 5 w 38"/>
                  <a:gd name="T39" fmla="*/ 9 h 54"/>
                  <a:gd name="T40" fmla="*/ 6 w 38"/>
                  <a:gd name="T41" fmla="*/ 9 h 54"/>
                  <a:gd name="T42" fmla="*/ 6 w 38"/>
                  <a:gd name="T43" fmla="*/ 7 h 54"/>
                  <a:gd name="T44" fmla="*/ 5 w 38"/>
                  <a:gd name="T45" fmla="*/ 5 h 54"/>
                  <a:gd name="T46" fmla="*/ 4 w 38"/>
                  <a:gd name="T47" fmla="*/ 3 h 54"/>
                  <a:gd name="T48" fmla="*/ 3 w 38"/>
                  <a:gd name="T49" fmla="*/ 1 h 5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54"/>
                  <a:gd name="T77" fmla="*/ 38 w 38"/>
                  <a:gd name="T78" fmla="*/ 54 h 5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54">
                    <a:moveTo>
                      <a:pt x="20" y="7"/>
                    </a:moveTo>
                    <a:lnTo>
                      <a:pt x="20" y="8"/>
                    </a:lnTo>
                    <a:lnTo>
                      <a:pt x="19" y="4"/>
                    </a:lnTo>
                    <a:lnTo>
                      <a:pt x="15" y="1"/>
                    </a:lnTo>
                    <a:lnTo>
                      <a:pt x="12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7"/>
                    </a:lnTo>
                    <a:lnTo>
                      <a:pt x="4" y="24"/>
                    </a:lnTo>
                    <a:lnTo>
                      <a:pt x="8" y="32"/>
                    </a:lnTo>
                    <a:lnTo>
                      <a:pt x="14" y="39"/>
                    </a:lnTo>
                    <a:lnTo>
                      <a:pt x="20" y="46"/>
                    </a:lnTo>
                    <a:lnTo>
                      <a:pt x="27" y="50"/>
                    </a:lnTo>
                    <a:lnTo>
                      <a:pt x="33" y="54"/>
                    </a:lnTo>
                    <a:lnTo>
                      <a:pt x="38" y="54"/>
                    </a:lnTo>
                    <a:lnTo>
                      <a:pt x="36" y="42"/>
                    </a:lnTo>
                    <a:lnTo>
                      <a:pt x="32" y="29"/>
                    </a:lnTo>
                    <a:lnTo>
                      <a:pt x="25" y="16"/>
                    </a:lnTo>
                    <a:lnTo>
                      <a:pt x="20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3" name="Freeform 1860"/>
              <p:cNvSpPr>
                <a:spLocks/>
              </p:cNvSpPr>
              <p:nvPr/>
            </p:nvSpPr>
            <p:spPr bwMode="auto">
              <a:xfrm>
                <a:off x="2636" y="2714"/>
                <a:ext cx="8" cy="6"/>
              </a:xfrm>
              <a:custGeom>
                <a:avLst/>
                <a:gdLst>
                  <a:gd name="T0" fmla="*/ 6 w 52"/>
                  <a:gd name="T1" fmla="*/ 4 h 36"/>
                  <a:gd name="T2" fmla="*/ 7 w 52"/>
                  <a:gd name="T3" fmla="*/ 4 h 36"/>
                  <a:gd name="T4" fmla="*/ 8 w 52"/>
                  <a:gd name="T5" fmla="*/ 3 h 36"/>
                  <a:gd name="T6" fmla="*/ 8 w 52"/>
                  <a:gd name="T7" fmla="*/ 3 h 36"/>
                  <a:gd name="T8" fmla="*/ 8 w 52"/>
                  <a:gd name="T9" fmla="*/ 2 h 36"/>
                  <a:gd name="T10" fmla="*/ 8 w 52"/>
                  <a:gd name="T11" fmla="*/ 1 h 36"/>
                  <a:gd name="T12" fmla="*/ 7 w 52"/>
                  <a:gd name="T13" fmla="*/ 0 h 36"/>
                  <a:gd name="T14" fmla="*/ 6 w 52"/>
                  <a:gd name="T15" fmla="*/ 0 h 36"/>
                  <a:gd name="T16" fmla="*/ 6 w 52"/>
                  <a:gd name="T17" fmla="*/ 0 h 36"/>
                  <a:gd name="T18" fmla="*/ 5 w 52"/>
                  <a:gd name="T19" fmla="*/ 0 h 36"/>
                  <a:gd name="T20" fmla="*/ 4 w 52"/>
                  <a:gd name="T21" fmla="*/ 0 h 36"/>
                  <a:gd name="T22" fmla="*/ 3 w 52"/>
                  <a:gd name="T23" fmla="*/ 1 h 36"/>
                  <a:gd name="T24" fmla="*/ 2 w 52"/>
                  <a:gd name="T25" fmla="*/ 1 h 36"/>
                  <a:gd name="T26" fmla="*/ 1 w 52"/>
                  <a:gd name="T27" fmla="*/ 2 h 36"/>
                  <a:gd name="T28" fmla="*/ 0 w 52"/>
                  <a:gd name="T29" fmla="*/ 4 h 36"/>
                  <a:gd name="T30" fmla="*/ 0 w 52"/>
                  <a:gd name="T31" fmla="*/ 5 h 36"/>
                  <a:gd name="T32" fmla="*/ 0 w 52"/>
                  <a:gd name="T33" fmla="*/ 5 h 36"/>
                  <a:gd name="T34" fmla="*/ 1 w 52"/>
                  <a:gd name="T35" fmla="*/ 6 h 36"/>
                  <a:gd name="T36" fmla="*/ 1 w 52"/>
                  <a:gd name="T37" fmla="*/ 6 h 36"/>
                  <a:gd name="T38" fmla="*/ 2 w 52"/>
                  <a:gd name="T39" fmla="*/ 6 h 36"/>
                  <a:gd name="T40" fmla="*/ 3 w 52"/>
                  <a:gd name="T41" fmla="*/ 6 h 36"/>
                  <a:gd name="T42" fmla="*/ 4 w 52"/>
                  <a:gd name="T43" fmla="*/ 6 h 36"/>
                  <a:gd name="T44" fmla="*/ 5 w 52"/>
                  <a:gd name="T45" fmla="*/ 5 h 36"/>
                  <a:gd name="T46" fmla="*/ 6 w 52"/>
                  <a:gd name="T47" fmla="*/ 5 h 36"/>
                  <a:gd name="T48" fmla="*/ 6 w 52"/>
                  <a:gd name="T49" fmla="*/ 4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2"/>
                  <a:gd name="T76" fmla="*/ 0 h 36"/>
                  <a:gd name="T77" fmla="*/ 52 w 52"/>
                  <a:gd name="T78" fmla="*/ 36 h 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2" h="36">
                    <a:moveTo>
                      <a:pt x="41" y="27"/>
                    </a:moveTo>
                    <a:lnTo>
                      <a:pt x="46" y="24"/>
                    </a:lnTo>
                    <a:lnTo>
                      <a:pt x="51" y="21"/>
                    </a:lnTo>
                    <a:lnTo>
                      <a:pt x="52" y="16"/>
                    </a:lnTo>
                    <a:lnTo>
                      <a:pt x="52" y="12"/>
                    </a:lnTo>
                    <a:lnTo>
                      <a:pt x="50" y="6"/>
                    </a:lnTo>
                    <a:lnTo>
                      <a:pt x="46" y="2"/>
                    </a:lnTo>
                    <a:lnTo>
                      <a:pt x="41" y="0"/>
                    </a:lnTo>
                    <a:lnTo>
                      <a:pt x="36" y="0"/>
                    </a:lnTo>
                    <a:lnTo>
                      <a:pt x="33" y="0"/>
                    </a:lnTo>
                    <a:lnTo>
                      <a:pt x="29" y="1"/>
                    </a:lnTo>
                    <a:lnTo>
                      <a:pt x="21" y="4"/>
                    </a:lnTo>
                    <a:lnTo>
                      <a:pt x="13" y="8"/>
                    </a:lnTo>
                    <a:lnTo>
                      <a:pt x="6" y="15"/>
                    </a:lnTo>
                    <a:lnTo>
                      <a:pt x="3" y="22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4" y="33"/>
                    </a:lnTo>
                    <a:lnTo>
                      <a:pt x="9" y="36"/>
                    </a:lnTo>
                    <a:lnTo>
                      <a:pt x="13" y="36"/>
                    </a:lnTo>
                    <a:lnTo>
                      <a:pt x="18" y="36"/>
                    </a:lnTo>
                    <a:lnTo>
                      <a:pt x="24" y="33"/>
                    </a:lnTo>
                    <a:lnTo>
                      <a:pt x="30" y="32"/>
                    </a:lnTo>
                    <a:lnTo>
                      <a:pt x="36" y="30"/>
                    </a:lnTo>
                    <a:lnTo>
                      <a:pt x="41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4" name="Freeform 1861"/>
              <p:cNvSpPr>
                <a:spLocks/>
              </p:cNvSpPr>
              <p:nvPr/>
            </p:nvSpPr>
            <p:spPr bwMode="auto">
              <a:xfrm>
                <a:off x="2596" y="2704"/>
                <a:ext cx="33" cy="39"/>
              </a:xfrm>
              <a:custGeom>
                <a:avLst/>
                <a:gdLst>
                  <a:gd name="T0" fmla="*/ 12 w 198"/>
                  <a:gd name="T1" fmla="*/ 6 h 236"/>
                  <a:gd name="T2" fmla="*/ 10 w 198"/>
                  <a:gd name="T3" fmla="*/ 8 h 236"/>
                  <a:gd name="T4" fmla="*/ 8 w 198"/>
                  <a:gd name="T5" fmla="*/ 10 h 236"/>
                  <a:gd name="T6" fmla="*/ 6 w 198"/>
                  <a:gd name="T7" fmla="*/ 12 h 236"/>
                  <a:gd name="T8" fmla="*/ 4 w 198"/>
                  <a:gd name="T9" fmla="*/ 14 h 236"/>
                  <a:gd name="T10" fmla="*/ 2 w 198"/>
                  <a:gd name="T11" fmla="*/ 17 h 236"/>
                  <a:gd name="T12" fmla="*/ 1 w 198"/>
                  <a:gd name="T13" fmla="*/ 19 h 236"/>
                  <a:gd name="T14" fmla="*/ 0 w 198"/>
                  <a:gd name="T15" fmla="*/ 21 h 236"/>
                  <a:gd name="T16" fmla="*/ 0 w 198"/>
                  <a:gd name="T17" fmla="*/ 24 h 236"/>
                  <a:gd name="T18" fmla="*/ 0 w 198"/>
                  <a:gd name="T19" fmla="*/ 28 h 236"/>
                  <a:gd name="T20" fmla="*/ 2 w 198"/>
                  <a:gd name="T21" fmla="*/ 31 h 236"/>
                  <a:gd name="T22" fmla="*/ 4 w 198"/>
                  <a:gd name="T23" fmla="*/ 34 h 236"/>
                  <a:gd name="T24" fmla="*/ 7 w 198"/>
                  <a:gd name="T25" fmla="*/ 36 h 236"/>
                  <a:gd name="T26" fmla="*/ 11 w 198"/>
                  <a:gd name="T27" fmla="*/ 38 h 236"/>
                  <a:gd name="T28" fmla="*/ 15 w 198"/>
                  <a:gd name="T29" fmla="*/ 39 h 236"/>
                  <a:gd name="T30" fmla="*/ 18 w 198"/>
                  <a:gd name="T31" fmla="*/ 39 h 236"/>
                  <a:gd name="T32" fmla="*/ 22 w 198"/>
                  <a:gd name="T33" fmla="*/ 38 h 236"/>
                  <a:gd name="T34" fmla="*/ 23 w 198"/>
                  <a:gd name="T35" fmla="*/ 38 h 236"/>
                  <a:gd name="T36" fmla="*/ 24 w 198"/>
                  <a:gd name="T37" fmla="*/ 38 h 236"/>
                  <a:gd name="T38" fmla="*/ 24 w 198"/>
                  <a:gd name="T39" fmla="*/ 37 h 236"/>
                  <a:gd name="T40" fmla="*/ 24 w 198"/>
                  <a:gd name="T41" fmla="*/ 37 h 236"/>
                  <a:gd name="T42" fmla="*/ 24 w 198"/>
                  <a:gd name="T43" fmla="*/ 36 h 236"/>
                  <a:gd name="T44" fmla="*/ 24 w 198"/>
                  <a:gd name="T45" fmla="*/ 36 h 236"/>
                  <a:gd name="T46" fmla="*/ 23 w 198"/>
                  <a:gd name="T47" fmla="*/ 36 h 236"/>
                  <a:gd name="T48" fmla="*/ 22 w 198"/>
                  <a:gd name="T49" fmla="*/ 36 h 236"/>
                  <a:gd name="T50" fmla="*/ 21 w 198"/>
                  <a:gd name="T51" fmla="*/ 36 h 236"/>
                  <a:gd name="T52" fmla="*/ 20 w 198"/>
                  <a:gd name="T53" fmla="*/ 36 h 236"/>
                  <a:gd name="T54" fmla="*/ 19 w 198"/>
                  <a:gd name="T55" fmla="*/ 36 h 236"/>
                  <a:gd name="T56" fmla="*/ 18 w 198"/>
                  <a:gd name="T57" fmla="*/ 36 h 236"/>
                  <a:gd name="T58" fmla="*/ 16 w 198"/>
                  <a:gd name="T59" fmla="*/ 36 h 236"/>
                  <a:gd name="T60" fmla="*/ 15 w 198"/>
                  <a:gd name="T61" fmla="*/ 36 h 236"/>
                  <a:gd name="T62" fmla="*/ 13 w 198"/>
                  <a:gd name="T63" fmla="*/ 35 h 236"/>
                  <a:gd name="T64" fmla="*/ 10 w 198"/>
                  <a:gd name="T65" fmla="*/ 35 h 236"/>
                  <a:gd name="T66" fmla="*/ 8 w 198"/>
                  <a:gd name="T67" fmla="*/ 34 h 236"/>
                  <a:gd name="T68" fmla="*/ 7 w 198"/>
                  <a:gd name="T69" fmla="*/ 33 h 236"/>
                  <a:gd name="T70" fmla="*/ 5 w 198"/>
                  <a:gd name="T71" fmla="*/ 31 h 236"/>
                  <a:gd name="T72" fmla="*/ 3 w 198"/>
                  <a:gd name="T73" fmla="*/ 29 h 236"/>
                  <a:gd name="T74" fmla="*/ 2 w 198"/>
                  <a:gd name="T75" fmla="*/ 26 h 236"/>
                  <a:gd name="T76" fmla="*/ 3 w 198"/>
                  <a:gd name="T77" fmla="*/ 23 h 236"/>
                  <a:gd name="T78" fmla="*/ 4 w 198"/>
                  <a:gd name="T79" fmla="*/ 20 h 236"/>
                  <a:gd name="T80" fmla="*/ 5 w 198"/>
                  <a:gd name="T81" fmla="*/ 18 h 236"/>
                  <a:gd name="T82" fmla="*/ 7 w 198"/>
                  <a:gd name="T83" fmla="*/ 16 h 236"/>
                  <a:gd name="T84" fmla="*/ 8 w 198"/>
                  <a:gd name="T85" fmla="*/ 14 h 236"/>
                  <a:gd name="T86" fmla="*/ 10 w 198"/>
                  <a:gd name="T87" fmla="*/ 12 h 236"/>
                  <a:gd name="T88" fmla="*/ 13 w 198"/>
                  <a:gd name="T89" fmla="*/ 10 h 236"/>
                  <a:gd name="T90" fmla="*/ 16 w 198"/>
                  <a:gd name="T91" fmla="*/ 8 h 236"/>
                  <a:gd name="T92" fmla="*/ 18 w 198"/>
                  <a:gd name="T93" fmla="*/ 6 h 236"/>
                  <a:gd name="T94" fmla="*/ 21 w 198"/>
                  <a:gd name="T95" fmla="*/ 5 h 236"/>
                  <a:gd name="T96" fmla="*/ 24 w 198"/>
                  <a:gd name="T97" fmla="*/ 4 h 236"/>
                  <a:gd name="T98" fmla="*/ 26 w 198"/>
                  <a:gd name="T99" fmla="*/ 3 h 236"/>
                  <a:gd name="T100" fmla="*/ 29 w 198"/>
                  <a:gd name="T101" fmla="*/ 2 h 236"/>
                  <a:gd name="T102" fmla="*/ 31 w 198"/>
                  <a:gd name="T103" fmla="*/ 2 h 236"/>
                  <a:gd name="T104" fmla="*/ 33 w 198"/>
                  <a:gd name="T105" fmla="*/ 1 h 236"/>
                  <a:gd name="T106" fmla="*/ 32 w 198"/>
                  <a:gd name="T107" fmla="*/ 0 h 236"/>
                  <a:gd name="T108" fmla="*/ 30 w 198"/>
                  <a:gd name="T109" fmla="*/ 0 h 236"/>
                  <a:gd name="T110" fmla="*/ 27 w 198"/>
                  <a:gd name="T111" fmla="*/ 0 h 236"/>
                  <a:gd name="T112" fmla="*/ 24 w 198"/>
                  <a:gd name="T113" fmla="*/ 1 h 236"/>
                  <a:gd name="T114" fmla="*/ 21 w 198"/>
                  <a:gd name="T115" fmla="*/ 2 h 236"/>
                  <a:gd name="T116" fmla="*/ 17 w 198"/>
                  <a:gd name="T117" fmla="*/ 3 h 236"/>
                  <a:gd name="T118" fmla="*/ 15 w 198"/>
                  <a:gd name="T119" fmla="*/ 5 h 236"/>
                  <a:gd name="T120" fmla="*/ 12 w 198"/>
                  <a:gd name="T121" fmla="*/ 6 h 2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98"/>
                  <a:gd name="T184" fmla="*/ 0 h 236"/>
                  <a:gd name="T185" fmla="*/ 198 w 198"/>
                  <a:gd name="T186" fmla="*/ 236 h 2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98" h="236">
                    <a:moveTo>
                      <a:pt x="73" y="36"/>
                    </a:moveTo>
                    <a:lnTo>
                      <a:pt x="58" y="46"/>
                    </a:lnTo>
                    <a:lnTo>
                      <a:pt x="46" y="58"/>
                    </a:lnTo>
                    <a:lnTo>
                      <a:pt x="33" y="72"/>
                    </a:lnTo>
                    <a:lnTo>
                      <a:pt x="22" y="85"/>
                    </a:lnTo>
                    <a:lnTo>
                      <a:pt x="14" y="100"/>
                    </a:lnTo>
                    <a:lnTo>
                      <a:pt x="7" y="115"/>
                    </a:lnTo>
                    <a:lnTo>
                      <a:pt x="2" y="130"/>
                    </a:lnTo>
                    <a:lnTo>
                      <a:pt x="0" y="146"/>
                    </a:lnTo>
                    <a:lnTo>
                      <a:pt x="2" y="170"/>
                    </a:lnTo>
                    <a:lnTo>
                      <a:pt x="12" y="190"/>
                    </a:lnTo>
                    <a:lnTo>
                      <a:pt x="26" y="207"/>
                    </a:lnTo>
                    <a:lnTo>
                      <a:pt x="43" y="220"/>
                    </a:lnTo>
                    <a:lnTo>
                      <a:pt x="64" y="229"/>
                    </a:lnTo>
                    <a:lnTo>
                      <a:pt x="88" y="235"/>
                    </a:lnTo>
                    <a:lnTo>
                      <a:pt x="110" y="236"/>
                    </a:lnTo>
                    <a:lnTo>
                      <a:pt x="132" y="232"/>
                    </a:lnTo>
                    <a:lnTo>
                      <a:pt x="137" y="232"/>
                    </a:lnTo>
                    <a:lnTo>
                      <a:pt x="142" y="230"/>
                    </a:lnTo>
                    <a:lnTo>
                      <a:pt x="145" y="226"/>
                    </a:lnTo>
                    <a:lnTo>
                      <a:pt x="146" y="221"/>
                    </a:lnTo>
                    <a:lnTo>
                      <a:pt x="145" y="219"/>
                    </a:lnTo>
                    <a:lnTo>
                      <a:pt x="142" y="219"/>
                    </a:lnTo>
                    <a:lnTo>
                      <a:pt x="137" y="217"/>
                    </a:lnTo>
                    <a:lnTo>
                      <a:pt x="131" y="217"/>
                    </a:lnTo>
                    <a:lnTo>
                      <a:pt x="124" y="217"/>
                    </a:lnTo>
                    <a:lnTo>
                      <a:pt x="118" y="217"/>
                    </a:lnTo>
                    <a:lnTo>
                      <a:pt x="112" y="217"/>
                    </a:lnTo>
                    <a:lnTo>
                      <a:pt x="109" y="217"/>
                    </a:lnTo>
                    <a:lnTo>
                      <a:pt x="97" y="216"/>
                    </a:lnTo>
                    <a:lnTo>
                      <a:pt x="87" y="215"/>
                    </a:lnTo>
                    <a:lnTo>
                      <a:pt x="75" y="214"/>
                    </a:lnTo>
                    <a:lnTo>
                      <a:pt x="63" y="211"/>
                    </a:lnTo>
                    <a:lnTo>
                      <a:pt x="51" y="207"/>
                    </a:lnTo>
                    <a:lnTo>
                      <a:pt x="40" y="199"/>
                    </a:lnTo>
                    <a:lnTo>
                      <a:pt x="29" y="189"/>
                    </a:lnTo>
                    <a:lnTo>
                      <a:pt x="17" y="174"/>
                    </a:lnTo>
                    <a:lnTo>
                      <a:pt x="15" y="157"/>
                    </a:lnTo>
                    <a:lnTo>
                      <a:pt x="16" y="141"/>
                    </a:lnTo>
                    <a:lnTo>
                      <a:pt x="21" y="124"/>
                    </a:lnTo>
                    <a:lnTo>
                      <a:pt x="28" y="109"/>
                    </a:lnTo>
                    <a:lnTo>
                      <a:pt x="39" y="96"/>
                    </a:lnTo>
                    <a:lnTo>
                      <a:pt x="50" y="82"/>
                    </a:lnTo>
                    <a:lnTo>
                      <a:pt x="63" y="70"/>
                    </a:lnTo>
                    <a:lnTo>
                      <a:pt x="78" y="59"/>
                    </a:lnTo>
                    <a:lnTo>
                      <a:pt x="94" y="49"/>
                    </a:lnTo>
                    <a:lnTo>
                      <a:pt x="110" y="39"/>
                    </a:lnTo>
                    <a:lnTo>
                      <a:pt x="126" y="31"/>
                    </a:lnTo>
                    <a:lnTo>
                      <a:pt x="142" y="24"/>
                    </a:lnTo>
                    <a:lnTo>
                      <a:pt x="158" y="19"/>
                    </a:lnTo>
                    <a:lnTo>
                      <a:pt x="172" y="13"/>
                    </a:lnTo>
                    <a:lnTo>
                      <a:pt x="186" y="10"/>
                    </a:lnTo>
                    <a:lnTo>
                      <a:pt x="198" y="7"/>
                    </a:lnTo>
                    <a:lnTo>
                      <a:pt x="190" y="3"/>
                    </a:lnTo>
                    <a:lnTo>
                      <a:pt x="177" y="0"/>
                    </a:lnTo>
                    <a:lnTo>
                      <a:pt x="162" y="3"/>
                    </a:lnTo>
                    <a:lnTo>
                      <a:pt x="144" y="6"/>
                    </a:lnTo>
                    <a:lnTo>
                      <a:pt x="124" y="12"/>
                    </a:lnTo>
                    <a:lnTo>
                      <a:pt x="105" y="19"/>
                    </a:lnTo>
                    <a:lnTo>
                      <a:pt x="88" y="28"/>
                    </a:lnTo>
                    <a:lnTo>
                      <a:pt x="73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5" name="Freeform 1862"/>
              <p:cNvSpPr>
                <a:spLocks/>
              </p:cNvSpPr>
              <p:nvPr/>
            </p:nvSpPr>
            <p:spPr bwMode="auto">
              <a:xfrm>
                <a:off x="2652" y="2704"/>
                <a:ext cx="22" cy="30"/>
              </a:xfrm>
              <a:custGeom>
                <a:avLst/>
                <a:gdLst>
                  <a:gd name="T0" fmla="*/ 19 w 128"/>
                  <a:gd name="T1" fmla="*/ 10 h 183"/>
                  <a:gd name="T2" fmla="*/ 19 w 128"/>
                  <a:gd name="T3" fmla="*/ 13 h 183"/>
                  <a:gd name="T4" fmla="*/ 19 w 128"/>
                  <a:gd name="T5" fmla="*/ 16 h 183"/>
                  <a:gd name="T6" fmla="*/ 17 w 128"/>
                  <a:gd name="T7" fmla="*/ 18 h 183"/>
                  <a:gd name="T8" fmla="*/ 15 w 128"/>
                  <a:gd name="T9" fmla="*/ 20 h 183"/>
                  <a:gd name="T10" fmla="*/ 13 w 128"/>
                  <a:gd name="T11" fmla="*/ 22 h 183"/>
                  <a:gd name="T12" fmla="*/ 10 w 128"/>
                  <a:gd name="T13" fmla="*/ 24 h 183"/>
                  <a:gd name="T14" fmla="*/ 7 w 128"/>
                  <a:gd name="T15" fmla="*/ 26 h 183"/>
                  <a:gd name="T16" fmla="*/ 5 w 128"/>
                  <a:gd name="T17" fmla="*/ 27 h 183"/>
                  <a:gd name="T18" fmla="*/ 5 w 128"/>
                  <a:gd name="T19" fmla="*/ 28 h 183"/>
                  <a:gd name="T20" fmla="*/ 4 w 128"/>
                  <a:gd name="T21" fmla="*/ 28 h 183"/>
                  <a:gd name="T22" fmla="*/ 4 w 128"/>
                  <a:gd name="T23" fmla="*/ 29 h 183"/>
                  <a:gd name="T24" fmla="*/ 5 w 128"/>
                  <a:gd name="T25" fmla="*/ 29 h 183"/>
                  <a:gd name="T26" fmla="*/ 5 w 128"/>
                  <a:gd name="T27" fmla="*/ 30 h 183"/>
                  <a:gd name="T28" fmla="*/ 6 w 128"/>
                  <a:gd name="T29" fmla="*/ 30 h 183"/>
                  <a:gd name="T30" fmla="*/ 6 w 128"/>
                  <a:gd name="T31" fmla="*/ 30 h 183"/>
                  <a:gd name="T32" fmla="*/ 7 w 128"/>
                  <a:gd name="T33" fmla="*/ 30 h 183"/>
                  <a:gd name="T34" fmla="*/ 10 w 128"/>
                  <a:gd name="T35" fmla="*/ 28 h 183"/>
                  <a:gd name="T36" fmla="*/ 13 w 128"/>
                  <a:gd name="T37" fmla="*/ 26 h 183"/>
                  <a:gd name="T38" fmla="*/ 16 w 128"/>
                  <a:gd name="T39" fmla="*/ 24 h 183"/>
                  <a:gd name="T40" fmla="*/ 19 w 128"/>
                  <a:gd name="T41" fmla="*/ 22 h 183"/>
                  <a:gd name="T42" fmla="*/ 20 w 128"/>
                  <a:gd name="T43" fmla="*/ 19 h 183"/>
                  <a:gd name="T44" fmla="*/ 21 w 128"/>
                  <a:gd name="T45" fmla="*/ 16 h 183"/>
                  <a:gd name="T46" fmla="*/ 22 w 128"/>
                  <a:gd name="T47" fmla="*/ 13 h 183"/>
                  <a:gd name="T48" fmla="*/ 21 w 128"/>
                  <a:gd name="T49" fmla="*/ 10 h 183"/>
                  <a:gd name="T50" fmla="*/ 19 w 128"/>
                  <a:gd name="T51" fmla="*/ 7 h 183"/>
                  <a:gd name="T52" fmla="*/ 17 w 128"/>
                  <a:gd name="T53" fmla="*/ 5 h 183"/>
                  <a:gd name="T54" fmla="*/ 14 w 128"/>
                  <a:gd name="T55" fmla="*/ 3 h 183"/>
                  <a:gd name="T56" fmla="*/ 10 w 128"/>
                  <a:gd name="T57" fmla="*/ 1 h 183"/>
                  <a:gd name="T58" fmla="*/ 7 w 128"/>
                  <a:gd name="T59" fmla="*/ 0 h 183"/>
                  <a:gd name="T60" fmla="*/ 4 w 128"/>
                  <a:gd name="T61" fmla="*/ 0 h 183"/>
                  <a:gd name="T62" fmla="*/ 2 w 128"/>
                  <a:gd name="T63" fmla="*/ 0 h 183"/>
                  <a:gd name="T64" fmla="*/ 0 w 128"/>
                  <a:gd name="T65" fmla="*/ 1 h 183"/>
                  <a:gd name="T66" fmla="*/ 3 w 128"/>
                  <a:gd name="T67" fmla="*/ 2 h 183"/>
                  <a:gd name="T68" fmla="*/ 6 w 128"/>
                  <a:gd name="T69" fmla="*/ 2 h 183"/>
                  <a:gd name="T70" fmla="*/ 8 w 128"/>
                  <a:gd name="T71" fmla="*/ 3 h 183"/>
                  <a:gd name="T72" fmla="*/ 11 w 128"/>
                  <a:gd name="T73" fmla="*/ 4 h 183"/>
                  <a:gd name="T74" fmla="*/ 13 w 128"/>
                  <a:gd name="T75" fmla="*/ 5 h 183"/>
                  <a:gd name="T76" fmla="*/ 15 w 128"/>
                  <a:gd name="T77" fmla="*/ 6 h 183"/>
                  <a:gd name="T78" fmla="*/ 17 w 128"/>
                  <a:gd name="T79" fmla="*/ 8 h 183"/>
                  <a:gd name="T80" fmla="*/ 19 w 128"/>
                  <a:gd name="T81" fmla="*/ 10 h 18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3"/>
                  <a:gd name="T125" fmla="*/ 128 w 128"/>
                  <a:gd name="T126" fmla="*/ 183 h 18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3">
                    <a:moveTo>
                      <a:pt x="108" y="61"/>
                    </a:moveTo>
                    <a:lnTo>
                      <a:pt x="111" y="80"/>
                    </a:lnTo>
                    <a:lnTo>
                      <a:pt x="109" y="97"/>
                    </a:lnTo>
                    <a:lnTo>
                      <a:pt x="101" y="110"/>
                    </a:lnTo>
                    <a:lnTo>
                      <a:pt x="89" y="123"/>
                    </a:lnTo>
                    <a:lnTo>
                      <a:pt x="75" y="134"/>
                    </a:lnTo>
                    <a:lnTo>
                      <a:pt x="60" y="145"/>
                    </a:lnTo>
                    <a:lnTo>
                      <a:pt x="43" y="156"/>
                    </a:lnTo>
                    <a:lnTo>
                      <a:pt x="29" y="167"/>
                    </a:lnTo>
                    <a:lnTo>
                      <a:pt x="27" y="170"/>
                    </a:lnTo>
                    <a:lnTo>
                      <a:pt x="26" y="172"/>
                    </a:lnTo>
                    <a:lnTo>
                      <a:pt x="26" y="176"/>
                    </a:lnTo>
                    <a:lnTo>
                      <a:pt x="28" y="179"/>
                    </a:lnTo>
                    <a:lnTo>
                      <a:pt x="30" y="182"/>
                    </a:lnTo>
                    <a:lnTo>
                      <a:pt x="34" y="183"/>
                    </a:lnTo>
                    <a:lnTo>
                      <a:pt x="37" y="183"/>
                    </a:lnTo>
                    <a:lnTo>
                      <a:pt x="41" y="182"/>
                    </a:lnTo>
                    <a:lnTo>
                      <a:pt x="58" y="171"/>
                    </a:lnTo>
                    <a:lnTo>
                      <a:pt x="76" y="160"/>
                    </a:lnTo>
                    <a:lnTo>
                      <a:pt x="92" y="147"/>
                    </a:lnTo>
                    <a:lnTo>
                      <a:pt x="108" y="132"/>
                    </a:lnTo>
                    <a:lnTo>
                      <a:pt x="118" y="116"/>
                    </a:lnTo>
                    <a:lnTo>
                      <a:pt x="125" y="98"/>
                    </a:lnTo>
                    <a:lnTo>
                      <a:pt x="128" y="78"/>
                    </a:lnTo>
                    <a:lnTo>
                      <a:pt x="123" y="58"/>
                    </a:lnTo>
                    <a:lnTo>
                      <a:pt x="112" y="41"/>
                    </a:lnTo>
                    <a:lnTo>
                      <a:pt x="98" y="28"/>
                    </a:lnTo>
                    <a:lnTo>
                      <a:pt x="80" y="16"/>
                    </a:lnTo>
                    <a:lnTo>
                      <a:pt x="61" y="8"/>
                    </a:lnTo>
                    <a:lnTo>
                      <a:pt x="41" y="2"/>
                    </a:lnTo>
                    <a:lnTo>
                      <a:pt x="23" y="0"/>
                    </a:lnTo>
                    <a:lnTo>
                      <a:pt x="9" y="1"/>
                    </a:lnTo>
                    <a:lnTo>
                      <a:pt x="0" y="6"/>
                    </a:lnTo>
                    <a:lnTo>
                      <a:pt x="16" y="10"/>
                    </a:lnTo>
                    <a:lnTo>
                      <a:pt x="33" y="14"/>
                    </a:lnTo>
                    <a:lnTo>
                      <a:pt x="48" y="17"/>
                    </a:lnTo>
                    <a:lnTo>
                      <a:pt x="63" y="22"/>
                    </a:lnTo>
                    <a:lnTo>
                      <a:pt x="77" y="28"/>
                    </a:lnTo>
                    <a:lnTo>
                      <a:pt x="90" y="36"/>
                    </a:lnTo>
                    <a:lnTo>
                      <a:pt x="101" y="46"/>
                    </a:lnTo>
                    <a:lnTo>
                      <a:pt x="108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6" name="Freeform 1863"/>
              <p:cNvSpPr>
                <a:spLocks/>
              </p:cNvSpPr>
              <p:nvPr/>
            </p:nvSpPr>
            <p:spPr bwMode="auto">
              <a:xfrm>
                <a:off x="2575" y="2697"/>
                <a:ext cx="53" cy="63"/>
              </a:xfrm>
              <a:custGeom>
                <a:avLst/>
                <a:gdLst>
                  <a:gd name="T0" fmla="*/ 17 w 323"/>
                  <a:gd name="T1" fmla="*/ 12 h 379"/>
                  <a:gd name="T2" fmla="*/ 9 w 323"/>
                  <a:gd name="T3" fmla="*/ 19 h 379"/>
                  <a:gd name="T4" fmla="*/ 3 w 323"/>
                  <a:gd name="T5" fmla="*/ 28 h 379"/>
                  <a:gd name="T6" fmla="*/ 0 w 323"/>
                  <a:gd name="T7" fmla="*/ 38 h 379"/>
                  <a:gd name="T8" fmla="*/ 1 w 323"/>
                  <a:gd name="T9" fmla="*/ 44 h 379"/>
                  <a:gd name="T10" fmla="*/ 2 w 323"/>
                  <a:gd name="T11" fmla="*/ 47 h 379"/>
                  <a:gd name="T12" fmla="*/ 3 w 323"/>
                  <a:gd name="T13" fmla="*/ 50 h 379"/>
                  <a:gd name="T14" fmla="*/ 6 w 323"/>
                  <a:gd name="T15" fmla="*/ 52 h 379"/>
                  <a:gd name="T16" fmla="*/ 9 w 323"/>
                  <a:gd name="T17" fmla="*/ 54 h 379"/>
                  <a:gd name="T18" fmla="*/ 14 w 323"/>
                  <a:gd name="T19" fmla="*/ 57 h 379"/>
                  <a:gd name="T20" fmla="*/ 20 w 323"/>
                  <a:gd name="T21" fmla="*/ 58 h 379"/>
                  <a:gd name="T22" fmla="*/ 25 w 323"/>
                  <a:gd name="T23" fmla="*/ 60 h 379"/>
                  <a:gd name="T24" fmla="*/ 31 w 323"/>
                  <a:gd name="T25" fmla="*/ 61 h 379"/>
                  <a:gd name="T26" fmla="*/ 36 w 323"/>
                  <a:gd name="T27" fmla="*/ 62 h 379"/>
                  <a:gd name="T28" fmla="*/ 42 w 323"/>
                  <a:gd name="T29" fmla="*/ 62 h 379"/>
                  <a:gd name="T30" fmla="*/ 48 w 323"/>
                  <a:gd name="T31" fmla="*/ 63 h 379"/>
                  <a:gd name="T32" fmla="*/ 51 w 323"/>
                  <a:gd name="T33" fmla="*/ 63 h 379"/>
                  <a:gd name="T34" fmla="*/ 53 w 323"/>
                  <a:gd name="T35" fmla="*/ 62 h 379"/>
                  <a:gd name="T36" fmla="*/ 53 w 323"/>
                  <a:gd name="T37" fmla="*/ 60 h 379"/>
                  <a:gd name="T38" fmla="*/ 52 w 323"/>
                  <a:gd name="T39" fmla="*/ 59 h 379"/>
                  <a:gd name="T40" fmla="*/ 48 w 323"/>
                  <a:gd name="T41" fmla="*/ 58 h 379"/>
                  <a:gd name="T42" fmla="*/ 43 w 323"/>
                  <a:gd name="T43" fmla="*/ 58 h 379"/>
                  <a:gd name="T44" fmla="*/ 38 w 323"/>
                  <a:gd name="T45" fmla="*/ 58 h 379"/>
                  <a:gd name="T46" fmla="*/ 33 w 323"/>
                  <a:gd name="T47" fmla="*/ 57 h 379"/>
                  <a:gd name="T48" fmla="*/ 28 w 323"/>
                  <a:gd name="T49" fmla="*/ 56 h 379"/>
                  <a:gd name="T50" fmla="*/ 22 w 323"/>
                  <a:gd name="T51" fmla="*/ 55 h 379"/>
                  <a:gd name="T52" fmla="*/ 17 w 323"/>
                  <a:gd name="T53" fmla="*/ 53 h 379"/>
                  <a:gd name="T54" fmla="*/ 12 w 323"/>
                  <a:gd name="T55" fmla="*/ 51 h 379"/>
                  <a:gd name="T56" fmla="*/ 8 w 323"/>
                  <a:gd name="T57" fmla="*/ 48 h 379"/>
                  <a:gd name="T58" fmla="*/ 6 w 323"/>
                  <a:gd name="T59" fmla="*/ 45 h 379"/>
                  <a:gd name="T60" fmla="*/ 5 w 323"/>
                  <a:gd name="T61" fmla="*/ 40 h 379"/>
                  <a:gd name="T62" fmla="*/ 6 w 323"/>
                  <a:gd name="T63" fmla="*/ 33 h 379"/>
                  <a:gd name="T64" fmla="*/ 8 w 323"/>
                  <a:gd name="T65" fmla="*/ 27 h 379"/>
                  <a:gd name="T66" fmla="*/ 11 w 323"/>
                  <a:gd name="T67" fmla="*/ 23 h 379"/>
                  <a:gd name="T68" fmla="*/ 15 w 323"/>
                  <a:gd name="T69" fmla="*/ 18 h 379"/>
                  <a:gd name="T70" fmla="*/ 19 w 323"/>
                  <a:gd name="T71" fmla="*/ 15 h 379"/>
                  <a:gd name="T72" fmla="*/ 24 w 323"/>
                  <a:gd name="T73" fmla="*/ 11 h 379"/>
                  <a:gd name="T74" fmla="*/ 30 w 323"/>
                  <a:gd name="T75" fmla="*/ 7 h 379"/>
                  <a:gd name="T76" fmla="*/ 36 w 323"/>
                  <a:gd name="T77" fmla="*/ 4 h 379"/>
                  <a:gd name="T78" fmla="*/ 42 w 323"/>
                  <a:gd name="T79" fmla="*/ 1 h 379"/>
                  <a:gd name="T80" fmla="*/ 42 w 323"/>
                  <a:gd name="T81" fmla="*/ 0 h 379"/>
                  <a:gd name="T82" fmla="*/ 36 w 323"/>
                  <a:gd name="T83" fmla="*/ 1 h 379"/>
                  <a:gd name="T84" fmla="*/ 30 w 323"/>
                  <a:gd name="T85" fmla="*/ 3 h 379"/>
                  <a:gd name="T86" fmla="*/ 23 w 323"/>
                  <a:gd name="T87" fmla="*/ 6 h 37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3"/>
                  <a:gd name="T133" fmla="*/ 0 h 379"/>
                  <a:gd name="T134" fmla="*/ 323 w 323"/>
                  <a:gd name="T135" fmla="*/ 379 h 37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3" h="379">
                    <a:moveTo>
                      <a:pt x="126" y="50"/>
                    </a:moveTo>
                    <a:lnTo>
                      <a:pt x="101" y="70"/>
                    </a:lnTo>
                    <a:lnTo>
                      <a:pt x="76" y="92"/>
                    </a:lnTo>
                    <a:lnTo>
                      <a:pt x="54" y="115"/>
                    </a:lnTo>
                    <a:lnTo>
                      <a:pt x="34" y="140"/>
                    </a:lnTo>
                    <a:lnTo>
                      <a:pt x="18" y="167"/>
                    </a:lnTo>
                    <a:lnTo>
                      <a:pt x="6" y="196"/>
                    </a:lnTo>
                    <a:lnTo>
                      <a:pt x="0" y="227"/>
                    </a:lnTo>
                    <a:lnTo>
                      <a:pt x="1" y="259"/>
                    </a:lnTo>
                    <a:lnTo>
                      <a:pt x="4" y="267"/>
                    </a:lnTo>
                    <a:lnTo>
                      <a:pt x="7" y="277"/>
                    </a:lnTo>
                    <a:lnTo>
                      <a:pt x="11" y="283"/>
                    </a:lnTo>
                    <a:lnTo>
                      <a:pt x="15" y="291"/>
                    </a:lnTo>
                    <a:lnTo>
                      <a:pt x="21" y="298"/>
                    </a:lnTo>
                    <a:lnTo>
                      <a:pt x="27" y="305"/>
                    </a:lnTo>
                    <a:lnTo>
                      <a:pt x="34" y="311"/>
                    </a:lnTo>
                    <a:lnTo>
                      <a:pt x="41" y="316"/>
                    </a:lnTo>
                    <a:lnTo>
                      <a:pt x="57" y="325"/>
                    </a:lnTo>
                    <a:lnTo>
                      <a:pt x="72" y="333"/>
                    </a:lnTo>
                    <a:lnTo>
                      <a:pt x="87" y="340"/>
                    </a:lnTo>
                    <a:lnTo>
                      <a:pt x="103" y="345"/>
                    </a:lnTo>
                    <a:lnTo>
                      <a:pt x="120" y="351"/>
                    </a:lnTo>
                    <a:lnTo>
                      <a:pt x="136" y="356"/>
                    </a:lnTo>
                    <a:lnTo>
                      <a:pt x="153" y="360"/>
                    </a:lnTo>
                    <a:lnTo>
                      <a:pt x="169" y="364"/>
                    </a:lnTo>
                    <a:lnTo>
                      <a:pt x="187" y="367"/>
                    </a:lnTo>
                    <a:lnTo>
                      <a:pt x="204" y="370"/>
                    </a:lnTo>
                    <a:lnTo>
                      <a:pt x="221" y="372"/>
                    </a:lnTo>
                    <a:lnTo>
                      <a:pt x="238" y="374"/>
                    </a:lnTo>
                    <a:lnTo>
                      <a:pt x="256" y="375"/>
                    </a:lnTo>
                    <a:lnTo>
                      <a:pt x="273" y="376"/>
                    </a:lnTo>
                    <a:lnTo>
                      <a:pt x="290" y="378"/>
                    </a:lnTo>
                    <a:lnTo>
                      <a:pt x="307" y="379"/>
                    </a:lnTo>
                    <a:lnTo>
                      <a:pt x="312" y="379"/>
                    </a:lnTo>
                    <a:lnTo>
                      <a:pt x="317" y="375"/>
                    </a:lnTo>
                    <a:lnTo>
                      <a:pt x="320" y="372"/>
                    </a:lnTo>
                    <a:lnTo>
                      <a:pt x="323" y="366"/>
                    </a:lnTo>
                    <a:lnTo>
                      <a:pt x="323" y="360"/>
                    </a:lnTo>
                    <a:lnTo>
                      <a:pt x="320" y="356"/>
                    </a:lnTo>
                    <a:lnTo>
                      <a:pt x="316" y="352"/>
                    </a:lnTo>
                    <a:lnTo>
                      <a:pt x="311" y="351"/>
                    </a:lnTo>
                    <a:lnTo>
                      <a:pt x="295" y="351"/>
                    </a:lnTo>
                    <a:lnTo>
                      <a:pt x="279" y="351"/>
                    </a:lnTo>
                    <a:lnTo>
                      <a:pt x="263" y="350"/>
                    </a:lnTo>
                    <a:lnTo>
                      <a:pt x="248" y="349"/>
                    </a:lnTo>
                    <a:lnTo>
                      <a:pt x="231" y="348"/>
                    </a:lnTo>
                    <a:lnTo>
                      <a:pt x="215" y="345"/>
                    </a:lnTo>
                    <a:lnTo>
                      <a:pt x="200" y="343"/>
                    </a:lnTo>
                    <a:lnTo>
                      <a:pt x="183" y="341"/>
                    </a:lnTo>
                    <a:lnTo>
                      <a:pt x="168" y="337"/>
                    </a:lnTo>
                    <a:lnTo>
                      <a:pt x="151" y="334"/>
                    </a:lnTo>
                    <a:lnTo>
                      <a:pt x="136" y="329"/>
                    </a:lnTo>
                    <a:lnTo>
                      <a:pt x="121" y="325"/>
                    </a:lnTo>
                    <a:lnTo>
                      <a:pt x="106" y="320"/>
                    </a:lnTo>
                    <a:lnTo>
                      <a:pt x="92" y="313"/>
                    </a:lnTo>
                    <a:lnTo>
                      <a:pt x="76" y="306"/>
                    </a:lnTo>
                    <a:lnTo>
                      <a:pt x="62" y="300"/>
                    </a:lnTo>
                    <a:lnTo>
                      <a:pt x="51" y="291"/>
                    </a:lnTo>
                    <a:lnTo>
                      <a:pt x="41" y="280"/>
                    </a:lnTo>
                    <a:lnTo>
                      <a:pt x="35" y="269"/>
                    </a:lnTo>
                    <a:lnTo>
                      <a:pt x="31" y="255"/>
                    </a:lnTo>
                    <a:lnTo>
                      <a:pt x="31" y="239"/>
                    </a:lnTo>
                    <a:lnTo>
                      <a:pt x="33" y="218"/>
                    </a:lnTo>
                    <a:lnTo>
                      <a:pt x="38" y="197"/>
                    </a:lnTo>
                    <a:lnTo>
                      <a:pt x="42" y="182"/>
                    </a:lnTo>
                    <a:lnTo>
                      <a:pt x="51" y="165"/>
                    </a:lnTo>
                    <a:lnTo>
                      <a:pt x="60" y="150"/>
                    </a:lnTo>
                    <a:lnTo>
                      <a:pt x="68" y="136"/>
                    </a:lnTo>
                    <a:lnTo>
                      <a:pt x="79" y="124"/>
                    </a:lnTo>
                    <a:lnTo>
                      <a:pt x="89" y="111"/>
                    </a:lnTo>
                    <a:lnTo>
                      <a:pt x="101" y="100"/>
                    </a:lnTo>
                    <a:lnTo>
                      <a:pt x="114" y="88"/>
                    </a:lnTo>
                    <a:lnTo>
                      <a:pt x="129" y="76"/>
                    </a:lnTo>
                    <a:lnTo>
                      <a:pt x="144" y="64"/>
                    </a:lnTo>
                    <a:lnTo>
                      <a:pt x="162" y="53"/>
                    </a:lnTo>
                    <a:lnTo>
                      <a:pt x="181" y="41"/>
                    </a:lnTo>
                    <a:lnTo>
                      <a:pt x="201" y="31"/>
                    </a:lnTo>
                    <a:lnTo>
                      <a:pt x="219" y="22"/>
                    </a:lnTo>
                    <a:lnTo>
                      <a:pt x="237" y="14"/>
                    </a:lnTo>
                    <a:lnTo>
                      <a:pt x="253" y="7"/>
                    </a:lnTo>
                    <a:lnTo>
                      <a:pt x="268" y="1"/>
                    </a:lnTo>
                    <a:lnTo>
                      <a:pt x="255" y="0"/>
                    </a:lnTo>
                    <a:lnTo>
                      <a:pt x="238" y="1"/>
                    </a:lnTo>
                    <a:lnTo>
                      <a:pt x="221" y="5"/>
                    </a:lnTo>
                    <a:lnTo>
                      <a:pt x="201" y="11"/>
                    </a:lnTo>
                    <a:lnTo>
                      <a:pt x="181" y="19"/>
                    </a:lnTo>
                    <a:lnTo>
                      <a:pt x="161" y="28"/>
                    </a:lnTo>
                    <a:lnTo>
                      <a:pt x="142" y="39"/>
                    </a:lnTo>
                    <a:lnTo>
                      <a:pt x="126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7" name="Freeform 1864"/>
              <p:cNvSpPr>
                <a:spLocks/>
              </p:cNvSpPr>
              <p:nvPr/>
            </p:nvSpPr>
            <p:spPr bwMode="auto">
              <a:xfrm>
                <a:off x="2650" y="2695"/>
                <a:ext cx="47" cy="42"/>
              </a:xfrm>
              <a:custGeom>
                <a:avLst/>
                <a:gdLst>
                  <a:gd name="T0" fmla="*/ 39 w 282"/>
                  <a:gd name="T1" fmla="*/ 13 h 253"/>
                  <a:gd name="T2" fmla="*/ 41 w 282"/>
                  <a:gd name="T3" fmla="*/ 15 h 253"/>
                  <a:gd name="T4" fmla="*/ 42 w 282"/>
                  <a:gd name="T5" fmla="*/ 18 h 253"/>
                  <a:gd name="T6" fmla="*/ 43 w 282"/>
                  <a:gd name="T7" fmla="*/ 21 h 253"/>
                  <a:gd name="T8" fmla="*/ 43 w 282"/>
                  <a:gd name="T9" fmla="*/ 24 h 253"/>
                  <a:gd name="T10" fmla="*/ 43 w 282"/>
                  <a:gd name="T11" fmla="*/ 26 h 253"/>
                  <a:gd name="T12" fmla="*/ 42 w 282"/>
                  <a:gd name="T13" fmla="*/ 28 h 253"/>
                  <a:gd name="T14" fmla="*/ 41 w 282"/>
                  <a:gd name="T15" fmla="*/ 31 h 253"/>
                  <a:gd name="T16" fmla="*/ 39 w 282"/>
                  <a:gd name="T17" fmla="*/ 32 h 253"/>
                  <a:gd name="T18" fmla="*/ 37 w 282"/>
                  <a:gd name="T19" fmla="*/ 34 h 253"/>
                  <a:gd name="T20" fmla="*/ 36 w 282"/>
                  <a:gd name="T21" fmla="*/ 36 h 253"/>
                  <a:gd name="T22" fmla="*/ 34 w 282"/>
                  <a:gd name="T23" fmla="*/ 37 h 253"/>
                  <a:gd name="T24" fmla="*/ 32 w 282"/>
                  <a:gd name="T25" fmla="*/ 39 h 253"/>
                  <a:gd name="T26" fmla="*/ 32 w 282"/>
                  <a:gd name="T27" fmla="*/ 40 h 253"/>
                  <a:gd name="T28" fmla="*/ 32 w 282"/>
                  <a:gd name="T29" fmla="*/ 40 h 253"/>
                  <a:gd name="T30" fmla="*/ 32 w 282"/>
                  <a:gd name="T31" fmla="*/ 41 h 253"/>
                  <a:gd name="T32" fmla="*/ 32 w 282"/>
                  <a:gd name="T33" fmla="*/ 41 h 253"/>
                  <a:gd name="T34" fmla="*/ 33 w 282"/>
                  <a:gd name="T35" fmla="*/ 42 h 253"/>
                  <a:gd name="T36" fmla="*/ 33 w 282"/>
                  <a:gd name="T37" fmla="*/ 42 h 253"/>
                  <a:gd name="T38" fmla="*/ 34 w 282"/>
                  <a:gd name="T39" fmla="*/ 42 h 253"/>
                  <a:gd name="T40" fmla="*/ 35 w 282"/>
                  <a:gd name="T41" fmla="*/ 41 h 253"/>
                  <a:gd name="T42" fmla="*/ 39 w 282"/>
                  <a:gd name="T43" fmla="*/ 39 h 253"/>
                  <a:gd name="T44" fmla="*/ 42 w 282"/>
                  <a:gd name="T45" fmla="*/ 36 h 253"/>
                  <a:gd name="T46" fmla="*/ 45 w 282"/>
                  <a:gd name="T47" fmla="*/ 32 h 253"/>
                  <a:gd name="T48" fmla="*/ 46 w 282"/>
                  <a:gd name="T49" fmla="*/ 28 h 253"/>
                  <a:gd name="T50" fmla="*/ 47 w 282"/>
                  <a:gd name="T51" fmla="*/ 23 h 253"/>
                  <a:gd name="T52" fmla="*/ 47 w 282"/>
                  <a:gd name="T53" fmla="*/ 19 h 253"/>
                  <a:gd name="T54" fmla="*/ 45 w 282"/>
                  <a:gd name="T55" fmla="*/ 15 h 253"/>
                  <a:gd name="T56" fmla="*/ 42 w 282"/>
                  <a:gd name="T57" fmla="*/ 12 h 253"/>
                  <a:gd name="T58" fmla="*/ 39 w 282"/>
                  <a:gd name="T59" fmla="*/ 10 h 253"/>
                  <a:gd name="T60" fmla="*/ 37 w 282"/>
                  <a:gd name="T61" fmla="*/ 8 h 253"/>
                  <a:gd name="T62" fmla="*/ 34 w 282"/>
                  <a:gd name="T63" fmla="*/ 6 h 253"/>
                  <a:gd name="T64" fmla="*/ 30 w 282"/>
                  <a:gd name="T65" fmla="*/ 5 h 253"/>
                  <a:gd name="T66" fmla="*/ 27 w 282"/>
                  <a:gd name="T67" fmla="*/ 4 h 253"/>
                  <a:gd name="T68" fmla="*/ 24 w 282"/>
                  <a:gd name="T69" fmla="*/ 3 h 253"/>
                  <a:gd name="T70" fmla="*/ 20 w 282"/>
                  <a:gd name="T71" fmla="*/ 2 h 253"/>
                  <a:gd name="T72" fmla="*/ 17 w 282"/>
                  <a:gd name="T73" fmla="*/ 1 h 253"/>
                  <a:gd name="T74" fmla="*/ 14 w 282"/>
                  <a:gd name="T75" fmla="*/ 1 h 253"/>
                  <a:gd name="T76" fmla="*/ 10 w 282"/>
                  <a:gd name="T77" fmla="*/ 0 h 253"/>
                  <a:gd name="T78" fmla="*/ 8 w 282"/>
                  <a:gd name="T79" fmla="*/ 0 h 253"/>
                  <a:gd name="T80" fmla="*/ 5 w 282"/>
                  <a:gd name="T81" fmla="*/ 0 h 253"/>
                  <a:gd name="T82" fmla="*/ 3 w 282"/>
                  <a:gd name="T83" fmla="*/ 0 h 253"/>
                  <a:gd name="T84" fmla="*/ 2 w 282"/>
                  <a:gd name="T85" fmla="*/ 0 h 253"/>
                  <a:gd name="T86" fmla="*/ 1 w 282"/>
                  <a:gd name="T87" fmla="*/ 1 h 253"/>
                  <a:gd name="T88" fmla="*/ 0 w 282"/>
                  <a:gd name="T89" fmla="*/ 1 h 253"/>
                  <a:gd name="T90" fmla="*/ 2 w 282"/>
                  <a:gd name="T91" fmla="*/ 1 h 253"/>
                  <a:gd name="T92" fmla="*/ 4 w 282"/>
                  <a:gd name="T93" fmla="*/ 1 h 253"/>
                  <a:gd name="T94" fmla="*/ 6 w 282"/>
                  <a:gd name="T95" fmla="*/ 2 h 253"/>
                  <a:gd name="T96" fmla="*/ 9 w 282"/>
                  <a:gd name="T97" fmla="*/ 2 h 253"/>
                  <a:gd name="T98" fmla="*/ 11 w 282"/>
                  <a:gd name="T99" fmla="*/ 3 h 253"/>
                  <a:gd name="T100" fmla="*/ 14 w 282"/>
                  <a:gd name="T101" fmla="*/ 3 h 253"/>
                  <a:gd name="T102" fmla="*/ 16 w 282"/>
                  <a:gd name="T103" fmla="*/ 4 h 253"/>
                  <a:gd name="T104" fmla="*/ 19 w 282"/>
                  <a:gd name="T105" fmla="*/ 4 h 253"/>
                  <a:gd name="T106" fmla="*/ 22 w 282"/>
                  <a:gd name="T107" fmla="*/ 5 h 253"/>
                  <a:gd name="T108" fmla="*/ 24 w 282"/>
                  <a:gd name="T109" fmla="*/ 6 h 253"/>
                  <a:gd name="T110" fmla="*/ 27 w 282"/>
                  <a:gd name="T111" fmla="*/ 7 h 253"/>
                  <a:gd name="T112" fmla="*/ 29 w 282"/>
                  <a:gd name="T113" fmla="*/ 8 h 253"/>
                  <a:gd name="T114" fmla="*/ 32 w 282"/>
                  <a:gd name="T115" fmla="*/ 9 h 253"/>
                  <a:gd name="T116" fmla="*/ 35 w 282"/>
                  <a:gd name="T117" fmla="*/ 10 h 253"/>
                  <a:gd name="T118" fmla="*/ 37 w 282"/>
                  <a:gd name="T119" fmla="*/ 11 h 253"/>
                  <a:gd name="T120" fmla="*/ 39 w 282"/>
                  <a:gd name="T121" fmla="*/ 13 h 25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2"/>
                  <a:gd name="T184" fmla="*/ 0 h 253"/>
                  <a:gd name="T185" fmla="*/ 282 w 282"/>
                  <a:gd name="T186" fmla="*/ 253 h 253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2" h="253">
                    <a:moveTo>
                      <a:pt x="235" y="78"/>
                    </a:moveTo>
                    <a:lnTo>
                      <a:pt x="248" y="92"/>
                    </a:lnTo>
                    <a:lnTo>
                      <a:pt x="255" y="108"/>
                    </a:lnTo>
                    <a:lnTo>
                      <a:pt x="259" y="125"/>
                    </a:lnTo>
                    <a:lnTo>
                      <a:pt x="259" y="144"/>
                    </a:lnTo>
                    <a:lnTo>
                      <a:pt x="257" y="159"/>
                    </a:lnTo>
                    <a:lnTo>
                      <a:pt x="252" y="171"/>
                    </a:lnTo>
                    <a:lnTo>
                      <a:pt x="244" y="184"/>
                    </a:lnTo>
                    <a:lnTo>
                      <a:pt x="236" y="194"/>
                    </a:lnTo>
                    <a:lnTo>
                      <a:pt x="225" y="206"/>
                    </a:lnTo>
                    <a:lnTo>
                      <a:pt x="215" y="215"/>
                    </a:lnTo>
                    <a:lnTo>
                      <a:pt x="204" y="225"/>
                    </a:lnTo>
                    <a:lnTo>
                      <a:pt x="194" y="236"/>
                    </a:lnTo>
                    <a:lnTo>
                      <a:pt x="191" y="239"/>
                    </a:lnTo>
                    <a:lnTo>
                      <a:pt x="190" y="242"/>
                    </a:lnTo>
                    <a:lnTo>
                      <a:pt x="191" y="246"/>
                    </a:lnTo>
                    <a:lnTo>
                      <a:pt x="194" y="249"/>
                    </a:lnTo>
                    <a:lnTo>
                      <a:pt x="197" y="252"/>
                    </a:lnTo>
                    <a:lnTo>
                      <a:pt x="201" y="253"/>
                    </a:lnTo>
                    <a:lnTo>
                      <a:pt x="205" y="252"/>
                    </a:lnTo>
                    <a:lnTo>
                      <a:pt x="209" y="249"/>
                    </a:lnTo>
                    <a:lnTo>
                      <a:pt x="232" y="234"/>
                    </a:lnTo>
                    <a:lnTo>
                      <a:pt x="251" y="215"/>
                    </a:lnTo>
                    <a:lnTo>
                      <a:pt x="267" y="192"/>
                    </a:lnTo>
                    <a:lnTo>
                      <a:pt x="278" y="168"/>
                    </a:lnTo>
                    <a:lnTo>
                      <a:pt x="282" y="141"/>
                    </a:lnTo>
                    <a:lnTo>
                      <a:pt x="279" y="116"/>
                    </a:lnTo>
                    <a:lnTo>
                      <a:pt x="270" y="92"/>
                    </a:lnTo>
                    <a:lnTo>
                      <a:pt x="251" y="70"/>
                    </a:lnTo>
                    <a:lnTo>
                      <a:pt x="237" y="59"/>
                    </a:lnTo>
                    <a:lnTo>
                      <a:pt x="221" y="48"/>
                    </a:lnTo>
                    <a:lnTo>
                      <a:pt x="202" y="39"/>
                    </a:lnTo>
                    <a:lnTo>
                      <a:pt x="183" y="31"/>
                    </a:lnTo>
                    <a:lnTo>
                      <a:pt x="163" y="24"/>
                    </a:lnTo>
                    <a:lnTo>
                      <a:pt x="142" y="18"/>
                    </a:lnTo>
                    <a:lnTo>
                      <a:pt x="122" y="13"/>
                    </a:lnTo>
                    <a:lnTo>
                      <a:pt x="101" y="8"/>
                    </a:lnTo>
                    <a:lnTo>
                      <a:pt x="82" y="5"/>
                    </a:lnTo>
                    <a:lnTo>
                      <a:pt x="63" y="2"/>
                    </a:lnTo>
                    <a:lnTo>
                      <a:pt x="47" y="0"/>
                    </a:lnTo>
                    <a:lnTo>
                      <a:pt x="32" y="0"/>
                    </a:lnTo>
                    <a:lnTo>
                      <a:pt x="19" y="0"/>
                    </a:lnTo>
                    <a:lnTo>
                      <a:pt x="10" y="1"/>
                    </a:lnTo>
                    <a:lnTo>
                      <a:pt x="4" y="4"/>
                    </a:lnTo>
                    <a:lnTo>
                      <a:pt x="0" y="6"/>
                    </a:lnTo>
                    <a:lnTo>
                      <a:pt x="12" y="8"/>
                    </a:lnTo>
                    <a:lnTo>
                      <a:pt x="25" y="9"/>
                    </a:lnTo>
                    <a:lnTo>
                      <a:pt x="38" y="12"/>
                    </a:lnTo>
                    <a:lnTo>
                      <a:pt x="52" y="14"/>
                    </a:lnTo>
                    <a:lnTo>
                      <a:pt x="67" y="16"/>
                    </a:lnTo>
                    <a:lnTo>
                      <a:pt x="82" y="18"/>
                    </a:lnTo>
                    <a:lnTo>
                      <a:pt x="97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5"/>
                    </a:lnTo>
                    <a:lnTo>
                      <a:pt x="162" y="40"/>
                    </a:lnTo>
                    <a:lnTo>
                      <a:pt x="177" y="46"/>
                    </a:lnTo>
                    <a:lnTo>
                      <a:pt x="192" y="53"/>
                    </a:lnTo>
                    <a:lnTo>
                      <a:pt x="208" y="60"/>
                    </a:lnTo>
                    <a:lnTo>
                      <a:pt x="222" y="69"/>
                    </a:lnTo>
                    <a:lnTo>
                      <a:pt x="235" y="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8" name="Freeform 1865"/>
              <p:cNvSpPr>
                <a:spLocks/>
              </p:cNvSpPr>
              <p:nvPr/>
            </p:nvSpPr>
            <p:spPr bwMode="auto">
              <a:xfrm>
                <a:off x="2556" y="2718"/>
                <a:ext cx="19" cy="39"/>
              </a:xfrm>
              <a:custGeom>
                <a:avLst/>
                <a:gdLst>
                  <a:gd name="T0" fmla="*/ 0 w 115"/>
                  <a:gd name="T1" fmla="*/ 21 h 236"/>
                  <a:gd name="T2" fmla="*/ 0 w 115"/>
                  <a:gd name="T3" fmla="*/ 24 h 236"/>
                  <a:gd name="T4" fmla="*/ 1 w 115"/>
                  <a:gd name="T5" fmla="*/ 27 h 236"/>
                  <a:gd name="T6" fmla="*/ 2 w 115"/>
                  <a:gd name="T7" fmla="*/ 30 h 236"/>
                  <a:gd name="T8" fmla="*/ 4 w 115"/>
                  <a:gd name="T9" fmla="*/ 33 h 236"/>
                  <a:gd name="T10" fmla="*/ 6 w 115"/>
                  <a:gd name="T11" fmla="*/ 35 h 236"/>
                  <a:gd name="T12" fmla="*/ 9 w 115"/>
                  <a:gd name="T13" fmla="*/ 37 h 236"/>
                  <a:gd name="T14" fmla="*/ 12 w 115"/>
                  <a:gd name="T15" fmla="*/ 38 h 236"/>
                  <a:gd name="T16" fmla="*/ 15 w 115"/>
                  <a:gd name="T17" fmla="*/ 39 h 236"/>
                  <a:gd name="T18" fmla="*/ 16 w 115"/>
                  <a:gd name="T19" fmla="*/ 39 h 236"/>
                  <a:gd name="T20" fmla="*/ 17 w 115"/>
                  <a:gd name="T21" fmla="*/ 39 h 236"/>
                  <a:gd name="T22" fmla="*/ 18 w 115"/>
                  <a:gd name="T23" fmla="*/ 38 h 236"/>
                  <a:gd name="T24" fmla="*/ 18 w 115"/>
                  <a:gd name="T25" fmla="*/ 37 h 236"/>
                  <a:gd name="T26" fmla="*/ 18 w 115"/>
                  <a:gd name="T27" fmla="*/ 36 h 236"/>
                  <a:gd name="T28" fmla="*/ 18 w 115"/>
                  <a:gd name="T29" fmla="*/ 36 h 236"/>
                  <a:gd name="T30" fmla="*/ 18 w 115"/>
                  <a:gd name="T31" fmla="*/ 35 h 236"/>
                  <a:gd name="T32" fmla="*/ 17 w 115"/>
                  <a:gd name="T33" fmla="*/ 34 h 236"/>
                  <a:gd name="T34" fmla="*/ 14 w 115"/>
                  <a:gd name="T35" fmla="*/ 33 h 236"/>
                  <a:gd name="T36" fmla="*/ 11 w 115"/>
                  <a:gd name="T37" fmla="*/ 32 h 236"/>
                  <a:gd name="T38" fmla="*/ 8 w 115"/>
                  <a:gd name="T39" fmla="*/ 30 h 236"/>
                  <a:gd name="T40" fmla="*/ 7 w 115"/>
                  <a:gd name="T41" fmla="*/ 27 h 236"/>
                  <a:gd name="T42" fmla="*/ 5 w 115"/>
                  <a:gd name="T43" fmla="*/ 24 h 236"/>
                  <a:gd name="T44" fmla="*/ 5 w 115"/>
                  <a:gd name="T45" fmla="*/ 21 h 236"/>
                  <a:gd name="T46" fmla="*/ 5 w 115"/>
                  <a:gd name="T47" fmla="*/ 18 h 236"/>
                  <a:gd name="T48" fmla="*/ 6 w 115"/>
                  <a:gd name="T49" fmla="*/ 15 h 236"/>
                  <a:gd name="T50" fmla="*/ 7 w 115"/>
                  <a:gd name="T51" fmla="*/ 12 h 236"/>
                  <a:gd name="T52" fmla="*/ 9 w 115"/>
                  <a:gd name="T53" fmla="*/ 10 h 236"/>
                  <a:gd name="T54" fmla="*/ 12 w 115"/>
                  <a:gd name="T55" fmla="*/ 8 h 236"/>
                  <a:gd name="T56" fmla="*/ 14 w 115"/>
                  <a:gd name="T57" fmla="*/ 5 h 236"/>
                  <a:gd name="T58" fmla="*/ 16 w 115"/>
                  <a:gd name="T59" fmla="*/ 4 h 236"/>
                  <a:gd name="T60" fmla="*/ 18 w 115"/>
                  <a:gd name="T61" fmla="*/ 2 h 236"/>
                  <a:gd name="T62" fmla="*/ 19 w 115"/>
                  <a:gd name="T63" fmla="*/ 1 h 236"/>
                  <a:gd name="T64" fmla="*/ 19 w 115"/>
                  <a:gd name="T65" fmla="*/ 0 h 236"/>
                  <a:gd name="T66" fmla="*/ 17 w 115"/>
                  <a:gd name="T67" fmla="*/ 1 h 236"/>
                  <a:gd name="T68" fmla="*/ 14 w 115"/>
                  <a:gd name="T69" fmla="*/ 2 h 236"/>
                  <a:gd name="T70" fmla="*/ 11 w 115"/>
                  <a:gd name="T71" fmla="*/ 4 h 236"/>
                  <a:gd name="T72" fmla="*/ 8 w 115"/>
                  <a:gd name="T73" fmla="*/ 7 h 236"/>
                  <a:gd name="T74" fmla="*/ 5 w 115"/>
                  <a:gd name="T75" fmla="*/ 10 h 236"/>
                  <a:gd name="T76" fmla="*/ 3 w 115"/>
                  <a:gd name="T77" fmla="*/ 14 h 236"/>
                  <a:gd name="T78" fmla="*/ 1 w 115"/>
                  <a:gd name="T79" fmla="*/ 17 h 236"/>
                  <a:gd name="T80" fmla="*/ 0 w 115"/>
                  <a:gd name="T81" fmla="*/ 21 h 2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5"/>
                  <a:gd name="T124" fmla="*/ 0 h 236"/>
                  <a:gd name="T125" fmla="*/ 115 w 115"/>
                  <a:gd name="T126" fmla="*/ 236 h 2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5" h="236">
                    <a:moveTo>
                      <a:pt x="0" y="128"/>
                    </a:moveTo>
                    <a:lnTo>
                      <a:pt x="0" y="148"/>
                    </a:lnTo>
                    <a:lnTo>
                      <a:pt x="5" y="166"/>
                    </a:lnTo>
                    <a:lnTo>
                      <a:pt x="13" y="184"/>
                    </a:lnTo>
                    <a:lnTo>
                      <a:pt x="24" y="198"/>
                    </a:lnTo>
                    <a:lnTo>
                      <a:pt x="39" y="211"/>
                    </a:lnTo>
                    <a:lnTo>
                      <a:pt x="55" y="223"/>
                    </a:lnTo>
                    <a:lnTo>
                      <a:pt x="74" y="231"/>
                    </a:lnTo>
                    <a:lnTo>
                      <a:pt x="92" y="235"/>
                    </a:lnTo>
                    <a:lnTo>
                      <a:pt x="98" y="236"/>
                    </a:lnTo>
                    <a:lnTo>
                      <a:pt x="104" y="234"/>
                    </a:lnTo>
                    <a:lnTo>
                      <a:pt x="109" y="231"/>
                    </a:lnTo>
                    <a:lnTo>
                      <a:pt x="111" y="226"/>
                    </a:lnTo>
                    <a:lnTo>
                      <a:pt x="111" y="220"/>
                    </a:lnTo>
                    <a:lnTo>
                      <a:pt x="110" y="215"/>
                    </a:lnTo>
                    <a:lnTo>
                      <a:pt x="107" y="210"/>
                    </a:lnTo>
                    <a:lnTo>
                      <a:pt x="101" y="208"/>
                    </a:lnTo>
                    <a:lnTo>
                      <a:pt x="82" y="201"/>
                    </a:lnTo>
                    <a:lnTo>
                      <a:pt x="64" y="192"/>
                    </a:lnTo>
                    <a:lnTo>
                      <a:pt x="50" y="179"/>
                    </a:lnTo>
                    <a:lnTo>
                      <a:pt x="40" y="165"/>
                    </a:lnTo>
                    <a:lnTo>
                      <a:pt x="33" y="148"/>
                    </a:lnTo>
                    <a:lnTo>
                      <a:pt x="29" y="130"/>
                    </a:lnTo>
                    <a:lnTo>
                      <a:pt x="29" y="110"/>
                    </a:lnTo>
                    <a:lnTo>
                      <a:pt x="35" y="89"/>
                    </a:lnTo>
                    <a:lnTo>
                      <a:pt x="43" y="74"/>
                    </a:lnTo>
                    <a:lnTo>
                      <a:pt x="56" y="60"/>
                    </a:lnTo>
                    <a:lnTo>
                      <a:pt x="70" y="46"/>
                    </a:lnTo>
                    <a:lnTo>
                      <a:pt x="85" y="33"/>
                    </a:lnTo>
                    <a:lnTo>
                      <a:pt x="98" y="23"/>
                    </a:lnTo>
                    <a:lnTo>
                      <a:pt x="109" y="12"/>
                    </a:lnTo>
                    <a:lnTo>
                      <a:pt x="115" y="6"/>
                    </a:lnTo>
                    <a:lnTo>
                      <a:pt x="115" y="0"/>
                    </a:lnTo>
                    <a:lnTo>
                      <a:pt x="102" y="4"/>
                    </a:lnTo>
                    <a:lnTo>
                      <a:pt x="85" y="12"/>
                    </a:lnTo>
                    <a:lnTo>
                      <a:pt x="68" y="26"/>
                    </a:lnTo>
                    <a:lnTo>
                      <a:pt x="49" y="42"/>
                    </a:lnTo>
                    <a:lnTo>
                      <a:pt x="32" y="61"/>
                    </a:lnTo>
                    <a:lnTo>
                      <a:pt x="17" y="82"/>
                    </a:lnTo>
                    <a:lnTo>
                      <a:pt x="6" y="105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9" name="Freeform 1866"/>
              <p:cNvSpPr>
                <a:spLocks/>
              </p:cNvSpPr>
              <p:nvPr/>
            </p:nvSpPr>
            <p:spPr bwMode="auto">
              <a:xfrm>
                <a:off x="2689" y="2692"/>
                <a:ext cx="41" cy="52"/>
              </a:xfrm>
              <a:custGeom>
                <a:avLst/>
                <a:gdLst>
                  <a:gd name="T0" fmla="*/ 35 w 245"/>
                  <a:gd name="T1" fmla="*/ 21 h 310"/>
                  <a:gd name="T2" fmla="*/ 37 w 245"/>
                  <a:gd name="T3" fmla="*/ 24 h 310"/>
                  <a:gd name="T4" fmla="*/ 38 w 245"/>
                  <a:gd name="T5" fmla="*/ 28 h 310"/>
                  <a:gd name="T6" fmla="*/ 37 w 245"/>
                  <a:gd name="T7" fmla="*/ 31 h 310"/>
                  <a:gd name="T8" fmla="*/ 35 w 245"/>
                  <a:gd name="T9" fmla="*/ 35 h 310"/>
                  <a:gd name="T10" fmla="*/ 31 w 245"/>
                  <a:gd name="T11" fmla="*/ 38 h 310"/>
                  <a:gd name="T12" fmla="*/ 28 w 245"/>
                  <a:gd name="T13" fmla="*/ 41 h 310"/>
                  <a:gd name="T14" fmla="*/ 24 w 245"/>
                  <a:gd name="T15" fmla="*/ 44 h 310"/>
                  <a:gd name="T16" fmla="*/ 21 w 245"/>
                  <a:gd name="T17" fmla="*/ 47 h 310"/>
                  <a:gd name="T18" fmla="*/ 21 w 245"/>
                  <a:gd name="T19" fmla="*/ 48 h 310"/>
                  <a:gd name="T20" fmla="*/ 20 w 245"/>
                  <a:gd name="T21" fmla="*/ 50 h 310"/>
                  <a:gd name="T22" fmla="*/ 20 w 245"/>
                  <a:gd name="T23" fmla="*/ 51 h 310"/>
                  <a:gd name="T24" fmla="*/ 22 w 245"/>
                  <a:gd name="T25" fmla="*/ 52 h 310"/>
                  <a:gd name="T26" fmla="*/ 23 w 245"/>
                  <a:gd name="T27" fmla="*/ 52 h 310"/>
                  <a:gd name="T28" fmla="*/ 26 w 245"/>
                  <a:gd name="T29" fmla="*/ 49 h 310"/>
                  <a:gd name="T30" fmla="*/ 30 w 245"/>
                  <a:gd name="T31" fmla="*/ 45 h 310"/>
                  <a:gd name="T32" fmla="*/ 35 w 245"/>
                  <a:gd name="T33" fmla="*/ 41 h 310"/>
                  <a:gd name="T34" fmla="*/ 38 w 245"/>
                  <a:gd name="T35" fmla="*/ 37 h 310"/>
                  <a:gd name="T36" fmla="*/ 41 w 245"/>
                  <a:gd name="T37" fmla="*/ 31 h 310"/>
                  <a:gd name="T38" fmla="*/ 41 w 245"/>
                  <a:gd name="T39" fmla="*/ 25 h 310"/>
                  <a:gd name="T40" fmla="*/ 38 w 245"/>
                  <a:gd name="T41" fmla="*/ 20 h 310"/>
                  <a:gd name="T42" fmla="*/ 34 w 245"/>
                  <a:gd name="T43" fmla="*/ 16 h 310"/>
                  <a:gd name="T44" fmla="*/ 29 w 245"/>
                  <a:gd name="T45" fmla="*/ 13 h 310"/>
                  <a:gd name="T46" fmla="*/ 25 w 245"/>
                  <a:gd name="T47" fmla="*/ 10 h 310"/>
                  <a:gd name="T48" fmla="*/ 20 w 245"/>
                  <a:gd name="T49" fmla="*/ 8 h 310"/>
                  <a:gd name="T50" fmla="*/ 16 w 245"/>
                  <a:gd name="T51" fmla="*/ 5 h 310"/>
                  <a:gd name="T52" fmla="*/ 11 w 245"/>
                  <a:gd name="T53" fmla="*/ 3 h 310"/>
                  <a:gd name="T54" fmla="*/ 7 w 245"/>
                  <a:gd name="T55" fmla="*/ 1 h 310"/>
                  <a:gd name="T56" fmla="*/ 3 w 245"/>
                  <a:gd name="T57" fmla="*/ 0 h 310"/>
                  <a:gd name="T58" fmla="*/ 1 w 245"/>
                  <a:gd name="T59" fmla="*/ 0 h 310"/>
                  <a:gd name="T60" fmla="*/ 2 w 245"/>
                  <a:gd name="T61" fmla="*/ 1 h 310"/>
                  <a:gd name="T62" fmla="*/ 6 w 245"/>
                  <a:gd name="T63" fmla="*/ 3 h 310"/>
                  <a:gd name="T64" fmla="*/ 10 w 245"/>
                  <a:gd name="T65" fmla="*/ 5 h 310"/>
                  <a:gd name="T66" fmla="*/ 14 w 245"/>
                  <a:gd name="T67" fmla="*/ 7 h 310"/>
                  <a:gd name="T68" fmla="*/ 19 w 245"/>
                  <a:gd name="T69" fmla="*/ 10 h 310"/>
                  <a:gd name="T70" fmla="*/ 23 w 245"/>
                  <a:gd name="T71" fmla="*/ 12 h 310"/>
                  <a:gd name="T72" fmla="*/ 28 w 245"/>
                  <a:gd name="T73" fmla="*/ 15 h 310"/>
                  <a:gd name="T74" fmla="*/ 31 w 245"/>
                  <a:gd name="T75" fmla="*/ 18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5"/>
                  <a:gd name="T115" fmla="*/ 0 h 310"/>
                  <a:gd name="T116" fmla="*/ 245 w 245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5" h="310">
                    <a:moveTo>
                      <a:pt x="200" y="116"/>
                    </a:moveTo>
                    <a:lnTo>
                      <a:pt x="208" y="124"/>
                    </a:lnTo>
                    <a:lnTo>
                      <a:pt x="214" y="133"/>
                    </a:lnTo>
                    <a:lnTo>
                      <a:pt x="220" y="144"/>
                    </a:lnTo>
                    <a:lnTo>
                      <a:pt x="223" y="154"/>
                    </a:lnTo>
                    <a:lnTo>
                      <a:pt x="226" y="164"/>
                    </a:lnTo>
                    <a:lnTo>
                      <a:pt x="224" y="176"/>
                    </a:lnTo>
                    <a:lnTo>
                      <a:pt x="222" y="187"/>
                    </a:lnTo>
                    <a:lnTo>
                      <a:pt x="216" y="198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9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2" y="264"/>
                    </a:lnTo>
                    <a:lnTo>
                      <a:pt x="132" y="275"/>
                    </a:lnTo>
                    <a:lnTo>
                      <a:pt x="128" y="278"/>
                    </a:lnTo>
                    <a:lnTo>
                      <a:pt x="126" y="283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2" y="306"/>
                    </a:lnTo>
                    <a:lnTo>
                      <a:pt x="126" y="309"/>
                    </a:lnTo>
                    <a:lnTo>
                      <a:pt x="131" y="310"/>
                    </a:lnTo>
                    <a:lnTo>
                      <a:pt x="135" y="310"/>
                    </a:lnTo>
                    <a:lnTo>
                      <a:pt x="139" y="309"/>
                    </a:lnTo>
                    <a:lnTo>
                      <a:pt x="142" y="306"/>
                    </a:lnTo>
                    <a:lnTo>
                      <a:pt x="154" y="292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20" y="233"/>
                    </a:lnTo>
                    <a:lnTo>
                      <a:pt x="230" y="219"/>
                    </a:lnTo>
                    <a:lnTo>
                      <a:pt x="238" y="204"/>
                    </a:lnTo>
                    <a:lnTo>
                      <a:pt x="244" y="186"/>
                    </a:lnTo>
                    <a:lnTo>
                      <a:pt x="245" y="169"/>
                    </a:lnTo>
                    <a:lnTo>
                      <a:pt x="243" y="152"/>
                    </a:lnTo>
                    <a:lnTo>
                      <a:pt x="237" y="134"/>
                    </a:lnTo>
                    <a:lnTo>
                      <a:pt x="228" y="119"/>
                    </a:lnTo>
                    <a:lnTo>
                      <a:pt x="217" y="105"/>
                    </a:lnTo>
                    <a:lnTo>
                      <a:pt x="203" y="93"/>
                    </a:lnTo>
                    <a:lnTo>
                      <a:pt x="188" y="83"/>
                    </a:lnTo>
                    <a:lnTo>
                      <a:pt x="176" y="76"/>
                    </a:lnTo>
                    <a:lnTo>
                      <a:pt x="163" y="69"/>
                    </a:lnTo>
                    <a:lnTo>
                      <a:pt x="151" y="61"/>
                    </a:lnTo>
                    <a:lnTo>
                      <a:pt x="136" y="54"/>
                    </a:lnTo>
                    <a:lnTo>
                      <a:pt x="122" y="46"/>
                    </a:lnTo>
                    <a:lnTo>
                      <a:pt x="107" y="39"/>
                    </a:lnTo>
                    <a:lnTo>
                      <a:pt x="93" y="31"/>
                    </a:lnTo>
                    <a:lnTo>
                      <a:pt x="79" y="24"/>
                    </a:lnTo>
                    <a:lnTo>
                      <a:pt x="66" y="18"/>
                    </a:lnTo>
                    <a:lnTo>
                      <a:pt x="53" y="13"/>
                    </a:lnTo>
                    <a:lnTo>
                      <a:pt x="40" y="8"/>
                    </a:lnTo>
                    <a:lnTo>
                      <a:pt x="30" y="5"/>
                    </a:lnTo>
                    <a:lnTo>
                      <a:pt x="20" y="1"/>
                    </a:lnTo>
                    <a:lnTo>
                      <a:pt x="12" y="0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11" y="8"/>
                    </a:lnTo>
                    <a:lnTo>
                      <a:pt x="23" y="14"/>
                    </a:lnTo>
                    <a:lnTo>
                      <a:pt x="36" y="20"/>
                    </a:lnTo>
                    <a:lnTo>
                      <a:pt x="47" y="25"/>
                    </a:lnTo>
                    <a:lnTo>
                      <a:pt x="60" y="31"/>
                    </a:lnTo>
                    <a:lnTo>
                      <a:pt x="73" y="37"/>
                    </a:lnTo>
                    <a:lnTo>
                      <a:pt x="86" y="44"/>
                    </a:lnTo>
                    <a:lnTo>
                      <a:pt x="99" y="51"/>
                    </a:lnTo>
                    <a:lnTo>
                      <a:pt x="113" y="57"/>
                    </a:lnTo>
                    <a:lnTo>
                      <a:pt x="126" y="64"/>
                    </a:lnTo>
                    <a:lnTo>
                      <a:pt x="139" y="71"/>
                    </a:lnTo>
                    <a:lnTo>
                      <a:pt x="152" y="79"/>
                    </a:lnTo>
                    <a:lnTo>
                      <a:pt x="165" y="88"/>
                    </a:lnTo>
                    <a:lnTo>
                      <a:pt x="176" y="96"/>
                    </a:lnTo>
                    <a:lnTo>
                      <a:pt x="188" y="106"/>
                    </a:lnTo>
                    <a:lnTo>
                      <a:pt x="200" y="1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81" name="Line 1867"/>
            <p:cNvSpPr>
              <a:spLocks noChangeShapeType="1"/>
            </p:cNvSpPr>
            <p:nvPr/>
          </p:nvSpPr>
          <p:spPr bwMode="auto">
            <a:xfrm>
              <a:off x="4063" y="3139"/>
              <a:ext cx="317" cy="1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2" name="Line 1868"/>
            <p:cNvSpPr>
              <a:spLocks noChangeShapeType="1"/>
            </p:cNvSpPr>
            <p:nvPr/>
          </p:nvSpPr>
          <p:spPr bwMode="auto">
            <a:xfrm>
              <a:off x="3716" y="3098"/>
              <a:ext cx="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83" name="Group 1869"/>
            <p:cNvGrpSpPr>
              <a:grpSpLocks/>
            </p:cNvGrpSpPr>
            <p:nvPr/>
          </p:nvGrpSpPr>
          <p:grpSpPr bwMode="auto">
            <a:xfrm>
              <a:off x="4961" y="3136"/>
              <a:ext cx="131" cy="258"/>
              <a:chOff x="4180" y="783"/>
              <a:chExt cx="150" cy="307"/>
            </a:xfrm>
          </p:grpSpPr>
          <p:sp>
            <p:nvSpPr>
              <p:cNvPr id="13395" name="AutoShape 1870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96" name="Rectangle 1871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97" name="Rectangle 1872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98" name="AutoShape 1873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99" name="Line 1874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00" name="Line 1875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01" name="Rectangle 1876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02" name="Rectangle 1877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84" name="Line 1878"/>
            <p:cNvSpPr>
              <a:spLocks noChangeShapeType="1"/>
            </p:cNvSpPr>
            <p:nvPr/>
          </p:nvSpPr>
          <p:spPr bwMode="auto">
            <a:xfrm flipH="1">
              <a:off x="3772" y="2167"/>
              <a:ext cx="2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5" name="Line 1879"/>
            <p:cNvSpPr>
              <a:spLocks noChangeShapeType="1"/>
            </p:cNvSpPr>
            <p:nvPr/>
          </p:nvSpPr>
          <p:spPr bwMode="auto">
            <a:xfrm flipV="1">
              <a:off x="4589" y="1526"/>
              <a:ext cx="78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6" name="Line 1880"/>
            <p:cNvSpPr>
              <a:spLocks noChangeShapeType="1"/>
            </p:cNvSpPr>
            <p:nvPr/>
          </p:nvSpPr>
          <p:spPr bwMode="auto">
            <a:xfrm>
              <a:off x="4480" y="1635"/>
              <a:ext cx="0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7" name="Line 1881"/>
            <p:cNvSpPr>
              <a:spLocks noChangeShapeType="1"/>
            </p:cNvSpPr>
            <p:nvPr/>
          </p:nvSpPr>
          <p:spPr bwMode="auto">
            <a:xfrm flipV="1">
              <a:off x="4596" y="1570"/>
              <a:ext cx="166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8" name="Line 1882"/>
            <p:cNvSpPr>
              <a:spLocks noChangeShapeType="1"/>
            </p:cNvSpPr>
            <p:nvPr/>
          </p:nvSpPr>
          <p:spPr bwMode="auto">
            <a:xfrm>
              <a:off x="4818" y="1569"/>
              <a:ext cx="0" cy="1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9" name="Line 1883"/>
            <p:cNvSpPr>
              <a:spLocks noChangeShapeType="1"/>
            </p:cNvSpPr>
            <p:nvPr/>
          </p:nvSpPr>
          <p:spPr bwMode="auto">
            <a:xfrm>
              <a:off x="4600" y="1762"/>
              <a:ext cx="1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0" name="Line 1884"/>
            <p:cNvSpPr>
              <a:spLocks noChangeShapeType="1"/>
            </p:cNvSpPr>
            <p:nvPr/>
          </p:nvSpPr>
          <p:spPr bwMode="auto">
            <a:xfrm flipV="1">
              <a:off x="3526" y="2308"/>
              <a:ext cx="106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1" name="Line 1885"/>
            <p:cNvSpPr>
              <a:spLocks noChangeShapeType="1"/>
            </p:cNvSpPr>
            <p:nvPr/>
          </p:nvSpPr>
          <p:spPr bwMode="auto">
            <a:xfrm flipV="1">
              <a:off x="4861" y="1380"/>
              <a:ext cx="15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2" name="Line 1886"/>
            <p:cNvSpPr>
              <a:spLocks noChangeShapeType="1"/>
            </p:cNvSpPr>
            <p:nvPr/>
          </p:nvSpPr>
          <p:spPr bwMode="auto">
            <a:xfrm>
              <a:off x="4949" y="1756"/>
              <a:ext cx="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3" name="Line 1887"/>
            <p:cNvSpPr>
              <a:spLocks noChangeShapeType="1"/>
            </p:cNvSpPr>
            <p:nvPr/>
          </p:nvSpPr>
          <p:spPr bwMode="auto">
            <a:xfrm flipH="1">
              <a:off x="4411" y="1804"/>
              <a:ext cx="62" cy="4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4" name="Line 1888"/>
            <p:cNvSpPr>
              <a:spLocks noChangeShapeType="1"/>
            </p:cNvSpPr>
            <p:nvPr/>
          </p:nvSpPr>
          <p:spPr bwMode="auto">
            <a:xfrm flipH="1">
              <a:off x="4783" y="1804"/>
              <a:ext cx="70" cy="4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32" name="Freeform 1889"/>
          <p:cNvSpPr>
            <a:spLocks/>
          </p:cNvSpPr>
          <p:nvPr/>
        </p:nvSpPr>
        <p:spPr bwMode="auto">
          <a:xfrm>
            <a:off x="5645150" y="2054225"/>
            <a:ext cx="2584450" cy="3233738"/>
          </a:xfrm>
          <a:custGeom>
            <a:avLst/>
            <a:gdLst>
              <a:gd name="T0" fmla="*/ 0 w 1628"/>
              <a:gd name="T1" fmla="*/ 0 h 2037"/>
              <a:gd name="T2" fmla="*/ 557213 w 1628"/>
              <a:gd name="T3" fmla="*/ 331788 h 2037"/>
              <a:gd name="T4" fmla="*/ 1682750 w 1628"/>
              <a:gd name="T5" fmla="*/ 396875 h 2037"/>
              <a:gd name="T6" fmla="*/ 1538287 w 1628"/>
              <a:gd name="T7" fmla="*/ 1444625 h 2037"/>
              <a:gd name="T8" fmla="*/ 1843088 w 1628"/>
              <a:gd name="T9" fmla="*/ 1789113 h 2037"/>
              <a:gd name="T10" fmla="*/ 1471612 w 1628"/>
              <a:gd name="T11" fmla="*/ 2425701 h 2037"/>
              <a:gd name="T12" fmla="*/ 2332038 w 1628"/>
              <a:gd name="T13" fmla="*/ 2624138 h 2037"/>
              <a:gd name="T14" fmla="*/ 2173288 w 1628"/>
              <a:gd name="T15" fmla="*/ 3167063 h 2037"/>
              <a:gd name="T16" fmla="*/ 2584450 w 1628"/>
              <a:gd name="T17" fmla="*/ 3233738 h 203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28"/>
              <a:gd name="T28" fmla="*/ 0 h 2037"/>
              <a:gd name="T29" fmla="*/ 1628 w 1628"/>
              <a:gd name="T30" fmla="*/ 2037 h 203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28" h="2037">
                <a:moveTo>
                  <a:pt x="0" y="0"/>
                </a:moveTo>
                <a:lnTo>
                  <a:pt x="351" y="209"/>
                </a:lnTo>
                <a:lnTo>
                  <a:pt x="1060" y="250"/>
                </a:lnTo>
                <a:lnTo>
                  <a:pt x="969" y="910"/>
                </a:lnTo>
                <a:lnTo>
                  <a:pt x="1161" y="1127"/>
                </a:lnTo>
                <a:lnTo>
                  <a:pt x="927" y="1528"/>
                </a:lnTo>
                <a:lnTo>
                  <a:pt x="1469" y="1653"/>
                </a:lnTo>
                <a:lnTo>
                  <a:pt x="1369" y="1995"/>
                </a:lnTo>
                <a:lnTo>
                  <a:pt x="1628" y="2037"/>
                </a:lnTo>
              </a:path>
            </a:pathLst>
          </a:custGeom>
          <a:noFill/>
          <a:ln w="76200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Freeform 1890"/>
          <p:cNvSpPr>
            <a:spLocks/>
          </p:cNvSpPr>
          <p:nvPr/>
        </p:nvSpPr>
        <p:spPr bwMode="auto">
          <a:xfrm>
            <a:off x="5592763" y="3390900"/>
            <a:ext cx="1646237" cy="1974850"/>
          </a:xfrm>
          <a:custGeom>
            <a:avLst/>
            <a:gdLst>
              <a:gd name="T0" fmla="*/ 0 w 1037"/>
              <a:gd name="T1" fmla="*/ 0 h 1244"/>
              <a:gd name="T2" fmla="*/ 46037 w 1037"/>
              <a:gd name="T3" fmla="*/ 136525 h 1244"/>
              <a:gd name="T4" fmla="*/ 1341437 w 1037"/>
              <a:gd name="T5" fmla="*/ 127000 h 1244"/>
              <a:gd name="T6" fmla="*/ 1646237 w 1037"/>
              <a:gd name="T7" fmla="*/ 444500 h 1244"/>
              <a:gd name="T8" fmla="*/ 1277937 w 1037"/>
              <a:gd name="T9" fmla="*/ 1092200 h 1244"/>
              <a:gd name="T10" fmla="*/ 750887 w 1037"/>
              <a:gd name="T11" fmla="*/ 1397000 h 1244"/>
              <a:gd name="T12" fmla="*/ 547687 w 1037"/>
              <a:gd name="T13" fmla="*/ 1625600 h 1244"/>
              <a:gd name="T14" fmla="*/ 452437 w 1037"/>
              <a:gd name="T15" fmla="*/ 1974850 h 12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37"/>
              <a:gd name="T25" fmla="*/ 0 h 1244"/>
              <a:gd name="T26" fmla="*/ 1037 w 1037"/>
              <a:gd name="T27" fmla="*/ 1244 h 124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37" h="1244">
                <a:moveTo>
                  <a:pt x="0" y="0"/>
                </a:moveTo>
                <a:lnTo>
                  <a:pt x="29" y="86"/>
                </a:lnTo>
                <a:lnTo>
                  <a:pt x="845" y="80"/>
                </a:lnTo>
                <a:lnTo>
                  <a:pt x="1037" y="280"/>
                </a:lnTo>
                <a:lnTo>
                  <a:pt x="805" y="688"/>
                </a:lnTo>
                <a:lnTo>
                  <a:pt x="473" y="880"/>
                </a:lnTo>
                <a:lnTo>
                  <a:pt x="345" y="1024"/>
                </a:lnTo>
                <a:lnTo>
                  <a:pt x="285" y="1244"/>
                </a:lnTo>
              </a:path>
            </a:pathLst>
          </a:custGeom>
          <a:noFill/>
          <a:ln w="76200">
            <a:solidFill>
              <a:srgbClr val="0000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3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Store-and-Forward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8472518" cy="5143536"/>
          </a:xfrm>
        </p:spPr>
        <p:txBody>
          <a:bodyPr/>
          <a:lstStyle/>
          <a:p>
            <a:r>
              <a:rPr lang="en-US" sz="2800" dirty="0" smtClean="0"/>
              <a:t>Intermediate processors (IMPS, nodes, routers, gateways, switches) along the path store the incoming block of data.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Each block is received in its </a:t>
            </a:r>
            <a:r>
              <a:rPr lang="en-US" sz="2800" dirty="0" smtClean="0">
                <a:solidFill>
                  <a:schemeClr val="accent1"/>
                </a:solidFill>
                <a:latin typeface="Comic Sans MS" pitchFamily="66" charset="0"/>
              </a:rPr>
              <a:t>entirety at the router</a:t>
            </a:r>
            <a:r>
              <a:rPr lang="en-US" sz="2800" dirty="0" smtClean="0"/>
              <a:t>, inspected for errors, and retransmitted along the path to the destination.</a:t>
            </a:r>
          </a:p>
          <a:p>
            <a:endParaRPr lang="en-US" sz="2800" dirty="0" smtClean="0"/>
          </a:p>
          <a:p>
            <a:r>
              <a:rPr lang="en-US" sz="2800" dirty="0" smtClean="0"/>
              <a:t>This implies buffering at the router and </a:t>
            </a:r>
            <a:r>
              <a:rPr lang="en-US" sz="2800" dirty="0" smtClean="0">
                <a:solidFill>
                  <a:schemeClr val="accent1"/>
                </a:solidFill>
              </a:rPr>
              <a:t>one transmission time per hop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3636963" y="2492375"/>
            <a:ext cx="1871662" cy="19431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6661150" y="1628775"/>
            <a:ext cx="1295400" cy="1366838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6659563" y="4078288"/>
            <a:ext cx="1295400" cy="1366837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468313" y="2781300"/>
            <a:ext cx="1295400" cy="1366838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Store-and-Forward Routers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3636963" y="2492375"/>
            <a:ext cx="1871662" cy="19431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6661150" y="1628775"/>
            <a:ext cx="1295400" cy="1366838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6659563" y="4078288"/>
            <a:ext cx="1295400" cy="1366837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468313" y="2781300"/>
            <a:ext cx="1295400" cy="1366838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‘Cut Through’ Routers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Switching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store-and-forward network where the block of transfer is a complete </a:t>
            </a:r>
            <a:r>
              <a:rPr lang="en-US" i="1" dirty="0" smtClean="0">
                <a:solidFill>
                  <a:schemeClr val="accent1"/>
                </a:solidFill>
                <a:latin typeface="Comic Sans MS" pitchFamily="66" charset="0"/>
              </a:rPr>
              <a:t>message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Since messages can be quite large, this can cause: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buffering problems at the router.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high mean delay times.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2778</TotalTime>
  <Words>658</Words>
  <Application>Microsoft Office PowerPoint</Application>
  <PresentationFormat>On-screen Show (4:3)</PresentationFormat>
  <Paragraphs>141</Paragraphs>
  <Slides>20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Revised_Master</vt:lpstr>
      <vt:lpstr>Clip</vt:lpstr>
      <vt:lpstr> Point-to-Point Network Switching  </vt:lpstr>
      <vt:lpstr>Network Switching Outline</vt:lpstr>
      <vt:lpstr>Circuit Switching</vt:lpstr>
      <vt:lpstr>Circuit Switching</vt:lpstr>
      <vt:lpstr>Network Core: Circuit Switching</vt:lpstr>
      <vt:lpstr>Store-and-Forward Networks</vt:lpstr>
      <vt:lpstr>Store-and-Forward Routers</vt:lpstr>
      <vt:lpstr>‘Cut Through’ Routers</vt:lpstr>
      <vt:lpstr>Message Switching</vt:lpstr>
      <vt:lpstr>Packet Switching</vt:lpstr>
      <vt:lpstr>Cell Switching</vt:lpstr>
      <vt:lpstr>Packet Switched Networks</vt:lpstr>
      <vt:lpstr>Connection-Oriented Virtual Circuits</vt:lpstr>
      <vt:lpstr>Packet Switched Networks</vt:lpstr>
      <vt:lpstr>Connectionless Internetworking</vt:lpstr>
      <vt:lpstr>Datagram vs Virtual Circuit</vt:lpstr>
      <vt:lpstr>Transmission Event Timing </vt:lpstr>
      <vt:lpstr>PowerPoint Presentation</vt:lpstr>
      <vt:lpstr>PowerPoint Presentation</vt:lpstr>
      <vt:lpstr>Networking Switching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126</cp:revision>
  <dcterms:created xsi:type="dcterms:W3CDTF">2004-01-21T20:05:10Z</dcterms:created>
  <dcterms:modified xsi:type="dcterms:W3CDTF">2015-08-26T15:52:49Z</dcterms:modified>
</cp:coreProperties>
</file>