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0"/>
  </p:notesMasterIdLst>
  <p:handoutMasterIdLst>
    <p:handoutMasterId r:id="rId41"/>
  </p:handoutMasterIdLst>
  <p:sldIdLst>
    <p:sldId id="256" r:id="rId2"/>
    <p:sldId id="399" r:id="rId3"/>
    <p:sldId id="371" r:id="rId4"/>
    <p:sldId id="372" r:id="rId5"/>
    <p:sldId id="373" r:id="rId6"/>
    <p:sldId id="375" r:id="rId7"/>
    <p:sldId id="376" r:id="rId8"/>
    <p:sldId id="377" r:id="rId9"/>
    <p:sldId id="378" r:id="rId10"/>
    <p:sldId id="380" r:id="rId11"/>
    <p:sldId id="379" r:id="rId12"/>
    <p:sldId id="382" r:id="rId13"/>
    <p:sldId id="383" r:id="rId14"/>
    <p:sldId id="381" r:id="rId15"/>
    <p:sldId id="384" r:id="rId16"/>
    <p:sldId id="402" r:id="rId17"/>
    <p:sldId id="401" r:id="rId18"/>
    <p:sldId id="385" r:id="rId19"/>
    <p:sldId id="386" r:id="rId20"/>
    <p:sldId id="387" r:id="rId21"/>
    <p:sldId id="388" r:id="rId22"/>
    <p:sldId id="403" r:id="rId23"/>
    <p:sldId id="404" r:id="rId24"/>
    <p:sldId id="389" r:id="rId25"/>
    <p:sldId id="390" r:id="rId26"/>
    <p:sldId id="391" r:id="rId27"/>
    <p:sldId id="392" r:id="rId28"/>
    <p:sldId id="393" r:id="rId29"/>
    <p:sldId id="394" r:id="rId30"/>
    <p:sldId id="405" r:id="rId31"/>
    <p:sldId id="406" r:id="rId32"/>
    <p:sldId id="407" r:id="rId33"/>
    <p:sldId id="395" r:id="rId34"/>
    <p:sldId id="408" r:id="rId35"/>
    <p:sldId id="396" r:id="rId36"/>
    <p:sldId id="397" r:id="rId37"/>
    <p:sldId id="398" r:id="rId38"/>
    <p:sldId id="400" r:id="rId39"/>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CCECFF"/>
    <a:srgbClr val="99FF66"/>
    <a:srgbClr val="000000"/>
    <a:srgbClr val="990033"/>
    <a:srgbClr val="003366"/>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p:scale>
          <a:sx n="50" d="100"/>
          <a:sy n="50" d="100"/>
        </p:scale>
        <p:origin x="-1862" y="-403"/>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9/7/2015</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8158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9/7/2015</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8189076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F854A80-78B8-4647-9C8B-D12BC81790DE}" type="slidenum">
              <a:rPr lang="en-US" smtClean="0"/>
              <a:pPr/>
              <a:t>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Two simple multiple access control techniques.</a:t>
            </a:r>
          </a:p>
          <a:p>
            <a:endParaRPr lang="en-US" smtClean="0"/>
          </a:p>
          <a:p>
            <a:r>
              <a:rPr lang="en-US" smtClean="0"/>
              <a:t>Each mobile’s share of the bandwidth is divided into portions for the uplink and the downlink. Also, possibly, out of band signaling.</a:t>
            </a:r>
          </a:p>
          <a:p>
            <a:endParaRPr lang="en-US" smtClean="0"/>
          </a:p>
          <a:p>
            <a:r>
              <a:rPr lang="en-US" smtClean="0"/>
              <a:t>As we will see, used in AMPS, GSM, IS-54/136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7ADA618E-E2CA-4B6A-A429-77A3E4DF8E3F}" type="slidenum">
              <a:rPr lang="en-US" sz="1200" smtClean="0"/>
              <a:pPr/>
              <a:t>26</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65793CC4-75E0-46B9-A9FA-EE759BCD2627}" type="slidenum">
              <a:rPr lang="en-US" sz="1200" smtClean="0"/>
              <a:pPr/>
              <a:t>27</a:t>
            </a:fld>
            <a:endParaRPr 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E6191A37-5AF5-4442-92CE-6DBA075985B1}" type="slidenum">
              <a:rPr lang="en-US" sz="1200" smtClean="0"/>
              <a:pPr/>
              <a:t>28</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F83F0F0D-B3F3-41BE-BF6F-F219389481D6}" type="slidenum">
              <a:rPr lang="en-US" sz="1200" smtClean="0"/>
              <a:pPr/>
              <a:t>29</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990D7644-54E4-4791-AC30-E927CF32A1C6}" type="slidenum">
              <a:rPr lang="en-US" sz="1200" smtClean="0"/>
              <a:pPr/>
              <a:t>36</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60DF9B43-1E23-44BF-BB78-85315B982D92}" type="slidenum">
              <a:rPr lang="en-US" sz="1200" smtClean="0"/>
              <a:pPr/>
              <a:t>37</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09352D0F-EA53-471E-93D0-F048289D306C}" type="slidenum">
              <a:rPr lang="en-US" sz="1200" smtClean="0"/>
              <a:pPr/>
              <a:t>13</a:t>
            </a:fld>
            <a:endParaRPr 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9A79F3C5-9FF1-4FB4-A1D5-B7A3B5D83DA4}" type="slidenum">
              <a:rPr lang="en-US" sz="1200" smtClean="0"/>
              <a:pPr/>
              <a:t>15</a:t>
            </a:fld>
            <a:endParaRPr 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17</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0D1CD521-322B-4C89-AF5B-6569C90E9BA6}" type="slidenum">
              <a:rPr lang="en-US" sz="1200" smtClean="0"/>
              <a:pPr/>
              <a:t>18</a:t>
            </a:fld>
            <a:endParaRPr 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714E4C79-6A1E-4FDF-998D-B2FAD060DB5B}" type="slidenum">
              <a:rPr lang="en-US" sz="1200" smtClean="0"/>
              <a:pPr/>
              <a:t>19</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8.8 Comparison of xDSL Alternatives</a:t>
            </a:r>
          </a:p>
          <a:p>
            <a:endParaRPr lang="en-US" dirty="0">
              <a:latin typeface="Times New Roman" pitchFamily="-110" charset="0"/>
            </a:endParaRPr>
          </a:p>
          <a:p>
            <a:pPr defTabSz="928848">
              <a:defRPr/>
            </a:pPr>
            <a:r>
              <a:rPr lang="en-US" dirty="0">
                <a:latin typeface="Times New Roman" pitchFamily="-110" charset="0"/>
              </a:rPr>
              <a:t>UTP = unshielded twisted pair</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5B1F95FD-3A83-46AA-8254-67AA7F43CD89}" type="slidenum">
              <a:rPr lang="en-US" sz="1200" smtClean="0"/>
              <a:pPr/>
              <a:t>24</a:t>
            </a:fld>
            <a:endParaRPr 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62E57D68-E221-44B3-BC60-0BF3CE3F2935}" type="slidenum">
              <a:rPr lang="en-US" sz="1200" smtClean="0"/>
              <a:pPr/>
              <a:t>25</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package" Target="../embeddings/Microsoft_Word_Document2.docx"/></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emf"/><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9.bin"/><Relationship Id="rId3" Type="http://schemas.openxmlformats.org/officeDocument/2006/relationships/notesSlide" Target="../notesSlides/notesSlide14.xml"/><Relationship Id="rId7" Type="http://schemas.openxmlformats.org/officeDocument/2006/relationships/image" Target="../media/image32.wmf"/><Relationship Id="rId12"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oleObject" Target="../embeddings/oleObject17.bin"/><Relationship Id="rId5" Type="http://schemas.openxmlformats.org/officeDocument/2006/relationships/image" Target="../media/image31.wmf"/><Relationship Id="rId10" Type="http://schemas.openxmlformats.org/officeDocument/2006/relationships/oleObject" Target="../embeddings/oleObject16.bin"/><Relationship Id="rId4" Type="http://schemas.openxmlformats.org/officeDocument/2006/relationships/oleObject" Target="../embeddings/oleObject12.bin"/><Relationship Id="rId9"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32.wmf"/><Relationship Id="rId12"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8.wmf"/><Relationship Id="rId5" Type="http://schemas.openxmlformats.org/officeDocument/2006/relationships/image" Target="../media/image31.wmf"/><Relationship Id="rId10" Type="http://schemas.openxmlformats.org/officeDocument/2006/relationships/oleObject" Target="../embeddings/oleObject24.bin"/><Relationship Id="rId4" Type="http://schemas.openxmlformats.org/officeDocument/2006/relationships/oleObject" Target="../embeddings/oleObject20.bin"/><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2144826"/>
            <a:ext cx="8462993" cy="2724334"/>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Introduction</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to</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Physical Layer</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138488" y="5686425"/>
            <a:ext cx="6005512" cy="1271588"/>
          </a:xfrm>
        </p:spPr>
        <p:txBody>
          <a:bodyPr/>
          <a:lstStyle/>
          <a:p>
            <a:pPr marL="0" indent="0" algn="ctr">
              <a:lnSpc>
                <a:spcPct val="90000"/>
              </a:lnSpc>
              <a:buNone/>
              <a:defRPr/>
            </a:pPr>
            <a:r>
              <a:rPr lang="en-US" sz="2800" dirty="0" smtClean="0">
                <a:solidFill>
                  <a:srgbClr val="800000"/>
                </a:solidFill>
                <a:effectLst>
                  <a:outerShdw blurRad="38100" dist="38100" dir="2700000" algn="tl">
                    <a:srgbClr val="000000"/>
                  </a:outerShdw>
                </a:effectLst>
              </a:rPr>
              <a:t>    </a:t>
            </a:r>
            <a:r>
              <a:rPr lang="en-US" dirty="0">
                <a:solidFill>
                  <a:srgbClr val="800000"/>
                </a:solidFill>
                <a:effectLst>
                  <a:outerShdw blurRad="38100" dist="38100" dir="2700000" algn="tl">
                    <a:srgbClr val="000000"/>
                  </a:outerShdw>
                </a:effectLst>
              </a:rPr>
              <a:t>Computer Networks </a:t>
            </a:r>
          </a:p>
          <a:p>
            <a:pPr marL="0" indent="0" algn="ctr">
              <a:lnSpc>
                <a:spcPct val="90000"/>
              </a:lnSpc>
              <a:buNone/>
              <a:defRPr/>
            </a:pPr>
            <a:r>
              <a:rPr lang="en-US">
                <a:solidFill>
                  <a:srgbClr val="800000"/>
                </a:solidFill>
                <a:effectLst>
                  <a:outerShdw blurRad="38100" dist="38100" dir="2700000" algn="tl">
                    <a:srgbClr val="000000"/>
                  </a:outerShdw>
                </a:effectLst>
              </a:rPr>
              <a:t>Term </a:t>
            </a:r>
            <a:r>
              <a:rPr lang="en-US" smtClean="0">
                <a:solidFill>
                  <a:srgbClr val="800000"/>
                </a:solidFill>
                <a:effectLst>
                  <a:outerShdw blurRad="38100" dist="38100" dir="2700000" algn="tl">
                    <a:srgbClr val="000000"/>
                  </a:outerShdw>
                </a:effectLst>
              </a:rPr>
              <a:t>A15</a:t>
            </a:r>
            <a:endParaRPr lang="en-US" sz="3600" dirty="0"/>
          </a:p>
          <a:p>
            <a:pPr marL="0" indent="0" algn="ctr">
              <a:lnSpc>
                <a:spcPct val="90000"/>
              </a:lnSpc>
              <a:buFont typeface="Wingdings" pitchFamily="2" charset="2"/>
              <a:buNone/>
              <a:defRPr/>
            </a:pPr>
            <a:endParaRPr lang="en-US"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6" name="Rectangle 7"/>
          <p:cNvSpPr>
            <a:spLocks noGrp="1" noChangeArrowheads="1"/>
          </p:cNvSpPr>
          <p:nvPr>
            <p:ph type="title"/>
          </p:nvPr>
        </p:nvSpPr>
        <p:spPr/>
        <p:txBody>
          <a:bodyPr/>
          <a:lstStyle/>
          <a:p>
            <a:pPr eaLnBrk="1" hangingPunct="1">
              <a:defRPr/>
            </a:pPr>
            <a:r>
              <a:rPr lang="en-US" dirty="0" smtClean="0"/>
              <a:t>Frequency Division Multiplexing</a:t>
            </a:r>
          </a:p>
        </p:txBody>
      </p:sp>
      <p:pic>
        <p:nvPicPr>
          <p:cNvPr id="7" name="Picture 4" descr="2-31"/>
          <p:cNvPicPr>
            <a:picLocks noChangeAspect="1" noChangeArrowheads="1"/>
          </p:cNvPicPr>
          <p:nvPr/>
        </p:nvPicPr>
        <p:blipFill>
          <a:blip r:embed="rId2"/>
          <a:srcRect/>
          <a:stretch>
            <a:fillRect/>
          </a:stretch>
        </p:blipFill>
        <p:spPr bwMode="auto">
          <a:xfrm>
            <a:off x="1536700" y="1219200"/>
            <a:ext cx="6007100" cy="3621088"/>
          </a:xfrm>
          <a:prstGeom prst="rect">
            <a:avLst/>
          </a:prstGeom>
          <a:noFill/>
          <a:ln w="9525">
            <a:noFill/>
            <a:miter lim="800000"/>
            <a:headEnd/>
            <a:tailEnd/>
          </a:ln>
        </p:spPr>
      </p:pic>
      <p:sp>
        <p:nvSpPr>
          <p:cNvPr id="8" name="Rectangle 3"/>
          <p:cNvSpPr txBox="1">
            <a:spLocks noChangeArrowheads="1"/>
          </p:cNvSpPr>
          <p:nvPr/>
        </p:nvSpPr>
        <p:spPr bwMode="auto">
          <a:xfrm>
            <a:off x="381000" y="4857760"/>
            <a:ext cx="8458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2-31.</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original bandwidths.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bandwidths raised in frequency.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multiplexed channel.</a:t>
            </a: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1006084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 TDM Link</a:t>
            </a:r>
          </a:p>
        </p:txBody>
      </p:sp>
      <p:sp>
        <p:nvSpPr>
          <p:cNvPr id="7" name="Rectangle 2"/>
          <p:cNvSpPr txBox="1">
            <a:spLocks noChangeArrowheads="1"/>
          </p:cNvSpPr>
          <p:nvPr/>
        </p:nvSpPr>
        <p:spPr bwMode="auto">
          <a:xfrm>
            <a:off x="685800" y="2100276"/>
            <a:ext cx="7772400" cy="312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lvl="0" indent="-225425" eaLnBrk="1" hangingPunct="1">
              <a:spcBef>
                <a:spcPct val="20000"/>
              </a:spcBef>
              <a:buClr>
                <a:schemeClr val="tx1"/>
              </a:buClr>
              <a:buSzPct val="50000"/>
              <a:defRPr/>
            </a:pPr>
            <a:r>
              <a:rPr lang="en-US" sz="3200" dirty="0">
                <a:sym typeface="Monotype Sorts" pitchFamily="2" charset="2"/>
              </a:rPr>
              <a:t>TDM: each host gets same slot in revolving TDM frame</a:t>
            </a:r>
            <a:endPar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pic>
        <p:nvPicPr>
          <p:cNvPr id="8" name="Picture 3" descr="2-33"/>
          <p:cNvPicPr>
            <a:picLocks noChangeAspect="1" noChangeArrowheads="1"/>
          </p:cNvPicPr>
          <p:nvPr/>
        </p:nvPicPr>
        <p:blipFill>
          <a:blip r:embed="rId2"/>
          <a:srcRect/>
          <a:stretch>
            <a:fillRect/>
          </a:stretch>
        </p:blipFill>
        <p:spPr bwMode="auto">
          <a:xfrm>
            <a:off x="609600" y="1864271"/>
            <a:ext cx="7620000" cy="3436937"/>
          </a:xfrm>
          <a:prstGeom prst="rect">
            <a:avLst/>
          </a:prstGeom>
          <a:noFill/>
          <a:ln w="9525">
            <a:noFill/>
            <a:miter lim="800000"/>
            <a:headEnd/>
            <a:tailEnd/>
          </a:ln>
        </p:spPr>
      </p:pic>
      <p:sp>
        <p:nvSpPr>
          <p:cNvPr id="9" name="Rectangle 4"/>
          <p:cNvSpPr txBox="1">
            <a:spLocks noChangeArrowheads="1"/>
          </p:cNvSpPr>
          <p:nvPr/>
        </p:nvSpPr>
        <p:spPr bwMode="white">
          <a:xfrm>
            <a:off x="685800" y="5267672"/>
            <a:ext cx="7772400" cy="6096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Figure</a:t>
            </a:r>
            <a:r>
              <a:rPr kumimoji="0" lang="en-US" sz="3200" b="1"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2-33.T1 Carrier (1.544Mbps)</a:t>
            </a:r>
            <a:endParaRPr kumimoji="0" lang="en-US" sz="36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
        <p:nvSpPr>
          <p:cNvPr id="10" name="Rectangle 5"/>
          <p:cNvSpPr>
            <a:spLocks noChangeArrowheads="1"/>
          </p:cNvSpPr>
          <p:nvPr/>
        </p:nvSpPr>
        <p:spPr bwMode="auto">
          <a:xfrm>
            <a:off x="7358063" y="5880124"/>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a:xfrm>
            <a:off x="179512" y="1268760"/>
            <a:ext cx="8568952" cy="461665"/>
          </a:xfrm>
          <a:prstGeom prst="rect">
            <a:avLst/>
          </a:prstGeom>
        </p:spPr>
        <p:txBody>
          <a:bodyPr wrap="square">
            <a:spAutoFit/>
          </a:bodyPr>
          <a:lstStyle/>
          <a:p>
            <a:r>
              <a:rPr lang="en-US" dirty="0">
                <a:sym typeface="Monotype Sorts" pitchFamily="2" charset="2"/>
              </a:rPr>
              <a:t>TDM</a:t>
            </a:r>
            <a:r>
              <a:rPr lang="en-US" dirty="0" smtClean="0">
                <a:sym typeface="Monotype Sorts" pitchFamily="2" charset="2"/>
              </a:rPr>
              <a:t>:: </a:t>
            </a:r>
            <a:r>
              <a:rPr lang="en-US" dirty="0">
                <a:sym typeface="Monotype Sorts" pitchFamily="2" charset="2"/>
              </a:rPr>
              <a:t>each host gets </a:t>
            </a:r>
            <a:r>
              <a:rPr lang="en-US" dirty="0" smtClean="0">
                <a:sym typeface="Monotype Sorts" pitchFamily="2" charset="2"/>
              </a:rPr>
              <a:t>a </a:t>
            </a:r>
            <a:r>
              <a:rPr lang="en-US" dirty="0" smtClean="0">
                <a:solidFill>
                  <a:srgbClr val="800000"/>
                </a:solidFill>
                <a:sym typeface="Monotype Sorts" pitchFamily="2" charset="2"/>
              </a:rPr>
              <a:t>fixed</a:t>
            </a:r>
            <a:r>
              <a:rPr lang="en-US" dirty="0" smtClean="0">
                <a:sym typeface="Monotype Sorts" pitchFamily="2" charset="2"/>
              </a:rPr>
              <a:t> </a:t>
            </a:r>
            <a:r>
              <a:rPr lang="en-US" dirty="0">
                <a:sym typeface="Monotype Sorts" pitchFamily="2" charset="2"/>
              </a:rPr>
              <a:t>slot in revolving TDM frame</a:t>
            </a:r>
            <a:endParaRPr lang="en-US" dirty="0"/>
          </a:p>
        </p:txBody>
      </p:sp>
    </p:spTree>
    <p:extLst>
      <p:ext uri="{BB962C8B-B14F-4D97-AF65-F5344CB8AC3E}">
        <p14:creationId xmlns:p14="http://schemas.microsoft.com/office/powerpoint/2010/main" val="111789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pic>
        <p:nvPicPr>
          <p:cNvPr id="6" name="Picture 2" descr="SDM"/>
          <p:cNvPicPr>
            <a:picLocks noChangeAspect="1" noChangeArrowheads="1"/>
          </p:cNvPicPr>
          <p:nvPr/>
        </p:nvPicPr>
        <p:blipFill>
          <a:blip r:embed="rId2"/>
          <a:srcRect/>
          <a:stretch>
            <a:fillRect/>
          </a:stretch>
        </p:blipFill>
        <p:spPr bwMode="auto">
          <a:xfrm>
            <a:off x="457200" y="1857364"/>
            <a:ext cx="7696200" cy="3733800"/>
          </a:xfrm>
          <a:prstGeom prst="rect">
            <a:avLst/>
          </a:prstGeom>
          <a:noFill/>
          <a:ln w="9525">
            <a:noFill/>
            <a:miter lim="800000"/>
            <a:headEnd/>
            <a:tailEnd/>
          </a:ln>
        </p:spPr>
      </p:pic>
      <p:sp>
        <p:nvSpPr>
          <p:cNvPr id="7" name="Rectangle 4"/>
          <p:cNvSpPr>
            <a:spLocks noGrp="1" noChangeArrowheads="1"/>
          </p:cNvSpPr>
          <p:nvPr>
            <p:ph type="title"/>
          </p:nvPr>
        </p:nvSpPr>
        <p:spPr bwMode="auto">
          <a:prstGeom prst="rect">
            <a:avLst/>
          </a:prstGeom>
          <a:noFill/>
          <a:ln w="9525">
            <a:noFill/>
            <a:miter lim="800000"/>
            <a:headEnd/>
            <a:tailEnd/>
          </a:ln>
        </p:spPr>
        <p:txBody>
          <a:bodyPr anchor="ctr"/>
          <a:lstStyle/>
          <a:p>
            <a:r>
              <a:rPr lang="en-US" sz="3600" b="1" i="0" dirty="0" smtClean="0"/>
              <a:t>Concentrator [Statistical </a:t>
            </a:r>
            <a:r>
              <a:rPr lang="en-US" sz="3600" b="1" i="0" dirty="0"/>
              <a:t>Multiplexing]</a:t>
            </a:r>
          </a:p>
        </p:txBody>
      </p:sp>
    </p:spTree>
    <p:extLst>
      <p:ext uri="{BB962C8B-B14F-4D97-AF65-F5344CB8AC3E}">
        <p14:creationId xmlns:p14="http://schemas.microsoft.com/office/powerpoint/2010/main" val="288426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a:xfrm>
            <a:off x="395536" y="-27384"/>
            <a:ext cx="8447088" cy="1143000"/>
          </a:xfrm>
        </p:spPr>
        <p:txBody>
          <a:bodyPr/>
          <a:lstStyle/>
          <a:p>
            <a:r>
              <a:rPr lang="en-US" sz="3200" dirty="0" smtClean="0"/>
              <a:t>Packet Switching: Statistical Multiplexing</a:t>
            </a:r>
            <a:endParaRPr lang="en-US" sz="3600" dirty="0" smtClean="0"/>
          </a:p>
        </p:txBody>
      </p:sp>
      <p:sp>
        <p:nvSpPr>
          <p:cNvPr id="14346" name="Rectangle 3"/>
          <p:cNvSpPr>
            <a:spLocks noGrp="1" noChangeArrowheads="1"/>
          </p:cNvSpPr>
          <p:nvPr>
            <p:ph type="body" sz="half" idx="1"/>
          </p:nvPr>
        </p:nvSpPr>
        <p:spPr>
          <a:xfrm>
            <a:off x="307975" y="5076825"/>
            <a:ext cx="8672513" cy="1524000"/>
          </a:xfrm>
        </p:spPr>
        <p:txBody>
          <a:bodyPr/>
          <a:lstStyle/>
          <a:p>
            <a:pPr>
              <a:buFont typeface="Wingdings" pitchFamily="2" charset="2"/>
              <a:buNone/>
            </a:pPr>
            <a:r>
              <a:rPr lang="en-US" sz="2400" dirty="0" smtClean="0"/>
              <a:t>Sequence of A &amp; B packets does</a:t>
            </a:r>
            <a:r>
              <a:rPr lang="en-US" sz="2400" dirty="0" smtClean="0">
                <a:solidFill>
                  <a:srgbClr val="0033CC"/>
                </a:solidFill>
              </a:rPr>
              <a:t> NOT </a:t>
            </a:r>
            <a:r>
              <a:rPr lang="en-US" sz="2400" dirty="0" smtClean="0"/>
              <a:t>have fixed pattern, bandwidth shared on demand </a:t>
            </a:r>
            <a:r>
              <a:rPr lang="en-US" sz="2400" dirty="0" smtClean="0">
                <a:sym typeface="Monotype Sorts" pitchFamily="2" charset="2"/>
              </a:rPr>
              <a:t> </a:t>
            </a:r>
            <a:r>
              <a:rPr lang="en-US" sz="2400" b="1" dirty="0" smtClean="0">
                <a:solidFill>
                  <a:srgbClr val="800000"/>
                </a:solidFill>
                <a:sym typeface="Monotype Sorts" pitchFamily="2" charset="2"/>
              </a:rPr>
              <a:t>statistical multiplexing</a:t>
            </a:r>
            <a:r>
              <a:rPr lang="en-US" sz="2400" dirty="0" smtClean="0">
                <a:solidFill>
                  <a:srgbClr val="800000"/>
                </a:solidFill>
                <a:sym typeface="Monotype Sorts" pitchFamily="2" charset="2"/>
              </a:rPr>
              <a:t>.</a:t>
            </a:r>
          </a:p>
          <a:p>
            <a:pPr>
              <a:buFont typeface="Wingdings" pitchFamily="2" charset="2"/>
              <a:buNone/>
            </a:pPr>
            <a:r>
              <a:rPr lang="en-US" sz="2400" dirty="0" smtClean="0">
                <a:sym typeface="Monotype Sorts" pitchFamily="2" charset="2"/>
              </a:rPr>
              <a:t>.</a:t>
            </a:r>
            <a:endParaRPr lang="en-US" sz="2400" dirty="0" smtClean="0"/>
          </a:p>
          <a:p>
            <a:endParaRPr lang="en-US" sz="2400" dirty="0" smtClean="0"/>
          </a:p>
        </p:txBody>
      </p:sp>
      <p:graphicFrame>
        <p:nvGraphicFramePr>
          <p:cNvPr id="14338" name="Object 226"/>
          <p:cNvGraphicFramePr>
            <a:graphicFrameLocks noChangeAspect="1"/>
          </p:cNvGraphicFramePr>
          <p:nvPr/>
        </p:nvGraphicFramePr>
        <p:xfrm>
          <a:off x="1203325" y="2470150"/>
          <a:ext cx="646113" cy="533400"/>
        </p:xfrm>
        <a:graphic>
          <a:graphicData uri="http://schemas.openxmlformats.org/presentationml/2006/ole">
            <mc:AlternateContent xmlns:mc="http://schemas.openxmlformats.org/markup-compatibility/2006">
              <mc:Choice xmlns:v="urn:schemas-microsoft-com:vml" Requires="v">
                <p:oleObj spid="_x0000_s111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5" y="24701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Line 230"/>
          <p:cNvSpPr>
            <a:spLocks noChangeShapeType="1"/>
          </p:cNvSpPr>
          <p:nvPr/>
        </p:nvSpPr>
        <p:spPr bwMode="auto">
          <a:xfrm>
            <a:off x="3538538"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48" name="Oval 228"/>
          <p:cNvSpPr>
            <a:spLocks noChangeArrowheads="1"/>
          </p:cNvSpPr>
          <p:nvPr/>
        </p:nvSpPr>
        <p:spPr bwMode="auto">
          <a:xfrm>
            <a:off x="2320925" y="2333625"/>
            <a:ext cx="1198563" cy="369888"/>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49" name="Rectangle 231"/>
          <p:cNvSpPr>
            <a:spLocks noChangeArrowheads="1"/>
          </p:cNvSpPr>
          <p:nvPr/>
        </p:nvSpPr>
        <p:spPr bwMode="auto">
          <a:xfrm>
            <a:off x="2320925" y="2265363"/>
            <a:ext cx="1198563" cy="263525"/>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4350" name="Oval 232"/>
          <p:cNvSpPr>
            <a:spLocks noChangeArrowheads="1"/>
          </p:cNvSpPr>
          <p:nvPr/>
        </p:nvSpPr>
        <p:spPr bwMode="auto">
          <a:xfrm>
            <a:off x="2330450" y="2036763"/>
            <a:ext cx="1198563" cy="430212"/>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14351" name="Group 242"/>
          <p:cNvGrpSpPr>
            <a:grpSpLocks/>
          </p:cNvGrpSpPr>
          <p:nvPr/>
        </p:nvGrpSpPr>
        <p:grpSpPr bwMode="auto">
          <a:xfrm>
            <a:off x="2676525" y="2066925"/>
            <a:ext cx="498475" cy="119063"/>
            <a:chOff x="2208" y="2184"/>
            <a:chExt cx="176" cy="69"/>
          </a:xfrm>
        </p:grpSpPr>
        <p:grpSp>
          <p:nvGrpSpPr>
            <p:cNvPr id="14421" name="Group 120"/>
            <p:cNvGrpSpPr>
              <a:grpSpLocks/>
            </p:cNvGrpSpPr>
            <p:nvPr/>
          </p:nvGrpSpPr>
          <p:grpSpPr bwMode="auto">
            <a:xfrm>
              <a:off x="2208" y="2185"/>
              <a:ext cx="176" cy="68"/>
              <a:chOff x="2848" y="848"/>
              <a:chExt cx="140" cy="98"/>
            </a:xfrm>
          </p:grpSpPr>
          <p:sp>
            <p:nvSpPr>
              <p:cNvPr id="14426" name="Line 1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7" name="Line 1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8" name="Line 1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422" name="Group 124"/>
            <p:cNvGrpSpPr>
              <a:grpSpLocks/>
            </p:cNvGrpSpPr>
            <p:nvPr/>
          </p:nvGrpSpPr>
          <p:grpSpPr bwMode="auto">
            <a:xfrm flipV="1">
              <a:off x="2208" y="2184"/>
              <a:ext cx="176" cy="68"/>
              <a:chOff x="2848" y="848"/>
              <a:chExt cx="140" cy="98"/>
            </a:xfrm>
          </p:grpSpPr>
          <p:sp>
            <p:nvSpPr>
              <p:cNvPr id="14423" name="Line 1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4" name="Line 1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5" name="Line 1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352" name="Oval 246"/>
          <p:cNvSpPr>
            <a:spLocks noChangeArrowheads="1"/>
          </p:cNvSpPr>
          <p:nvPr/>
        </p:nvSpPr>
        <p:spPr bwMode="auto">
          <a:xfrm>
            <a:off x="5416550" y="2352675"/>
            <a:ext cx="1198563" cy="369888"/>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53" name="Line 247"/>
          <p:cNvSpPr>
            <a:spLocks noChangeShapeType="1"/>
          </p:cNvSpPr>
          <p:nvPr/>
        </p:nvSpPr>
        <p:spPr bwMode="auto">
          <a:xfrm>
            <a:off x="5426075" y="23320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Rectangle 248"/>
          <p:cNvSpPr>
            <a:spLocks noChangeArrowheads="1"/>
          </p:cNvSpPr>
          <p:nvPr/>
        </p:nvSpPr>
        <p:spPr bwMode="auto">
          <a:xfrm>
            <a:off x="5426075" y="2293938"/>
            <a:ext cx="1198563" cy="263525"/>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4355" name="Oval 249"/>
          <p:cNvSpPr>
            <a:spLocks noChangeArrowheads="1"/>
          </p:cNvSpPr>
          <p:nvPr/>
        </p:nvSpPr>
        <p:spPr bwMode="auto">
          <a:xfrm>
            <a:off x="5435600" y="2065338"/>
            <a:ext cx="1198563" cy="430212"/>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aphicFrame>
        <p:nvGraphicFramePr>
          <p:cNvPr id="14339" name="Object 274"/>
          <p:cNvGraphicFramePr>
            <a:graphicFrameLocks noChangeAspect="1"/>
          </p:cNvGraphicFramePr>
          <p:nvPr/>
        </p:nvGraphicFramePr>
        <p:xfrm>
          <a:off x="7004050" y="1546225"/>
          <a:ext cx="646113" cy="533400"/>
        </p:xfrm>
        <a:graphic>
          <a:graphicData uri="http://schemas.openxmlformats.org/presentationml/2006/ole">
            <mc:AlternateContent xmlns:mc="http://schemas.openxmlformats.org/markup-compatibility/2006">
              <mc:Choice xmlns:v="urn:schemas-microsoft-com:vml" Requires="v">
                <p:oleObj spid="_x0000_s111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154622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275"/>
          <p:cNvGraphicFramePr>
            <a:graphicFrameLocks noChangeAspect="1"/>
          </p:cNvGraphicFramePr>
          <p:nvPr/>
        </p:nvGraphicFramePr>
        <p:xfrm>
          <a:off x="965200" y="1565275"/>
          <a:ext cx="646113" cy="533400"/>
        </p:xfrm>
        <a:graphic>
          <a:graphicData uri="http://schemas.openxmlformats.org/presentationml/2006/ole">
            <mc:AlternateContent xmlns:mc="http://schemas.openxmlformats.org/markup-compatibility/2006">
              <mc:Choice xmlns:v="urn:schemas-microsoft-com:vml" Requires="v">
                <p:oleObj spid="_x0000_s111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156527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6" name="Line 276"/>
          <p:cNvSpPr>
            <a:spLocks noChangeShapeType="1"/>
          </p:cNvSpPr>
          <p:nvPr/>
        </p:nvSpPr>
        <p:spPr bwMode="auto">
          <a:xfrm>
            <a:off x="1590675" y="19716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278"/>
          <p:cNvSpPr>
            <a:spLocks noChangeShapeType="1"/>
          </p:cNvSpPr>
          <p:nvPr/>
        </p:nvSpPr>
        <p:spPr bwMode="auto">
          <a:xfrm>
            <a:off x="3514725" y="23907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284"/>
          <p:cNvSpPr>
            <a:spLocks noChangeShapeType="1"/>
          </p:cNvSpPr>
          <p:nvPr/>
        </p:nvSpPr>
        <p:spPr bwMode="auto">
          <a:xfrm flipH="1">
            <a:off x="2095500" y="1962150"/>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285"/>
          <p:cNvSpPr>
            <a:spLocks noChangeShapeType="1"/>
          </p:cNvSpPr>
          <p:nvPr/>
        </p:nvSpPr>
        <p:spPr bwMode="auto">
          <a:xfrm>
            <a:off x="2105025" y="2395538"/>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3"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4"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65"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6"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7"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68"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69"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4370" name="Group 311"/>
          <p:cNvGrpSpPr>
            <a:grpSpLocks/>
          </p:cNvGrpSpPr>
          <p:nvPr/>
        </p:nvGrpSpPr>
        <p:grpSpPr bwMode="auto">
          <a:xfrm>
            <a:off x="2857500" y="2262188"/>
            <a:ext cx="633413" cy="200025"/>
            <a:chOff x="1800" y="1425"/>
            <a:chExt cx="399" cy="126"/>
          </a:xfrm>
        </p:grpSpPr>
        <p:sp>
          <p:nvSpPr>
            <p:cNvPr id="14417"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418"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19"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420"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4371"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72"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73"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4"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5"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6" name="Text Box 303"/>
          <p:cNvSpPr txBox="1">
            <a:spLocks noChangeArrowheads="1"/>
          </p:cNvSpPr>
          <p:nvPr/>
        </p:nvSpPr>
        <p:spPr bwMode="auto">
          <a:xfrm>
            <a:off x="612775" y="1589088"/>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1"/>
                </a:solidFill>
                <a:latin typeface="Comic Sans MS" pitchFamily="66" charset="0"/>
              </a:rPr>
              <a:t>A</a:t>
            </a:r>
            <a:endParaRPr lang="en-US">
              <a:solidFill>
                <a:schemeClr val="accent1"/>
              </a:solidFill>
            </a:endParaRPr>
          </a:p>
        </p:txBody>
      </p:sp>
      <p:sp>
        <p:nvSpPr>
          <p:cNvPr id="14377" name="Text Box 304"/>
          <p:cNvSpPr txBox="1">
            <a:spLocks noChangeArrowheads="1"/>
          </p:cNvSpPr>
          <p:nvPr/>
        </p:nvSpPr>
        <p:spPr bwMode="auto">
          <a:xfrm>
            <a:off x="889000" y="2608263"/>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latin typeface="Comic Sans MS" pitchFamily="66" charset="0"/>
              </a:rPr>
              <a:t>B</a:t>
            </a:r>
            <a:endParaRPr lang="en-US">
              <a:solidFill>
                <a:schemeClr val="accent1"/>
              </a:solidFill>
            </a:endParaRPr>
          </a:p>
        </p:txBody>
      </p:sp>
      <p:sp>
        <p:nvSpPr>
          <p:cNvPr id="14378" name="Text Box 305"/>
          <p:cNvSpPr txBox="1">
            <a:spLocks noChangeArrowheads="1"/>
          </p:cNvSpPr>
          <p:nvPr/>
        </p:nvSpPr>
        <p:spPr bwMode="auto">
          <a:xfrm>
            <a:off x="6604000" y="1465263"/>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C</a:t>
            </a:r>
            <a:endParaRPr lang="en-US">
              <a:solidFill>
                <a:schemeClr val="accent1"/>
              </a:solidFill>
            </a:endParaRPr>
          </a:p>
        </p:txBody>
      </p:sp>
      <p:sp>
        <p:nvSpPr>
          <p:cNvPr id="14379" name="Text Box 308"/>
          <p:cNvSpPr txBox="1">
            <a:spLocks noChangeArrowheads="1"/>
          </p:cNvSpPr>
          <p:nvPr/>
        </p:nvSpPr>
        <p:spPr bwMode="auto">
          <a:xfrm>
            <a:off x="1612900" y="1312863"/>
            <a:ext cx="1314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Comic Sans MS" pitchFamily="66" charset="0"/>
              </a:rPr>
              <a:t>100 Mb/s</a:t>
            </a:r>
          </a:p>
          <a:p>
            <a:r>
              <a:rPr lang="en-US" sz="2000">
                <a:latin typeface="Comic Sans MS" pitchFamily="66" charset="0"/>
              </a:rPr>
              <a:t>Ethernet</a:t>
            </a:r>
            <a:endParaRPr lang="en-US">
              <a:solidFill>
                <a:schemeClr val="accent1"/>
              </a:solidFill>
            </a:endParaRPr>
          </a:p>
        </p:txBody>
      </p:sp>
      <p:sp>
        <p:nvSpPr>
          <p:cNvPr id="14380" name="Text Box 309"/>
          <p:cNvSpPr txBox="1">
            <a:spLocks noChangeArrowheads="1"/>
          </p:cNvSpPr>
          <p:nvPr/>
        </p:nvSpPr>
        <p:spPr bwMode="auto">
          <a:xfrm>
            <a:off x="3756025" y="2427288"/>
            <a:ext cx="1222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Comic Sans MS" pitchFamily="66" charset="0"/>
              </a:rPr>
              <a:t>1.5 Mb/s</a:t>
            </a:r>
            <a:endParaRPr lang="en-US">
              <a:solidFill>
                <a:schemeClr val="accent1"/>
              </a:solidFill>
            </a:endParaRPr>
          </a:p>
        </p:txBody>
      </p:sp>
      <p:sp>
        <p:nvSpPr>
          <p:cNvPr id="14381" name="Text Box 310"/>
          <p:cNvSpPr txBox="1">
            <a:spLocks noChangeArrowheads="1"/>
          </p:cNvSpPr>
          <p:nvPr/>
        </p:nvSpPr>
        <p:spPr bwMode="auto">
          <a:xfrm>
            <a:off x="6022975" y="2994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solidFill>
                <a:schemeClr val="accent1"/>
              </a:solidFill>
            </a:endParaRPr>
          </a:p>
        </p:txBody>
      </p:sp>
      <p:sp>
        <p:nvSpPr>
          <p:cNvPr id="14382"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83"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84"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85" name="Group 319"/>
          <p:cNvGrpSpPr>
            <a:grpSpLocks/>
          </p:cNvGrpSpPr>
          <p:nvPr/>
        </p:nvGrpSpPr>
        <p:grpSpPr bwMode="auto">
          <a:xfrm rot="-1962567">
            <a:off x="5715000" y="2424113"/>
            <a:ext cx="633413" cy="200025"/>
            <a:chOff x="4176" y="2211"/>
            <a:chExt cx="399" cy="126"/>
          </a:xfrm>
        </p:grpSpPr>
        <p:sp>
          <p:nvSpPr>
            <p:cNvPr id="14413" name="Rectangle 320"/>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14" name="Rectangle 321"/>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15" name="Rectangle 322"/>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16" name="Rectangle 323"/>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86" name="Group 331"/>
          <p:cNvGrpSpPr>
            <a:grpSpLocks/>
          </p:cNvGrpSpPr>
          <p:nvPr/>
        </p:nvGrpSpPr>
        <p:grpSpPr bwMode="auto">
          <a:xfrm>
            <a:off x="3679825" y="3341688"/>
            <a:ext cx="3117850" cy="1471612"/>
            <a:chOff x="1646" y="2009"/>
            <a:chExt cx="1964" cy="927"/>
          </a:xfrm>
        </p:grpSpPr>
        <p:graphicFrame>
          <p:nvGraphicFramePr>
            <p:cNvPr id="14341" name="Object 11"/>
            <p:cNvGraphicFramePr>
              <a:graphicFrameLocks noChangeAspect="1"/>
            </p:cNvGraphicFramePr>
            <p:nvPr/>
          </p:nvGraphicFramePr>
          <p:xfrm>
            <a:off x="2960" y="2600"/>
            <a:ext cx="407" cy="336"/>
          </p:xfrm>
          <a:graphic>
            <a:graphicData uri="http://schemas.openxmlformats.org/presentationml/2006/ole">
              <mc:AlternateContent xmlns:mc="http://schemas.openxmlformats.org/markup-compatibility/2006">
                <mc:Choice xmlns:v="urn:schemas-microsoft-com:vml" Requires="v">
                  <p:oleObj spid="_x0000_s111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 y="2600"/>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90" name="Group 259"/>
            <p:cNvGrpSpPr>
              <a:grpSpLocks/>
            </p:cNvGrpSpPr>
            <p:nvPr/>
          </p:nvGrpSpPr>
          <p:grpSpPr bwMode="auto">
            <a:xfrm>
              <a:off x="2428" y="2009"/>
              <a:ext cx="761" cy="420"/>
              <a:chOff x="1462" y="1283"/>
              <a:chExt cx="761" cy="420"/>
            </a:xfrm>
          </p:grpSpPr>
          <p:sp>
            <p:nvSpPr>
              <p:cNvPr id="14400" name="Oval 260"/>
              <p:cNvSpPr>
                <a:spLocks noChangeArrowheads="1"/>
              </p:cNvSpPr>
              <p:nvPr/>
            </p:nvSpPr>
            <p:spPr bwMode="auto">
              <a:xfrm>
                <a:off x="1462" y="1470"/>
                <a:ext cx="755" cy="233"/>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401" name="Line 261"/>
              <p:cNvSpPr>
                <a:spLocks noChangeShapeType="1"/>
              </p:cNvSpPr>
              <p:nvPr/>
            </p:nvSpPr>
            <p:spPr bwMode="auto">
              <a:xfrm>
                <a:off x="1462" y="1451"/>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2" name="Rectangle 262"/>
              <p:cNvSpPr>
                <a:spLocks noChangeArrowheads="1"/>
              </p:cNvSpPr>
              <p:nvPr/>
            </p:nvSpPr>
            <p:spPr bwMode="auto">
              <a:xfrm>
                <a:off x="1462" y="1427"/>
                <a:ext cx="755" cy="166"/>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4403" name="Oval 263"/>
              <p:cNvSpPr>
                <a:spLocks noChangeArrowheads="1"/>
              </p:cNvSpPr>
              <p:nvPr/>
            </p:nvSpPr>
            <p:spPr bwMode="auto">
              <a:xfrm>
                <a:off x="1468" y="1283"/>
                <a:ext cx="755" cy="271"/>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14404" name="Group 264"/>
              <p:cNvGrpSpPr>
                <a:grpSpLocks/>
              </p:cNvGrpSpPr>
              <p:nvPr/>
            </p:nvGrpSpPr>
            <p:grpSpPr bwMode="auto">
              <a:xfrm>
                <a:off x="1686" y="1302"/>
                <a:ext cx="314" cy="75"/>
                <a:chOff x="2208" y="2184"/>
                <a:chExt cx="176" cy="69"/>
              </a:xfrm>
            </p:grpSpPr>
            <p:grpSp>
              <p:nvGrpSpPr>
                <p:cNvPr id="14405" name="Group 265"/>
                <p:cNvGrpSpPr>
                  <a:grpSpLocks/>
                </p:cNvGrpSpPr>
                <p:nvPr/>
              </p:nvGrpSpPr>
              <p:grpSpPr bwMode="auto">
                <a:xfrm>
                  <a:off x="2208" y="2185"/>
                  <a:ext cx="176" cy="68"/>
                  <a:chOff x="2848" y="848"/>
                  <a:chExt cx="140" cy="98"/>
                </a:xfrm>
              </p:grpSpPr>
              <p:sp>
                <p:nvSpPr>
                  <p:cNvPr id="14410" name="Line 2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1" name="Line 2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2" name="Line 2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406" name="Group 269"/>
                <p:cNvGrpSpPr>
                  <a:grpSpLocks/>
                </p:cNvGrpSpPr>
                <p:nvPr/>
              </p:nvGrpSpPr>
              <p:grpSpPr bwMode="auto">
                <a:xfrm flipV="1">
                  <a:off x="2208" y="2184"/>
                  <a:ext cx="176" cy="68"/>
                  <a:chOff x="2848" y="848"/>
                  <a:chExt cx="140" cy="98"/>
                </a:xfrm>
              </p:grpSpPr>
              <p:sp>
                <p:nvSpPr>
                  <p:cNvPr id="14407" name="Line 27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8" name="Line 27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9" name="Line 27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aphicFrame>
          <p:nvGraphicFramePr>
            <p:cNvPr id="14342" name="Object 273"/>
            <p:cNvGraphicFramePr>
              <a:graphicFrameLocks noChangeAspect="1"/>
            </p:cNvGraphicFramePr>
            <p:nvPr/>
          </p:nvGraphicFramePr>
          <p:xfrm>
            <a:off x="1874" y="2546"/>
            <a:ext cx="407" cy="336"/>
          </p:xfrm>
          <a:graphic>
            <a:graphicData uri="http://schemas.openxmlformats.org/presentationml/2006/ole">
              <mc:AlternateContent xmlns:mc="http://schemas.openxmlformats.org/markup-compatibility/2006">
                <mc:Choice xmlns:v="urn:schemas-microsoft-com:vml" Requires="v">
                  <p:oleObj spid="_x0000_s112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 y="2546"/>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91" name="Line 281"/>
            <p:cNvSpPr>
              <a:spLocks noChangeShapeType="1"/>
            </p:cNvSpPr>
            <p:nvPr/>
          </p:nvSpPr>
          <p:spPr bwMode="auto">
            <a:xfrm flipV="1">
              <a:off x="2214" y="2370"/>
              <a:ext cx="294"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283"/>
            <p:cNvSpPr>
              <a:spLocks noChangeShapeType="1"/>
            </p:cNvSpPr>
            <p:nvPr/>
          </p:nvSpPr>
          <p:spPr bwMode="auto">
            <a:xfrm flipH="1" flipV="1">
              <a:off x="2964" y="2406"/>
              <a:ext cx="21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3" name="Text Box 306"/>
            <p:cNvSpPr txBox="1">
              <a:spLocks noChangeArrowheads="1"/>
            </p:cNvSpPr>
            <p:nvPr/>
          </p:nvSpPr>
          <p:spPr bwMode="auto">
            <a:xfrm>
              <a:off x="1646" y="25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D</a:t>
              </a:r>
              <a:endParaRPr lang="en-US">
                <a:solidFill>
                  <a:schemeClr val="accent1"/>
                </a:solidFill>
              </a:endParaRPr>
            </a:p>
          </p:txBody>
        </p:sp>
        <p:sp>
          <p:nvSpPr>
            <p:cNvPr id="14394" name="Text Box 307"/>
            <p:cNvSpPr txBox="1">
              <a:spLocks noChangeArrowheads="1"/>
            </p:cNvSpPr>
            <p:nvPr/>
          </p:nvSpPr>
          <p:spPr bwMode="auto">
            <a:xfrm>
              <a:off x="3374" y="2591"/>
              <a:ext cx="2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E</a:t>
              </a:r>
              <a:endParaRPr lang="en-US">
                <a:solidFill>
                  <a:schemeClr val="accent1"/>
                </a:solidFill>
              </a:endParaRPr>
            </a:p>
          </p:txBody>
        </p:sp>
        <p:grpSp>
          <p:nvGrpSpPr>
            <p:cNvPr id="14395" name="Group 324"/>
            <p:cNvGrpSpPr>
              <a:grpSpLocks/>
            </p:cNvGrpSpPr>
            <p:nvPr/>
          </p:nvGrpSpPr>
          <p:grpSpPr bwMode="auto">
            <a:xfrm rot="-2018696">
              <a:off x="2736" y="2139"/>
              <a:ext cx="399" cy="126"/>
              <a:chOff x="4176" y="2211"/>
              <a:chExt cx="399" cy="126"/>
            </a:xfrm>
          </p:grpSpPr>
          <p:sp>
            <p:nvSpPr>
              <p:cNvPr id="14396" name="Rectangle 325"/>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97" name="Rectangle 326"/>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98" name="Rectangle 327"/>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99" name="Rectangle 328"/>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4387" name="Text Box 329"/>
          <p:cNvSpPr txBox="1">
            <a:spLocks noChangeArrowheads="1"/>
          </p:cNvSpPr>
          <p:nvPr/>
        </p:nvSpPr>
        <p:spPr bwMode="auto">
          <a:xfrm>
            <a:off x="3241675" y="1636713"/>
            <a:ext cx="294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800000"/>
                </a:solidFill>
                <a:latin typeface="Comic Sans MS" pitchFamily="66" charset="0"/>
              </a:rPr>
              <a:t>statistical multiplexing</a:t>
            </a:r>
            <a:endParaRPr lang="en-US" dirty="0">
              <a:solidFill>
                <a:srgbClr val="800000"/>
              </a:solidFill>
            </a:endParaRPr>
          </a:p>
        </p:txBody>
      </p:sp>
      <p:sp>
        <p:nvSpPr>
          <p:cNvPr id="14388" name="Text Box 330"/>
          <p:cNvSpPr txBox="1">
            <a:spLocks noChangeArrowheads="1"/>
          </p:cNvSpPr>
          <p:nvPr/>
        </p:nvSpPr>
        <p:spPr bwMode="auto">
          <a:xfrm>
            <a:off x="1957388" y="2984500"/>
            <a:ext cx="21129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latin typeface="Comic Sans MS" pitchFamily="66" charset="0"/>
              </a:rPr>
              <a:t>queue of packets</a:t>
            </a:r>
          </a:p>
          <a:p>
            <a:pPr algn="ctr"/>
            <a:r>
              <a:rPr lang="en-US" sz="1800">
                <a:latin typeface="Comic Sans MS" pitchFamily="66" charset="0"/>
              </a:rPr>
              <a:t>waiting for output</a:t>
            </a:r>
          </a:p>
          <a:p>
            <a:pPr algn="ctr"/>
            <a:r>
              <a:rPr lang="en-US" sz="1800">
                <a:latin typeface="Comic Sans MS" pitchFamily="66" charset="0"/>
              </a:rPr>
              <a:t>link</a:t>
            </a:r>
            <a:endParaRPr lang="en-US" sz="1800">
              <a:solidFill>
                <a:schemeClr val="accent1"/>
              </a:solidFill>
            </a:endParaRPr>
          </a:p>
        </p:txBody>
      </p:sp>
      <p:sp>
        <p:nvSpPr>
          <p:cNvPr id="14389" name="Line 332"/>
          <p:cNvSpPr>
            <a:spLocks noChangeShapeType="1"/>
          </p:cNvSpPr>
          <p:nvPr/>
        </p:nvSpPr>
        <p:spPr bwMode="auto">
          <a:xfrm flipV="1">
            <a:off x="2890838" y="2514600"/>
            <a:ext cx="166687" cy="523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Footer Placeholder 3"/>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94"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itchFamily="66" charset="0"/>
              </a:rPr>
              <a:pPr>
                <a:defRPr/>
              </a:pPr>
              <a:t>13</a:t>
            </a:fld>
            <a:endParaRPr lang="en-US" dirty="0">
              <a:latin typeface="Comic Sans MS" pitchFamily="66" charset="0"/>
            </a:endParaRPr>
          </a:p>
        </p:txBody>
      </p:sp>
    </p:spTree>
    <p:extLst>
      <p:ext uri="{BB962C8B-B14F-4D97-AF65-F5344CB8AC3E}">
        <p14:creationId xmlns:p14="http://schemas.microsoft.com/office/powerpoint/2010/main" val="236084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1599128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US" sz="4000" dirty="0" smtClean="0"/>
              <a:t>Physical Media: Twisted Pair</a:t>
            </a:r>
          </a:p>
        </p:txBody>
      </p:sp>
      <p:sp>
        <p:nvSpPr>
          <p:cNvPr id="59397" name="Rectangle 3"/>
          <p:cNvSpPr>
            <a:spLocks noGrp="1" noChangeArrowheads="1"/>
          </p:cNvSpPr>
          <p:nvPr>
            <p:ph type="body" sz="half" idx="1"/>
          </p:nvPr>
        </p:nvSpPr>
        <p:spPr>
          <a:xfrm>
            <a:off x="107504" y="1268760"/>
            <a:ext cx="4322763" cy="4648200"/>
          </a:xfrm>
        </p:spPr>
        <p:txBody>
          <a:bodyPr/>
          <a:lstStyle/>
          <a:p>
            <a:r>
              <a:rPr lang="en-US" sz="2400" dirty="0" smtClean="0">
                <a:solidFill>
                  <a:srgbClr val="800000"/>
                </a:solidFill>
              </a:rPr>
              <a:t>Bit:</a:t>
            </a:r>
            <a:r>
              <a:rPr lang="en-US" sz="2400" dirty="0" smtClean="0">
                <a:solidFill>
                  <a:srgbClr val="FF0000"/>
                </a:solidFill>
              </a:rPr>
              <a:t> </a:t>
            </a:r>
            <a:r>
              <a:rPr lang="en-US" sz="2400" dirty="0" smtClean="0"/>
              <a:t>propagates between</a:t>
            </a:r>
            <a:br>
              <a:rPr lang="en-US" sz="2400" dirty="0" smtClean="0"/>
            </a:br>
            <a:r>
              <a:rPr lang="en-US" sz="2400" dirty="0" smtClean="0"/>
              <a:t>transmitter/receiver pairs.</a:t>
            </a:r>
            <a:endParaRPr lang="en-US" sz="2400" dirty="0" smtClean="0">
              <a:solidFill>
                <a:srgbClr val="FF0000"/>
              </a:solidFill>
            </a:endParaRPr>
          </a:p>
          <a:p>
            <a:r>
              <a:rPr lang="en-US" sz="2400" dirty="0" smtClean="0">
                <a:solidFill>
                  <a:srgbClr val="800000"/>
                </a:solidFill>
              </a:rPr>
              <a:t>physical link: </a:t>
            </a:r>
            <a:r>
              <a:rPr lang="en-US" sz="2400" dirty="0" smtClean="0"/>
              <a:t>what lies between transmitter &amp; receiver.</a:t>
            </a:r>
          </a:p>
          <a:p>
            <a:r>
              <a:rPr lang="en-US" sz="2400" dirty="0" smtClean="0">
                <a:solidFill>
                  <a:srgbClr val="800000"/>
                </a:solidFill>
              </a:rPr>
              <a:t>guided media: </a:t>
            </a:r>
          </a:p>
          <a:p>
            <a:pPr lvl="1"/>
            <a:r>
              <a:rPr lang="en-US" sz="2000" dirty="0" smtClean="0"/>
              <a:t>signals propagate in solid media: copper, fiber, coax.</a:t>
            </a:r>
          </a:p>
          <a:p>
            <a:r>
              <a:rPr lang="en-US" sz="2400" dirty="0" smtClean="0">
                <a:solidFill>
                  <a:srgbClr val="800000"/>
                </a:solidFill>
              </a:rPr>
              <a:t>unguided media: </a:t>
            </a:r>
          </a:p>
          <a:p>
            <a:pPr lvl="1"/>
            <a:r>
              <a:rPr lang="en-US" sz="2000" dirty="0" smtClean="0"/>
              <a:t>signals propagate freely, e.g., radio.</a:t>
            </a:r>
          </a:p>
        </p:txBody>
      </p:sp>
      <p:sp>
        <p:nvSpPr>
          <p:cNvPr id="59398" name="Rectangle 4"/>
          <p:cNvSpPr>
            <a:spLocks noGrp="1" noChangeArrowheads="1"/>
          </p:cNvSpPr>
          <p:nvPr>
            <p:ph type="body" sz="half" idx="2"/>
          </p:nvPr>
        </p:nvSpPr>
        <p:spPr>
          <a:xfrm>
            <a:off x="4499992" y="1277938"/>
            <a:ext cx="4464496" cy="4648200"/>
          </a:xfrm>
        </p:spPr>
        <p:txBody>
          <a:bodyPr/>
          <a:lstStyle/>
          <a:p>
            <a:pPr>
              <a:buFont typeface="Wingdings" pitchFamily="2" charset="2"/>
              <a:buNone/>
            </a:pPr>
            <a:r>
              <a:rPr lang="en-US" sz="2400" dirty="0" smtClean="0">
                <a:solidFill>
                  <a:srgbClr val="800000"/>
                </a:solidFill>
              </a:rPr>
              <a:t>Unshielded Twisted Pair (UTP)</a:t>
            </a:r>
          </a:p>
          <a:p>
            <a:r>
              <a:rPr lang="en-US" sz="2400" dirty="0" smtClean="0"/>
              <a:t>two insulated copper wires</a:t>
            </a:r>
          </a:p>
          <a:p>
            <a:pPr lvl="1"/>
            <a:r>
              <a:rPr lang="en-US" sz="2000" dirty="0" smtClean="0"/>
              <a:t>Category 3: traditional phone wires, 10 Mbps Ethernet</a:t>
            </a:r>
          </a:p>
          <a:p>
            <a:pPr lvl="1"/>
            <a:r>
              <a:rPr lang="en-US" sz="2000" dirty="0"/>
              <a:t>Category 5 </a:t>
            </a:r>
            <a:r>
              <a:rPr lang="en-US" sz="2000" dirty="0" smtClean="0"/>
              <a:t>: </a:t>
            </a:r>
            <a:br>
              <a:rPr lang="en-US" sz="2000" dirty="0" smtClean="0"/>
            </a:br>
            <a:r>
              <a:rPr lang="en-US" sz="2000" dirty="0" smtClean="0"/>
              <a:t>100Mbps Ethernet</a:t>
            </a:r>
          </a:p>
        </p:txBody>
      </p:sp>
      <p:pic>
        <p:nvPicPr>
          <p:cNvPr id="593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4077072"/>
            <a:ext cx="22764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1403350" y="6453336"/>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15</a:t>
            </a:fld>
            <a:endParaRPr lang="en-US" dirty="0">
              <a:latin typeface="Comic Sans MS" pitchFamily="66" charset="0"/>
            </a:endParaRPr>
          </a:p>
        </p:txBody>
      </p:sp>
      <p:sp>
        <p:nvSpPr>
          <p:cNvPr id="4" name="Rectangle 3"/>
          <p:cNvSpPr/>
          <p:nvPr/>
        </p:nvSpPr>
        <p:spPr>
          <a:xfrm>
            <a:off x="4282238" y="5733256"/>
            <a:ext cx="4713150" cy="461665"/>
          </a:xfrm>
          <a:prstGeom prst="rect">
            <a:avLst/>
          </a:prstGeom>
        </p:spPr>
        <p:txBody>
          <a:bodyPr wrap="none">
            <a:spAutoFit/>
          </a:bodyPr>
          <a:lstStyle/>
          <a:p>
            <a:r>
              <a:rPr lang="en-US" b="1" dirty="0">
                <a:solidFill>
                  <a:srgbClr val="008000"/>
                </a:solidFill>
              </a:rPr>
              <a:t>Category </a:t>
            </a:r>
            <a:r>
              <a:rPr lang="en-US" b="1" dirty="0" smtClean="0">
                <a:solidFill>
                  <a:srgbClr val="008000"/>
                </a:solidFill>
              </a:rPr>
              <a:t>5e is now standard!!</a:t>
            </a:r>
            <a:r>
              <a:rPr lang="en-US" dirty="0" smtClean="0"/>
              <a:t> </a:t>
            </a:r>
            <a:endParaRPr lang="en-US" dirty="0"/>
          </a:p>
        </p:txBody>
      </p:sp>
    </p:spTree>
    <p:extLst>
      <p:ext uri="{BB962C8B-B14F-4D97-AF65-F5344CB8AC3E}">
        <p14:creationId xmlns:p14="http://schemas.microsoft.com/office/powerpoint/2010/main" val="24126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439416"/>
            <a:ext cx="8363272" cy="4437856"/>
          </a:xfrm>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16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20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marL="0" indent="0"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100 </a:t>
            </a:r>
            <a:r>
              <a:rPr lang="en-US" sz="1600" b="1" dirty="0" err="1" smtClean="0">
                <a:solidFill>
                  <a:srgbClr val="0033CC"/>
                </a:solidFill>
                <a:latin typeface="Comic Sans MS" pitchFamily="66" charset="0"/>
              </a:rPr>
              <a:t>MHz</a:t>
            </a:r>
            <a:r>
              <a:rPr lang="en-US" sz="1600" b="1" dirty="0" err="1" smtClean="0">
                <a:solidFill>
                  <a:schemeClr val="accent2"/>
                </a:solidFill>
                <a:latin typeface="Comic Sans MS" pitchFamily="66" charset="0"/>
              </a:rPr>
              <a:t>.</a:t>
            </a:r>
            <a:r>
              <a:rPr lang="en-US" sz="1600" b="1" dirty="0" smtClean="0">
                <a:solidFill>
                  <a:schemeClr val="accent2"/>
                </a:solidFill>
                <a:latin typeface="Comic Sans MS" pitchFamily="66" charset="0"/>
              </a:rPr>
              <a:t> </a:t>
            </a:r>
            <a:r>
              <a:rPr lang="en-US" sz="1600" dirty="0" smtClean="0">
                <a:solidFill>
                  <a:schemeClr val="accent2"/>
                </a:solidFill>
                <a:latin typeface="Comic Sans MS" pitchFamily="66" charset="0"/>
              </a:rPr>
              <a:t> </a:t>
            </a: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8" name="Footer Placeholder 1"/>
          <p:cNvSpPr>
            <a:spLocks noGrp="1"/>
          </p:cNvSpPr>
          <p:nvPr>
            <p:ph type="ftr" sz="quarter" idx="10"/>
          </p:nvPr>
        </p:nvSpPr>
        <p:spPr>
          <a:xfrm>
            <a:off x="1403350" y="6453336"/>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630145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457200" y="-27384"/>
            <a:ext cx="8229600" cy="1220217"/>
          </a:xfrm>
        </p:spPr>
        <p:txBody>
          <a:bodyPr/>
          <a:lstStyle/>
          <a:p>
            <a:pPr eaLnBrk="1" hangingPunct="1">
              <a:defRPr/>
            </a:pPr>
            <a:r>
              <a:rPr kumimoji="1" lang="en-US" dirty="0" smtClean="0">
                <a:effectLst>
                  <a:outerShdw blurRad="38100" dist="38100" dir="2700000" algn="tl">
                    <a:srgbClr val="000000">
                      <a:alpha val="43137"/>
                    </a:srgbClr>
                  </a:outerShdw>
                </a:effectLst>
                <a:ea typeface="+mj-ea"/>
                <a:cs typeface="+mj-cs"/>
              </a:rPr>
              <a:t>“Modern” Twisted Pair</a:t>
            </a:r>
            <a:endParaRPr kumimoji="1" lang="en-GB" dirty="0">
              <a:effectLst>
                <a:outerShdw blurRad="38100" dist="38100" dir="2700000" algn="tl">
                  <a:srgbClr val="000000">
                    <a:alpha val="43137"/>
                  </a:srgbClr>
                </a:outerShdw>
              </a:effectLst>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2100107241"/>
              </p:ext>
            </p:extLst>
          </p:nvPr>
        </p:nvGraphicFramePr>
        <p:xfrm>
          <a:off x="1143000" y="1340768"/>
          <a:ext cx="7133617" cy="4191000"/>
        </p:xfrm>
        <a:graphic>
          <a:graphicData uri="http://schemas.openxmlformats.org/presentationml/2006/ole">
            <mc:AlternateContent xmlns:mc="http://schemas.openxmlformats.org/markup-compatibility/2006">
              <mc:Choice xmlns:v="urn:schemas-microsoft-com:vml" Requires="v">
                <p:oleObj spid="_x0000_s7173" name="Document" r:id="rId4" imgW="6096000" imgH="3581400" progId="Word.Document.12">
                  <p:embed/>
                </p:oleObj>
              </mc:Choice>
              <mc:Fallback>
                <p:oleObj name="Document" r:id="rId4" imgW="6096000" imgH="3581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40768"/>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latin typeface="Comic Sans MS" panose="030F0702030302020204" pitchFamily="66" charset="0"/>
              </a:rPr>
              <a:pPr>
                <a:defRPr/>
              </a:pPr>
              <a:t>17</a:t>
            </a:fld>
            <a:endParaRPr lang="en-US" dirty="0">
              <a:latin typeface="Comic Sans MS" panose="030F0702030302020204" pitchFamily="66" charset="0"/>
            </a:endParaRPr>
          </a:p>
        </p:txBody>
      </p:sp>
      <p:sp>
        <p:nvSpPr>
          <p:cNvPr id="7"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18375167"/>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304800" y="-27384"/>
            <a:ext cx="8382000" cy="1143000"/>
          </a:xfrm>
        </p:spPr>
        <p:txBody>
          <a:bodyPr/>
          <a:lstStyle/>
          <a:p>
            <a:r>
              <a:rPr lang="en-US" sz="3200" dirty="0" smtClean="0"/>
              <a:t>Physical Media: Coaxial Cable and Optical </a:t>
            </a:r>
            <a:r>
              <a:rPr lang="en-US" sz="3200" dirty="0"/>
              <a:t>F</a:t>
            </a:r>
            <a:r>
              <a:rPr lang="en-US" sz="3200" dirty="0" smtClean="0"/>
              <a:t>iber</a:t>
            </a:r>
            <a:endParaRPr lang="en-US" dirty="0" smtClean="0"/>
          </a:p>
        </p:txBody>
      </p:sp>
      <p:sp>
        <p:nvSpPr>
          <p:cNvPr id="60421" name="Rectangle 3"/>
          <p:cNvSpPr>
            <a:spLocks noGrp="1" noChangeArrowheads="1"/>
          </p:cNvSpPr>
          <p:nvPr>
            <p:ph type="body" sz="half" idx="1"/>
          </p:nvPr>
        </p:nvSpPr>
        <p:spPr>
          <a:xfrm>
            <a:off x="467544" y="1124744"/>
            <a:ext cx="3962400" cy="4327525"/>
          </a:xfrm>
        </p:spPr>
        <p:txBody>
          <a:bodyPr/>
          <a:lstStyle/>
          <a:p>
            <a:pPr>
              <a:lnSpc>
                <a:spcPct val="90000"/>
              </a:lnSpc>
              <a:buFont typeface="Wingdings" pitchFamily="2" charset="2"/>
              <a:buNone/>
            </a:pPr>
            <a:r>
              <a:rPr lang="en-US" dirty="0" smtClean="0">
                <a:solidFill>
                  <a:srgbClr val="800000"/>
                </a:solidFill>
              </a:rPr>
              <a:t>Coaxial cable:</a:t>
            </a:r>
            <a:endParaRPr lang="en-US" sz="2400" dirty="0" smtClean="0">
              <a:solidFill>
                <a:srgbClr val="800000"/>
              </a:solidFill>
            </a:endParaRPr>
          </a:p>
          <a:p>
            <a:pPr>
              <a:lnSpc>
                <a:spcPct val="90000"/>
              </a:lnSpc>
            </a:pPr>
            <a:r>
              <a:rPr lang="en-US" sz="2400" dirty="0" smtClean="0"/>
              <a:t>two concentric copper conductors</a:t>
            </a:r>
          </a:p>
          <a:p>
            <a:pPr>
              <a:lnSpc>
                <a:spcPct val="90000"/>
              </a:lnSpc>
            </a:pPr>
            <a:r>
              <a:rPr lang="en-US" sz="2400" dirty="0" smtClean="0"/>
              <a:t>bidirectional</a:t>
            </a:r>
          </a:p>
          <a:p>
            <a:pPr>
              <a:lnSpc>
                <a:spcPct val="90000"/>
              </a:lnSpc>
            </a:pPr>
            <a:r>
              <a:rPr lang="en-US" sz="2400" dirty="0" smtClean="0"/>
              <a:t>baseband:</a:t>
            </a:r>
          </a:p>
          <a:p>
            <a:pPr lvl="1">
              <a:lnSpc>
                <a:spcPct val="90000"/>
              </a:lnSpc>
            </a:pPr>
            <a:r>
              <a:rPr lang="en-US" sz="2000" dirty="0" smtClean="0"/>
              <a:t>single channel on cable</a:t>
            </a:r>
          </a:p>
          <a:p>
            <a:pPr lvl="1">
              <a:lnSpc>
                <a:spcPct val="90000"/>
              </a:lnSpc>
            </a:pPr>
            <a:r>
              <a:rPr lang="en-US" sz="2000" dirty="0" smtClean="0"/>
              <a:t>legacy Ethernet</a:t>
            </a:r>
          </a:p>
          <a:p>
            <a:pPr>
              <a:lnSpc>
                <a:spcPct val="90000"/>
              </a:lnSpc>
            </a:pPr>
            <a:r>
              <a:rPr lang="en-US" sz="2400" dirty="0" smtClean="0"/>
              <a:t>broadband:</a:t>
            </a:r>
          </a:p>
          <a:p>
            <a:pPr lvl="1">
              <a:lnSpc>
                <a:spcPct val="90000"/>
              </a:lnSpc>
            </a:pPr>
            <a:r>
              <a:rPr lang="en-US" sz="2000" dirty="0" smtClean="0"/>
              <a:t> multiple channels on cable</a:t>
            </a:r>
          </a:p>
          <a:p>
            <a:pPr lvl="1">
              <a:lnSpc>
                <a:spcPct val="90000"/>
              </a:lnSpc>
            </a:pPr>
            <a:r>
              <a:rPr lang="en-US" sz="2000" dirty="0" smtClean="0"/>
              <a:t> HFC</a:t>
            </a:r>
          </a:p>
        </p:txBody>
      </p:sp>
      <p:pic>
        <p:nvPicPr>
          <p:cNvPr id="60422" name="Picture 4" descr="co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5157192"/>
            <a:ext cx="250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5"/>
          <p:cNvSpPr>
            <a:spLocks noChangeArrowheads="1"/>
          </p:cNvSpPr>
          <p:nvPr/>
        </p:nvSpPr>
        <p:spPr bwMode="auto">
          <a:xfrm>
            <a:off x="4572000" y="1070595"/>
            <a:ext cx="439248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SzPct val="85000"/>
              <a:buFont typeface="Wingdings" pitchFamily="2" charset="2"/>
              <a:buNone/>
            </a:pPr>
            <a:r>
              <a:rPr lang="en-US" sz="2800" b="1" dirty="0">
                <a:solidFill>
                  <a:srgbClr val="800000"/>
                </a:solidFill>
                <a:latin typeface="Comic Sans MS" pitchFamily="66" charset="0"/>
              </a:rPr>
              <a:t>Fiber optic cable:</a:t>
            </a:r>
            <a:endParaRPr lang="en-US" b="1" dirty="0">
              <a:solidFill>
                <a:srgbClr val="800000"/>
              </a:solidFill>
              <a:latin typeface="Comic Sans MS" pitchFamily="66" charset="0"/>
            </a:endParaRPr>
          </a:p>
          <a:p>
            <a:pPr marL="342900" indent="-342900" algn="l">
              <a:spcBef>
                <a:spcPct val="20000"/>
              </a:spcBef>
              <a:buSzPct val="85000"/>
              <a:buFont typeface="Arial" pitchFamily="34" charset="0"/>
              <a:buChar char="•"/>
            </a:pPr>
            <a:r>
              <a:rPr lang="en-US" dirty="0">
                <a:latin typeface="Comic Sans MS" pitchFamily="66" charset="0"/>
              </a:rPr>
              <a:t>glass fiber carrying light pulses, each pulse a bit</a:t>
            </a:r>
          </a:p>
          <a:p>
            <a:pPr marL="342900" indent="-342900" algn="l">
              <a:spcBef>
                <a:spcPct val="20000"/>
              </a:spcBef>
              <a:buSzPct val="85000"/>
              <a:buFont typeface="Arial" pitchFamily="34" charset="0"/>
              <a:buChar char="•"/>
            </a:pPr>
            <a:r>
              <a:rPr lang="en-US" dirty="0">
                <a:latin typeface="Comic Sans MS" pitchFamily="66" charset="0"/>
              </a:rPr>
              <a:t>high-speed operation:</a:t>
            </a:r>
          </a:p>
          <a:p>
            <a:pPr marL="800100" lvl="1" indent="-342900" algn="l">
              <a:spcBef>
                <a:spcPct val="20000"/>
              </a:spcBef>
              <a:buSzPct val="75000"/>
              <a:buFont typeface="Arial" pitchFamily="34" charset="0"/>
              <a:buChar char="•"/>
            </a:pPr>
            <a:r>
              <a:rPr lang="en-US" sz="2000" dirty="0" smtClean="0">
                <a:latin typeface="Comic Sans MS" pitchFamily="66" charset="0"/>
              </a:rPr>
              <a:t>point-to-point </a:t>
            </a:r>
            <a:r>
              <a:rPr lang="en-US" sz="2000" dirty="0">
                <a:latin typeface="Comic Sans MS" pitchFamily="66" charset="0"/>
              </a:rPr>
              <a:t>transmission (e.g., 10’s-100’s </a:t>
            </a:r>
            <a:r>
              <a:rPr lang="en-US" sz="2000" dirty="0" err="1">
                <a:latin typeface="Comic Sans MS" pitchFamily="66" charset="0"/>
              </a:rPr>
              <a:t>Gps</a:t>
            </a:r>
            <a:r>
              <a:rPr lang="en-US" sz="2000" dirty="0">
                <a:latin typeface="Comic Sans MS" pitchFamily="66" charset="0"/>
              </a:rPr>
              <a:t>)</a:t>
            </a:r>
          </a:p>
          <a:p>
            <a:pPr marL="342900" indent="-342900" algn="l">
              <a:spcBef>
                <a:spcPct val="20000"/>
              </a:spcBef>
              <a:buSzPct val="85000"/>
              <a:buFont typeface="Arial" pitchFamily="34" charset="0"/>
              <a:buChar char="•"/>
            </a:pPr>
            <a:r>
              <a:rPr lang="en-US" dirty="0">
                <a:latin typeface="Comic Sans MS" pitchFamily="66" charset="0"/>
              </a:rPr>
              <a:t>low error rate: repeaters spaced far apart ; immune to electromagnetic </a:t>
            </a:r>
            <a:r>
              <a:rPr lang="en-US" dirty="0" smtClean="0">
                <a:latin typeface="Comic Sans MS" pitchFamily="66" charset="0"/>
              </a:rPr>
              <a:t>noise.</a:t>
            </a:r>
            <a:endParaRPr lang="en-US" dirty="0">
              <a:latin typeface="Comic Sans MS" pitchFamily="66" charset="0"/>
            </a:endParaRPr>
          </a:p>
        </p:txBody>
      </p:sp>
      <p:pic>
        <p:nvPicPr>
          <p:cNvPr id="60424" name="Picture 6" descr="f-p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488" y="4725144"/>
            <a:ext cx="2371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18</a:t>
            </a:fld>
            <a:endParaRPr lang="en-US" dirty="0">
              <a:latin typeface="Comic Sans MS" pitchFamily="66" charset="0"/>
            </a:endParaRPr>
          </a:p>
        </p:txBody>
      </p:sp>
    </p:spTree>
    <p:extLst>
      <p:ext uri="{BB962C8B-B14F-4D97-AF65-F5344CB8AC3E}">
        <p14:creationId xmlns:p14="http://schemas.microsoft.com/office/powerpoint/2010/main" val="121533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304800" y="-27384"/>
            <a:ext cx="8382000" cy="1143000"/>
          </a:xfrm>
        </p:spPr>
        <p:txBody>
          <a:bodyPr/>
          <a:lstStyle/>
          <a:p>
            <a:r>
              <a:rPr lang="en-US" dirty="0" smtClean="0"/>
              <a:t>Physical Media: Radio Signals</a:t>
            </a:r>
          </a:p>
        </p:txBody>
      </p:sp>
      <p:sp>
        <p:nvSpPr>
          <p:cNvPr id="61445" name="Rectangle 3"/>
          <p:cNvSpPr>
            <a:spLocks noGrp="1" noChangeArrowheads="1"/>
          </p:cNvSpPr>
          <p:nvPr>
            <p:ph type="body" sz="half" idx="1"/>
          </p:nvPr>
        </p:nvSpPr>
        <p:spPr>
          <a:xfrm>
            <a:off x="533400" y="1371600"/>
            <a:ext cx="3962400" cy="4876800"/>
          </a:xfrm>
        </p:spPr>
        <p:txBody>
          <a:bodyPr/>
          <a:lstStyle/>
          <a:p>
            <a:r>
              <a:rPr lang="en-US" sz="2400" dirty="0" smtClean="0"/>
              <a:t>signal carried in electromagnetic spectrum.</a:t>
            </a:r>
          </a:p>
          <a:p>
            <a:r>
              <a:rPr lang="en-US" sz="2400" dirty="0" smtClean="0"/>
              <a:t>no physical “wire”</a:t>
            </a:r>
          </a:p>
          <a:p>
            <a:r>
              <a:rPr lang="en-US" sz="2400" dirty="0" smtClean="0"/>
              <a:t>bidirectional</a:t>
            </a:r>
          </a:p>
          <a:p>
            <a:r>
              <a:rPr lang="en-US" sz="2400" dirty="0" smtClean="0"/>
              <a:t>propagation environment effects:</a:t>
            </a:r>
          </a:p>
          <a:p>
            <a:pPr lvl="1"/>
            <a:r>
              <a:rPr lang="en-US" sz="2000" dirty="0" smtClean="0"/>
              <a:t>reflection </a:t>
            </a:r>
          </a:p>
          <a:p>
            <a:pPr lvl="1"/>
            <a:r>
              <a:rPr lang="en-US" sz="2000" dirty="0" smtClean="0"/>
              <a:t>obstruction by objects</a:t>
            </a:r>
          </a:p>
          <a:p>
            <a:pPr lvl="1"/>
            <a:r>
              <a:rPr lang="en-US" sz="2000" dirty="0" smtClean="0"/>
              <a:t>interference</a:t>
            </a:r>
          </a:p>
        </p:txBody>
      </p:sp>
      <p:sp>
        <p:nvSpPr>
          <p:cNvPr id="61446" name="Rectangle 4"/>
          <p:cNvSpPr>
            <a:spLocks noChangeArrowheads="1"/>
          </p:cNvSpPr>
          <p:nvPr/>
        </p:nvSpPr>
        <p:spPr bwMode="auto">
          <a:xfrm>
            <a:off x="4499992" y="1124744"/>
            <a:ext cx="445770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SzPct val="85000"/>
              <a:buFont typeface="Wingdings" pitchFamily="2" charset="2"/>
              <a:buNone/>
            </a:pPr>
            <a:r>
              <a:rPr lang="en-US" sz="2800" b="1" dirty="0">
                <a:solidFill>
                  <a:srgbClr val="800000"/>
                </a:solidFill>
                <a:effectLst>
                  <a:outerShdw blurRad="38100" dist="38100" dir="2700000" algn="tl">
                    <a:srgbClr val="000000">
                      <a:alpha val="43137"/>
                    </a:srgbClr>
                  </a:outerShdw>
                </a:effectLst>
                <a:latin typeface="Comic Sans MS" pitchFamily="66" charset="0"/>
              </a:rPr>
              <a:t>Radio link types:</a:t>
            </a:r>
            <a:endParaRPr lang="en-US" b="1" dirty="0">
              <a:solidFill>
                <a:srgbClr val="800000"/>
              </a:solidFill>
              <a:effectLst>
                <a:outerShdw blurRad="38100" dist="38100" dir="2700000" algn="tl">
                  <a:srgbClr val="000000">
                    <a:alpha val="43137"/>
                  </a:srgbClr>
                </a:outerShdw>
              </a:effectLst>
              <a:latin typeface="Comic Sans MS" pitchFamily="66" charset="0"/>
            </a:endParaRP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terrestrial  microwave</a:t>
            </a:r>
          </a:p>
          <a:p>
            <a:pPr marL="800100" lvl="1" indent="-342900" algn="l">
              <a:spcBef>
                <a:spcPct val="20000"/>
              </a:spcBef>
              <a:buSzPct val="75000"/>
              <a:buFont typeface="Arial" pitchFamily="34" charset="0"/>
              <a:buChar char="•"/>
            </a:pPr>
            <a:r>
              <a:rPr lang="en-US" sz="2000" dirty="0">
                <a:latin typeface="Comic Sans MS" pitchFamily="66" charset="0"/>
              </a:rPr>
              <a:t>e.g. up to 45 Mbps channels</a:t>
            </a: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LAN</a:t>
            </a:r>
            <a:r>
              <a:rPr lang="en-US" dirty="0">
                <a:latin typeface="Comic Sans MS" pitchFamily="66" charset="0"/>
              </a:rPr>
              <a:t> (e.g., </a:t>
            </a:r>
            <a:r>
              <a:rPr lang="en-US" dirty="0" err="1">
                <a:latin typeface="Comic Sans MS" pitchFamily="66" charset="0"/>
              </a:rPr>
              <a:t>Wifi</a:t>
            </a:r>
            <a:r>
              <a:rPr lang="en-US" dirty="0">
                <a:latin typeface="Comic Sans MS" pitchFamily="66" charset="0"/>
              </a:rPr>
              <a:t>)</a:t>
            </a:r>
          </a:p>
          <a:p>
            <a:pPr marL="800100" lvl="1" indent="-342900" algn="l">
              <a:spcBef>
                <a:spcPct val="20000"/>
              </a:spcBef>
              <a:buSzPct val="75000"/>
              <a:buFont typeface="Arial" pitchFamily="34" charset="0"/>
              <a:buChar char="•"/>
            </a:pPr>
            <a:r>
              <a:rPr lang="en-US" sz="2000" dirty="0">
                <a:latin typeface="Comic Sans MS" pitchFamily="66" charset="0"/>
              </a:rPr>
              <a:t>11Mbps, 54 </a:t>
            </a:r>
            <a:r>
              <a:rPr lang="en-US" sz="2000" dirty="0" smtClean="0">
                <a:latin typeface="Comic Sans MS" pitchFamily="66" charset="0"/>
              </a:rPr>
              <a:t>Mbps, 200Mbps</a:t>
            </a:r>
            <a:endParaRPr lang="en-US" sz="2000" dirty="0">
              <a:latin typeface="Comic Sans MS" pitchFamily="66" charset="0"/>
            </a:endParaRP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wide-area</a:t>
            </a:r>
            <a:r>
              <a:rPr lang="en-US" dirty="0">
                <a:latin typeface="Comic Sans MS" pitchFamily="66" charset="0"/>
              </a:rPr>
              <a:t> (e.g., cellular)</a:t>
            </a:r>
          </a:p>
          <a:p>
            <a:pPr marL="800100" lvl="1" indent="-342900" algn="l">
              <a:spcBef>
                <a:spcPct val="20000"/>
              </a:spcBef>
              <a:buSzPct val="75000"/>
              <a:buFont typeface="Arial" pitchFamily="34" charset="0"/>
              <a:buChar char="•"/>
            </a:pPr>
            <a:r>
              <a:rPr lang="en-US" sz="2000" dirty="0"/>
              <a:t>4</a:t>
            </a:r>
            <a:r>
              <a:rPr lang="en-US" sz="2000" dirty="0" smtClean="0">
                <a:latin typeface="Comic Sans MS" pitchFamily="66" charset="0"/>
              </a:rPr>
              <a:t>G </a:t>
            </a:r>
            <a:r>
              <a:rPr lang="en-US" sz="2000" dirty="0">
                <a:latin typeface="Comic Sans MS" pitchFamily="66" charset="0"/>
              </a:rPr>
              <a:t>cellular: ~ </a:t>
            </a:r>
            <a:r>
              <a:rPr lang="en-US" sz="2000" dirty="0" smtClean="0">
                <a:latin typeface="Comic Sans MS" pitchFamily="66" charset="0"/>
              </a:rPr>
              <a:t>100 </a:t>
            </a:r>
            <a:r>
              <a:rPr lang="en-US" sz="2000" dirty="0">
                <a:latin typeface="Comic Sans MS" pitchFamily="66" charset="0"/>
              </a:rPr>
              <a:t>Mbps</a:t>
            </a: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satellite</a:t>
            </a:r>
          </a:p>
          <a:p>
            <a:pPr marL="800100" lvl="1" indent="-342900" algn="l">
              <a:spcBef>
                <a:spcPct val="20000"/>
              </a:spcBef>
              <a:buSzPct val="75000"/>
              <a:buFont typeface="Arial" pitchFamily="34" charset="0"/>
              <a:buChar char="•"/>
            </a:pPr>
            <a:r>
              <a:rPr lang="en-US" sz="2000" dirty="0">
                <a:latin typeface="Comic Sans MS" pitchFamily="66" charset="0"/>
              </a:rPr>
              <a:t>Kbps to 45Mbps channel (or multiple smaller channels)</a:t>
            </a:r>
          </a:p>
          <a:p>
            <a:pPr marL="800100" lvl="1" indent="-342900" algn="l">
              <a:spcBef>
                <a:spcPct val="20000"/>
              </a:spcBef>
              <a:buSzPct val="75000"/>
              <a:buFont typeface="Arial" pitchFamily="34" charset="0"/>
              <a:buChar char="•"/>
            </a:pPr>
            <a:r>
              <a:rPr lang="en-US" sz="2000" dirty="0">
                <a:latin typeface="Comic Sans MS" pitchFamily="66" charset="0"/>
              </a:rPr>
              <a:t>270 </a:t>
            </a:r>
            <a:r>
              <a:rPr lang="en-US" sz="2000" dirty="0" err="1">
                <a:latin typeface="Comic Sans MS" pitchFamily="66" charset="0"/>
              </a:rPr>
              <a:t>msec</a:t>
            </a:r>
            <a:r>
              <a:rPr lang="en-US" sz="2000" dirty="0">
                <a:latin typeface="Comic Sans MS" pitchFamily="66" charset="0"/>
              </a:rPr>
              <a:t> end-end delay</a:t>
            </a:r>
          </a:p>
          <a:p>
            <a:pPr marL="800100" lvl="1" indent="-342900" algn="l">
              <a:spcBef>
                <a:spcPct val="20000"/>
              </a:spcBef>
              <a:buSzPct val="75000"/>
              <a:buFont typeface="Arial" pitchFamily="34" charset="0"/>
              <a:buChar char="•"/>
            </a:pPr>
            <a:r>
              <a:rPr lang="en-US" sz="2000" dirty="0">
                <a:latin typeface="Comic Sans MS" pitchFamily="66" charset="0"/>
              </a:rPr>
              <a:t>geosynchronous versus low altitude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19</a:t>
            </a:fld>
            <a:endParaRPr lang="en-US" dirty="0">
              <a:latin typeface="Comic Sans MS" pitchFamily="66" charset="0"/>
            </a:endParaRPr>
          </a:p>
        </p:txBody>
      </p:sp>
    </p:spTree>
    <p:extLst>
      <p:ext uri="{BB962C8B-B14F-4D97-AF65-F5344CB8AC3E}">
        <p14:creationId xmlns:p14="http://schemas.microsoft.com/office/powerpoint/2010/main" val="218563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a:t>
            </a:r>
            <a:endParaRPr lang="en-US" dirty="0"/>
          </a:p>
        </p:txBody>
      </p:sp>
      <p:sp>
        <p:nvSpPr>
          <p:cNvPr id="3" name="Content Placeholder 2"/>
          <p:cNvSpPr>
            <a:spLocks noGrp="1"/>
          </p:cNvSpPr>
          <p:nvPr>
            <p:ph idx="1"/>
          </p:nvPr>
        </p:nvSpPr>
        <p:spPr>
          <a:xfrm>
            <a:off x="323528" y="1295400"/>
            <a:ext cx="8568952" cy="4800600"/>
          </a:xfrm>
        </p:spPr>
        <p:txBody>
          <a:bodyPr/>
          <a:lstStyle/>
          <a:p>
            <a:r>
              <a:rPr lang="en-US" sz="4000" dirty="0" smtClean="0"/>
              <a:t>Definitions</a:t>
            </a:r>
          </a:p>
          <a:p>
            <a:r>
              <a:rPr lang="en-US" sz="4000" dirty="0" smtClean="0"/>
              <a:t>Multiplexing </a:t>
            </a:r>
          </a:p>
          <a:p>
            <a:r>
              <a:rPr lang="en-US" sz="4000" dirty="0" smtClean="0"/>
              <a:t>Transmission Media</a:t>
            </a:r>
          </a:p>
          <a:p>
            <a:r>
              <a:rPr lang="en-US" sz="4000" dirty="0" smtClean="0"/>
              <a:t>End System Choices</a:t>
            </a:r>
          </a:p>
          <a:p>
            <a:r>
              <a:rPr lang="en-US" sz="4000" dirty="0" smtClean="0"/>
              <a:t>Residential Configurations</a:t>
            </a:r>
          </a:p>
          <a:p>
            <a:endParaRPr lang="en-US" sz="4000"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211644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42"/>
          <p:cNvGrpSpPr>
            <a:grpSpLocks/>
          </p:cNvGrpSpPr>
          <p:nvPr/>
        </p:nvGrpSpPr>
        <p:grpSpPr bwMode="auto">
          <a:xfrm>
            <a:off x="1169988" y="1495103"/>
            <a:ext cx="6375400" cy="2293937"/>
            <a:chOff x="1182688" y="1198563"/>
            <a:chExt cx="6375400" cy="2293937"/>
          </a:xfrm>
        </p:grpSpPr>
        <p:graphicFrame>
          <p:nvGraphicFramePr>
            <p:cNvPr id="7170"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06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7175" name="Line 7"/>
            <p:cNvSpPr>
              <a:spLocks noChangeShapeType="1"/>
            </p:cNvSpPr>
            <p:nvPr/>
          </p:nvSpPr>
          <p:spPr bwMode="auto">
            <a:xfrm>
              <a:off x="1952625" y="2205038"/>
              <a:ext cx="1397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7"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7178"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7179"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7180" name="Line 14"/>
            <p:cNvSpPr>
              <a:spLocks noChangeShapeType="1"/>
            </p:cNvSpPr>
            <p:nvPr/>
          </p:nvSpPr>
          <p:spPr bwMode="auto">
            <a:xfrm flipV="1">
              <a:off x="2312988" y="1981200"/>
              <a:ext cx="928687"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Line 15"/>
            <p:cNvSpPr>
              <a:spLocks noChangeShapeType="1"/>
            </p:cNvSpPr>
            <p:nvPr/>
          </p:nvSpPr>
          <p:spPr bwMode="auto">
            <a:xfrm>
              <a:off x="3367088" y="2008188"/>
              <a:ext cx="720725"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 name="Line 16"/>
            <p:cNvSpPr>
              <a:spLocks noChangeShapeType="1"/>
            </p:cNvSpPr>
            <p:nvPr/>
          </p:nvSpPr>
          <p:spPr bwMode="auto">
            <a:xfrm flipV="1">
              <a:off x="4197350" y="2312988"/>
              <a:ext cx="388938"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3" name="Text Box 17"/>
            <p:cNvSpPr txBox="1">
              <a:spLocks noChangeArrowheads="1"/>
            </p:cNvSpPr>
            <p:nvPr/>
          </p:nvSpPr>
          <p:spPr bwMode="auto">
            <a:xfrm>
              <a:off x="3816350" y="1517650"/>
              <a:ext cx="993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telephone</a:t>
              </a:r>
            </a:p>
            <a:p>
              <a:r>
                <a:rPr lang="en-US" sz="1400"/>
                <a:t>network</a:t>
              </a:r>
            </a:p>
          </p:txBody>
        </p:sp>
        <p:sp>
          <p:nvSpPr>
            <p:cNvPr id="7184" name="Line 19"/>
            <p:cNvSpPr>
              <a:spLocks noChangeShapeType="1"/>
            </p:cNvSpPr>
            <p:nvPr/>
          </p:nvSpPr>
          <p:spPr bwMode="auto">
            <a:xfrm flipV="1">
              <a:off x="4681538" y="2244725"/>
              <a:ext cx="485775"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5"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186" name="Group 21"/>
            <p:cNvGrpSpPr>
              <a:grpSpLocks/>
            </p:cNvGrpSpPr>
            <p:nvPr/>
          </p:nvGrpSpPr>
          <p:grpSpPr bwMode="auto">
            <a:xfrm>
              <a:off x="5665788" y="2116138"/>
              <a:ext cx="569912" cy="285750"/>
              <a:chOff x="533" y="321"/>
              <a:chExt cx="359" cy="180"/>
            </a:xfrm>
          </p:grpSpPr>
          <p:grpSp>
            <p:nvGrpSpPr>
              <p:cNvPr id="7195" name="Group 22"/>
              <p:cNvGrpSpPr>
                <a:grpSpLocks/>
              </p:cNvGrpSpPr>
              <p:nvPr/>
            </p:nvGrpSpPr>
            <p:grpSpPr bwMode="auto">
              <a:xfrm>
                <a:off x="533" y="321"/>
                <a:ext cx="359" cy="180"/>
                <a:chOff x="1009" y="655"/>
                <a:chExt cx="359" cy="180"/>
              </a:xfrm>
            </p:grpSpPr>
            <p:sp>
              <p:nvSpPr>
                <p:cNvPr id="7197"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198" name="Line 24"/>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99" name="Line 25"/>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0" name="Rectangle 26"/>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7201"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7202" name="Group 28"/>
                <p:cNvGrpSpPr>
                  <a:grpSpLocks/>
                </p:cNvGrpSpPr>
                <p:nvPr/>
              </p:nvGrpSpPr>
              <p:grpSpPr bwMode="auto">
                <a:xfrm>
                  <a:off x="1095" y="681"/>
                  <a:ext cx="176" cy="68"/>
                  <a:chOff x="2848" y="848"/>
                  <a:chExt cx="140" cy="98"/>
                </a:xfrm>
              </p:grpSpPr>
              <p:sp>
                <p:nvSpPr>
                  <p:cNvPr id="7207" name="Line 2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8" name="Line 3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9" name="Line 3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03" name="Group 32"/>
                <p:cNvGrpSpPr>
                  <a:grpSpLocks/>
                </p:cNvGrpSpPr>
                <p:nvPr/>
              </p:nvGrpSpPr>
              <p:grpSpPr bwMode="auto">
                <a:xfrm flipV="1">
                  <a:off x="1095" y="680"/>
                  <a:ext cx="176" cy="68"/>
                  <a:chOff x="2848" y="848"/>
                  <a:chExt cx="140" cy="98"/>
                </a:xfrm>
              </p:grpSpPr>
              <p:sp>
                <p:nvSpPr>
                  <p:cNvPr id="7204" name="Line 3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5" name="Line 3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6" name="Line 3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196" name="Line 36"/>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87"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8" name="Text Box 38"/>
            <p:cNvSpPr txBox="1">
              <a:spLocks noChangeArrowheads="1"/>
            </p:cNvSpPr>
            <p:nvPr/>
          </p:nvSpPr>
          <p:spPr bwMode="auto">
            <a:xfrm>
              <a:off x="6045200" y="1727200"/>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Internet</a:t>
              </a:r>
            </a:p>
          </p:txBody>
        </p:sp>
        <p:sp>
          <p:nvSpPr>
            <p:cNvPr id="7189" name="Text Box 39"/>
            <p:cNvSpPr txBox="1">
              <a:spLocks noChangeArrowheads="1"/>
            </p:cNvSpPr>
            <p:nvPr/>
          </p:nvSpPr>
          <p:spPr bwMode="auto">
            <a:xfrm>
              <a:off x="2070100" y="2500313"/>
              <a:ext cx="755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br>
                <a:rPr lang="en-US" sz="1400"/>
              </a:br>
              <a:r>
                <a:rPr lang="en-US" sz="1400"/>
                <a:t>dial-up</a:t>
              </a:r>
            </a:p>
            <a:p>
              <a:r>
                <a:rPr lang="en-US" sz="1400"/>
                <a:t>modem</a:t>
              </a:r>
            </a:p>
          </p:txBody>
        </p:sp>
        <p:sp>
          <p:nvSpPr>
            <p:cNvPr id="7190" name="Text Box 40"/>
            <p:cNvSpPr txBox="1">
              <a:spLocks noChangeArrowheads="1"/>
            </p:cNvSpPr>
            <p:nvPr/>
          </p:nvSpPr>
          <p:spPr bwMode="auto">
            <a:xfrm>
              <a:off x="4992688" y="2584450"/>
              <a:ext cx="10652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ISP</a:t>
              </a:r>
              <a:br>
                <a:rPr lang="en-US" sz="1400"/>
              </a:br>
              <a:r>
                <a:rPr lang="en-US" sz="1400"/>
                <a:t>modem</a:t>
              </a:r>
            </a:p>
            <a:p>
              <a:r>
                <a:rPr lang="en-US" sz="1400"/>
                <a:t>(e.g., AOL)</a:t>
              </a:r>
            </a:p>
          </p:txBody>
        </p:sp>
        <p:sp>
          <p:nvSpPr>
            <p:cNvPr id="7191" name="Text Box 41"/>
            <p:cNvSpPr txBox="1">
              <a:spLocks noChangeArrowheads="1"/>
            </p:cNvSpPr>
            <p:nvPr/>
          </p:nvSpPr>
          <p:spPr bwMode="auto">
            <a:xfrm>
              <a:off x="1182688" y="2598738"/>
              <a:ext cx="615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p>
            <a:p>
              <a:r>
                <a:rPr lang="en-US" sz="1400"/>
                <a:t>PC</a:t>
              </a:r>
            </a:p>
          </p:txBody>
        </p:sp>
        <p:sp>
          <p:nvSpPr>
            <p:cNvPr id="7192"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Text Box 45"/>
            <p:cNvSpPr txBox="1">
              <a:spLocks noChangeArrowheads="1"/>
            </p:cNvSpPr>
            <p:nvPr/>
          </p:nvSpPr>
          <p:spPr bwMode="auto">
            <a:xfrm>
              <a:off x="2554288" y="1198563"/>
              <a:ext cx="828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central </a:t>
              </a:r>
              <a:br>
                <a:rPr lang="en-US" sz="1400"/>
              </a:br>
              <a:r>
                <a:rPr lang="en-US" sz="1400"/>
                <a:t>office</a:t>
              </a:r>
            </a:p>
          </p:txBody>
        </p:sp>
        <p:sp>
          <p:nvSpPr>
            <p:cNvPr id="7194"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1" name="Rectangle 3"/>
          <p:cNvSpPr txBox="1">
            <a:spLocks noChangeArrowheads="1"/>
          </p:cNvSpPr>
          <p:nvPr/>
        </p:nvSpPr>
        <p:spPr>
          <a:xfrm>
            <a:off x="724611" y="4149080"/>
            <a:ext cx="7920038" cy="2449711"/>
          </a:xfrm>
          <a:prstGeom prst="rect">
            <a:avLst/>
          </a:prstGeom>
        </p:spPr>
        <p:txBody>
          <a:bodyPr/>
          <a:lstStyle/>
          <a:p>
            <a:pPr marL="342900" indent="-342900" algn="l">
              <a:spcBef>
                <a:spcPct val="20000"/>
              </a:spcBef>
              <a:buSzPct val="75000"/>
              <a:buFont typeface="Arial" pitchFamily="34" charset="0"/>
              <a:buChar char="•"/>
              <a:defRPr/>
            </a:pPr>
            <a:r>
              <a:rPr lang="en-US" kern="0" dirty="0" smtClean="0">
                <a:latin typeface="+mn-lt"/>
              </a:rPr>
              <a:t>Uses </a:t>
            </a:r>
            <a:r>
              <a:rPr lang="en-US" kern="0" dirty="0">
                <a:latin typeface="+mn-lt"/>
              </a:rPr>
              <a:t>existing telephony </a:t>
            </a:r>
            <a:r>
              <a:rPr lang="en-US" kern="0" dirty="0" smtClean="0">
                <a:latin typeface="+mn-lt"/>
              </a:rPr>
              <a:t>infrastructure.</a:t>
            </a:r>
          </a:p>
          <a:p>
            <a:pPr marL="342900" indent="-342900" algn="l">
              <a:spcBef>
                <a:spcPct val="20000"/>
              </a:spcBef>
              <a:buSzPct val="75000"/>
              <a:buFont typeface="Arial" pitchFamily="34" charset="0"/>
              <a:buChar char="•"/>
              <a:defRPr/>
            </a:pPr>
            <a:r>
              <a:rPr lang="en-US" kern="0" dirty="0" smtClean="0">
                <a:latin typeface="+mn-lt"/>
              </a:rPr>
              <a:t>Home </a:t>
            </a:r>
            <a:r>
              <a:rPr lang="en-US" kern="0" dirty="0">
                <a:latin typeface="+mn-lt"/>
              </a:rPr>
              <a:t>is connected to </a:t>
            </a:r>
            <a:r>
              <a:rPr lang="en-US" kern="0" dirty="0">
                <a:solidFill>
                  <a:srgbClr val="800000"/>
                </a:solidFill>
                <a:latin typeface="+mn-lt"/>
              </a:rPr>
              <a:t>central </a:t>
            </a:r>
            <a:r>
              <a:rPr lang="en-US" kern="0" dirty="0" smtClean="0">
                <a:solidFill>
                  <a:srgbClr val="800000"/>
                </a:solidFill>
                <a:latin typeface="+mn-lt"/>
              </a:rPr>
              <a:t>office (analog signals).</a:t>
            </a:r>
            <a:endParaRPr lang="en-US" kern="0" dirty="0">
              <a:solidFill>
                <a:srgbClr val="800000"/>
              </a:solidFill>
              <a:latin typeface="+mn-lt"/>
            </a:endParaRPr>
          </a:p>
          <a:p>
            <a:pPr marL="342900" indent="-342900" algn="l">
              <a:spcBef>
                <a:spcPct val="20000"/>
              </a:spcBef>
              <a:buSzPct val="75000"/>
              <a:buFont typeface="Arial" pitchFamily="34" charset="0"/>
              <a:buChar char="•"/>
              <a:defRPr/>
            </a:pPr>
            <a:r>
              <a:rPr lang="en-US" kern="0" dirty="0">
                <a:latin typeface="+mn-lt"/>
              </a:rPr>
              <a:t>up to 56Kbps direct access to router (often less)</a:t>
            </a:r>
          </a:p>
          <a:p>
            <a:pPr marL="342900" indent="-342900" algn="l">
              <a:spcBef>
                <a:spcPct val="20000"/>
              </a:spcBef>
              <a:buSzPct val="75000"/>
              <a:buFont typeface="Arial" pitchFamily="34" charset="0"/>
              <a:buChar char="•"/>
              <a:defRPr/>
            </a:pPr>
            <a:r>
              <a:rPr lang="en-US" kern="0" dirty="0">
                <a:latin typeface="+mn-lt"/>
              </a:rPr>
              <a:t>Can’t surf and phone at same time: not </a:t>
            </a:r>
            <a:r>
              <a:rPr lang="en-US" kern="0" dirty="0">
                <a:solidFill>
                  <a:srgbClr val="800000"/>
                </a:solidFill>
                <a:latin typeface="+mn-lt"/>
              </a:rPr>
              <a:t>“always on</a:t>
            </a:r>
            <a:r>
              <a:rPr lang="en-US" kern="0" dirty="0" smtClean="0">
                <a:solidFill>
                  <a:srgbClr val="800000"/>
                </a:solidFill>
                <a:latin typeface="+mn-lt"/>
              </a:rPr>
              <a:t>”.</a:t>
            </a:r>
            <a:endParaRPr lang="en-US" sz="2000" kern="0" dirty="0">
              <a:solidFill>
                <a:srgbClr val="800000"/>
              </a:solidFill>
              <a:latin typeface="+mn-lt"/>
            </a:endParaRPr>
          </a:p>
        </p:txBody>
      </p:sp>
      <p:sp>
        <p:nvSpPr>
          <p:cNvPr id="7173" name="Title 41"/>
          <p:cNvSpPr>
            <a:spLocks noGrp="1"/>
          </p:cNvSpPr>
          <p:nvPr>
            <p:ph type="title"/>
          </p:nvPr>
        </p:nvSpPr>
        <p:spPr>
          <a:xfrm>
            <a:off x="392113" y="0"/>
            <a:ext cx="7772400" cy="1143000"/>
          </a:xfrm>
        </p:spPr>
        <p:txBody>
          <a:bodyPr/>
          <a:lstStyle/>
          <a:p>
            <a:r>
              <a:rPr lang="en-US" smtClean="0"/>
              <a:t>Dial-up Modem</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20</a:t>
            </a:fld>
            <a:endParaRPr lang="en-US" dirty="0">
              <a:latin typeface="Comic Sans MS" pitchFamily="66" charset="0"/>
            </a:endParaRPr>
          </a:p>
        </p:txBody>
      </p:sp>
    </p:spTree>
    <p:extLst>
      <p:ext uri="{BB962C8B-B14F-4D97-AF65-F5344CB8AC3E}">
        <p14:creationId xmlns:p14="http://schemas.microsoft.com/office/powerpoint/2010/main" val="3914271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51"/>
          <p:cNvGrpSpPr>
            <a:grpSpLocks/>
          </p:cNvGrpSpPr>
          <p:nvPr/>
        </p:nvGrpSpPr>
        <p:grpSpPr bwMode="auto">
          <a:xfrm>
            <a:off x="964728" y="1052736"/>
            <a:ext cx="5551488" cy="3759200"/>
            <a:chOff x="738188" y="979488"/>
            <a:chExt cx="5551487" cy="3759200"/>
          </a:xfrm>
        </p:grpSpPr>
        <p:graphicFrame>
          <p:nvGraphicFramePr>
            <p:cNvPr id="8194"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3108"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8200" name="Group 44"/>
            <p:cNvGrpSpPr>
              <a:grpSpLocks/>
            </p:cNvGrpSpPr>
            <p:nvPr/>
          </p:nvGrpSpPr>
          <p:grpSpPr bwMode="auto">
            <a:xfrm>
              <a:off x="4192588" y="2689225"/>
              <a:ext cx="2097087" cy="2049463"/>
              <a:chOff x="1769" y="1380"/>
              <a:chExt cx="1321" cy="1291"/>
            </a:xfrm>
          </p:grpSpPr>
          <p:sp>
            <p:nvSpPr>
              <p:cNvPr id="8236"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37"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8238"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8239"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8240" name="Line 10"/>
              <p:cNvSpPr>
                <a:spLocks noChangeShapeType="1"/>
              </p:cNvSpPr>
              <p:nvPr/>
            </p:nvSpPr>
            <p:spPr bwMode="auto">
              <a:xfrm>
                <a:off x="1973" y="1771"/>
                <a:ext cx="454"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41" name="Line 11"/>
              <p:cNvSpPr>
                <a:spLocks noChangeShapeType="1"/>
              </p:cNvSpPr>
              <p:nvPr/>
            </p:nvSpPr>
            <p:spPr bwMode="auto">
              <a:xfrm flipV="1">
                <a:off x="2496" y="1963"/>
                <a:ext cx="245"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42" name="Text Box 12"/>
              <p:cNvSpPr txBox="1">
                <a:spLocks noChangeArrowheads="1"/>
              </p:cNvSpPr>
              <p:nvPr/>
            </p:nvSpPr>
            <p:spPr bwMode="auto">
              <a:xfrm>
                <a:off x="2063" y="1514"/>
                <a:ext cx="6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t>telephone</a:t>
                </a:r>
              </a:p>
              <a:p>
                <a:r>
                  <a:rPr lang="en-US" sz="1400" dirty="0"/>
                  <a:t>network</a:t>
                </a:r>
              </a:p>
            </p:txBody>
          </p:sp>
          <p:sp>
            <p:nvSpPr>
              <p:cNvPr id="8243" name="Line 14"/>
              <p:cNvSpPr>
                <a:spLocks noChangeShapeType="1"/>
              </p:cNvSpPr>
              <p:nvPr/>
            </p:nvSpPr>
            <p:spPr bwMode="auto">
              <a:xfrm flipV="1">
                <a:off x="2784" y="1911"/>
                <a:ext cx="306" cy="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8201" name="Text Box 34"/>
            <p:cNvSpPr txBox="1">
              <a:spLocks noChangeArrowheads="1"/>
            </p:cNvSpPr>
            <p:nvPr/>
          </p:nvSpPr>
          <p:spPr bwMode="auto">
            <a:xfrm>
              <a:off x="1585913" y="3511550"/>
              <a:ext cx="755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DSL</a:t>
              </a:r>
            </a:p>
            <a:p>
              <a:r>
                <a:rPr lang="en-US" sz="1400"/>
                <a:t>modem</a:t>
              </a:r>
            </a:p>
          </p:txBody>
        </p:sp>
        <p:sp>
          <p:nvSpPr>
            <p:cNvPr id="8202" name="Text Box 36"/>
            <p:cNvSpPr txBox="1">
              <a:spLocks noChangeArrowheads="1"/>
            </p:cNvSpPr>
            <p:nvPr/>
          </p:nvSpPr>
          <p:spPr bwMode="auto">
            <a:xfrm>
              <a:off x="738188" y="3983038"/>
              <a:ext cx="615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p>
            <a:p>
              <a:r>
                <a:rPr lang="en-US" sz="1400"/>
                <a:t>PC</a:t>
              </a:r>
            </a:p>
          </p:txBody>
        </p:sp>
        <p:graphicFrame>
          <p:nvGraphicFramePr>
            <p:cNvPr id="819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3109" name="Clip" r:id="rId5" imgW="676440" imgH="485640" progId="MS_ClipArt_Gallery.2">
                    <p:embed/>
                  </p:oleObj>
                </mc:Choice>
                <mc:Fallback>
                  <p:oleObj name="Clip" r:id="rId5" imgW="676440" imgH="485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Text Box 40"/>
            <p:cNvSpPr txBox="1">
              <a:spLocks noChangeArrowheads="1"/>
            </p:cNvSpPr>
            <p:nvPr/>
          </p:nvSpPr>
          <p:spPr bwMode="auto">
            <a:xfrm>
              <a:off x="1001713" y="1641475"/>
              <a:ext cx="666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p>
            <a:p>
              <a:r>
                <a:rPr lang="en-US" sz="1400"/>
                <a:t>phone</a:t>
              </a:r>
            </a:p>
          </p:txBody>
        </p:sp>
        <p:sp>
          <p:nvSpPr>
            <p:cNvPr id="8204" name="Line 41"/>
            <p:cNvSpPr>
              <a:spLocks noChangeShapeType="1"/>
            </p:cNvSpPr>
            <p:nvPr/>
          </p:nvSpPr>
          <p:spPr bwMode="auto">
            <a:xfrm>
              <a:off x="1568450" y="2479675"/>
              <a:ext cx="885825" cy="525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5" name="Line 42"/>
            <p:cNvSpPr>
              <a:spLocks noChangeShapeType="1"/>
            </p:cNvSpPr>
            <p:nvPr/>
          </p:nvSpPr>
          <p:spPr bwMode="auto">
            <a:xfrm flipV="1">
              <a:off x="1233488" y="3227388"/>
              <a:ext cx="5111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6"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207" name="Line 48"/>
            <p:cNvSpPr>
              <a:spLocks noChangeShapeType="1"/>
            </p:cNvSpPr>
            <p:nvPr/>
          </p:nvSpPr>
          <p:spPr bwMode="auto">
            <a:xfrm>
              <a:off x="2438400" y="3089275"/>
              <a:ext cx="1247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8"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9" name="Text Box 53"/>
            <p:cNvSpPr txBox="1">
              <a:spLocks noChangeArrowheads="1"/>
            </p:cNvSpPr>
            <p:nvPr/>
          </p:nvSpPr>
          <p:spPr bwMode="auto">
            <a:xfrm>
              <a:off x="5062538" y="1350963"/>
              <a:ext cx="915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Internet</a:t>
              </a:r>
            </a:p>
          </p:txBody>
        </p:sp>
        <p:grpSp>
          <p:nvGrpSpPr>
            <p:cNvPr id="8210" name="Group 54"/>
            <p:cNvGrpSpPr>
              <a:grpSpLocks/>
            </p:cNvGrpSpPr>
            <p:nvPr/>
          </p:nvGrpSpPr>
          <p:grpSpPr bwMode="auto">
            <a:xfrm>
              <a:off x="4144963" y="2365375"/>
              <a:ext cx="473075" cy="244475"/>
              <a:chOff x="533" y="321"/>
              <a:chExt cx="359" cy="180"/>
            </a:xfrm>
          </p:grpSpPr>
          <p:grpSp>
            <p:nvGrpSpPr>
              <p:cNvPr id="8221" name="Group 55"/>
              <p:cNvGrpSpPr>
                <a:grpSpLocks/>
              </p:cNvGrpSpPr>
              <p:nvPr/>
            </p:nvGrpSpPr>
            <p:grpSpPr bwMode="auto">
              <a:xfrm>
                <a:off x="533" y="321"/>
                <a:ext cx="359" cy="180"/>
                <a:chOff x="1009" y="655"/>
                <a:chExt cx="359" cy="180"/>
              </a:xfrm>
            </p:grpSpPr>
            <p:sp>
              <p:nvSpPr>
                <p:cNvPr id="8223"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224" name="Line 57"/>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5" name="Line 58"/>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6" name="Rectangle 59"/>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8227"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228" name="Group 61"/>
                <p:cNvGrpSpPr>
                  <a:grpSpLocks/>
                </p:cNvGrpSpPr>
                <p:nvPr/>
              </p:nvGrpSpPr>
              <p:grpSpPr bwMode="auto">
                <a:xfrm>
                  <a:off x="1095" y="681"/>
                  <a:ext cx="176" cy="68"/>
                  <a:chOff x="2848" y="848"/>
                  <a:chExt cx="140" cy="98"/>
                </a:xfrm>
              </p:grpSpPr>
              <p:sp>
                <p:nvSpPr>
                  <p:cNvPr id="8233" name="Line 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4" name="Line 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5" name="Line 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29" name="Group 65"/>
                <p:cNvGrpSpPr>
                  <a:grpSpLocks/>
                </p:cNvGrpSpPr>
                <p:nvPr/>
              </p:nvGrpSpPr>
              <p:grpSpPr bwMode="auto">
                <a:xfrm flipV="1">
                  <a:off x="1095" y="680"/>
                  <a:ext cx="176" cy="68"/>
                  <a:chOff x="2848" y="848"/>
                  <a:chExt cx="140" cy="98"/>
                </a:xfrm>
              </p:grpSpPr>
              <p:sp>
                <p:nvSpPr>
                  <p:cNvPr id="8230" name="Line 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1" name="Line 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2" name="Line 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222" name="Line 69"/>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11" name="Line 70"/>
            <p:cNvSpPr>
              <a:spLocks noChangeShapeType="1"/>
            </p:cNvSpPr>
            <p:nvPr/>
          </p:nvSpPr>
          <p:spPr bwMode="auto">
            <a:xfrm flipV="1">
              <a:off x="3989388" y="2563813"/>
              <a:ext cx="392112"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2" name="Line 71"/>
            <p:cNvSpPr>
              <a:spLocks noChangeShapeType="1"/>
            </p:cNvSpPr>
            <p:nvPr/>
          </p:nvSpPr>
          <p:spPr bwMode="auto">
            <a:xfrm>
              <a:off x="3976688" y="3200400"/>
              <a:ext cx="484187"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3" name="Text Box 72"/>
            <p:cNvSpPr txBox="1">
              <a:spLocks noChangeArrowheads="1"/>
            </p:cNvSpPr>
            <p:nvPr/>
          </p:nvSpPr>
          <p:spPr bwMode="auto">
            <a:xfrm>
              <a:off x="3425825" y="2493963"/>
              <a:ext cx="730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DSLAM</a:t>
              </a:r>
            </a:p>
          </p:txBody>
        </p:sp>
        <p:sp>
          <p:nvSpPr>
            <p:cNvPr id="8214"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8215" name="Text Box 74"/>
            <p:cNvSpPr txBox="1">
              <a:spLocks noChangeArrowheads="1"/>
            </p:cNvSpPr>
            <p:nvPr/>
          </p:nvSpPr>
          <p:spPr bwMode="auto">
            <a:xfrm>
              <a:off x="2416175" y="1316038"/>
              <a:ext cx="2044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Existing phone line:</a:t>
              </a:r>
              <a:br>
                <a:rPr lang="en-US" sz="1200"/>
              </a:br>
              <a:r>
                <a:rPr lang="en-US" sz="1200"/>
                <a:t>0-4KHz phone; 4-50KHz upstream data; 50KHz-1MHz downstream data</a:t>
              </a:r>
            </a:p>
          </p:txBody>
        </p:sp>
        <p:sp>
          <p:nvSpPr>
            <p:cNvPr id="8216"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17" name="Line 77"/>
            <p:cNvSpPr>
              <a:spLocks noChangeShapeType="1"/>
            </p:cNvSpPr>
            <p:nvPr/>
          </p:nvSpPr>
          <p:spPr bwMode="auto">
            <a:xfrm>
              <a:off x="2008188" y="3089275"/>
              <a:ext cx="292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8" name="Text Box 78"/>
            <p:cNvSpPr txBox="1">
              <a:spLocks noChangeArrowheads="1"/>
            </p:cNvSpPr>
            <p:nvPr/>
          </p:nvSpPr>
          <p:spPr bwMode="auto">
            <a:xfrm>
              <a:off x="2000250" y="3157538"/>
              <a:ext cx="99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splitter</a:t>
              </a:r>
            </a:p>
          </p:txBody>
        </p:sp>
        <p:sp>
          <p:nvSpPr>
            <p:cNvPr id="8219"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20" name="Text Box 81"/>
            <p:cNvSpPr txBox="1">
              <a:spLocks noChangeArrowheads="1"/>
            </p:cNvSpPr>
            <p:nvPr/>
          </p:nvSpPr>
          <p:spPr bwMode="auto">
            <a:xfrm>
              <a:off x="3316288" y="3638550"/>
              <a:ext cx="776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central</a:t>
              </a:r>
            </a:p>
            <a:p>
              <a:r>
                <a:rPr lang="en-US" sz="1400"/>
                <a:t>office</a:t>
              </a:r>
            </a:p>
          </p:txBody>
        </p:sp>
      </p:grpSp>
      <p:sp>
        <p:nvSpPr>
          <p:cNvPr id="8197" name="Title 50"/>
          <p:cNvSpPr>
            <a:spLocks noGrp="1"/>
          </p:cNvSpPr>
          <p:nvPr>
            <p:ph type="title"/>
          </p:nvPr>
        </p:nvSpPr>
        <p:spPr>
          <a:xfrm>
            <a:off x="179512" y="0"/>
            <a:ext cx="8623300" cy="1143000"/>
          </a:xfrm>
        </p:spPr>
        <p:txBody>
          <a:bodyPr/>
          <a:lstStyle/>
          <a:p>
            <a:r>
              <a:rPr lang="en-US" dirty="0" smtClean="0"/>
              <a:t>Digital Subscriber Line (ADSL)</a:t>
            </a:r>
          </a:p>
        </p:txBody>
      </p:sp>
      <p:sp>
        <p:nvSpPr>
          <p:cNvPr id="8198" name="Rectangle 52"/>
          <p:cNvSpPr>
            <a:spLocks noChangeArrowheads="1"/>
          </p:cNvSpPr>
          <p:nvPr/>
        </p:nvSpPr>
        <p:spPr bwMode="auto">
          <a:xfrm>
            <a:off x="-36512" y="4149080"/>
            <a:ext cx="86931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chemeClr val="accent2"/>
              </a:buClr>
              <a:buSzPct val="85000"/>
            </a:pPr>
            <a:endParaRPr lang="en-US" dirty="0">
              <a:solidFill>
                <a:srgbClr val="FF0000"/>
              </a:solidFill>
              <a:latin typeface="Comic Sans MS" pitchFamily="66" charset="0"/>
            </a:endParaRPr>
          </a:p>
          <a:p>
            <a:pPr marL="800100" lvl="1" indent="-342900" algn="l">
              <a:spcBef>
                <a:spcPct val="20000"/>
              </a:spcBef>
              <a:buSzPct val="75000"/>
              <a:buFont typeface="Arial" pitchFamily="34" charset="0"/>
              <a:buChar char="•"/>
            </a:pPr>
            <a:r>
              <a:rPr lang="en-US" dirty="0"/>
              <a:t>U</a:t>
            </a:r>
            <a:r>
              <a:rPr lang="en-US" dirty="0" smtClean="0">
                <a:latin typeface="Comic Sans MS" pitchFamily="66" charset="0"/>
              </a:rPr>
              <a:t>ses </a:t>
            </a:r>
            <a:r>
              <a:rPr lang="en-US" dirty="0">
                <a:latin typeface="Comic Sans MS" pitchFamily="66" charset="0"/>
              </a:rPr>
              <a:t>existing telephone </a:t>
            </a:r>
            <a:r>
              <a:rPr lang="en-US" dirty="0" smtClean="0">
                <a:latin typeface="Comic Sans MS" pitchFamily="66" charset="0"/>
              </a:rPr>
              <a:t>infrastructure.</a:t>
            </a:r>
            <a:endParaRPr lang="en-US" dirty="0">
              <a:latin typeface="Comic Sans MS" pitchFamily="66" charset="0"/>
            </a:endParaRPr>
          </a:p>
          <a:p>
            <a:pPr marL="800100" lvl="1" indent="-342900" algn="l">
              <a:spcBef>
                <a:spcPct val="20000"/>
              </a:spcBef>
              <a:buSzPct val="75000"/>
              <a:buFont typeface="Arial" pitchFamily="34" charset="0"/>
              <a:buChar char="•"/>
            </a:pPr>
            <a:r>
              <a:rPr lang="en-US" dirty="0">
                <a:latin typeface="Comic Sans MS" pitchFamily="66" charset="0"/>
              </a:rPr>
              <a:t>up to 1 Mbps upstream (today typically &lt; 256 kbps)</a:t>
            </a:r>
          </a:p>
          <a:p>
            <a:pPr marL="800100" lvl="1" indent="-342900" algn="l">
              <a:spcBef>
                <a:spcPct val="20000"/>
              </a:spcBef>
              <a:buSzPct val="75000"/>
              <a:buFont typeface="Arial" pitchFamily="34" charset="0"/>
              <a:buChar char="•"/>
            </a:pPr>
            <a:r>
              <a:rPr lang="en-US" dirty="0">
                <a:latin typeface="Comic Sans MS" pitchFamily="66" charset="0"/>
              </a:rPr>
              <a:t>up to 8 Mbps downstream (today typically &lt; 1 Mbps)</a:t>
            </a:r>
          </a:p>
          <a:p>
            <a:pPr marL="800100" lvl="1" indent="-342900" algn="l">
              <a:spcBef>
                <a:spcPct val="20000"/>
              </a:spcBef>
              <a:buSzPct val="75000"/>
              <a:buFont typeface="Arial" pitchFamily="34" charset="0"/>
              <a:buChar char="•"/>
            </a:pPr>
            <a:r>
              <a:rPr lang="en-US" dirty="0">
                <a:latin typeface="Comic Sans MS" pitchFamily="66" charset="0"/>
              </a:rPr>
              <a:t>dedicated physical line to telephone central office</a:t>
            </a:r>
            <a:endParaRPr lang="en-US" sz="2000" dirty="0">
              <a:solidFill>
                <a:schemeClr val="accent2"/>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21</a:t>
            </a:fld>
            <a:endParaRPr lang="en-US" dirty="0">
              <a:latin typeface="Comic Sans MS" pitchFamily="66" charset="0"/>
            </a:endParaRPr>
          </a:p>
        </p:txBody>
      </p:sp>
      <p:sp>
        <p:nvSpPr>
          <p:cNvPr id="54" name="Rectangle 3"/>
          <p:cNvSpPr txBox="1">
            <a:spLocks noChangeArrowheads="1"/>
          </p:cNvSpPr>
          <p:nvPr/>
        </p:nvSpPr>
        <p:spPr>
          <a:xfrm>
            <a:off x="6273328" y="2492657"/>
            <a:ext cx="2870671" cy="482541"/>
          </a:xfrm>
          <a:prstGeom prst="rect">
            <a:avLst/>
          </a:prstGeom>
        </p:spPr>
        <p:txBody>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buNone/>
            </a:pPr>
            <a:r>
              <a:rPr lang="en-US" sz="2400" dirty="0" smtClean="0">
                <a:solidFill>
                  <a:srgbClr val="800000"/>
                </a:solidFill>
              </a:rPr>
              <a:t>Asymmetric DSL</a:t>
            </a:r>
            <a:endParaRPr lang="en-US" sz="2000" dirty="0" smtClean="0">
              <a:solidFill>
                <a:srgbClr val="800000"/>
              </a:solidFill>
            </a:endParaRPr>
          </a:p>
        </p:txBody>
      </p:sp>
      <p:cxnSp>
        <p:nvCxnSpPr>
          <p:cNvPr id="5" name="Straight Arrow Connector 4"/>
          <p:cNvCxnSpPr>
            <a:stCxn id="54" idx="1"/>
            <a:endCxn id="8215" idx="3"/>
          </p:cNvCxnSpPr>
          <p:nvPr/>
        </p:nvCxnSpPr>
        <p:spPr bwMode="auto">
          <a:xfrm flipH="1" flipV="1">
            <a:off x="4687415" y="1800449"/>
            <a:ext cx="1585913" cy="933479"/>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40097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of xDSL Alternatives </a:t>
            </a:r>
            <a:endParaRPr lang="en-US" sz="4000" dirty="0"/>
          </a:p>
        </p:txBody>
      </p:sp>
      <p:graphicFrame>
        <p:nvGraphicFramePr>
          <p:cNvPr id="94210" name="Object 2"/>
          <p:cNvGraphicFramePr>
            <a:graphicFrameLocks noChangeAspect="1"/>
          </p:cNvGraphicFramePr>
          <p:nvPr>
            <p:extLst>
              <p:ext uri="{D42A27DB-BD31-4B8C-83A1-F6EECF244321}">
                <p14:modId xmlns:p14="http://schemas.microsoft.com/office/powerpoint/2010/main" val="1654663932"/>
              </p:ext>
            </p:extLst>
          </p:nvPr>
        </p:nvGraphicFramePr>
        <p:xfrm>
          <a:off x="179512" y="1268760"/>
          <a:ext cx="8748464" cy="4447136"/>
        </p:xfrm>
        <a:graphic>
          <a:graphicData uri="http://schemas.openxmlformats.org/presentationml/2006/ole">
            <mc:AlternateContent xmlns:mc="http://schemas.openxmlformats.org/markup-compatibility/2006">
              <mc:Choice xmlns:v="urn:schemas-microsoft-com:vml" Requires="v">
                <p:oleObj spid="_x0000_s8197" name="Document" r:id="rId4" imgW="6096000" imgH="3251200" progId="Word.Document.12">
                  <p:embed/>
                </p:oleObj>
              </mc:Choice>
              <mc:Fallback>
                <p:oleObj name="Document" r:id="rId4" imgW="6096000" imgH="3251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68760"/>
                        <a:ext cx="8748464" cy="4447136"/>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07166"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Oval 4"/>
          <p:cNvSpPr/>
          <p:nvPr/>
        </p:nvSpPr>
        <p:spPr bwMode="auto">
          <a:xfrm>
            <a:off x="7164288" y="1196752"/>
            <a:ext cx="1778496" cy="1656184"/>
          </a:xfrm>
          <a:prstGeom prst="ellipse">
            <a:avLst/>
          </a:prstGeom>
          <a:no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9"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7005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VDSL</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pic>
        <p:nvPicPr>
          <p:cNvPr id="32770" name="Picture 2" descr="C:\Users\rek\Desktop\adsl_vdsl_basics_files\241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192887"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5309827" y="1700808"/>
            <a:ext cx="1854461" cy="57606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rPr>
              <a:t>1.4 Km</a:t>
            </a:r>
            <a:endParaRPr lang="en-US" sz="1600" b="1" dirty="0">
              <a:solidFill>
                <a:srgbClr val="8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dirty="0" smtClean="0">
                <a:ln>
                  <a:noFill/>
                </a:ln>
                <a:solidFill>
                  <a:srgbClr val="800000"/>
                </a:solidFill>
                <a:effectLst/>
              </a:rPr>
              <a:t>twisted pair limit</a:t>
            </a:r>
            <a:endParaRPr kumimoji="0" lang="en-US" sz="1600" b="1" i="0" u="none" strike="noStrike" cap="none" normalizeH="0" baseline="0" dirty="0" smtClean="0">
              <a:ln>
                <a:noFill/>
              </a:ln>
              <a:solidFill>
                <a:srgbClr val="800000"/>
              </a:solidFill>
              <a:effectLst/>
            </a:endParaRPr>
          </a:p>
        </p:txBody>
      </p:sp>
      <p:cxnSp>
        <p:nvCxnSpPr>
          <p:cNvPr id="9" name="Straight Arrow Connector 8"/>
          <p:cNvCxnSpPr>
            <a:stCxn id="7" idx="1"/>
          </p:cNvCxnSpPr>
          <p:nvPr/>
        </p:nvCxnSpPr>
        <p:spPr bwMode="auto">
          <a:xfrm flipH="1">
            <a:off x="4733763" y="1988840"/>
            <a:ext cx="576064" cy="1130986"/>
          </a:xfrm>
          <a:prstGeom prst="straightConnector1">
            <a:avLst/>
          </a:prstGeom>
          <a:noFill/>
          <a:ln w="25400" cap="flat" cmpd="sng" algn="ctr">
            <a:solidFill>
              <a:srgbClr val="800000"/>
            </a:solidFill>
            <a:prstDash val="solid"/>
            <a:round/>
            <a:headEnd type="none" w="med" len="med"/>
            <a:tailEnd type="arrow"/>
          </a:ln>
          <a:effectLst/>
        </p:spPr>
      </p:cxnSp>
      <p:sp>
        <p:nvSpPr>
          <p:cNvPr id="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62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53280" y="-27384"/>
            <a:ext cx="8839200" cy="1143000"/>
          </a:xfrm>
        </p:spPr>
        <p:txBody>
          <a:bodyPr/>
          <a:lstStyle/>
          <a:p>
            <a:r>
              <a:rPr lang="en-US" sz="4000" dirty="0" smtClean="0"/>
              <a:t>Residential Access: Cable </a:t>
            </a:r>
            <a:r>
              <a:rPr lang="en-US" sz="4000" dirty="0"/>
              <a:t>M</a:t>
            </a:r>
            <a:r>
              <a:rPr lang="en-US" sz="4000" dirty="0" smtClean="0"/>
              <a:t>odems</a:t>
            </a:r>
          </a:p>
        </p:txBody>
      </p:sp>
      <p:sp>
        <p:nvSpPr>
          <p:cNvPr id="52229" name="Rectangle 3"/>
          <p:cNvSpPr>
            <a:spLocks noGrp="1" noChangeArrowheads="1"/>
          </p:cNvSpPr>
          <p:nvPr>
            <p:ph type="body" sz="half" idx="1"/>
          </p:nvPr>
        </p:nvSpPr>
        <p:spPr>
          <a:xfrm>
            <a:off x="533400" y="1340768"/>
            <a:ext cx="8287072" cy="4824536"/>
          </a:xfrm>
        </p:spPr>
        <p:txBody>
          <a:bodyPr/>
          <a:lstStyle/>
          <a:p>
            <a:r>
              <a:rPr lang="en-US" dirty="0" smtClean="0"/>
              <a:t>Does not use telephone infrastructure</a:t>
            </a:r>
          </a:p>
          <a:p>
            <a:pPr lvl="1"/>
            <a:r>
              <a:rPr lang="en-US" sz="2800" dirty="0" smtClean="0"/>
              <a:t>Instead uses cable TV infrastructure.</a:t>
            </a:r>
          </a:p>
          <a:p>
            <a:r>
              <a:rPr lang="en-US" dirty="0" smtClean="0">
                <a:solidFill>
                  <a:srgbClr val="800000"/>
                </a:solidFill>
              </a:rPr>
              <a:t>HFC: hybrid fiber coax</a:t>
            </a:r>
          </a:p>
          <a:p>
            <a:pPr lvl="1"/>
            <a:r>
              <a:rPr lang="en-US" sz="2800" dirty="0" smtClean="0"/>
              <a:t>asymmetric: up to 40Mbps downstream, 6 Mbps upstream</a:t>
            </a:r>
          </a:p>
          <a:p>
            <a:r>
              <a:rPr lang="en-US" dirty="0" smtClean="0">
                <a:solidFill>
                  <a:srgbClr val="800000"/>
                </a:solidFill>
              </a:rPr>
              <a:t>network</a:t>
            </a:r>
            <a:r>
              <a:rPr lang="en-US" dirty="0" smtClean="0"/>
              <a:t> of cable and fiber attaches homes to ISP router:</a:t>
            </a:r>
          </a:p>
          <a:p>
            <a:pPr lvl="1"/>
            <a:r>
              <a:rPr lang="en-US" sz="2800" dirty="0" smtClean="0"/>
              <a:t>homes </a:t>
            </a:r>
            <a:r>
              <a:rPr lang="en-US" sz="2800" dirty="0" smtClean="0">
                <a:solidFill>
                  <a:srgbClr val="800000"/>
                </a:solidFill>
              </a:rPr>
              <a:t>share access </a:t>
            </a:r>
            <a:r>
              <a:rPr lang="en-US" sz="2800" dirty="0" smtClean="0"/>
              <a:t>to router </a:t>
            </a:r>
          </a:p>
          <a:p>
            <a:pPr lvl="1"/>
            <a:r>
              <a:rPr lang="en-US" sz="2800" dirty="0" smtClean="0"/>
              <a:t>unlike DSL, which has </a:t>
            </a:r>
            <a:r>
              <a:rPr lang="en-US" sz="2800" dirty="0" smtClean="0">
                <a:solidFill>
                  <a:srgbClr val="800000"/>
                </a:solidFill>
              </a:rPr>
              <a:t>dedicated access.</a:t>
            </a:r>
          </a:p>
          <a:p>
            <a:pPr lvl="1">
              <a:buFont typeface="Wingdings" pitchFamily="2" charset="2"/>
              <a:buNone/>
            </a:pPr>
            <a:endParaRPr lang="en-US" sz="2800"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24</a:t>
            </a:fld>
            <a:endParaRPr lang="en-US" dirty="0">
              <a:latin typeface="Comic Sans MS" pitchFamily="66" charset="0"/>
            </a:endParaRPr>
          </a:p>
        </p:txBody>
      </p:sp>
    </p:spTree>
    <p:extLst>
      <p:ext uri="{BB962C8B-B14F-4D97-AF65-F5344CB8AC3E}">
        <p14:creationId xmlns:p14="http://schemas.microsoft.com/office/powerpoint/2010/main" val="2914575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179512" y="-27384"/>
            <a:ext cx="8784976" cy="1143000"/>
          </a:xfrm>
        </p:spPr>
        <p:txBody>
          <a:bodyPr/>
          <a:lstStyle/>
          <a:p>
            <a:r>
              <a:rPr lang="en-US" sz="4000" dirty="0" smtClean="0"/>
              <a:t>Residential Access: Cable Modems</a:t>
            </a:r>
          </a:p>
        </p:txBody>
      </p:sp>
      <p:pic>
        <p:nvPicPr>
          <p:cNvPr id="53253" name="Picture 3" descr="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132235"/>
            <a:ext cx="64658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4"/>
          <p:cNvSpPr txBox="1">
            <a:spLocks noChangeArrowheads="1"/>
          </p:cNvSpPr>
          <p:nvPr/>
        </p:nvSpPr>
        <p:spPr bwMode="auto">
          <a:xfrm>
            <a:off x="622300" y="5949280"/>
            <a:ext cx="4502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latin typeface="Arial" charset="0"/>
              </a:rPr>
              <a:t>Diagram: http://www.cabledatacomnews.com/cmic/diagram.html</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25</a:t>
            </a:fld>
            <a:endParaRPr lang="en-US" dirty="0">
              <a:latin typeface="Comic Sans MS" pitchFamily="66" charset="0"/>
            </a:endParaRPr>
          </a:p>
        </p:txBody>
      </p:sp>
    </p:spTree>
    <p:extLst>
      <p:ext uri="{BB962C8B-B14F-4D97-AF65-F5344CB8AC3E}">
        <p14:creationId xmlns:p14="http://schemas.microsoft.com/office/powerpoint/2010/main" val="3124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35496" y="-99392"/>
            <a:ext cx="8996362" cy="1143000"/>
          </a:xfrm>
        </p:spPr>
        <p:txBody>
          <a:bodyPr/>
          <a:lstStyle/>
          <a:p>
            <a:r>
              <a:rPr lang="en-US" sz="3600" dirty="0" smtClean="0"/>
              <a:t>Cable Network Architecture: Overview</a:t>
            </a:r>
          </a:p>
        </p:txBody>
      </p:sp>
      <p:pic>
        <p:nvPicPr>
          <p:cNvPr id="54277"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0"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5"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6"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7"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8"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9"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90"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4"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Typically 500 to 5,000 homes</a:t>
            </a:r>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26</a:t>
            </a:fld>
            <a:endParaRPr lang="en-US" dirty="0">
              <a:latin typeface="Comic Sans MS" pitchFamily="66" charset="0"/>
            </a:endParaRPr>
          </a:p>
        </p:txBody>
      </p:sp>
    </p:spTree>
    <p:extLst>
      <p:ext uri="{BB962C8B-B14F-4D97-AF65-F5344CB8AC3E}">
        <p14:creationId xmlns:p14="http://schemas.microsoft.com/office/powerpoint/2010/main" val="34931562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4"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9"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0"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1"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2"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3"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4"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55324"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 y="1126"/>
                <a:ext cx="46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9" name="Picture 45" descr="pedge_6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 y="1150"/>
                <a:ext cx="46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0" name="Picture 46" descr="pedge_6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 y="1822"/>
                <a:ext cx="46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server(s)</a:t>
                </a:r>
              </a:p>
            </p:txBody>
          </p:sp>
        </p:grpSp>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27</a:t>
            </a:fld>
            <a:endParaRPr lang="en-US" dirty="0">
              <a:latin typeface="Comic Sans MS" pitchFamily="66" charset="0"/>
            </a:endParaRPr>
          </a:p>
        </p:txBody>
      </p:sp>
      <p:sp>
        <p:nvSpPr>
          <p:cNvPr id="52" name="Rectangle 2"/>
          <p:cNvSpPr>
            <a:spLocks noGrp="1" noChangeArrowheads="1"/>
          </p:cNvSpPr>
          <p:nvPr>
            <p:ph type="title"/>
          </p:nvPr>
        </p:nvSpPr>
        <p:spPr>
          <a:xfrm>
            <a:off x="0" y="115888"/>
            <a:ext cx="9396536" cy="792162"/>
          </a:xfrm>
        </p:spPr>
        <p:txBody>
          <a:bodyPr/>
          <a:lstStyle/>
          <a:p>
            <a:r>
              <a:rPr lang="en-US" sz="3600" dirty="0" smtClean="0"/>
              <a:t>Cable Network Architecture: Overview</a:t>
            </a:r>
          </a:p>
        </p:txBody>
      </p:sp>
    </p:spTree>
    <p:extLst>
      <p:ext uri="{BB962C8B-B14F-4D97-AF65-F5344CB8AC3E}">
        <p14:creationId xmlns:p14="http://schemas.microsoft.com/office/powerpoint/2010/main" val="30411660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8"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3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2"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 y="1044"/>
              <a:ext cx="2955"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mn-lt"/>
                <a:cs typeface="Consolas" pitchFamily="49" charset="0"/>
              </a:rPr>
              <a:pPr>
                <a:defRPr/>
              </a:pPr>
              <a:t>28</a:t>
            </a:fld>
            <a:endParaRPr lang="en-US" dirty="0">
              <a:latin typeface="+mn-lt"/>
              <a:cs typeface="Consolas" pitchFamily="49" charset="0"/>
            </a:endParaRPr>
          </a:p>
        </p:txBody>
      </p:sp>
      <p:sp>
        <p:nvSpPr>
          <p:cNvPr id="44" name="Rectangle 2"/>
          <p:cNvSpPr>
            <a:spLocks noGrp="1" noChangeArrowheads="1"/>
          </p:cNvSpPr>
          <p:nvPr>
            <p:ph type="title"/>
          </p:nvPr>
        </p:nvSpPr>
        <p:spPr>
          <a:xfrm>
            <a:off x="179388" y="115888"/>
            <a:ext cx="8964612" cy="792162"/>
          </a:xfrm>
        </p:spPr>
        <p:txBody>
          <a:bodyPr/>
          <a:lstStyle/>
          <a:p>
            <a:r>
              <a:rPr lang="en-US" sz="3600" dirty="0" smtClean="0"/>
              <a:t>Cable Network Architecture: Overview</a:t>
            </a:r>
          </a:p>
        </p:txBody>
      </p:sp>
    </p:spTree>
    <p:extLst>
      <p:ext uri="{BB962C8B-B14F-4D97-AF65-F5344CB8AC3E}">
        <p14:creationId xmlns:p14="http://schemas.microsoft.com/office/powerpoint/2010/main" val="279042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0" y="-18256"/>
            <a:ext cx="9144000" cy="1143000"/>
          </a:xfrm>
        </p:spPr>
        <p:txBody>
          <a:bodyPr/>
          <a:lstStyle/>
          <a:p>
            <a:r>
              <a:rPr lang="en-US" sz="3600" dirty="0" smtClean="0"/>
              <a:t>Cable Network Architecture: Overview</a:t>
            </a:r>
          </a:p>
        </p:txBody>
      </p:sp>
      <p:pic>
        <p:nvPicPr>
          <p:cNvPr id="57349"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7"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58"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59"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60"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61"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62"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6"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57373"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72" name="Text Box 80"/>
          <p:cNvSpPr txBox="1">
            <a:spLocks noChangeArrowheads="1"/>
          </p:cNvSpPr>
          <p:nvPr/>
        </p:nvSpPr>
        <p:spPr bwMode="auto">
          <a:xfrm>
            <a:off x="2624335" y="1527175"/>
            <a:ext cx="86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latin typeface="Comic Sans MS" pitchFamily="66" charset="0"/>
              </a:rPr>
              <a:t>FDM</a:t>
            </a:r>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anose="030F0702030302020204" pitchFamily="66" charset="0"/>
              </a:rPr>
              <a:pPr>
                <a:defRPr/>
              </a:pPr>
              <a:t>29</a:t>
            </a:fld>
            <a:endParaRPr lang="en-US" dirty="0">
              <a:latin typeface="Comic Sans MS" panose="030F0702030302020204" pitchFamily="66" charset="0"/>
            </a:endParaRPr>
          </a:p>
        </p:txBody>
      </p:sp>
    </p:spTree>
    <p:extLst>
      <p:ext uri="{BB962C8B-B14F-4D97-AF65-F5344CB8AC3E}">
        <p14:creationId xmlns:p14="http://schemas.microsoft.com/office/powerpoint/2010/main" val="3110885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364704"/>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changes its voltage).</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changes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687183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1024668"/>
            <a:ext cx="8073527" cy="52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pPr>
              <a:defRPr/>
            </a:pPr>
            <a:fld id="{89CE651F-B56D-48D2-A702-1FFE07FC73E1}" type="slidenum">
              <a:rPr lang="en-US" smtClean="0">
                <a:latin typeface="Comic Sans MS" panose="030F0702030302020204" pitchFamily="66" charset="0"/>
              </a:rPr>
              <a:pPr>
                <a:defRPr/>
              </a:pPr>
              <a:t>30</a:t>
            </a:fld>
            <a:endParaRPr lang="en-US" dirty="0">
              <a:latin typeface="Comic Sans MS" panose="030F0702030302020204" pitchFamily="66" charset="0"/>
            </a:endParaRPr>
          </a:p>
        </p:txBody>
      </p:sp>
      <p:sp>
        <p:nvSpPr>
          <p:cNvPr id="7" name="Title 1"/>
          <p:cNvSpPr>
            <a:spLocks noGrp="1"/>
          </p:cNvSpPr>
          <p:nvPr>
            <p:ph type="title"/>
          </p:nvPr>
        </p:nvSpPr>
        <p:spPr/>
        <p:txBody>
          <a:bodyPr/>
          <a:lstStyle/>
          <a:p>
            <a:r>
              <a:rPr lang="en-US" sz="3200" dirty="0" smtClean="0"/>
              <a:t>DOCSIS (Data-Over-Cable</a:t>
            </a:r>
            <a:br>
              <a:rPr lang="en-US" sz="3200" dirty="0" smtClean="0"/>
            </a:br>
            <a:r>
              <a:rPr lang="en-US" sz="3200" dirty="0" smtClean="0"/>
              <a:t>Service Interface Specification)</a:t>
            </a:r>
            <a:endParaRPr lang="en-US" sz="3200" dirty="0"/>
          </a:p>
        </p:txBody>
      </p:sp>
      <p:sp>
        <p:nvSpPr>
          <p:cNvPr id="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5574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4"/>
          <p:cNvSpPr>
            <a:spLocks noChangeArrowheads="1"/>
          </p:cNvSpPr>
          <p:nvPr/>
        </p:nvSpPr>
        <p:spPr bwMode="auto">
          <a:xfrm>
            <a:off x="1184275" y="2614613"/>
            <a:ext cx="955675" cy="70008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0">
              <a:solidFill>
                <a:srgbClr val="000000"/>
              </a:solidFill>
              <a:latin typeface="Times New Roman" pitchFamily="18" charset="0"/>
            </a:endParaRPr>
          </a:p>
        </p:txBody>
      </p:sp>
      <p:sp>
        <p:nvSpPr>
          <p:cNvPr id="115714" name="Text Box 45"/>
          <p:cNvSpPr txBox="1">
            <a:spLocks noChangeArrowheads="1"/>
          </p:cNvSpPr>
          <p:nvPr/>
        </p:nvSpPr>
        <p:spPr bwMode="auto">
          <a:xfrm>
            <a:off x="623888" y="2073275"/>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600" i="0">
                <a:solidFill>
                  <a:srgbClr val="000000"/>
                </a:solidFill>
                <a:latin typeface="Arial" pitchFamily="34" charset="0"/>
              </a:rPr>
              <a:t>cable headend</a:t>
            </a:r>
          </a:p>
        </p:txBody>
      </p:sp>
      <p:sp>
        <p:nvSpPr>
          <p:cNvPr id="22562" name="Text Box 126"/>
          <p:cNvSpPr txBox="1">
            <a:spLocks noChangeArrowheads="1"/>
          </p:cNvSpPr>
          <p:nvPr/>
        </p:nvSpPr>
        <p:spPr bwMode="auto">
          <a:xfrm>
            <a:off x="1049338" y="2584450"/>
            <a:ext cx="950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i="0" dirty="0" smtClean="0">
                <a:solidFill>
                  <a:srgbClr val="000000"/>
                </a:solidFill>
              </a:rPr>
              <a:t>CMTS</a:t>
            </a:r>
          </a:p>
        </p:txBody>
      </p:sp>
      <p:sp>
        <p:nvSpPr>
          <p:cNvPr id="22563" name="AutoShape 127"/>
          <p:cNvSpPr>
            <a:spLocks noChangeArrowheads="1"/>
          </p:cNvSpPr>
          <p:nvPr/>
        </p:nvSpPr>
        <p:spPr bwMode="auto">
          <a:xfrm>
            <a:off x="1089025" y="2351088"/>
            <a:ext cx="1206500" cy="261937"/>
          </a:xfrm>
          <a:prstGeom prst="triangle">
            <a:avLst>
              <a:gd name="adj" fmla="val 50000"/>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17" name="Group 128"/>
          <p:cNvGrpSpPr>
            <a:grpSpLocks/>
          </p:cNvGrpSpPr>
          <p:nvPr/>
        </p:nvGrpSpPr>
        <p:grpSpPr bwMode="auto">
          <a:xfrm>
            <a:off x="481013" y="3727450"/>
            <a:ext cx="2000250" cy="811213"/>
            <a:chOff x="3240" y="1830"/>
            <a:chExt cx="1372" cy="723"/>
          </a:xfrm>
        </p:grpSpPr>
        <p:sp>
          <p:nvSpPr>
            <p:cNvPr id="115848" name="Freeform 129"/>
            <p:cNvSpPr>
              <a:spLocks/>
            </p:cNvSpPr>
            <p:nvPr/>
          </p:nvSpPr>
          <p:spPr bwMode="auto">
            <a:xfrm>
              <a:off x="3240" y="1830"/>
              <a:ext cx="1372" cy="723"/>
            </a:xfrm>
            <a:custGeom>
              <a:avLst/>
              <a:gdLst>
                <a:gd name="T0" fmla="*/ 81326 w 765"/>
                <a:gd name="T1" fmla="*/ 591 h 459"/>
                <a:gd name="T2" fmla="*/ 55350 w 765"/>
                <a:gd name="T3" fmla="*/ 4166 h 459"/>
                <a:gd name="T4" fmla="*/ 18372 w 765"/>
                <a:gd name="T5" fmla="*/ 5984 h 459"/>
                <a:gd name="T6" fmla="*/ 2688 w 765"/>
                <a:gd name="T7" fmla="*/ 20046 h 459"/>
                <a:gd name="T8" fmla="*/ 34542 w 765"/>
                <a:gd name="T9" fmla="*/ 26482 h 459"/>
                <a:gd name="T10" fmla="*/ 66486 w 765"/>
                <a:gd name="T11" fmla="*/ 25439 h 459"/>
                <a:gd name="T12" fmla="*/ 112079 w 765"/>
                <a:gd name="T13" fmla="*/ 26482 h 459"/>
                <a:gd name="T14" fmla="*/ 133972 w 765"/>
                <a:gd name="T15" fmla="*/ 25900 h 459"/>
                <a:gd name="T16" fmla="*/ 144358 w 765"/>
                <a:gd name="T17" fmla="*/ 22207 h 459"/>
                <a:gd name="T18" fmla="*/ 143965 w 765"/>
                <a:gd name="T19" fmla="*/ 9426 h 459"/>
                <a:gd name="T20" fmla="*/ 127049 w 765"/>
                <a:gd name="T21" fmla="*/ 2045 h 459"/>
                <a:gd name="T22" fmla="*/ 81326 w 765"/>
                <a:gd name="T23" fmla="*/ 591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7" name="Line 130"/>
            <p:cNvSpPr>
              <a:spLocks noChangeShapeType="1"/>
            </p:cNvSpPr>
            <p:nvPr/>
          </p:nvSpPr>
          <p:spPr bwMode="auto">
            <a:xfrm flipV="1">
              <a:off x="3763" y="2054"/>
              <a:ext cx="108" cy="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8" name="Line 131"/>
            <p:cNvSpPr>
              <a:spLocks noChangeShapeType="1"/>
            </p:cNvSpPr>
            <p:nvPr/>
          </p:nvSpPr>
          <p:spPr bwMode="auto">
            <a:xfrm>
              <a:off x="3616" y="2204"/>
              <a:ext cx="0"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9" name="Line 132"/>
            <p:cNvSpPr>
              <a:spLocks noChangeShapeType="1"/>
            </p:cNvSpPr>
            <p:nvPr/>
          </p:nvSpPr>
          <p:spPr bwMode="auto">
            <a:xfrm flipV="1">
              <a:off x="3763" y="2114"/>
              <a:ext cx="226" cy="2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0" name="Line 133"/>
            <p:cNvSpPr>
              <a:spLocks noChangeShapeType="1"/>
            </p:cNvSpPr>
            <p:nvPr/>
          </p:nvSpPr>
          <p:spPr bwMode="auto">
            <a:xfrm>
              <a:off x="4076" y="2113"/>
              <a:ext cx="0" cy="1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1" name="Line 134"/>
            <p:cNvSpPr>
              <a:spLocks noChangeShapeType="1"/>
            </p:cNvSpPr>
            <p:nvPr/>
          </p:nvSpPr>
          <p:spPr bwMode="auto">
            <a:xfrm>
              <a:off x="3779" y="2380"/>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2" name="Line 135"/>
            <p:cNvSpPr>
              <a:spLocks noChangeShapeType="1"/>
            </p:cNvSpPr>
            <p:nvPr/>
          </p:nvSpPr>
          <p:spPr bwMode="auto">
            <a:xfrm>
              <a:off x="4255" y="2372"/>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nvGrpSpPr>
            <p:cNvPr id="115855" name="Group 136"/>
            <p:cNvGrpSpPr>
              <a:grpSpLocks/>
            </p:cNvGrpSpPr>
            <p:nvPr/>
          </p:nvGrpSpPr>
          <p:grpSpPr bwMode="auto">
            <a:xfrm>
              <a:off x="3860" y="1969"/>
              <a:ext cx="335" cy="148"/>
              <a:chOff x="4650" y="1129"/>
              <a:chExt cx="246" cy="95"/>
            </a:xfrm>
          </p:grpSpPr>
          <p:sp>
            <p:nvSpPr>
              <p:cNvPr id="11588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8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8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88" name="Group 140"/>
              <p:cNvGrpSpPr>
                <a:grpSpLocks/>
              </p:cNvGrpSpPr>
              <p:nvPr/>
            </p:nvGrpSpPr>
            <p:grpSpPr bwMode="auto">
              <a:xfrm>
                <a:off x="4699" y="1145"/>
                <a:ext cx="138" cy="29"/>
                <a:chOff x="2468" y="1332"/>
                <a:chExt cx="310" cy="60"/>
              </a:xfrm>
            </p:grpSpPr>
            <p:sp>
              <p:nvSpPr>
                <p:cNvPr id="115891"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92"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17" name="Line 143"/>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18" name="Line 144"/>
              <p:cNvSpPr>
                <a:spLocks noChangeShapeType="1"/>
              </p:cNvSpPr>
              <p:nvPr/>
            </p:nvSpPr>
            <p:spPr bwMode="auto">
              <a:xfrm>
                <a:off x="4894" y="1160"/>
                <a:ext cx="0" cy="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6" name="Group 145"/>
            <p:cNvGrpSpPr>
              <a:grpSpLocks/>
            </p:cNvGrpSpPr>
            <p:nvPr/>
          </p:nvGrpSpPr>
          <p:grpSpPr bwMode="auto">
            <a:xfrm>
              <a:off x="3922" y="2284"/>
              <a:ext cx="336" cy="154"/>
              <a:chOff x="4650" y="1129"/>
              <a:chExt cx="246" cy="95"/>
            </a:xfrm>
          </p:grpSpPr>
          <p:sp>
            <p:nvSpPr>
              <p:cNvPr id="115877"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78"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79"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80" name="Group 149"/>
              <p:cNvGrpSpPr>
                <a:grpSpLocks/>
              </p:cNvGrpSpPr>
              <p:nvPr/>
            </p:nvGrpSpPr>
            <p:grpSpPr bwMode="auto">
              <a:xfrm>
                <a:off x="4699" y="1145"/>
                <a:ext cx="138" cy="29"/>
                <a:chOff x="2468" y="1332"/>
                <a:chExt cx="310" cy="60"/>
              </a:xfrm>
            </p:grpSpPr>
            <p:sp>
              <p:nvSpPr>
                <p:cNvPr id="115883"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84"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9" name="Line 15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10" name="Line 153"/>
              <p:cNvSpPr>
                <a:spLocks noChangeShapeType="1"/>
              </p:cNvSpPr>
              <p:nvPr/>
            </p:nvSpPr>
            <p:spPr bwMode="auto">
              <a:xfrm>
                <a:off x="4894" y="1161"/>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7" name="Group 154"/>
            <p:cNvGrpSpPr>
              <a:grpSpLocks/>
            </p:cNvGrpSpPr>
            <p:nvPr/>
          </p:nvGrpSpPr>
          <p:grpSpPr bwMode="auto">
            <a:xfrm>
              <a:off x="3443" y="2054"/>
              <a:ext cx="335" cy="149"/>
              <a:chOff x="4650" y="1129"/>
              <a:chExt cx="246" cy="95"/>
            </a:xfrm>
          </p:grpSpPr>
          <p:sp>
            <p:nvSpPr>
              <p:cNvPr id="115869"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70"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71"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72" name="Group 158"/>
              <p:cNvGrpSpPr>
                <a:grpSpLocks/>
              </p:cNvGrpSpPr>
              <p:nvPr/>
            </p:nvGrpSpPr>
            <p:grpSpPr bwMode="auto">
              <a:xfrm>
                <a:off x="4699" y="1145"/>
                <a:ext cx="138" cy="29"/>
                <a:chOff x="2468" y="1332"/>
                <a:chExt cx="310" cy="60"/>
              </a:xfrm>
            </p:grpSpPr>
            <p:sp>
              <p:nvSpPr>
                <p:cNvPr id="115875"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76"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1" name="Line 161"/>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02" name="Line 162"/>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8" name="Group 163"/>
            <p:cNvGrpSpPr>
              <a:grpSpLocks/>
            </p:cNvGrpSpPr>
            <p:nvPr/>
          </p:nvGrpSpPr>
          <p:grpSpPr bwMode="auto">
            <a:xfrm>
              <a:off x="3452" y="2284"/>
              <a:ext cx="336" cy="148"/>
              <a:chOff x="4650" y="1129"/>
              <a:chExt cx="246" cy="95"/>
            </a:xfrm>
          </p:grpSpPr>
          <p:sp>
            <p:nvSpPr>
              <p:cNvPr id="11586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6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6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64" name="Group 167"/>
              <p:cNvGrpSpPr>
                <a:grpSpLocks/>
              </p:cNvGrpSpPr>
              <p:nvPr/>
            </p:nvGrpSpPr>
            <p:grpSpPr bwMode="auto">
              <a:xfrm>
                <a:off x="4699" y="1145"/>
                <a:ext cx="138" cy="29"/>
                <a:chOff x="2468" y="1332"/>
                <a:chExt cx="310" cy="60"/>
              </a:xfrm>
            </p:grpSpPr>
            <p:sp>
              <p:nvSpPr>
                <p:cNvPr id="115867"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68"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93" name="Line 170"/>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94" name="Line 171"/>
              <p:cNvSpPr>
                <a:spLocks noChangeShapeType="1"/>
              </p:cNvSpPr>
              <p:nvPr/>
            </p:nvSpPr>
            <p:spPr bwMode="auto">
              <a:xfrm>
                <a:off x="4893"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sp>
          <p:nvSpPr>
            <p:cNvPr id="22587" name="Line 172"/>
            <p:cNvSpPr>
              <a:spLocks noChangeShapeType="1"/>
            </p:cNvSpPr>
            <p:nvPr/>
          </p:nvSpPr>
          <p:spPr bwMode="auto">
            <a:xfrm>
              <a:off x="4423" y="2370"/>
              <a:ext cx="15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115860" name="Text Box 580"/>
            <p:cNvSpPr txBox="1">
              <a:spLocks noChangeArrowheads="1"/>
            </p:cNvSpPr>
            <p:nvPr/>
          </p:nvSpPr>
          <p:spPr bwMode="auto">
            <a:xfrm>
              <a:off x="4231" y="1988"/>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800" i="0">
                  <a:solidFill>
                    <a:srgbClr val="000000"/>
                  </a:solidFill>
                  <a:latin typeface="Arial" pitchFamily="34" charset="0"/>
                </a:rPr>
                <a:t>ISP</a:t>
              </a:r>
            </a:p>
          </p:txBody>
        </p:sp>
      </p:grpSp>
      <p:sp>
        <p:nvSpPr>
          <p:cNvPr id="115718" name="Freeform 174"/>
          <p:cNvSpPr>
            <a:spLocks/>
          </p:cNvSpPr>
          <p:nvPr/>
        </p:nvSpPr>
        <p:spPr bwMode="auto">
          <a:xfrm flipH="1">
            <a:off x="1563688" y="3040063"/>
            <a:ext cx="163512" cy="927100"/>
          </a:xfrm>
          <a:custGeom>
            <a:avLst/>
            <a:gdLst>
              <a:gd name="T0" fmla="*/ 0 w 130"/>
              <a:gd name="T1" fmla="*/ 0 h 584"/>
              <a:gd name="T2" fmla="*/ 2147483647 w 130"/>
              <a:gd name="T3" fmla="*/ 0 h 584"/>
              <a:gd name="T4" fmla="*/ 2147483647 w 130"/>
              <a:gd name="T5" fmla="*/ 2147483647 h 584"/>
              <a:gd name="T6" fmla="*/ 0 60000 65536"/>
              <a:gd name="T7" fmla="*/ 0 60000 65536"/>
              <a:gd name="T8" fmla="*/ 0 60000 65536"/>
            </a:gdLst>
            <a:ahLst/>
            <a:cxnLst>
              <a:cxn ang="T6">
                <a:pos x="T0" y="T1"/>
              </a:cxn>
              <a:cxn ang="T7">
                <a:pos x="T2" y="T3"/>
              </a:cxn>
              <a:cxn ang="T8">
                <a:pos x="T4" y="T5"/>
              </a:cxn>
            </a:cxnLst>
            <a:rect l="0" t="0" r="r" b="b"/>
            <a:pathLst>
              <a:path w="130" h="584">
                <a:moveTo>
                  <a:pt x="0" y="0"/>
                </a:moveTo>
                <a:lnTo>
                  <a:pt x="130" y="0"/>
                </a:lnTo>
                <a:lnTo>
                  <a:pt x="130" y="5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4" name="Line 176"/>
          <p:cNvSpPr>
            <a:spLocks noChangeShapeType="1"/>
          </p:cNvSpPr>
          <p:nvPr/>
        </p:nvSpPr>
        <p:spPr bwMode="auto">
          <a:xfrm flipH="1" flipV="1">
            <a:off x="1903413" y="3163888"/>
            <a:ext cx="452437" cy="38100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5" name="Text Box 177"/>
          <p:cNvSpPr txBox="1">
            <a:spLocks noChangeArrowheads="1"/>
          </p:cNvSpPr>
          <p:nvPr/>
        </p:nvSpPr>
        <p:spPr bwMode="auto">
          <a:xfrm>
            <a:off x="1885950" y="3370263"/>
            <a:ext cx="17414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lnSpc>
                <a:spcPct val="85000"/>
              </a:lnSpc>
              <a:defRPr/>
            </a:pPr>
            <a:r>
              <a:rPr lang="en-US" sz="1400" dirty="0" smtClean="0">
                <a:solidFill>
                  <a:srgbClr val="000000"/>
                </a:solidFill>
              </a:rPr>
              <a:t>cable modem</a:t>
            </a:r>
          </a:p>
          <a:p>
            <a:pPr algn="r">
              <a:lnSpc>
                <a:spcPct val="85000"/>
              </a:lnSpc>
              <a:defRPr/>
            </a:pPr>
            <a:r>
              <a:rPr lang="en-US" sz="1400" dirty="0" smtClean="0">
                <a:solidFill>
                  <a:srgbClr val="000000"/>
                </a:solidFill>
              </a:rPr>
              <a:t>termination system</a:t>
            </a:r>
          </a:p>
        </p:txBody>
      </p:sp>
      <p:sp>
        <p:nvSpPr>
          <p:cNvPr id="57382" name="Rectangle 3"/>
          <p:cNvSpPr>
            <a:spLocks noChangeArrowheads="1"/>
          </p:cNvSpPr>
          <p:nvPr/>
        </p:nvSpPr>
        <p:spPr bwMode="auto">
          <a:xfrm>
            <a:off x="419422" y="4653136"/>
            <a:ext cx="840105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85000"/>
              </a:lnSpc>
              <a:spcBef>
                <a:spcPct val="20000"/>
              </a:spcBef>
              <a:buClr>
                <a:srgbClr val="000099"/>
              </a:buClr>
              <a:buSzPct val="75000"/>
              <a:buFont typeface="Wingdings" pitchFamily="2" charset="2"/>
              <a:buChar char="v"/>
            </a:pPr>
            <a:r>
              <a:rPr lang="en-US" dirty="0">
                <a:latin typeface="Gill Sans MT" charset="0"/>
                <a:ea typeface="ＭＳ Ｐゴシック" charset="0"/>
              </a:rPr>
              <a:t>FDM over upstream, downstream frequency channels</a:t>
            </a:r>
          </a:p>
          <a:p>
            <a:pPr marL="342900" indent="-342900" algn="l" eaLnBrk="1" hangingPunct="1">
              <a:lnSpc>
                <a:spcPct val="85000"/>
              </a:lnSpc>
              <a:spcBef>
                <a:spcPct val="20000"/>
              </a:spcBef>
              <a:buClr>
                <a:srgbClr val="000099"/>
              </a:buClr>
              <a:buSzPct val="75000"/>
              <a:buFont typeface="Wingdings" pitchFamily="2" charset="2"/>
              <a:buChar char="v"/>
            </a:pPr>
            <a:r>
              <a:rPr lang="en-US" sz="2400" dirty="0" smtClean="0">
                <a:solidFill>
                  <a:srgbClr val="800000"/>
                </a:solidFill>
                <a:latin typeface="Gill Sans MT" pitchFamily="34" charset="0"/>
              </a:rPr>
              <a:t>multiple</a:t>
            </a:r>
            <a:r>
              <a:rPr lang="en-US" sz="2400" i="0" dirty="0" smtClean="0">
                <a:solidFill>
                  <a:srgbClr val="CC0000"/>
                </a:solidFill>
                <a:latin typeface="Gill Sans MT" pitchFamily="34" charset="0"/>
              </a:rPr>
              <a:t> </a:t>
            </a:r>
            <a:r>
              <a:rPr lang="en-US" sz="2400" i="0" dirty="0">
                <a:solidFill>
                  <a:srgbClr val="000000"/>
                </a:solidFill>
                <a:latin typeface="Gill Sans MT" pitchFamily="34" charset="0"/>
              </a:rPr>
              <a:t>40Mbps downstream (broadcast) </a:t>
            </a:r>
            <a:r>
              <a:rPr lang="en-US" sz="2400" i="0" dirty="0" smtClean="0">
                <a:solidFill>
                  <a:srgbClr val="000000"/>
                </a:solidFill>
                <a:latin typeface="Gill Sans MT" pitchFamily="34" charset="0"/>
              </a:rPr>
              <a:t>channels (6MHz)</a:t>
            </a:r>
            <a:endParaRPr lang="en-US" sz="2400" i="0" dirty="0">
              <a:solidFill>
                <a:srgbClr val="000000"/>
              </a:solidFill>
              <a:latin typeface="Gill Sans MT" pitchFamily="34" charset="0"/>
            </a:endParaRPr>
          </a:p>
          <a:p>
            <a:pPr marL="800100" lvl="1" indent="-342900" algn="l" eaLnBrk="1" hangingPunct="1">
              <a:lnSpc>
                <a:spcPct val="85000"/>
              </a:lnSpc>
              <a:spcBef>
                <a:spcPct val="20000"/>
              </a:spcBef>
              <a:buClr>
                <a:srgbClr val="000099"/>
              </a:buClr>
              <a:buSzPct val="100000"/>
              <a:buFont typeface="Wingdings" pitchFamily="2" charset="2"/>
              <a:buChar char="§"/>
            </a:pPr>
            <a:r>
              <a:rPr lang="en-US" sz="2400" i="0" dirty="0">
                <a:solidFill>
                  <a:srgbClr val="000000"/>
                </a:solidFill>
                <a:latin typeface="Gill Sans MT" pitchFamily="34" charset="0"/>
              </a:rPr>
              <a:t>single CMTS transmits into </a:t>
            </a:r>
            <a:r>
              <a:rPr lang="en-US" sz="2400" i="0" dirty="0" smtClean="0">
                <a:solidFill>
                  <a:srgbClr val="000000"/>
                </a:solidFill>
                <a:latin typeface="Gill Sans MT" pitchFamily="34" charset="0"/>
              </a:rPr>
              <a:t>channels and received by </a:t>
            </a:r>
            <a:r>
              <a:rPr lang="en-US" sz="2400" i="0" dirty="0" smtClean="0">
                <a:solidFill>
                  <a:srgbClr val="800000"/>
                </a:solidFill>
                <a:latin typeface="Gill Sans MT" pitchFamily="34" charset="0"/>
              </a:rPr>
              <a:t>all</a:t>
            </a:r>
            <a:r>
              <a:rPr lang="en-US" sz="2400" i="0" dirty="0" smtClean="0">
                <a:solidFill>
                  <a:srgbClr val="000000"/>
                </a:solidFill>
                <a:latin typeface="Gill Sans MT" pitchFamily="34" charset="0"/>
              </a:rPr>
              <a:t> modem receivers.</a:t>
            </a:r>
            <a:endParaRPr lang="en-US" sz="2400" i="0" dirty="0">
              <a:solidFill>
                <a:srgbClr val="000000"/>
              </a:solidFill>
              <a:latin typeface="Gill Sans MT" pitchFamily="34" charset="0"/>
            </a:endParaRPr>
          </a:p>
        </p:txBody>
      </p:sp>
      <p:grpSp>
        <p:nvGrpSpPr>
          <p:cNvPr id="115724" name="Group 2"/>
          <p:cNvGrpSpPr>
            <a:grpSpLocks/>
          </p:cNvGrpSpPr>
          <p:nvPr/>
        </p:nvGrpSpPr>
        <p:grpSpPr bwMode="auto">
          <a:xfrm>
            <a:off x="6440488" y="2089150"/>
            <a:ext cx="2268537" cy="1457325"/>
            <a:chOff x="419100" y="1239838"/>
            <a:chExt cx="2268538" cy="1456437"/>
          </a:xfrm>
        </p:grpSpPr>
        <p:sp>
          <p:nvSpPr>
            <p:cNvPr id="22532" name="Rectangle 9"/>
            <p:cNvSpPr>
              <a:spLocks noChangeArrowheads="1"/>
            </p:cNvSpPr>
            <p:nvPr/>
          </p:nvSpPr>
          <p:spPr bwMode="auto">
            <a:xfrm>
              <a:off x="657225" y="1650750"/>
              <a:ext cx="1793876" cy="92653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30" name="Line 7"/>
            <p:cNvSpPr>
              <a:spLocks noChangeShapeType="1"/>
            </p:cNvSpPr>
            <p:nvPr/>
          </p:nvSpPr>
          <p:spPr bwMode="auto">
            <a:xfrm flipV="1">
              <a:off x="958850" y="2201863"/>
              <a:ext cx="3651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31" name="Text Box 39"/>
            <p:cNvSpPr txBox="1">
              <a:spLocks noChangeArrowheads="1"/>
            </p:cNvSpPr>
            <p:nvPr/>
          </p:nvSpPr>
          <p:spPr bwMode="auto">
            <a:xfrm>
              <a:off x="1237199" y="2264475"/>
              <a:ext cx="77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400" i="0">
                  <a:solidFill>
                    <a:srgbClr val="000000"/>
                  </a:solidFill>
                  <a:latin typeface="Arial" pitchFamily="34" charset="0"/>
                </a:rPr>
                <a:t>cable</a:t>
              </a:r>
            </a:p>
            <a:p>
              <a:pPr algn="ctr">
                <a:lnSpc>
                  <a:spcPct val="80000"/>
                </a:lnSpc>
              </a:pPr>
              <a:r>
                <a:rPr lang="en-US" sz="1400" i="0">
                  <a:solidFill>
                    <a:srgbClr val="000000"/>
                  </a:solidFill>
                  <a:latin typeface="Arial" pitchFamily="34" charset="0"/>
                </a:rPr>
                <a:t>modem</a:t>
              </a:r>
            </a:p>
          </p:txBody>
        </p:sp>
        <p:sp>
          <p:nvSpPr>
            <p:cNvPr id="115832" name="Text Box 41"/>
            <p:cNvSpPr txBox="1">
              <a:spLocks noChangeArrowheads="1"/>
            </p:cNvSpPr>
            <p:nvPr/>
          </p:nvSpPr>
          <p:spPr bwMode="auto">
            <a:xfrm>
              <a:off x="608202" y="2331583"/>
              <a:ext cx="706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400" i="0">
                  <a:solidFill>
                    <a:srgbClr val="000000"/>
                  </a:solidFill>
                  <a:latin typeface="Arial" pitchFamily="34" charset="0"/>
                </a:rPr>
                <a:t>splitter</a:t>
              </a:r>
            </a:p>
          </p:txBody>
        </p:sp>
        <p:grpSp>
          <p:nvGrpSpPr>
            <p:cNvPr id="115833" name="Group 13"/>
            <p:cNvGrpSpPr>
              <a:grpSpLocks/>
            </p:cNvGrpSpPr>
            <p:nvPr/>
          </p:nvGrpSpPr>
          <p:grpSpPr bwMode="auto">
            <a:xfrm>
              <a:off x="1304925" y="2078038"/>
              <a:ext cx="614363" cy="220662"/>
              <a:chOff x="322" y="890"/>
              <a:chExt cx="872" cy="339"/>
            </a:xfrm>
          </p:grpSpPr>
          <p:sp>
            <p:nvSpPr>
              <p:cNvPr id="22701" name="Rectangle 14"/>
              <p:cNvSpPr>
                <a:spLocks noChangeArrowheads="1"/>
              </p:cNvSpPr>
              <p:nvPr/>
            </p:nvSpPr>
            <p:spPr bwMode="auto">
              <a:xfrm>
                <a:off x="322" y="1004"/>
                <a:ext cx="872" cy="22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2" name="Rectangle 15"/>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3" name="Rectangle 16"/>
              <p:cNvSpPr>
                <a:spLocks noChangeArrowheads="1"/>
              </p:cNvSpPr>
              <p:nvPr/>
            </p:nvSpPr>
            <p:spPr bwMode="auto">
              <a:xfrm>
                <a:off x="466" y="1072"/>
                <a:ext cx="56"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4" name="Rectangle 17"/>
              <p:cNvSpPr>
                <a:spLocks noChangeArrowheads="1"/>
              </p:cNvSpPr>
              <p:nvPr/>
            </p:nvSpPr>
            <p:spPr bwMode="auto">
              <a:xfrm>
                <a:off x="541" y="1070"/>
                <a:ext cx="56"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5" name="Rectangle 18"/>
              <p:cNvSpPr>
                <a:spLocks noChangeArrowheads="1"/>
              </p:cNvSpPr>
              <p:nvPr/>
            </p:nvSpPr>
            <p:spPr bwMode="auto">
              <a:xfrm>
                <a:off x="615" y="1070"/>
                <a:ext cx="56"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47" name="AutoShape 19"/>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7" name="AutoShape 21"/>
            <p:cNvSpPr>
              <a:spLocks noChangeArrowheads="1"/>
            </p:cNvSpPr>
            <p:nvPr/>
          </p:nvSpPr>
          <p:spPr bwMode="auto">
            <a:xfrm>
              <a:off x="419100" y="1239838"/>
              <a:ext cx="2268538" cy="468028"/>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538" name="Rectangle 22"/>
            <p:cNvSpPr>
              <a:spLocks noChangeArrowheads="1"/>
            </p:cNvSpPr>
            <p:nvPr/>
          </p:nvSpPr>
          <p:spPr bwMode="auto">
            <a:xfrm>
              <a:off x="906462" y="2133056"/>
              <a:ext cx="166688" cy="144374"/>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36" name="Freeform 23"/>
            <p:cNvSpPr>
              <a:spLocks/>
            </p:cNvSpPr>
            <p:nvPr/>
          </p:nvSpPr>
          <p:spPr bwMode="auto">
            <a:xfrm flipH="1">
              <a:off x="970845" y="1691922"/>
              <a:ext cx="479425"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24"/>
            <p:cNvSpPr>
              <a:spLocks noChangeShapeType="1"/>
            </p:cNvSpPr>
            <p:nvPr/>
          </p:nvSpPr>
          <p:spPr bwMode="auto">
            <a:xfrm flipH="1">
              <a:off x="1917701" y="2215556"/>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38" name="Picture 25" descr="t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844" y="1355725"/>
              <a:ext cx="755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839" name="Group 181"/>
            <p:cNvGrpSpPr>
              <a:grpSpLocks/>
            </p:cNvGrpSpPr>
            <p:nvPr/>
          </p:nvGrpSpPr>
          <p:grpSpPr bwMode="auto">
            <a:xfrm>
              <a:off x="1854097" y="1780738"/>
              <a:ext cx="609600" cy="609600"/>
              <a:chOff x="-44" y="1473"/>
              <a:chExt cx="981" cy="1105"/>
            </a:xfrm>
          </p:grpSpPr>
          <p:pic>
            <p:nvPicPr>
              <p:cNvPr id="115840" name="Picture 18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41" name="Freeform 18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15725" name="Group 8"/>
          <p:cNvGrpSpPr>
            <a:grpSpLocks/>
          </p:cNvGrpSpPr>
          <p:nvPr/>
        </p:nvGrpSpPr>
        <p:grpSpPr bwMode="auto">
          <a:xfrm>
            <a:off x="1998663" y="2298700"/>
            <a:ext cx="4938712" cy="1389063"/>
            <a:chOff x="4327270" y="1745934"/>
            <a:chExt cx="4938730" cy="1388847"/>
          </a:xfrm>
        </p:grpSpPr>
        <p:sp>
          <p:nvSpPr>
            <p:cNvPr id="22546" name="Line 94"/>
            <p:cNvSpPr>
              <a:spLocks noChangeShapeType="1"/>
            </p:cNvSpPr>
            <p:nvPr/>
          </p:nvSpPr>
          <p:spPr bwMode="auto">
            <a:xfrm>
              <a:off x="4327270" y="2504641"/>
              <a:ext cx="49387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nvGrpSpPr>
            <p:cNvPr id="115734" name="Group 7"/>
            <p:cNvGrpSpPr>
              <a:grpSpLocks/>
            </p:cNvGrpSpPr>
            <p:nvPr/>
          </p:nvGrpSpPr>
          <p:grpSpPr bwMode="auto">
            <a:xfrm flipH="1">
              <a:off x="5534163" y="1745934"/>
              <a:ext cx="2894013" cy="752475"/>
              <a:chOff x="5534163" y="1745934"/>
              <a:chExt cx="2894013" cy="752475"/>
            </a:xfrm>
          </p:grpSpPr>
          <p:grpSp>
            <p:nvGrpSpPr>
              <p:cNvPr id="115774" name="Group 26"/>
              <p:cNvGrpSpPr>
                <a:grpSpLocks/>
              </p:cNvGrpSpPr>
              <p:nvPr/>
            </p:nvGrpSpPr>
            <p:grpSpPr bwMode="auto">
              <a:xfrm>
                <a:off x="5534163" y="1752284"/>
                <a:ext cx="850900" cy="527050"/>
                <a:chOff x="-490" y="1664"/>
                <a:chExt cx="1429" cy="842"/>
              </a:xfrm>
            </p:grpSpPr>
            <p:sp>
              <p:nvSpPr>
                <p:cNvPr id="22685" name="AutoShape 27"/>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814" name="Group 28"/>
                <p:cNvGrpSpPr>
                  <a:grpSpLocks/>
                </p:cNvGrpSpPr>
                <p:nvPr/>
              </p:nvGrpSpPr>
              <p:grpSpPr bwMode="auto">
                <a:xfrm>
                  <a:off x="-427" y="1737"/>
                  <a:ext cx="1217" cy="769"/>
                  <a:chOff x="-427" y="1737"/>
                  <a:chExt cx="1217" cy="769"/>
                </a:xfrm>
              </p:grpSpPr>
              <p:sp>
                <p:nvSpPr>
                  <p:cNvPr id="22687" name="Rectangle 29"/>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16"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817" name="Group 31"/>
                  <p:cNvGrpSpPr>
                    <a:grpSpLocks/>
                  </p:cNvGrpSpPr>
                  <p:nvPr/>
                </p:nvGrpSpPr>
                <p:grpSpPr bwMode="auto">
                  <a:xfrm>
                    <a:off x="68" y="2192"/>
                    <a:ext cx="387" cy="139"/>
                    <a:chOff x="322" y="890"/>
                    <a:chExt cx="872" cy="339"/>
                  </a:xfrm>
                </p:grpSpPr>
                <p:sp>
                  <p:nvSpPr>
                    <p:cNvPr id="22695" name="Rectangle 32"/>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6" name="Rectangle 33"/>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7" name="Rectangle 34"/>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8" name="Rectangle 35"/>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9" name="Rectangle 36"/>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28" name="AutoShape 37"/>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818" name="Picture 38"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91" name="Rectangle 39"/>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20" name="Freeform 40"/>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93" name="Line 41"/>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22" name="Picture 42"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775" name="Group 43"/>
              <p:cNvGrpSpPr>
                <a:grpSpLocks/>
              </p:cNvGrpSpPr>
              <p:nvPr/>
            </p:nvGrpSpPr>
            <p:grpSpPr bwMode="auto">
              <a:xfrm>
                <a:off x="6435863" y="1745934"/>
                <a:ext cx="850900" cy="527050"/>
                <a:chOff x="-490" y="1664"/>
                <a:chExt cx="1429" cy="842"/>
              </a:xfrm>
            </p:grpSpPr>
            <p:sp>
              <p:nvSpPr>
                <p:cNvPr id="22669" name="AutoShape 44"/>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98" name="Group 45"/>
                <p:cNvGrpSpPr>
                  <a:grpSpLocks/>
                </p:cNvGrpSpPr>
                <p:nvPr/>
              </p:nvGrpSpPr>
              <p:grpSpPr bwMode="auto">
                <a:xfrm>
                  <a:off x="-427" y="1737"/>
                  <a:ext cx="1217" cy="769"/>
                  <a:chOff x="-427" y="1737"/>
                  <a:chExt cx="1217" cy="769"/>
                </a:xfrm>
              </p:grpSpPr>
              <p:sp>
                <p:nvSpPr>
                  <p:cNvPr id="22671" name="Rectangle 46"/>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0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801" name="Group 48"/>
                  <p:cNvGrpSpPr>
                    <a:grpSpLocks/>
                  </p:cNvGrpSpPr>
                  <p:nvPr/>
                </p:nvGrpSpPr>
                <p:grpSpPr bwMode="auto">
                  <a:xfrm>
                    <a:off x="68" y="2192"/>
                    <a:ext cx="387" cy="139"/>
                    <a:chOff x="322" y="890"/>
                    <a:chExt cx="872" cy="339"/>
                  </a:xfrm>
                </p:grpSpPr>
                <p:sp>
                  <p:nvSpPr>
                    <p:cNvPr id="22679" name="Rectangle 49"/>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0" name="Rectangle 50"/>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1" name="Rectangle 51"/>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2" name="Rectangle 52"/>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3" name="Rectangle 53"/>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12" name="AutoShape 54"/>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802" name="Picture 55"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75" name="Rectangle 56"/>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04" name="Freeform 57"/>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77" name="Line 58"/>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06" name="Picture 59"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776" name="Group 95"/>
              <p:cNvGrpSpPr>
                <a:grpSpLocks/>
              </p:cNvGrpSpPr>
              <p:nvPr/>
            </p:nvGrpSpPr>
            <p:grpSpPr bwMode="auto">
              <a:xfrm>
                <a:off x="7577276" y="1753872"/>
                <a:ext cx="850900" cy="527050"/>
                <a:chOff x="-490" y="1664"/>
                <a:chExt cx="1429" cy="842"/>
              </a:xfrm>
            </p:grpSpPr>
            <p:sp>
              <p:nvSpPr>
                <p:cNvPr id="22621" name="AutoShape 96"/>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82" name="Group 97"/>
                <p:cNvGrpSpPr>
                  <a:grpSpLocks/>
                </p:cNvGrpSpPr>
                <p:nvPr/>
              </p:nvGrpSpPr>
              <p:grpSpPr bwMode="auto">
                <a:xfrm>
                  <a:off x="-427" y="1737"/>
                  <a:ext cx="1217" cy="769"/>
                  <a:chOff x="-427" y="1737"/>
                  <a:chExt cx="1217" cy="769"/>
                </a:xfrm>
              </p:grpSpPr>
              <p:sp>
                <p:nvSpPr>
                  <p:cNvPr id="22623" name="Rectangle 98"/>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8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85" name="Group 100"/>
                  <p:cNvGrpSpPr>
                    <a:grpSpLocks/>
                  </p:cNvGrpSpPr>
                  <p:nvPr/>
                </p:nvGrpSpPr>
                <p:grpSpPr bwMode="auto">
                  <a:xfrm>
                    <a:off x="68" y="2192"/>
                    <a:ext cx="387" cy="139"/>
                    <a:chOff x="322" y="890"/>
                    <a:chExt cx="872" cy="339"/>
                  </a:xfrm>
                </p:grpSpPr>
                <p:sp>
                  <p:nvSpPr>
                    <p:cNvPr id="22631" name="Rectangle 101"/>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2" name="Rectangle 102"/>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3" name="Rectangle 103"/>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4" name="Rectangle 104"/>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5" name="Rectangle 105"/>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96" name="AutoShape 106"/>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86" name="Picture 107"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7" name="Rectangle 108"/>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88" name="Freeform 109"/>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29" name="Line 110"/>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90" name="Picture 111"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548" name="Text Box 112"/>
              <p:cNvSpPr txBox="1">
                <a:spLocks noChangeArrowheads="1"/>
              </p:cNvSpPr>
              <p:nvPr/>
            </p:nvSpPr>
            <p:spPr bwMode="auto">
              <a:xfrm>
                <a:off x="7188723" y="1823710"/>
                <a:ext cx="488952" cy="4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i="0">
                    <a:solidFill>
                      <a:srgbClr val="969696"/>
                    </a:solidFill>
                    <a:latin typeface="Times New Roman" pitchFamily="18" charset="0"/>
                  </a:rPr>
                  <a:t>…</a:t>
                </a:r>
              </a:p>
            </p:txBody>
          </p:sp>
          <p:sp>
            <p:nvSpPr>
              <p:cNvPr id="22549" name="Line 113"/>
              <p:cNvSpPr>
                <a:spLocks noChangeShapeType="1"/>
              </p:cNvSpPr>
              <p:nvPr/>
            </p:nvSpPr>
            <p:spPr bwMode="auto">
              <a:xfrm flipH="1">
                <a:off x="6169544"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50" name="Line 114"/>
              <p:cNvSpPr>
                <a:spLocks noChangeShapeType="1"/>
              </p:cNvSpPr>
              <p:nvPr/>
            </p:nvSpPr>
            <p:spPr bwMode="auto">
              <a:xfrm flipH="1">
                <a:off x="7074423"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51" name="Line 115"/>
              <p:cNvSpPr>
                <a:spLocks noChangeShapeType="1"/>
              </p:cNvSpPr>
              <p:nvPr/>
            </p:nvSpPr>
            <p:spPr bwMode="auto">
              <a:xfrm flipH="1">
                <a:off x="8211077"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735" name="Group 5"/>
            <p:cNvGrpSpPr>
              <a:grpSpLocks/>
            </p:cNvGrpSpPr>
            <p:nvPr/>
          </p:nvGrpSpPr>
          <p:grpSpPr bwMode="auto">
            <a:xfrm flipH="1">
              <a:off x="7298039" y="2490881"/>
              <a:ext cx="850900" cy="627063"/>
              <a:chOff x="6488251" y="2501584"/>
              <a:chExt cx="850900" cy="627063"/>
            </a:xfrm>
          </p:grpSpPr>
          <p:grpSp>
            <p:nvGrpSpPr>
              <p:cNvPr id="115756" name="Group 77"/>
              <p:cNvGrpSpPr>
                <a:grpSpLocks/>
              </p:cNvGrpSpPr>
              <p:nvPr/>
            </p:nvGrpSpPr>
            <p:grpSpPr bwMode="auto">
              <a:xfrm>
                <a:off x="6488251" y="2601597"/>
                <a:ext cx="850900" cy="527050"/>
                <a:chOff x="-490" y="1664"/>
                <a:chExt cx="1429" cy="842"/>
              </a:xfrm>
            </p:grpSpPr>
            <p:sp>
              <p:nvSpPr>
                <p:cNvPr id="22637" name="AutoShape 78"/>
                <p:cNvSpPr>
                  <a:spLocks noChangeArrowheads="1"/>
                </p:cNvSpPr>
                <p:nvPr/>
              </p:nvSpPr>
              <p:spPr bwMode="auto">
                <a:xfrm>
                  <a:off x="-489" y="1663"/>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59" name="Group 79"/>
                <p:cNvGrpSpPr>
                  <a:grpSpLocks/>
                </p:cNvGrpSpPr>
                <p:nvPr/>
              </p:nvGrpSpPr>
              <p:grpSpPr bwMode="auto">
                <a:xfrm>
                  <a:off x="-427" y="1737"/>
                  <a:ext cx="1217" cy="769"/>
                  <a:chOff x="-427" y="1737"/>
                  <a:chExt cx="1217" cy="769"/>
                </a:xfrm>
              </p:grpSpPr>
              <p:sp>
                <p:nvSpPr>
                  <p:cNvPr id="22639" name="Rectangle 80"/>
                  <p:cNvSpPr>
                    <a:spLocks noChangeArrowheads="1"/>
                  </p:cNvSpPr>
                  <p:nvPr/>
                </p:nvSpPr>
                <p:spPr bwMode="auto">
                  <a:xfrm>
                    <a:off x="-332" y="1922"/>
                    <a:ext cx="1122"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61"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62" name="Group 82"/>
                  <p:cNvGrpSpPr>
                    <a:grpSpLocks/>
                  </p:cNvGrpSpPr>
                  <p:nvPr/>
                </p:nvGrpSpPr>
                <p:grpSpPr bwMode="auto">
                  <a:xfrm>
                    <a:off x="68" y="2192"/>
                    <a:ext cx="387" cy="139"/>
                    <a:chOff x="322" y="890"/>
                    <a:chExt cx="872" cy="339"/>
                  </a:xfrm>
                </p:grpSpPr>
                <p:sp>
                  <p:nvSpPr>
                    <p:cNvPr id="22647" name="Rectangle 83"/>
                    <p:cNvSpPr>
                      <a:spLocks noChangeArrowheads="1"/>
                    </p:cNvSpPr>
                    <p:nvPr/>
                  </p:nvSpPr>
                  <p:spPr bwMode="auto">
                    <a:xfrm>
                      <a:off x="322" y="998"/>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48" name="Rectangle 84"/>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49" name="Rectangle 85"/>
                    <p:cNvSpPr>
                      <a:spLocks noChangeArrowheads="1"/>
                    </p:cNvSpPr>
                    <p:nvPr/>
                  </p:nvSpPr>
                  <p:spPr bwMode="auto">
                    <a:xfrm>
                      <a:off x="466" y="1072"/>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50" name="Rectangle 86"/>
                    <p:cNvSpPr>
                      <a:spLocks noChangeArrowheads="1"/>
                    </p:cNvSpPr>
                    <p:nvPr/>
                  </p:nvSpPr>
                  <p:spPr bwMode="auto">
                    <a:xfrm>
                      <a:off x="539" y="1066"/>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51" name="Rectangle 87"/>
                    <p:cNvSpPr>
                      <a:spLocks noChangeArrowheads="1"/>
                    </p:cNvSpPr>
                    <p:nvPr/>
                  </p:nvSpPr>
                  <p:spPr bwMode="auto">
                    <a:xfrm>
                      <a:off x="617" y="1066"/>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73"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63"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43" name="Rectangle 90"/>
                  <p:cNvSpPr>
                    <a:spLocks noChangeArrowheads="1"/>
                  </p:cNvSpPr>
                  <p:nvPr/>
                </p:nvSpPr>
                <p:spPr bwMode="auto">
                  <a:xfrm>
                    <a:off x="529" y="2231"/>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65"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45" name="Line 92"/>
                  <p:cNvSpPr>
                    <a:spLocks noChangeShapeType="1"/>
                  </p:cNvSpPr>
                  <p:nvPr/>
                </p:nvSpPr>
                <p:spPr bwMode="auto">
                  <a:xfrm flipH="1">
                    <a:off x="471" y="2269"/>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67"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5757"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36" name="Group 186"/>
            <p:cNvGrpSpPr>
              <a:grpSpLocks/>
            </p:cNvGrpSpPr>
            <p:nvPr/>
          </p:nvGrpSpPr>
          <p:grpSpPr bwMode="auto">
            <a:xfrm flipH="1">
              <a:off x="5984260" y="2507718"/>
              <a:ext cx="850900" cy="627063"/>
              <a:chOff x="6488251" y="2501584"/>
              <a:chExt cx="850900" cy="627063"/>
            </a:xfrm>
          </p:grpSpPr>
          <p:grpSp>
            <p:nvGrpSpPr>
              <p:cNvPr id="115738" name="Group 77"/>
              <p:cNvGrpSpPr>
                <a:grpSpLocks/>
              </p:cNvGrpSpPr>
              <p:nvPr/>
            </p:nvGrpSpPr>
            <p:grpSpPr bwMode="auto">
              <a:xfrm>
                <a:off x="6488251" y="2601597"/>
                <a:ext cx="850900" cy="527050"/>
                <a:chOff x="-490" y="1664"/>
                <a:chExt cx="1429" cy="842"/>
              </a:xfrm>
            </p:grpSpPr>
            <p:sp>
              <p:nvSpPr>
                <p:cNvPr id="190" name="AutoShape 78"/>
                <p:cNvSpPr>
                  <a:spLocks noChangeArrowheads="1"/>
                </p:cNvSpPr>
                <p:nvPr/>
              </p:nvSpPr>
              <p:spPr bwMode="auto">
                <a:xfrm>
                  <a:off x="-491"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41" name="Group 79"/>
                <p:cNvGrpSpPr>
                  <a:grpSpLocks/>
                </p:cNvGrpSpPr>
                <p:nvPr/>
              </p:nvGrpSpPr>
              <p:grpSpPr bwMode="auto">
                <a:xfrm>
                  <a:off x="-427" y="1737"/>
                  <a:ext cx="1217" cy="769"/>
                  <a:chOff x="-427" y="1737"/>
                  <a:chExt cx="1217" cy="769"/>
                </a:xfrm>
              </p:grpSpPr>
              <p:sp>
                <p:nvSpPr>
                  <p:cNvPr id="192" name="Rectangle 80"/>
                  <p:cNvSpPr>
                    <a:spLocks noChangeArrowheads="1"/>
                  </p:cNvSpPr>
                  <p:nvPr/>
                </p:nvSpPr>
                <p:spPr bwMode="auto">
                  <a:xfrm>
                    <a:off x="-339" y="1923"/>
                    <a:ext cx="1128"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43"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44" name="Group 82"/>
                  <p:cNvGrpSpPr>
                    <a:grpSpLocks/>
                  </p:cNvGrpSpPr>
                  <p:nvPr/>
                </p:nvGrpSpPr>
                <p:grpSpPr bwMode="auto">
                  <a:xfrm>
                    <a:off x="68" y="2192"/>
                    <a:ext cx="387" cy="139"/>
                    <a:chOff x="322" y="890"/>
                    <a:chExt cx="872" cy="339"/>
                  </a:xfrm>
                </p:grpSpPr>
                <p:sp>
                  <p:nvSpPr>
                    <p:cNvPr id="200" name="Rectangle 83"/>
                    <p:cNvSpPr>
                      <a:spLocks noChangeArrowheads="1"/>
                    </p:cNvSpPr>
                    <p:nvPr/>
                  </p:nvSpPr>
                  <p:spPr bwMode="auto">
                    <a:xfrm>
                      <a:off x="319" y="1000"/>
                      <a:ext cx="859"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1" name="Rectangle 84"/>
                    <p:cNvSpPr>
                      <a:spLocks noChangeArrowheads="1"/>
                    </p:cNvSpPr>
                    <p:nvPr/>
                  </p:nvSpPr>
                  <p:spPr bwMode="auto">
                    <a:xfrm>
                      <a:off x="379"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2" name="Rectangle 85"/>
                    <p:cNvSpPr>
                      <a:spLocks noChangeArrowheads="1"/>
                    </p:cNvSpPr>
                    <p:nvPr/>
                  </p:nvSpPr>
                  <p:spPr bwMode="auto">
                    <a:xfrm>
                      <a:off x="451"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3" name="Rectangle 86"/>
                    <p:cNvSpPr>
                      <a:spLocks noChangeArrowheads="1"/>
                    </p:cNvSpPr>
                    <p:nvPr/>
                  </p:nvSpPr>
                  <p:spPr bwMode="auto">
                    <a:xfrm>
                      <a:off x="523"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4" name="Rectangle 87"/>
                    <p:cNvSpPr>
                      <a:spLocks noChangeArrowheads="1"/>
                    </p:cNvSpPr>
                    <p:nvPr/>
                  </p:nvSpPr>
                  <p:spPr bwMode="auto">
                    <a:xfrm>
                      <a:off x="601"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55"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45"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Rectangle 90"/>
                  <p:cNvSpPr>
                    <a:spLocks noChangeArrowheads="1"/>
                  </p:cNvSpPr>
                  <p:nvPr/>
                </p:nvSpPr>
                <p:spPr bwMode="auto">
                  <a:xfrm>
                    <a:off x="528"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47"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92"/>
                  <p:cNvSpPr>
                    <a:spLocks noChangeShapeType="1"/>
                  </p:cNvSpPr>
                  <p:nvPr/>
                </p:nvSpPr>
                <p:spPr bwMode="auto">
                  <a:xfrm flipH="1">
                    <a:off x="469"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49"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5739"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 name="Text Box 112"/>
            <p:cNvSpPr txBox="1">
              <a:spLocks noChangeArrowheads="1"/>
            </p:cNvSpPr>
            <p:nvPr/>
          </p:nvSpPr>
          <p:spPr bwMode="auto">
            <a:xfrm>
              <a:off x="6787904" y="2596702"/>
              <a:ext cx="488952" cy="4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i="0">
                  <a:solidFill>
                    <a:srgbClr val="969696"/>
                  </a:solidFill>
                  <a:latin typeface="Times New Roman" pitchFamily="18" charset="0"/>
                </a:rPr>
                <a:t>…</a:t>
              </a:r>
            </a:p>
          </p:txBody>
        </p:sp>
      </p:grpSp>
      <p:grpSp>
        <p:nvGrpSpPr>
          <p:cNvPr id="11" name="Group 10"/>
          <p:cNvGrpSpPr>
            <a:grpSpLocks/>
          </p:cNvGrpSpPr>
          <p:nvPr/>
        </p:nvGrpSpPr>
        <p:grpSpPr bwMode="auto">
          <a:xfrm>
            <a:off x="1563688" y="1239838"/>
            <a:ext cx="6373812" cy="938212"/>
            <a:chOff x="1987247" y="1333114"/>
            <a:chExt cx="5338532" cy="938762"/>
          </a:xfrm>
        </p:grpSpPr>
        <p:sp>
          <p:nvSpPr>
            <p:cNvPr id="22707" name="Text Box 6"/>
            <p:cNvSpPr txBox="1">
              <a:spLocks noChangeArrowheads="1"/>
            </p:cNvSpPr>
            <p:nvPr/>
          </p:nvSpPr>
          <p:spPr bwMode="auto">
            <a:xfrm>
              <a:off x="1987247" y="1333114"/>
              <a:ext cx="5338532" cy="5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Internet </a:t>
              </a:r>
              <a:r>
                <a:rPr lang="en-US" sz="1600" dirty="0" err="1" smtClean="0">
                  <a:solidFill>
                    <a:srgbClr val="000000"/>
                  </a:solidFill>
                </a:rPr>
                <a:t>frames,TV</a:t>
              </a:r>
              <a:r>
                <a:rPr lang="en-US" sz="1600" dirty="0" smtClean="0">
                  <a:solidFill>
                    <a:srgbClr val="000000"/>
                  </a:solidFill>
                </a:rPr>
                <a:t> channels, control  transmitted </a:t>
              </a:r>
            </a:p>
            <a:p>
              <a:pPr algn="ctr">
                <a:lnSpc>
                  <a:spcPct val="85000"/>
                </a:lnSpc>
                <a:defRPr/>
              </a:pPr>
              <a:r>
                <a:rPr lang="en-US" sz="1600" dirty="0" smtClean="0">
                  <a:solidFill>
                    <a:srgbClr val="000000"/>
                  </a:solidFill>
                </a:rPr>
                <a:t>downstream at different frequencies</a:t>
              </a:r>
            </a:p>
          </p:txBody>
        </p:sp>
        <p:sp>
          <p:nvSpPr>
            <p:cNvPr id="115732" name="Right Arrow 9"/>
            <p:cNvSpPr>
              <a:spLocks noChangeArrowheads="1"/>
            </p:cNvSpPr>
            <p:nvPr/>
          </p:nvSpPr>
          <p:spPr bwMode="auto">
            <a:xfrm>
              <a:off x="3457110" y="1787244"/>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i="0">
                <a:latin typeface="Arial" pitchFamily="34" charset="0"/>
              </a:endParaRPr>
            </a:p>
          </p:txBody>
        </p:sp>
      </p:grpSp>
      <p:grpSp>
        <p:nvGrpSpPr>
          <p:cNvPr id="12" name="Group 11"/>
          <p:cNvGrpSpPr>
            <a:grpSpLocks/>
          </p:cNvGrpSpPr>
          <p:nvPr/>
        </p:nvGrpSpPr>
        <p:grpSpPr bwMode="auto">
          <a:xfrm>
            <a:off x="2998788" y="3644900"/>
            <a:ext cx="5995987" cy="944563"/>
            <a:chOff x="2810374" y="3867998"/>
            <a:chExt cx="5997028" cy="944803"/>
          </a:xfrm>
        </p:grpSpPr>
        <p:sp>
          <p:nvSpPr>
            <p:cNvPr id="213" name="Text Box 6"/>
            <p:cNvSpPr txBox="1">
              <a:spLocks noChangeArrowheads="1"/>
            </p:cNvSpPr>
            <p:nvPr/>
          </p:nvSpPr>
          <p:spPr bwMode="auto">
            <a:xfrm>
              <a:off x="2810374" y="4295145"/>
              <a:ext cx="5997028" cy="51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upstream Internet frames, TV control,  transmitted </a:t>
              </a:r>
            </a:p>
            <a:p>
              <a:pPr algn="ctr">
                <a:lnSpc>
                  <a:spcPct val="85000"/>
                </a:lnSpc>
                <a:defRPr/>
              </a:pPr>
              <a:r>
                <a:rPr lang="en-US" sz="1600" dirty="0" smtClean="0">
                  <a:solidFill>
                    <a:srgbClr val="000000"/>
                  </a:solidFill>
                </a:rPr>
                <a:t>upstream at different frequencies in time slots</a:t>
              </a:r>
            </a:p>
          </p:txBody>
        </p:sp>
        <p:sp>
          <p:nvSpPr>
            <p:cNvPr id="115730" name="Right Arrow 213"/>
            <p:cNvSpPr>
              <a:spLocks noChangeArrowheads="1"/>
            </p:cNvSpPr>
            <p:nvPr/>
          </p:nvSpPr>
          <p:spPr bwMode="auto">
            <a:xfrm rot="10800000">
              <a:off x="4197454" y="3867998"/>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i="0">
                <a:latin typeface="Arial" pitchFamily="34" charset="0"/>
              </a:endParaRPr>
            </a:p>
          </p:txBody>
        </p:sp>
      </p:grpSp>
      <p:pic>
        <p:nvPicPr>
          <p:cNvPr id="2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378" y="2740025"/>
            <a:ext cx="2603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2" name="Title 1"/>
          <p:cNvSpPr txBox="1">
            <a:spLocks/>
          </p:cNvSpPr>
          <p:nvPr/>
        </p:nvSpPr>
        <p:spPr>
          <a:xfrm>
            <a:off x="-180528" y="115888"/>
            <a:ext cx="936104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 Cable Access Networks</a:t>
            </a:r>
            <a:endParaRPr lang="en-US" dirty="0"/>
          </a:p>
        </p:txBody>
      </p:sp>
      <p:sp>
        <p:nvSpPr>
          <p:cNvPr id="184"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anose="030F0702030302020204" pitchFamily="66" charset="0"/>
              </a:rPr>
              <a:pPr>
                <a:defRPr/>
              </a:pPr>
              <a:t>31</a:t>
            </a:fld>
            <a:endParaRPr lang="en-US" dirty="0">
              <a:latin typeface="Comic Sans MS" panose="030F0702030302020204" pitchFamily="66" charset="0"/>
            </a:endParaRPr>
          </a:p>
        </p:txBody>
      </p:sp>
      <p:sp>
        <p:nvSpPr>
          <p:cNvPr id="18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85"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978568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9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9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4" name="Rectangle 4"/>
          <p:cNvSpPr>
            <a:spLocks noChangeArrowheads="1"/>
          </p:cNvSpPr>
          <p:nvPr/>
        </p:nvSpPr>
        <p:spPr bwMode="auto">
          <a:xfrm>
            <a:off x="915988" y="4397465"/>
            <a:ext cx="7832725" cy="104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lnSpc>
                <a:spcPct val="85000"/>
              </a:lnSpc>
              <a:spcBef>
                <a:spcPct val="20000"/>
              </a:spcBef>
              <a:buClr>
                <a:srgbClr val="000099"/>
              </a:buClr>
              <a:buSzPct val="65000"/>
              <a:buFont typeface="Wingdings" charset="0"/>
              <a:buChar char="v"/>
              <a:defRPr/>
            </a:pPr>
            <a:r>
              <a:rPr lang="en-US" dirty="0">
                <a:solidFill>
                  <a:srgbClr val="CC0000"/>
                </a:solidFill>
                <a:latin typeface="Gill Sans MT" pitchFamily="34" charset="0"/>
              </a:rPr>
              <a:t>multiple</a:t>
            </a:r>
            <a:r>
              <a:rPr lang="en-US" dirty="0">
                <a:solidFill>
                  <a:srgbClr val="000099"/>
                </a:solidFill>
                <a:latin typeface="Gill Sans MT" pitchFamily="34" charset="0"/>
              </a:rPr>
              <a:t> </a:t>
            </a:r>
            <a:r>
              <a:rPr lang="en-US" dirty="0">
                <a:solidFill>
                  <a:srgbClr val="000000"/>
                </a:solidFill>
                <a:latin typeface="Gill Sans MT" pitchFamily="34" charset="0"/>
              </a:rPr>
              <a:t>30 Mbps upstream </a:t>
            </a:r>
            <a:r>
              <a:rPr lang="en-US" dirty="0" smtClean="0">
                <a:solidFill>
                  <a:srgbClr val="000000"/>
                </a:solidFill>
                <a:latin typeface="Gill Sans MT" pitchFamily="34" charset="0"/>
              </a:rPr>
              <a:t>channels (6.4MHz)</a:t>
            </a:r>
            <a:endParaRPr lang="en-US" dirty="0">
              <a:solidFill>
                <a:srgbClr val="000000"/>
              </a:solidFill>
              <a:latin typeface="Gill Sans MT" pitchFamily="34" charset="0"/>
            </a:endParaRPr>
          </a:p>
          <a:p>
            <a:pPr marL="342900" indent="-342900" algn="l">
              <a:lnSpc>
                <a:spcPct val="85000"/>
              </a:lnSpc>
              <a:spcBef>
                <a:spcPct val="20000"/>
              </a:spcBef>
              <a:buClr>
                <a:srgbClr val="000099"/>
              </a:buClr>
              <a:buSzPct val="65000"/>
              <a:buFont typeface="Wingdings" charset="0"/>
              <a:buChar char="v"/>
              <a:defRPr/>
            </a:pPr>
            <a:r>
              <a:rPr lang="en-US" sz="2400" i="0" dirty="0" smtClean="0">
                <a:latin typeface="Gill Sans MT" charset="0"/>
                <a:ea typeface="ＭＳ Ｐゴシック" charset="0"/>
              </a:rPr>
              <a:t>TDM-like upstream mini-slots</a:t>
            </a:r>
          </a:p>
          <a:p>
            <a:pPr marL="342900" indent="-342900">
              <a:lnSpc>
                <a:spcPct val="85000"/>
              </a:lnSpc>
              <a:spcBef>
                <a:spcPct val="20000"/>
              </a:spcBef>
              <a:buClr>
                <a:srgbClr val="000099"/>
              </a:buClr>
              <a:buSzPct val="65000"/>
              <a:buFont typeface="Wingdings" charset="0"/>
              <a:buNone/>
              <a:defRPr/>
            </a:pPr>
            <a:r>
              <a:rPr lang="en-US" sz="2800" i="0" dirty="0" smtClean="0">
                <a:latin typeface="Gill Sans MT" charset="0"/>
                <a:ea typeface="ＭＳ Ｐゴシック" charset="0"/>
              </a:rPr>
              <a:t> </a:t>
            </a:r>
            <a:endParaRPr lang="en-US" sz="2800" i="0" dirty="0">
              <a:latin typeface="Gill Sans MT" charset="0"/>
              <a:ea typeface="ＭＳ Ｐゴシック" charset="0"/>
            </a:endParaRPr>
          </a:p>
        </p:txBody>
      </p:sp>
      <p:grpSp>
        <p:nvGrpSpPr>
          <p:cNvPr id="116740" name="Group 3"/>
          <p:cNvGrpSpPr>
            <a:grpSpLocks/>
          </p:cNvGrpSpPr>
          <p:nvPr/>
        </p:nvGrpSpPr>
        <p:grpSpPr bwMode="auto">
          <a:xfrm>
            <a:off x="636588" y="1304925"/>
            <a:ext cx="8008937" cy="2705100"/>
            <a:chOff x="871157" y="3598021"/>
            <a:chExt cx="8009425" cy="2705644"/>
          </a:xfrm>
        </p:grpSpPr>
        <p:sp>
          <p:nvSpPr>
            <p:cNvPr id="6" name="Rectangle 5"/>
            <p:cNvSpPr/>
            <p:nvPr/>
          </p:nvSpPr>
          <p:spPr>
            <a:xfrm>
              <a:off x="4227336" y="3679000"/>
              <a:ext cx="970021" cy="425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116744" name="TextBox 6"/>
            <p:cNvSpPr txBox="1">
              <a:spLocks noChangeArrowheads="1"/>
            </p:cNvSpPr>
            <p:nvPr/>
          </p:nvSpPr>
          <p:spPr bwMode="auto">
            <a:xfrm>
              <a:off x="4154488" y="3716338"/>
              <a:ext cx="10364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nSpc>
                  <a:spcPts val="1200"/>
                </a:lnSpc>
              </a:pPr>
              <a:r>
                <a:rPr lang="en-US" sz="1000">
                  <a:latin typeface="Arial" pitchFamily="34" charset="0"/>
                  <a:cs typeface="Arial" pitchFamily="34" charset="0"/>
                </a:rPr>
                <a:t>MAP frame for</a:t>
              </a:r>
            </a:p>
            <a:p>
              <a:pPr>
                <a:lnSpc>
                  <a:spcPts val="1200"/>
                </a:lnSpc>
              </a:pPr>
              <a:r>
                <a:rPr lang="en-US" sz="1000">
                  <a:latin typeface="Arial" pitchFamily="34" charset="0"/>
                  <a:cs typeface="Arial" pitchFamily="34" charset="0"/>
                </a:rPr>
                <a:t>Interval [t1, t2]</a:t>
              </a:r>
            </a:p>
          </p:txBody>
        </p:sp>
        <p:sp>
          <p:nvSpPr>
            <p:cNvPr id="116745" name="TextBox 28"/>
            <p:cNvSpPr txBox="1">
              <a:spLocks noChangeArrowheads="1"/>
            </p:cNvSpPr>
            <p:nvPr/>
          </p:nvSpPr>
          <p:spPr bwMode="auto">
            <a:xfrm>
              <a:off x="6127750" y="5278438"/>
              <a:ext cx="2752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400">
                  <a:latin typeface="Arial" pitchFamily="34" charset="0"/>
                  <a:cs typeface="Arial" pitchFamily="34" charset="0"/>
                </a:rPr>
                <a:t>Residences with cable modems</a:t>
              </a:r>
            </a:p>
          </p:txBody>
        </p:sp>
        <p:sp>
          <p:nvSpPr>
            <p:cNvPr id="30" name="Down Arrow 29"/>
            <p:cNvSpPr/>
            <p:nvPr/>
          </p:nvSpPr>
          <p:spPr>
            <a:xfrm rot="16200000">
              <a:off x="4257473" y="2472510"/>
              <a:ext cx="390604"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31" name="Down Arrow 30"/>
            <p:cNvSpPr/>
            <p:nvPr/>
          </p:nvSpPr>
          <p:spPr>
            <a:xfrm rot="5400000">
              <a:off x="4198733" y="2898046"/>
              <a:ext cx="374725"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116748" name="TextBox 31"/>
            <p:cNvSpPr txBox="1">
              <a:spLocks noChangeArrowheads="1"/>
            </p:cNvSpPr>
            <p:nvPr/>
          </p:nvSpPr>
          <p:spPr bwMode="auto">
            <a:xfrm>
              <a:off x="3505200" y="4124325"/>
              <a:ext cx="1745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Downstream channel i</a:t>
              </a:r>
            </a:p>
          </p:txBody>
        </p:sp>
        <p:sp>
          <p:nvSpPr>
            <p:cNvPr id="116749" name="TextBox 32"/>
            <p:cNvSpPr txBox="1">
              <a:spLocks noChangeArrowheads="1"/>
            </p:cNvSpPr>
            <p:nvPr/>
          </p:nvSpPr>
          <p:spPr bwMode="auto">
            <a:xfrm>
              <a:off x="3648075" y="4546600"/>
              <a:ext cx="15485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Upstream channel j</a:t>
              </a:r>
            </a:p>
          </p:txBody>
        </p:sp>
        <p:pic>
          <p:nvPicPr>
            <p:cNvPr id="36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223" y="3796499"/>
              <a:ext cx="817612" cy="24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35" name="Straight Connector 34"/>
            <p:cNvCxnSpPr/>
            <p:nvPr/>
          </p:nvCxnSpPr>
          <p:spPr>
            <a:xfrm>
              <a:off x="3060452" y="5238239"/>
              <a:ext cx="2756068" cy="4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19194" y="5044525"/>
              <a:ext cx="0" cy="19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04924" y="5130267"/>
              <a:ext cx="3175" cy="107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285891" y="5130267"/>
              <a:ext cx="3175" cy="107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859"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47826"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2879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60817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68914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77010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85107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3998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01936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10032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18129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6226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34323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24198"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05165"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584545"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67821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67119"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48086"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92905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00843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08940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7036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25133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230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1327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08527" y="5044525"/>
              <a:ext cx="0" cy="19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782" name="TextBox 65"/>
            <p:cNvSpPr txBox="1">
              <a:spLocks noChangeArrowheads="1"/>
            </p:cNvSpPr>
            <p:nvPr/>
          </p:nvSpPr>
          <p:spPr bwMode="auto">
            <a:xfrm>
              <a:off x="2998788" y="5230813"/>
              <a:ext cx="355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600">
                  <a:latin typeface="Arial" pitchFamily="34" charset="0"/>
                  <a:cs typeface="Arial" pitchFamily="34" charset="0"/>
                </a:rPr>
                <a:t>t</a:t>
              </a:r>
              <a:r>
                <a:rPr lang="en-US" sz="1600" baseline="-25000">
                  <a:latin typeface="Arial" pitchFamily="34" charset="0"/>
                  <a:cs typeface="Arial" pitchFamily="34" charset="0"/>
                </a:rPr>
                <a:t>1</a:t>
              </a:r>
            </a:p>
          </p:txBody>
        </p:sp>
        <p:sp>
          <p:nvSpPr>
            <p:cNvPr id="116783" name="TextBox 66"/>
            <p:cNvSpPr txBox="1">
              <a:spLocks noChangeArrowheads="1"/>
            </p:cNvSpPr>
            <p:nvPr/>
          </p:nvSpPr>
          <p:spPr bwMode="auto">
            <a:xfrm>
              <a:off x="5389563" y="5246688"/>
              <a:ext cx="355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600">
                  <a:latin typeface="Arial" pitchFamily="34" charset="0"/>
                  <a:cs typeface="Arial" pitchFamily="34" charset="0"/>
                </a:rPr>
                <a:t>t</a:t>
              </a:r>
              <a:r>
                <a:rPr lang="en-US" sz="1600" baseline="-25000">
                  <a:latin typeface="Arial" pitchFamily="34" charset="0"/>
                  <a:cs typeface="Arial" pitchFamily="34" charset="0"/>
                </a:rPr>
                <a:t>2</a:t>
              </a:r>
            </a:p>
          </p:txBody>
        </p:sp>
        <p:cxnSp>
          <p:nvCxnSpPr>
            <p:cNvPr id="68" name="Straight Connector 67"/>
            <p:cNvCxnSpPr/>
            <p:nvPr/>
          </p:nvCxnSpPr>
          <p:spPr>
            <a:xfrm>
              <a:off x="3111255" y="5322393"/>
              <a:ext cx="577885" cy="3176"/>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79615" y="5328744"/>
              <a:ext cx="1870189" cy="1588"/>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00198" y="5376379"/>
              <a:ext cx="4763" cy="51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73433" y="5384318"/>
              <a:ext cx="6350" cy="514453"/>
            </a:xfrm>
            <a:prstGeom prst="line">
              <a:avLst/>
            </a:prstGeom>
          </p:spPr>
          <p:style>
            <a:lnRef idx="1">
              <a:schemeClr val="accent1"/>
            </a:lnRef>
            <a:fillRef idx="0">
              <a:schemeClr val="accent1"/>
            </a:fillRef>
            <a:effectRef idx="0">
              <a:schemeClr val="accent1"/>
            </a:effectRef>
            <a:fontRef idx="minor">
              <a:schemeClr val="tx1"/>
            </a:fontRef>
          </p:style>
        </p:cxnSp>
        <p:sp>
          <p:nvSpPr>
            <p:cNvPr id="116788" name="TextBox 71"/>
            <p:cNvSpPr txBox="1">
              <a:spLocks noChangeArrowheads="1"/>
            </p:cNvSpPr>
            <p:nvPr/>
          </p:nvSpPr>
          <p:spPr bwMode="auto">
            <a:xfrm>
              <a:off x="4476750" y="5842000"/>
              <a:ext cx="3208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dirty="0">
                  <a:latin typeface="Arial" pitchFamily="34" charset="0"/>
                  <a:cs typeface="Arial" pitchFamily="34" charset="0"/>
                </a:rPr>
                <a:t>Assigned </a:t>
              </a:r>
              <a:r>
                <a:rPr lang="en-US" sz="1200" dirty="0" err="1">
                  <a:latin typeface="Arial" pitchFamily="34" charset="0"/>
                  <a:cs typeface="Arial" pitchFamily="34" charset="0"/>
                </a:rPr>
                <a:t>minislots</a:t>
              </a:r>
              <a:r>
                <a:rPr lang="en-US" sz="1200" dirty="0">
                  <a:latin typeface="Arial" pitchFamily="34" charset="0"/>
                  <a:cs typeface="Arial" pitchFamily="34" charset="0"/>
                </a:rPr>
                <a:t> containing cable modem</a:t>
              </a:r>
            </a:p>
            <a:p>
              <a:r>
                <a:rPr lang="en-US" sz="1200" dirty="0">
                  <a:latin typeface="Arial" pitchFamily="34" charset="0"/>
                  <a:cs typeface="Arial" pitchFamily="34" charset="0"/>
                </a:rPr>
                <a:t>upstream data frames</a:t>
              </a:r>
            </a:p>
          </p:txBody>
        </p:sp>
        <p:sp>
          <p:nvSpPr>
            <p:cNvPr id="116789" name="TextBox 72"/>
            <p:cNvSpPr txBox="1">
              <a:spLocks noChangeArrowheads="1"/>
            </p:cNvSpPr>
            <p:nvPr/>
          </p:nvSpPr>
          <p:spPr bwMode="auto">
            <a:xfrm>
              <a:off x="2579688" y="5840413"/>
              <a:ext cx="1890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Minislots containing </a:t>
              </a:r>
            </a:p>
            <a:p>
              <a:r>
                <a:rPr lang="en-US" sz="1200">
                  <a:latin typeface="Arial" pitchFamily="34" charset="0"/>
                  <a:cs typeface="Arial" pitchFamily="34" charset="0"/>
                </a:rPr>
                <a:t>minislots request frames</a:t>
              </a:r>
            </a:p>
          </p:txBody>
        </p:sp>
        <p:sp>
          <p:nvSpPr>
            <p:cNvPr id="116790" name="Rectangle 44"/>
            <p:cNvSpPr>
              <a:spLocks noChangeArrowheads="1"/>
            </p:cNvSpPr>
            <p:nvPr/>
          </p:nvSpPr>
          <p:spPr bwMode="auto">
            <a:xfrm>
              <a:off x="1431405" y="4202429"/>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0">
                <a:solidFill>
                  <a:srgbClr val="000000"/>
                </a:solidFill>
                <a:latin typeface="Times New Roman" pitchFamily="18" charset="0"/>
              </a:endParaRPr>
            </a:p>
          </p:txBody>
        </p:sp>
        <p:sp>
          <p:nvSpPr>
            <p:cNvPr id="116791" name="Text Box 45"/>
            <p:cNvSpPr txBox="1">
              <a:spLocks noChangeArrowheads="1"/>
            </p:cNvSpPr>
            <p:nvPr/>
          </p:nvSpPr>
          <p:spPr bwMode="auto">
            <a:xfrm>
              <a:off x="871157" y="3661398"/>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600" i="0">
                  <a:solidFill>
                    <a:srgbClr val="000000"/>
                  </a:solidFill>
                  <a:latin typeface="Arial" pitchFamily="34" charset="0"/>
                </a:rPr>
                <a:t>cable headend</a:t>
              </a:r>
            </a:p>
          </p:txBody>
        </p:sp>
        <p:sp>
          <p:nvSpPr>
            <p:cNvPr id="77" name="Text Box 126"/>
            <p:cNvSpPr txBox="1">
              <a:spLocks noChangeArrowheads="1"/>
            </p:cNvSpPr>
            <p:nvPr/>
          </p:nvSpPr>
          <p:spPr bwMode="auto">
            <a:xfrm>
              <a:off x="1296633" y="4171224"/>
              <a:ext cx="950970" cy="3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i="0" dirty="0" smtClean="0">
                  <a:solidFill>
                    <a:srgbClr val="000000"/>
                  </a:solidFill>
                </a:rPr>
                <a:t>CMTS</a:t>
              </a:r>
            </a:p>
          </p:txBody>
        </p:sp>
        <p:sp>
          <p:nvSpPr>
            <p:cNvPr id="78" name="AutoShape 127"/>
            <p:cNvSpPr>
              <a:spLocks noChangeArrowheads="1"/>
            </p:cNvSpPr>
            <p:nvPr/>
          </p:nvSpPr>
          <p:spPr bwMode="auto">
            <a:xfrm>
              <a:off x="1336322" y="3939403"/>
              <a:ext cx="1206574" cy="261990"/>
            </a:xfrm>
            <a:prstGeom prst="triangle">
              <a:avLst>
                <a:gd name="adj" fmla="val 50000"/>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pic>
          <p:nvPicPr>
            <p:cNvPr id="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610" y="4326831"/>
              <a:ext cx="258778" cy="5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16795" name="Group 77"/>
            <p:cNvGrpSpPr>
              <a:grpSpLocks/>
            </p:cNvGrpSpPr>
            <p:nvPr/>
          </p:nvGrpSpPr>
          <p:grpSpPr bwMode="auto">
            <a:xfrm flipH="1">
              <a:off x="6302761" y="3598021"/>
              <a:ext cx="1034814" cy="625180"/>
              <a:chOff x="-490" y="1664"/>
              <a:chExt cx="1429" cy="842"/>
            </a:xfrm>
          </p:grpSpPr>
          <p:sp>
            <p:nvSpPr>
              <p:cNvPr id="106" name="AutoShape 78"/>
              <p:cNvSpPr>
                <a:spLocks noChangeArrowheads="1"/>
              </p:cNvSpPr>
              <p:nvPr/>
            </p:nvSpPr>
            <p:spPr bwMode="auto">
              <a:xfrm>
                <a:off x="-490"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48" name="Group 79"/>
              <p:cNvGrpSpPr>
                <a:grpSpLocks/>
              </p:cNvGrpSpPr>
              <p:nvPr/>
            </p:nvGrpSpPr>
            <p:grpSpPr bwMode="auto">
              <a:xfrm>
                <a:off x="-427" y="1737"/>
                <a:ext cx="1217" cy="769"/>
                <a:chOff x="-427" y="1737"/>
                <a:chExt cx="1217" cy="769"/>
              </a:xfrm>
            </p:grpSpPr>
            <p:sp>
              <p:nvSpPr>
                <p:cNvPr id="108" name="Rectangle 80"/>
                <p:cNvSpPr>
                  <a:spLocks noChangeArrowheads="1"/>
                </p:cNvSpPr>
                <p:nvPr/>
              </p:nvSpPr>
              <p:spPr bwMode="auto">
                <a:xfrm>
                  <a:off x="-336"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5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51" name="Group 82"/>
                <p:cNvGrpSpPr>
                  <a:grpSpLocks/>
                </p:cNvGrpSpPr>
                <p:nvPr/>
              </p:nvGrpSpPr>
              <p:grpSpPr bwMode="auto">
                <a:xfrm>
                  <a:off x="68" y="2192"/>
                  <a:ext cx="387" cy="139"/>
                  <a:chOff x="322" y="890"/>
                  <a:chExt cx="872" cy="339"/>
                </a:xfrm>
              </p:grpSpPr>
              <p:sp>
                <p:nvSpPr>
                  <p:cNvPr id="116" name="Rectangle 83"/>
                  <p:cNvSpPr>
                    <a:spLocks noChangeArrowheads="1"/>
                  </p:cNvSpPr>
                  <p:nvPr/>
                </p:nvSpPr>
                <p:spPr bwMode="auto">
                  <a:xfrm>
                    <a:off x="335" y="1000"/>
                    <a:ext cx="855"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7" name="Rectangle 84"/>
                  <p:cNvSpPr>
                    <a:spLocks noChangeArrowheads="1"/>
                  </p:cNvSpPr>
                  <p:nvPr/>
                </p:nvSpPr>
                <p:spPr bwMode="auto">
                  <a:xfrm>
                    <a:off x="404" y="1073"/>
                    <a:ext cx="4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8" name="Rectangle 85"/>
                  <p:cNvSpPr>
                    <a:spLocks noChangeArrowheads="1"/>
                  </p:cNvSpPr>
                  <p:nvPr/>
                </p:nvSpPr>
                <p:spPr bwMode="auto">
                  <a:xfrm>
                    <a:off x="468" y="1073"/>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9" name="Rectangle 86"/>
                  <p:cNvSpPr>
                    <a:spLocks noChangeArrowheads="1"/>
                  </p:cNvSpPr>
                  <p:nvPr/>
                </p:nvSpPr>
                <p:spPr bwMode="auto">
                  <a:xfrm>
                    <a:off x="537" y="1068"/>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20" name="Rectangle 87"/>
                  <p:cNvSpPr>
                    <a:spLocks noChangeArrowheads="1"/>
                  </p:cNvSpPr>
                  <p:nvPr/>
                </p:nvSpPr>
                <p:spPr bwMode="auto">
                  <a:xfrm>
                    <a:off x="616" y="1068"/>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62"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52"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90"/>
                <p:cNvSpPr>
                  <a:spLocks noChangeArrowheads="1"/>
                </p:cNvSpPr>
                <p:nvPr/>
              </p:nvSpPr>
              <p:spPr bwMode="auto">
                <a:xfrm>
                  <a:off x="530"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54"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56"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6" name="Group 77"/>
            <p:cNvGrpSpPr>
              <a:grpSpLocks/>
            </p:cNvGrpSpPr>
            <p:nvPr/>
          </p:nvGrpSpPr>
          <p:grpSpPr bwMode="auto">
            <a:xfrm flipH="1">
              <a:off x="7513460" y="3950311"/>
              <a:ext cx="1034814" cy="625180"/>
              <a:chOff x="-490" y="1664"/>
              <a:chExt cx="1429" cy="842"/>
            </a:xfrm>
          </p:grpSpPr>
          <p:sp>
            <p:nvSpPr>
              <p:cNvPr id="178" name="AutoShape 78"/>
              <p:cNvSpPr>
                <a:spLocks noChangeArrowheads="1"/>
              </p:cNvSpPr>
              <p:nvPr/>
            </p:nvSpPr>
            <p:spPr bwMode="auto">
              <a:xfrm>
                <a:off x="-491"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32" name="Group 79"/>
              <p:cNvGrpSpPr>
                <a:grpSpLocks/>
              </p:cNvGrpSpPr>
              <p:nvPr/>
            </p:nvGrpSpPr>
            <p:grpSpPr bwMode="auto">
              <a:xfrm>
                <a:off x="-427" y="1737"/>
                <a:ext cx="1217" cy="769"/>
                <a:chOff x="-427" y="1737"/>
                <a:chExt cx="1217" cy="769"/>
              </a:xfrm>
            </p:grpSpPr>
            <p:sp>
              <p:nvSpPr>
                <p:cNvPr id="180" name="Rectangle 80"/>
                <p:cNvSpPr>
                  <a:spLocks noChangeArrowheads="1"/>
                </p:cNvSpPr>
                <p:nvPr/>
              </p:nvSpPr>
              <p:spPr bwMode="auto">
                <a:xfrm>
                  <a:off x="-337"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35" name="Group 82"/>
                <p:cNvGrpSpPr>
                  <a:grpSpLocks/>
                </p:cNvGrpSpPr>
                <p:nvPr/>
              </p:nvGrpSpPr>
              <p:grpSpPr bwMode="auto">
                <a:xfrm>
                  <a:off x="68" y="2192"/>
                  <a:ext cx="387" cy="139"/>
                  <a:chOff x="322" y="890"/>
                  <a:chExt cx="872" cy="339"/>
                </a:xfrm>
              </p:grpSpPr>
              <p:sp>
                <p:nvSpPr>
                  <p:cNvPr id="188" name="Rectangle 83"/>
                  <p:cNvSpPr>
                    <a:spLocks noChangeArrowheads="1"/>
                  </p:cNvSpPr>
                  <p:nvPr/>
                </p:nvSpPr>
                <p:spPr bwMode="auto">
                  <a:xfrm>
                    <a:off x="323" y="1001"/>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89" name="Rectangle 84"/>
                  <p:cNvSpPr>
                    <a:spLocks noChangeArrowheads="1"/>
                  </p:cNvSpPr>
                  <p:nvPr/>
                </p:nvSpPr>
                <p:spPr bwMode="auto">
                  <a:xfrm>
                    <a:off x="392" y="1074"/>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0" name="Rectangle 85"/>
                  <p:cNvSpPr>
                    <a:spLocks noChangeArrowheads="1"/>
                  </p:cNvSpPr>
                  <p:nvPr/>
                </p:nvSpPr>
                <p:spPr bwMode="auto">
                  <a:xfrm>
                    <a:off x="466" y="1074"/>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1" name="Rectangle 86"/>
                  <p:cNvSpPr>
                    <a:spLocks noChangeArrowheads="1"/>
                  </p:cNvSpPr>
                  <p:nvPr/>
                </p:nvSpPr>
                <p:spPr bwMode="auto">
                  <a:xfrm>
                    <a:off x="535" y="1069"/>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2" name="Rectangle 87"/>
                  <p:cNvSpPr>
                    <a:spLocks noChangeArrowheads="1"/>
                  </p:cNvSpPr>
                  <p:nvPr/>
                </p:nvSpPr>
                <p:spPr bwMode="auto">
                  <a:xfrm>
                    <a:off x="614" y="1069"/>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46"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36"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8"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92"/>
                <p:cNvSpPr>
                  <a:spLocks noChangeShapeType="1"/>
                </p:cNvSpPr>
                <p:nvPr/>
              </p:nvSpPr>
              <p:spPr bwMode="auto">
                <a:xfrm flipH="1">
                  <a:off x="470" y="2272"/>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40"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7" name="Group 77"/>
            <p:cNvGrpSpPr>
              <a:grpSpLocks/>
            </p:cNvGrpSpPr>
            <p:nvPr/>
          </p:nvGrpSpPr>
          <p:grpSpPr bwMode="auto">
            <a:xfrm flipH="1">
              <a:off x="7313560" y="4655807"/>
              <a:ext cx="1034814" cy="625180"/>
              <a:chOff x="-490" y="1664"/>
              <a:chExt cx="1429" cy="842"/>
            </a:xfrm>
          </p:grpSpPr>
          <p:sp>
            <p:nvSpPr>
              <p:cNvPr id="213" name="AutoShape 78"/>
              <p:cNvSpPr>
                <a:spLocks noChangeArrowheads="1"/>
              </p:cNvSpPr>
              <p:nvPr/>
            </p:nvSpPr>
            <p:spPr bwMode="auto">
              <a:xfrm>
                <a:off x="-491"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16" name="Group 79"/>
              <p:cNvGrpSpPr>
                <a:grpSpLocks/>
              </p:cNvGrpSpPr>
              <p:nvPr/>
            </p:nvGrpSpPr>
            <p:grpSpPr bwMode="auto">
              <a:xfrm>
                <a:off x="-427" y="1737"/>
                <a:ext cx="1217" cy="769"/>
                <a:chOff x="-427" y="1737"/>
                <a:chExt cx="1217" cy="769"/>
              </a:xfrm>
            </p:grpSpPr>
            <p:sp>
              <p:nvSpPr>
                <p:cNvPr id="215" name="Rectangle 80"/>
                <p:cNvSpPr>
                  <a:spLocks noChangeArrowheads="1"/>
                </p:cNvSpPr>
                <p:nvPr/>
              </p:nvSpPr>
              <p:spPr bwMode="auto">
                <a:xfrm>
                  <a:off x="-337" y="1922"/>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18"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19" name="Group 82"/>
                <p:cNvGrpSpPr>
                  <a:grpSpLocks/>
                </p:cNvGrpSpPr>
                <p:nvPr/>
              </p:nvGrpSpPr>
              <p:grpSpPr bwMode="auto">
                <a:xfrm>
                  <a:off x="68" y="2192"/>
                  <a:ext cx="387" cy="139"/>
                  <a:chOff x="322" y="890"/>
                  <a:chExt cx="872" cy="339"/>
                </a:xfrm>
              </p:grpSpPr>
              <p:sp>
                <p:nvSpPr>
                  <p:cNvPr id="223" name="Rectangle 83"/>
                  <p:cNvSpPr>
                    <a:spLocks noChangeArrowheads="1"/>
                  </p:cNvSpPr>
                  <p:nvPr/>
                </p:nvSpPr>
                <p:spPr bwMode="auto">
                  <a:xfrm>
                    <a:off x="323" y="999"/>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4" name="Rectangle 84"/>
                  <p:cNvSpPr>
                    <a:spLocks noChangeArrowheads="1"/>
                  </p:cNvSpPr>
                  <p:nvPr/>
                </p:nvSpPr>
                <p:spPr bwMode="auto">
                  <a:xfrm>
                    <a:off x="392" y="1072"/>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5" name="Rectangle 85"/>
                  <p:cNvSpPr>
                    <a:spLocks noChangeArrowheads="1"/>
                  </p:cNvSpPr>
                  <p:nvPr/>
                </p:nvSpPr>
                <p:spPr bwMode="auto">
                  <a:xfrm>
                    <a:off x="466" y="1072"/>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6" name="Rectangle 86"/>
                  <p:cNvSpPr>
                    <a:spLocks noChangeArrowheads="1"/>
                  </p:cNvSpPr>
                  <p:nvPr/>
                </p:nvSpPr>
                <p:spPr bwMode="auto">
                  <a:xfrm>
                    <a:off x="536" y="1067"/>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7" name="Rectangle 87"/>
                  <p:cNvSpPr>
                    <a:spLocks noChangeArrowheads="1"/>
                  </p:cNvSpPr>
                  <p:nvPr/>
                </p:nvSpPr>
                <p:spPr bwMode="auto">
                  <a:xfrm>
                    <a:off x="615" y="1067"/>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0"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20"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Rectangle 90"/>
                <p:cNvSpPr>
                  <a:spLocks noChangeArrowheads="1"/>
                </p:cNvSpPr>
                <p:nvPr/>
              </p:nvSpPr>
              <p:spPr bwMode="auto">
                <a:xfrm>
                  <a:off x="529" y="2232"/>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22"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24"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8" name="Group 77"/>
            <p:cNvGrpSpPr>
              <a:grpSpLocks/>
            </p:cNvGrpSpPr>
            <p:nvPr/>
          </p:nvGrpSpPr>
          <p:grpSpPr bwMode="auto">
            <a:xfrm flipH="1">
              <a:off x="6254794" y="4337877"/>
              <a:ext cx="1034814" cy="625180"/>
              <a:chOff x="-490" y="1664"/>
              <a:chExt cx="1429" cy="842"/>
            </a:xfrm>
          </p:grpSpPr>
          <p:sp>
            <p:nvSpPr>
              <p:cNvPr id="230" name="AutoShape 78"/>
              <p:cNvSpPr>
                <a:spLocks noChangeArrowheads="1"/>
              </p:cNvSpPr>
              <p:nvPr/>
            </p:nvSpPr>
            <p:spPr bwMode="auto">
              <a:xfrm>
                <a:off x="-490"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00" name="Group 79"/>
              <p:cNvGrpSpPr>
                <a:grpSpLocks/>
              </p:cNvGrpSpPr>
              <p:nvPr/>
            </p:nvGrpSpPr>
            <p:grpSpPr bwMode="auto">
              <a:xfrm>
                <a:off x="-427" y="1737"/>
                <a:ext cx="1217" cy="769"/>
                <a:chOff x="-427" y="1737"/>
                <a:chExt cx="1217" cy="769"/>
              </a:xfrm>
            </p:grpSpPr>
            <p:sp>
              <p:nvSpPr>
                <p:cNvPr id="232" name="Rectangle 80"/>
                <p:cNvSpPr>
                  <a:spLocks noChangeArrowheads="1"/>
                </p:cNvSpPr>
                <p:nvPr/>
              </p:nvSpPr>
              <p:spPr bwMode="auto">
                <a:xfrm>
                  <a:off x="-337"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02"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03" name="Group 82"/>
                <p:cNvGrpSpPr>
                  <a:grpSpLocks/>
                </p:cNvGrpSpPr>
                <p:nvPr/>
              </p:nvGrpSpPr>
              <p:grpSpPr bwMode="auto">
                <a:xfrm>
                  <a:off x="68" y="2192"/>
                  <a:ext cx="387" cy="139"/>
                  <a:chOff x="322" y="890"/>
                  <a:chExt cx="872" cy="339"/>
                </a:xfrm>
              </p:grpSpPr>
              <p:sp>
                <p:nvSpPr>
                  <p:cNvPr id="240" name="Rectangle 83"/>
                  <p:cNvSpPr>
                    <a:spLocks noChangeArrowheads="1"/>
                  </p:cNvSpPr>
                  <p:nvPr/>
                </p:nvSpPr>
                <p:spPr bwMode="auto">
                  <a:xfrm>
                    <a:off x="324" y="1000"/>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1" name="Rectangle 84"/>
                  <p:cNvSpPr>
                    <a:spLocks noChangeArrowheads="1"/>
                  </p:cNvSpPr>
                  <p:nvPr/>
                </p:nvSpPr>
                <p:spPr bwMode="auto">
                  <a:xfrm>
                    <a:off x="393" y="1073"/>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2" name="Rectangle 85"/>
                  <p:cNvSpPr>
                    <a:spLocks noChangeArrowheads="1"/>
                  </p:cNvSpPr>
                  <p:nvPr/>
                </p:nvSpPr>
                <p:spPr bwMode="auto">
                  <a:xfrm>
                    <a:off x="467" y="1073"/>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3" name="Rectangle 86"/>
                  <p:cNvSpPr>
                    <a:spLocks noChangeArrowheads="1"/>
                  </p:cNvSpPr>
                  <p:nvPr/>
                </p:nvSpPr>
                <p:spPr bwMode="auto">
                  <a:xfrm>
                    <a:off x="536" y="1068"/>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4" name="Rectangle 87"/>
                  <p:cNvSpPr>
                    <a:spLocks noChangeArrowheads="1"/>
                  </p:cNvSpPr>
                  <p:nvPr/>
                </p:nvSpPr>
                <p:spPr bwMode="auto">
                  <a:xfrm>
                    <a:off x="615" y="1068"/>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14"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04"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06"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08"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 name="Slide Number Placeholder 2"/>
          <p:cNvSpPr>
            <a:spLocks noGrp="1"/>
          </p:cNvSpPr>
          <p:nvPr>
            <p:ph type="sldNum" sz="quarter" idx="11"/>
          </p:nvPr>
        </p:nvSpPr>
        <p:spPr/>
        <p:txBody>
          <a:bodyPr/>
          <a:lstStyle/>
          <a:p>
            <a:pPr>
              <a:defRPr/>
            </a:pPr>
            <a:fld id="{89CE651F-B56D-48D2-A702-1FFE07FC73E1}" type="slidenum">
              <a:rPr lang="en-US" smtClean="0">
                <a:latin typeface="Comic Sans MS" panose="030F0702030302020204" pitchFamily="66" charset="0"/>
              </a:rPr>
              <a:pPr>
                <a:defRPr/>
              </a:pPr>
              <a:t>32</a:t>
            </a:fld>
            <a:endParaRPr lang="en-US" dirty="0">
              <a:latin typeface="Comic Sans MS" panose="030F0702030302020204" pitchFamily="66" charset="0"/>
            </a:endParaRPr>
          </a:p>
        </p:txBody>
      </p:sp>
      <p:sp>
        <p:nvSpPr>
          <p:cNvPr id="130" name="Title 1"/>
          <p:cNvSpPr>
            <a:spLocks noGrp="1"/>
          </p:cNvSpPr>
          <p:nvPr>
            <p:ph type="title"/>
          </p:nvPr>
        </p:nvSpPr>
        <p:spPr>
          <a:xfrm>
            <a:off x="-180528" y="115888"/>
            <a:ext cx="9361040" cy="792162"/>
          </a:xfrm>
        </p:spPr>
        <p:txBody>
          <a:bodyPr/>
          <a:lstStyle/>
          <a:p>
            <a:r>
              <a:rPr lang="en-US" dirty="0" smtClean="0"/>
              <a:t> DOCSIS Cable Access Networks</a:t>
            </a:r>
            <a:endParaRPr lang="en-US" dirty="0"/>
          </a:p>
        </p:txBody>
      </p:sp>
      <p:sp>
        <p:nvSpPr>
          <p:cNvPr id="131"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2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630400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44"/>
          <p:cNvGrpSpPr>
            <a:grpSpLocks/>
          </p:cNvGrpSpPr>
          <p:nvPr/>
        </p:nvGrpSpPr>
        <p:grpSpPr bwMode="auto">
          <a:xfrm>
            <a:off x="512588" y="1109141"/>
            <a:ext cx="7405688" cy="3286125"/>
            <a:chOff x="482600" y="871538"/>
            <a:chExt cx="7405688" cy="3286124"/>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8" name="Line 28"/>
            <p:cNvSpPr>
              <a:spLocks noChangeShapeType="1"/>
            </p:cNvSpPr>
            <p:nvPr/>
          </p:nvSpPr>
          <p:spPr bwMode="auto">
            <a:xfrm>
              <a:off x="5195888" y="2617788"/>
              <a:ext cx="2119312" cy="116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0" name="Rectangle 30"/>
            <p:cNvSpPr>
              <a:spLocks noChangeArrowheads="1"/>
            </p:cNvSpPr>
            <p:nvPr/>
          </p:nvSpPr>
          <p:spPr bwMode="auto">
            <a:xfrm>
              <a:off x="2716213" y="2452688"/>
              <a:ext cx="539750" cy="331787"/>
            </a:xfrm>
            <a:prstGeom prst="rect">
              <a:avLst/>
            </a:prstGeom>
            <a:solidFill>
              <a:schemeClr val="accent1"/>
            </a:solidFill>
            <a:ln w="9525">
              <a:solidFill>
                <a:schemeClr val="tx1"/>
              </a:solidFill>
              <a:miter lim="800000"/>
              <a:headEnd/>
              <a:tailEnd/>
            </a:ln>
          </p:spPr>
          <p:txBody>
            <a:bodyPr wrap="none" anchor="ctr"/>
            <a:lstStyle/>
            <a:p>
              <a:pPr algn="ctr"/>
              <a:r>
                <a:rPr lang="en-US"/>
                <a:t>OLT</a:t>
              </a:r>
            </a:p>
          </p:txBody>
        </p:sp>
        <p:sp>
          <p:nvSpPr>
            <p:cNvPr id="58381" name="Text Box 32"/>
            <p:cNvSpPr txBox="1">
              <a:spLocks noChangeArrowheads="1"/>
            </p:cNvSpPr>
            <p:nvPr/>
          </p:nvSpPr>
          <p:spPr bwMode="auto">
            <a:xfrm>
              <a:off x="2082800" y="3251200"/>
              <a:ext cx="1341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central office</a:t>
              </a:r>
            </a:p>
          </p:txBody>
        </p:sp>
        <p:sp>
          <p:nvSpPr>
            <p:cNvPr id="58382" name="Text Box 33"/>
            <p:cNvSpPr txBox="1">
              <a:spLocks noChangeArrowheads="1"/>
            </p:cNvSpPr>
            <p:nvPr/>
          </p:nvSpPr>
          <p:spPr bwMode="auto">
            <a:xfrm>
              <a:off x="4813300" y="2986088"/>
              <a:ext cx="815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optical</a:t>
              </a:r>
            </a:p>
            <a:p>
              <a:r>
                <a:rPr lang="en-US" sz="1400"/>
                <a:t>splitter</a:t>
              </a:r>
            </a:p>
          </p:txBody>
        </p:sp>
        <p:grpSp>
          <p:nvGrpSpPr>
            <p:cNvPr id="58384" name="Group 46"/>
            <p:cNvGrpSpPr>
              <a:grpSpLocks/>
            </p:cNvGrpSpPr>
            <p:nvPr/>
          </p:nvGrpSpPr>
          <p:grpSpPr bwMode="auto">
            <a:xfrm>
              <a:off x="7278688" y="3409950"/>
              <a:ext cx="609600" cy="747712"/>
              <a:chOff x="4541" y="552"/>
              <a:chExt cx="384" cy="471"/>
            </a:xfrm>
          </p:grpSpPr>
          <p:sp>
            <p:nvSpPr>
              <p:cNvPr id="58407" name="Rectangle 47"/>
              <p:cNvSpPr>
                <a:spLocks noChangeArrowheads="1"/>
              </p:cNvSpPr>
              <p:nvPr/>
            </p:nvSpPr>
            <p:spPr bwMode="auto">
              <a:xfrm>
                <a:off x="4541" y="552"/>
                <a:ext cx="384" cy="471"/>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58408" name="Rectangle 48"/>
              <p:cNvSpPr>
                <a:spLocks noChangeArrowheads="1"/>
              </p:cNvSpPr>
              <p:nvPr/>
            </p:nvSpPr>
            <p:spPr bwMode="auto">
              <a:xfrm>
                <a:off x="4541" y="686"/>
                <a:ext cx="331" cy="140"/>
              </a:xfrm>
              <a:prstGeom prst="rect">
                <a:avLst/>
              </a:prstGeom>
              <a:solidFill>
                <a:srgbClr val="CCECFF"/>
              </a:solidFill>
              <a:ln w="9525">
                <a:solidFill>
                  <a:schemeClr val="tx1"/>
                </a:solidFill>
                <a:miter lim="800000"/>
                <a:headEnd/>
                <a:tailEnd/>
              </a:ln>
            </p:spPr>
            <p:txBody>
              <a:bodyPr wrap="none" anchor="ctr"/>
              <a:lstStyle/>
              <a:p>
                <a:pPr algn="ctr"/>
                <a:r>
                  <a:rPr lang="en-US" sz="1400" dirty="0"/>
                  <a:t>ONT</a:t>
                </a:r>
              </a:p>
            </p:txBody>
          </p:sp>
        </p:grpSp>
        <p:sp>
          <p:nvSpPr>
            <p:cNvPr id="58385" name="Text Box 50"/>
            <p:cNvSpPr txBox="1">
              <a:spLocks noChangeArrowheads="1"/>
            </p:cNvSpPr>
            <p:nvPr/>
          </p:nvSpPr>
          <p:spPr bwMode="auto">
            <a:xfrm>
              <a:off x="3800475" y="2127250"/>
              <a:ext cx="738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optical</a:t>
              </a:r>
              <a:br>
                <a:rPr lang="en-US" sz="1400"/>
              </a:br>
              <a:r>
                <a:rPr lang="en-US" sz="1400"/>
                <a:t>fiber</a:t>
              </a:r>
            </a:p>
          </p:txBody>
        </p:sp>
        <p:sp>
          <p:nvSpPr>
            <p:cNvPr id="58386" name="Text Box 51"/>
            <p:cNvSpPr txBox="1">
              <a:spLocks noChangeArrowheads="1"/>
            </p:cNvSpPr>
            <p:nvPr/>
          </p:nvSpPr>
          <p:spPr bwMode="auto">
            <a:xfrm>
              <a:off x="5518150" y="1462088"/>
              <a:ext cx="738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optical</a:t>
              </a:r>
              <a:br>
                <a:rPr lang="en-US" sz="1400"/>
              </a:br>
              <a:r>
                <a:rPr lang="en-US" sz="1400"/>
                <a:t>fibers</a:t>
              </a:r>
            </a:p>
          </p:txBody>
        </p:sp>
        <p:grpSp>
          <p:nvGrpSpPr>
            <p:cNvPr id="58387" name="Group 52"/>
            <p:cNvGrpSpPr>
              <a:grpSpLocks/>
            </p:cNvGrpSpPr>
            <p:nvPr/>
          </p:nvGrpSpPr>
          <p:grpSpPr bwMode="auto">
            <a:xfrm>
              <a:off x="2163763" y="2266950"/>
              <a:ext cx="376237" cy="217488"/>
              <a:chOff x="533" y="321"/>
              <a:chExt cx="359" cy="180"/>
            </a:xfrm>
          </p:grpSpPr>
          <p:grpSp>
            <p:nvGrpSpPr>
              <p:cNvPr id="58392"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8399"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400"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Internet</a:t>
              </a:r>
            </a:p>
          </p:txBody>
        </p:sp>
      </p:grpSp>
      <p:sp>
        <p:nvSpPr>
          <p:cNvPr id="58371" name="Title 43"/>
          <p:cNvSpPr>
            <a:spLocks noGrp="1"/>
          </p:cNvSpPr>
          <p:nvPr>
            <p:ph type="title"/>
          </p:nvPr>
        </p:nvSpPr>
        <p:spPr>
          <a:xfrm>
            <a:off x="546100" y="0"/>
            <a:ext cx="7772400" cy="1143000"/>
          </a:xfrm>
        </p:spPr>
        <p:txBody>
          <a:bodyPr/>
          <a:lstStyle/>
          <a:p>
            <a:r>
              <a:rPr lang="en-US" smtClean="0"/>
              <a:t>Fiber to the Home</a:t>
            </a:r>
          </a:p>
        </p:txBody>
      </p:sp>
      <p:sp>
        <p:nvSpPr>
          <p:cNvPr id="58372" name="Content Placeholder 45"/>
          <p:cNvSpPr>
            <a:spLocks noGrp="1"/>
          </p:cNvSpPr>
          <p:nvPr>
            <p:ph idx="1"/>
          </p:nvPr>
        </p:nvSpPr>
        <p:spPr>
          <a:xfrm>
            <a:off x="107504" y="3861048"/>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(AON)</a:t>
            </a:r>
          </a:p>
          <a:p>
            <a:r>
              <a:rPr lang="en-US" sz="2400" dirty="0"/>
              <a:t>H</a:t>
            </a:r>
            <a:r>
              <a:rPr lang="en-US" sz="2400" dirty="0" smtClean="0"/>
              <a:t>igher Internet rates. </a:t>
            </a:r>
            <a:r>
              <a:rPr lang="en-US" sz="2400" dirty="0"/>
              <a:t>F</a:t>
            </a:r>
            <a:r>
              <a:rPr lang="en-US" sz="2400" dirty="0" smtClean="0"/>
              <a:t>iber also carries television and phone services.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7" name="Rectangle 47"/>
          <p:cNvSpPr>
            <a:spLocks noChangeArrowheads="1"/>
          </p:cNvSpPr>
          <p:nvPr/>
        </p:nvSpPr>
        <p:spPr bwMode="auto">
          <a:xfrm>
            <a:off x="7308304" y="2105224"/>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7308304" y="105273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7308304" y="2348880"/>
            <a:ext cx="525463" cy="222250"/>
          </a:xfrm>
          <a:prstGeom prst="rect">
            <a:avLst/>
          </a:prstGeom>
          <a:solidFill>
            <a:srgbClr val="CCECFF"/>
          </a:solidFill>
          <a:ln w="9525">
            <a:solidFill>
              <a:schemeClr val="tx1"/>
            </a:solidFill>
            <a:miter lim="800000"/>
            <a:headEnd/>
            <a:tailEnd/>
          </a:ln>
        </p:spPr>
        <p:txBody>
          <a:bodyPr wrap="none" anchor="ctr"/>
          <a:lstStyle/>
          <a:p>
            <a:pPr algn="ctr"/>
            <a:r>
              <a:rPr lang="en-US" sz="1400" dirty="0"/>
              <a:t>ONT</a:t>
            </a:r>
          </a:p>
        </p:txBody>
      </p:sp>
      <p:sp>
        <p:nvSpPr>
          <p:cNvPr id="51" name="Rectangle 48"/>
          <p:cNvSpPr>
            <a:spLocks noChangeArrowheads="1"/>
          </p:cNvSpPr>
          <p:nvPr/>
        </p:nvSpPr>
        <p:spPr bwMode="auto">
          <a:xfrm>
            <a:off x="7308304" y="1340768"/>
            <a:ext cx="525463" cy="222250"/>
          </a:xfrm>
          <a:prstGeom prst="rect">
            <a:avLst/>
          </a:prstGeom>
          <a:solidFill>
            <a:srgbClr val="CCECFF"/>
          </a:solidFill>
          <a:ln w="9525">
            <a:solidFill>
              <a:schemeClr val="tx1"/>
            </a:solidFill>
            <a:miter lim="800000"/>
            <a:headEnd/>
            <a:tailEnd/>
          </a:ln>
        </p:spPr>
        <p:txBody>
          <a:bodyPr wrap="none" anchor="ctr"/>
          <a:lstStyle/>
          <a:p>
            <a:pPr algn="ctr"/>
            <a:r>
              <a:rPr lang="en-US" sz="1400"/>
              <a:t>ONT</a:t>
            </a:r>
          </a:p>
        </p:txBody>
      </p:sp>
      <p:sp>
        <p:nvSpPr>
          <p:cNvPr id="45" name="Rectangle 44"/>
          <p:cNvSpPr/>
          <p:nvPr/>
        </p:nvSpPr>
        <p:spPr bwMode="auto">
          <a:xfrm>
            <a:off x="6261111" y="4797152"/>
            <a:ext cx="1811358" cy="288032"/>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Verizon FIOS</a:t>
            </a:r>
          </a:p>
        </p:txBody>
      </p:sp>
      <p:cxnSp>
        <p:nvCxnSpPr>
          <p:cNvPr id="46" name="Straight Arrow Connector 45"/>
          <p:cNvCxnSpPr/>
          <p:nvPr/>
        </p:nvCxnSpPr>
        <p:spPr bwMode="auto">
          <a:xfrm flipH="1">
            <a:off x="5311179" y="4941168"/>
            <a:ext cx="989013" cy="0"/>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76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96752"/>
            <a:ext cx="4680520" cy="4800600"/>
          </a:xfrm>
        </p:spPr>
        <p:txBody>
          <a:bodyPr/>
          <a:lstStyle/>
          <a:p>
            <a:pPr marL="0" indent="0">
              <a:buNone/>
            </a:pPr>
            <a:r>
              <a:rPr lang="en-US" sz="2400" dirty="0" smtClean="0"/>
              <a:t>AON  Active Optical Network</a:t>
            </a:r>
          </a:p>
          <a:p>
            <a:r>
              <a:rPr lang="en-US" sz="2400" dirty="0" smtClean="0"/>
              <a:t>Uses electrical powered switches</a:t>
            </a:r>
          </a:p>
          <a:p>
            <a:r>
              <a:rPr lang="en-US" sz="2400" dirty="0" smtClean="0"/>
              <a:t>More range</a:t>
            </a:r>
          </a:p>
          <a:p>
            <a:r>
              <a:rPr lang="en-US" sz="2400" dirty="0" smtClean="0"/>
              <a:t>Less reliable</a:t>
            </a:r>
          </a:p>
          <a:p>
            <a:pPr marL="0" indent="0">
              <a:buNone/>
            </a:pPr>
            <a:endParaRPr lang="en-US" sz="2400" dirty="0"/>
          </a:p>
          <a:p>
            <a:pPr marL="0" indent="0">
              <a:buNone/>
            </a:pPr>
            <a:r>
              <a:rPr lang="en-US" sz="2400" dirty="0" smtClean="0"/>
              <a:t>PON Passive Optical Network</a:t>
            </a:r>
          </a:p>
          <a:p>
            <a:r>
              <a:rPr lang="en-US" sz="2400" dirty="0" smtClean="0"/>
              <a:t>Optical splitters do not need electrical power.</a:t>
            </a:r>
          </a:p>
          <a:p>
            <a:r>
              <a:rPr lang="en-US" sz="2400" dirty="0" smtClean="0"/>
              <a:t>Hard to isolate failure</a:t>
            </a:r>
          </a:p>
          <a:p>
            <a:r>
              <a:rPr lang="en-US" sz="2400" dirty="0" smtClean="0"/>
              <a:t>Transmission speed may be slower during peak hours.</a:t>
            </a:r>
          </a:p>
          <a:p>
            <a:endParaRPr lang="en-US"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40607" y="51352"/>
            <a:ext cx="4279765" cy="6113952"/>
          </a:xfrm>
          <a:prstGeom prst="rect">
            <a:avLst/>
          </a:prstGeom>
        </p:spPr>
      </p:pic>
      <p:sp>
        <p:nvSpPr>
          <p:cNvPr id="8" name="Rectangle 7"/>
          <p:cNvSpPr/>
          <p:nvPr/>
        </p:nvSpPr>
        <p:spPr bwMode="auto">
          <a:xfrm>
            <a:off x="6372200" y="6021288"/>
            <a:ext cx="2592288" cy="28803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Wikipedia</a:t>
            </a:r>
          </a:p>
        </p:txBody>
      </p:sp>
      <p:sp>
        <p:nvSpPr>
          <p:cNvPr id="9"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anose="030F0702030302020204" pitchFamily="66" charset="0"/>
              </a:rPr>
              <a:pPr>
                <a:defRPr/>
              </a:pPr>
              <a:t>34</a:t>
            </a:fld>
            <a:endParaRPr lang="en-US" dirty="0">
              <a:latin typeface="Comic Sans MS" panose="030F0702030302020204" pitchFamily="66" charset="0"/>
            </a:endParaRPr>
          </a:p>
        </p:txBody>
      </p:sp>
      <p:sp>
        <p:nvSpPr>
          <p:cNvPr id="10"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177404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Group 51"/>
          <p:cNvGrpSpPr>
            <a:grpSpLocks/>
          </p:cNvGrpSpPr>
          <p:nvPr/>
        </p:nvGrpSpPr>
        <p:grpSpPr bwMode="auto">
          <a:xfrm>
            <a:off x="1368425" y="1255713"/>
            <a:ext cx="6089650" cy="3444875"/>
            <a:chOff x="1433513" y="1757363"/>
            <a:chExt cx="6089650" cy="3444875"/>
          </a:xfrm>
        </p:grpSpPr>
        <p:graphicFrame>
          <p:nvGraphicFramePr>
            <p:cNvPr id="9218" name="Object 2"/>
            <p:cNvGraphicFramePr>
              <a:graphicFrameLocks noChangeAspect="1"/>
            </p:cNvGraphicFramePr>
            <p:nvPr/>
          </p:nvGraphicFramePr>
          <p:xfrm>
            <a:off x="1433513" y="1757363"/>
            <a:ext cx="611187" cy="520700"/>
          </p:xfrm>
          <a:graphic>
            <a:graphicData uri="http://schemas.openxmlformats.org/presentationml/2006/ole">
              <mc:AlternateContent xmlns:mc="http://schemas.openxmlformats.org/markup-compatibility/2006">
                <mc:Choice xmlns:v="urn:schemas-microsoft-com:vml" Requires="v">
                  <p:oleObj spid="_x0000_s4149"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17573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433513" y="2892425"/>
            <a:ext cx="611187" cy="520700"/>
          </p:xfrm>
          <a:graphic>
            <a:graphicData uri="http://schemas.openxmlformats.org/presentationml/2006/ole">
              <mc:AlternateContent xmlns:mc="http://schemas.openxmlformats.org/markup-compatibility/2006">
                <mc:Choice xmlns:v="urn:schemas-microsoft-com:vml" Requires="v">
                  <p:oleObj spid="_x0000_s4150"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2892425"/>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489075" y="4125913"/>
            <a:ext cx="611188" cy="520700"/>
          </p:xfrm>
          <a:graphic>
            <a:graphicData uri="http://schemas.openxmlformats.org/presentationml/2006/ole">
              <mc:AlternateContent xmlns:mc="http://schemas.openxmlformats.org/markup-compatibility/2006">
                <mc:Choice xmlns:v="urn:schemas-microsoft-com:vml" Requires="v">
                  <p:oleObj spid="_x0000_s415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4125913"/>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Line 9"/>
            <p:cNvSpPr>
              <a:spLocks noChangeShapeType="1"/>
            </p:cNvSpPr>
            <p:nvPr/>
          </p:nvSpPr>
          <p:spPr bwMode="auto">
            <a:xfrm>
              <a:off x="3922713" y="30337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25" name="Rectangle 10"/>
            <p:cNvSpPr>
              <a:spLocks noChangeArrowheads="1"/>
            </p:cNvSpPr>
            <p:nvPr/>
          </p:nvSpPr>
          <p:spPr bwMode="auto">
            <a:xfrm>
              <a:off x="3500438" y="3262313"/>
              <a:ext cx="388937" cy="10318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9226" name="Group 11"/>
            <p:cNvGrpSpPr>
              <a:grpSpLocks/>
            </p:cNvGrpSpPr>
            <p:nvPr/>
          </p:nvGrpSpPr>
          <p:grpSpPr bwMode="auto">
            <a:xfrm>
              <a:off x="3708400" y="3109913"/>
              <a:ext cx="158750" cy="144462"/>
              <a:chOff x="576" y="3456"/>
              <a:chExt cx="288" cy="240"/>
            </a:xfrm>
          </p:grpSpPr>
          <p:sp>
            <p:nvSpPr>
              <p:cNvPr id="9266" name="Line 12"/>
              <p:cNvSpPr>
                <a:spLocks noChangeShapeType="1"/>
              </p:cNvSpPr>
              <p:nvPr/>
            </p:nvSpPr>
            <p:spPr bwMode="auto">
              <a:xfrm>
                <a:off x="624" y="3456"/>
                <a:ext cx="192"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67" name="Line 13"/>
              <p:cNvSpPr>
                <a:spLocks noChangeShapeType="1"/>
              </p:cNvSpPr>
              <p:nvPr/>
            </p:nvSpPr>
            <p:spPr bwMode="auto">
              <a:xfrm flipH="1">
                <a:off x="576" y="3456"/>
                <a:ext cx="28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9227" name="Group 14"/>
            <p:cNvGrpSpPr>
              <a:grpSpLocks/>
            </p:cNvGrpSpPr>
            <p:nvPr/>
          </p:nvGrpSpPr>
          <p:grpSpPr bwMode="auto">
            <a:xfrm>
              <a:off x="4778375" y="2655888"/>
              <a:ext cx="569913" cy="285750"/>
              <a:chOff x="533" y="321"/>
              <a:chExt cx="359" cy="180"/>
            </a:xfrm>
          </p:grpSpPr>
          <p:grpSp>
            <p:nvGrpSpPr>
              <p:cNvPr id="9251" name="Group 15"/>
              <p:cNvGrpSpPr>
                <a:grpSpLocks/>
              </p:cNvGrpSpPr>
              <p:nvPr/>
            </p:nvGrpSpPr>
            <p:grpSpPr bwMode="auto">
              <a:xfrm>
                <a:off x="533" y="321"/>
                <a:ext cx="359" cy="180"/>
                <a:chOff x="1009" y="655"/>
                <a:chExt cx="359" cy="180"/>
              </a:xfrm>
            </p:grpSpPr>
            <p:sp>
              <p:nvSpPr>
                <p:cNvPr id="9253" name="Oval 1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254" name="Line 17"/>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5" name="Line 18"/>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6" name="Rectangle 19"/>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9257" name="Oval 2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258" name="Group 21"/>
                <p:cNvGrpSpPr>
                  <a:grpSpLocks/>
                </p:cNvGrpSpPr>
                <p:nvPr/>
              </p:nvGrpSpPr>
              <p:grpSpPr bwMode="auto">
                <a:xfrm>
                  <a:off x="1095" y="681"/>
                  <a:ext cx="176" cy="68"/>
                  <a:chOff x="2848" y="848"/>
                  <a:chExt cx="140" cy="98"/>
                </a:xfrm>
              </p:grpSpPr>
              <p:sp>
                <p:nvSpPr>
                  <p:cNvPr id="9263" name="Line 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4" name="Line 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5" name="Line 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9" name="Group 25"/>
                <p:cNvGrpSpPr>
                  <a:grpSpLocks/>
                </p:cNvGrpSpPr>
                <p:nvPr/>
              </p:nvGrpSpPr>
              <p:grpSpPr bwMode="auto">
                <a:xfrm flipV="1">
                  <a:off x="1095" y="680"/>
                  <a:ext cx="176" cy="68"/>
                  <a:chOff x="2848" y="848"/>
                  <a:chExt cx="140" cy="98"/>
                </a:xfrm>
              </p:grpSpPr>
              <p:sp>
                <p:nvSpPr>
                  <p:cNvPr id="9260" name="Line 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1" name="Line 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2" name="Line 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252" name="Line 29"/>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8" name="Group 30"/>
            <p:cNvGrpSpPr>
              <a:grpSpLocks/>
            </p:cNvGrpSpPr>
            <p:nvPr/>
          </p:nvGrpSpPr>
          <p:grpSpPr bwMode="auto">
            <a:xfrm>
              <a:off x="3705225" y="4356100"/>
              <a:ext cx="238125" cy="484188"/>
              <a:chOff x="4180" y="783"/>
              <a:chExt cx="150" cy="307"/>
            </a:xfrm>
          </p:grpSpPr>
          <p:sp>
            <p:nvSpPr>
              <p:cNvPr id="9243" name="AutoShape 3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44" name="Rectangle 3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45" name="Rectangle 3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246" name="AutoShape 3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247" name="Line 3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8" name="Line 3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9" name="Rectangle 3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250" name="Rectangle 3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29" name="Line 39"/>
            <p:cNvSpPr>
              <a:spLocks noChangeShapeType="1"/>
            </p:cNvSpPr>
            <p:nvPr/>
          </p:nvSpPr>
          <p:spPr bwMode="auto">
            <a:xfrm>
              <a:off x="1911350" y="2092325"/>
              <a:ext cx="1704975"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0" name="Line 40"/>
            <p:cNvSpPr>
              <a:spLocks noChangeShapeType="1"/>
            </p:cNvSpPr>
            <p:nvPr/>
          </p:nvSpPr>
          <p:spPr bwMode="auto">
            <a:xfrm>
              <a:off x="1966913" y="3062288"/>
              <a:ext cx="1565275"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1" name="Line 41"/>
            <p:cNvSpPr>
              <a:spLocks noChangeShapeType="1"/>
            </p:cNvSpPr>
            <p:nvPr/>
          </p:nvSpPr>
          <p:spPr bwMode="auto">
            <a:xfrm flipV="1">
              <a:off x="2051050" y="3352800"/>
              <a:ext cx="1565275" cy="95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2" name="Line 42"/>
            <p:cNvSpPr>
              <a:spLocks noChangeShapeType="1"/>
            </p:cNvSpPr>
            <p:nvPr/>
          </p:nvSpPr>
          <p:spPr bwMode="auto">
            <a:xfrm flipH="1" flipV="1">
              <a:off x="3795713" y="3379788"/>
              <a:ext cx="41275" cy="1025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3" name="Line 43"/>
            <p:cNvSpPr>
              <a:spLocks noChangeShapeType="1"/>
            </p:cNvSpPr>
            <p:nvPr/>
          </p:nvSpPr>
          <p:spPr bwMode="auto">
            <a:xfrm flipV="1">
              <a:off x="3962400" y="2895600"/>
              <a:ext cx="831850" cy="277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4" name="Text Box 44"/>
            <p:cNvSpPr txBox="1">
              <a:spLocks noChangeArrowheads="1"/>
            </p:cNvSpPr>
            <p:nvPr/>
          </p:nvSpPr>
          <p:spPr bwMode="auto">
            <a:xfrm>
              <a:off x="2414588" y="2182813"/>
              <a:ext cx="976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100 Mbps</a:t>
              </a:r>
            </a:p>
          </p:txBody>
        </p:sp>
        <p:sp>
          <p:nvSpPr>
            <p:cNvPr id="9235" name="Text Box 45"/>
            <p:cNvSpPr txBox="1">
              <a:spLocks noChangeArrowheads="1"/>
            </p:cNvSpPr>
            <p:nvPr/>
          </p:nvSpPr>
          <p:spPr bwMode="auto">
            <a:xfrm>
              <a:off x="2038350" y="3154363"/>
              <a:ext cx="976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100 Mbps</a:t>
              </a:r>
            </a:p>
          </p:txBody>
        </p:sp>
        <p:sp>
          <p:nvSpPr>
            <p:cNvPr id="9236" name="Text Box 46"/>
            <p:cNvSpPr txBox="1">
              <a:spLocks noChangeArrowheads="1"/>
            </p:cNvSpPr>
            <p:nvPr/>
          </p:nvSpPr>
          <p:spPr bwMode="auto">
            <a:xfrm>
              <a:off x="2122488" y="4164013"/>
              <a:ext cx="976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100 Mbps</a:t>
              </a:r>
            </a:p>
          </p:txBody>
        </p:sp>
        <p:sp>
          <p:nvSpPr>
            <p:cNvPr id="9237" name="Text Box 47"/>
            <p:cNvSpPr txBox="1">
              <a:spLocks noChangeArrowheads="1"/>
            </p:cNvSpPr>
            <p:nvPr/>
          </p:nvSpPr>
          <p:spPr bwMode="auto">
            <a:xfrm>
              <a:off x="3841750" y="3927475"/>
              <a:ext cx="723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 Gbps</a:t>
              </a:r>
            </a:p>
          </p:txBody>
        </p:sp>
        <p:sp>
          <p:nvSpPr>
            <p:cNvPr id="9238" name="Text Box 48"/>
            <p:cNvSpPr txBox="1">
              <a:spLocks noChangeArrowheads="1"/>
            </p:cNvSpPr>
            <p:nvPr/>
          </p:nvSpPr>
          <p:spPr bwMode="auto">
            <a:xfrm>
              <a:off x="3468688" y="4897438"/>
              <a:ext cx="722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server</a:t>
              </a:r>
            </a:p>
          </p:txBody>
        </p:sp>
        <p:sp>
          <p:nvSpPr>
            <p:cNvPr id="9239" name="Text Box 49"/>
            <p:cNvSpPr txBox="1">
              <a:spLocks noChangeArrowheads="1"/>
            </p:cNvSpPr>
            <p:nvPr/>
          </p:nvSpPr>
          <p:spPr bwMode="auto">
            <a:xfrm>
              <a:off x="3398838" y="2611438"/>
              <a:ext cx="939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Ethernet</a:t>
              </a:r>
            </a:p>
            <a:p>
              <a:r>
                <a:rPr lang="en-US" sz="1400"/>
                <a:t>switch</a:t>
              </a:r>
            </a:p>
          </p:txBody>
        </p:sp>
        <p:sp>
          <p:nvSpPr>
            <p:cNvPr id="9240" name="Text Box 50"/>
            <p:cNvSpPr txBox="1">
              <a:spLocks noChangeArrowheads="1"/>
            </p:cNvSpPr>
            <p:nvPr/>
          </p:nvSpPr>
          <p:spPr bwMode="auto">
            <a:xfrm>
              <a:off x="4286250" y="2195513"/>
              <a:ext cx="1231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Institutional</a:t>
              </a:r>
            </a:p>
            <a:p>
              <a:r>
                <a:rPr lang="en-US" sz="1400"/>
                <a:t>router</a:t>
              </a:r>
            </a:p>
          </p:txBody>
        </p:sp>
        <p:sp>
          <p:nvSpPr>
            <p:cNvPr id="9241" name="Line 51"/>
            <p:cNvSpPr>
              <a:spLocks noChangeShapeType="1"/>
            </p:cNvSpPr>
            <p:nvPr/>
          </p:nvSpPr>
          <p:spPr bwMode="auto">
            <a:xfrm>
              <a:off x="5319713" y="2825750"/>
              <a:ext cx="679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242" name="Text Box 52"/>
            <p:cNvSpPr txBox="1">
              <a:spLocks noChangeArrowheads="1"/>
            </p:cNvSpPr>
            <p:nvPr/>
          </p:nvSpPr>
          <p:spPr bwMode="auto">
            <a:xfrm>
              <a:off x="6045200" y="2528888"/>
              <a:ext cx="1477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To Institution’s</a:t>
              </a:r>
              <a:br>
                <a:rPr lang="en-US" sz="1400"/>
              </a:br>
              <a:r>
                <a:rPr lang="en-US" sz="1400"/>
                <a:t>ISP</a:t>
              </a:r>
            </a:p>
          </p:txBody>
        </p:sp>
      </p:grpSp>
      <p:sp>
        <p:nvSpPr>
          <p:cNvPr id="9222" name="Title 50"/>
          <p:cNvSpPr>
            <a:spLocks noGrp="1"/>
          </p:cNvSpPr>
          <p:nvPr>
            <p:ph type="title"/>
          </p:nvPr>
        </p:nvSpPr>
        <p:spPr/>
        <p:txBody>
          <a:bodyPr/>
          <a:lstStyle/>
          <a:p>
            <a:r>
              <a:rPr lang="en-US" dirty="0" smtClean="0"/>
              <a:t>Ethernet Internet Access</a:t>
            </a:r>
          </a:p>
        </p:txBody>
      </p:sp>
      <p:sp>
        <p:nvSpPr>
          <p:cNvPr id="9223" name="Content Placeholder 52"/>
          <p:cNvSpPr>
            <a:spLocks noGrp="1"/>
          </p:cNvSpPr>
          <p:nvPr>
            <p:ph idx="1"/>
          </p:nvPr>
        </p:nvSpPr>
        <p:spPr>
          <a:xfrm>
            <a:off x="455613" y="4649788"/>
            <a:ext cx="8043862" cy="1905000"/>
          </a:xfrm>
        </p:spPr>
        <p:txBody>
          <a:bodyPr/>
          <a:lstStyle/>
          <a:p>
            <a:r>
              <a:rPr lang="en-US" sz="2400" dirty="0" smtClean="0"/>
              <a:t>Typically used in companies, universities, </a:t>
            </a:r>
            <a:r>
              <a:rPr lang="en-US" sz="2400" dirty="0" err="1" smtClean="0"/>
              <a:t>etc</a:t>
            </a:r>
            <a:endParaRPr lang="en-US" sz="2400" dirty="0" smtClean="0"/>
          </a:p>
          <a:p>
            <a:pPr marL="342900" lvl="1" indent="-342900">
              <a:buSzPct val="85000"/>
              <a:buFont typeface="Arial" pitchFamily="34" charset="0"/>
              <a:buChar char="•"/>
            </a:pPr>
            <a:r>
              <a:rPr lang="en-US" sz="2400" dirty="0" smtClean="0"/>
              <a:t>10 </a:t>
            </a:r>
            <a:r>
              <a:rPr lang="en-US" sz="2400" dirty="0" err="1" smtClean="0"/>
              <a:t>Mbs</a:t>
            </a:r>
            <a:r>
              <a:rPr lang="en-US" sz="2400" dirty="0" smtClean="0"/>
              <a:t>, 100Mbps, 1Gbps, 10Gbps Ethernet</a:t>
            </a:r>
          </a:p>
          <a:p>
            <a:pPr marL="342900" lvl="1" indent="-342900">
              <a:buSzPct val="85000"/>
              <a:buFont typeface="Arial" pitchFamily="34" charset="0"/>
              <a:buChar char="•"/>
            </a:pPr>
            <a:r>
              <a:rPr lang="en-US" sz="2400" dirty="0" smtClean="0"/>
              <a:t>Today, end systems typically connect into Ethernet switch.</a:t>
            </a:r>
          </a:p>
          <a:p>
            <a:endParaRPr lang="en-US" sz="24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3922397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27384"/>
            <a:ext cx="8382000" cy="1143000"/>
          </a:xfrm>
        </p:spPr>
        <p:txBody>
          <a:bodyPr/>
          <a:lstStyle/>
          <a:p>
            <a:r>
              <a:rPr lang="en-US" sz="3200" dirty="0" smtClean="0"/>
              <a:t>Wireless Access </a:t>
            </a:r>
            <a:r>
              <a:rPr lang="en-US" sz="3200" dirty="0"/>
              <a:t>N</a:t>
            </a:r>
            <a:r>
              <a:rPr lang="en-US" sz="3200" dirty="0" smtClean="0"/>
              <a:t>etworks</a:t>
            </a:r>
            <a:endParaRPr lang="en-US" dirty="0" smtClean="0"/>
          </a:p>
        </p:txBody>
      </p:sp>
      <p:sp>
        <p:nvSpPr>
          <p:cNvPr id="10253" name="Rectangle 3"/>
          <p:cNvSpPr>
            <a:spLocks noGrp="1" noChangeArrowheads="1"/>
          </p:cNvSpPr>
          <p:nvPr>
            <p:ph type="body" sz="half" idx="1"/>
          </p:nvPr>
        </p:nvSpPr>
        <p:spPr>
          <a:xfrm>
            <a:off x="179512" y="1196752"/>
            <a:ext cx="5230688" cy="4876800"/>
          </a:xfrm>
        </p:spPr>
        <p:txBody>
          <a:bodyPr/>
          <a:lstStyle/>
          <a:p>
            <a:r>
              <a:rPr lang="en-US" sz="2400" dirty="0"/>
              <a:t>S</a:t>
            </a:r>
            <a:r>
              <a:rPr lang="en-US" sz="2400" dirty="0" smtClean="0"/>
              <a:t>hared</a:t>
            </a:r>
            <a:r>
              <a:rPr lang="en-US" sz="2400" dirty="0" smtClean="0">
                <a:solidFill>
                  <a:srgbClr val="800000"/>
                </a:solidFill>
              </a:rPr>
              <a:t> wireless </a:t>
            </a:r>
            <a:r>
              <a:rPr lang="en-US" sz="2400" dirty="0" smtClean="0"/>
              <a:t>access network connects end system to router</a:t>
            </a:r>
          </a:p>
          <a:p>
            <a:pPr lvl="1"/>
            <a:r>
              <a:rPr lang="en-US" sz="2000" dirty="0" smtClean="0"/>
              <a:t>via base station aka “access point”.</a:t>
            </a:r>
          </a:p>
          <a:p>
            <a:r>
              <a:rPr lang="en-US" sz="2400" dirty="0">
                <a:solidFill>
                  <a:srgbClr val="800000"/>
                </a:solidFill>
              </a:rPr>
              <a:t>W</a:t>
            </a:r>
            <a:r>
              <a:rPr lang="en-US" sz="2400" dirty="0" smtClean="0">
                <a:solidFill>
                  <a:srgbClr val="800000"/>
                </a:solidFill>
              </a:rPr>
              <a:t>ireless LANs:</a:t>
            </a:r>
          </a:p>
          <a:p>
            <a:pPr lvl="1"/>
            <a:r>
              <a:rPr lang="en-US" sz="2000" dirty="0" smtClean="0"/>
              <a:t>802.11b/g/n (</a:t>
            </a:r>
            <a:r>
              <a:rPr lang="en-US" sz="2000" dirty="0" err="1" smtClean="0"/>
              <a:t>WiFi</a:t>
            </a:r>
            <a:r>
              <a:rPr lang="en-US" sz="2000" dirty="0" smtClean="0"/>
              <a:t>): 11, 54, 200  Mbps</a:t>
            </a:r>
          </a:p>
          <a:p>
            <a:r>
              <a:rPr lang="en-US" sz="2400" dirty="0">
                <a:solidFill>
                  <a:srgbClr val="800000"/>
                </a:solidFill>
              </a:rPr>
              <a:t>W</a:t>
            </a:r>
            <a:r>
              <a:rPr lang="en-US" sz="2400" dirty="0" smtClean="0">
                <a:solidFill>
                  <a:srgbClr val="800000"/>
                </a:solidFill>
              </a:rPr>
              <a:t>ider-area Wireless </a:t>
            </a:r>
            <a:r>
              <a:rPr lang="en-US" sz="2400" dirty="0">
                <a:solidFill>
                  <a:srgbClr val="800000"/>
                </a:solidFill>
              </a:rPr>
              <a:t>A</a:t>
            </a:r>
            <a:r>
              <a:rPr lang="en-US" sz="2400" dirty="0" smtClean="0">
                <a:solidFill>
                  <a:srgbClr val="800000"/>
                </a:solidFill>
              </a:rPr>
              <a:t>ccess</a:t>
            </a:r>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 3G and 4G LTE</a:t>
            </a:r>
          </a:p>
          <a:p>
            <a:pPr lvl="1"/>
            <a:r>
              <a:rPr lang="en-US" sz="2000" dirty="0" smtClean="0"/>
              <a:t>next up (?): </a:t>
            </a:r>
            <a:r>
              <a:rPr lang="en-US" sz="2000" dirty="0" err="1" smtClean="0"/>
              <a:t>WiMAX</a:t>
            </a:r>
            <a:r>
              <a:rPr lang="en-US" sz="2000" dirty="0" smtClean="0"/>
              <a:t> (10’s Mbps) over wide area</a:t>
            </a:r>
          </a:p>
        </p:txBody>
      </p:sp>
      <p:grpSp>
        <p:nvGrpSpPr>
          <p:cNvPr id="10254"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5258" name="Clip" r:id="rId4" imgW="819000" imgH="847800" progId="MS_ClipArt_Gallery.2">
                    <p:embed/>
                  </p:oleObj>
                </mc:Choice>
                <mc:Fallback>
                  <p:oleObj name="Clip" r:id="rId4"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5259" name="Clip" r:id="rId6" imgW="1266840" imgH="1200240" progId="MS_ClipArt_Gallery.2">
                    <p:embed/>
                  </p:oleObj>
                </mc:Choice>
                <mc:Fallback>
                  <p:oleObj name="Clip" r:id="rId6"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55"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260" name="Clip" r:id="rId8" imgW="819000" imgH="847800" progId="MS_ClipArt_Gallery.2">
                    <p:embed/>
                  </p:oleObj>
                </mc:Choice>
                <mc:Fallback>
                  <p:oleObj name="Clip" r:id="rId8"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261" name="Clip" r:id="rId9" imgW="1266840" imgH="1200240" progId="MS_ClipArt_Gallery.2">
                    <p:embed/>
                  </p:oleObj>
                </mc:Choice>
                <mc:Fallback>
                  <p:oleObj name="Clip" r:id="rId9"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261" name="Group 20"/>
          <p:cNvGrpSpPr>
            <a:grpSpLocks/>
          </p:cNvGrpSpPr>
          <p:nvPr/>
        </p:nvGrpSpPr>
        <p:grpSpPr bwMode="auto">
          <a:xfrm>
            <a:off x="6672263" y="2276872"/>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62"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264"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262"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263"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65"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264" name="Clip" r:id="rId12" imgW="819000" imgH="847800" progId="MS_ClipArt_Gallery.2">
                    <p:embed/>
                  </p:oleObj>
                </mc:Choice>
                <mc:Fallback>
                  <p:oleObj name="Clip" r:id="rId12"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265" name="Clip" r:id="rId13" imgW="1266840" imgH="1200240" progId="MS_ClipArt_Gallery.2">
                    <p:embed/>
                  </p:oleObj>
                </mc:Choice>
                <mc:Fallback>
                  <p:oleObj name="Clip" r:id="rId13"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dirty="0">
                <a:latin typeface="Comic Sans MS" pitchFamily="66" charset="0"/>
              </a:rPr>
              <a:t>router</a:t>
            </a:r>
            <a:endParaRPr lang="en-US" dirty="0"/>
          </a:p>
        </p:txBody>
      </p:sp>
      <p:grpSp>
        <p:nvGrpSpPr>
          <p:cNvPr id="10270"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10287"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288"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89"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90"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91"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36</a:t>
            </a:fld>
            <a:endParaRPr lang="en-US" dirty="0">
              <a:latin typeface="Comic Sans MS" pitchFamily="66" charset="0"/>
            </a:endParaRPr>
          </a:p>
        </p:txBody>
      </p:sp>
    </p:spTree>
    <p:extLst>
      <p:ext uri="{BB962C8B-B14F-4D97-AF65-F5344CB8AC3E}">
        <p14:creationId xmlns:p14="http://schemas.microsoft.com/office/powerpoint/2010/main" val="307338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27384"/>
            <a:ext cx="8382000" cy="1143000"/>
          </a:xfrm>
        </p:spPr>
        <p:txBody>
          <a:bodyPr/>
          <a:lstStyle/>
          <a:p>
            <a:r>
              <a:rPr lang="en-US" dirty="0" smtClean="0"/>
              <a:t>Residential </a:t>
            </a:r>
            <a:r>
              <a:rPr lang="en-US" dirty="0"/>
              <a:t>N</a:t>
            </a:r>
            <a:r>
              <a:rPr lang="en-US" dirty="0" smtClean="0"/>
              <a:t>etworks</a:t>
            </a:r>
          </a:p>
        </p:txBody>
      </p:sp>
      <p:sp>
        <p:nvSpPr>
          <p:cNvPr id="11275" name="Rectangle 3"/>
          <p:cNvSpPr>
            <a:spLocks noGrp="1" noChangeArrowheads="1"/>
          </p:cNvSpPr>
          <p:nvPr>
            <p:ph type="body" sz="half" idx="1"/>
          </p:nvPr>
        </p:nvSpPr>
        <p:spPr>
          <a:xfrm>
            <a:off x="438150" y="1144488"/>
            <a:ext cx="7770813" cy="4876800"/>
          </a:xfrm>
        </p:spPr>
        <p:txBody>
          <a:bodyPr/>
          <a:lstStyle/>
          <a:p>
            <a:pPr>
              <a:buFont typeface="Wingdings" pitchFamily="2" charset="2"/>
              <a:buNone/>
            </a:pPr>
            <a:r>
              <a:rPr lang="en-US" sz="2400" dirty="0" smtClean="0">
                <a:solidFill>
                  <a:srgbClr val="800000"/>
                </a:solidFill>
              </a:rPr>
              <a:t>Typical </a:t>
            </a:r>
            <a:r>
              <a:rPr lang="en-US" sz="2400" dirty="0">
                <a:solidFill>
                  <a:srgbClr val="800000"/>
                </a:solidFill>
              </a:rPr>
              <a:t>R</a:t>
            </a:r>
            <a:r>
              <a:rPr lang="en-US" sz="2400" dirty="0" smtClean="0">
                <a:solidFill>
                  <a:srgbClr val="800000"/>
                </a:solidFill>
              </a:rPr>
              <a:t>esidential </a:t>
            </a:r>
            <a:r>
              <a:rPr lang="en-US" sz="2400" dirty="0">
                <a:solidFill>
                  <a:srgbClr val="800000"/>
                </a:solidFill>
              </a:rPr>
              <a:t>N</a:t>
            </a:r>
            <a:r>
              <a:rPr lang="en-US" sz="2400" dirty="0" smtClean="0">
                <a:solidFill>
                  <a:srgbClr val="800000"/>
                </a:solidFill>
              </a:rPr>
              <a:t>etwork </a:t>
            </a:r>
            <a:r>
              <a:rPr lang="en-US" sz="2400" dirty="0">
                <a:solidFill>
                  <a:srgbClr val="800000"/>
                </a:solidFill>
              </a:rPr>
              <a:t>C</a:t>
            </a:r>
            <a:r>
              <a:rPr lang="en-US" sz="2400" dirty="0" smtClean="0">
                <a:solidFill>
                  <a:srgbClr val="800000"/>
                </a:solidFill>
              </a:rPr>
              <a:t>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11276"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6242" name="Clip" r:id="rId4" imgW="819000" imgH="847800" progId="MS_ClipArt_Gallery.2">
                    <p:embed/>
                  </p:oleObj>
                </mc:Choice>
                <mc:Fallback>
                  <p:oleObj name="Clip" r:id="rId4"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6243" name="Clip" r:id="rId6" imgW="1266840" imgH="1200240" progId="MS_ClipArt_Gallery.2">
                    <p:embed/>
                  </p:oleObj>
                </mc:Choice>
                <mc:Fallback>
                  <p:oleObj name="Clip" r:id="rId6"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277"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6244" name="Clip" r:id="rId8" imgW="819000" imgH="847800" progId="MS_ClipArt_Gallery.2">
                    <p:embed/>
                  </p:oleObj>
                </mc:Choice>
                <mc:Fallback>
                  <p:oleObj name="Clip" r:id="rId8"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6245" name="Clip" r:id="rId9" imgW="1266840" imgH="1200240" progId="MS_ClipArt_Gallery.2">
                    <p:embed/>
                  </p:oleObj>
                </mc:Choice>
                <mc:Fallback>
                  <p:oleObj name="Clip" r:id="rId9"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access </a:t>
            </a:r>
          </a:p>
          <a:p>
            <a:pPr algn="ctr"/>
            <a:r>
              <a:rPr lang="en-US" sz="2000" dirty="0">
                <a:solidFill>
                  <a:srgbClr val="800000"/>
                </a:solidFill>
                <a:latin typeface="Comic Sans MS" pitchFamily="66" charset="0"/>
              </a:rPr>
              <a:t>point</a:t>
            </a:r>
            <a:endParaRPr lang="en-US" sz="2000" dirty="0">
              <a:solidFill>
                <a:srgbClr val="800000"/>
              </a:solidFill>
            </a:endParaRPr>
          </a:p>
        </p:txBody>
      </p:sp>
      <p:sp>
        <p:nvSpPr>
          <p:cNvPr id="11279" name="Text Box 14"/>
          <p:cNvSpPr txBox="1">
            <a:spLocks noChangeArrowheads="1"/>
          </p:cNvSpPr>
          <p:nvPr/>
        </p:nvSpPr>
        <p:spPr bwMode="auto">
          <a:xfrm>
            <a:off x="7570788" y="3981450"/>
            <a:ext cx="1147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laptops</a:t>
            </a:r>
            <a:endParaRPr lang="en-US" sz="2000" dirty="0">
              <a:solidFill>
                <a:srgbClr val="800000"/>
              </a:solidFill>
            </a:endParaRPr>
          </a:p>
        </p:txBody>
      </p:sp>
      <p:sp>
        <p:nvSpPr>
          <p:cNvPr id="11280" name="Text Box 15"/>
          <p:cNvSpPr txBox="1">
            <a:spLocks noChangeArrowheads="1"/>
          </p:cNvSpPr>
          <p:nvPr/>
        </p:nvSpPr>
        <p:spPr bwMode="auto">
          <a:xfrm>
            <a:off x="3613150" y="4498975"/>
            <a:ext cx="1089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2000" dirty="0">
                <a:solidFill>
                  <a:srgbClr val="800000"/>
                </a:solidFill>
                <a:latin typeface="Comic Sans MS" pitchFamily="66" charset="0"/>
              </a:rPr>
              <a:t>router/</a:t>
            </a:r>
          </a:p>
          <a:p>
            <a:pPr algn="r"/>
            <a:r>
              <a:rPr lang="en-US" sz="2000" dirty="0">
                <a:solidFill>
                  <a:srgbClr val="800000"/>
                </a:solidFill>
                <a:latin typeface="Comic Sans MS" pitchFamily="66" charset="0"/>
              </a:rPr>
              <a:t>firewall</a:t>
            </a:r>
            <a:endParaRPr lang="en-US" sz="2000" dirty="0">
              <a:solidFill>
                <a:srgbClr val="800000"/>
              </a:solidFill>
            </a:endParaRP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6246" name="Clip" r:id="rId10" imgW="1305000" imgH="1085760" progId="MS_ClipArt_Gallery.5">
                  <p:embed/>
                </p:oleObj>
              </mc:Choice>
              <mc:Fallback>
                <p:oleObj name="Clip" r:id="rId10" imgW="1305000" imgH="1085760" progId="MS_ClipArt_Gallery.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6247" name="Clip" r:id="rId12" imgW="1305000" imgH="1085760" progId="MS_ClipArt_Gallery.5">
                  <p:embed/>
                </p:oleObj>
              </mc:Choice>
              <mc:Fallback>
                <p:oleObj name="Clip" r:id="rId12" imgW="1305000" imgH="1085760" progId="MS_ClipArt_Gallery.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cable</a:t>
            </a:r>
          </a:p>
          <a:p>
            <a:pPr algn="ctr"/>
            <a:r>
              <a:rPr lang="en-US" sz="2000" dirty="0">
                <a:solidFill>
                  <a:srgbClr val="800000"/>
                </a:solidFill>
                <a:latin typeface="Comic Sans MS" pitchFamily="66" charset="0"/>
              </a:rPr>
              <a:t>modem</a:t>
            </a:r>
            <a:endParaRPr lang="en-US" sz="2000" dirty="0">
              <a:solidFill>
                <a:srgbClr val="800000"/>
              </a:solidFill>
            </a:endParaRP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11290"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338"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339"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875213"/>
            <a:ext cx="69850" cy="81915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3" name="Line 43"/>
          <p:cNvSpPr>
            <a:spLocks noChangeShapeType="1"/>
          </p:cNvSpPr>
          <p:nvPr/>
        </p:nvSpPr>
        <p:spPr bwMode="auto">
          <a:xfrm flipV="1">
            <a:off x="4875213" y="3586163"/>
            <a:ext cx="444500" cy="2093912"/>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4" name="Line 44"/>
          <p:cNvSpPr>
            <a:spLocks noChangeShapeType="1"/>
          </p:cNvSpPr>
          <p:nvPr/>
        </p:nvSpPr>
        <p:spPr bwMode="auto">
          <a:xfrm flipV="1">
            <a:off x="4860925" y="5186362"/>
            <a:ext cx="347663" cy="466725"/>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295"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11312"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1313"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314"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315"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316"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37</a:t>
            </a:fld>
            <a:endParaRPr lang="en-US" dirty="0">
              <a:latin typeface="Comic Sans MS" pitchFamily="66" charset="0"/>
            </a:endParaRPr>
          </a:p>
        </p:txBody>
      </p:sp>
    </p:spTree>
    <p:extLst>
      <p:ext uri="{BB962C8B-B14F-4D97-AF65-F5344CB8AC3E}">
        <p14:creationId xmlns:p14="http://schemas.microsoft.com/office/powerpoint/2010/main" val="397582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a:t>
            </a:r>
            <a:endParaRPr lang="en-US" dirty="0"/>
          </a:p>
        </p:txBody>
      </p:sp>
      <p:sp>
        <p:nvSpPr>
          <p:cNvPr id="3" name="Content Placeholder 2"/>
          <p:cNvSpPr>
            <a:spLocks noGrp="1"/>
          </p:cNvSpPr>
          <p:nvPr>
            <p:ph idx="1"/>
          </p:nvPr>
        </p:nvSpPr>
        <p:spPr>
          <a:xfrm>
            <a:off x="323528" y="1295400"/>
            <a:ext cx="8568952" cy="4800600"/>
          </a:xfrm>
        </p:spPr>
        <p:txBody>
          <a:bodyPr/>
          <a:lstStyle/>
          <a:p>
            <a:r>
              <a:rPr lang="en-US" dirty="0" smtClean="0"/>
              <a:t>Definitions (</a:t>
            </a:r>
            <a:r>
              <a:rPr lang="en-US" dirty="0" smtClean="0">
                <a:solidFill>
                  <a:srgbClr val="800000"/>
                </a:solidFill>
              </a:rPr>
              <a:t>analog</a:t>
            </a:r>
            <a:r>
              <a:rPr lang="en-US" dirty="0" smtClean="0"/>
              <a:t> versus </a:t>
            </a:r>
            <a:r>
              <a:rPr lang="en-US" dirty="0" smtClean="0">
                <a:solidFill>
                  <a:srgbClr val="800000"/>
                </a:solidFill>
              </a:rPr>
              <a:t>digital</a:t>
            </a:r>
            <a:r>
              <a:rPr lang="en-US" dirty="0" smtClean="0"/>
              <a:t>)</a:t>
            </a:r>
          </a:p>
          <a:p>
            <a:r>
              <a:rPr lang="en-US" dirty="0" smtClean="0"/>
              <a:t>Multiplexing (</a:t>
            </a:r>
            <a:r>
              <a:rPr lang="en-US" dirty="0" smtClean="0">
                <a:solidFill>
                  <a:srgbClr val="800000"/>
                </a:solidFill>
              </a:rPr>
              <a:t>FDM, TDM, statistical</a:t>
            </a:r>
            <a:r>
              <a:rPr lang="en-US" dirty="0" smtClean="0"/>
              <a:t>)</a:t>
            </a:r>
          </a:p>
          <a:p>
            <a:r>
              <a:rPr lang="en-US" dirty="0" smtClean="0"/>
              <a:t>Transmission Media (</a:t>
            </a:r>
            <a:r>
              <a:rPr lang="en-US" dirty="0" smtClean="0">
                <a:solidFill>
                  <a:srgbClr val="800000"/>
                </a:solidFill>
              </a:rPr>
              <a:t>UTP, Coax, Fiber, Radio, Satellite</a:t>
            </a:r>
            <a:r>
              <a:rPr lang="en-US" dirty="0" smtClean="0"/>
              <a:t>)</a:t>
            </a:r>
          </a:p>
          <a:p>
            <a:r>
              <a:rPr lang="en-US" dirty="0" smtClean="0"/>
              <a:t>End System Choices (</a:t>
            </a:r>
            <a:r>
              <a:rPr lang="en-US" dirty="0" smtClean="0">
                <a:solidFill>
                  <a:srgbClr val="800000"/>
                </a:solidFill>
              </a:rPr>
              <a:t>Dial-Up, ADSL, </a:t>
            </a:r>
            <a:r>
              <a:rPr lang="en-US" dirty="0" err="1" smtClean="0">
                <a:solidFill>
                  <a:srgbClr val="800000"/>
                </a:solidFill>
              </a:rPr>
              <a:t>Cable,Ethernet</a:t>
            </a:r>
            <a:r>
              <a:rPr lang="en-US" dirty="0" smtClean="0">
                <a:solidFill>
                  <a:srgbClr val="800000"/>
                </a:solidFill>
              </a:rPr>
              <a:t>, </a:t>
            </a:r>
            <a:r>
              <a:rPr lang="en-US" dirty="0">
                <a:solidFill>
                  <a:srgbClr val="800000"/>
                </a:solidFill>
              </a:rPr>
              <a:t>W</a:t>
            </a:r>
            <a:r>
              <a:rPr lang="en-US" dirty="0" smtClean="0">
                <a:solidFill>
                  <a:srgbClr val="800000"/>
                </a:solidFill>
              </a:rPr>
              <a:t>ireless AP, Fiber-to-the Home</a:t>
            </a:r>
            <a:r>
              <a:rPr lang="en-US" dirty="0" smtClean="0"/>
              <a:t>)</a:t>
            </a:r>
          </a:p>
          <a:p>
            <a:r>
              <a:rPr lang="en-US" dirty="0" smtClean="0"/>
              <a:t>Residential Configurations</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2322829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Tree>
    <p:extLst>
      <p:ext uri="{BB962C8B-B14F-4D97-AF65-F5344CB8AC3E}">
        <p14:creationId xmlns:p14="http://schemas.microsoft.com/office/powerpoint/2010/main" val="31248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472518" cy="4800600"/>
          </a:xfrm>
        </p:spPr>
        <p:txBody>
          <a:bodyPr/>
          <a:lstStyle/>
          <a:p>
            <a:pPr marL="609600" indent="-609600">
              <a:lnSpc>
                <a:spcPct val="90000"/>
              </a:lnSpc>
              <a:buFontTx/>
              <a:buNone/>
            </a:pPr>
            <a:r>
              <a:rPr lang="en-US" dirty="0" smtClean="0">
                <a:solidFill>
                  <a:srgbClr val="0033CC"/>
                </a:solidFill>
              </a:rPr>
              <a:t>signals:: </a:t>
            </a:r>
            <a:r>
              <a:rPr lang="en-US" dirty="0" smtClean="0"/>
              <a:t>electric or electromagnetic encoding of data.</a:t>
            </a:r>
          </a:p>
          <a:p>
            <a:pPr marL="609600" indent="-609600">
              <a:lnSpc>
                <a:spcPct val="90000"/>
              </a:lnSpc>
              <a:buNone/>
            </a:pPr>
            <a:r>
              <a:rPr lang="en-US" dirty="0" smtClean="0">
                <a:solidFill>
                  <a:srgbClr val="0033CC"/>
                </a:solidFill>
              </a:rPr>
              <a:t>signaling::  </a:t>
            </a:r>
            <a:r>
              <a:rPr lang="en-US" dirty="0" smtClean="0"/>
              <a:t>is the act of propagating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346844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marL="609600" indent="-609600">
              <a:buFontTx/>
              <a:buNone/>
            </a:pPr>
            <a:r>
              <a:rPr lang="en-US" dirty="0" smtClean="0"/>
              <a:t>There is where </a:t>
            </a:r>
            <a:r>
              <a:rPr lang="en-US" dirty="0" smtClean="0">
                <a:solidFill>
                  <a:srgbClr val="008000"/>
                </a:solidFill>
              </a:rPr>
              <a:t>modems</a:t>
            </a:r>
            <a:r>
              <a:rPr lang="en-US" dirty="0" smtClean="0"/>
              <a:t> and </a:t>
            </a:r>
            <a:r>
              <a:rPr lang="en-US" dirty="0" smtClean="0">
                <a:solidFill>
                  <a:srgbClr val="C00000"/>
                </a:solidFill>
              </a:rPr>
              <a:t>codecs</a:t>
            </a:r>
            <a:r>
              <a:rPr lang="en-US" dirty="0" smtClean="0"/>
              <a:t> come into the picture.</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210689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a:t>
            </a:r>
            <a:r>
              <a:rPr lang="en-US" sz="3600" dirty="0" smtClean="0"/>
              <a:t>(three contexts)</a:t>
            </a:r>
            <a:endParaRPr lang="en-US" sz="3600"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1108849" y="945533"/>
            <a:ext cx="6606423" cy="5483863"/>
          </a:xfrm>
          <a:prstGeom prst="rect">
            <a:avLst/>
          </a:prstGeom>
          <a:noFill/>
        </p:spPr>
      </p:pic>
      <p:sp>
        <p:nvSpPr>
          <p:cNvPr id="6" name="Oval 6"/>
          <p:cNvSpPr>
            <a:spLocks noChangeArrowheads="1"/>
          </p:cNvSpPr>
          <p:nvPr/>
        </p:nvSpPr>
        <p:spPr bwMode="auto">
          <a:xfrm>
            <a:off x="4572000" y="4592647"/>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7" name="Oval 6"/>
          <p:cNvSpPr>
            <a:spLocks noChangeArrowheads="1"/>
          </p:cNvSpPr>
          <p:nvPr/>
        </p:nvSpPr>
        <p:spPr bwMode="auto">
          <a:xfrm>
            <a:off x="7072330" y="464344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7072330" y="587853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3" name="Rectangle 2"/>
          <p:cNvSpPr/>
          <p:nvPr/>
        </p:nvSpPr>
        <p:spPr>
          <a:xfrm>
            <a:off x="3118264" y="2596842"/>
            <a:ext cx="1008609" cy="400110"/>
          </a:xfrm>
          <a:prstGeom prst="rect">
            <a:avLst/>
          </a:prstGeom>
        </p:spPr>
        <p:txBody>
          <a:bodyPr wrap="none">
            <a:spAutoFit/>
          </a:bodyPr>
          <a:lstStyle/>
          <a:p>
            <a:r>
              <a:rPr lang="en-US" sz="2000" b="1" dirty="0" smtClean="0">
                <a:solidFill>
                  <a:srgbClr val="008000"/>
                </a:solidFill>
              </a:rPr>
              <a:t>modem</a:t>
            </a:r>
            <a:endParaRPr lang="en-US" sz="2000" b="1" dirty="0">
              <a:solidFill>
                <a:srgbClr val="008000"/>
              </a:solidFill>
            </a:endParaRPr>
          </a:p>
        </p:txBody>
      </p:sp>
      <p:sp>
        <p:nvSpPr>
          <p:cNvPr id="10" name="Rectangle 9"/>
          <p:cNvSpPr/>
          <p:nvPr/>
        </p:nvSpPr>
        <p:spPr>
          <a:xfrm>
            <a:off x="5709955" y="1556792"/>
            <a:ext cx="902812" cy="461665"/>
          </a:xfrm>
          <a:prstGeom prst="rect">
            <a:avLst/>
          </a:prstGeom>
        </p:spPr>
        <p:txBody>
          <a:bodyPr wrap="none">
            <a:spAutoFit/>
          </a:bodyPr>
          <a:lstStyle/>
          <a:p>
            <a:r>
              <a:rPr lang="en-US" sz="2000" b="1" dirty="0" smtClean="0">
                <a:solidFill>
                  <a:srgbClr val="C00000"/>
                </a:solidFill>
              </a:rPr>
              <a:t>code</a:t>
            </a:r>
            <a:r>
              <a:rPr lang="en-US" b="1" dirty="0">
                <a:solidFill>
                  <a:srgbClr val="C00000"/>
                </a:solidFill>
              </a:rPr>
              <a:t>c</a:t>
            </a:r>
            <a:endParaRPr lang="en-US" b="1" dirty="0"/>
          </a:p>
        </p:txBody>
      </p:sp>
    </p:spTree>
    <p:extLst>
      <p:ext uri="{BB962C8B-B14F-4D97-AF65-F5344CB8AC3E}">
        <p14:creationId xmlns:p14="http://schemas.microsoft.com/office/powerpoint/2010/main" val="54424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6" name="Rectangle 46"/>
          <p:cNvSpPr>
            <a:spLocks noGrp="1" noChangeArrowheads="1"/>
          </p:cNvSpPr>
          <p:nvPr>
            <p:ph type="title"/>
          </p:nvPr>
        </p:nvSpPr>
        <p:spPr/>
        <p:txBody>
          <a:bodyPr/>
          <a:lstStyle/>
          <a:p>
            <a:pPr eaLnBrk="1" hangingPunct="1">
              <a:defRPr/>
            </a:pPr>
            <a:r>
              <a:rPr lang="en-US" dirty="0" smtClean="0"/>
              <a:t>Multiplexing</a:t>
            </a:r>
          </a:p>
        </p:txBody>
      </p:sp>
      <p:sp>
        <p:nvSpPr>
          <p:cNvPr id="11" name="Line 6"/>
          <p:cNvSpPr>
            <a:spLocks noChangeShapeType="1"/>
          </p:cNvSpPr>
          <p:nvPr/>
        </p:nvSpPr>
        <p:spPr bwMode="auto">
          <a:xfrm>
            <a:off x="1552575" y="4318014"/>
            <a:ext cx="1739900" cy="0"/>
          </a:xfrm>
          <a:prstGeom prst="line">
            <a:avLst/>
          </a:prstGeom>
          <a:noFill/>
          <a:ln w="12700">
            <a:solidFill>
              <a:schemeClr val="tx1"/>
            </a:solidFill>
            <a:round/>
            <a:headEnd/>
            <a:tailEnd/>
          </a:ln>
        </p:spPr>
        <p:txBody>
          <a:bodyPr wrap="none" anchor="ctr"/>
          <a:lstStyle/>
          <a:p>
            <a:endParaRPr lang="en-US"/>
          </a:p>
        </p:txBody>
      </p:sp>
      <p:sp>
        <p:nvSpPr>
          <p:cNvPr id="16" name="Line 11"/>
          <p:cNvSpPr>
            <a:spLocks noChangeShapeType="1"/>
          </p:cNvSpPr>
          <p:nvPr/>
        </p:nvSpPr>
        <p:spPr bwMode="auto">
          <a:xfrm>
            <a:off x="1538288" y="4843476"/>
            <a:ext cx="1739900" cy="0"/>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550988" y="3778264"/>
            <a:ext cx="1739900" cy="0"/>
          </a:xfrm>
          <a:prstGeom prst="line">
            <a:avLst/>
          </a:prstGeom>
          <a:noFill/>
          <a:ln w="12700">
            <a:solidFill>
              <a:schemeClr val="tx1"/>
            </a:solidFill>
            <a:round/>
            <a:headEnd/>
            <a:tailEnd/>
          </a:ln>
        </p:spPr>
        <p:txBody>
          <a:bodyPr wrap="none" anchor="ctr"/>
          <a:lstStyle/>
          <a:p>
            <a:endParaRPr lang="en-US"/>
          </a:p>
        </p:txBody>
      </p:sp>
      <p:sp>
        <p:nvSpPr>
          <p:cNvPr id="34" name="Rectangle 29"/>
          <p:cNvSpPr>
            <a:spLocks noChangeArrowheads="1"/>
          </p:cNvSpPr>
          <p:nvPr/>
        </p:nvSpPr>
        <p:spPr bwMode="auto">
          <a:xfrm>
            <a:off x="6691313"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5" name="Rectangle 30"/>
          <p:cNvSpPr>
            <a:spLocks noChangeArrowheads="1"/>
          </p:cNvSpPr>
          <p:nvPr/>
        </p:nvSpPr>
        <p:spPr bwMode="auto">
          <a:xfrm>
            <a:off x="5011738"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6" name="Line 31"/>
          <p:cNvSpPr>
            <a:spLocks noChangeShapeType="1"/>
          </p:cNvSpPr>
          <p:nvPr/>
        </p:nvSpPr>
        <p:spPr bwMode="auto">
          <a:xfrm>
            <a:off x="4662488" y="3843351"/>
            <a:ext cx="323850" cy="395288"/>
          </a:xfrm>
          <a:prstGeom prst="line">
            <a:avLst/>
          </a:prstGeom>
          <a:noFill/>
          <a:ln w="12700">
            <a:solidFill>
              <a:schemeClr val="tx1"/>
            </a:solidFill>
            <a:round/>
            <a:headEnd/>
            <a:tailEnd/>
          </a:ln>
        </p:spPr>
        <p:txBody>
          <a:bodyPr wrap="none" anchor="ctr"/>
          <a:lstStyle/>
          <a:p>
            <a:endParaRPr lang="en-US"/>
          </a:p>
        </p:txBody>
      </p:sp>
      <p:sp>
        <p:nvSpPr>
          <p:cNvPr id="37" name="Line 32"/>
          <p:cNvSpPr>
            <a:spLocks noChangeShapeType="1"/>
          </p:cNvSpPr>
          <p:nvPr/>
        </p:nvSpPr>
        <p:spPr bwMode="auto">
          <a:xfrm>
            <a:off x="4662488" y="4348176"/>
            <a:ext cx="338137" cy="0"/>
          </a:xfrm>
          <a:prstGeom prst="line">
            <a:avLst/>
          </a:prstGeom>
          <a:noFill/>
          <a:ln w="12700">
            <a:solidFill>
              <a:schemeClr val="tx1"/>
            </a:solidFill>
            <a:round/>
            <a:headEnd/>
            <a:tailEnd/>
          </a:ln>
        </p:spPr>
        <p:txBody>
          <a:bodyPr wrap="none" anchor="ctr"/>
          <a:lstStyle/>
          <a:p>
            <a:endParaRPr lang="en-US"/>
          </a:p>
        </p:txBody>
      </p:sp>
      <p:sp>
        <p:nvSpPr>
          <p:cNvPr id="38" name="Line 33"/>
          <p:cNvSpPr>
            <a:spLocks noChangeShapeType="1"/>
          </p:cNvSpPr>
          <p:nvPr/>
        </p:nvSpPr>
        <p:spPr bwMode="auto">
          <a:xfrm flipV="1">
            <a:off x="4648200" y="4443426"/>
            <a:ext cx="338138" cy="420688"/>
          </a:xfrm>
          <a:prstGeom prst="line">
            <a:avLst/>
          </a:prstGeom>
          <a:noFill/>
          <a:ln w="12700">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5711825" y="4329126"/>
            <a:ext cx="954088" cy="0"/>
          </a:xfrm>
          <a:prstGeom prst="line">
            <a:avLst/>
          </a:prstGeom>
          <a:noFill/>
          <a:ln w="38100" cmpd="dbl">
            <a:solidFill>
              <a:schemeClr val="tx1"/>
            </a:solidFill>
            <a:round/>
            <a:headEnd/>
            <a:tailEnd/>
          </a:ln>
        </p:spPr>
        <p:txBody>
          <a:bodyPr wrap="none" anchor="ctr"/>
          <a:lstStyle/>
          <a:p>
            <a:endParaRPr lang="en-US"/>
          </a:p>
        </p:txBody>
      </p:sp>
      <p:sp>
        <p:nvSpPr>
          <p:cNvPr id="40" name="Line 35"/>
          <p:cNvSpPr>
            <a:spLocks noChangeShapeType="1"/>
          </p:cNvSpPr>
          <p:nvPr/>
        </p:nvSpPr>
        <p:spPr bwMode="auto">
          <a:xfrm flipV="1">
            <a:off x="7392988" y="3903676"/>
            <a:ext cx="366712" cy="304800"/>
          </a:xfrm>
          <a:prstGeom prst="line">
            <a:avLst/>
          </a:prstGeom>
          <a:noFill/>
          <a:ln w="12700">
            <a:solidFill>
              <a:schemeClr val="tx1"/>
            </a:solidFill>
            <a:round/>
            <a:headEnd/>
            <a:tailEnd/>
          </a:ln>
        </p:spPr>
        <p:txBody>
          <a:bodyPr wrap="none" anchor="ctr"/>
          <a:lstStyle/>
          <a:p>
            <a:endParaRPr lang="en-US"/>
          </a:p>
        </p:txBody>
      </p:sp>
      <p:sp>
        <p:nvSpPr>
          <p:cNvPr id="41" name="Line 36"/>
          <p:cNvSpPr>
            <a:spLocks noChangeShapeType="1"/>
          </p:cNvSpPr>
          <p:nvPr/>
        </p:nvSpPr>
        <p:spPr bwMode="auto">
          <a:xfrm>
            <a:off x="7378700" y="4376751"/>
            <a:ext cx="381000" cy="0"/>
          </a:xfrm>
          <a:prstGeom prst="line">
            <a:avLst/>
          </a:prstGeom>
          <a:noFill/>
          <a:ln w="12700">
            <a:solidFill>
              <a:schemeClr val="tx1"/>
            </a:solidFill>
            <a:round/>
            <a:headEnd/>
            <a:tailEnd/>
          </a:ln>
        </p:spPr>
        <p:txBody>
          <a:bodyPr wrap="none" anchor="ctr"/>
          <a:lstStyle/>
          <a:p>
            <a:endParaRPr lang="en-US"/>
          </a:p>
        </p:txBody>
      </p:sp>
      <p:sp>
        <p:nvSpPr>
          <p:cNvPr id="42" name="Line 37"/>
          <p:cNvSpPr>
            <a:spLocks noChangeShapeType="1"/>
          </p:cNvSpPr>
          <p:nvPr/>
        </p:nvSpPr>
        <p:spPr bwMode="auto">
          <a:xfrm>
            <a:off x="7378700" y="4500576"/>
            <a:ext cx="381000" cy="350838"/>
          </a:xfrm>
          <a:prstGeom prst="line">
            <a:avLst/>
          </a:prstGeom>
          <a:noFill/>
          <a:ln w="127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481013" y="3313126"/>
            <a:ext cx="434975" cy="363538"/>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(a)</a:t>
            </a:r>
          </a:p>
        </p:txBody>
      </p:sp>
      <p:sp>
        <p:nvSpPr>
          <p:cNvPr id="44" name="Rectangle 39"/>
          <p:cNvSpPr>
            <a:spLocks noChangeArrowheads="1"/>
          </p:cNvSpPr>
          <p:nvPr/>
        </p:nvSpPr>
        <p:spPr bwMode="auto">
          <a:xfrm>
            <a:off x="3836988" y="3327414"/>
            <a:ext cx="447675" cy="363537"/>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(b)</a:t>
            </a:r>
          </a:p>
        </p:txBody>
      </p:sp>
      <p:sp>
        <p:nvSpPr>
          <p:cNvPr id="45" name="Rectangle 40"/>
          <p:cNvSpPr>
            <a:spLocks noChangeArrowheads="1"/>
          </p:cNvSpPr>
          <p:nvPr/>
        </p:nvSpPr>
        <p:spPr bwMode="auto">
          <a:xfrm>
            <a:off x="5800725" y="3692539"/>
            <a:ext cx="744538" cy="577850"/>
          </a:xfrm>
          <a:prstGeom prst="rect">
            <a:avLst/>
          </a:prstGeom>
          <a:noFill/>
          <a:ln w="12700">
            <a:noFill/>
            <a:miter lim="800000"/>
            <a:headEnd/>
            <a:tailEnd/>
          </a:ln>
        </p:spPr>
        <p:txBody>
          <a:bodyPr wrap="none" lIns="90488" tIns="44450" rIns="90488" bIns="44450">
            <a:spAutoFit/>
          </a:bodyPr>
          <a:lstStyle/>
          <a:p>
            <a:pPr algn="l" eaLnBrk="0" hangingPunct="0"/>
            <a:r>
              <a:rPr lang="en-US" sz="1600" b="1" i="0">
                <a:latin typeface="Times New Roman" pitchFamily="18" charset="0"/>
              </a:rPr>
              <a:t>Trunk</a:t>
            </a:r>
          </a:p>
          <a:p>
            <a:pPr algn="l" eaLnBrk="0" hangingPunct="0"/>
            <a:r>
              <a:rPr lang="en-US" sz="1600" b="1" i="0">
                <a:latin typeface="Times New Roman" pitchFamily="18" charset="0"/>
              </a:rPr>
              <a:t>group</a:t>
            </a:r>
          </a:p>
        </p:txBody>
      </p:sp>
      <p:sp>
        <p:nvSpPr>
          <p:cNvPr id="46" name="Line 41"/>
          <p:cNvSpPr>
            <a:spLocks noChangeShapeType="1"/>
          </p:cNvSpPr>
          <p:nvPr/>
        </p:nvSpPr>
        <p:spPr bwMode="auto">
          <a:xfrm>
            <a:off x="5710238" y="4406914"/>
            <a:ext cx="954087" cy="0"/>
          </a:xfrm>
          <a:prstGeom prst="line">
            <a:avLst/>
          </a:prstGeom>
          <a:noFill/>
          <a:ln w="38100" cmpd="dbl">
            <a:solidFill>
              <a:schemeClr val="tx1"/>
            </a:solidFill>
            <a:round/>
            <a:headEnd/>
            <a:tailEnd/>
          </a:ln>
        </p:spPr>
        <p:txBody>
          <a:bodyPr wrap="none" anchor="ctr"/>
          <a:lstStyle/>
          <a:p>
            <a:endParaRPr lang="en-US"/>
          </a:p>
        </p:txBody>
      </p:sp>
      <p:sp>
        <p:nvSpPr>
          <p:cNvPr id="47" name="Oval 46"/>
          <p:cNvSpPr/>
          <p:nvPr/>
        </p:nvSpPr>
        <p:spPr bwMode="auto">
          <a:xfrm>
            <a:off x="114297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49" name="Oval 48"/>
          <p:cNvSpPr/>
          <p:nvPr/>
        </p:nvSpPr>
        <p:spPr bwMode="auto">
          <a:xfrm>
            <a:off x="328611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0" name="Oval 49"/>
          <p:cNvSpPr/>
          <p:nvPr/>
        </p:nvSpPr>
        <p:spPr bwMode="auto">
          <a:xfrm>
            <a:off x="7715272" y="365760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1" name="Oval 50"/>
          <p:cNvSpPr/>
          <p:nvPr/>
        </p:nvSpPr>
        <p:spPr bwMode="auto">
          <a:xfrm>
            <a:off x="4286248" y="351473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3" name="Oval 52"/>
          <p:cNvSpPr/>
          <p:nvPr/>
        </p:nvSpPr>
        <p:spPr bwMode="auto">
          <a:xfrm>
            <a:off x="7786710"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4" name="Oval 53"/>
          <p:cNvSpPr/>
          <p:nvPr/>
        </p:nvSpPr>
        <p:spPr bwMode="auto">
          <a:xfrm>
            <a:off x="328611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114297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4286248"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7" name="Oval 56"/>
          <p:cNvSpPr/>
          <p:nvPr/>
        </p:nvSpPr>
        <p:spPr bwMode="auto">
          <a:xfrm>
            <a:off x="771527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1142976"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Oval 58"/>
          <p:cNvSpPr/>
          <p:nvPr/>
        </p:nvSpPr>
        <p:spPr bwMode="auto">
          <a:xfrm>
            <a:off x="430054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0" name="Oval 59"/>
          <p:cNvSpPr/>
          <p:nvPr/>
        </p:nvSpPr>
        <p:spPr bwMode="auto">
          <a:xfrm>
            <a:off x="3300410"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1"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8" name="Rectangle 3"/>
          <p:cNvSpPr txBox="1">
            <a:spLocks noChangeArrowheads="1"/>
          </p:cNvSpPr>
          <p:nvPr/>
        </p:nvSpPr>
        <p:spPr bwMode="auto">
          <a:xfrm>
            <a:off x="142876" y="1428736"/>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lang="en-US" sz="3200" b="1" kern="0" dirty="0" smtClean="0">
                <a:solidFill>
                  <a:schemeClr val="accent2"/>
                </a:solidFill>
                <a:effectLst>
                  <a:outerShdw blurRad="38100" dist="38100" dir="2700000" algn="tl">
                    <a:srgbClr val="FFFFFF"/>
                  </a:outerShdw>
                </a:effectLst>
                <a:latin typeface="+mn-lt"/>
              </a:rPr>
              <a:t>Multiplexing {general definition} ::</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3200" b="1" i="0" u="none" strike="noStrike" kern="0" cap="none" spc="0" normalizeH="0" baseline="0" noProof="0" dirty="0" smtClean="0">
                <a:ln>
                  <a:noFill/>
                </a:ln>
                <a:effectLst>
                  <a:outerShdw blurRad="38100" dist="38100" dir="2700000" algn="tl">
                    <a:srgbClr val="FFFFFF"/>
                  </a:outerShdw>
                </a:effectLst>
                <a:uLnTx/>
                <a:uFillTx/>
                <a:latin typeface="+mn-lt"/>
                <a:ea typeface="+mn-ea"/>
                <a:cs typeface="+mn-cs"/>
              </a:rPr>
              <a:t>Sharing a resource over time.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p:txBody>
      </p:sp>
    </p:spTree>
    <p:extLst>
      <p:ext uri="{BB962C8B-B14F-4D97-AF65-F5344CB8AC3E}">
        <p14:creationId xmlns:p14="http://schemas.microsoft.com/office/powerpoint/2010/main" val="128027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39738" y="-142900"/>
            <a:ext cx="8462962" cy="1143000"/>
          </a:xfrm>
        </p:spPr>
        <p:txBody>
          <a:bodyPr/>
          <a:lstStyle/>
          <a:p>
            <a:r>
              <a:rPr lang="en-US" dirty="0" smtClean="0"/>
              <a:t> </a:t>
            </a:r>
            <a:r>
              <a:rPr lang="en-US" sz="3200" dirty="0" smtClean="0"/>
              <a:t>Frequency Division Multiplexing (FDM) </a:t>
            </a:r>
            <a:r>
              <a:rPr lang="en-US" sz="3200" dirty="0" err="1" smtClean="0"/>
              <a:t>vs</a:t>
            </a:r>
            <a:r>
              <a:rPr lang="en-US" sz="3200" dirty="0" smtClean="0"/>
              <a:t> Time Division Multiplexing (TDM)</a:t>
            </a:r>
            <a:endParaRPr lang="fr-FR" sz="3200" dirty="0" smtClean="0"/>
          </a:p>
        </p:txBody>
      </p:sp>
      <p:grpSp>
        <p:nvGrpSpPr>
          <p:cNvPr id="2" name="Group 3"/>
          <p:cNvGrpSpPr>
            <a:grpSpLocks/>
          </p:cNvGrpSpPr>
          <p:nvPr/>
        </p:nvGrpSpPr>
        <p:grpSpPr bwMode="auto">
          <a:xfrm>
            <a:off x="393700" y="1471597"/>
            <a:ext cx="7239000" cy="2438400"/>
            <a:chOff x="288" y="1007"/>
            <a:chExt cx="4560" cy="1536"/>
          </a:xfrm>
        </p:grpSpPr>
        <p:sp>
          <p:nvSpPr>
            <p:cNvPr id="64611" name="Text Box 4"/>
            <p:cNvSpPr txBox="1">
              <a:spLocks noChangeArrowheads="1"/>
            </p:cNvSpPr>
            <p:nvPr/>
          </p:nvSpPr>
          <p:spPr bwMode="auto">
            <a:xfrm>
              <a:off x="288" y="1007"/>
              <a:ext cx="532" cy="288"/>
            </a:xfrm>
            <a:prstGeom prst="rect">
              <a:avLst/>
            </a:prstGeom>
            <a:noFill/>
            <a:ln w="9525">
              <a:noFill/>
              <a:miter lim="800000"/>
              <a:headEnd/>
              <a:tailEnd/>
            </a:ln>
          </p:spPr>
          <p:txBody>
            <a:bodyPr wrap="none">
              <a:spAutoFit/>
            </a:bodyPr>
            <a:lstStyle/>
            <a:p>
              <a:pPr eaLnBrk="1" hangingPunct="1"/>
              <a:r>
                <a:rPr lang="en-US">
                  <a:latin typeface="Arial" charset="0"/>
                </a:rPr>
                <a:t>FDM</a:t>
              </a:r>
              <a:endParaRPr lang="fr-FR">
                <a:latin typeface="Arial" charset="0"/>
              </a:endParaRPr>
            </a:p>
          </p:txBody>
        </p:sp>
        <p:grpSp>
          <p:nvGrpSpPr>
            <p:cNvPr id="3" name="Group 5"/>
            <p:cNvGrpSpPr>
              <a:grpSpLocks/>
            </p:cNvGrpSpPr>
            <p:nvPr/>
          </p:nvGrpSpPr>
          <p:grpSpPr bwMode="auto">
            <a:xfrm>
              <a:off x="720" y="1392"/>
              <a:ext cx="4128" cy="1151"/>
              <a:chOff x="720" y="1392"/>
              <a:chExt cx="4128" cy="1151"/>
            </a:xfrm>
          </p:grpSpPr>
          <p:sp>
            <p:nvSpPr>
              <p:cNvPr id="64613"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p:spPr>
            <p:txBody>
              <a:bodyPr/>
              <a:lstStyle/>
              <a:p>
                <a:endParaRPr lang="en-US"/>
              </a:p>
            </p:txBody>
          </p:sp>
          <p:sp>
            <p:nvSpPr>
              <p:cNvPr id="64614" name="Text Box 7"/>
              <p:cNvSpPr txBox="1">
                <a:spLocks noChangeArrowheads="1"/>
              </p:cNvSpPr>
              <p:nvPr/>
            </p:nvSpPr>
            <p:spPr bwMode="auto">
              <a:xfrm>
                <a:off x="720" y="1680"/>
                <a:ext cx="960" cy="288"/>
              </a:xfrm>
              <a:prstGeom prst="rect">
                <a:avLst/>
              </a:prstGeom>
              <a:noFill/>
              <a:ln w="9525">
                <a:noFill/>
                <a:miter lim="800000"/>
                <a:headEnd/>
                <a:tailEnd/>
              </a:ln>
            </p:spPr>
            <p:txBody>
              <a:bodyPr wrap="none">
                <a:spAutoFit/>
              </a:bodyPr>
              <a:lstStyle/>
              <a:p>
                <a:pPr eaLnBrk="1" hangingPunct="1"/>
                <a:r>
                  <a:rPr lang="en-US">
                    <a:latin typeface="Arial" charset="0"/>
                  </a:rPr>
                  <a:t>frequency</a:t>
                </a:r>
                <a:endParaRPr lang="fr-FR">
                  <a:latin typeface="Arial" charset="0"/>
                </a:endParaRPr>
              </a:p>
            </p:txBody>
          </p:sp>
          <p:sp>
            <p:nvSpPr>
              <p:cNvPr id="64615"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p:spPr>
            <p:txBody>
              <a:bodyPr/>
              <a:lstStyle/>
              <a:p>
                <a:endParaRPr lang="en-US"/>
              </a:p>
            </p:txBody>
          </p:sp>
          <p:sp>
            <p:nvSpPr>
              <p:cNvPr id="64616" name="Text Box 9"/>
              <p:cNvSpPr txBox="1">
                <a:spLocks noChangeArrowheads="1"/>
              </p:cNvSpPr>
              <p:nvPr/>
            </p:nvSpPr>
            <p:spPr bwMode="auto">
              <a:xfrm>
                <a:off x="3048" y="2255"/>
                <a:ext cx="479" cy="288"/>
              </a:xfrm>
              <a:prstGeom prst="rect">
                <a:avLst/>
              </a:prstGeom>
              <a:noFill/>
              <a:ln w="9525">
                <a:noFill/>
                <a:miter lim="800000"/>
                <a:headEnd/>
                <a:tailEnd/>
              </a:ln>
            </p:spPr>
            <p:txBody>
              <a:bodyPr wrap="none">
                <a:spAutoFit/>
              </a:bodyPr>
              <a:lstStyle/>
              <a:p>
                <a:pPr eaLnBrk="1" hangingPunct="1"/>
                <a:r>
                  <a:rPr lang="en-US">
                    <a:latin typeface="Arial" charset="0"/>
                  </a:rPr>
                  <a:t>time</a:t>
                </a:r>
                <a:endParaRPr lang="fr-FR">
                  <a:latin typeface="Arial" charset="0"/>
                </a:endParaRPr>
              </a:p>
            </p:txBody>
          </p:sp>
          <p:sp>
            <p:nvSpPr>
              <p:cNvPr id="64617"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55307" name="Rectangle 11"/>
          <p:cNvSpPr>
            <a:spLocks noChangeArrowheads="1"/>
          </p:cNvSpPr>
          <p:nvPr/>
        </p:nvSpPr>
        <p:spPr bwMode="auto">
          <a:xfrm>
            <a:off x="2743200" y="2400284"/>
            <a:ext cx="4572000" cy="228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55308" name="Rectangle 12"/>
          <p:cNvSpPr>
            <a:spLocks noChangeArrowheads="1"/>
          </p:cNvSpPr>
          <p:nvPr/>
        </p:nvSpPr>
        <p:spPr bwMode="auto">
          <a:xfrm>
            <a:off x="2743200" y="2628884"/>
            <a:ext cx="4572000" cy="2286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55309" name="Rectangle 13"/>
          <p:cNvSpPr>
            <a:spLocks noChangeArrowheads="1"/>
          </p:cNvSpPr>
          <p:nvPr/>
        </p:nvSpPr>
        <p:spPr bwMode="auto">
          <a:xfrm>
            <a:off x="2743200" y="2857484"/>
            <a:ext cx="4572000" cy="2286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55310" name="Rectangle 14"/>
          <p:cNvSpPr>
            <a:spLocks noChangeArrowheads="1"/>
          </p:cNvSpPr>
          <p:nvPr/>
        </p:nvSpPr>
        <p:spPr bwMode="auto">
          <a:xfrm>
            <a:off x="2743200" y="3086084"/>
            <a:ext cx="4572000" cy="228600"/>
          </a:xfrm>
          <a:prstGeom prst="rect">
            <a:avLst/>
          </a:prstGeom>
          <a:solidFill>
            <a:srgbClr val="FF00FF"/>
          </a:solidFill>
          <a:ln w="9525">
            <a:solidFill>
              <a:schemeClr val="tx1"/>
            </a:solidFill>
            <a:miter lim="800000"/>
            <a:headEnd/>
            <a:tailEnd/>
          </a:ln>
        </p:spPr>
        <p:txBody>
          <a:bodyPr wrap="none" anchor="ctr"/>
          <a:lstStyle/>
          <a:p>
            <a:endParaRPr lang="en-US"/>
          </a:p>
        </p:txBody>
      </p:sp>
      <p:grpSp>
        <p:nvGrpSpPr>
          <p:cNvPr id="4" name="Group 15"/>
          <p:cNvGrpSpPr>
            <a:grpSpLocks/>
          </p:cNvGrpSpPr>
          <p:nvPr/>
        </p:nvGrpSpPr>
        <p:grpSpPr bwMode="auto">
          <a:xfrm>
            <a:off x="381000" y="4037014"/>
            <a:ext cx="7239000" cy="2349500"/>
            <a:chOff x="288" y="2543"/>
            <a:chExt cx="4560" cy="1480"/>
          </a:xfrm>
        </p:grpSpPr>
        <p:sp>
          <p:nvSpPr>
            <p:cNvPr id="64605" name="Text Box 16"/>
            <p:cNvSpPr txBox="1">
              <a:spLocks noChangeArrowheads="1"/>
            </p:cNvSpPr>
            <p:nvPr/>
          </p:nvSpPr>
          <p:spPr bwMode="auto">
            <a:xfrm>
              <a:off x="288" y="2543"/>
              <a:ext cx="532" cy="288"/>
            </a:xfrm>
            <a:prstGeom prst="rect">
              <a:avLst/>
            </a:prstGeom>
            <a:noFill/>
            <a:ln w="9525">
              <a:noFill/>
              <a:miter lim="800000"/>
              <a:headEnd/>
              <a:tailEnd/>
            </a:ln>
          </p:spPr>
          <p:txBody>
            <a:bodyPr wrap="none">
              <a:spAutoFit/>
            </a:bodyPr>
            <a:lstStyle/>
            <a:p>
              <a:pPr eaLnBrk="1" hangingPunct="1"/>
              <a:r>
                <a:rPr lang="en-US">
                  <a:latin typeface="Arial" charset="0"/>
                </a:rPr>
                <a:t>TDM</a:t>
              </a:r>
              <a:endParaRPr lang="fr-FR">
                <a:latin typeface="Arial" charset="0"/>
              </a:endParaRPr>
            </a:p>
          </p:txBody>
        </p:sp>
        <p:sp>
          <p:nvSpPr>
            <p:cNvPr id="64606"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p:spPr>
          <p:txBody>
            <a:bodyPr/>
            <a:lstStyle/>
            <a:p>
              <a:endParaRPr lang="en-US"/>
            </a:p>
          </p:txBody>
        </p:sp>
        <p:sp>
          <p:nvSpPr>
            <p:cNvPr id="64607" name="Text Box 18"/>
            <p:cNvSpPr txBox="1">
              <a:spLocks noChangeArrowheads="1"/>
            </p:cNvSpPr>
            <p:nvPr/>
          </p:nvSpPr>
          <p:spPr bwMode="auto">
            <a:xfrm>
              <a:off x="720" y="3240"/>
              <a:ext cx="960" cy="288"/>
            </a:xfrm>
            <a:prstGeom prst="rect">
              <a:avLst/>
            </a:prstGeom>
            <a:noFill/>
            <a:ln w="9525">
              <a:noFill/>
              <a:miter lim="800000"/>
              <a:headEnd/>
              <a:tailEnd/>
            </a:ln>
          </p:spPr>
          <p:txBody>
            <a:bodyPr wrap="none">
              <a:spAutoFit/>
            </a:bodyPr>
            <a:lstStyle/>
            <a:p>
              <a:pPr eaLnBrk="1" hangingPunct="1"/>
              <a:r>
                <a:rPr lang="en-US" dirty="0">
                  <a:latin typeface="Arial" charset="0"/>
                </a:rPr>
                <a:t>frequency</a:t>
              </a:r>
              <a:endParaRPr lang="fr-FR" dirty="0">
                <a:latin typeface="Arial" charset="0"/>
              </a:endParaRPr>
            </a:p>
          </p:txBody>
        </p:sp>
        <p:sp>
          <p:nvSpPr>
            <p:cNvPr id="64608" name="Line 19"/>
            <p:cNvSpPr>
              <a:spLocks noChangeShapeType="1"/>
            </p:cNvSpPr>
            <p:nvPr/>
          </p:nvSpPr>
          <p:spPr bwMode="auto">
            <a:xfrm>
              <a:off x="1728" y="3735"/>
              <a:ext cx="3120" cy="0"/>
            </a:xfrm>
            <a:prstGeom prst="line">
              <a:avLst/>
            </a:prstGeom>
            <a:noFill/>
            <a:ln w="38100">
              <a:solidFill>
                <a:schemeClr val="tx1"/>
              </a:solidFill>
              <a:round/>
              <a:headEnd/>
              <a:tailEnd type="triangle" w="med" len="med"/>
            </a:ln>
          </p:spPr>
          <p:txBody>
            <a:bodyPr/>
            <a:lstStyle/>
            <a:p>
              <a:endParaRPr lang="en-US"/>
            </a:p>
          </p:txBody>
        </p:sp>
        <p:sp>
          <p:nvSpPr>
            <p:cNvPr id="64609" name="Text Box 20"/>
            <p:cNvSpPr txBox="1">
              <a:spLocks noChangeArrowheads="1"/>
            </p:cNvSpPr>
            <p:nvPr/>
          </p:nvSpPr>
          <p:spPr bwMode="auto">
            <a:xfrm>
              <a:off x="3048" y="3735"/>
              <a:ext cx="479" cy="288"/>
            </a:xfrm>
            <a:prstGeom prst="rect">
              <a:avLst/>
            </a:prstGeom>
            <a:noFill/>
            <a:ln w="9525">
              <a:noFill/>
              <a:miter lim="800000"/>
              <a:headEnd/>
              <a:tailEnd/>
            </a:ln>
          </p:spPr>
          <p:txBody>
            <a:bodyPr wrap="none">
              <a:spAutoFit/>
            </a:bodyPr>
            <a:lstStyle/>
            <a:p>
              <a:pPr eaLnBrk="1" hangingPunct="1"/>
              <a:r>
                <a:rPr lang="en-US" dirty="0">
                  <a:latin typeface="Arial" charset="0"/>
                </a:rPr>
                <a:t>time</a:t>
              </a:r>
              <a:endParaRPr lang="fr-FR" dirty="0">
                <a:latin typeface="Arial" charset="0"/>
              </a:endParaRPr>
            </a:p>
          </p:txBody>
        </p:sp>
        <p:sp>
          <p:nvSpPr>
            <p:cNvPr id="64610" name="Rectangle 21"/>
            <p:cNvSpPr>
              <a:spLocks noChangeArrowheads="1"/>
            </p:cNvSpPr>
            <p:nvPr/>
          </p:nvSpPr>
          <p:spPr bwMode="auto">
            <a:xfrm>
              <a:off x="1776" y="3105"/>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22"/>
          <p:cNvGrpSpPr>
            <a:grpSpLocks/>
          </p:cNvGrpSpPr>
          <p:nvPr/>
        </p:nvGrpSpPr>
        <p:grpSpPr bwMode="auto">
          <a:xfrm>
            <a:off x="2743200" y="4914884"/>
            <a:ext cx="3886200" cy="914400"/>
            <a:chOff x="1776" y="3168"/>
            <a:chExt cx="2448" cy="576"/>
          </a:xfrm>
        </p:grpSpPr>
        <p:sp>
          <p:nvSpPr>
            <p:cNvPr id="64600"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1"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2"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3"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4"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grpSp>
      <p:grpSp>
        <p:nvGrpSpPr>
          <p:cNvPr id="6" name="Group 28"/>
          <p:cNvGrpSpPr>
            <a:grpSpLocks/>
          </p:cNvGrpSpPr>
          <p:nvPr/>
        </p:nvGrpSpPr>
        <p:grpSpPr bwMode="auto">
          <a:xfrm>
            <a:off x="2971800" y="4914884"/>
            <a:ext cx="3886200" cy="914400"/>
            <a:chOff x="1920" y="3168"/>
            <a:chExt cx="2448" cy="576"/>
          </a:xfrm>
        </p:grpSpPr>
        <p:sp>
          <p:nvSpPr>
            <p:cNvPr id="6459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grpSp>
      <p:grpSp>
        <p:nvGrpSpPr>
          <p:cNvPr id="7" name="Group 34"/>
          <p:cNvGrpSpPr>
            <a:grpSpLocks/>
          </p:cNvGrpSpPr>
          <p:nvPr/>
        </p:nvGrpSpPr>
        <p:grpSpPr bwMode="auto">
          <a:xfrm>
            <a:off x="3200400" y="4914884"/>
            <a:ext cx="3886200" cy="914400"/>
            <a:chOff x="2064" y="3168"/>
            <a:chExt cx="2448" cy="576"/>
          </a:xfrm>
        </p:grpSpPr>
        <p:sp>
          <p:nvSpPr>
            <p:cNvPr id="64590"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1"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2"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3"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4"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grpSp>
      <p:grpSp>
        <p:nvGrpSpPr>
          <p:cNvPr id="8" name="Group 40"/>
          <p:cNvGrpSpPr>
            <a:grpSpLocks/>
          </p:cNvGrpSpPr>
          <p:nvPr/>
        </p:nvGrpSpPr>
        <p:grpSpPr bwMode="auto">
          <a:xfrm>
            <a:off x="3429000" y="4914884"/>
            <a:ext cx="3886200" cy="914400"/>
            <a:chOff x="2208" y="3168"/>
            <a:chExt cx="2448" cy="576"/>
          </a:xfrm>
        </p:grpSpPr>
        <p:sp>
          <p:nvSpPr>
            <p:cNvPr id="64585"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6"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7"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8"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9"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grpSp>
      <p:grpSp>
        <p:nvGrpSpPr>
          <p:cNvPr id="9" name="Group 46"/>
          <p:cNvGrpSpPr>
            <a:grpSpLocks/>
          </p:cNvGrpSpPr>
          <p:nvPr/>
        </p:nvGrpSpPr>
        <p:grpSpPr bwMode="auto">
          <a:xfrm>
            <a:off x="2743200" y="2628884"/>
            <a:ext cx="4572000" cy="457200"/>
            <a:chOff x="1776" y="1728"/>
            <a:chExt cx="2880" cy="288"/>
          </a:xfrm>
        </p:grpSpPr>
        <p:sp>
          <p:nvSpPr>
            <p:cNvPr id="64582" name="Line 47"/>
            <p:cNvSpPr>
              <a:spLocks noChangeShapeType="1"/>
            </p:cNvSpPr>
            <p:nvPr/>
          </p:nvSpPr>
          <p:spPr bwMode="auto">
            <a:xfrm flipV="1">
              <a:off x="1776" y="1728"/>
              <a:ext cx="2880" cy="0"/>
            </a:xfrm>
            <a:prstGeom prst="line">
              <a:avLst/>
            </a:prstGeom>
            <a:noFill/>
            <a:ln w="9525">
              <a:solidFill>
                <a:schemeClr val="tx1"/>
              </a:solidFill>
              <a:round/>
              <a:headEnd/>
              <a:tailEnd/>
            </a:ln>
          </p:spPr>
          <p:txBody>
            <a:bodyPr/>
            <a:lstStyle/>
            <a:p>
              <a:endParaRPr lang="en-US"/>
            </a:p>
          </p:txBody>
        </p:sp>
        <p:sp>
          <p:nvSpPr>
            <p:cNvPr id="64583" name="Line 48"/>
            <p:cNvSpPr>
              <a:spLocks noChangeShapeType="1"/>
            </p:cNvSpPr>
            <p:nvPr/>
          </p:nvSpPr>
          <p:spPr bwMode="auto">
            <a:xfrm flipV="1">
              <a:off x="1776" y="1872"/>
              <a:ext cx="2880" cy="0"/>
            </a:xfrm>
            <a:prstGeom prst="line">
              <a:avLst/>
            </a:prstGeom>
            <a:noFill/>
            <a:ln w="9525">
              <a:solidFill>
                <a:schemeClr val="tx1"/>
              </a:solidFill>
              <a:round/>
              <a:headEnd/>
              <a:tailEnd/>
            </a:ln>
          </p:spPr>
          <p:txBody>
            <a:bodyPr/>
            <a:lstStyle/>
            <a:p>
              <a:endParaRPr lang="en-US" dirty="0"/>
            </a:p>
          </p:txBody>
        </p:sp>
        <p:sp>
          <p:nvSpPr>
            <p:cNvPr id="64584" name="Line 49"/>
            <p:cNvSpPr>
              <a:spLocks noChangeShapeType="1"/>
            </p:cNvSpPr>
            <p:nvPr/>
          </p:nvSpPr>
          <p:spPr bwMode="auto">
            <a:xfrm flipV="1">
              <a:off x="1776" y="2016"/>
              <a:ext cx="2880" cy="0"/>
            </a:xfrm>
            <a:prstGeom prst="line">
              <a:avLst/>
            </a:prstGeom>
            <a:noFill/>
            <a:ln w="9525">
              <a:solidFill>
                <a:schemeClr val="tx1"/>
              </a:solidFill>
              <a:round/>
              <a:headEnd/>
              <a:tailEnd/>
            </a:ln>
          </p:spPr>
          <p:txBody>
            <a:bodyPr/>
            <a:lstStyle/>
            <a:p>
              <a:endParaRPr lang="en-US"/>
            </a:p>
          </p:txBody>
        </p:sp>
      </p:grpSp>
      <p:grpSp>
        <p:nvGrpSpPr>
          <p:cNvPr id="10" name="Group 50"/>
          <p:cNvGrpSpPr>
            <a:grpSpLocks/>
          </p:cNvGrpSpPr>
          <p:nvPr/>
        </p:nvGrpSpPr>
        <p:grpSpPr bwMode="auto">
          <a:xfrm>
            <a:off x="2971800" y="4914884"/>
            <a:ext cx="4114800" cy="914400"/>
            <a:chOff x="1920" y="3168"/>
            <a:chExt cx="2592" cy="576"/>
          </a:xfrm>
        </p:grpSpPr>
        <p:sp>
          <p:nvSpPr>
            <p:cNvPr id="64563" name="Line 51"/>
            <p:cNvSpPr>
              <a:spLocks noChangeShapeType="1"/>
            </p:cNvSpPr>
            <p:nvPr/>
          </p:nvSpPr>
          <p:spPr bwMode="auto">
            <a:xfrm>
              <a:off x="1920" y="3168"/>
              <a:ext cx="0" cy="576"/>
            </a:xfrm>
            <a:prstGeom prst="line">
              <a:avLst/>
            </a:prstGeom>
            <a:noFill/>
            <a:ln w="9525">
              <a:solidFill>
                <a:schemeClr val="tx1"/>
              </a:solidFill>
              <a:round/>
              <a:headEnd/>
              <a:tailEnd/>
            </a:ln>
          </p:spPr>
          <p:txBody>
            <a:bodyPr/>
            <a:lstStyle/>
            <a:p>
              <a:endParaRPr lang="en-US"/>
            </a:p>
          </p:txBody>
        </p:sp>
        <p:sp>
          <p:nvSpPr>
            <p:cNvPr id="64564" name="Line 52"/>
            <p:cNvSpPr>
              <a:spLocks noChangeShapeType="1"/>
            </p:cNvSpPr>
            <p:nvPr/>
          </p:nvSpPr>
          <p:spPr bwMode="auto">
            <a:xfrm>
              <a:off x="2064" y="3168"/>
              <a:ext cx="0" cy="576"/>
            </a:xfrm>
            <a:prstGeom prst="line">
              <a:avLst/>
            </a:prstGeom>
            <a:noFill/>
            <a:ln w="9525">
              <a:solidFill>
                <a:schemeClr val="tx1"/>
              </a:solidFill>
              <a:round/>
              <a:headEnd/>
              <a:tailEnd/>
            </a:ln>
          </p:spPr>
          <p:txBody>
            <a:bodyPr/>
            <a:lstStyle/>
            <a:p>
              <a:endParaRPr lang="en-US"/>
            </a:p>
          </p:txBody>
        </p:sp>
        <p:sp>
          <p:nvSpPr>
            <p:cNvPr id="64565" name="Line 53"/>
            <p:cNvSpPr>
              <a:spLocks noChangeShapeType="1"/>
            </p:cNvSpPr>
            <p:nvPr/>
          </p:nvSpPr>
          <p:spPr bwMode="auto">
            <a:xfrm>
              <a:off x="2208" y="3168"/>
              <a:ext cx="0" cy="576"/>
            </a:xfrm>
            <a:prstGeom prst="line">
              <a:avLst/>
            </a:prstGeom>
            <a:noFill/>
            <a:ln w="9525">
              <a:solidFill>
                <a:schemeClr val="tx1"/>
              </a:solidFill>
              <a:round/>
              <a:headEnd/>
              <a:tailEnd/>
            </a:ln>
          </p:spPr>
          <p:txBody>
            <a:bodyPr/>
            <a:lstStyle/>
            <a:p>
              <a:endParaRPr lang="en-US"/>
            </a:p>
          </p:txBody>
        </p:sp>
        <p:sp>
          <p:nvSpPr>
            <p:cNvPr id="64566" name="Line 54"/>
            <p:cNvSpPr>
              <a:spLocks noChangeShapeType="1"/>
            </p:cNvSpPr>
            <p:nvPr/>
          </p:nvSpPr>
          <p:spPr bwMode="auto">
            <a:xfrm>
              <a:off x="2352" y="3168"/>
              <a:ext cx="0" cy="576"/>
            </a:xfrm>
            <a:prstGeom prst="line">
              <a:avLst/>
            </a:prstGeom>
            <a:noFill/>
            <a:ln w="9525">
              <a:solidFill>
                <a:schemeClr val="tx1"/>
              </a:solidFill>
              <a:round/>
              <a:headEnd/>
              <a:tailEnd/>
            </a:ln>
          </p:spPr>
          <p:txBody>
            <a:bodyPr/>
            <a:lstStyle/>
            <a:p>
              <a:endParaRPr lang="en-US"/>
            </a:p>
          </p:txBody>
        </p:sp>
        <p:sp>
          <p:nvSpPr>
            <p:cNvPr id="64567" name="Line 55"/>
            <p:cNvSpPr>
              <a:spLocks noChangeShapeType="1"/>
            </p:cNvSpPr>
            <p:nvPr/>
          </p:nvSpPr>
          <p:spPr bwMode="auto">
            <a:xfrm>
              <a:off x="2496" y="3168"/>
              <a:ext cx="0" cy="576"/>
            </a:xfrm>
            <a:prstGeom prst="line">
              <a:avLst/>
            </a:prstGeom>
            <a:noFill/>
            <a:ln w="9525">
              <a:solidFill>
                <a:schemeClr val="tx1"/>
              </a:solidFill>
              <a:round/>
              <a:headEnd/>
              <a:tailEnd/>
            </a:ln>
          </p:spPr>
          <p:txBody>
            <a:bodyPr/>
            <a:lstStyle/>
            <a:p>
              <a:endParaRPr lang="en-US"/>
            </a:p>
          </p:txBody>
        </p:sp>
        <p:sp>
          <p:nvSpPr>
            <p:cNvPr id="64568" name="Line 56"/>
            <p:cNvSpPr>
              <a:spLocks noChangeShapeType="1"/>
            </p:cNvSpPr>
            <p:nvPr/>
          </p:nvSpPr>
          <p:spPr bwMode="auto">
            <a:xfrm>
              <a:off x="2640" y="3168"/>
              <a:ext cx="0" cy="576"/>
            </a:xfrm>
            <a:prstGeom prst="line">
              <a:avLst/>
            </a:prstGeom>
            <a:noFill/>
            <a:ln w="9525">
              <a:solidFill>
                <a:schemeClr val="tx1"/>
              </a:solidFill>
              <a:round/>
              <a:headEnd/>
              <a:tailEnd/>
            </a:ln>
          </p:spPr>
          <p:txBody>
            <a:bodyPr/>
            <a:lstStyle/>
            <a:p>
              <a:endParaRPr lang="en-US"/>
            </a:p>
          </p:txBody>
        </p:sp>
        <p:sp>
          <p:nvSpPr>
            <p:cNvPr id="64569" name="Line 57"/>
            <p:cNvSpPr>
              <a:spLocks noChangeShapeType="1"/>
            </p:cNvSpPr>
            <p:nvPr/>
          </p:nvSpPr>
          <p:spPr bwMode="auto">
            <a:xfrm>
              <a:off x="2784" y="3168"/>
              <a:ext cx="0" cy="576"/>
            </a:xfrm>
            <a:prstGeom prst="line">
              <a:avLst/>
            </a:prstGeom>
            <a:noFill/>
            <a:ln w="9525">
              <a:solidFill>
                <a:schemeClr val="tx1"/>
              </a:solidFill>
              <a:round/>
              <a:headEnd/>
              <a:tailEnd/>
            </a:ln>
          </p:spPr>
          <p:txBody>
            <a:bodyPr/>
            <a:lstStyle/>
            <a:p>
              <a:endParaRPr lang="en-US"/>
            </a:p>
          </p:txBody>
        </p:sp>
        <p:sp>
          <p:nvSpPr>
            <p:cNvPr id="64570" name="Line 58"/>
            <p:cNvSpPr>
              <a:spLocks noChangeShapeType="1"/>
            </p:cNvSpPr>
            <p:nvPr/>
          </p:nvSpPr>
          <p:spPr bwMode="auto">
            <a:xfrm>
              <a:off x="2928" y="3168"/>
              <a:ext cx="0" cy="576"/>
            </a:xfrm>
            <a:prstGeom prst="line">
              <a:avLst/>
            </a:prstGeom>
            <a:noFill/>
            <a:ln w="9525">
              <a:solidFill>
                <a:schemeClr val="tx1"/>
              </a:solidFill>
              <a:round/>
              <a:headEnd/>
              <a:tailEnd/>
            </a:ln>
          </p:spPr>
          <p:txBody>
            <a:bodyPr/>
            <a:lstStyle/>
            <a:p>
              <a:endParaRPr lang="en-US"/>
            </a:p>
          </p:txBody>
        </p:sp>
        <p:sp>
          <p:nvSpPr>
            <p:cNvPr id="64571" name="Line 59"/>
            <p:cNvSpPr>
              <a:spLocks noChangeShapeType="1"/>
            </p:cNvSpPr>
            <p:nvPr/>
          </p:nvSpPr>
          <p:spPr bwMode="auto">
            <a:xfrm>
              <a:off x="3072" y="3168"/>
              <a:ext cx="0" cy="576"/>
            </a:xfrm>
            <a:prstGeom prst="line">
              <a:avLst/>
            </a:prstGeom>
            <a:noFill/>
            <a:ln w="9525">
              <a:solidFill>
                <a:schemeClr val="tx1"/>
              </a:solidFill>
              <a:round/>
              <a:headEnd/>
              <a:tailEnd/>
            </a:ln>
          </p:spPr>
          <p:txBody>
            <a:bodyPr/>
            <a:lstStyle/>
            <a:p>
              <a:endParaRPr lang="en-US"/>
            </a:p>
          </p:txBody>
        </p:sp>
        <p:sp>
          <p:nvSpPr>
            <p:cNvPr id="64572" name="Line 60"/>
            <p:cNvSpPr>
              <a:spLocks noChangeShapeType="1"/>
            </p:cNvSpPr>
            <p:nvPr/>
          </p:nvSpPr>
          <p:spPr bwMode="auto">
            <a:xfrm>
              <a:off x="3216" y="3168"/>
              <a:ext cx="0" cy="576"/>
            </a:xfrm>
            <a:prstGeom prst="line">
              <a:avLst/>
            </a:prstGeom>
            <a:noFill/>
            <a:ln w="9525">
              <a:solidFill>
                <a:schemeClr val="tx1"/>
              </a:solidFill>
              <a:round/>
              <a:headEnd/>
              <a:tailEnd/>
            </a:ln>
          </p:spPr>
          <p:txBody>
            <a:bodyPr/>
            <a:lstStyle/>
            <a:p>
              <a:endParaRPr lang="en-US"/>
            </a:p>
          </p:txBody>
        </p:sp>
        <p:sp>
          <p:nvSpPr>
            <p:cNvPr id="64573" name="Line 61"/>
            <p:cNvSpPr>
              <a:spLocks noChangeShapeType="1"/>
            </p:cNvSpPr>
            <p:nvPr/>
          </p:nvSpPr>
          <p:spPr bwMode="auto">
            <a:xfrm>
              <a:off x="3360" y="3168"/>
              <a:ext cx="0" cy="576"/>
            </a:xfrm>
            <a:prstGeom prst="line">
              <a:avLst/>
            </a:prstGeom>
            <a:noFill/>
            <a:ln w="9525">
              <a:solidFill>
                <a:schemeClr val="tx1"/>
              </a:solidFill>
              <a:round/>
              <a:headEnd/>
              <a:tailEnd/>
            </a:ln>
          </p:spPr>
          <p:txBody>
            <a:bodyPr/>
            <a:lstStyle/>
            <a:p>
              <a:endParaRPr lang="en-US"/>
            </a:p>
          </p:txBody>
        </p:sp>
        <p:sp>
          <p:nvSpPr>
            <p:cNvPr id="64574" name="Line 62"/>
            <p:cNvSpPr>
              <a:spLocks noChangeShapeType="1"/>
            </p:cNvSpPr>
            <p:nvPr/>
          </p:nvSpPr>
          <p:spPr bwMode="auto">
            <a:xfrm>
              <a:off x="3504" y="3168"/>
              <a:ext cx="0" cy="576"/>
            </a:xfrm>
            <a:prstGeom prst="line">
              <a:avLst/>
            </a:prstGeom>
            <a:noFill/>
            <a:ln w="9525">
              <a:solidFill>
                <a:schemeClr val="tx1"/>
              </a:solidFill>
              <a:round/>
              <a:headEnd/>
              <a:tailEnd/>
            </a:ln>
          </p:spPr>
          <p:txBody>
            <a:bodyPr/>
            <a:lstStyle/>
            <a:p>
              <a:endParaRPr lang="en-US"/>
            </a:p>
          </p:txBody>
        </p:sp>
        <p:sp>
          <p:nvSpPr>
            <p:cNvPr id="64575" name="Line 63"/>
            <p:cNvSpPr>
              <a:spLocks noChangeShapeType="1"/>
            </p:cNvSpPr>
            <p:nvPr/>
          </p:nvSpPr>
          <p:spPr bwMode="auto">
            <a:xfrm>
              <a:off x="3648" y="3168"/>
              <a:ext cx="0" cy="576"/>
            </a:xfrm>
            <a:prstGeom prst="line">
              <a:avLst/>
            </a:prstGeom>
            <a:noFill/>
            <a:ln w="9525">
              <a:solidFill>
                <a:schemeClr val="tx1"/>
              </a:solidFill>
              <a:round/>
              <a:headEnd/>
              <a:tailEnd/>
            </a:ln>
          </p:spPr>
          <p:txBody>
            <a:bodyPr/>
            <a:lstStyle/>
            <a:p>
              <a:endParaRPr lang="en-US"/>
            </a:p>
          </p:txBody>
        </p:sp>
        <p:sp>
          <p:nvSpPr>
            <p:cNvPr id="64576" name="Line 64"/>
            <p:cNvSpPr>
              <a:spLocks noChangeShapeType="1"/>
            </p:cNvSpPr>
            <p:nvPr/>
          </p:nvSpPr>
          <p:spPr bwMode="auto">
            <a:xfrm>
              <a:off x="3792" y="3168"/>
              <a:ext cx="0" cy="576"/>
            </a:xfrm>
            <a:prstGeom prst="line">
              <a:avLst/>
            </a:prstGeom>
            <a:noFill/>
            <a:ln w="9525">
              <a:solidFill>
                <a:schemeClr val="tx1"/>
              </a:solidFill>
              <a:round/>
              <a:headEnd/>
              <a:tailEnd/>
            </a:ln>
          </p:spPr>
          <p:txBody>
            <a:bodyPr/>
            <a:lstStyle/>
            <a:p>
              <a:endParaRPr lang="en-US"/>
            </a:p>
          </p:txBody>
        </p:sp>
        <p:sp>
          <p:nvSpPr>
            <p:cNvPr id="64577" name="Line 65"/>
            <p:cNvSpPr>
              <a:spLocks noChangeShapeType="1"/>
            </p:cNvSpPr>
            <p:nvPr/>
          </p:nvSpPr>
          <p:spPr bwMode="auto">
            <a:xfrm>
              <a:off x="3936" y="3168"/>
              <a:ext cx="0" cy="576"/>
            </a:xfrm>
            <a:prstGeom prst="line">
              <a:avLst/>
            </a:prstGeom>
            <a:noFill/>
            <a:ln w="9525">
              <a:solidFill>
                <a:schemeClr val="tx1"/>
              </a:solidFill>
              <a:round/>
              <a:headEnd/>
              <a:tailEnd/>
            </a:ln>
          </p:spPr>
          <p:txBody>
            <a:bodyPr/>
            <a:lstStyle/>
            <a:p>
              <a:endParaRPr lang="en-US"/>
            </a:p>
          </p:txBody>
        </p:sp>
        <p:sp>
          <p:nvSpPr>
            <p:cNvPr id="64578" name="Line 66"/>
            <p:cNvSpPr>
              <a:spLocks noChangeShapeType="1"/>
            </p:cNvSpPr>
            <p:nvPr/>
          </p:nvSpPr>
          <p:spPr bwMode="auto">
            <a:xfrm>
              <a:off x="4080" y="3168"/>
              <a:ext cx="0" cy="576"/>
            </a:xfrm>
            <a:prstGeom prst="line">
              <a:avLst/>
            </a:prstGeom>
            <a:noFill/>
            <a:ln w="9525">
              <a:solidFill>
                <a:schemeClr val="tx1"/>
              </a:solidFill>
              <a:round/>
              <a:headEnd/>
              <a:tailEnd/>
            </a:ln>
          </p:spPr>
          <p:txBody>
            <a:bodyPr/>
            <a:lstStyle/>
            <a:p>
              <a:endParaRPr lang="en-US"/>
            </a:p>
          </p:txBody>
        </p:sp>
        <p:sp>
          <p:nvSpPr>
            <p:cNvPr id="64579" name="Line 67"/>
            <p:cNvSpPr>
              <a:spLocks noChangeShapeType="1"/>
            </p:cNvSpPr>
            <p:nvPr/>
          </p:nvSpPr>
          <p:spPr bwMode="auto">
            <a:xfrm>
              <a:off x="4224" y="3168"/>
              <a:ext cx="0" cy="576"/>
            </a:xfrm>
            <a:prstGeom prst="line">
              <a:avLst/>
            </a:prstGeom>
            <a:noFill/>
            <a:ln w="9525">
              <a:solidFill>
                <a:schemeClr val="tx1"/>
              </a:solidFill>
              <a:round/>
              <a:headEnd/>
              <a:tailEnd/>
            </a:ln>
          </p:spPr>
          <p:txBody>
            <a:bodyPr/>
            <a:lstStyle/>
            <a:p>
              <a:endParaRPr lang="en-US"/>
            </a:p>
          </p:txBody>
        </p:sp>
        <p:sp>
          <p:nvSpPr>
            <p:cNvPr id="64580" name="Line 68"/>
            <p:cNvSpPr>
              <a:spLocks noChangeShapeType="1"/>
            </p:cNvSpPr>
            <p:nvPr/>
          </p:nvSpPr>
          <p:spPr bwMode="auto">
            <a:xfrm>
              <a:off x="4368" y="3168"/>
              <a:ext cx="0" cy="576"/>
            </a:xfrm>
            <a:prstGeom prst="line">
              <a:avLst/>
            </a:prstGeom>
            <a:noFill/>
            <a:ln w="9525">
              <a:solidFill>
                <a:schemeClr val="tx1"/>
              </a:solidFill>
              <a:round/>
              <a:headEnd/>
              <a:tailEnd/>
            </a:ln>
          </p:spPr>
          <p:txBody>
            <a:bodyPr/>
            <a:lstStyle/>
            <a:p>
              <a:endParaRPr lang="en-US"/>
            </a:p>
          </p:txBody>
        </p:sp>
        <p:sp>
          <p:nvSpPr>
            <p:cNvPr id="64581" name="Line 69"/>
            <p:cNvSpPr>
              <a:spLocks noChangeShapeType="1"/>
            </p:cNvSpPr>
            <p:nvPr/>
          </p:nvSpPr>
          <p:spPr bwMode="auto">
            <a:xfrm>
              <a:off x="4512" y="3168"/>
              <a:ext cx="0" cy="576"/>
            </a:xfrm>
            <a:prstGeom prst="line">
              <a:avLst/>
            </a:prstGeom>
            <a:noFill/>
            <a:ln w="9525">
              <a:solidFill>
                <a:schemeClr val="tx1"/>
              </a:solidFill>
              <a:round/>
              <a:headEnd/>
              <a:tailEnd/>
            </a:ln>
          </p:spPr>
          <p:txBody>
            <a:bodyPr/>
            <a:lstStyle/>
            <a:p>
              <a:endParaRPr lang="en-US"/>
            </a:p>
          </p:txBody>
        </p:sp>
      </p:grpSp>
      <p:grpSp>
        <p:nvGrpSpPr>
          <p:cNvPr id="11" name="Group 70"/>
          <p:cNvGrpSpPr>
            <a:grpSpLocks/>
          </p:cNvGrpSpPr>
          <p:nvPr/>
        </p:nvGrpSpPr>
        <p:grpSpPr bwMode="auto">
          <a:xfrm>
            <a:off x="2743200" y="2514584"/>
            <a:ext cx="4572000" cy="685800"/>
            <a:chOff x="1776" y="1656"/>
            <a:chExt cx="2880" cy="432"/>
          </a:xfrm>
        </p:grpSpPr>
        <p:sp>
          <p:nvSpPr>
            <p:cNvPr id="64559" name="Line 71"/>
            <p:cNvSpPr>
              <a:spLocks noChangeShapeType="1"/>
            </p:cNvSpPr>
            <p:nvPr/>
          </p:nvSpPr>
          <p:spPr bwMode="auto">
            <a:xfrm>
              <a:off x="1776" y="1656"/>
              <a:ext cx="2880" cy="0"/>
            </a:xfrm>
            <a:prstGeom prst="line">
              <a:avLst/>
            </a:prstGeom>
            <a:noFill/>
            <a:ln w="9525">
              <a:solidFill>
                <a:schemeClr val="tx1"/>
              </a:solidFill>
              <a:prstDash val="dash"/>
              <a:round/>
              <a:headEnd/>
              <a:tailEnd/>
            </a:ln>
          </p:spPr>
          <p:txBody>
            <a:bodyPr/>
            <a:lstStyle/>
            <a:p>
              <a:endParaRPr lang="en-US"/>
            </a:p>
          </p:txBody>
        </p:sp>
        <p:sp>
          <p:nvSpPr>
            <p:cNvPr id="64560" name="Line 72"/>
            <p:cNvSpPr>
              <a:spLocks noChangeShapeType="1"/>
            </p:cNvSpPr>
            <p:nvPr/>
          </p:nvSpPr>
          <p:spPr bwMode="auto">
            <a:xfrm>
              <a:off x="1776" y="1800"/>
              <a:ext cx="2880" cy="0"/>
            </a:xfrm>
            <a:prstGeom prst="line">
              <a:avLst/>
            </a:prstGeom>
            <a:noFill/>
            <a:ln w="9525">
              <a:solidFill>
                <a:schemeClr val="tx1"/>
              </a:solidFill>
              <a:prstDash val="dash"/>
              <a:round/>
              <a:headEnd/>
              <a:tailEnd/>
            </a:ln>
          </p:spPr>
          <p:txBody>
            <a:bodyPr/>
            <a:lstStyle/>
            <a:p>
              <a:endParaRPr lang="en-US"/>
            </a:p>
          </p:txBody>
        </p:sp>
        <p:sp>
          <p:nvSpPr>
            <p:cNvPr id="64561" name="Line 73"/>
            <p:cNvSpPr>
              <a:spLocks noChangeShapeType="1"/>
            </p:cNvSpPr>
            <p:nvPr/>
          </p:nvSpPr>
          <p:spPr bwMode="auto">
            <a:xfrm>
              <a:off x="1776" y="1944"/>
              <a:ext cx="2880" cy="0"/>
            </a:xfrm>
            <a:prstGeom prst="line">
              <a:avLst/>
            </a:prstGeom>
            <a:noFill/>
            <a:ln w="9525">
              <a:solidFill>
                <a:schemeClr val="tx1"/>
              </a:solidFill>
              <a:prstDash val="dash"/>
              <a:round/>
              <a:headEnd/>
              <a:tailEnd/>
            </a:ln>
          </p:spPr>
          <p:txBody>
            <a:bodyPr/>
            <a:lstStyle/>
            <a:p>
              <a:endParaRPr lang="en-US"/>
            </a:p>
          </p:txBody>
        </p:sp>
        <p:sp>
          <p:nvSpPr>
            <p:cNvPr id="64562" name="Line 74"/>
            <p:cNvSpPr>
              <a:spLocks noChangeShapeType="1"/>
            </p:cNvSpPr>
            <p:nvPr/>
          </p:nvSpPr>
          <p:spPr bwMode="auto">
            <a:xfrm>
              <a:off x="1776" y="2088"/>
              <a:ext cx="2880" cy="0"/>
            </a:xfrm>
            <a:prstGeom prst="line">
              <a:avLst/>
            </a:prstGeom>
            <a:noFill/>
            <a:ln w="9525">
              <a:solidFill>
                <a:schemeClr val="tx1"/>
              </a:solidFill>
              <a:prstDash val="dash"/>
              <a:round/>
              <a:headEnd/>
              <a:tailEnd/>
            </a:ln>
          </p:spPr>
          <p:txBody>
            <a:bodyPr/>
            <a:lstStyle/>
            <a:p>
              <a:endParaRPr lang="en-US"/>
            </a:p>
          </p:txBody>
        </p:sp>
      </p:grpSp>
      <p:grpSp>
        <p:nvGrpSpPr>
          <p:cNvPr id="12" name="Group 75"/>
          <p:cNvGrpSpPr>
            <a:grpSpLocks/>
          </p:cNvGrpSpPr>
          <p:nvPr/>
        </p:nvGrpSpPr>
        <p:grpSpPr bwMode="auto">
          <a:xfrm>
            <a:off x="2857500" y="4914884"/>
            <a:ext cx="4343400" cy="914400"/>
            <a:chOff x="1848" y="3168"/>
            <a:chExt cx="2736" cy="576"/>
          </a:xfrm>
        </p:grpSpPr>
        <p:sp>
          <p:nvSpPr>
            <p:cNvPr id="64539" name="Line 76"/>
            <p:cNvSpPr>
              <a:spLocks noChangeShapeType="1"/>
            </p:cNvSpPr>
            <p:nvPr/>
          </p:nvSpPr>
          <p:spPr bwMode="auto">
            <a:xfrm>
              <a:off x="1848" y="3168"/>
              <a:ext cx="0" cy="576"/>
            </a:xfrm>
            <a:prstGeom prst="line">
              <a:avLst/>
            </a:prstGeom>
            <a:noFill/>
            <a:ln w="9525">
              <a:solidFill>
                <a:schemeClr val="tx1"/>
              </a:solidFill>
              <a:prstDash val="dash"/>
              <a:round/>
              <a:headEnd/>
              <a:tailEnd/>
            </a:ln>
          </p:spPr>
          <p:txBody>
            <a:bodyPr/>
            <a:lstStyle/>
            <a:p>
              <a:endParaRPr lang="en-US"/>
            </a:p>
          </p:txBody>
        </p:sp>
        <p:sp>
          <p:nvSpPr>
            <p:cNvPr id="64540" name="Line 77"/>
            <p:cNvSpPr>
              <a:spLocks noChangeShapeType="1"/>
            </p:cNvSpPr>
            <p:nvPr/>
          </p:nvSpPr>
          <p:spPr bwMode="auto">
            <a:xfrm>
              <a:off x="1992" y="3168"/>
              <a:ext cx="0" cy="576"/>
            </a:xfrm>
            <a:prstGeom prst="line">
              <a:avLst/>
            </a:prstGeom>
            <a:noFill/>
            <a:ln w="9525">
              <a:solidFill>
                <a:schemeClr val="tx1"/>
              </a:solidFill>
              <a:prstDash val="dash"/>
              <a:round/>
              <a:headEnd/>
              <a:tailEnd/>
            </a:ln>
          </p:spPr>
          <p:txBody>
            <a:bodyPr/>
            <a:lstStyle/>
            <a:p>
              <a:endParaRPr lang="en-US"/>
            </a:p>
          </p:txBody>
        </p:sp>
        <p:sp>
          <p:nvSpPr>
            <p:cNvPr id="64541" name="Line 78"/>
            <p:cNvSpPr>
              <a:spLocks noChangeShapeType="1"/>
            </p:cNvSpPr>
            <p:nvPr/>
          </p:nvSpPr>
          <p:spPr bwMode="auto">
            <a:xfrm>
              <a:off x="2136" y="3168"/>
              <a:ext cx="0" cy="576"/>
            </a:xfrm>
            <a:prstGeom prst="line">
              <a:avLst/>
            </a:prstGeom>
            <a:noFill/>
            <a:ln w="9525">
              <a:solidFill>
                <a:schemeClr val="tx1"/>
              </a:solidFill>
              <a:prstDash val="dash"/>
              <a:round/>
              <a:headEnd/>
              <a:tailEnd/>
            </a:ln>
          </p:spPr>
          <p:txBody>
            <a:bodyPr/>
            <a:lstStyle/>
            <a:p>
              <a:endParaRPr lang="en-US"/>
            </a:p>
          </p:txBody>
        </p:sp>
        <p:sp>
          <p:nvSpPr>
            <p:cNvPr id="64542" name="Line 79"/>
            <p:cNvSpPr>
              <a:spLocks noChangeShapeType="1"/>
            </p:cNvSpPr>
            <p:nvPr/>
          </p:nvSpPr>
          <p:spPr bwMode="auto">
            <a:xfrm>
              <a:off x="2280" y="3168"/>
              <a:ext cx="0" cy="576"/>
            </a:xfrm>
            <a:prstGeom prst="line">
              <a:avLst/>
            </a:prstGeom>
            <a:noFill/>
            <a:ln w="9525">
              <a:solidFill>
                <a:schemeClr val="tx1"/>
              </a:solidFill>
              <a:prstDash val="dash"/>
              <a:round/>
              <a:headEnd/>
              <a:tailEnd/>
            </a:ln>
          </p:spPr>
          <p:txBody>
            <a:bodyPr/>
            <a:lstStyle/>
            <a:p>
              <a:endParaRPr lang="en-US"/>
            </a:p>
          </p:txBody>
        </p:sp>
        <p:sp>
          <p:nvSpPr>
            <p:cNvPr id="64543" name="Line 80"/>
            <p:cNvSpPr>
              <a:spLocks noChangeShapeType="1"/>
            </p:cNvSpPr>
            <p:nvPr/>
          </p:nvSpPr>
          <p:spPr bwMode="auto">
            <a:xfrm>
              <a:off x="2424" y="3168"/>
              <a:ext cx="0" cy="576"/>
            </a:xfrm>
            <a:prstGeom prst="line">
              <a:avLst/>
            </a:prstGeom>
            <a:noFill/>
            <a:ln w="9525">
              <a:solidFill>
                <a:schemeClr val="tx1"/>
              </a:solidFill>
              <a:prstDash val="dash"/>
              <a:round/>
              <a:headEnd/>
              <a:tailEnd/>
            </a:ln>
          </p:spPr>
          <p:txBody>
            <a:bodyPr/>
            <a:lstStyle/>
            <a:p>
              <a:endParaRPr lang="en-US"/>
            </a:p>
          </p:txBody>
        </p:sp>
        <p:sp>
          <p:nvSpPr>
            <p:cNvPr id="64544" name="Line 81"/>
            <p:cNvSpPr>
              <a:spLocks noChangeShapeType="1"/>
            </p:cNvSpPr>
            <p:nvPr/>
          </p:nvSpPr>
          <p:spPr bwMode="auto">
            <a:xfrm>
              <a:off x="2568" y="3168"/>
              <a:ext cx="0" cy="576"/>
            </a:xfrm>
            <a:prstGeom prst="line">
              <a:avLst/>
            </a:prstGeom>
            <a:noFill/>
            <a:ln w="9525">
              <a:solidFill>
                <a:schemeClr val="tx1"/>
              </a:solidFill>
              <a:prstDash val="dash"/>
              <a:round/>
              <a:headEnd/>
              <a:tailEnd/>
            </a:ln>
          </p:spPr>
          <p:txBody>
            <a:bodyPr/>
            <a:lstStyle/>
            <a:p>
              <a:endParaRPr lang="en-US"/>
            </a:p>
          </p:txBody>
        </p:sp>
        <p:sp>
          <p:nvSpPr>
            <p:cNvPr id="64545" name="Line 82"/>
            <p:cNvSpPr>
              <a:spLocks noChangeShapeType="1"/>
            </p:cNvSpPr>
            <p:nvPr/>
          </p:nvSpPr>
          <p:spPr bwMode="auto">
            <a:xfrm>
              <a:off x="2712" y="3168"/>
              <a:ext cx="0" cy="576"/>
            </a:xfrm>
            <a:prstGeom prst="line">
              <a:avLst/>
            </a:prstGeom>
            <a:noFill/>
            <a:ln w="9525">
              <a:solidFill>
                <a:schemeClr val="tx1"/>
              </a:solidFill>
              <a:prstDash val="dash"/>
              <a:round/>
              <a:headEnd/>
              <a:tailEnd/>
            </a:ln>
          </p:spPr>
          <p:txBody>
            <a:bodyPr/>
            <a:lstStyle/>
            <a:p>
              <a:endParaRPr lang="en-US"/>
            </a:p>
          </p:txBody>
        </p:sp>
        <p:sp>
          <p:nvSpPr>
            <p:cNvPr id="64546" name="Line 83"/>
            <p:cNvSpPr>
              <a:spLocks noChangeShapeType="1"/>
            </p:cNvSpPr>
            <p:nvPr/>
          </p:nvSpPr>
          <p:spPr bwMode="auto">
            <a:xfrm>
              <a:off x="2856" y="3168"/>
              <a:ext cx="0" cy="576"/>
            </a:xfrm>
            <a:prstGeom prst="line">
              <a:avLst/>
            </a:prstGeom>
            <a:noFill/>
            <a:ln w="9525">
              <a:solidFill>
                <a:schemeClr val="tx1"/>
              </a:solidFill>
              <a:prstDash val="dash"/>
              <a:round/>
              <a:headEnd/>
              <a:tailEnd/>
            </a:ln>
          </p:spPr>
          <p:txBody>
            <a:bodyPr/>
            <a:lstStyle/>
            <a:p>
              <a:endParaRPr lang="en-US"/>
            </a:p>
          </p:txBody>
        </p:sp>
        <p:sp>
          <p:nvSpPr>
            <p:cNvPr id="64547" name="Line 84"/>
            <p:cNvSpPr>
              <a:spLocks noChangeShapeType="1"/>
            </p:cNvSpPr>
            <p:nvPr/>
          </p:nvSpPr>
          <p:spPr bwMode="auto">
            <a:xfrm>
              <a:off x="3000" y="3168"/>
              <a:ext cx="0" cy="576"/>
            </a:xfrm>
            <a:prstGeom prst="line">
              <a:avLst/>
            </a:prstGeom>
            <a:noFill/>
            <a:ln w="9525">
              <a:solidFill>
                <a:schemeClr val="tx1"/>
              </a:solidFill>
              <a:prstDash val="dash"/>
              <a:round/>
              <a:headEnd/>
              <a:tailEnd/>
            </a:ln>
          </p:spPr>
          <p:txBody>
            <a:bodyPr/>
            <a:lstStyle/>
            <a:p>
              <a:endParaRPr lang="en-US"/>
            </a:p>
          </p:txBody>
        </p:sp>
        <p:sp>
          <p:nvSpPr>
            <p:cNvPr id="64548" name="Line 85"/>
            <p:cNvSpPr>
              <a:spLocks noChangeShapeType="1"/>
            </p:cNvSpPr>
            <p:nvPr/>
          </p:nvSpPr>
          <p:spPr bwMode="auto">
            <a:xfrm>
              <a:off x="3144" y="3168"/>
              <a:ext cx="0" cy="576"/>
            </a:xfrm>
            <a:prstGeom prst="line">
              <a:avLst/>
            </a:prstGeom>
            <a:noFill/>
            <a:ln w="9525">
              <a:solidFill>
                <a:schemeClr val="tx1"/>
              </a:solidFill>
              <a:prstDash val="dash"/>
              <a:round/>
              <a:headEnd/>
              <a:tailEnd/>
            </a:ln>
          </p:spPr>
          <p:txBody>
            <a:bodyPr/>
            <a:lstStyle/>
            <a:p>
              <a:endParaRPr lang="en-US"/>
            </a:p>
          </p:txBody>
        </p:sp>
        <p:sp>
          <p:nvSpPr>
            <p:cNvPr id="64549" name="Line 86"/>
            <p:cNvSpPr>
              <a:spLocks noChangeShapeType="1"/>
            </p:cNvSpPr>
            <p:nvPr/>
          </p:nvSpPr>
          <p:spPr bwMode="auto">
            <a:xfrm>
              <a:off x="3288" y="3168"/>
              <a:ext cx="0" cy="576"/>
            </a:xfrm>
            <a:prstGeom prst="line">
              <a:avLst/>
            </a:prstGeom>
            <a:noFill/>
            <a:ln w="9525">
              <a:solidFill>
                <a:schemeClr val="tx1"/>
              </a:solidFill>
              <a:prstDash val="dash"/>
              <a:round/>
              <a:headEnd/>
              <a:tailEnd/>
            </a:ln>
          </p:spPr>
          <p:txBody>
            <a:bodyPr/>
            <a:lstStyle/>
            <a:p>
              <a:endParaRPr lang="en-US"/>
            </a:p>
          </p:txBody>
        </p:sp>
        <p:sp>
          <p:nvSpPr>
            <p:cNvPr id="64550" name="Line 87"/>
            <p:cNvSpPr>
              <a:spLocks noChangeShapeType="1"/>
            </p:cNvSpPr>
            <p:nvPr/>
          </p:nvSpPr>
          <p:spPr bwMode="auto">
            <a:xfrm>
              <a:off x="3432" y="3168"/>
              <a:ext cx="0" cy="576"/>
            </a:xfrm>
            <a:prstGeom prst="line">
              <a:avLst/>
            </a:prstGeom>
            <a:noFill/>
            <a:ln w="9525">
              <a:solidFill>
                <a:schemeClr val="tx1"/>
              </a:solidFill>
              <a:prstDash val="dash"/>
              <a:round/>
              <a:headEnd/>
              <a:tailEnd/>
            </a:ln>
          </p:spPr>
          <p:txBody>
            <a:bodyPr/>
            <a:lstStyle/>
            <a:p>
              <a:endParaRPr lang="en-US"/>
            </a:p>
          </p:txBody>
        </p:sp>
        <p:sp>
          <p:nvSpPr>
            <p:cNvPr id="64551" name="Line 88"/>
            <p:cNvSpPr>
              <a:spLocks noChangeShapeType="1"/>
            </p:cNvSpPr>
            <p:nvPr/>
          </p:nvSpPr>
          <p:spPr bwMode="auto">
            <a:xfrm>
              <a:off x="3576" y="3168"/>
              <a:ext cx="0" cy="576"/>
            </a:xfrm>
            <a:prstGeom prst="line">
              <a:avLst/>
            </a:prstGeom>
            <a:noFill/>
            <a:ln w="9525">
              <a:solidFill>
                <a:schemeClr val="tx1"/>
              </a:solidFill>
              <a:prstDash val="dash"/>
              <a:round/>
              <a:headEnd/>
              <a:tailEnd/>
            </a:ln>
          </p:spPr>
          <p:txBody>
            <a:bodyPr/>
            <a:lstStyle/>
            <a:p>
              <a:endParaRPr lang="en-US"/>
            </a:p>
          </p:txBody>
        </p:sp>
        <p:sp>
          <p:nvSpPr>
            <p:cNvPr id="64552" name="Line 89"/>
            <p:cNvSpPr>
              <a:spLocks noChangeShapeType="1"/>
            </p:cNvSpPr>
            <p:nvPr/>
          </p:nvSpPr>
          <p:spPr bwMode="auto">
            <a:xfrm>
              <a:off x="3720" y="3168"/>
              <a:ext cx="0" cy="576"/>
            </a:xfrm>
            <a:prstGeom prst="line">
              <a:avLst/>
            </a:prstGeom>
            <a:noFill/>
            <a:ln w="9525">
              <a:solidFill>
                <a:schemeClr val="tx1"/>
              </a:solidFill>
              <a:prstDash val="dash"/>
              <a:round/>
              <a:headEnd/>
              <a:tailEnd/>
            </a:ln>
          </p:spPr>
          <p:txBody>
            <a:bodyPr/>
            <a:lstStyle/>
            <a:p>
              <a:endParaRPr lang="en-US"/>
            </a:p>
          </p:txBody>
        </p:sp>
        <p:sp>
          <p:nvSpPr>
            <p:cNvPr id="64553" name="Line 90"/>
            <p:cNvSpPr>
              <a:spLocks noChangeShapeType="1"/>
            </p:cNvSpPr>
            <p:nvPr/>
          </p:nvSpPr>
          <p:spPr bwMode="auto">
            <a:xfrm>
              <a:off x="3864" y="3168"/>
              <a:ext cx="0" cy="576"/>
            </a:xfrm>
            <a:prstGeom prst="line">
              <a:avLst/>
            </a:prstGeom>
            <a:noFill/>
            <a:ln w="9525">
              <a:solidFill>
                <a:schemeClr val="tx1"/>
              </a:solidFill>
              <a:prstDash val="dash"/>
              <a:round/>
              <a:headEnd/>
              <a:tailEnd/>
            </a:ln>
          </p:spPr>
          <p:txBody>
            <a:bodyPr/>
            <a:lstStyle/>
            <a:p>
              <a:endParaRPr lang="en-US"/>
            </a:p>
          </p:txBody>
        </p:sp>
        <p:sp>
          <p:nvSpPr>
            <p:cNvPr id="64554" name="Line 91"/>
            <p:cNvSpPr>
              <a:spLocks noChangeShapeType="1"/>
            </p:cNvSpPr>
            <p:nvPr/>
          </p:nvSpPr>
          <p:spPr bwMode="auto">
            <a:xfrm>
              <a:off x="4008" y="3168"/>
              <a:ext cx="0" cy="576"/>
            </a:xfrm>
            <a:prstGeom prst="line">
              <a:avLst/>
            </a:prstGeom>
            <a:noFill/>
            <a:ln w="9525">
              <a:solidFill>
                <a:schemeClr val="tx1"/>
              </a:solidFill>
              <a:prstDash val="dash"/>
              <a:round/>
              <a:headEnd/>
              <a:tailEnd/>
            </a:ln>
          </p:spPr>
          <p:txBody>
            <a:bodyPr/>
            <a:lstStyle/>
            <a:p>
              <a:endParaRPr lang="en-US"/>
            </a:p>
          </p:txBody>
        </p:sp>
        <p:sp>
          <p:nvSpPr>
            <p:cNvPr id="64555" name="Line 92"/>
            <p:cNvSpPr>
              <a:spLocks noChangeShapeType="1"/>
            </p:cNvSpPr>
            <p:nvPr/>
          </p:nvSpPr>
          <p:spPr bwMode="auto">
            <a:xfrm>
              <a:off x="4152" y="3168"/>
              <a:ext cx="0" cy="576"/>
            </a:xfrm>
            <a:prstGeom prst="line">
              <a:avLst/>
            </a:prstGeom>
            <a:noFill/>
            <a:ln w="9525">
              <a:solidFill>
                <a:schemeClr val="tx1"/>
              </a:solidFill>
              <a:prstDash val="dash"/>
              <a:round/>
              <a:headEnd/>
              <a:tailEnd/>
            </a:ln>
          </p:spPr>
          <p:txBody>
            <a:bodyPr/>
            <a:lstStyle/>
            <a:p>
              <a:endParaRPr lang="en-US"/>
            </a:p>
          </p:txBody>
        </p:sp>
        <p:sp>
          <p:nvSpPr>
            <p:cNvPr id="64556" name="Line 93"/>
            <p:cNvSpPr>
              <a:spLocks noChangeShapeType="1"/>
            </p:cNvSpPr>
            <p:nvPr/>
          </p:nvSpPr>
          <p:spPr bwMode="auto">
            <a:xfrm>
              <a:off x="4296" y="3168"/>
              <a:ext cx="0" cy="576"/>
            </a:xfrm>
            <a:prstGeom prst="line">
              <a:avLst/>
            </a:prstGeom>
            <a:noFill/>
            <a:ln w="9525">
              <a:solidFill>
                <a:schemeClr val="tx1"/>
              </a:solidFill>
              <a:prstDash val="dash"/>
              <a:round/>
              <a:headEnd/>
              <a:tailEnd/>
            </a:ln>
          </p:spPr>
          <p:txBody>
            <a:bodyPr/>
            <a:lstStyle/>
            <a:p>
              <a:endParaRPr lang="en-US"/>
            </a:p>
          </p:txBody>
        </p:sp>
        <p:sp>
          <p:nvSpPr>
            <p:cNvPr id="64557" name="Line 94"/>
            <p:cNvSpPr>
              <a:spLocks noChangeShapeType="1"/>
            </p:cNvSpPr>
            <p:nvPr/>
          </p:nvSpPr>
          <p:spPr bwMode="auto">
            <a:xfrm>
              <a:off x="4440" y="3168"/>
              <a:ext cx="0" cy="576"/>
            </a:xfrm>
            <a:prstGeom prst="line">
              <a:avLst/>
            </a:prstGeom>
            <a:noFill/>
            <a:ln w="9525">
              <a:solidFill>
                <a:schemeClr val="tx1"/>
              </a:solidFill>
              <a:prstDash val="dash"/>
              <a:round/>
              <a:headEnd/>
              <a:tailEnd/>
            </a:ln>
          </p:spPr>
          <p:txBody>
            <a:bodyPr/>
            <a:lstStyle/>
            <a:p>
              <a:endParaRPr lang="en-US"/>
            </a:p>
          </p:txBody>
        </p:sp>
        <p:sp>
          <p:nvSpPr>
            <p:cNvPr id="64558" name="Line 95"/>
            <p:cNvSpPr>
              <a:spLocks noChangeShapeType="1"/>
            </p:cNvSpPr>
            <p:nvPr/>
          </p:nvSpPr>
          <p:spPr bwMode="auto">
            <a:xfrm>
              <a:off x="4584" y="3168"/>
              <a:ext cx="0" cy="576"/>
            </a:xfrm>
            <a:prstGeom prst="line">
              <a:avLst/>
            </a:prstGeom>
            <a:noFill/>
            <a:ln w="9525">
              <a:solidFill>
                <a:schemeClr val="tx1"/>
              </a:solidFill>
              <a:prstDash val="dash"/>
              <a:round/>
              <a:headEnd/>
              <a:tailEnd/>
            </a:ln>
          </p:spPr>
          <p:txBody>
            <a:bodyPr/>
            <a:lstStyle/>
            <a:p>
              <a:endParaRPr lang="en-US"/>
            </a:p>
          </p:txBody>
        </p:sp>
      </p:grpSp>
      <p:grpSp>
        <p:nvGrpSpPr>
          <p:cNvPr id="13" name="Group 99"/>
          <p:cNvGrpSpPr>
            <a:grpSpLocks/>
          </p:cNvGrpSpPr>
          <p:nvPr/>
        </p:nvGrpSpPr>
        <p:grpSpPr bwMode="auto">
          <a:xfrm>
            <a:off x="5368925" y="1142984"/>
            <a:ext cx="2709863" cy="952500"/>
            <a:chOff x="3477" y="216"/>
            <a:chExt cx="1707" cy="600"/>
          </a:xfrm>
        </p:grpSpPr>
        <p:grpSp>
          <p:nvGrpSpPr>
            <p:cNvPr id="14" name="Group 100"/>
            <p:cNvGrpSpPr>
              <a:grpSpLocks/>
            </p:cNvGrpSpPr>
            <p:nvPr/>
          </p:nvGrpSpPr>
          <p:grpSpPr bwMode="auto">
            <a:xfrm>
              <a:off x="3477" y="528"/>
              <a:ext cx="1707" cy="288"/>
              <a:chOff x="3477" y="288"/>
              <a:chExt cx="1707" cy="288"/>
            </a:xfrm>
          </p:grpSpPr>
          <p:sp>
            <p:nvSpPr>
              <p:cNvPr id="64534" name="Text Box 101"/>
              <p:cNvSpPr txBox="1">
                <a:spLocks noChangeArrowheads="1"/>
              </p:cNvSpPr>
              <p:nvPr/>
            </p:nvSpPr>
            <p:spPr bwMode="auto">
              <a:xfrm>
                <a:off x="3477" y="288"/>
                <a:ext cx="746" cy="288"/>
              </a:xfrm>
              <a:prstGeom prst="rect">
                <a:avLst/>
              </a:prstGeom>
              <a:noFill/>
              <a:ln w="9525">
                <a:noFill/>
                <a:miter lim="800000"/>
                <a:headEnd/>
                <a:tailEnd/>
              </a:ln>
            </p:spPr>
            <p:txBody>
              <a:bodyPr wrap="none">
                <a:spAutoFit/>
              </a:bodyPr>
              <a:lstStyle/>
              <a:p>
                <a:pPr eaLnBrk="1" hangingPunct="1"/>
                <a:r>
                  <a:rPr lang="en-US">
                    <a:latin typeface="Arial" charset="0"/>
                  </a:rPr>
                  <a:t>4 users</a:t>
                </a:r>
                <a:endParaRPr lang="fr-FR">
                  <a:latin typeface="Arial" charset="0"/>
                </a:endParaRPr>
              </a:p>
            </p:txBody>
          </p:sp>
          <p:sp>
            <p:nvSpPr>
              <p:cNvPr id="64535"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536"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37"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38"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64533" name="Text Box 106"/>
            <p:cNvSpPr txBox="1">
              <a:spLocks noChangeArrowheads="1"/>
            </p:cNvSpPr>
            <p:nvPr/>
          </p:nvSpPr>
          <p:spPr bwMode="auto">
            <a:xfrm>
              <a:off x="3480" y="216"/>
              <a:ext cx="917" cy="288"/>
            </a:xfrm>
            <a:prstGeom prst="rect">
              <a:avLst/>
            </a:prstGeom>
            <a:noFill/>
            <a:ln w="9525">
              <a:noFill/>
              <a:miter lim="800000"/>
              <a:headEnd/>
              <a:tailEnd/>
            </a:ln>
          </p:spPr>
          <p:txBody>
            <a:bodyPr wrap="none">
              <a:spAutoFit/>
            </a:bodyPr>
            <a:lstStyle/>
            <a:p>
              <a:pPr eaLnBrk="1" hangingPunct="1"/>
              <a:r>
                <a:rPr lang="en-US">
                  <a:latin typeface="Arial" charset="0"/>
                </a:rPr>
                <a:t>Example:</a:t>
              </a:r>
              <a:endParaRPr lang="fr-FR">
                <a:latin typeface="Arial" charset="0"/>
              </a:endParaRPr>
            </a:p>
          </p:txBody>
        </p:sp>
      </p:grpSp>
      <p:sp>
        <p:nvSpPr>
          <p:cNvPr id="106" name="Rectangle 6"/>
          <p:cNvSpPr>
            <a:spLocks noChangeArrowheads="1"/>
          </p:cNvSpPr>
          <p:nvPr/>
        </p:nvSpPr>
        <p:spPr bwMode="auto">
          <a:xfrm>
            <a:off x="8001031" y="5786454"/>
            <a:ext cx="1000125" cy="428625"/>
          </a:xfrm>
          <a:prstGeom prst="rect">
            <a:avLst/>
          </a:prstGeom>
          <a:noFill/>
          <a:ln w="25400">
            <a:solidFill>
              <a:schemeClr val="tx1"/>
            </a:solidFill>
            <a:miter lim="800000"/>
            <a:headEnd/>
            <a:tailEnd/>
          </a:ln>
        </p:spPr>
        <p:txBody>
          <a:bodyPr wrap="none" anchor="ctr"/>
          <a:lstStyle/>
          <a:p>
            <a:r>
              <a:rPr lang="en-US" b="1">
                <a:solidFill>
                  <a:srgbClr val="333333"/>
                </a:solidFill>
                <a:latin typeface="Comic Sans MS" pitchFamily="66" charset="0"/>
              </a:rPr>
              <a:t>K &amp; R</a:t>
            </a:r>
          </a:p>
        </p:txBody>
      </p:sp>
      <p:sp>
        <p:nvSpPr>
          <p:cNvPr id="107" name="Slide Number Placeholder 106"/>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108" name="Footer Placeholder 107"/>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3404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wipe(left)">
                                      <p:cBhvr>
                                        <p:cTn id="21" dur="500"/>
                                        <p:tgtEl>
                                          <p:spTgt spid="5530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left)">
                                      <p:cBhvr>
                                        <p:cTn id="25" dur="500"/>
                                        <p:tgtEl>
                                          <p:spTgt spid="553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5309"/>
                                        </p:tgtEl>
                                        <p:attrNameLst>
                                          <p:attrName>style.visibility</p:attrName>
                                        </p:attrNameLst>
                                      </p:cBhvr>
                                      <p:to>
                                        <p:strVal val="visible"/>
                                      </p:to>
                                    </p:set>
                                    <p:animEffect transition="in" filter="wipe(left)">
                                      <p:cBhvr>
                                        <p:cTn id="29" dur="500"/>
                                        <p:tgtEl>
                                          <p:spTgt spid="5530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wipe(left)">
                                      <p:cBhvr>
                                        <p:cTn id="33" dur="500"/>
                                        <p:tgtEl>
                                          <p:spTgt spid="553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8" grpId="0" animBg="1"/>
      <p:bldP spid="55309" grpId="0" animBg="1"/>
      <p:bldP spid="55310" grpId="0" animBg="1"/>
    </p:bld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2969</TotalTime>
  <Words>1785</Words>
  <Application>Microsoft Office PowerPoint</Application>
  <PresentationFormat>On-screen Show (4:3)</PresentationFormat>
  <Paragraphs>531</Paragraphs>
  <Slides>38</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Revised_Master</vt:lpstr>
      <vt:lpstr>Clip</vt:lpstr>
      <vt:lpstr>Document</vt:lpstr>
      <vt:lpstr>  Introduction to Physical Layer  </vt:lpstr>
      <vt:lpstr>Physical Layer Outline</vt:lpstr>
      <vt:lpstr>Physical Layer Definitions</vt:lpstr>
      <vt:lpstr>Modulation Rate</vt:lpstr>
      <vt:lpstr>Analog and Digital Signaling</vt:lpstr>
      <vt:lpstr>Analog and Digital Signaling</vt:lpstr>
      <vt:lpstr>Analog vs Digital (three contexts)</vt:lpstr>
      <vt:lpstr>Multiplexing</vt:lpstr>
      <vt:lpstr> Frequency Division Multiplexing (FDM) vs Time Division Multiplexing (TDM)</vt:lpstr>
      <vt:lpstr>Frequency Division Multiplexing</vt:lpstr>
      <vt:lpstr>T1 - TDM Link</vt:lpstr>
      <vt:lpstr>Concentrator [Statistical Multiplexing]</vt:lpstr>
      <vt:lpstr>Packet Switching: Statistical Multiplexing</vt:lpstr>
      <vt:lpstr>Wavelength Division Multiplexing</vt:lpstr>
      <vt:lpstr>Physical Media: Twisted Pair</vt:lpstr>
      <vt:lpstr>EIA/TIA 568 and ISO/IEC 11801 Wiring Grades</vt:lpstr>
      <vt:lpstr>“Modern” Twisted Pair</vt:lpstr>
      <vt:lpstr>Physical Media: Coaxial Cable and Optical Fiber</vt:lpstr>
      <vt:lpstr>Physical Media: Radio Signals</vt:lpstr>
      <vt:lpstr>Dial-up Modem</vt:lpstr>
      <vt:lpstr>Digital Subscriber Line (ADSL)</vt:lpstr>
      <vt:lpstr>Comparison of xDSL Alternatives </vt:lpstr>
      <vt:lpstr>VDSL</vt:lpstr>
      <vt:lpstr>Residential Access: Cable Modems</vt:lpstr>
      <vt:lpstr>Residential Access: Cable Modems</vt:lpstr>
      <vt:lpstr>Cable Network Architecture: Overview</vt:lpstr>
      <vt:lpstr>Cable Network Architecture: Overview</vt:lpstr>
      <vt:lpstr>Cable Network Architecture: Overview</vt:lpstr>
      <vt:lpstr>Cable Network Architecture: Overview</vt:lpstr>
      <vt:lpstr>DOCSIS (Data-Over-Cable Service Interface Specification)</vt:lpstr>
      <vt:lpstr>PowerPoint Presentation</vt:lpstr>
      <vt:lpstr> DOCSIS Cable Access Networks</vt:lpstr>
      <vt:lpstr>Fiber to the Home</vt:lpstr>
      <vt:lpstr>PowerPoint Presentation</vt:lpstr>
      <vt:lpstr>Ethernet Internet Access</vt:lpstr>
      <vt:lpstr>Wireless Access Networks</vt:lpstr>
      <vt:lpstr>Residential Networks</vt:lpstr>
      <vt:lpstr>Physical Layer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144</cp:revision>
  <dcterms:created xsi:type="dcterms:W3CDTF">2004-01-21T20:05:10Z</dcterms:created>
  <dcterms:modified xsi:type="dcterms:W3CDTF">2015-09-08T00:53:00Z</dcterms:modified>
</cp:coreProperties>
</file>