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lvl1pPr>
      <a:defRPr sz="2400">
        <a:latin typeface="+mn-lt"/>
        <a:ea typeface="+mn-ea"/>
        <a:cs typeface="+mn-cs"/>
        <a:sym typeface="Helvetica"/>
      </a:defRPr>
    </a:lvl1pPr>
    <a:lvl2pPr>
      <a:defRPr sz="2400">
        <a:latin typeface="+mn-lt"/>
        <a:ea typeface="+mn-ea"/>
        <a:cs typeface="+mn-cs"/>
        <a:sym typeface="Helvetica"/>
      </a:defRPr>
    </a:lvl2pPr>
    <a:lvl3pPr>
      <a:defRPr sz="2400">
        <a:latin typeface="+mn-lt"/>
        <a:ea typeface="+mn-ea"/>
        <a:cs typeface="+mn-cs"/>
        <a:sym typeface="Helvetica"/>
      </a:defRPr>
    </a:lvl3pPr>
    <a:lvl4pPr>
      <a:defRPr sz="2400">
        <a:latin typeface="+mn-lt"/>
        <a:ea typeface="+mn-ea"/>
        <a:cs typeface="+mn-cs"/>
        <a:sym typeface="Helvetica"/>
      </a:defRPr>
    </a:lvl4pPr>
    <a:lvl5pPr>
      <a:defRPr sz="2400">
        <a:latin typeface="+mn-lt"/>
        <a:ea typeface="+mn-ea"/>
        <a:cs typeface="+mn-cs"/>
        <a:sym typeface="Helvetica"/>
      </a:defRPr>
    </a:lvl5pPr>
    <a:lvl6pPr>
      <a:defRPr sz="2400">
        <a:latin typeface="+mn-lt"/>
        <a:ea typeface="+mn-ea"/>
        <a:cs typeface="+mn-cs"/>
        <a:sym typeface="Helvetica"/>
      </a:defRPr>
    </a:lvl6pPr>
    <a:lvl7pPr>
      <a:defRPr sz="2400">
        <a:latin typeface="+mn-lt"/>
        <a:ea typeface="+mn-ea"/>
        <a:cs typeface="+mn-cs"/>
        <a:sym typeface="Helvetica"/>
      </a:defRPr>
    </a:lvl7pPr>
    <a:lvl8pPr>
      <a:defRPr sz="2400">
        <a:latin typeface="+mn-lt"/>
        <a:ea typeface="+mn-ea"/>
        <a:cs typeface="+mn-cs"/>
        <a:sym typeface="Helvetica"/>
      </a:defRPr>
    </a:lvl8pPr>
    <a:lvl9pPr>
      <a:defRPr sz="2400"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CDDCA"/>
          </a:solidFill>
        </a:fill>
      </a:tcStyle>
    </a:wholeTbl>
    <a:band2H>
      <a:tcTxStyle/>
      <a:tcStyle>
        <a:tcBdr/>
        <a:fill>
          <a:solidFill>
            <a:srgbClr val="F6EF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5CB"/>
          </a:solidFill>
        </a:fill>
      </a:tcStyle>
    </a:wholeTbl>
    <a:band2H>
      <a:tcTxStyle/>
      <a:tcStyle>
        <a:tcBdr/>
        <a:fill>
          <a:solidFill>
            <a:srgbClr val="E7EB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990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990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63" d="100"/>
          <a:sy n="63" d="100"/>
        </p:scale>
        <p:origin x="-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120012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609599" y="1219200"/>
            <a:ext cx="7924801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CC9900"/>
            </a:solidFill>
            <a:miter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>
            <a:solidFill>
              <a:srgbClr val="CC99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50">
            <a:solidFill>
              <a:srgbClr val="CC9900"/>
            </a:solidFill>
            <a:miter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>
            <a:solidFill>
              <a:srgbClr val="CC99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54218"/>
            <a:ext cx="2133600" cy="24661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b">
            <a:spAutoFit/>
          </a:bodyPr>
          <a:lstStyle>
            <a:lvl1pPr algn="r" defTabSz="457200">
              <a:defRPr sz="1200">
                <a:latin typeface="굴림"/>
                <a:ea typeface="굴림"/>
                <a:cs typeface="굴림"/>
                <a:sym typeface="굴림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1pPr>
      <a:lvl2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2pPr>
      <a:lvl3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3pPr>
      <a:lvl4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4pPr>
      <a:lvl5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5pPr>
      <a:lvl6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6pPr>
      <a:lvl7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7pPr>
      <a:lvl8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8pPr>
      <a:lvl9pPr>
        <a:defRPr sz="4200">
          <a:solidFill>
            <a:srgbClr val="006633"/>
          </a:solidFill>
          <a:latin typeface="굴림"/>
          <a:ea typeface="굴림"/>
          <a:cs typeface="굴림"/>
          <a:sym typeface="굴림"/>
        </a:defRPr>
      </a:lvl9pPr>
    </p:titleStyle>
    <p:bodyStyle>
      <a:lvl1pPr marL="342900" indent="-342900">
        <a:spcBef>
          <a:spcPts val="700"/>
        </a:spcBef>
        <a:buClr>
          <a:srgbClr val="CC9900"/>
        </a:buClr>
        <a:buSzPct val="65000"/>
        <a:buFont typeface="Wingdings"/>
        <a:buChar char="▪"/>
        <a:defRPr sz="3000">
          <a:latin typeface="굴림"/>
          <a:ea typeface="굴림"/>
          <a:cs typeface="굴림"/>
          <a:sym typeface="굴림"/>
        </a:defRPr>
      </a:lvl1pPr>
      <a:lvl2pPr marL="719992" indent="-375503">
        <a:spcBef>
          <a:spcPts val="700"/>
        </a:spcBef>
        <a:buClr>
          <a:srgbClr val="CC9900"/>
        </a:buClr>
        <a:buSzPct val="60000"/>
        <a:buFont typeface="Wingdings"/>
        <a:buChar char="❑"/>
        <a:defRPr sz="3000">
          <a:latin typeface="굴림"/>
          <a:ea typeface="굴림"/>
          <a:cs typeface="굴림"/>
          <a:sym typeface="굴림"/>
        </a:defRPr>
      </a:lvl2pPr>
      <a:lvl3pPr marL="1149926" indent="-478414">
        <a:spcBef>
          <a:spcPts val="700"/>
        </a:spcBef>
        <a:buClr>
          <a:srgbClr val="CC9900"/>
        </a:buClr>
        <a:buSzPct val="65000"/>
        <a:buFont typeface="Wingdings"/>
        <a:buChar char="■"/>
        <a:defRPr sz="3000">
          <a:latin typeface="굴림"/>
          <a:ea typeface="굴림"/>
          <a:cs typeface="굴림"/>
          <a:sym typeface="굴림"/>
        </a:defRPr>
      </a:lvl3pPr>
      <a:lvl4pPr marL="1497805" indent="-473868">
        <a:spcBef>
          <a:spcPts val="700"/>
        </a:spcBef>
        <a:buClr>
          <a:srgbClr val="CC9900"/>
        </a:buClr>
        <a:buSzPct val="70000"/>
        <a:buFont typeface="Wingdings"/>
        <a:buChar char="❑"/>
        <a:defRPr sz="3000">
          <a:latin typeface="굴림"/>
          <a:ea typeface="굴림"/>
          <a:cs typeface="굴림"/>
          <a:sym typeface="굴림"/>
        </a:defRPr>
      </a:lvl4pPr>
      <a:lvl5pPr marL="1907644" indent="-566207">
        <a:spcBef>
          <a:spcPts val="700"/>
        </a:spcBef>
        <a:buClr>
          <a:srgbClr val="CC9900"/>
        </a:buClr>
        <a:buSzPct val="75000"/>
        <a:buFont typeface="Wingdings"/>
        <a:buChar char="▪"/>
        <a:defRPr sz="3000">
          <a:latin typeface="굴림"/>
          <a:ea typeface="굴림"/>
          <a:cs typeface="굴림"/>
          <a:sym typeface="굴림"/>
        </a:defRPr>
      </a:lvl5pPr>
      <a:lvl6pPr marL="2364844" indent="-566207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6pPr>
      <a:lvl7pPr marL="2822044" indent="-566207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7pPr>
      <a:lvl8pPr marL="3279245" indent="-566208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8pPr>
      <a:lvl9pPr marL="3736445" indent="-566208">
        <a:spcBef>
          <a:spcPts val="700"/>
        </a:spcBef>
        <a:buClr>
          <a:srgbClr val="CC9900"/>
        </a:buClr>
        <a:buSzPct val="75000"/>
        <a:buFont typeface="Wingdings"/>
        <a:buChar char="•"/>
        <a:defRPr sz="3000">
          <a:latin typeface="굴림"/>
          <a:ea typeface="굴림"/>
          <a:cs typeface="굴림"/>
          <a:sym typeface="굴림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굴림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qxiao/cs3516ToyExample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libc/manual/html_node/Creating-a-Process.html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rror_detection_and_correction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cc.wpi.ed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 idx="4294967295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defTabSz="731519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CS3516 Project 3</a:t>
            </a:r>
            <a:br>
              <a:rPr sz="40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40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Help Session</a:t>
            </a:r>
            <a:r>
              <a:rPr sz="3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br>
              <a:rPr sz="3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sz="27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(A15)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4294967295"/>
          </p:nvPr>
        </p:nvSpPr>
        <p:spPr>
          <a:xfrm>
            <a:off x="1524000" y="3962400"/>
            <a:ext cx="65532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endParaRPr sz="28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>
              <a:spcBef>
                <a:spcPts val="600"/>
              </a:spcBef>
              <a:buSzTx/>
              <a:buNone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Dongqing Xiao</a:t>
            </a:r>
          </a:p>
          <a:p>
            <a:pPr marL="0" lvl="0" indent="0" algn="ctr">
              <a:spcBef>
                <a:spcPts val="600"/>
              </a:spcBef>
              <a:buSzTx/>
              <a:buNone/>
              <a:defRPr sz="1800"/>
            </a:pPr>
            <a:r>
              <a:rPr sz="2800">
                <a:latin typeface="Verdana"/>
                <a:ea typeface="Verdana"/>
                <a:cs typeface="Verdana"/>
                <a:sym typeface="Verdana"/>
              </a:rPr>
              <a:t>Sep 30th,2015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9</a:t>
            </a:r>
          </a:p>
        </p:txBody>
      </p:sp>
      <p:sp>
        <p:nvSpPr>
          <p:cNvPr id="229" name="Shape 229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Server: dll_recv(frm, </a:t>
            </a:r>
            <a:r>
              <a:rPr sz="4200">
                <a:solidFill>
                  <a:srgbClr val="006633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r>
              <a:rPr sz="4200">
                <a:solidFill>
                  <a:srgbClr val="006633"/>
                </a:solidFill>
              </a:rPr>
              <a:t>)</a:t>
            </a:r>
          </a:p>
        </p:txBody>
      </p:sp>
      <p:sp>
        <p:nvSpPr>
          <p:cNvPr id="230" name="Shape 230"/>
          <p:cNvSpPr/>
          <p:nvPr/>
        </p:nvSpPr>
        <p:spPr>
          <a:xfrm>
            <a:off x="838200" y="16764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1.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Compute ED byte</a:t>
            </a:r>
          </a:p>
        </p:txBody>
      </p:sp>
      <p:grpSp>
        <p:nvGrpSpPr>
          <p:cNvPr id="233" name="Group 233"/>
          <p:cNvGrpSpPr/>
          <p:nvPr/>
        </p:nvGrpSpPr>
        <p:grpSpPr>
          <a:xfrm>
            <a:off x="1600200" y="2286000"/>
            <a:ext cx="1676400" cy="457200"/>
            <a:chOff x="0" y="0"/>
            <a:chExt cx="1676400" cy="457200"/>
          </a:xfrm>
        </p:grpSpPr>
        <p:sp>
          <p:nvSpPr>
            <p:cNvPr id="231" name="Shape 231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476398" y="107949"/>
              <a:ext cx="723604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ED ok?</a:t>
              </a:r>
            </a:p>
          </p:txBody>
        </p:sp>
      </p:grpSp>
      <p:sp>
        <p:nvSpPr>
          <p:cNvPr id="234" name="Shape 234"/>
          <p:cNvSpPr/>
          <p:nvPr/>
        </p:nvSpPr>
        <p:spPr>
          <a:xfrm>
            <a:off x="2436813" y="1931986"/>
            <a:ext cx="3176" cy="349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0" h="21600" extrusionOk="0">
                <a:moveTo>
                  <a:pt x="0" y="0"/>
                </a:moveTo>
                <a:cubicBezTo>
                  <a:pt x="21600" y="7200"/>
                  <a:pt x="21600" y="14400"/>
                  <a:pt x="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838200" y="36576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Create ACK Frame (ack)</a:t>
            </a:r>
          </a:p>
        </p:txBody>
      </p:sp>
      <p:grpSp>
        <p:nvGrpSpPr>
          <p:cNvPr id="238" name="Group 238"/>
          <p:cNvGrpSpPr/>
          <p:nvPr/>
        </p:nvGrpSpPr>
        <p:grpSpPr>
          <a:xfrm>
            <a:off x="1600200" y="2971800"/>
            <a:ext cx="1676400" cy="457200"/>
            <a:chOff x="0" y="0"/>
            <a:chExt cx="1676400" cy="457200"/>
          </a:xfrm>
        </p:grpSpPr>
        <p:sp>
          <p:nvSpPr>
            <p:cNvPr id="236" name="Shape 236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570557" y="107949"/>
              <a:ext cx="535286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Dup?</a:t>
              </a:r>
            </a:p>
          </p:txBody>
        </p:sp>
      </p:grpSp>
      <p:sp>
        <p:nvSpPr>
          <p:cNvPr id="239" name="Shape 239"/>
          <p:cNvSpPr/>
          <p:nvPr/>
        </p:nvSpPr>
        <p:spPr>
          <a:xfrm>
            <a:off x="2436812" y="2748113"/>
            <a:ext cx="1" cy="72925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838200" y="41910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3.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phl_send(ack, …)</a:t>
            </a:r>
          </a:p>
        </p:txBody>
      </p:sp>
      <p:sp>
        <p:nvSpPr>
          <p:cNvPr id="241" name="Shape 241"/>
          <p:cNvSpPr/>
          <p:nvPr/>
        </p:nvSpPr>
        <p:spPr>
          <a:xfrm>
            <a:off x="838200" y="47244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4.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Reassemble the packet</a:t>
            </a:r>
          </a:p>
        </p:txBody>
      </p:sp>
      <p:sp>
        <p:nvSpPr>
          <p:cNvPr id="242" name="Shape 242"/>
          <p:cNvSpPr/>
          <p:nvPr/>
        </p:nvSpPr>
        <p:spPr>
          <a:xfrm flipV="1">
            <a:off x="3282552" y="2515128"/>
            <a:ext cx="275830" cy="106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3200400" y="2481261"/>
            <a:ext cx="356055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244" name="Shape 244"/>
          <p:cNvSpPr/>
          <p:nvPr/>
        </p:nvSpPr>
        <p:spPr>
          <a:xfrm>
            <a:off x="1752600" y="2667000"/>
            <a:ext cx="674689" cy="332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lnSpc>
                <a:spcPct val="8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  <p:sp>
        <p:nvSpPr>
          <p:cNvPr id="245" name="Shape 245"/>
          <p:cNvSpPr/>
          <p:nvPr/>
        </p:nvSpPr>
        <p:spPr>
          <a:xfrm flipV="1">
            <a:off x="3282552" y="3200928"/>
            <a:ext cx="275830" cy="106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248" name="Group 248"/>
          <p:cNvGrpSpPr/>
          <p:nvPr/>
        </p:nvGrpSpPr>
        <p:grpSpPr>
          <a:xfrm>
            <a:off x="4114800" y="3047999"/>
            <a:ext cx="1143002" cy="304802"/>
            <a:chOff x="0" y="0"/>
            <a:chExt cx="1143001" cy="304800"/>
          </a:xfrm>
        </p:grpSpPr>
        <p:sp>
          <p:nvSpPr>
            <p:cNvPr id="246" name="Shape 246"/>
            <p:cNvSpPr/>
            <p:nvPr/>
          </p:nvSpPr>
          <p:spPr>
            <a:xfrm>
              <a:off x="0" y="0"/>
              <a:ext cx="1143002" cy="3048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0" y="31749"/>
              <a:ext cx="933153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Drop frm</a:t>
              </a:r>
            </a:p>
          </p:txBody>
        </p:sp>
      </p:grpSp>
      <p:sp>
        <p:nvSpPr>
          <p:cNvPr id="249" name="Shape 249"/>
          <p:cNvSpPr/>
          <p:nvPr/>
        </p:nvSpPr>
        <p:spPr>
          <a:xfrm>
            <a:off x="2436812" y="3433912"/>
            <a:ext cx="3176" cy="218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200"/>
                  <a:pt x="0" y="14400"/>
                  <a:pt x="21600" y="21600"/>
                </a:cubicBezTo>
              </a:path>
            </a:pathLst>
          </a:cu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4042409" y="3365500"/>
            <a:ext cx="643891" cy="416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3200400" y="3167061"/>
            <a:ext cx="44951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  <p:sp>
        <p:nvSpPr>
          <p:cNvPr id="252" name="Shape 252"/>
          <p:cNvSpPr/>
          <p:nvPr/>
        </p:nvSpPr>
        <p:spPr>
          <a:xfrm>
            <a:off x="1981200" y="3322637"/>
            <a:ext cx="356055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lnSpc>
                <a:spcPct val="11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253" name="Shape 253"/>
          <p:cNvSpPr/>
          <p:nvPr/>
        </p:nvSpPr>
        <p:spPr>
          <a:xfrm>
            <a:off x="838200" y="5257800"/>
            <a:ext cx="3200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5.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nwl_recv(pkt, …)</a:t>
            </a:r>
          </a:p>
        </p:txBody>
      </p:sp>
      <p:cxnSp>
        <p:nvCxnSpPr>
          <p:cNvPr id="254" name="Connector 254"/>
          <p:cNvCxnSpPr>
            <a:stCxn id="235" idx="0"/>
            <a:endCxn id="240" idx="0"/>
          </p:cNvCxnSpPr>
          <p:nvPr/>
        </p:nvCxnSpPr>
        <p:spPr>
          <a:xfrm>
            <a:off x="2438400" y="37830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cxnSp>
        <p:nvCxnSpPr>
          <p:cNvPr id="255" name="Connector 255"/>
          <p:cNvCxnSpPr>
            <a:stCxn id="240" idx="0"/>
            <a:endCxn id="241" idx="0"/>
          </p:cNvCxnSpPr>
          <p:nvPr/>
        </p:nvCxnSpPr>
        <p:spPr>
          <a:xfrm>
            <a:off x="2438400" y="43164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sp>
        <p:nvSpPr>
          <p:cNvPr id="256" name="Shape 256"/>
          <p:cNvSpPr/>
          <p:nvPr/>
        </p:nvSpPr>
        <p:spPr>
          <a:xfrm>
            <a:off x="4043361" y="4863846"/>
            <a:ext cx="253918" cy="2222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6553200" y="3276600"/>
            <a:ext cx="1676400" cy="433703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8" tIns="91438" rIns="91438" bIns="91438">
            <a:spAutoFit/>
          </a:bodyPr>
          <a:lstStyle>
            <a:lvl1pPr algn="ctr" defTabSz="457200">
              <a:spcBef>
                <a:spcPts val="9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server.log</a:t>
            </a:r>
          </a:p>
        </p:txBody>
      </p:sp>
      <p:sp>
        <p:nvSpPr>
          <p:cNvPr id="258" name="Shape 258"/>
          <p:cNvSpPr/>
          <p:nvPr/>
        </p:nvSpPr>
        <p:spPr>
          <a:xfrm>
            <a:off x="5791200" y="1676400"/>
            <a:ext cx="2438400" cy="889635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phl_send(ack, …):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lvl="0" defTabSz="457200">
              <a:lnSpc>
                <a:spcPct val="70000"/>
              </a:lnSpc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   Force bit error  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lvl="0" defTabSz="457200">
              <a:lnSpc>
                <a:spcPct val="40000"/>
              </a:lnSpc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   every 7th Frame</a:t>
            </a:r>
          </a:p>
        </p:txBody>
      </p:sp>
      <p:grpSp>
        <p:nvGrpSpPr>
          <p:cNvPr id="261" name="Group 261"/>
          <p:cNvGrpSpPr/>
          <p:nvPr/>
        </p:nvGrpSpPr>
        <p:grpSpPr>
          <a:xfrm>
            <a:off x="4800600" y="4648200"/>
            <a:ext cx="1447800" cy="457200"/>
            <a:chOff x="0" y="0"/>
            <a:chExt cx="1447800" cy="457200"/>
          </a:xfrm>
        </p:grpSpPr>
        <p:sp>
          <p:nvSpPr>
            <p:cNvPr id="259" name="Shape 259"/>
            <p:cNvSpPr/>
            <p:nvPr/>
          </p:nvSpPr>
          <p:spPr>
            <a:xfrm>
              <a:off x="0" y="0"/>
              <a:ext cx="14478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456654" y="107949"/>
              <a:ext cx="534492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EOP?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4114798" y="2362199"/>
            <a:ext cx="1143004" cy="304802"/>
            <a:chOff x="0" y="0"/>
            <a:chExt cx="1143003" cy="304800"/>
          </a:xfrm>
        </p:grpSpPr>
        <p:sp>
          <p:nvSpPr>
            <p:cNvPr id="262" name="Shape 262"/>
            <p:cNvSpPr/>
            <p:nvPr/>
          </p:nvSpPr>
          <p:spPr>
            <a:xfrm>
              <a:off x="0" y="0"/>
              <a:ext cx="1143004" cy="3048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0" y="31749"/>
              <a:ext cx="694036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Return</a:t>
              </a:r>
            </a:p>
          </p:txBody>
        </p:sp>
      </p:grpSp>
      <p:sp>
        <p:nvSpPr>
          <p:cNvPr id="265" name="Shape 265"/>
          <p:cNvSpPr/>
          <p:nvPr/>
        </p:nvSpPr>
        <p:spPr>
          <a:xfrm>
            <a:off x="4042409" y="5109209"/>
            <a:ext cx="1482092" cy="27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5261609" y="2513328"/>
            <a:ext cx="262892" cy="2129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5105400" y="4310062"/>
            <a:ext cx="356055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268" name="Shape 268"/>
          <p:cNvSpPr/>
          <p:nvPr/>
        </p:nvSpPr>
        <p:spPr>
          <a:xfrm>
            <a:off x="5029200" y="5072062"/>
            <a:ext cx="44951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10</a:t>
            </a:r>
          </a:p>
        </p:txBody>
      </p:sp>
      <p:sp>
        <p:nvSpPr>
          <p:cNvPr id="271" name="Shape 271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Create ACK Frame</a:t>
            </a:r>
          </a:p>
        </p:txBody>
      </p:sp>
      <p:grpSp>
        <p:nvGrpSpPr>
          <p:cNvPr id="274" name="Group 274"/>
          <p:cNvGrpSpPr/>
          <p:nvPr/>
        </p:nvGrpSpPr>
        <p:grpSpPr>
          <a:xfrm>
            <a:off x="4038600" y="2362200"/>
            <a:ext cx="990600" cy="381000"/>
            <a:chOff x="0" y="0"/>
            <a:chExt cx="990600" cy="381000"/>
          </a:xfrm>
        </p:grpSpPr>
        <p:sp>
          <p:nvSpPr>
            <p:cNvPr id="272" name="Shape 272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248573" y="50800"/>
              <a:ext cx="49345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grpSp>
        <p:nvGrpSpPr>
          <p:cNvPr id="277" name="Group 277"/>
          <p:cNvGrpSpPr/>
          <p:nvPr/>
        </p:nvGrpSpPr>
        <p:grpSpPr>
          <a:xfrm>
            <a:off x="533400" y="1981198"/>
            <a:ext cx="3124200" cy="1143004"/>
            <a:chOff x="0" y="0"/>
            <a:chExt cx="3124200" cy="1143003"/>
          </a:xfrm>
        </p:grpSpPr>
        <p:sp>
          <p:nvSpPr>
            <p:cNvPr id="275" name="Shape 275"/>
            <p:cNvSpPr/>
            <p:nvPr/>
          </p:nvSpPr>
          <p:spPr>
            <a:xfrm>
              <a:off x="0" y="-1"/>
              <a:ext cx="3124200" cy="114300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0" y="152400"/>
              <a:ext cx="3124200" cy="838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1. Compute SEQ Number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and Frame Type 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</a:t>
              </a:r>
            </a:p>
          </p:txBody>
        </p:sp>
      </p:grpSp>
      <p:grpSp>
        <p:nvGrpSpPr>
          <p:cNvPr id="280" name="Group 280"/>
          <p:cNvGrpSpPr/>
          <p:nvPr/>
        </p:nvGrpSpPr>
        <p:grpSpPr>
          <a:xfrm>
            <a:off x="5715000" y="3733800"/>
            <a:ext cx="914400" cy="381000"/>
            <a:chOff x="0" y="0"/>
            <a:chExt cx="914400" cy="381000"/>
          </a:xfrm>
        </p:grpSpPr>
        <p:sp>
          <p:nvSpPr>
            <p:cNvPr id="278" name="Shape 278"/>
            <p:cNvSpPr/>
            <p:nvPr/>
          </p:nvSpPr>
          <p:spPr>
            <a:xfrm>
              <a:off x="0" y="0"/>
              <a:ext cx="914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290506" y="50800"/>
              <a:ext cx="333388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ED</a:t>
              </a:r>
            </a:p>
          </p:txBody>
        </p:sp>
      </p:grpSp>
      <p:sp>
        <p:nvSpPr>
          <p:cNvPr id="281" name="Shape 281"/>
          <p:cNvSpPr/>
          <p:nvPr/>
        </p:nvSpPr>
        <p:spPr>
          <a:xfrm>
            <a:off x="4038600" y="2743200"/>
            <a:ext cx="0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5716269" y="2743200"/>
            <a:ext cx="2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285" name="Group 285"/>
          <p:cNvGrpSpPr/>
          <p:nvPr/>
        </p:nvGrpSpPr>
        <p:grpSpPr>
          <a:xfrm>
            <a:off x="533400" y="3581400"/>
            <a:ext cx="3124200" cy="1066800"/>
            <a:chOff x="0" y="0"/>
            <a:chExt cx="3124200" cy="1066800"/>
          </a:xfrm>
        </p:grpSpPr>
        <p:sp>
          <p:nvSpPr>
            <p:cNvPr id="283" name="Shape 283"/>
            <p:cNvSpPr/>
            <p:nvPr/>
          </p:nvSpPr>
          <p:spPr>
            <a:xfrm>
              <a:off x="0" y="0"/>
              <a:ext cx="3124200" cy="1066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0" y="253999"/>
              <a:ext cx="3124200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2. Error-Detection (ED)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bytes (ED = SEQ)</a:t>
              </a:r>
            </a:p>
          </p:txBody>
        </p:sp>
      </p:grpSp>
      <p:sp>
        <p:nvSpPr>
          <p:cNvPr id="286" name="Shape 286"/>
          <p:cNvSpPr/>
          <p:nvPr/>
        </p:nvSpPr>
        <p:spPr>
          <a:xfrm>
            <a:off x="1676400" y="5334000"/>
            <a:ext cx="4790104" cy="67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defTabSz="457200">
              <a:defRPr sz="1800"/>
            </a:pPr>
            <a:r>
              <a:rPr>
                <a:latin typeface="Times"/>
                <a:ea typeface="Times"/>
                <a:cs typeface="Times"/>
                <a:sym typeface="Times"/>
              </a:rPr>
              <a:t>EOP: End of Packet		ED: Error Detection</a:t>
            </a:r>
          </a:p>
          <a:p>
            <a:pPr lvl="0" defTabSz="457200">
              <a:defRPr sz="1800"/>
            </a:pPr>
            <a:r>
              <a:rPr>
                <a:latin typeface="Times"/>
                <a:ea typeface="Times"/>
                <a:cs typeface="Times"/>
                <a:sym typeface="Times"/>
              </a:rPr>
              <a:t>FT: Frame Type 			SEQ: Sequence Num</a:t>
            </a:r>
          </a:p>
        </p:txBody>
      </p:sp>
      <p:sp>
        <p:nvSpPr>
          <p:cNvPr id="287" name="Shape 287"/>
          <p:cNvSpPr/>
          <p:nvPr/>
        </p:nvSpPr>
        <p:spPr>
          <a:xfrm>
            <a:off x="5791200" y="4267200"/>
            <a:ext cx="796301" cy="38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2 Bytes</a:t>
            </a:r>
          </a:p>
        </p:txBody>
      </p:sp>
      <p:grpSp>
        <p:nvGrpSpPr>
          <p:cNvPr id="290" name="Group 290"/>
          <p:cNvGrpSpPr/>
          <p:nvPr/>
        </p:nvGrpSpPr>
        <p:grpSpPr>
          <a:xfrm>
            <a:off x="4038600" y="3733800"/>
            <a:ext cx="990600" cy="381000"/>
            <a:chOff x="0" y="0"/>
            <a:chExt cx="990600" cy="381000"/>
          </a:xfrm>
        </p:grpSpPr>
        <p:sp>
          <p:nvSpPr>
            <p:cNvPr id="288" name="Shape 288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248573" y="50800"/>
              <a:ext cx="49345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sp>
        <p:nvSpPr>
          <p:cNvPr id="291" name="Shape 291"/>
          <p:cNvSpPr/>
          <p:nvPr/>
        </p:nvSpPr>
        <p:spPr>
          <a:xfrm>
            <a:off x="3970337" y="4205287"/>
            <a:ext cx="796301" cy="38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2 Bytes</a:t>
            </a:r>
          </a:p>
        </p:txBody>
      </p:sp>
      <p:grpSp>
        <p:nvGrpSpPr>
          <p:cNvPr id="294" name="Group 294"/>
          <p:cNvGrpSpPr/>
          <p:nvPr/>
        </p:nvGrpSpPr>
        <p:grpSpPr>
          <a:xfrm>
            <a:off x="5029200" y="3733800"/>
            <a:ext cx="685800" cy="381000"/>
            <a:chOff x="0" y="0"/>
            <a:chExt cx="685800" cy="381000"/>
          </a:xfrm>
        </p:grpSpPr>
        <p:sp>
          <p:nvSpPr>
            <p:cNvPr id="292" name="Shape 292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198753" y="50800"/>
              <a:ext cx="28829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grpSp>
        <p:nvGrpSpPr>
          <p:cNvPr id="297" name="Group 297"/>
          <p:cNvGrpSpPr/>
          <p:nvPr/>
        </p:nvGrpSpPr>
        <p:grpSpPr>
          <a:xfrm>
            <a:off x="5029200" y="2362200"/>
            <a:ext cx="685800" cy="381000"/>
            <a:chOff x="0" y="0"/>
            <a:chExt cx="685800" cy="381000"/>
          </a:xfrm>
        </p:grpSpPr>
        <p:sp>
          <p:nvSpPr>
            <p:cNvPr id="295" name="Shape 295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198753" y="50800"/>
              <a:ext cx="28829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sp>
        <p:nvSpPr>
          <p:cNvPr id="298" name="Shape 298"/>
          <p:cNvSpPr/>
          <p:nvPr/>
        </p:nvSpPr>
        <p:spPr>
          <a:xfrm>
            <a:off x="4929187" y="4267200"/>
            <a:ext cx="707339" cy="38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1 Byte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11</a:t>
            </a:r>
          </a:p>
        </p:txBody>
      </p:sp>
      <p:sp>
        <p:nvSpPr>
          <p:cNvPr id="301" name="Shape 301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Timers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29258" lvl="0" indent="-429258"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client uses a timer to detect a frame loss.</a:t>
            </a:r>
          </a:p>
          <a:p>
            <a:pPr marL="681050" lvl="1" indent="-336563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The client sets a timer when it transmits a frame.</a:t>
            </a:r>
          </a:p>
          <a:p>
            <a:pPr marL="681050" lvl="1" indent="-336563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When the timer expires, the client retransmits the frame.</a:t>
            </a:r>
          </a:p>
          <a:p>
            <a:pPr lvl="0">
              <a:buChar char="■"/>
              <a:defRPr sz="1800"/>
            </a:pPr>
            <a:endParaRPr sz="2600">
              <a:latin typeface="Verdana"/>
              <a:ea typeface="Verdana"/>
              <a:cs typeface="Verdana"/>
              <a:sym typeface="Verdana"/>
            </a:endParaRPr>
          </a:p>
          <a:p>
            <a:pPr marL="429258" lvl="0" indent="-429258"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Two kinds of timer</a:t>
            </a:r>
          </a:p>
          <a:p>
            <a:pPr marL="681050" lvl="1" indent="-336563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Select : easier to use</a:t>
            </a:r>
          </a:p>
          <a:p>
            <a:pPr marL="681050" lvl="1" indent="-336563">
              <a:spcBef>
                <a:spcPts val="500"/>
              </a:spcBef>
              <a:buClr>
                <a:srgbClr val="3B812F"/>
              </a:buClr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Signal and Timer : nicer implementation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12</a:t>
            </a:r>
          </a:p>
        </p:txBody>
      </p:sp>
      <p:sp>
        <p:nvSpPr>
          <p:cNvPr id="305" name="Shape 305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06633"/>
                </a:solidFill>
              </a:rPr>
              <a:t>Select: Monitor Given FDs (SDs)</a:t>
            </a:r>
          </a:p>
        </p:txBody>
      </p:sp>
      <p:sp>
        <p:nvSpPr>
          <p:cNvPr id="306" name="Shape 306"/>
          <p:cNvSpPr>
            <a:spLocks noGrp="1"/>
          </p:cNvSpPr>
          <p:nvPr>
            <p:ph type="body" idx="4294967295"/>
          </p:nvPr>
        </p:nvSpPr>
        <p:spPr>
          <a:xfrm>
            <a:off x="609600" y="1981200"/>
            <a:ext cx="79248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# include &lt;sys/select.h&gt;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# include &lt;sys/time.h&gt;          </a:t>
            </a:r>
          </a:p>
          <a:p>
            <a:pPr lvl="0">
              <a:lnSpc>
                <a:spcPct val="80000"/>
              </a:lnSpc>
              <a:buSzTx/>
              <a:buNone/>
              <a:defRPr sz="1800"/>
            </a:pPr>
            <a:endParaRPr sz="1900"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80000"/>
              </a:lnSpc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int select(int nfds, fd_set *readfds, fd_set *writefds,fd_set *exceptfds, struct timeval *timeout);</a:t>
            </a:r>
          </a:p>
          <a:p>
            <a:pPr lvl="0">
              <a:lnSpc>
                <a:spcPct val="80000"/>
              </a:lnSpc>
              <a:buSzTx/>
              <a:buNone/>
              <a:defRPr sz="1800"/>
            </a:pPr>
            <a:endParaRPr sz="1900"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struct timeval {                                                    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		      long tv_sec;		/* seconds */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                 long tv_usec;		/* microseconds */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900">
                <a:latin typeface="Verdana"/>
                <a:ea typeface="Verdana"/>
                <a:cs typeface="Verdana"/>
                <a:sym typeface="Verdana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13</a:t>
            </a:r>
          </a:p>
        </p:txBody>
      </p:sp>
      <p:sp>
        <p:nvSpPr>
          <p:cNvPr id="309" name="Shape 309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Example: Select</a:t>
            </a:r>
          </a:p>
        </p:txBody>
      </p:sp>
      <p:sp>
        <p:nvSpPr>
          <p:cNvPr id="310" name="Shape 310"/>
          <p:cNvSpPr>
            <a:spLocks noGrp="1"/>
          </p:cNvSpPr>
          <p:nvPr>
            <p:ph type="body" idx="4294967295"/>
          </p:nvPr>
        </p:nvSpPr>
        <p:spPr>
          <a:xfrm>
            <a:off x="457200" y="1905000"/>
            <a:ext cx="4038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fd_set bvfdRead;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int readyNo;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struct timeval timeout;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int sockfd;</a:t>
            </a:r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while (1) {                      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timeout.tv_sec = 0;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timeout.tv_usec = 500;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FD_ZERO(&amp;bvfdRead);</a:t>
            </a:r>
          </a:p>
          <a:p>
            <a:pPr lvl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FD_SET(sockfd, &amp;bvfdRead);</a:t>
            </a:r>
          </a:p>
        </p:txBody>
      </p:sp>
      <p:sp>
        <p:nvSpPr>
          <p:cNvPr id="311" name="Shape 311"/>
          <p:cNvSpPr/>
          <p:nvPr/>
        </p:nvSpPr>
        <p:spPr>
          <a:xfrm>
            <a:off x="4648200" y="1905000"/>
            <a:ext cx="4038600" cy="3695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readyNo = select(sockfd+1,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&amp;bvfdRead, 0, 0, &amp;timeout);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if(readyNo &lt; 0)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error_handler();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else if(readyNo == 0)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timeout_handler();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else {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FD_ZERO(&amp;bvfdRead);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	receive_handler();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	} 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342900" lvl="0" indent="-342900" defTabSz="457200">
              <a:lnSpc>
                <a:spcPct val="90000"/>
              </a:lnSpc>
              <a:spcBef>
                <a:spcPts val="4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}</a:t>
            </a:r>
          </a:p>
        </p:txBody>
      </p:sp>
      <p:sp>
        <p:nvSpPr>
          <p:cNvPr id="312" name="Shape 312"/>
          <p:cNvSpPr/>
          <p:nvPr/>
        </p:nvSpPr>
        <p:spPr>
          <a:xfrm flipV="1">
            <a:off x="4495800" y="1828800"/>
            <a:ext cx="0" cy="41910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14</a:t>
            </a:r>
          </a:p>
        </p:txBody>
      </p:sp>
      <p:sp>
        <p:nvSpPr>
          <p:cNvPr id="315" name="Shape 315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3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06633"/>
                </a:solidFill>
              </a:rPr>
              <a:t>Signal and Timer: Soft Interrupt</a:t>
            </a:r>
          </a:p>
        </p:txBody>
      </p:sp>
      <p:sp>
        <p:nvSpPr>
          <p:cNvPr id="316" name="Shape 31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29258" lvl="0" indent="-429258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Head files</a:t>
            </a:r>
          </a:p>
          <a:p>
            <a:pPr marL="0" lvl="1" indent="34448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	#include &lt;signal.h&gt;</a:t>
            </a:r>
          </a:p>
          <a:p>
            <a:pPr marL="0" lvl="1" indent="34448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Verdana"/>
                <a:ea typeface="Verdana"/>
                <a:cs typeface="Verdana"/>
                <a:sym typeface="Verdana"/>
              </a:rPr>
              <a:t>	#include &lt;sys/time.h&gt;</a:t>
            </a:r>
          </a:p>
          <a:p>
            <a:pPr marL="429258" lvl="0" indent="-429258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Register a function to TIMEOUT signal</a:t>
            </a:r>
          </a:p>
          <a:p>
            <a:pPr marL="0" lvl="1" indent="34448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2A5E22"/>
                </a:solidFill>
                <a:latin typeface="Verdana"/>
                <a:ea typeface="Verdana"/>
                <a:cs typeface="Verdana"/>
                <a:sym typeface="Verdana"/>
              </a:rPr>
              <a:t>int sigaction(int signum, const struct sigaction *act,</a:t>
            </a:r>
          </a:p>
          <a:p>
            <a:pPr marL="0" lvl="1" indent="34448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2A5E22"/>
                </a:solidFill>
                <a:latin typeface="Verdana"/>
                <a:ea typeface="Verdana"/>
                <a:cs typeface="Verdana"/>
                <a:sym typeface="Verdana"/>
              </a:rPr>
              <a:t>                     struct sigaction *oldact);</a:t>
            </a:r>
          </a:p>
          <a:p>
            <a:pPr marL="429258" lvl="0" indent="-429258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Create a timer and begin to run</a:t>
            </a:r>
          </a:p>
          <a:p>
            <a:pPr marL="0" lvl="2" indent="45720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200">
                <a:solidFill>
                  <a:srgbClr val="2A5E22"/>
                </a:solidFill>
                <a:latin typeface="Verdana"/>
                <a:ea typeface="Verdana"/>
                <a:cs typeface="Verdana"/>
                <a:sym typeface="Verdana"/>
              </a:rPr>
              <a:t>int setitimer(int which, const struct itimerval *new_value, struct itimerval *old_value);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15</a:t>
            </a:r>
          </a:p>
        </p:txBody>
      </p:sp>
      <p:sp>
        <p:nvSpPr>
          <p:cNvPr id="319" name="Shape 319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Example: Signal and Timer</a:t>
            </a:r>
          </a:p>
        </p:txBody>
      </p:sp>
      <p:sp>
        <p:nvSpPr>
          <p:cNvPr id="320" name="Shape 320"/>
          <p:cNvSpPr>
            <a:spLocks noGrp="1"/>
          </p:cNvSpPr>
          <p:nvPr>
            <p:ph type="body" idx="4294967295"/>
          </p:nvPr>
        </p:nvSpPr>
        <p:spPr>
          <a:xfrm>
            <a:off x="228599" y="1244600"/>
            <a:ext cx="4117878" cy="4511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#include &lt;signal.h&gt;</a:t>
            </a: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#include &lt;stdio.h&gt;</a:t>
            </a: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#include &lt;string.h&gt;</a:t>
            </a: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#include &lt;sys/time.h&gt;</a:t>
            </a: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endParaRPr sz="2100">
              <a:latin typeface="Times"/>
              <a:ea typeface="Times"/>
              <a:cs typeface="Times"/>
              <a:sym typeface="Times"/>
            </a:endParaRP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void timer_handler (int signum){</a:t>
            </a: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printf ("timer expired for %d", signum);</a:t>
            </a: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 exit(0);</a:t>
            </a:r>
          </a:p>
          <a:p>
            <a:pPr marL="312038" lvl="0" indent="-312038" defTabSz="832103">
              <a:lnSpc>
                <a:spcPct val="80000"/>
              </a:lnSpc>
              <a:spcBef>
                <a:spcPts val="30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}</a:t>
            </a:r>
          </a:p>
          <a:p>
            <a:pPr marL="0" lvl="0" indent="0" defTabSz="832103">
              <a:spcBef>
                <a:spcPts val="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int main ()</a:t>
            </a:r>
          </a:p>
          <a:p>
            <a:pPr marL="0" lvl="0" indent="0" defTabSz="832103">
              <a:spcBef>
                <a:spcPts val="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{</a:t>
            </a:r>
          </a:p>
          <a:p>
            <a:pPr marL="0" lvl="0" indent="0" defTabSz="832103">
              <a:spcBef>
                <a:spcPts val="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 struct </a:t>
            </a:r>
            <a:r>
              <a:rPr sz="2100">
                <a:solidFill>
                  <a:srgbClr val="2A5E22"/>
                </a:solidFill>
                <a:latin typeface="Times"/>
                <a:ea typeface="Times"/>
                <a:cs typeface="Times"/>
                <a:sym typeface="Times"/>
              </a:rPr>
              <a:t>sigaction</a:t>
            </a:r>
            <a:r>
              <a:rPr sz="2100">
                <a:latin typeface="Times"/>
                <a:ea typeface="Times"/>
                <a:cs typeface="Times"/>
                <a:sym typeface="Times"/>
              </a:rPr>
              <a:t> sa;</a:t>
            </a:r>
          </a:p>
          <a:p>
            <a:pPr marL="0" lvl="0" indent="0" defTabSz="832103">
              <a:spcBef>
                <a:spcPts val="0"/>
              </a:spcBef>
              <a:buSzTx/>
              <a:buNone/>
              <a:defRPr sz="1800"/>
            </a:pPr>
            <a:r>
              <a:rPr sz="2100">
                <a:latin typeface="Times"/>
                <a:ea typeface="Times"/>
                <a:cs typeface="Times"/>
                <a:sym typeface="Times"/>
              </a:rPr>
              <a:t> struct </a:t>
            </a:r>
            <a:r>
              <a:rPr sz="2100">
                <a:solidFill>
                  <a:srgbClr val="2A5E22"/>
                </a:solidFill>
                <a:latin typeface="Times"/>
                <a:ea typeface="Times"/>
                <a:cs typeface="Times"/>
                <a:sym typeface="Times"/>
              </a:rPr>
              <a:t>itimerval</a:t>
            </a:r>
            <a:r>
              <a:rPr sz="2100">
                <a:latin typeface="Times"/>
                <a:ea typeface="Times"/>
                <a:cs typeface="Times"/>
                <a:sym typeface="Times"/>
              </a:rPr>
              <a:t> timer;</a:t>
            </a:r>
          </a:p>
        </p:txBody>
      </p:sp>
      <p:sp>
        <p:nvSpPr>
          <p:cNvPr id="321" name="Shape 321"/>
          <p:cNvSpPr/>
          <p:nvPr/>
        </p:nvSpPr>
        <p:spPr>
          <a:xfrm flipH="1">
            <a:off x="4160837" y="1328736"/>
            <a:ext cx="1" cy="4343403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4445098" y="1244599"/>
            <a:ext cx="4272262" cy="4768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/* Install timer_handler as the signal handler for SIGVTALRM. */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memset (&amp;sa, 0, sizeof (sa));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sa.sa_handler = &amp;timer_handler;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sigaction (SIGVTALRM, &amp;sa, NULL);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/* Configure the timer to expire after 250 ms*/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timer.it_value.tv_sec = 0;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timer.it_value.tv_usec = 250000;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timer.it_interval.tv_sec = 0;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timer.it_interval.tv_usec = 0;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setitimer (ITIMER_VIRTUAL, &amp;timer, NULL);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endParaRPr sz="1700"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/* Do busy work. */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while (1);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marL="250316" lvl="0" indent="-250316" defTabSz="667512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700">
                <a:latin typeface="Times"/>
                <a:ea typeface="Times"/>
                <a:cs typeface="Times"/>
                <a:sym typeface="Times"/>
              </a:rPr>
              <a:t> return 1;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200"/>
              <a:t>17</a:t>
            </a:fld>
            <a:endParaRPr sz="1200"/>
          </a:p>
        </p:txBody>
      </p:sp>
      <p:sp>
        <p:nvSpPr>
          <p:cNvPr id="325" name="Shape 325"/>
          <p:cNvSpPr>
            <a:spLocks noGrp="1"/>
          </p:cNvSpPr>
          <p:nvPr>
            <p:ph type="title" idx="4294967295"/>
          </p:nvPr>
        </p:nvSpPr>
        <p:spPr>
          <a:xfrm>
            <a:off x="2828776" y="1865312"/>
            <a:ext cx="3324523" cy="1139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1" defTabSz="896111">
              <a:defRPr sz="1800">
                <a:solidFill>
                  <a:srgbClr val="000000"/>
                </a:solidFill>
              </a:defRPr>
            </a:pPr>
            <a:r>
              <a:rPr sz="4116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Toy Example </a:t>
            </a:r>
          </a:p>
        </p:txBody>
      </p:sp>
      <p:sp>
        <p:nvSpPr>
          <p:cNvPr id="326" name="Shape 326"/>
          <p:cNvSpPr/>
          <p:nvPr/>
        </p:nvSpPr>
        <p:spPr>
          <a:xfrm>
            <a:off x="2307284" y="3103881"/>
            <a:ext cx="5364953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>
                <a:solidFill>
                  <a:srgbClr val="0433FF"/>
                </a:solidFill>
              </a:rPr>
              <a:t>Run: /Users/dongqingxiao/cEX/Timer</a:t>
            </a:r>
          </a:p>
          <a:p>
            <a:pPr lvl="0">
              <a:defRPr sz="1800"/>
            </a:pPr>
            <a:r>
              <a:rPr>
                <a:solidFill>
                  <a:srgbClr val="0433FF"/>
                </a:solidFill>
              </a:rPr>
              <a:t>Code: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https://github.com/dqxiao/cs3516ToyExample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16</a:t>
            </a:r>
          </a:p>
        </p:txBody>
      </p:sp>
      <p:sp>
        <p:nvSpPr>
          <p:cNvPr id="329" name="Shape 329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Open a File</a:t>
            </a:r>
          </a:p>
        </p:txBody>
      </p:sp>
      <p:sp>
        <p:nvSpPr>
          <p:cNvPr id="330" name="Shape 330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29235" lvl="0" indent="-229235">
              <a:lnSpc>
                <a:spcPct val="80000"/>
              </a:lnSpc>
              <a:spcBef>
                <a:spcPts val="400"/>
              </a:spcBef>
              <a:buChar char="■"/>
              <a:defRPr sz="1800"/>
            </a:pPr>
            <a:r>
              <a:rPr sz="1900"/>
              <a:t>Open a file for read: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int rfile; 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if ((rfile = open(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1700"/>
              <a:t>filename1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1700"/>
              <a:t>, O_RDONLY)) &lt; 0)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{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perror("Input File Open Error");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exit(1);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}</a:t>
            </a:r>
          </a:p>
          <a:p>
            <a:pPr marL="229235" lvl="0" indent="-229235">
              <a:lnSpc>
                <a:spcPct val="80000"/>
              </a:lnSpc>
              <a:spcBef>
                <a:spcPts val="400"/>
              </a:spcBef>
              <a:buChar char="■"/>
              <a:defRPr sz="1800"/>
            </a:pPr>
            <a:r>
              <a:rPr sz="1900"/>
              <a:t>Open a file for write (create if not exist):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int ofile;  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if ((ofile = open(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1700"/>
              <a:t>filename2</a:t>
            </a:r>
            <a:r>
              <a:rPr sz="17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1700"/>
              <a:t>, O_WRONLY|O_CREAT|O_TRUNC, S_IRUSR|S_IWUSR|S_IRGRP|S_IWGRP)) &lt; 0)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{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perror("Output File Open Error");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  exit(1);</a:t>
            </a:r>
          </a:p>
          <a:p>
            <a:pPr marL="0" lvl="1" indent="344486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rPr sz="1700"/>
              <a:t>    }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17</a:t>
            </a:r>
          </a:p>
        </p:txBody>
      </p:sp>
      <p:sp>
        <p:nvSpPr>
          <p:cNvPr id="333" name="Shape 333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File Read</a:t>
            </a:r>
          </a:p>
        </p:txBody>
      </p:sp>
      <p:sp>
        <p:nvSpPr>
          <p:cNvPr id="334" name="Shape 33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29258" lvl="0" indent="-429258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/>
              <a:t>Read from file</a:t>
            </a:r>
          </a:p>
          <a:p>
            <a:pPr marL="0" lvl="1" indent="344486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while ((rd_size = read(rfile, buf, 256)) &gt; 0) </a:t>
            </a:r>
          </a:p>
          <a:p>
            <a:pPr marL="0" lvl="1" indent="344486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	{</a:t>
            </a:r>
          </a:p>
          <a:p>
            <a:pPr marL="0" lvl="1" indent="344486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	do something with 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1600"/>
              <a:t>buf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1600"/>
              <a:t> here</a:t>
            </a:r>
          </a:p>
          <a:p>
            <a:pPr marL="0" lvl="1" indent="344486">
              <a:lnSpc>
                <a:spcPct val="90000"/>
              </a:lnSpc>
              <a:spcBef>
                <a:spcPts val="300"/>
              </a:spcBef>
              <a:buSzTx/>
              <a:buNone/>
              <a:defRPr sz="1800"/>
            </a:pPr>
            <a:r>
              <a:rPr sz="1600"/>
              <a:t>	}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if (rd_size &lt; 0)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	{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perror("File Read Error");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exit(1);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else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{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printf ("Reach the end of the file\n");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200"/>
              <a:t>2</a:t>
            </a:fld>
            <a:endParaRPr sz="1200"/>
          </a:p>
        </p:txBody>
      </p:sp>
      <p:sp>
        <p:nvSpPr>
          <p:cNvPr id="19" name="Shape 19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Outline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4294967295"/>
          </p:nvPr>
        </p:nvSpPr>
        <p:spPr>
          <a:xfrm>
            <a:off x="457200" y="901700"/>
            <a:ext cx="8229601" cy="4770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97179" lvl="0" indent="-297179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endParaRPr/>
          </a:p>
          <a:p>
            <a:pPr marL="814563" lvl="1" indent="-470075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Framework </a:t>
            </a:r>
          </a:p>
          <a:p>
            <a:pPr marL="814563" lvl="1" indent="-470075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Data Structure </a:t>
            </a:r>
          </a:p>
          <a:p>
            <a:pPr marL="996950" lvl="2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buSzPct val="60000"/>
              <a:buChar char="❑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Packet </a:t>
            </a:r>
          </a:p>
          <a:p>
            <a:pPr marL="996950" lvl="2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buSzPct val="60000"/>
              <a:buChar char="❑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Frame</a:t>
            </a:r>
          </a:p>
          <a:p>
            <a:pPr marL="814563" lvl="1" indent="-470075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Implementation</a:t>
            </a:r>
          </a:p>
          <a:p>
            <a:pPr marL="996950" lvl="2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buSzPct val="60000"/>
              <a:buChar char="❑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Timer </a:t>
            </a:r>
          </a:p>
          <a:p>
            <a:pPr marL="996950" lvl="2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buSzPct val="60000"/>
              <a:buChar char="❑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File IO /image related </a:t>
            </a:r>
          </a:p>
          <a:p>
            <a:pPr marL="996950" lvl="2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buSzPct val="60000"/>
              <a:buChar char="❑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Fork</a:t>
            </a:r>
          </a:p>
          <a:p>
            <a:pPr marL="996950" lvl="2" indent="-325437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buSzPct val="60000"/>
              <a:buChar char="❑"/>
              <a:defRPr sz="1800"/>
            </a:pPr>
            <a:r>
              <a:rPr sz="2400">
                <a:latin typeface="Verdana"/>
                <a:ea typeface="Verdana"/>
                <a:cs typeface="Verdana"/>
                <a:sym typeface="Verdana"/>
              </a:rPr>
              <a:t>XOR: Error Detection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18</a:t>
            </a:r>
          </a:p>
        </p:txBody>
      </p:sp>
      <p:sp>
        <p:nvSpPr>
          <p:cNvPr id="337" name="Shape 337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File Write/Close</a:t>
            </a:r>
          </a:p>
        </p:txBody>
      </p:sp>
      <p:sp>
        <p:nvSpPr>
          <p:cNvPr id="338" name="Shape 338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571500" lvl="0" indent="-571500">
              <a:buChar char="■"/>
              <a:defRPr sz="1800"/>
            </a:pPr>
            <a:r>
              <a:rPr sz="3000"/>
              <a:t>Write to File</a:t>
            </a:r>
          </a:p>
          <a:p>
            <a:pPr marL="0" lvl="1" indent="344486">
              <a:spcBef>
                <a:spcPts val="400"/>
              </a:spcBef>
              <a:buSzTx/>
              <a:buNone/>
              <a:defRPr sz="1800"/>
            </a:pPr>
            <a:r>
              <a:rPr sz="2000"/>
              <a:t>if ((wr_size = write(ofile, buf, rd_size)) &lt; 0)</a:t>
            </a:r>
          </a:p>
          <a:p>
            <a:pPr marL="0" lvl="1" indent="344486">
              <a:spcBef>
                <a:spcPts val="400"/>
              </a:spcBef>
              <a:buSzTx/>
              <a:buNone/>
              <a:defRPr sz="1800"/>
            </a:pPr>
            <a:r>
              <a:rPr sz="2000"/>
              <a:t>      {</a:t>
            </a:r>
          </a:p>
          <a:p>
            <a:pPr marL="0" lvl="1" indent="344486">
              <a:spcBef>
                <a:spcPts val="400"/>
              </a:spcBef>
              <a:buSzTx/>
              <a:buNone/>
              <a:defRPr sz="1800"/>
            </a:pPr>
            <a:r>
              <a:rPr sz="2000"/>
              <a:t>        perror("Write Error:");</a:t>
            </a:r>
          </a:p>
          <a:p>
            <a:pPr marL="0" lvl="1" indent="344486">
              <a:spcBef>
                <a:spcPts val="400"/>
              </a:spcBef>
              <a:buSzTx/>
              <a:buNone/>
              <a:defRPr sz="1800"/>
            </a:pPr>
            <a:r>
              <a:rPr sz="2000"/>
              <a:t>        exit(1);</a:t>
            </a:r>
          </a:p>
          <a:p>
            <a:pPr marL="0" lvl="1" indent="344486">
              <a:spcBef>
                <a:spcPts val="400"/>
              </a:spcBef>
              <a:buSzTx/>
              <a:buNone/>
              <a:defRPr sz="1800"/>
            </a:pPr>
            <a:r>
              <a:rPr sz="2000"/>
              <a:t>      }</a:t>
            </a:r>
          </a:p>
          <a:p>
            <a:pPr marL="571500" lvl="0" indent="-571500">
              <a:buChar char="■"/>
              <a:defRPr sz="1800"/>
            </a:pPr>
            <a:r>
              <a:rPr sz="3000"/>
              <a:t>Close files</a:t>
            </a:r>
          </a:p>
          <a:p>
            <a:pPr marL="0" lvl="2" indent="671512">
              <a:spcBef>
                <a:spcPts val="400"/>
              </a:spcBef>
              <a:buSzTx/>
              <a:buNone/>
              <a:defRPr sz="1800"/>
            </a:pPr>
            <a:r>
              <a:rPr sz="2000"/>
              <a:t>close(rfile);</a:t>
            </a:r>
          </a:p>
          <a:p>
            <a:pPr marL="0" lvl="2" indent="671512">
              <a:spcBef>
                <a:spcPts val="400"/>
              </a:spcBef>
              <a:buSzTx/>
              <a:buNone/>
              <a:defRPr sz="1800"/>
            </a:pPr>
            <a:r>
              <a:rPr sz="2000"/>
              <a:t>close(ofile);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19</a:t>
            </a:r>
          </a:p>
        </p:txBody>
      </p:sp>
      <p:sp>
        <p:nvSpPr>
          <p:cNvPr id="341" name="Shape 341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Display Image in Linux</a:t>
            </a:r>
          </a:p>
        </p:txBody>
      </p:sp>
      <p:sp>
        <p:nvSpPr>
          <p:cNvPr id="342" name="Shape 34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254000" lvl="0" indent="-2540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Make sure you have </a:t>
            </a:r>
            <a:r>
              <a:rPr sz="2000" b="1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2000"/>
              <a:t>X forwarding</a:t>
            </a:r>
            <a:r>
              <a:rPr sz="2000" b="1"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z="2000"/>
              <a:t> with your ssh client </a:t>
            </a:r>
          </a:p>
          <a:p>
            <a:pPr marL="254000" lvl="0" indent="-2540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And you need have an Xserver (X-Win32 or etc.) running on you windows computer.</a:t>
            </a:r>
          </a:p>
          <a:p>
            <a:pPr marL="254000" lvl="0" indent="-2540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The image display is not required for the Project.</a:t>
            </a:r>
          </a:p>
          <a:p>
            <a:pPr marL="254000" lvl="0" indent="-254000">
              <a:lnSpc>
                <a:spcPct val="90000"/>
              </a:lnSpc>
              <a:spcBef>
                <a:spcPts val="400"/>
              </a:spcBef>
              <a:buChar char="■"/>
              <a:defRPr sz="1800"/>
            </a:pPr>
            <a:r>
              <a:rPr sz="2000"/>
              <a:t>These code tested on ccc[1-10].wpi.edu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if (fork() == 0)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{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execl("/usr/local/bin/xv", "xv", </a:t>
            </a:r>
            <a:r>
              <a:rPr>
                <a:latin typeface="Arial"/>
                <a:ea typeface="Arial"/>
                <a:cs typeface="Arial"/>
                <a:sym typeface="Arial"/>
              </a:rPr>
              <a:t>“</a:t>
            </a:r>
            <a:r>
              <a:t>image.jpg</a:t>
            </a:r>
            <a:r>
              <a:rPr>
                <a:latin typeface="Arial"/>
                <a:ea typeface="Arial"/>
                <a:cs typeface="Arial"/>
                <a:sym typeface="Arial"/>
              </a:rPr>
              <a:t>”</a:t>
            </a:r>
            <a:r>
              <a:t>, NULL);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else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{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wait(NULL);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  printf("Done display</a:t>
            </a:r>
            <a:r>
              <a:rPr>
                <a:latin typeface="Arial"/>
                <a:ea typeface="Arial"/>
                <a:cs typeface="Arial"/>
                <a:sym typeface="Arial"/>
              </a:rPr>
              <a:t>! \n");</a:t>
            </a:r>
          </a:p>
          <a:p>
            <a:pPr marL="0" lvl="1" indent="344486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    }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19</a:t>
            </a:r>
          </a:p>
        </p:txBody>
      </p:sp>
      <p:sp>
        <p:nvSpPr>
          <p:cNvPr id="345" name="Shape 345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Multpile Clients—fork </a:t>
            </a:r>
          </a:p>
        </p:txBody>
      </p:sp>
      <p:sp>
        <p:nvSpPr>
          <p:cNvPr id="346" name="Shape 346"/>
          <p:cNvSpPr/>
          <p:nvPr/>
        </p:nvSpPr>
        <p:spPr>
          <a:xfrm>
            <a:off x="761351" y="1272223"/>
            <a:ext cx="7459373" cy="409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defRPr sz="1800"/>
            </a:pPr>
            <a:r>
              <a:rPr sz="2400"/>
              <a:t>f</a:t>
            </a:r>
            <a:r>
              <a:t>or ( ; ; ) </a:t>
            </a:r>
          </a:p>
          <a:p>
            <a:pPr lvl="0">
              <a:defRPr sz="1800"/>
            </a:pPr>
            <a:r>
              <a:t>{</a:t>
            </a:r>
          </a:p>
          <a:p>
            <a:pPr lvl="0">
              <a:defRPr sz="1800"/>
            </a:pPr>
            <a:r>
              <a:t>                clilen = sizeof(cliaddr);</a:t>
            </a:r>
          </a:p>
          <a:p>
            <a:pPr lvl="0">
              <a:defRPr sz="1800"/>
            </a:pPr>
            <a:r>
              <a:t>                connfd = accept(listenfd, (SA *) &amp;cliaddr, &amp;clilen);</a:t>
            </a:r>
          </a:p>
          <a:p>
            <a:pPr lvl="0">
              <a:defRPr sz="1800"/>
            </a:pPr>
            <a:endParaRPr/>
          </a:p>
          <a:p>
            <a:pPr lvl="0">
              <a:defRPr sz="1800"/>
            </a:pPr>
            <a:r>
              <a:t>                if ( (childpid = </a:t>
            </a:r>
            <a:r>
              <a:rPr>
                <a:solidFill>
                  <a:srgbClr val="A37A00"/>
                </a:solidFill>
              </a:rPr>
              <a:t>fork()</a:t>
            </a:r>
            <a:r>
              <a:t>) == 0) {        /* child process */</a:t>
            </a:r>
          </a:p>
          <a:p>
            <a:pPr lvl="0">
              <a:defRPr sz="1800"/>
            </a:pPr>
            <a:r>
              <a:t>                        close(listenfd);        /* close listening socket */</a:t>
            </a:r>
          </a:p>
          <a:p>
            <a:pPr lvl="0">
              <a:defRPr sz="1800"/>
            </a:pPr>
            <a:r>
              <a:t>                        str_echo_dq(connfd);    /* process the request */</a:t>
            </a:r>
          </a:p>
          <a:p>
            <a:pPr lvl="0">
              <a:defRPr sz="1800"/>
            </a:pPr>
            <a:r>
              <a:t>                        exit(0);</a:t>
            </a:r>
          </a:p>
          <a:p>
            <a:pPr lvl="0">
              <a:defRPr sz="1800"/>
            </a:pPr>
            <a:r>
              <a:t>                }</a:t>
            </a:r>
          </a:p>
          <a:p>
            <a:pPr lvl="0">
              <a:defRPr sz="1800"/>
            </a:pPr>
            <a:endParaRPr/>
          </a:p>
          <a:p>
            <a:pPr lvl="0">
              <a:defRPr sz="1800"/>
            </a:pPr>
            <a:r>
              <a:t>                close(connfd); /* parent closes connected socket */</a:t>
            </a:r>
          </a:p>
          <a:p>
            <a:pPr lvl="0">
              <a:defRPr sz="1800"/>
            </a:pPr>
            <a:r>
              <a:t>                exit(0);</a:t>
            </a:r>
          </a:p>
          <a:p>
            <a:pPr lvl="0">
              <a:defRPr sz="1800"/>
            </a:pPr>
            <a:r>
              <a:t>}</a:t>
            </a:r>
          </a:p>
        </p:txBody>
      </p:sp>
      <p:sp>
        <p:nvSpPr>
          <p:cNvPr id="347" name="Shape 347"/>
          <p:cNvSpPr/>
          <p:nvPr/>
        </p:nvSpPr>
        <p:spPr>
          <a:xfrm>
            <a:off x="670007" y="5577999"/>
            <a:ext cx="7803986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defRPr>
            </a:lvl1pPr>
          </a:lstStyle>
          <a:p>
            <a:pPr lvl="0"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http://www.gnu.org/software/libc/manual/html_node/Creating-a-Process.html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200"/>
              <a:t>23</a:t>
            </a:fld>
            <a:endParaRPr sz="1200"/>
          </a:p>
        </p:txBody>
      </p:sp>
      <p:sp>
        <p:nvSpPr>
          <p:cNvPr id="350" name="Shape 350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XOR: Error Detection</a:t>
            </a:r>
          </a:p>
        </p:txBody>
      </p:sp>
      <p:grpSp>
        <p:nvGrpSpPr>
          <p:cNvPr id="372" name="Group 372"/>
          <p:cNvGrpSpPr/>
          <p:nvPr/>
        </p:nvGrpSpPr>
        <p:grpSpPr>
          <a:xfrm>
            <a:off x="636749" y="775833"/>
            <a:ext cx="7801231" cy="1796053"/>
            <a:chOff x="0" y="0"/>
            <a:chExt cx="7801230" cy="1796051"/>
          </a:xfrm>
        </p:grpSpPr>
        <p:grpSp>
          <p:nvGrpSpPr>
            <p:cNvPr id="354" name="Group 354"/>
            <p:cNvGrpSpPr/>
            <p:nvPr/>
          </p:nvGrpSpPr>
          <p:grpSpPr>
            <a:xfrm>
              <a:off x="0" y="697366"/>
              <a:ext cx="1266495" cy="655320"/>
              <a:chOff x="0" y="0"/>
              <a:chExt cx="1266494" cy="655319"/>
            </a:xfrm>
          </p:grpSpPr>
          <p:sp>
            <p:nvSpPr>
              <p:cNvPr id="351" name="Shape 351"/>
              <p:cNvSpPr/>
              <p:nvPr/>
            </p:nvSpPr>
            <p:spPr>
              <a:xfrm>
                <a:off x="0" y="0"/>
                <a:ext cx="1235175" cy="59372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CC9900"/>
                </a:solidFill>
                <a:prstDash val="solid"/>
                <a:bevel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>
                <a:off x="57270" y="66993"/>
                <a:ext cx="1120635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 lvl="0">
                  <a:defRPr sz="1800"/>
                </a:pPr>
                <a:r>
                  <a:rPr sz="2400"/>
                  <a:t>2 Bytes</a:t>
                </a:r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1035219" y="284481"/>
                <a:ext cx="231276" cy="370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>
                  <a:defRPr sz="1800"/>
                </a:lvl1pPr>
              </a:lstStyle>
              <a:p>
                <a:pPr lvl="0"/>
                <a:r>
                  <a:t>0</a:t>
                </a:r>
              </a:p>
            </p:txBody>
          </p:sp>
        </p:grpSp>
        <p:grpSp>
          <p:nvGrpSpPr>
            <p:cNvPr id="358" name="Group 358"/>
            <p:cNvGrpSpPr/>
            <p:nvPr/>
          </p:nvGrpSpPr>
          <p:grpSpPr>
            <a:xfrm>
              <a:off x="1295400" y="697366"/>
              <a:ext cx="1266495" cy="655320"/>
              <a:chOff x="0" y="0"/>
              <a:chExt cx="1266494" cy="655319"/>
            </a:xfrm>
          </p:grpSpPr>
          <p:sp>
            <p:nvSpPr>
              <p:cNvPr id="355" name="Shape 355"/>
              <p:cNvSpPr/>
              <p:nvPr/>
            </p:nvSpPr>
            <p:spPr>
              <a:xfrm>
                <a:off x="0" y="0"/>
                <a:ext cx="1235175" cy="59372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CC99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57270" y="66993"/>
                <a:ext cx="1120635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 lvl="0">
                  <a:defRPr sz="1800"/>
                </a:pPr>
                <a:r>
                  <a:rPr sz="2400"/>
                  <a:t>2 Bytes</a:t>
                </a:r>
              </a:p>
            </p:txBody>
          </p:sp>
          <p:sp>
            <p:nvSpPr>
              <p:cNvPr id="357" name="Shape 357"/>
              <p:cNvSpPr/>
              <p:nvPr/>
            </p:nvSpPr>
            <p:spPr>
              <a:xfrm>
                <a:off x="1035219" y="284481"/>
                <a:ext cx="231276" cy="370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>
                  <a:defRPr sz="1800"/>
                </a:lvl1pPr>
              </a:lstStyle>
              <a:p>
                <a:pPr lvl="0"/>
                <a:r>
                  <a:t>1</a:t>
                </a:r>
              </a:p>
            </p:txBody>
          </p:sp>
        </p:grpSp>
        <p:grpSp>
          <p:nvGrpSpPr>
            <p:cNvPr id="362" name="Group 362"/>
            <p:cNvGrpSpPr/>
            <p:nvPr/>
          </p:nvGrpSpPr>
          <p:grpSpPr>
            <a:xfrm>
              <a:off x="2590800" y="697366"/>
              <a:ext cx="1266495" cy="655320"/>
              <a:chOff x="0" y="0"/>
              <a:chExt cx="1266494" cy="655319"/>
            </a:xfrm>
          </p:grpSpPr>
          <p:sp>
            <p:nvSpPr>
              <p:cNvPr id="359" name="Shape 359"/>
              <p:cNvSpPr/>
              <p:nvPr/>
            </p:nvSpPr>
            <p:spPr>
              <a:xfrm>
                <a:off x="0" y="0"/>
                <a:ext cx="1235175" cy="59372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CC99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60" name="Shape 360"/>
              <p:cNvSpPr/>
              <p:nvPr/>
            </p:nvSpPr>
            <p:spPr>
              <a:xfrm>
                <a:off x="57270" y="66993"/>
                <a:ext cx="1120635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 lvl="0">
                  <a:defRPr sz="1800"/>
                </a:pPr>
                <a:r>
                  <a:rPr sz="2400"/>
                  <a:t>2 Bytes</a:t>
                </a:r>
              </a:p>
            </p:txBody>
          </p:sp>
          <p:sp>
            <p:nvSpPr>
              <p:cNvPr id="361" name="Shape 361"/>
              <p:cNvSpPr/>
              <p:nvPr/>
            </p:nvSpPr>
            <p:spPr>
              <a:xfrm>
                <a:off x="1035219" y="284481"/>
                <a:ext cx="231276" cy="370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>
                  <a:defRPr sz="1800"/>
                </a:lvl1pPr>
              </a:lstStyle>
              <a:p>
                <a:pPr lvl="0"/>
                <a:r>
                  <a:t>2</a:t>
                </a:r>
              </a:p>
            </p:txBody>
          </p:sp>
        </p:grpSp>
        <p:grpSp>
          <p:nvGrpSpPr>
            <p:cNvPr id="366" name="Group 366"/>
            <p:cNvGrpSpPr/>
            <p:nvPr/>
          </p:nvGrpSpPr>
          <p:grpSpPr>
            <a:xfrm>
              <a:off x="4787900" y="697366"/>
              <a:ext cx="1304446" cy="655320"/>
              <a:chOff x="0" y="0"/>
              <a:chExt cx="1304445" cy="655319"/>
            </a:xfrm>
          </p:grpSpPr>
          <p:sp>
            <p:nvSpPr>
              <p:cNvPr id="363" name="Shape 363"/>
              <p:cNvSpPr/>
              <p:nvPr/>
            </p:nvSpPr>
            <p:spPr>
              <a:xfrm>
                <a:off x="0" y="0"/>
                <a:ext cx="1235175" cy="59372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CC99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64" name="Shape 364"/>
              <p:cNvSpPr/>
              <p:nvPr/>
            </p:nvSpPr>
            <p:spPr>
              <a:xfrm>
                <a:off x="57270" y="66993"/>
                <a:ext cx="1120635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 lvl="0">
                  <a:defRPr sz="1800"/>
                </a:pPr>
                <a:r>
                  <a:rPr sz="2400"/>
                  <a:t>2 Bytes</a:t>
                </a:r>
              </a:p>
            </p:txBody>
          </p:sp>
          <p:sp>
            <p:nvSpPr>
              <p:cNvPr id="365" name="Shape 365"/>
              <p:cNvSpPr/>
              <p:nvPr/>
            </p:nvSpPr>
            <p:spPr>
              <a:xfrm>
                <a:off x="1035219" y="284481"/>
                <a:ext cx="269227" cy="3708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>
                  <a:defRPr sz="1800"/>
                </a:lvl1pPr>
              </a:lstStyle>
              <a:p>
                <a:pPr lvl="0"/>
                <a:r>
                  <a:t>N</a:t>
                </a:r>
              </a:p>
            </p:txBody>
          </p:sp>
        </p:grpSp>
        <p:sp>
          <p:nvSpPr>
            <p:cNvPr id="367" name="Shape 367"/>
            <p:cNvSpPr/>
            <p:nvPr/>
          </p:nvSpPr>
          <p:spPr>
            <a:xfrm>
              <a:off x="4033444" y="668156"/>
              <a:ext cx="578306" cy="459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lvl="0">
                <a:defRPr sz="1800"/>
              </a:pPr>
              <a:r>
                <a:rPr sz="2400"/>
                <a:t>…..</a:t>
              </a:r>
            </a:p>
          </p:txBody>
        </p:sp>
        <p:sp>
          <p:nvSpPr>
            <p:cNvPr id="368" name="Shape 368"/>
            <p:cNvSpPr/>
            <p:nvPr/>
          </p:nvSpPr>
          <p:spPr>
            <a:xfrm flipV="1">
              <a:off x="6329200" y="0"/>
              <a:ext cx="1" cy="1796052"/>
            </a:xfrm>
            <a:prstGeom prst="line">
              <a:avLst/>
            </a:prstGeom>
            <a:noFill/>
            <a:ln w="25400" cap="flat">
              <a:solidFill>
                <a:srgbClr val="CC9900"/>
              </a:solidFill>
              <a:prstDash val="solid"/>
              <a:bevel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grpSp>
          <p:nvGrpSpPr>
            <p:cNvPr id="371" name="Group 371"/>
            <p:cNvGrpSpPr/>
            <p:nvPr/>
          </p:nvGrpSpPr>
          <p:grpSpPr>
            <a:xfrm>
              <a:off x="6566055" y="697366"/>
              <a:ext cx="1235176" cy="593726"/>
              <a:chOff x="0" y="0"/>
              <a:chExt cx="1235174" cy="593725"/>
            </a:xfrm>
          </p:grpSpPr>
          <p:sp>
            <p:nvSpPr>
              <p:cNvPr id="369" name="Shape 369"/>
              <p:cNvSpPr/>
              <p:nvPr/>
            </p:nvSpPr>
            <p:spPr>
              <a:xfrm>
                <a:off x="0" y="0"/>
                <a:ext cx="1235175" cy="593725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CC9900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370" name="Shape 370"/>
              <p:cNvSpPr/>
              <p:nvPr/>
            </p:nvSpPr>
            <p:spPr>
              <a:xfrm>
                <a:off x="57270" y="66993"/>
                <a:ext cx="849321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 lvl="0">
                  <a:defRPr sz="1800"/>
                </a:pPr>
                <a:r>
                  <a:rPr sz="2400"/>
                  <a:t>XOR </a:t>
                </a:r>
              </a:p>
            </p:txBody>
          </p:sp>
        </p:grpSp>
      </p:grpSp>
      <p:grpSp>
        <p:nvGrpSpPr>
          <p:cNvPr id="375" name="Group 375"/>
          <p:cNvGrpSpPr/>
          <p:nvPr/>
        </p:nvGrpSpPr>
        <p:grpSpPr>
          <a:xfrm>
            <a:off x="5977219" y="2768640"/>
            <a:ext cx="1272725" cy="559236"/>
            <a:chOff x="0" y="0"/>
            <a:chExt cx="1272724" cy="559235"/>
          </a:xfrm>
        </p:grpSpPr>
        <p:sp>
          <p:nvSpPr>
            <p:cNvPr id="373" name="Shape 373"/>
            <p:cNvSpPr/>
            <p:nvPr/>
          </p:nvSpPr>
          <p:spPr>
            <a:xfrm>
              <a:off x="0" y="0"/>
              <a:ext cx="1120635" cy="459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lvl="0">
                <a:defRPr sz="1800"/>
              </a:pPr>
              <a:r>
                <a:rPr sz="2400"/>
                <a:t>2 Bytes</a:t>
              </a:r>
            </a:p>
          </p:txBody>
        </p:sp>
        <p:sp>
          <p:nvSpPr>
            <p:cNvPr id="374" name="Shape 374"/>
            <p:cNvSpPr/>
            <p:nvPr/>
          </p:nvSpPr>
          <p:spPr>
            <a:xfrm>
              <a:off x="1041449" y="188397"/>
              <a:ext cx="231276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0</a:t>
              </a:r>
            </a:p>
          </p:txBody>
        </p:sp>
      </p:grpSp>
      <p:grpSp>
        <p:nvGrpSpPr>
          <p:cNvPr id="378" name="Group 378"/>
          <p:cNvGrpSpPr/>
          <p:nvPr/>
        </p:nvGrpSpPr>
        <p:grpSpPr>
          <a:xfrm>
            <a:off x="5384924" y="3072131"/>
            <a:ext cx="355476" cy="523239"/>
            <a:chOff x="0" y="0"/>
            <a:chExt cx="355475" cy="523238"/>
          </a:xfrm>
        </p:grpSpPr>
        <p:sp>
          <p:nvSpPr>
            <p:cNvPr id="376" name="Shape 376"/>
            <p:cNvSpPr/>
            <p:nvPr/>
          </p:nvSpPr>
          <p:spPr>
            <a:xfrm>
              <a:off x="0" y="115631"/>
              <a:ext cx="355476" cy="35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CC9900"/>
              </a:solidFill>
              <a:prstDash val="solid"/>
              <a:bevel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36669" y="0"/>
              <a:ext cx="311804" cy="523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/>
              </a:pPr>
              <a:r>
                <a:rPr sz="2800"/>
                <a:t>+</a:t>
              </a: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5977219" y="3220819"/>
            <a:ext cx="1272725" cy="559236"/>
            <a:chOff x="0" y="0"/>
            <a:chExt cx="1272724" cy="559235"/>
          </a:xfrm>
        </p:grpSpPr>
        <p:sp>
          <p:nvSpPr>
            <p:cNvPr id="379" name="Shape 379"/>
            <p:cNvSpPr/>
            <p:nvPr/>
          </p:nvSpPr>
          <p:spPr>
            <a:xfrm>
              <a:off x="0" y="0"/>
              <a:ext cx="1120635" cy="459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lvl="0">
                <a:defRPr sz="1800"/>
              </a:pPr>
              <a:r>
                <a:rPr sz="2400"/>
                <a:t>2 Bytes</a:t>
              </a:r>
            </a:p>
          </p:txBody>
        </p:sp>
        <p:sp>
          <p:nvSpPr>
            <p:cNvPr id="380" name="Shape 380"/>
            <p:cNvSpPr/>
            <p:nvPr/>
          </p:nvSpPr>
          <p:spPr>
            <a:xfrm>
              <a:off x="1041449" y="188397"/>
              <a:ext cx="231276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1</a:t>
              </a:r>
            </a:p>
          </p:txBody>
        </p:sp>
      </p:grpSp>
      <p:grpSp>
        <p:nvGrpSpPr>
          <p:cNvPr id="384" name="Group 384"/>
          <p:cNvGrpSpPr/>
          <p:nvPr/>
        </p:nvGrpSpPr>
        <p:grpSpPr>
          <a:xfrm>
            <a:off x="5977219" y="3656310"/>
            <a:ext cx="1272725" cy="559237"/>
            <a:chOff x="0" y="0"/>
            <a:chExt cx="1272724" cy="559235"/>
          </a:xfrm>
        </p:grpSpPr>
        <p:sp>
          <p:nvSpPr>
            <p:cNvPr id="382" name="Shape 382"/>
            <p:cNvSpPr/>
            <p:nvPr/>
          </p:nvSpPr>
          <p:spPr>
            <a:xfrm>
              <a:off x="0" y="0"/>
              <a:ext cx="1120635" cy="459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lvl="0">
                <a:defRPr sz="1800"/>
              </a:pPr>
              <a:r>
                <a:rPr sz="2400"/>
                <a:t>2 Bytes</a:t>
              </a:r>
            </a:p>
          </p:txBody>
        </p:sp>
        <p:sp>
          <p:nvSpPr>
            <p:cNvPr id="383" name="Shape 383"/>
            <p:cNvSpPr/>
            <p:nvPr/>
          </p:nvSpPr>
          <p:spPr>
            <a:xfrm>
              <a:off x="1041449" y="188397"/>
              <a:ext cx="231276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2</a:t>
              </a:r>
            </a:p>
          </p:txBody>
        </p:sp>
      </p:grpSp>
      <p:grpSp>
        <p:nvGrpSpPr>
          <p:cNvPr id="387" name="Group 387"/>
          <p:cNvGrpSpPr/>
          <p:nvPr/>
        </p:nvGrpSpPr>
        <p:grpSpPr>
          <a:xfrm>
            <a:off x="5384924" y="3528537"/>
            <a:ext cx="355476" cy="523239"/>
            <a:chOff x="0" y="0"/>
            <a:chExt cx="355475" cy="523238"/>
          </a:xfrm>
        </p:grpSpPr>
        <p:sp>
          <p:nvSpPr>
            <p:cNvPr id="385" name="Shape 385"/>
            <p:cNvSpPr/>
            <p:nvPr/>
          </p:nvSpPr>
          <p:spPr>
            <a:xfrm>
              <a:off x="0" y="115631"/>
              <a:ext cx="355476" cy="35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CC99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36669" y="0"/>
              <a:ext cx="311804" cy="523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/>
              </a:pPr>
              <a:r>
                <a:rPr sz="2800"/>
                <a:t>+</a:t>
              </a:r>
            </a:p>
          </p:txBody>
        </p:sp>
      </p:grpSp>
      <p:grpSp>
        <p:nvGrpSpPr>
          <p:cNvPr id="390" name="Group 390"/>
          <p:cNvGrpSpPr/>
          <p:nvPr/>
        </p:nvGrpSpPr>
        <p:grpSpPr>
          <a:xfrm>
            <a:off x="5977219" y="4465657"/>
            <a:ext cx="1310676" cy="559236"/>
            <a:chOff x="0" y="0"/>
            <a:chExt cx="1310675" cy="559235"/>
          </a:xfrm>
        </p:grpSpPr>
        <p:sp>
          <p:nvSpPr>
            <p:cNvPr id="388" name="Shape 388"/>
            <p:cNvSpPr/>
            <p:nvPr/>
          </p:nvSpPr>
          <p:spPr>
            <a:xfrm>
              <a:off x="0" y="0"/>
              <a:ext cx="1120635" cy="459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lvl="0">
                <a:defRPr sz="1800"/>
              </a:pPr>
              <a:r>
                <a:rPr sz="2400"/>
                <a:t>2 Bytes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1041449" y="188397"/>
              <a:ext cx="269227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N</a:t>
              </a:r>
            </a:p>
          </p:txBody>
        </p:sp>
      </p:grpSp>
      <p:grpSp>
        <p:nvGrpSpPr>
          <p:cNvPr id="393" name="Group 393"/>
          <p:cNvGrpSpPr/>
          <p:nvPr/>
        </p:nvGrpSpPr>
        <p:grpSpPr>
          <a:xfrm>
            <a:off x="5384924" y="4379437"/>
            <a:ext cx="355476" cy="523239"/>
            <a:chOff x="0" y="0"/>
            <a:chExt cx="355475" cy="523238"/>
          </a:xfrm>
        </p:grpSpPr>
        <p:sp>
          <p:nvSpPr>
            <p:cNvPr id="391" name="Shape 391"/>
            <p:cNvSpPr/>
            <p:nvPr/>
          </p:nvSpPr>
          <p:spPr>
            <a:xfrm>
              <a:off x="0" y="115631"/>
              <a:ext cx="355476" cy="35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CC9900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36669" y="0"/>
              <a:ext cx="311804" cy="5232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/>
              </a:pPr>
              <a:r>
                <a:rPr sz="2800"/>
                <a:t>+</a:t>
              </a:r>
            </a:p>
          </p:txBody>
        </p:sp>
      </p:grpSp>
      <p:sp>
        <p:nvSpPr>
          <p:cNvPr id="394" name="Shape 394"/>
          <p:cNvSpPr/>
          <p:nvPr/>
        </p:nvSpPr>
        <p:spPr>
          <a:xfrm>
            <a:off x="6343405" y="4024631"/>
            <a:ext cx="578305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2400"/>
              <a:t>…..</a:t>
            </a:r>
          </a:p>
        </p:txBody>
      </p:sp>
      <p:sp>
        <p:nvSpPr>
          <p:cNvPr id="395" name="Shape 395"/>
          <p:cNvSpPr/>
          <p:nvPr/>
        </p:nvSpPr>
        <p:spPr>
          <a:xfrm>
            <a:off x="4895424" y="5107225"/>
            <a:ext cx="2704481" cy="1"/>
          </a:xfrm>
          <a:prstGeom prst="line">
            <a:avLst/>
          </a:prstGeom>
          <a:ln w="25400">
            <a:solidFill>
              <a:srgbClr val="CC9900"/>
            </a:solidFill>
          </a:ln>
        </p:spPr>
        <p:txBody>
          <a:bodyPr lIns="45718" tIns="45718" rIns="45718" bIns="45718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6188921" y="5311775"/>
            <a:ext cx="849321" cy="459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sz="2400"/>
              <a:t>XOR </a:t>
            </a:r>
          </a:p>
        </p:txBody>
      </p:sp>
      <p:sp>
        <p:nvSpPr>
          <p:cNvPr id="397" name="Shape 397"/>
          <p:cNvSpPr/>
          <p:nvPr/>
        </p:nvSpPr>
        <p:spPr>
          <a:xfrm>
            <a:off x="2672056" y="5781675"/>
            <a:ext cx="6152551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defRPr>
            </a:lvl1pPr>
          </a:lstStyle>
          <a:p>
            <a:pPr lvl="0"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https://en.wikipedia.org/wiki/Error_detection_and_correction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20</a:t>
            </a:r>
          </a:p>
        </p:txBody>
      </p:sp>
      <p:sp>
        <p:nvSpPr>
          <p:cNvPr id="400" name="Shape 400"/>
          <p:cNvSpPr>
            <a:spLocks noGrp="1"/>
          </p:cNvSpPr>
          <p:nvPr>
            <p:ph type="title" idx="4294967295"/>
          </p:nvPr>
        </p:nvSpPr>
        <p:spPr>
          <a:xfrm>
            <a:off x="685800" y="2133600"/>
            <a:ext cx="8229600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006633"/>
                </a:solidFill>
              </a:rPr>
              <a:t>Thanks!</a:t>
            </a:r>
            <a:br>
              <a:rPr sz="4600">
                <a:solidFill>
                  <a:srgbClr val="006633"/>
                </a:solidFill>
              </a:rPr>
            </a:br>
            <a:r>
              <a:rPr sz="4600">
                <a:solidFill>
                  <a:srgbClr val="006633"/>
                </a:solidFill>
              </a:rPr>
              <a:t>and</a:t>
            </a:r>
            <a:br>
              <a:rPr sz="4600">
                <a:solidFill>
                  <a:srgbClr val="006633"/>
                </a:solidFill>
              </a:rPr>
            </a:br>
            <a:r>
              <a:rPr sz="4600">
                <a:solidFill>
                  <a:srgbClr val="006633"/>
                </a:solidFill>
              </a:rPr>
              <a:t>Questions?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2</a:t>
            </a:r>
          </a:p>
        </p:txBody>
      </p:sp>
      <p:sp>
        <p:nvSpPr>
          <p:cNvPr id="23" name="Shape 23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Description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429258" lvl="0" indent="-429258">
              <a:lnSpc>
                <a:spcPct val="90000"/>
              </a:lnSpc>
              <a:spcBef>
                <a:spcPts val="600"/>
              </a:spcBef>
              <a:buChar char="■"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goal is to implement a Positive Acknowledgement with Retransmission (PAR) protocol on top of an emulated physical layer.</a:t>
            </a:r>
          </a:p>
          <a:p>
            <a:pPr marL="814563" lvl="1" indent="-470075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receiver acknowledges only the correctly received segments </a:t>
            </a:r>
          </a:p>
          <a:p>
            <a:pPr marL="814563" lvl="1" indent="-470075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The sender uses timeout to detect and send the lost segment.</a:t>
            </a:r>
          </a:p>
          <a:p>
            <a:pPr marL="814563" lvl="1" indent="-470075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Physical layer is emulated by a TCP connection plus an error module.</a:t>
            </a:r>
          </a:p>
          <a:p>
            <a:pPr marL="814563" lvl="1" indent="-470075">
              <a:lnSpc>
                <a:spcPct val="90000"/>
              </a:lnSpc>
              <a:spcBef>
                <a:spcPts val="600"/>
              </a:spcBef>
              <a:buClr>
                <a:srgbClr val="3B812F"/>
              </a:buClr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Your programs should compile and work on </a:t>
            </a:r>
          </a:p>
          <a:p>
            <a:pPr marL="0" lvl="1" indent="344486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00">
                <a:latin typeface="Verdana"/>
                <a:ea typeface="Verdana"/>
                <a:cs typeface="Verdana"/>
                <a:sym typeface="Verdana"/>
              </a:rPr>
              <a:t>	“</a:t>
            </a:r>
            <a:r>
              <a:rPr sz="2600">
                <a:hlinkClick r:id="rId2"/>
              </a:rPr>
              <a:t>ccc.wpi.edu</a:t>
            </a:r>
            <a:r>
              <a:rPr sz="2600">
                <a:latin typeface="Verdana"/>
                <a:ea typeface="Verdana"/>
                <a:cs typeface="Verdana"/>
                <a:sym typeface="Verdana"/>
              </a:rPr>
              <a:t>”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3</a:t>
            </a:r>
          </a:p>
        </p:txBody>
      </p:sp>
      <p:sp>
        <p:nvSpPr>
          <p:cNvPr id="27" name="Shape 27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Framework</a:t>
            </a:r>
          </a:p>
        </p:txBody>
      </p:sp>
      <p:grpSp>
        <p:nvGrpSpPr>
          <p:cNvPr id="30" name="Group 30"/>
          <p:cNvGrpSpPr/>
          <p:nvPr/>
        </p:nvGrpSpPr>
        <p:grpSpPr>
          <a:xfrm>
            <a:off x="1295400" y="1905000"/>
            <a:ext cx="2514602" cy="609600"/>
            <a:chOff x="0" y="0"/>
            <a:chExt cx="2514600" cy="6096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2514602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202022" y="152400"/>
              <a:ext cx="211055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Network Layer</a:t>
              </a:r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1295400" y="3124200"/>
            <a:ext cx="2514602" cy="609600"/>
            <a:chOff x="0" y="0"/>
            <a:chExt cx="2514600" cy="609600"/>
          </a:xfrm>
        </p:grpSpPr>
        <p:sp>
          <p:nvSpPr>
            <p:cNvPr id="31" name="Shape 31"/>
            <p:cNvSpPr/>
            <p:nvPr/>
          </p:nvSpPr>
          <p:spPr>
            <a:xfrm>
              <a:off x="0" y="0"/>
              <a:ext cx="2514602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135297" y="152400"/>
              <a:ext cx="224400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Data Link Layer</a:t>
              </a:r>
            </a:p>
          </p:txBody>
        </p:sp>
      </p:grpSp>
      <p:grpSp>
        <p:nvGrpSpPr>
          <p:cNvPr id="36" name="Group 36"/>
          <p:cNvGrpSpPr/>
          <p:nvPr/>
        </p:nvGrpSpPr>
        <p:grpSpPr>
          <a:xfrm>
            <a:off x="1295400" y="4343400"/>
            <a:ext cx="2514602" cy="609600"/>
            <a:chOff x="0" y="0"/>
            <a:chExt cx="2514600" cy="609600"/>
          </a:xfrm>
        </p:grpSpPr>
        <p:sp>
          <p:nvSpPr>
            <p:cNvPr id="34" name="Shape 34"/>
            <p:cNvSpPr/>
            <p:nvPr/>
          </p:nvSpPr>
          <p:spPr>
            <a:xfrm>
              <a:off x="0" y="0"/>
              <a:ext cx="2514602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23726" y="152400"/>
              <a:ext cx="2067149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Physical Layer</a:t>
              </a:r>
            </a:p>
          </p:txBody>
        </p:sp>
      </p:grpSp>
      <p:grpSp>
        <p:nvGrpSpPr>
          <p:cNvPr id="39" name="Group 39"/>
          <p:cNvGrpSpPr/>
          <p:nvPr/>
        </p:nvGrpSpPr>
        <p:grpSpPr>
          <a:xfrm>
            <a:off x="5181600" y="1906586"/>
            <a:ext cx="2514602" cy="609602"/>
            <a:chOff x="0" y="0"/>
            <a:chExt cx="2514600" cy="609601"/>
          </a:xfrm>
        </p:grpSpPr>
        <p:sp>
          <p:nvSpPr>
            <p:cNvPr id="37" name="Shape 37"/>
            <p:cNvSpPr/>
            <p:nvPr/>
          </p:nvSpPr>
          <p:spPr>
            <a:xfrm>
              <a:off x="0" y="-1"/>
              <a:ext cx="2514602" cy="609603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02022" y="152400"/>
              <a:ext cx="211055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Network Layer</a:t>
              </a:r>
            </a:p>
          </p:txBody>
        </p:sp>
      </p:grpSp>
      <p:grpSp>
        <p:nvGrpSpPr>
          <p:cNvPr id="42" name="Group 42"/>
          <p:cNvGrpSpPr/>
          <p:nvPr/>
        </p:nvGrpSpPr>
        <p:grpSpPr>
          <a:xfrm>
            <a:off x="5181600" y="3125786"/>
            <a:ext cx="2514602" cy="609602"/>
            <a:chOff x="0" y="0"/>
            <a:chExt cx="2514600" cy="609601"/>
          </a:xfrm>
        </p:grpSpPr>
        <p:sp>
          <p:nvSpPr>
            <p:cNvPr id="40" name="Shape 40"/>
            <p:cNvSpPr/>
            <p:nvPr/>
          </p:nvSpPr>
          <p:spPr>
            <a:xfrm>
              <a:off x="0" y="-1"/>
              <a:ext cx="2514602" cy="609603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135297" y="152400"/>
              <a:ext cx="224400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Data Link Layer</a:t>
              </a:r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5181600" y="4343400"/>
            <a:ext cx="2514602" cy="609600"/>
            <a:chOff x="0" y="0"/>
            <a:chExt cx="2514600" cy="609600"/>
          </a:xfrm>
        </p:grpSpPr>
        <p:sp>
          <p:nvSpPr>
            <p:cNvPr id="43" name="Shape 43"/>
            <p:cNvSpPr/>
            <p:nvPr/>
          </p:nvSpPr>
          <p:spPr>
            <a:xfrm>
              <a:off x="0" y="0"/>
              <a:ext cx="2514602" cy="609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223726" y="152400"/>
              <a:ext cx="2067149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20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 b="0"/>
              </a:pPr>
              <a:r>
                <a:rPr sz="2000" b="1"/>
                <a:t>Physical Layer</a:t>
              </a:r>
            </a:p>
          </p:txBody>
        </p:sp>
      </p:grpSp>
      <p:sp>
        <p:nvSpPr>
          <p:cNvPr id="46" name="Shape 46"/>
          <p:cNvSpPr/>
          <p:nvPr/>
        </p:nvSpPr>
        <p:spPr>
          <a:xfrm>
            <a:off x="1752600" y="1219200"/>
            <a:ext cx="16764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Client</a:t>
            </a:r>
          </a:p>
        </p:txBody>
      </p:sp>
      <p:sp>
        <p:nvSpPr>
          <p:cNvPr id="47" name="Shape 47"/>
          <p:cNvSpPr/>
          <p:nvPr/>
        </p:nvSpPr>
        <p:spPr>
          <a:xfrm>
            <a:off x="5562600" y="1219200"/>
            <a:ext cx="17526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3B812F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</a:rPr>
              <a:t>Server</a:t>
            </a:r>
          </a:p>
        </p:txBody>
      </p:sp>
      <p:sp>
        <p:nvSpPr>
          <p:cNvPr id="48" name="Shape 48"/>
          <p:cNvSpPr/>
          <p:nvPr/>
        </p:nvSpPr>
        <p:spPr>
          <a:xfrm flipH="1">
            <a:off x="2551113" y="2519361"/>
            <a:ext cx="3176" cy="200027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9" name="Shape 49"/>
          <p:cNvSpPr/>
          <p:nvPr/>
        </p:nvSpPr>
        <p:spPr>
          <a:xfrm flipH="1">
            <a:off x="2552699" y="3738561"/>
            <a:ext cx="1588" cy="200027"/>
          </a:xfrm>
          <a:prstGeom prst="line">
            <a:avLst/>
          </a:prstGeom>
          <a:ln>
            <a:solidFill/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2552700" y="4956809"/>
            <a:ext cx="3886200" cy="452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>
            <a:solidFill/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6437312" y="3740149"/>
            <a:ext cx="1" cy="199497"/>
          </a:xfrm>
          <a:prstGeom prst="line">
            <a:avLst/>
          </a:prstGeom>
          <a:ln>
            <a:solidFill/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2" name="Shape 52"/>
          <p:cNvSpPr/>
          <p:nvPr/>
        </p:nvSpPr>
        <p:spPr>
          <a:xfrm flipV="1">
            <a:off x="6437312" y="2921000"/>
            <a:ext cx="1" cy="200025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447800" y="5562600"/>
            <a:ext cx="6115269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Do NOT attempt to put everything in one big main()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4</a:t>
            </a:r>
          </a:p>
        </p:txBody>
      </p:sp>
      <p:sp>
        <p:nvSpPr>
          <p:cNvPr id="56" name="Shape 56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Network Layer</a:t>
            </a:r>
          </a:p>
        </p:txBody>
      </p:sp>
      <p:sp>
        <p:nvSpPr>
          <p:cNvPr id="57" name="Shape 57"/>
          <p:cNvSpPr/>
          <p:nvPr/>
        </p:nvSpPr>
        <p:spPr>
          <a:xfrm>
            <a:off x="1676400" y="1752600"/>
            <a:ext cx="18288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Client</a:t>
            </a:r>
          </a:p>
        </p:txBody>
      </p:sp>
      <p:sp>
        <p:nvSpPr>
          <p:cNvPr id="58" name="Shape 58"/>
          <p:cNvSpPr/>
          <p:nvPr/>
        </p:nvSpPr>
        <p:spPr>
          <a:xfrm>
            <a:off x="5791200" y="1752600"/>
            <a:ext cx="15240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Server</a:t>
            </a:r>
          </a:p>
        </p:txBody>
      </p:sp>
      <p:sp>
        <p:nvSpPr>
          <p:cNvPr id="59" name="Shape 59"/>
          <p:cNvSpPr/>
          <p:nvPr/>
        </p:nvSpPr>
        <p:spPr>
          <a:xfrm>
            <a:off x="4953000" y="2362200"/>
            <a:ext cx="3124200" cy="396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2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/>
            </a:pPr>
            <a:r>
              <a:rPr sz="2000" b="1"/>
              <a:t>Photonew[i].jpg</a:t>
            </a:r>
          </a:p>
        </p:txBody>
      </p:sp>
      <p:grpSp>
        <p:nvGrpSpPr>
          <p:cNvPr id="62" name="Group 62"/>
          <p:cNvGrpSpPr/>
          <p:nvPr/>
        </p:nvGrpSpPr>
        <p:grpSpPr>
          <a:xfrm>
            <a:off x="1143000" y="3810000"/>
            <a:ext cx="2819400" cy="990600"/>
            <a:chOff x="0" y="0"/>
            <a:chExt cx="2819400" cy="990600"/>
          </a:xfrm>
        </p:grpSpPr>
        <p:sp>
          <p:nvSpPr>
            <p:cNvPr id="60" name="Shape 60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459314" y="355599"/>
              <a:ext cx="1900772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Network Layer</a:t>
              </a:r>
            </a:p>
          </p:txBody>
        </p:sp>
      </p:grpSp>
      <p:sp>
        <p:nvSpPr>
          <p:cNvPr id="63" name="Shape 63"/>
          <p:cNvSpPr/>
          <p:nvPr/>
        </p:nvSpPr>
        <p:spPr>
          <a:xfrm>
            <a:off x="16764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read (block)</a:t>
            </a:r>
          </a:p>
        </p:txBody>
      </p:sp>
      <p:grpSp>
        <p:nvGrpSpPr>
          <p:cNvPr id="66" name="Group 66"/>
          <p:cNvGrpSpPr/>
          <p:nvPr/>
        </p:nvGrpSpPr>
        <p:grpSpPr>
          <a:xfrm>
            <a:off x="5105400" y="3810000"/>
            <a:ext cx="2819400" cy="990600"/>
            <a:chOff x="0" y="0"/>
            <a:chExt cx="2819400" cy="990600"/>
          </a:xfrm>
        </p:grpSpPr>
        <p:sp>
          <p:nvSpPr>
            <p:cNvPr id="64" name="Shape 64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459314" y="355599"/>
              <a:ext cx="1900772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Network Layer</a:t>
              </a:r>
            </a:p>
          </p:txBody>
        </p:sp>
      </p:grpSp>
      <p:sp>
        <p:nvSpPr>
          <p:cNvPr id="67" name="Shape 67"/>
          <p:cNvSpPr/>
          <p:nvPr/>
        </p:nvSpPr>
        <p:spPr>
          <a:xfrm>
            <a:off x="56388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nwl_recv(pkt)</a:t>
            </a:r>
          </a:p>
        </p:txBody>
      </p:sp>
      <p:sp>
        <p:nvSpPr>
          <p:cNvPr id="68" name="Shape 68"/>
          <p:cNvSpPr/>
          <p:nvPr/>
        </p:nvSpPr>
        <p:spPr>
          <a:xfrm>
            <a:off x="1066800" y="2362200"/>
            <a:ext cx="3048000" cy="396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200"/>
              </a:spcBef>
              <a:defRPr sz="2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/>
            </a:pPr>
            <a:r>
              <a:rPr sz="2000" b="1"/>
              <a:t>Photo[i].jpg</a:t>
            </a:r>
          </a:p>
        </p:txBody>
      </p:sp>
      <p:sp>
        <p:nvSpPr>
          <p:cNvPr id="69" name="Shape 69"/>
          <p:cNvSpPr/>
          <p:nvPr/>
        </p:nvSpPr>
        <p:spPr>
          <a:xfrm flipV="1">
            <a:off x="6513512" y="3456252"/>
            <a:ext cx="1" cy="348987"/>
          </a:xfrm>
          <a:prstGeom prst="line">
            <a:avLst/>
          </a:prstGeom>
          <a:ln>
            <a:solidFill/>
            <a:prstDash val="sysDot"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70" name="Shape 70"/>
          <p:cNvSpPr/>
          <p:nvPr/>
        </p:nvSpPr>
        <p:spPr>
          <a:xfrm flipV="1">
            <a:off x="6858000" y="50292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cxnSp>
        <p:nvCxnSpPr>
          <p:cNvPr id="71" name="Connector 71"/>
          <p:cNvCxnSpPr>
            <a:stCxn id="68" idx="0"/>
            <a:endCxn id="63" idx="0"/>
          </p:cNvCxnSpPr>
          <p:nvPr/>
        </p:nvCxnSpPr>
        <p:spPr>
          <a:xfrm>
            <a:off x="2590800" y="2560318"/>
            <a:ext cx="0" cy="1173482"/>
          </a:xfrm>
          <a:prstGeom prst="straightConnector1">
            <a:avLst/>
          </a:prstGeom>
          <a:ln>
            <a:solidFill/>
            <a:prstDash val="sysDot"/>
            <a:miter/>
            <a:tailEnd type="triangle"/>
          </a:ln>
        </p:spPr>
      </p:cxnSp>
      <p:sp>
        <p:nvSpPr>
          <p:cNvPr id="72" name="Shape 72"/>
          <p:cNvSpPr/>
          <p:nvPr/>
        </p:nvSpPr>
        <p:spPr>
          <a:xfrm>
            <a:off x="2667000" y="5029200"/>
            <a:ext cx="762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pkt</a:t>
            </a:r>
          </a:p>
        </p:txBody>
      </p:sp>
      <p:sp>
        <p:nvSpPr>
          <p:cNvPr id="73" name="Shape 73"/>
          <p:cNvSpPr/>
          <p:nvPr/>
        </p:nvSpPr>
        <p:spPr>
          <a:xfrm>
            <a:off x="2590800" y="4800600"/>
            <a:ext cx="0" cy="7620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5638800" y="3581400"/>
            <a:ext cx="17526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write (block)</a:t>
            </a:r>
          </a:p>
        </p:txBody>
      </p:sp>
      <p:sp>
        <p:nvSpPr>
          <p:cNvPr id="75" name="Shape 75"/>
          <p:cNvSpPr/>
          <p:nvPr/>
        </p:nvSpPr>
        <p:spPr>
          <a:xfrm>
            <a:off x="7010400" y="5105400"/>
            <a:ext cx="762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pkt</a:t>
            </a:r>
          </a:p>
        </p:txBody>
      </p:sp>
      <p:sp>
        <p:nvSpPr>
          <p:cNvPr id="76" name="Shape 76"/>
          <p:cNvSpPr/>
          <p:nvPr/>
        </p:nvSpPr>
        <p:spPr>
          <a:xfrm>
            <a:off x="6248400" y="50292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457200" y="4953000"/>
            <a:ext cx="1828800" cy="65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 </a:t>
            </a:r>
          </a:p>
        </p:txBody>
      </p:sp>
      <p:sp>
        <p:nvSpPr>
          <p:cNvPr id="78" name="Shape 78"/>
          <p:cNvSpPr/>
          <p:nvPr/>
        </p:nvSpPr>
        <p:spPr>
          <a:xfrm>
            <a:off x="1600200" y="46482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nwl_recv(ack)</a:t>
            </a:r>
          </a:p>
        </p:txBody>
      </p:sp>
      <p:sp>
        <p:nvSpPr>
          <p:cNvPr id="79" name="Shape 79"/>
          <p:cNvSpPr/>
          <p:nvPr/>
        </p:nvSpPr>
        <p:spPr>
          <a:xfrm flipV="1">
            <a:off x="2057400" y="49530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4508500" y="5008879"/>
            <a:ext cx="1828800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</a:t>
            </a:r>
          </a:p>
        </p:txBody>
      </p:sp>
      <p:sp>
        <p:nvSpPr>
          <p:cNvPr id="81" name="Shape 81"/>
          <p:cNvSpPr/>
          <p:nvPr/>
        </p:nvSpPr>
        <p:spPr>
          <a:xfrm>
            <a:off x="2819400" y="5791200"/>
            <a:ext cx="2497518" cy="38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solidFill>
                  <a:srgbClr val="FF3300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3300"/>
                </a:solidFill>
              </a:rPr>
              <a:t>Packet payload: 256 bytes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5</a:t>
            </a:r>
          </a:p>
        </p:txBody>
      </p:sp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Data Link Layer</a:t>
            </a:r>
          </a:p>
        </p:txBody>
      </p:sp>
      <p:sp>
        <p:nvSpPr>
          <p:cNvPr id="85" name="Shape 85"/>
          <p:cNvSpPr/>
          <p:nvPr/>
        </p:nvSpPr>
        <p:spPr>
          <a:xfrm>
            <a:off x="6553200" y="5105400"/>
            <a:ext cx="2590800" cy="802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defTabSz="457200">
              <a:spcBef>
                <a:spcPts val="1200"/>
              </a:spcBef>
              <a:defRPr sz="1800"/>
            </a:pPr>
            <a:r>
              <a:rPr sz="2000">
                <a:latin typeface="Verdana"/>
                <a:ea typeface="Verdana"/>
                <a:cs typeface="Verdana"/>
                <a:sym typeface="Verdana"/>
              </a:rPr>
              <a:t>ack/frm</a:t>
            </a:r>
            <a:r>
              <a:rPr>
                <a:latin typeface="Verdana"/>
                <a:ea typeface="Verdana"/>
                <a:cs typeface="Verdana"/>
                <a:sym typeface="Verdana"/>
              </a:rPr>
              <a:t>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lvl="0" defTabSz="457200">
              <a:spcBef>
                <a:spcPts val="1000"/>
              </a:spcBef>
              <a:defRPr sz="1800"/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(Network Layer ack)</a:t>
            </a:r>
          </a:p>
        </p:txBody>
      </p:sp>
      <p:sp>
        <p:nvSpPr>
          <p:cNvPr id="86" name="Shape 86"/>
          <p:cNvSpPr/>
          <p:nvPr/>
        </p:nvSpPr>
        <p:spPr>
          <a:xfrm>
            <a:off x="1676400" y="1752600"/>
            <a:ext cx="18288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Client</a:t>
            </a:r>
          </a:p>
        </p:txBody>
      </p:sp>
      <p:sp>
        <p:nvSpPr>
          <p:cNvPr id="87" name="Shape 87"/>
          <p:cNvSpPr/>
          <p:nvPr/>
        </p:nvSpPr>
        <p:spPr>
          <a:xfrm>
            <a:off x="5791200" y="1752600"/>
            <a:ext cx="15240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Server</a:t>
            </a:r>
          </a:p>
        </p:txBody>
      </p:sp>
      <p:sp>
        <p:nvSpPr>
          <p:cNvPr id="88" name="Shape 88"/>
          <p:cNvSpPr/>
          <p:nvPr/>
        </p:nvSpPr>
        <p:spPr>
          <a:xfrm>
            <a:off x="4953000" y="2362200"/>
            <a:ext cx="31242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Network Layer</a:t>
            </a:r>
          </a:p>
        </p:txBody>
      </p:sp>
      <p:grpSp>
        <p:nvGrpSpPr>
          <p:cNvPr id="91" name="Group 91"/>
          <p:cNvGrpSpPr/>
          <p:nvPr/>
        </p:nvGrpSpPr>
        <p:grpSpPr>
          <a:xfrm>
            <a:off x="1143000" y="3810000"/>
            <a:ext cx="2819400" cy="990600"/>
            <a:chOff x="0" y="0"/>
            <a:chExt cx="2819400" cy="990600"/>
          </a:xfrm>
        </p:grpSpPr>
        <p:sp>
          <p:nvSpPr>
            <p:cNvPr id="89" name="Shape 89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399262" y="355599"/>
              <a:ext cx="2020876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Data Link Layer</a:t>
              </a:r>
            </a:p>
          </p:txBody>
        </p:sp>
      </p:grpSp>
      <p:sp>
        <p:nvSpPr>
          <p:cNvPr id="92" name="Shape 92"/>
          <p:cNvSpPr/>
          <p:nvPr/>
        </p:nvSpPr>
        <p:spPr>
          <a:xfrm>
            <a:off x="16764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dll_send(pkt)</a:t>
            </a:r>
          </a:p>
        </p:txBody>
      </p:sp>
      <p:grpSp>
        <p:nvGrpSpPr>
          <p:cNvPr id="95" name="Group 95"/>
          <p:cNvGrpSpPr/>
          <p:nvPr/>
        </p:nvGrpSpPr>
        <p:grpSpPr>
          <a:xfrm>
            <a:off x="5105400" y="3810000"/>
            <a:ext cx="2819400" cy="990600"/>
            <a:chOff x="0" y="0"/>
            <a:chExt cx="2819400" cy="990600"/>
          </a:xfrm>
        </p:grpSpPr>
        <p:sp>
          <p:nvSpPr>
            <p:cNvPr id="93" name="Shape 93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399262" y="355599"/>
              <a:ext cx="2020876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Data Link Layer</a:t>
              </a:r>
            </a:p>
          </p:txBody>
        </p:sp>
      </p:grpSp>
      <p:sp>
        <p:nvSpPr>
          <p:cNvPr id="96" name="Shape 96"/>
          <p:cNvSpPr/>
          <p:nvPr/>
        </p:nvSpPr>
        <p:spPr>
          <a:xfrm>
            <a:off x="56388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dll_recv(frm)</a:t>
            </a:r>
          </a:p>
        </p:txBody>
      </p:sp>
      <p:sp>
        <p:nvSpPr>
          <p:cNvPr id="97" name="Shape 97"/>
          <p:cNvSpPr/>
          <p:nvPr/>
        </p:nvSpPr>
        <p:spPr>
          <a:xfrm>
            <a:off x="1066800" y="2362200"/>
            <a:ext cx="3048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Network Layer</a:t>
            </a:r>
          </a:p>
        </p:txBody>
      </p:sp>
      <p:sp>
        <p:nvSpPr>
          <p:cNvPr id="98" name="Shape 98"/>
          <p:cNvSpPr/>
          <p:nvPr/>
        </p:nvSpPr>
        <p:spPr>
          <a:xfrm flipV="1">
            <a:off x="6513512" y="3447785"/>
            <a:ext cx="1" cy="357454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V="1">
            <a:off x="6019800" y="5105400"/>
            <a:ext cx="0" cy="5334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6400800" y="5105400"/>
            <a:ext cx="0" cy="5334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cxnSp>
        <p:nvCxnSpPr>
          <p:cNvPr id="101" name="Connector 101"/>
          <p:cNvCxnSpPr>
            <a:stCxn id="97" idx="0"/>
            <a:endCxn id="92" idx="0"/>
          </p:cNvCxnSpPr>
          <p:nvPr/>
        </p:nvCxnSpPr>
        <p:spPr>
          <a:xfrm>
            <a:off x="2590800" y="2547618"/>
            <a:ext cx="0" cy="1186182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sp>
        <p:nvSpPr>
          <p:cNvPr id="102" name="Shape 102"/>
          <p:cNvSpPr/>
          <p:nvPr/>
        </p:nvSpPr>
        <p:spPr>
          <a:xfrm>
            <a:off x="2895600" y="5029200"/>
            <a:ext cx="762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frm</a:t>
            </a:r>
          </a:p>
        </p:txBody>
      </p:sp>
      <p:sp>
        <p:nvSpPr>
          <p:cNvPr id="103" name="Shape 103"/>
          <p:cNvSpPr/>
          <p:nvPr/>
        </p:nvSpPr>
        <p:spPr>
          <a:xfrm flipV="1">
            <a:off x="2438400" y="49530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819400" y="4953000"/>
            <a:ext cx="0" cy="6096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6553200" y="3048000"/>
            <a:ext cx="762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pkt</a:t>
            </a:r>
          </a:p>
        </p:txBody>
      </p:sp>
      <p:sp>
        <p:nvSpPr>
          <p:cNvPr id="106" name="Shape 106"/>
          <p:cNvSpPr/>
          <p:nvPr/>
        </p:nvSpPr>
        <p:spPr>
          <a:xfrm>
            <a:off x="5638800" y="36576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dll_send(pkt)</a:t>
            </a:r>
          </a:p>
        </p:txBody>
      </p:sp>
      <p:sp>
        <p:nvSpPr>
          <p:cNvPr id="107" name="Shape 107"/>
          <p:cNvSpPr/>
          <p:nvPr/>
        </p:nvSpPr>
        <p:spPr>
          <a:xfrm>
            <a:off x="6248400" y="2819400"/>
            <a:ext cx="0" cy="7620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4648200" y="2759075"/>
            <a:ext cx="1600200" cy="65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</a:t>
            </a:r>
          </a:p>
        </p:txBody>
      </p:sp>
      <p:sp>
        <p:nvSpPr>
          <p:cNvPr id="109" name="Shape 109"/>
          <p:cNvSpPr/>
          <p:nvPr/>
        </p:nvSpPr>
        <p:spPr>
          <a:xfrm>
            <a:off x="533400" y="2743200"/>
            <a:ext cx="1752600" cy="65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Network layer ACK</a:t>
            </a:r>
          </a:p>
        </p:txBody>
      </p:sp>
      <p:sp>
        <p:nvSpPr>
          <p:cNvPr id="110" name="Shape 110"/>
          <p:cNvSpPr/>
          <p:nvPr/>
        </p:nvSpPr>
        <p:spPr>
          <a:xfrm flipV="1">
            <a:off x="2208211" y="2819398"/>
            <a:ext cx="1590" cy="762004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16764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dll_recv(frm)</a:t>
            </a:r>
          </a:p>
        </p:txBody>
      </p:sp>
      <p:sp>
        <p:nvSpPr>
          <p:cNvPr id="112" name="Shape 112"/>
          <p:cNvSpPr/>
          <p:nvPr/>
        </p:nvSpPr>
        <p:spPr>
          <a:xfrm>
            <a:off x="5257800" y="5105400"/>
            <a:ext cx="762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frm</a:t>
            </a:r>
          </a:p>
        </p:txBody>
      </p:sp>
      <p:sp>
        <p:nvSpPr>
          <p:cNvPr id="113" name="Shape 113"/>
          <p:cNvSpPr/>
          <p:nvPr/>
        </p:nvSpPr>
        <p:spPr>
          <a:xfrm>
            <a:off x="152400" y="4953000"/>
            <a:ext cx="2362200" cy="67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defTabSz="457200">
              <a:defRPr sz="1800"/>
            </a:pPr>
            <a:r>
              <a:rPr>
                <a:latin typeface="Times"/>
                <a:ea typeface="Times"/>
                <a:cs typeface="Times"/>
                <a:sym typeface="Times"/>
              </a:rPr>
              <a:t>          ack/frm </a:t>
            </a:r>
          </a:p>
          <a:p>
            <a:pPr lvl="0" defTabSz="457200">
              <a:defRPr sz="1800"/>
            </a:pPr>
            <a:r>
              <a:rPr>
                <a:latin typeface="Times"/>
                <a:ea typeface="Times"/>
                <a:cs typeface="Times"/>
                <a:sym typeface="Times"/>
              </a:rPr>
              <a:t>(Network Layer ack)</a:t>
            </a:r>
          </a:p>
        </p:txBody>
      </p:sp>
      <p:sp>
        <p:nvSpPr>
          <p:cNvPr id="114" name="Shape 114"/>
          <p:cNvSpPr/>
          <p:nvPr/>
        </p:nvSpPr>
        <p:spPr>
          <a:xfrm>
            <a:off x="838200" y="5813425"/>
            <a:ext cx="3374207" cy="593725"/>
          </a:xfrm>
          <a:prstGeom prst="rect">
            <a:avLst/>
          </a:prstGeom>
          <a:solidFill>
            <a:srgbClr val="FFFF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457200">
              <a:defRPr sz="1800"/>
            </a:pPr>
            <a:r>
              <a:rPr>
                <a:solidFill>
                  <a:srgbClr val="FF3300"/>
                </a:solidFill>
                <a:latin typeface="Times"/>
                <a:ea typeface="Times"/>
                <a:cs typeface="Times"/>
                <a:sym typeface="Times"/>
              </a:rPr>
              <a:t>Client link layer does not need to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lvl="0" defTabSz="457200">
              <a:defRPr sz="1800"/>
            </a:pPr>
            <a:r>
              <a:rPr>
                <a:solidFill>
                  <a:srgbClr val="FF3300"/>
                </a:solidFill>
                <a:latin typeface="Times"/>
                <a:ea typeface="Times"/>
                <a:cs typeface="Times"/>
                <a:sym typeface="Times"/>
              </a:rPr>
              <a:t>ACK </a:t>
            </a:r>
            <a:r>
              <a:rPr b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>
                <a:solidFill>
                  <a:srgbClr val="FF3300"/>
                </a:solidFill>
                <a:latin typeface="Times"/>
                <a:ea typeface="Times"/>
                <a:cs typeface="Times"/>
                <a:sym typeface="Times"/>
              </a:rPr>
              <a:t>Network Layer ACK</a:t>
            </a:r>
            <a:r>
              <a:rPr b="1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>
                <a:solidFill>
                  <a:srgbClr val="FF3300"/>
                </a:solidFill>
                <a:latin typeface="Times"/>
                <a:ea typeface="Times"/>
                <a:cs typeface="Times"/>
                <a:sym typeface="Times"/>
              </a:rPr>
              <a:t> frame!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6</a:t>
            </a:r>
          </a:p>
        </p:txBody>
      </p:sp>
      <p:sp>
        <p:nvSpPr>
          <p:cNvPr id="117" name="Shape 117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Physical Layer</a:t>
            </a:r>
          </a:p>
        </p:txBody>
      </p:sp>
      <p:sp>
        <p:nvSpPr>
          <p:cNvPr id="118" name="Shape 118"/>
          <p:cNvSpPr/>
          <p:nvPr/>
        </p:nvSpPr>
        <p:spPr>
          <a:xfrm>
            <a:off x="3505200" y="5334000"/>
            <a:ext cx="4191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000"/>
              </a:spcBef>
              <a:defRPr sz="1800" b="1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000099"/>
                </a:solidFill>
              </a:rPr>
              <a:t>TCP Connection</a:t>
            </a:r>
          </a:p>
        </p:txBody>
      </p:sp>
      <p:sp>
        <p:nvSpPr>
          <p:cNvPr id="119" name="Shape 119"/>
          <p:cNvSpPr/>
          <p:nvPr/>
        </p:nvSpPr>
        <p:spPr>
          <a:xfrm>
            <a:off x="1676400" y="1752600"/>
            <a:ext cx="18288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Client</a:t>
            </a:r>
          </a:p>
        </p:txBody>
      </p:sp>
      <p:sp>
        <p:nvSpPr>
          <p:cNvPr id="120" name="Shape 120"/>
          <p:cNvSpPr/>
          <p:nvPr/>
        </p:nvSpPr>
        <p:spPr>
          <a:xfrm>
            <a:off x="5791200" y="1752600"/>
            <a:ext cx="1524000" cy="52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600"/>
              </a:spcBef>
              <a:defRPr sz="2800">
                <a:solidFill>
                  <a:srgbClr val="3B812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B812F"/>
                </a:solidFill>
              </a:rPr>
              <a:t>Server</a:t>
            </a:r>
          </a:p>
        </p:txBody>
      </p:sp>
      <p:sp>
        <p:nvSpPr>
          <p:cNvPr id="121" name="Shape 121"/>
          <p:cNvSpPr/>
          <p:nvPr/>
        </p:nvSpPr>
        <p:spPr>
          <a:xfrm>
            <a:off x="4800600" y="2362200"/>
            <a:ext cx="31242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      Datalink Layer</a:t>
            </a:r>
          </a:p>
        </p:txBody>
      </p:sp>
      <p:sp>
        <p:nvSpPr>
          <p:cNvPr id="122" name="Shape 122"/>
          <p:cNvSpPr/>
          <p:nvPr/>
        </p:nvSpPr>
        <p:spPr>
          <a:xfrm>
            <a:off x="3962400" y="4175125"/>
            <a:ext cx="2590800" cy="930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988" y="0"/>
                </a:lnTo>
                <a:lnTo>
                  <a:pt x="6988" y="21600"/>
                </a:lnTo>
                <a:lnTo>
                  <a:pt x="21600" y="21600"/>
                </a:lnTo>
                <a:lnTo>
                  <a:pt x="21600" y="16292"/>
                </a:lnTo>
              </a:path>
            </a:pathLst>
          </a:custGeom>
          <a:ln>
            <a:solidFill>
              <a:srgbClr val="0000FF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grpSp>
        <p:nvGrpSpPr>
          <p:cNvPr id="125" name="Group 125"/>
          <p:cNvGrpSpPr/>
          <p:nvPr/>
        </p:nvGrpSpPr>
        <p:grpSpPr>
          <a:xfrm>
            <a:off x="1143000" y="3810000"/>
            <a:ext cx="2819400" cy="990600"/>
            <a:chOff x="0" y="0"/>
            <a:chExt cx="2819400" cy="990600"/>
          </a:xfrm>
        </p:grpSpPr>
        <p:sp>
          <p:nvSpPr>
            <p:cNvPr id="123" name="Shape 123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478848" y="355599"/>
              <a:ext cx="186170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Physical Layer</a:t>
              </a:r>
            </a:p>
          </p:txBody>
        </p:sp>
      </p:grpSp>
      <p:sp>
        <p:nvSpPr>
          <p:cNvPr id="126" name="Shape 126"/>
          <p:cNvSpPr/>
          <p:nvPr/>
        </p:nvSpPr>
        <p:spPr>
          <a:xfrm>
            <a:off x="16764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phl_send()</a:t>
            </a:r>
          </a:p>
        </p:txBody>
      </p:sp>
      <p:sp>
        <p:nvSpPr>
          <p:cNvPr id="127" name="Shape 127"/>
          <p:cNvSpPr/>
          <p:nvPr/>
        </p:nvSpPr>
        <p:spPr>
          <a:xfrm>
            <a:off x="16764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phl_recv()</a:t>
            </a:r>
          </a:p>
        </p:txBody>
      </p:sp>
      <p:grpSp>
        <p:nvGrpSpPr>
          <p:cNvPr id="130" name="Group 130"/>
          <p:cNvGrpSpPr/>
          <p:nvPr/>
        </p:nvGrpSpPr>
        <p:grpSpPr>
          <a:xfrm>
            <a:off x="5105400" y="3810000"/>
            <a:ext cx="2819400" cy="990600"/>
            <a:chOff x="0" y="0"/>
            <a:chExt cx="2819400" cy="990600"/>
          </a:xfrm>
        </p:grpSpPr>
        <p:sp>
          <p:nvSpPr>
            <p:cNvPr id="128" name="Shape 128"/>
            <p:cNvSpPr/>
            <p:nvPr/>
          </p:nvSpPr>
          <p:spPr>
            <a:xfrm>
              <a:off x="0" y="0"/>
              <a:ext cx="2819400" cy="990600"/>
            </a:xfrm>
            <a:prstGeom prst="rect">
              <a:avLst/>
            </a:prstGeom>
            <a:solidFill>
              <a:srgbClr val="FFFFCC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478848" y="355599"/>
              <a:ext cx="186170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 b="1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b="0"/>
              </a:pPr>
              <a:r>
                <a:rPr b="1"/>
                <a:t>Physical Layer</a:t>
              </a:r>
            </a:p>
          </p:txBody>
        </p:sp>
      </p:grpSp>
      <p:sp>
        <p:nvSpPr>
          <p:cNvPr id="131" name="Shape 131"/>
          <p:cNvSpPr/>
          <p:nvPr/>
        </p:nvSpPr>
        <p:spPr>
          <a:xfrm>
            <a:off x="5638800" y="35814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phl_send()</a:t>
            </a:r>
          </a:p>
        </p:txBody>
      </p:sp>
      <p:sp>
        <p:nvSpPr>
          <p:cNvPr id="132" name="Shape 132"/>
          <p:cNvSpPr/>
          <p:nvPr/>
        </p:nvSpPr>
        <p:spPr>
          <a:xfrm>
            <a:off x="5638800" y="4572000"/>
            <a:ext cx="1828800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 defTabSz="457200">
              <a:spcBef>
                <a:spcPts val="12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2000"/>
              <a:t>phl_recv()</a:t>
            </a:r>
          </a:p>
        </p:txBody>
      </p:sp>
      <p:sp>
        <p:nvSpPr>
          <p:cNvPr id="133" name="Shape 133"/>
          <p:cNvSpPr/>
          <p:nvPr/>
        </p:nvSpPr>
        <p:spPr>
          <a:xfrm flipH="1">
            <a:off x="2590798" y="4343400"/>
            <a:ext cx="5562674" cy="930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8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16292"/>
                </a:lnTo>
              </a:path>
            </a:pathLst>
          </a:custGeom>
          <a:ln>
            <a:solidFill>
              <a:srgbClr val="0000FF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굴림"/>
                <a:ea typeface="굴림"/>
                <a:cs typeface="굴림"/>
                <a:sym typeface="굴림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4846320" y="2731770"/>
            <a:ext cx="1516381" cy="1573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18" y="21600"/>
                </a:moveTo>
                <a:lnTo>
                  <a:pt x="0" y="21600"/>
                </a:lnTo>
                <a:lnTo>
                  <a:pt x="0" y="8002"/>
                </a:lnTo>
                <a:lnTo>
                  <a:pt x="21600" y="8002"/>
                </a:lnTo>
                <a:lnTo>
                  <a:pt x="21600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6629400" y="2743200"/>
            <a:ext cx="0" cy="8382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38200" y="2362200"/>
            <a:ext cx="3048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spcBef>
                <a:spcPts val="1000"/>
              </a:spcBef>
              <a:defRPr sz="1800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969696"/>
                </a:solidFill>
              </a:rPr>
              <a:t>    Datalink Layer</a:t>
            </a:r>
          </a:p>
        </p:txBody>
      </p:sp>
      <p:sp>
        <p:nvSpPr>
          <p:cNvPr id="137" name="Shape 137"/>
          <p:cNvSpPr/>
          <p:nvPr/>
        </p:nvSpPr>
        <p:spPr>
          <a:xfrm>
            <a:off x="883919" y="2731770"/>
            <a:ext cx="1478281" cy="1573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11" y="21600"/>
                </a:moveTo>
                <a:lnTo>
                  <a:pt x="0" y="21600"/>
                </a:lnTo>
                <a:lnTo>
                  <a:pt x="0" y="8002"/>
                </a:lnTo>
                <a:lnTo>
                  <a:pt x="21600" y="8002"/>
                </a:lnTo>
                <a:lnTo>
                  <a:pt x="21600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2667000" y="2743200"/>
            <a:ext cx="0" cy="838200"/>
          </a:xfrm>
          <a:prstGeom prst="line">
            <a:avLst/>
          </a:prstGeom>
          <a:ln>
            <a:solidFill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5257800" y="2895600"/>
            <a:ext cx="762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frm</a:t>
            </a:r>
          </a:p>
        </p:txBody>
      </p:sp>
      <p:sp>
        <p:nvSpPr>
          <p:cNvPr id="140" name="Shape 140"/>
          <p:cNvSpPr/>
          <p:nvPr/>
        </p:nvSpPr>
        <p:spPr>
          <a:xfrm>
            <a:off x="1295400" y="2895600"/>
            <a:ext cx="762000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spcBef>
                <a:spcPts val="1000"/>
              </a:spcBef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r>
              <a:t>ack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7</a:t>
            </a:r>
          </a:p>
        </p:txBody>
      </p:sp>
      <p:sp>
        <p:nvSpPr>
          <p:cNvPr id="143" name="Shape 143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Client: dll_send(pkt, …)</a:t>
            </a:r>
          </a:p>
        </p:txBody>
      </p:sp>
      <p:sp>
        <p:nvSpPr>
          <p:cNvPr id="144" name="Shape 144"/>
          <p:cNvSpPr/>
          <p:nvPr/>
        </p:nvSpPr>
        <p:spPr>
          <a:xfrm>
            <a:off x="990600" y="1905000"/>
            <a:ext cx="3581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For each payload</a:t>
            </a:r>
          </a:p>
        </p:txBody>
      </p:sp>
      <p:sp>
        <p:nvSpPr>
          <p:cNvPr id="145" name="Shape 145"/>
          <p:cNvSpPr/>
          <p:nvPr/>
        </p:nvSpPr>
        <p:spPr>
          <a:xfrm>
            <a:off x="990600" y="3505200"/>
            <a:ext cx="27432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2.3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phl_send(frm, …)</a:t>
            </a:r>
          </a:p>
        </p:txBody>
      </p:sp>
      <p:sp>
        <p:nvSpPr>
          <p:cNvPr id="146" name="Shape 146"/>
          <p:cNvSpPr/>
          <p:nvPr/>
        </p:nvSpPr>
        <p:spPr>
          <a:xfrm>
            <a:off x="5410200" y="1371600"/>
            <a:ext cx="2667000" cy="606425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phl_send(frm, …):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lvl="0" defTabSz="457200">
              <a:lnSpc>
                <a:spcPct val="70000"/>
              </a:lnSpc>
              <a:spcBef>
                <a:spcPts val="900"/>
              </a:spcBef>
              <a:defRPr sz="1800"/>
            </a:pPr>
            <a:r>
              <a:rPr sz="1600">
                <a:solidFill>
                  <a:srgbClr val="006633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</a:p>
        </p:txBody>
      </p:sp>
      <p:sp>
        <p:nvSpPr>
          <p:cNvPr id="147" name="Shape 147"/>
          <p:cNvSpPr/>
          <p:nvPr/>
        </p:nvSpPr>
        <p:spPr>
          <a:xfrm>
            <a:off x="6629400" y="5562600"/>
            <a:ext cx="1676400" cy="433703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8" tIns="91438" rIns="91438" bIns="91438">
            <a:spAutoFit/>
          </a:bodyPr>
          <a:lstStyle>
            <a:lvl1pPr algn="ctr" defTabSz="457200">
              <a:spcBef>
                <a:spcPts val="900"/>
              </a:spcBef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client.log</a:t>
            </a:r>
          </a:p>
        </p:txBody>
      </p:sp>
      <p:grpSp>
        <p:nvGrpSpPr>
          <p:cNvPr id="150" name="Group 150"/>
          <p:cNvGrpSpPr/>
          <p:nvPr/>
        </p:nvGrpSpPr>
        <p:grpSpPr>
          <a:xfrm>
            <a:off x="1524000" y="5257800"/>
            <a:ext cx="1676400" cy="457200"/>
            <a:chOff x="0" y="0"/>
            <a:chExt cx="1676400" cy="457200"/>
          </a:xfrm>
        </p:grpSpPr>
        <p:sp>
          <p:nvSpPr>
            <p:cNvPr id="148" name="Shape 148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444847" y="107949"/>
              <a:ext cx="786706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ack ok?</a:t>
              </a:r>
            </a:p>
          </p:txBody>
        </p:sp>
      </p:grpSp>
      <p:sp>
        <p:nvSpPr>
          <p:cNvPr id="151" name="Shape 151"/>
          <p:cNvSpPr/>
          <p:nvPr/>
        </p:nvSpPr>
        <p:spPr>
          <a:xfrm>
            <a:off x="990600" y="1371600"/>
            <a:ext cx="41910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1.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Read a block and split into payloads</a:t>
            </a:r>
          </a:p>
        </p:txBody>
      </p:sp>
      <p:sp>
        <p:nvSpPr>
          <p:cNvPr id="152" name="Shape 152"/>
          <p:cNvSpPr/>
          <p:nvPr/>
        </p:nvSpPr>
        <p:spPr>
          <a:xfrm>
            <a:off x="990600" y="2438400"/>
            <a:ext cx="27432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2.1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Create Frame (frm)</a:t>
            </a:r>
          </a:p>
        </p:txBody>
      </p:sp>
      <p:sp>
        <p:nvSpPr>
          <p:cNvPr id="153" name="Shape 153"/>
          <p:cNvSpPr/>
          <p:nvPr/>
        </p:nvSpPr>
        <p:spPr>
          <a:xfrm>
            <a:off x="942975" y="4038600"/>
            <a:ext cx="2819400" cy="250825"/>
          </a:xfrm>
          <a:prstGeom prst="rect">
            <a:avLst/>
          </a:prstGeom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2.4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phl_recv(ack/frm,…)</a:t>
            </a:r>
          </a:p>
        </p:txBody>
      </p:sp>
      <p:sp>
        <p:nvSpPr>
          <p:cNvPr id="154" name="Shape 154"/>
          <p:cNvSpPr/>
          <p:nvPr/>
        </p:nvSpPr>
        <p:spPr>
          <a:xfrm>
            <a:off x="351789" y="3096260"/>
            <a:ext cx="1165862" cy="2390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1741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1143000" y="5453062"/>
            <a:ext cx="356055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no</a:t>
            </a:r>
          </a:p>
        </p:txBody>
      </p:sp>
      <p:sp>
        <p:nvSpPr>
          <p:cNvPr id="156" name="Shape 156"/>
          <p:cNvSpPr/>
          <p:nvPr/>
        </p:nvSpPr>
        <p:spPr>
          <a:xfrm>
            <a:off x="3205479" y="2029459"/>
            <a:ext cx="1624331" cy="3456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18222" y="0"/>
                </a:lnTo>
              </a:path>
            </a:pathLst>
          </a:cu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>
                <a:latin typeface="Times"/>
                <a:ea typeface="Times"/>
                <a:cs typeface="Times"/>
                <a:sym typeface="Times"/>
              </a:defRPr>
            </a:pPr>
            <a:endParaRPr/>
          </a:p>
        </p:txBody>
      </p:sp>
      <p:cxnSp>
        <p:nvCxnSpPr>
          <p:cNvPr id="157" name="Connector 157"/>
          <p:cNvCxnSpPr>
            <a:stCxn id="152" idx="0"/>
            <a:endCxn id="163" idx="0"/>
          </p:cNvCxnSpPr>
          <p:nvPr/>
        </p:nvCxnSpPr>
        <p:spPr>
          <a:xfrm>
            <a:off x="2362200" y="25638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cxnSp>
        <p:nvCxnSpPr>
          <p:cNvPr id="158" name="Connector 158"/>
          <p:cNvCxnSpPr>
            <a:stCxn id="163" idx="0"/>
            <a:endCxn id="145" idx="0"/>
          </p:cNvCxnSpPr>
          <p:nvPr/>
        </p:nvCxnSpPr>
        <p:spPr>
          <a:xfrm>
            <a:off x="2362200" y="3097212"/>
            <a:ext cx="0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cxnSp>
        <p:nvCxnSpPr>
          <p:cNvPr id="159" name="Connector 159"/>
          <p:cNvCxnSpPr>
            <a:stCxn id="145" idx="0"/>
            <a:endCxn id="153" idx="0"/>
          </p:cNvCxnSpPr>
          <p:nvPr/>
        </p:nvCxnSpPr>
        <p:spPr>
          <a:xfrm flipH="1">
            <a:off x="2352675" y="3630612"/>
            <a:ext cx="9525" cy="533401"/>
          </a:xfrm>
          <a:prstGeom prst="straightConnector1">
            <a:avLst/>
          </a:prstGeom>
          <a:ln>
            <a:solidFill/>
            <a:miter/>
            <a:tailEnd type="triangle"/>
          </a:ln>
        </p:spPr>
      </p:cxnSp>
      <p:sp>
        <p:nvSpPr>
          <p:cNvPr id="160" name="Shape 160"/>
          <p:cNvSpPr/>
          <p:nvPr/>
        </p:nvSpPr>
        <p:spPr>
          <a:xfrm>
            <a:off x="2438400" y="5605462"/>
            <a:ext cx="449519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1600"/>
              <a:t>yes</a:t>
            </a:r>
          </a:p>
        </p:txBody>
      </p:sp>
      <p:sp>
        <p:nvSpPr>
          <p:cNvPr id="161" name="Shape 161"/>
          <p:cNvSpPr/>
          <p:nvPr/>
        </p:nvSpPr>
        <p:spPr>
          <a:xfrm>
            <a:off x="5410200" y="2819400"/>
            <a:ext cx="2895600" cy="558166"/>
          </a:xfrm>
          <a:prstGeom prst="rect">
            <a:avLst/>
          </a:prstGeom>
          <a:ln>
            <a:solidFill/>
            <a:prstDash val="sysDot"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lnSpc>
                <a:spcPct val="80000"/>
              </a:lnSpc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2.2.1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Timeout Handler: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lvl="0" defTabSz="457200">
              <a:lnSpc>
                <a:spcPct val="60000"/>
              </a:lnSpc>
              <a:spcBef>
                <a:spcPts val="900"/>
              </a:spcBef>
              <a:defRPr sz="1800"/>
            </a:pPr>
            <a:r>
              <a:rPr sz="1600">
                <a:latin typeface="Verdana"/>
                <a:ea typeface="Verdana"/>
                <a:cs typeface="Verdana"/>
                <a:sym typeface="Verdana"/>
              </a:rPr>
              <a:t>          phl_send(frm, …)</a:t>
            </a:r>
          </a:p>
        </p:txBody>
      </p:sp>
      <p:sp>
        <p:nvSpPr>
          <p:cNvPr id="162" name="Shape 162"/>
          <p:cNvSpPr/>
          <p:nvPr/>
        </p:nvSpPr>
        <p:spPr>
          <a:xfrm>
            <a:off x="3352800" y="3124200"/>
            <a:ext cx="2057400" cy="0"/>
          </a:xfrm>
          <a:prstGeom prst="line">
            <a:avLst/>
          </a:prstGeom>
          <a:ln>
            <a:solidFill/>
            <a:prstDash val="sysDot"/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990600" y="2971800"/>
            <a:ext cx="2743200" cy="250825"/>
          </a:xfrm>
          <a:prstGeom prst="rect">
            <a:avLst/>
          </a:prstGeom>
          <a:solidFill>
            <a:srgbClr val="FFFF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spcBef>
                <a:spcPts val="900"/>
              </a:spcBef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2.2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 Start a Timer</a:t>
            </a:r>
          </a:p>
        </p:txBody>
      </p:sp>
      <p:cxnSp>
        <p:nvCxnSpPr>
          <p:cNvPr id="164" name="Connector 164"/>
          <p:cNvCxnSpPr>
            <a:stCxn id="161" idx="0"/>
            <a:endCxn id="153" idx="0"/>
          </p:cNvCxnSpPr>
          <p:nvPr/>
        </p:nvCxnSpPr>
        <p:spPr>
          <a:xfrm rot="5400000">
            <a:off x="4070350" y="1377950"/>
            <a:ext cx="1066800" cy="4508500"/>
          </a:xfrm>
          <a:prstGeom prst="bentConnector2">
            <a:avLst/>
          </a:prstGeom>
          <a:ln>
            <a:solidFill/>
            <a:prstDash val="sysDot"/>
            <a:round/>
            <a:tailEnd type="triangle"/>
          </a:ln>
        </p:spPr>
      </p:cxnSp>
      <p:grpSp>
        <p:nvGrpSpPr>
          <p:cNvPr id="167" name="Group 167"/>
          <p:cNvGrpSpPr/>
          <p:nvPr/>
        </p:nvGrpSpPr>
        <p:grpSpPr>
          <a:xfrm>
            <a:off x="1524000" y="4495800"/>
            <a:ext cx="1676400" cy="457200"/>
            <a:chOff x="0" y="0"/>
            <a:chExt cx="1676400" cy="457200"/>
          </a:xfrm>
        </p:grpSpPr>
        <p:sp>
          <p:nvSpPr>
            <p:cNvPr id="165" name="Shape 165"/>
            <p:cNvSpPr/>
            <p:nvPr/>
          </p:nvSpPr>
          <p:spPr>
            <a:xfrm>
              <a:off x="0" y="0"/>
              <a:ext cx="1676400" cy="457200"/>
            </a:xfrm>
            <a:prstGeom prst="diamond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378320" y="107949"/>
              <a:ext cx="919759" cy="241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6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>
                <a:defRPr sz="1800"/>
              </a:pPr>
              <a:r>
                <a:rPr sz="1600"/>
                <a:t>ack/frm?</a:t>
              </a:r>
            </a:p>
          </p:txBody>
        </p:sp>
      </p:grpSp>
      <p:sp>
        <p:nvSpPr>
          <p:cNvPr id="168" name="Shape 168"/>
          <p:cNvSpPr/>
          <p:nvPr/>
        </p:nvSpPr>
        <p:spPr>
          <a:xfrm>
            <a:off x="2362200" y="4343400"/>
            <a:ext cx="0" cy="152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2362200" y="4953000"/>
            <a:ext cx="0" cy="304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812925" y="4899025"/>
            <a:ext cx="421366" cy="38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ack</a:t>
            </a:r>
          </a:p>
        </p:txBody>
      </p:sp>
      <p:sp>
        <p:nvSpPr>
          <p:cNvPr id="171" name="Shape 171"/>
          <p:cNvSpPr/>
          <p:nvPr/>
        </p:nvSpPr>
        <p:spPr>
          <a:xfrm>
            <a:off x="838200" y="6096000"/>
            <a:ext cx="4191000" cy="542925"/>
          </a:xfrm>
          <a:prstGeom prst="rect">
            <a:avLst/>
          </a:prstGeom>
          <a:solidFill>
            <a:srgbClr val="FFFFFF"/>
          </a:solidFill>
          <a:ln>
            <a:solidFill/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defTabSz="457200">
              <a:defRPr sz="1800"/>
            </a:pPr>
            <a:r>
              <a:rPr sz="1600" b="1">
                <a:latin typeface="Verdana"/>
                <a:ea typeface="Verdana"/>
                <a:cs typeface="Verdana"/>
                <a:sym typeface="Verdana"/>
              </a:rPr>
              <a:t>3.</a:t>
            </a:r>
            <a:r>
              <a:rPr sz="1600">
                <a:latin typeface="Verdana"/>
                <a:ea typeface="Verdana"/>
                <a:cs typeface="Verdana"/>
                <a:sym typeface="Verdana"/>
              </a:rPr>
              <a:t> Waiting for Network Layer ack: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lvl="0" defTabSz="457200">
              <a:defRPr sz="1800"/>
            </a:pPr>
            <a:r>
              <a:rPr sz="1600">
                <a:latin typeface="Verdana"/>
                <a:ea typeface="Verdana"/>
                <a:cs typeface="Verdana"/>
                <a:sym typeface="Verdana"/>
              </a:rPr>
              <a:t>    if (!</a:t>
            </a:r>
            <a:r>
              <a:rPr>
                <a:latin typeface="Times"/>
                <a:ea typeface="Times"/>
                <a:cs typeface="Times"/>
                <a:sym typeface="Times"/>
              </a:rPr>
              <a:t>nwl_ack) phl_recv(frm,</a:t>
            </a:r>
            <a:r>
              <a:rPr>
                <a:latin typeface="Arial"/>
                <a:ea typeface="Arial"/>
                <a:cs typeface="Arial"/>
                <a:sym typeface="Arial"/>
              </a:rPr>
              <a:t>…</a:t>
            </a:r>
            <a:r>
              <a:rPr>
                <a:latin typeface="Times"/>
                <a:ea typeface="Times"/>
                <a:cs typeface="Times"/>
                <a:sym typeface="Times"/>
              </a:rPr>
              <a:t>)</a:t>
            </a:r>
          </a:p>
        </p:txBody>
      </p:sp>
      <p:sp>
        <p:nvSpPr>
          <p:cNvPr id="172" name="Shape 172"/>
          <p:cNvSpPr/>
          <p:nvPr/>
        </p:nvSpPr>
        <p:spPr>
          <a:xfrm>
            <a:off x="3200400" y="4724400"/>
            <a:ext cx="22098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175" name="Group 175"/>
          <p:cNvGrpSpPr/>
          <p:nvPr/>
        </p:nvGrpSpPr>
        <p:grpSpPr>
          <a:xfrm>
            <a:off x="5410200" y="4543424"/>
            <a:ext cx="2895601" cy="381003"/>
            <a:chOff x="0" y="0"/>
            <a:chExt cx="2895600" cy="381001"/>
          </a:xfrm>
        </p:grpSpPr>
        <p:sp>
          <p:nvSpPr>
            <p:cNvPr id="173" name="Shape 173"/>
            <p:cNvSpPr/>
            <p:nvPr/>
          </p:nvSpPr>
          <p:spPr>
            <a:xfrm>
              <a:off x="0" y="0"/>
              <a:ext cx="2895601" cy="3810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굴림"/>
                  <a:ea typeface="굴림"/>
                  <a:cs typeface="굴림"/>
                  <a:sym typeface="굴림"/>
                </a:defRPr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352865" y="44450"/>
              <a:ext cx="2189871" cy="292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Times"/>
                  <a:ea typeface="Times"/>
                  <a:cs typeface="Times"/>
                  <a:sym typeface="Times"/>
                </a:defRPr>
              </a:lvl1pPr>
            </a:lstStyle>
            <a:p>
              <a:pPr lvl="0"/>
              <a:r>
                <a:t>2.4.1  nwl_ack received</a:t>
              </a:r>
            </a:p>
          </p:txBody>
        </p:sp>
      </p:grpSp>
      <p:sp>
        <p:nvSpPr>
          <p:cNvPr id="176" name="Shape 176"/>
          <p:cNvSpPr/>
          <p:nvPr/>
        </p:nvSpPr>
        <p:spPr>
          <a:xfrm flipV="1">
            <a:off x="6857999" y="4176711"/>
            <a:ext cx="1" cy="381003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3351212" y="4662487"/>
            <a:ext cx="434202" cy="38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frm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6553200" y="6523038"/>
            <a:ext cx="2133600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 defTabSz="457200"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>
              <a:defRPr sz="1800"/>
            </a:pPr>
            <a:r>
              <a:rPr sz="1200"/>
              <a:t>8</a:t>
            </a:r>
          </a:p>
        </p:txBody>
      </p:sp>
      <p:sp>
        <p:nvSpPr>
          <p:cNvPr id="180" name="Shape 180"/>
          <p:cNvSpPr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Create Frame</a:t>
            </a:r>
          </a:p>
        </p:txBody>
      </p:sp>
      <p:sp>
        <p:nvSpPr>
          <p:cNvPr id="181" name="Shape 181"/>
          <p:cNvSpPr/>
          <p:nvPr/>
        </p:nvSpPr>
        <p:spPr>
          <a:xfrm>
            <a:off x="6629399" y="1828799"/>
            <a:ext cx="1371602" cy="533402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184" name="Group 184"/>
          <p:cNvGrpSpPr/>
          <p:nvPr/>
        </p:nvGrpSpPr>
        <p:grpSpPr>
          <a:xfrm>
            <a:off x="6324600" y="2362200"/>
            <a:ext cx="1676400" cy="381000"/>
            <a:chOff x="0" y="0"/>
            <a:chExt cx="1676400" cy="381000"/>
          </a:xfrm>
        </p:grpSpPr>
        <p:sp>
          <p:nvSpPr>
            <p:cNvPr id="182" name="Shape 182"/>
            <p:cNvSpPr/>
            <p:nvPr/>
          </p:nvSpPr>
          <p:spPr>
            <a:xfrm>
              <a:off x="0" y="0"/>
              <a:ext cx="1676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319230" y="50800"/>
              <a:ext cx="1037940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Datafield</a:t>
              </a:r>
            </a:p>
          </p:txBody>
        </p:sp>
      </p:grpSp>
      <p:sp>
        <p:nvSpPr>
          <p:cNvPr id="185" name="Shape 185"/>
          <p:cNvSpPr/>
          <p:nvPr/>
        </p:nvSpPr>
        <p:spPr>
          <a:xfrm>
            <a:off x="5333999" y="1828800"/>
            <a:ext cx="990603" cy="5334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188" name="Group 188"/>
          <p:cNvGrpSpPr/>
          <p:nvPr/>
        </p:nvGrpSpPr>
        <p:grpSpPr>
          <a:xfrm>
            <a:off x="4038600" y="2362200"/>
            <a:ext cx="990600" cy="381000"/>
            <a:chOff x="0" y="0"/>
            <a:chExt cx="990600" cy="381000"/>
          </a:xfrm>
        </p:grpSpPr>
        <p:sp>
          <p:nvSpPr>
            <p:cNvPr id="186" name="Shape 186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248573" y="50800"/>
              <a:ext cx="49345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grpSp>
        <p:nvGrpSpPr>
          <p:cNvPr id="191" name="Group 191"/>
          <p:cNvGrpSpPr/>
          <p:nvPr/>
        </p:nvGrpSpPr>
        <p:grpSpPr>
          <a:xfrm>
            <a:off x="533400" y="1981199"/>
            <a:ext cx="3124200" cy="1143004"/>
            <a:chOff x="0" y="0"/>
            <a:chExt cx="3124200" cy="1143003"/>
          </a:xfrm>
        </p:grpSpPr>
        <p:sp>
          <p:nvSpPr>
            <p:cNvPr id="189" name="Shape 189"/>
            <p:cNvSpPr/>
            <p:nvPr/>
          </p:nvSpPr>
          <p:spPr>
            <a:xfrm>
              <a:off x="0" y="0"/>
              <a:ext cx="3124200" cy="114300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0" y="12702"/>
              <a:ext cx="3124200" cy="1117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1. Compute SEQ Number,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Frame Type and 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End-Of-Packet (EOP)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bytes</a:t>
              </a:r>
            </a:p>
          </p:txBody>
        </p:sp>
      </p:grpSp>
      <p:grpSp>
        <p:nvGrpSpPr>
          <p:cNvPr id="194" name="Group 194"/>
          <p:cNvGrpSpPr/>
          <p:nvPr/>
        </p:nvGrpSpPr>
        <p:grpSpPr>
          <a:xfrm>
            <a:off x="5715000" y="2362200"/>
            <a:ext cx="609600" cy="381000"/>
            <a:chOff x="0" y="0"/>
            <a:chExt cx="609600" cy="381000"/>
          </a:xfrm>
        </p:grpSpPr>
        <p:sp>
          <p:nvSpPr>
            <p:cNvPr id="192" name="Shape 192"/>
            <p:cNvSpPr/>
            <p:nvPr/>
          </p:nvSpPr>
          <p:spPr>
            <a:xfrm>
              <a:off x="0" y="0"/>
              <a:ext cx="609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67282" y="50800"/>
              <a:ext cx="475036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EOP</a:t>
              </a:r>
            </a:p>
          </p:txBody>
        </p:sp>
      </p:grpSp>
      <p:grpSp>
        <p:nvGrpSpPr>
          <p:cNvPr id="197" name="Group 197"/>
          <p:cNvGrpSpPr/>
          <p:nvPr/>
        </p:nvGrpSpPr>
        <p:grpSpPr>
          <a:xfrm>
            <a:off x="8001000" y="3733800"/>
            <a:ext cx="914400" cy="381000"/>
            <a:chOff x="0" y="0"/>
            <a:chExt cx="914400" cy="381000"/>
          </a:xfrm>
        </p:grpSpPr>
        <p:sp>
          <p:nvSpPr>
            <p:cNvPr id="195" name="Shape 195"/>
            <p:cNvSpPr/>
            <p:nvPr/>
          </p:nvSpPr>
          <p:spPr>
            <a:xfrm>
              <a:off x="0" y="0"/>
              <a:ext cx="914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90506" y="50800"/>
              <a:ext cx="333388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ED</a:t>
              </a:r>
            </a:p>
          </p:txBody>
        </p:sp>
      </p:grpSp>
      <p:sp>
        <p:nvSpPr>
          <p:cNvPr id="198" name="Shape 198"/>
          <p:cNvSpPr/>
          <p:nvPr/>
        </p:nvSpPr>
        <p:spPr>
          <a:xfrm>
            <a:off x="4038600" y="2743200"/>
            <a:ext cx="0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002269" y="2743200"/>
            <a:ext cx="2" cy="990600"/>
          </a:xfrm>
          <a:prstGeom prst="line">
            <a:avLst/>
          </a:prstGeom>
          <a:ln>
            <a:solidFill/>
            <a:prstDash val="sysDot"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202" name="Group 202"/>
          <p:cNvGrpSpPr/>
          <p:nvPr/>
        </p:nvGrpSpPr>
        <p:grpSpPr>
          <a:xfrm>
            <a:off x="533400" y="3555999"/>
            <a:ext cx="3124200" cy="1117601"/>
            <a:chOff x="0" y="0"/>
            <a:chExt cx="3124200" cy="1117600"/>
          </a:xfrm>
        </p:grpSpPr>
        <p:sp>
          <p:nvSpPr>
            <p:cNvPr id="200" name="Shape 200"/>
            <p:cNvSpPr/>
            <p:nvPr/>
          </p:nvSpPr>
          <p:spPr>
            <a:xfrm>
              <a:off x="0" y="25398"/>
              <a:ext cx="3124200" cy="106680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marL="457200" lvl="0" indent="-457200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0" y="-1"/>
              <a:ext cx="3124200" cy="1117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2. Error-Detection (ED)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bytes</a:t>
              </a:r>
              <a:endParaRPr>
                <a:latin typeface="Times"/>
                <a:ea typeface="Times"/>
                <a:cs typeface="Times"/>
                <a:sym typeface="Times"/>
              </a:endParaRPr>
            </a:p>
            <a:p>
              <a:pPr marL="457200" lvl="0" indent="-457200" defTabSz="457200">
                <a:defRPr sz="1800"/>
              </a:pPr>
              <a:r>
                <a:rPr>
                  <a:latin typeface="Verdana"/>
                  <a:ea typeface="Verdana"/>
                  <a:cs typeface="Verdana"/>
                  <a:sym typeface="Verdana"/>
                </a:rPr>
                <a:t>    (XOR on SEQ + FT + EOP + Data)</a:t>
              </a:r>
            </a:p>
          </p:txBody>
        </p:sp>
      </p:grpSp>
      <p:grpSp>
        <p:nvGrpSpPr>
          <p:cNvPr id="205" name="Group 205"/>
          <p:cNvGrpSpPr/>
          <p:nvPr/>
        </p:nvGrpSpPr>
        <p:grpSpPr>
          <a:xfrm>
            <a:off x="5334000" y="1447800"/>
            <a:ext cx="1295400" cy="381000"/>
            <a:chOff x="0" y="0"/>
            <a:chExt cx="1295400" cy="381000"/>
          </a:xfrm>
        </p:grpSpPr>
        <p:sp>
          <p:nvSpPr>
            <p:cNvPr id="203" name="Shape 203"/>
            <p:cNvSpPr/>
            <p:nvPr/>
          </p:nvSpPr>
          <p:spPr>
            <a:xfrm>
              <a:off x="0" y="0"/>
              <a:ext cx="1295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128730" y="50800"/>
              <a:ext cx="1037940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Datafield</a:t>
              </a:r>
            </a:p>
          </p:txBody>
        </p:sp>
      </p:grpSp>
      <p:sp>
        <p:nvSpPr>
          <p:cNvPr id="206" name="Shape 206"/>
          <p:cNvSpPr/>
          <p:nvPr/>
        </p:nvSpPr>
        <p:spPr>
          <a:xfrm>
            <a:off x="1676400" y="5334000"/>
            <a:ext cx="4790104" cy="67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 defTabSz="457200">
              <a:defRPr sz="1800"/>
            </a:pPr>
            <a:r>
              <a:rPr>
                <a:latin typeface="Times"/>
                <a:ea typeface="Times"/>
                <a:cs typeface="Times"/>
                <a:sym typeface="Times"/>
              </a:rPr>
              <a:t>EOP: End of Packet		ED: Error Detection</a:t>
            </a:r>
          </a:p>
          <a:p>
            <a:pPr lvl="0" defTabSz="457200">
              <a:defRPr sz="1800"/>
            </a:pPr>
            <a:r>
              <a:rPr>
                <a:latin typeface="Times"/>
                <a:ea typeface="Times"/>
                <a:cs typeface="Times"/>
                <a:sym typeface="Times"/>
              </a:rPr>
              <a:t>FT: Frame Type 			SEQ: Sequence Num</a:t>
            </a:r>
          </a:p>
        </p:txBody>
      </p:sp>
      <p:sp>
        <p:nvSpPr>
          <p:cNvPr id="207" name="Shape 207"/>
          <p:cNvSpPr/>
          <p:nvPr/>
        </p:nvSpPr>
        <p:spPr>
          <a:xfrm>
            <a:off x="8008936" y="4267200"/>
            <a:ext cx="796302" cy="38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2 Bytes</a:t>
            </a:r>
          </a:p>
        </p:txBody>
      </p:sp>
      <p:sp>
        <p:nvSpPr>
          <p:cNvPr id="208" name="Shape 208"/>
          <p:cNvSpPr/>
          <p:nvPr/>
        </p:nvSpPr>
        <p:spPr>
          <a:xfrm>
            <a:off x="6553200" y="4281487"/>
            <a:ext cx="1282746" cy="38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&lt;=130 Bytes</a:t>
            </a:r>
          </a:p>
        </p:txBody>
      </p:sp>
      <p:sp>
        <p:nvSpPr>
          <p:cNvPr id="209" name="Shape 209"/>
          <p:cNvSpPr/>
          <p:nvPr/>
        </p:nvSpPr>
        <p:spPr>
          <a:xfrm>
            <a:off x="5691187" y="4267200"/>
            <a:ext cx="707339" cy="38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1 Byte</a:t>
            </a:r>
          </a:p>
        </p:txBody>
      </p:sp>
      <p:grpSp>
        <p:nvGrpSpPr>
          <p:cNvPr id="212" name="Group 212"/>
          <p:cNvGrpSpPr/>
          <p:nvPr/>
        </p:nvGrpSpPr>
        <p:grpSpPr>
          <a:xfrm>
            <a:off x="6324600" y="3733800"/>
            <a:ext cx="1676400" cy="381000"/>
            <a:chOff x="0" y="0"/>
            <a:chExt cx="1676400" cy="381000"/>
          </a:xfrm>
        </p:grpSpPr>
        <p:sp>
          <p:nvSpPr>
            <p:cNvPr id="210" name="Shape 210"/>
            <p:cNvSpPr/>
            <p:nvPr/>
          </p:nvSpPr>
          <p:spPr>
            <a:xfrm>
              <a:off x="0" y="0"/>
              <a:ext cx="16764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319230" y="50800"/>
              <a:ext cx="1037940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Datafield</a:t>
              </a:r>
            </a:p>
          </p:txBody>
        </p:sp>
      </p:grpSp>
      <p:grpSp>
        <p:nvGrpSpPr>
          <p:cNvPr id="215" name="Group 215"/>
          <p:cNvGrpSpPr/>
          <p:nvPr/>
        </p:nvGrpSpPr>
        <p:grpSpPr>
          <a:xfrm>
            <a:off x="4038600" y="3733800"/>
            <a:ext cx="990600" cy="381000"/>
            <a:chOff x="0" y="0"/>
            <a:chExt cx="990600" cy="381000"/>
          </a:xfrm>
        </p:grpSpPr>
        <p:sp>
          <p:nvSpPr>
            <p:cNvPr id="213" name="Shape 213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48573" y="50800"/>
              <a:ext cx="49345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SEQ</a:t>
              </a:r>
            </a:p>
          </p:txBody>
        </p:sp>
      </p:grpSp>
      <p:grpSp>
        <p:nvGrpSpPr>
          <p:cNvPr id="218" name="Group 218"/>
          <p:cNvGrpSpPr/>
          <p:nvPr/>
        </p:nvGrpSpPr>
        <p:grpSpPr>
          <a:xfrm>
            <a:off x="5715000" y="3733800"/>
            <a:ext cx="609600" cy="381000"/>
            <a:chOff x="0" y="0"/>
            <a:chExt cx="609600" cy="381000"/>
          </a:xfrm>
        </p:grpSpPr>
        <p:sp>
          <p:nvSpPr>
            <p:cNvPr id="216" name="Shape 216"/>
            <p:cNvSpPr/>
            <p:nvPr/>
          </p:nvSpPr>
          <p:spPr>
            <a:xfrm>
              <a:off x="0" y="0"/>
              <a:ext cx="6096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67282" y="50800"/>
              <a:ext cx="475036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EOP</a:t>
              </a:r>
            </a:p>
          </p:txBody>
        </p:sp>
      </p:grpSp>
      <p:sp>
        <p:nvSpPr>
          <p:cNvPr id="219" name="Shape 219"/>
          <p:cNvSpPr/>
          <p:nvPr/>
        </p:nvSpPr>
        <p:spPr>
          <a:xfrm>
            <a:off x="4078225" y="4261167"/>
            <a:ext cx="796301" cy="383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2 Bytes</a:t>
            </a:r>
          </a:p>
        </p:txBody>
      </p:sp>
      <p:grpSp>
        <p:nvGrpSpPr>
          <p:cNvPr id="222" name="Group 222"/>
          <p:cNvGrpSpPr/>
          <p:nvPr/>
        </p:nvGrpSpPr>
        <p:grpSpPr>
          <a:xfrm>
            <a:off x="5029200" y="3733800"/>
            <a:ext cx="685800" cy="381000"/>
            <a:chOff x="0" y="0"/>
            <a:chExt cx="685800" cy="381000"/>
          </a:xfrm>
        </p:grpSpPr>
        <p:sp>
          <p:nvSpPr>
            <p:cNvPr id="220" name="Shape 220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98753" y="50800"/>
              <a:ext cx="28829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grpSp>
        <p:nvGrpSpPr>
          <p:cNvPr id="225" name="Group 225"/>
          <p:cNvGrpSpPr/>
          <p:nvPr/>
        </p:nvGrpSpPr>
        <p:grpSpPr>
          <a:xfrm>
            <a:off x="5029200" y="2362200"/>
            <a:ext cx="685800" cy="381000"/>
            <a:chOff x="0" y="0"/>
            <a:chExt cx="685800" cy="381000"/>
          </a:xfrm>
        </p:grpSpPr>
        <p:sp>
          <p:nvSpPr>
            <p:cNvPr id="223" name="Shape 223"/>
            <p:cNvSpPr/>
            <p:nvPr/>
          </p:nvSpPr>
          <p:spPr>
            <a:xfrm>
              <a:off x="0" y="0"/>
              <a:ext cx="685800" cy="3810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98753" y="50800"/>
              <a:ext cx="288294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457200"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 lvl="0"/>
              <a:r>
                <a:t>FT</a:t>
              </a:r>
            </a:p>
          </p:txBody>
        </p:sp>
      </p:grpSp>
      <p:sp>
        <p:nvSpPr>
          <p:cNvPr id="226" name="Shape 226"/>
          <p:cNvSpPr/>
          <p:nvPr/>
        </p:nvSpPr>
        <p:spPr>
          <a:xfrm>
            <a:off x="4929187" y="4267200"/>
            <a:ext cx="707339" cy="383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457200"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 lvl="0"/>
            <a:r>
              <a:t>1 Byte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8F8F8F"/>
      </a:accent3>
      <a:accent4>
        <a:srgbClr val="707070"/>
      </a:accent4>
      <a:accent5>
        <a:srgbClr val="E0C9AA"/>
      </a:accent5>
      <a:accent6>
        <a:srgbClr val="35752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8F8F8F"/>
      </a:accent3>
      <a:accent4>
        <a:srgbClr val="707070"/>
      </a:accent4>
      <a:accent5>
        <a:srgbClr val="E0C9AA"/>
      </a:accent5>
      <a:accent6>
        <a:srgbClr val="35752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Microsoft Office PowerPoint</Application>
  <PresentationFormat>On-screen Show (4:3)</PresentationFormat>
  <Paragraphs>371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</vt:lpstr>
      <vt:lpstr>CS3516 Project 3 Help Session  (A15)</vt:lpstr>
      <vt:lpstr>Outline</vt:lpstr>
      <vt:lpstr>Description</vt:lpstr>
      <vt:lpstr>Framework</vt:lpstr>
      <vt:lpstr>Network Layer</vt:lpstr>
      <vt:lpstr>Data Link Layer</vt:lpstr>
      <vt:lpstr>Physical Layer</vt:lpstr>
      <vt:lpstr>Client: dll_send(pkt, …)</vt:lpstr>
      <vt:lpstr>Create Frame</vt:lpstr>
      <vt:lpstr>Server: dll_recv(frm, …)</vt:lpstr>
      <vt:lpstr>Create ACK Frame</vt:lpstr>
      <vt:lpstr>Timers</vt:lpstr>
      <vt:lpstr>Select: Monitor Given FDs (SDs)</vt:lpstr>
      <vt:lpstr>Example: Select</vt:lpstr>
      <vt:lpstr>Signal and Timer: Soft Interrupt</vt:lpstr>
      <vt:lpstr>Example: Signal and Timer</vt:lpstr>
      <vt:lpstr>Toy Example </vt:lpstr>
      <vt:lpstr>Open a File</vt:lpstr>
      <vt:lpstr>File Read</vt:lpstr>
      <vt:lpstr>File Write/Close</vt:lpstr>
      <vt:lpstr>Display Image in Linux</vt:lpstr>
      <vt:lpstr>Multpile Clients—fork </vt:lpstr>
      <vt:lpstr>XOR: Error Detection</vt:lpstr>
      <vt:lpstr>Thanks! and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CS3516 Project 3 Help Session  (A15)</dc:title>
  <dc:creator>Bob Kinicki,FL135,x6116,2633021</dc:creator>
  <cp:lastModifiedBy>Professor Kinicki</cp:lastModifiedBy>
  <cp:revision>1</cp:revision>
  <dcterms:modified xsi:type="dcterms:W3CDTF">2015-09-29T14:08:51Z</dcterms:modified>
</cp:coreProperties>
</file>