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7"/>
  </p:notesMasterIdLst>
  <p:handoutMasterIdLst>
    <p:handoutMasterId r:id="rId28"/>
  </p:handoutMasterIdLst>
  <p:sldIdLst>
    <p:sldId id="256" r:id="rId2"/>
    <p:sldId id="370" r:id="rId3"/>
    <p:sldId id="390" r:id="rId4"/>
    <p:sldId id="406" r:id="rId5"/>
    <p:sldId id="397" r:id="rId6"/>
    <p:sldId id="404" r:id="rId7"/>
    <p:sldId id="409" r:id="rId8"/>
    <p:sldId id="407" r:id="rId9"/>
    <p:sldId id="398" r:id="rId10"/>
    <p:sldId id="389" r:id="rId11"/>
    <p:sldId id="375" r:id="rId12"/>
    <p:sldId id="393" r:id="rId13"/>
    <p:sldId id="376" r:id="rId14"/>
    <p:sldId id="377" r:id="rId15"/>
    <p:sldId id="386" r:id="rId16"/>
    <p:sldId id="378" r:id="rId17"/>
    <p:sldId id="379" r:id="rId18"/>
    <p:sldId id="408" r:id="rId19"/>
    <p:sldId id="380" r:id="rId20"/>
    <p:sldId id="381" r:id="rId21"/>
    <p:sldId id="382" r:id="rId22"/>
    <p:sldId id="383" r:id="rId23"/>
    <p:sldId id="384" r:id="rId24"/>
    <p:sldId id="385" r:id="rId25"/>
    <p:sldId id="387" r:id="rId26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800000"/>
    <a:srgbClr val="990033"/>
    <a:srgbClr val="008000"/>
    <a:srgbClr val="000000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974" y="-120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169F6E0D-7D07-4986-BD56-1DBB039DEA03}" type="datetime3">
              <a:rPr lang="en-US" sz="1200">
                <a:latin typeface="Times New Roman" pitchFamily="18" charset="0"/>
              </a:rPr>
              <a:pPr/>
              <a:t>14 September 2015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3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163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DCB553CE-6899-4AD8-9A78-E5CC7250D64C}" type="slidenum">
              <a:rPr lang="en-US" sz="1200">
                <a:latin typeface="Times New Roman" pitchFamily="18" charset="0"/>
              </a:rPr>
              <a:pPr/>
              <a:t>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3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519877BB-91EF-4DE4-9C40-FF9B4F77A573}" type="datetime3">
              <a:rPr lang="en-US" sz="1200">
                <a:latin typeface="Times New Roman" pitchFamily="18" charset="0"/>
              </a:rPr>
              <a:pPr/>
              <a:t>14 September 2015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4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164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16684291-1A8B-4944-8440-B92AFCAD8510}" type="slidenum">
              <a:rPr lang="en-US" sz="1200">
                <a:latin typeface="Times New Roman" pitchFamily="18" charset="0"/>
              </a:rPr>
              <a:pPr/>
              <a:t>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4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CFDBB2B3-F401-4C03-BC49-D434A0BB5EA0}" type="datetime3">
              <a:rPr lang="en-US" sz="1200">
                <a:latin typeface="Times New Roman" pitchFamily="18" charset="0"/>
              </a:rPr>
              <a:pPr/>
              <a:t>14 September 2015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9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169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A4F6C72C-285D-43F2-A777-B3DAFFEA7B50}" type="slidenum">
              <a:rPr lang="en-US" sz="1200">
                <a:latin typeface="Times New Roman" pitchFamily="18" charset="0"/>
              </a:rPr>
              <a:pPr/>
              <a:t>18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9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5BAD1B45-7B26-434E-8F8E-AE17B70DE5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2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tf.org/rfc/rfc2136.txt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2420888"/>
            <a:ext cx="8462993" cy="252028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Domain Name System </a:t>
            </a:r>
            <a:r>
              <a:rPr lang="en-US" sz="60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(or Service)</a:t>
            </a:r>
            <a:br>
              <a:rPr lang="en-US" sz="60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(DNS)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86425"/>
            <a:ext cx="6005512" cy="12715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</a:t>
            </a:r>
            <a:r>
              <a:rPr lang="en-US" dirty="0" smtClean="0"/>
              <a:t>A15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Server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classes of servers (approximation):</a:t>
            </a:r>
          </a:p>
          <a:p>
            <a:pPr lvl="1"/>
            <a:r>
              <a:rPr lang="en-US" dirty="0" smtClean="0"/>
              <a:t>Root DNS servers</a:t>
            </a:r>
          </a:p>
          <a:p>
            <a:pPr lvl="1"/>
            <a:r>
              <a:rPr lang="en-US" dirty="0" smtClean="0"/>
              <a:t>Top-level domain (TLD) servers</a:t>
            </a:r>
          </a:p>
          <a:p>
            <a:pPr lvl="1"/>
            <a:r>
              <a:rPr lang="en-US" dirty="0" smtClean="0"/>
              <a:t>Authoritative DNS servers</a:t>
            </a:r>
          </a:p>
          <a:p>
            <a:r>
              <a:rPr lang="en-US" dirty="0" smtClean="0"/>
              <a:t>Additionally, the resolution includes</a:t>
            </a:r>
          </a:p>
          <a:p>
            <a:pPr lvl="1"/>
            <a:r>
              <a:rPr lang="en-US" dirty="0" smtClean="0"/>
              <a:t>Local name servers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53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33400" y="1066800"/>
            <a:ext cx="8205788" cy="2444750"/>
            <a:chOff x="230" y="576"/>
            <a:chExt cx="5504" cy="1757"/>
          </a:xfrm>
        </p:grpSpPr>
        <p:sp>
          <p:nvSpPr>
            <p:cNvPr id="81927" name="Text Box 2"/>
            <p:cNvSpPr txBox="1">
              <a:spLocks noChangeArrowheads="1"/>
            </p:cNvSpPr>
            <p:nvPr/>
          </p:nvSpPr>
          <p:spPr bwMode="auto">
            <a:xfrm>
              <a:off x="2256" y="576"/>
              <a:ext cx="138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Root DNS Servers</a:t>
              </a:r>
            </a:p>
          </p:txBody>
        </p:sp>
        <p:sp>
          <p:nvSpPr>
            <p:cNvPr id="81928" name="Text Box 4"/>
            <p:cNvSpPr txBox="1">
              <a:spLocks noChangeArrowheads="1"/>
            </p:cNvSpPr>
            <p:nvPr/>
          </p:nvSpPr>
          <p:spPr bwMode="auto">
            <a:xfrm>
              <a:off x="528" y="1344"/>
              <a:ext cx="1325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com DNS servers</a:t>
              </a:r>
            </a:p>
          </p:txBody>
        </p:sp>
        <p:sp>
          <p:nvSpPr>
            <p:cNvPr id="81929" name="Text Box 5"/>
            <p:cNvSpPr txBox="1">
              <a:spLocks noChangeArrowheads="1"/>
            </p:cNvSpPr>
            <p:nvPr/>
          </p:nvSpPr>
          <p:spPr bwMode="auto">
            <a:xfrm>
              <a:off x="2304" y="1296"/>
              <a:ext cx="1257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org DNS servers</a:t>
              </a:r>
            </a:p>
          </p:txBody>
        </p:sp>
        <p:sp>
          <p:nvSpPr>
            <p:cNvPr id="81930" name="Text Box 6"/>
            <p:cNvSpPr txBox="1">
              <a:spLocks noChangeArrowheads="1"/>
            </p:cNvSpPr>
            <p:nvPr/>
          </p:nvSpPr>
          <p:spPr bwMode="auto">
            <a:xfrm>
              <a:off x="4032" y="1296"/>
              <a:ext cx="1291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edu DNS servers</a:t>
              </a:r>
            </a:p>
          </p:txBody>
        </p:sp>
        <p:sp>
          <p:nvSpPr>
            <p:cNvPr id="81931" name="Line 7"/>
            <p:cNvSpPr>
              <a:spLocks noChangeShapeType="1"/>
            </p:cNvSpPr>
            <p:nvPr/>
          </p:nvSpPr>
          <p:spPr bwMode="auto">
            <a:xfrm flipH="1">
              <a:off x="1344" y="864"/>
              <a:ext cx="1392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2" name="Line 8"/>
            <p:cNvSpPr>
              <a:spLocks noChangeShapeType="1"/>
            </p:cNvSpPr>
            <p:nvPr/>
          </p:nvSpPr>
          <p:spPr bwMode="auto">
            <a:xfrm>
              <a:off x="2928" y="816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3" name="Line 9"/>
            <p:cNvSpPr>
              <a:spLocks noChangeShapeType="1"/>
            </p:cNvSpPr>
            <p:nvPr/>
          </p:nvSpPr>
          <p:spPr bwMode="auto">
            <a:xfrm>
              <a:off x="3168" y="864"/>
              <a:ext cx="144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4" name="Text Box 10"/>
            <p:cNvSpPr txBox="1">
              <a:spLocks noChangeArrowheads="1"/>
            </p:cNvSpPr>
            <p:nvPr/>
          </p:nvSpPr>
          <p:spPr bwMode="auto">
            <a:xfrm>
              <a:off x="3878" y="1752"/>
              <a:ext cx="99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poly.edu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81935" name="Text Box 11"/>
            <p:cNvSpPr txBox="1">
              <a:spLocks noChangeArrowheads="1"/>
            </p:cNvSpPr>
            <p:nvPr/>
          </p:nvSpPr>
          <p:spPr bwMode="auto">
            <a:xfrm>
              <a:off x="4742" y="1752"/>
              <a:ext cx="99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umass.edu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81936" name="Line 12"/>
            <p:cNvSpPr>
              <a:spLocks noChangeShapeType="1"/>
            </p:cNvSpPr>
            <p:nvPr/>
          </p:nvSpPr>
          <p:spPr bwMode="auto">
            <a:xfrm flipH="1">
              <a:off x="4224" y="1536"/>
              <a:ext cx="3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7" name="Line 13"/>
            <p:cNvSpPr>
              <a:spLocks noChangeShapeType="1"/>
            </p:cNvSpPr>
            <p:nvPr/>
          </p:nvSpPr>
          <p:spPr bwMode="auto">
            <a:xfrm>
              <a:off x="4848" y="1536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8" name="Text Box 14"/>
            <p:cNvSpPr txBox="1">
              <a:spLocks noChangeArrowheads="1"/>
            </p:cNvSpPr>
            <p:nvPr/>
          </p:nvSpPr>
          <p:spPr bwMode="auto">
            <a:xfrm>
              <a:off x="230" y="1848"/>
              <a:ext cx="99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yahoo.com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81939" name="Text Box 15"/>
            <p:cNvSpPr txBox="1">
              <a:spLocks noChangeArrowheads="1"/>
            </p:cNvSpPr>
            <p:nvPr/>
          </p:nvSpPr>
          <p:spPr bwMode="auto">
            <a:xfrm>
              <a:off x="1248" y="1872"/>
              <a:ext cx="1001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amazon.com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DNS servers</a:t>
              </a:r>
            </a:p>
          </p:txBody>
        </p:sp>
        <p:sp>
          <p:nvSpPr>
            <p:cNvPr id="81940" name="Line 16"/>
            <p:cNvSpPr>
              <a:spLocks noChangeShapeType="1"/>
            </p:cNvSpPr>
            <p:nvPr/>
          </p:nvSpPr>
          <p:spPr bwMode="auto">
            <a:xfrm flipH="1">
              <a:off x="768" y="1584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41" name="Line 17"/>
            <p:cNvSpPr>
              <a:spLocks noChangeShapeType="1"/>
            </p:cNvSpPr>
            <p:nvPr/>
          </p:nvSpPr>
          <p:spPr bwMode="auto">
            <a:xfrm>
              <a:off x="1392" y="1584"/>
              <a:ext cx="24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42" name="Text Box 18"/>
            <p:cNvSpPr txBox="1">
              <a:spLocks noChangeArrowheads="1"/>
            </p:cNvSpPr>
            <p:nvPr/>
          </p:nvSpPr>
          <p:spPr bwMode="auto">
            <a:xfrm>
              <a:off x="2534" y="1799"/>
              <a:ext cx="993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pbs.org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DNS servers</a:t>
              </a:r>
            </a:p>
          </p:txBody>
        </p:sp>
        <p:sp>
          <p:nvSpPr>
            <p:cNvPr id="81943" name="Line 19"/>
            <p:cNvSpPr>
              <a:spLocks noChangeShapeType="1"/>
            </p:cNvSpPr>
            <p:nvPr/>
          </p:nvSpPr>
          <p:spPr bwMode="auto">
            <a:xfrm>
              <a:off x="2928" y="153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25" name="Rectangle 20"/>
          <p:cNvSpPr>
            <a:spLocks noGrp="1" noChangeArrowheads="1"/>
          </p:cNvSpPr>
          <p:nvPr>
            <p:ph type="title"/>
          </p:nvPr>
        </p:nvSpPr>
        <p:spPr>
          <a:xfrm>
            <a:off x="-108520" y="0"/>
            <a:ext cx="9252520" cy="1143000"/>
          </a:xfrm>
        </p:spPr>
        <p:txBody>
          <a:bodyPr/>
          <a:lstStyle/>
          <a:p>
            <a:r>
              <a:rPr lang="en-US" sz="4000" dirty="0" smtClean="0"/>
              <a:t>Distributed, Hierarchical Database</a:t>
            </a:r>
          </a:p>
        </p:txBody>
      </p:sp>
      <p:sp>
        <p:nvSpPr>
          <p:cNvPr id="81926" name="Rectangle 2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-36512" y="3784302"/>
            <a:ext cx="9433048" cy="2525018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Example: Client wants IP for 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www.amazon.com</a:t>
            </a:r>
            <a:r>
              <a:rPr lang="en-US" sz="2400" dirty="0" smtClean="0">
                <a:solidFill>
                  <a:srgbClr val="800000"/>
                </a:solidFill>
              </a:rPr>
              <a:t> {1</a:t>
            </a:r>
            <a:r>
              <a:rPr lang="en-US" sz="2400" baseline="30000" dirty="0" smtClean="0">
                <a:solidFill>
                  <a:srgbClr val="800000"/>
                </a:solidFill>
              </a:rPr>
              <a:t>st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approx</a:t>
            </a:r>
            <a:r>
              <a:rPr lang="en-US" sz="2400" dirty="0" smtClean="0">
                <a:solidFill>
                  <a:srgbClr val="800000"/>
                </a:solidFill>
              </a:rPr>
              <a:t>}</a:t>
            </a:r>
          </a:p>
          <a:p>
            <a:r>
              <a:rPr lang="en-US" sz="2400" dirty="0" smtClean="0"/>
              <a:t>client queries a root server to find </a:t>
            </a:r>
            <a:r>
              <a:rPr lang="en-US" sz="2400" dirty="0" smtClean="0">
                <a:solidFill>
                  <a:srgbClr val="0033CC"/>
                </a:solidFill>
              </a:rPr>
              <a:t>.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com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DNS server</a:t>
            </a:r>
          </a:p>
          <a:p>
            <a:r>
              <a:rPr lang="en-US" sz="2400" dirty="0" smtClean="0"/>
              <a:t>client queries 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.com </a:t>
            </a:r>
            <a:r>
              <a:rPr lang="en-US" sz="2400" dirty="0" smtClean="0"/>
              <a:t>DNS server to get 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amazon.com</a:t>
            </a:r>
            <a:r>
              <a:rPr lang="en-US" sz="2400" dirty="0" smtClean="0"/>
              <a:t> DNS server</a:t>
            </a:r>
          </a:p>
          <a:p>
            <a:r>
              <a:rPr lang="en-US" sz="2400" dirty="0" smtClean="0"/>
              <a:t>client queries 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amazon.com</a:t>
            </a:r>
            <a:r>
              <a:rPr lang="en-US" sz="2400" dirty="0" smtClean="0"/>
              <a:t> DNS server to get IP address for 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www.amazon.com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D1B45-7B26-434E-8F8E-AE17B70DE5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2797297" y="1250469"/>
            <a:ext cx="622575" cy="1"/>
          </a:xfrm>
          <a:prstGeom prst="straightConnector1">
            <a:avLst/>
          </a:prstGeom>
          <a:noFill/>
          <a:ln w="28575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33400" y="1768083"/>
            <a:ext cx="622575" cy="367340"/>
          </a:xfrm>
          <a:prstGeom prst="straightConnector1">
            <a:avLst/>
          </a:prstGeom>
          <a:noFill/>
          <a:ln w="28575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endCxn id="81939" idx="0"/>
          </p:cNvCxnSpPr>
          <p:nvPr/>
        </p:nvCxnSpPr>
        <p:spPr bwMode="auto">
          <a:xfrm flipH="1">
            <a:off x="2797297" y="2318395"/>
            <a:ext cx="512169" cy="551704"/>
          </a:xfrm>
          <a:prstGeom prst="straightConnector1">
            <a:avLst/>
          </a:prstGeom>
          <a:noFill/>
          <a:ln w="28575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5462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1008112"/>
          </a:xfrm>
        </p:spPr>
        <p:txBody>
          <a:bodyPr/>
          <a:lstStyle/>
          <a:p>
            <a:r>
              <a:rPr lang="en-US" dirty="0"/>
              <a:t>Name Servers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66800"/>
            <a:ext cx="8305800" cy="990600"/>
          </a:xfrm>
        </p:spPr>
        <p:txBody>
          <a:bodyPr/>
          <a:lstStyle/>
          <a:p>
            <a:r>
              <a:rPr lang="en-US" dirty="0"/>
              <a:t>Partition hierarchy into </a:t>
            </a:r>
            <a:r>
              <a:rPr lang="en-US" i="1" dirty="0"/>
              <a:t>zones</a:t>
            </a:r>
          </a:p>
          <a:p>
            <a:endParaRPr lang="en-US" dirty="0"/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7522467" y="4721572"/>
            <a:ext cx="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GB" sz="1200"/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6616005" y="5585172"/>
            <a:ext cx="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GB" sz="1200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249413" y="3717032"/>
            <a:ext cx="511802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/>
              <a:t>Each zone implemented by </a:t>
            </a:r>
            <a:r>
              <a:rPr lang="en-US" dirty="0" smtClean="0"/>
              <a:t>two</a:t>
            </a:r>
          </a:p>
          <a:p>
            <a:pPr algn="l">
              <a:spcBef>
                <a:spcPct val="20000"/>
              </a:spcBef>
            </a:pPr>
            <a:r>
              <a:rPr lang="en-US" dirty="0" smtClean="0"/>
              <a:t>or </a:t>
            </a:r>
            <a:r>
              <a:rPr lang="en-US" dirty="0"/>
              <a:t>more </a:t>
            </a:r>
            <a:r>
              <a:rPr lang="en-US" b="1" i="1" dirty="0">
                <a:solidFill>
                  <a:srgbClr val="990033"/>
                </a:solidFill>
              </a:rPr>
              <a:t>name </a:t>
            </a:r>
            <a:r>
              <a:rPr lang="en-US" b="1" i="1" dirty="0" smtClean="0">
                <a:solidFill>
                  <a:srgbClr val="990033"/>
                </a:solidFill>
              </a:rPr>
              <a:t>servers</a:t>
            </a:r>
            <a:r>
              <a:rPr lang="en-US" i="1" dirty="0" smtClean="0"/>
              <a:t>.</a:t>
            </a:r>
          </a:p>
          <a:p>
            <a:pPr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  Each zone corresponds </a:t>
            </a:r>
            <a:r>
              <a:rPr lang="en-US" dirty="0"/>
              <a:t>to some administrative authority that is responsible for that portion of the hierarchy. </a:t>
            </a:r>
            <a:r>
              <a:rPr lang="en-US" sz="2800" i="1" dirty="0" smtClean="0"/>
              <a:t> </a:t>
            </a:r>
            <a:endParaRPr lang="en-US" sz="2800" dirty="0"/>
          </a:p>
        </p:txBody>
      </p:sp>
      <p:sp>
        <p:nvSpPr>
          <p:cNvPr id="10432" name="Rectangle 192"/>
          <p:cNvSpPr>
            <a:spLocks noChangeArrowheads="1"/>
          </p:cNvSpPr>
          <p:nvPr/>
        </p:nvSpPr>
        <p:spPr bwMode="auto">
          <a:xfrm>
            <a:off x="6354067" y="4619972"/>
            <a:ext cx="884238" cy="360362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3" name="Freeform 193"/>
          <p:cNvSpPr>
            <a:spLocks/>
          </p:cNvSpPr>
          <p:nvPr/>
        </p:nvSpPr>
        <p:spPr bwMode="auto">
          <a:xfrm>
            <a:off x="7238305" y="4586634"/>
            <a:ext cx="36512" cy="393700"/>
          </a:xfrm>
          <a:custGeom>
            <a:avLst/>
            <a:gdLst>
              <a:gd name="T0" fmla="*/ 23 w 23"/>
              <a:gd name="T1" fmla="*/ 0 h 248"/>
              <a:gd name="T2" fmla="*/ 23 w 23"/>
              <a:gd name="T3" fmla="*/ 227 h 248"/>
              <a:gd name="T4" fmla="*/ 0 w 23"/>
              <a:gd name="T5" fmla="*/ 248 h 248"/>
              <a:gd name="T6" fmla="*/ 0 w 23"/>
              <a:gd name="T7" fmla="*/ 21 h 248"/>
              <a:gd name="T8" fmla="*/ 23 w 23"/>
              <a:gd name="T9" fmla="*/ 0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248">
                <a:moveTo>
                  <a:pt x="23" y="0"/>
                </a:moveTo>
                <a:lnTo>
                  <a:pt x="23" y="227"/>
                </a:lnTo>
                <a:lnTo>
                  <a:pt x="0" y="248"/>
                </a:lnTo>
                <a:lnTo>
                  <a:pt x="0" y="21"/>
                </a:lnTo>
                <a:lnTo>
                  <a:pt x="23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4" name="Freeform 194"/>
          <p:cNvSpPr>
            <a:spLocks/>
          </p:cNvSpPr>
          <p:nvPr/>
        </p:nvSpPr>
        <p:spPr bwMode="auto">
          <a:xfrm>
            <a:off x="6354067" y="4586634"/>
            <a:ext cx="920750" cy="33338"/>
          </a:xfrm>
          <a:custGeom>
            <a:avLst/>
            <a:gdLst>
              <a:gd name="T0" fmla="*/ 0 w 580"/>
              <a:gd name="T1" fmla="*/ 21 h 21"/>
              <a:gd name="T2" fmla="*/ 20 w 580"/>
              <a:gd name="T3" fmla="*/ 0 h 21"/>
              <a:gd name="T4" fmla="*/ 580 w 580"/>
              <a:gd name="T5" fmla="*/ 0 h 21"/>
              <a:gd name="T6" fmla="*/ 557 w 580"/>
              <a:gd name="T7" fmla="*/ 21 h 21"/>
              <a:gd name="T8" fmla="*/ 0 w 580"/>
              <a:gd name="T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0" h="21">
                <a:moveTo>
                  <a:pt x="0" y="21"/>
                </a:moveTo>
                <a:lnTo>
                  <a:pt x="20" y="0"/>
                </a:lnTo>
                <a:lnTo>
                  <a:pt x="580" y="0"/>
                </a:lnTo>
                <a:lnTo>
                  <a:pt x="557" y="21"/>
                </a:lnTo>
                <a:lnTo>
                  <a:pt x="0" y="21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5" name="Rectangle 195"/>
          <p:cNvSpPr>
            <a:spLocks noChangeArrowheads="1"/>
          </p:cNvSpPr>
          <p:nvPr/>
        </p:nvSpPr>
        <p:spPr bwMode="auto">
          <a:xfrm>
            <a:off x="7970142" y="4619972"/>
            <a:ext cx="889000" cy="360362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6" name="Freeform 196"/>
          <p:cNvSpPr>
            <a:spLocks/>
          </p:cNvSpPr>
          <p:nvPr/>
        </p:nvSpPr>
        <p:spPr bwMode="auto">
          <a:xfrm>
            <a:off x="8859142" y="4586634"/>
            <a:ext cx="33338" cy="393700"/>
          </a:xfrm>
          <a:custGeom>
            <a:avLst/>
            <a:gdLst>
              <a:gd name="T0" fmla="*/ 21 w 21"/>
              <a:gd name="T1" fmla="*/ 0 h 248"/>
              <a:gd name="T2" fmla="*/ 21 w 21"/>
              <a:gd name="T3" fmla="*/ 227 h 248"/>
              <a:gd name="T4" fmla="*/ 0 w 21"/>
              <a:gd name="T5" fmla="*/ 248 h 248"/>
              <a:gd name="T6" fmla="*/ 0 w 21"/>
              <a:gd name="T7" fmla="*/ 21 h 248"/>
              <a:gd name="T8" fmla="*/ 21 w 21"/>
              <a:gd name="T9" fmla="*/ 0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48">
                <a:moveTo>
                  <a:pt x="21" y="0"/>
                </a:moveTo>
                <a:lnTo>
                  <a:pt x="21" y="227"/>
                </a:lnTo>
                <a:lnTo>
                  <a:pt x="0" y="248"/>
                </a:lnTo>
                <a:lnTo>
                  <a:pt x="0" y="21"/>
                </a:lnTo>
                <a:lnTo>
                  <a:pt x="21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7" name="Freeform 197"/>
          <p:cNvSpPr>
            <a:spLocks/>
          </p:cNvSpPr>
          <p:nvPr/>
        </p:nvSpPr>
        <p:spPr bwMode="auto">
          <a:xfrm>
            <a:off x="7970142" y="4586634"/>
            <a:ext cx="922338" cy="33338"/>
          </a:xfrm>
          <a:custGeom>
            <a:avLst/>
            <a:gdLst>
              <a:gd name="T0" fmla="*/ 0 w 581"/>
              <a:gd name="T1" fmla="*/ 21 h 21"/>
              <a:gd name="T2" fmla="*/ 23 w 581"/>
              <a:gd name="T3" fmla="*/ 0 h 21"/>
              <a:gd name="T4" fmla="*/ 581 w 581"/>
              <a:gd name="T5" fmla="*/ 0 h 21"/>
              <a:gd name="T6" fmla="*/ 560 w 581"/>
              <a:gd name="T7" fmla="*/ 21 h 21"/>
              <a:gd name="T8" fmla="*/ 0 w 581"/>
              <a:gd name="T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1" h="21">
                <a:moveTo>
                  <a:pt x="0" y="21"/>
                </a:moveTo>
                <a:lnTo>
                  <a:pt x="23" y="0"/>
                </a:lnTo>
                <a:lnTo>
                  <a:pt x="581" y="0"/>
                </a:lnTo>
                <a:lnTo>
                  <a:pt x="560" y="21"/>
                </a:lnTo>
                <a:lnTo>
                  <a:pt x="0" y="21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8" name="Rectangle 198"/>
          <p:cNvSpPr>
            <a:spLocks noChangeArrowheads="1"/>
          </p:cNvSpPr>
          <p:nvPr/>
        </p:nvSpPr>
        <p:spPr bwMode="auto">
          <a:xfrm>
            <a:off x="7022405" y="5496272"/>
            <a:ext cx="806450" cy="360362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9" name="Freeform 199"/>
          <p:cNvSpPr>
            <a:spLocks/>
          </p:cNvSpPr>
          <p:nvPr/>
        </p:nvSpPr>
        <p:spPr bwMode="auto">
          <a:xfrm>
            <a:off x="7828855" y="5462934"/>
            <a:ext cx="33337" cy="393700"/>
          </a:xfrm>
          <a:custGeom>
            <a:avLst/>
            <a:gdLst>
              <a:gd name="T0" fmla="*/ 21 w 21"/>
              <a:gd name="T1" fmla="*/ 0 h 248"/>
              <a:gd name="T2" fmla="*/ 21 w 21"/>
              <a:gd name="T3" fmla="*/ 227 h 248"/>
              <a:gd name="T4" fmla="*/ 0 w 21"/>
              <a:gd name="T5" fmla="*/ 248 h 248"/>
              <a:gd name="T6" fmla="*/ 0 w 21"/>
              <a:gd name="T7" fmla="*/ 21 h 248"/>
              <a:gd name="T8" fmla="*/ 21 w 21"/>
              <a:gd name="T9" fmla="*/ 0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48">
                <a:moveTo>
                  <a:pt x="21" y="0"/>
                </a:moveTo>
                <a:lnTo>
                  <a:pt x="21" y="227"/>
                </a:lnTo>
                <a:lnTo>
                  <a:pt x="0" y="248"/>
                </a:lnTo>
                <a:lnTo>
                  <a:pt x="0" y="21"/>
                </a:lnTo>
                <a:lnTo>
                  <a:pt x="21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0" name="Freeform 200"/>
          <p:cNvSpPr>
            <a:spLocks/>
          </p:cNvSpPr>
          <p:nvPr/>
        </p:nvSpPr>
        <p:spPr bwMode="auto">
          <a:xfrm>
            <a:off x="7022405" y="5462934"/>
            <a:ext cx="839787" cy="33338"/>
          </a:xfrm>
          <a:custGeom>
            <a:avLst/>
            <a:gdLst>
              <a:gd name="T0" fmla="*/ 0 w 529"/>
              <a:gd name="T1" fmla="*/ 21 h 21"/>
              <a:gd name="T2" fmla="*/ 24 w 529"/>
              <a:gd name="T3" fmla="*/ 0 h 21"/>
              <a:gd name="T4" fmla="*/ 529 w 529"/>
              <a:gd name="T5" fmla="*/ 0 h 21"/>
              <a:gd name="T6" fmla="*/ 508 w 529"/>
              <a:gd name="T7" fmla="*/ 21 h 21"/>
              <a:gd name="T8" fmla="*/ 0 w 529"/>
              <a:gd name="T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9" h="21">
                <a:moveTo>
                  <a:pt x="0" y="21"/>
                </a:moveTo>
                <a:lnTo>
                  <a:pt x="24" y="0"/>
                </a:lnTo>
                <a:lnTo>
                  <a:pt x="529" y="0"/>
                </a:lnTo>
                <a:lnTo>
                  <a:pt x="508" y="21"/>
                </a:lnTo>
                <a:lnTo>
                  <a:pt x="0" y="21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1" name="Rectangle 201"/>
          <p:cNvSpPr>
            <a:spLocks noChangeArrowheads="1"/>
          </p:cNvSpPr>
          <p:nvPr/>
        </p:nvSpPr>
        <p:spPr bwMode="auto">
          <a:xfrm>
            <a:off x="5707955" y="5496272"/>
            <a:ext cx="806450" cy="360362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2" name="Freeform 202"/>
          <p:cNvSpPr>
            <a:spLocks/>
          </p:cNvSpPr>
          <p:nvPr/>
        </p:nvSpPr>
        <p:spPr bwMode="auto">
          <a:xfrm>
            <a:off x="6514405" y="5462934"/>
            <a:ext cx="33337" cy="393700"/>
          </a:xfrm>
          <a:custGeom>
            <a:avLst/>
            <a:gdLst>
              <a:gd name="T0" fmla="*/ 21 w 21"/>
              <a:gd name="T1" fmla="*/ 0 h 248"/>
              <a:gd name="T2" fmla="*/ 21 w 21"/>
              <a:gd name="T3" fmla="*/ 227 h 248"/>
              <a:gd name="T4" fmla="*/ 0 w 21"/>
              <a:gd name="T5" fmla="*/ 248 h 248"/>
              <a:gd name="T6" fmla="*/ 0 w 21"/>
              <a:gd name="T7" fmla="*/ 21 h 248"/>
              <a:gd name="T8" fmla="*/ 21 w 21"/>
              <a:gd name="T9" fmla="*/ 0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48">
                <a:moveTo>
                  <a:pt x="21" y="0"/>
                </a:moveTo>
                <a:lnTo>
                  <a:pt x="21" y="227"/>
                </a:lnTo>
                <a:lnTo>
                  <a:pt x="0" y="248"/>
                </a:lnTo>
                <a:lnTo>
                  <a:pt x="0" y="21"/>
                </a:lnTo>
                <a:lnTo>
                  <a:pt x="21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3" name="Freeform 203"/>
          <p:cNvSpPr>
            <a:spLocks/>
          </p:cNvSpPr>
          <p:nvPr/>
        </p:nvSpPr>
        <p:spPr bwMode="auto">
          <a:xfrm>
            <a:off x="5707955" y="5462934"/>
            <a:ext cx="839787" cy="33338"/>
          </a:xfrm>
          <a:custGeom>
            <a:avLst/>
            <a:gdLst>
              <a:gd name="T0" fmla="*/ 0 w 529"/>
              <a:gd name="T1" fmla="*/ 21 h 21"/>
              <a:gd name="T2" fmla="*/ 24 w 529"/>
              <a:gd name="T3" fmla="*/ 0 h 21"/>
              <a:gd name="T4" fmla="*/ 529 w 529"/>
              <a:gd name="T5" fmla="*/ 0 h 21"/>
              <a:gd name="T6" fmla="*/ 508 w 529"/>
              <a:gd name="T7" fmla="*/ 21 h 21"/>
              <a:gd name="T8" fmla="*/ 0 w 529"/>
              <a:gd name="T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9" h="21">
                <a:moveTo>
                  <a:pt x="0" y="21"/>
                </a:moveTo>
                <a:lnTo>
                  <a:pt x="24" y="0"/>
                </a:lnTo>
                <a:lnTo>
                  <a:pt x="529" y="0"/>
                </a:lnTo>
                <a:lnTo>
                  <a:pt x="508" y="21"/>
                </a:lnTo>
                <a:lnTo>
                  <a:pt x="0" y="21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4" name="Rectangle 204"/>
          <p:cNvSpPr>
            <a:spLocks noChangeArrowheads="1"/>
          </p:cNvSpPr>
          <p:nvPr/>
        </p:nvSpPr>
        <p:spPr bwMode="auto">
          <a:xfrm>
            <a:off x="6519167" y="4653309"/>
            <a:ext cx="6445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Princeton</a:t>
            </a:r>
            <a:endParaRPr lang="en-GB"/>
          </a:p>
        </p:txBody>
      </p:sp>
      <p:sp>
        <p:nvSpPr>
          <p:cNvPr id="10445" name="Rectangle 205"/>
          <p:cNvSpPr>
            <a:spLocks noChangeArrowheads="1"/>
          </p:cNvSpPr>
          <p:nvPr/>
        </p:nvSpPr>
        <p:spPr bwMode="auto">
          <a:xfrm>
            <a:off x="6427092" y="4810472"/>
            <a:ext cx="8191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name server</a:t>
            </a:r>
            <a:endParaRPr lang="en-GB"/>
          </a:p>
        </p:txBody>
      </p:sp>
      <p:sp>
        <p:nvSpPr>
          <p:cNvPr id="10446" name="Rectangle 206"/>
          <p:cNvSpPr>
            <a:spLocks noChangeArrowheads="1"/>
          </p:cNvSpPr>
          <p:nvPr/>
        </p:nvSpPr>
        <p:spPr bwMode="auto">
          <a:xfrm>
            <a:off x="8251130" y="4653309"/>
            <a:ext cx="40957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Cisco</a:t>
            </a:r>
            <a:endParaRPr lang="en-GB"/>
          </a:p>
        </p:txBody>
      </p:sp>
      <p:sp>
        <p:nvSpPr>
          <p:cNvPr id="10447" name="Rectangle 207"/>
          <p:cNvSpPr>
            <a:spLocks noChangeArrowheads="1"/>
          </p:cNvSpPr>
          <p:nvPr/>
        </p:nvSpPr>
        <p:spPr bwMode="auto">
          <a:xfrm>
            <a:off x="8044755" y="4810472"/>
            <a:ext cx="8191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name server</a:t>
            </a:r>
            <a:endParaRPr lang="en-GB"/>
          </a:p>
        </p:txBody>
      </p:sp>
      <p:sp>
        <p:nvSpPr>
          <p:cNvPr id="10448" name="Rectangle 208"/>
          <p:cNvSpPr>
            <a:spLocks noChangeArrowheads="1"/>
          </p:cNvSpPr>
          <p:nvPr/>
        </p:nvSpPr>
        <p:spPr bwMode="auto">
          <a:xfrm>
            <a:off x="6030217" y="5529609"/>
            <a:ext cx="2603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CS</a:t>
            </a:r>
            <a:endParaRPr lang="en-GB"/>
          </a:p>
        </p:txBody>
      </p:sp>
      <p:sp>
        <p:nvSpPr>
          <p:cNvPr id="10449" name="Rectangle 209"/>
          <p:cNvSpPr>
            <a:spLocks noChangeArrowheads="1"/>
          </p:cNvSpPr>
          <p:nvPr/>
        </p:nvSpPr>
        <p:spPr bwMode="auto">
          <a:xfrm>
            <a:off x="5749230" y="5686772"/>
            <a:ext cx="8191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name server</a:t>
            </a:r>
            <a:endParaRPr lang="en-GB"/>
          </a:p>
        </p:txBody>
      </p:sp>
      <p:sp>
        <p:nvSpPr>
          <p:cNvPr id="10450" name="Rectangle 210"/>
          <p:cNvSpPr>
            <a:spLocks noChangeArrowheads="1"/>
          </p:cNvSpPr>
          <p:nvPr/>
        </p:nvSpPr>
        <p:spPr bwMode="auto">
          <a:xfrm>
            <a:off x="7346255" y="5529609"/>
            <a:ext cx="252412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EE</a:t>
            </a:r>
            <a:endParaRPr lang="en-GB"/>
          </a:p>
        </p:txBody>
      </p:sp>
      <p:sp>
        <p:nvSpPr>
          <p:cNvPr id="10451" name="Rectangle 211"/>
          <p:cNvSpPr>
            <a:spLocks noChangeArrowheads="1"/>
          </p:cNvSpPr>
          <p:nvPr/>
        </p:nvSpPr>
        <p:spPr bwMode="auto">
          <a:xfrm>
            <a:off x="7060505" y="5686772"/>
            <a:ext cx="8191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name server</a:t>
            </a:r>
            <a:endParaRPr lang="en-GB"/>
          </a:p>
        </p:txBody>
      </p:sp>
      <p:sp>
        <p:nvSpPr>
          <p:cNvPr id="10452" name="Line 212"/>
          <p:cNvSpPr>
            <a:spLocks noChangeShapeType="1"/>
          </p:cNvSpPr>
          <p:nvPr/>
        </p:nvSpPr>
        <p:spPr bwMode="auto">
          <a:xfrm flipH="1">
            <a:off x="6163567" y="4975572"/>
            <a:ext cx="446088" cy="4460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3" name="Freeform 213"/>
          <p:cNvSpPr>
            <a:spLocks/>
          </p:cNvSpPr>
          <p:nvPr/>
        </p:nvSpPr>
        <p:spPr bwMode="auto">
          <a:xfrm>
            <a:off x="6117530" y="5393084"/>
            <a:ext cx="74612" cy="87313"/>
          </a:xfrm>
          <a:custGeom>
            <a:avLst/>
            <a:gdLst>
              <a:gd name="T0" fmla="*/ 24 w 47"/>
              <a:gd name="T1" fmla="*/ 0 h 55"/>
              <a:gd name="T2" fmla="*/ 0 w 47"/>
              <a:gd name="T3" fmla="*/ 55 h 55"/>
              <a:gd name="T4" fmla="*/ 47 w 47"/>
              <a:gd name="T5" fmla="*/ 21 h 55"/>
              <a:gd name="T6" fmla="*/ 24 w 47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55">
                <a:moveTo>
                  <a:pt x="24" y="0"/>
                </a:moveTo>
                <a:lnTo>
                  <a:pt x="0" y="55"/>
                </a:lnTo>
                <a:lnTo>
                  <a:pt x="47" y="21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4" name="Line 214"/>
          <p:cNvSpPr>
            <a:spLocks noChangeShapeType="1"/>
          </p:cNvSpPr>
          <p:nvPr/>
        </p:nvSpPr>
        <p:spPr bwMode="auto">
          <a:xfrm>
            <a:off x="7011292" y="4975572"/>
            <a:ext cx="388938" cy="4460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5" name="Freeform 215"/>
          <p:cNvSpPr>
            <a:spLocks/>
          </p:cNvSpPr>
          <p:nvPr/>
        </p:nvSpPr>
        <p:spPr bwMode="auto">
          <a:xfrm>
            <a:off x="7374830" y="5393084"/>
            <a:ext cx="69850" cy="87313"/>
          </a:xfrm>
          <a:custGeom>
            <a:avLst/>
            <a:gdLst>
              <a:gd name="T0" fmla="*/ 0 w 44"/>
              <a:gd name="T1" fmla="*/ 21 h 55"/>
              <a:gd name="T2" fmla="*/ 44 w 44"/>
              <a:gd name="T3" fmla="*/ 55 h 55"/>
              <a:gd name="T4" fmla="*/ 23 w 44"/>
              <a:gd name="T5" fmla="*/ 0 h 55"/>
              <a:gd name="T6" fmla="*/ 0 w 44"/>
              <a:gd name="T7" fmla="*/ 21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" h="55">
                <a:moveTo>
                  <a:pt x="0" y="21"/>
                </a:moveTo>
                <a:lnTo>
                  <a:pt x="44" y="55"/>
                </a:lnTo>
                <a:lnTo>
                  <a:pt x="23" y="0"/>
                </a:lnTo>
                <a:lnTo>
                  <a:pt x="0" y="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6" name="Line 216"/>
          <p:cNvSpPr>
            <a:spLocks noChangeShapeType="1"/>
          </p:cNvSpPr>
          <p:nvPr/>
        </p:nvSpPr>
        <p:spPr bwMode="auto">
          <a:xfrm flipH="1">
            <a:off x="6841430" y="3905597"/>
            <a:ext cx="579437" cy="636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7" name="Freeform 217"/>
          <p:cNvSpPr>
            <a:spLocks/>
          </p:cNvSpPr>
          <p:nvPr/>
        </p:nvSpPr>
        <p:spPr bwMode="auto">
          <a:xfrm>
            <a:off x="6792217" y="4516784"/>
            <a:ext cx="77788" cy="82550"/>
          </a:xfrm>
          <a:custGeom>
            <a:avLst/>
            <a:gdLst>
              <a:gd name="T0" fmla="*/ 26 w 49"/>
              <a:gd name="T1" fmla="*/ 0 h 52"/>
              <a:gd name="T2" fmla="*/ 0 w 49"/>
              <a:gd name="T3" fmla="*/ 52 h 52"/>
              <a:gd name="T4" fmla="*/ 49 w 49"/>
              <a:gd name="T5" fmla="*/ 18 h 52"/>
              <a:gd name="T6" fmla="*/ 26 w 49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52">
                <a:moveTo>
                  <a:pt x="26" y="0"/>
                </a:moveTo>
                <a:lnTo>
                  <a:pt x="0" y="52"/>
                </a:lnTo>
                <a:lnTo>
                  <a:pt x="49" y="18"/>
                </a:lnTo>
                <a:lnTo>
                  <a:pt x="2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8" name="Line 218"/>
          <p:cNvSpPr>
            <a:spLocks noChangeShapeType="1"/>
          </p:cNvSpPr>
          <p:nvPr/>
        </p:nvSpPr>
        <p:spPr bwMode="auto">
          <a:xfrm>
            <a:off x="7838380" y="3905597"/>
            <a:ext cx="565150" cy="63976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9" name="Freeform 219"/>
          <p:cNvSpPr>
            <a:spLocks/>
          </p:cNvSpPr>
          <p:nvPr/>
        </p:nvSpPr>
        <p:spPr bwMode="auto">
          <a:xfrm>
            <a:off x="8374955" y="4521547"/>
            <a:ext cx="79375" cy="82550"/>
          </a:xfrm>
          <a:custGeom>
            <a:avLst/>
            <a:gdLst>
              <a:gd name="T0" fmla="*/ 0 w 50"/>
              <a:gd name="T1" fmla="*/ 18 h 52"/>
              <a:gd name="T2" fmla="*/ 50 w 50"/>
              <a:gd name="T3" fmla="*/ 52 h 52"/>
              <a:gd name="T4" fmla="*/ 24 w 50"/>
              <a:gd name="T5" fmla="*/ 0 h 52"/>
              <a:gd name="T6" fmla="*/ 0 w 50"/>
              <a:gd name="T7" fmla="*/ 18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52">
                <a:moveTo>
                  <a:pt x="0" y="18"/>
                </a:moveTo>
                <a:lnTo>
                  <a:pt x="50" y="52"/>
                </a:lnTo>
                <a:lnTo>
                  <a:pt x="24" y="0"/>
                </a:lnTo>
                <a:lnTo>
                  <a:pt x="0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0" name="Rectangle 220"/>
          <p:cNvSpPr>
            <a:spLocks noChangeArrowheads="1"/>
          </p:cNvSpPr>
          <p:nvPr/>
        </p:nvSpPr>
        <p:spPr bwMode="auto">
          <a:xfrm>
            <a:off x="6635055" y="5496272"/>
            <a:ext cx="3127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Myriad Roman" charset="0"/>
                <a:cs typeface="Times New Roman" pitchFamily="18" charset="0"/>
              </a:rPr>
              <a:t>■ ■ ■</a:t>
            </a:r>
            <a:r>
              <a:rPr lang="en-US" sz="1600">
                <a:solidFill>
                  <a:srgbClr val="000000"/>
                </a:solidFill>
                <a:latin typeface="Myriad Roman" charset="0"/>
                <a:cs typeface="Times New Roman" pitchFamily="18" charset="0"/>
              </a:rPr>
              <a:t> </a:t>
            </a:r>
            <a:endParaRPr lang="en-GB" sz="1600">
              <a:solidFill>
                <a:srgbClr val="000000"/>
              </a:solidFill>
              <a:latin typeface="Myriad Roman" charset="0"/>
              <a:cs typeface="Times New Roman" pitchFamily="18" charset="0"/>
            </a:endParaRPr>
          </a:p>
        </p:txBody>
      </p:sp>
      <p:sp>
        <p:nvSpPr>
          <p:cNvPr id="10462" name="Rectangle 222"/>
          <p:cNvSpPr>
            <a:spLocks noChangeArrowheads="1"/>
          </p:cNvSpPr>
          <p:nvPr/>
        </p:nvSpPr>
        <p:spPr bwMode="auto">
          <a:xfrm>
            <a:off x="7155755" y="3553172"/>
            <a:ext cx="889000" cy="352425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3" name="Freeform 223"/>
          <p:cNvSpPr>
            <a:spLocks/>
          </p:cNvSpPr>
          <p:nvPr/>
        </p:nvSpPr>
        <p:spPr bwMode="auto">
          <a:xfrm>
            <a:off x="8044755" y="3524597"/>
            <a:ext cx="33337" cy="381000"/>
          </a:xfrm>
          <a:custGeom>
            <a:avLst/>
            <a:gdLst>
              <a:gd name="T0" fmla="*/ 21 w 21"/>
              <a:gd name="T1" fmla="*/ 0 h 240"/>
              <a:gd name="T2" fmla="*/ 21 w 21"/>
              <a:gd name="T3" fmla="*/ 222 h 240"/>
              <a:gd name="T4" fmla="*/ 0 w 21"/>
              <a:gd name="T5" fmla="*/ 240 h 240"/>
              <a:gd name="T6" fmla="*/ 0 w 21"/>
              <a:gd name="T7" fmla="*/ 18 h 240"/>
              <a:gd name="T8" fmla="*/ 21 w 21"/>
              <a:gd name="T9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40">
                <a:moveTo>
                  <a:pt x="21" y="0"/>
                </a:moveTo>
                <a:lnTo>
                  <a:pt x="21" y="222"/>
                </a:lnTo>
                <a:lnTo>
                  <a:pt x="0" y="240"/>
                </a:lnTo>
                <a:lnTo>
                  <a:pt x="0" y="18"/>
                </a:lnTo>
                <a:lnTo>
                  <a:pt x="21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4" name="Freeform 224"/>
          <p:cNvSpPr>
            <a:spLocks/>
          </p:cNvSpPr>
          <p:nvPr/>
        </p:nvSpPr>
        <p:spPr bwMode="auto">
          <a:xfrm>
            <a:off x="7155755" y="3524597"/>
            <a:ext cx="922337" cy="28575"/>
          </a:xfrm>
          <a:custGeom>
            <a:avLst/>
            <a:gdLst>
              <a:gd name="T0" fmla="*/ 0 w 581"/>
              <a:gd name="T1" fmla="*/ 18 h 18"/>
              <a:gd name="T2" fmla="*/ 23 w 581"/>
              <a:gd name="T3" fmla="*/ 0 h 18"/>
              <a:gd name="T4" fmla="*/ 581 w 581"/>
              <a:gd name="T5" fmla="*/ 0 h 18"/>
              <a:gd name="T6" fmla="*/ 560 w 581"/>
              <a:gd name="T7" fmla="*/ 18 h 18"/>
              <a:gd name="T8" fmla="*/ 0 w 581"/>
              <a:gd name="T9" fmla="*/ 18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1" h="18">
                <a:moveTo>
                  <a:pt x="0" y="18"/>
                </a:moveTo>
                <a:lnTo>
                  <a:pt x="23" y="0"/>
                </a:lnTo>
                <a:lnTo>
                  <a:pt x="581" y="0"/>
                </a:lnTo>
                <a:lnTo>
                  <a:pt x="560" y="18"/>
                </a:lnTo>
                <a:lnTo>
                  <a:pt x="0" y="18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5" name="Rectangle 225"/>
          <p:cNvSpPr>
            <a:spLocks noChangeArrowheads="1"/>
          </p:cNvSpPr>
          <p:nvPr/>
        </p:nvSpPr>
        <p:spPr bwMode="auto">
          <a:xfrm>
            <a:off x="7452617" y="3581747"/>
            <a:ext cx="35083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Root</a:t>
            </a:r>
            <a:endParaRPr lang="en-GB"/>
          </a:p>
        </p:txBody>
      </p:sp>
      <p:sp>
        <p:nvSpPr>
          <p:cNvPr id="10466" name="Rectangle 226"/>
          <p:cNvSpPr>
            <a:spLocks noChangeArrowheads="1"/>
          </p:cNvSpPr>
          <p:nvPr/>
        </p:nvSpPr>
        <p:spPr bwMode="auto">
          <a:xfrm>
            <a:off x="7233542" y="3738909"/>
            <a:ext cx="8191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Myriad Roman" charset="0"/>
              </a:rPr>
              <a:t>name server</a:t>
            </a:r>
            <a:endParaRPr lang="en-GB" dirty="0"/>
          </a:p>
        </p:txBody>
      </p:sp>
      <p:grpSp>
        <p:nvGrpSpPr>
          <p:cNvPr id="10431" name="Group 191"/>
          <p:cNvGrpSpPr>
            <a:grpSpLocks/>
          </p:cNvGrpSpPr>
          <p:nvPr/>
        </p:nvGrpSpPr>
        <p:grpSpPr bwMode="auto">
          <a:xfrm>
            <a:off x="971600" y="1687513"/>
            <a:ext cx="5715000" cy="1833562"/>
            <a:chOff x="977" y="1063"/>
            <a:chExt cx="3600" cy="1155"/>
          </a:xfrm>
        </p:grpSpPr>
        <p:sp>
          <p:nvSpPr>
            <p:cNvPr id="10367" name="Rectangle 127"/>
            <p:cNvSpPr>
              <a:spLocks noChangeArrowheads="1"/>
            </p:cNvSpPr>
            <p:nvPr/>
          </p:nvSpPr>
          <p:spPr bwMode="auto">
            <a:xfrm>
              <a:off x="1403" y="1827"/>
              <a:ext cx="181" cy="384"/>
            </a:xfrm>
            <a:prstGeom prst="rect">
              <a:avLst/>
            </a:prstGeom>
            <a:noFill/>
            <a:ln w="7938">
              <a:solidFill>
                <a:srgbClr val="00A0C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8" name="Rectangle 128"/>
            <p:cNvSpPr>
              <a:spLocks noChangeArrowheads="1"/>
            </p:cNvSpPr>
            <p:nvPr/>
          </p:nvSpPr>
          <p:spPr bwMode="auto">
            <a:xfrm>
              <a:off x="977" y="1827"/>
              <a:ext cx="412" cy="384"/>
            </a:xfrm>
            <a:prstGeom prst="rect">
              <a:avLst/>
            </a:prstGeom>
            <a:noFill/>
            <a:ln w="7938">
              <a:solidFill>
                <a:srgbClr val="00A0C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9" name="Freeform 129"/>
            <p:cNvSpPr>
              <a:spLocks/>
            </p:cNvSpPr>
            <p:nvPr/>
          </p:nvSpPr>
          <p:spPr bwMode="auto">
            <a:xfrm>
              <a:off x="1366" y="1524"/>
              <a:ext cx="518" cy="687"/>
            </a:xfrm>
            <a:custGeom>
              <a:avLst/>
              <a:gdLst>
                <a:gd name="T0" fmla="*/ 0 w 518"/>
                <a:gd name="T1" fmla="*/ 0 h 687"/>
                <a:gd name="T2" fmla="*/ 0 w 518"/>
                <a:gd name="T3" fmla="*/ 275 h 687"/>
                <a:gd name="T4" fmla="*/ 236 w 518"/>
                <a:gd name="T5" fmla="*/ 275 h 687"/>
                <a:gd name="T6" fmla="*/ 236 w 518"/>
                <a:gd name="T7" fmla="*/ 687 h 687"/>
                <a:gd name="T8" fmla="*/ 518 w 518"/>
                <a:gd name="T9" fmla="*/ 687 h 687"/>
                <a:gd name="T10" fmla="*/ 518 w 518"/>
                <a:gd name="T11" fmla="*/ 303 h 687"/>
                <a:gd name="T12" fmla="*/ 374 w 518"/>
                <a:gd name="T13" fmla="*/ 303 h 687"/>
                <a:gd name="T14" fmla="*/ 374 w 518"/>
                <a:gd name="T15" fmla="*/ 0 h 687"/>
                <a:gd name="T16" fmla="*/ 0 w 518"/>
                <a:gd name="T17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8" h="687">
                  <a:moveTo>
                    <a:pt x="0" y="0"/>
                  </a:moveTo>
                  <a:lnTo>
                    <a:pt x="0" y="275"/>
                  </a:lnTo>
                  <a:lnTo>
                    <a:pt x="236" y="275"/>
                  </a:lnTo>
                  <a:lnTo>
                    <a:pt x="236" y="687"/>
                  </a:lnTo>
                  <a:lnTo>
                    <a:pt x="518" y="687"/>
                  </a:lnTo>
                  <a:lnTo>
                    <a:pt x="518" y="303"/>
                  </a:lnTo>
                  <a:lnTo>
                    <a:pt x="374" y="303"/>
                  </a:lnTo>
                  <a:lnTo>
                    <a:pt x="37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>
              <a:solidFill>
                <a:srgbClr val="00A0C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0" name="Rectangle 130"/>
            <p:cNvSpPr>
              <a:spLocks noChangeArrowheads="1"/>
            </p:cNvSpPr>
            <p:nvPr/>
          </p:nvSpPr>
          <p:spPr bwMode="auto">
            <a:xfrm>
              <a:off x="2045" y="1524"/>
              <a:ext cx="223" cy="307"/>
            </a:xfrm>
            <a:prstGeom prst="rect">
              <a:avLst/>
            </a:prstGeom>
            <a:noFill/>
            <a:ln w="7938">
              <a:solidFill>
                <a:srgbClr val="00A0C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1" name="Rectangle 131"/>
            <p:cNvSpPr>
              <a:spLocks noChangeArrowheads="1"/>
            </p:cNvSpPr>
            <p:nvPr/>
          </p:nvSpPr>
          <p:spPr bwMode="auto">
            <a:xfrm>
              <a:off x="1631" y="1063"/>
              <a:ext cx="2936" cy="347"/>
            </a:xfrm>
            <a:prstGeom prst="rect">
              <a:avLst/>
            </a:prstGeom>
            <a:noFill/>
            <a:ln w="7938">
              <a:solidFill>
                <a:srgbClr val="00A0C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2" name="Freeform 132"/>
            <p:cNvSpPr>
              <a:spLocks/>
            </p:cNvSpPr>
            <p:nvPr/>
          </p:nvSpPr>
          <p:spPr bwMode="auto">
            <a:xfrm>
              <a:off x="2828" y="1096"/>
              <a:ext cx="493" cy="173"/>
            </a:xfrm>
            <a:custGeom>
              <a:avLst/>
              <a:gdLst>
                <a:gd name="T0" fmla="*/ 0 w 493"/>
                <a:gd name="T1" fmla="*/ 173 h 173"/>
                <a:gd name="T2" fmla="*/ 0 w 493"/>
                <a:gd name="T3" fmla="*/ 0 h 173"/>
                <a:gd name="T4" fmla="*/ 493 w 493"/>
                <a:gd name="T5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3" h="173">
                  <a:moveTo>
                    <a:pt x="0" y="173"/>
                  </a:moveTo>
                  <a:lnTo>
                    <a:pt x="0" y="0"/>
                  </a:lnTo>
                  <a:lnTo>
                    <a:pt x="493" y="17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3" name="Rectangle 133"/>
            <p:cNvSpPr>
              <a:spLocks noChangeArrowheads="1"/>
            </p:cNvSpPr>
            <p:nvPr/>
          </p:nvSpPr>
          <p:spPr bwMode="auto">
            <a:xfrm>
              <a:off x="1656" y="1281"/>
              <a:ext cx="11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edu</a:t>
              </a:r>
              <a:endParaRPr lang="en-GB"/>
            </a:p>
          </p:txBody>
        </p:sp>
        <p:sp>
          <p:nvSpPr>
            <p:cNvPr id="10374" name="Rectangle 134"/>
            <p:cNvSpPr>
              <a:spLocks noChangeArrowheads="1"/>
            </p:cNvSpPr>
            <p:nvPr/>
          </p:nvSpPr>
          <p:spPr bwMode="auto">
            <a:xfrm>
              <a:off x="2228" y="1281"/>
              <a:ext cx="18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com</a:t>
              </a:r>
              <a:endParaRPr lang="en-GB"/>
            </a:p>
          </p:txBody>
        </p:sp>
        <p:sp>
          <p:nvSpPr>
            <p:cNvPr id="10375" name="Rectangle 135"/>
            <p:cNvSpPr>
              <a:spLocks noChangeArrowheads="1"/>
            </p:cNvSpPr>
            <p:nvPr/>
          </p:nvSpPr>
          <p:spPr bwMode="auto">
            <a:xfrm>
              <a:off x="1384" y="1544"/>
              <a:ext cx="30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princeton</a:t>
              </a:r>
              <a:endParaRPr lang="en-GB"/>
            </a:p>
          </p:txBody>
        </p:sp>
        <p:sp>
          <p:nvSpPr>
            <p:cNvPr id="10376" name="Rectangle 136"/>
            <p:cNvSpPr>
              <a:spLocks noChangeArrowheads="1"/>
            </p:cNvSpPr>
            <p:nvPr/>
          </p:nvSpPr>
          <p:spPr bwMode="auto">
            <a:xfrm>
              <a:off x="1749" y="1592"/>
              <a:ext cx="12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cs typeface="Times New Roman" pitchFamily="18" charset="0"/>
                </a:rPr>
                <a:t>■ ■ ■ </a:t>
              </a:r>
              <a:endParaRPr lang="en-GB" sz="500">
                <a:cs typeface="Times New Roman" pitchFamily="18" charset="0"/>
              </a:endParaRPr>
            </a:p>
          </p:txBody>
        </p:sp>
        <p:sp>
          <p:nvSpPr>
            <p:cNvPr id="10377" name="Rectangle 137"/>
            <p:cNvSpPr>
              <a:spLocks noChangeArrowheads="1"/>
            </p:cNvSpPr>
            <p:nvPr/>
          </p:nvSpPr>
          <p:spPr bwMode="auto">
            <a:xfrm>
              <a:off x="1854" y="1544"/>
              <a:ext cx="10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mit</a:t>
              </a:r>
              <a:endParaRPr lang="en-GB"/>
            </a:p>
          </p:txBody>
        </p:sp>
        <p:sp>
          <p:nvSpPr>
            <p:cNvPr id="10378" name="Rectangle 138"/>
            <p:cNvSpPr>
              <a:spLocks noChangeArrowheads="1"/>
            </p:cNvSpPr>
            <p:nvPr/>
          </p:nvSpPr>
          <p:spPr bwMode="auto">
            <a:xfrm>
              <a:off x="1153" y="1826"/>
              <a:ext cx="6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cs</a:t>
              </a:r>
              <a:endParaRPr lang="en-GB"/>
            </a:p>
          </p:txBody>
        </p:sp>
        <p:sp>
          <p:nvSpPr>
            <p:cNvPr id="10379" name="Rectangle 139"/>
            <p:cNvSpPr>
              <a:spLocks noChangeArrowheads="1"/>
            </p:cNvSpPr>
            <p:nvPr/>
          </p:nvSpPr>
          <p:spPr bwMode="auto">
            <a:xfrm>
              <a:off x="1455" y="1826"/>
              <a:ext cx="7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ee</a:t>
              </a:r>
              <a:endParaRPr lang="en-GB"/>
            </a:p>
          </p:txBody>
        </p:sp>
        <p:sp>
          <p:nvSpPr>
            <p:cNvPr id="10380" name="Rectangle 140"/>
            <p:cNvSpPr>
              <a:spLocks noChangeArrowheads="1"/>
            </p:cNvSpPr>
            <p:nvPr/>
          </p:nvSpPr>
          <p:spPr bwMode="auto">
            <a:xfrm>
              <a:off x="1005" y="2111"/>
              <a:ext cx="20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ux01</a:t>
              </a:r>
              <a:endParaRPr lang="en-GB"/>
            </a:p>
          </p:txBody>
        </p:sp>
        <p:sp>
          <p:nvSpPr>
            <p:cNvPr id="10381" name="Rectangle 141"/>
            <p:cNvSpPr>
              <a:spLocks noChangeArrowheads="1"/>
            </p:cNvSpPr>
            <p:nvPr/>
          </p:nvSpPr>
          <p:spPr bwMode="auto">
            <a:xfrm>
              <a:off x="1198" y="2111"/>
              <a:ext cx="20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ux04</a:t>
              </a:r>
              <a:endParaRPr lang="en-GB"/>
            </a:p>
          </p:txBody>
        </p:sp>
        <p:sp>
          <p:nvSpPr>
            <p:cNvPr id="10382" name="Rectangle 142"/>
            <p:cNvSpPr>
              <a:spLocks noChangeArrowheads="1"/>
            </p:cNvSpPr>
            <p:nvPr/>
          </p:nvSpPr>
          <p:spPr bwMode="auto">
            <a:xfrm>
              <a:off x="1619" y="1826"/>
              <a:ext cx="29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physics</a:t>
              </a:r>
              <a:endParaRPr lang="en-GB"/>
            </a:p>
          </p:txBody>
        </p:sp>
        <p:sp>
          <p:nvSpPr>
            <p:cNvPr id="10383" name="Rectangle 143"/>
            <p:cNvSpPr>
              <a:spLocks noChangeArrowheads="1"/>
            </p:cNvSpPr>
            <p:nvPr/>
          </p:nvSpPr>
          <p:spPr bwMode="auto">
            <a:xfrm>
              <a:off x="2070" y="1544"/>
              <a:ext cx="16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cisco</a:t>
              </a:r>
              <a:endParaRPr lang="en-GB"/>
            </a:p>
          </p:txBody>
        </p:sp>
        <p:sp>
          <p:nvSpPr>
            <p:cNvPr id="10385" name="Rectangle 145"/>
            <p:cNvSpPr>
              <a:spLocks noChangeArrowheads="1"/>
            </p:cNvSpPr>
            <p:nvPr/>
          </p:nvSpPr>
          <p:spPr bwMode="auto">
            <a:xfrm>
              <a:off x="2384" y="1544"/>
              <a:ext cx="24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yahoo</a:t>
              </a:r>
              <a:endParaRPr lang="en-GB"/>
            </a:p>
          </p:txBody>
        </p:sp>
        <p:sp>
          <p:nvSpPr>
            <p:cNvPr id="10386" name="Rectangle 146"/>
            <p:cNvSpPr>
              <a:spLocks noChangeArrowheads="1"/>
            </p:cNvSpPr>
            <p:nvPr/>
          </p:nvSpPr>
          <p:spPr bwMode="auto">
            <a:xfrm>
              <a:off x="2610" y="1544"/>
              <a:ext cx="14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nasa</a:t>
              </a:r>
              <a:endParaRPr lang="en-GB"/>
            </a:p>
          </p:txBody>
        </p:sp>
        <p:sp>
          <p:nvSpPr>
            <p:cNvPr id="10388" name="Rectangle 148"/>
            <p:cNvSpPr>
              <a:spLocks noChangeArrowheads="1"/>
            </p:cNvSpPr>
            <p:nvPr/>
          </p:nvSpPr>
          <p:spPr bwMode="auto">
            <a:xfrm>
              <a:off x="2910" y="1544"/>
              <a:ext cx="9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nsf</a:t>
              </a:r>
              <a:endParaRPr lang="en-GB"/>
            </a:p>
          </p:txBody>
        </p:sp>
        <p:sp>
          <p:nvSpPr>
            <p:cNvPr id="10389" name="Rectangle 149"/>
            <p:cNvSpPr>
              <a:spLocks noChangeArrowheads="1"/>
            </p:cNvSpPr>
            <p:nvPr/>
          </p:nvSpPr>
          <p:spPr bwMode="auto">
            <a:xfrm>
              <a:off x="3083" y="1544"/>
              <a:ext cx="13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arpa</a:t>
              </a:r>
              <a:endParaRPr lang="en-GB"/>
            </a:p>
          </p:txBody>
        </p:sp>
        <p:sp>
          <p:nvSpPr>
            <p:cNvPr id="10391" name="Rectangle 151"/>
            <p:cNvSpPr>
              <a:spLocks noChangeArrowheads="1"/>
            </p:cNvSpPr>
            <p:nvPr/>
          </p:nvSpPr>
          <p:spPr bwMode="auto">
            <a:xfrm>
              <a:off x="3380" y="1544"/>
              <a:ext cx="19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navy</a:t>
              </a:r>
              <a:endParaRPr lang="en-GB"/>
            </a:p>
          </p:txBody>
        </p:sp>
        <p:sp>
          <p:nvSpPr>
            <p:cNvPr id="10392" name="Rectangle 152"/>
            <p:cNvSpPr>
              <a:spLocks noChangeArrowheads="1"/>
            </p:cNvSpPr>
            <p:nvPr/>
          </p:nvSpPr>
          <p:spPr bwMode="auto">
            <a:xfrm>
              <a:off x="3593" y="1544"/>
              <a:ext cx="13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acm</a:t>
              </a:r>
              <a:endParaRPr lang="en-GB"/>
            </a:p>
          </p:txBody>
        </p:sp>
        <p:sp>
          <p:nvSpPr>
            <p:cNvPr id="10394" name="Rectangle 154"/>
            <p:cNvSpPr>
              <a:spLocks noChangeArrowheads="1"/>
            </p:cNvSpPr>
            <p:nvPr/>
          </p:nvSpPr>
          <p:spPr bwMode="auto">
            <a:xfrm>
              <a:off x="3881" y="1544"/>
              <a:ext cx="13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ieee</a:t>
              </a:r>
              <a:endParaRPr lang="en-GB"/>
            </a:p>
          </p:txBody>
        </p:sp>
        <p:sp>
          <p:nvSpPr>
            <p:cNvPr id="10395" name="Rectangle 155"/>
            <p:cNvSpPr>
              <a:spLocks noChangeArrowheads="1"/>
            </p:cNvSpPr>
            <p:nvPr/>
          </p:nvSpPr>
          <p:spPr bwMode="auto">
            <a:xfrm>
              <a:off x="2768" y="1281"/>
              <a:ext cx="1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gov</a:t>
              </a:r>
              <a:endParaRPr lang="en-GB"/>
            </a:p>
          </p:txBody>
        </p:sp>
        <p:sp>
          <p:nvSpPr>
            <p:cNvPr id="10396" name="Rectangle 156"/>
            <p:cNvSpPr>
              <a:spLocks noChangeArrowheads="1"/>
            </p:cNvSpPr>
            <p:nvPr/>
          </p:nvSpPr>
          <p:spPr bwMode="auto">
            <a:xfrm>
              <a:off x="3271" y="1281"/>
              <a:ext cx="13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mil</a:t>
              </a:r>
              <a:endParaRPr lang="en-GB"/>
            </a:p>
          </p:txBody>
        </p:sp>
        <p:sp>
          <p:nvSpPr>
            <p:cNvPr id="10397" name="Rectangle 157"/>
            <p:cNvSpPr>
              <a:spLocks noChangeArrowheads="1"/>
            </p:cNvSpPr>
            <p:nvPr/>
          </p:nvSpPr>
          <p:spPr bwMode="auto">
            <a:xfrm>
              <a:off x="3734" y="1281"/>
              <a:ext cx="14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org</a:t>
              </a:r>
              <a:endParaRPr lang="en-GB"/>
            </a:p>
          </p:txBody>
        </p:sp>
        <p:sp>
          <p:nvSpPr>
            <p:cNvPr id="10398" name="Rectangle 158"/>
            <p:cNvSpPr>
              <a:spLocks noChangeArrowheads="1"/>
            </p:cNvSpPr>
            <p:nvPr/>
          </p:nvSpPr>
          <p:spPr bwMode="auto">
            <a:xfrm>
              <a:off x="4049" y="1281"/>
              <a:ext cx="1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net</a:t>
              </a:r>
              <a:endParaRPr lang="en-GB"/>
            </a:p>
          </p:txBody>
        </p:sp>
        <p:sp>
          <p:nvSpPr>
            <p:cNvPr id="10399" name="Rectangle 159"/>
            <p:cNvSpPr>
              <a:spLocks noChangeArrowheads="1"/>
            </p:cNvSpPr>
            <p:nvPr/>
          </p:nvSpPr>
          <p:spPr bwMode="auto">
            <a:xfrm>
              <a:off x="4264" y="1281"/>
              <a:ext cx="8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uk</a:t>
              </a:r>
              <a:endParaRPr lang="en-GB"/>
            </a:p>
          </p:txBody>
        </p:sp>
        <p:sp>
          <p:nvSpPr>
            <p:cNvPr id="10400" name="Rectangle 160"/>
            <p:cNvSpPr>
              <a:spLocks noChangeArrowheads="1"/>
            </p:cNvSpPr>
            <p:nvPr/>
          </p:nvSpPr>
          <p:spPr bwMode="auto">
            <a:xfrm>
              <a:off x="4477" y="1281"/>
              <a:ext cx="5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fr</a:t>
              </a:r>
              <a:endParaRPr lang="en-GB"/>
            </a:p>
          </p:txBody>
        </p:sp>
        <p:sp>
          <p:nvSpPr>
            <p:cNvPr id="10401" name="Freeform 161"/>
            <p:cNvSpPr>
              <a:spLocks/>
            </p:cNvSpPr>
            <p:nvPr/>
          </p:nvSpPr>
          <p:spPr bwMode="auto">
            <a:xfrm>
              <a:off x="4438" y="138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2" name="Freeform 162"/>
            <p:cNvSpPr>
              <a:spLocks/>
            </p:cNvSpPr>
            <p:nvPr/>
          </p:nvSpPr>
          <p:spPr bwMode="auto">
            <a:xfrm>
              <a:off x="4034" y="138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3" name="Freeform 163"/>
            <p:cNvSpPr>
              <a:spLocks/>
            </p:cNvSpPr>
            <p:nvPr/>
          </p:nvSpPr>
          <p:spPr bwMode="auto">
            <a:xfrm>
              <a:off x="4242" y="1388"/>
              <a:ext cx="139" cy="134"/>
            </a:xfrm>
            <a:custGeom>
              <a:avLst/>
              <a:gdLst>
                <a:gd name="T0" fmla="*/ 70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70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70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4" name="Freeform 164"/>
            <p:cNvSpPr>
              <a:spLocks/>
            </p:cNvSpPr>
            <p:nvPr/>
          </p:nvSpPr>
          <p:spPr bwMode="auto">
            <a:xfrm>
              <a:off x="3838" y="1668"/>
              <a:ext cx="139" cy="134"/>
            </a:xfrm>
            <a:custGeom>
              <a:avLst/>
              <a:gdLst>
                <a:gd name="T0" fmla="*/ 70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70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70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5" name="Freeform 165"/>
            <p:cNvSpPr>
              <a:spLocks/>
            </p:cNvSpPr>
            <p:nvPr/>
          </p:nvSpPr>
          <p:spPr bwMode="auto">
            <a:xfrm>
              <a:off x="3370" y="1668"/>
              <a:ext cx="139" cy="134"/>
            </a:xfrm>
            <a:custGeom>
              <a:avLst/>
              <a:gdLst>
                <a:gd name="T0" fmla="*/ 70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70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70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6" name="Freeform 166"/>
            <p:cNvSpPr>
              <a:spLocks/>
            </p:cNvSpPr>
            <p:nvPr/>
          </p:nvSpPr>
          <p:spPr bwMode="auto">
            <a:xfrm>
              <a:off x="3608" y="166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7" name="Freeform 167"/>
            <p:cNvSpPr>
              <a:spLocks/>
            </p:cNvSpPr>
            <p:nvPr/>
          </p:nvSpPr>
          <p:spPr bwMode="auto">
            <a:xfrm>
              <a:off x="3140" y="166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8" name="Freeform 168"/>
            <p:cNvSpPr>
              <a:spLocks/>
            </p:cNvSpPr>
            <p:nvPr/>
          </p:nvSpPr>
          <p:spPr bwMode="auto">
            <a:xfrm>
              <a:off x="1423" y="1941"/>
              <a:ext cx="139" cy="133"/>
            </a:xfrm>
            <a:custGeom>
              <a:avLst/>
              <a:gdLst>
                <a:gd name="T0" fmla="*/ 70 w 139"/>
                <a:gd name="T1" fmla="*/ 0 h 133"/>
                <a:gd name="T2" fmla="*/ 0 w 139"/>
                <a:gd name="T3" fmla="*/ 133 h 133"/>
                <a:gd name="T4" fmla="*/ 139 w 139"/>
                <a:gd name="T5" fmla="*/ 133 h 133"/>
                <a:gd name="T6" fmla="*/ 70 w 139"/>
                <a:gd name="T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3">
                  <a:moveTo>
                    <a:pt x="70" y="0"/>
                  </a:moveTo>
                  <a:lnTo>
                    <a:pt x="0" y="133"/>
                  </a:lnTo>
                  <a:lnTo>
                    <a:pt x="139" y="133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9" name="Freeform 169"/>
            <p:cNvSpPr>
              <a:spLocks/>
            </p:cNvSpPr>
            <p:nvPr/>
          </p:nvSpPr>
          <p:spPr bwMode="auto">
            <a:xfrm>
              <a:off x="1673" y="1941"/>
              <a:ext cx="139" cy="133"/>
            </a:xfrm>
            <a:custGeom>
              <a:avLst/>
              <a:gdLst>
                <a:gd name="T0" fmla="*/ 70 w 139"/>
                <a:gd name="T1" fmla="*/ 0 h 133"/>
                <a:gd name="T2" fmla="*/ 0 w 139"/>
                <a:gd name="T3" fmla="*/ 133 h 133"/>
                <a:gd name="T4" fmla="*/ 139 w 139"/>
                <a:gd name="T5" fmla="*/ 133 h 133"/>
                <a:gd name="T6" fmla="*/ 70 w 139"/>
                <a:gd name="T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3">
                  <a:moveTo>
                    <a:pt x="70" y="0"/>
                  </a:moveTo>
                  <a:lnTo>
                    <a:pt x="0" y="133"/>
                  </a:lnTo>
                  <a:lnTo>
                    <a:pt x="139" y="133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0" name="Freeform 170"/>
            <p:cNvSpPr>
              <a:spLocks/>
            </p:cNvSpPr>
            <p:nvPr/>
          </p:nvSpPr>
          <p:spPr bwMode="auto">
            <a:xfrm>
              <a:off x="2365" y="1668"/>
              <a:ext cx="138" cy="134"/>
            </a:xfrm>
            <a:custGeom>
              <a:avLst/>
              <a:gdLst>
                <a:gd name="T0" fmla="*/ 69 w 138"/>
                <a:gd name="T1" fmla="*/ 0 h 134"/>
                <a:gd name="T2" fmla="*/ 0 w 138"/>
                <a:gd name="T3" fmla="*/ 134 h 134"/>
                <a:gd name="T4" fmla="*/ 138 w 138"/>
                <a:gd name="T5" fmla="*/ 134 h 134"/>
                <a:gd name="T6" fmla="*/ 69 w 13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" h="134">
                  <a:moveTo>
                    <a:pt x="69" y="0"/>
                  </a:moveTo>
                  <a:lnTo>
                    <a:pt x="0" y="134"/>
                  </a:lnTo>
                  <a:lnTo>
                    <a:pt x="138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1" name="Freeform 171"/>
            <p:cNvSpPr>
              <a:spLocks/>
            </p:cNvSpPr>
            <p:nvPr/>
          </p:nvSpPr>
          <p:spPr bwMode="auto">
            <a:xfrm>
              <a:off x="1842" y="166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2" name="Freeform 172"/>
            <p:cNvSpPr>
              <a:spLocks/>
            </p:cNvSpPr>
            <p:nvPr/>
          </p:nvSpPr>
          <p:spPr bwMode="auto">
            <a:xfrm>
              <a:off x="2104" y="1668"/>
              <a:ext cx="139" cy="134"/>
            </a:xfrm>
            <a:custGeom>
              <a:avLst/>
              <a:gdLst>
                <a:gd name="T0" fmla="*/ 70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70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70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3" name="Freeform 173"/>
            <p:cNvSpPr>
              <a:spLocks/>
            </p:cNvSpPr>
            <p:nvPr/>
          </p:nvSpPr>
          <p:spPr bwMode="auto">
            <a:xfrm>
              <a:off x="2867" y="1668"/>
              <a:ext cx="139" cy="134"/>
            </a:xfrm>
            <a:custGeom>
              <a:avLst/>
              <a:gdLst>
                <a:gd name="T0" fmla="*/ 70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70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70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4" name="Freeform 174"/>
            <p:cNvSpPr>
              <a:spLocks/>
            </p:cNvSpPr>
            <p:nvPr/>
          </p:nvSpPr>
          <p:spPr bwMode="auto">
            <a:xfrm>
              <a:off x="2637" y="166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5" name="Freeform 175"/>
            <p:cNvSpPr>
              <a:spLocks/>
            </p:cNvSpPr>
            <p:nvPr/>
          </p:nvSpPr>
          <p:spPr bwMode="auto">
            <a:xfrm>
              <a:off x="1190" y="1651"/>
              <a:ext cx="550" cy="171"/>
            </a:xfrm>
            <a:custGeom>
              <a:avLst/>
              <a:gdLst>
                <a:gd name="T0" fmla="*/ 0 w 550"/>
                <a:gd name="T1" fmla="*/ 171 h 171"/>
                <a:gd name="T2" fmla="*/ 303 w 550"/>
                <a:gd name="T3" fmla="*/ 0 h 171"/>
                <a:gd name="T4" fmla="*/ 550 w 550"/>
                <a:gd name="T5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0" h="171">
                  <a:moveTo>
                    <a:pt x="0" y="171"/>
                  </a:moveTo>
                  <a:lnTo>
                    <a:pt x="303" y="0"/>
                  </a:lnTo>
                  <a:lnTo>
                    <a:pt x="550" y="17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6" name="Line 176"/>
            <p:cNvSpPr>
              <a:spLocks noChangeShapeType="1"/>
            </p:cNvSpPr>
            <p:nvPr/>
          </p:nvSpPr>
          <p:spPr bwMode="auto">
            <a:xfrm>
              <a:off x="1493" y="1653"/>
              <a:ext cx="1" cy="16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7" name="Freeform 177"/>
            <p:cNvSpPr>
              <a:spLocks/>
            </p:cNvSpPr>
            <p:nvPr/>
          </p:nvSpPr>
          <p:spPr bwMode="auto">
            <a:xfrm>
              <a:off x="1555" y="1383"/>
              <a:ext cx="324" cy="159"/>
            </a:xfrm>
            <a:custGeom>
              <a:avLst/>
              <a:gdLst>
                <a:gd name="T0" fmla="*/ 0 w 324"/>
                <a:gd name="T1" fmla="*/ 159 h 159"/>
                <a:gd name="T2" fmla="*/ 166 w 324"/>
                <a:gd name="T3" fmla="*/ 0 h 159"/>
                <a:gd name="T4" fmla="*/ 324 w 324"/>
                <a:gd name="T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4" h="159">
                  <a:moveTo>
                    <a:pt x="0" y="159"/>
                  </a:moveTo>
                  <a:lnTo>
                    <a:pt x="166" y="0"/>
                  </a:lnTo>
                  <a:lnTo>
                    <a:pt x="324" y="15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8" name="Freeform 178"/>
            <p:cNvSpPr>
              <a:spLocks/>
            </p:cNvSpPr>
            <p:nvPr/>
          </p:nvSpPr>
          <p:spPr bwMode="auto">
            <a:xfrm>
              <a:off x="2174" y="1388"/>
              <a:ext cx="300" cy="154"/>
            </a:xfrm>
            <a:custGeom>
              <a:avLst/>
              <a:gdLst>
                <a:gd name="T0" fmla="*/ 0 w 300"/>
                <a:gd name="T1" fmla="*/ 154 h 154"/>
                <a:gd name="T2" fmla="*/ 126 w 300"/>
                <a:gd name="T3" fmla="*/ 0 h 154"/>
                <a:gd name="T4" fmla="*/ 300 w 300"/>
                <a:gd name="T5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0" h="154">
                  <a:moveTo>
                    <a:pt x="0" y="154"/>
                  </a:moveTo>
                  <a:lnTo>
                    <a:pt x="126" y="0"/>
                  </a:lnTo>
                  <a:lnTo>
                    <a:pt x="300" y="15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9" name="Freeform 179"/>
            <p:cNvSpPr>
              <a:spLocks/>
            </p:cNvSpPr>
            <p:nvPr/>
          </p:nvSpPr>
          <p:spPr bwMode="auto">
            <a:xfrm>
              <a:off x="2741" y="1388"/>
              <a:ext cx="178" cy="154"/>
            </a:xfrm>
            <a:custGeom>
              <a:avLst/>
              <a:gdLst>
                <a:gd name="T0" fmla="*/ 0 w 178"/>
                <a:gd name="T1" fmla="*/ 154 h 154"/>
                <a:gd name="T2" fmla="*/ 89 w 178"/>
                <a:gd name="T3" fmla="*/ 0 h 154"/>
                <a:gd name="T4" fmla="*/ 178 w 178"/>
                <a:gd name="T5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8" h="154">
                  <a:moveTo>
                    <a:pt x="0" y="154"/>
                  </a:moveTo>
                  <a:lnTo>
                    <a:pt x="89" y="0"/>
                  </a:lnTo>
                  <a:lnTo>
                    <a:pt x="178" y="15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0" name="Freeform 180"/>
            <p:cNvSpPr>
              <a:spLocks/>
            </p:cNvSpPr>
            <p:nvPr/>
          </p:nvSpPr>
          <p:spPr bwMode="auto">
            <a:xfrm>
              <a:off x="3236" y="1388"/>
              <a:ext cx="179" cy="154"/>
            </a:xfrm>
            <a:custGeom>
              <a:avLst/>
              <a:gdLst>
                <a:gd name="T0" fmla="*/ 0 w 179"/>
                <a:gd name="T1" fmla="*/ 154 h 154"/>
                <a:gd name="T2" fmla="*/ 90 w 179"/>
                <a:gd name="T3" fmla="*/ 0 h 154"/>
                <a:gd name="T4" fmla="*/ 179 w 179"/>
                <a:gd name="T5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9" h="154">
                  <a:moveTo>
                    <a:pt x="0" y="154"/>
                  </a:moveTo>
                  <a:lnTo>
                    <a:pt x="90" y="0"/>
                  </a:lnTo>
                  <a:lnTo>
                    <a:pt x="179" y="15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1" name="Freeform 181"/>
            <p:cNvSpPr>
              <a:spLocks/>
            </p:cNvSpPr>
            <p:nvPr/>
          </p:nvSpPr>
          <p:spPr bwMode="auto">
            <a:xfrm>
              <a:off x="3702" y="1388"/>
              <a:ext cx="179" cy="154"/>
            </a:xfrm>
            <a:custGeom>
              <a:avLst/>
              <a:gdLst>
                <a:gd name="T0" fmla="*/ 0 w 179"/>
                <a:gd name="T1" fmla="*/ 154 h 154"/>
                <a:gd name="T2" fmla="*/ 89 w 179"/>
                <a:gd name="T3" fmla="*/ 0 h 154"/>
                <a:gd name="T4" fmla="*/ 179 w 179"/>
                <a:gd name="T5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9" h="154">
                  <a:moveTo>
                    <a:pt x="0" y="154"/>
                  </a:moveTo>
                  <a:lnTo>
                    <a:pt x="89" y="0"/>
                  </a:lnTo>
                  <a:lnTo>
                    <a:pt x="179" y="15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2" name="Freeform 182"/>
            <p:cNvSpPr>
              <a:spLocks/>
            </p:cNvSpPr>
            <p:nvPr/>
          </p:nvSpPr>
          <p:spPr bwMode="auto">
            <a:xfrm>
              <a:off x="1723" y="1096"/>
              <a:ext cx="2784" cy="173"/>
            </a:xfrm>
            <a:custGeom>
              <a:avLst/>
              <a:gdLst>
                <a:gd name="T0" fmla="*/ 0 w 2784"/>
                <a:gd name="T1" fmla="*/ 171 h 173"/>
                <a:gd name="T2" fmla="*/ 1105 w 2784"/>
                <a:gd name="T3" fmla="*/ 0 h 173"/>
                <a:gd name="T4" fmla="*/ 2784 w 2784"/>
                <a:gd name="T5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84" h="173">
                  <a:moveTo>
                    <a:pt x="0" y="171"/>
                  </a:moveTo>
                  <a:lnTo>
                    <a:pt x="1105" y="0"/>
                  </a:lnTo>
                  <a:lnTo>
                    <a:pt x="2784" y="17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3" name="Freeform 183"/>
            <p:cNvSpPr>
              <a:spLocks/>
            </p:cNvSpPr>
            <p:nvPr/>
          </p:nvSpPr>
          <p:spPr bwMode="auto">
            <a:xfrm>
              <a:off x="2318" y="1096"/>
              <a:ext cx="1974" cy="173"/>
            </a:xfrm>
            <a:custGeom>
              <a:avLst/>
              <a:gdLst>
                <a:gd name="T0" fmla="*/ 1974 w 1974"/>
                <a:gd name="T1" fmla="*/ 153 h 173"/>
                <a:gd name="T2" fmla="*/ 510 w 1974"/>
                <a:gd name="T3" fmla="*/ 0 h 173"/>
                <a:gd name="T4" fmla="*/ 0 w 1974"/>
                <a:gd name="T5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4" h="173">
                  <a:moveTo>
                    <a:pt x="1974" y="153"/>
                  </a:moveTo>
                  <a:lnTo>
                    <a:pt x="510" y="0"/>
                  </a:lnTo>
                  <a:lnTo>
                    <a:pt x="0" y="17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4" name="Freeform 184"/>
            <p:cNvSpPr>
              <a:spLocks/>
            </p:cNvSpPr>
            <p:nvPr/>
          </p:nvSpPr>
          <p:spPr bwMode="auto">
            <a:xfrm>
              <a:off x="2830" y="1098"/>
              <a:ext cx="1269" cy="171"/>
            </a:xfrm>
            <a:custGeom>
              <a:avLst/>
              <a:gdLst>
                <a:gd name="T0" fmla="*/ 1269 w 1269"/>
                <a:gd name="T1" fmla="*/ 154 h 171"/>
                <a:gd name="T2" fmla="*/ 0 w 1269"/>
                <a:gd name="T3" fmla="*/ 0 h 171"/>
                <a:gd name="T4" fmla="*/ 961 w 1269"/>
                <a:gd name="T5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9" h="171">
                  <a:moveTo>
                    <a:pt x="1269" y="154"/>
                  </a:moveTo>
                  <a:lnTo>
                    <a:pt x="0" y="0"/>
                  </a:lnTo>
                  <a:lnTo>
                    <a:pt x="961" y="17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5" name="Line 185"/>
            <p:cNvSpPr>
              <a:spLocks noChangeShapeType="1"/>
            </p:cNvSpPr>
            <p:nvPr/>
          </p:nvSpPr>
          <p:spPr bwMode="auto">
            <a:xfrm flipV="1">
              <a:off x="1094" y="1926"/>
              <a:ext cx="94" cy="16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6" name="Line 186"/>
            <p:cNvSpPr>
              <a:spLocks noChangeShapeType="1"/>
            </p:cNvSpPr>
            <p:nvPr/>
          </p:nvSpPr>
          <p:spPr bwMode="auto">
            <a:xfrm>
              <a:off x="1188" y="1926"/>
              <a:ext cx="97" cy="16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7" name="Rectangle 187"/>
            <p:cNvSpPr>
              <a:spLocks noChangeArrowheads="1"/>
            </p:cNvSpPr>
            <p:nvPr/>
          </p:nvSpPr>
          <p:spPr bwMode="auto">
            <a:xfrm>
              <a:off x="2285" y="1568"/>
              <a:ext cx="12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cs typeface="Times New Roman" pitchFamily="18" charset="0"/>
                </a:rPr>
                <a:t>■ ■ ■ </a:t>
              </a:r>
              <a:endParaRPr lang="en-GB" sz="500">
                <a:cs typeface="Times New Roman" pitchFamily="18" charset="0"/>
              </a:endParaRPr>
            </a:p>
          </p:txBody>
        </p:sp>
        <p:sp>
          <p:nvSpPr>
            <p:cNvPr id="10428" name="Rectangle 188"/>
            <p:cNvSpPr>
              <a:spLocks noChangeArrowheads="1"/>
            </p:cNvSpPr>
            <p:nvPr/>
          </p:nvSpPr>
          <p:spPr bwMode="auto">
            <a:xfrm>
              <a:off x="2793" y="1579"/>
              <a:ext cx="12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cs typeface="Times New Roman" pitchFamily="18" charset="0"/>
                </a:rPr>
                <a:t>■ ■ ■ </a:t>
              </a:r>
              <a:endParaRPr lang="en-GB" sz="500">
                <a:cs typeface="Times New Roman" pitchFamily="18" charset="0"/>
              </a:endParaRPr>
            </a:p>
          </p:txBody>
        </p:sp>
        <p:sp>
          <p:nvSpPr>
            <p:cNvPr id="10429" name="Rectangle 189"/>
            <p:cNvSpPr>
              <a:spLocks noChangeArrowheads="1"/>
            </p:cNvSpPr>
            <p:nvPr/>
          </p:nvSpPr>
          <p:spPr bwMode="auto">
            <a:xfrm>
              <a:off x="3775" y="1568"/>
              <a:ext cx="12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cs typeface="Times New Roman" pitchFamily="18" charset="0"/>
                </a:rPr>
                <a:t>■ ■ ■ </a:t>
              </a:r>
              <a:endParaRPr lang="en-GB" sz="500">
                <a:cs typeface="Times New Roman" pitchFamily="18" charset="0"/>
              </a:endParaRPr>
            </a:p>
          </p:txBody>
        </p:sp>
        <p:sp>
          <p:nvSpPr>
            <p:cNvPr id="10430" name="Rectangle 190"/>
            <p:cNvSpPr>
              <a:spLocks noChangeArrowheads="1"/>
            </p:cNvSpPr>
            <p:nvPr/>
          </p:nvSpPr>
          <p:spPr bwMode="auto">
            <a:xfrm>
              <a:off x="3254" y="1579"/>
              <a:ext cx="12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cs typeface="Times New Roman" pitchFamily="18" charset="0"/>
                </a:rPr>
                <a:t>■ ■ ■ </a:t>
              </a:r>
              <a:endParaRPr lang="en-GB" sz="500">
                <a:cs typeface="Times New Roman" pitchFamily="18" charset="0"/>
              </a:endParaRPr>
            </a:p>
          </p:txBody>
        </p:sp>
      </p:grpSp>
      <p:sp>
        <p:nvSpPr>
          <p:cNvPr id="10467" name="Rectangle 227"/>
          <p:cNvSpPr>
            <a:spLocks noChangeArrowheads="1"/>
          </p:cNvSpPr>
          <p:nvPr/>
        </p:nvSpPr>
        <p:spPr bwMode="auto">
          <a:xfrm>
            <a:off x="7465317" y="4721572"/>
            <a:ext cx="3127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Myriad Roman" charset="0"/>
                <a:cs typeface="Times New Roman" pitchFamily="18" charset="0"/>
              </a:rPr>
              <a:t>■ ■ ■</a:t>
            </a:r>
            <a:r>
              <a:rPr lang="en-US" sz="1600">
                <a:solidFill>
                  <a:srgbClr val="000000"/>
                </a:solidFill>
                <a:latin typeface="Myriad Roman" charset="0"/>
                <a:cs typeface="Times New Roman" pitchFamily="18" charset="0"/>
              </a:rPr>
              <a:t> </a:t>
            </a:r>
            <a:endParaRPr lang="en-GB" sz="1600">
              <a:solidFill>
                <a:srgbClr val="000000"/>
              </a:solidFill>
              <a:latin typeface="Myriad Roman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23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4624"/>
            <a:ext cx="7772400" cy="926976"/>
          </a:xfrm>
        </p:spPr>
        <p:txBody>
          <a:bodyPr/>
          <a:lstStyle/>
          <a:p>
            <a:r>
              <a:rPr lang="en-US" dirty="0" smtClean="0"/>
              <a:t>DNS: Root Name Servers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052736"/>
            <a:ext cx="8478837" cy="4648200"/>
          </a:xfrm>
        </p:spPr>
        <p:txBody>
          <a:bodyPr/>
          <a:lstStyle/>
          <a:p>
            <a:r>
              <a:rPr lang="en-US" sz="2000" dirty="0" smtClean="0"/>
              <a:t>Contacted by local name server that can not resolve name</a:t>
            </a:r>
          </a:p>
          <a:p>
            <a:r>
              <a:rPr lang="en-US" sz="2000" dirty="0" smtClean="0"/>
              <a:t>Root name server:</a:t>
            </a:r>
          </a:p>
          <a:p>
            <a:pPr lvl="1"/>
            <a:r>
              <a:rPr lang="en-US" sz="2000" dirty="0" smtClean="0"/>
              <a:t>Contacts authoritative name server if name mapping not known.</a:t>
            </a:r>
          </a:p>
          <a:p>
            <a:pPr lvl="1"/>
            <a:r>
              <a:rPr lang="en-US" sz="2000" dirty="0" smtClean="0"/>
              <a:t>Gets mapping.</a:t>
            </a:r>
          </a:p>
          <a:p>
            <a:pPr lvl="1"/>
            <a:r>
              <a:rPr lang="en-US" sz="2000" dirty="0" smtClean="0"/>
              <a:t>Returns mapping to local name server.</a:t>
            </a:r>
          </a:p>
        </p:txBody>
      </p:sp>
      <p:sp>
        <p:nvSpPr>
          <p:cNvPr id="82950" name="Rectangle 20"/>
          <p:cNvSpPr>
            <a:spLocks noChangeArrowheads="1"/>
          </p:cNvSpPr>
          <p:nvPr/>
        </p:nvSpPr>
        <p:spPr bwMode="auto">
          <a:xfrm>
            <a:off x="6228184" y="4710335"/>
            <a:ext cx="3031332" cy="103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/>
          <a:lstStyle/>
          <a:p>
            <a:pPr marL="342900" indent="-342900" algn="l"/>
            <a:r>
              <a:rPr lang="en-US" sz="2000" dirty="0">
                <a:latin typeface="+mn-lt"/>
              </a:rPr>
              <a:t>    </a:t>
            </a:r>
            <a:r>
              <a:rPr lang="en-US" sz="2000" dirty="0" smtClean="0">
                <a:solidFill>
                  <a:srgbClr val="009900"/>
                </a:solidFill>
                <a:latin typeface="+mn-lt"/>
              </a:rPr>
              <a:t>13</a:t>
            </a:r>
            <a:r>
              <a:rPr lang="en-US" sz="2000" dirty="0" smtClean="0">
                <a:solidFill>
                  <a:srgbClr val="009900"/>
                </a:solidFill>
              </a:rPr>
              <a:t> </a:t>
            </a:r>
            <a:r>
              <a:rPr lang="en-US" sz="2000" dirty="0" smtClean="0">
                <a:solidFill>
                  <a:srgbClr val="009900"/>
                </a:solidFill>
                <a:latin typeface="+mn-lt"/>
              </a:rPr>
              <a:t>root name servers worldwide  (a-m) in 2012</a:t>
            </a:r>
          </a:p>
          <a:p>
            <a:pPr marL="342900" indent="-342900" algn="l"/>
            <a:endParaRPr lang="en-US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82951" name="AutoShape 22"/>
          <p:cNvSpPr>
            <a:spLocks noChangeAspect="1" noChangeArrowheads="1"/>
          </p:cNvSpPr>
          <p:nvPr/>
        </p:nvSpPr>
        <p:spPr bwMode="auto">
          <a:xfrm>
            <a:off x="827336" y="3303811"/>
            <a:ext cx="5784850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2952" name="Picture 23" descr="world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8136" y="4100736"/>
            <a:ext cx="4319587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53" name="Freeform 24"/>
          <p:cNvSpPr>
            <a:spLocks/>
          </p:cNvSpPr>
          <p:nvPr/>
        </p:nvSpPr>
        <p:spPr bwMode="auto">
          <a:xfrm>
            <a:off x="2525961" y="3448274"/>
            <a:ext cx="642937" cy="1235075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930 h 1893"/>
              <a:gd name="T4" fmla="*/ 963 w 963"/>
              <a:gd name="T5" fmla="*/ 1893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4" name="Text Box 25"/>
          <p:cNvSpPr txBox="1">
            <a:spLocks noChangeArrowheads="1"/>
          </p:cNvSpPr>
          <p:nvPr/>
        </p:nvSpPr>
        <p:spPr bwMode="auto">
          <a:xfrm>
            <a:off x="1047998" y="5377086"/>
            <a:ext cx="20240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b USC-ISI Marina del Rey,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l  ICANN Los Angeles, CA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82955" name="Freeform 26"/>
          <p:cNvSpPr>
            <a:spLocks/>
          </p:cNvSpPr>
          <p:nvPr/>
        </p:nvSpPr>
        <p:spPr bwMode="auto">
          <a:xfrm>
            <a:off x="1873498" y="4835749"/>
            <a:ext cx="762000" cy="546100"/>
          </a:xfrm>
          <a:custGeom>
            <a:avLst/>
            <a:gdLst>
              <a:gd name="T0" fmla="*/ 0 w 582"/>
              <a:gd name="T1" fmla="*/ 426 h 426"/>
              <a:gd name="T2" fmla="*/ 582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6" name="Text Box 27"/>
          <p:cNvSpPr txBox="1">
            <a:spLocks noChangeArrowheads="1"/>
          </p:cNvSpPr>
          <p:nvPr/>
        </p:nvSpPr>
        <p:spPr bwMode="auto">
          <a:xfrm>
            <a:off x="551111" y="4056286"/>
            <a:ext cx="1949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e NASA Mt View,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f  Internet Software C. Palo</a:t>
            </a:r>
            <a:r>
              <a:rPr lang="en-US" sz="900">
                <a:solidFill>
                  <a:srgbClr val="000000"/>
                </a:solidFill>
                <a:latin typeface="Arial" charset="0"/>
              </a:rPr>
              <a:t> Alto, CA (and 36 other locations)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82957" name="Freeform 28"/>
          <p:cNvSpPr>
            <a:spLocks/>
          </p:cNvSpPr>
          <p:nvPr/>
        </p:nvSpPr>
        <p:spPr bwMode="auto">
          <a:xfrm flipV="1">
            <a:off x="1770311" y="4591274"/>
            <a:ext cx="817562" cy="184150"/>
          </a:xfrm>
          <a:custGeom>
            <a:avLst/>
            <a:gdLst>
              <a:gd name="T0" fmla="*/ 0 w 582"/>
              <a:gd name="T1" fmla="*/ 426 h 426"/>
              <a:gd name="T2" fmla="*/ 582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8" name="Text Box 29"/>
          <p:cNvSpPr txBox="1">
            <a:spLocks noChangeArrowheads="1"/>
          </p:cNvSpPr>
          <p:nvPr/>
        </p:nvSpPr>
        <p:spPr bwMode="auto">
          <a:xfrm>
            <a:off x="4643686" y="3695924"/>
            <a:ext cx="1997075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i </a:t>
            </a:r>
            <a:r>
              <a:rPr lang="en-US" sz="1000">
                <a:latin typeface="Arial" charset="0"/>
              </a:rPr>
              <a:t>Autonomica,</a:t>
            </a:r>
            <a:r>
              <a:rPr lang="en-US" sz="1000">
                <a:solidFill>
                  <a:srgbClr val="000000"/>
                </a:solidFill>
                <a:latin typeface="Arial" charset="0"/>
              </a:rPr>
              <a:t> Stockholm (plus     28 other locations)</a:t>
            </a:r>
          </a:p>
        </p:txBody>
      </p:sp>
      <p:sp>
        <p:nvSpPr>
          <p:cNvPr id="82959" name="Freeform 30"/>
          <p:cNvSpPr>
            <a:spLocks/>
          </p:cNvSpPr>
          <p:nvPr/>
        </p:nvSpPr>
        <p:spPr bwMode="auto">
          <a:xfrm>
            <a:off x="4278561" y="3791174"/>
            <a:ext cx="446087" cy="654050"/>
          </a:xfrm>
          <a:custGeom>
            <a:avLst/>
            <a:gdLst>
              <a:gd name="T0" fmla="*/ 666 w 666"/>
              <a:gd name="T1" fmla="*/ 0 h 1005"/>
              <a:gd name="T2" fmla="*/ 0 w 666"/>
              <a:gd name="T3" fmla="*/ 1005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60" name="Text Box 31"/>
          <p:cNvSpPr txBox="1">
            <a:spLocks noChangeArrowheads="1"/>
          </p:cNvSpPr>
          <p:nvPr/>
        </p:nvSpPr>
        <p:spPr bwMode="auto">
          <a:xfrm>
            <a:off x="4680198" y="3406999"/>
            <a:ext cx="25193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k RIPE London (also 16 other locations)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2961" name="Freeform 32"/>
          <p:cNvSpPr>
            <a:spLocks/>
          </p:cNvSpPr>
          <p:nvPr/>
        </p:nvSpPr>
        <p:spPr bwMode="auto">
          <a:xfrm>
            <a:off x="4097586" y="3584799"/>
            <a:ext cx="615950" cy="946150"/>
          </a:xfrm>
          <a:custGeom>
            <a:avLst/>
            <a:gdLst>
              <a:gd name="T0" fmla="*/ 922 w 922"/>
              <a:gd name="T1" fmla="*/ 0 h 1448"/>
              <a:gd name="T2" fmla="*/ 0 w 922"/>
              <a:gd name="T3" fmla="*/ 1448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62" name="Text Box 33"/>
          <p:cNvSpPr txBox="1">
            <a:spLocks noChangeArrowheads="1"/>
          </p:cNvSpPr>
          <p:nvPr/>
        </p:nvSpPr>
        <p:spPr bwMode="auto">
          <a:xfrm>
            <a:off x="6083548" y="4002311"/>
            <a:ext cx="1766888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m WIDE Tokyo (also Seoul, Paris, SF)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2963" name="Freeform 34"/>
          <p:cNvSpPr>
            <a:spLocks/>
          </p:cNvSpPr>
          <p:nvPr/>
        </p:nvSpPr>
        <p:spPr bwMode="auto">
          <a:xfrm>
            <a:off x="5921623" y="4321399"/>
            <a:ext cx="400050" cy="431800"/>
          </a:xfrm>
          <a:custGeom>
            <a:avLst/>
            <a:gdLst>
              <a:gd name="T0" fmla="*/ 252 w 252"/>
              <a:gd name="T1" fmla="*/ 0 h 462"/>
              <a:gd name="T2" fmla="*/ 0 w 252"/>
              <a:gd name="T3" fmla="*/ 462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64" name="Text Box 35"/>
          <p:cNvSpPr txBox="1">
            <a:spLocks noChangeArrowheads="1"/>
          </p:cNvSpPr>
          <p:nvPr/>
        </p:nvSpPr>
        <p:spPr bwMode="auto">
          <a:xfrm>
            <a:off x="2508498" y="3089499"/>
            <a:ext cx="2598738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a </a:t>
            </a:r>
            <a:r>
              <a:rPr lang="en-US" sz="1000" dirty="0" err="1">
                <a:solidFill>
                  <a:srgbClr val="000000"/>
                </a:solidFill>
                <a:latin typeface="Arial" charset="0"/>
              </a:rPr>
              <a:t>Verisign</a:t>
            </a:r>
            <a:r>
              <a:rPr lang="en-US" sz="1000" dirty="0">
                <a:solidFill>
                  <a:srgbClr val="000000"/>
                </a:solidFill>
                <a:latin typeface="Arial" charset="0"/>
              </a:rPr>
              <a:t>, Dulles, VA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c Cogent, Herndon, VA (also LA)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d U Maryland College Park, MD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g US </a:t>
            </a:r>
            <a:r>
              <a:rPr lang="en-US" sz="1000" dirty="0" err="1">
                <a:solidFill>
                  <a:srgbClr val="000000"/>
                </a:solidFill>
                <a:latin typeface="Arial" charset="0"/>
              </a:rPr>
              <a:t>DoD</a:t>
            </a:r>
            <a:r>
              <a:rPr lang="en-US" sz="1000" dirty="0">
                <a:solidFill>
                  <a:srgbClr val="000000"/>
                </a:solidFill>
                <a:latin typeface="Arial" charset="0"/>
              </a:rPr>
              <a:t> Vienna, VA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h ARL Aberdeen, MD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900" dirty="0">
                <a:solidFill>
                  <a:srgbClr val="000000"/>
                </a:solidFill>
                <a:latin typeface="Arial" charset="0"/>
              </a:rPr>
              <a:t>j  </a:t>
            </a:r>
            <a:r>
              <a:rPr lang="en-US" sz="900" dirty="0" err="1">
                <a:solidFill>
                  <a:srgbClr val="000000"/>
                </a:solidFill>
                <a:latin typeface="Arial" charset="0"/>
              </a:rPr>
              <a:t>Verisign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, ( 21 locations)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79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 Domain (TLD)</a:t>
            </a:r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24744"/>
            <a:ext cx="815975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800000"/>
                </a:solidFill>
              </a:rPr>
              <a:t>Top-level domain (TLD) servers: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Responsible for </a:t>
            </a:r>
            <a:r>
              <a:rPr lang="en-US" sz="32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com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org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net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edu</a:t>
            </a:r>
            <a:r>
              <a:rPr lang="en-US" sz="3200" dirty="0" smtClean="0"/>
              <a:t>, etc, and all top-level country domains such as </a:t>
            </a:r>
            <a:r>
              <a:rPr lang="en-US" sz="32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uk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fr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ca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32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jp</a:t>
            </a:r>
            <a:r>
              <a:rPr lang="en-US" sz="32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.</a:t>
            </a:r>
            <a:endParaRPr lang="en-US" sz="3200" dirty="0" smtClean="0">
              <a:solidFill>
                <a:srgbClr val="0033CC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3200" dirty="0" err="1" smtClean="0"/>
              <a:t>Verisign</a:t>
            </a:r>
            <a:r>
              <a:rPr lang="en-US" sz="3200" dirty="0" smtClean="0"/>
              <a:t> Global Registry Services maintains servers for </a:t>
            </a:r>
            <a:r>
              <a:rPr lang="en-US" sz="32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com </a:t>
            </a:r>
            <a:r>
              <a:rPr lang="en-US" sz="3200" dirty="0" smtClean="0">
                <a:latin typeface="Comic Sans MS" pitchFamily="66" charset="0"/>
                <a:cs typeface="Courier New" pitchFamily="49" charset="0"/>
              </a:rPr>
              <a:t>and</a:t>
            </a:r>
            <a:r>
              <a:rPr lang="en-US" sz="32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net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dirty="0" smtClean="0"/>
              <a:t>TLD.</a:t>
            </a:r>
          </a:p>
          <a:p>
            <a:pPr lvl="1">
              <a:lnSpc>
                <a:spcPct val="90000"/>
              </a:lnSpc>
            </a:pPr>
            <a:r>
              <a:rPr lang="en-US" sz="3200" dirty="0" err="1" smtClean="0"/>
              <a:t>Educause</a:t>
            </a:r>
            <a:r>
              <a:rPr lang="en-US" sz="3200" dirty="0" smtClean="0"/>
              <a:t> for </a:t>
            </a:r>
            <a:r>
              <a:rPr lang="en-US" sz="32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edu</a:t>
            </a:r>
            <a:r>
              <a:rPr lang="en-US" sz="3200" dirty="0" smtClean="0"/>
              <a:t> TLD.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32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0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Authoritative Servers</a:t>
            </a:r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29072"/>
            <a:ext cx="8496944" cy="46482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3600" dirty="0" smtClean="0">
                <a:solidFill>
                  <a:srgbClr val="800000"/>
                </a:solidFill>
              </a:rPr>
              <a:t>Authoritative DNS servers: </a:t>
            </a: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Organization’s DNS servers, providing authoritative hostname to IP mappings for organization’s servers (e.g., Web, mail).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3600" dirty="0" smtClean="0"/>
          </a:p>
          <a:p>
            <a:pPr lvl="1">
              <a:lnSpc>
                <a:spcPct val="90000"/>
              </a:lnSpc>
            </a:pPr>
            <a:r>
              <a:rPr lang="en-US" sz="3600" dirty="0" smtClean="0"/>
              <a:t>Can be maintained by organization or service provider.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8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99392"/>
            <a:ext cx="7772400" cy="1143000"/>
          </a:xfrm>
        </p:spPr>
        <p:txBody>
          <a:bodyPr/>
          <a:lstStyle/>
          <a:p>
            <a:r>
              <a:rPr lang="en-US" dirty="0" smtClean="0"/>
              <a:t>Local Name Server</a:t>
            </a:r>
          </a:p>
        </p:txBody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784976" cy="4896544"/>
          </a:xfrm>
        </p:spPr>
        <p:txBody>
          <a:bodyPr/>
          <a:lstStyle/>
          <a:p>
            <a:r>
              <a:rPr lang="en-US" sz="2800" dirty="0" smtClean="0"/>
              <a:t>Does not strictly belong to hierarchy.</a:t>
            </a:r>
          </a:p>
          <a:p>
            <a:r>
              <a:rPr lang="en-US" sz="2800" dirty="0" smtClean="0"/>
              <a:t>Each ISP (residential ISP, company, university) has one</a:t>
            </a:r>
          </a:p>
          <a:p>
            <a:pPr lvl="1"/>
            <a:r>
              <a:rPr lang="en-US" dirty="0" smtClean="0"/>
              <a:t>Also called “default name server”.</a:t>
            </a:r>
          </a:p>
          <a:p>
            <a:pPr lvl="1"/>
            <a:r>
              <a:rPr lang="en-US" dirty="0" smtClean="0"/>
              <a:t>You can run one in your home/dorm!</a:t>
            </a:r>
          </a:p>
          <a:p>
            <a:r>
              <a:rPr lang="en-US" sz="2800" dirty="0" smtClean="0"/>
              <a:t>When a host makes  a DNS query, the query is sent to its </a:t>
            </a:r>
            <a:r>
              <a:rPr lang="en-US" sz="2800" dirty="0" smtClean="0">
                <a:solidFill>
                  <a:srgbClr val="800000"/>
                </a:solidFill>
              </a:rPr>
              <a:t>local DNS server</a:t>
            </a:r>
            <a:r>
              <a:rPr lang="en-US" sz="2800" dirty="0" smtClean="0"/>
              <a:t>.</a:t>
            </a:r>
          </a:p>
          <a:p>
            <a:pPr lvl="1"/>
            <a:r>
              <a:rPr lang="en-US" dirty="0" smtClean="0"/>
              <a:t>ISP provides IP address of local DNS server using DHCP.</a:t>
            </a:r>
          </a:p>
          <a:p>
            <a:pPr lvl="1"/>
            <a:r>
              <a:rPr lang="en-US" dirty="0" smtClean="0"/>
              <a:t>Acts as proxy, forwards query into the name server hierarchy.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95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841874"/>
              </p:ext>
            </p:extLst>
          </p:nvPr>
        </p:nvGraphicFramePr>
        <p:xfrm>
          <a:off x="4989513" y="487104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513" y="4871045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4157663" y="5554117"/>
            <a:ext cx="1844675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requesting host</a:t>
            </a:r>
            <a:endParaRPr lang="en-US" dirty="0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0033CC"/>
                </a:solidFill>
                <a:latin typeface="Arial" charset="0"/>
              </a:rPr>
              <a:t>cis.poly.edu</a:t>
            </a:r>
            <a:endParaRPr lang="en-US" sz="1600" dirty="0">
              <a:solidFill>
                <a:srgbClr val="0033CC"/>
              </a:solidFill>
              <a:latin typeface="Arial" charset="0"/>
            </a:endParaRPr>
          </a:p>
        </p:txBody>
      </p:sp>
      <p:graphicFrame>
        <p:nvGraphicFramePr>
          <p:cNvPr id="174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450201"/>
              </p:ext>
            </p:extLst>
          </p:nvPr>
        </p:nvGraphicFramePr>
        <p:xfrm>
          <a:off x="7113588" y="567114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3588" y="5671145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237163" y="2796182"/>
            <a:ext cx="369887" cy="657225"/>
            <a:chOff x="4180" y="783"/>
            <a:chExt cx="150" cy="307"/>
          </a:xfrm>
        </p:grpSpPr>
        <p:sp>
          <p:nvSpPr>
            <p:cNvPr id="17469" name="AutoShape 9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0" name="Rectangle 10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1" name="Rectangle 11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2" name="AutoShape 12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3" name="Line 13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4" name="Line 14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5" name="Rectangle 15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6" name="Rectangle 16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7" name="Text Box 17"/>
          <p:cNvSpPr txBox="1">
            <a:spLocks noChangeArrowheads="1"/>
          </p:cNvSpPr>
          <p:nvPr/>
        </p:nvSpPr>
        <p:spPr bwMode="auto">
          <a:xfrm>
            <a:off x="5791200" y="1048345"/>
            <a:ext cx="2011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root DNS server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202770" name="Line 18"/>
          <p:cNvSpPr>
            <a:spLocks noChangeShapeType="1"/>
          </p:cNvSpPr>
          <p:nvPr/>
        </p:nvSpPr>
        <p:spPr bwMode="auto">
          <a:xfrm flipH="1" flipV="1">
            <a:off x="5286375" y="3483570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1" name="Line 19"/>
          <p:cNvSpPr>
            <a:spLocks noChangeShapeType="1"/>
          </p:cNvSpPr>
          <p:nvPr/>
        </p:nvSpPr>
        <p:spPr bwMode="auto">
          <a:xfrm flipV="1">
            <a:off x="5400675" y="1788120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2" name="Line 20"/>
          <p:cNvSpPr>
            <a:spLocks noChangeShapeType="1"/>
          </p:cNvSpPr>
          <p:nvPr/>
        </p:nvSpPr>
        <p:spPr bwMode="auto">
          <a:xfrm flipV="1">
            <a:off x="5686425" y="2950170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3" name="Line 21"/>
          <p:cNvSpPr>
            <a:spLocks noChangeShapeType="1"/>
          </p:cNvSpPr>
          <p:nvPr/>
        </p:nvSpPr>
        <p:spPr bwMode="auto">
          <a:xfrm flipH="1" flipV="1">
            <a:off x="5686425" y="3121620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4" name="Line 22"/>
          <p:cNvSpPr>
            <a:spLocks noChangeShapeType="1"/>
          </p:cNvSpPr>
          <p:nvPr/>
        </p:nvSpPr>
        <p:spPr bwMode="auto">
          <a:xfrm flipH="1">
            <a:off x="5610225" y="2016720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5" name="Line 23"/>
          <p:cNvSpPr>
            <a:spLocks noChangeShapeType="1"/>
          </p:cNvSpPr>
          <p:nvPr/>
        </p:nvSpPr>
        <p:spPr bwMode="auto">
          <a:xfrm>
            <a:off x="5476875" y="3512145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130675" y="3609901"/>
            <a:ext cx="1998663" cy="611187"/>
            <a:chOff x="2800" y="2132"/>
            <a:chExt cx="1259" cy="385"/>
          </a:xfrm>
        </p:grpSpPr>
        <p:sp>
          <p:nvSpPr>
            <p:cNvPr id="17467" name="Rectangle 25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8" name="Text Box 26"/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local DNS server</a:t>
              </a:r>
              <a:endParaRPr lang="en-US" dirty="0">
                <a:latin typeface="Times New Roman" pitchFamily="18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33CC"/>
                  </a:solidFill>
                  <a:latin typeface="Arial" charset="0"/>
                </a:rPr>
                <a:t>dns.poly.edu</a:t>
              </a:r>
              <a:endParaRPr lang="en-US" sz="1600" dirty="0">
                <a:solidFill>
                  <a:srgbClr val="0033CC"/>
                </a:solidFill>
                <a:latin typeface="Arial" charset="0"/>
              </a:endParaRPr>
            </a:p>
          </p:txBody>
        </p:sp>
      </p:grp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4997450" y="433923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1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0" name="Text Box 28"/>
          <p:cNvSpPr txBox="1">
            <a:spLocks noChangeArrowheads="1"/>
          </p:cNvSpPr>
          <p:nvPr/>
        </p:nvSpPr>
        <p:spPr bwMode="auto">
          <a:xfrm>
            <a:off x="5540375" y="200560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1" name="Text Box 29"/>
          <p:cNvSpPr txBox="1">
            <a:spLocks noChangeArrowheads="1"/>
          </p:cNvSpPr>
          <p:nvPr/>
        </p:nvSpPr>
        <p:spPr bwMode="auto">
          <a:xfrm>
            <a:off x="5978525" y="224373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3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2" name="Text Box 30"/>
          <p:cNvSpPr txBox="1">
            <a:spLocks noChangeArrowheads="1"/>
          </p:cNvSpPr>
          <p:nvPr/>
        </p:nvSpPr>
        <p:spPr bwMode="auto">
          <a:xfrm>
            <a:off x="6292850" y="265330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4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3" name="Text Box 31"/>
          <p:cNvSpPr txBox="1">
            <a:spLocks noChangeArrowheads="1"/>
          </p:cNvSpPr>
          <p:nvPr/>
        </p:nvSpPr>
        <p:spPr bwMode="auto">
          <a:xfrm>
            <a:off x="6323013" y="314067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5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6919913" y="418048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6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6351588" y="1376957"/>
            <a:ext cx="369887" cy="657225"/>
            <a:chOff x="4180" y="783"/>
            <a:chExt cx="150" cy="307"/>
          </a:xfrm>
        </p:grpSpPr>
        <p:sp>
          <p:nvSpPr>
            <p:cNvPr id="17459" name="AutoShape 3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0" name="Rectangle 3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1" name="Rectangle 3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2" name="AutoShape 3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3" name="Line 3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4" name="Line 3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5" name="Rectangle 4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6" name="Rectangle 4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7180263" y="2805707"/>
            <a:ext cx="369887" cy="657225"/>
            <a:chOff x="4180" y="783"/>
            <a:chExt cx="150" cy="307"/>
          </a:xfrm>
        </p:grpSpPr>
        <p:sp>
          <p:nvSpPr>
            <p:cNvPr id="17451" name="AutoShape 4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2" name="Rectangle 4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4" name="AutoShape 4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Line 4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7" name="Rectangle 4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7161213" y="4424957"/>
            <a:ext cx="369887" cy="657225"/>
            <a:chOff x="4180" y="783"/>
            <a:chExt cx="150" cy="307"/>
          </a:xfrm>
        </p:grpSpPr>
        <p:sp>
          <p:nvSpPr>
            <p:cNvPr id="17443" name="AutoShape 5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Rectangle 5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Rectangle 5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AutoShape 5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Line 5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8" name="Line 5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Rectangle 5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0" name="Rectangle 5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34" name="Text Box 60"/>
          <p:cNvSpPr txBox="1">
            <a:spLocks noChangeArrowheads="1"/>
          </p:cNvSpPr>
          <p:nvPr/>
        </p:nvSpPr>
        <p:spPr bwMode="auto">
          <a:xfrm>
            <a:off x="6243638" y="4996457"/>
            <a:ext cx="26177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/>
              <a:t>authoritative DNS server</a:t>
            </a:r>
            <a:endParaRPr lang="en-US" dirty="0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0033CC"/>
                </a:solidFill>
                <a:latin typeface="Arial" charset="0"/>
              </a:rPr>
              <a:t>dns.cs.umass.edu</a:t>
            </a:r>
            <a:endParaRPr lang="en-US" sz="1600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202813" name="Text Box 61"/>
          <p:cNvSpPr txBox="1">
            <a:spLocks noChangeArrowheads="1"/>
          </p:cNvSpPr>
          <p:nvPr/>
        </p:nvSpPr>
        <p:spPr bwMode="auto">
          <a:xfrm>
            <a:off x="6292850" y="4210645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7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814" name="Text Box 62"/>
          <p:cNvSpPr txBox="1">
            <a:spLocks noChangeArrowheads="1"/>
          </p:cNvSpPr>
          <p:nvPr/>
        </p:nvSpPr>
        <p:spPr bwMode="auto">
          <a:xfrm>
            <a:off x="5549900" y="435828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8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815" name="Line 63"/>
          <p:cNvSpPr>
            <a:spLocks noChangeShapeType="1"/>
          </p:cNvSpPr>
          <p:nvPr/>
        </p:nvSpPr>
        <p:spPr bwMode="auto">
          <a:xfrm>
            <a:off x="5619750" y="3281957"/>
            <a:ext cx="1493838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2816" name="Line 64"/>
          <p:cNvSpPr>
            <a:spLocks noChangeShapeType="1"/>
          </p:cNvSpPr>
          <p:nvPr/>
        </p:nvSpPr>
        <p:spPr bwMode="auto">
          <a:xfrm flipH="1" flipV="1">
            <a:off x="5580063" y="3397845"/>
            <a:ext cx="1493837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9" name="Text Box 65"/>
          <p:cNvSpPr txBox="1">
            <a:spLocks noChangeArrowheads="1"/>
          </p:cNvSpPr>
          <p:nvPr/>
        </p:nvSpPr>
        <p:spPr bwMode="auto">
          <a:xfrm>
            <a:off x="6551613" y="2419945"/>
            <a:ext cx="2011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TLD DNS server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7440" name="Rectangle 6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en-US" dirty="0" smtClean="0"/>
              <a:t>DNS </a:t>
            </a:r>
            <a:r>
              <a:rPr lang="en-US" dirty="0"/>
              <a:t>N</a:t>
            </a:r>
            <a:r>
              <a:rPr lang="en-US" dirty="0" smtClean="0"/>
              <a:t>ame </a:t>
            </a:r>
            <a:r>
              <a:rPr lang="en-US" dirty="0"/>
              <a:t>R</a:t>
            </a:r>
            <a:r>
              <a:rPr lang="en-US" dirty="0" smtClean="0"/>
              <a:t>esolution </a:t>
            </a:r>
            <a:r>
              <a:rPr lang="en-US" dirty="0"/>
              <a:t>E</a:t>
            </a:r>
            <a:r>
              <a:rPr lang="en-US" dirty="0" smtClean="0"/>
              <a:t>xample</a:t>
            </a:r>
          </a:p>
        </p:txBody>
      </p:sp>
      <p:sp>
        <p:nvSpPr>
          <p:cNvPr id="17441" name="Rectangle 67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1268760"/>
            <a:ext cx="3565525" cy="4648200"/>
          </a:xfrm>
        </p:spPr>
        <p:txBody>
          <a:bodyPr/>
          <a:lstStyle/>
          <a:p>
            <a:r>
              <a:rPr lang="en-US" sz="2400" dirty="0" smtClean="0"/>
              <a:t>Host at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cis.poly.edu</a:t>
            </a:r>
            <a:r>
              <a:rPr lang="en-US" sz="2400" dirty="0" smtClean="0"/>
              <a:t> wants IP address for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gaia.cs.umass.edu</a:t>
            </a:r>
            <a:endParaRPr lang="en-US" sz="2400" dirty="0" smtClean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42" name="Rectangle 69"/>
          <p:cNvSpPr>
            <a:spLocks noChangeArrowheads="1"/>
          </p:cNvSpPr>
          <p:nvPr/>
        </p:nvSpPr>
        <p:spPr bwMode="auto">
          <a:xfrm>
            <a:off x="582613" y="3094038"/>
            <a:ext cx="3162300" cy="261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b="1" dirty="0">
                <a:solidFill>
                  <a:srgbClr val="990033"/>
                </a:solidFill>
                <a:latin typeface="+mn-lt"/>
              </a:rPr>
              <a:t>I</a:t>
            </a:r>
            <a:r>
              <a:rPr lang="en-US" b="1" dirty="0" smtClean="0">
                <a:solidFill>
                  <a:srgbClr val="990033"/>
                </a:solidFill>
                <a:latin typeface="+mn-lt"/>
              </a:rPr>
              <a:t>terated query</a:t>
            </a:r>
            <a:endParaRPr lang="en-US" sz="2000" b="1" dirty="0">
              <a:solidFill>
                <a:srgbClr val="990033"/>
              </a:solidFill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contacted server replies with name of server to </a:t>
            </a:r>
            <a:r>
              <a:rPr lang="en-US" sz="2000" dirty="0" smtClean="0">
                <a:latin typeface="+mn-lt"/>
              </a:rPr>
              <a:t>contact.</a:t>
            </a:r>
          </a:p>
          <a:p>
            <a:pPr algn="l"/>
            <a:endParaRPr lang="en-US" sz="2000" dirty="0"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“I don’t know this name, but ask this </a:t>
            </a:r>
            <a:r>
              <a:rPr lang="en-US" sz="2000" dirty="0" smtClean="0">
                <a:latin typeface="+mn-lt"/>
              </a:rPr>
              <a:t>server.”</a:t>
            </a:r>
            <a:endParaRPr lang="en-US" sz="2000" dirty="0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28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0" grpId="0" animBg="1"/>
      <p:bldP spid="202771" grpId="0" animBg="1"/>
      <p:bldP spid="202772" grpId="0" animBg="1"/>
      <p:bldP spid="202773" grpId="0" animBg="1"/>
      <p:bldP spid="202774" grpId="0" animBg="1"/>
      <p:bldP spid="202775" grpId="0" animBg="1"/>
      <p:bldP spid="202779" grpId="0"/>
      <p:bldP spid="202780" grpId="0"/>
      <p:bldP spid="202781" grpId="0"/>
      <p:bldP spid="202782" grpId="0"/>
      <p:bldP spid="202783" grpId="0"/>
      <p:bldP spid="202784" grpId="0"/>
      <p:bldP spid="202813" grpId="0"/>
      <p:bldP spid="202814" grpId="0"/>
      <p:bldP spid="202815" grpId="0" animBg="1"/>
      <p:bldP spid="2028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f09-18-9780123850591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52736"/>
            <a:ext cx="6480720" cy="4511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Name Resolution Example </a:t>
            </a:r>
            <a:endParaRPr lang="en-AU" dirty="0" smtClean="0"/>
          </a:p>
        </p:txBody>
      </p:sp>
      <p:sp>
        <p:nvSpPr>
          <p:cNvPr id="7" name="Rectangle 6"/>
          <p:cNvSpPr/>
          <p:nvPr/>
        </p:nvSpPr>
        <p:spPr>
          <a:xfrm>
            <a:off x="1187624" y="5662989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1800" b="1" dirty="0" smtClean="0">
                <a:solidFill>
                  <a:srgbClr val="003399"/>
                </a:solidFill>
                <a:latin typeface="+mj-lt"/>
              </a:rPr>
              <a:t>Figure 9.18 Name </a:t>
            </a:r>
            <a:r>
              <a:rPr lang="en-US" sz="1800" b="1" dirty="0">
                <a:solidFill>
                  <a:srgbClr val="003399"/>
                </a:solidFill>
                <a:latin typeface="+mj-lt"/>
              </a:rPr>
              <a:t>resolution in practice, where the numbers 1–10 show the sequence of steps in </a:t>
            </a:r>
            <a:r>
              <a:rPr lang="en-US" sz="1800" b="1" dirty="0" smtClean="0">
                <a:solidFill>
                  <a:srgbClr val="003399"/>
                </a:solidFill>
                <a:latin typeface="+mj-lt"/>
              </a:rPr>
              <a:t>the process</a:t>
            </a:r>
            <a:r>
              <a:rPr lang="en-US" sz="1800" dirty="0">
                <a:solidFill>
                  <a:srgbClr val="003399"/>
                </a:solidFill>
                <a:latin typeface="+mj-lt"/>
              </a:rPr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85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3456205" y="980728"/>
            <a:ext cx="5687795" cy="5336117"/>
            <a:chOff x="1486" y="388"/>
            <a:chExt cx="3621" cy="3477"/>
          </a:xfrm>
        </p:grpSpPr>
        <p:graphicFrame>
          <p:nvGraphicFramePr>
            <p:cNvPr id="18434" name="Object 2"/>
            <p:cNvGraphicFramePr>
              <a:graphicFrameLocks noChangeAspect="1"/>
            </p:cNvGraphicFramePr>
            <p:nvPr/>
          </p:nvGraphicFramePr>
          <p:xfrm>
            <a:off x="2040" y="2792"/>
            <a:ext cx="525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2" name="Clip" r:id="rId3" imgW="1305000" imgH="1085760" progId="">
                    <p:embed/>
                  </p:oleObj>
                </mc:Choice>
                <mc:Fallback>
                  <p:oleObj name="Clip" r:id="rId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0" y="2792"/>
                          <a:ext cx="525" cy="4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1" name="Text Box 3"/>
            <p:cNvSpPr txBox="1">
              <a:spLocks noChangeArrowheads="1"/>
            </p:cNvSpPr>
            <p:nvPr/>
          </p:nvSpPr>
          <p:spPr bwMode="auto">
            <a:xfrm>
              <a:off x="1504" y="3156"/>
              <a:ext cx="1185" cy="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requesting host</a:t>
              </a:r>
              <a:endParaRPr lang="en-US" dirty="0">
                <a:latin typeface="Times New Roman" pitchFamily="18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33CC"/>
                  </a:solidFill>
                  <a:latin typeface="Arial" charset="0"/>
                </a:rPr>
                <a:t>cis.poly.edu</a:t>
              </a:r>
              <a:endParaRPr lang="en-US" sz="1600" dirty="0">
                <a:solidFill>
                  <a:srgbClr val="0033CC"/>
                </a:solidFill>
                <a:latin typeface="Arial" charset="0"/>
              </a:endParaRPr>
            </a:p>
          </p:txBody>
        </p:sp>
        <p:sp>
          <p:nvSpPr>
            <p:cNvPr id="18442" name="Text Box 4"/>
            <p:cNvSpPr txBox="1">
              <a:spLocks noChangeArrowheads="1"/>
            </p:cNvSpPr>
            <p:nvPr/>
          </p:nvSpPr>
          <p:spPr bwMode="auto">
            <a:xfrm>
              <a:off x="3054" y="3644"/>
              <a:ext cx="1279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33CC"/>
                  </a:solidFill>
                  <a:latin typeface="Arial" charset="0"/>
                </a:rPr>
                <a:t>gaia.cs.umass.edu</a:t>
              </a:r>
              <a:endParaRPr lang="en-US" sz="1600" dirty="0">
                <a:solidFill>
                  <a:srgbClr val="0033CC"/>
                </a:solidFill>
                <a:latin typeface="Arial" charset="0"/>
              </a:endParaRPr>
            </a:p>
          </p:txBody>
        </p:sp>
        <p:graphicFrame>
          <p:nvGraphicFramePr>
            <p:cNvPr id="18435" name="Object 5"/>
            <p:cNvGraphicFramePr>
              <a:graphicFrameLocks noChangeAspect="1"/>
            </p:cNvGraphicFramePr>
            <p:nvPr/>
          </p:nvGraphicFramePr>
          <p:xfrm>
            <a:off x="3378" y="3296"/>
            <a:ext cx="525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3" name="Clip" r:id="rId5" imgW="1305000" imgH="1085760" progId="">
                    <p:embed/>
                  </p:oleObj>
                </mc:Choice>
                <mc:Fallback>
                  <p:oleObj name="Clip" r:id="rId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8" y="3296"/>
                          <a:ext cx="525" cy="4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196" y="1485"/>
              <a:ext cx="233" cy="414"/>
              <a:chOff x="4180" y="783"/>
              <a:chExt cx="150" cy="307"/>
            </a:xfrm>
          </p:grpSpPr>
          <p:sp>
            <p:nvSpPr>
              <p:cNvPr id="18493" name="AutoShape 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4" name="Rectangle 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5" name="Rectangle 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6" name="AutoShape 1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7" name="Line 1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8" name="Line 1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9" name="Rectangle 1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0" name="Rectangle 1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44" name="Text Box 15"/>
            <p:cNvSpPr txBox="1">
              <a:spLocks noChangeArrowheads="1"/>
            </p:cNvSpPr>
            <p:nvPr/>
          </p:nvSpPr>
          <p:spPr bwMode="auto">
            <a:xfrm>
              <a:off x="2545" y="388"/>
              <a:ext cx="1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root DNS server</a:t>
              </a:r>
              <a:endParaRPr lang="en-US" sz="1600" dirty="0">
                <a:latin typeface="Times New Roman" pitchFamily="18" charset="0"/>
              </a:endParaRPr>
            </a:p>
          </p:txBody>
        </p:sp>
        <p:sp>
          <p:nvSpPr>
            <p:cNvPr id="18445" name="Line 16"/>
            <p:cNvSpPr>
              <a:spLocks noChangeShapeType="1"/>
            </p:cNvSpPr>
            <p:nvPr/>
          </p:nvSpPr>
          <p:spPr bwMode="auto">
            <a:xfrm flipH="1" flipV="1">
              <a:off x="2227" y="1918"/>
              <a:ext cx="0" cy="8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Line 17"/>
            <p:cNvSpPr>
              <a:spLocks noChangeShapeType="1"/>
            </p:cNvSpPr>
            <p:nvPr/>
          </p:nvSpPr>
          <p:spPr bwMode="auto">
            <a:xfrm flipV="1">
              <a:off x="2299" y="850"/>
              <a:ext cx="576" cy="6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Line 18"/>
            <p:cNvSpPr>
              <a:spLocks noChangeShapeType="1"/>
            </p:cNvSpPr>
            <p:nvPr/>
          </p:nvSpPr>
          <p:spPr bwMode="auto">
            <a:xfrm>
              <a:off x="2347" y="1936"/>
              <a:ext cx="6" cy="83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1486" y="2010"/>
              <a:ext cx="1284" cy="401"/>
              <a:chOff x="2787" y="2132"/>
              <a:chExt cx="1284" cy="401"/>
            </a:xfrm>
          </p:grpSpPr>
          <p:sp>
            <p:nvSpPr>
              <p:cNvPr id="18491" name="Rectangle 20"/>
              <p:cNvSpPr>
                <a:spLocks noChangeArrowheads="1"/>
              </p:cNvSpPr>
              <p:nvPr/>
            </p:nvSpPr>
            <p:spPr bwMode="auto">
              <a:xfrm>
                <a:off x="2838" y="2178"/>
                <a:ext cx="1182" cy="30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2" name="Text Box 21"/>
              <p:cNvSpPr txBox="1">
                <a:spLocks noChangeArrowheads="1"/>
              </p:cNvSpPr>
              <p:nvPr/>
            </p:nvSpPr>
            <p:spPr bwMode="auto">
              <a:xfrm>
                <a:off x="2787" y="2132"/>
                <a:ext cx="1284" cy="4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 dirty="0"/>
                  <a:t>local DNS server</a:t>
                </a:r>
                <a:endParaRPr lang="en-US" dirty="0">
                  <a:latin typeface="Times New Roman" pitchFamily="18" charset="0"/>
                </a:endParaRP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b="1" dirty="0">
                    <a:solidFill>
                      <a:srgbClr val="0033CC"/>
                    </a:solidFill>
                    <a:latin typeface="Arial" charset="0"/>
                  </a:rPr>
                  <a:t>dns.poly.edu</a:t>
                </a:r>
                <a:endParaRPr lang="en-US" sz="1600" dirty="0">
                  <a:solidFill>
                    <a:srgbClr val="0033CC"/>
                  </a:solidFill>
                  <a:latin typeface="Arial" charset="0"/>
                </a:endParaRPr>
              </a:p>
            </p:txBody>
          </p:sp>
        </p:grpSp>
        <p:sp>
          <p:nvSpPr>
            <p:cNvPr id="18449" name="Text Box 22"/>
            <p:cNvSpPr txBox="1">
              <a:spLocks noChangeArrowheads="1"/>
            </p:cNvSpPr>
            <p:nvPr/>
          </p:nvSpPr>
          <p:spPr bwMode="auto">
            <a:xfrm>
              <a:off x="2045" y="245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50" name="Text Box 23"/>
            <p:cNvSpPr txBox="1">
              <a:spLocks noChangeArrowheads="1"/>
            </p:cNvSpPr>
            <p:nvPr/>
          </p:nvSpPr>
          <p:spPr bwMode="auto">
            <a:xfrm>
              <a:off x="2387" y="98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51" name="Text Box 24"/>
            <p:cNvSpPr txBox="1">
              <a:spLocks noChangeArrowheads="1"/>
            </p:cNvSpPr>
            <p:nvPr/>
          </p:nvSpPr>
          <p:spPr bwMode="auto">
            <a:xfrm>
              <a:off x="3600" y="211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4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52" name="Text Box 25"/>
            <p:cNvSpPr txBox="1">
              <a:spLocks noChangeArrowheads="1"/>
            </p:cNvSpPr>
            <p:nvPr/>
          </p:nvSpPr>
          <p:spPr bwMode="auto">
            <a:xfrm>
              <a:off x="3312" y="216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5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53" name="Text Box 26"/>
            <p:cNvSpPr txBox="1">
              <a:spLocks noChangeArrowheads="1"/>
            </p:cNvSpPr>
            <p:nvPr/>
          </p:nvSpPr>
          <p:spPr bwMode="auto">
            <a:xfrm>
              <a:off x="3120" y="129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6</a:t>
              </a: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898" y="591"/>
              <a:ext cx="233" cy="414"/>
              <a:chOff x="4180" y="783"/>
              <a:chExt cx="150" cy="307"/>
            </a:xfrm>
          </p:grpSpPr>
          <p:sp>
            <p:nvSpPr>
              <p:cNvPr id="18483" name="AutoShape 2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4" name="Rectangle 2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5" name="Rectangle 3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6" name="AutoShape 3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7" name="Line 3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8" name="Line 3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9" name="Rectangle 3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0" name="Rectangle 3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3420" y="1491"/>
              <a:ext cx="233" cy="414"/>
              <a:chOff x="4180" y="783"/>
              <a:chExt cx="150" cy="307"/>
            </a:xfrm>
          </p:grpSpPr>
          <p:sp>
            <p:nvSpPr>
              <p:cNvPr id="18475" name="AutoShape 3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6" name="Rectangle 3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7" name="Rectangle 3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8" name="AutoShape 4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9" name="Line 4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0" name="Line 4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1" name="Rectangle 4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2" name="Rectangle 4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3408" y="2511"/>
              <a:ext cx="233" cy="414"/>
              <a:chOff x="4180" y="783"/>
              <a:chExt cx="150" cy="307"/>
            </a:xfrm>
          </p:grpSpPr>
          <p:sp>
            <p:nvSpPr>
              <p:cNvPr id="18467" name="AutoShape 4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8" name="Rectangle 4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9" name="Rectangle 4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0" name="AutoShape 4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1" name="Line 5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2" name="Line 5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3" name="Rectangle 5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4" name="Rectangle 5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57" name="Text Box 54"/>
            <p:cNvSpPr txBox="1">
              <a:spLocks noChangeArrowheads="1"/>
            </p:cNvSpPr>
            <p:nvPr/>
          </p:nvSpPr>
          <p:spPr bwMode="auto">
            <a:xfrm>
              <a:off x="2813" y="2871"/>
              <a:ext cx="1682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/>
                <a:t>authoritative DNS server</a:t>
              </a:r>
              <a:endParaRPr lang="en-US" dirty="0">
                <a:latin typeface="Times New Roman" pitchFamily="18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33CC"/>
                  </a:solidFill>
                  <a:latin typeface="Arial" charset="0"/>
                </a:rPr>
                <a:t>dns.cs.umass.edu</a:t>
              </a:r>
              <a:endParaRPr lang="en-US" sz="1600" dirty="0">
                <a:solidFill>
                  <a:srgbClr val="0033CC"/>
                </a:solidFill>
                <a:latin typeface="Arial" charset="0"/>
              </a:endParaRPr>
            </a:p>
          </p:txBody>
        </p:sp>
        <p:sp>
          <p:nvSpPr>
            <p:cNvPr id="18458" name="Text Box 55"/>
            <p:cNvSpPr txBox="1">
              <a:spLocks noChangeArrowheads="1"/>
            </p:cNvSpPr>
            <p:nvPr/>
          </p:nvSpPr>
          <p:spPr bwMode="auto">
            <a:xfrm>
              <a:off x="2592" y="134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7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59" name="Text Box 56"/>
            <p:cNvSpPr txBox="1">
              <a:spLocks noChangeArrowheads="1"/>
            </p:cNvSpPr>
            <p:nvPr/>
          </p:nvSpPr>
          <p:spPr bwMode="auto">
            <a:xfrm>
              <a:off x="2393" y="246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8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60" name="Line 57"/>
            <p:cNvSpPr>
              <a:spLocks noChangeShapeType="1"/>
            </p:cNvSpPr>
            <p:nvPr/>
          </p:nvSpPr>
          <p:spPr bwMode="auto">
            <a:xfrm>
              <a:off x="3120" y="768"/>
              <a:ext cx="432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Text Box 59"/>
            <p:cNvSpPr txBox="1">
              <a:spLocks noChangeArrowheads="1"/>
            </p:cNvSpPr>
            <p:nvPr/>
          </p:nvSpPr>
          <p:spPr bwMode="auto">
            <a:xfrm>
              <a:off x="3840" y="1536"/>
              <a:ext cx="1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TLD DNS server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18462" name="Line 60"/>
            <p:cNvSpPr>
              <a:spLocks noChangeShapeType="1"/>
            </p:cNvSpPr>
            <p:nvPr/>
          </p:nvSpPr>
          <p:spPr bwMode="auto">
            <a:xfrm>
              <a:off x="3600" y="1872"/>
              <a:ext cx="0" cy="6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Line 61"/>
            <p:cNvSpPr>
              <a:spLocks noChangeShapeType="1"/>
            </p:cNvSpPr>
            <p:nvPr/>
          </p:nvSpPr>
          <p:spPr bwMode="auto">
            <a:xfrm flipH="1" flipV="1">
              <a:off x="3504" y="1920"/>
              <a:ext cx="0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Line 62"/>
            <p:cNvSpPr>
              <a:spLocks noChangeShapeType="1"/>
            </p:cNvSpPr>
            <p:nvPr/>
          </p:nvSpPr>
          <p:spPr bwMode="auto">
            <a:xfrm flipH="1" flipV="1">
              <a:off x="3072" y="1008"/>
              <a:ext cx="336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5" name="Text Box 63"/>
            <p:cNvSpPr txBox="1">
              <a:spLocks noChangeArrowheads="1"/>
            </p:cNvSpPr>
            <p:nvPr/>
          </p:nvSpPr>
          <p:spPr bwMode="auto">
            <a:xfrm>
              <a:off x="3408" y="100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3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66" name="Line 64"/>
            <p:cNvSpPr>
              <a:spLocks noChangeShapeType="1"/>
            </p:cNvSpPr>
            <p:nvPr/>
          </p:nvSpPr>
          <p:spPr bwMode="auto">
            <a:xfrm flipH="1">
              <a:off x="2448" y="1008"/>
              <a:ext cx="480" cy="5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9" name="Rectangle 67"/>
          <p:cNvSpPr>
            <a:spLocks noChangeArrowheads="1"/>
          </p:cNvSpPr>
          <p:nvPr/>
        </p:nvSpPr>
        <p:spPr bwMode="auto">
          <a:xfrm>
            <a:off x="395536" y="1988840"/>
            <a:ext cx="3162300" cy="231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b="1" dirty="0">
                <a:solidFill>
                  <a:srgbClr val="800000"/>
                </a:solidFill>
                <a:latin typeface="+mn-lt"/>
              </a:rPr>
              <a:t>R</a:t>
            </a:r>
            <a:r>
              <a:rPr lang="en-US" b="1" dirty="0" smtClean="0">
                <a:solidFill>
                  <a:srgbClr val="800000"/>
                </a:solidFill>
                <a:latin typeface="+mn-lt"/>
              </a:rPr>
              <a:t>ecursive query</a:t>
            </a:r>
          </a:p>
          <a:p>
            <a:pPr marL="342900" indent="-342900"/>
            <a:endParaRPr lang="en-US" sz="2000" b="1" dirty="0">
              <a:solidFill>
                <a:srgbClr val="800000"/>
              </a:solidFill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P</a:t>
            </a:r>
            <a:r>
              <a:rPr lang="en-US" sz="2000" dirty="0" smtClean="0">
                <a:latin typeface="+mn-lt"/>
              </a:rPr>
              <a:t>uts </a:t>
            </a:r>
            <a:r>
              <a:rPr lang="en-US" sz="2000" dirty="0">
                <a:latin typeface="+mn-lt"/>
              </a:rPr>
              <a:t>burden of name resolution on contacted name </a:t>
            </a:r>
            <a:r>
              <a:rPr lang="en-US" sz="2000" dirty="0" smtClean="0">
                <a:latin typeface="+mn-lt"/>
              </a:rPr>
              <a:t>server.</a:t>
            </a:r>
            <a:endParaRPr lang="en-US" sz="2000" dirty="0"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H</a:t>
            </a:r>
            <a:r>
              <a:rPr lang="en-US" sz="2000" dirty="0" smtClean="0">
                <a:latin typeface="+mn-lt"/>
              </a:rPr>
              <a:t>eavy </a:t>
            </a:r>
            <a:r>
              <a:rPr lang="en-US" sz="2000" dirty="0">
                <a:latin typeface="+mn-lt"/>
              </a:rPr>
              <a:t>load?</a:t>
            </a:r>
          </a:p>
        </p:txBody>
      </p:sp>
      <p:sp>
        <p:nvSpPr>
          <p:cNvPr id="18440" name="Rectangle 70"/>
          <p:cNvSpPr>
            <a:spLocks noGrp="1" noChangeArrowheads="1"/>
          </p:cNvSpPr>
          <p:nvPr>
            <p:ph type="title"/>
          </p:nvPr>
        </p:nvSpPr>
        <p:spPr>
          <a:xfrm>
            <a:off x="114300" y="6797"/>
            <a:ext cx="9144000" cy="973931"/>
          </a:xfrm>
          <a:noFill/>
        </p:spPr>
        <p:txBody>
          <a:bodyPr/>
          <a:lstStyle/>
          <a:p>
            <a:r>
              <a:rPr lang="en-US" sz="4000" dirty="0" smtClean="0"/>
              <a:t>DNS </a:t>
            </a:r>
            <a:r>
              <a:rPr lang="en-US" sz="4000" dirty="0"/>
              <a:t>N</a:t>
            </a:r>
            <a:r>
              <a:rPr lang="en-US" sz="4000" dirty="0" smtClean="0"/>
              <a:t>ame </a:t>
            </a:r>
            <a:r>
              <a:rPr lang="en-US" sz="4000" dirty="0"/>
              <a:t>R</a:t>
            </a:r>
            <a:r>
              <a:rPr lang="en-US" sz="4000" dirty="0" smtClean="0"/>
              <a:t>esolution (example)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0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Infrastructure Services</a:t>
            </a:r>
          </a:p>
          <a:p>
            <a:r>
              <a:rPr lang="en-US" dirty="0" smtClean="0"/>
              <a:t>DNS Hierarchical Structure</a:t>
            </a:r>
          </a:p>
          <a:p>
            <a:r>
              <a:rPr lang="en-US" dirty="0" smtClean="0"/>
              <a:t>Root Name Servers</a:t>
            </a:r>
          </a:p>
          <a:p>
            <a:r>
              <a:rPr lang="en-US" dirty="0" smtClean="0"/>
              <a:t>Top-Level Domain Servers</a:t>
            </a:r>
          </a:p>
          <a:p>
            <a:r>
              <a:rPr lang="en-US" dirty="0" smtClean="0"/>
              <a:t>Authoritative Name Servers</a:t>
            </a:r>
          </a:p>
          <a:p>
            <a:r>
              <a:rPr lang="en-US" dirty="0" smtClean="0"/>
              <a:t>Local Name Server</a:t>
            </a:r>
          </a:p>
          <a:p>
            <a:r>
              <a:rPr lang="en-US" dirty="0" smtClean="0"/>
              <a:t>Caching and Updating DNS Records</a:t>
            </a:r>
          </a:p>
          <a:p>
            <a:r>
              <a:rPr lang="en-US" dirty="0" smtClean="0"/>
              <a:t>DNS Protocols and Messages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0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DNS: Caching and Updating </a:t>
            </a:r>
            <a:r>
              <a:rPr lang="en-US" sz="3600" dirty="0"/>
              <a:t>R</a:t>
            </a:r>
            <a:r>
              <a:rPr lang="en-US" sz="3600" dirty="0" smtClean="0"/>
              <a:t>ecords</a:t>
            </a:r>
            <a:endParaRPr lang="en-US" dirty="0" smtClean="0"/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143347"/>
            <a:ext cx="7731249" cy="5093965"/>
          </a:xfrm>
        </p:spPr>
        <p:txBody>
          <a:bodyPr/>
          <a:lstStyle/>
          <a:p>
            <a:pPr marL="225425" lvl="1" indent="-225425">
              <a:buSzPct val="50000"/>
              <a:buFont typeface="Wingdings" pitchFamily="2" charset="2"/>
              <a:buChar char="§"/>
            </a:pPr>
            <a:r>
              <a:rPr lang="en-US" dirty="0">
                <a:latin typeface="+mn-lt"/>
              </a:rPr>
              <a:t>Each name server implements the zone information as a collection of </a:t>
            </a:r>
            <a:r>
              <a:rPr lang="en-US" i="1" dirty="0">
                <a:solidFill>
                  <a:srgbClr val="0033CC"/>
                </a:solidFill>
                <a:latin typeface="+mn-lt"/>
              </a:rPr>
              <a:t>resource records</a:t>
            </a:r>
            <a:r>
              <a:rPr lang="en-US" i="1" dirty="0">
                <a:latin typeface="+mn-lt"/>
              </a:rPr>
              <a:t>. </a:t>
            </a:r>
          </a:p>
          <a:p>
            <a:r>
              <a:rPr lang="en-US" sz="2400" dirty="0" smtClean="0"/>
              <a:t>Once (any) name server learns mapping, it </a:t>
            </a:r>
            <a:r>
              <a:rPr lang="en-US" sz="2400" i="1" dirty="0" smtClean="0">
                <a:solidFill>
                  <a:schemeClr val="accent2"/>
                </a:solidFill>
              </a:rPr>
              <a:t>caches</a:t>
            </a:r>
            <a:r>
              <a:rPr lang="en-US" sz="2400" dirty="0" smtClean="0"/>
              <a:t> mapping.</a:t>
            </a:r>
          </a:p>
          <a:p>
            <a:pPr lvl="1"/>
            <a:r>
              <a:rPr lang="en-US" sz="2000" dirty="0" smtClean="0"/>
              <a:t>Cache entries timeout (disappear) after some time (</a:t>
            </a:r>
            <a:r>
              <a:rPr lang="en-US" sz="2000" dirty="0" err="1" smtClean="0"/>
              <a:t>e.g</a:t>
            </a:r>
            <a:r>
              <a:rPr lang="en-US" sz="2000" dirty="0" smtClean="0"/>
              <a:t> two days) </a:t>
            </a:r>
            <a:r>
              <a:rPr lang="en-US" sz="2000" dirty="0" smtClean="0">
                <a:solidFill>
                  <a:srgbClr val="008000"/>
                </a:solidFill>
              </a:rPr>
              <a:t>{specified as TTL ==Time-To-Live}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IP addresses of TLD servers are typically cached in local name servers.</a:t>
            </a:r>
          </a:p>
          <a:p>
            <a:pPr lvl="2"/>
            <a:r>
              <a:rPr lang="en-US" dirty="0" smtClean="0"/>
              <a:t>Thus root name servers are not visited frequently.</a:t>
            </a:r>
          </a:p>
          <a:p>
            <a:r>
              <a:rPr lang="en-US" sz="2000" dirty="0" smtClean="0"/>
              <a:t>Originally thought DNS names quite static, but increasingly not so </a:t>
            </a:r>
            <a:r>
              <a:rPr lang="en-US" sz="2000" dirty="0" smtClean="0">
                <a:sym typeface="Wingdings" pitchFamily="2" charset="2"/>
              </a:rPr>
              <a:t> u</a:t>
            </a:r>
            <a:r>
              <a:rPr lang="en-US" sz="2000" dirty="0" smtClean="0"/>
              <a:t>pdate/notify mechanisms under design by IETF.</a:t>
            </a:r>
          </a:p>
          <a:p>
            <a:pPr lvl="1"/>
            <a:r>
              <a:rPr lang="en-US" sz="2000" dirty="0" smtClean="0"/>
              <a:t>RFC 2136: </a:t>
            </a:r>
            <a:r>
              <a:rPr lang="en-US" sz="2000" dirty="0" smtClean="0">
                <a:solidFill>
                  <a:srgbClr val="0033CC"/>
                </a:solidFill>
                <a:hlinkClick r:id="rId2"/>
              </a:rPr>
              <a:t>http://www.ietf.org/rfc/rfc2136.txt</a:t>
            </a:r>
            <a:endParaRPr lang="en-US" sz="2000" dirty="0" smtClean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en-US" sz="2200" dirty="0" smtClean="0">
              <a:solidFill>
                <a:srgbClr val="0033CC"/>
              </a:solidFill>
            </a:endParaRPr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55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1143000"/>
          </a:xfrm>
        </p:spPr>
        <p:txBody>
          <a:bodyPr/>
          <a:lstStyle/>
          <a:p>
            <a:r>
              <a:rPr lang="en-US" dirty="0" smtClean="0"/>
              <a:t>DNS Resource Records</a:t>
            </a:r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343025"/>
            <a:ext cx="8892480" cy="5143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DNS: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distributed database storing resource records </a:t>
            </a:r>
            <a:r>
              <a:rPr lang="en-US" sz="2400" dirty="0" smtClean="0">
                <a:solidFill>
                  <a:srgbClr val="990033"/>
                </a:solidFill>
              </a:rPr>
              <a:t>(RR)</a:t>
            </a:r>
          </a:p>
        </p:txBody>
      </p:sp>
      <p:sp>
        <p:nvSpPr>
          <p:cNvPr id="8704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3875" y="3895724"/>
            <a:ext cx="4000500" cy="2125563"/>
          </a:xfrm>
        </p:spPr>
        <p:txBody>
          <a:bodyPr/>
          <a:lstStyle/>
          <a:p>
            <a:pPr>
              <a:buSzPct val="100000"/>
              <a:buFont typeface="Arial" pitchFamily="34" charset="0"/>
              <a:buChar char="•"/>
            </a:pPr>
            <a:r>
              <a:rPr lang="en-US" sz="2400" b="0" dirty="0" smtClean="0">
                <a:latin typeface="Comic Sans MS" pitchFamily="66" charset="0"/>
                <a:cs typeface="Times New Roman" pitchFamily="18" charset="0"/>
              </a:rPr>
              <a:t>Type=NS</a:t>
            </a:r>
          </a:p>
          <a:p>
            <a:pPr lvl="1">
              <a:buClrTx/>
              <a:buFont typeface="Wingdings" pitchFamily="2" charset="2"/>
              <a:buChar char="Ø"/>
            </a:pPr>
            <a:r>
              <a:rPr lang="en-US" sz="2000" b="0" dirty="0" smtClean="0">
                <a:latin typeface="+mn-lt"/>
              </a:rPr>
              <a:t>name is domain (e.g. foo.com)</a:t>
            </a:r>
          </a:p>
          <a:p>
            <a:pPr lvl="1">
              <a:buClrTx/>
              <a:buFont typeface="Wingdings" pitchFamily="2" charset="2"/>
              <a:buChar char="Ø"/>
            </a:pPr>
            <a:r>
              <a:rPr lang="en-US" sz="2000" b="0" dirty="0" smtClean="0">
                <a:latin typeface="+mn-lt"/>
              </a:rPr>
              <a:t>value is hostname of authoritative name server for this domain</a:t>
            </a:r>
          </a:p>
          <a:p>
            <a:endParaRPr lang="en-US" sz="2400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91680" y="1921396"/>
            <a:ext cx="5364162" cy="571500"/>
            <a:chOff x="1407" y="1206"/>
            <a:chExt cx="3379" cy="360"/>
          </a:xfrm>
        </p:grpSpPr>
        <p:sp>
          <p:nvSpPr>
            <p:cNvPr id="87051" name="Text Box 6"/>
            <p:cNvSpPr txBox="1">
              <a:spLocks noChangeArrowheads="1"/>
            </p:cNvSpPr>
            <p:nvPr/>
          </p:nvSpPr>
          <p:spPr bwMode="auto">
            <a:xfrm>
              <a:off x="1407" y="1214"/>
              <a:ext cx="33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solidFill>
                    <a:srgbClr val="800000"/>
                  </a:solidFill>
                </a:rPr>
                <a:t>RR format: </a:t>
              </a:r>
              <a:r>
                <a:rPr lang="en-US" sz="1800" b="1" dirty="0">
                  <a:solidFill>
                    <a:srgbClr val="800000"/>
                  </a:solidFill>
                  <a:latin typeface="Courier New" pitchFamily="49" charset="0"/>
                </a:rPr>
                <a:t>(name, value, type, </a:t>
              </a:r>
              <a:r>
                <a:rPr lang="en-US" sz="1800" b="1" dirty="0" err="1">
                  <a:solidFill>
                    <a:srgbClr val="800000"/>
                  </a:solidFill>
                  <a:latin typeface="Courier New" pitchFamily="49" charset="0"/>
                </a:rPr>
                <a:t>ttl</a:t>
              </a:r>
              <a:r>
                <a:rPr lang="en-US" sz="1800" b="1" dirty="0">
                  <a:solidFill>
                    <a:srgbClr val="800000"/>
                  </a:solidFill>
                  <a:latin typeface="Courier New" pitchFamily="49" charset="0"/>
                </a:rPr>
                <a:t>)</a:t>
              </a:r>
              <a:endParaRPr lang="en-US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  <p:sp>
          <p:nvSpPr>
            <p:cNvPr id="87052" name="Rectangle 7"/>
            <p:cNvSpPr>
              <a:spLocks noChangeArrowheads="1"/>
            </p:cNvSpPr>
            <p:nvPr/>
          </p:nvSpPr>
          <p:spPr bwMode="auto">
            <a:xfrm>
              <a:off x="1458" y="1206"/>
              <a:ext cx="3318" cy="360"/>
            </a:xfrm>
            <a:prstGeom prst="rect">
              <a:avLst/>
            </a:prstGeom>
            <a:noFill/>
            <a:ln w="25400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523875" y="2657475"/>
            <a:ext cx="38100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Type=A</a:t>
            </a:r>
          </a:p>
          <a:p>
            <a:pPr marL="742950" lvl="1" indent="-285750" algn="l">
              <a:buSzPct val="75000"/>
              <a:buFont typeface="Wingdings" pitchFamily="2" charset="2"/>
              <a:buChar char="Ø"/>
            </a:pPr>
            <a:r>
              <a:rPr lang="en-US" sz="2000" b="1" dirty="0">
                <a:latin typeface="Courier New" pitchFamily="49" charset="0"/>
              </a:rPr>
              <a:t>name</a:t>
            </a:r>
            <a:r>
              <a:rPr lang="en-US" sz="2000" dirty="0"/>
              <a:t> is hostname</a:t>
            </a:r>
          </a:p>
          <a:p>
            <a:pPr marL="742950" lvl="1" indent="-285750" algn="l">
              <a:buSzPct val="75000"/>
              <a:buFont typeface="Wingdings" pitchFamily="2" charset="2"/>
              <a:buChar char="Ø"/>
            </a:pPr>
            <a:r>
              <a:rPr lang="en-US" sz="2000" b="1" dirty="0">
                <a:latin typeface="Courier New" pitchFamily="49" charset="0"/>
              </a:rPr>
              <a:t>value</a:t>
            </a:r>
            <a:r>
              <a:rPr lang="en-US" sz="2000" dirty="0"/>
              <a:t> is IP address</a:t>
            </a:r>
          </a:p>
          <a:p>
            <a:pPr marL="342900" indent="-342900">
              <a:buFont typeface="ZapfDingbats" pitchFamily="82" charset="2"/>
              <a:buChar char="r"/>
            </a:pPr>
            <a:endParaRPr lang="en-US" dirty="0"/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4217988" y="2697163"/>
            <a:ext cx="451485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Type=CNAME</a:t>
            </a:r>
          </a:p>
          <a:p>
            <a:pPr marL="742950" lvl="1" indent="-285750" algn="l">
              <a:buSzPct val="75000"/>
              <a:buFont typeface="Wingdings" pitchFamily="2" charset="2"/>
              <a:buChar char="Ø"/>
            </a:pPr>
            <a:r>
              <a:rPr lang="en-US" sz="2000" b="1" dirty="0">
                <a:latin typeface="Courier New" pitchFamily="49" charset="0"/>
              </a:rPr>
              <a:t>name</a:t>
            </a:r>
            <a:r>
              <a:rPr lang="en-US" sz="2000" dirty="0"/>
              <a:t> is alias name for some “canonical” (the real) </a:t>
            </a:r>
            <a:r>
              <a:rPr lang="en-US" sz="2000" dirty="0" smtClean="0"/>
              <a:t>name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0033CC"/>
                </a:solidFill>
                <a:latin typeface="Courier New" pitchFamily="49" charset="0"/>
              </a:rPr>
              <a:t>www.ibm.com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2000" dirty="0"/>
              <a:t>is </a:t>
            </a:r>
            <a:r>
              <a:rPr lang="en-US" sz="2000" dirty="0" smtClean="0"/>
              <a:t>really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0033CC"/>
                </a:solidFill>
                <a:latin typeface="Courier New" pitchFamily="49" charset="0"/>
              </a:rPr>
              <a:t>servereast.backup2.ibm.com</a:t>
            </a:r>
          </a:p>
          <a:p>
            <a:pPr marL="742950" lvl="1" indent="-285750" algn="l">
              <a:buSzPct val="75000"/>
              <a:buFont typeface="Wingdings" pitchFamily="2" charset="2"/>
              <a:buChar char="Ø"/>
            </a:pPr>
            <a:r>
              <a:rPr lang="en-US" sz="2000" b="1" dirty="0">
                <a:latin typeface="+mn-lt"/>
              </a:rPr>
              <a:t>value</a:t>
            </a:r>
            <a:r>
              <a:rPr lang="en-US" sz="2000" dirty="0">
                <a:latin typeface="+mn-lt"/>
              </a:rPr>
              <a:t> is canonical name</a:t>
            </a:r>
          </a:p>
          <a:p>
            <a:pPr marL="342900" indent="-342900" algn="l">
              <a:buFont typeface="ZapfDingbats" pitchFamily="82" charset="2"/>
              <a:buChar char="r"/>
            </a:pPr>
            <a:endParaRPr lang="en-US" dirty="0">
              <a:latin typeface="+mn-lt"/>
            </a:endParaRP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4252913" y="4869160"/>
            <a:ext cx="4408487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Type=MX</a:t>
            </a:r>
          </a:p>
          <a:p>
            <a:pPr marL="800100" lvl="1" indent="-342900" algn="l">
              <a:buFont typeface="Wingdings" pitchFamily="2" charset="2"/>
              <a:buChar char="Ø"/>
            </a:pPr>
            <a:r>
              <a:rPr lang="en-US" sz="2000" b="1" dirty="0" smtClean="0">
                <a:latin typeface="+mn-lt"/>
              </a:rPr>
              <a:t>value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is name of </a:t>
            </a:r>
            <a:r>
              <a:rPr lang="en-US" sz="2000" dirty="0" err="1">
                <a:latin typeface="+mn-lt"/>
              </a:rPr>
              <a:t>mailserver</a:t>
            </a:r>
            <a:r>
              <a:rPr lang="en-US" sz="2000" dirty="0">
                <a:latin typeface="+mn-lt"/>
              </a:rPr>
              <a:t> associated with </a:t>
            </a:r>
            <a:r>
              <a:rPr lang="en-US" sz="2000" b="1" dirty="0">
                <a:latin typeface="+mn-lt"/>
              </a:rPr>
              <a:t>name</a:t>
            </a:r>
            <a:endParaRPr lang="en-US" sz="2000" dirty="0">
              <a:latin typeface="+mn-lt"/>
            </a:endParaRPr>
          </a:p>
          <a:p>
            <a:pPr marL="342900" indent="-342900">
              <a:buFont typeface="ZapfDingbats" pitchFamily="82" charset="2"/>
              <a:buChar char="r"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64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8134672" cy="1008112"/>
          </a:xfrm>
        </p:spPr>
        <p:txBody>
          <a:bodyPr/>
          <a:lstStyle/>
          <a:p>
            <a:r>
              <a:rPr lang="en-US" dirty="0" smtClean="0"/>
              <a:t>DNS Protocol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M</a:t>
            </a:r>
            <a:r>
              <a:rPr lang="en-US" dirty="0" smtClean="0"/>
              <a:t>essages</a:t>
            </a:r>
          </a:p>
        </p:txBody>
      </p:sp>
      <p:sp>
        <p:nvSpPr>
          <p:cNvPr id="880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196752"/>
            <a:ext cx="7820025" cy="893986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chemeClr val="accent2"/>
                </a:solidFill>
              </a:rPr>
              <a:t>DNS protocol: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990033"/>
                </a:solidFill>
              </a:rPr>
              <a:t>query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and </a:t>
            </a:r>
            <a:r>
              <a:rPr lang="en-US" sz="2400" i="1" dirty="0" smtClean="0">
                <a:solidFill>
                  <a:srgbClr val="990033"/>
                </a:solidFill>
              </a:rPr>
              <a:t>reply</a:t>
            </a:r>
            <a:r>
              <a:rPr lang="en-US" sz="2400" dirty="0" smtClean="0"/>
              <a:t> messages, both with the same </a:t>
            </a:r>
            <a:r>
              <a:rPr lang="en-US" sz="2400" i="1" dirty="0" smtClean="0">
                <a:solidFill>
                  <a:srgbClr val="990033"/>
                </a:solidFill>
              </a:rPr>
              <a:t>message format</a:t>
            </a:r>
            <a:r>
              <a:rPr lang="en-US" sz="2400" i="1" dirty="0" smtClean="0"/>
              <a:t>.</a:t>
            </a:r>
            <a:endParaRPr lang="en-US" sz="2400" dirty="0" smtClean="0">
              <a:solidFill>
                <a:srgbClr val="990033"/>
              </a:solidFill>
            </a:endParaRPr>
          </a:p>
        </p:txBody>
      </p:sp>
      <p:sp>
        <p:nvSpPr>
          <p:cNvPr id="88070" name="Rectangle 4"/>
          <p:cNvSpPr>
            <a:spLocks noChangeArrowheads="1"/>
          </p:cNvSpPr>
          <p:nvPr/>
        </p:nvSpPr>
        <p:spPr bwMode="auto">
          <a:xfrm>
            <a:off x="533400" y="2352675"/>
            <a:ext cx="357505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dirty="0" err="1">
                <a:latin typeface="+mn-lt"/>
              </a:rPr>
              <a:t>msg</a:t>
            </a:r>
            <a:r>
              <a:rPr lang="en-US" dirty="0">
                <a:latin typeface="+mn-lt"/>
              </a:rPr>
              <a:t> header</a:t>
            </a:r>
          </a:p>
          <a:p>
            <a:pPr marL="342900" indent="-342900" algn="l">
              <a:buFont typeface="ZapfDingbats" pitchFamily="82" charset="2"/>
              <a:buChar char="r"/>
            </a:pPr>
            <a:r>
              <a:rPr lang="en-US" sz="2000" dirty="0">
                <a:solidFill>
                  <a:srgbClr val="800000"/>
                </a:solidFill>
                <a:latin typeface="+mn-lt"/>
              </a:rPr>
              <a:t>identification</a:t>
            </a:r>
            <a:r>
              <a:rPr lang="en-US" sz="2000" dirty="0">
                <a:solidFill>
                  <a:schemeClr val="accent2"/>
                </a:solidFill>
                <a:latin typeface="+mn-lt"/>
              </a:rPr>
              <a:t>:</a:t>
            </a:r>
            <a:r>
              <a:rPr lang="en-US" sz="2000" dirty="0">
                <a:latin typeface="+mn-lt"/>
              </a:rPr>
              <a:t> 16 bit # for query, reply to query uses same #</a:t>
            </a:r>
          </a:p>
          <a:p>
            <a:pPr marL="342900" indent="-342900" algn="l">
              <a:buFont typeface="ZapfDingbats" pitchFamily="82" charset="2"/>
              <a:buChar char="r"/>
            </a:pPr>
            <a:r>
              <a:rPr lang="en-US" sz="2000" dirty="0">
                <a:solidFill>
                  <a:srgbClr val="800000"/>
                </a:solidFill>
                <a:latin typeface="+mn-lt"/>
              </a:rPr>
              <a:t>flags:</a:t>
            </a:r>
          </a:p>
          <a:p>
            <a:pPr marL="742950" lvl="1" indent="-285750" algn="l">
              <a:buSzPct val="75000"/>
              <a:buFont typeface="Wingdings" pitchFamily="2" charset="2"/>
              <a:buChar char="v"/>
            </a:pPr>
            <a:r>
              <a:rPr lang="en-US" sz="2000" dirty="0">
                <a:latin typeface="+mn-lt"/>
              </a:rPr>
              <a:t>query or reply</a:t>
            </a:r>
          </a:p>
          <a:p>
            <a:pPr marL="742950" lvl="1" indent="-285750" algn="l">
              <a:buSzPct val="75000"/>
              <a:buFont typeface="Wingdings" pitchFamily="2" charset="2"/>
              <a:buChar char="v"/>
            </a:pPr>
            <a:r>
              <a:rPr lang="en-US" sz="2000" dirty="0">
                <a:latin typeface="+mn-lt"/>
              </a:rPr>
              <a:t>recursion desired </a:t>
            </a:r>
          </a:p>
          <a:p>
            <a:pPr marL="742950" lvl="1" indent="-285750" algn="l">
              <a:buSzPct val="75000"/>
              <a:buFont typeface="Wingdings" pitchFamily="2" charset="2"/>
              <a:buChar char="v"/>
            </a:pPr>
            <a:r>
              <a:rPr lang="en-US" sz="2000" dirty="0">
                <a:latin typeface="+mn-lt"/>
              </a:rPr>
              <a:t>recursion available</a:t>
            </a:r>
          </a:p>
          <a:p>
            <a:pPr marL="742950" lvl="1" indent="-285750" algn="l">
              <a:buSzPct val="75000"/>
              <a:buFont typeface="Wingdings" pitchFamily="2" charset="2"/>
              <a:buChar char="v"/>
            </a:pPr>
            <a:r>
              <a:rPr lang="en-US" sz="2000" dirty="0">
                <a:latin typeface="+mn-lt"/>
              </a:rPr>
              <a:t>reply is authoritative</a:t>
            </a:r>
          </a:p>
        </p:txBody>
      </p:sp>
      <p:pic>
        <p:nvPicPr>
          <p:cNvPr id="88071" name="Picture 5" descr="DNSmess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1475" y="2090738"/>
            <a:ext cx="4962525" cy="402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54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Protocol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M</a:t>
            </a:r>
            <a:r>
              <a:rPr lang="en-US" dirty="0" smtClean="0"/>
              <a:t>essages</a:t>
            </a:r>
          </a:p>
        </p:txBody>
      </p:sp>
      <p:pic>
        <p:nvPicPr>
          <p:cNvPr id="89093" name="Picture 3" descr="DNSmess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03725" y="1509713"/>
            <a:ext cx="438785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4" name="Text Box 4"/>
          <p:cNvSpPr txBox="1">
            <a:spLocks noChangeArrowheads="1"/>
          </p:cNvSpPr>
          <p:nvPr/>
        </p:nvSpPr>
        <p:spPr bwMode="auto">
          <a:xfrm>
            <a:off x="942975" y="1819275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+mn-lt"/>
              </a:rPr>
              <a:t>Name, type fields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+mn-lt"/>
              </a:rPr>
              <a:t> for a query</a:t>
            </a:r>
            <a:endParaRPr lang="en-US">
              <a:latin typeface="+mn-lt"/>
            </a:endParaRPr>
          </a:p>
        </p:txBody>
      </p:sp>
      <p:sp>
        <p:nvSpPr>
          <p:cNvPr id="89095" name="Text Box 5"/>
          <p:cNvSpPr txBox="1">
            <a:spLocks noChangeArrowheads="1"/>
          </p:cNvSpPr>
          <p:nvPr/>
        </p:nvSpPr>
        <p:spPr bwMode="auto">
          <a:xfrm>
            <a:off x="457201" y="2819400"/>
            <a:ext cx="27749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>
                <a:latin typeface="+mn-lt"/>
              </a:rPr>
              <a:t>Resource records in response to </a:t>
            </a:r>
            <a:r>
              <a:rPr lang="en-US" sz="2000" dirty="0">
                <a:latin typeface="+mn-lt"/>
              </a:rPr>
              <a:t>query</a:t>
            </a:r>
            <a:endParaRPr lang="en-US" dirty="0">
              <a:latin typeface="+mn-lt"/>
            </a:endParaRPr>
          </a:p>
        </p:txBody>
      </p:sp>
      <p:sp>
        <p:nvSpPr>
          <p:cNvPr id="89096" name="Text Box 6"/>
          <p:cNvSpPr txBox="1">
            <a:spLocks noChangeArrowheads="1"/>
          </p:cNvSpPr>
          <p:nvPr/>
        </p:nvSpPr>
        <p:spPr bwMode="auto">
          <a:xfrm>
            <a:off x="522288" y="3716338"/>
            <a:ext cx="27130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>
                <a:latin typeface="+mn-lt"/>
              </a:rPr>
              <a:t>Records </a:t>
            </a:r>
            <a:r>
              <a:rPr lang="en-US" sz="2000" dirty="0">
                <a:latin typeface="+mn-lt"/>
              </a:rPr>
              <a:t>for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+mn-lt"/>
              </a:rPr>
              <a:t>authoritative servers</a:t>
            </a:r>
            <a:endParaRPr lang="en-US" dirty="0">
              <a:latin typeface="+mn-lt"/>
            </a:endParaRPr>
          </a:p>
        </p:txBody>
      </p:sp>
      <p:sp>
        <p:nvSpPr>
          <p:cNvPr id="89097" name="Text Box 7"/>
          <p:cNvSpPr txBox="1">
            <a:spLocks noChangeArrowheads="1"/>
          </p:cNvSpPr>
          <p:nvPr/>
        </p:nvSpPr>
        <p:spPr bwMode="auto">
          <a:xfrm>
            <a:off x="458788" y="4668838"/>
            <a:ext cx="2763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+mn-lt"/>
              </a:rPr>
              <a:t>A</a:t>
            </a:r>
            <a:r>
              <a:rPr lang="en-US" sz="2000" dirty="0" smtClean="0">
                <a:latin typeface="+mn-lt"/>
              </a:rPr>
              <a:t>dditional </a:t>
            </a:r>
            <a:r>
              <a:rPr lang="en-US" sz="2000" dirty="0">
                <a:latin typeface="+mn-lt"/>
              </a:rPr>
              <a:t>“helpful”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+mn-lt"/>
              </a:rPr>
              <a:t>info that may be used</a:t>
            </a:r>
            <a:endParaRPr lang="en-US" dirty="0">
              <a:latin typeface="+mn-lt"/>
            </a:endParaRPr>
          </a:p>
        </p:txBody>
      </p:sp>
      <p:sp>
        <p:nvSpPr>
          <p:cNvPr id="89098" name="Line 8"/>
          <p:cNvSpPr>
            <a:spLocks noChangeShapeType="1"/>
          </p:cNvSpPr>
          <p:nvPr/>
        </p:nvSpPr>
        <p:spPr bwMode="auto">
          <a:xfrm>
            <a:off x="3152775" y="2171700"/>
            <a:ext cx="1447800" cy="8001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9" name="Line 9"/>
          <p:cNvSpPr>
            <a:spLocks noChangeShapeType="1"/>
          </p:cNvSpPr>
          <p:nvPr/>
        </p:nvSpPr>
        <p:spPr bwMode="auto">
          <a:xfrm>
            <a:off x="3152775" y="3200400"/>
            <a:ext cx="1514475" cy="37147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Line 10"/>
          <p:cNvSpPr>
            <a:spLocks noChangeShapeType="1"/>
          </p:cNvSpPr>
          <p:nvPr/>
        </p:nvSpPr>
        <p:spPr bwMode="auto">
          <a:xfrm>
            <a:off x="3181350" y="4076700"/>
            <a:ext cx="1447800" cy="13335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Line 11"/>
          <p:cNvSpPr>
            <a:spLocks noChangeShapeType="1"/>
          </p:cNvSpPr>
          <p:nvPr/>
        </p:nvSpPr>
        <p:spPr bwMode="auto">
          <a:xfrm flipV="1">
            <a:off x="3190875" y="4743450"/>
            <a:ext cx="1438275" cy="27622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97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records into DNS</a:t>
            </a:r>
          </a:p>
        </p:txBody>
      </p:sp>
      <p:sp>
        <p:nvSpPr>
          <p:cNvPr id="9011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196752"/>
            <a:ext cx="8107363" cy="504056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Example: new startup “Network Utopia”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solidFill>
                  <a:srgbClr val="990033"/>
                </a:solidFill>
              </a:rPr>
              <a:t>How do people get IP address of your Web site?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solidFill>
                  <a:srgbClr val="990033"/>
                </a:solidFill>
              </a:rPr>
              <a:t>How do they send you email?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/>
              <a:t>1. Register domain name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networkutopia.com</a:t>
            </a:r>
            <a:r>
              <a:rPr lang="en-US" sz="2400" dirty="0" smtClean="0"/>
              <a:t> at DNS</a:t>
            </a:r>
            <a:r>
              <a:rPr lang="en-US" sz="2400" i="1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registrar </a:t>
            </a:r>
            <a:r>
              <a:rPr lang="en-US" sz="2400" dirty="0" smtClean="0"/>
              <a:t>(e.g., Verisign)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provide names, IP addresses of authoritative name server (primary and secondary).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registrar inserts two RRs per server into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.com </a:t>
            </a:r>
            <a:r>
              <a:rPr lang="en-US" sz="2000" dirty="0" smtClean="0"/>
              <a:t>TLD server: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</a:rPr>
              <a:t>(networkutopia.com, dns1.networkutopia.com, NS)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</a:rPr>
              <a:t>(dns1.networkutopia.com, 212.212.212.1, A)</a:t>
            </a:r>
            <a:br>
              <a:rPr lang="en-US" sz="2000" dirty="0" smtClean="0">
                <a:solidFill>
                  <a:srgbClr val="FF0000"/>
                </a:solidFill>
                <a:latin typeface="Courier New" pitchFamily="49" charset="0"/>
              </a:rPr>
            </a:br>
            <a:endParaRPr lang="en-US" sz="20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/>
              <a:t>2. Create Type A record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www.networkuptopia.com </a:t>
            </a:r>
            <a:r>
              <a:rPr lang="en-US" sz="2000" dirty="0" smtClean="0">
                <a:latin typeface="Comic Sans MS" pitchFamily="66" charset="0"/>
                <a:cs typeface="Courier New" pitchFamily="49" charset="0"/>
              </a:rPr>
              <a:t>for </a:t>
            </a:r>
            <a:r>
              <a:rPr lang="en-US" sz="2400" dirty="0" smtClean="0">
                <a:latin typeface="Comic Sans MS" pitchFamily="66" charset="0"/>
                <a:cs typeface="Courier New" pitchFamily="49" charset="0"/>
              </a:rPr>
              <a:t>web server </a:t>
            </a:r>
            <a:r>
              <a:rPr lang="en-US" sz="2400" dirty="0" smtClean="0"/>
              <a:t>and  Type MX record for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mail.networkutopia.com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for mail server in authoritative DNS server.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63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DNS </a:t>
            </a:r>
            <a:r>
              <a:rPr lang="en-US" dirty="0" err="1" smtClean="0">
                <a:solidFill>
                  <a:srgbClr val="800000"/>
                </a:solidFill>
              </a:rPr>
              <a:t>Hierarchial</a:t>
            </a:r>
            <a:r>
              <a:rPr lang="en-US" dirty="0" smtClean="0">
                <a:solidFill>
                  <a:srgbClr val="800000"/>
                </a:solidFill>
              </a:rPr>
              <a:t> Structure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Root Name Servers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Top-Level Domain Servers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Authoritative Name Servers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Local Name Server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Caching and Updating DNS Records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DNS Protocols and Messages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0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0688"/>
            <a:ext cx="8229600" cy="4800600"/>
          </a:xfrm>
        </p:spPr>
        <p:txBody>
          <a:bodyPr/>
          <a:lstStyle/>
          <a:p>
            <a:r>
              <a:rPr lang="en-US" sz="2800" dirty="0" smtClean="0"/>
              <a:t>There are protocols </a:t>
            </a:r>
            <a:r>
              <a:rPr lang="en-US" sz="2800" i="1" dirty="0" smtClean="0">
                <a:solidFill>
                  <a:srgbClr val="990033"/>
                </a:solidFill>
              </a:rPr>
              <a:t>essential</a:t>
            </a:r>
            <a:r>
              <a:rPr lang="en-US" sz="2800" dirty="0" smtClean="0"/>
              <a:t> for the Internet to run smoothly that do not fit neatly into the strictly layered model.</a:t>
            </a:r>
          </a:p>
          <a:p>
            <a:r>
              <a:rPr lang="en-US" sz="2800" dirty="0" smtClean="0"/>
              <a:t>Two of these infrastructure services, a name service and network management are provided by </a:t>
            </a:r>
            <a:r>
              <a:rPr lang="en-US" sz="2800" dirty="0" smtClean="0">
                <a:solidFill>
                  <a:srgbClr val="990033"/>
                </a:solidFill>
              </a:rPr>
              <a:t>DNS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990033"/>
                </a:solidFill>
              </a:rPr>
              <a:t>SNMP</a:t>
            </a:r>
            <a:r>
              <a:rPr lang="en-US" sz="2800" dirty="0" smtClean="0"/>
              <a:t> (Simple Network Management Protocol) respectively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990033"/>
                </a:solidFill>
              </a:rPr>
              <a:t>n</a:t>
            </a:r>
            <a:r>
              <a:rPr lang="en-US" dirty="0" smtClean="0">
                <a:solidFill>
                  <a:srgbClr val="990033"/>
                </a:solidFill>
              </a:rPr>
              <a:t>ame server :: </a:t>
            </a:r>
            <a:r>
              <a:rPr lang="en-US" dirty="0" smtClean="0"/>
              <a:t>an implementation of a </a:t>
            </a:r>
            <a:r>
              <a:rPr lang="en-US" dirty="0" smtClean="0">
                <a:solidFill>
                  <a:srgbClr val="008000"/>
                </a:solidFill>
              </a:rPr>
              <a:t>resolution mechanism </a:t>
            </a:r>
            <a:r>
              <a:rPr lang="en-US" dirty="0" smtClean="0"/>
              <a:t>available on a network and queried via a message.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95400"/>
            <a:ext cx="8640960" cy="4800600"/>
          </a:xfrm>
        </p:spPr>
        <p:txBody>
          <a:bodyPr/>
          <a:lstStyle/>
          <a:p>
            <a:pPr marL="0" lvl="2" indent="0">
              <a:buNone/>
            </a:pPr>
            <a:r>
              <a:rPr lang="en-US" dirty="0" smtClean="0">
                <a:solidFill>
                  <a:srgbClr val="990033"/>
                </a:solidFill>
                <a:latin typeface="+mn-lt"/>
              </a:rPr>
              <a:t>name space :: </a:t>
            </a:r>
            <a:r>
              <a:rPr lang="en-US" dirty="0">
                <a:latin typeface="+mn-lt"/>
              </a:rPr>
              <a:t>defines the set of possible </a:t>
            </a:r>
            <a:r>
              <a:rPr lang="en-US" dirty="0" smtClean="0">
                <a:latin typeface="+mn-lt"/>
              </a:rPr>
              <a:t>names.</a:t>
            </a:r>
          </a:p>
          <a:p>
            <a:pPr marL="800100" lvl="3" indent="-342900">
              <a:tabLst>
                <a:tab pos="1143000" algn="l"/>
              </a:tabLst>
            </a:pPr>
            <a:r>
              <a:rPr lang="en-US" sz="2400" dirty="0" smtClean="0">
                <a:latin typeface="+mn-lt"/>
              </a:rPr>
              <a:t>A </a:t>
            </a:r>
            <a:r>
              <a:rPr lang="en-US" sz="2400" dirty="0">
                <a:latin typeface="+mn-lt"/>
              </a:rPr>
              <a:t>name space can be either</a:t>
            </a:r>
            <a:r>
              <a:rPr lang="en-US" sz="2400" dirty="0">
                <a:solidFill>
                  <a:srgbClr val="990033"/>
                </a:solidFill>
                <a:latin typeface="+mn-lt"/>
              </a:rPr>
              <a:t> </a:t>
            </a:r>
            <a:r>
              <a:rPr lang="en-US" sz="2400" dirty="0">
                <a:solidFill>
                  <a:srgbClr val="008000"/>
                </a:solidFill>
                <a:latin typeface="+mn-lt"/>
              </a:rPr>
              <a:t>flat</a:t>
            </a:r>
            <a:r>
              <a:rPr lang="en-US" sz="2400" dirty="0">
                <a:solidFill>
                  <a:srgbClr val="990033"/>
                </a:solidFill>
                <a:latin typeface="+mn-lt"/>
              </a:rPr>
              <a:t> </a:t>
            </a:r>
            <a:r>
              <a:rPr lang="en-US" sz="2400" dirty="0">
                <a:latin typeface="+mn-lt"/>
              </a:rPr>
              <a:t>(names are not divisible into components), or it can be </a:t>
            </a:r>
            <a:r>
              <a:rPr lang="en-US" sz="2400" dirty="0">
                <a:solidFill>
                  <a:srgbClr val="008000"/>
                </a:solidFill>
                <a:latin typeface="+mn-lt"/>
              </a:rPr>
              <a:t>hierarchical</a:t>
            </a:r>
            <a:r>
              <a:rPr lang="en-US" sz="2400" dirty="0">
                <a:latin typeface="+mn-lt"/>
              </a:rPr>
              <a:t> (Unix file names are an obvious example</a:t>
            </a:r>
            <a:r>
              <a:rPr lang="en-US" sz="2400" dirty="0" smtClean="0">
                <a:latin typeface="+mn-lt"/>
              </a:rPr>
              <a:t>).</a:t>
            </a:r>
          </a:p>
          <a:p>
            <a:pPr marL="2628900" lvl="2" indent="-2628900">
              <a:buNone/>
              <a:tabLst>
                <a:tab pos="1143000" algn="l"/>
              </a:tabLst>
            </a:pPr>
            <a:r>
              <a:rPr lang="en-US" dirty="0" smtClean="0">
                <a:solidFill>
                  <a:srgbClr val="990033"/>
                </a:solidFill>
                <a:latin typeface="+mn-lt"/>
              </a:rPr>
              <a:t>naming system :: </a:t>
            </a:r>
            <a:r>
              <a:rPr lang="en-US" dirty="0">
                <a:latin typeface="+mn-lt"/>
              </a:rPr>
              <a:t>maintains a collection of bindings of names to </a:t>
            </a:r>
            <a:r>
              <a:rPr lang="en-US" dirty="0" smtClean="0">
                <a:latin typeface="+mn-lt"/>
              </a:rPr>
              <a:t>values.</a:t>
            </a:r>
          </a:p>
          <a:p>
            <a:pPr marL="800100" lvl="3" indent="-342900">
              <a:tabLst>
                <a:tab pos="1143000" algn="l"/>
              </a:tabLst>
            </a:pPr>
            <a:r>
              <a:rPr lang="en-US" sz="2400" dirty="0" smtClean="0">
                <a:latin typeface="+mn-lt"/>
              </a:rPr>
              <a:t>The </a:t>
            </a:r>
            <a:r>
              <a:rPr lang="en-US" sz="2400" dirty="0">
                <a:latin typeface="+mn-lt"/>
              </a:rPr>
              <a:t>value can be anything we want the naming system to return when presented with a name; in many cases it is an </a:t>
            </a:r>
            <a:r>
              <a:rPr lang="en-US" sz="2400" dirty="0" smtClean="0">
                <a:latin typeface="+mn-lt"/>
              </a:rPr>
              <a:t>address.</a:t>
            </a:r>
          </a:p>
          <a:p>
            <a:pPr marL="3606800" lvl="2" indent="-3606800">
              <a:buNone/>
              <a:tabLst>
                <a:tab pos="1143000" algn="l"/>
              </a:tabLst>
            </a:pPr>
            <a:r>
              <a:rPr lang="en-US" dirty="0" smtClean="0">
                <a:solidFill>
                  <a:srgbClr val="990033"/>
                </a:solidFill>
                <a:latin typeface="+mn-lt"/>
              </a:rPr>
              <a:t>resolution </a:t>
            </a:r>
            <a:r>
              <a:rPr lang="en-US" dirty="0">
                <a:solidFill>
                  <a:srgbClr val="990033"/>
                </a:solidFill>
                <a:latin typeface="+mn-lt"/>
              </a:rPr>
              <a:t>mechanism </a:t>
            </a:r>
            <a:r>
              <a:rPr lang="en-US" dirty="0" smtClean="0">
                <a:solidFill>
                  <a:srgbClr val="990033"/>
                </a:solidFill>
                <a:latin typeface="+mn-lt"/>
              </a:rPr>
              <a:t>:: </a:t>
            </a:r>
            <a:r>
              <a:rPr lang="en-US" dirty="0" smtClean="0">
                <a:latin typeface="+mn-lt"/>
              </a:rPr>
              <a:t>a </a:t>
            </a:r>
            <a:r>
              <a:rPr lang="en-US" dirty="0">
                <a:latin typeface="+mn-lt"/>
              </a:rPr>
              <a:t>procedure </a:t>
            </a:r>
            <a:r>
              <a:rPr lang="en-US" dirty="0" smtClean="0">
                <a:latin typeface="+mn-lt"/>
              </a:rPr>
              <a:t>that </a:t>
            </a:r>
            <a:r>
              <a:rPr lang="en-US" dirty="0">
                <a:latin typeface="+mn-lt"/>
              </a:rPr>
              <a:t>returns the corresponding </a:t>
            </a:r>
            <a:r>
              <a:rPr lang="en-US" dirty="0" smtClean="0">
                <a:latin typeface="+mn-lt"/>
              </a:rPr>
              <a:t>value when </a:t>
            </a:r>
            <a:r>
              <a:rPr lang="en-US" dirty="0">
                <a:latin typeface="+mn-lt"/>
              </a:rPr>
              <a:t>invoked with a </a:t>
            </a:r>
            <a:r>
              <a:rPr lang="en-US" dirty="0" smtClean="0">
                <a:latin typeface="+mn-lt"/>
              </a:rPr>
              <a:t>name.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Name Service Terminology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1160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Name Service email Example</a:t>
            </a:r>
            <a:endParaRPr lang="en-AU" dirty="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62"/>
            <a:ext cx="8270875" cy="5111750"/>
          </a:xfrm>
        </p:spPr>
        <p:txBody>
          <a:bodyPr/>
          <a:lstStyle/>
          <a:p>
            <a:r>
              <a:rPr lang="en-US" sz="2400" dirty="0" smtClean="0"/>
              <a:t>Name Service (DNS)</a:t>
            </a:r>
          </a:p>
        </p:txBody>
      </p:sp>
      <p:sp>
        <p:nvSpPr>
          <p:cNvPr id="7" name="Rectangle 6"/>
          <p:cNvSpPr/>
          <p:nvPr/>
        </p:nvSpPr>
        <p:spPr>
          <a:xfrm>
            <a:off x="1547664" y="5149641"/>
            <a:ext cx="5976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000" b="1" dirty="0" smtClean="0">
                <a:solidFill>
                  <a:srgbClr val="003399"/>
                </a:solidFill>
                <a:latin typeface="+mj-lt"/>
              </a:rPr>
              <a:t>Figure 9.14 Names </a:t>
            </a:r>
            <a:r>
              <a:rPr lang="en-US" sz="2000" b="1" dirty="0">
                <a:solidFill>
                  <a:srgbClr val="003399"/>
                </a:solidFill>
                <a:latin typeface="+mj-lt"/>
              </a:rPr>
              <a:t>translated </a:t>
            </a:r>
            <a:r>
              <a:rPr lang="en-US" sz="2000" b="1" dirty="0" smtClean="0">
                <a:solidFill>
                  <a:srgbClr val="003399"/>
                </a:solidFill>
                <a:latin typeface="+mj-lt"/>
              </a:rPr>
              <a:t>into addresses</a:t>
            </a:r>
            <a:r>
              <a:rPr lang="en-US" sz="2000" b="1" dirty="0">
                <a:solidFill>
                  <a:srgbClr val="003399"/>
                </a:solidFill>
                <a:latin typeface="+mj-lt"/>
              </a:rPr>
              <a:t>, where the numbers 1–5 show the sequence of steps in the </a:t>
            </a:r>
            <a:r>
              <a:rPr lang="en-US" sz="2000" b="1" dirty="0" smtClean="0">
                <a:solidFill>
                  <a:srgbClr val="003399"/>
                </a:solidFill>
                <a:latin typeface="+mj-lt"/>
              </a:rPr>
              <a:t>process.</a:t>
            </a:r>
            <a:endParaRPr lang="en-US" sz="2000" b="1" dirty="0">
              <a:solidFill>
                <a:srgbClr val="003399"/>
              </a:solidFill>
              <a:latin typeface="+mj-lt"/>
            </a:endParaRPr>
          </a:p>
        </p:txBody>
      </p:sp>
      <p:pic>
        <p:nvPicPr>
          <p:cNvPr id="63493" name="Picture 2" descr="f09-14-9780123850591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764010"/>
            <a:ext cx="447675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68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DNS: Domain Name System</a:t>
            </a:r>
          </a:p>
        </p:txBody>
      </p:sp>
      <p:sp>
        <p:nvSpPr>
          <p:cNvPr id="7987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People: </a:t>
            </a:r>
            <a:r>
              <a:rPr lang="en-US" sz="2400" dirty="0" smtClean="0"/>
              <a:t>many identifiers:</a:t>
            </a:r>
          </a:p>
          <a:p>
            <a:pPr lvl="1"/>
            <a:r>
              <a:rPr lang="en-US" sz="2000" dirty="0" smtClean="0"/>
              <a:t>SSN, name, passport #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Internet hosts, routers:</a:t>
            </a:r>
          </a:p>
          <a:p>
            <a:pPr lvl="1"/>
            <a:r>
              <a:rPr lang="en-US" sz="2000" dirty="0" smtClean="0"/>
              <a:t>IPv4 address (32 bit) - used for addressing datagrams.</a:t>
            </a:r>
          </a:p>
          <a:p>
            <a:pPr lvl="1"/>
            <a:r>
              <a:rPr lang="en-US" sz="2000" dirty="0" smtClean="0"/>
              <a:t>“name”, e.g.,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www.cnn.com</a:t>
            </a:r>
            <a:r>
              <a:rPr lang="en-US" sz="2000" dirty="0" smtClean="0"/>
              <a:t> - used by humans.</a:t>
            </a:r>
          </a:p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Q: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map between IP addresses and name?</a:t>
            </a:r>
          </a:p>
        </p:txBody>
      </p:sp>
      <p:sp>
        <p:nvSpPr>
          <p:cNvPr id="7987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23556" y="1268760"/>
            <a:ext cx="41529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Domain Name System::</a:t>
            </a:r>
          </a:p>
          <a:p>
            <a:pPr marL="0" indent="0">
              <a:buNone/>
            </a:pPr>
            <a:r>
              <a:rPr lang="en-US" sz="2000" dirty="0" smtClean="0"/>
              <a:t>1.  </a:t>
            </a:r>
            <a:r>
              <a:rPr lang="en-US" sz="2000" dirty="0" smtClean="0">
                <a:solidFill>
                  <a:srgbClr val="800000"/>
                </a:solidFill>
              </a:rPr>
              <a:t>distributed database   </a:t>
            </a:r>
            <a:r>
              <a:rPr lang="en-US" sz="2000" dirty="0" smtClean="0"/>
              <a:t>implemented in hierarchy of many </a:t>
            </a:r>
            <a:r>
              <a:rPr lang="en-US" sz="2000" dirty="0" smtClean="0">
                <a:solidFill>
                  <a:srgbClr val="0033CC"/>
                </a:solidFill>
              </a:rPr>
              <a:t>DNS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name servers</a:t>
            </a:r>
            <a:r>
              <a:rPr lang="en-US" sz="2000" dirty="0" smtClean="0"/>
              <a:t>.</a:t>
            </a:r>
            <a:endParaRPr lang="en-US" sz="20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2.  </a:t>
            </a:r>
            <a:r>
              <a:rPr lang="en-US" sz="2000" dirty="0" smtClean="0">
                <a:solidFill>
                  <a:srgbClr val="800000"/>
                </a:solidFill>
              </a:rPr>
              <a:t>application-layer protocol </a:t>
            </a:r>
            <a:r>
              <a:rPr lang="en-US" sz="2000" dirty="0" smtClean="0"/>
              <a:t>that enables hosts, routers, name servers to communicate to </a:t>
            </a:r>
            <a:r>
              <a:rPr lang="en-US" sz="2000" dirty="0" smtClean="0">
                <a:solidFill>
                  <a:srgbClr val="800000"/>
                </a:solidFill>
              </a:rPr>
              <a:t>resolve</a:t>
            </a:r>
            <a:r>
              <a:rPr lang="en-US" sz="2000" dirty="0" smtClean="0">
                <a:solidFill>
                  <a:srgbClr val="FF3300"/>
                </a:solidFill>
              </a:rPr>
              <a:t> </a:t>
            </a:r>
            <a:r>
              <a:rPr lang="en-US" sz="2000" dirty="0" smtClean="0"/>
              <a:t>names (address/name translation).</a:t>
            </a:r>
          </a:p>
          <a:p>
            <a:pPr lvl="1"/>
            <a:r>
              <a:rPr lang="en-US" sz="2000" dirty="0" smtClean="0">
                <a:solidFill>
                  <a:srgbClr val="009900"/>
                </a:solidFill>
              </a:rPr>
              <a:t>note</a:t>
            </a:r>
            <a:r>
              <a:rPr lang="en-US" sz="2000" dirty="0" smtClean="0"/>
              <a:t>: This core Internet function, implemented as application-layer protocol.</a:t>
            </a:r>
          </a:p>
          <a:p>
            <a:pPr lvl="1"/>
            <a:r>
              <a:rPr lang="en-US" sz="2000" dirty="0" smtClean="0"/>
              <a:t>complexity is at network’s “edge”.</a:t>
            </a:r>
            <a:endParaRPr lang="en-US" sz="1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25963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1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Details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DNS servers often run on Unix machines running </a:t>
            </a:r>
            <a:r>
              <a:rPr lang="en-US" dirty="0" smtClean="0">
                <a:solidFill>
                  <a:srgbClr val="0033CC"/>
                </a:solidFill>
              </a:rPr>
              <a:t>BIND</a:t>
            </a:r>
            <a:r>
              <a:rPr lang="en-US" dirty="0" smtClean="0"/>
              <a:t> (Berkeley Internet Name Domain software).</a:t>
            </a:r>
          </a:p>
          <a:p>
            <a:r>
              <a:rPr lang="en-US" dirty="0" smtClean="0"/>
              <a:t>DNS runs over</a:t>
            </a:r>
            <a:r>
              <a:rPr lang="en-US" dirty="0" smtClean="0">
                <a:solidFill>
                  <a:srgbClr val="800000"/>
                </a:solidFill>
              </a:rPr>
              <a:t> UDP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Uses </a:t>
            </a:r>
            <a:r>
              <a:rPr lang="en-US" dirty="0" smtClean="0">
                <a:solidFill>
                  <a:srgbClr val="800000"/>
                </a:solidFill>
              </a:rPr>
              <a:t>port 53</a:t>
            </a:r>
            <a:r>
              <a:rPr lang="en-US" dirty="0" smtClean="0"/>
              <a:t>.</a:t>
            </a:r>
          </a:p>
          <a:p>
            <a:r>
              <a:rPr lang="en-US" dirty="0" smtClean="0"/>
              <a:t>DNS is commonly employed by other application layer protocols (HTTP, SMTP and FTP) to determine IP addresses.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2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Design </a:t>
            </a:r>
          </a:p>
        </p:txBody>
      </p:sp>
      <p:sp>
        <p:nvSpPr>
          <p:cNvPr id="8090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64223" y="1427163"/>
            <a:ext cx="4172273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Why not centralize DNS?</a:t>
            </a:r>
          </a:p>
          <a:p>
            <a:r>
              <a:rPr lang="en-US" sz="2400" dirty="0" smtClean="0"/>
              <a:t>single point of failure</a:t>
            </a:r>
          </a:p>
          <a:p>
            <a:r>
              <a:rPr lang="en-US" sz="2400" dirty="0" smtClean="0"/>
              <a:t>traffic volume</a:t>
            </a:r>
          </a:p>
          <a:p>
            <a:r>
              <a:rPr lang="en-US" sz="2400" dirty="0" smtClean="0"/>
              <a:t>distant centralized database</a:t>
            </a:r>
          </a:p>
          <a:p>
            <a:r>
              <a:rPr lang="en-US" sz="2400" dirty="0" smtClean="0"/>
              <a:t>Maintenance</a:t>
            </a:r>
          </a:p>
          <a:p>
            <a:pPr marL="457200" lvl="1" indent="0">
              <a:buNone/>
            </a:pPr>
            <a:endParaRPr lang="en-US" dirty="0"/>
          </a:p>
          <a:p>
            <a:pPr marL="114300" lvl="1" indent="0">
              <a:buNone/>
            </a:pP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0033CC"/>
                </a:solidFill>
              </a:rPr>
              <a:t>   doesn’t </a:t>
            </a:r>
            <a:r>
              <a:rPr lang="en-US" i="1" dirty="0" smtClean="0">
                <a:solidFill>
                  <a:srgbClr val="0033CC"/>
                </a:solidFill>
              </a:rPr>
              <a:t>scale!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8000"/>
                </a:solidFill>
              </a:rPr>
              <a:t>DNS is distributed by design!</a:t>
            </a:r>
          </a:p>
        </p:txBody>
      </p:sp>
      <p:sp>
        <p:nvSpPr>
          <p:cNvPr id="8090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447800"/>
            <a:ext cx="4392488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DNS provides four services:</a:t>
            </a:r>
          </a:p>
          <a:p>
            <a:pPr marL="0" indent="0">
              <a:buNone/>
            </a:pPr>
            <a:r>
              <a:rPr lang="en-US" sz="2400" dirty="0" smtClean="0"/>
              <a:t>1. hostname to IP address translation</a:t>
            </a:r>
          </a:p>
          <a:p>
            <a:pPr marL="0" indent="0">
              <a:buNone/>
            </a:pPr>
            <a:r>
              <a:rPr lang="en-US" sz="2400" dirty="0" smtClean="0"/>
              <a:t>2. host aliasing</a:t>
            </a:r>
          </a:p>
          <a:p>
            <a:pPr lvl="1"/>
            <a:r>
              <a:rPr lang="en-US" sz="2000" dirty="0" smtClean="0"/>
              <a:t>Aliases, where canonical name is “real” name</a:t>
            </a:r>
          </a:p>
          <a:p>
            <a:pPr marL="0" indent="0">
              <a:buNone/>
            </a:pPr>
            <a:r>
              <a:rPr lang="en-US" sz="2400" dirty="0" smtClean="0"/>
              <a:t>3. mail server aliasing</a:t>
            </a:r>
          </a:p>
          <a:p>
            <a:pPr marL="0" indent="0">
              <a:buNone/>
            </a:pPr>
            <a:r>
              <a:rPr lang="en-US" sz="2400" dirty="0" smtClean="0"/>
              <a:t>4. load distribution</a:t>
            </a:r>
          </a:p>
          <a:p>
            <a:pPr lvl="1"/>
            <a:r>
              <a:rPr lang="en-US" sz="2000" dirty="0" smtClean="0"/>
              <a:t>replicated Web servers: set of IP addresses for one host name.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25963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67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Distributed Domain Hierarchy</a:t>
            </a:r>
            <a:endParaRPr lang="en-AU" dirty="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270875" cy="5111750"/>
          </a:xfrm>
        </p:spPr>
        <p:txBody>
          <a:bodyPr/>
          <a:lstStyle/>
          <a:p>
            <a:r>
              <a:rPr lang="en-US" sz="2400" dirty="0" smtClean="0"/>
              <a:t>DNS implements a </a:t>
            </a:r>
            <a:r>
              <a:rPr lang="en-US" sz="2400" dirty="0" smtClean="0">
                <a:solidFill>
                  <a:srgbClr val="008000"/>
                </a:solidFill>
              </a:rPr>
              <a:t>hierarchical name space</a:t>
            </a:r>
            <a:r>
              <a:rPr lang="en-US" sz="2400" dirty="0" smtClean="0"/>
              <a:t> for Internet objects.</a:t>
            </a:r>
          </a:p>
          <a:p>
            <a:pPr lvl="1"/>
            <a:r>
              <a:rPr lang="en-US" sz="2000" dirty="0" smtClean="0"/>
              <a:t>Unlike Unix file names, DNS names are processed from </a:t>
            </a:r>
            <a:r>
              <a:rPr lang="en-US" sz="2000" dirty="0" smtClean="0">
                <a:solidFill>
                  <a:srgbClr val="0033CC"/>
                </a:solidFill>
              </a:rPr>
              <a:t>right to left </a:t>
            </a:r>
            <a:r>
              <a:rPr lang="en-US" sz="2000" dirty="0" smtClean="0"/>
              <a:t>and use periods as the separator.</a:t>
            </a:r>
          </a:p>
          <a:p>
            <a:pPr lvl="1"/>
            <a:r>
              <a:rPr lang="en-US" sz="2000" dirty="0" smtClean="0"/>
              <a:t>Like Unix files, the DNS hierarchy is a </a:t>
            </a:r>
            <a:r>
              <a:rPr lang="en-US" sz="2000" dirty="0" smtClean="0">
                <a:solidFill>
                  <a:srgbClr val="0033CC"/>
                </a:solidFill>
              </a:rPr>
              <a:t>tree abstraction </a:t>
            </a:r>
            <a:r>
              <a:rPr lang="en-US" sz="2000" dirty="0" smtClean="0"/>
              <a:t>(i.e., each node in the tree corresponds to a domain and the leaves correspond to the hosts being named).</a:t>
            </a:r>
          </a:p>
        </p:txBody>
      </p:sp>
      <p:pic>
        <p:nvPicPr>
          <p:cNvPr id="4" name="Picture 2" descr="f09-15-9780123850591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573016"/>
            <a:ext cx="81438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07704" y="5909270"/>
            <a:ext cx="57244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000" b="1" dirty="0" smtClean="0">
                <a:solidFill>
                  <a:srgbClr val="003399"/>
                </a:solidFill>
                <a:latin typeface="+mj-lt"/>
              </a:rPr>
              <a:t>Figure 9.15 Example </a:t>
            </a:r>
            <a:r>
              <a:rPr lang="en-US" sz="2000" b="1" dirty="0">
                <a:solidFill>
                  <a:srgbClr val="003399"/>
                </a:solidFill>
                <a:latin typeface="+mj-lt"/>
              </a:rPr>
              <a:t>of a domain hierarchy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29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3628</TotalTime>
  <Words>1724</Words>
  <Application>Microsoft Office PowerPoint</Application>
  <PresentationFormat>On-screen Show (4:3)</PresentationFormat>
  <Paragraphs>345</Paragraphs>
  <Slides>25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Revised_Master</vt:lpstr>
      <vt:lpstr>Clip</vt:lpstr>
      <vt:lpstr>  Domain Name System (or Service) (DNS)   </vt:lpstr>
      <vt:lpstr>DNS Outline</vt:lpstr>
      <vt:lpstr>Infrastructure Services</vt:lpstr>
      <vt:lpstr>Name Service Terminology</vt:lpstr>
      <vt:lpstr>Name Service email Example</vt:lpstr>
      <vt:lpstr>DNS: Domain Name System</vt:lpstr>
      <vt:lpstr>DNS Details </vt:lpstr>
      <vt:lpstr>DNS Design </vt:lpstr>
      <vt:lpstr>Distributed Domain Hierarchy</vt:lpstr>
      <vt:lpstr>DNS Server Classes</vt:lpstr>
      <vt:lpstr>Distributed, Hierarchical Database</vt:lpstr>
      <vt:lpstr>Name Servers</vt:lpstr>
      <vt:lpstr>DNS: Root Name Servers</vt:lpstr>
      <vt:lpstr>Top-Level Domain (TLD)</vt:lpstr>
      <vt:lpstr>Authoritative Servers</vt:lpstr>
      <vt:lpstr>Local Name Server</vt:lpstr>
      <vt:lpstr>DNS Name Resolution Example</vt:lpstr>
      <vt:lpstr>Name Resolution Example </vt:lpstr>
      <vt:lpstr>DNS Name Resolution (example)</vt:lpstr>
      <vt:lpstr>DNS: Caching and Updating Records</vt:lpstr>
      <vt:lpstr>DNS Resource Records</vt:lpstr>
      <vt:lpstr>DNS Protocol and Messages</vt:lpstr>
      <vt:lpstr>DNS Protocol and Messages</vt:lpstr>
      <vt:lpstr>Inserting records into DNS</vt:lpstr>
      <vt:lpstr>DNS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170</cp:revision>
  <dcterms:created xsi:type="dcterms:W3CDTF">2004-01-21T20:05:10Z</dcterms:created>
  <dcterms:modified xsi:type="dcterms:W3CDTF">2015-09-14T12:22:53Z</dcterms:modified>
</cp:coreProperties>
</file>