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8" r:id="rId3"/>
    <p:sldId id="370" r:id="rId4"/>
    <p:sldId id="371" r:id="rId5"/>
    <p:sldId id="373" r:id="rId6"/>
    <p:sldId id="372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69" r:id="rId2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00"/>
    <a:srgbClr val="990033"/>
    <a:srgbClr val="003366"/>
    <a:srgbClr val="CC0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0913-8217-4B62-A994-DB2BCBEE3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7452-0FE9-4C41-9A2A-A7A4F72B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7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90" r:id="rId13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628800"/>
            <a:ext cx="8462993" cy="331236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Layer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604448" cy="1143000"/>
          </a:xfrm>
        </p:spPr>
        <p:txBody>
          <a:bodyPr/>
          <a:lstStyle/>
          <a:p>
            <a:r>
              <a:rPr lang="en-US" dirty="0" smtClean="0"/>
              <a:t>Hybrid: Client-Server and P2P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124744"/>
            <a:ext cx="7772400" cy="5008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Skype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voice-over-IP P2P application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server: finding address of remote party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client-client connection: often direct (not through server)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Instant Messaging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chatting between two users is P2P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service: client presence detection/location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registers its IP address with central server when it comes online.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contacts central server to find IP addresses of buddies.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Communicating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44638"/>
            <a:ext cx="39893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Process: </a:t>
            </a:r>
            <a:r>
              <a:rPr lang="en-US" sz="2400" dirty="0" smtClean="0"/>
              <a:t>program running within a host.</a:t>
            </a:r>
            <a:endParaRPr lang="en-US" sz="2000" dirty="0" smtClean="0"/>
          </a:p>
          <a:p>
            <a:r>
              <a:rPr lang="en-US" sz="2400" dirty="0" smtClean="0"/>
              <a:t>Within same host, two processes communicate using  </a:t>
            </a:r>
            <a:r>
              <a:rPr lang="en-US" sz="2400" dirty="0" smtClean="0">
                <a:solidFill>
                  <a:srgbClr val="800000"/>
                </a:solidFill>
              </a:rPr>
              <a:t>inter-process communication </a:t>
            </a:r>
            <a:r>
              <a:rPr lang="en-US" sz="2400" dirty="0" smtClean="0"/>
              <a:t>(defined by OS).</a:t>
            </a:r>
          </a:p>
          <a:p>
            <a:r>
              <a:rPr lang="en-US" sz="2400" dirty="0" smtClean="0"/>
              <a:t>Processes in different hosts communicate by exchanging </a:t>
            </a:r>
            <a:r>
              <a:rPr lang="en-US" sz="2400" dirty="0" smtClean="0">
                <a:solidFill>
                  <a:srgbClr val="800000"/>
                </a:solidFill>
              </a:rPr>
              <a:t>messages</a:t>
            </a:r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477963"/>
            <a:ext cx="3810000" cy="2535237"/>
          </a:xfrm>
          <a:noFill/>
          <a:ln w="25400">
            <a:solidFill>
              <a:srgbClr val="800000"/>
            </a:solidFill>
          </a:ln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Client process: </a:t>
            </a:r>
            <a:r>
              <a:rPr lang="en-US" sz="2400" dirty="0" smtClean="0"/>
              <a:t>process that initiates communication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Server process: </a:t>
            </a:r>
            <a:r>
              <a:rPr lang="en-US" sz="2400" dirty="0" smtClean="0"/>
              <a:t>process that waits to be contacted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691063" y="4238625"/>
            <a:ext cx="39893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Note: applications with P2P architectures have client processes &amp; server processes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8077200" cy="1008112"/>
          </a:xfrm>
        </p:spPr>
        <p:txBody>
          <a:bodyPr/>
          <a:lstStyle/>
          <a:p>
            <a:r>
              <a:rPr lang="en-US" dirty="0" smtClean="0"/>
              <a:t>Sockets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752"/>
            <a:ext cx="4202112" cy="3929062"/>
          </a:xfrm>
        </p:spPr>
        <p:txBody>
          <a:bodyPr/>
          <a:lstStyle/>
          <a:p>
            <a:r>
              <a:rPr lang="en-US" sz="2400" dirty="0" smtClean="0"/>
              <a:t>Process sends/receives messages to/from its </a:t>
            </a:r>
            <a:r>
              <a:rPr lang="en-US" sz="2400" dirty="0" smtClean="0">
                <a:solidFill>
                  <a:srgbClr val="800000"/>
                </a:solidFill>
              </a:rPr>
              <a:t>socket</a:t>
            </a:r>
          </a:p>
          <a:p>
            <a:r>
              <a:rPr lang="en-US" sz="2400" dirty="0" smtClean="0"/>
              <a:t>Socket analogous to door</a:t>
            </a:r>
          </a:p>
          <a:p>
            <a:pPr lvl="1"/>
            <a:r>
              <a:rPr lang="en-US" sz="2000" dirty="0" smtClean="0"/>
              <a:t>sending process shoves message out door</a:t>
            </a:r>
          </a:p>
          <a:p>
            <a:pPr lvl="1"/>
            <a:r>
              <a:rPr lang="en-US" sz="2000" dirty="0" smtClean="0"/>
              <a:t>sending process relies on transport infrastructure on other side of door which brings message to socket at receiving process</a:t>
            </a:r>
          </a:p>
        </p:txBody>
      </p:sp>
      <p:sp>
        <p:nvSpPr>
          <p:cNvPr id="4104" name="Freeform 7"/>
          <p:cNvSpPr>
            <a:spLocks/>
          </p:cNvSpPr>
          <p:nvPr/>
        </p:nvSpPr>
        <p:spPr bwMode="auto">
          <a:xfrm>
            <a:off x="5930900" y="3522663"/>
            <a:ext cx="1808163" cy="1031875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692650" y="1492250"/>
            <a:ext cx="1062038" cy="3606800"/>
            <a:chOff x="2933" y="616"/>
            <a:chExt cx="669" cy="2272"/>
          </a:xfrm>
        </p:grpSpPr>
        <p:sp>
          <p:nvSpPr>
            <p:cNvPr id="4125" name="Text Box 14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9" name="Object 5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34" name="Oval 8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Text Box 9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32" name="Rectangle 1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1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28" name="Rectangle 18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35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Text Box 36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850188" y="1471613"/>
            <a:ext cx="1062037" cy="3606800"/>
            <a:chOff x="2933" y="616"/>
            <a:chExt cx="669" cy="2272"/>
          </a:xfrm>
        </p:grpSpPr>
        <p:sp>
          <p:nvSpPr>
            <p:cNvPr id="4114" name="Text Box 39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8" name="Object 40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23" name="Oval 42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Text Box 43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21" name="Rectangle 4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Text Box 4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17" name="Rectangle 47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18" name="Line 48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49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Text Box 50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sp>
        <p:nvSpPr>
          <p:cNvPr id="4107" name="Text Box 51"/>
          <p:cNvSpPr txBox="1">
            <a:spLocks noChangeArrowheads="1"/>
          </p:cNvSpPr>
          <p:nvPr/>
        </p:nvSpPr>
        <p:spPr bwMode="auto">
          <a:xfrm>
            <a:off x="6396038" y="3654425"/>
            <a:ext cx="81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Internet</a:t>
            </a:r>
          </a:p>
        </p:txBody>
      </p:sp>
      <p:sp>
        <p:nvSpPr>
          <p:cNvPr id="4108" name="Line 52"/>
          <p:cNvSpPr>
            <a:spLocks noChangeShapeType="1"/>
          </p:cNvSpPr>
          <p:nvPr/>
        </p:nvSpPr>
        <p:spPr bwMode="auto">
          <a:xfrm>
            <a:off x="5689600" y="4065588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53"/>
          <p:cNvSpPr txBox="1">
            <a:spLocks noChangeArrowheads="1"/>
          </p:cNvSpPr>
          <p:nvPr/>
        </p:nvSpPr>
        <p:spPr bwMode="auto">
          <a:xfrm>
            <a:off x="5489248" y="4667250"/>
            <a:ext cx="10722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by 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Times New Roman" pitchFamily="18" charset="0"/>
            </a:endParaRPr>
          </a:p>
        </p:txBody>
      </p:sp>
      <p:sp>
        <p:nvSpPr>
          <p:cNvPr id="4110" name="Line 55"/>
          <p:cNvSpPr>
            <a:spLocks noChangeShapeType="1"/>
          </p:cNvSpPr>
          <p:nvPr/>
        </p:nvSpPr>
        <p:spPr bwMode="auto">
          <a:xfrm flipH="1" flipV="1">
            <a:off x="5470525" y="4445000"/>
            <a:ext cx="244475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56"/>
          <p:cNvSpPr txBox="1">
            <a:spLocks noChangeArrowheads="1"/>
          </p:cNvSpPr>
          <p:nvPr/>
        </p:nvSpPr>
        <p:spPr bwMode="auto">
          <a:xfrm>
            <a:off x="5861952" y="2306638"/>
            <a:ext cx="1422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app developer</a:t>
            </a:r>
          </a:p>
        </p:txBody>
      </p:sp>
      <p:sp>
        <p:nvSpPr>
          <p:cNvPr id="4112" name="Line 58"/>
          <p:cNvSpPr>
            <a:spLocks noChangeShapeType="1"/>
          </p:cNvSpPr>
          <p:nvPr/>
        </p:nvSpPr>
        <p:spPr bwMode="auto">
          <a:xfrm flipH="1">
            <a:off x="5678488" y="2589213"/>
            <a:ext cx="219075" cy="133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59"/>
          <p:cNvSpPr>
            <a:spLocks noChangeArrowheads="1"/>
          </p:cNvSpPr>
          <p:nvPr/>
        </p:nvSpPr>
        <p:spPr bwMode="auto">
          <a:xfrm>
            <a:off x="457200" y="5373216"/>
            <a:ext cx="81676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API: (1) choice of transport protocol; (2) ability to fix a few parameters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(see Sockets lecture)</a:t>
            </a:r>
            <a:r>
              <a:rPr lang="en-US" dirty="0" smtClean="0">
                <a:latin typeface="+mn-lt"/>
              </a:rPr>
              <a:t>              </a:t>
            </a:r>
            <a:endParaRPr lang="en-US" dirty="0">
              <a:latin typeface="+mn-lt"/>
            </a:endParaRPr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8853" y="0"/>
            <a:ext cx="7772400" cy="1143000"/>
          </a:xfrm>
        </p:spPr>
        <p:txBody>
          <a:bodyPr/>
          <a:lstStyle/>
          <a:p>
            <a:r>
              <a:rPr lang="en-US" dirty="0" smtClean="0"/>
              <a:t>Addressing Processes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0472" y="1207731"/>
            <a:ext cx="4244863" cy="4648200"/>
          </a:xfrm>
        </p:spPr>
        <p:txBody>
          <a:bodyPr/>
          <a:lstStyle/>
          <a:p>
            <a:r>
              <a:rPr lang="en-US" sz="2400" dirty="0" smtClean="0"/>
              <a:t>To receive messages, process  must have </a:t>
            </a:r>
            <a:r>
              <a:rPr lang="en-US" sz="2400" i="1" dirty="0" smtClean="0">
                <a:solidFill>
                  <a:srgbClr val="800000"/>
                </a:solidFill>
              </a:rPr>
              <a:t>identifier</a:t>
            </a:r>
          </a:p>
          <a:p>
            <a:r>
              <a:rPr lang="en-US" sz="2400" dirty="0" smtClean="0"/>
              <a:t>Host device has unique 32-bit IP address</a:t>
            </a:r>
          </a:p>
          <a:p>
            <a:r>
              <a:rPr lang="en-US" sz="2400" u="sng" dirty="0" smtClean="0">
                <a:solidFill>
                  <a:srgbClr val="800000"/>
                </a:solidFill>
              </a:rPr>
              <a:t>Exercise: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use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400" dirty="0" smtClean="0"/>
              <a:t> from command prompt to get your IP address (Windows)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771154" y="962853"/>
            <a:ext cx="4125912" cy="5218112"/>
          </a:xfrm>
          <a:noFill/>
        </p:spPr>
        <p:txBody>
          <a:bodyPr/>
          <a:lstStyle/>
          <a:p>
            <a:r>
              <a:rPr lang="en-US" sz="2400" i="1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does  IP address of host on which process runs suffice for identifying the process?</a:t>
            </a:r>
          </a:p>
          <a:p>
            <a:pPr lvl="1"/>
            <a:r>
              <a:rPr lang="en-US" i="1" u="sng" dirty="0" smtClean="0">
                <a:solidFill>
                  <a:srgbClr val="800000"/>
                </a:solidFill>
              </a:rPr>
              <a:t>A: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No, </a:t>
            </a:r>
            <a:r>
              <a:rPr lang="en-US" i="1" dirty="0" smtClean="0"/>
              <a:t>many</a:t>
            </a:r>
            <a:r>
              <a:rPr lang="en-US" dirty="0" smtClean="0"/>
              <a:t> processes can be running on same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Identifier </a:t>
            </a:r>
            <a:r>
              <a:rPr lang="en-US" sz="2400" dirty="0" smtClean="0"/>
              <a:t>includes both </a:t>
            </a:r>
            <a:r>
              <a:rPr lang="en-US" sz="2400" dirty="0" smtClean="0">
                <a:solidFill>
                  <a:srgbClr val="800000"/>
                </a:solidFill>
              </a:rPr>
              <a:t>IP address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800000"/>
                </a:solidFill>
              </a:rPr>
              <a:t>port numbers</a:t>
            </a:r>
            <a:r>
              <a:rPr lang="en-US" sz="2400" dirty="0" smtClean="0"/>
              <a:t> associated with process on host.</a:t>
            </a:r>
          </a:p>
          <a:p>
            <a:r>
              <a:rPr lang="en-US" sz="2400" dirty="0" smtClean="0"/>
              <a:t>Example port numbers:</a:t>
            </a:r>
          </a:p>
          <a:p>
            <a:pPr lvl="1"/>
            <a:r>
              <a:rPr lang="en-US" sz="2000" dirty="0" smtClean="0"/>
              <a:t>HTTP server: 80</a:t>
            </a:r>
          </a:p>
          <a:p>
            <a:pPr lvl="1"/>
            <a:r>
              <a:rPr lang="en-US" sz="2000" dirty="0" smtClean="0"/>
              <a:t>Mail server: 25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App-Layer Protocol Defines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3973513" cy="4648200"/>
          </a:xfrm>
        </p:spPr>
        <p:txBody>
          <a:bodyPr/>
          <a:lstStyle/>
          <a:p>
            <a:r>
              <a:rPr lang="en-US" sz="2400" dirty="0" smtClean="0"/>
              <a:t>Types of messages exchanged, </a:t>
            </a:r>
          </a:p>
          <a:p>
            <a:pPr lvl="1"/>
            <a:r>
              <a:rPr lang="en-US" sz="2000" dirty="0" smtClean="0"/>
              <a:t>e.g., request, response </a:t>
            </a:r>
          </a:p>
          <a:p>
            <a:r>
              <a:rPr lang="en-US" sz="2400" dirty="0" smtClean="0"/>
              <a:t>Message syntax:</a:t>
            </a:r>
          </a:p>
          <a:p>
            <a:pPr lvl="1"/>
            <a:r>
              <a:rPr lang="en-US" sz="2000" dirty="0" smtClean="0"/>
              <a:t>what fields in messages &amp; how fields are delineated</a:t>
            </a:r>
          </a:p>
          <a:p>
            <a:r>
              <a:rPr lang="en-US" sz="2400" dirty="0" smtClean="0"/>
              <a:t>Message semantics </a:t>
            </a:r>
          </a:p>
          <a:p>
            <a:pPr lvl="1"/>
            <a:r>
              <a:rPr lang="en-US" sz="2000" dirty="0" smtClean="0"/>
              <a:t>meaning of information in fields</a:t>
            </a:r>
          </a:p>
          <a:p>
            <a:r>
              <a:rPr lang="en-US" sz="2400" dirty="0" smtClean="0"/>
              <a:t>Rules for when and how processes send &amp; respond to messages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70438" y="1412776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Public-domain protocols:</a:t>
            </a:r>
          </a:p>
          <a:p>
            <a:r>
              <a:rPr lang="en-US" sz="2400" dirty="0" smtClean="0"/>
              <a:t>Defined in RFCs</a:t>
            </a:r>
          </a:p>
          <a:p>
            <a:r>
              <a:rPr lang="en-US" sz="2400" dirty="0" smtClean="0"/>
              <a:t>allows for interoperability</a:t>
            </a:r>
          </a:p>
          <a:p>
            <a:r>
              <a:rPr lang="en-US" sz="2400" dirty="0" smtClean="0"/>
              <a:t>e.g., HTTP, SMTP, </a:t>
            </a:r>
            <a:r>
              <a:rPr lang="en-US" sz="2400" dirty="0" err="1" smtClean="0"/>
              <a:t>BitTorrent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Proprietary protocols:</a:t>
            </a:r>
          </a:p>
          <a:p>
            <a:r>
              <a:rPr lang="en-US" sz="2400" dirty="0" smtClean="0"/>
              <a:t>e.g., Skype, </a:t>
            </a:r>
            <a:r>
              <a:rPr lang="en-US" sz="2400" dirty="0" err="1" smtClean="0"/>
              <a:t>ppstream</a:t>
            </a:r>
            <a:endParaRPr lang="en-US" sz="24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200" dirty="0" smtClean="0"/>
              <a:t>What Transport Service Does an App Need?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4316412" cy="279717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audio) can tolerate some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other apps (e.g., file transfer, telnet) require 100% reliable data transfer</a:t>
            </a:r>
            <a:r>
              <a:rPr lang="en-US" dirty="0" smtClean="0"/>
              <a:t> 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8800" y="3725862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Internet telephony, interactive games) require low delay to be “effective”</a:t>
            </a:r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4860925" y="1090612"/>
            <a:ext cx="4283075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Throughput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 apps (e.g., multimedia) require minimum amount of throughput to be “effective”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 apps (“elastic apps”) make use of whatever throughput they get </a:t>
            </a:r>
          </a:p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Security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ncryption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data integrity, …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49523"/>
          </a:xfrm>
        </p:spPr>
        <p:txBody>
          <a:bodyPr/>
          <a:lstStyle/>
          <a:p>
            <a:r>
              <a:rPr lang="en-US" sz="3200" dirty="0" err="1" smtClean="0"/>
              <a:t>CommonTransport</a:t>
            </a:r>
            <a:r>
              <a:rPr lang="en-US" sz="3200" dirty="0" smtClean="0"/>
              <a:t> Service App Requirements 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2563" y="1727200"/>
            <a:ext cx="2541587" cy="3140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Arial" charset="0"/>
              </a:rPr>
              <a:t>Application</a:t>
            </a: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instant messaging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2816225" y="1752600"/>
            <a:ext cx="15668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Data loss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4502150" y="1751013"/>
            <a:ext cx="25749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Throughput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audio: 5kbps-1Mbps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video:10kbps-5Mbps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same as above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6935788" y="1697038"/>
            <a:ext cx="20621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Time Sensitive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few secs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 and no</a:t>
            </a:r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Transport Protocols Services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6876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TCP service: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connection-oriented: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setup required between client and server processes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reliable transport </a:t>
            </a:r>
            <a:r>
              <a:rPr lang="en-US" sz="2000" dirty="0" smtClean="0"/>
              <a:t>between sending and receiving process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i="1" dirty="0" smtClean="0">
                <a:solidFill>
                  <a:srgbClr val="800000"/>
                </a:solidFill>
              </a:rPr>
              <a:t>flow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sender won’t overwhelm receiver 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congestion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throttle sender when network overloaded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does not provide: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timing, minimum throughput guarantees, security</a:t>
            </a:r>
            <a:endParaRPr lang="en-US" sz="2400" dirty="0" smtClean="0"/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268760"/>
            <a:ext cx="36671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UDP service:</a:t>
            </a:r>
          </a:p>
          <a:p>
            <a:r>
              <a:rPr lang="en-US" sz="2000" dirty="0" smtClean="0"/>
              <a:t>unreliable data transfer between sending and receiving process</a:t>
            </a:r>
          </a:p>
          <a:p>
            <a:r>
              <a:rPr lang="en-US" sz="2000" dirty="0" smtClean="0"/>
              <a:t>does not provide: connection setup, reliability, flow control, congestion control, timing, throughput guarantee, or security 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800000"/>
                </a:solidFill>
              </a:rPr>
              <a:t>Q: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why bother?  Why is there a UDP?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44624"/>
            <a:ext cx="8747125" cy="1038944"/>
          </a:xfrm>
        </p:spPr>
        <p:txBody>
          <a:bodyPr/>
          <a:lstStyle/>
          <a:p>
            <a:r>
              <a:rPr lang="en-US" sz="2800" dirty="0" smtClean="0"/>
              <a:t>Internet Apps:  Application, Transport Protocols</a:t>
            </a:r>
            <a:endParaRPr lang="en-US" dirty="0" smtClean="0"/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15913" y="1773238"/>
            <a:ext cx="2806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remote terminal access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Web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streaming multimedia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Internet telephony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3302000" y="1458913"/>
            <a:ext cx="259556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layer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SMTP [RFC 2821]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Telnet [RFC 854]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[RFC 2616]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FTP [RFC 959]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(eg Youtube),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RTP [RFC 1889]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SIP, RTP, proprietary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(e.g., Skype)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6130925" y="1477963"/>
            <a:ext cx="2624138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Underlying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transport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typically UDP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1171575" y="21526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 flipV="1">
            <a:off x="1123950" y="27432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1133475" y="30384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V="1">
            <a:off x="1143000" y="33337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 flipV="1">
            <a:off x="1162050" y="36576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 flipV="1">
            <a:off x="1114425" y="42576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962025" y="518160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381328"/>
            <a:ext cx="6656388" cy="434232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008" y="44624"/>
            <a:ext cx="9252520" cy="792162"/>
          </a:xfrm>
        </p:spPr>
        <p:txBody>
          <a:bodyPr/>
          <a:lstStyle/>
          <a:p>
            <a:r>
              <a:rPr lang="en-US" sz="4000" dirty="0" smtClean="0"/>
              <a:t>Intro to Application Layer Summ</a:t>
            </a:r>
            <a:r>
              <a:rPr lang="en-US" dirty="0" smtClean="0"/>
              <a:t>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Current Application Layer Protocols</a:t>
            </a:r>
          </a:p>
          <a:p>
            <a:r>
              <a:rPr lang="en-US" dirty="0"/>
              <a:t>Creating an Application</a:t>
            </a:r>
          </a:p>
          <a:p>
            <a:r>
              <a:rPr lang="en-US" dirty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 smtClean="0"/>
              <a:t>Processes, Addressing and Sockets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Transport Layer Services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Intro to Application Layer 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Application Layer Protocols</a:t>
            </a:r>
          </a:p>
          <a:p>
            <a:r>
              <a:rPr lang="en-US" dirty="0" smtClean="0"/>
              <a:t>Creating an Application</a:t>
            </a:r>
          </a:p>
          <a:p>
            <a:r>
              <a:rPr lang="en-US" dirty="0" smtClean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/>
              <a:t>Processes, Addressing and Sockets</a:t>
            </a:r>
          </a:p>
          <a:p>
            <a:r>
              <a:rPr lang="en-US" dirty="0"/>
              <a:t>Transport Layer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Application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and implementation aspects of application protocols</a:t>
            </a:r>
          </a:p>
          <a:p>
            <a:r>
              <a:rPr lang="en-US" dirty="0" smtClean="0"/>
              <a:t>Examine popular application layer protocols: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HTTP</a:t>
            </a:r>
          </a:p>
          <a:p>
            <a:pPr lvl="1"/>
            <a:r>
              <a:rPr lang="en-US" dirty="0"/>
              <a:t>FTP</a:t>
            </a:r>
          </a:p>
          <a:p>
            <a:pPr lvl="1"/>
            <a:r>
              <a:rPr lang="en-US" dirty="0"/>
              <a:t>SMTP / POP3 / IMAP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DNS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Network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340768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e-mail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instant messaging</a:t>
            </a:r>
          </a:p>
          <a:p>
            <a:r>
              <a:rPr lang="en-US" dirty="0" smtClean="0"/>
              <a:t>remote login</a:t>
            </a:r>
          </a:p>
          <a:p>
            <a:r>
              <a:rPr lang="en-US" dirty="0" smtClean="0"/>
              <a:t>P2P file sharing</a:t>
            </a:r>
          </a:p>
          <a:p>
            <a:r>
              <a:rPr lang="en-US" dirty="0" smtClean="0"/>
              <a:t>multi-user network games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495800" y="1340768"/>
            <a:ext cx="3810000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streaming stored video clips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voice over IP</a:t>
            </a:r>
          </a:p>
          <a:p>
            <a:r>
              <a:rPr lang="en-US" dirty="0" smtClean="0"/>
              <a:t>real-time video conferencing</a:t>
            </a:r>
          </a:p>
          <a:p>
            <a:r>
              <a:rPr lang="en-US" dirty="0" smtClean="0"/>
              <a:t>grid computing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88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Freeform 573"/>
          <p:cNvSpPr>
            <a:spLocks/>
          </p:cNvSpPr>
          <p:nvPr/>
        </p:nvSpPr>
        <p:spPr bwMode="auto">
          <a:xfrm>
            <a:off x="7063233" y="3742209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574"/>
          <p:cNvSpPr>
            <a:spLocks/>
          </p:cNvSpPr>
          <p:nvPr/>
        </p:nvSpPr>
        <p:spPr bwMode="auto">
          <a:xfrm>
            <a:off x="7082283" y="2216621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575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4" name="Group 576"/>
          <p:cNvGrpSpPr>
            <a:grpSpLocks/>
          </p:cNvGrpSpPr>
          <p:nvPr/>
        </p:nvGrpSpPr>
        <p:grpSpPr bwMode="auto">
          <a:xfrm>
            <a:off x="5429696" y="3259609"/>
            <a:ext cx="1458912" cy="933450"/>
            <a:chOff x="2889" y="1631"/>
            <a:chExt cx="980" cy="743"/>
          </a:xfrm>
        </p:grpSpPr>
        <p:sp>
          <p:nvSpPr>
            <p:cNvPr id="1397" name="Rectangle 577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8" name="AutoShape 578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45" name="Group 579"/>
          <p:cNvGrpSpPr>
            <a:grpSpLocks/>
          </p:cNvGrpSpPr>
          <p:nvPr/>
        </p:nvGrpSpPr>
        <p:grpSpPr bwMode="auto">
          <a:xfrm>
            <a:off x="6131371" y="2116609"/>
            <a:ext cx="336550" cy="531812"/>
            <a:chOff x="3796" y="1043"/>
            <a:chExt cx="865" cy="1237"/>
          </a:xfrm>
        </p:grpSpPr>
        <p:sp>
          <p:nvSpPr>
            <p:cNvPr id="1367" name="Line 58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8" name="Line 58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9" name="Line 58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0" name="Line 58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1" name="Line 58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" name="Line 58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3" name="Line 58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4" name="Line 58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5" name="Line 58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6" name="Line 58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7" name="Line 59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8" name="Line 59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9" name="Line 59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0" name="Line 59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1" name="Line 59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82" name="Group 59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1393" name="Line 59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4" name="Line 59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5" name="Line 59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6" name="Line 59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3" name="Group 60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1389" name="Line 60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0" name="Line 60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1" name="Line 60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2" name="Line 60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4" name="Group 60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1385" name="Line 60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6" name="Line 60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7" name="Line 60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8" name="Line 60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46" name="Oval 610"/>
          <p:cNvSpPr>
            <a:spLocks noChangeArrowheads="1"/>
          </p:cNvSpPr>
          <p:nvPr/>
        </p:nvSpPr>
        <p:spPr bwMode="auto">
          <a:xfrm>
            <a:off x="7188646" y="3937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611"/>
          <p:cNvSpPr>
            <a:spLocks noChangeShapeType="1"/>
          </p:cNvSpPr>
          <p:nvPr/>
        </p:nvSpPr>
        <p:spPr bwMode="auto">
          <a:xfrm>
            <a:off x="7188646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Line 612"/>
          <p:cNvSpPr>
            <a:spLocks noChangeShapeType="1"/>
          </p:cNvSpPr>
          <p:nvPr/>
        </p:nvSpPr>
        <p:spPr bwMode="auto">
          <a:xfrm>
            <a:off x="7547421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613"/>
          <p:cNvSpPr>
            <a:spLocks noChangeArrowheads="1"/>
          </p:cNvSpPr>
          <p:nvPr/>
        </p:nvSpPr>
        <p:spPr bwMode="auto">
          <a:xfrm>
            <a:off x="7188646" y="3929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0" name="Oval 614"/>
          <p:cNvSpPr>
            <a:spLocks noChangeArrowheads="1"/>
          </p:cNvSpPr>
          <p:nvPr/>
        </p:nvSpPr>
        <p:spPr bwMode="auto">
          <a:xfrm>
            <a:off x="7185471" y="3861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1" name="Group 615"/>
          <p:cNvGrpSpPr>
            <a:grpSpLocks/>
          </p:cNvGrpSpPr>
          <p:nvPr/>
        </p:nvGrpSpPr>
        <p:grpSpPr bwMode="auto">
          <a:xfrm>
            <a:off x="7271196" y="3885084"/>
            <a:ext cx="179387" cy="65087"/>
            <a:chOff x="2848" y="848"/>
            <a:chExt cx="140" cy="98"/>
          </a:xfrm>
        </p:grpSpPr>
        <p:sp>
          <p:nvSpPr>
            <p:cNvPr id="1364" name="Line 6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" name="Line 6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" name="Line 6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" name="Group 619"/>
          <p:cNvGrpSpPr>
            <a:grpSpLocks/>
          </p:cNvGrpSpPr>
          <p:nvPr/>
        </p:nvGrpSpPr>
        <p:grpSpPr bwMode="auto">
          <a:xfrm flipV="1">
            <a:off x="7271196" y="3885084"/>
            <a:ext cx="179387" cy="65087"/>
            <a:chOff x="2848" y="848"/>
            <a:chExt cx="140" cy="98"/>
          </a:xfrm>
        </p:grpSpPr>
        <p:sp>
          <p:nvSpPr>
            <p:cNvPr id="1361" name="Line 6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" name="Line 6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" name="Line 6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3" name="Oval 623"/>
          <p:cNvSpPr>
            <a:spLocks noChangeArrowheads="1"/>
          </p:cNvSpPr>
          <p:nvPr/>
        </p:nvSpPr>
        <p:spPr bwMode="auto">
          <a:xfrm>
            <a:off x="7544246" y="42168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Line 624"/>
          <p:cNvSpPr>
            <a:spLocks noChangeShapeType="1"/>
          </p:cNvSpPr>
          <p:nvPr/>
        </p:nvSpPr>
        <p:spPr bwMode="auto">
          <a:xfrm>
            <a:off x="7544246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Line 625"/>
          <p:cNvSpPr>
            <a:spLocks noChangeShapeType="1"/>
          </p:cNvSpPr>
          <p:nvPr/>
        </p:nvSpPr>
        <p:spPr bwMode="auto">
          <a:xfrm>
            <a:off x="7903021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626"/>
          <p:cNvSpPr>
            <a:spLocks noChangeArrowheads="1"/>
          </p:cNvSpPr>
          <p:nvPr/>
        </p:nvSpPr>
        <p:spPr bwMode="auto">
          <a:xfrm>
            <a:off x="7544246" y="42089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7" name="Oval 627"/>
          <p:cNvSpPr>
            <a:spLocks noChangeArrowheads="1"/>
          </p:cNvSpPr>
          <p:nvPr/>
        </p:nvSpPr>
        <p:spPr bwMode="auto">
          <a:xfrm>
            <a:off x="7541071" y="41406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8" name="Group 628"/>
          <p:cNvGrpSpPr>
            <a:grpSpLocks/>
          </p:cNvGrpSpPr>
          <p:nvPr/>
        </p:nvGrpSpPr>
        <p:grpSpPr bwMode="auto">
          <a:xfrm>
            <a:off x="7626796" y="4164484"/>
            <a:ext cx="179387" cy="65087"/>
            <a:chOff x="2848" y="848"/>
            <a:chExt cx="140" cy="98"/>
          </a:xfrm>
        </p:grpSpPr>
        <p:sp>
          <p:nvSpPr>
            <p:cNvPr id="1358" name="Line 6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" name="Line 6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" name="Line 6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9" name="Group 632"/>
          <p:cNvGrpSpPr>
            <a:grpSpLocks/>
          </p:cNvGrpSpPr>
          <p:nvPr/>
        </p:nvGrpSpPr>
        <p:grpSpPr bwMode="auto">
          <a:xfrm flipV="1">
            <a:off x="7626796" y="4164484"/>
            <a:ext cx="179387" cy="65087"/>
            <a:chOff x="2848" y="848"/>
            <a:chExt cx="140" cy="98"/>
          </a:xfrm>
        </p:grpSpPr>
        <p:sp>
          <p:nvSpPr>
            <p:cNvPr id="1355" name="Line 6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6" name="Line 6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7" name="Line 6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0" name="Oval 636"/>
          <p:cNvSpPr>
            <a:spLocks noChangeArrowheads="1"/>
          </p:cNvSpPr>
          <p:nvPr/>
        </p:nvSpPr>
        <p:spPr bwMode="auto">
          <a:xfrm>
            <a:off x="7823646" y="39501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Line 637"/>
          <p:cNvSpPr>
            <a:spLocks noChangeShapeType="1"/>
          </p:cNvSpPr>
          <p:nvPr/>
        </p:nvSpPr>
        <p:spPr bwMode="auto">
          <a:xfrm>
            <a:off x="7823646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Line 638"/>
          <p:cNvSpPr>
            <a:spLocks noChangeShapeType="1"/>
          </p:cNvSpPr>
          <p:nvPr/>
        </p:nvSpPr>
        <p:spPr bwMode="auto">
          <a:xfrm>
            <a:off x="8182421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Rectangle 639"/>
          <p:cNvSpPr>
            <a:spLocks noChangeArrowheads="1"/>
          </p:cNvSpPr>
          <p:nvPr/>
        </p:nvSpPr>
        <p:spPr bwMode="auto">
          <a:xfrm>
            <a:off x="7823646" y="39422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64" name="Oval 640"/>
          <p:cNvSpPr>
            <a:spLocks noChangeArrowheads="1"/>
          </p:cNvSpPr>
          <p:nvPr/>
        </p:nvSpPr>
        <p:spPr bwMode="auto">
          <a:xfrm>
            <a:off x="7820471" y="38739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" name="Group 641"/>
          <p:cNvGrpSpPr>
            <a:grpSpLocks/>
          </p:cNvGrpSpPr>
          <p:nvPr/>
        </p:nvGrpSpPr>
        <p:grpSpPr bwMode="auto">
          <a:xfrm>
            <a:off x="7906196" y="3897784"/>
            <a:ext cx="179387" cy="65087"/>
            <a:chOff x="2848" y="848"/>
            <a:chExt cx="140" cy="98"/>
          </a:xfrm>
        </p:grpSpPr>
        <p:sp>
          <p:nvSpPr>
            <p:cNvPr id="1352" name="Line 6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" name="Line 6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4" name="Line 6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6" name="Group 645"/>
          <p:cNvGrpSpPr>
            <a:grpSpLocks/>
          </p:cNvGrpSpPr>
          <p:nvPr/>
        </p:nvGrpSpPr>
        <p:grpSpPr bwMode="auto">
          <a:xfrm flipV="1">
            <a:off x="7906196" y="3897784"/>
            <a:ext cx="179387" cy="65087"/>
            <a:chOff x="2848" y="848"/>
            <a:chExt cx="140" cy="98"/>
          </a:xfrm>
        </p:grpSpPr>
        <p:sp>
          <p:nvSpPr>
            <p:cNvPr id="1349" name="Line 6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0" name="Line 6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" name="Line 6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7" name="Oval 649"/>
          <p:cNvSpPr>
            <a:spLocks noChangeArrowheads="1"/>
          </p:cNvSpPr>
          <p:nvPr/>
        </p:nvSpPr>
        <p:spPr bwMode="auto">
          <a:xfrm>
            <a:off x="7288658" y="2788121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Line 650"/>
          <p:cNvSpPr>
            <a:spLocks noChangeShapeType="1"/>
          </p:cNvSpPr>
          <p:nvPr/>
        </p:nvSpPr>
        <p:spPr bwMode="auto">
          <a:xfrm>
            <a:off x="7288658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Line 651"/>
          <p:cNvSpPr>
            <a:spLocks noChangeShapeType="1"/>
          </p:cNvSpPr>
          <p:nvPr/>
        </p:nvSpPr>
        <p:spPr bwMode="auto">
          <a:xfrm>
            <a:off x="7636321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0" name="Rectangle 652"/>
          <p:cNvSpPr>
            <a:spLocks noChangeArrowheads="1"/>
          </p:cNvSpPr>
          <p:nvPr/>
        </p:nvSpPr>
        <p:spPr bwMode="auto">
          <a:xfrm>
            <a:off x="7288658" y="2780184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1" name="Oval 653"/>
          <p:cNvSpPr>
            <a:spLocks noChangeArrowheads="1"/>
          </p:cNvSpPr>
          <p:nvPr/>
        </p:nvSpPr>
        <p:spPr bwMode="auto">
          <a:xfrm>
            <a:off x="7285483" y="2716684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" name="Group 654"/>
          <p:cNvGrpSpPr>
            <a:grpSpLocks/>
          </p:cNvGrpSpPr>
          <p:nvPr/>
        </p:nvGrpSpPr>
        <p:grpSpPr bwMode="auto">
          <a:xfrm>
            <a:off x="7369621" y="2738909"/>
            <a:ext cx="171450" cy="61912"/>
            <a:chOff x="2848" y="848"/>
            <a:chExt cx="140" cy="98"/>
          </a:xfrm>
        </p:grpSpPr>
        <p:sp>
          <p:nvSpPr>
            <p:cNvPr id="1346" name="Line 6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Line 6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8" name="Line 6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3" name="Group 658"/>
          <p:cNvGrpSpPr>
            <a:grpSpLocks/>
          </p:cNvGrpSpPr>
          <p:nvPr/>
        </p:nvGrpSpPr>
        <p:grpSpPr bwMode="auto">
          <a:xfrm flipV="1">
            <a:off x="7369621" y="2738909"/>
            <a:ext cx="171450" cy="60325"/>
            <a:chOff x="2848" y="848"/>
            <a:chExt cx="140" cy="98"/>
          </a:xfrm>
        </p:grpSpPr>
        <p:sp>
          <p:nvSpPr>
            <p:cNvPr id="1343" name="Line 6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Line 6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Line 6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4" name="Oval 662"/>
          <p:cNvSpPr>
            <a:spLocks noChangeArrowheads="1"/>
          </p:cNvSpPr>
          <p:nvPr/>
        </p:nvSpPr>
        <p:spPr bwMode="auto">
          <a:xfrm>
            <a:off x="7287071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" name="Line 663"/>
          <p:cNvSpPr>
            <a:spLocks noChangeShapeType="1"/>
          </p:cNvSpPr>
          <p:nvPr/>
        </p:nvSpPr>
        <p:spPr bwMode="auto">
          <a:xfrm>
            <a:off x="728707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Line 664"/>
          <p:cNvSpPr>
            <a:spLocks noChangeShapeType="1"/>
          </p:cNvSpPr>
          <p:nvPr/>
        </p:nvSpPr>
        <p:spPr bwMode="auto">
          <a:xfrm>
            <a:off x="76458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665"/>
          <p:cNvSpPr>
            <a:spLocks noChangeArrowheads="1"/>
          </p:cNvSpPr>
          <p:nvPr/>
        </p:nvSpPr>
        <p:spPr bwMode="auto">
          <a:xfrm>
            <a:off x="7287071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8" name="Oval 666"/>
          <p:cNvSpPr>
            <a:spLocks noChangeArrowheads="1"/>
          </p:cNvSpPr>
          <p:nvPr/>
        </p:nvSpPr>
        <p:spPr bwMode="auto">
          <a:xfrm>
            <a:off x="7283896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9" name="Group 667"/>
          <p:cNvGrpSpPr>
            <a:grpSpLocks/>
          </p:cNvGrpSpPr>
          <p:nvPr/>
        </p:nvGrpSpPr>
        <p:grpSpPr bwMode="auto">
          <a:xfrm>
            <a:off x="7369621" y="2996084"/>
            <a:ext cx="179387" cy="65087"/>
            <a:chOff x="2848" y="848"/>
            <a:chExt cx="140" cy="98"/>
          </a:xfrm>
        </p:grpSpPr>
        <p:sp>
          <p:nvSpPr>
            <p:cNvPr id="1340" name="Line 6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Line 6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Line 6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0" name="Group 671"/>
          <p:cNvGrpSpPr>
            <a:grpSpLocks/>
          </p:cNvGrpSpPr>
          <p:nvPr/>
        </p:nvGrpSpPr>
        <p:grpSpPr bwMode="auto">
          <a:xfrm flipV="1">
            <a:off x="7369621" y="2996084"/>
            <a:ext cx="179387" cy="65087"/>
            <a:chOff x="2848" y="848"/>
            <a:chExt cx="140" cy="98"/>
          </a:xfrm>
        </p:grpSpPr>
        <p:sp>
          <p:nvSpPr>
            <p:cNvPr id="1337" name="Line 6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Line 6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Line 6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1" name="Oval 675"/>
          <p:cNvSpPr>
            <a:spLocks noChangeArrowheads="1"/>
          </p:cNvSpPr>
          <p:nvPr/>
        </p:nvSpPr>
        <p:spPr bwMode="auto">
          <a:xfrm>
            <a:off x="7763321" y="2689696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Line 676"/>
          <p:cNvSpPr>
            <a:spLocks noChangeShapeType="1"/>
          </p:cNvSpPr>
          <p:nvPr/>
        </p:nvSpPr>
        <p:spPr bwMode="auto">
          <a:xfrm>
            <a:off x="77633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Line 677"/>
          <p:cNvSpPr>
            <a:spLocks noChangeShapeType="1"/>
          </p:cNvSpPr>
          <p:nvPr/>
        </p:nvSpPr>
        <p:spPr bwMode="auto">
          <a:xfrm>
            <a:off x="80935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78"/>
          <p:cNvSpPr>
            <a:spLocks noChangeArrowheads="1"/>
          </p:cNvSpPr>
          <p:nvPr/>
        </p:nvSpPr>
        <p:spPr bwMode="auto">
          <a:xfrm>
            <a:off x="7763321" y="2683346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85" name="Oval 679"/>
          <p:cNvSpPr>
            <a:spLocks noChangeArrowheads="1"/>
          </p:cNvSpPr>
          <p:nvPr/>
        </p:nvSpPr>
        <p:spPr bwMode="auto">
          <a:xfrm>
            <a:off x="7760146" y="2621434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6" name="Group 680"/>
          <p:cNvGrpSpPr>
            <a:grpSpLocks/>
          </p:cNvGrpSpPr>
          <p:nvPr/>
        </p:nvGrpSpPr>
        <p:grpSpPr bwMode="auto">
          <a:xfrm>
            <a:off x="7839521" y="2643659"/>
            <a:ext cx="163512" cy="57150"/>
            <a:chOff x="2848" y="848"/>
            <a:chExt cx="140" cy="98"/>
          </a:xfrm>
        </p:grpSpPr>
        <p:sp>
          <p:nvSpPr>
            <p:cNvPr id="1334" name="Line 6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Line 6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Line 6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7" name="Group 684"/>
          <p:cNvGrpSpPr>
            <a:grpSpLocks/>
          </p:cNvGrpSpPr>
          <p:nvPr/>
        </p:nvGrpSpPr>
        <p:grpSpPr bwMode="auto">
          <a:xfrm flipV="1">
            <a:off x="7839521" y="2642071"/>
            <a:ext cx="163512" cy="58738"/>
            <a:chOff x="2848" y="848"/>
            <a:chExt cx="140" cy="98"/>
          </a:xfrm>
        </p:grpSpPr>
        <p:sp>
          <p:nvSpPr>
            <p:cNvPr id="1331" name="Line 6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Line 6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Line 6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8" name="Oval 688"/>
          <p:cNvSpPr>
            <a:spLocks noChangeArrowheads="1"/>
          </p:cNvSpPr>
          <p:nvPr/>
        </p:nvSpPr>
        <p:spPr bwMode="auto">
          <a:xfrm>
            <a:off x="7849046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Line 689"/>
          <p:cNvSpPr>
            <a:spLocks noChangeShapeType="1"/>
          </p:cNvSpPr>
          <p:nvPr/>
        </p:nvSpPr>
        <p:spPr bwMode="auto">
          <a:xfrm>
            <a:off x="78490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Line 690"/>
          <p:cNvSpPr>
            <a:spLocks noChangeShapeType="1"/>
          </p:cNvSpPr>
          <p:nvPr/>
        </p:nvSpPr>
        <p:spPr bwMode="auto">
          <a:xfrm>
            <a:off x="820782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Rectangle 691"/>
          <p:cNvSpPr>
            <a:spLocks noChangeArrowheads="1"/>
          </p:cNvSpPr>
          <p:nvPr/>
        </p:nvSpPr>
        <p:spPr bwMode="auto">
          <a:xfrm>
            <a:off x="7849046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2" name="Oval 692"/>
          <p:cNvSpPr>
            <a:spLocks noChangeArrowheads="1"/>
          </p:cNvSpPr>
          <p:nvPr/>
        </p:nvSpPr>
        <p:spPr bwMode="auto">
          <a:xfrm>
            <a:off x="7845871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3" name="Group 693"/>
          <p:cNvGrpSpPr>
            <a:grpSpLocks/>
          </p:cNvGrpSpPr>
          <p:nvPr/>
        </p:nvGrpSpPr>
        <p:grpSpPr bwMode="auto">
          <a:xfrm>
            <a:off x="7931596" y="2996084"/>
            <a:ext cx="179387" cy="65087"/>
            <a:chOff x="2848" y="848"/>
            <a:chExt cx="140" cy="98"/>
          </a:xfrm>
        </p:grpSpPr>
        <p:sp>
          <p:nvSpPr>
            <p:cNvPr id="1328" name="Line 6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Line 6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Line 6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4" name="Group 697"/>
          <p:cNvGrpSpPr>
            <a:grpSpLocks/>
          </p:cNvGrpSpPr>
          <p:nvPr/>
        </p:nvGrpSpPr>
        <p:grpSpPr bwMode="auto">
          <a:xfrm flipV="1">
            <a:off x="7931596" y="2996084"/>
            <a:ext cx="179387" cy="65087"/>
            <a:chOff x="2848" y="848"/>
            <a:chExt cx="140" cy="98"/>
          </a:xfrm>
        </p:grpSpPr>
        <p:sp>
          <p:nvSpPr>
            <p:cNvPr id="1325" name="Line 6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Line 6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Line 7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" name="Oval 701"/>
          <p:cNvSpPr>
            <a:spLocks noChangeArrowheads="1"/>
          </p:cNvSpPr>
          <p:nvPr/>
        </p:nvSpPr>
        <p:spPr bwMode="auto">
          <a:xfrm>
            <a:off x="6439346" y="278335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Line 702"/>
          <p:cNvSpPr>
            <a:spLocks noChangeShapeType="1"/>
          </p:cNvSpPr>
          <p:nvPr/>
        </p:nvSpPr>
        <p:spPr bwMode="auto">
          <a:xfrm>
            <a:off x="6439346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" name="Line 703"/>
          <p:cNvSpPr>
            <a:spLocks noChangeShapeType="1"/>
          </p:cNvSpPr>
          <p:nvPr/>
        </p:nvSpPr>
        <p:spPr bwMode="auto">
          <a:xfrm>
            <a:off x="6785421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8" name="Rectangle 704"/>
          <p:cNvSpPr>
            <a:spLocks noChangeArrowheads="1"/>
          </p:cNvSpPr>
          <p:nvPr/>
        </p:nvSpPr>
        <p:spPr bwMode="auto">
          <a:xfrm>
            <a:off x="6439346" y="277542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9" name="Oval 705"/>
          <p:cNvSpPr>
            <a:spLocks noChangeArrowheads="1"/>
          </p:cNvSpPr>
          <p:nvPr/>
        </p:nvSpPr>
        <p:spPr bwMode="auto">
          <a:xfrm>
            <a:off x="6436171" y="271192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0" name="Group 706"/>
          <p:cNvGrpSpPr>
            <a:grpSpLocks/>
          </p:cNvGrpSpPr>
          <p:nvPr/>
        </p:nvGrpSpPr>
        <p:grpSpPr bwMode="auto">
          <a:xfrm>
            <a:off x="6520308" y="2734146"/>
            <a:ext cx="171450" cy="60325"/>
            <a:chOff x="2848" y="848"/>
            <a:chExt cx="140" cy="98"/>
          </a:xfrm>
        </p:grpSpPr>
        <p:sp>
          <p:nvSpPr>
            <p:cNvPr id="1322" name="Line 7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Line 7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Line 7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1" name="Group 710"/>
          <p:cNvGrpSpPr>
            <a:grpSpLocks/>
          </p:cNvGrpSpPr>
          <p:nvPr/>
        </p:nvGrpSpPr>
        <p:grpSpPr bwMode="auto">
          <a:xfrm flipV="1">
            <a:off x="6520308" y="2734146"/>
            <a:ext cx="171450" cy="58738"/>
            <a:chOff x="2848" y="848"/>
            <a:chExt cx="140" cy="98"/>
          </a:xfrm>
        </p:grpSpPr>
        <p:sp>
          <p:nvSpPr>
            <p:cNvPr id="1319" name="Line 7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Line 7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Line 7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2" name="Oval 714"/>
          <p:cNvSpPr>
            <a:spLocks noChangeArrowheads="1"/>
          </p:cNvSpPr>
          <p:nvPr/>
        </p:nvSpPr>
        <p:spPr bwMode="auto">
          <a:xfrm>
            <a:off x="6132958" y="393270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3" name="Line 715"/>
          <p:cNvSpPr>
            <a:spLocks noChangeShapeType="1"/>
          </p:cNvSpPr>
          <p:nvPr/>
        </p:nvSpPr>
        <p:spPr bwMode="auto">
          <a:xfrm>
            <a:off x="6132958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4" name="Line 716"/>
          <p:cNvSpPr>
            <a:spLocks noChangeShapeType="1"/>
          </p:cNvSpPr>
          <p:nvPr/>
        </p:nvSpPr>
        <p:spPr bwMode="auto">
          <a:xfrm>
            <a:off x="6479033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" name="Rectangle 717"/>
          <p:cNvSpPr>
            <a:spLocks noChangeArrowheads="1"/>
          </p:cNvSpPr>
          <p:nvPr/>
        </p:nvSpPr>
        <p:spPr bwMode="auto">
          <a:xfrm>
            <a:off x="6132958" y="392477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06" name="Oval 718"/>
          <p:cNvSpPr>
            <a:spLocks noChangeArrowheads="1"/>
          </p:cNvSpPr>
          <p:nvPr/>
        </p:nvSpPr>
        <p:spPr bwMode="auto">
          <a:xfrm>
            <a:off x="6129783" y="386127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7" name="Group 719"/>
          <p:cNvGrpSpPr>
            <a:grpSpLocks/>
          </p:cNvGrpSpPr>
          <p:nvPr/>
        </p:nvGrpSpPr>
        <p:grpSpPr bwMode="auto">
          <a:xfrm>
            <a:off x="6213921" y="3883496"/>
            <a:ext cx="171450" cy="60325"/>
            <a:chOff x="2848" y="848"/>
            <a:chExt cx="140" cy="98"/>
          </a:xfrm>
        </p:grpSpPr>
        <p:sp>
          <p:nvSpPr>
            <p:cNvPr id="1316" name="Line 7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Line 7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Line 7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8" name="Group 723"/>
          <p:cNvGrpSpPr>
            <a:grpSpLocks/>
          </p:cNvGrpSpPr>
          <p:nvPr/>
        </p:nvGrpSpPr>
        <p:grpSpPr bwMode="auto">
          <a:xfrm flipV="1">
            <a:off x="6213921" y="3883496"/>
            <a:ext cx="171450" cy="58738"/>
            <a:chOff x="2848" y="848"/>
            <a:chExt cx="140" cy="98"/>
          </a:xfrm>
        </p:grpSpPr>
        <p:sp>
          <p:nvSpPr>
            <p:cNvPr id="1313" name="Line 7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Line 7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5" name="Line 7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9" name="Line 727"/>
          <p:cNvSpPr>
            <a:spLocks noChangeShapeType="1"/>
          </p:cNvSpPr>
          <p:nvPr/>
        </p:nvSpPr>
        <p:spPr bwMode="auto">
          <a:xfrm flipV="1">
            <a:off x="7331521" y="4289896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0" name="Line 728"/>
          <p:cNvSpPr>
            <a:spLocks noChangeShapeType="1"/>
          </p:cNvSpPr>
          <p:nvPr/>
        </p:nvSpPr>
        <p:spPr bwMode="auto">
          <a:xfrm>
            <a:off x="7455346" y="4027959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1" name="Line 729"/>
          <p:cNvSpPr>
            <a:spLocks noChangeShapeType="1"/>
          </p:cNvSpPr>
          <p:nvPr/>
        </p:nvSpPr>
        <p:spPr bwMode="auto">
          <a:xfrm>
            <a:off x="7552183" y="3948584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2" name="Line 730"/>
          <p:cNvSpPr>
            <a:spLocks noChangeShapeType="1"/>
          </p:cNvSpPr>
          <p:nvPr/>
        </p:nvSpPr>
        <p:spPr bwMode="auto">
          <a:xfrm flipV="1">
            <a:off x="7788721" y="4034309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3" name="Line 731"/>
          <p:cNvSpPr>
            <a:spLocks noChangeShapeType="1"/>
          </p:cNvSpPr>
          <p:nvPr/>
        </p:nvSpPr>
        <p:spPr bwMode="auto">
          <a:xfrm>
            <a:off x="6486971" y="3954934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4" name="Line 732"/>
          <p:cNvSpPr>
            <a:spLocks noChangeShapeType="1"/>
          </p:cNvSpPr>
          <p:nvPr/>
        </p:nvSpPr>
        <p:spPr bwMode="auto">
          <a:xfrm>
            <a:off x="6782246" y="2802409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5" name="Line 733"/>
          <p:cNvSpPr>
            <a:spLocks noChangeShapeType="1"/>
          </p:cNvSpPr>
          <p:nvPr/>
        </p:nvSpPr>
        <p:spPr bwMode="auto">
          <a:xfrm>
            <a:off x="6348858" y="2630959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Freeform 734"/>
          <p:cNvSpPr>
            <a:spLocks/>
          </p:cNvSpPr>
          <p:nvPr/>
        </p:nvSpPr>
        <p:spPr bwMode="auto">
          <a:xfrm>
            <a:off x="5669408" y="4637559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7" name="Line 735"/>
          <p:cNvSpPr>
            <a:spLocks noChangeShapeType="1"/>
          </p:cNvSpPr>
          <p:nvPr/>
        </p:nvSpPr>
        <p:spPr bwMode="auto">
          <a:xfrm rot="-5400000">
            <a:off x="7904608" y="5374159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8" name="Line 736"/>
          <p:cNvSpPr>
            <a:spLocks noChangeShapeType="1"/>
          </p:cNvSpPr>
          <p:nvPr/>
        </p:nvSpPr>
        <p:spPr bwMode="auto">
          <a:xfrm rot="5400000" flipV="1">
            <a:off x="8050658" y="5655146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Line 737"/>
          <p:cNvSpPr>
            <a:spLocks noChangeShapeType="1"/>
          </p:cNvSpPr>
          <p:nvPr/>
        </p:nvSpPr>
        <p:spPr bwMode="auto">
          <a:xfrm rot="-5400000">
            <a:off x="8236396" y="5331296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0" name="Group 738"/>
          <p:cNvGrpSpPr>
            <a:grpSpLocks/>
          </p:cNvGrpSpPr>
          <p:nvPr/>
        </p:nvGrpSpPr>
        <p:grpSpPr bwMode="auto">
          <a:xfrm>
            <a:off x="7815708" y="5040784"/>
            <a:ext cx="501650" cy="234950"/>
            <a:chOff x="4701" y="2996"/>
            <a:chExt cx="316" cy="148"/>
          </a:xfrm>
        </p:grpSpPr>
        <p:sp>
          <p:nvSpPr>
            <p:cNvPr id="1300" name="Oval 73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Line 74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Line 74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74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04" name="Oval 74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5" name="Group 74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310" name="Line 7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" name="Line 7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Line 7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6" name="Group 74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307" name="Line 7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8" name="Line 7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Line 7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1" name="Group 752"/>
          <p:cNvGrpSpPr>
            <a:grpSpLocks/>
          </p:cNvGrpSpPr>
          <p:nvPr/>
        </p:nvGrpSpPr>
        <p:grpSpPr bwMode="auto">
          <a:xfrm>
            <a:off x="6999733" y="4764559"/>
            <a:ext cx="501650" cy="234950"/>
            <a:chOff x="3600" y="219"/>
            <a:chExt cx="360" cy="175"/>
          </a:xfrm>
        </p:grpSpPr>
        <p:sp>
          <p:nvSpPr>
            <p:cNvPr id="1287" name="Oval 7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Line 7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Line 7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7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91" name="Oval 7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92" name="Group 7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97" name="Line 7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8" name="Line 7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9" name="Line 7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3" name="Group 7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94" name="Line 7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5" name="Line 7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" name="Line 7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2" name="Group 766"/>
          <p:cNvGrpSpPr>
            <a:grpSpLocks/>
          </p:cNvGrpSpPr>
          <p:nvPr/>
        </p:nvGrpSpPr>
        <p:grpSpPr bwMode="auto">
          <a:xfrm>
            <a:off x="6334571" y="5069359"/>
            <a:ext cx="501650" cy="234950"/>
            <a:chOff x="3600" y="219"/>
            <a:chExt cx="360" cy="175"/>
          </a:xfrm>
        </p:grpSpPr>
        <p:sp>
          <p:nvSpPr>
            <p:cNvPr id="1274" name="Oval 7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Line 7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Line 7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7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78" name="Oval 7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79" name="Group 77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84" name="Line 7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5" name="Line 7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6" name="Line 7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" name="Group 77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81" name="Line 7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" name="Line 7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" name="Line 7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3" name="Line 780"/>
          <p:cNvSpPr>
            <a:spLocks noChangeShapeType="1"/>
          </p:cNvSpPr>
          <p:nvPr/>
        </p:nvSpPr>
        <p:spPr bwMode="auto">
          <a:xfrm>
            <a:off x="7448996" y="4975696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4" name="Line 781"/>
          <p:cNvSpPr>
            <a:spLocks noChangeShapeType="1"/>
          </p:cNvSpPr>
          <p:nvPr/>
        </p:nvSpPr>
        <p:spPr bwMode="auto">
          <a:xfrm flipV="1">
            <a:off x="6796533" y="4988396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5" name="Line 782"/>
          <p:cNvSpPr>
            <a:spLocks noChangeShapeType="1"/>
          </p:cNvSpPr>
          <p:nvPr/>
        </p:nvSpPr>
        <p:spPr bwMode="auto">
          <a:xfrm flipV="1">
            <a:off x="6839396" y="5191596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" name="Line 783"/>
          <p:cNvSpPr>
            <a:spLocks noChangeShapeType="1"/>
          </p:cNvSpPr>
          <p:nvPr/>
        </p:nvSpPr>
        <p:spPr bwMode="auto">
          <a:xfrm flipH="1">
            <a:off x="6134546" y="4937596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" name="Line 784"/>
          <p:cNvSpPr>
            <a:spLocks noChangeShapeType="1"/>
          </p:cNvSpPr>
          <p:nvPr/>
        </p:nvSpPr>
        <p:spPr bwMode="auto">
          <a:xfrm>
            <a:off x="6159946" y="4988396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" name="Line 785"/>
          <p:cNvSpPr>
            <a:spLocks noChangeShapeType="1"/>
          </p:cNvSpPr>
          <p:nvPr/>
        </p:nvSpPr>
        <p:spPr bwMode="auto">
          <a:xfrm>
            <a:off x="6020246" y="5324946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" name="Line 786"/>
          <p:cNvSpPr>
            <a:spLocks noChangeShapeType="1"/>
          </p:cNvSpPr>
          <p:nvPr/>
        </p:nvSpPr>
        <p:spPr bwMode="auto">
          <a:xfrm>
            <a:off x="6272658" y="5404321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" name="Line 787"/>
          <p:cNvSpPr>
            <a:spLocks noChangeShapeType="1"/>
          </p:cNvSpPr>
          <p:nvPr/>
        </p:nvSpPr>
        <p:spPr bwMode="auto">
          <a:xfrm flipH="1">
            <a:off x="6512371" y="5312246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" name="Line 788"/>
          <p:cNvSpPr>
            <a:spLocks noChangeShapeType="1"/>
          </p:cNvSpPr>
          <p:nvPr/>
        </p:nvSpPr>
        <p:spPr bwMode="auto">
          <a:xfrm>
            <a:off x="6325046" y="5401146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" name="Line 789"/>
          <p:cNvSpPr>
            <a:spLocks noChangeShapeType="1"/>
          </p:cNvSpPr>
          <p:nvPr/>
        </p:nvSpPr>
        <p:spPr bwMode="auto">
          <a:xfrm flipH="1" flipV="1">
            <a:off x="6721921" y="5409084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" name="Line 790"/>
          <p:cNvSpPr>
            <a:spLocks noChangeShapeType="1"/>
          </p:cNvSpPr>
          <p:nvPr/>
        </p:nvSpPr>
        <p:spPr bwMode="auto">
          <a:xfrm>
            <a:off x="6802883" y="5267796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" name="Line 791"/>
          <p:cNvSpPr>
            <a:spLocks noChangeShapeType="1"/>
          </p:cNvSpPr>
          <p:nvPr/>
        </p:nvSpPr>
        <p:spPr bwMode="auto">
          <a:xfrm>
            <a:off x="6252021" y="5202709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5" name="Group 792"/>
          <p:cNvGrpSpPr>
            <a:grpSpLocks/>
          </p:cNvGrpSpPr>
          <p:nvPr/>
        </p:nvGrpSpPr>
        <p:grpSpPr bwMode="auto">
          <a:xfrm>
            <a:off x="5437633" y="1962621"/>
            <a:ext cx="3021013" cy="3981450"/>
            <a:chOff x="-1203" y="1352"/>
            <a:chExt cx="1903" cy="2508"/>
          </a:xfrm>
        </p:grpSpPr>
        <p:grpSp>
          <p:nvGrpSpPr>
            <p:cNvPr id="1247" name="Group 793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1271" name="Picture 794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72" name="Line 795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3" name="Line 796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48" name="Picture 797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49" name="Group 798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1037" name="Object 79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5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8" name="Object 80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6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0" name="Group 801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1035" name="Object 80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7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" name="Object 80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8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6" name="Object 804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9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1" name="Group 805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1263" name="AutoShape 80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4" name="Rectangle 80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5" name="Rectangle 80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6" name="AutoShape 80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7" name="Line 81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8" name="Line 81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" name="Rectangle 81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" name="Rectangle 81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27" name="Object 814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0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815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1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816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2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817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3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2" name="Group 818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1033" name="Object 81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4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82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5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3" name="Group 821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1031" name="Object 82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6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2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7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4" name="Group 824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1255" name="AutoShape 82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6" name="Rectangle 82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7" name="Rectangle 82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" name="AutoShape 82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" name="Line 82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" name="Line 83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1" name="Rectangle 83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2" name="Rectangle 83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6" name="Line 833"/>
          <p:cNvSpPr>
            <a:spLocks noChangeShapeType="1"/>
          </p:cNvSpPr>
          <p:nvPr/>
        </p:nvSpPr>
        <p:spPr bwMode="auto">
          <a:xfrm flipH="1">
            <a:off x="6340921" y="3724746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" name="Line 834"/>
          <p:cNvSpPr>
            <a:spLocks noChangeShapeType="1"/>
          </p:cNvSpPr>
          <p:nvPr/>
        </p:nvSpPr>
        <p:spPr bwMode="auto">
          <a:xfrm flipV="1">
            <a:off x="7637908" y="2707159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" name="Line 835"/>
          <p:cNvSpPr>
            <a:spLocks noChangeShapeType="1"/>
          </p:cNvSpPr>
          <p:nvPr/>
        </p:nvSpPr>
        <p:spPr bwMode="auto">
          <a:xfrm>
            <a:off x="7464871" y="2880196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" name="Line 836"/>
          <p:cNvSpPr>
            <a:spLocks noChangeShapeType="1"/>
          </p:cNvSpPr>
          <p:nvPr/>
        </p:nvSpPr>
        <p:spPr bwMode="auto">
          <a:xfrm flipV="1">
            <a:off x="7636321" y="2777009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" name="Line 837"/>
          <p:cNvSpPr>
            <a:spLocks noChangeShapeType="1"/>
          </p:cNvSpPr>
          <p:nvPr/>
        </p:nvSpPr>
        <p:spPr bwMode="auto">
          <a:xfrm>
            <a:off x="8001446" y="2775421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" name="Line 838"/>
          <p:cNvSpPr>
            <a:spLocks noChangeShapeType="1"/>
          </p:cNvSpPr>
          <p:nvPr/>
        </p:nvSpPr>
        <p:spPr bwMode="auto">
          <a:xfrm>
            <a:off x="7655371" y="3081809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" name="Line 839"/>
          <p:cNvSpPr>
            <a:spLocks noChangeShapeType="1"/>
          </p:cNvSpPr>
          <p:nvPr/>
        </p:nvSpPr>
        <p:spPr bwMode="auto">
          <a:xfrm flipV="1">
            <a:off x="5950396" y="3948584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" name="Line 840"/>
          <p:cNvSpPr>
            <a:spLocks noChangeShapeType="1"/>
          </p:cNvSpPr>
          <p:nvPr/>
        </p:nvSpPr>
        <p:spPr bwMode="auto">
          <a:xfrm flipV="1">
            <a:off x="8069708" y="2475384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" name="Line 841"/>
          <p:cNvSpPr>
            <a:spLocks noChangeShapeType="1"/>
          </p:cNvSpPr>
          <p:nvPr/>
        </p:nvSpPr>
        <p:spPr bwMode="auto">
          <a:xfrm>
            <a:off x="8209408" y="3072284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" name="Line 842"/>
          <p:cNvSpPr>
            <a:spLocks noChangeShapeType="1"/>
          </p:cNvSpPr>
          <p:nvPr/>
        </p:nvSpPr>
        <p:spPr bwMode="auto">
          <a:xfrm flipH="1">
            <a:off x="7355333" y="3148484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" name="Line 843"/>
          <p:cNvSpPr>
            <a:spLocks noChangeShapeType="1"/>
          </p:cNvSpPr>
          <p:nvPr/>
        </p:nvSpPr>
        <p:spPr bwMode="auto">
          <a:xfrm flipH="1">
            <a:off x="7945883" y="3148484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47" name="Group 844"/>
          <p:cNvGrpSpPr>
            <a:grpSpLocks/>
          </p:cNvGrpSpPr>
          <p:nvPr/>
        </p:nvGrpSpPr>
        <p:grpSpPr bwMode="auto">
          <a:xfrm>
            <a:off x="6998146" y="4766146"/>
            <a:ext cx="501650" cy="234950"/>
            <a:chOff x="4701" y="2996"/>
            <a:chExt cx="316" cy="148"/>
          </a:xfrm>
        </p:grpSpPr>
        <p:sp>
          <p:nvSpPr>
            <p:cNvPr id="1234" name="Oval 84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Line 84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Line 84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84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38" name="Oval 84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9" name="Group 85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44" name="Line 8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" name="Line 8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" name="Line 8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0" name="Group 85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41" name="Line 8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" name="Line 8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" name="Line 8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8" name="Group 858"/>
          <p:cNvGrpSpPr>
            <a:grpSpLocks/>
          </p:cNvGrpSpPr>
          <p:nvPr/>
        </p:nvGrpSpPr>
        <p:grpSpPr bwMode="auto">
          <a:xfrm>
            <a:off x="6332983" y="5067771"/>
            <a:ext cx="501650" cy="234950"/>
            <a:chOff x="4701" y="2996"/>
            <a:chExt cx="316" cy="148"/>
          </a:xfrm>
        </p:grpSpPr>
        <p:sp>
          <p:nvSpPr>
            <p:cNvPr id="1221" name="Oval 85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Line 86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Line 86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86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25" name="Oval 86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6" name="Group 86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31" name="Line 8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" name="Line 8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" name="Line 8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7" name="Group 86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28" name="Line 8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" name="Line 8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" name="Line 8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9" name="Group 872"/>
          <p:cNvGrpSpPr>
            <a:grpSpLocks/>
          </p:cNvGrpSpPr>
          <p:nvPr/>
        </p:nvGrpSpPr>
        <p:grpSpPr bwMode="auto">
          <a:xfrm>
            <a:off x="7163246" y="5253509"/>
            <a:ext cx="290512" cy="404812"/>
            <a:chOff x="4290" y="3130"/>
            <a:chExt cx="183" cy="255"/>
          </a:xfrm>
        </p:grpSpPr>
        <p:pic>
          <p:nvPicPr>
            <p:cNvPr id="1203" name="Picture 873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04" name="Freeform 87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87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87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Freeform 87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" name="Freeform 87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" name="Freeform 87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88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88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88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88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88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88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88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88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88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88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89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0" name="Group 891"/>
          <p:cNvGrpSpPr>
            <a:grpSpLocks/>
          </p:cNvGrpSpPr>
          <p:nvPr/>
        </p:nvGrpSpPr>
        <p:grpSpPr bwMode="auto">
          <a:xfrm>
            <a:off x="5720208" y="3715221"/>
            <a:ext cx="290513" cy="404813"/>
            <a:chOff x="4290" y="3130"/>
            <a:chExt cx="183" cy="255"/>
          </a:xfrm>
        </p:grpSpPr>
        <p:pic>
          <p:nvPicPr>
            <p:cNvPr id="1185" name="Picture 89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186" name="Freeform 89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89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89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89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89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89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89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90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90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90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90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90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90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90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" name="Freeform 90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90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90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727" name="Line 911"/>
          <p:cNvSpPr>
            <a:spLocks noChangeShapeType="1"/>
          </p:cNvSpPr>
          <p:nvPr/>
        </p:nvSpPr>
        <p:spPr bwMode="auto">
          <a:xfrm>
            <a:off x="7817296" y="1422871"/>
            <a:ext cx="893762" cy="31289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729" name="Line 913"/>
          <p:cNvSpPr>
            <a:spLocks noChangeShapeType="1"/>
          </p:cNvSpPr>
          <p:nvPr/>
        </p:nvSpPr>
        <p:spPr bwMode="auto">
          <a:xfrm>
            <a:off x="7264846" y="4097809"/>
            <a:ext cx="958850" cy="508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432"/>
            <a:ext cx="8382000" cy="1050304"/>
          </a:xfrm>
        </p:spPr>
        <p:txBody>
          <a:bodyPr/>
          <a:lstStyle/>
          <a:p>
            <a:r>
              <a:rPr lang="en-US" sz="4000" dirty="0" smtClean="0"/>
              <a:t>Creating a Network </a:t>
            </a:r>
            <a:r>
              <a:rPr lang="en-US" sz="4000" dirty="0"/>
              <a:t>A</a:t>
            </a:r>
            <a:r>
              <a:rPr lang="en-US" sz="4000" dirty="0" smtClean="0"/>
              <a:t>pp</a:t>
            </a:r>
          </a:p>
        </p:txBody>
      </p:sp>
      <p:sp>
        <p:nvSpPr>
          <p:cNvPr id="1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7" y="1050379"/>
            <a:ext cx="6049836" cy="518693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rite programs to</a:t>
            </a:r>
          </a:p>
          <a:p>
            <a:pPr lvl="1"/>
            <a:r>
              <a:rPr lang="en-US" dirty="0" smtClean="0"/>
              <a:t>run on (different) </a:t>
            </a:r>
            <a:r>
              <a:rPr lang="en-US" i="1" dirty="0" smtClean="0"/>
              <a:t>end systems</a:t>
            </a:r>
          </a:p>
          <a:p>
            <a:pPr lvl="1"/>
            <a:r>
              <a:rPr lang="en-US" dirty="0" smtClean="0"/>
              <a:t>communicate over network</a:t>
            </a:r>
          </a:p>
          <a:p>
            <a:pPr lvl="1"/>
            <a:r>
              <a:rPr lang="en-US" dirty="0" smtClean="0"/>
              <a:t>e.g., web server software communicates with browser software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 need to write software for core network devices</a:t>
            </a:r>
          </a:p>
          <a:p>
            <a:pPr lvl="1"/>
            <a:r>
              <a:rPr lang="en-US" dirty="0" smtClean="0"/>
              <a:t>Network-core devices do not run user applications </a:t>
            </a:r>
          </a:p>
          <a:p>
            <a:pPr lvl="1"/>
            <a:r>
              <a:rPr lang="en-US" dirty="0" smtClean="0"/>
              <a:t>apps on end systems  enables rapid app development, propagation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35378" name="Group 918"/>
          <p:cNvGrpSpPr>
            <a:grpSpLocks/>
          </p:cNvGrpSpPr>
          <p:nvPr/>
        </p:nvGrpSpPr>
        <p:grpSpPr bwMode="auto">
          <a:xfrm>
            <a:off x="6796533" y="1133946"/>
            <a:ext cx="1063625" cy="965200"/>
            <a:chOff x="4076" y="518"/>
            <a:chExt cx="670" cy="608"/>
          </a:xfrm>
        </p:grpSpPr>
        <p:grpSp>
          <p:nvGrpSpPr>
            <p:cNvPr id="1176" name="Group 226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78" name="Rectangle 227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Rectangle 228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Rectangle 229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1" name="Text Box 230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82" name="Line 231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3" name="Line 232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4" name="Line 233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7" name="Freeform 917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0" name="Group 919"/>
          <p:cNvGrpSpPr>
            <a:grpSpLocks/>
          </p:cNvGrpSpPr>
          <p:nvPr/>
        </p:nvGrpSpPr>
        <p:grpSpPr bwMode="auto">
          <a:xfrm>
            <a:off x="7972871" y="4529609"/>
            <a:ext cx="1063625" cy="965200"/>
            <a:chOff x="4076" y="518"/>
            <a:chExt cx="670" cy="608"/>
          </a:xfrm>
        </p:grpSpPr>
        <p:grpSp>
          <p:nvGrpSpPr>
            <p:cNvPr id="1167" name="Group 92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9" name="Rectangle 92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Rectangle 92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Rectangle 92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Text Box 92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73" name="Line 92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Line 92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Line 92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8" name="Freeform 92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2" name="Group 929"/>
          <p:cNvGrpSpPr>
            <a:grpSpLocks/>
          </p:cNvGrpSpPr>
          <p:nvPr/>
        </p:nvGrpSpPr>
        <p:grpSpPr bwMode="auto">
          <a:xfrm>
            <a:off x="6226621" y="3989859"/>
            <a:ext cx="1063625" cy="965200"/>
            <a:chOff x="4076" y="518"/>
            <a:chExt cx="670" cy="608"/>
          </a:xfrm>
        </p:grpSpPr>
        <p:grpSp>
          <p:nvGrpSpPr>
            <p:cNvPr id="1158" name="Group 93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0" name="Rectangle 93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Rectangle 93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Rectangle 93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Text Box 93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64" name="Line 93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Line 93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Line 93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9" name="Freeform 93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5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27" grpId="0" animBg="1"/>
      <p:bldP spid="35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Client-server (</a:t>
            </a:r>
            <a:r>
              <a:rPr lang="en-US" dirty="0">
                <a:solidFill>
                  <a:srgbClr val="009900"/>
                </a:solidFill>
              </a:rPr>
              <a:t>CS</a:t>
            </a:r>
            <a:r>
              <a:rPr lang="en-US" dirty="0"/>
              <a:t>)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</a:rPr>
              <a:t>Including data centers </a:t>
            </a:r>
            <a:r>
              <a:rPr lang="en-US" sz="3200" dirty="0" smtClean="0">
                <a:solidFill>
                  <a:schemeClr val="accent2"/>
                </a:solidFill>
              </a:rPr>
              <a:t>and </a:t>
            </a:r>
            <a:r>
              <a:rPr lang="en-US" sz="3200" dirty="0">
                <a:solidFill>
                  <a:schemeClr val="accent2"/>
                </a:solidFill>
              </a:rPr>
              <a:t>cloud computing</a:t>
            </a:r>
          </a:p>
          <a:p>
            <a:r>
              <a:rPr lang="en-US" dirty="0"/>
              <a:t>Peer-to-peer (</a:t>
            </a:r>
            <a:r>
              <a:rPr lang="en-US" dirty="0">
                <a:solidFill>
                  <a:srgbClr val="009900"/>
                </a:solidFill>
              </a:rPr>
              <a:t>P2P</a:t>
            </a:r>
            <a:r>
              <a:rPr lang="en-US" dirty="0"/>
              <a:t>)</a:t>
            </a:r>
          </a:p>
          <a:p>
            <a:r>
              <a:rPr lang="en-US" dirty="0"/>
              <a:t>Hybrid of client-server and P2P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4664075" y="1416050"/>
            <a:ext cx="4143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erver: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always-on host</a:t>
            </a:r>
          </a:p>
          <a:p>
            <a:pPr lvl="1"/>
            <a:r>
              <a:rPr lang="en-US" sz="2000" dirty="0" smtClean="0"/>
              <a:t>permanent IP address</a:t>
            </a:r>
          </a:p>
          <a:p>
            <a:pPr lvl="1"/>
            <a:r>
              <a:rPr lang="en-US" sz="2000" dirty="0" smtClean="0"/>
              <a:t>server farms for scaling</a:t>
            </a: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lients:</a:t>
            </a:r>
          </a:p>
          <a:p>
            <a:pPr lvl="1"/>
            <a:r>
              <a:rPr lang="en-US" sz="2000" dirty="0" smtClean="0"/>
              <a:t>communicate with server</a:t>
            </a:r>
          </a:p>
          <a:p>
            <a:pPr lvl="1"/>
            <a:r>
              <a:rPr lang="en-US" sz="2000" dirty="0" smtClean="0"/>
              <a:t>may be intermittently connected</a:t>
            </a:r>
          </a:p>
          <a:p>
            <a:pPr lvl="1"/>
            <a:r>
              <a:rPr lang="en-US" sz="2000" dirty="0" smtClean="0"/>
              <a:t>may have dynamic IP addresses</a:t>
            </a:r>
          </a:p>
          <a:p>
            <a:pPr lvl="1"/>
            <a:r>
              <a:rPr lang="en-US" sz="2000" dirty="0" smtClean="0"/>
              <a:t>do not communicate directly with each other</a:t>
            </a:r>
          </a:p>
        </p:txBody>
      </p:sp>
      <p:sp>
        <p:nvSpPr>
          <p:cNvPr id="2067" name="Freeform 462"/>
          <p:cNvSpPr>
            <a:spLocks/>
          </p:cNvSpPr>
          <p:nvPr/>
        </p:nvSpPr>
        <p:spPr bwMode="auto">
          <a:xfrm>
            <a:off x="2771775" y="3540125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463"/>
          <p:cNvSpPr>
            <a:spLocks/>
          </p:cNvSpPr>
          <p:nvPr/>
        </p:nvSpPr>
        <p:spPr bwMode="auto">
          <a:xfrm>
            <a:off x="2790825" y="2014538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464"/>
          <p:cNvSpPr>
            <a:spLocks/>
          </p:cNvSpPr>
          <p:nvPr/>
        </p:nvSpPr>
        <p:spPr bwMode="auto">
          <a:xfrm>
            <a:off x="1050925" y="1722438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5"/>
          <p:cNvGrpSpPr>
            <a:grpSpLocks/>
          </p:cNvGrpSpPr>
          <p:nvPr/>
        </p:nvGrpSpPr>
        <p:grpSpPr bwMode="auto">
          <a:xfrm>
            <a:off x="1138238" y="3057525"/>
            <a:ext cx="1458912" cy="933450"/>
            <a:chOff x="2889" y="1631"/>
            <a:chExt cx="980" cy="743"/>
          </a:xfrm>
        </p:grpSpPr>
        <p:sp>
          <p:nvSpPr>
            <p:cNvPr id="2394" name="Rectangle 466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5" name="AutoShape 467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68"/>
          <p:cNvGrpSpPr>
            <a:grpSpLocks/>
          </p:cNvGrpSpPr>
          <p:nvPr/>
        </p:nvGrpSpPr>
        <p:grpSpPr bwMode="auto">
          <a:xfrm>
            <a:off x="1839913" y="1914525"/>
            <a:ext cx="336550" cy="531813"/>
            <a:chOff x="3796" y="1043"/>
            <a:chExt cx="865" cy="1237"/>
          </a:xfrm>
        </p:grpSpPr>
        <p:sp>
          <p:nvSpPr>
            <p:cNvPr id="2364" name="Line 469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5" name="Line 470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6" name="Line 471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7" name="Line 472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8" name="Line 473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9" name="Line 474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0" name="Line 475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1" name="Line 476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2" name="Line 477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3" name="Line 478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4" name="Line 479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" name="Line 480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6" name="Line 481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7" name="Line 482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8" name="Line 483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484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2390" name="Line 48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1" name="Line 48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2" name="Line 48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3" name="Line 48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89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2386" name="Line 49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7" name="Line 49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8" name="Line 49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9" name="Line 49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494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2382" name="Line 49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3" name="Line 49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" name="Line 49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" name="Line 49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072" name="Oval 499"/>
          <p:cNvSpPr>
            <a:spLocks noChangeArrowheads="1"/>
          </p:cNvSpPr>
          <p:nvPr/>
        </p:nvSpPr>
        <p:spPr bwMode="auto">
          <a:xfrm>
            <a:off x="2897188" y="3735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500"/>
          <p:cNvSpPr>
            <a:spLocks noChangeShapeType="1"/>
          </p:cNvSpPr>
          <p:nvPr/>
        </p:nvSpPr>
        <p:spPr bwMode="auto">
          <a:xfrm>
            <a:off x="2897188" y="3727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501"/>
          <p:cNvSpPr>
            <a:spLocks noChangeShapeType="1"/>
          </p:cNvSpPr>
          <p:nvPr/>
        </p:nvSpPr>
        <p:spPr bwMode="auto">
          <a:xfrm>
            <a:off x="3255963" y="3727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502"/>
          <p:cNvSpPr>
            <a:spLocks noChangeArrowheads="1"/>
          </p:cNvSpPr>
          <p:nvPr/>
        </p:nvSpPr>
        <p:spPr bwMode="auto">
          <a:xfrm>
            <a:off x="2897188" y="3727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76" name="Oval 503"/>
          <p:cNvSpPr>
            <a:spLocks noChangeArrowheads="1"/>
          </p:cNvSpPr>
          <p:nvPr/>
        </p:nvSpPr>
        <p:spPr bwMode="auto">
          <a:xfrm>
            <a:off x="2894013" y="3659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04"/>
          <p:cNvGrpSpPr>
            <a:grpSpLocks/>
          </p:cNvGrpSpPr>
          <p:nvPr/>
        </p:nvGrpSpPr>
        <p:grpSpPr bwMode="auto">
          <a:xfrm>
            <a:off x="2979738" y="3683000"/>
            <a:ext cx="179387" cy="65088"/>
            <a:chOff x="2848" y="848"/>
            <a:chExt cx="140" cy="98"/>
          </a:xfrm>
        </p:grpSpPr>
        <p:sp>
          <p:nvSpPr>
            <p:cNvPr id="2361" name="Line 5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" name="Line 5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" name="Line 5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08"/>
          <p:cNvGrpSpPr>
            <a:grpSpLocks/>
          </p:cNvGrpSpPr>
          <p:nvPr/>
        </p:nvGrpSpPr>
        <p:grpSpPr bwMode="auto">
          <a:xfrm flipV="1">
            <a:off x="2979738" y="3683000"/>
            <a:ext cx="179387" cy="65088"/>
            <a:chOff x="2848" y="848"/>
            <a:chExt cx="140" cy="98"/>
          </a:xfrm>
        </p:grpSpPr>
        <p:sp>
          <p:nvSpPr>
            <p:cNvPr id="2358" name="Line 5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" name="Line 5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" name="Line 5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" name="Oval 512"/>
          <p:cNvSpPr>
            <a:spLocks noChangeArrowheads="1"/>
          </p:cNvSpPr>
          <p:nvPr/>
        </p:nvSpPr>
        <p:spPr bwMode="auto">
          <a:xfrm>
            <a:off x="3252788" y="40147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513"/>
          <p:cNvSpPr>
            <a:spLocks noChangeShapeType="1"/>
          </p:cNvSpPr>
          <p:nvPr/>
        </p:nvSpPr>
        <p:spPr bwMode="auto">
          <a:xfrm>
            <a:off x="3252788" y="40068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514"/>
          <p:cNvSpPr>
            <a:spLocks noChangeShapeType="1"/>
          </p:cNvSpPr>
          <p:nvPr/>
        </p:nvSpPr>
        <p:spPr bwMode="auto">
          <a:xfrm>
            <a:off x="3611563" y="40068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515"/>
          <p:cNvSpPr>
            <a:spLocks noChangeArrowheads="1"/>
          </p:cNvSpPr>
          <p:nvPr/>
        </p:nvSpPr>
        <p:spPr bwMode="auto">
          <a:xfrm>
            <a:off x="3252788" y="40068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83" name="Oval 516"/>
          <p:cNvSpPr>
            <a:spLocks noChangeArrowheads="1"/>
          </p:cNvSpPr>
          <p:nvPr/>
        </p:nvSpPr>
        <p:spPr bwMode="auto">
          <a:xfrm>
            <a:off x="3249613" y="39385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517"/>
          <p:cNvGrpSpPr>
            <a:grpSpLocks/>
          </p:cNvGrpSpPr>
          <p:nvPr/>
        </p:nvGrpSpPr>
        <p:grpSpPr bwMode="auto">
          <a:xfrm>
            <a:off x="3335338" y="3962400"/>
            <a:ext cx="179387" cy="65088"/>
            <a:chOff x="2848" y="848"/>
            <a:chExt cx="140" cy="98"/>
          </a:xfrm>
        </p:grpSpPr>
        <p:sp>
          <p:nvSpPr>
            <p:cNvPr id="2355" name="Line 5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" name="Line 5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" name="Line 5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521"/>
          <p:cNvGrpSpPr>
            <a:grpSpLocks/>
          </p:cNvGrpSpPr>
          <p:nvPr/>
        </p:nvGrpSpPr>
        <p:grpSpPr bwMode="auto">
          <a:xfrm flipV="1">
            <a:off x="3335338" y="3962400"/>
            <a:ext cx="179387" cy="65088"/>
            <a:chOff x="2848" y="848"/>
            <a:chExt cx="140" cy="98"/>
          </a:xfrm>
        </p:grpSpPr>
        <p:sp>
          <p:nvSpPr>
            <p:cNvPr id="2352" name="Line 5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3" name="Line 5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4" name="Line 5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6" name="Oval 525"/>
          <p:cNvSpPr>
            <a:spLocks noChangeArrowheads="1"/>
          </p:cNvSpPr>
          <p:nvPr/>
        </p:nvSpPr>
        <p:spPr bwMode="auto">
          <a:xfrm>
            <a:off x="3532188" y="37480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526"/>
          <p:cNvSpPr>
            <a:spLocks noChangeShapeType="1"/>
          </p:cNvSpPr>
          <p:nvPr/>
        </p:nvSpPr>
        <p:spPr bwMode="auto">
          <a:xfrm>
            <a:off x="3532188" y="37401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527"/>
          <p:cNvSpPr>
            <a:spLocks noChangeShapeType="1"/>
          </p:cNvSpPr>
          <p:nvPr/>
        </p:nvSpPr>
        <p:spPr bwMode="auto">
          <a:xfrm>
            <a:off x="3890963" y="37401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Rectangle 528"/>
          <p:cNvSpPr>
            <a:spLocks noChangeArrowheads="1"/>
          </p:cNvSpPr>
          <p:nvPr/>
        </p:nvSpPr>
        <p:spPr bwMode="auto">
          <a:xfrm>
            <a:off x="3532188" y="37401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0" name="Oval 529"/>
          <p:cNvSpPr>
            <a:spLocks noChangeArrowheads="1"/>
          </p:cNvSpPr>
          <p:nvPr/>
        </p:nvSpPr>
        <p:spPr bwMode="auto">
          <a:xfrm>
            <a:off x="3529013" y="36718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30"/>
          <p:cNvGrpSpPr>
            <a:grpSpLocks/>
          </p:cNvGrpSpPr>
          <p:nvPr/>
        </p:nvGrpSpPr>
        <p:grpSpPr bwMode="auto">
          <a:xfrm>
            <a:off x="3614738" y="3695700"/>
            <a:ext cx="179387" cy="65088"/>
            <a:chOff x="2848" y="848"/>
            <a:chExt cx="140" cy="98"/>
          </a:xfrm>
        </p:grpSpPr>
        <p:sp>
          <p:nvSpPr>
            <p:cNvPr id="2349" name="Line 5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0" name="Line 5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1" name="Line 5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34"/>
          <p:cNvGrpSpPr>
            <a:grpSpLocks/>
          </p:cNvGrpSpPr>
          <p:nvPr/>
        </p:nvGrpSpPr>
        <p:grpSpPr bwMode="auto">
          <a:xfrm flipV="1">
            <a:off x="3614738" y="3695700"/>
            <a:ext cx="179387" cy="65088"/>
            <a:chOff x="2848" y="848"/>
            <a:chExt cx="140" cy="98"/>
          </a:xfrm>
        </p:grpSpPr>
        <p:sp>
          <p:nvSpPr>
            <p:cNvPr id="2346" name="Line 5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7" name="Line 5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8" name="Line 5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3" name="Oval 538"/>
          <p:cNvSpPr>
            <a:spLocks noChangeArrowheads="1"/>
          </p:cNvSpPr>
          <p:nvPr/>
        </p:nvSpPr>
        <p:spPr bwMode="auto">
          <a:xfrm>
            <a:off x="2997200" y="2586038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539"/>
          <p:cNvSpPr>
            <a:spLocks noChangeShapeType="1"/>
          </p:cNvSpPr>
          <p:nvPr/>
        </p:nvSpPr>
        <p:spPr bwMode="auto">
          <a:xfrm>
            <a:off x="2997200" y="257810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Line 540"/>
          <p:cNvSpPr>
            <a:spLocks noChangeShapeType="1"/>
          </p:cNvSpPr>
          <p:nvPr/>
        </p:nvSpPr>
        <p:spPr bwMode="auto">
          <a:xfrm>
            <a:off x="3344863" y="257810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Rectangle 541"/>
          <p:cNvSpPr>
            <a:spLocks noChangeArrowheads="1"/>
          </p:cNvSpPr>
          <p:nvPr/>
        </p:nvSpPr>
        <p:spPr bwMode="auto">
          <a:xfrm>
            <a:off x="2997200" y="2578100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7" name="Oval 542"/>
          <p:cNvSpPr>
            <a:spLocks noChangeArrowheads="1"/>
          </p:cNvSpPr>
          <p:nvPr/>
        </p:nvSpPr>
        <p:spPr bwMode="auto">
          <a:xfrm>
            <a:off x="2994025" y="2514600"/>
            <a:ext cx="347663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543"/>
          <p:cNvGrpSpPr>
            <a:grpSpLocks/>
          </p:cNvGrpSpPr>
          <p:nvPr/>
        </p:nvGrpSpPr>
        <p:grpSpPr bwMode="auto">
          <a:xfrm>
            <a:off x="3078163" y="2536825"/>
            <a:ext cx="171450" cy="61913"/>
            <a:chOff x="2848" y="848"/>
            <a:chExt cx="140" cy="98"/>
          </a:xfrm>
        </p:grpSpPr>
        <p:sp>
          <p:nvSpPr>
            <p:cNvPr id="2343" name="Line 5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4" name="Line 5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Line 5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47"/>
          <p:cNvGrpSpPr>
            <a:grpSpLocks/>
          </p:cNvGrpSpPr>
          <p:nvPr/>
        </p:nvGrpSpPr>
        <p:grpSpPr bwMode="auto">
          <a:xfrm flipV="1">
            <a:off x="3078163" y="2536825"/>
            <a:ext cx="171450" cy="60325"/>
            <a:chOff x="2848" y="848"/>
            <a:chExt cx="140" cy="98"/>
          </a:xfrm>
        </p:grpSpPr>
        <p:sp>
          <p:nvSpPr>
            <p:cNvPr id="2340" name="Line 5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1" name="Line 5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2" name="Line 5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0" name="Oval 551"/>
          <p:cNvSpPr>
            <a:spLocks noChangeArrowheads="1"/>
          </p:cNvSpPr>
          <p:nvPr/>
        </p:nvSpPr>
        <p:spPr bwMode="auto">
          <a:xfrm>
            <a:off x="2995613" y="2846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Line 552"/>
          <p:cNvSpPr>
            <a:spLocks noChangeShapeType="1"/>
          </p:cNvSpPr>
          <p:nvPr/>
        </p:nvSpPr>
        <p:spPr bwMode="auto">
          <a:xfrm>
            <a:off x="2995613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53"/>
          <p:cNvSpPr>
            <a:spLocks noChangeShapeType="1"/>
          </p:cNvSpPr>
          <p:nvPr/>
        </p:nvSpPr>
        <p:spPr bwMode="auto">
          <a:xfrm>
            <a:off x="3354388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554"/>
          <p:cNvSpPr>
            <a:spLocks noChangeArrowheads="1"/>
          </p:cNvSpPr>
          <p:nvPr/>
        </p:nvSpPr>
        <p:spPr bwMode="auto">
          <a:xfrm>
            <a:off x="2995613" y="2838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04" name="Oval 555"/>
          <p:cNvSpPr>
            <a:spLocks noChangeArrowheads="1"/>
          </p:cNvSpPr>
          <p:nvPr/>
        </p:nvSpPr>
        <p:spPr bwMode="auto">
          <a:xfrm>
            <a:off x="2992438" y="2770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556"/>
          <p:cNvGrpSpPr>
            <a:grpSpLocks/>
          </p:cNvGrpSpPr>
          <p:nvPr/>
        </p:nvGrpSpPr>
        <p:grpSpPr bwMode="auto">
          <a:xfrm>
            <a:off x="3078163" y="2794000"/>
            <a:ext cx="179387" cy="65088"/>
            <a:chOff x="2848" y="848"/>
            <a:chExt cx="140" cy="98"/>
          </a:xfrm>
        </p:grpSpPr>
        <p:sp>
          <p:nvSpPr>
            <p:cNvPr id="2337" name="Line 5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8" name="Line 5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9" name="Line 5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60"/>
          <p:cNvGrpSpPr>
            <a:grpSpLocks/>
          </p:cNvGrpSpPr>
          <p:nvPr/>
        </p:nvGrpSpPr>
        <p:grpSpPr bwMode="auto">
          <a:xfrm flipV="1">
            <a:off x="3078163" y="2794000"/>
            <a:ext cx="179387" cy="65088"/>
            <a:chOff x="2848" y="848"/>
            <a:chExt cx="140" cy="98"/>
          </a:xfrm>
        </p:grpSpPr>
        <p:sp>
          <p:nvSpPr>
            <p:cNvPr id="2334" name="Line 5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" name="Line 5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6" name="Line 5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7" name="Oval 564"/>
          <p:cNvSpPr>
            <a:spLocks noChangeArrowheads="1"/>
          </p:cNvSpPr>
          <p:nvPr/>
        </p:nvSpPr>
        <p:spPr bwMode="auto">
          <a:xfrm>
            <a:off x="3471863" y="248761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Line 565"/>
          <p:cNvSpPr>
            <a:spLocks noChangeShapeType="1"/>
          </p:cNvSpPr>
          <p:nvPr/>
        </p:nvSpPr>
        <p:spPr bwMode="auto">
          <a:xfrm>
            <a:off x="3471863" y="248126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Line 566"/>
          <p:cNvSpPr>
            <a:spLocks noChangeShapeType="1"/>
          </p:cNvSpPr>
          <p:nvPr/>
        </p:nvSpPr>
        <p:spPr bwMode="auto">
          <a:xfrm>
            <a:off x="3802063" y="248126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Rectangle 567"/>
          <p:cNvSpPr>
            <a:spLocks noChangeArrowheads="1"/>
          </p:cNvSpPr>
          <p:nvPr/>
        </p:nvSpPr>
        <p:spPr bwMode="auto">
          <a:xfrm>
            <a:off x="3471863" y="248126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111" name="Oval 568"/>
          <p:cNvSpPr>
            <a:spLocks noChangeArrowheads="1"/>
          </p:cNvSpPr>
          <p:nvPr/>
        </p:nvSpPr>
        <p:spPr bwMode="auto">
          <a:xfrm>
            <a:off x="3468688" y="241935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569"/>
          <p:cNvGrpSpPr>
            <a:grpSpLocks/>
          </p:cNvGrpSpPr>
          <p:nvPr/>
        </p:nvGrpSpPr>
        <p:grpSpPr bwMode="auto">
          <a:xfrm>
            <a:off x="3548063" y="2441575"/>
            <a:ext cx="163512" cy="57150"/>
            <a:chOff x="2848" y="848"/>
            <a:chExt cx="140" cy="98"/>
          </a:xfrm>
        </p:grpSpPr>
        <p:sp>
          <p:nvSpPr>
            <p:cNvPr id="2331" name="Line 5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2" name="Line 5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3" name="Line 5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573"/>
          <p:cNvGrpSpPr>
            <a:grpSpLocks/>
          </p:cNvGrpSpPr>
          <p:nvPr/>
        </p:nvGrpSpPr>
        <p:grpSpPr bwMode="auto">
          <a:xfrm flipV="1">
            <a:off x="3548063" y="2439988"/>
            <a:ext cx="163512" cy="58737"/>
            <a:chOff x="2848" y="848"/>
            <a:chExt cx="140" cy="98"/>
          </a:xfrm>
        </p:grpSpPr>
        <p:sp>
          <p:nvSpPr>
            <p:cNvPr id="2328" name="Line 5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9" name="Line 5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0" name="Line 5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4" name="Oval 577"/>
          <p:cNvSpPr>
            <a:spLocks noChangeArrowheads="1"/>
          </p:cNvSpPr>
          <p:nvPr/>
        </p:nvSpPr>
        <p:spPr bwMode="auto">
          <a:xfrm>
            <a:off x="3557588" y="2846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578"/>
          <p:cNvSpPr>
            <a:spLocks noChangeShapeType="1"/>
          </p:cNvSpPr>
          <p:nvPr/>
        </p:nvSpPr>
        <p:spPr bwMode="auto">
          <a:xfrm>
            <a:off x="3557588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579"/>
          <p:cNvSpPr>
            <a:spLocks noChangeShapeType="1"/>
          </p:cNvSpPr>
          <p:nvPr/>
        </p:nvSpPr>
        <p:spPr bwMode="auto">
          <a:xfrm>
            <a:off x="3916363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580"/>
          <p:cNvSpPr>
            <a:spLocks noChangeArrowheads="1"/>
          </p:cNvSpPr>
          <p:nvPr/>
        </p:nvSpPr>
        <p:spPr bwMode="auto">
          <a:xfrm>
            <a:off x="3557588" y="2838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18" name="Oval 581"/>
          <p:cNvSpPr>
            <a:spLocks noChangeArrowheads="1"/>
          </p:cNvSpPr>
          <p:nvPr/>
        </p:nvSpPr>
        <p:spPr bwMode="auto">
          <a:xfrm>
            <a:off x="3554413" y="2770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582"/>
          <p:cNvGrpSpPr>
            <a:grpSpLocks/>
          </p:cNvGrpSpPr>
          <p:nvPr/>
        </p:nvGrpSpPr>
        <p:grpSpPr bwMode="auto">
          <a:xfrm>
            <a:off x="3640138" y="2794000"/>
            <a:ext cx="179387" cy="65088"/>
            <a:chOff x="2848" y="848"/>
            <a:chExt cx="140" cy="98"/>
          </a:xfrm>
        </p:grpSpPr>
        <p:sp>
          <p:nvSpPr>
            <p:cNvPr id="2325" name="Line 5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6" name="Line 5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7" name="Line 5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586"/>
          <p:cNvGrpSpPr>
            <a:grpSpLocks/>
          </p:cNvGrpSpPr>
          <p:nvPr/>
        </p:nvGrpSpPr>
        <p:grpSpPr bwMode="auto">
          <a:xfrm flipV="1">
            <a:off x="3640138" y="2794000"/>
            <a:ext cx="179387" cy="65088"/>
            <a:chOff x="2848" y="848"/>
            <a:chExt cx="140" cy="98"/>
          </a:xfrm>
        </p:grpSpPr>
        <p:sp>
          <p:nvSpPr>
            <p:cNvPr id="2322" name="Line 5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3" name="Line 5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" name="Line 5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1" name="Oval 590"/>
          <p:cNvSpPr>
            <a:spLocks noChangeArrowheads="1"/>
          </p:cNvSpPr>
          <p:nvPr/>
        </p:nvSpPr>
        <p:spPr bwMode="auto">
          <a:xfrm>
            <a:off x="2147888" y="25812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591"/>
          <p:cNvSpPr>
            <a:spLocks noChangeShapeType="1"/>
          </p:cNvSpPr>
          <p:nvPr/>
        </p:nvSpPr>
        <p:spPr bwMode="auto">
          <a:xfrm>
            <a:off x="2147888" y="25733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592"/>
          <p:cNvSpPr>
            <a:spLocks noChangeShapeType="1"/>
          </p:cNvSpPr>
          <p:nvPr/>
        </p:nvSpPr>
        <p:spPr bwMode="auto">
          <a:xfrm>
            <a:off x="2493963" y="25733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Rectangle 593"/>
          <p:cNvSpPr>
            <a:spLocks noChangeArrowheads="1"/>
          </p:cNvSpPr>
          <p:nvPr/>
        </p:nvSpPr>
        <p:spPr bwMode="auto">
          <a:xfrm>
            <a:off x="2147888" y="25733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25" name="Oval 594"/>
          <p:cNvSpPr>
            <a:spLocks noChangeArrowheads="1"/>
          </p:cNvSpPr>
          <p:nvPr/>
        </p:nvSpPr>
        <p:spPr bwMode="auto">
          <a:xfrm>
            <a:off x="2144713" y="25098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595"/>
          <p:cNvGrpSpPr>
            <a:grpSpLocks/>
          </p:cNvGrpSpPr>
          <p:nvPr/>
        </p:nvGrpSpPr>
        <p:grpSpPr bwMode="auto">
          <a:xfrm>
            <a:off x="2228850" y="2532063"/>
            <a:ext cx="171450" cy="60325"/>
            <a:chOff x="2848" y="848"/>
            <a:chExt cx="140" cy="98"/>
          </a:xfrm>
        </p:grpSpPr>
        <p:sp>
          <p:nvSpPr>
            <p:cNvPr id="2319" name="Line 5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0" name="Line 5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1" name="Line 5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599"/>
          <p:cNvGrpSpPr>
            <a:grpSpLocks/>
          </p:cNvGrpSpPr>
          <p:nvPr/>
        </p:nvGrpSpPr>
        <p:grpSpPr bwMode="auto">
          <a:xfrm flipV="1">
            <a:off x="2228850" y="2532063"/>
            <a:ext cx="171450" cy="58737"/>
            <a:chOff x="2848" y="848"/>
            <a:chExt cx="140" cy="98"/>
          </a:xfrm>
        </p:grpSpPr>
        <p:sp>
          <p:nvSpPr>
            <p:cNvPr id="2316" name="Line 6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7" name="Line 6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8" name="Line 6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8" name="Oval 603"/>
          <p:cNvSpPr>
            <a:spLocks noChangeArrowheads="1"/>
          </p:cNvSpPr>
          <p:nvPr/>
        </p:nvSpPr>
        <p:spPr bwMode="auto">
          <a:xfrm>
            <a:off x="1841500" y="37306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Line 604"/>
          <p:cNvSpPr>
            <a:spLocks noChangeShapeType="1"/>
          </p:cNvSpPr>
          <p:nvPr/>
        </p:nvSpPr>
        <p:spPr bwMode="auto">
          <a:xfrm>
            <a:off x="1841500" y="37226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Line 605"/>
          <p:cNvSpPr>
            <a:spLocks noChangeShapeType="1"/>
          </p:cNvSpPr>
          <p:nvPr/>
        </p:nvSpPr>
        <p:spPr bwMode="auto">
          <a:xfrm>
            <a:off x="2187575" y="37226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Rectangle 606"/>
          <p:cNvSpPr>
            <a:spLocks noChangeArrowheads="1"/>
          </p:cNvSpPr>
          <p:nvPr/>
        </p:nvSpPr>
        <p:spPr bwMode="auto">
          <a:xfrm>
            <a:off x="1841500" y="37226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32" name="Oval 607"/>
          <p:cNvSpPr>
            <a:spLocks noChangeArrowheads="1"/>
          </p:cNvSpPr>
          <p:nvPr/>
        </p:nvSpPr>
        <p:spPr bwMode="auto">
          <a:xfrm>
            <a:off x="1838325" y="36591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608"/>
          <p:cNvGrpSpPr>
            <a:grpSpLocks/>
          </p:cNvGrpSpPr>
          <p:nvPr/>
        </p:nvGrpSpPr>
        <p:grpSpPr bwMode="auto">
          <a:xfrm>
            <a:off x="1922463" y="3681413"/>
            <a:ext cx="171450" cy="60325"/>
            <a:chOff x="2848" y="848"/>
            <a:chExt cx="140" cy="98"/>
          </a:xfrm>
        </p:grpSpPr>
        <p:sp>
          <p:nvSpPr>
            <p:cNvPr id="2313" name="Line 6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" name="Line 6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" name="Line 6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612"/>
          <p:cNvGrpSpPr>
            <a:grpSpLocks/>
          </p:cNvGrpSpPr>
          <p:nvPr/>
        </p:nvGrpSpPr>
        <p:grpSpPr bwMode="auto">
          <a:xfrm flipV="1">
            <a:off x="1922463" y="3681413"/>
            <a:ext cx="171450" cy="58737"/>
            <a:chOff x="2848" y="848"/>
            <a:chExt cx="140" cy="98"/>
          </a:xfrm>
        </p:grpSpPr>
        <p:sp>
          <p:nvSpPr>
            <p:cNvPr id="2310" name="Line 6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1" name="Line 6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2" name="Line 6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5" name="Line 616"/>
          <p:cNvSpPr>
            <a:spLocks noChangeShapeType="1"/>
          </p:cNvSpPr>
          <p:nvPr/>
        </p:nvSpPr>
        <p:spPr bwMode="auto">
          <a:xfrm flipV="1">
            <a:off x="3040063" y="4087813"/>
            <a:ext cx="227012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617"/>
          <p:cNvSpPr>
            <a:spLocks noChangeShapeType="1"/>
          </p:cNvSpPr>
          <p:nvPr/>
        </p:nvSpPr>
        <p:spPr bwMode="auto">
          <a:xfrm>
            <a:off x="3163888" y="3825875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618"/>
          <p:cNvSpPr>
            <a:spLocks noChangeShapeType="1"/>
          </p:cNvSpPr>
          <p:nvPr/>
        </p:nvSpPr>
        <p:spPr bwMode="auto">
          <a:xfrm>
            <a:off x="3260725" y="3746500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619"/>
          <p:cNvSpPr>
            <a:spLocks noChangeShapeType="1"/>
          </p:cNvSpPr>
          <p:nvPr/>
        </p:nvSpPr>
        <p:spPr bwMode="auto">
          <a:xfrm flipV="1">
            <a:off x="3497263" y="3832225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620"/>
          <p:cNvSpPr>
            <a:spLocks noChangeShapeType="1"/>
          </p:cNvSpPr>
          <p:nvPr/>
        </p:nvSpPr>
        <p:spPr bwMode="auto">
          <a:xfrm>
            <a:off x="2195513" y="3752850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621"/>
          <p:cNvSpPr>
            <a:spLocks noChangeShapeType="1"/>
          </p:cNvSpPr>
          <p:nvPr/>
        </p:nvSpPr>
        <p:spPr bwMode="auto">
          <a:xfrm>
            <a:off x="2490788" y="2600325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622"/>
          <p:cNvSpPr>
            <a:spLocks noChangeShapeType="1"/>
          </p:cNvSpPr>
          <p:nvPr/>
        </p:nvSpPr>
        <p:spPr bwMode="auto">
          <a:xfrm>
            <a:off x="2057400" y="2428875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623"/>
          <p:cNvSpPr>
            <a:spLocks/>
          </p:cNvSpPr>
          <p:nvPr/>
        </p:nvSpPr>
        <p:spPr bwMode="auto">
          <a:xfrm>
            <a:off x="1377950" y="4435475"/>
            <a:ext cx="2979738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624"/>
          <p:cNvSpPr>
            <a:spLocks noChangeShapeType="1"/>
          </p:cNvSpPr>
          <p:nvPr/>
        </p:nvSpPr>
        <p:spPr bwMode="auto">
          <a:xfrm rot="-5400000">
            <a:off x="3613150" y="517207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Line 625"/>
          <p:cNvSpPr>
            <a:spLocks noChangeShapeType="1"/>
          </p:cNvSpPr>
          <p:nvPr/>
        </p:nvSpPr>
        <p:spPr bwMode="auto">
          <a:xfrm rot="5400000" flipV="1">
            <a:off x="3759200" y="545306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Line 626"/>
          <p:cNvSpPr>
            <a:spLocks noChangeShapeType="1"/>
          </p:cNvSpPr>
          <p:nvPr/>
        </p:nvSpPr>
        <p:spPr bwMode="auto">
          <a:xfrm rot="-5400000">
            <a:off x="3944938" y="512921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627"/>
          <p:cNvGrpSpPr>
            <a:grpSpLocks/>
          </p:cNvGrpSpPr>
          <p:nvPr/>
        </p:nvGrpSpPr>
        <p:grpSpPr bwMode="auto">
          <a:xfrm>
            <a:off x="3524250" y="4838700"/>
            <a:ext cx="501650" cy="234950"/>
            <a:chOff x="4701" y="2996"/>
            <a:chExt cx="316" cy="148"/>
          </a:xfrm>
        </p:grpSpPr>
        <p:sp>
          <p:nvSpPr>
            <p:cNvPr id="2297" name="Oval 62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8" name="Line 62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9" name="Line 63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0" name="Rectangle 63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301" name="Oval 63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63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307" name="Line 6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8" name="Line 6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9" name="Line 6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63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304" name="Line 6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" name="Line 6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6" name="Line 6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641"/>
          <p:cNvGrpSpPr>
            <a:grpSpLocks/>
          </p:cNvGrpSpPr>
          <p:nvPr/>
        </p:nvGrpSpPr>
        <p:grpSpPr bwMode="auto">
          <a:xfrm>
            <a:off x="2708275" y="4562475"/>
            <a:ext cx="501650" cy="234950"/>
            <a:chOff x="3600" y="219"/>
            <a:chExt cx="360" cy="175"/>
          </a:xfrm>
        </p:grpSpPr>
        <p:sp>
          <p:nvSpPr>
            <p:cNvPr id="2284" name="Oval 6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" name="Line 6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" name="Line 6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" name="Rectangle 6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88" name="Oval 6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64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94" name="Line 6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5" name="Line 6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6" name="Line 6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65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91" name="Line 6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2" name="Line 6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3" name="Line 6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655"/>
          <p:cNvGrpSpPr>
            <a:grpSpLocks/>
          </p:cNvGrpSpPr>
          <p:nvPr/>
        </p:nvGrpSpPr>
        <p:grpSpPr bwMode="auto">
          <a:xfrm>
            <a:off x="2043113" y="4867275"/>
            <a:ext cx="501650" cy="234950"/>
            <a:chOff x="3600" y="219"/>
            <a:chExt cx="360" cy="175"/>
          </a:xfrm>
        </p:grpSpPr>
        <p:sp>
          <p:nvSpPr>
            <p:cNvPr id="2271" name="Oval 6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" name="Line 6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" name="Line 6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" name="Rectangle 6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75" name="Oval 6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23" name="Group 6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81" name="Line 6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2" name="Line 6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3" name="Line 6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24" name="Group 6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8" name="Line 6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9" name="Line 6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0" name="Line 6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9" name="Line 669"/>
          <p:cNvSpPr>
            <a:spLocks noChangeShapeType="1"/>
          </p:cNvSpPr>
          <p:nvPr/>
        </p:nvSpPr>
        <p:spPr bwMode="auto">
          <a:xfrm>
            <a:off x="3157538" y="4773613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Line 670"/>
          <p:cNvSpPr>
            <a:spLocks noChangeShapeType="1"/>
          </p:cNvSpPr>
          <p:nvPr/>
        </p:nvSpPr>
        <p:spPr bwMode="auto">
          <a:xfrm flipV="1">
            <a:off x="2505075" y="4786313"/>
            <a:ext cx="277813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Line 671"/>
          <p:cNvSpPr>
            <a:spLocks noChangeShapeType="1"/>
          </p:cNvSpPr>
          <p:nvPr/>
        </p:nvSpPr>
        <p:spPr bwMode="auto">
          <a:xfrm flipV="1">
            <a:off x="2547938" y="4989513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Line 672"/>
          <p:cNvSpPr>
            <a:spLocks noChangeShapeType="1"/>
          </p:cNvSpPr>
          <p:nvPr/>
        </p:nvSpPr>
        <p:spPr bwMode="auto">
          <a:xfrm flipH="1">
            <a:off x="1843088" y="473551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Line 673"/>
          <p:cNvSpPr>
            <a:spLocks noChangeShapeType="1"/>
          </p:cNvSpPr>
          <p:nvPr/>
        </p:nvSpPr>
        <p:spPr bwMode="auto">
          <a:xfrm>
            <a:off x="1868488" y="478631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Line 674"/>
          <p:cNvSpPr>
            <a:spLocks noChangeShapeType="1"/>
          </p:cNvSpPr>
          <p:nvPr/>
        </p:nvSpPr>
        <p:spPr bwMode="auto">
          <a:xfrm>
            <a:off x="1728788" y="5122863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Line 675"/>
          <p:cNvSpPr>
            <a:spLocks noChangeShapeType="1"/>
          </p:cNvSpPr>
          <p:nvPr/>
        </p:nvSpPr>
        <p:spPr bwMode="auto">
          <a:xfrm>
            <a:off x="1981200" y="5202238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Line 676"/>
          <p:cNvSpPr>
            <a:spLocks noChangeShapeType="1"/>
          </p:cNvSpPr>
          <p:nvPr/>
        </p:nvSpPr>
        <p:spPr bwMode="auto">
          <a:xfrm flipH="1">
            <a:off x="2220913" y="511016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677"/>
          <p:cNvSpPr>
            <a:spLocks noChangeShapeType="1"/>
          </p:cNvSpPr>
          <p:nvPr/>
        </p:nvSpPr>
        <p:spPr bwMode="auto">
          <a:xfrm>
            <a:off x="2033588" y="5199063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Line 678"/>
          <p:cNvSpPr>
            <a:spLocks noChangeShapeType="1"/>
          </p:cNvSpPr>
          <p:nvPr/>
        </p:nvSpPr>
        <p:spPr bwMode="auto">
          <a:xfrm flipH="1" flipV="1">
            <a:off x="2430463" y="520700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Line 679"/>
          <p:cNvSpPr>
            <a:spLocks noChangeShapeType="1"/>
          </p:cNvSpPr>
          <p:nvPr/>
        </p:nvSpPr>
        <p:spPr bwMode="auto">
          <a:xfrm>
            <a:off x="2511425" y="5065713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Line 680"/>
          <p:cNvSpPr>
            <a:spLocks noChangeShapeType="1"/>
          </p:cNvSpPr>
          <p:nvPr/>
        </p:nvSpPr>
        <p:spPr bwMode="auto">
          <a:xfrm>
            <a:off x="1960563" y="5000625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36" name="Group 681"/>
          <p:cNvGrpSpPr>
            <a:grpSpLocks/>
          </p:cNvGrpSpPr>
          <p:nvPr/>
        </p:nvGrpSpPr>
        <p:grpSpPr bwMode="auto">
          <a:xfrm>
            <a:off x="1146175" y="1760538"/>
            <a:ext cx="3021013" cy="3981450"/>
            <a:chOff x="-1203" y="1352"/>
            <a:chExt cx="1903" cy="2508"/>
          </a:xfrm>
        </p:grpSpPr>
        <p:grpSp>
          <p:nvGrpSpPr>
            <p:cNvPr id="2237" name="Group 682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2268" name="Picture 683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69" name="Line 684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" name="Line 685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45" name="Picture 686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44" name="Group 687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061" name="Object 68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06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2" name="Object 68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07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6" name="Group 690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059" name="Object 69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08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0" name="Object 69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09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50" name="Object 693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0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7" name="Group 694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2260" name="AutoShape 69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" name="Rectangle 69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" name="Rectangle 69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" name="AutoShape 69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" name="Line 69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" name="Line 70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" name="Rectangle 70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" name="Rectangle 70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1" name="Object 703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1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04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2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05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3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706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8" name="Group 707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2057" name="Object 70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15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70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16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9" name="Group 710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055" name="Object 7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17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6" name="Object 7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18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50" name="Group 713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2252" name="AutoShape 71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" name="Rectangle 71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" name="Rectangle 71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" name="AutoShape 71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" name="Line 71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" name="Line 71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" name="Rectangle 72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" name="Rectangle 72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2" name="Line 722"/>
          <p:cNvSpPr>
            <a:spLocks noChangeShapeType="1"/>
          </p:cNvSpPr>
          <p:nvPr/>
        </p:nvSpPr>
        <p:spPr bwMode="auto">
          <a:xfrm flipH="1">
            <a:off x="2049463" y="3522663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Line 723"/>
          <p:cNvSpPr>
            <a:spLocks noChangeShapeType="1"/>
          </p:cNvSpPr>
          <p:nvPr/>
        </p:nvSpPr>
        <p:spPr bwMode="auto">
          <a:xfrm flipV="1">
            <a:off x="3346450" y="2505075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Line 724"/>
          <p:cNvSpPr>
            <a:spLocks noChangeShapeType="1"/>
          </p:cNvSpPr>
          <p:nvPr/>
        </p:nvSpPr>
        <p:spPr bwMode="auto">
          <a:xfrm>
            <a:off x="3173413" y="2678113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Line 725"/>
          <p:cNvSpPr>
            <a:spLocks noChangeShapeType="1"/>
          </p:cNvSpPr>
          <p:nvPr/>
        </p:nvSpPr>
        <p:spPr bwMode="auto">
          <a:xfrm flipV="1">
            <a:off x="3357563" y="2574925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Line 726"/>
          <p:cNvSpPr>
            <a:spLocks noChangeShapeType="1"/>
          </p:cNvSpPr>
          <p:nvPr/>
        </p:nvSpPr>
        <p:spPr bwMode="auto">
          <a:xfrm>
            <a:off x="3709988" y="257333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Line 727"/>
          <p:cNvSpPr>
            <a:spLocks noChangeShapeType="1"/>
          </p:cNvSpPr>
          <p:nvPr/>
        </p:nvSpPr>
        <p:spPr bwMode="auto">
          <a:xfrm>
            <a:off x="3363913" y="2879725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Line 728"/>
          <p:cNvSpPr>
            <a:spLocks noChangeShapeType="1"/>
          </p:cNvSpPr>
          <p:nvPr/>
        </p:nvSpPr>
        <p:spPr bwMode="auto">
          <a:xfrm flipV="1">
            <a:off x="1658938" y="374650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Line 729"/>
          <p:cNvSpPr>
            <a:spLocks noChangeShapeType="1"/>
          </p:cNvSpPr>
          <p:nvPr/>
        </p:nvSpPr>
        <p:spPr bwMode="auto">
          <a:xfrm flipV="1">
            <a:off x="3778250" y="2273300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Line 730"/>
          <p:cNvSpPr>
            <a:spLocks noChangeShapeType="1"/>
          </p:cNvSpPr>
          <p:nvPr/>
        </p:nvSpPr>
        <p:spPr bwMode="auto">
          <a:xfrm>
            <a:off x="3917950" y="287020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Line 731"/>
          <p:cNvSpPr>
            <a:spLocks noChangeShapeType="1"/>
          </p:cNvSpPr>
          <p:nvPr/>
        </p:nvSpPr>
        <p:spPr bwMode="auto">
          <a:xfrm flipH="1">
            <a:off x="3063875" y="2946400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Line 732"/>
          <p:cNvSpPr>
            <a:spLocks noChangeShapeType="1"/>
          </p:cNvSpPr>
          <p:nvPr/>
        </p:nvSpPr>
        <p:spPr bwMode="auto">
          <a:xfrm flipH="1">
            <a:off x="3654425" y="2946400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1" name="Group 733"/>
          <p:cNvGrpSpPr>
            <a:grpSpLocks/>
          </p:cNvGrpSpPr>
          <p:nvPr/>
        </p:nvGrpSpPr>
        <p:grpSpPr bwMode="auto">
          <a:xfrm>
            <a:off x="2706688" y="4564063"/>
            <a:ext cx="501650" cy="234950"/>
            <a:chOff x="4701" y="2996"/>
            <a:chExt cx="316" cy="148"/>
          </a:xfrm>
        </p:grpSpPr>
        <p:sp>
          <p:nvSpPr>
            <p:cNvPr id="2231" name="Oval 734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" name="Line 735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" name="Line 736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4" name="Rectangle 737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35" name="Oval 738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76" name="Group 739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41" name="Line 7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" name="Line 7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" name="Line 7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7" name="Group 743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38" name="Line 7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9" name="Line 7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0" name="Line 7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89" name="Group 747"/>
          <p:cNvGrpSpPr>
            <a:grpSpLocks/>
          </p:cNvGrpSpPr>
          <p:nvPr/>
        </p:nvGrpSpPr>
        <p:grpSpPr bwMode="auto">
          <a:xfrm>
            <a:off x="2041525" y="4865688"/>
            <a:ext cx="501650" cy="234950"/>
            <a:chOff x="4701" y="2996"/>
            <a:chExt cx="316" cy="148"/>
          </a:xfrm>
        </p:grpSpPr>
        <p:sp>
          <p:nvSpPr>
            <p:cNvPr id="2218" name="Oval 74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9" name="Line 74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0" name="Line 75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1" name="Rectangle 75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22" name="Oval 75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90" name="Group 75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28" name="Line 7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9" name="Line 7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0" name="Line 7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2" name="Group 75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25" name="Line 7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6" name="Line 7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7" name="Line 7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03" name="Group 761"/>
          <p:cNvGrpSpPr>
            <a:grpSpLocks/>
          </p:cNvGrpSpPr>
          <p:nvPr/>
        </p:nvGrpSpPr>
        <p:grpSpPr bwMode="auto">
          <a:xfrm>
            <a:off x="2871788" y="5051425"/>
            <a:ext cx="290512" cy="404813"/>
            <a:chOff x="4290" y="3130"/>
            <a:chExt cx="183" cy="255"/>
          </a:xfrm>
        </p:grpSpPr>
        <p:pic>
          <p:nvPicPr>
            <p:cNvPr id="2200" name="Picture 76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1" name="Freeform 76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76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76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76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76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76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76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77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77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77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77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77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77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77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77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77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77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9" name="Group 780"/>
          <p:cNvGrpSpPr>
            <a:grpSpLocks/>
          </p:cNvGrpSpPr>
          <p:nvPr/>
        </p:nvGrpSpPr>
        <p:grpSpPr bwMode="auto">
          <a:xfrm>
            <a:off x="1428750" y="3513138"/>
            <a:ext cx="290513" cy="404812"/>
            <a:chOff x="4290" y="3130"/>
            <a:chExt cx="183" cy="255"/>
          </a:xfrm>
        </p:grpSpPr>
        <p:pic>
          <p:nvPicPr>
            <p:cNvPr id="2182" name="Picture 78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83" name="Freeform 78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78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78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78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78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78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78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78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79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79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79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79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79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79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79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79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79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0" name="Group 799"/>
          <p:cNvGrpSpPr>
            <a:grpSpLocks/>
          </p:cNvGrpSpPr>
          <p:nvPr/>
        </p:nvGrpSpPr>
        <p:grpSpPr bwMode="auto">
          <a:xfrm>
            <a:off x="600075" y="2157413"/>
            <a:ext cx="3349625" cy="3265487"/>
            <a:chOff x="2859" y="1307"/>
            <a:chExt cx="2110" cy="2057"/>
          </a:xfrm>
        </p:grpSpPr>
        <p:sp>
          <p:nvSpPr>
            <p:cNvPr id="2178" name="Line 800"/>
            <p:cNvSpPr>
              <a:spLocks noChangeShapeType="1"/>
            </p:cNvSpPr>
            <p:nvPr/>
          </p:nvSpPr>
          <p:spPr bwMode="auto">
            <a:xfrm>
              <a:off x="4092" y="1307"/>
              <a:ext cx="877" cy="176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Line 801"/>
            <p:cNvSpPr>
              <a:spLocks noChangeShapeType="1"/>
            </p:cNvSpPr>
            <p:nvPr/>
          </p:nvSpPr>
          <p:spPr bwMode="auto">
            <a:xfrm>
              <a:off x="3466" y="2211"/>
              <a:ext cx="1487" cy="1014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Line 802"/>
            <p:cNvSpPr>
              <a:spLocks noChangeShapeType="1"/>
            </p:cNvSpPr>
            <p:nvPr/>
          </p:nvSpPr>
          <p:spPr bwMode="auto">
            <a:xfrm>
              <a:off x="3657" y="3158"/>
              <a:ext cx="1014" cy="206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Text Box 803"/>
            <p:cNvSpPr txBox="1">
              <a:spLocks noChangeArrowheads="1"/>
            </p:cNvSpPr>
            <p:nvPr/>
          </p:nvSpPr>
          <p:spPr bwMode="auto">
            <a:xfrm>
              <a:off x="2859" y="2510"/>
              <a:ext cx="11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800000"/>
                  </a:solidFill>
                </a:rPr>
                <a:t>client/server</a:t>
              </a:r>
            </a:p>
          </p:txBody>
        </p:sp>
      </p:grpSp>
      <p:sp>
        <p:nvSpPr>
          <p:cNvPr id="348" name="Title 1"/>
          <p:cNvSpPr>
            <a:spLocks noGrp="1"/>
          </p:cNvSpPr>
          <p:nvPr>
            <p:ph type="title"/>
          </p:nvPr>
        </p:nvSpPr>
        <p:spPr>
          <a:xfrm>
            <a:off x="533400" y="-100013"/>
            <a:ext cx="7772400" cy="1143001"/>
          </a:xfrm>
        </p:spPr>
        <p:txBody>
          <a:bodyPr/>
          <a:lstStyle/>
          <a:p>
            <a:r>
              <a:rPr lang="en-US" dirty="0" smtClean="0"/>
              <a:t>Client-Server Architecture</a:t>
            </a:r>
            <a:endParaRPr lang="en-US" dirty="0"/>
          </a:p>
        </p:txBody>
      </p:sp>
      <p:sp>
        <p:nvSpPr>
          <p:cNvPr id="34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-171400"/>
            <a:ext cx="8785225" cy="1368896"/>
          </a:xfrm>
        </p:spPr>
        <p:txBody>
          <a:bodyPr/>
          <a:lstStyle/>
          <a:p>
            <a:r>
              <a:rPr lang="en-US" sz="3600" dirty="0" smtClean="0"/>
              <a:t>Server Example:</a:t>
            </a:r>
            <a:r>
              <a:rPr lang="en-US" dirty="0"/>
              <a:t> </a:t>
            </a:r>
            <a:r>
              <a:rPr lang="en-US" sz="3600" dirty="0" smtClean="0"/>
              <a:t>Google Data Centers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78024"/>
            <a:ext cx="8964488" cy="4267200"/>
          </a:xfrm>
        </p:spPr>
        <p:txBody>
          <a:bodyPr/>
          <a:lstStyle/>
          <a:p>
            <a:r>
              <a:rPr lang="en-US" sz="2800" dirty="0" smtClean="0"/>
              <a:t>Estimated cost: $600M</a:t>
            </a:r>
          </a:p>
          <a:p>
            <a:r>
              <a:rPr lang="en-US" sz="2800" dirty="0" smtClean="0"/>
              <a:t>Google spent $2.4B in 2007 on new data centers</a:t>
            </a:r>
          </a:p>
          <a:p>
            <a:r>
              <a:rPr lang="en-US" sz="2800" dirty="0" smtClean="0"/>
              <a:t>Each data center uses 50-100 megawatts of power.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Google's data center in Oreg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12976"/>
            <a:ext cx="7458559" cy="2933701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7772400" cy="1143000"/>
          </a:xfrm>
        </p:spPr>
        <p:txBody>
          <a:bodyPr/>
          <a:lstStyle/>
          <a:p>
            <a:r>
              <a:rPr lang="en-US" dirty="0" smtClean="0"/>
              <a:t>Pure P2P Architecture</a:t>
            </a:r>
          </a:p>
        </p:txBody>
      </p:sp>
      <p:sp>
        <p:nvSpPr>
          <p:cNvPr id="309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268760"/>
            <a:ext cx="4049713" cy="4648200"/>
          </a:xfrm>
        </p:spPr>
        <p:txBody>
          <a:bodyPr/>
          <a:lstStyle/>
          <a:p>
            <a:r>
              <a:rPr lang="en-US" sz="2400" i="1" dirty="0" smtClean="0"/>
              <a:t>no</a:t>
            </a:r>
            <a:r>
              <a:rPr lang="en-US" sz="2400" dirty="0" smtClean="0"/>
              <a:t> always-on server</a:t>
            </a:r>
          </a:p>
          <a:p>
            <a:r>
              <a:rPr lang="en-US" sz="2400" dirty="0" smtClean="0"/>
              <a:t>arbitrary end systems directly communicate</a:t>
            </a:r>
          </a:p>
          <a:p>
            <a:r>
              <a:rPr lang="en-US" sz="2400" dirty="0" smtClean="0"/>
              <a:t>peers are intermittently connected and change IP addresses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Highly scalable but difficult to manage</a:t>
            </a:r>
          </a:p>
          <a:p>
            <a:endParaRPr lang="en-US" sz="2400" dirty="0" smtClean="0"/>
          </a:p>
        </p:txBody>
      </p:sp>
      <p:sp>
        <p:nvSpPr>
          <p:cNvPr id="3091" name="Freeform 691"/>
          <p:cNvSpPr>
            <a:spLocks/>
          </p:cNvSpPr>
          <p:nvPr/>
        </p:nvSpPr>
        <p:spPr bwMode="auto">
          <a:xfrm>
            <a:off x="6710363" y="3457575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692"/>
          <p:cNvSpPr>
            <a:spLocks/>
          </p:cNvSpPr>
          <p:nvPr/>
        </p:nvSpPr>
        <p:spPr bwMode="auto">
          <a:xfrm>
            <a:off x="6729413" y="1931988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693"/>
          <p:cNvSpPr>
            <a:spLocks/>
          </p:cNvSpPr>
          <p:nvPr/>
        </p:nvSpPr>
        <p:spPr bwMode="auto">
          <a:xfrm>
            <a:off x="4989513" y="1639888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94"/>
          <p:cNvGrpSpPr>
            <a:grpSpLocks/>
          </p:cNvGrpSpPr>
          <p:nvPr/>
        </p:nvGrpSpPr>
        <p:grpSpPr bwMode="auto">
          <a:xfrm>
            <a:off x="5076825" y="2974975"/>
            <a:ext cx="1458913" cy="933450"/>
            <a:chOff x="2889" y="1631"/>
            <a:chExt cx="980" cy="743"/>
          </a:xfrm>
        </p:grpSpPr>
        <p:sp>
          <p:nvSpPr>
            <p:cNvPr id="3418" name="Rectangle 695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9" name="AutoShape 696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697"/>
          <p:cNvGrpSpPr>
            <a:grpSpLocks/>
          </p:cNvGrpSpPr>
          <p:nvPr/>
        </p:nvGrpSpPr>
        <p:grpSpPr bwMode="auto">
          <a:xfrm>
            <a:off x="5778500" y="1831975"/>
            <a:ext cx="336550" cy="531813"/>
            <a:chOff x="3796" y="1043"/>
            <a:chExt cx="865" cy="1237"/>
          </a:xfrm>
        </p:grpSpPr>
        <p:sp>
          <p:nvSpPr>
            <p:cNvPr id="3388" name="Line 698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" name="Line 699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0" name="Line 700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1" name="Line 701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2" name="Line 702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3" name="Line 703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4" name="Line 704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" name="Line 705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6" name="Line 706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7" name="Line 707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8" name="Line 708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9" name="Line 709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0" name="Line 710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1" name="Line 711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2" name="Line 712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713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414" name="Line 71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5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6" name="Line 71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7" name="Line 71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718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410" name="Line 7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1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2" name="Line 7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3" name="Line 7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723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406" name="Line 7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7" name="Line 7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8" name="Line 7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9" name="Line 7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096" name="Oval 728"/>
          <p:cNvSpPr>
            <a:spLocks noChangeArrowheads="1"/>
          </p:cNvSpPr>
          <p:nvPr/>
        </p:nvSpPr>
        <p:spPr bwMode="auto">
          <a:xfrm>
            <a:off x="6835775" y="3652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729"/>
          <p:cNvSpPr>
            <a:spLocks noChangeShapeType="1"/>
          </p:cNvSpPr>
          <p:nvPr/>
        </p:nvSpPr>
        <p:spPr bwMode="auto">
          <a:xfrm>
            <a:off x="6835775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730"/>
          <p:cNvSpPr>
            <a:spLocks noChangeShapeType="1"/>
          </p:cNvSpPr>
          <p:nvPr/>
        </p:nvSpPr>
        <p:spPr bwMode="auto">
          <a:xfrm>
            <a:off x="7194550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731"/>
          <p:cNvSpPr>
            <a:spLocks noChangeArrowheads="1"/>
          </p:cNvSpPr>
          <p:nvPr/>
        </p:nvSpPr>
        <p:spPr bwMode="auto">
          <a:xfrm>
            <a:off x="6835775" y="3644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0" name="Oval 732"/>
          <p:cNvSpPr>
            <a:spLocks noChangeArrowheads="1"/>
          </p:cNvSpPr>
          <p:nvPr/>
        </p:nvSpPr>
        <p:spPr bwMode="auto">
          <a:xfrm>
            <a:off x="6832600" y="3576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33"/>
          <p:cNvGrpSpPr>
            <a:grpSpLocks/>
          </p:cNvGrpSpPr>
          <p:nvPr/>
        </p:nvGrpSpPr>
        <p:grpSpPr bwMode="auto">
          <a:xfrm>
            <a:off x="6918325" y="3600450"/>
            <a:ext cx="179388" cy="65088"/>
            <a:chOff x="2848" y="848"/>
            <a:chExt cx="140" cy="98"/>
          </a:xfrm>
        </p:grpSpPr>
        <p:sp>
          <p:nvSpPr>
            <p:cNvPr id="3385" name="Line 73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" name="Line 73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" name="Line 73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37"/>
          <p:cNvGrpSpPr>
            <a:grpSpLocks/>
          </p:cNvGrpSpPr>
          <p:nvPr/>
        </p:nvGrpSpPr>
        <p:grpSpPr bwMode="auto">
          <a:xfrm flipV="1">
            <a:off x="6918325" y="3600450"/>
            <a:ext cx="179388" cy="65088"/>
            <a:chOff x="2848" y="848"/>
            <a:chExt cx="140" cy="98"/>
          </a:xfrm>
        </p:grpSpPr>
        <p:sp>
          <p:nvSpPr>
            <p:cNvPr id="3382" name="Line 7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" name="Line 7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" name="Line 7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3" name="Oval 741"/>
          <p:cNvSpPr>
            <a:spLocks noChangeArrowheads="1"/>
          </p:cNvSpPr>
          <p:nvPr/>
        </p:nvSpPr>
        <p:spPr bwMode="auto">
          <a:xfrm>
            <a:off x="7191375" y="39322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742"/>
          <p:cNvSpPr>
            <a:spLocks noChangeShapeType="1"/>
          </p:cNvSpPr>
          <p:nvPr/>
        </p:nvSpPr>
        <p:spPr bwMode="auto">
          <a:xfrm>
            <a:off x="7191375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743"/>
          <p:cNvSpPr>
            <a:spLocks noChangeShapeType="1"/>
          </p:cNvSpPr>
          <p:nvPr/>
        </p:nvSpPr>
        <p:spPr bwMode="auto">
          <a:xfrm>
            <a:off x="7550150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744"/>
          <p:cNvSpPr>
            <a:spLocks noChangeArrowheads="1"/>
          </p:cNvSpPr>
          <p:nvPr/>
        </p:nvSpPr>
        <p:spPr bwMode="auto">
          <a:xfrm>
            <a:off x="7191375" y="39243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7" name="Oval 745"/>
          <p:cNvSpPr>
            <a:spLocks noChangeArrowheads="1"/>
          </p:cNvSpPr>
          <p:nvPr/>
        </p:nvSpPr>
        <p:spPr bwMode="auto">
          <a:xfrm>
            <a:off x="7188200" y="38560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46"/>
          <p:cNvGrpSpPr>
            <a:grpSpLocks/>
          </p:cNvGrpSpPr>
          <p:nvPr/>
        </p:nvGrpSpPr>
        <p:grpSpPr bwMode="auto">
          <a:xfrm>
            <a:off x="7273925" y="3879850"/>
            <a:ext cx="179388" cy="65088"/>
            <a:chOff x="2848" y="848"/>
            <a:chExt cx="140" cy="98"/>
          </a:xfrm>
        </p:grpSpPr>
        <p:sp>
          <p:nvSpPr>
            <p:cNvPr id="3379" name="Line 74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" name="Line 74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" name="Line 74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50"/>
          <p:cNvGrpSpPr>
            <a:grpSpLocks/>
          </p:cNvGrpSpPr>
          <p:nvPr/>
        </p:nvGrpSpPr>
        <p:grpSpPr bwMode="auto">
          <a:xfrm flipV="1">
            <a:off x="7273925" y="3879850"/>
            <a:ext cx="179388" cy="65088"/>
            <a:chOff x="2848" y="848"/>
            <a:chExt cx="140" cy="98"/>
          </a:xfrm>
        </p:grpSpPr>
        <p:sp>
          <p:nvSpPr>
            <p:cNvPr id="3376" name="Line 7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7" name="Line 7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8" name="Line 7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0" name="Oval 754"/>
          <p:cNvSpPr>
            <a:spLocks noChangeArrowheads="1"/>
          </p:cNvSpPr>
          <p:nvPr/>
        </p:nvSpPr>
        <p:spPr bwMode="auto">
          <a:xfrm>
            <a:off x="7470775" y="36655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755"/>
          <p:cNvSpPr>
            <a:spLocks noChangeShapeType="1"/>
          </p:cNvSpPr>
          <p:nvPr/>
        </p:nvSpPr>
        <p:spPr bwMode="auto">
          <a:xfrm>
            <a:off x="7470775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756"/>
          <p:cNvSpPr>
            <a:spLocks noChangeShapeType="1"/>
          </p:cNvSpPr>
          <p:nvPr/>
        </p:nvSpPr>
        <p:spPr bwMode="auto">
          <a:xfrm>
            <a:off x="7829550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Rectangle 757"/>
          <p:cNvSpPr>
            <a:spLocks noChangeArrowheads="1"/>
          </p:cNvSpPr>
          <p:nvPr/>
        </p:nvSpPr>
        <p:spPr bwMode="auto">
          <a:xfrm>
            <a:off x="7470775" y="36576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14" name="Oval 758"/>
          <p:cNvSpPr>
            <a:spLocks noChangeArrowheads="1"/>
          </p:cNvSpPr>
          <p:nvPr/>
        </p:nvSpPr>
        <p:spPr bwMode="auto">
          <a:xfrm>
            <a:off x="7467600" y="35893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759"/>
          <p:cNvGrpSpPr>
            <a:grpSpLocks/>
          </p:cNvGrpSpPr>
          <p:nvPr/>
        </p:nvGrpSpPr>
        <p:grpSpPr bwMode="auto">
          <a:xfrm>
            <a:off x="7553325" y="3613150"/>
            <a:ext cx="179388" cy="65088"/>
            <a:chOff x="2848" y="848"/>
            <a:chExt cx="140" cy="98"/>
          </a:xfrm>
        </p:grpSpPr>
        <p:sp>
          <p:nvSpPr>
            <p:cNvPr id="3373" name="Line 76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4" name="Line 76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5" name="Line 76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63"/>
          <p:cNvGrpSpPr>
            <a:grpSpLocks/>
          </p:cNvGrpSpPr>
          <p:nvPr/>
        </p:nvGrpSpPr>
        <p:grpSpPr bwMode="auto">
          <a:xfrm flipV="1">
            <a:off x="7553325" y="3613150"/>
            <a:ext cx="179388" cy="65088"/>
            <a:chOff x="2848" y="848"/>
            <a:chExt cx="140" cy="98"/>
          </a:xfrm>
        </p:grpSpPr>
        <p:sp>
          <p:nvSpPr>
            <p:cNvPr id="3370" name="Line 76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1" name="Line 76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2" name="Line 76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7" name="Oval 767"/>
          <p:cNvSpPr>
            <a:spLocks noChangeArrowheads="1"/>
          </p:cNvSpPr>
          <p:nvPr/>
        </p:nvSpPr>
        <p:spPr bwMode="auto">
          <a:xfrm>
            <a:off x="6935788" y="2503488"/>
            <a:ext cx="347662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Line 768"/>
          <p:cNvSpPr>
            <a:spLocks noChangeShapeType="1"/>
          </p:cNvSpPr>
          <p:nvPr/>
        </p:nvSpPr>
        <p:spPr bwMode="auto">
          <a:xfrm>
            <a:off x="6935788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769"/>
          <p:cNvSpPr>
            <a:spLocks noChangeShapeType="1"/>
          </p:cNvSpPr>
          <p:nvPr/>
        </p:nvSpPr>
        <p:spPr bwMode="auto">
          <a:xfrm>
            <a:off x="7283450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770"/>
          <p:cNvSpPr>
            <a:spLocks noChangeArrowheads="1"/>
          </p:cNvSpPr>
          <p:nvPr/>
        </p:nvSpPr>
        <p:spPr bwMode="auto">
          <a:xfrm>
            <a:off x="6935788" y="2495550"/>
            <a:ext cx="344487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1" name="Oval 771"/>
          <p:cNvSpPr>
            <a:spLocks noChangeArrowheads="1"/>
          </p:cNvSpPr>
          <p:nvPr/>
        </p:nvSpPr>
        <p:spPr bwMode="auto">
          <a:xfrm>
            <a:off x="6932613" y="2432050"/>
            <a:ext cx="347662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772"/>
          <p:cNvGrpSpPr>
            <a:grpSpLocks/>
          </p:cNvGrpSpPr>
          <p:nvPr/>
        </p:nvGrpSpPr>
        <p:grpSpPr bwMode="auto">
          <a:xfrm>
            <a:off x="7016750" y="2454275"/>
            <a:ext cx="171450" cy="61913"/>
            <a:chOff x="2848" y="848"/>
            <a:chExt cx="140" cy="98"/>
          </a:xfrm>
        </p:grpSpPr>
        <p:sp>
          <p:nvSpPr>
            <p:cNvPr id="3367" name="Line 7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8" name="Line 7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" name="Line 7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76"/>
          <p:cNvGrpSpPr>
            <a:grpSpLocks/>
          </p:cNvGrpSpPr>
          <p:nvPr/>
        </p:nvGrpSpPr>
        <p:grpSpPr bwMode="auto">
          <a:xfrm flipV="1">
            <a:off x="7016750" y="2454275"/>
            <a:ext cx="171450" cy="60325"/>
            <a:chOff x="2848" y="848"/>
            <a:chExt cx="140" cy="98"/>
          </a:xfrm>
        </p:grpSpPr>
        <p:sp>
          <p:nvSpPr>
            <p:cNvPr id="3364" name="Line 7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5" name="Line 7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6" name="Line 7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" name="Oval 780"/>
          <p:cNvSpPr>
            <a:spLocks noChangeArrowheads="1"/>
          </p:cNvSpPr>
          <p:nvPr/>
        </p:nvSpPr>
        <p:spPr bwMode="auto">
          <a:xfrm>
            <a:off x="6934200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Line 781"/>
          <p:cNvSpPr>
            <a:spLocks noChangeShapeType="1"/>
          </p:cNvSpPr>
          <p:nvPr/>
        </p:nvSpPr>
        <p:spPr bwMode="auto">
          <a:xfrm>
            <a:off x="693420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Line 782"/>
          <p:cNvSpPr>
            <a:spLocks noChangeShapeType="1"/>
          </p:cNvSpPr>
          <p:nvPr/>
        </p:nvSpPr>
        <p:spPr bwMode="auto">
          <a:xfrm>
            <a:off x="72929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783"/>
          <p:cNvSpPr>
            <a:spLocks noChangeArrowheads="1"/>
          </p:cNvSpPr>
          <p:nvPr/>
        </p:nvSpPr>
        <p:spPr bwMode="auto">
          <a:xfrm>
            <a:off x="6934200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8" name="Oval 784"/>
          <p:cNvSpPr>
            <a:spLocks noChangeArrowheads="1"/>
          </p:cNvSpPr>
          <p:nvPr/>
        </p:nvSpPr>
        <p:spPr bwMode="auto">
          <a:xfrm>
            <a:off x="6931025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785"/>
          <p:cNvGrpSpPr>
            <a:grpSpLocks/>
          </p:cNvGrpSpPr>
          <p:nvPr/>
        </p:nvGrpSpPr>
        <p:grpSpPr bwMode="auto">
          <a:xfrm>
            <a:off x="7016750" y="2711450"/>
            <a:ext cx="179388" cy="65088"/>
            <a:chOff x="2848" y="848"/>
            <a:chExt cx="140" cy="98"/>
          </a:xfrm>
        </p:grpSpPr>
        <p:sp>
          <p:nvSpPr>
            <p:cNvPr id="3361" name="Line 78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2" name="Line 78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3" name="Line 78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89"/>
          <p:cNvGrpSpPr>
            <a:grpSpLocks/>
          </p:cNvGrpSpPr>
          <p:nvPr/>
        </p:nvGrpSpPr>
        <p:grpSpPr bwMode="auto">
          <a:xfrm flipV="1">
            <a:off x="7016750" y="2711450"/>
            <a:ext cx="179388" cy="65088"/>
            <a:chOff x="2848" y="848"/>
            <a:chExt cx="140" cy="98"/>
          </a:xfrm>
        </p:grpSpPr>
        <p:sp>
          <p:nvSpPr>
            <p:cNvPr id="3358" name="Line 79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" name="Line 79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0" name="Line 79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1" name="Oval 793"/>
          <p:cNvSpPr>
            <a:spLocks noChangeArrowheads="1"/>
          </p:cNvSpPr>
          <p:nvPr/>
        </p:nvSpPr>
        <p:spPr bwMode="auto">
          <a:xfrm>
            <a:off x="7410450" y="240506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Line 794"/>
          <p:cNvSpPr>
            <a:spLocks noChangeShapeType="1"/>
          </p:cNvSpPr>
          <p:nvPr/>
        </p:nvSpPr>
        <p:spPr bwMode="auto">
          <a:xfrm>
            <a:off x="74104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Line 795"/>
          <p:cNvSpPr>
            <a:spLocks noChangeShapeType="1"/>
          </p:cNvSpPr>
          <p:nvPr/>
        </p:nvSpPr>
        <p:spPr bwMode="auto">
          <a:xfrm>
            <a:off x="77406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796"/>
          <p:cNvSpPr>
            <a:spLocks noChangeArrowheads="1"/>
          </p:cNvSpPr>
          <p:nvPr/>
        </p:nvSpPr>
        <p:spPr bwMode="auto">
          <a:xfrm>
            <a:off x="7410450" y="239871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135" name="Oval 797"/>
          <p:cNvSpPr>
            <a:spLocks noChangeArrowheads="1"/>
          </p:cNvSpPr>
          <p:nvPr/>
        </p:nvSpPr>
        <p:spPr bwMode="auto">
          <a:xfrm>
            <a:off x="7407275" y="233680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98"/>
          <p:cNvGrpSpPr>
            <a:grpSpLocks/>
          </p:cNvGrpSpPr>
          <p:nvPr/>
        </p:nvGrpSpPr>
        <p:grpSpPr bwMode="auto">
          <a:xfrm>
            <a:off x="7486650" y="2359025"/>
            <a:ext cx="163513" cy="57150"/>
            <a:chOff x="2848" y="848"/>
            <a:chExt cx="140" cy="98"/>
          </a:xfrm>
        </p:grpSpPr>
        <p:sp>
          <p:nvSpPr>
            <p:cNvPr id="3355" name="Line 7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6" name="Line 8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7" name="Line 8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802"/>
          <p:cNvGrpSpPr>
            <a:grpSpLocks/>
          </p:cNvGrpSpPr>
          <p:nvPr/>
        </p:nvGrpSpPr>
        <p:grpSpPr bwMode="auto">
          <a:xfrm flipV="1">
            <a:off x="7486650" y="2357438"/>
            <a:ext cx="163513" cy="58737"/>
            <a:chOff x="2848" y="848"/>
            <a:chExt cx="140" cy="98"/>
          </a:xfrm>
        </p:grpSpPr>
        <p:sp>
          <p:nvSpPr>
            <p:cNvPr id="3352" name="Line 80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3" name="Line 80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4" name="Line 80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8" name="Oval 806"/>
          <p:cNvSpPr>
            <a:spLocks noChangeArrowheads="1"/>
          </p:cNvSpPr>
          <p:nvPr/>
        </p:nvSpPr>
        <p:spPr bwMode="auto">
          <a:xfrm>
            <a:off x="7496175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807"/>
          <p:cNvSpPr>
            <a:spLocks noChangeShapeType="1"/>
          </p:cNvSpPr>
          <p:nvPr/>
        </p:nvSpPr>
        <p:spPr bwMode="auto">
          <a:xfrm>
            <a:off x="74961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808"/>
          <p:cNvSpPr>
            <a:spLocks noChangeShapeType="1"/>
          </p:cNvSpPr>
          <p:nvPr/>
        </p:nvSpPr>
        <p:spPr bwMode="auto">
          <a:xfrm>
            <a:off x="785495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809"/>
          <p:cNvSpPr>
            <a:spLocks noChangeArrowheads="1"/>
          </p:cNvSpPr>
          <p:nvPr/>
        </p:nvSpPr>
        <p:spPr bwMode="auto">
          <a:xfrm>
            <a:off x="7496175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2" name="Oval 810"/>
          <p:cNvSpPr>
            <a:spLocks noChangeArrowheads="1"/>
          </p:cNvSpPr>
          <p:nvPr/>
        </p:nvSpPr>
        <p:spPr bwMode="auto">
          <a:xfrm>
            <a:off x="7493000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811"/>
          <p:cNvGrpSpPr>
            <a:grpSpLocks/>
          </p:cNvGrpSpPr>
          <p:nvPr/>
        </p:nvGrpSpPr>
        <p:grpSpPr bwMode="auto">
          <a:xfrm>
            <a:off x="7578725" y="2711450"/>
            <a:ext cx="179388" cy="65088"/>
            <a:chOff x="2848" y="848"/>
            <a:chExt cx="140" cy="98"/>
          </a:xfrm>
        </p:grpSpPr>
        <p:sp>
          <p:nvSpPr>
            <p:cNvPr id="3349" name="Line 8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0" name="Line 8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1" name="Line 8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815"/>
          <p:cNvGrpSpPr>
            <a:grpSpLocks/>
          </p:cNvGrpSpPr>
          <p:nvPr/>
        </p:nvGrpSpPr>
        <p:grpSpPr bwMode="auto">
          <a:xfrm flipV="1">
            <a:off x="7578725" y="2711450"/>
            <a:ext cx="179388" cy="65088"/>
            <a:chOff x="2848" y="848"/>
            <a:chExt cx="140" cy="98"/>
          </a:xfrm>
        </p:grpSpPr>
        <p:sp>
          <p:nvSpPr>
            <p:cNvPr id="3346" name="Line 8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7" name="Line 8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" name="Line 8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5" name="Oval 819"/>
          <p:cNvSpPr>
            <a:spLocks noChangeArrowheads="1"/>
          </p:cNvSpPr>
          <p:nvPr/>
        </p:nvSpPr>
        <p:spPr bwMode="auto">
          <a:xfrm>
            <a:off x="6086475" y="24987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820"/>
          <p:cNvSpPr>
            <a:spLocks noChangeShapeType="1"/>
          </p:cNvSpPr>
          <p:nvPr/>
        </p:nvSpPr>
        <p:spPr bwMode="auto">
          <a:xfrm>
            <a:off x="6086475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821"/>
          <p:cNvSpPr>
            <a:spLocks noChangeShapeType="1"/>
          </p:cNvSpPr>
          <p:nvPr/>
        </p:nvSpPr>
        <p:spPr bwMode="auto">
          <a:xfrm>
            <a:off x="6432550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822"/>
          <p:cNvSpPr>
            <a:spLocks noChangeArrowheads="1"/>
          </p:cNvSpPr>
          <p:nvPr/>
        </p:nvSpPr>
        <p:spPr bwMode="auto">
          <a:xfrm>
            <a:off x="6086475" y="24907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9" name="Oval 823"/>
          <p:cNvSpPr>
            <a:spLocks noChangeArrowheads="1"/>
          </p:cNvSpPr>
          <p:nvPr/>
        </p:nvSpPr>
        <p:spPr bwMode="auto">
          <a:xfrm>
            <a:off x="6083300" y="24272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824"/>
          <p:cNvGrpSpPr>
            <a:grpSpLocks/>
          </p:cNvGrpSpPr>
          <p:nvPr/>
        </p:nvGrpSpPr>
        <p:grpSpPr bwMode="auto">
          <a:xfrm>
            <a:off x="6167438" y="2449513"/>
            <a:ext cx="171450" cy="60325"/>
            <a:chOff x="2848" y="848"/>
            <a:chExt cx="140" cy="98"/>
          </a:xfrm>
        </p:grpSpPr>
        <p:sp>
          <p:nvSpPr>
            <p:cNvPr id="3343" name="Line 8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4" name="Line 8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5" name="Line 8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28"/>
          <p:cNvGrpSpPr>
            <a:grpSpLocks/>
          </p:cNvGrpSpPr>
          <p:nvPr/>
        </p:nvGrpSpPr>
        <p:grpSpPr bwMode="auto">
          <a:xfrm flipV="1">
            <a:off x="6167438" y="2449513"/>
            <a:ext cx="171450" cy="58737"/>
            <a:chOff x="2848" y="848"/>
            <a:chExt cx="140" cy="98"/>
          </a:xfrm>
        </p:grpSpPr>
        <p:sp>
          <p:nvSpPr>
            <p:cNvPr id="3340" name="Line 8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1" name="Line 8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2" name="Line 8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2" name="Oval 832"/>
          <p:cNvSpPr>
            <a:spLocks noChangeArrowheads="1"/>
          </p:cNvSpPr>
          <p:nvPr/>
        </p:nvSpPr>
        <p:spPr bwMode="auto">
          <a:xfrm>
            <a:off x="5780088" y="36480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33"/>
          <p:cNvSpPr>
            <a:spLocks noChangeShapeType="1"/>
          </p:cNvSpPr>
          <p:nvPr/>
        </p:nvSpPr>
        <p:spPr bwMode="auto">
          <a:xfrm>
            <a:off x="5780088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34"/>
          <p:cNvSpPr>
            <a:spLocks noChangeShapeType="1"/>
          </p:cNvSpPr>
          <p:nvPr/>
        </p:nvSpPr>
        <p:spPr bwMode="auto">
          <a:xfrm>
            <a:off x="6126163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Rectangle 835"/>
          <p:cNvSpPr>
            <a:spLocks noChangeArrowheads="1"/>
          </p:cNvSpPr>
          <p:nvPr/>
        </p:nvSpPr>
        <p:spPr bwMode="auto">
          <a:xfrm>
            <a:off x="5780088" y="36401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56" name="Oval 836"/>
          <p:cNvSpPr>
            <a:spLocks noChangeArrowheads="1"/>
          </p:cNvSpPr>
          <p:nvPr/>
        </p:nvSpPr>
        <p:spPr bwMode="auto">
          <a:xfrm>
            <a:off x="5776913" y="35766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837"/>
          <p:cNvGrpSpPr>
            <a:grpSpLocks/>
          </p:cNvGrpSpPr>
          <p:nvPr/>
        </p:nvGrpSpPr>
        <p:grpSpPr bwMode="auto">
          <a:xfrm>
            <a:off x="5861050" y="3598863"/>
            <a:ext cx="171450" cy="60325"/>
            <a:chOff x="2848" y="848"/>
            <a:chExt cx="140" cy="98"/>
          </a:xfrm>
        </p:grpSpPr>
        <p:sp>
          <p:nvSpPr>
            <p:cNvPr id="3337" name="Line 8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8" name="Line 8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9" name="Line 8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41"/>
          <p:cNvGrpSpPr>
            <a:grpSpLocks/>
          </p:cNvGrpSpPr>
          <p:nvPr/>
        </p:nvGrpSpPr>
        <p:grpSpPr bwMode="auto">
          <a:xfrm flipV="1">
            <a:off x="5861050" y="3598863"/>
            <a:ext cx="171450" cy="58737"/>
            <a:chOff x="2848" y="848"/>
            <a:chExt cx="140" cy="98"/>
          </a:xfrm>
        </p:grpSpPr>
        <p:sp>
          <p:nvSpPr>
            <p:cNvPr id="3334" name="Line 8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5" name="Line 8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6" name="Line 8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9" name="Line 845"/>
          <p:cNvSpPr>
            <a:spLocks noChangeShapeType="1"/>
          </p:cNvSpPr>
          <p:nvPr/>
        </p:nvSpPr>
        <p:spPr bwMode="auto">
          <a:xfrm flipV="1">
            <a:off x="6978650" y="4005263"/>
            <a:ext cx="227013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" name="Line 846"/>
          <p:cNvSpPr>
            <a:spLocks noChangeShapeType="1"/>
          </p:cNvSpPr>
          <p:nvPr/>
        </p:nvSpPr>
        <p:spPr bwMode="auto">
          <a:xfrm>
            <a:off x="7102475" y="3743325"/>
            <a:ext cx="163513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" name="Line 847"/>
          <p:cNvSpPr>
            <a:spLocks noChangeShapeType="1"/>
          </p:cNvSpPr>
          <p:nvPr/>
        </p:nvSpPr>
        <p:spPr bwMode="auto">
          <a:xfrm>
            <a:off x="7199313" y="3663950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Line 848"/>
          <p:cNvSpPr>
            <a:spLocks noChangeShapeType="1"/>
          </p:cNvSpPr>
          <p:nvPr/>
        </p:nvSpPr>
        <p:spPr bwMode="auto">
          <a:xfrm flipV="1">
            <a:off x="7435850" y="3749675"/>
            <a:ext cx="134938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Line 849"/>
          <p:cNvSpPr>
            <a:spLocks noChangeShapeType="1"/>
          </p:cNvSpPr>
          <p:nvPr/>
        </p:nvSpPr>
        <p:spPr bwMode="auto">
          <a:xfrm>
            <a:off x="6134100" y="3670300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Line 850"/>
          <p:cNvSpPr>
            <a:spLocks noChangeShapeType="1"/>
          </p:cNvSpPr>
          <p:nvPr/>
        </p:nvSpPr>
        <p:spPr bwMode="auto">
          <a:xfrm>
            <a:off x="6429375" y="2517775"/>
            <a:ext cx="509588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Line 851"/>
          <p:cNvSpPr>
            <a:spLocks noChangeShapeType="1"/>
          </p:cNvSpPr>
          <p:nvPr/>
        </p:nvSpPr>
        <p:spPr bwMode="auto">
          <a:xfrm>
            <a:off x="5995988" y="2346325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" name="Freeform 852"/>
          <p:cNvSpPr>
            <a:spLocks/>
          </p:cNvSpPr>
          <p:nvPr/>
        </p:nvSpPr>
        <p:spPr bwMode="auto">
          <a:xfrm>
            <a:off x="5316538" y="4352925"/>
            <a:ext cx="2979737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7" name="Line 853"/>
          <p:cNvSpPr>
            <a:spLocks noChangeShapeType="1"/>
          </p:cNvSpPr>
          <p:nvPr/>
        </p:nvSpPr>
        <p:spPr bwMode="auto">
          <a:xfrm rot="-5400000">
            <a:off x="7551737" y="508952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8" name="Line 854"/>
          <p:cNvSpPr>
            <a:spLocks noChangeShapeType="1"/>
          </p:cNvSpPr>
          <p:nvPr/>
        </p:nvSpPr>
        <p:spPr bwMode="auto">
          <a:xfrm rot="5400000" flipV="1">
            <a:off x="7697788" y="537051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Line 855"/>
          <p:cNvSpPr>
            <a:spLocks noChangeShapeType="1"/>
          </p:cNvSpPr>
          <p:nvPr/>
        </p:nvSpPr>
        <p:spPr bwMode="auto">
          <a:xfrm rot="-5400000">
            <a:off x="7883525" y="504666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856"/>
          <p:cNvGrpSpPr>
            <a:grpSpLocks/>
          </p:cNvGrpSpPr>
          <p:nvPr/>
        </p:nvGrpSpPr>
        <p:grpSpPr bwMode="auto">
          <a:xfrm>
            <a:off x="7462838" y="4756150"/>
            <a:ext cx="501650" cy="234950"/>
            <a:chOff x="4701" y="2996"/>
            <a:chExt cx="316" cy="148"/>
          </a:xfrm>
        </p:grpSpPr>
        <p:sp>
          <p:nvSpPr>
            <p:cNvPr id="3321" name="Oval 85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2" name="Line 85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3" name="Line 85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4" name="Rectangle 86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25" name="Oval 86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86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331" name="Line 8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2" name="Line 8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3" name="Line 8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86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328" name="Line 8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" name="Line 8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0" name="Line 8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870"/>
          <p:cNvGrpSpPr>
            <a:grpSpLocks/>
          </p:cNvGrpSpPr>
          <p:nvPr/>
        </p:nvGrpSpPr>
        <p:grpSpPr bwMode="auto">
          <a:xfrm>
            <a:off x="6646863" y="4479925"/>
            <a:ext cx="501650" cy="234950"/>
            <a:chOff x="3600" y="219"/>
            <a:chExt cx="360" cy="175"/>
          </a:xfrm>
        </p:grpSpPr>
        <p:sp>
          <p:nvSpPr>
            <p:cNvPr id="3308" name="Oval 8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9" name="Line 8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0" name="Line 8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1" name="Rectangle 8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12" name="Oval 8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8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18" name="Line 8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9" name="Line 8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0" name="Line 8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8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15" name="Line 8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6" name="Line 8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7" name="Line 8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884"/>
          <p:cNvGrpSpPr>
            <a:grpSpLocks/>
          </p:cNvGrpSpPr>
          <p:nvPr/>
        </p:nvGrpSpPr>
        <p:grpSpPr bwMode="auto">
          <a:xfrm>
            <a:off x="5981700" y="4784725"/>
            <a:ext cx="501650" cy="234950"/>
            <a:chOff x="3600" y="219"/>
            <a:chExt cx="360" cy="175"/>
          </a:xfrm>
        </p:grpSpPr>
        <p:sp>
          <p:nvSpPr>
            <p:cNvPr id="3295" name="Oval 8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6" name="Line 8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" name="Line 8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8" name="Rectangle 8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99" name="Oval 8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2" name="Group 8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05" name="Line 8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Line 8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" name="Line 8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3" name="Group 8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02" name="Line 8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Line 8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Line 8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3" name="Line 898"/>
          <p:cNvSpPr>
            <a:spLocks noChangeShapeType="1"/>
          </p:cNvSpPr>
          <p:nvPr/>
        </p:nvSpPr>
        <p:spPr bwMode="auto">
          <a:xfrm>
            <a:off x="7096125" y="4691063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" name="Line 899"/>
          <p:cNvSpPr>
            <a:spLocks noChangeShapeType="1"/>
          </p:cNvSpPr>
          <p:nvPr/>
        </p:nvSpPr>
        <p:spPr bwMode="auto">
          <a:xfrm flipV="1">
            <a:off x="6443663" y="4703763"/>
            <a:ext cx="277812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Line 900"/>
          <p:cNvSpPr>
            <a:spLocks noChangeShapeType="1"/>
          </p:cNvSpPr>
          <p:nvPr/>
        </p:nvSpPr>
        <p:spPr bwMode="auto">
          <a:xfrm flipV="1">
            <a:off x="6486525" y="4906963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Line 901"/>
          <p:cNvSpPr>
            <a:spLocks noChangeShapeType="1"/>
          </p:cNvSpPr>
          <p:nvPr/>
        </p:nvSpPr>
        <p:spPr bwMode="auto">
          <a:xfrm flipH="1">
            <a:off x="5781675" y="465296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Line 902"/>
          <p:cNvSpPr>
            <a:spLocks noChangeShapeType="1"/>
          </p:cNvSpPr>
          <p:nvPr/>
        </p:nvSpPr>
        <p:spPr bwMode="auto">
          <a:xfrm>
            <a:off x="5807075" y="470376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" name="Line 903"/>
          <p:cNvSpPr>
            <a:spLocks noChangeShapeType="1"/>
          </p:cNvSpPr>
          <p:nvPr/>
        </p:nvSpPr>
        <p:spPr bwMode="auto">
          <a:xfrm>
            <a:off x="5667375" y="5040313"/>
            <a:ext cx="153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" name="Line 904"/>
          <p:cNvSpPr>
            <a:spLocks noChangeShapeType="1"/>
          </p:cNvSpPr>
          <p:nvPr/>
        </p:nvSpPr>
        <p:spPr bwMode="auto">
          <a:xfrm>
            <a:off x="5919788" y="5119688"/>
            <a:ext cx="4905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Line 905"/>
          <p:cNvSpPr>
            <a:spLocks noChangeShapeType="1"/>
          </p:cNvSpPr>
          <p:nvPr/>
        </p:nvSpPr>
        <p:spPr bwMode="auto">
          <a:xfrm flipH="1">
            <a:off x="6159500" y="502761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Line 906"/>
          <p:cNvSpPr>
            <a:spLocks noChangeShapeType="1"/>
          </p:cNvSpPr>
          <p:nvPr/>
        </p:nvSpPr>
        <p:spPr bwMode="auto">
          <a:xfrm>
            <a:off x="5972175" y="5116513"/>
            <a:ext cx="1588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Line 907"/>
          <p:cNvSpPr>
            <a:spLocks noChangeShapeType="1"/>
          </p:cNvSpPr>
          <p:nvPr/>
        </p:nvSpPr>
        <p:spPr bwMode="auto">
          <a:xfrm flipH="1" flipV="1">
            <a:off x="6369050" y="512445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Line 908"/>
          <p:cNvSpPr>
            <a:spLocks noChangeShapeType="1"/>
          </p:cNvSpPr>
          <p:nvPr/>
        </p:nvSpPr>
        <p:spPr bwMode="auto">
          <a:xfrm>
            <a:off x="6450013" y="4983163"/>
            <a:ext cx="503237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" name="Line 909"/>
          <p:cNvSpPr>
            <a:spLocks noChangeShapeType="1"/>
          </p:cNvSpPr>
          <p:nvPr/>
        </p:nvSpPr>
        <p:spPr bwMode="auto">
          <a:xfrm>
            <a:off x="5899150" y="4918075"/>
            <a:ext cx="809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4" name="Group 910"/>
          <p:cNvGrpSpPr>
            <a:grpSpLocks/>
          </p:cNvGrpSpPr>
          <p:nvPr/>
        </p:nvGrpSpPr>
        <p:grpSpPr bwMode="auto">
          <a:xfrm>
            <a:off x="5084763" y="1677988"/>
            <a:ext cx="3021012" cy="3981450"/>
            <a:chOff x="-1203" y="1352"/>
            <a:chExt cx="1903" cy="2508"/>
          </a:xfrm>
        </p:grpSpPr>
        <p:grpSp>
          <p:nvGrpSpPr>
            <p:cNvPr id="3095" name="Group 911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292" name="Picture 912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93" name="Line 9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" name="Line 9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269" name="Picture 915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01" name="Group 916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085" name="Object 9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17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6" name="Object 9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18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02" name="Group 919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083" name="Object 92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19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4" name="Object 92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0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922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1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8" name="Group 923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284" name="AutoShape 92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" name="Rectangle 92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" name="Rectangle 92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" name="AutoShape 92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" name="Line 92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" name="Line 92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" name="Rectangle 93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" name="Rectangle 93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5" name="Object 932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2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933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3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934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4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935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5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9" name="Group 936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081" name="Object 93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6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2" name="Object 93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7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5" name="Group 939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079" name="Object 94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8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0" name="Object 94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9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6" name="Group 942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276" name="AutoShape 94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7" name="Rectangle 94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" name="Rectangle 94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" name="AutoShape 94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" name="Line 94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" name="Line 94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" name="Rectangle 94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" name="Rectangle 95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86" name="Line 951"/>
          <p:cNvSpPr>
            <a:spLocks noChangeShapeType="1"/>
          </p:cNvSpPr>
          <p:nvPr/>
        </p:nvSpPr>
        <p:spPr bwMode="auto">
          <a:xfrm flipH="1">
            <a:off x="5988050" y="3440113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7" name="Line 952"/>
          <p:cNvSpPr>
            <a:spLocks noChangeShapeType="1"/>
          </p:cNvSpPr>
          <p:nvPr/>
        </p:nvSpPr>
        <p:spPr bwMode="auto">
          <a:xfrm flipV="1">
            <a:off x="7285038" y="2422525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8" name="Line 953"/>
          <p:cNvSpPr>
            <a:spLocks noChangeShapeType="1"/>
          </p:cNvSpPr>
          <p:nvPr/>
        </p:nvSpPr>
        <p:spPr bwMode="auto">
          <a:xfrm>
            <a:off x="7112000" y="2595563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9" name="Line 954"/>
          <p:cNvSpPr>
            <a:spLocks noChangeShapeType="1"/>
          </p:cNvSpPr>
          <p:nvPr/>
        </p:nvSpPr>
        <p:spPr bwMode="auto">
          <a:xfrm flipV="1">
            <a:off x="7296150" y="2492375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0" name="Line 955"/>
          <p:cNvSpPr>
            <a:spLocks noChangeShapeType="1"/>
          </p:cNvSpPr>
          <p:nvPr/>
        </p:nvSpPr>
        <p:spPr bwMode="auto">
          <a:xfrm>
            <a:off x="7648575" y="249078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1" name="Line 956"/>
          <p:cNvSpPr>
            <a:spLocks noChangeShapeType="1"/>
          </p:cNvSpPr>
          <p:nvPr/>
        </p:nvSpPr>
        <p:spPr bwMode="auto">
          <a:xfrm>
            <a:off x="7302500" y="2797175"/>
            <a:ext cx="188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2" name="Line 957"/>
          <p:cNvSpPr>
            <a:spLocks noChangeShapeType="1"/>
          </p:cNvSpPr>
          <p:nvPr/>
        </p:nvSpPr>
        <p:spPr bwMode="auto">
          <a:xfrm flipV="1">
            <a:off x="5597525" y="366395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3" name="Line 958"/>
          <p:cNvSpPr>
            <a:spLocks noChangeShapeType="1"/>
          </p:cNvSpPr>
          <p:nvPr/>
        </p:nvSpPr>
        <p:spPr bwMode="auto">
          <a:xfrm flipV="1">
            <a:off x="7716838" y="2190750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" name="Line 959"/>
          <p:cNvSpPr>
            <a:spLocks noChangeShapeType="1"/>
          </p:cNvSpPr>
          <p:nvPr/>
        </p:nvSpPr>
        <p:spPr bwMode="auto">
          <a:xfrm>
            <a:off x="7856538" y="278765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5" name="Line 960"/>
          <p:cNvSpPr>
            <a:spLocks noChangeShapeType="1"/>
          </p:cNvSpPr>
          <p:nvPr/>
        </p:nvSpPr>
        <p:spPr bwMode="auto">
          <a:xfrm flipH="1">
            <a:off x="7002463" y="2863850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Line 961"/>
          <p:cNvSpPr>
            <a:spLocks noChangeShapeType="1"/>
          </p:cNvSpPr>
          <p:nvPr/>
        </p:nvSpPr>
        <p:spPr bwMode="auto">
          <a:xfrm flipH="1">
            <a:off x="7593013" y="2863850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22" name="Group 962"/>
          <p:cNvGrpSpPr>
            <a:grpSpLocks/>
          </p:cNvGrpSpPr>
          <p:nvPr/>
        </p:nvGrpSpPr>
        <p:grpSpPr bwMode="auto">
          <a:xfrm>
            <a:off x="6645275" y="4481513"/>
            <a:ext cx="501650" cy="234950"/>
            <a:chOff x="4701" y="2996"/>
            <a:chExt cx="316" cy="148"/>
          </a:xfrm>
        </p:grpSpPr>
        <p:sp>
          <p:nvSpPr>
            <p:cNvPr id="3255" name="Oval 963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6" name="Line 964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7" name="Line 965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8" name="Rectangle 966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59" name="Oval 967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3" name="Group 968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65" name="Line 9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" name="Line 9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" name="Line 9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972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62" name="Line 9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3" name="Line 9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4" name="Line 9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30" name="Group 976"/>
          <p:cNvGrpSpPr>
            <a:grpSpLocks/>
          </p:cNvGrpSpPr>
          <p:nvPr/>
        </p:nvGrpSpPr>
        <p:grpSpPr bwMode="auto">
          <a:xfrm>
            <a:off x="5980113" y="4783138"/>
            <a:ext cx="501650" cy="234950"/>
            <a:chOff x="4701" y="2996"/>
            <a:chExt cx="316" cy="148"/>
          </a:xfrm>
        </p:grpSpPr>
        <p:sp>
          <p:nvSpPr>
            <p:cNvPr id="3242" name="Oval 97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3" name="Line 97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4" name="Line 97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5" name="Rectangle 98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46" name="Oval 98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6" name="Group 98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52" name="Line 9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3" name="Line 9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4" name="Line 9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7" name="Group 98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49" name="Line 9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0" name="Line 9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1" name="Line 9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43" name="Group 990"/>
          <p:cNvGrpSpPr>
            <a:grpSpLocks/>
          </p:cNvGrpSpPr>
          <p:nvPr/>
        </p:nvGrpSpPr>
        <p:grpSpPr bwMode="auto">
          <a:xfrm>
            <a:off x="6810375" y="4968875"/>
            <a:ext cx="290513" cy="404813"/>
            <a:chOff x="4290" y="3130"/>
            <a:chExt cx="183" cy="255"/>
          </a:xfrm>
        </p:grpSpPr>
        <p:pic>
          <p:nvPicPr>
            <p:cNvPr id="3224" name="Picture 99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25" name="Freeform 99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99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99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99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99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99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99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99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00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00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00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00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100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100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100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100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100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44" name="Group 1009"/>
          <p:cNvGrpSpPr>
            <a:grpSpLocks/>
          </p:cNvGrpSpPr>
          <p:nvPr/>
        </p:nvGrpSpPr>
        <p:grpSpPr bwMode="auto">
          <a:xfrm>
            <a:off x="5367338" y="3430588"/>
            <a:ext cx="290512" cy="404812"/>
            <a:chOff x="4290" y="3130"/>
            <a:chExt cx="183" cy="255"/>
          </a:xfrm>
        </p:grpSpPr>
        <p:pic>
          <p:nvPicPr>
            <p:cNvPr id="3206" name="Picture 1010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07" name="Freeform 1011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1012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1013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1014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1015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1016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1017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1018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1019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1020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1021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1022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1023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1024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1025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1026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1027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50" name="Group 1033"/>
          <p:cNvGrpSpPr>
            <a:grpSpLocks/>
          </p:cNvGrpSpPr>
          <p:nvPr/>
        </p:nvGrpSpPr>
        <p:grpSpPr bwMode="auto">
          <a:xfrm>
            <a:off x="4206875" y="2076450"/>
            <a:ext cx="3013075" cy="3355975"/>
            <a:chOff x="2650" y="1308"/>
            <a:chExt cx="1898" cy="2114"/>
          </a:xfrm>
        </p:grpSpPr>
        <p:sp>
          <p:nvSpPr>
            <p:cNvPr id="3202" name="Line 1034"/>
            <p:cNvSpPr>
              <a:spLocks noChangeShapeType="1"/>
            </p:cNvSpPr>
            <p:nvPr/>
          </p:nvSpPr>
          <p:spPr bwMode="auto">
            <a:xfrm flipH="1">
              <a:off x="3800" y="1315"/>
              <a:ext cx="188" cy="67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Line 1035"/>
            <p:cNvSpPr>
              <a:spLocks noChangeShapeType="1"/>
            </p:cNvSpPr>
            <p:nvPr/>
          </p:nvSpPr>
          <p:spPr bwMode="auto">
            <a:xfrm flipH="1">
              <a:off x="3501" y="1308"/>
              <a:ext cx="15" cy="183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Line 1036"/>
            <p:cNvSpPr>
              <a:spLocks noChangeShapeType="1"/>
            </p:cNvSpPr>
            <p:nvPr/>
          </p:nvSpPr>
          <p:spPr bwMode="auto">
            <a:xfrm>
              <a:off x="3740" y="2940"/>
              <a:ext cx="808" cy="48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Text Box 1037"/>
            <p:cNvSpPr txBox="1">
              <a:spLocks noChangeArrowheads="1"/>
            </p:cNvSpPr>
            <p:nvPr/>
          </p:nvSpPr>
          <p:spPr bwMode="auto">
            <a:xfrm>
              <a:off x="2650" y="1581"/>
              <a:ext cx="8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800000"/>
                  </a:solidFill>
                </a:rPr>
                <a:t>peer-peer</a:t>
              </a:r>
            </a:p>
          </p:txBody>
        </p:sp>
      </p:grpSp>
      <p:sp>
        <p:nvSpPr>
          <p:cNvPr id="34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</TotalTime>
  <Words>1074</Words>
  <Application>Microsoft Office PowerPoint</Application>
  <PresentationFormat>On-screen Show (4:3)</PresentationFormat>
  <Paragraphs>289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Revised_Master</vt:lpstr>
      <vt:lpstr>Clip</vt:lpstr>
      <vt:lpstr>   Introduction to the Application Layer   </vt:lpstr>
      <vt:lpstr>Intro to Application Layer Outline</vt:lpstr>
      <vt:lpstr>Goals</vt:lpstr>
      <vt:lpstr>Popular Network Applications</vt:lpstr>
      <vt:lpstr>Creating a Network App</vt:lpstr>
      <vt:lpstr>Application Architectures</vt:lpstr>
      <vt:lpstr>Client-Server Architecture</vt:lpstr>
      <vt:lpstr>Server Example: Google Data Centers</vt:lpstr>
      <vt:lpstr>Pure P2P Architecture</vt:lpstr>
      <vt:lpstr>Hybrid: Client-Server and P2P</vt:lpstr>
      <vt:lpstr>Processes Communicating</vt:lpstr>
      <vt:lpstr>Sockets</vt:lpstr>
      <vt:lpstr>Addressing Processes</vt:lpstr>
      <vt:lpstr>App-Layer Protocol Defines</vt:lpstr>
      <vt:lpstr>What Transport Service Does an App Need?</vt:lpstr>
      <vt:lpstr>CommonTransport Service App Requirements </vt:lpstr>
      <vt:lpstr>Internet Transport Protocols Services</vt:lpstr>
      <vt:lpstr>Internet Apps:  Application, Transport Protocols</vt:lpstr>
      <vt:lpstr>Intro to Application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133</cp:revision>
  <dcterms:created xsi:type="dcterms:W3CDTF">2004-01-21T20:05:10Z</dcterms:created>
  <dcterms:modified xsi:type="dcterms:W3CDTF">2015-09-10T22:24:00Z</dcterms:modified>
</cp:coreProperties>
</file>