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8" r:id="rId3"/>
    <p:sldId id="388" r:id="rId4"/>
    <p:sldId id="320" r:id="rId5"/>
    <p:sldId id="378" r:id="rId6"/>
    <p:sldId id="369" r:id="rId7"/>
    <p:sldId id="379" r:id="rId8"/>
    <p:sldId id="381" r:id="rId9"/>
    <p:sldId id="380" r:id="rId10"/>
    <p:sldId id="382" r:id="rId11"/>
    <p:sldId id="383" r:id="rId12"/>
    <p:sldId id="370" r:id="rId13"/>
    <p:sldId id="371" r:id="rId14"/>
    <p:sldId id="372" r:id="rId15"/>
    <p:sldId id="373" r:id="rId16"/>
    <p:sldId id="384" r:id="rId17"/>
    <p:sldId id="385" r:id="rId18"/>
    <p:sldId id="374" r:id="rId19"/>
    <p:sldId id="375" r:id="rId20"/>
    <p:sldId id="376" r:id="rId21"/>
    <p:sldId id="386" r:id="rId22"/>
    <p:sldId id="387" r:id="rId23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00"/>
    <a:srgbClr val="FF6600"/>
    <a:srgbClr val="0033CC"/>
    <a:srgbClr val="008000"/>
    <a:srgbClr val="990033"/>
    <a:srgbClr val="003366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30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CB9FC-0DB0-42C2-AA52-4042FBB5E51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50768"/>
            <a:ext cx="27717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6512" y="6351984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" y="-27384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176"/>
            <a:ext cx="1259632" cy="51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24744"/>
            <a:ext cx="8462993" cy="3960440"/>
          </a:xfrm>
        </p:spPr>
        <p:txBody>
          <a:bodyPr/>
          <a:lstStyle/>
          <a:p>
            <a:pPr>
              <a:defRPr/>
            </a:pPr>
            <a:r>
              <a:rPr lang="en-US" sz="44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QoS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Performance Analysis</a:t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CSMA/CA in IEEE802.15.5</a:t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Yon Lan, Bo Zhang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Zhicheng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Journal of Networks July 2014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5" y="4725144"/>
            <a:ext cx="6048672" cy="201622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Presenter: Bob Kinicki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Internet of Things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0033"/>
                </a:solidFill>
                <a:effectLst/>
              </a:rPr>
              <a:t>          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“What if”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 BO </a:t>
            </a:r>
            <a:r>
              <a:rPr lang="en-US" dirty="0" smtClean="0"/>
              <a:t>fixed; </a:t>
            </a:r>
            <a:r>
              <a:rPr lang="en-US" dirty="0" smtClean="0">
                <a:solidFill>
                  <a:srgbClr val="0033CC"/>
                </a:solidFill>
              </a:rPr>
              <a:t>BO-SO</a:t>
            </a:r>
            <a:r>
              <a:rPr lang="en-US" dirty="0" smtClean="0"/>
              <a:t> grows: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smtClean="0">
                <a:solidFill>
                  <a:srgbClr val="FF6600"/>
                </a:solidFill>
              </a:rPr>
              <a:t>ST</a:t>
            </a:r>
            <a:r>
              <a:rPr lang="en-US" dirty="0" smtClean="0"/>
              <a:t> grows and </a:t>
            </a:r>
            <a:r>
              <a:rPr lang="en-US" dirty="0" smtClean="0">
                <a:solidFill>
                  <a:srgbClr val="008000"/>
                </a:solidFill>
              </a:rPr>
              <a:t>DC</a:t>
            </a:r>
            <a:r>
              <a:rPr lang="en-US" dirty="0" smtClean="0"/>
              <a:t> decreases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 down, D up, O down</a:t>
            </a:r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dirty="0" smtClean="0">
                <a:solidFill>
                  <a:srgbClr val="0033CC"/>
                </a:solidFill>
              </a:rPr>
              <a:t>BO-SO</a:t>
            </a:r>
            <a:r>
              <a:rPr lang="en-US" dirty="0" smtClean="0"/>
              <a:t> fixed; </a:t>
            </a:r>
            <a:r>
              <a:rPr lang="en-US" dirty="0" smtClean="0">
                <a:solidFill>
                  <a:srgbClr val="800000"/>
                </a:solidFill>
              </a:rPr>
              <a:t>BO </a:t>
            </a:r>
            <a:r>
              <a:rPr lang="en-US" dirty="0" smtClean="0"/>
              <a:t>grows: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smtClean="0">
                <a:solidFill>
                  <a:srgbClr val="FF6600"/>
                </a:solidFill>
              </a:rPr>
              <a:t>ST </a:t>
            </a:r>
            <a:r>
              <a:rPr lang="en-US" dirty="0" smtClean="0"/>
              <a:t>grows</a:t>
            </a:r>
          </a:p>
          <a:p>
            <a:pPr marL="0" indent="0">
              <a:buNone/>
            </a:pPr>
            <a:r>
              <a:rPr lang="en-US" dirty="0" smtClean="0"/>
              <a:t>	- E </a:t>
            </a:r>
            <a:r>
              <a:rPr lang="en-US" dirty="0"/>
              <a:t>down, D up, O </a:t>
            </a:r>
            <a:r>
              <a:rPr lang="en-US" dirty="0" smtClean="0"/>
              <a:t>down</a:t>
            </a:r>
          </a:p>
          <a:p>
            <a:pPr marL="738188" indent="-738188">
              <a:buNone/>
            </a:pPr>
            <a:r>
              <a:rPr lang="en-US" dirty="0" smtClean="0"/>
              <a:t>3.  </a:t>
            </a:r>
            <a:r>
              <a:rPr lang="en-US" dirty="0" smtClean="0">
                <a:solidFill>
                  <a:srgbClr val="800000"/>
                </a:solidFill>
              </a:rPr>
              <a:t>BO </a:t>
            </a:r>
            <a:r>
              <a:rPr lang="en-US" dirty="0"/>
              <a:t>fixed</a:t>
            </a:r>
            <a:r>
              <a:rPr lang="en-US" dirty="0" smtClean="0"/>
              <a:t>; as </a:t>
            </a:r>
            <a:r>
              <a:rPr lang="en-US" dirty="0" smtClean="0">
                <a:solidFill>
                  <a:srgbClr val="0033CC"/>
                </a:solidFill>
              </a:rPr>
              <a:t>BO-SO </a:t>
            </a:r>
            <a:r>
              <a:rPr lang="en-US" dirty="0" smtClean="0"/>
              <a:t>increases from 0 to 14, change in </a:t>
            </a:r>
            <a:r>
              <a:rPr lang="en-US" dirty="0" smtClean="0">
                <a:solidFill>
                  <a:srgbClr val="FF6600"/>
                </a:solidFill>
              </a:rPr>
              <a:t>ST</a:t>
            </a:r>
            <a:r>
              <a:rPr lang="en-US" dirty="0" smtClean="0"/>
              <a:t> </a:t>
            </a:r>
            <a:r>
              <a:rPr lang="en-US" dirty="0" smtClean="0"/>
              <a:t>decreases.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2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0" y="1124744"/>
            <a:ext cx="8990656" cy="3528392"/>
          </a:xfrm>
        </p:spPr>
        <p:txBody>
          <a:bodyPr/>
          <a:lstStyle/>
          <a:p>
            <a:r>
              <a:rPr lang="en-US" dirty="0" smtClean="0"/>
              <a:t>10 m x 10 m simulated area, 2.4 GHz, 250 kbps, 600 sec. duration using OPNET</a:t>
            </a:r>
          </a:p>
          <a:p>
            <a:r>
              <a:rPr lang="en-US" dirty="0"/>
              <a:t>S</a:t>
            </a:r>
            <a:r>
              <a:rPr lang="en-US" dirty="0" smtClean="0"/>
              <a:t>ensors deployed randomly to create star-topology. </a:t>
            </a:r>
            <a:r>
              <a:rPr lang="en-US" dirty="0" smtClean="0">
                <a:solidFill>
                  <a:srgbClr val="0033CC"/>
                </a:solidFill>
              </a:rPr>
              <a:t>{This is very unclear!}</a:t>
            </a:r>
          </a:p>
          <a:p>
            <a:r>
              <a:rPr lang="en-US" dirty="0" smtClean="0"/>
              <a:t>Power set at 1 </a:t>
            </a:r>
            <a:r>
              <a:rPr lang="en-US" dirty="0" err="1" smtClean="0"/>
              <a:t>mW</a:t>
            </a:r>
            <a:r>
              <a:rPr lang="en-US" dirty="0"/>
              <a:t>,</a:t>
            </a:r>
            <a:r>
              <a:rPr lang="en-US" dirty="0" smtClean="0"/>
              <a:t> QPSK used.</a:t>
            </a:r>
          </a:p>
          <a:p>
            <a:r>
              <a:rPr lang="en-US" dirty="0" smtClean="0"/>
              <a:t>No explanation of application traffic model: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4560"/>
            <a:ext cx="6140722" cy="130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355976" y="5201748"/>
            <a:ext cx="1224136" cy="1107572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2: OPNET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10681"/>
            <a:ext cx="5760640" cy="516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3: 10 Node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832648" cy="52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1560" y="3861048"/>
            <a:ext cx="864096" cy="842392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duty cycle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475656" y="4703440"/>
            <a:ext cx="648072" cy="30973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611560" y="2564904"/>
            <a:ext cx="914400" cy="914400"/>
          </a:xfrm>
          <a:prstGeom prst="rect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  <a:p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endParaRPr 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 bwMode="auto">
          <a:xfrm>
            <a:off x="1525960" y="3022104"/>
            <a:ext cx="885800" cy="0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26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4: 30 Node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10032"/>
            <a:ext cx="5772134" cy="50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1560" y="1268760"/>
            <a:ext cx="914400" cy="914400"/>
          </a:xfrm>
          <a:prstGeom prst="rect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</a:p>
          <a:p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endParaRPr 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525960" y="1725960"/>
            <a:ext cx="442900" cy="0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96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5: </a:t>
            </a:r>
            <a:r>
              <a:rPr lang="en-US" dirty="0"/>
              <a:t>5</a:t>
            </a:r>
            <a:r>
              <a:rPr lang="en-US" dirty="0" smtClean="0"/>
              <a:t>0 Node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074762"/>
            <a:ext cx="5743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Varying 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want to study first “what if”: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	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800000"/>
                </a:solidFill>
              </a:rPr>
              <a:t> BO </a:t>
            </a:r>
            <a:r>
              <a:rPr lang="en-US" dirty="0"/>
              <a:t>fixed; </a:t>
            </a:r>
            <a:r>
              <a:rPr lang="en-US" dirty="0">
                <a:solidFill>
                  <a:srgbClr val="0033CC"/>
                </a:solidFill>
              </a:rPr>
              <a:t>BO-SO</a:t>
            </a:r>
            <a:r>
              <a:rPr lang="en-US" dirty="0"/>
              <a:t> </a:t>
            </a:r>
            <a:r>
              <a:rPr lang="en-US" dirty="0" smtClean="0"/>
              <a:t>varies</a:t>
            </a:r>
          </a:p>
          <a:p>
            <a:r>
              <a:rPr lang="en-US" dirty="0" smtClean="0"/>
              <a:t>Fix the number of devices at 14. </a:t>
            </a:r>
            <a:r>
              <a:rPr lang="en-US" dirty="0" smtClean="0">
                <a:solidFill>
                  <a:srgbClr val="0033CC"/>
                </a:solidFill>
              </a:rPr>
              <a:t>{Appears to minimize slot collisions!}</a:t>
            </a:r>
          </a:p>
          <a:p>
            <a:r>
              <a:rPr lang="en-US" dirty="0" smtClean="0"/>
              <a:t>400 seconds simulated time.</a:t>
            </a:r>
          </a:p>
          <a:p>
            <a:r>
              <a:rPr lang="en-US" dirty="0" smtClean="0"/>
              <a:t>Use Table II for traffic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298504"/>
            <a:ext cx="8229600" cy="6507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33CC"/>
                </a:solidFill>
              </a:rPr>
              <a:t>Why this traffic?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II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" y="1124744"/>
            <a:ext cx="91070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6: Energy vs 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61483"/>
            <a:ext cx="5760640" cy="526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740352" y="4653136"/>
            <a:ext cx="1152128" cy="842392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>
            <a:off x="7092280" y="5074332"/>
            <a:ext cx="648072" cy="15486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744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7: Output Load vs 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4731"/>
            <a:ext cx="6192688" cy="51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400"/>
            <a:ext cx="8496944" cy="4800600"/>
          </a:xfrm>
        </p:spPr>
        <p:txBody>
          <a:bodyPr/>
          <a:lstStyle/>
          <a:p>
            <a:r>
              <a:rPr lang="en-US" dirty="0" smtClean="0"/>
              <a:t>Authors argue that slotted CSMA/CA is particularly suited for WSNs where traffic is discrete or non-cyclical.</a:t>
            </a:r>
          </a:p>
          <a:p>
            <a:r>
              <a:rPr lang="en-US" dirty="0" smtClean="0"/>
              <a:t>Focus is on </a:t>
            </a:r>
            <a:r>
              <a:rPr lang="en-US" dirty="0" smtClean="0">
                <a:solidFill>
                  <a:srgbClr val="990033"/>
                </a:solidFill>
              </a:rPr>
              <a:t>beacon-enabled mode </a:t>
            </a:r>
            <a:r>
              <a:rPr lang="en-US" dirty="0" smtClean="0"/>
              <a:t>for IEEE802.15.4.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is used constantly in this paper but the authors’ simulated application is mathematically-based with no real intuitive notion of </a:t>
            </a:r>
            <a:r>
              <a:rPr lang="en-US" dirty="0" err="1" smtClean="0"/>
              <a:t>QoS</a:t>
            </a:r>
            <a:r>
              <a:rPr lang="en-US" dirty="0" smtClean="0"/>
              <a:t> discussed.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8: Delay vs 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8129"/>
            <a:ext cx="6184723" cy="53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780276" y="4077072"/>
            <a:ext cx="1152128" cy="842392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>
            <a:off x="6876256" y="4498268"/>
            <a:ext cx="904020" cy="58691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69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2087488"/>
            <a:ext cx="6563072" cy="2781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Basically authors argue this presentation lets one see the tradeoffs in setting for beacon-enabled, slotted CSMA/CA for IEEE802.15.4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6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Critique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No justification or explanation of traffic sources.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They use </a:t>
            </a:r>
            <a:r>
              <a:rPr lang="en-US" dirty="0" err="1" smtClean="0">
                <a:solidFill>
                  <a:srgbClr val="0033CC"/>
                </a:solidFill>
              </a:rPr>
              <a:t>QoS</a:t>
            </a:r>
            <a:r>
              <a:rPr lang="en-US" dirty="0" smtClean="0">
                <a:solidFill>
                  <a:srgbClr val="0033CC"/>
                </a:solidFill>
              </a:rPr>
              <a:t> inappropriately – end-to-end delay never defined.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No discussion of traffic routes.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No sense of slotted collisions and no formal assignment to slots.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Why only star-topology?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458200" cy="1028700"/>
          </a:xfrm>
        </p:spPr>
        <p:txBody>
          <a:bodyPr/>
          <a:lstStyle/>
          <a:p>
            <a:r>
              <a:rPr lang="en-US" altLang="en-US" dirty="0"/>
              <a:t>IEEE 802.15.4 Frame Format</a:t>
            </a:r>
          </a:p>
        </p:txBody>
      </p:sp>
      <p:sp>
        <p:nvSpPr>
          <p:cNvPr id="350282" name="Rectangle 74"/>
          <p:cNvSpPr>
            <a:spLocks noChangeArrowheads="1"/>
          </p:cNvSpPr>
          <p:nvPr/>
        </p:nvSpPr>
        <p:spPr bwMode="auto">
          <a:xfrm>
            <a:off x="228600" y="1196752"/>
            <a:ext cx="8534400" cy="198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300" name="Rectangle 92"/>
          <p:cNvSpPr>
            <a:spLocks noGrp="1" noChangeArrowheads="1"/>
          </p:cNvSpPr>
          <p:nvPr>
            <p:ph type="body" idx="1"/>
          </p:nvPr>
        </p:nvSpPr>
        <p:spPr>
          <a:xfrm>
            <a:off x="457200" y="3284984"/>
            <a:ext cx="8296275" cy="2797175"/>
          </a:xfrm>
        </p:spPr>
        <p:txBody>
          <a:bodyPr/>
          <a:lstStyle/>
          <a:p>
            <a:r>
              <a:rPr lang="en-US" altLang="en-US" sz="2000" dirty="0"/>
              <a:t>Low Bandwidth (250 kbps), low power (1 </a:t>
            </a:r>
            <a:r>
              <a:rPr lang="en-US" altLang="en-US" sz="2000" dirty="0" err="1"/>
              <a:t>mW</a:t>
            </a:r>
            <a:r>
              <a:rPr lang="en-US" altLang="en-US" sz="2000" dirty="0"/>
              <a:t>) radio</a:t>
            </a:r>
          </a:p>
          <a:p>
            <a:r>
              <a:rPr lang="en-US" altLang="en-US" sz="2000" dirty="0"/>
              <a:t>Moderately spread spectrum (QPSK) provides robustness</a:t>
            </a:r>
          </a:p>
          <a:p>
            <a:r>
              <a:rPr lang="en-US" altLang="en-US" sz="2000" dirty="0"/>
              <a:t>Simple MAC allows for general use</a:t>
            </a:r>
          </a:p>
          <a:p>
            <a:pPr lvl="1"/>
            <a:r>
              <a:rPr lang="en-US" altLang="en-US" sz="1400" dirty="0"/>
              <a:t>Many </a:t>
            </a:r>
            <a:r>
              <a:rPr lang="en-US" altLang="en-US" sz="1400" dirty="0" err="1"/>
              <a:t>TinyOS</a:t>
            </a:r>
            <a:r>
              <a:rPr lang="en-US" altLang="en-US" sz="1400" dirty="0"/>
              <a:t>-based protocols (</a:t>
            </a:r>
            <a:r>
              <a:rPr lang="en-US" altLang="en-US" sz="1400" dirty="0" err="1"/>
              <a:t>MintRoute</a:t>
            </a:r>
            <a:r>
              <a:rPr lang="en-US" altLang="en-US" sz="1400" dirty="0"/>
              <a:t>, LQI, BVR, …), </a:t>
            </a:r>
            <a:r>
              <a:rPr lang="en-US" altLang="en-US" sz="1400" dirty="0" err="1"/>
              <a:t>TinyAODV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Zigbee</a:t>
            </a:r>
            <a:r>
              <a:rPr lang="en-US" altLang="en-US" sz="1400" dirty="0"/>
              <a:t>, SP100.11, Wireless HART, …</a:t>
            </a:r>
          </a:p>
          <a:p>
            <a:pPr lvl="1"/>
            <a:r>
              <a:rPr lang="en-US" altLang="en-US" sz="1600" dirty="0"/>
              <a:t>6LoWPAN =&gt; IP</a:t>
            </a:r>
          </a:p>
          <a:p>
            <a:r>
              <a:rPr lang="en-US" altLang="en-US" sz="2000" dirty="0"/>
              <a:t>Choice among many semiconductor suppliers</a:t>
            </a:r>
          </a:p>
          <a:p>
            <a:r>
              <a:rPr lang="en-US" altLang="en-US" sz="2000" dirty="0"/>
              <a:t>Small </a:t>
            </a:r>
            <a:r>
              <a:rPr lang="en-US" altLang="en-US" sz="2000" dirty="0" smtClean="0"/>
              <a:t>packets used to </a:t>
            </a:r>
            <a:r>
              <a:rPr lang="en-US" altLang="en-US" sz="2000" dirty="0"/>
              <a:t>keep packet error rate low and permit media </a:t>
            </a:r>
            <a:r>
              <a:rPr lang="en-US" altLang="en-US" sz="2000" dirty="0" smtClean="0"/>
              <a:t>sharing.</a:t>
            </a:r>
            <a:endParaRPr lang="en-US" altLang="en-US" sz="2000" dirty="0"/>
          </a:p>
        </p:txBody>
      </p:sp>
      <p:grpSp>
        <p:nvGrpSpPr>
          <p:cNvPr id="350305" name="Group 97"/>
          <p:cNvGrpSpPr>
            <a:grpSpLocks/>
          </p:cNvGrpSpPr>
          <p:nvPr/>
        </p:nvGrpSpPr>
        <p:grpSpPr bwMode="auto">
          <a:xfrm>
            <a:off x="381000" y="1653952"/>
            <a:ext cx="8229600" cy="1281113"/>
            <a:chOff x="240" y="1296"/>
            <a:chExt cx="5184" cy="807"/>
          </a:xfrm>
        </p:grpSpPr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240" y="1737"/>
              <a:ext cx="576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4" name="Text Box 16"/>
            <p:cNvSpPr txBox="1">
              <a:spLocks noChangeArrowheads="1"/>
            </p:cNvSpPr>
            <p:nvPr/>
          </p:nvSpPr>
          <p:spPr bwMode="auto">
            <a:xfrm>
              <a:off x="240" y="1737"/>
              <a:ext cx="5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solidFill>
                    <a:srgbClr val="FF0000"/>
                  </a:solidFill>
                </a:rPr>
                <a:t>preamble</a:t>
              </a:r>
            </a:p>
          </p:txBody>
        </p:sp>
        <p:grpSp>
          <p:nvGrpSpPr>
            <p:cNvPr id="350225" name="Group 17"/>
            <p:cNvGrpSpPr>
              <a:grpSpLocks/>
            </p:cNvGrpSpPr>
            <p:nvPr/>
          </p:nvGrpSpPr>
          <p:grpSpPr bwMode="auto">
            <a:xfrm>
              <a:off x="798" y="1708"/>
              <a:ext cx="162" cy="276"/>
              <a:chOff x="798" y="931"/>
              <a:chExt cx="162" cy="276"/>
            </a:xfrm>
          </p:grpSpPr>
          <p:sp>
            <p:nvSpPr>
              <p:cNvPr id="350226" name="Rectangle 18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144" cy="19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2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737" y="992"/>
                <a:ext cx="27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1D6D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solidFill>
                      <a:srgbClr val="FF0000"/>
                    </a:solidFill>
                  </a:rPr>
                  <a:t>SFD</a:t>
                </a:r>
              </a:p>
            </p:txBody>
          </p:sp>
        </p:grpSp>
        <p:grpSp>
          <p:nvGrpSpPr>
            <p:cNvPr id="350228" name="Group 20"/>
            <p:cNvGrpSpPr>
              <a:grpSpLocks/>
            </p:cNvGrpSpPr>
            <p:nvPr/>
          </p:nvGrpSpPr>
          <p:grpSpPr bwMode="auto">
            <a:xfrm>
              <a:off x="950" y="1721"/>
              <a:ext cx="154" cy="248"/>
              <a:chOff x="950" y="944"/>
              <a:chExt cx="154" cy="248"/>
            </a:xfrm>
          </p:grpSpPr>
          <p:sp>
            <p:nvSpPr>
              <p:cNvPr id="350229" name="Rectangle 21"/>
              <p:cNvSpPr>
                <a:spLocks noChangeArrowheads="1"/>
              </p:cNvSpPr>
              <p:nvPr/>
            </p:nvSpPr>
            <p:spPr bwMode="auto">
              <a:xfrm>
                <a:off x="960" y="960"/>
                <a:ext cx="144" cy="19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30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903" y="991"/>
                <a:ext cx="2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1D6D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>
                    <a:solidFill>
                      <a:srgbClr val="FF0000"/>
                    </a:solidFill>
                  </a:rPr>
                  <a:t>Len</a:t>
                </a:r>
              </a:p>
            </p:txBody>
          </p:sp>
        </p:grpSp>
        <p:sp>
          <p:nvSpPr>
            <p:cNvPr id="350231" name="Rectangle 23"/>
            <p:cNvSpPr>
              <a:spLocks noChangeArrowheads="1"/>
            </p:cNvSpPr>
            <p:nvPr/>
          </p:nvSpPr>
          <p:spPr bwMode="auto">
            <a:xfrm>
              <a:off x="1392" y="1737"/>
              <a:ext cx="144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0232" name="Group 24"/>
            <p:cNvGrpSpPr>
              <a:grpSpLocks/>
            </p:cNvGrpSpPr>
            <p:nvPr/>
          </p:nvGrpSpPr>
          <p:grpSpPr bwMode="auto">
            <a:xfrm>
              <a:off x="1088" y="1737"/>
              <a:ext cx="304" cy="192"/>
              <a:chOff x="1299" y="1200"/>
              <a:chExt cx="304" cy="192"/>
            </a:xfrm>
          </p:grpSpPr>
          <p:sp>
            <p:nvSpPr>
              <p:cNvPr id="350233" name="Rectangle 25"/>
              <p:cNvSpPr>
                <a:spLocks noChangeArrowheads="1"/>
              </p:cNvSpPr>
              <p:nvPr/>
            </p:nvSpPr>
            <p:spPr bwMode="auto">
              <a:xfrm>
                <a:off x="1315" y="1200"/>
                <a:ext cx="288" cy="19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rgbClr val="00387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34" name="Text Box 26"/>
              <p:cNvSpPr txBox="1">
                <a:spLocks noChangeArrowheads="1"/>
              </p:cNvSpPr>
              <p:nvPr/>
            </p:nvSpPr>
            <p:spPr bwMode="auto">
              <a:xfrm>
                <a:off x="1299" y="1200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1D6D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/>
                  <a:t>FCF</a:t>
                </a:r>
              </a:p>
            </p:txBody>
          </p:sp>
        </p:grpSp>
        <p:sp>
          <p:nvSpPr>
            <p:cNvPr id="350235" name="Text Box 27"/>
            <p:cNvSpPr txBox="1">
              <a:spLocks noChangeArrowheads="1"/>
            </p:cNvSpPr>
            <p:nvPr/>
          </p:nvSpPr>
          <p:spPr bwMode="auto">
            <a:xfrm rot="-5400000">
              <a:off x="1326" y="1764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DSN</a:t>
              </a:r>
            </a:p>
          </p:txBody>
        </p:sp>
        <p:sp>
          <p:nvSpPr>
            <p:cNvPr id="350236" name="Rectangle 28"/>
            <p:cNvSpPr>
              <a:spLocks noChangeArrowheads="1"/>
            </p:cNvSpPr>
            <p:nvPr/>
          </p:nvSpPr>
          <p:spPr bwMode="auto">
            <a:xfrm>
              <a:off x="1536" y="1737"/>
              <a:ext cx="288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7" name="Rectangle 29"/>
            <p:cNvSpPr>
              <a:spLocks noChangeArrowheads="1"/>
            </p:cNvSpPr>
            <p:nvPr/>
          </p:nvSpPr>
          <p:spPr bwMode="auto">
            <a:xfrm>
              <a:off x="1824" y="1737"/>
              <a:ext cx="288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8" name="Rectangle 30"/>
            <p:cNvSpPr>
              <a:spLocks noChangeArrowheads="1"/>
            </p:cNvSpPr>
            <p:nvPr/>
          </p:nvSpPr>
          <p:spPr bwMode="auto">
            <a:xfrm>
              <a:off x="317" y="1296"/>
              <a:ext cx="288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9" name="Rectangle 31"/>
            <p:cNvSpPr>
              <a:spLocks noChangeArrowheads="1"/>
            </p:cNvSpPr>
            <p:nvPr/>
          </p:nvSpPr>
          <p:spPr bwMode="auto">
            <a:xfrm>
              <a:off x="605" y="1296"/>
              <a:ext cx="1152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0" name="Text Box 32"/>
            <p:cNvSpPr txBox="1">
              <a:spLocks noChangeArrowheads="1"/>
            </p:cNvSpPr>
            <p:nvPr/>
          </p:nvSpPr>
          <p:spPr bwMode="auto">
            <a:xfrm>
              <a:off x="1505" y="1737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Dst16</a:t>
              </a:r>
            </a:p>
          </p:txBody>
        </p:sp>
        <p:sp>
          <p:nvSpPr>
            <p:cNvPr id="350241" name="Text Box 33"/>
            <p:cNvSpPr txBox="1">
              <a:spLocks noChangeArrowheads="1"/>
            </p:cNvSpPr>
            <p:nvPr/>
          </p:nvSpPr>
          <p:spPr bwMode="auto">
            <a:xfrm>
              <a:off x="1775" y="1737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Src16</a:t>
              </a:r>
            </a:p>
          </p:txBody>
        </p:sp>
        <p:sp>
          <p:nvSpPr>
            <p:cNvPr id="350242" name="Text Box 34"/>
            <p:cNvSpPr txBox="1">
              <a:spLocks noChangeArrowheads="1"/>
            </p:cNvSpPr>
            <p:nvPr/>
          </p:nvSpPr>
          <p:spPr bwMode="auto">
            <a:xfrm>
              <a:off x="269" y="1296"/>
              <a:ext cx="3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D pan</a:t>
              </a:r>
            </a:p>
          </p:txBody>
        </p:sp>
        <p:sp>
          <p:nvSpPr>
            <p:cNvPr id="350243" name="Text Box 35"/>
            <p:cNvSpPr txBox="1">
              <a:spLocks noChangeArrowheads="1"/>
            </p:cNvSpPr>
            <p:nvPr/>
          </p:nvSpPr>
          <p:spPr bwMode="auto">
            <a:xfrm>
              <a:off x="852" y="129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Dst EUID 64</a:t>
              </a:r>
            </a:p>
          </p:txBody>
        </p:sp>
        <p:sp>
          <p:nvSpPr>
            <p:cNvPr id="350244" name="Rectangle 36"/>
            <p:cNvSpPr>
              <a:spLocks noChangeArrowheads="1"/>
            </p:cNvSpPr>
            <p:nvPr/>
          </p:nvSpPr>
          <p:spPr bwMode="auto">
            <a:xfrm>
              <a:off x="1901" y="1296"/>
              <a:ext cx="288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5" name="Rectangle 37"/>
            <p:cNvSpPr>
              <a:spLocks noChangeArrowheads="1"/>
            </p:cNvSpPr>
            <p:nvPr/>
          </p:nvSpPr>
          <p:spPr bwMode="auto">
            <a:xfrm>
              <a:off x="2189" y="1296"/>
              <a:ext cx="1152" cy="19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387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6" name="Text Box 38"/>
            <p:cNvSpPr txBox="1">
              <a:spLocks noChangeArrowheads="1"/>
            </p:cNvSpPr>
            <p:nvPr/>
          </p:nvSpPr>
          <p:spPr bwMode="auto">
            <a:xfrm>
              <a:off x="1855" y="1296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S pan</a:t>
              </a:r>
            </a:p>
          </p:txBody>
        </p:sp>
        <p:sp>
          <p:nvSpPr>
            <p:cNvPr id="350247" name="Text Box 39"/>
            <p:cNvSpPr txBox="1">
              <a:spLocks noChangeArrowheads="1"/>
            </p:cNvSpPr>
            <p:nvPr/>
          </p:nvSpPr>
          <p:spPr bwMode="auto">
            <a:xfrm>
              <a:off x="2435" y="129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Src EUID 64</a:t>
              </a:r>
            </a:p>
          </p:txBody>
        </p:sp>
        <p:sp>
          <p:nvSpPr>
            <p:cNvPr id="350248" name="Line 40"/>
            <p:cNvSpPr>
              <a:spLocks noChangeShapeType="1"/>
            </p:cNvSpPr>
            <p:nvPr/>
          </p:nvSpPr>
          <p:spPr bwMode="auto">
            <a:xfrm flipH="1" flipV="1">
              <a:off x="1757" y="1545"/>
              <a:ext cx="48" cy="192"/>
            </a:xfrm>
            <a:prstGeom prst="line">
              <a:avLst/>
            </a:prstGeom>
            <a:noFill/>
            <a:ln w="9525">
              <a:solidFill>
                <a:srgbClr val="00387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9" name="Line 41"/>
            <p:cNvSpPr>
              <a:spLocks noChangeShapeType="1"/>
            </p:cNvSpPr>
            <p:nvPr/>
          </p:nvSpPr>
          <p:spPr bwMode="auto">
            <a:xfrm flipH="1" flipV="1">
              <a:off x="336" y="1488"/>
              <a:ext cx="1181" cy="249"/>
            </a:xfrm>
            <a:prstGeom prst="line">
              <a:avLst/>
            </a:prstGeom>
            <a:noFill/>
            <a:ln w="9525">
              <a:solidFill>
                <a:srgbClr val="00387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50" name="Line 42"/>
            <p:cNvSpPr>
              <a:spLocks noChangeShapeType="1"/>
            </p:cNvSpPr>
            <p:nvPr/>
          </p:nvSpPr>
          <p:spPr bwMode="auto">
            <a:xfrm flipV="1">
              <a:off x="1853" y="1545"/>
              <a:ext cx="48" cy="192"/>
            </a:xfrm>
            <a:prstGeom prst="line">
              <a:avLst/>
            </a:prstGeom>
            <a:noFill/>
            <a:ln w="9525">
              <a:solidFill>
                <a:srgbClr val="00387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51" name="Line 43"/>
            <p:cNvSpPr>
              <a:spLocks noChangeShapeType="1"/>
            </p:cNvSpPr>
            <p:nvPr/>
          </p:nvSpPr>
          <p:spPr bwMode="auto">
            <a:xfrm flipV="1">
              <a:off x="2093" y="1488"/>
              <a:ext cx="1219" cy="249"/>
            </a:xfrm>
            <a:prstGeom prst="line">
              <a:avLst/>
            </a:prstGeom>
            <a:noFill/>
            <a:ln w="9525">
              <a:solidFill>
                <a:srgbClr val="00387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0252" name="Group 44"/>
            <p:cNvGrpSpPr>
              <a:grpSpLocks/>
            </p:cNvGrpSpPr>
            <p:nvPr/>
          </p:nvGrpSpPr>
          <p:grpSpPr bwMode="auto">
            <a:xfrm>
              <a:off x="5100" y="1737"/>
              <a:ext cx="324" cy="192"/>
              <a:chOff x="1288" y="1200"/>
              <a:chExt cx="324" cy="192"/>
            </a:xfrm>
          </p:grpSpPr>
          <p:sp>
            <p:nvSpPr>
              <p:cNvPr id="350253" name="Rectangle 45"/>
              <p:cNvSpPr>
                <a:spLocks noChangeArrowheads="1"/>
              </p:cNvSpPr>
              <p:nvPr/>
            </p:nvSpPr>
            <p:spPr bwMode="auto">
              <a:xfrm>
                <a:off x="1315" y="1200"/>
                <a:ext cx="288" cy="19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rgbClr val="00387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54" name="Text Box 46"/>
              <p:cNvSpPr txBox="1">
                <a:spLocks noChangeArrowheads="1"/>
              </p:cNvSpPr>
              <p:nvPr/>
            </p:nvSpPr>
            <p:spPr bwMode="auto">
              <a:xfrm>
                <a:off x="1288" y="1200"/>
                <a:ext cx="3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1D6D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/>
                  <a:t>Fchk</a:t>
                </a:r>
              </a:p>
            </p:txBody>
          </p:sp>
        </p:grpSp>
        <p:sp>
          <p:nvSpPr>
            <p:cNvPr id="350255" name="Line 47"/>
            <p:cNvSpPr>
              <a:spLocks noChangeShapeType="1"/>
            </p:cNvSpPr>
            <p:nvPr/>
          </p:nvSpPr>
          <p:spPr bwMode="auto">
            <a:xfrm>
              <a:off x="2160" y="1833"/>
              <a:ext cx="2947" cy="0"/>
            </a:xfrm>
            <a:prstGeom prst="line">
              <a:avLst/>
            </a:prstGeom>
            <a:noFill/>
            <a:ln w="57150">
              <a:solidFill>
                <a:srgbClr val="D1D6D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57" name="Text Box 49"/>
            <p:cNvSpPr txBox="1">
              <a:spLocks noChangeArrowheads="1"/>
            </p:cNvSpPr>
            <p:nvPr/>
          </p:nvSpPr>
          <p:spPr bwMode="auto">
            <a:xfrm>
              <a:off x="2352" y="1872"/>
              <a:ext cx="1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Network Header</a:t>
              </a:r>
            </a:p>
          </p:txBody>
        </p:sp>
        <p:sp>
          <p:nvSpPr>
            <p:cNvPr id="350258" name="Text Box 50"/>
            <p:cNvSpPr txBox="1">
              <a:spLocks noChangeArrowheads="1"/>
            </p:cNvSpPr>
            <p:nvPr/>
          </p:nvSpPr>
          <p:spPr bwMode="auto">
            <a:xfrm>
              <a:off x="3648" y="1872"/>
              <a:ext cx="1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Application Data</a:t>
              </a:r>
            </a:p>
          </p:txBody>
        </p:sp>
        <p:sp>
          <p:nvSpPr>
            <p:cNvPr id="350259" name="Line 51"/>
            <p:cNvSpPr>
              <a:spLocks noChangeShapeType="1"/>
            </p:cNvSpPr>
            <p:nvPr/>
          </p:nvSpPr>
          <p:spPr bwMode="auto">
            <a:xfrm flipV="1">
              <a:off x="3552" y="1737"/>
              <a:ext cx="0" cy="240"/>
            </a:xfrm>
            <a:prstGeom prst="line">
              <a:avLst/>
            </a:prstGeom>
            <a:noFill/>
            <a:ln w="9525">
              <a:solidFill>
                <a:srgbClr val="D1D6D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2" name="Line 94"/>
            <p:cNvSpPr>
              <a:spLocks noChangeShapeType="1"/>
            </p:cNvSpPr>
            <p:nvPr/>
          </p:nvSpPr>
          <p:spPr bwMode="auto">
            <a:xfrm flipH="1" flipV="1">
              <a:off x="606" y="1464"/>
              <a:ext cx="940" cy="263"/>
            </a:xfrm>
            <a:prstGeom prst="line">
              <a:avLst/>
            </a:prstGeom>
            <a:noFill/>
            <a:ln w="9525">
              <a:solidFill>
                <a:srgbClr val="00387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3" name="Line 95"/>
            <p:cNvSpPr>
              <a:spLocks noChangeShapeType="1"/>
            </p:cNvSpPr>
            <p:nvPr/>
          </p:nvSpPr>
          <p:spPr bwMode="auto">
            <a:xfrm flipV="1">
              <a:off x="1834" y="1504"/>
              <a:ext cx="341" cy="229"/>
            </a:xfrm>
            <a:prstGeom prst="line">
              <a:avLst/>
            </a:prstGeom>
            <a:noFill/>
            <a:ln w="9525">
              <a:solidFill>
                <a:srgbClr val="00387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4" name="Line 96"/>
            <p:cNvSpPr>
              <a:spLocks noChangeShapeType="1"/>
            </p:cNvSpPr>
            <p:nvPr/>
          </p:nvSpPr>
          <p:spPr bwMode="auto">
            <a:xfrm>
              <a:off x="1092" y="1668"/>
              <a:ext cx="4326" cy="0"/>
            </a:xfrm>
            <a:prstGeom prst="line">
              <a:avLst/>
            </a:prstGeom>
            <a:noFill/>
            <a:ln w="9525">
              <a:solidFill>
                <a:srgbClr val="00071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1" name="Text Box 93"/>
            <p:cNvSpPr txBox="1">
              <a:spLocks noChangeArrowheads="1"/>
            </p:cNvSpPr>
            <p:nvPr/>
          </p:nvSpPr>
          <p:spPr bwMode="auto">
            <a:xfrm>
              <a:off x="3192" y="1540"/>
              <a:ext cx="949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D1D6D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rgbClr val="000710"/>
                  </a:solidFill>
                </a:rPr>
                <a:t>Max 127 bytes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452320" y="5877272"/>
            <a:ext cx="1628775" cy="457200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Culler slide</a:t>
            </a:r>
          </a:p>
        </p:txBody>
      </p:sp>
    </p:spTree>
    <p:extLst>
      <p:ext uri="{BB962C8B-B14F-4D97-AF65-F5344CB8AC3E}">
        <p14:creationId xmlns:p14="http://schemas.microsoft.com/office/powerpoint/2010/main" val="41994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03648" y="6453336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of Things       </a:t>
            </a:r>
            <a:r>
              <a:rPr lang="en-US" dirty="0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32FAF-71E6-46AF-AFE4-9FC2FF477A2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Outline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35975" cy="48275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Introduction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Beacon-Enabled IEEE802.15.4 and </a:t>
            </a:r>
            <a:r>
              <a:rPr lang="en-US" sz="3600" dirty="0" err="1" smtClean="0"/>
              <a:t>Superframe</a:t>
            </a:r>
            <a:r>
              <a:rPr lang="en-US" sz="3600" dirty="0" smtClean="0"/>
              <a:t> Structure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Simulation Methodology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Analysis of Simulation Results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Conclusion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Critique</a:t>
            </a:r>
          </a:p>
          <a:p>
            <a:pPr>
              <a:lnSpc>
                <a:spcPct val="90000"/>
              </a:lnSpc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Beacon-Enabled IEEE802.15.4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beacon-enabled mode, communication behavior is constrained by </a:t>
            </a:r>
            <a:r>
              <a:rPr lang="en-US" dirty="0" err="1" smtClean="0">
                <a:solidFill>
                  <a:srgbClr val="990033"/>
                </a:solidFill>
              </a:rPr>
              <a:t>superframe</a:t>
            </a:r>
            <a:r>
              <a:rPr lang="en-US" dirty="0" smtClean="0">
                <a:solidFill>
                  <a:srgbClr val="990033"/>
                </a:solidFill>
              </a:rPr>
              <a:t> structure </a:t>
            </a:r>
            <a:r>
              <a:rPr lang="en-US" dirty="0" smtClean="0"/>
              <a:t>which is synchronized when </a:t>
            </a:r>
            <a:r>
              <a:rPr lang="en-US" dirty="0" smtClean="0">
                <a:solidFill>
                  <a:srgbClr val="0033CC"/>
                </a:solidFill>
              </a:rPr>
              <a:t>coordinator </a:t>
            </a:r>
            <a:r>
              <a:rPr lang="en-US" dirty="0" smtClean="0"/>
              <a:t>periodically sends </a:t>
            </a:r>
            <a:r>
              <a:rPr lang="en-US" dirty="0" smtClean="0">
                <a:solidFill>
                  <a:srgbClr val="008000"/>
                </a:solidFill>
              </a:rPr>
              <a:t>beacon frames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sensor node’s communication process happens in the allocated slot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6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4" y="116558"/>
            <a:ext cx="8964612" cy="792162"/>
          </a:xfrm>
        </p:spPr>
        <p:txBody>
          <a:bodyPr/>
          <a:lstStyle/>
          <a:p>
            <a:r>
              <a:rPr lang="en-US" dirty="0" smtClean="0"/>
              <a:t>Figure 1: 802.15.4 </a:t>
            </a:r>
            <a:r>
              <a:rPr lang="en-US" dirty="0" err="1" smtClean="0"/>
              <a:t>Superframe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1624"/>
            <a:ext cx="8694531" cy="40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Beacon Interval (BI) and</a:t>
            </a:r>
            <a:br>
              <a:rPr lang="en-US" sz="3200" dirty="0" smtClean="0"/>
            </a:br>
            <a:r>
              <a:rPr lang="en-US" sz="3200" dirty="0" err="1" smtClean="0"/>
              <a:t>Superframe</a:t>
            </a:r>
            <a:r>
              <a:rPr lang="en-US" sz="3200" dirty="0" smtClean="0"/>
              <a:t> Duration (SD)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39416"/>
            <a:ext cx="8229600" cy="1917576"/>
          </a:xfrm>
        </p:spPr>
        <p:txBody>
          <a:bodyPr/>
          <a:lstStyle/>
          <a:p>
            <a:r>
              <a:rPr lang="en-US" dirty="0" smtClean="0"/>
              <a:t>BI is defined by BO (Beacon Order).</a:t>
            </a:r>
          </a:p>
          <a:p>
            <a:r>
              <a:rPr lang="en-US" dirty="0" smtClean="0"/>
              <a:t>SD is defined by SO (</a:t>
            </a:r>
            <a:r>
              <a:rPr lang="en-US" dirty="0" err="1" smtClean="0"/>
              <a:t>Superframe</a:t>
            </a:r>
            <a:r>
              <a:rPr lang="en-US" dirty="0" smtClean="0"/>
              <a:t> Order).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62410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Cycle (DC)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97896"/>
          </a:xfrm>
        </p:spPr>
        <p:txBody>
          <a:bodyPr/>
          <a:lstStyle/>
          <a:p>
            <a:r>
              <a:rPr lang="en-US" dirty="0" smtClean="0"/>
              <a:t>Duty cycle of beacon-enabled 802.15.4 is defined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Example:  BO-SO = 2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   DC =  2</a:t>
            </a:r>
            <a:r>
              <a:rPr lang="en-US" baseline="30000" dirty="0" smtClean="0">
                <a:solidFill>
                  <a:srgbClr val="008000"/>
                </a:solidFill>
              </a:rPr>
              <a:t>-2</a:t>
            </a:r>
            <a:r>
              <a:rPr lang="en-US" dirty="0" smtClean="0">
                <a:solidFill>
                  <a:srgbClr val="008000"/>
                </a:solidFill>
              </a:rPr>
              <a:t> = ¼ = 25%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7499"/>
            <a:ext cx="7139479" cy="199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Time (ST)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</a:t>
            </a:r>
            <a:r>
              <a:rPr lang="en-US" smtClean="0">
                <a:solidFill>
                  <a:srgbClr val="990033"/>
                </a:solidFill>
              </a:rPr>
              <a:t>Slotted CSMA/CA in IEEE802.15.4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328592"/>
          </a:xfrm>
        </p:spPr>
        <p:txBody>
          <a:bodyPr/>
          <a:lstStyle/>
          <a:p>
            <a:r>
              <a:rPr lang="en-US" dirty="0" smtClean="0"/>
              <a:t>For each BI, the inactive period is the node sleeping time (ST) which can be calculated as: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Hence ST is affected by the value of BO and duty cycle (i.e., BO-SO)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976664" cy="202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2981</TotalTime>
  <Words>682</Words>
  <Application>Microsoft Office PowerPoint</Application>
  <PresentationFormat>On-screen Show (4:3)</PresentationFormat>
  <Paragraphs>151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Revised_Master</vt:lpstr>
      <vt:lpstr>QoS Performance Analysis for CSMA/CA in IEEE802.15.5  Yon Lan, Bo Zhang and Zhicheng Chen Journal of Networks July 2014</vt:lpstr>
      <vt:lpstr>Introduction</vt:lpstr>
      <vt:lpstr>IEEE 802.15.4 Frame Format</vt:lpstr>
      <vt:lpstr>Outline</vt:lpstr>
      <vt:lpstr>Beacon-Enabled IEEE802.15.4</vt:lpstr>
      <vt:lpstr>Figure 1: 802.15.4 Superframe</vt:lpstr>
      <vt:lpstr>Beacon Interval (BI) and Superframe Duration (SD)</vt:lpstr>
      <vt:lpstr>Duty Cycle (DC)</vt:lpstr>
      <vt:lpstr>Sleep Time (ST)</vt:lpstr>
      <vt:lpstr>Three “What if” observations</vt:lpstr>
      <vt:lpstr>Simulation Settings</vt:lpstr>
      <vt:lpstr>Figure 2: OPNET Simulation</vt:lpstr>
      <vt:lpstr>Figure 3: 10 Node Simulation</vt:lpstr>
      <vt:lpstr>Figure 4: 30 Node Simulation</vt:lpstr>
      <vt:lpstr>Figure 5: 50 Node Simulation</vt:lpstr>
      <vt:lpstr>Simulations Varying BO</vt:lpstr>
      <vt:lpstr>Table II</vt:lpstr>
      <vt:lpstr>Figure 6: Energy vs BO</vt:lpstr>
      <vt:lpstr>Figure 7: Output Load vs BO</vt:lpstr>
      <vt:lpstr>Figure 8: Delay vs BO</vt:lpstr>
      <vt:lpstr>Conclusions</vt:lpstr>
      <vt:lpstr>Critique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141</cp:revision>
  <dcterms:created xsi:type="dcterms:W3CDTF">2004-01-21T20:05:10Z</dcterms:created>
  <dcterms:modified xsi:type="dcterms:W3CDTF">2015-10-27T21:42:32Z</dcterms:modified>
</cp:coreProperties>
</file>