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62"/>
  </p:notesMasterIdLst>
  <p:handoutMasterIdLst>
    <p:handoutMasterId r:id="rId63"/>
  </p:handoutMasterIdLst>
  <p:sldIdLst>
    <p:sldId id="256" r:id="rId2"/>
    <p:sldId id="368" r:id="rId3"/>
    <p:sldId id="371" r:id="rId4"/>
    <p:sldId id="372" r:id="rId5"/>
    <p:sldId id="373" r:id="rId6"/>
    <p:sldId id="374" r:id="rId7"/>
    <p:sldId id="375" r:id="rId8"/>
    <p:sldId id="420" r:id="rId9"/>
    <p:sldId id="421" r:id="rId10"/>
    <p:sldId id="377" r:id="rId11"/>
    <p:sldId id="422" r:id="rId12"/>
    <p:sldId id="378" r:id="rId13"/>
    <p:sldId id="423" r:id="rId14"/>
    <p:sldId id="379" r:id="rId15"/>
    <p:sldId id="424" r:id="rId16"/>
    <p:sldId id="425" r:id="rId17"/>
    <p:sldId id="380" r:id="rId18"/>
    <p:sldId id="426" r:id="rId19"/>
    <p:sldId id="427" r:id="rId20"/>
    <p:sldId id="428" r:id="rId21"/>
    <p:sldId id="382" r:id="rId22"/>
    <p:sldId id="383" r:id="rId23"/>
    <p:sldId id="384" r:id="rId24"/>
    <p:sldId id="385" r:id="rId25"/>
    <p:sldId id="386" r:id="rId26"/>
    <p:sldId id="387" r:id="rId27"/>
    <p:sldId id="388" r:id="rId28"/>
    <p:sldId id="389" r:id="rId29"/>
    <p:sldId id="390" r:id="rId30"/>
    <p:sldId id="391" r:id="rId31"/>
    <p:sldId id="392" r:id="rId32"/>
    <p:sldId id="393" r:id="rId33"/>
    <p:sldId id="394" r:id="rId34"/>
    <p:sldId id="395" r:id="rId35"/>
    <p:sldId id="429" r:id="rId36"/>
    <p:sldId id="397" r:id="rId37"/>
    <p:sldId id="398" r:id="rId38"/>
    <p:sldId id="399" r:id="rId39"/>
    <p:sldId id="400" r:id="rId40"/>
    <p:sldId id="401" r:id="rId41"/>
    <p:sldId id="402" r:id="rId42"/>
    <p:sldId id="404" r:id="rId43"/>
    <p:sldId id="405" r:id="rId44"/>
    <p:sldId id="406" r:id="rId45"/>
    <p:sldId id="407" r:id="rId46"/>
    <p:sldId id="408" r:id="rId47"/>
    <p:sldId id="409" r:id="rId48"/>
    <p:sldId id="410" r:id="rId49"/>
    <p:sldId id="430" r:id="rId50"/>
    <p:sldId id="431" r:id="rId51"/>
    <p:sldId id="432" r:id="rId52"/>
    <p:sldId id="412" r:id="rId53"/>
    <p:sldId id="433" r:id="rId54"/>
    <p:sldId id="413" r:id="rId55"/>
    <p:sldId id="414" r:id="rId56"/>
    <p:sldId id="415" r:id="rId57"/>
    <p:sldId id="434" r:id="rId58"/>
    <p:sldId id="416" r:id="rId59"/>
    <p:sldId id="417" r:id="rId60"/>
    <p:sldId id="418" r:id="rId61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CC"/>
    <a:srgbClr val="990033"/>
    <a:srgbClr val="003366"/>
    <a:srgbClr val="CC0000"/>
    <a:srgbClr val="008000"/>
    <a:srgbClr val="FF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36" autoAdjust="0"/>
  </p:normalViewPr>
  <p:slideViewPr>
    <p:cSldViewPr>
      <p:cViewPr varScale="1">
        <p:scale>
          <a:sx n="65" d="100"/>
          <a:sy n="65" d="100"/>
        </p:scale>
        <p:origin x="-1430" y="-82"/>
      </p:cViewPr>
      <p:guideLst>
        <p:guide orient="horz" pos="2115"/>
        <p:guide pos="278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9.xml"/><Relationship Id="rId2" Type="http://schemas.openxmlformats.org/officeDocument/2006/relationships/slide" Target="slides/slide38.xml"/><Relationship Id="rId1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78184707-DFE1-4DD8-8F99-52FCEE9F1F0E}" type="datetime1">
              <a:rPr lang="en-US"/>
              <a:pPr>
                <a:defRPr/>
              </a:pPr>
              <a:t>9/17/2015</a:t>
            </a:fld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0A546B3-49C3-4647-91D4-3F19A7F0B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0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E418ADD0-8BA1-473E-9521-434FDB68C2DA}" type="datetime1">
              <a:rPr lang="en-US"/>
              <a:pPr>
                <a:defRPr/>
              </a:pPr>
              <a:t>9/17/2015</a:t>
            </a:fld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02512EE1-038B-4E6C-84BE-B006BCEA2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570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4770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>
              <a:latin typeface="Trebuchet MS" pitchFamily="34" charset="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1265238"/>
            <a:ext cx="8001000" cy="866775"/>
          </a:xfrm>
          <a:effectLst/>
        </p:spPr>
        <p:txBody>
          <a:bodyPr/>
          <a:lstStyle>
            <a:lvl1pPr>
              <a:defRPr sz="4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0650" y="6092825"/>
            <a:ext cx="1150938" cy="574675"/>
          </a:xfrm>
        </p:spPr>
        <p:txBody>
          <a:bodyPr/>
          <a:lstStyle>
            <a:lvl1pPr>
              <a:defRPr>
                <a:effectLst/>
                <a:latin typeface="+mn-lt"/>
              </a:defRPr>
            </a:lvl1pPr>
          </a:lstStyle>
          <a:p>
            <a:pPr>
              <a:defRPr/>
            </a:pPr>
            <a:fld id="{7C62D9A0-A45C-4035-A425-29B9D6034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Routing Primer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61E46-A829-46C8-B284-64F880F90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Routing Primer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0AC50-AF34-4E0A-AC36-40E580A35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Internet of Things     </a:t>
            </a:r>
            <a:r>
              <a:rPr lang="en-US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Routing Primer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E2A9A-00E3-4430-906E-995E82810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8865F-D8BA-461E-B4C5-2BCB82877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 txBox="1">
            <a:spLocks noChangeArrowheads="1"/>
          </p:cNvSpPr>
          <p:nvPr userDrawn="1"/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Internet of Things     </a:t>
            </a:r>
            <a:r>
              <a:rPr lang="en-US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A483E-2C16-4A7C-A450-A95C47757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4"/>
          <p:cNvSpPr txBox="1">
            <a:spLocks noChangeArrowheads="1"/>
          </p:cNvSpPr>
          <p:nvPr userDrawn="1"/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Internet of Things     </a:t>
            </a:r>
            <a:r>
              <a:rPr lang="en-US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E651F-B56D-48D2-A702-1FFE07FC7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Internet of Things     </a:t>
            </a:r>
            <a:r>
              <a:rPr lang="en-US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4BAB6-FEBD-4F64-A6D7-C50E0F3E2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 txBox="1">
            <a:spLocks noChangeArrowheads="1"/>
          </p:cNvSpPr>
          <p:nvPr userDrawn="1"/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Internet of Things     </a:t>
            </a:r>
            <a:r>
              <a:rPr lang="en-US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Routing Primer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5B29D-399E-4EBE-B92E-E324310C2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Routing Primer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8D4C7-A5ED-4B23-8CDE-2E50A8B2D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" descr="Picture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effectLst>
                  <a:outerShdw blurRad="38100" dist="38100" dir="2700000" algn="tl">
                    <a:srgbClr val="FFFFFF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dirty="0" smtClean="0"/>
              <a:t>Internet of Things     </a:t>
            </a:r>
            <a:r>
              <a:rPr lang="en-US" dirty="0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 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Courier New" pitchFamily="49" charset="0"/>
              </a:defRPr>
            </a:lvl1pPr>
          </a:lstStyle>
          <a:p>
            <a:pPr>
              <a:defRPr/>
            </a:pPr>
            <a:fld id="{7B009C64-9295-44C1-B10D-4427A8C1236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11.bin"/><Relationship Id="rId3" Type="http://schemas.openxmlformats.org/officeDocument/2006/relationships/image" Target="../media/image9.wmf"/><Relationship Id="rId21" Type="http://schemas.openxmlformats.org/officeDocument/2006/relationships/image" Target="../media/image11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3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10.png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7.bin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1412776"/>
            <a:ext cx="8462993" cy="3643338"/>
          </a:xfrm>
        </p:spPr>
        <p:txBody>
          <a:bodyPr/>
          <a:lstStyle/>
          <a:p>
            <a:pPr>
              <a:defRPr/>
            </a:pP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Routing Primer</a:t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87824" y="5746303"/>
            <a:ext cx="6005513" cy="995065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Internet of Things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Fall 2015</a:t>
            </a:r>
            <a:endParaRPr lang="en-US" sz="2800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704975" y="1781175"/>
            <a:ext cx="6534150" cy="4076700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38300" y="1847850"/>
            <a:ext cx="6534150" cy="40767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" name="Rectangle 5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Clip" r:id="rId3" imgW="0" imgH="0" progId="">
                  <p:embed/>
                </p:oleObj>
              </mc:Choice>
              <mc:Fallback>
                <p:oleObj name="Clip" r:id="rId3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3713166" y="3479800"/>
            <a:ext cx="1364396" cy="1214438"/>
            <a:chOff x="3967" y="2883"/>
            <a:chExt cx="665" cy="765"/>
          </a:xfrm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4023" y="2883"/>
              <a:ext cx="582" cy="738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3996" y="2910"/>
              <a:ext cx="582" cy="7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3967" y="3074"/>
              <a:ext cx="66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/>
                <a:t>forwarding</a:t>
              </a:r>
            </a:p>
            <a:p>
              <a:pPr algn="ctr"/>
              <a:r>
                <a:rPr lang="en-US" sz="1800" dirty="0"/>
                <a:t>table</a:t>
              </a: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4065" y="2994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4071" y="304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4074" y="3102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4065" y="3477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068" y="352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4071" y="3579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Rectangle 16"/>
          <p:cNvSpPr txBox="1">
            <a:spLocks noChangeArrowheads="1"/>
          </p:cNvSpPr>
          <p:nvPr/>
        </p:nvSpPr>
        <p:spPr bwMode="auto">
          <a:xfrm>
            <a:off x="581025" y="1133475"/>
            <a:ext cx="75342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ZapfDingbats" pitchFamily="8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Host, router network layer functions: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V="1">
            <a:off x="1628775" y="5410200"/>
            <a:ext cx="6505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V="1">
            <a:off x="1657350" y="488632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19"/>
          <p:cNvGrpSpPr>
            <a:grpSpLocks/>
          </p:cNvGrpSpPr>
          <p:nvPr/>
        </p:nvGrpSpPr>
        <p:grpSpPr bwMode="auto">
          <a:xfrm>
            <a:off x="1836738" y="2667000"/>
            <a:ext cx="1887537" cy="900113"/>
            <a:chOff x="1175" y="1848"/>
            <a:chExt cx="1189" cy="567"/>
          </a:xfrm>
        </p:grpSpPr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1224" y="1848"/>
              <a:ext cx="1140" cy="516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1182" y="1890"/>
              <a:ext cx="1140" cy="5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1175" y="1895"/>
              <a:ext cx="1153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/>
                  </a:solidFill>
                </a:rPr>
                <a:t>Routing protocols</a:t>
              </a:r>
            </a:p>
            <a:p>
              <a:pPr>
                <a:buFontTx/>
                <a:buChar char="•"/>
              </a:pPr>
              <a:r>
                <a:rPr lang="en-US" sz="1600" dirty="0"/>
                <a:t>path selection</a:t>
              </a:r>
            </a:p>
            <a:p>
              <a:pPr>
                <a:buFontTx/>
                <a:buChar char="•"/>
              </a:pPr>
              <a:r>
                <a:rPr lang="en-US" sz="1600" dirty="0"/>
                <a:t>RIP, OSPF, BGP</a:t>
              </a:r>
              <a:endParaRPr lang="en-US" dirty="0"/>
            </a:p>
          </p:txBody>
        </p:sp>
      </p:grpSp>
      <p:sp>
        <p:nvSpPr>
          <p:cNvPr id="26" name="Freeform 23"/>
          <p:cNvSpPr>
            <a:spLocks/>
          </p:cNvSpPr>
          <p:nvPr/>
        </p:nvSpPr>
        <p:spPr bwMode="auto">
          <a:xfrm>
            <a:off x="3143250" y="3657600"/>
            <a:ext cx="628650" cy="390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0" y="186"/>
              </a:cxn>
              <a:cxn ang="0">
                <a:pos x="396" y="210"/>
              </a:cxn>
            </a:cxnLst>
            <a:rect l="0" t="0" r="r" b="b"/>
            <a:pathLst>
              <a:path w="396" h="246">
                <a:moveTo>
                  <a:pt x="0" y="0"/>
                </a:moveTo>
                <a:cubicBezTo>
                  <a:pt x="30" y="16"/>
                  <a:pt x="42" y="126"/>
                  <a:pt x="150" y="186"/>
                </a:cubicBezTo>
                <a:cubicBezTo>
                  <a:pt x="258" y="246"/>
                  <a:pt x="345" y="205"/>
                  <a:pt x="396" y="21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" name="Group 24"/>
          <p:cNvGrpSpPr>
            <a:grpSpLocks/>
          </p:cNvGrpSpPr>
          <p:nvPr/>
        </p:nvGrpSpPr>
        <p:grpSpPr bwMode="auto">
          <a:xfrm>
            <a:off x="5092700" y="2576513"/>
            <a:ext cx="3000375" cy="1181100"/>
            <a:chOff x="102" y="1272"/>
            <a:chExt cx="1890" cy="744"/>
          </a:xfrm>
        </p:grpSpPr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144" y="1272"/>
              <a:ext cx="1848" cy="690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102" y="1314"/>
              <a:ext cx="1848" cy="7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116" y="1319"/>
              <a:ext cx="1820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/>
                  </a:solidFill>
                </a:rPr>
                <a:t>IP protocol</a:t>
              </a:r>
            </a:p>
            <a:p>
              <a:pPr>
                <a:buFontTx/>
                <a:buChar char="•"/>
              </a:pPr>
              <a:r>
                <a:rPr lang="en-US" sz="1600" dirty="0"/>
                <a:t>addressing conventions</a:t>
              </a:r>
            </a:p>
            <a:p>
              <a:pPr>
                <a:buFontTx/>
                <a:buChar char="•"/>
              </a:pPr>
              <a:r>
                <a:rPr lang="en-US" sz="1600" dirty="0"/>
                <a:t>datagram format</a:t>
              </a:r>
            </a:p>
            <a:p>
              <a:pPr>
                <a:buFontTx/>
                <a:buChar char="•"/>
              </a:pPr>
              <a:r>
                <a:rPr lang="en-US" sz="1600" dirty="0"/>
                <a:t>packet handling conventions</a:t>
              </a:r>
              <a:endParaRPr lang="en-US" dirty="0"/>
            </a:p>
          </p:txBody>
        </p:sp>
      </p:grpSp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5149850" y="3889375"/>
            <a:ext cx="2000250" cy="890588"/>
            <a:chOff x="72" y="1146"/>
            <a:chExt cx="1260" cy="561"/>
          </a:xfrm>
        </p:grpSpPr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114" y="1146"/>
              <a:ext cx="1218" cy="516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72" y="1188"/>
              <a:ext cx="1218" cy="5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80" y="1187"/>
              <a:ext cx="1197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 dirty="0">
                  <a:solidFill>
                    <a:schemeClr val="accent2"/>
                  </a:solidFill>
                </a:rPr>
                <a:t>ICMP protocol</a:t>
              </a:r>
            </a:p>
            <a:p>
              <a:pPr>
                <a:buFontTx/>
                <a:buChar char="•"/>
              </a:pPr>
              <a:r>
                <a:rPr lang="en-US" sz="1600" dirty="0"/>
                <a:t>error reporting</a:t>
              </a:r>
            </a:p>
            <a:p>
              <a:pPr>
                <a:buFontTx/>
                <a:buChar char="•"/>
              </a:pPr>
              <a:r>
                <a:rPr lang="en-US" sz="1600" dirty="0"/>
                <a:t>router “signaling”</a:t>
              </a:r>
              <a:endParaRPr lang="en-US" dirty="0"/>
            </a:p>
          </p:txBody>
        </p:sp>
      </p:grpSp>
      <p:sp>
        <p:nvSpPr>
          <p:cNvPr id="35" name="Line 32"/>
          <p:cNvSpPr>
            <a:spLocks noChangeShapeType="1"/>
          </p:cNvSpPr>
          <p:nvPr/>
        </p:nvSpPr>
        <p:spPr bwMode="auto">
          <a:xfrm flipV="1">
            <a:off x="1657350" y="246697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33"/>
          <p:cNvSpPr txBox="1">
            <a:spLocks noChangeArrowheads="1"/>
          </p:cNvSpPr>
          <p:nvPr/>
        </p:nvSpPr>
        <p:spPr bwMode="auto">
          <a:xfrm>
            <a:off x="2643174" y="1928802"/>
            <a:ext cx="4047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Transport </a:t>
            </a:r>
            <a:r>
              <a:rPr lang="en-US" dirty="0" smtClean="0">
                <a:solidFill>
                  <a:schemeClr val="bg2"/>
                </a:solidFill>
              </a:rPr>
              <a:t>Layer</a:t>
            </a:r>
            <a:r>
              <a:rPr lang="en-US" dirty="0">
                <a:solidFill>
                  <a:schemeClr val="bg2"/>
                </a:solidFill>
              </a:rPr>
              <a:t>: TCP, UDP</a:t>
            </a:r>
            <a:endParaRPr lang="en-US" dirty="0"/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3643306" y="4965700"/>
            <a:ext cx="24368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Data Link Layer</a:t>
            </a:r>
            <a:endParaRPr lang="en-US" dirty="0"/>
          </a:p>
        </p:txBody>
      </p: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3786182" y="5489575"/>
            <a:ext cx="22140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Physical Layer</a:t>
            </a:r>
            <a:endParaRPr lang="en-US" dirty="0"/>
          </a:p>
        </p:txBody>
      </p:sp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285884" y="3265488"/>
            <a:ext cx="14285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b="1" dirty="0">
                <a:solidFill>
                  <a:srgbClr val="800000"/>
                </a:solidFill>
              </a:rPr>
              <a:t>Network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L</a:t>
            </a:r>
            <a:r>
              <a:rPr lang="en-US" sz="2400" b="1" dirty="0" smtClean="0">
                <a:solidFill>
                  <a:srgbClr val="800000"/>
                </a:solidFill>
              </a:rPr>
              <a:t>ayer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40" name="Line 37"/>
          <p:cNvSpPr>
            <a:spLocks noChangeShapeType="1"/>
          </p:cNvSpPr>
          <p:nvPr/>
        </p:nvSpPr>
        <p:spPr bwMode="auto">
          <a:xfrm flipV="1">
            <a:off x="1071538" y="2486025"/>
            <a:ext cx="0" cy="74295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/>
          <p:cNvSpPr>
            <a:spLocks noChangeShapeType="1"/>
          </p:cNvSpPr>
          <p:nvPr/>
        </p:nvSpPr>
        <p:spPr bwMode="auto">
          <a:xfrm>
            <a:off x="1071538" y="4152900"/>
            <a:ext cx="0" cy="74295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 Internet Network </a:t>
            </a:r>
            <a:r>
              <a:rPr lang="en-US" sz="4000" dirty="0" smtClean="0"/>
              <a:t>Layer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6644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49" y="1643050"/>
            <a:ext cx="8462993" cy="3643338"/>
          </a:xfrm>
        </p:spPr>
        <p:txBody>
          <a:bodyPr/>
          <a:lstStyle/>
          <a:p>
            <a:pPr>
              <a:defRPr/>
            </a:pP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Routing</a:t>
            </a:r>
            <a:b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Algorithm</a:t>
            </a:r>
            <a:b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Classification</a:t>
            </a:r>
            <a:b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87824" y="5949280"/>
            <a:ext cx="6005513" cy="72008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Internet of Things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481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071546"/>
            <a:ext cx="8229600" cy="521497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990033"/>
                </a:solidFill>
                <a:latin typeface="Comic Sans MS" pitchFamily="66" charset="0"/>
              </a:rPr>
              <a:t>Routing algorithm</a:t>
            </a:r>
            <a:r>
              <a:rPr lang="en-US" dirty="0" smtClean="0">
                <a:solidFill>
                  <a:srgbClr val="990033"/>
                </a:solidFill>
                <a:latin typeface="Comic Sans MS" pitchFamily="66" charset="0"/>
              </a:rPr>
              <a:t>::</a:t>
            </a:r>
            <a:r>
              <a:rPr lang="en-US" dirty="0" smtClean="0">
                <a:solidFill>
                  <a:srgbClr val="990033"/>
                </a:solidFill>
              </a:rPr>
              <a:t> </a:t>
            </a:r>
            <a:r>
              <a:rPr lang="en-US" dirty="0" smtClean="0"/>
              <a:t>that part of the Network Layer responsible for </a:t>
            </a:r>
            <a:r>
              <a:rPr lang="en-US" dirty="0" smtClean="0">
                <a:solidFill>
                  <a:srgbClr val="0000CC"/>
                </a:solidFill>
                <a:latin typeface="Comic Sans MS" pitchFamily="66" charset="0"/>
              </a:rPr>
              <a:t>deciding  on which output line to transmit an incoming packet.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dirty="0" smtClean="0"/>
              <a:t> Remember: For virtual circuit subnets the routing decision is made ONLY at set up.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008000"/>
                </a:solidFill>
              </a:rPr>
              <a:t>Algorithm  properties</a:t>
            </a:r>
            <a:r>
              <a:rPr lang="en-US" dirty="0" smtClean="0">
                <a:solidFill>
                  <a:srgbClr val="008000"/>
                </a:solidFill>
              </a:rPr>
              <a:t>:: </a:t>
            </a:r>
            <a:r>
              <a:rPr lang="en-US" dirty="0" smtClean="0"/>
              <a:t>correctness, simplicity, robustness, stability, fairness, optimality, and scalability.</a:t>
            </a:r>
            <a:endParaRPr lang="en-US" dirty="0" smtClean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8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6" name="Text Box 8"/>
          <p:cNvSpPr txBox="1">
            <a:spLocks noChangeArrowheads="1"/>
          </p:cNvSpPr>
          <p:nvPr/>
        </p:nvSpPr>
        <p:spPr bwMode="auto">
          <a:xfrm>
            <a:off x="683716" y="5559623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+mn-lt"/>
              </a:rPr>
              <a:t>Figure </a:t>
            </a:r>
            <a:r>
              <a:rPr lang="en-US" sz="2400" b="1" dirty="0">
                <a:latin typeface="+mn-lt"/>
              </a:rPr>
              <a:t>3.28 Network represented as a graph</a:t>
            </a:r>
            <a:r>
              <a:rPr lang="en-US" sz="1800" b="1" dirty="0">
                <a:latin typeface="Arial" charset="0"/>
              </a:rPr>
              <a:t>.</a:t>
            </a:r>
            <a:r>
              <a:rPr lang="en-GB" sz="1800" dirty="0">
                <a:latin typeface="Arial" charset="0"/>
              </a:rPr>
              <a:t> </a:t>
            </a:r>
          </a:p>
        </p:txBody>
      </p:sp>
      <p:pic>
        <p:nvPicPr>
          <p:cNvPr id="269317" name="Picture 5" descr="f03-28-978012385059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403475"/>
            <a:ext cx="4464050" cy="205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44625"/>
            <a:ext cx="9144000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dirty="0" smtClean="0"/>
              <a:t>Routing is Graph Theory Problem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6105872" y="1412776"/>
            <a:ext cx="2570584" cy="57606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rgbClr val="800000"/>
                </a:solidFill>
              </a:rPr>
              <a:t>e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</a:rPr>
              <a:t>dges hav</a:t>
            </a:r>
            <a:r>
              <a:rPr lang="en-US" sz="1800" dirty="0" smtClean="0">
                <a:solidFill>
                  <a:srgbClr val="800000"/>
                </a:solidFill>
              </a:rPr>
              <a:t>e costs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</a:rPr>
              <a:t> 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5436096" y="1787415"/>
            <a:ext cx="864096" cy="777489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Classification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Rectangle 2051"/>
          <p:cNvSpPr txBox="1">
            <a:spLocks noChangeArrowheads="1"/>
          </p:cNvSpPr>
          <p:nvPr/>
        </p:nvSpPr>
        <p:spPr bwMode="auto">
          <a:xfrm>
            <a:off x="381000" y="1500174"/>
            <a:ext cx="4114800" cy="4170362"/>
          </a:xfrm>
          <a:prstGeom prst="rect">
            <a:avLst/>
          </a:prstGeom>
          <a:noFill/>
          <a:ln w="25400">
            <a:solidFill>
              <a:srgbClr val="990033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Adaptive Routing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based on current measurements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of traffic and/or topology.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1.  centralized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2.  isolated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3.  distributed</a:t>
            </a:r>
          </a:p>
          <a:p>
            <a:pPr marL="533400" marR="0" lvl="0" indent="-5334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2052"/>
          <p:cNvSpPr txBox="1">
            <a:spLocks noChangeArrowheads="1"/>
          </p:cNvSpPr>
          <p:nvPr/>
        </p:nvSpPr>
        <p:spPr>
          <a:xfrm>
            <a:off x="4648200" y="1500174"/>
            <a:ext cx="3810000" cy="4176712"/>
          </a:xfrm>
          <a:prstGeom prst="rect">
            <a:avLst/>
          </a:prstGeom>
          <a:noFill/>
          <a:ln w="25400">
            <a:solidFill>
              <a:srgbClr val="0000CC"/>
            </a:solidFill>
          </a:ln>
        </p:spPr>
        <p:txBody>
          <a:bodyPr/>
          <a:lstStyle/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Non-Adaptive Routing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routing computed in advance and off-line</a:t>
            </a: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50000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1. flooding</a:t>
            </a: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50000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2. static routing using shortest path algorithms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29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125314"/>
            <a:ext cx="8062664" cy="5184006"/>
          </a:xfrm>
        </p:spPr>
        <p:txBody>
          <a:bodyPr/>
          <a:lstStyle/>
          <a:p>
            <a:r>
              <a:rPr lang="en-US" dirty="0">
                <a:solidFill>
                  <a:srgbClr val="800000"/>
                </a:solidFill>
              </a:rPr>
              <a:t>Pure flooding :: </a:t>
            </a:r>
            <a:r>
              <a:rPr lang="en-US" dirty="0"/>
              <a:t>every incoming packet to a node is sent out on </a:t>
            </a:r>
            <a:r>
              <a:rPr lang="en-US" dirty="0">
                <a:solidFill>
                  <a:srgbClr val="0033CC"/>
                </a:solidFill>
                <a:latin typeface="Comic Sans MS" pitchFamily="66" charset="0"/>
              </a:rPr>
              <a:t>every</a:t>
            </a: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outgoing line.</a:t>
            </a:r>
          </a:p>
          <a:p>
            <a:pPr lvl="1"/>
            <a:r>
              <a:rPr lang="en-US" dirty="0">
                <a:cs typeface="Times New Roman" pitchFamily="18" charset="0"/>
              </a:rPr>
              <a:t>Obvious adjustment – do not send out on arriving link (assuming full-duplex links).</a:t>
            </a:r>
          </a:p>
          <a:p>
            <a:pPr lvl="1"/>
            <a:r>
              <a:rPr lang="en-US" dirty="0">
                <a:cs typeface="Times New Roman" pitchFamily="18" charset="0"/>
              </a:rPr>
              <a:t>The routing algorithm can use a hop counter (e.g., TTL) to </a:t>
            </a:r>
            <a:r>
              <a:rPr lang="en-US" dirty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</a:rPr>
              <a:t>dampen the flooding.</a:t>
            </a:r>
          </a:p>
          <a:p>
            <a:pPr lvl="1"/>
            <a:r>
              <a:rPr lang="en-US" dirty="0">
                <a:solidFill>
                  <a:srgbClr val="800000"/>
                </a:solidFill>
                <a:latin typeface="Comic Sans MS" pitchFamily="66" charset="0"/>
                <a:cs typeface="Times New Roman" pitchFamily="18" charset="0"/>
              </a:rPr>
              <a:t>Selective </a:t>
            </a:r>
            <a:r>
              <a:rPr lang="en-US" dirty="0" smtClean="0">
                <a:solidFill>
                  <a:srgbClr val="800000"/>
                </a:solidFill>
                <a:latin typeface="Comic Sans MS" pitchFamily="66" charset="0"/>
                <a:cs typeface="Times New Roman" pitchFamily="18" charset="0"/>
              </a:rPr>
              <a:t>flooding :: </a:t>
            </a:r>
            <a:r>
              <a:rPr lang="en-US" dirty="0">
                <a:cs typeface="Times New Roman" pitchFamily="18" charset="0"/>
              </a:rPr>
              <a:t>only send on those lines going “approximately” in the right direction.</a:t>
            </a:r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8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Centralized Routing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555875" y="2636838"/>
            <a:ext cx="1563688" cy="11303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omic Sans MS" pitchFamily="66" charset="0"/>
              </a:rPr>
              <a:t>RCC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684213" y="1412875"/>
            <a:ext cx="792162" cy="7699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7380288" y="5373688"/>
            <a:ext cx="792162" cy="76993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 dirty="0" smtClean="0"/>
              <a:t>Z</a:t>
            </a:r>
            <a:endParaRPr lang="en-US" b="1" dirty="0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7380288" y="1557338"/>
            <a:ext cx="792162" cy="76993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 dirty="0" smtClean="0"/>
              <a:t>W</a:t>
            </a:r>
            <a:endParaRPr lang="en-US" b="1" dirty="0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6300788" y="4797425"/>
            <a:ext cx="792162" cy="7699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5364163" y="3933825"/>
            <a:ext cx="792162" cy="7699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539750" y="5013325"/>
            <a:ext cx="792163" cy="7699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011863" y="2205038"/>
            <a:ext cx="792162" cy="76993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4356100" y="3068638"/>
            <a:ext cx="792163" cy="76993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1763713" y="3573463"/>
            <a:ext cx="792162" cy="76993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2700338" y="1557338"/>
            <a:ext cx="792162" cy="76993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539750" y="2852738"/>
            <a:ext cx="792163" cy="76993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3203575" y="4581525"/>
            <a:ext cx="792163" cy="7699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Internetwork Routing </a:t>
            </a:r>
            <a:r>
              <a:rPr lang="en-US" sz="3200" dirty="0" smtClean="0">
                <a:solidFill>
                  <a:srgbClr val="FFCC66"/>
                </a:solidFill>
              </a:rPr>
              <a:t>[</a:t>
            </a:r>
            <a:r>
              <a:rPr lang="en-US" sz="3200" dirty="0" err="1" smtClean="0">
                <a:solidFill>
                  <a:srgbClr val="FFCC66"/>
                </a:solidFill>
              </a:rPr>
              <a:t>Halsall</a:t>
            </a:r>
            <a:r>
              <a:rPr lang="en-US" sz="3200" dirty="0" smtClean="0">
                <a:solidFill>
                  <a:srgbClr val="FFCC66"/>
                </a:solidFill>
              </a:rPr>
              <a:t>]</a:t>
            </a:r>
            <a:endParaRPr lang="en-US" dirty="0">
              <a:solidFill>
                <a:srgbClr val="FFCC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132107" y="1142984"/>
            <a:ext cx="2514600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Adaptive Routing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04844" y="2168509"/>
            <a:ext cx="2514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Centralized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211607" y="2222484"/>
            <a:ext cx="2514600" cy="555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Distributed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38244" y="3235309"/>
            <a:ext cx="2819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Intradomain routing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943444" y="3235309"/>
            <a:ext cx="2819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Interdomain routing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95244" y="4683109"/>
            <a:ext cx="3048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Distance Vector routing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181492" y="4786322"/>
            <a:ext cx="2819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Link State routing</a:t>
            </a:r>
          </a:p>
        </p:txBody>
      </p:sp>
      <p:cxnSp>
        <p:nvCxnSpPr>
          <p:cNvPr id="13" name="AutoShape 12"/>
          <p:cNvCxnSpPr>
            <a:cxnSpLocks noChangeShapeType="1"/>
            <a:stCxn id="6" idx="2"/>
            <a:endCxn id="7" idx="0"/>
          </p:cNvCxnSpPr>
          <p:nvPr/>
        </p:nvCxnSpPr>
        <p:spPr bwMode="auto">
          <a:xfrm flipH="1">
            <a:off x="2162144" y="1647809"/>
            <a:ext cx="2227263" cy="5207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" name="AutoShape 14"/>
          <p:cNvCxnSpPr>
            <a:cxnSpLocks noChangeShapeType="1"/>
            <a:stCxn id="8" idx="2"/>
            <a:endCxn id="10" idx="0"/>
          </p:cNvCxnSpPr>
          <p:nvPr/>
        </p:nvCxnSpPr>
        <p:spPr bwMode="auto">
          <a:xfrm>
            <a:off x="5468907" y="2778109"/>
            <a:ext cx="884237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" name="AutoShape 15"/>
          <p:cNvCxnSpPr>
            <a:cxnSpLocks noChangeShapeType="1"/>
            <a:stCxn id="8" idx="2"/>
            <a:endCxn id="9" idx="0"/>
          </p:cNvCxnSpPr>
          <p:nvPr/>
        </p:nvCxnSpPr>
        <p:spPr bwMode="auto">
          <a:xfrm flipH="1">
            <a:off x="2847944" y="2778109"/>
            <a:ext cx="2620963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7"/>
          <p:cNvCxnSpPr>
            <a:cxnSpLocks noChangeShapeType="1"/>
            <a:stCxn id="9" idx="2"/>
            <a:endCxn id="11" idx="0"/>
          </p:cNvCxnSpPr>
          <p:nvPr/>
        </p:nvCxnSpPr>
        <p:spPr bwMode="auto">
          <a:xfrm flipH="1">
            <a:off x="1819244" y="3844909"/>
            <a:ext cx="1028700" cy="838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AutoShape 18"/>
          <p:cNvCxnSpPr>
            <a:cxnSpLocks noChangeShapeType="1"/>
            <a:stCxn id="9" idx="2"/>
            <a:endCxn id="12" idx="0"/>
          </p:cNvCxnSpPr>
          <p:nvPr/>
        </p:nvCxnSpPr>
        <p:spPr bwMode="auto">
          <a:xfrm rot="16200000" flipH="1">
            <a:off x="3748862" y="2943991"/>
            <a:ext cx="941413" cy="274324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642910" y="3252790"/>
            <a:ext cx="6858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[</a:t>
            </a:r>
            <a:r>
              <a:rPr lang="en-US" dirty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IGP</a:t>
            </a:r>
            <a:r>
              <a:rPr lang="en-US" dirty="0">
                <a:solidFill>
                  <a:schemeClr val="accent2"/>
                </a:solidFill>
              </a:rPr>
              <a:t>]</a:t>
            </a: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7886728" y="3324228"/>
            <a:ext cx="6858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[</a:t>
            </a:r>
            <a:r>
              <a:rPr lang="en-US" dirty="0">
                <a:solidFill>
                  <a:schemeClr val="accent2"/>
                </a:solidFill>
                <a:latin typeface="Comic Sans MS" pitchFamily="66" charset="0"/>
              </a:rPr>
              <a:t>EGP</a:t>
            </a:r>
            <a:r>
              <a:rPr lang="en-US" dirty="0">
                <a:solidFill>
                  <a:schemeClr val="accent2"/>
                </a:solidFill>
              </a:rPr>
              <a:t>]</a:t>
            </a: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5400644" y="3768709"/>
            <a:ext cx="18288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[</a:t>
            </a:r>
            <a:r>
              <a:rPr lang="en-US">
                <a:latin typeface="Comic Sans MS" pitchFamily="66" charset="0"/>
              </a:rPr>
              <a:t>BGP</a:t>
            </a:r>
            <a:r>
              <a:rPr lang="en-US"/>
              <a:t>,</a:t>
            </a:r>
            <a:r>
              <a:rPr lang="en-US">
                <a:latin typeface="Comic Sans MS" pitchFamily="66" charset="0"/>
              </a:rPr>
              <a:t>IDRP</a:t>
            </a:r>
            <a:r>
              <a:rPr lang="en-US"/>
              <a:t>]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4186254" y="5292709"/>
            <a:ext cx="2743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[</a:t>
            </a:r>
            <a:r>
              <a:rPr lang="en-US">
                <a:latin typeface="Comic Sans MS" pitchFamily="66" charset="0"/>
              </a:rPr>
              <a:t>OSPF</a:t>
            </a:r>
            <a:r>
              <a:rPr lang="en-US"/>
              <a:t>,</a:t>
            </a:r>
            <a:r>
              <a:rPr lang="en-US">
                <a:latin typeface="Comic Sans MS" pitchFamily="66" charset="0"/>
              </a:rPr>
              <a:t>IS-IS</a:t>
            </a:r>
            <a:r>
              <a:rPr lang="en-US"/>
              <a:t>,</a:t>
            </a:r>
            <a:r>
              <a:rPr lang="en-US">
                <a:latin typeface="Comic Sans MS" pitchFamily="66" charset="0"/>
              </a:rPr>
              <a:t>PNNI</a:t>
            </a:r>
            <a:r>
              <a:rPr lang="en-US"/>
              <a:t>]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1590644" y="5292709"/>
            <a:ext cx="9144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[</a:t>
            </a:r>
            <a:r>
              <a:rPr lang="en-US">
                <a:latin typeface="Comic Sans MS" pitchFamily="66" charset="0"/>
              </a:rPr>
              <a:t>RIP</a:t>
            </a:r>
            <a:r>
              <a:rPr lang="en-US"/>
              <a:t>]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1666844" y="2701909"/>
            <a:ext cx="914400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6600"/>
                </a:solidFill>
              </a:rPr>
              <a:t>[RCC]</a:t>
            </a: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247632" y="3844909"/>
            <a:ext cx="17526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0033CC"/>
                </a:solidFill>
              </a:rPr>
              <a:t>Interior</a:t>
            </a:r>
          </a:p>
          <a:p>
            <a:pPr algn="ctr"/>
            <a:r>
              <a:rPr lang="en-US" sz="1800" dirty="0">
                <a:solidFill>
                  <a:srgbClr val="0033CC"/>
                </a:solidFill>
              </a:rPr>
              <a:t>Gateway Protocols</a:t>
            </a: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7215206" y="3890970"/>
            <a:ext cx="17526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0033CC"/>
                </a:solidFill>
              </a:rPr>
              <a:t>Exterior</a:t>
            </a:r>
          </a:p>
          <a:p>
            <a:pPr algn="ctr"/>
            <a:r>
              <a:rPr lang="en-US" sz="1800" dirty="0">
                <a:solidFill>
                  <a:srgbClr val="0033CC"/>
                </a:solidFill>
              </a:rPr>
              <a:t>Gateway Protocols</a:t>
            </a: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6588094" y="2260584"/>
            <a:ext cx="25146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Isolated</a:t>
            </a:r>
          </a:p>
        </p:txBody>
      </p:sp>
      <p:cxnSp>
        <p:nvCxnSpPr>
          <p:cNvPr id="27" name="AutoShape 28"/>
          <p:cNvCxnSpPr>
            <a:cxnSpLocks noChangeShapeType="1"/>
            <a:stCxn id="6" idx="2"/>
          </p:cNvCxnSpPr>
          <p:nvPr/>
        </p:nvCxnSpPr>
        <p:spPr bwMode="auto">
          <a:xfrm>
            <a:off x="4389407" y="1647809"/>
            <a:ext cx="1049337" cy="574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" name="AutoShape 29"/>
          <p:cNvCxnSpPr>
            <a:cxnSpLocks noChangeShapeType="1"/>
            <a:stCxn id="6" idx="2"/>
            <a:endCxn id="26" idx="0"/>
          </p:cNvCxnSpPr>
          <p:nvPr/>
        </p:nvCxnSpPr>
        <p:spPr bwMode="auto">
          <a:xfrm>
            <a:off x="4389407" y="1647809"/>
            <a:ext cx="3455987" cy="612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3781394" y="4659297"/>
            <a:ext cx="3486150" cy="1428750"/>
          </a:xfrm>
          <a:prstGeom prst="ellipse">
            <a:avLst/>
          </a:prstGeom>
          <a:noFill/>
          <a:ln w="25400" algn="ctr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0" y="4383072"/>
            <a:ext cx="3643306" cy="1490662"/>
          </a:xfrm>
          <a:prstGeom prst="ellipse">
            <a:avLst/>
          </a:prstGeom>
          <a:noFill/>
          <a:ln w="25400" algn="ctr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Routing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4422"/>
            <a:ext cx="8229600" cy="4800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Design Issues: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How much </a:t>
            </a:r>
            <a:r>
              <a:rPr lang="en-US" dirty="0" smtClean="0">
                <a:solidFill>
                  <a:srgbClr val="990000"/>
                </a:solidFill>
                <a:latin typeface="Comic Sans MS" pitchFamily="66" charset="0"/>
              </a:rPr>
              <a:t>overhead </a:t>
            </a:r>
            <a:r>
              <a:rPr lang="en-US" dirty="0" smtClean="0">
                <a:cs typeface="Times New Roman" pitchFamily="18" charset="0"/>
              </a:rPr>
              <a:t>is incurred due to gathering the routing  information and sending </a:t>
            </a:r>
            <a:r>
              <a:rPr lang="en-US" b="1" i="1" dirty="0" smtClean="0">
                <a:solidFill>
                  <a:srgbClr val="008000"/>
                </a:solidFill>
                <a:cs typeface="Times New Roman" pitchFamily="18" charset="0"/>
              </a:rPr>
              <a:t>routing packets</a:t>
            </a:r>
            <a:r>
              <a:rPr lang="en-US" b="1" i="1" dirty="0" smtClean="0">
                <a:cs typeface="Times New Roman" pitchFamily="18" charset="0"/>
              </a:rPr>
              <a:t>?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cs typeface="Times New Roman" pitchFamily="18" charset="0"/>
              </a:rPr>
              <a:t>What is the time frame (</a:t>
            </a:r>
            <a:r>
              <a:rPr lang="en-US" dirty="0" err="1" smtClean="0">
                <a:cs typeface="Times New Roman" pitchFamily="18" charset="0"/>
              </a:rPr>
              <a:t>i.e</a:t>
            </a:r>
            <a:r>
              <a:rPr lang="en-US" dirty="0" smtClean="0">
                <a:cs typeface="Times New Roman" pitchFamily="18" charset="0"/>
              </a:rPr>
              <a:t>, the frequency) for sending </a:t>
            </a:r>
            <a:r>
              <a:rPr lang="en-US" b="1" i="1" dirty="0" smtClean="0">
                <a:solidFill>
                  <a:srgbClr val="008000"/>
                </a:solidFill>
                <a:cs typeface="Times New Roman" pitchFamily="18" charset="0"/>
              </a:rPr>
              <a:t>routing packets</a:t>
            </a:r>
            <a:r>
              <a:rPr lang="en-US" b="1" i="1" dirty="0" smtClean="0">
                <a:solidFill>
                  <a:srgbClr val="00CC00"/>
                </a:solidFill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in support of adaptive routing?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cs typeface="Times New Roman" pitchFamily="18" charset="0"/>
              </a:rPr>
              <a:t>What is the </a:t>
            </a:r>
            <a:r>
              <a:rPr lang="en-US" dirty="0" smtClean="0">
                <a:solidFill>
                  <a:srgbClr val="990000"/>
                </a:solidFill>
                <a:latin typeface="Comic Sans MS" pitchFamily="66" charset="0"/>
                <a:cs typeface="Times New Roman" pitchFamily="18" charset="0"/>
              </a:rPr>
              <a:t>complexity </a:t>
            </a:r>
            <a:r>
              <a:rPr lang="en-US" dirty="0" smtClean="0">
                <a:cs typeface="Times New Roman" pitchFamily="18" charset="0"/>
              </a:rPr>
              <a:t>of the routing strategy?</a:t>
            </a:r>
          </a:p>
        </p:txBody>
      </p:sp>
    </p:spTree>
    <p:extLst>
      <p:ext uri="{BB962C8B-B14F-4D97-AF65-F5344CB8AC3E}">
        <p14:creationId xmlns:p14="http://schemas.microsoft.com/office/powerpoint/2010/main" val="190467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Routing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00034" y="1071546"/>
            <a:ext cx="795816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Basic functions:</a:t>
            </a: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1. Measurement of pertinent network data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{e.g. the cost metric}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2. Forwarding of information to where the routing computation will be done.</a:t>
            </a: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3. Compute the routing tables.</a:t>
            </a: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4. Convert the routing table information into a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routing decision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and then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dispatch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the data packet.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21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Point-to-Point Routing (WAN)</a:t>
            </a:r>
          </a:p>
          <a:p>
            <a:r>
              <a:rPr lang="en-US" dirty="0" smtClean="0"/>
              <a:t>Routing Algorithm Classification</a:t>
            </a:r>
          </a:p>
          <a:p>
            <a:r>
              <a:rPr lang="en-US" dirty="0" smtClean="0"/>
              <a:t>Distance Vector Routing</a:t>
            </a:r>
          </a:p>
          <a:p>
            <a:r>
              <a:rPr lang="en-US" dirty="0" smtClean="0"/>
              <a:t>Link State Routing</a:t>
            </a:r>
          </a:p>
          <a:p>
            <a:r>
              <a:rPr lang="en-US" dirty="0" smtClean="0"/>
              <a:t>RIP</a:t>
            </a:r>
            <a:endParaRPr lang="en-US" dirty="0"/>
          </a:p>
          <a:p>
            <a:r>
              <a:rPr lang="en-US" dirty="0" smtClean="0"/>
              <a:t>OSPF</a:t>
            </a:r>
          </a:p>
          <a:p>
            <a:r>
              <a:rPr lang="en-US" dirty="0" smtClean="0"/>
              <a:t>BGP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57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8825" y="-27384"/>
            <a:ext cx="7772400" cy="1046311"/>
          </a:xfrm>
        </p:spPr>
        <p:txBody>
          <a:bodyPr/>
          <a:lstStyle/>
          <a:p>
            <a:r>
              <a:rPr lang="en-US" dirty="0"/>
              <a:t>Shortest Path Routing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24744"/>
            <a:ext cx="8077200" cy="4896544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1. Bellman-Ford </a:t>
            </a:r>
            <a:r>
              <a:rPr lang="en-US" sz="2800" dirty="0"/>
              <a:t>Algorithm [Distance Vector]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2. </a:t>
            </a:r>
            <a:r>
              <a:rPr lang="en-US" sz="2800" dirty="0" err="1" smtClean="0"/>
              <a:t>Dijkstra’s</a:t>
            </a:r>
            <a:r>
              <a:rPr lang="en-US" sz="2800" dirty="0" smtClean="0"/>
              <a:t> </a:t>
            </a:r>
            <a:r>
              <a:rPr lang="en-US" sz="2800" dirty="0"/>
              <a:t>Algorithm [Link State</a:t>
            </a:r>
            <a:r>
              <a:rPr lang="en-US" sz="2800" dirty="0" smtClean="0"/>
              <a:t>]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b="1" i="1" dirty="0">
              <a:solidFill>
                <a:srgbClr val="660066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0033CC"/>
                </a:solidFill>
              </a:rPr>
              <a:t>What does it mean to be the shortest (or optimal) route</a:t>
            </a:r>
            <a:r>
              <a:rPr lang="en-US" sz="2800" b="1" dirty="0" smtClean="0">
                <a:solidFill>
                  <a:srgbClr val="0033CC"/>
                </a:solidFill>
              </a:rPr>
              <a:t>?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800" dirty="0">
              <a:solidFill>
                <a:srgbClr val="0033CC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We need a cost metric (edges in graph):</a:t>
            </a:r>
            <a:endParaRPr lang="en-US" sz="2800" b="1" dirty="0">
              <a:solidFill>
                <a:srgbClr val="0033CC"/>
              </a:solidFill>
            </a:endParaRPr>
          </a:p>
          <a:p>
            <a:pPr marL="515938" indent="-515938">
              <a:lnSpc>
                <a:spcPct val="90000"/>
              </a:lnSpc>
              <a:buNone/>
            </a:pPr>
            <a:r>
              <a:rPr lang="en-US" sz="2800" dirty="0" smtClean="0"/>
              <a:t>a.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b="1" dirty="0" smtClean="0"/>
              <a:t>Minimize </a:t>
            </a:r>
            <a:r>
              <a:rPr lang="en-US" sz="2800" b="1" dirty="0"/>
              <a:t>the number of hops along the path.</a:t>
            </a:r>
            <a:endParaRPr lang="en-US" sz="2800" b="1" i="1" dirty="0">
              <a:solidFill>
                <a:srgbClr val="660066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/>
              <a:t>b. Minimize the mean </a:t>
            </a:r>
            <a:r>
              <a:rPr lang="en-US" sz="2800" b="1" dirty="0"/>
              <a:t>packet delay.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/>
              <a:t>c. Maximize </a:t>
            </a:r>
            <a:r>
              <a:rPr lang="en-US" sz="2800" b="1" dirty="0"/>
              <a:t>the network throughput.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47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49" y="1643050"/>
            <a:ext cx="8462993" cy="3643338"/>
          </a:xfrm>
        </p:spPr>
        <p:txBody>
          <a:bodyPr/>
          <a:lstStyle/>
          <a:p>
            <a:pPr>
              <a:defRPr/>
            </a:pP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Distance Vector Routing</a:t>
            </a:r>
            <a:b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{Tanenbaum &amp; Perlman version}</a:t>
            </a: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81329" y="6003048"/>
            <a:ext cx="6005513" cy="594304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Internet of Things</a:t>
            </a:r>
            <a:endParaRPr lang="en-US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996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Vector Routing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346" y="1142984"/>
            <a:ext cx="892965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Historically known as the</a:t>
            </a:r>
            <a:r>
              <a:rPr kumimoji="0" lang="en-US" sz="32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old</a:t>
            </a:r>
            <a:r>
              <a:rPr kumimoji="0" lang="en-US" sz="32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ARPANET routing algorithm {or known as </a:t>
            </a:r>
            <a:r>
              <a:rPr kumimoji="0" lang="en-US" sz="3200" b="1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Bellman-Ford (BF) algorithm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}.</a:t>
            </a: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BF Basic idea: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each router maintains a Distance Vector table containing the 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distance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between itself and </a:t>
            </a:r>
            <a:r>
              <a:rPr kumimoji="0" lang="en-US" sz="3200" b="1" i="0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ALL</a:t>
            </a:r>
            <a:r>
              <a:rPr kumimoji="0" lang="en-US" sz="3200" b="1" i="0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possible destination nodes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Distances,based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on a chosen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metric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are computed using information from the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neighbors’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distance vectors.</a:t>
            </a: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Distance Metric: usually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hops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or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delay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75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Vector Routing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00080" y="1122381"/>
            <a:ext cx="8458200" cy="3048000"/>
          </a:xfrm>
          <a:prstGeom prst="rect">
            <a:avLst/>
          </a:prstGeom>
          <a:noFill/>
          <a:ln w="25400" cap="flat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Information kept by DV router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AutoNum type="arabicPeriod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each router has an ID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AutoNum type="arabicPeriod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associated with each link connected to a router, there is a link cost (static or dynamic).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00080" y="4322781"/>
            <a:ext cx="8458200" cy="1820863"/>
          </a:xfrm>
          <a:prstGeom prst="rect">
            <a:avLst/>
          </a:prstGeom>
          <a:noFill/>
          <a:ln w="25400">
            <a:solidFill>
              <a:srgbClr val="9900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990000"/>
                </a:solidFill>
              </a:rPr>
              <a:t>Distance Vector Table Initialization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</a:rPr>
              <a:t>Distance to itself  =  0 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</a:rPr>
              <a:t>Distance to ALL other routers  =  infinity number</a:t>
            </a:r>
          </a:p>
        </p:txBody>
      </p:sp>
    </p:spTree>
    <p:extLst>
      <p:ext uri="{BB962C8B-B14F-4D97-AF65-F5344CB8AC3E}">
        <p14:creationId xmlns:p14="http://schemas.microsoft.com/office/powerpoint/2010/main" val="138202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8964613" cy="792162"/>
          </a:xfrm>
        </p:spPr>
        <p:txBody>
          <a:bodyPr/>
          <a:lstStyle/>
          <a:p>
            <a:r>
              <a:rPr lang="en-US" sz="4000" dirty="0" smtClean="0"/>
              <a:t>Distance Vector Algorithm </a:t>
            </a:r>
            <a:r>
              <a:rPr lang="en-US" sz="3200" dirty="0" smtClean="0">
                <a:solidFill>
                  <a:srgbClr val="FFCC66"/>
                </a:solidFill>
              </a:rPr>
              <a:t>[Perlman]</a:t>
            </a:r>
            <a:endParaRPr lang="en-US" sz="3200" dirty="0">
              <a:solidFill>
                <a:srgbClr val="FFCC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13474" y="1285860"/>
            <a:ext cx="8458200" cy="4724400"/>
          </a:xfrm>
          <a:prstGeom prst="rect">
            <a:avLst/>
          </a:prstGeom>
          <a:noFill/>
          <a:ln w="25400" cap="flat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5938" marR="0" lvl="0" indent="-515938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1. A router transmits its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distance vector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each of its neighbors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in a routing packet.</a:t>
            </a:r>
          </a:p>
          <a:p>
            <a:pPr marL="515938" marR="0" lvl="0" indent="-515938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2. Each router receives and saves the most recently received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distance vector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from each of its neighbors.</a:t>
            </a: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3. A router recalculates its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distance vector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when:</a:t>
            </a:r>
          </a:p>
          <a:p>
            <a:pPr marL="990600" marR="0" lvl="1" indent="-5334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AutoNum type="alphaLcPeriod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It receives a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</a:rPr>
              <a:t>distance vector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from a neighbor containing different information than before.</a:t>
            </a:r>
          </a:p>
          <a:p>
            <a:pPr marL="990600" marR="0" lvl="1" indent="-5334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AutoNum type="alphaLcPeriod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It discovers that a link to a neighbor has gone down (i.e.,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a topology change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).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Blip>
                <a:blip r:embed="rId2"/>
              </a:buBlip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DV calculation is based on minimizing the cost to each destination.</a:t>
            </a:r>
          </a:p>
        </p:txBody>
      </p:sp>
    </p:spTree>
    <p:extLst>
      <p:ext uri="{BB962C8B-B14F-4D97-AF65-F5344CB8AC3E}">
        <p14:creationId xmlns:p14="http://schemas.microsoft.com/office/powerpoint/2010/main" val="232920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Vector Example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358082" y="5857892"/>
            <a:ext cx="1643074" cy="357190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 dirty="0" smtClean="0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endParaRPr lang="en-US" sz="1600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7" name="Picture 4" descr="5-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1124744"/>
            <a:ext cx="5562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3400" y="5214950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Figure 5-9.(a) A subnet. (b) Input from A, I, H, K, and the new routing table for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1979712" y="2780928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8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1757400" y="1726210"/>
            <a:ext cx="444624" cy="1308720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2195736" y="2348880"/>
            <a:ext cx="1283568" cy="654360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1763688" y="3003240"/>
            <a:ext cx="385192" cy="0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2195736" y="3029032"/>
            <a:ext cx="779512" cy="0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0373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49" y="1571612"/>
            <a:ext cx="8462993" cy="3643338"/>
          </a:xfrm>
        </p:spPr>
        <p:txBody>
          <a:bodyPr/>
          <a:lstStyle/>
          <a:p>
            <a:pPr>
              <a:defRPr/>
            </a:pP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Distance Vector Routing</a:t>
            </a:r>
            <a:b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{Kurose &amp; Ross version}</a:t>
            </a: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781329" y="6003048"/>
            <a:ext cx="6005513" cy="59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kern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kern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Internet of Things</a:t>
            </a:r>
            <a:endParaRPr lang="en-US" kern="0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082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Vector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715436" cy="48006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Bellman-Ford Equation (dynamic programming)</a:t>
            </a:r>
          </a:p>
          <a:p>
            <a:pPr>
              <a:buFont typeface="ZapfDingbats" pitchFamily="82" charset="2"/>
              <a:buNone/>
            </a:pPr>
            <a:endParaRPr lang="en-US" sz="2800" dirty="0" smtClean="0"/>
          </a:p>
          <a:p>
            <a:pPr>
              <a:buFont typeface="ZapfDingbats" pitchFamily="82" charset="2"/>
              <a:buNone/>
            </a:pPr>
            <a:r>
              <a:rPr lang="en-US" sz="2800" dirty="0" smtClean="0"/>
              <a:t>Define</a:t>
            </a:r>
          </a:p>
          <a:p>
            <a:pPr>
              <a:buFont typeface="ZapfDingbats" pitchFamily="82" charset="2"/>
              <a:buNone/>
            </a:pPr>
            <a:r>
              <a:rPr lang="en-US" sz="2800" dirty="0" err="1" smtClean="0"/>
              <a:t>d</a:t>
            </a:r>
            <a:r>
              <a:rPr lang="en-US" sz="2800" baseline="-25000" dirty="0" err="1" smtClean="0"/>
              <a:t>x</a:t>
            </a:r>
            <a:r>
              <a:rPr lang="en-US" sz="2800" dirty="0" smtClean="0"/>
              <a:t>(y) := cost of least-cost path from x to y</a:t>
            </a:r>
          </a:p>
          <a:p>
            <a:pPr>
              <a:buFont typeface="ZapfDingbats" pitchFamily="82" charset="2"/>
              <a:buNone/>
            </a:pPr>
            <a:endParaRPr lang="en-US" sz="2800" dirty="0" smtClean="0"/>
          </a:p>
          <a:p>
            <a:pPr>
              <a:buFont typeface="ZapfDingbats" pitchFamily="82" charset="2"/>
              <a:buNone/>
            </a:pPr>
            <a:r>
              <a:rPr lang="en-US" sz="2800" dirty="0" smtClean="0"/>
              <a:t>Then</a:t>
            </a:r>
          </a:p>
          <a:p>
            <a:pPr>
              <a:buNone/>
            </a:pPr>
            <a:r>
              <a:rPr lang="en-US" dirty="0" smtClean="0">
                <a:solidFill>
                  <a:schemeClr val="accent2"/>
                </a:solidFill>
              </a:rPr>
              <a:t>     </a:t>
            </a:r>
            <a:r>
              <a:rPr lang="en-US" dirty="0" err="1" smtClean="0">
                <a:solidFill>
                  <a:schemeClr val="accent2"/>
                </a:solidFill>
              </a:rPr>
              <a:t>d</a:t>
            </a:r>
            <a:r>
              <a:rPr lang="en-US" baseline="-25000" dirty="0" err="1" smtClean="0">
                <a:solidFill>
                  <a:schemeClr val="accent2"/>
                </a:solidFill>
              </a:rPr>
              <a:t>x</a:t>
            </a:r>
            <a:r>
              <a:rPr lang="en-US" dirty="0" smtClean="0">
                <a:solidFill>
                  <a:schemeClr val="accent2"/>
                </a:solidFill>
              </a:rPr>
              <a:t>(y) = min {c(</a:t>
            </a:r>
            <a:r>
              <a:rPr lang="en-US" dirty="0" err="1" smtClean="0">
                <a:solidFill>
                  <a:schemeClr val="accent2"/>
                </a:solidFill>
              </a:rPr>
              <a:t>x,v</a:t>
            </a:r>
            <a:r>
              <a:rPr lang="en-US" dirty="0" smtClean="0">
                <a:solidFill>
                  <a:schemeClr val="accent2"/>
                </a:solidFill>
              </a:rPr>
              <a:t>) + </a:t>
            </a:r>
            <a:r>
              <a:rPr lang="en-US" dirty="0" err="1" smtClean="0">
                <a:solidFill>
                  <a:schemeClr val="accent2"/>
                </a:solidFill>
              </a:rPr>
              <a:t>d</a:t>
            </a:r>
            <a:r>
              <a:rPr lang="en-US" baseline="-25000" dirty="0" err="1" smtClean="0">
                <a:solidFill>
                  <a:schemeClr val="accent2"/>
                </a:solidFill>
              </a:rPr>
              <a:t>v</a:t>
            </a:r>
            <a:r>
              <a:rPr lang="en-US" baseline="-25000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(y)}</a:t>
            </a:r>
          </a:p>
          <a:p>
            <a:pPr>
              <a:buFont typeface="ZapfDingbats" pitchFamily="82" charset="2"/>
              <a:buNone/>
            </a:pPr>
            <a:endParaRPr lang="en-US" dirty="0" smtClean="0"/>
          </a:p>
          <a:p>
            <a:pPr>
              <a:buNone/>
            </a:pPr>
            <a:r>
              <a:rPr lang="en-US" sz="2800" dirty="0" smtClean="0"/>
              <a:t>where min is taken over all neighbors v of x.</a:t>
            </a:r>
          </a:p>
          <a:p>
            <a:pPr>
              <a:buFont typeface="ZapfDingbats" pitchFamily="82" charset="2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00364" y="4538971"/>
            <a:ext cx="3337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v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27192" y="4168251"/>
            <a:ext cx="6602328" cy="76094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276225" y="1470025"/>
            <a:ext cx="3571875" cy="2236788"/>
            <a:chOff x="3162" y="1071"/>
            <a:chExt cx="2250" cy="1409"/>
          </a:xfrm>
        </p:grpSpPr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/>
              <a:ahLst/>
              <a:cxnLst>
                <a:cxn ang="0">
                  <a:pos x="0" y="624"/>
                </a:cxn>
                <a:cxn ang="0">
                  <a:pos x="219" y="321"/>
                </a:cxn>
                <a:cxn ang="0">
                  <a:pos x="529" y="35"/>
                </a:cxn>
                <a:cxn ang="0">
                  <a:pos x="1551" y="111"/>
                </a:cxn>
                <a:cxn ang="0">
                  <a:pos x="1968" y="483"/>
                </a:cxn>
                <a:cxn ang="0">
                  <a:pos x="2199" y="906"/>
                </a:cxn>
                <a:cxn ang="0">
                  <a:pos x="1659" y="1314"/>
                </a:cxn>
                <a:cxn ang="0">
                  <a:pos x="993" y="1386"/>
                </a:cxn>
                <a:cxn ang="0">
                  <a:pos x="465" y="1356"/>
                </a:cxn>
                <a:cxn ang="0">
                  <a:pos x="102" y="1068"/>
                </a:cxn>
                <a:cxn ang="0">
                  <a:pos x="0" y="624"/>
                </a:cxn>
              </a:cxnLst>
              <a:rect l="0" t="0" r="r" b="b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/>
              <a:ahLst/>
              <a:cxnLst>
                <a:cxn ang="0">
                  <a:pos x="0" y="186"/>
                </a:cxn>
                <a:cxn ang="0">
                  <a:pos x="342" y="0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8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3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8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22"/>
                </a:cxn>
              </a:cxnLst>
              <a:rect l="0" t="0" r="r" b="b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37"/>
                </a:cxn>
              </a:cxnLst>
              <a:rect l="0" t="0" r="r" b="b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378" y="0"/>
                </a:cxn>
              </a:cxnLst>
              <a:rect l="0" t="0" r="r" b="b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/>
              <a:ahLst/>
              <a:cxnLst>
                <a:cxn ang="0">
                  <a:pos x="0" y="270"/>
                </a:cxn>
                <a:cxn ang="0">
                  <a:pos x="366" y="0"/>
                </a:cxn>
              </a:cxnLst>
              <a:rect l="0" t="0" r="r" b="b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/>
              <a:ahLst/>
              <a:cxnLst>
                <a:cxn ang="0">
                  <a:pos x="366" y="0"/>
                </a:cxn>
                <a:cxn ang="0">
                  <a:pos x="0" y="0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/>
              <a:ahLst/>
              <a:cxnLst>
                <a:cxn ang="0">
                  <a:pos x="276" y="264"/>
                </a:cxn>
                <a:cxn ang="0">
                  <a:pos x="0" y="0"/>
                </a:cxn>
              </a:cxnLst>
              <a:rect l="0" t="0" r="r" b="b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/>
              <a:ahLst/>
              <a:cxnLst>
                <a:cxn ang="0">
                  <a:pos x="366" y="0"/>
                </a:cxn>
                <a:cxn ang="0">
                  <a:pos x="0" y="0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/>
              <a:ahLst/>
              <a:cxnLst>
                <a:cxn ang="0">
                  <a:pos x="396" y="267"/>
                </a:cxn>
                <a:cxn ang="0">
                  <a:pos x="0" y="0"/>
                </a:cxn>
              </a:cxnLst>
              <a:rect l="0" t="0" r="r" b="b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/>
              <a:ahLst/>
              <a:cxnLst>
                <a:cxn ang="0">
                  <a:pos x="1110" y="342"/>
                </a:cxn>
                <a:cxn ang="0">
                  <a:pos x="0" y="645"/>
                </a:cxn>
              </a:cxnLst>
              <a:rect l="0" t="0" r="r" b="b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" name="Group 45"/>
            <p:cNvGrpSpPr>
              <a:grpSpLocks/>
            </p:cNvGrpSpPr>
            <p:nvPr/>
          </p:nvGrpSpPr>
          <p:grpSpPr bwMode="auto">
            <a:xfrm>
              <a:off x="3290" y="1748"/>
              <a:ext cx="199" cy="250"/>
              <a:chOff x="2957" y="2429"/>
              <a:chExt cx="202" cy="250"/>
            </a:xfrm>
          </p:grpSpPr>
          <p:sp>
            <p:nvSpPr>
              <p:cNvPr id="74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Text Box 47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u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49" name="Group 48"/>
            <p:cNvGrpSpPr>
              <a:grpSpLocks/>
            </p:cNvGrpSpPr>
            <p:nvPr/>
          </p:nvGrpSpPr>
          <p:grpSpPr bwMode="auto">
            <a:xfrm>
              <a:off x="4460" y="2132"/>
              <a:ext cx="199" cy="250"/>
              <a:chOff x="2957" y="2429"/>
              <a:chExt cx="202" cy="250"/>
            </a:xfrm>
          </p:grpSpPr>
          <p:sp>
            <p:nvSpPr>
              <p:cNvPr id="72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Text Box 50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y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50" name="Group 51"/>
            <p:cNvGrpSpPr>
              <a:grpSpLocks/>
            </p:cNvGrpSpPr>
            <p:nvPr/>
          </p:nvGrpSpPr>
          <p:grpSpPr bwMode="auto">
            <a:xfrm>
              <a:off x="3751" y="2099"/>
              <a:ext cx="228" cy="288"/>
              <a:chOff x="2943" y="2399"/>
              <a:chExt cx="230" cy="288"/>
            </a:xfrm>
          </p:grpSpPr>
          <p:sp>
            <p:nvSpPr>
              <p:cNvPr id="70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Text Box 53"/>
              <p:cNvSpPr txBox="1">
                <a:spLocks noChangeArrowheads="1"/>
              </p:cNvSpPr>
              <p:nvPr/>
            </p:nvSpPr>
            <p:spPr bwMode="auto">
              <a:xfrm>
                <a:off x="2943" y="2399"/>
                <a:ext cx="23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/>
                  <a:t>x</a:t>
                </a:r>
              </a:p>
            </p:txBody>
          </p:sp>
        </p:grpSp>
        <p:grpSp>
          <p:nvGrpSpPr>
            <p:cNvPr id="51" name="Group 54"/>
            <p:cNvGrpSpPr>
              <a:grpSpLocks/>
            </p:cNvGrpSpPr>
            <p:nvPr/>
          </p:nvGrpSpPr>
          <p:grpSpPr bwMode="auto">
            <a:xfrm>
              <a:off x="4441" y="1442"/>
              <a:ext cx="225" cy="250"/>
              <a:chOff x="2944" y="2429"/>
              <a:chExt cx="228" cy="250"/>
            </a:xfrm>
          </p:grpSpPr>
          <p:sp>
            <p:nvSpPr>
              <p:cNvPr id="68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Text Box 56"/>
              <p:cNvSpPr txBox="1">
                <a:spLocks noChangeArrowheads="1"/>
              </p:cNvSpPr>
              <p:nvPr/>
            </p:nvSpPr>
            <p:spPr bwMode="auto">
              <a:xfrm>
                <a:off x="2944" y="2429"/>
                <a:ext cx="22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w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52" name="Group 57"/>
            <p:cNvGrpSpPr>
              <a:grpSpLocks/>
            </p:cNvGrpSpPr>
            <p:nvPr/>
          </p:nvGrpSpPr>
          <p:grpSpPr bwMode="auto">
            <a:xfrm>
              <a:off x="3772" y="1442"/>
              <a:ext cx="194" cy="250"/>
              <a:chOff x="2959" y="2429"/>
              <a:chExt cx="197" cy="250"/>
            </a:xfrm>
          </p:grpSpPr>
          <p:sp>
            <p:nvSpPr>
              <p:cNvPr id="66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Text Box 59"/>
              <p:cNvSpPr txBox="1">
                <a:spLocks noChangeArrowheads="1"/>
              </p:cNvSpPr>
              <p:nvPr/>
            </p:nvSpPr>
            <p:spPr bwMode="auto">
              <a:xfrm>
                <a:off x="2959" y="2429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v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53" name="Group 60"/>
            <p:cNvGrpSpPr>
              <a:grpSpLocks/>
            </p:cNvGrpSpPr>
            <p:nvPr/>
          </p:nvGrpSpPr>
          <p:grpSpPr bwMode="auto">
            <a:xfrm>
              <a:off x="5022" y="1760"/>
              <a:ext cx="219" cy="288"/>
              <a:chOff x="2946" y="2399"/>
              <a:chExt cx="221" cy="288"/>
            </a:xfrm>
          </p:grpSpPr>
          <p:sp>
            <p:nvSpPr>
              <p:cNvPr id="64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Text Box 62"/>
              <p:cNvSpPr txBox="1">
                <a:spLocks noChangeArrowheads="1"/>
              </p:cNvSpPr>
              <p:nvPr/>
            </p:nvSpPr>
            <p:spPr bwMode="auto">
              <a:xfrm>
                <a:off x="2946" y="2399"/>
                <a:ext cx="2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/>
                  <a:t>z</a:t>
                </a:r>
              </a:p>
            </p:txBody>
          </p:sp>
        </p:grpSp>
        <p:sp>
          <p:nvSpPr>
            <p:cNvPr id="54" name="Text Box 63"/>
            <p:cNvSpPr txBox="1">
              <a:spLocks noChangeArrowheads="1"/>
            </p:cNvSpPr>
            <p:nvPr/>
          </p:nvSpPr>
          <p:spPr bwMode="auto">
            <a:xfrm>
              <a:off x="3489" y="1571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5" name="Text Box 64"/>
            <p:cNvSpPr txBox="1">
              <a:spLocks noChangeArrowheads="1"/>
            </p:cNvSpPr>
            <p:nvPr/>
          </p:nvSpPr>
          <p:spPr bwMode="auto">
            <a:xfrm>
              <a:off x="3837" y="1790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" name="Text Box 65"/>
            <p:cNvSpPr txBox="1">
              <a:spLocks noChangeArrowheads="1"/>
            </p:cNvSpPr>
            <p:nvPr/>
          </p:nvSpPr>
          <p:spPr bwMode="auto">
            <a:xfrm>
              <a:off x="3413" y="2003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7" name="Text Box 66"/>
            <p:cNvSpPr txBox="1">
              <a:spLocks noChangeArrowheads="1"/>
            </p:cNvSpPr>
            <p:nvPr/>
          </p:nvSpPr>
          <p:spPr bwMode="auto">
            <a:xfrm>
              <a:off x="4221" y="1883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8" name="Text Box 67"/>
            <p:cNvSpPr txBox="1">
              <a:spLocks noChangeArrowheads="1"/>
            </p:cNvSpPr>
            <p:nvPr/>
          </p:nvSpPr>
          <p:spPr bwMode="auto">
            <a:xfrm>
              <a:off x="4169" y="2237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9" name="Text Box 68"/>
            <p:cNvSpPr txBox="1">
              <a:spLocks noChangeArrowheads="1"/>
            </p:cNvSpPr>
            <p:nvPr/>
          </p:nvSpPr>
          <p:spPr bwMode="auto">
            <a:xfrm>
              <a:off x="4529" y="1808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0" name="Text Box 69"/>
            <p:cNvSpPr txBox="1">
              <a:spLocks noChangeArrowheads="1"/>
            </p:cNvSpPr>
            <p:nvPr/>
          </p:nvSpPr>
          <p:spPr bwMode="auto">
            <a:xfrm>
              <a:off x="4878" y="2072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" name="Text Box 70"/>
            <p:cNvSpPr txBox="1">
              <a:spLocks noChangeArrowheads="1"/>
            </p:cNvSpPr>
            <p:nvPr/>
          </p:nvSpPr>
          <p:spPr bwMode="auto">
            <a:xfrm>
              <a:off x="4851" y="153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2" name="Text Box 71"/>
            <p:cNvSpPr txBox="1">
              <a:spLocks noChangeArrowheads="1"/>
            </p:cNvSpPr>
            <p:nvPr/>
          </p:nvSpPr>
          <p:spPr bwMode="auto">
            <a:xfrm>
              <a:off x="4116" y="138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3" name="Text Box 72"/>
            <p:cNvSpPr txBox="1">
              <a:spLocks noChangeArrowheads="1"/>
            </p:cNvSpPr>
            <p:nvPr/>
          </p:nvSpPr>
          <p:spPr bwMode="auto">
            <a:xfrm>
              <a:off x="3765" y="1118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76" name="Text Box 73"/>
          <p:cNvSpPr txBox="1">
            <a:spLocks noChangeArrowheads="1"/>
          </p:cNvSpPr>
          <p:nvPr/>
        </p:nvSpPr>
        <p:spPr bwMode="auto">
          <a:xfrm>
            <a:off x="3654425" y="1776413"/>
            <a:ext cx="530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Clearly, d</a:t>
            </a:r>
            <a:r>
              <a:rPr lang="en-US" sz="2400" baseline="-25000"/>
              <a:t>v</a:t>
            </a:r>
            <a:r>
              <a:rPr lang="en-US" sz="2400"/>
              <a:t>(z) = 5, d</a:t>
            </a:r>
            <a:r>
              <a:rPr lang="en-US" sz="2400" baseline="-25000"/>
              <a:t>x</a:t>
            </a:r>
            <a:r>
              <a:rPr lang="en-US" sz="2400"/>
              <a:t>(z) = 3, d</a:t>
            </a:r>
            <a:r>
              <a:rPr lang="en-US" sz="2400" baseline="-25000"/>
              <a:t>w</a:t>
            </a:r>
            <a:r>
              <a:rPr lang="en-US" sz="2400"/>
              <a:t>(z) = 3</a:t>
            </a:r>
          </a:p>
        </p:txBody>
      </p:sp>
      <p:sp>
        <p:nvSpPr>
          <p:cNvPr id="77" name="Text Box 74"/>
          <p:cNvSpPr txBox="1">
            <a:spLocks noChangeArrowheads="1"/>
          </p:cNvSpPr>
          <p:nvPr/>
        </p:nvSpPr>
        <p:spPr bwMode="auto">
          <a:xfrm>
            <a:off x="4275138" y="2935288"/>
            <a:ext cx="40576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-25000" dirty="0"/>
              <a:t>u</a:t>
            </a:r>
            <a:r>
              <a:rPr lang="en-US" sz="2400" dirty="0"/>
              <a:t>(z) = min { c(</a:t>
            </a:r>
            <a:r>
              <a:rPr lang="en-US" sz="2400" dirty="0" err="1"/>
              <a:t>u,v</a:t>
            </a:r>
            <a:r>
              <a:rPr lang="en-US" sz="2400" dirty="0"/>
              <a:t>) + </a:t>
            </a:r>
            <a:r>
              <a:rPr lang="en-US" sz="2400" dirty="0" err="1"/>
              <a:t>d</a:t>
            </a:r>
            <a:r>
              <a:rPr lang="en-US" sz="2400" baseline="-25000" dirty="0" err="1"/>
              <a:t>v</a:t>
            </a:r>
            <a:r>
              <a:rPr lang="en-US" sz="2400" dirty="0"/>
              <a:t>(z),</a:t>
            </a:r>
          </a:p>
          <a:p>
            <a:r>
              <a:rPr lang="en-US" sz="2400" dirty="0"/>
              <a:t>                    c(</a:t>
            </a:r>
            <a:r>
              <a:rPr lang="en-US" sz="2400" dirty="0" err="1"/>
              <a:t>u,x</a:t>
            </a:r>
            <a:r>
              <a:rPr lang="en-US" sz="2400" dirty="0"/>
              <a:t>) + </a:t>
            </a:r>
            <a:r>
              <a:rPr lang="en-US" sz="2400" dirty="0" err="1"/>
              <a:t>d</a:t>
            </a:r>
            <a:r>
              <a:rPr lang="en-US" sz="2400" baseline="-25000" dirty="0" err="1"/>
              <a:t>x</a:t>
            </a:r>
            <a:r>
              <a:rPr lang="en-US" sz="2400" dirty="0"/>
              <a:t>(z),</a:t>
            </a:r>
          </a:p>
          <a:p>
            <a:r>
              <a:rPr lang="en-US" sz="2400" dirty="0"/>
              <a:t>                    c(</a:t>
            </a:r>
            <a:r>
              <a:rPr lang="en-US" sz="2400" dirty="0" err="1"/>
              <a:t>u,w</a:t>
            </a:r>
            <a:r>
              <a:rPr lang="en-US" sz="2400" dirty="0"/>
              <a:t>) + </a:t>
            </a:r>
            <a:r>
              <a:rPr lang="en-US" sz="2400" dirty="0" err="1"/>
              <a:t>d</a:t>
            </a:r>
            <a:r>
              <a:rPr lang="en-US" sz="2400" baseline="-25000" dirty="0" err="1"/>
              <a:t>w</a:t>
            </a:r>
            <a:r>
              <a:rPr lang="en-US" sz="2400" dirty="0"/>
              <a:t>(z) }</a:t>
            </a:r>
          </a:p>
          <a:p>
            <a:r>
              <a:rPr lang="en-US" sz="2400" dirty="0"/>
              <a:t>         = min {2 + 5,</a:t>
            </a:r>
          </a:p>
          <a:p>
            <a:r>
              <a:rPr lang="en-US" sz="2400" dirty="0"/>
              <a:t>                    1 + 3,</a:t>
            </a:r>
          </a:p>
          <a:p>
            <a:r>
              <a:rPr lang="en-US" sz="2400" dirty="0"/>
              <a:t>                    5 + 3}  = 4</a:t>
            </a:r>
          </a:p>
        </p:txBody>
      </p:sp>
      <p:sp>
        <p:nvSpPr>
          <p:cNvPr id="78" name="Text Box 75"/>
          <p:cNvSpPr txBox="1">
            <a:spLocks noChangeArrowheads="1"/>
          </p:cNvSpPr>
          <p:nvPr/>
        </p:nvSpPr>
        <p:spPr bwMode="auto">
          <a:xfrm>
            <a:off x="285720" y="4788298"/>
            <a:ext cx="628409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solidFill>
                  <a:schemeClr val="accent2"/>
                </a:solidFill>
              </a:rPr>
              <a:t>The node </a:t>
            </a:r>
            <a:r>
              <a:rPr lang="en-US" sz="2400" dirty="0">
                <a:solidFill>
                  <a:schemeClr val="accent2"/>
                </a:solidFill>
              </a:rPr>
              <a:t>that achieves minimum is next</a:t>
            </a:r>
          </a:p>
          <a:p>
            <a:pPr algn="l"/>
            <a:r>
              <a:rPr lang="en-US" sz="2400" dirty="0" smtClean="0">
                <a:solidFill>
                  <a:schemeClr val="accent2"/>
                </a:solidFill>
              </a:rPr>
              <a:t>hop </a:t>
            </a:r>
            <a:r>
              <a:rPr lang="en-US" sz="2400" dirty="0">
                <a:solidFill>
                  <a:schemeClr val="accent2"/>
                </a:solidFill>
              </a:rPr>
              <a:t>in shortest path </a:t>
            </a:r>
            <a:r>
              <a:rPr lang="en-US" sz="2400" dirty="0">
                <a:solidFill>
                  <a:schemeClr val="accent2"/>
                </a:solidFill>
                <a:latin typeface="MS Mincho" pitchFamily="49" charset="-128"/>
                <a:ea typeface="MS Mincho" pitchFamily="49" charset="-128"/>
              </a:rPr>
              <a:t>➜ </a:t>
            </a:r>
            <a:r>
              <a:rPr lang="en-US" sz="2400" dirty="0">
                <a:solidFill>
                  <a:schemeClr val="accent2"/>
                </a:solidFill>
              </a:rPr>
              <a:t>forwarding </a:t>
            </a:r>
            <a:r>
              <a:rPr lang="en-US" sz="2400" dirty="0" smtClean="0">
                <a:solidFill>
                  <a:schemeClr val="accent2"/>
                </a:solidFill>
              </a:rPr>
              <a:t>table.</a:t>
            </a:r>
          </a:p>
          <a:p>
            <a:pPr algn="l"/>
            <a:r>
              <a:rPr lang="en-US" dirty="0" smtClean="0"/>
              <a:t>Namely, packets from u destined for z are</a:t>
            </a:r>
          </a:p>
          <a:p>
            <a:pPr algn="l"/>
            <a:r>
              <a:rPr lang="en-US" dirty="0" smtClean="0"/>
              <a:t>forwarded out l</a:t>
            </a:r>
            <a:r>
              <a:rPr lang="en-US" sz="2400" dirty="0" smtClean="0"/>
              <a:t>ink between u and x.</a:t>
            </a:r>
            <a:endParaRPr lang="en-US" sz="2400" dirty="0"/>
          </a:p>
        </p:txBody>
      </p:sp>
      <p:sp>
        <p:nvSpPr>
          <p:cNvPr id="79" name="Text Box 76"/>
          <p:cNvSpPr txBox="1">
            <a:spLocks noChangeArrowheads="1"/>
          </p:cNvSpPr>
          <p:nvPr/>
        </p:nvSpPr>
        <p:spPr bwMode="auto">
          <a:xfrm>
            <a:off x="3862388" y="2473325"/>
            <a:ext cx="2759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B-F equation says:</a:t>
            </a:r>
          </a:p>
        </p:txBody>
      </p:sp>
      <p:sp>
        <p:nvSpPr>
          <p:cNvPr id="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Bellman-Ford </a:t>
            </a:r>
            <a:r>
              <a:rPr lang="en-US" dirty="0" smtClean="0"/>
              <a:t>Example </a:t>
            </a:r>
            <a:endParaRPr lang="en-US" dirty="0"/>
          </a:p>
        </p:txBody>
      </p:sp>
      <p:sp>
        <p:nvSpPr>
          <p:cNvPr id="81" name="Oval 80"/>
          <p:cNvSpPr/>
          <p:nvPr/>
        </p:nvSpPr>
        <p:spPr bwMode="auto">
          <a:xfrm>
            <a:off x="214282" y="2357430"/>
            <a:ext cx="914400" cy="914400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3000364" y="2428868"/>
            <a:ext cx="914400" cy="914400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4" name="Straight Arrow Connector 83"/>
          <p:cNvCxnSpPr>
            <a:stCxn id="44" idx="0"/>
            <a:endCxn id="71" idx="1"/>
          </p:cNvCxnSpPr>
          <p:nvPr/>
        </p:nvCxnSpPr>
        <p:spPr bwMode="auto">
          <a:xfrm>
            <a:off x="724176" y="2856177"/>
            <a:ext cx="487087" cy="474398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6526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Vector Algorithm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343044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2800" b="1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(y)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= estimate of least cost from x to y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Node x knows cost to each neighbor v:  				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c(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x,v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Node x maintains  distance vector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2800" b="1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= [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2800" b="1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(y): y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є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N ]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Node x also maintains its neighbors’ distance vectors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For each neighbor v, x maintains </a:t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	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D</a:t>
            </a:r>
            <a:r>
              <a:rPr kumimoji="0" lang="en-US" sz="2800" b="1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v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 = [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D</a:t>
            </a:r>
            <a:r>
              <a:rPr kumimoji="0" lang="en-US" sz="2800" b="1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v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(y): y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є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 N ]</a:t>
            </a:r>
          </a:p>
        </p:txBody>
      </p:sp>
    </p:spTree>
    <p:extLst>
      <p:ext uri="{BB962C8B-B14F-4D97-AF65-F5344CB8AC3E}">
        <p14:creationId xmlns:p14="http://schemas.microsoft.com/office/powerpoint/2010/main" val="295653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8964613" cy="792162"/>
          </a:xfrm>
        </p:spPr>
        <p:txBody>
          <a:bodyPr/>
          <a:lstStyle/>
          <a:p>
            <a:r>
              <a:rPr lang="en-US" sz="4000" dirty="0" smtClean="0"/>
              <a:t>Metropolitan Area Network (MAN)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187724" y="3030558"/>
            <a:ext cx="3794125" cy="1093788"/>
          </a:xfrm>
          <a:prstGeom prst="ellips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1838349" y="3798908"/>
            <a:ext cx="1957388" cy="2630488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4291037" y="4129108"/>
            <a:ext cx="1709737" cy="2079625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6251599" y="3798908"/>
            <a:ext cx="1343025" cy="2081213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4903812" y="1604983"/>
            <a:ext cx="1833562" cy="14224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lgDashDot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895874" y="3906858"/>
            <a:ext cx="301365" cy="3084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494487" y="3687783"/>
            <a:ext cx="301365" cy="3084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145112" y="2809896"/>
            <a:ext cx="301365" cy="3084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3675087" y="2919433"/>
            <a:ext cx="301365" cy="3084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H="1" flipV="1">
            <a:off x="3233762" y="2401908"/>
            <a:ext cx="473075" cy="51117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4757762" y="3125808"/>
            <a:ext cx="310984" cy="3084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5526112" y="3456008"/>
            <a:ext cx="310984" cy="3084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4170387" y="3456008"/>
            <a:ext cx="310984" cy="3084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2963887" y="4240233"/>
            <a:ext cx="3238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</a:rPr>
              <a:t>s </a:t>
            </a: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3197249" y="4983183"/>
            <a:ext cx="3746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</a:rPr>
              <a:t> s 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2655912" y="4970483"/>
            <a:ext cx="3746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</a:rPr>
              <a:t> s </a:t>
            </a:r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>
            <a:off x="2944837" y="4557733"/>
            <a:ext cx="117475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3189312" y="4557733"/>
            <a:ext cx="239712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4895874" y="4500570"/>
            <a:ext cx="390506" cy="33919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s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5246712" y="5240358"/>
            <a:ext cx="2730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4757762" y="5240358"/>
            <a:ext cx="2730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 flipH="1">
            <a:off x="4918099" y="4814908"/>
            <a:ext cx="117475" cy="433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5162574" y="4814908"/>
            <a:ext cx="239713" cy="433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6616724" y="4125933"/>
            <a:ext cx="2730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6937399" y="5008583"/>
            <a:ext cx="2730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6448449" y="5008583"/>
            <a:ext cx="2730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 flipH="1">
            <a:off x="6621487" y="4570433"/>
            <a:ext cx="117475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6865962" y="4570433"/>
            <a:ext cx="239712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 flipH="1">
            <a:off x="4414862" y="3362346"/>
            <a:ext cx="363537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5027637" y="3252808"/>
            <a:ext cx="608012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4478362" y="3675083"/>
            <a:ext cx="10461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 flipV="1">
            <a:off x="3678262" y="3605233"/>
            <a:ext cx="517525" cy="188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4414862" y="3802083"/>
            <a:ext cx="455612" cy="188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5886474" y="3583008"/>
            <a:ext cx="608013" cy="214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4048149" y="3143271"/>
            <a:ext cx="239713" cy="325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4170387" y="3143271"/>
            <a:ext cx="608012" cy="214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 flipH="1">
            <a:off x="5027637" y="3122633"/>
            <a:ext cx="282575" cy="125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 flipH="1">
            <a:off x="5764237" y="3143271"/>
            <a:ext cx="117475" cy="325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0"/>
          <p:cNvSpPr>
            <a:spLocks noChangeShapeType="1"/>
          </p:cNvSpPr>
          <p:nvPr/>
        </p:nvSpPr>
        <p:spPr bwMode="auto">
          <a:xfrm flipH="1">
            <a:off x="3189312" y="3911621"/>
            <a:ext cx="241300" cy="323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1"/>
          <p:cNvSpPr>
            <a:spLocks noChangeShapeType="1"/>
          </p:cNvSpPr>
          <p:nvPr/>
        </p:nvSpPr>
        <p:spPr bwMode="auto">
          <a:xfrm>
            <a:off x="5145112" y="4240233"/>
            <a:ext cx="0" cy="325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2"/>
          <p:cNvSpPr>
            <a:spLocks noChangeShapeType="1"/>
          </p:cNvSpPr>
          <p:nvPr/>
        </p:nvSpPr>
        <p:spPr bwMode="auto">
          <a:xfrm>
            <a:off x="6738962" y="4021158"/>
            <a:ext cx="0" cy="214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43"/>
          <p:cNvSpPr>
            <a:spLocks noChangeArrowheads="1"/>
          </p:cNvSpPr>
          <p:nvPr/>
        </p:nvSpPr>
        <p:spPr bwMode="auto">
          <a:xfrm>
            <a:off x="5268937" y="2151083"/>
            <a:ext cx="296862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48" name="Line 44"/>
          <p:cNvSpPr>
            <a:spLocks noChangeShapeType="1"/>
          </p:cNvSpPr>
          <p:nvPr/>
        </p:nvSpPr>
        <p:spPr bwMode="auto">
          <a:xfrm flipV="1">
            <a:off x="5373712" y="2478108"/>
            <a:ext cx="0" cy="323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5"/>
          <p:cNvSpPr>
            <a:spLocks noChangeShapeType="1"/>
          </p:cNvSpPr>
          <p:nvPr/>
        </p:nvSpPr>
        <p:spPr bwMode="auto">
          <a:xfrm flipH="1" flipV="1">
            <a:off x="5638824" y="1933596"/>
            <a:ext cx="31115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6"/>
          <p:cNvSpPr>
            <a:spLocks noChangeShapeType="1"/>
          </p:cNvSpPr>
          <p:nvPr/>
        </p:nvSpPr>
        <p:spPr bwMode="auto">
          <a:xfrm flipV="1">
            <a:off x="5562624" y="1933596"/>
            <a:ext cx="438150" cy="346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47"/>
          <p:cNvSpPr>
            <a:spLocks noChangeArrowheads="1"/>
          </p:cNvSpPr>
          <p:nvPr/>
        </p:nvSpPr>
        <p:spPr bwMode="auto">
          <a:xfrm>
            <a:off x="5795987" y="2822596"/>
            <a:ext cx="458459" cy="3084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R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2" name="Rectangle 48"/>
          <p:cNvSpPr>
            <a:spLocks noChangeArrowheads="1"/>
          </p:cNvSpPr>
          <p:nvPr/>
        </p:nvSpPr>
        <p:spPr bwMode="auto">
          <a:xfrm>
            <a:off x="5932512" y="2151083"/>
            <a:ext cx="322262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3" name="Line 49"/>
          <p:cNvSpPr>
            <a:spLocks noChangeShapeType="1"/>
          </p:cNvSpPr>
          <p:nvPr/>
        </p:nvSpPr>
        <p:spPr bwMode="auto">
          <a:xfrm flipV="1">
            <a:off x="5972199" y="2482871"/>
            <a:ext cx="28575" cy="357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0"/>
          <p:cNvSpPr>
            <a:spLocks noChangeShapeType="1"/>
          </p:cNvSpPr>
          <p:nvPr/>
        </p:nvSpPr>
        <p:spPr bwMode="auto">
          <a:xfrm>
            <a:off x="5576912" y="2352696"/>
            <a:ext cx="363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51"/>
          <p:cNvSpPr>
            <a:spLocks noChangeShapeType="1"/>
          </p:cNvSpPr>
          <p:nvPr/>
        </p:nvSpPr>
        <p:spPr bwMode="auto">
          <a:xfrm flipV="1">
            <a:off x="5513412" y="1933596"/>
            <a:ext cx="0" cy="223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2"/>
          <p:cNvSpPr>
            <a:spLocks noChangeShapeType="1"/>
          </p:cNvSpPr>
          <p:nvPr/>
        </p:nvSpPr>
        <p:spPr bwMode="auto">
          <a:xfrm flipV="1">
            <a:off x="6126187" y="1933596"/>
            <a:ext cx="0" cy="261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3"/>
          <p:cNvSpPr>
            <a:spLocks noChangeShapeType="1"/>
          </p:cNvSpPr>
          <p:nvPr/>
        </p:nvSpPr>
        <p:spPr bwMode="auto">
          <a:xfrm flipV="1">
            <a:off x="5270524" y="3798908"/>
            <a:ext cx="363538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8" name="Picture 5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0999" y="1582758"/>
            <a:ext cx="423863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3774" y="1595458"/>
            <a:ext cx="423863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Line 56"/>
          <p:cNvSpPr>
            <a:spLocks noChangeShapeType="1"/>
          </p:cNvSpPr>
          <p:nvPr/>
        </p:nvSpPr>
        <p:spPr bwMode="auto">
          <a:xfrm flipH="1">
            <a:off x="2454299" y="5338783"/>
            <a:ext cx="239713" cy="214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57"/>
          <p:cNvSpPr>
            <a:spLocks noChangeShapeType="1"/>
          </p:cNvSpPr>
          <p:nvPr/>
        </p:nvSpPr>
        <p:spPr bwMode="auto">
          <a:xfrm flipH="1">
            <a:off x="2700362" y="5338783"/>
            <a:ext cx="115887" cy="542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58"/>
          <p:cNvSpPr>
            <a:spLocks noChangeShapeType="1"/>
          </p:cNvSpPr>
          <p:nvPr/>
        </p:nvSpPr>
        <p:spPr bwMode="auto">
          <a:xfrm>
            <a:off x="3306787" y="5338783"/>
            <a:ext cx="0" cy="323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3" name="Picture 5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3299" y="4229121"/>
            <a:ext cx="423863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Line 60"/>
          <p:cNvSpPr>
            <a:spLocks noChangeShapeType="1"/>
          </p:cNvSpPr>
          <p:nvPr/>
        </p:nvSpPr>
        <p:spPr bwMode="auto">
          <a:xfrm>
            <a:off x="2454299" y="4456133"/>
            <a:ext cx="485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2108224" y="5497533"/>
            <a:ext cx="381000" cy="304800"/>
            <a:chOff x="3840" y="1279"/>
            <a:chExt cx="266" cy="310"/>
          </a:xfrm>
        </p:grpSpPr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3848" y="1548"/>
              <a:ext cx="206" cy="20"/>
            </a:xfrm>
            <a:custGeom>
              <a:avLst/>
              <a:gdLst>
                <a:gd name="T0" fmla="*/ 0 w 206"/>
                <a:gd name="T1" fmla="*/ 19 h 20"/>
                <a:gd name="T2" fmla="*/ 0 w 206"/>
                <a:gd name="T3" fmla="*/ 0 h 20"/>
                <a:gd name="T4" fmla="*/ 205 w 206"/>
                <a:gd name="T5" fmla="*/ 0 h 20"/>
                <a:gd name="T6" fmla="*/ 205 w 206"/>
                <a:gd name="T7" fmla="*/ 19 h 20"/>
                <a:gd name="T8" fmla="*/ 0 w 206"/>
                <a:gd name="T9" fmla="*/ 19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"/>
                <a:gd name="T17" fmla="*/ 206 w 20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">
                  <a:moveTo>
                    <a:pt x="0" y="19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19"/>
                  </a:lnTo>
                  <a:lnTo>
                    <a:pt x="0" y="19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3840" y="1453"/>
              <a:ext cx="220" cy="34"/>
            </a:xfrm>
            <a:custGeom>
              <a:avLst/>
              <a:gdLst>
                <a:gd name="T0" fmla="*/ 189 w 220"/>
                <a:gd name="T1" fmla="*/ 0 h 34"/>
                <a:gd name="T2" fmla="*/ 219 w 220"/>
                <a:gd name="T3" fmla="*/ 33 h 34"/>
                <a:gd name="T4" fmla="*/ 0 w 220"/>
                <a:gd name="T5" fmla="*/ 33 h 34"/>
                <a:gd name="T6" fmla="*/ 29 w 220"/>
                <a:gd name="T7" fmla="*/ 0 h 34"/>
                <a:gd name="T8" fmla="*/ 189 w 220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34"/>
                <a:gd name="T17" fmla="*/ 220 w 220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34">
                  <a:moveTo>
                    <a:pt x="189" y="0"/>
                  </a:moveTo>
                  <a:lnTo>
                    <a:pt x="219" y="33"/>
                  </a:lnTo>
                  <a:lnTo>
                    <a:pt x="0" y="33"/>
                  </a:lnTo>
                  <a:lnTo>
                    <a:pt x="29" y="0"/>
                  </a:lnTo>
                  <a:lnTo>
                    <a:pt x="18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3897" y="1449"/>
              <a:ext cx="104" cy="24"/>
            </a:xfrm>
            <a:custGeom>
              <a:avLst/>
              <a:gdLst>
                <a:gd name="T0" fmla="*/ 102 w 104"/>
                <a:gd name="T1" fmla="*/ 10 h 24"/>
                <a:gd name="T2" fmla="*/ 101 w 104"/>
                <a:gd name="T3" fmla="*/ 8 h 24"/>
                <a:gd name="T4" fmla="*/ 97 w 104"/>
                <a:gd name="T5" fmla="*/ 6 h 24"/>
                <a:gd name="T6" fmla="*/ 93 w 104"/>
                <a:gd name="T7" fmla="*/ 4 h 24"/>
                <a:gd name="T8" fmla="*/ 87 w 104"/>
                <a:gd name="T9" fmla="*/ 3 h 24"/>
                <a:gd name="T10" fmla="*/ 80 w 104"/>
                <a:gd name="T11" fmla="*/ 2 h 24"/>
                <a:gd name="T12" fmla="*/ 72 w 104"/>
                <a:gd name="T13" fmla="*/ 1 h 24"/>
                <a:gd name="T14" fmla="*/ 64 w 104"/>
                <a:gd name="T15" fmla="*/ 0 h 24"/>
                <a:gd name="T16" fmla="*/ 55 w 104"/>
                <a:gd name="T17" fmla="*/ 0 h 24"/>
                <a:gd name="T18" fmla="*/ 46 w 104"/>
                <a:gd name="T19" fmla="*/ 0 h 24"/>
                <a:gd name="T20" fmla="*/ 37 w 104"/>
                <a:gd name="T21" fmla="*/ 0 h 24"/>
                <a:gd name="T22" fmla="*/ 29 w 104"/>
                <a:gd name="T23" fmla="*/ 1 h 24"/>
                <a:gd name="T24" fmla="*/ 21 w 104"/>
                <a:gd name="T25" fmla="*/ 2 h 24"/>
                <a:gd name="T26" fmla="*/ 14 w 104"/>
                <a:gd name="T27" fmla="*/ 3 h 24"/>
                <a:gd name="T28" fmla="*/ 8 w 104"/>
                <a:gd name="T29" fmla="*/ 4 h 24"/>
                <a:gd name="T30" fmla="*/ 4 w 104"/>
                <a:gd name="T31" fmla="*/ 6 h 24"/>
                <a:gd name="T32" fmla="*/ 1 w 104"/>
                <a:gd name="T33" fmla="*/ 8 h 24"/>
                <a:gd name="T34" fmla="*/ 0 w 104"/>
                <a:gd name="T35" fmla="*/ 10 h 24"/>
                <a:gd name="T36" fmla="*/ 0 w 104"/>
                <a:gd name="T37" fmla="*/ 12 h 24"/>
                <a:gd name="T38" fmla="*/ 1 w 104"/>
                <a:gd name="T39" fmla="*/ 14 h 24"/>
                <a:gd name="T40" fmla="*/ 4 w 104"/>
                <a:gd name="T41" fmla="*/ 16 h 24"/>
                <a:gd name="T42" fmla="*/ 8 w 104"/>
                <a:gd name="T43" fmla="*/ 17 h 24"/>
                <a:gd name="T44" fmla="*/ 14 w 104"/>
                <a:gd name="T45" fmla="*/ 19 h 24"/>
                <a:gd name="T46" fmla="*/ 21 w 104"/>
                <a:gd name="T47" fmla="*/ 20 h 24"/>
                <a:gd name="T48" fmla="*/ 29 w 104"/>
                <a:gd name="T49" fmla="*/ 21 h 24"/>
                <a:gd name="T50" fmla="*/ 37 w 104"/>
                <a:gd name="T51" fmla="*/ 22 h 24"/>
                <a:gd name="T52" fmla="*/ 46 w 104"/>
                <a:gd name="T53" fmla="*/ 23 h 24"/>
                <a:gd name="T54" fmla="*/ 55 w 104"/>
                <a:gd name="T55" fmla="*/ 23 h 24"/>
                <a:gd name="T56" fmla="*/ 64 w 104"/>
                <a:gd name="T57" fmla="*/ 22 h 24"/>
                <a:gd name="T58" fmla="*/ 72 w 104"/>
                <a:gd name="T59" fmla="*/ 21 h 24"/>
                <a:gd name="T60" fmla="*/ 80 w 104"/>
                <a:gd name="T61" fmla="*/ 20 h 24"/>
                <a:gd name="T62" fmla="*/ 87 w 104"/>
                <a:gd name="T63" fmla="*/ 19 h 24"/>
                <a:gd name="T64" fmla="*/ 93 w 104"/>
                <a:gd name="T65" fmla="*/ 17 h 24"/>
                <a:gd name="T66" fmla="*/ 97 w 104"/>
                <a:gd name="T67" fmla="*/ 16 h 24"/>
                <a:gd name="T68" fmla="*/ 101 w 104"/>
                <a:gd name="T69" fmla="*/ 14 h 24"/>
                <a:gd name="T70" fmla="*/ 102 w 104"/>
                <a:gd name="T71" fmla="*/ 12 h 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"/>
                <a:gd name="T109" fmla="*/ 0 h 24"/>
                <a:gd name="T110" fmla="*/ 104 w 104"/>
                <a:gd name="T111" fmla="*/ 24 h 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" h="24">
                  <a:moveTo>
                    <a:pt x="103" y="11"/>
                  </a:moveTo>
                  <a:lnTo>
                    <a:pt x="102" y="10"/>
                  </a:lnTo>
                  <a:lnTo>
                    <a:pt x="102" y="9"/>
                  </a:lnTo>
                  <a:lnTo>
                    <a:pt x="101" y="8"/>
                  </a:lnTo>
                  <a:lnTo>
                    <a:pt x="99" y="7"/>
                  </a:lnTo>
                  <a:lnTo>
                    <a:pt x="97" y="6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6" y="1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7" y="20"/>
                  </a:lnTo>
                  <a:lnTo>
                    <a:pt x="21" y="20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33" y="22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6" y="23"/>
                  </a:lnTo>
                  <a:lnTo>
                    <a:pt x="51" y="23"/>
                  </a:lnTo>
                  <a:lnTo>
                    <a:pt x="55" y="23"/>
                  </a:lnTo>
                  <a:lnTo>
                    <a:pt x="60" y="22"/>
                  </a:lnTo>
                  <a:lnTo>
                    <a:pt x="64" y="22"/>
                  </a:lnTo>
                  <a:lnTo>
                    <a:pt x="69" y="22"/>
                  </a:lnTo>
                  <a:lnTo>
                    <a:pt x="72" y="21"/>
                  </a:lnTo>
                  <a:lnTo>
                    <a:pt x="76" y="21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7" y="19"/>
                  </a:lnTo>
                  <a:lnTo>
                    <a:pt x="90" y="18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7" y="16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3" y="11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3897" y="1461"/>
              <a:ext cx="104" cy="17"/>
            </a:xfrm>
            <a:custGeom>
              <a:avLst/>
              <a:gdLst>
                <a:gd name="T0" fmla="*/ 102 w 104"/>
                <a:gd name="T1" fmla="*/ 6 h 17"/>
                <a:gd name="T2" fmla="*/ 101 w 104"/>
                <a:gd name="T3" fmla="*/ 8 h 17"/>
                <a:gd name="T4" fmla="*/ 97 w 104"/>
                <a:gd name="T5" fmla="*/ 10 h 17"/>
                <a:gd name="T6" fmla="*/ 93 w 104"/>
                <a:gd name="T7" fmla="*/ 11 h 17"/>
                <a:gd name="T8" fmla="*/ 87 w 104"/>
                <a:gd name="T9" fmla="*/ 12 h 17"/>
                <a:gd name="T10" fmla="*/ 80 w 104"/>
                <a:gd name="T11" fmla="*/ 14 h 17"/>
                <a:gd name="T12" fmla="*/ 72 w 104"/>
                <a:gd name="T13" fmla="*/ 14 h 17"/>
                <a:gd name="T14" fmla="*/ 64 w 104"/>
                <a:gd name="T15" fmla="*/ 15 h 17"/>
                <a:gd name="T16" fmla="*/ 55 w 104"/>
                <a:gd name="T17" fmla="*/ 16 h 17"/>
                <a:gd name="T18" fmla="*/ 46 w 104"/>
                <a:gd name="T19" fmla="*/ 16 h 17"/>
                <a:gd name="T20" fmla="*/ 37 w 104"/>
                <a:gd name="T21" fmla="*/ 15 h 17"/>
                <a:gd name="T22" fmla="*/ 29 w 104"/>
                <a:gd name="T23" fmla="*/ 14 h 17"/>
                <a:gd name="T24" fmla="*/ 21 w 104"/>
                <a:gd name="T25" fmla="*/ 14 h 17"/>
                <a:gd name="T26" fmla="*/ 14 w 104"/>
                <a:gd name="T27" fmla="*/ 12 h 17"/>
                <a:gd name="T28" fmla="*/ 8 w 104"/>
                <a:gd name="T29" fmla="*/ 11 h 17"/>
                <a:gd name="T30" fmla="*/ 4 w 104"/>
                <a:gd name="T31" fmla="*/ 10 h 17"/>
                <a:gd name="T32" fmla="*/ 1 w 104"/>
                <a:gd name="T33" fmla="*/ 8 h 17"/>
                <a:gd name="T34" fmla="*/ 0 w 104"/>
                <a:gd name="T35" fmla="*/ 6 h 17"/>
                <a:gd name="T36" fmla="*/ 0 w 104"/>
                <a:gd name="T37" fmla="*/ 0 h 17"/>
                <a:gd name="T38" fmla="*/ 0 w 104"/>
                <a:gd name="T39" fmla="*/ 2 h 17"/>
                <a:gd name="T40" fmla="*/ 3 w 104"/>
                <a:gd name="T41" fmla="*/ 4 h 17"/>
                <a:gd name="T42" fmla="*/ 6 w 104"/>
                <a:gd name="T43" fmla="*/ 5 h 17"/>
                <a:gd name="T44" fmla="*/ 12 w 104"/>
                <a:gd name="T45" fmla="*/ 6 h 17"/>
                <a:gd name="T46" fmla="*/ 17 w 104"/>
                <a:gd name="T47" fmla="*/ 8 h 17"/>
                <a:gd name="T48" fmla="*/ 25 w 104"/>
                <a:gd name="T49" fmla="*/ 9 h 17"/>
                <a:gd name="T50" fmla="*/ 33 w 104"/>
                <a:gd name="T51" fmla="*/ 10 h 17"/>
                <a:gd name="T52" fmla="*/ 42 w 104"/>
                <a:gd name="T53" fmla="*/ 10 h 17"/>
                <a:gd name="T54" fmla="*/ 51 w 104"/>
                <a:gd name="T55" fmla="*/ 10 h 17"/>
                <a:gd name="T56" fmla="*/ 60 w 104"/>
                <a:gd name="T57" fmla="*/ 10 h 17"/>
                <a:gd name="T58" fmla="*/ 69 w 104"/>
                <a:gd name="T59" fmla="*/ 10 h 17"/>
                <a:gd name="T60" fmla="*/ 76 w 104"/>
                <a:gd name="T61" fmla="*/ 9 h 17"/>
                <a:gd name="T62" fmla="*/ 84 w 104"/>
                <a:gd name="T63" fmla="*/ 8 h 17"/>
                <a:gd name="T64" fmla="*/ 90 w 104"/>
                <a:gd name="T65" fmla="*/ 6 h 17"/>
                <a:gd name="T66" fmla="*/ 95 w 104"/>
                <a:gd name="T67" fmla="*/ 5 h 17"/>
                <a:gd name="T68" fmla="*/ 99 w 104"/>
                <a:gd name="T69" fmla="*/ 4 h 17"/>
                <a:gd name="T70" fmla="*/ 102 w 104"/>
                <a:gd name="T71" fmla="*/ 2 h 17"/>
                <a:gd name="T72" fmla="*/ 103 w 104"/>
                <a:gd name="T73" fmla="*/ 0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4"/>
                <a:gd name="T112" fmla="*/ 0 h 17"/>
                <a:gd name="T113" fmla="*/ 104 w 104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4" h="17">
                  <a:moveTo>
                    <a:pt x="103" y="5"/>
                  </a:moveTo>
                  <a:lnTo>
                    <a:pt x="102" y="6"/>
                  </a:lnTo>
                  <a:lnTo>
                    <a:pt x="102" y="7"/>
                  </a:lnTo>
                  <a:lnTo>
                    <a:pt x="101" y="8"/>
                  </a:lnTo>
                  <a:lnTo>
                    <a:pt x="99" y="8"/>
                  </a:lnTo>
                  <a:lnTo>
                    <a:pt x="97" y="10"/>
                  </a:lnTo>
                  <a:lnTo>
                    <a:pt x="95" y="10"/>
                  </a:lnTo>
                  <a:lnTo>
                    <a:pt x="93" y="11"/>
                  </a:lnTo>
                  <a:lnTo>
                    <a:pt x="90" y="12"/>
                  </a:lnTo>
                  <a:lnTo>
                    <a:pt x="87" y="12"/>
                  </a:lnTo>
                  <a:lnTo>
                    <a:pt x="84" y="13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4"/>
                  </a:lnTo>
                  <a:lnTo>
                    <a:pt x="69" y="15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5" y="16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29" y="14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17" y="13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29" y="10"/>
                  </a:lnTo>
                  <a:lnTo>
                    <a:pt x="33" y="10"/>
                  </a:lnTo>
                  <a:lnTo>
                    <a:pt x="37" y="10"/>
                  </a:lnTo>
                  <a:lnTo>
                    <a:pt x="42" y="10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69" y="10"/>
                  </a:lnTo>
                  <a:lnTo>
                    <a:pt x="72" y="10"/>
                  </a:lnTo>
                  <a:lnTo>
                    <a:pt x="76" y="9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7" y="7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5" y="5"/>
                  </a:lnTo>
                  <a:lnTo>
                    <a:pt x="97" y="4"/>
                  </a:lnTo>
                  <a:lnTo>
                    <a:pt x="99" y="4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2" y="1"/>
                  </a:lnTo>
                  <a:lnTo>
                    <a:pt x="103" y="0"/>
                  </a:lnTo>
                  <a:lnTo>
                    <a:pt x="103" y="5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3840" y="1486"/>
              <a:ext cx="220" cy="77"/>
            </a:xfrm>
            <a:custGeom>
              <a:avLst/>
              <a:gdLst>
                <a:gd name="T0" fmla="*/ 0 w 220"/>
                <a:gd name="T1" fmla="*/ 76 h 77"/>
                <a:gd name="T2" fmla="*/ 219 w 220"/>
                <a:gd name="T3" fmla="*/ 76 h 77"/>
                <a:gd name="T4" fmla="*/ 219 w 220"/>
                <a:gd name="T5" fmla="*/ 0 h 77"/>
                <a:gd name="T6" fmla="*/ 0 w 220"/>
                <a:gd name="T7" fmla="*/ 0 h 77"/>
                <a:gd name="T8" fmla="*/ 0 w 220"/>
                <a:gd name="T9" fmla="*/ 76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77"/>
                <a:gd name="T17" fmla="*/ 220 w 220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77">
                  <a:moveTo>
                    <a:pt x="0" y="76"/>
                  </a:moveTo>
                  <a:lnTo>
                    <a:pt x="219" y="76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76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3875" y="1449"/>
              <a:ext cx="69" cy="17"/>
            </a:xfrm>
            <a:custGeom>
              <a:avLst/>
              <a:gdLst>
                <a:gd name="T0" fmla="*/ 0 w 69"/>
                <a:gd name="T1" fmla="*/ 16 h 17"/>
                <a:gd name="T2" fmla="*/ 0 w 69"/>
                <a:gd name="T3" fmla="*/ 0 h 17"/>
                <a:gd name="T4" fmla="*/ 68 w 69"/>
                <a:gd name="T5" fmla="*/ 0 h 17"/>
                <a:gd name="T6" fmla="*/ 68 w 69"/>
                <a:gd name="T7" fmla="*/ 16 h 17"/>
                <a:gd name="T8" fmla="*/ 0 w 69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"/>
                <a:gd name="T17" fmla="*/ 69 w 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">
                  <a:moveTo>
                    <a:pt x="0" y="16"/>
                  </a:moveTo>
                  <a:lnTo>
                    <a:pt x="0" y="0"/>
                  </a:lnTo>
                  <a:lnTo>
                    <a:pt x="68" y="0"/>
                  </a:lnTo>
                  <a:lnTo>
                    <a:pt x="68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3931" y="1450"/>
              <a:ext cx="94" cy="17"/>
            </a:xfrm>
            <a:custGeom>
              <a:avLst/>
              <a:gdLst>
                <a:gd name="T0" fmla="*/ 0 w 94"/>
                <a:gd name="T1" fmla="*/ 16 h 17"/>
                <a:gd name="T2" fmla="*/ 0 w 94"/>
                <a:gd name="T3" fmla="*/ 0 h 17"/>
                <a:gd name="T4" fmla="*/ 93 w 94"/>
                <a:gd name="T5" fmla="*/ 0 h 17"/>
                <a:gd name="T6" fmla="*/ 93 w 94"/>
                <a:gd name="T7" fmla="*/ 16 h 17"/>
                <a:gd name="T8" fmla="*/ 0 w 94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17"/>
                <a:gd name="T17" fmla="*/ 94 w 9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17">
                  <a:moveTo>
                    <a:pt x="0" y="16"/>
                  </a:moveTo>
                  <a:lnTo>
                    <a:pt x="0" y="0"/>
                  </a:lnTo>
                  <a:lnTo>
                    <a:pt x="93" y="0"/>
                  </a:lnTo>
                  <a:lnTo>
                    <a:pt x="93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9"/>
            <p:cNvSpPr>
              <a:spLocks/>
            </p:cNvSpPr>
            <p:nvPr/>
          </p:nvSpPr>
          <p:spPr bwMode="auto">
            <a:xfrm>
              <a:off x="3877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388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4 w 17"/>
                <a:gd name="T7" fmla="*/ 16 h 17"/>
                <a:gd name="T8" fmla="*/ 8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auto">
            <a:xfrm>
              <a:off x="388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2"/>
            <p:cNvSpPr>
              <a:spLocks/>
            </p:cNvSpPr>
            <p:nvPr/>
          </p:nvSpPr>
          <p:spPr bwMode="auto">
            <a:xfrm>
              <a:off x="388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3"/>
            <p:cNvSpPr>
              <a:spLocks/>
            </p:cNvSpPr>
            <p:nvPr/>
          </p:nvSpPr>
          <p:spPr bwMode="auto">
            <a:xfrm>
              <a:off x="388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4"/>
            <p:cNvSpPr>
              <a:spLocks/>
            </p:cNvSpPr>
            <p:nvPr/>
          </p:nvSpPr>
          <p:spPr bwMode="auto">
            <a:xfrm>
              <a:off x="389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5"/>
            <p:cNvSpPr>
              <a:spLocks/>
            </p:cNvSpPr>
            <p:nvPr/>
          </p:nvSpPr>
          <p:spPr bwMode="auto">
            <a:xfrm>
              <a:off x="389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6"/>
            <p:cNvSpPr>
              <a:spLocks/>
            </p:cNvSpPr>
            <p:nvPr/>
          </p:nvSpPr>
          <p:spPr bwMode="auto">
            <a:xfrm>
              <a:off x="3894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auto">
            <a:xfrm>
              <a:off x="389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390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9"/>
            <p:cNvSpPr>
              <a:spLocks/>
            </p:cNvSpPr>
            <p:nvPr/>
          </p:nvSpPr>
          <p:spPr bwMode="auto">
            <a:xfrm>
              <a:off x="390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0 w 17"/>
                <a:gd name="T5" fmla="*/ 16 h 17"/>
                <a:gd name="T6" fmla="*/ 8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80"/>
            <p:cNvSpPr>
              <a:spLocks/>
            </p:cNvSpPr>
            <p:nvPr/>
          </p:nvSpPr>
          <p:spPr bwMode="auto">
            <a:xfrm>
              <a:off x="390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6 h 17"/>
                <a:gd name="T6" fmla="*/ 8 w 17"/>
                <a:gd name="T7" fmla="*/ 16 h 17"/>
                <a:gd name="T8" fmla="*/ 12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1"/>
            <p:cNvSpPr>
              <a:spLocks/>
            </p:cNvSpPr>
            <p:nvPr/>
          </p:nvSpPr>
          <p:spPr bwMode="auto">
            <a:xfrm>
              <a:off x="390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2"/>
            <p:cNvSpPr>
              <a:spLocks/>
            </p:cNvSpPr>
            <p:nvPr/>
          </p:nvSpPr>
          <p:spPr bwMode="auto">
            <a:xfrm>
              <a:off x="391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3"/>
            <p:cNvSpPr>
              <a:spLocks/>
            </p:cNvSpPr>
            <p:nvPr/>
          </p:nvSpPr>
          <p:spPr bwMode="auto">
            <a:xfrm>
              <a:off x="391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4"/>
            <p:cNvSpPr>
              <a:spLocks/>
            </p:cNvSpPr>
            <p:nvPr/>
          </p:nvSpPr>
          <p:spPr bwMode="auto">
            <a:xfrm>
              <a:off x="3916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5"/>
            <p:cNvSpPr>
              <a:spLocks/>
            </p:cNvSpPr>
            <p:nvPr/>
          </p:nvSpPr>
          <p:spPr bwMode="auto">
            <a:xfrm>
              <a:off x="391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6"/>
            <p:cNvSpPr>
              <a:spLocks/>
            </p:cNvSpPr>
            <p:nvPr/>
          </p:nvSpPr>
          <p:spPr bwMode="auto">
            <a:xfrm>
              <a:off x="3921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7"/>
            <p:cNvSpPr>
              <a:spLocks/>
            </p:cNvSpPr>
            <p:nvPr/>
          </p:nvSpPr>
          <p:spPr bwMode="auto">
            <a:xfrm>
              <a:off x="392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8"/>
            <p:cNvSpPr>
              <a:spLocks/>
            </p:cNvSpPr>
            <p:nvPr/>
          </p:nvSpPr>
          <p:spPr bwMode="auto">
            <a:xfrm>
              <a:off x="392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9"/>
            <p:cNvSpPr>
              <a:spLocks/>
            </p:cNvSpPr>
            <p:nvPr/>
          </p:nvSpPr>
          <p:spPr bwMode="auto">
            <a:xfrm>
              <a:off x="3855" y="1279"/>
              <a:ext cx="187" cy="174"/>
            </a:xfrm>
            <a:custGeom>
              <a:avLst/>
              <a:gdLst>
                <a:gd name="T0" fmla="*/ 180 w 187"/>
                <a:gd name="T1" fmla="*/ 173 h 174"/>
                <a:gd name="T2" fmla="*/ 180 w 187"/>
                <a:gd name="T3" fmla="*/ 173 h 174"/>
                <a:gd name="T4" fmla="*/ 180 w 187"/>
                <a:gd name="T5" fmla="*/ 172 h 174"/>
                <a:gd name="T6" fmla="*/ 182 w 187"/>
                <a:gd name="T7" fmla="*/ 172 h 174"/>
                <a:gd name="T8" fmla="*/ 182 w 187"/>
                <a:gd name="T9" fmla="*/ 172 h 174"/>
                <a:gd name="T10" fmla="*/ 183 w 187"/>
                <a:gd name="T11" fmla="*/ 171 h 174"/>
                <a:gd name="T12" fmla="*/ 183 w 187"/>
                <a:gd name="T13" fmla="*/ 171 h 174"/>
                <a:gd name="T14" fmla="*/ 184 w 187"/>
                <a:gd name="T15" fmla="*/ 171 h 174"/>
                <a:gd name="T16" fmla="*/ 184 w 187"/>
                <a:gd name="T17" fmla="*/ 170 h 174"/>
                <a:gd name="T18" fmla="*/ 184 w 187"/>
                <a:gd name="T19" fmla="*/ 170 h 174"/>
                <a:gd name="T20" fmla="*/ 184 w 187"/>
                <a:gd name="T21" fmla="*/ 169 h 174"/>
                <a:gd name="T22" fmla="*/ 185 w 187"/>
                <a:gd name="T23" fmla="*/ 169 h 174"/>
                <a:gd name="T24" fmla="*/ 185 w 187"/>
                <a:gd name="T25" fmla="*/ 168 h 174"/>
                <a:gd name="T26" fmla="*/ 186 w 187"/>
                <a:gd name="T27" fmla="*/ 167 h 174"/>
                <a:gd name="T28" fmla="*/ 186 w 187"/>
                <a:gd name="T29" fmla="*/ 167 h 174"/>
                <a:gd name="T30" fmla="*/ 186 w 187"/>
                <a:gd name="T31" fmla="*/ 6 h 174"/>
                <a:gd name="T32" fmla="*/ 186 w 187"/>
                <a:gd name="T33" fmla="*/ 5 h 174"/>
                <a:gd name="T34" fmla="*/ 186 w 187"/>
                <a:gd name="T35" fmla="*/ 5 h 174"/>
                <a:gd name="T36" fmla="*/ 185 w 187"/>
                <a:gd name="T37" fmla="*/ 5 h 174"/>
                <a:gd name="T38" fmla="*/ 185 w 187"/>
                <a:gd name="T39" fmla="*/ 3 h 174"/>
                <a:gd name="T40" fmla="*/ 184 w 187"/>
                <a:gd name="T41" fmla="*/ 3 h 174"/>
                <a:gd name="T42" fmla="*/ 184 w 187"/>
                <a:gd name="T43" fmla="*/ 2 h 174"/>
                <a:gd name="T44" fmla="*/ 184 w 187"/>
                <a:gd name="T45" fmla="*/ 1 h 174"/>
                <a:gd name="T46" fmla="*/ 183 w 187"/>
                <a:gd name="T47" fmla="*/ 1 h 174"/>
                <a:gd name="T48" fmla="*/ 183 w 187"/>
                <a:gd name="T49" fmla="*/ 1 h 174"/>
                <a:gd name="T50" fmla="*/ 182 w 187"/>
                <a:gd name="T51" fmla="*/ 1 h 174"/>
                <a:gd name="T52" fmla="*/ 182 w 187"/>
                <a:gd name="T53" fmla="*/ 0 h 174"/>
                <a:gd name="T54" fmla="*/ 180 w 187"/>
                <a:gd name="T55" fmla="*/ 0 h 174"/>
                <a:gd name="T56" fmla="*/ 180 w 187"/>
                <a:gd name="T57" fmla="*/ 0 h 174"/>
                <a:gd name="T58" fmla="*/ 180 w 187"/>
                <a:gd name="T59" fmla="*/ 0 h 174"/>
                <a:gd name="T60" fmla="*/ 5 w 187"/>
                <a:gd name="T61" fmla="*/ 0 h 174"/>
                <a:gd name="T62" fmla="*/ 4 w 187"/>
                <a:gd name="T63" fmla="*/ 0 h 174"/>
                <a:gd name="T64" fmla="*/ 3 w 187"/>
                <a:gd name="T65" fmla="*/ 0 h 174"/>
                <a:gd name="T66" fmla="*/ 3 w 187"/>
                <a:gd name="T67" fmla="*/ 0 h 174"/>
                <a:gd name="T68" fmla="*/ 2 w 187"/>
                <a:gd name="T69" fmla="*/ 0 h 174"/>
                <a:gd name="T70" fmla="*/ 2 w 187"/>
                <a:gd name="T71" fmla="*/ 1 h 174"/>
                <a:gd name="T72" fmla="*/ 1 w 187"/>
                <a:gd name="T73" fmla="*/ 1 h 174"/>
                <a:gd name="T74" fmla="*/ 1 w 187"/>
                <a:gd name="T75" fmla="*/ 1 h 174"/>
                <a:gd name="T76" fmla="*/ 1 w 187"/>
                <a:gd name="T77" fmla="*/ 2 h 174"/>
                <a:gd name="T78" fmla="*/ 0 w 187"/>
                <a:gd name="T79" fmla="*/ 3 h 174"/>
                <a:gd name="T80" fmla="*/ 0 w 187"/>
                <a:gd name="T81" fmla="*/ 3 h 174"/>
                <a:gd name="T82" fmla="*/ 0 w 187"/>
                <a:gd name="T83" fmla="*/ 3 h 174"/>
                <a:gd name="T84" fmla="*/ 0 w 187"/>
                <a:gd name="T85" fmla="*/ 5 h 174"/>
                <a:gd name="T86" fmla="*/ 0 w 187"/>
                <a:gd name="T87" fmla="*/ 5 h 174"/>
                <a:gd name="T88" fmla="*/ 0 w 187"/>
                <a:gd name="T89" fmla="*/ 6 h 174"/>
                <a:gd name="T90" fmla="*/ 0 w 187"/>
                <a:gd name="T91" fmla="*/ 167 h 174"/>
                <a:gd name="T92" fmla="*/ 0 w 187"/>
                <a:gd name="T93" fmla="*/ 167 h 174"/>
                <a:gd name="T94" fmla="*/ 0 w 187"/>
                <a:gd name="T95" fmla="*/ 168 h 174"/>
                <a:gd name="T96" fmla="*/ 0 w 187"/>
                <a:gd name="T97" fmla="*/ 169 h 174"/>
                <a:gd name="T98" fmla="*/ 0 w 187"/>
                <a:gd name="T99" fmla="*/ 169 h 174"/>
                <a:gd name="T100" fmla="*/ 0 w 187"/>
                <a:gd name="T101" fmla="*/ 170 h 174"/>
                <a:gd name="T102" fmla="*/ 1 w 187"/>
                <a:gd name="T103" fmla="*/ 170 h 174"/>
                <a:gd name="T104" fmla="*/ 1 w 187"/>
                <a:gd name="T105" fmla="*/ 171 h 174"/>
                <a:gd name="T106" fmla="*/ 1 w 187"/>
                <a:gd name="T107" fmla="*/ 171 h 174"/>
                <a:gd name="T108" fmla="*/ 2 w 187"/>
                <a:gd name="T109" fmla="*/ 171 h 174"/>
                <a:gd name="T110" fmla="*/ 2 w 187"/>
                <a:gd name="T111" fmla="*/ 172 h 174"/>
                <a:gd name="T112" fmla="*/ 2 w 187"/>
                <a:gd name="T113" fmla="*/ 172 h 174"/>
                <a:gd name="T114" fmla="*/ 3 w 187"/>
                <a:gd name="T115" fmla="*/ 172 h 174"/>
                <a:gd name="T116" fmla="*/ 3 w 187"/>
                <a:gd name="T117" fmla="*/ 172 h 174"/>
                <a:gd name="T118" fmla="*/ 4 w 187"/>
                <a:gd name="T119" fmla="*/ 173 h 174"/>
                <a:gd name="T120" fmla="*/ 5 w 187"/>
                <a:gd name="T121" fmla="*/ 173 h 174"/>
                <a:gd name="T122" fmla="*/ 180 w 187"/>
                <a:gd name="T123" fmla="*/ 173 h 1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7"/>
                <a:gd name="T187" fmla="*/ 0 h 174"/>
                <a:gd name="T188" fmla="*/ 187 w 187"/>
                <a:gd name="T189" fmla="*/ 174 h 1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7" h="174">
                  <a:moveTo>
                    <a:pt x="180" y="173"/>
                  </a:moveTo>
                  <a:lnTo>
                    <a:pt x="180" y="173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3" y="171"/>
                  </a:lnTo>
                  <a:lnTo>
                    <a:pt x="184" y="171"/>
                  </a:lnTo>
                  <a:lnTo>
                    <a:pt x="184" y="170"/>
                  </a:lnTo>
                  <a:lnTo>
                    <a:pt x="184" y="169"/>
                  </a:lnTo>
                  <a:lnTo>
                    <a:pt x="185" y="169"/>
                  </a:lnTo>
                  <a:lnTo>
                    <a:pt x="185" y="168"/>
                  </a:lnTo>
                  <a:lnTo>
                    <a:pt x="186" y="167"/>
                  </a:lnTo>
                  <a:lnTo>
                    <a:pt x="186" y="6"/>
                  </a:lnTo>
                  <a:lnTo>
                    <a:pt x="186" y="5"/>
                  </a:lnTo>
                  <a:lnTo>
                    <a:pt x="185" y="5"/>
                  </a:lnTo>
                  <a:lnTo>
                    <a:pt x="185" y="3"/>
                  </a:lnTo>
                  <a:lnTo>
                    <a:pt x="184" y="3"/>
                  </a:lnTo>
                  <a:lnTo>
                    <a:pt x="184" y="2"/>
                  </a:lnTo>
                  <a:lnTo>
                    <a:pt x="184" y="1"/>
                  </a:lnTo>
                  <a:lnTo>
                    <a:pt x="183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0" y="169"/>
                  </a:lnTo>
                  <a:lnTo>
                    <a:pt x="0" y="170"/>
                  </a:lnTo>
                  <a:lnTo>
                    <a:pt x="1" y="170"/>
                  </a:lnTo>
                  <a:lnTo>
                    <a:pt x="1" y="171"/>
                  </a:lnTo>
                  <a:lnTo>
                    <a:pt x="2" y="171"/>
                  </a:lnTo>
                  <a:lnTo>
                    <a:pt x="2" y="172"/>
                  </a:lnTo>
                  <a:lnTo>
                    <a:pt x="3" y="172"/>
                  </a:lnTo>
                  <a:lnTo>
                    <a:pt x="4" y="173"/>
                  </a:lnTo>
                  <a:lnTo>
                    <a:pt x="5" y="173"/>
                  </a:lnTo>
                  <a:lnTo>
                    <a:pt x="180" y="17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90"/>
            <p:cNvSpPr>
              <a:spLocks/>
            </p:cNvSpPr>
            <p:nvPr/>
          </p:nvSpPr>
          <p:spPr bwMode="auto">
            <a:xfrm>
              <a:off x="3855" y="1281"/>
              <a:ext cx="186" cy="172"/>
            </a:xfrm>
            <a:custGeom>
              <a:avLst/>
              <a:gdLst>
                <a:gd name="T0" fmla="*/ 185 w 186"/>
                <a:gd name="T1" fmla="*/ 165 h 172"/>
                <a:gd name="T2" fmla="*/ 185 w 186"/>
                <a:gd name="T3" fmla="*/ 166 h 172"/>
                <a:gd name="T4" fmla="*/ 185 w 186"/>
                <a:gd name="T5" fmla="*/ 167 h 172"/>
                <a:gd name="T6" fmla="*/ 184 w 186"/>
                <a:gd name="T7" fmla="*/ 167 h 172"/>
                <a:gd name="T8" fmla="*/ 184 w 186"/>
                <a:gd name="T9" fmla="*/ 168 h 172"/>
                <a:gd name="T10" fmla="*/ 183 w 186"/>
                <a:gd name="T11" fmla="*/ 169 h 172"/>
                <a:gd name="T12" fmla="*/ 183 w 186"/>
                <a:gd name="T13" fmla="*/ 169 h 172"/>
                <a:gd name="T14" fmla="*/ 182 w 186"/>
                <a:gd name="T15" fmla="*/ 170 h 172"/>
                <a:gd name="T16" fmla="*/ 182 w 186"/>
                <a:gd name="T17" fmla="*/ 170 h 172"/>
                <a:gd name="T18" fmla="*/ 181 w 186"/>
                <a:gd name="T19" fmla="*/ 170 h 172"/>
                <a:gd name="T20" fmla="*/ 181 w 186"/>
                <a:gd name="T21" fmla="*/ 171 h 172"/>
                <a:gd name="T22" fmla="*/ 180 w 186"/>
                <a:gd name="T23" fmla="*/ 171 h 172"/>
                <a:gd name="T24" fmla="*/ 179 w 186"/>
                <a:gd name="T25" fmla="*/ 171 h 172"/>
                <a:gd name="T26" fmla="*/ 4 w 186"/>
                <a:gd name="T27" fmla="*/ 171 h 172"/>
                <a:gd name="T28" fmla="*/ 3 w 186"/>
                <a:gd name="T29" fmla="*/ 171 h 172"/>
                <a:gd name="T30" fmla="*/ 3 w 186"/>
                <a:gd name="T31" fmla="*/ 171 h 172"/>
                <a:gd name="T32" fmla="*/ 3 w 186"/>
                <a:gd name="T33" fmla="*/ 170 h 172"/>
                <a:gd name="T34" fmla="*/ 2 w 186"/>
                <a:gd name="T35" fmla="*/ 170 h 172"/>
                <a:gd name="T36" fmla="*/ 2 w 186"/>
                <a:gd name="T37" fmla="*/ 170 h 172"/>
                <a:gd name="T38" fmla="*/ 1 w 186"/>
                <a:gd name="T39" fmla="*/ 169 h 172"/>
                <a:gd name="T40" fmla="*/ 1 w 186"/>
                <a:gd name="T41" fmla="*/ 169 h 172"/>
                <a:gd name="T42" fmla="*/ 0 w 186"/>
                <a:gd name="T43" fmla="*/ 169 h 172"/>
                <a:gd name="T44" fmla="*/ 0 w 186"/>
                <a:gd name="T45" fmla="*/ 168 h 172"/>
                <a:gd name="T46" fmla="*/ 0 w 186"/>
                <a:gd name="T47" fmla="*/ 167 h 172"/>
                <a:gd name="T48" fmla="*/ 0 w 186"/>
                <a:gd name="T49" fmla="*/ 167 h 172"/>
                <a:gd name="T50" fmla="*/ 0 w 186"/>
                <a:gd name="T51" fmla="*/ 166 h 172"/>
                <a:gd name="T52" fmla="*/ 0 w 186"/>
                <a:gd name="T53" fmla="*/ 165 h 172"/>
                <a:gd name="T54" fmla="*/ 0 w 186"/>
                <a:gd name="T55" fmla="*/ 5 h 172"/>
                <a:gd name="T56" fmla="*/ 0 w 186"/>
                <a:gd name="T57" fmla="*/ 4 h 172"/>
                <a:gd name="T58" fmla="*/ 0 w 186"/>
                <a:gd name="T59" fmla="*/ 3 h 172"/>
                <a:gd name="T60" fmla="*/ 0 w 186"/>
                <a:gd name="T61" fmla="*/ 3 h 172"/>
                <a:gd name="T62" fmla="*/ 0 w 186"/>
                <a:gd name="T63" fmla="*/ 2 h 172"/>
                <a:gd name="T64" fmla="*/ 0 w 186"/>
                <a:gd name="T65" fmla="*/ 2 h 172"/>
                <a:gd name="T66" fmla="*/ 1 w 186"/>
                <a:gd name="T67" fmla="*/ 1 h 172"/>
                <a:gd name="T68" fmla="*/ 1 w 186"/>
                <a:gd name="T69" fmla="*/ 1 h 172"/>
                <a:gd name="T70" fmla="*/ 2 w 186"/>
                <a:gd name="T71" fmla="*/ 1 h 172"/>
                <a:gd name="T72" fmla="*/ 2 w 186"/>
                <a:gd name="T73" fmla="*/ 0 h 172"/>
                <a:gd name="T74" fmla="*/ 2 w 186"/>
                <a:gd name="T75" fmla="*/ 0 h 172"/>
                <a:gd name="T76" fmla="*/ 3 w 186"/>
                <a:gd name="T77" fmla="*/ 0 h 172"/>
                <a:gd name="T78" fmla="*/ 3 w 186"/>
                <a:gd name="T79" fmla="*/ 0 h 172"/>
                <a:gd name="T80" fmla="*/ 4 w 186"/>
                <a:gd name="T81" fmla="*/ 0 h 172"/>
                <a:gd name="T82" fmla="*/ 179 w 186"/>
                <a:gd name="T83" fmla="*/ 0 h 172"/>
                <a:gd name="T84" fmla="*/ 180 w 186"/>
                <a:gd name="T85" fmla="*/ 0 h 172"/>
                <a:gd name="T86" fmla="*/ 181 w 186"/>
                <a:gd name="T87" fmla="*/ 0 h 172"/>
                <a:gd name="T88" fmla="*/ 181 w 186"/>
                <a:gd name="T89" fmla="*/ 0 h 172"/>
                <a:gd name="T90" fmla="*/ 182 w 186"/>
                <a:gd name="T91" fmla="*/ 0 h 172"/>
                <a:gd name="T92" fmla="*/ 182 w 186"/>
                <a:gd name="T93" fmla="*/ 1 h 172"/>
                <a:gd name="T94" fmla="*/ 183 w 186"/>
                <a:gd name="T95" fmla="*/ 1 h 172"/>
                <a:gd name="T96" fmla="*/ 183 w 186"/>
                <a:gd name="T97" fmla="*/ 1 h 172"/>
                <a:gd name="T98" fmla="*/ 183 w 186"/>
                <a:gd name="T99" fmla="*/ 2 h 172"/>
                <a:gd name="T100" fmla="*/ 184 w 186"/>
                <a:gd name="T101" fmla="*/ 2 h 172"/>
                <a:gd name="T102" fmla="*/ 184 w 186"/>
                <a:gd name="T103" fmla="*/ 3 h 172"/>
                <a:gd name="T104" fmla="*/ 185 w 186"/>
                <a:gd name="T105" fmla="*/ 3 h 172"/>
                <a:gd name="T106" fmla="*/ 185 w 186"/>
                <a:gd name="T107" fmla="*/ 4 h 172"/>
                <a:gd name="T108" fmla="*/ 185 w 186"/>
                <a:gd name="T109" fmla="*/ 5 h 172"/>
                <a:gd name="T110" fmla="*/ 185 w 186"/>
                <a:gd name="T111" fmla="*/ 165 h 1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6"/>
                <a:gd name="T169" fmla="*/ 0 h 172"/>
                <a:gd name="T170" fmla="*/ 186 w 186"/>
                <a:gd name="T171" fmla="*/ 172 h 1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6" h="172">
                  <a:moveTo>
                    <a:pt x="185" y="165"/>
                  </a:moveTo>
                  <a:lnTo>
                    <a:pt x="185" y="166"/>
                  </a:lnTo>
                  <a:lnTo>
                    <a:pt x="185" y="167"/>
                  </a:lnTo>
                  <a:lnTo>
                    <a:pt x="184" y="167"/>
                  </a:lnTo>
                  <a:lnTo>
                    <a:pt x="184" y="168"/>
                  </a:lnTo>
                  <a:lnTo>
                    <a:pt x="183" y="169"/>
                  </a:lnTo>
                  <a:lnTo>
                    <a:pt x="182" y="170"/>
                  </a:lnTo>
                  <a:lnTo>
                    <a:pt x="181" y="170"/>
                  </a:lnTo>
                  <a:lnTo>
                    <a:pt x="181" y="171"/>
                  </a:lnTo>
                  <a:lnTo>
                    <a:pt x="180" y="171"/>
                  </a:lnTo>
                  <a:lnTo>
                    <a:pt x="179" y="171"/>
                  </a:lnTo>
                  <a:lnTo>
                    <a:pt x="4" y="171"/>
                  </a:lnTo>
                  <a:lnTo>
                    <a:pt x="3" y="171"/>
                  </a:lnTo>
                  <a:lnTo>
                    <a:pt x="3" y="170"/>
                  </a:lnTo>
                  <a:lnTo>
                    <a:pt x="2" y="170"/>
                  </a:lnTo>
                  <a:lnTo>
                    <a:pt x="1" y="169"/>
                  </a:lnTo>
                  <a:lnTo>
                    <a:pt x="0" y="169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2" y="1"/>
                  </a:lnTo>
                  <a:lnTo>
                    <a:pt x="183" y="1"/>
                  </a:lnTo>
                  <a:lnTo>
                    <a:pt x="183" y="2"/>
                  </a:lnTo>
                  <a:lnTo>
                    <a:pt x="184" y="2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85" y="4"/>
                  </a:lnTo>
                  <a:lnTo>
                    <a:pt x="185" y="5"/>
                  </a:lnTo>
                  <a:lnTo>
                    <a:pt x="185" y="165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1"/>
            <p:cNvSpPr>
              <a:spLocks/>
            </p:cNvSpPr>
            <p:nvPr/>
          </p:nvSpPr>
          <p:spPr bwMode="auto">
            <a:xfrm>
              <a:off x="3857" y="1281"/>
              <a:ext cx="181" cy="171"/>
            </a:xfrm>
            <a:custGeom>
              <a:avLst/>
              <a:gdLst>
                <a:gd name="T0" fmla="*/ 180 w 181"/>
                <a:gd name="T1" fmla="*/ 3 h 171"/>
                <a:gd name="T2" fmla="*/ 180 w 181"/>
                <a:gd name="T3" fmla="*/ 3 h 171"/>
                <a:gd name="T4" fmla="*/ 180 w 181"/>
                <a:gd name="T5" fmla="*/ 2 h 171"/>
                <a:gd name="T6" fmla="*/ 179 w 181"/>
                <a:gd name="T7" fmla="*/ 2 h 171"/>
                <a:gd name="T8" fmla="*/ 179 w 181"/>
                <a:gd name="T9" fmla="*/ 1 h 171"/>
                <a:gd name="T10" fmla="*/ 178 w 181"/>
                <a:gd name="T11" fmla="*/ 1 h 171"/>
                <a:gd name="T12" fmla="*/ 178 w 181"/>
                <a:gd name="T13" fmla="*/ 0 h 171"/>
                <a:gd name="T14" fmla="*/ 177 w 181"/>
                <a:gd name="T15" fmla="*/ 0 h 171"/>
                <a:gd name="T16" fmla="*/ 177 w 181"/>
                <a:gd name="T17" fmla="*/ 0 h 171"/>
                <a:gd name="T18" fmla="*/ 177 w 181"/>
                <a:gd name="T19" fmla="*/ 0 h 171"/>
                <a:gd name="T20" fmla="*/ 176 w 181"/>
                <a:gd name="T21" fmla="*/ 0 h 171"/>
                <a:gd name="T22" fmla="*/ 176 w 181"/>
                <a:gd name="T23" fmla="*/ 0 h 171"/>
                <a:gd name="T24" fmla="*/ 3 w 181"/>
                <a:gd name="T25" fmla="*/ 0 h 171"/>
                <a:gd name="T26" fmla="*/ 3 w 181"/>
                <a:gd name="T27" fmla="*/ 0 h 171"/>
                <a:gd name="T28" fmla="*/ 2 w 181"/>
                <a:gd name="T29" fmla="*/ 0 h 171"/>
                <a:gd name="T30" fmla="*/ 2 w 181"/>
                <a:gd name="T31" fmla="*/ 0 h 171"/>
                <a:gd name="T32" fmla="*/ 1 w 181"/>
                <a:gd name="T33" fmla="*/ 0 h 171"/>
                <a:gd name="T34" fmla="*/ 1 w 181"/>
                <a:gd name="T35" fmla="*/ 0 h 171"/>
                <a:gd name="T36" fmla="*/ 1 w 181"/>
                <a:gd name="T37" fmla="*/ 1 h 171"/>
                <a:gd name="T38" fmla="*/ 0 w 181"/>
                <a:gd name="T39" fmla="*/ 1 h 171"/>
                <a:gd name="T40" fmla="*/ 0 w 181"/>
                <a:gd name="T41" fmla="*/ 1 h 171"/>
                <a:gd name="T42" fmla="*/ 0 w 181"/>
                <a:gd name="T43" fmla="*/ 2 h 171"/>
                <a:gd name="T44" fmla="*/ 0 w 181"/>
                <a:gd name="T45" fmla="*/ 3 h 171"/>
                <a:gd name="T46" fmla="*/ 0 w 181"/>
                <a:gd name="T47" fmla="*/ 3 h 171"/>
                <a:gd name="T48" fmla="*/ 0 w 181"/>
                <a:gd name="T49" fmla="*/ 166 h 171"/>
                <a:gd name="T50" fmla="*/ 0 w 181"/>
                <a:gd name="T51" fmla="*/ 166 h 171"/>
                <a:gd name="T52" fmla="*/ 0 w 181"/>
                <a:gd name="T53" fmla="*/ 167 h 171"/>
                <a:gd name="T54" fmla="*/ 0 w 181"/>
                <a:gd name="T55" fmla="*/ 168 h 171"/>
                <a:gd name="T56" fmla="*/ 0 w 181"/>
                <a:gd name="T57" fmla="*/ 168 h 171"/>
                <a:gd name="T58" fmla="*/ 1 w 181"/>
                <a:gd name="T59" fmla="*/ 168 h 171"/>
                <a:gd name="T60" fmla="*/ 1 w 181"/>
                <a:gd name="T61" fmla="*/ 169 h 171"/>
                <a:gd name="T62" fmla="*/ 2 w 181"/>
                <a:gd name="T63" fmla="*/ 169 h 171"/>
                <a:gd name="T64" fmla="*/ 2 w 181"/>
                <a:gd name="T65" fmla="*/ 169 h 171"/>
                <a:gd name="T66" fmla="*/ 3 w 181"/>
                <a:gd name="T67" fmla="*/ 170 h 171"/>
                <a:gd name="T68" fmla="*/ 3 w 181"/>
                <a:gd name="T69" fmla="*/ 170 h 171"/>
                <a:gd name="T70" fmla="*/ 176 w 181"/>
                <a:gd name="T71" fmla="*/ 170 h 171"/>
                <a:gd name="T72" fmla="*/ 176 w 181"/>
                <a:gd name="T73" fmla="*/ 169 h 171"/>
                <a:gd name="T74" fmla="*/ 177 w 181"/>
                <a:gd name="T75" fmla="*/ 169 h 171"/>
                <a:gd name="T76" fmla="*/ 177 w 181"/>
                <a:gd name="T77" fmla="*/ 169 h 171"/>
                <a:gd name="T78" fmla="*/ 178 w 181"/>
                <a:gd name="T79" fmla="*/ 169 h 171"/>
                <a:gd name="T80" fmla="*/ 178 w 181"/>
                <a:gd name="T81" fmla="*/ 168 h 171"/>
                <a:gd name="T82" fmla="*/ 178 w 181"/>
                <a:gd name="T83" fmla="*/ 168 h 171"/>
                <a:gd name="T84" fmla="*/ 179 w 181"/>
                <a:gd name="T85" fmla="*/ 168 h 171"/>
                <a:gd name="T86" fmla="*/ 179 w 181"/>
                <a:gd name="T87" fmla="*/ 167 h 171"/>
                <a:gd name="T88" fmla="*/ 180 w 181"/>
                <a:gd name="T89" fmla="*/ 166 h 171"/>
                <a:gd name="T90" fmla="*/ 180 w 181"/>
                <a:gd name="T91" fmla="*/ 166 h 171"/>
                <a:gd name="T92" fmla="*/ 180 w 181"/>
                <a:gd name="T93" fmla="*/ 3 h 1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1"/>
                <a:gd name="T142" fmla="*/ 0 h 171"/>
                <a:gd name="T143" fmla="*/ 181 w 181"/>
                <a:gd name="T144" fmla="*/ 171 h 1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1" h="171">
                  <a:moveTo>
                    <a:pt x="180" y="3"/>
                  </a:moveTo>
                  <a:lnTo>
                    <a:pt x="180" y="3"/>
                  </a:lnTo>
                  <a:lnTo>
                    <a:pt x="180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78" y="1"/>
                  </a:lnTo>
                  <a:lnTo>
                    <a:pt x="178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1" y="168"/>
                  </a:lnTo>
                  <a:lnTo>
                    <a:pt x="1" y="169"/>
                  </a:lnTo>
                  <a:lnTo>
                    <a:pt x="2" y="169"/>
                  </a:lnTo>
                  <a:lnTo>
                    <a:pt x="3" y="170"/>
                  </a:lnTo>
                  <a:lnTo>
                    <a:pt x="176" y="170"/>
                  </a:lnTo>
                  <a:lnTo>
                    <a:pt x="176" y="169"/>
                  </a:lnTo>
                  <a:lnTo>
                    <a:pt x="177" y="169"/>
                  </a:lnTo>
                  <a:lnTo>
                    <a:pt x="178" y="169"/>
                  </a:lnTo>
                  <a:lnTo>
                    <a:pt x="178" y="168"/>
                  </a:lnTo>
                  <a:lnTo>
                    <a:pt x="179" y="168"/>
                  </a:lnTo>
                  <a:lnTo>
                    <a:pt x="179" y="167"/>
                  </a:lnTo>
                  <a:lnTo>
                    <a:pt x="180" y="166"/>
                  </a:lnTo>
                  <a:lnTo>
                    <a:pt x="180" y="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2"/>
            <p:cNvSpPr>
              <a:spLocks/>
            </p:cNvSpPr>
            <p:nvPr/>
          </p:nvSpPr>
          <p:spPr bwMode="auto">
            <a:xfrm>
              <a:off x="3858" y="1282"/>
              <a:ext cx="180" cy="168"/>
            </a:xfrm>
            <a:custGeom>
              <a:avLst/>
              <a:gdLst>
                <a:gd name="T0" fmla="*/ 179 w 180"/>
                <a:gd name="T1" fmla="*/ 163 h 168"/>
                <a:gd name="T2" fmla="*/ 179 w 180"/>
                <a:gd name="T3" fmla="*/ 164 h 168"/>
                <a:gd name="T4" fmla="*/ 178 w 180"/>
                <a:gd name="T5" fmla="*/ 165 h 168"/>
                <a:gd name="T6" fmla="*/ 178 w 180"/>
                <a:gd name="T7" fmla="*/ 165 h 168"/>
                <a:gd name="T8" fmla="*/ 177 w 180"/>
                <a:gd name="T9" fmla="*/ 166 h 168"/>
                <a:gd name="T10" fmla="*/ 177 w 180"/>
                <a:gd name="T11" fmla="*/ 166 h 168"/>
                <a:gd name="T12" fmla="*/ 176 w 180"/>
                <a:gd name="T13" fmla="*/ 167 h 168"/>
                <a:gd name="T14" fmla="*/ 176 w 180"/>
                <a:gd name="T15" fmla="*/ 167 h 168"/>
                <a:gd name="T16" fmla="*/ 2 w 180"/>
                <a:gd name="T17" fmla="*/ 167 h 168"/>
                <a:gd name="T18" fmla="*/ 2 w 180"/>
                <a:gd name="T19" fmla="*/ 167 h 168"/>
                <a:gd name="T20" fmla="*/ 1 w 180"/>
                <a:gd name="T21" fmla="*/ 167 h 168"/>
                <a:gd name="T22" fmla="*/ 1 w 180"/>
                <a:gd name="T23" fmla="*/ 166 h 168"/>
                <a:gd name="T24" fmla="*/ 1 w 180"/>
                <a:gd name="T25" fmla="*/ 166 h 168"/>
                <a:gd name="T26" fmla="*/ 0 w 180"/>
                <a:gd name="T27" fmla="*/ 166 h 168"/>
                <a:gd name="T28" fmla="*/ 0 w 180"/>
                <a:gd name="T29" fmla="*/ 165 h 168"/>
                <a:gd name="T30" fmla="*/ 0 w 180"/>
                <a:gd name="T31" fmla="*/ 165 h 168"/>
                <a:gd name="T32" fmla="*/ 0 w 180"/>
                <a:gd name="T33" fmla="*/ 165 h 168"/>
                <a:gd name="T34" fmla="*/ 0 w 180"/>
                <a:gd name="T35" fmla="*/ 164 h 168"/>
                <a:gd name="T36" fmla="*/ 0 w 180"/>
                <a:gd name="T37" fmla="*/ 163 h 168"/>
                <a:gd name="T38" fmla="*/ 0 w 180"/>
                <a:gd name="T39" fmla="*/ 3 h 168"/>
                <a:gd name="T40" fmla="*/ 0 w 180"/>
                <a:gd name="T41" fmla="*/ 2 h 168"/>
                <a:gd name="T42" fmla="*/ 0 w 180"/>
                <a:gd name="T43" fmla="*/ 1 h 168"/>
                <a:gd name="T44" fmla="*/ 0 w 180"/>
                <a:gd name="T45" fmla="*/ 1 h 168"/>
                <a:gd name="T46" fmla="*/ 0 w 180"/>
                <a:gd name="T47" fmla="*/ 1 h 168"/>
                <a:gd name="T48" fmla="*/ 1 w 180"/>
                <a:gd name="T49" fmla="*/ 0 h 168"/>
                <a:gd name="T50" fmla="*/ 1 w 180"/>
                <a:gd name="T51" fmla="*/ 0 h 168"/>
                <a:gd name="T52" fmla="*/ 2 w 180"/>
                <a:gd name="T53" fmla="*/ 0 h 168"/>
                <a:gd name="T54" fmla="*/ 2 w 180"/>
                <a:gd name="T55" fmla="*/ 0 h 168"/>
                <a:gd name="T56" fmla="*/ 176 w 180"/>
                <a:gd name="T57" fmla="*/ 0 h 168"/>
                <a:gd name="T58" fmla="*/ 176 w 180"/>
                <a:gd name="T59" fmla="*/ 0 h 168"/>
                <a:gd name="T60" fmla="*/ 176 w 180"/>
                <a:gd name="T61" fmla="*/ 0 h 168"/>
                <a:gd name="T62" fmla="*/ 177 w 180"/>
                <a:gd name="T63" fmla="*/ 0 h 168"/>
                <a:gd name="T64" fmla="*/ 177 w 180"/>
                <a:gd name="T65" fmla="*/ 0 h 168"/>
                <a:gd name="T66" fmla="*/ 177 w 180"/>
                <a:gd name="T67" fmla="*/ 1 h 168"/>
                <a:gd name="T68" fmla="*/ 178 w 180"/>
                <a:gd name="T69" fmla="*/ 1 h 168"/>
                <a:gd name="T70" fmla="*/ 178 w 180"/>
                <a:gd name="T71" fmla="*/ 1 h 168"/>
                <a:gd name="T72" fmla="*/ 179 w 180"/>
                <a:gd name="T73" fmla="*/ 2 h 168"/>
                <a:gd name="T74" fmla="*/ 179 w 180"/>
                <a:gd name="T75" fmla="*/ 3 h 168"/>
                <a:gd name="T76" fmla="*/ 179 w 180"/>
                <a:gd name="T77" fmla="*/ 163 h 1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0"/>
                <a:gd name="T118" fmla="*/ 0 h 168"/>
                <a:gd name="T119" fmla="*/ 180 w 180"/>
                <a:gd name="T120" fmla="*/ 168 h 1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0" h="168">
                  <a:moveTo>
                    <a:pt x="179" y="163"/>
                  </a:moveTo>
                  <a:lnTo>
                    <a:pt x="179" y="164"/>
                  </a:lnTo>
                  <a:lnTo>
                    <a:pt x="178" y="165"/>
                  </a:lnTo>
                  <a:lnTo>
                    <a:pt x="177" y="166"/>
                  </a:lnTo>
                  <a:lnTo>
                    <a:pt x="176" y="167"/>
                  </a:lnTo>
                  <a:lnTo>
                    <a:pt x="2" y="167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7" y="1"/>
                  </a:lnTo>
                  <a:lnTo>
                    <a:pt x="178" y="1"/>
                  </a:lnTo>
                  <a:lnTo>
                    <a:pt x="179" y="2"/>
                  </a:lnTo>
                  <a:lnTo>
                    <a:pt x="179" y="3"/>
                  </a:lnTo>
                  <a:lnTo>
                    <a:pt x="179" y="163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3"/>
            <p:cNvSpPr>
              <a:spLocks/>
            </p:cNvSpPr>
            <p:nvPr/>
          </p:nvSpPr>
          <p:spPr bwMode="auto">
            <a:xfrm>
              <a:off x="3877" y="1304"/>
              <a:ext cx="142" cy="124"/>
            </a:xfrm>
            <a:custGeom>
              <a:avLst/>
              <a:gdLst>
                <a:gd name="T0" fmla="*/ 0 w 142"/>
                <a:gd name="T1" fmla="*/ 1 h 124"/>
                <a:gd name="T2" fmla="*/ 1 w 142"/>
                <a:gd name="T3" fmla="*/ 1 h 124"/>
                <a:gd name="T4" fmla="*/ 1 w 142"/>
                <a:gd name="T5" fmla="*/ 1 h 124"/>
                <a:gd name="T6" fmla="*/ 2 w 142"/>
                <a:gd name="T7" fmla="*/ 0 h 124"/>
                <a:gd name="T8" fmla="*/ 2 w 142"/>
                <a:gd name="T9" fmla="*/ 0 h 124"/>
                <a:gd name="T10" fmla="*/ 3 w 142"/>
                <a:gd name="T11" fmla="*/ 0 h 124"/>
                <a:gd name="T12" fmla="*/ 3 w 142"/>
                <a:gd name="T13" fmla="*/ 0 h 124"/>
                <a:gd name="T14" fmla="*/ 4 w 142"/>
                <a:gd name="T15" fmla="*/ 0 h 124"/>
                <a:gd name="T16" fmla="*/ 135 w 142"/>
                <a:gd name="T17" fmla="*/ 0 h 124"/>
                <a:gd name="T18" fmla="*/ 136 w 142"/>
                <a:gd name="T19" fmla="*/ 0 h 124"/>
                <a:gd name="T20" fmla="*/ 137 w 142"/>
                <a:gd name="T21" fmla="*/ 0 h 124"/>
                <a:gd name="T22" fmla="*/ 137 w 142"/>
                <a:gd name="T23" fmla="*/ 0 h 124"/>
                <a:gd name="T24" fmla="*/ 138 w 142"/>
                <a:gd name="T25" fmla="*/ 0 h 124"/>
                <a:gd name="T26" fmla="*/ 138 w 142"/>
                <a:gd name="T27" fmla="*/ 1 h 124"/>
                <a:gd name="T28" fmla="*/ 139 w 142"/>
                <a:gd name="T29" fmla="*/ 1 h 124"/>
                <a:gd name="T30" fmla="*/ 139 w 142"/>
                <a:gd name="T31" fmla="*/ 1 h 124"/>
                <a:gd name="T32" fmla="*/ 140 w 142"/>
                <a:gd name="T33" fmla="*/ 2 h 124"/>
                <a:gd name="T34" fmla="*/ 140 w 142"/>
                <a:gd name="T35" fmla="*/ 3 h 124"/>
                <a:gd name="T36" fmla="*/ 141 w 142"/>
                <a:gd name="T37" fmla="*/ 3 h 124"/>
                <a:gd name="T38" fmla="*/ 141 w 142"/>
                <a:gd name="T39" fmla="*/ 4 h 124"/>
                <a:gd name="T40" fmla="*/ 141 w 142"/>
                <a:gd name="T41" fmla="*/ 5 h 124"/>
                <a:gd name="T42" fmla="*/ 141 w 142"/>
                <a:gd name="T43" fmla="*/ 117 h 124"/>
                <a:gd name="T44" fmla="*/ 141 w 142"/>
                <a:gd name="T45" fmla="*/ 119 h 124"/>
                <a:gd name="T46" fmla="*/ 140 w 142"/>
                <a:gd name="T47" fmla="*/ 119 h 124"/>
                <a:gd name="T48" fmla="*/ 140 w 142"/>
                <a:gd name="T49" fmla="*/ 120 h 124"/>
                <a:gd name="T50" fmla="*/ 139 w 142"/>
                <a:gd name="T51" fmla="*/ 121 h 124"/>
                <a:gd name="T52" fmla="*/ 139 w 142"/>
                <a:gd name="T53" fmla="*/ 121 h 124"/>
                <a:gd name="T54" fmla="*/ 138 w 142"/>
                <a:gd name="T55" fmla="*/ 122 h 124"/>
                <a:gd name="T56" fmla="*/ 138 w 142"/>
                <a:gd name="T57" fmla="*/ 122 h 124"/>
                <a:gd name="T58" fmla="*/ 137 w 142"/>
                <a:gd name="T59" fmla="*/ 122 h 124"/>
                <a:gd name="T60" fmla="*/ 137 w 142"/>
                <a:gd name="T61" fmla="*/ 123 h 124"/>
                <a:gd name="T62" fmla="*/ 136 w 142"/>
                <a:gd name="T63" fmla="*/ 123 h 124"/>
                <a:gd name="T64" fmla="*/ 135 w 142"/>
                <a:gd name="T65" fmla="*/ 123 h 124"/>
                <a:gd name="T66" fmla="*/ 4 w 142"/>
                <a:gd name="T67" fmla="*/ 123 h 124"/>
                <a:gd name="T68" fmla="*/ 3 w 142"/>
                <a:gd name="T69" fmla="*/ 123 h 124"/>
                <a:gd name="T70" fmla="*/ 3 w 142"/>
                <a:gd name="T71" fmla="*/ 123 h 124"/>
                <a:gd name="T72" fmla="*/ 2 w 142"/>
                <a:gd name="T73" fmla="*/ 122 h 124"/>
                <a:gd name="T74" fmla="*/ 2 w 142"/>
                <a:gd name="T75" fmla="*/ 122 h 124"/>
                <a:gd name="T76" fmla="*/ 1 w 142"/>
                <a:gd name="T77" fmla="*/ 122 h 124"/>
                <a:gd name="T78" fmla="*/ 1 w 142"/>
                <a:gd name="T79" fmla="*/ 121 h 124"/>
                <a:gd name="T80" fmla="*/ 0 w 142"/>
                <a:gd name="T81" fmla="*/ 121 h 124"/>
                <a:gd name="T82" fmla="*/ 0 w 142"/>
                <a:gd name="T83" fmla="*/ 120 h 124"/>
                <a:gd name="T84" fmla="*/ 0 w 142"/>
                <a:gd name="T85" fmla="*/ 119 h 124"/>
                <a:gd name="T86" fmla="*/ 0 w 142"/>
                <a:gd name="T87" fmla="*/ 119 h 124"/>
                <a:gd name="T88" fmla="*/ 0 w 142"/>
                <a:gd name="T89" fmla="*/ 117 h 124"/>
                <a:gd name="T90" fmla="*/ 0 w 142"/>
                <a:gd name="T91" fmla="*/ 5 h 124"/>
                <a:gd name="T92" fmla="*/ 0 w 142"/>
                <a:gd name="T93" fmla="*/ 4 h 124"/>
                <a:gd name="T94" fmla="*/ 0 w 142"/>
                <a:gd name="T95" fmla="*/ 3 h 124"/>
                <a:gd name="T96" fmla="*/ 0 w 142"/>
                <a:gd name="T97" fmla="*/ 3 h 124"/>
                <a:gd name="T98" fmla="*/ 0 w 142"/>
                <a:gd name="T99" fmla="*/ 2 h 124"/>
                <a:gd name="T100" fmla="*/ 0 w 142"/>
                <a:gd name="T101" fmla="*/ 1 h 1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2"/>
                <a:gd name="T154" fmla="*/ 0 h 124"/>
                <a:gd name="T155" fmla="*/ 142 w 142"/>
                <a:gd name="T156" fmla="*/ 124 h 1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2" h="124">
                  <a:moveTo>
                    <a:pt x="0" y="1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1" y="4"/>
                  </a:lnTo>
                  <a:lnTo>
                    <a:pt x="141" y="5"/>
                  </a:lnTo>
                  <a:lnTo>
                    <a:pt x="141" y="117"/>
                  </a:lnTo>
                  <a:lnTo>
                    <a:pt x="141" y="119"/>
                  </a:lnTo>
                  <a:lnTo>
                    <a:pt x="140" y="119"/>
                  </a:lnTo>
                  <a:lnTo>
                    <a:pt x="140" y="120"/>
                  </a:lnTo>
                  <a:lnTo>
                    <a:pt x="139" y="121"/>
                  </a:lnTo>
                  <a:lnTo>
                    <a:pt x="138" y="122"/>
                  </a:lnTo>
                  <a:lnTo>
                    <a:pt x="137" y="122"/>
                  </a:lnTo>
                  <a:lnTo>
                    <a:pt x="137" y="123"/>
                  </a:lnTo>
                  <a:lnTo>
                    <a:pt x="136" y="123"/>
                  </a:lnTo>
                  <a:lnTo>
                    <a:pt x="135" y="123"/>
                  </a:lnTo>
                  <a:lnTo>
                    <a:pt x="4" y="123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1" y="122"/>
                  </a:lnTo>
                  <a:lnTo>
                    <a:pt x="1" y="121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27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4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4 h 17"/>
                <a:gd name="T2" fmla="*/ 151 w 153"/>
                <a:gd name="T3" fmla="*/ 3 h 17"/>
                <a:gd name="T4" fmla="*/ 151 w 153"/>
                <a:gd name="T5" fmla="*/ 2 h 17"/>
                <a:gd name="T6" fmla="*/ 150 w 153"/>
                <a:gd name="T7" fmla="*/ 2 h 17"/>
                <a:gd name="T8" fmla="*/ 150 w 153"/>
                <a:gd name="T9" fmla="*/ 2 h 17"/>
                <a:gd name="T10" fmla="*/ 150 w 153"/>
                <a:gd name="T11" fmla="*/ 1 h 17"/>
                <a:gd name="T12" fmla="*/ 149 w 153"/>
                <a:gd name="T13" fmla="*/ 1 h 17"/>
                <a:gd name="T14" fmla="*/ 149 w 153"/>
                <a:gd name="T15" fmla="*/ 1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1 h 17"/>
                <a:gd name="T32" fmla="*/ 1 w 153"/>
                <a:gd name="T33" fmla="*/ 1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3 h 17"/>
                <a:gd name="T40" fmla="*/ 6 w 153"/>
                <a:gd name="T41" fmla="*/ 16 h 17"/>
                <a:gd name="T42" fmla="*/ 7 w 153"/>
                <a:gd name="T43" fmla="*/ 14 h 17"/>
                <a:gd name="T44" fmla="*/ 7 w 153"/>
                <a:gd name="T45" fmla="*/ 14 h 17"/>
                <a:gd name="T46" fmla="*/ 8 w 153"/>
                <a:gd name="T47" fmla="*/ 13 h 17"/>
                <a:gd name="T48" fmla="*/ 8 w 153"/>
                <a:gd name="T49" fmla="*/ 13 h 17"/>
                <a:gd name="T50" fmla="*/ 8 w 153"/>
                <a:gd name="T51" fmla="*/ 12 h 17"/>
                <a:gd name="T52" fmla="*/ 9 w 153"/>
                <a:gd name="T53" fmla="*/ 12 h 17"/>
                <a:gd name="T54" fmla="*/ 10 w 153"/>
                <a:gd name="T55" fmla="*/ 12 h 17"/>
                <a:gd name="T56" fmla="*/ 140 w 153"/>
                <a:gd name="T57" fmla="*/ 12 h 17"/>
                <a:gd name="T58" fmla="*/ 141 w 153"/>
                <a:gd name="T59" fmla="*/ 12 h 17"/>
                <a:gd name="T60" fmla="*/ 142 w 153"/>
                <a:gd name="T61" fmla="*/ 12 h 17"/>
                <a:gd name="T62" fmla="*/ 142 w 153"/>
                <a:gd name="T63" fmla="*/ 13 h 17"/>
                <a:gd name="T64" fmla="*/ 143 w 153"/>
                <a:gd name="T65" fmla="*/ 13 h 17"/>
                <a:gd name="T66" fmla="*/ 143 w 153"/>
                <a:gd name="T67" fmla="*/ 14 h 17"/>
                <a:gd name="T68" fmla="*/ 143 w 153"/>
                <a:gd name="T69" fmla="*/ 14 h 17"/>
                <a:gd name="T70" fmla="*/ 144 w 153"/>
                <a:gd name="T71" fmla="*/ 14 h 17"/>
                <a:gd name="T72" fmla="*/ 152 w 153"/>
                <a:gd name="T73" fmla="*/ 4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3"/>
                <a:gd name="T112" fmla="*/ 0 h 17"/>
                <a:gd name="T113" fmla="*/ 153 w 153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3" h="17">
                  <a:moveTo>
                    <a:pt x="152" y="4"/>
                  </a:moveTo>
                  <a:lnTo>
                    <a:pt x="151" y="3"/>
                  </a:lnTo>
                  <a:lnTo>
                    <a:pt x="151" y="2"/>
                  </a:lnTo>
                  <a:lnTo>
                    <a:pt x="150" y="2"/>
                  </a:lnTo>
                  <a:lnTo>
                    <a:pt x="150" y="1"/>
                  </a:lnTo>
                  <a:lnTo>
                    <a:pt x="149" y="1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6" y="16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40" y="12"/>
                  </a:lnTo>
                  <a:lnTo>
                    <a:pt x="141" y="12"/>
                  </a:lnTo>
                  <a:lnTo>
                    <a:pt x="142" y="12"/>
                  </a:lnTo>
                  <a:lnTo>
                    <a:pt x="142" y="13"/>
                  </a:lnTo>
                  <a:lnTo>
                    <a:pt x="143" y="13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52" y="4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95"/>
            <p:cNvSpPr>
              <a:spLocks/>
            </p:cNvSpPr>
            <p:nvPr/>
          </p:nvSpPr>
          <p:spPr bwMode="auto">
            <a:xfrm>
              <a:off x="3870" y="1299"/>
              <a:ext cx="17" cy="135"/>
            </a:xfrm>
            <a:custGeom>
              <a:avLst/>
              <a:gdLst>
                <a:gd name="T0" fmla="*/ 2 w 17"/>
                <a:gd name="T1" fmla="*/ 0 h 135"/>
                <a:gd name="T2" fmla="*/ 1 w 17"/>
                <a:gd name="T3" fmla="*/ 0 h 135"/>
                <a:gd name="T4" fmla="*/ 0 w 17"/>
                <a:gd name="T5" fmla="*/ 1 h 135"/>
                <a:gd name="T6" fmla="*/ 0 w 17"/>
                <a:gd name="T7" fmla="*/ 2 h 135"/>
                <a:gd name="T8" fmla="*/ 0 w 17"/>
                <a:gd name="T9" fmla="*/ 2 h 135"/>
                <a:gd name="T10" fmla="*/ 0 w 17"/>
                <a:gd name="T11" fmla="*/ 3 h 135"/>
                <a:gd name="T12" fmla="*/ 0 w 17"/>
                <a:gd name="T13" fmla="*/ 4 h 135"/>
                <a:gd name="T14" fmla="*/ 0 w 17"/>
                <a:gd name="T15" fmla="*/ 130 h 135"/>
                <a:gd name="T16" fmla="*/ 0 w 17"/>
                <a:gd name="T17" fmla="*/ 130 h 135"/>
                <a:gd name="T18" fmla="*/ 0 w 17"/>
                <a:gd name="T19" fmla="*/ 131 h 135"/>
                <a:gd name="T20" fmla="*/ 0 w 17"/>
                <a:gd name="T21" fmla="*/ 132 h 135"/>
                <a:gd name="T22" fmla="*/ 0 w 17"/>
                <a:gd name="T23" fmla="*/ 132 h 135"/>
                <a:gd name="T24" fmla="*/ 1 w 17"/>
                <a:gd name="T25" fmla="*/ 133 h 135"/>
                <a:gd name="T26" fmla="*/ 2 w 17"/>
                <a:gd name="T27" fmla="*/ 133 h 135"/>
                <a:gd name="T28" fmla="*/ 2 w 17"/>
                <a:gd name="T29" fmla="*/ 134 h 135"/>
                <a:gd name="T30" fmla="*/ 3 w 17"/>
                <a:gd name="T31" fmla="*/ 134 h 135"/>
                <a:gd name="T32" fmla="*/ 16 w 17"/>
                <a:gd name="T33" fmla="*/ 127 h 135"/>
                <a:gd name="T34" fmla="*/ 15 w 17"/>
                <a:gd name="T35" fmla="*/ 126 h 135"/>
                <a:gd name="T36" fmla="*/ 15 w 17"/>
                <a:gd name="T37" fmla="*/ 126 h 135"/>
                <a:gd name="T38" fmla="*/ 14 w 17"/>
                <a:gd name="T39" fmla="*/ 126 h 135"/>
                <a:gd name="T40" fmla="*/ 14 w 17"/>
                <a:gd name="T41" fmla="*/ 125 h 135"/>
                <a:gd name="T42" fmla="*/ 13 w 17"/>
                <a:gd name="T43" fmla="*/ 124 h 135"/>
                <a:gd name="T44" fmla="*/ 13 w 17"/>
                <a:gd name="T45" fmla="*/ 124 h 135"/>
                <a:gd name="T46" fmla="*/ 13 w 17"/>
                <a:gd name="T47" fmla="*/ 10 h 135"/>
                <a:gd name="T48" fmla="*/ 13 w 17"/>
                <a:gd name="T49" fmla="*/ 9 h 135"/>
                <a:gd name="T50" fmla="*/ 13 w 17"/>
                <a:gd name="T51" fmla="*/ 8 h 135"/>
                <a:gd name="T52" fmla="*/ 14 w 17"/>
                <a:gd name="T53" fmla="*/ 8 h 135"/>
                <a:gd name="T54" fmla="*/ 15 w 17"/>
                <a:gd name="T55" fmla="*/ 7 h 135"/>
                <a:gd name="T56" fmla="*/ 15 w 17"/>
                <a:gd name="T57" fmla="*/ 6 h 135"/>
                <a:gd name="T58" fmla="*/ 2 w 17"/>
                <a:gd name="T59" fmla="*/ 0 h 1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135"/>
                <a:gd name="T92" fmla="*/ 17 w 17"/>
                <a:gd name="T93" fmla="*/ 135 h 1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13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130"/>
                  </a:lnTo>
                  <a:lnTo>
                    <a:pt x="0" y="131"/>
                  </a:lnTo>
                  <a:lnTo>
                    <a:pt x="0" y="132"/>
                  </a:lnTo>
                  <a:lnTo>
                    <a:pt x="1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16" y="127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3" y="124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2" y="0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96"/>
            <p:cNvSpPr>
              <a:spLocks/>
            </p:cNvSpPr>
            <p:nvPr/>
          </p:nvSpPr>
          <p:spPr bwMode="auto">
            <a:xfrm>
              <a:off x="3872" y="1300"/>
              <a:ext cx="155" cy="136"/>
            </a:xfrm>
            <a:custGeom>
              <a:avLst/>
              <a:gdLst>
                <a:gd name="T0" fmla="*/ 0 w 155"/>
                <a:gd name="T1" fmla="*/ 133 h 136"/>
                <a:gd name="T2" fmla="*/ 0 w 155"/>
                <a:gd name="T3" fmla="*/ 134 h 136"/>
                <a:gd name="T4" fmla="*/ 0 w 155"/>
                <a:gd name="T5" fmla="*/ 134 h 136"/>
                <a:gd name="T6" fmla="*/ 1 w 155"/>
                <a:gd name="T7" fmla="*/ 134 h 136"/>
                <a:gd name="T8" fmla="*/ 1 w 155"/>
                <a:gd name="T9" fmla="*/ 134 h 136"/>
                <a:gd name="T10" fmla="*/ 2 w 155"/>
                <a:gd name="T11" fmla="*/ 135 h 136"/>
                <a:gd name="T12" fmla="*/ 2 w 155"/>
                <a:gd name="T13" fmla="*/ 135 h 136"/>
                <a:gd name="T14" fmla="*/ 3 w 155"/>
                <a:gd name="T15" fmla="*/ 135 h 136"/>
                <a:gd name="T16" fmla="*/ 148 w 155"/>
                <a:gd name="T17" fmla="*/ 135 h 136"/>
                <a:gd name="T18" fmla="*/ 150 w 155"/>
                <a:gd name="T19" fmla="*/ 134 h 136"/>
                <a:gd name="T20" fmla="*/ 151 w 155"/>
                <a:gd name="T21" fmla="*/ 134 h 136"/>
                <a:gd name="T22" fmla="*/ 151 w 155"/>
                <a:gd name="T23" fmla="*/ 133 h 136"/>
                <a:gd name="T24" fmla="*/ 152 w 155"/>
                <a:gd name="T25" fmla="*/ 133 h 136"/>
                <a:gd name="T26" fmla="*/ 152 w 155"/>
                <a:gd name="T27" fmla="*/ 133 h 136"/>
                <a:gd name="T28" fmla="*/ 153 w 155"/>
                <a:gd name="T29" fmla="*/ 132 h 136"/>
                <a:gd name="T30" fmla="*/ 153 w 155"/>
                <a:gd name="T31" fmla="*/ 131 h 136"/>
                <a:gd name="T32" fmla="*/ 154 w 155"/>
                <a:gd name="T33" fmla="*/ 131 h 136"/>
                <a:gd name="T34" fmla="*/ 154 w 155"/>
                <a:gd name="T35" fmla="*/ 129 h 136"/>
                <a:gd name="T36" fmla="*/ 154 w 155"/>
                <a:gd name="T37" fmla="*/ 129 h 136"/>
                <a:gd name="T38" fmla="*/ 154 w 155"/>
                <a:gd name="T39" fmla="*/ 3 h 136"/>
                <a:gd name="T40" fmla="*/ 154 w 155"/>
                <a:gd name="T41" fmla="*/ 2 h 136"/>
                <a:gd name="T42" fmla="*/ 154 w 155"/>
                <a:gd name="T43" fmla="*/ 1 h 136"/>
                <a:gd name="T44" fmla="*/ 154 w 155"/>
                <a:gd name="T45" fmla="*/ 1 h 136"/>
                <a:gd name="T46" fmla="*/ 153 w 155"/>
                <a:gd name="T47" fmla="*/ 1 h 136"/>
                <a:gd name="T48" fmla="*/ 153 w 155"/>
                <a:gd name="T49" fmla="*/ 0 h 136"/>
                <a:gd name="T50" fmla="*/ 153 w 155"/>
                <a:gd name="T51" fmla="*/ 0 h 136"/>
                <a:gd name="T52" fmla="*/ 145 w 155"/>
                <a:gd name="T53" fmla="*/ 5 h 136"/>
                <a:gd name="T54" fmla="*/ 145 w 155"/>
                <a:gd name="T55" fmla="*/ 5 h 136"/>
                <a:gd name="T56" fmla="*/ 146 w 155"/>
                <a:gd name="T57" fmla="*/ 6 h 136"/>
                <a:gd name="T58" fmla="*/ 146 w 155"/>
                <a:gd name="T59" fmla="*/ 7 h 136"/>
                <a:gd name="T60" fmla="*/ 146 w 155"/>
                <a:gd name="T61" fmla="*/ 7 h 136"/>
                <a:gd name="T62" fmla="*/ 146 w 155"/>
                <a:gd name="T63" fmla="*/ 7 h 136"/>
                <a:gd name="T64" fmla="*/ 146 w 155"/>
                <a:gd name="T65" fmla="*/ 8 h 136"/>
                <a:gd name="T66" fmla="*/ 146 w 155"/>
                <a:gd name="T67" fmla="*/ 9 h 136"/>
                <a:gd name="T68" fmla="*/ 146 w 155"/>
                <a:gd name="T69" fmla="*/ 9 h 136"/>
                <a:gd name="T70" fmla="*/ 146 w 155"/>
                <a:gd name="T71" fmla="*/ 123 h 136"/>
                <a:gd name="T72" fmla="*/ 146 w 155"/>
                <a:gd name="T73" fmla="*/ 123 h 136"/>
                <a:gd name="T74" fmla="*/ 146 w 155"/>
                <a:gd name="T75" fmla="*/ 124 h 136"/>
                <a:gd name="T76" fmla="*/ 146 w 155"/>
                <a:gd name="T77" fmla="*/ 125 h 136"/>
                <a:gd name="T78" fmla="*/ 146 w 155"/>
                <a:gd name="T79" fmla="*/ 125 h 136"/>
                <a:gd name="T80" fmla="*/ 145 w 155"/>
                <a:gd name="T81" fmla="*/ 126 h 136"/>
                <a:gd name="T82" fmla="*/ 145 w 155"/>
                <a:gd name="T83" fmla="*/ 127 h 136"/>
                <a:gd name="T84" fmla="*/ 144 w 155"/>
                <a:gd name="T85" fmla="*/ 127 h 136"/>
                <a:gd name="T86" fmla="*/ 143 w 155"/>
                <a:gd name="T87" fmla="*/ 127 h 136"/>
                <a:gd name="T88" fmla="*/ 143 w 155"/>
                <a:gd name="T89" fmla="*/ 128 h 136"/>
                <a:gd name="T90" fmla="*/ 142 w 155"/>
                <a:gd name="T91" fmla="*/ 128 h 136"/>
                <a:gd name="T92" fmla="*/ 142 w 155"/>
                <a:gd name="T93" fmla="*/ 128 h 136"/>
                <a:gd name="T94" fmla="*/ 9 w 155"/>
                <a:gd name="T95" fmla="*/ 128 h 136"/>
                <a:gd name="T96" fmla="*/ 8 w 155"/>
                <a:gd name="T97" fmla="*/ 128 h 136"/>
                <a:gd name="T98" fmla="*/ 8 w 155"/>
                <a:gd name="T99" fmla="*/ 128 h 136"/>
                <a:gd name="T100" fmla="*/ 8 w 155"/>
                <a:gd name="T101" fmla="*/ 127 h 136"/>
                <a:gd name="T102" fmla="*/ 7 w 155"/>
                <a:gd name="T103" fmla="*/ 127 h 136"/>
                <a:gd name="T104" fmla="*/ 7 w 155"/>
                <a:gd name="T105" fmla="*/ 127 h 136"/>
                <a:gd name="T106" fmla="*/ 6 w 155"/>
                <a:gd name="T107" fmla="*/ 127 h 136"/>
                <a:gd name="T108" fmla="*/ 6 w 155"/>
                <a:gd name="T109" fmla="*/ 127 h 136"/>
                <a:gd name="T110" fmla="*/ 0 w 155"/>
                <a:gd name="T111" fmla="*/ 133 h 1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5"/>
                <a:gd name="T169" fmla="*/ 0 h 136"/>
                <a:gd name="T170" fmla="*/ 155 w 155"/>
                <a:gd name="T171" fmla="*/ 136 h 1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5" h="136">
                  <a:moveTo>
                    <a:pt x="0" y="133"/>
                  </a:moveTo>
                  <a:lnTo>
                    <a:pt x="0" y="134"/>
                  </a:lnTo>
                  <a:lnTo>
                    <a:pt x="1" y="134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148" y="135"/>
                  </a:lnTo>
                  <a:lnTo>
                    <a:pt x="150" y="134"/>
                  </a:lnTo>
                  <a:lnTo>
                    <a:pt x="151" y="134"/>
                  </a:lnTo>
                  <a:lnTo>
                    <a:pt x="151" y="133"/>
                  </a:lnTo>
                  <a:lnTo>
                    <a:pt x="152" y="133"/>
                  </a:lnTo>
                  <a:lnTo>
                    <a:pt x="153" y="132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29"/>
                  </a:lnTo>
                  <a:lnTo>
                    <a:pt x="154" y="3"/>
                  </a:lnTo>
                  <a:lnTo>
                    <a:pt x="154" y="2"/>
                  </a:lnTo>
                  <a:lnTo>
                    <a:pt x="154" y="1"/>
                  </a:lnTo>
                  <a:lnTo>
                    <a:pt x="153" y="1"/>
                  </a:lnTo>
                  <a:lnTo>
                    <a:pt x="153" y="0"/>
                  </a:lnTo>
                  <a:lnTo>
                    <a:pt x="145" y="5"/>
                  </a:lnTo>
                  <a:lnTo>
                    <a:pt x="146" y="6"/>
                  </a:lnTo>
                  <a:lnTo>
                    <a:pt x="146" y="7"/>
                  </a:lnTo>
                  <a:lnTo>
                    <a:pt x="146" y="8"/>
                  </a:lnTo>
                  <a:lnTo>
                    <a:pt x="146" y="9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6" y="125"/>
                  </a:lnTo>
                  <a:lnTo>
                    <a:pt x="145" y="126"/>
                  </a:lnTo>
                  <a:lnTo>
                    <a:pt x="145" y="127"/>
                  </a:lnTo>
                  <a:lnTo>
                    <a:pt x="144" y="127"/>
                  </a:lnTo>
                  <a:lnTo>
                    <a:pt x="143" y="127"/>
                  </a:lnTo>
                  <a:lnTo>
                    <a:pt x="143" y="128"/>
                  </a:lnTo>
                  <a:lnTo>
                    <a:pt x="142" y="128"/>
                  </a:lnTo>
                  <a:lnTo>
                    <a:pt x="9" y="128"/>
                  </a:lnTo>
                  <a:lnTo>
                    <a:pt x="8" y="128"/>
                  </a:lnTo>
                  <a:lnTo>
                    <a:pt x="8" y="127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0" y="13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97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16 h 17"/>
                <a:gd name="T2" fmla="*/ 151 w 153"/>
                <a:gd name="T3" fmla="*/ 16 h 17"/>
                <a:gd name="T4" fmla="*/ 151 w 153"/>
                <a:gd name="T5" fmla="*/ 10 h 17"/>
                <a:gd name="T6" fmla="*/ 150 w 153"/>
                <a:gd name="T7" fmla="*/ 10 h 17"/>
                <a:gd name="T8" fmla="*/ 150 w 153"/>
                <a:gd name="T9" fmla="*/ 10 h 17"/>
                <a:gd name="T10" fmla="*/ 150 w 153"/>
                <a:gd name="T11" fmla="*/ 5 h 17"/>
                <a:gd name="T12" fmla="*/ 149 w 153"/>
                <a:gd name="T13" fmla="*/ 5 h 17"/>
                <a:gd name="T14" fmla="*/ 149 w 153"/>
                <a:gd name="T15" fmla="*/ 5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5 h 17"/>
                <a:gd name="T32" fmla="*/ 1 w 153"/>
                <a:gd name="T33" fmla="*/ 5 h 17"/>
                <a:gd name="T34" fmla="*/ 0 w 153"/>
                <a:gd name="T35" fmla="*/ 10 h 17"/>
                <a:gd name="T36" fmla="*/ 0 w 153"/>
                <a:gd name="T37" fmla="*/ 10 h 17"/>
                <a:gd name="T38" fmla="*/ 0 w 153"/>
                <a:gd name="T39" fmla="*/ 1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3"/>
                <a:gd name="T61" fmla="*/ 0 h 17"/>
                <a:gd name="T62" fmla="*/ 153 w 15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3" h="17">
                  <a:moveTo>
                    <a:pt x="152" y="16"/>
                  </a:moveTo>
                  <a:lnTo>
                    <a:pt x="151" y="16"/>
                  </a:lnTo>
                  <a:lnTo>
                    <a:pt x="151" y="10"/>
                  </a:lnTo>
                  <a:lnTo>
                    <a:pt x="150" y="10"/>
                  </a:lnTo>
                  <a:lnTo>
                    <a:pt x="150" y="5"/>
                  </a:lnTo>
                  <a:lnTo>
                    <a:pt x="149" y="5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98"/>
            <p:cNvSpPr>
              <a:spLocks/>
            </p:cNvSpPr>
            <p:nvPr/>
          </p:nvSpPr>
          <p:spPr bwMode="auto">
            <a:xfrm>
              <a:off x="3843" y="1489"/>
              <a:ext cx="215" cy="72"/>
            </a:xfrm>
            <a:custGeom>
              <a:avLst/>
              <a:gdLst>
                <a:gd name="T0" fmla="*/ 0 w 215"/>
                <a:gd name="T1" fmla="*/ 71 h 72"/>
                <a:gd name="T2" fmla="*/ 0 w 215"/>
                <a:gd name="T3" fmla="*/ 0 h 72"/>
                <a:gd name="T4" fmla="*/ 214 w 215"/>
                <a:gd name="T5" fmla="*/ 0 h 72"/>
                <a:gd name="T6" fmla="*/ 214 w 215"/>
                <a:gd name="T7" fmla="*/ 71 h 72"/>
                <a:gd name="T8" fmla="*/ 0 w 215"/>
                <a:gd name="T9" fmla="*/ 7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72"/>
                <a:gd name="T17" fmla="*/ 215 w 215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72">
                  <a:moveTo>
                    <a:pt x="0" y="71"/>
                  </a:moveTo>
                  <a:lnTo>
                    <a:pt x="0" y="0"/>
                  </a:lnTo>
                  <a:lnTo>
                    <a:pt x="214" y="0"/>
                  </a:lnTo>
                  <a:lnTo>
                    <a:pt x="214" y="71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99"/>
            <p:cNvSpPr>
              <a:spLocks/>
            </p:cNvSpPr>
            <p:nvPr/>
          </p:nvSpPr>
          <p:spPr bwMode="auto">
            <a:xfrm>
              <a:off x="3841" y="1489"/>
              <a:ext cx="219" cy="23"/>
            </a:xfrm>
            <a:custGeom>
              <a:avLst/>
              <a:gdLst>
                <a:gd name="T0" fmla="*/ 79 w 219"/>
                <a:gd name="T1" fmla="*/ 0 h 23"/>
                <a:gd name="T2" fmla="*/ 0 w 219"/>
                <a:gd name="T3" fmla="*/ 0 h 23"/>
                <a:gd name="T4" fmla="*/ 0 w 219"/>
                <a:gd name="T5" fmla="*/ 22 h 23"/>
                <a:gd name="T6" fmla="*/ 218 w 219"/>
                <a:gd name="T7" fmla="*/ 22 h 23"/>
                <a:gd name="T8" fmla="*/ 215 w 219"/>
                <a:gd name="T9" fmla="*/ 0 h 23"/>
                <a:gd name="T10" fmla="*/ 137 w 219"/>
                <a:gd name="T11" fmla="*/ 0 h 23"/>
                <a:gd name="T12" fmla="*/ 79 w 219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23"/>
                <a:gd name="T23" fmla="*/ 219 w 21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23">
                  <a:moveTo>
                    <a:pt x="79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218" y="22"/>
                  </a:lnTo>
                  <a:lnTo>
                    <a:pt x="215" y="0"/>
                  </a:lnTo>
                  <a:lnTo>
                    <a:pt x="137" y="0"/>
                  </a:lnTo>
                  <a:lnTo>
                    <a:pt x="7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00"/>
            <p:cNvSpPr>
              <a:spLocks/>
            </p:cNvSpPr>
            <p:nvPr/>
          </p:nvSpPr>
          <p:spPr bwMode="auto">
            <a:xfrm>
              <a:off x="3991" y="1495"/>
              <a:ext cx="56" cy="17"/>
            </a:xfrm>
            <a:custGeom>
              <a:avLst/>
              <a:gdLst>
                <a:gd name="T0" fmla="*/ 0 w 56"/>
                <a:gd name="T1" fmla="*/ 6 h 17"/>
                <a:gd name="T2" fmla="*/ 18 w 56"/>
                <a:gd name="T3" fmla="*/ 6 h 17"/>
                <a:gd name="T4" fmla="*/ 18 w 56"/>
                <a:gd name="T5" fmla="*/ 0 h 17"/>
                <a:gd name="T6" fmla="*/ 35 w 56"/>
                <a:gd name="T7" fmla="*/ 0 h 17"/>
                <a:gd name="T8" fmla="*/ 35 w 56"/>
                <a:gd name="T9" fmla="*/ 6 h 17"/>
                <a:gd name="T10" fmla="*/ 55 w 56"/>
                <a:gd name="T11" fmla="*/ 6 h 17"/>
                <a:gd name="T12" fmla="*/ 55 w 56"/>
                <a:gd name="T13" fmla="*/ 10 h 17"/>
                <a:gd name="T14" fmla="*/ 35 w 56"/>
                <a:gd name="T15" fmla="*/ 10 h 17"/>
                <a:gd name="T16" fmla="*/ 35 w 56"/>
                <a:gd name="T17" fmla="*/ 16 h 17"/>
                <a:gd name="T18" fmla="*/ 18 w 56"/>
                <a:gd name="T19" fmla="*/ 16 h 17"/>
                <a:gd name="T20" fmla="*/ 18 w 56"/>
                <a:gd name="T21" fmla="*/ 10 h 17"/>
                <a:gd name="T22" fmla="*/ 0 w 56"/>
                <a:gd name="T23" fmla="*/ 10 h 17"/>
                <a:gd name="T24" fmla="*/ 0 w 56"/>
                <a:gd name="T25" fmla="*/ 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17"/>
                <a:gd name="T41" fmla="*/ 56 w 56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17">
                  <a:moveTo>
                    <a:pt x="0" y="6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55" y="6"/>
                  </a:lnTo>
                  <a:lnTo>
                    <a:pt x="55" y="10"/>
                  </a:lnTo>
                  <a:lnTo>
                    <a:pt x="35" y="10"/>
                  </a:lnTo>
                  <a:lnTo>
                    <a:pt x="35" y="16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01"/>
            <p:cNvSpPr>
              <a:spLocks/>
            </p:cNvSpPr>
            <p:nvPr/>
          </p:nvSpPr>
          <p:spPr bwMode="auto">
            <a:xfrm>
              <a:off x="3991" y="150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0 h 17"/>
                <a:gd name="T4" fmla="*/ 16 w 17"/>
                <a:gd name="T5" fmla="*/ 5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10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02"/>
            <p:cNvSpPr>
              <a:spLocks/>
            </p:cNvSpPr>
            <p:nvPr/>
          </p:nvSpPr>
          <p:spPr bwMode="auto">
            <a:xfrm>
              <a:off x="4010" y="149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03"/>
            <p:cNvSpPr>
              <a:spLocks/>
            </p:cNvSpPr>
            <p:nvPr/>
          </p:nvSpPr>
          <p:spPr bwMode="auto">
            <a:xfrm>
              <a:off x="4046" y="150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4"/>
            <p:cNvSpPr>
              <a:spLocks/>
            </p:cNvSpPr>
            <p:nvPr/>
          </p:nvSpPr>
          <p:spPr bwMode="auto">
            <a:xfrm>
              <a:off x="4027" y="149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05"/>
            <p:cNvSpPr>
              <a:spLocks/>
            </p:cNvSpPr>
            <p:nvPr/>
          </p:nvSpPr>
          <p:spPr bwMode="auto">
            <a:xfrm>
              <a:off x="4011" y="149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06"/>
            <p:cNvSpPr>
              <a:spLocks/>
            </p:cNvSpPr>
            <p:nvPr/>
          </p:nvSpPr>
          <p:spPr bwMode="auto">
            <a:xfrm>
              <a:off x="3993" y="1502"/>
              <a:ext cx="54" cy="17"/>
            </a:xfrm>
            <a:custGeom>
              <a:avLst/>
              <a:gdLst>
                <a:gd name="T0" fmla="*/ 0 w 54"/>
                <a:gd name="T1" fmla="*/ 0 h 17"/>
                <a:gd name="T2" fmla="*/ 53 w 54"/>
                <a:gd name="T3" fmla="*/ 0 h 17"/>
                <a:gd name="T4" fmla="*/ 53 w 54"/>
                <a:gd name="T5" fmla="*/ 16 h 17"/>
                <a:gd name="T6" fmla="*/ 0 w 54"/>
                <a:gd name="T7" fmla="*/ 16 h 17"/>
                <a:gd name="T8" fmla="*/ 0 w 5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17"/>
                <a:gd name="T17" fmla="*/ 54 w 5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17">
                  <a:moveTo>
                    <a:pt x="0" y="0"/>
                  </a:moveTo>
                  <a:lnTo>
                    <a:pt x="53" y="0"/>
                  </a:lnTo>
                  <a:lnTo>
                    <a:pt x="5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07"/>
            <p:cNvSpPr>
              <a:spLocks/>
            </p:cNvSpPr>
            <p:nvPr/>
          </p:nvSpPr>
          <p:spPr bwMode="auto">
            <a:xfrm>
              <a:off x="4010" y="1496"/>
              <a:ext cx="19" cy="17"/>
            </a:xfrm>
            <a:custGeom>
              <a:avLst/>
              <a:gdLst>
                <a:gd name="T0" fmla="*/ 18 w 19"/>
                <a:gd name="T1" fmla="*/ 12 h 17"/>
                <a:gd name="T2" fmla="*/ 17 w 19"/>
                <a:gd name="T3" fmla="*/ 16 h 17"/>
                <a:gd name="T4" fmla="*/ 17 w 19"/>
                <a:gd name="T5" fmla="*/ 0 h 17"/>
                <a:gd name="T6" fmla="*/ 0 w 19"/>
                <a:gd name="T7" fmla="*/ 0 h 17"/>
                <a:gd name="T8" fmla="*/ 0 w 19"/>
                <a:gd name="T9" fmla="*/ 16 h 17"/>
                <a:gd name="T10" fmla="*/ 0 w 19"/>
                <a:gd name="T11" fmla="*/ 1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7"/>
                <a:gd name="T20" fmla="*/ 19 w 1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7">
                  <a:moveTo>
                    <a:pt x="18" y="12"/>
                  </a:moveTo>
                  <a:lnTo>
                    <a:pt x="17" y="16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08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16 h 17"/>
                <a:gd name="T6" fmla="*/ 0 w 17"/>
                <a:gd name="T7" fmla="*/ 0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09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10"/>
            <p:cNvSpPr>
              <a:spLocks/>
            </p:cNvSpPr>
            <p:nvPr/>
          </p:nvSpPr>
          <p:spPr bwMode="auto">
            <a:xfrm>
              <a:off x="3930" y="1497"/>
              <a:ext cx="44" cy="17"/>
            </a:xfrm>
            <a:custGeom>
              <a:avLst/>
              <a:gdLst>
                <a:gd name="T0" fmla="*/ 14 w 44"/>
                <a:gd name="T1" fmla="*/ 16 h 17"/>
                <a:gd name="T2" fmla="*/ 0 w 44"/>
                <a:gd name="T3" fmla="*/ 16 h 17"/>
                <a:gd name="T4" fmla="*/ 0 w 44"/>
                <a:gd name="T5" fmla="*/ 8 h 17"/>
                <a:gd name="T6" fmla="*/ 14 w 44"/>
                <a:gd name="T7" fmla="*/ 8 h 17"/>
                <a:gd name="T8" fmla="*/ 14 w 44"/>
                <a:gd name="T9" fmla="*/ 0 h 17"/>
                <a:gd name="T10" fmla="*/ 28 w 44"/>
                <a:gd name="T11" fmla="*/ 0 h 17"/>
                <a:gd name="T12" fmla="*/ 28 w 44"/>
                <a:gd name="T13" fmla="*/ 8 h 17"/>
                <a:gd name="T14" fmla="*/ 43 w 44"/>
                <a:gd name="T15" fmla="*/ 8 h 17"/>
                <a:gd name="T16" fmla="*/ 43 w 44"/>
                <a:gd name="T17" fmla="*/ 16 h 17"/>
                <a:gd name="T18" fmla="*/ 28 w 44"/>
                <a:gd name="T19" fmla="*/ 16 h 17"/>
                <a:gd name="T20" fmla="*/ 14 w 44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17"/>
                <a:gd name="T35" fmla="*/ 44 w 44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17">
                  <a:moveTo>
                    <a:pt x="14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43" y="8"/>
                  </a:lnTo>
                  <a:lnTo>
                    <a:pt x="43" y="16"/>
                  </a:lnTo>
                  <a:lnTo>
                    <a:pt x="28" y="16"/>
                  </a:lnTo>
                  <a:lnTo>
                    <a:pt x="14" y="16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11"/>
            <p:cNvSpPr>
              <a:spLocks/>
            </p:cNvSpPr>
            <p:nvPr/>
          </p:nvSpPr>
          <p:spPr bwMode="auto">
            <a:xfrm>
              <a:off x="3945" y="149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12"/>
            <p:cNvSpPr>
              <a:spLocks/>
            </p:cNvSpPr>
            <p:nvPr/>
          </p:nvSpPr>
          <p:spPr bwMode="auto">
            <a:xfrm>
              <a:off x="3897" y="1494"/>
              <a:ext cx="20" cy="17"/>
            </a:xfrm>
            <a:custGeom>
              <a:avLst/>
              <a:gdLst>
                <a:gd name="T0" fmla="*/ 5 w 20"/>
                <a:gd name="T1" fmla="*/ 16 h 17"/>
                <a:gd name="T2" fmla="*/ 3 w 20"/>
                <a:gd name="T3" fmla="*/ 15 h 17"/>
                <a:gd name="T4" fmla="*/ 2 w 20"/>
                <a:gd name="T5" fmla="*/ 15 h 17"/>
                <a:gd name="T6" fmla="*/ 1 w 20"/>
                <a:gd name="T7" fmla="*/ 14 h 17"/>
                <a:gd name="T8" fmla="*/ 1 w 20"/>
                <a:gd name="T9" fmla="*/ 12 h 17"/>
                <a:gd name="T10" fmla="*/ 0 w 20"/>
                <a:gd name="T11" fmla="*/ 12 h 17"/>
                <a:gd name="T12" fmla="*/ 0 w 20"/>
                <a:gd name="T13" fmla="*/ 10 h 17"/>
                <a:gd name="T14" fmla="*/ 0 w 20"/>
                <a:gd name="T15" fmla="*/ 8 h 17"/>
                <a:gd name="T16" fmla="*/ 0 w 20"/>
                <a:gd name="T17" fmla="*/ 6 h 17"/>
                <a:gd name="T18" fmla="*/ 0 w 20"/>
                <a:gd name="T19" fmla="*/ 4 h 17"/>
                <a:gd name="T20" fmla="*/ 0 w 20"/>
                <a:gd name="T21" fmla="*/ 3 h 17"/>
                <a:gd name="T22" fmla="*/ 1 w 20"/>
                <a:gd name="T23" fmla="*/ 2 h 17"/>
                <a:gd name="T24" fmla="*/ 2 w 20"/>
                <a:gd name="T25" fmla="*/ 1 h 17"/>
                <a:gd name="T26" fmla="*/ 3 w 20"/>
                <a:gd name="T27" fmla="*/ 0 h 17"/>
                <a:gd name="T28" fmla="*/ 4 w 20"/>
                <a:gd name="T29" fmla="*/ 0 h 17"/>
                <a:gd name="T30" fmla="*/ 5 w 20"/>
                <a:gd name="T31" fmla="*/ 0 h 17"/>
                <a:gd name="T32" fmla="*/ 12 w 20"/>
                <a:gd name="T33" fmla="*/ 0 h 17"/>
                <a:gd name="T34" fmla="*/ 13 w 20"/>
                <a:gd name="T35" fmla="*/ 0 h 17"/>
                <a:gd name="T36" fmla="*/ 15 w 20"/>
                <a:gd name="T37" fmla="*/ 0 h 17"/>
                <a:gd name="T38" fmla="*/ 16 w 20"/>
                <a:gd name="T39" fmla="*/ 1 h 17"/>
                <a:gd name="T40" fmla="*/ 17 w 20"/>
                <a:gd name="T41" fmla="*/ 3 h 17"/>
                <a:gd name="T42" fmla="*/ 17 w 20"/>
                <a:gd name="T43" fmla="*/ 3 h 17"/>
                <a:gd name="T44" fmla="*/ 18 w 20"/>
                <a:gd name="T45" fmla="*/ 5 h 17"/>
                <a:gd name="T46" fmla="*/ 18 w 20"/>
                <a:gd name="T47" fmla="*/ 7 h 17"/>
                <a:gd name="T48" fmla="*/ 18 w 20"/>
                <a:gd name="T49" fmla="*/ 8 h 17"/>
                <a:gd name="T50" fmla="*/ 18 w 20"/>
                <a:gd name="T51" fmla="*/ 10 h 17"/>
                <a:gd name="T52" fmla="*/ 17 w 20"/>
                <a:gd name="T53" fmla="*/ 12 h 17"/>
                <a:gd name="T54" fmla="*/ 16 w 20"/>
                <a:gd name="T55" fmla="*/ 13 h 17"/>
                <a:gd name="T56" fmla="*/ 15 w 20"/>
                <a:gd name="T57" fmla="*/ 15 h 17"/>
                <a:gd name="T58" fmla="*/ 13 w 20"/>
                <a:gd name="T59" fmla="*/ 15 h 17"/>
                <a:gd name="T60" fmla="*/ 13 w 20"/>
                <a:gd name="T61" fmla="*/ 16 h 17"/>
                <a:gd name="T62" fmla="*/ 12 w 20"/>
                <a:gd name="T63" fmla="*/ 16 h 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"/>
                <a:gd name="T97" fmla="*/ 0 h 17"/>
                <a:gd name="T98" fmla="*/ 20 w 20"/>
                <a:gd name="T99" fmla="*/ 17 h 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" h="17">
                  <a:moveTo>
                    <a:pt x="5" y="16"/>
                  </a:move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5" y="16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13"/>
            <p:cNvSpPr>
              <a:spLocks/>
            </p:cNvSpPr>
            <p:nvPr/>
          </p:nvSpPr>
          <p:spPr bwMode="auto">
            <a:xfrm>
              <a:off x="3921" y="1489"/>
              <a:ext cx="17" cy="38"/>
            </a:xfrm>
            <a:custGeom>
              <a:avLst/>
              <a:gdLst>
                <a:gd name="T0" fmla="*/ 8 w 17"/>
                <a:gd name="T1" fmla="*/ 0 h 38"/>
                <a:gd name="T2" fmla="*/ 0 w 17"/>
                <a:gd name="T3" fmla="*/ 22 h 38"/>
                <a:gd name="T4" fmla="*/ 16 w 17"/>
                <a:gd name="T5" fmla="*/ 22 h 38"/>
                <a:gd name="T6" fmla="*/ 16 w 17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8"/>
                <a:gd name="T14" fmla="*/ 17 w 1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8">
                  <a:moveTo>
                    <a:pt x="8" y="0"/>
                  </a:moveTo>
                  <a:lnTo>
                    <a:pt x="0" y="22"/>
                  </a:lnTo>
                  <a:lnTo>
                    <a:pt x="16" y="22"/>
                  </a:lnTo>
                  <a:lnTo>
                    <a:pt x="16" y="37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14"/>
            <p:cNvSpPr>
              <a:spLocks/>
            </p:cNvSpPr>
            <p:nvPr/>
          </p:nvSpPr>
          <p:spPr bwMode="auto">
            <a:xfrm>
              <a:off x="3979" y="1489"/>
              <a:ext cx="17" cy="72"/>
            </a:xfrm>
            <a:custGeom>
              <a:avLst/>
              <a:gdLst>
                <a:gd name="T0" fmla="*/ 0 w 17"/>
                <a:gd name="T1" fmla="*/ 0 h 72"/>
                <a:gd name="T2" fmla="*/ 16 w 17"/>
                <a:gd name="T3" fmla="*/ 22 h 72"/>
                <a:gd name="T4" fmla="*/ 0 w 17"/>
                <a:gd name="T5" fmla="*/ 22 h 72"/>
                <a:gd name="T6" fmla="*/ 0 w 17"/>
                <a:gd name="T7" fmla="*/ 71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72"/>
                <a:gd name="T14" fmla="*/ 17 w 1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72">
                  <a:moveTo>
                    <a:pt x="0" y="0"/>
                  </a:moveTo>
                  <a:lnTo>
                    <a:pt x="16" y="22"/>
                  </a:lnTo>
                  <a:lnTo>
                    <a:pt x="0" y="22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15"/>
            <p:cNvSpPr>
              <a:spLocks/>
            </p:cNvSpPr>
            <p:nvPr/>
          </p:nvSpPr>
          <p:spPr bwMode="auto">
            <a:xfrm>
              <a:off x="3855" y="1532"/>
              <a:ext cx="250" cy="41"/>
            </a:xfrm>
            <a:custGeom>
              <a:avLst/>
              <a:gdLst>
                <a:gd name="T0" fmla="*/ 0 w 250"/>
                <a:gd name="T1" fmla="*/ 40 h 41"/>
                <a:gd name="T2" fmla="*/ 249 w 250"/>
                <a:gd name="T3" fmla="*/ 40 h 41"/>
                <a:gd name="T4" fmla="*/ 240 w 250"/>
                <a:gd name="T5" fmla="*/ 0 h 41"/>
                <a:gd name="T6" fmla="*/ 10 w 250"/>
                <a:gd name="T7" fmla="*/ 0 h 41"/>
                <a:gd name="T8" fmla="*/ 0 w 250"/>
                <a:gd name="T9" fmla="*/ 4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1"/>
                <a:gd name="T17" fmla="*/ 250 w 25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1">
                  <a:moveTo>
                    <a:pt x="0" y="40"/>
                  </a:moveTo>
                  <a:lnTo>
                    <a:pt x="249" y="40"/>
                  </a:lnTo>
                  <a:lnTo>
                    <a:pt x="240" y="0"/>
                  </a:lnTo>
                  <a:lnTo>
                    <a:pt x="10" y="0"/>
                  </a:lnTo>
                  <a:lnTo>
                    <a:pt x="0" y="4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16"/>
            <p:cNvSpPr>
              <a:spLocks/>
            </p:cNvSpPr>
            <p:nvPr/>
          </p:nvSpPr>
          <p:spPr bwMode="auto">
            <a:xfrm>
              <a:off x="3855" y="1572"/>
              <a:ext cx="251" cy="17"/>
            </a:xfrm>
            <a:custGeom>
              <a:avLst/>
              <a:gdLst>
                <a:gd name="T0" fmla="*/ 0 w 251"/>
                <a:gd name="T1" fmla="*/ 16 h 17"/>
                <a:gd name="T2" fmla="*/ 0 w 251"/>
                <a:gd name="T3" fmla="*/ 0 h 17"/>
                <a:gd name="T4" fmla="*/ 249 w 251"/>
                <a:gd name="T5" fmla="*/ 0 h 17"/>
                <a:gd name="T6" fmla="*/ 250 w 251"/>
                <a:gd name="T7" fmla="*/ 16 h 17"/>
                <a:gd name="T8" fmla="*/ 0 w 25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1"/>
                <a:gd name="T16" fmla="*/ 0 h 17"/>
                <a:gd name="T17" fmla="*/ 251 w 25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1" h="17">
                  <a:moveTo>
                    <a:pt x="0" y="16"/>
                  </a:moveTo>
                  <a:lnTo>
                    <a:pt x="0" y="0"/>
                  </a:lnTo>
                  <a:lnTo>
                    <a:pt x="249" y="0"/>
                  </a:lnTo>
                  <a:lnTo>
                    <a:pt x="250" y="16"/>
                  </a:lnTo>
                  <a:lnTo>
                    <a:pt x="0" y="16"/>
                  </a:lnTo>
                </a:path>
              </a:pathLst>
            </a:custGeom>
            <a:solidFill>
              <a:srgbClr val="CCCC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17"/>
            <p:cNvSpPr>
              <a:spLocks/>
            </p:cNvSpPr>
            <p:nvPr/>
          </p:nvSpPr>
          <p:spPr bwMode="auto">
            <a:xfrm>
              <a:off x="3872" y="1538"/>
              <a:ext cx="223" cy="28"/>
            </a:xfrm>
            <a:custGeom>
              <a:avLst/>
              <a:gdLst>
                <a:gd name="T0" fmla="*/ 0 w 223"/>
                <a:gd name="T1" fmla="*/ 27 h 28"/>
                <a:gd name="T2" fmla="*/ 222 w 223"/>
                <a:gd name="T3" fmla="*/ 27 h 28"/>
                <a:gd name="T4" fmla="*/ 214 w 223"/>
                <a:gd name="T5" fmla="*/ 0 h 28"/>
                <a:gd name="T6" fmla="*/ 8 w 223"/>
                <a:gd name="T7" fmla="*/ 0 h 28"/>
                <a:gd name="T8" fmla="*/ 0 w 223"/>
                <a:gd name="T9" fmla="*/ 2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3"/>
                <a:gd name="T16" fmla="*/ 0 h 28"/>
                <a:gd name="T17" fmla="*/ 223 w 22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3" h="28">
                  <a:moveTo>
                    <a:pt x="0" y="27"/>
                  </a:moveTo>
                  <a:lnTo>
                    <a:pt x="222" y="27"/>
                  </a:lnTo>
                  <a:lnTo>
                    <a:pt x="214" y="0"/>
                  </a:lnTo>
                  <a:lnTo>
                    <a:pt x="8" y="0"/>
                  </a:lnTo>
                  <a:lnTo>
                    <a:pt x="0" y="27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4" name="Group 118"/>
          <p:cNvGrpSpPr>
            <a:grpSpLocks/>
          </p:cNvGrpSpPr>
          <p:nvPr/>
        </p:nvGrpSpPr>
        <p:grpSpPr bwMode="auto">
          <a:xfrm>
            <a:off x="2489224" y="5878533"/>
            <a:ext cx="381000" cy="304800"/>
            <a:chOff x="3840" y="1279"/>
            <a:chExt cx="266" cy="310"/>
          </a:xfrm>
        </p:grpSpPr>
        <p:sp>
          <p:nvSpPr>
            <p:cNvPr id="123" name="Freeform 119"/>
            <p:cNvSpPr>
              <a:spLocks/>
            </p:cNvSpPr>
            <p:nvPr/>
          </p:nvSpPr>
          <p:spPr bwMode="auto">
            <a:xfrm>
              <a:off x="3848" y="1548"/>
              <a:ext cx="206" cy="20"/>
            </a:xfrm>
            <a:custGeom>
              <a:avLst/>
              <a:gdLst>
                <a:gd name="T0" fmla="*/ 0 w 206"/>
                <a:gd name="T1" fmla="*/ 19 h 20"/>
                <a:gd name="T2" fmla="*/ 0 w 206"/>
                <a:gd name="T3" fmla="*/ 0 h 20"/>
                <a:gd name="T4" fmla="*/ 205 w 206"/>
                <a:gd name="T5" fmla="*/ 0 h 20"/>
                <a:gd name="T6" fmla="*/ 205 w 206"/>
                <a:gd name="T7" fmla="*/ 19 h 20"/>
                <a:gd name="T8" fmla="*/ 0 w 206"/>
                <a:gd name="T9" fmla="*/ 19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"/>
                <a:gd name="T17" fmla="*/ 206 w 20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">
                  <a:moveTo>
                    <a:pt x="0" y="19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19"/>
                  </a:lnTo>
                  <a:lnTo>
                    <a:pt x="0" y="19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20"/>
            <p:cNvSpPr>
              <a:spLocks/>
            </p:cNvSpPr>
            <p:nvPr/>
          </p:nvSpPr>
          <p:spPr bwMode="auto">
            <a:xfrm>
              <a:off x="3840" y="1453"/>
              <a:ext cx="220" cy="34"/>
            </a:xfrm>
            <a:custGeom>
              <a:avLst/>
              <a:gdLst>
                <a:gd name="T0" fmla="*/ 189 w 220"/>
                <a:gd name="T1" fmla="*/ 0 h 34"/>
                <a:gd name="T2" fmla="*/ 219 w 220"/>
                <a:gd name="T3" fmla="*/ 33 h 34"/>
                <a:gd name="T4" fmla="*/ 0 w 220"/>
                <a:gd name="T5" fmla="*/ 33 h 34"/>
                <a:gd name="T6" fmla="*/ 29 w 220"/>
                <a:gd name="T7" fmla="*/ 0 h 34"/>
                <a:gd name="T8" fmla="*/ 189 w 220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34"/>
                <a:gd name="T17" fmla="*/ 220 w 220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34">
                  <a:moveTo>
                    <a:pt x="189" y="0"/>
                  </a:moveTo>
                  <a:lnTo>
                    <a:pt x="219" y="33"/>
                  </a:lnTo>
                  <a:lnTo>
                    <a:pt x="0" y="33"/>
                  </a:lnTo>
                  <a:lnTo>
                    <a:pt x="29" y="0"/>
                  </a:lnTo>
                  <a:lnTo>
                    <a:pt x="18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21"/>
            <p:cNvSpPr>
              <a:spLocks/>
            </p:cNvSpPr>
            <p:nvPr/>
          </p:nvSpPr>
          <p:spPr bwMode="auto">
            <a:xfrm>
              <a:off x="3897" y="1449"/>
              <a:ext cx="104" cy="24"/>
            </a:xfrm>
            <a:custGeom>
              <a:avLst/>
              <a:gdLst>
                <a:gd name="T0" fmla="*/ 102 w 104"/>
                <a:gd name="T1" fmla="*/ 10 h 24"/>
                <a:gd name="T2" fmla="*/ 101 w 104"/>
                <a:gd name="T3" fmla="*/ 8 h 24"/>
                <a:gd name="T4" fmla="*/ 97 w 104"/>
                <a:gd name="T5" fmla="*/ 6 h 24"/>
                <a:gd name="T6" fmla="*/ 93 w 104"/>
                <a:gd name="T7" fmla="*/ 4 h 24"/>
                <a:gd name="T8" fmla="*/ 87 w 104"/>
                <a:gd name="T9" fmla="*/ 3 h 24"/>
                <a:gd name="T10" fmla="*/ 80 w 104"/>
                <a:gd name="T11" fmla="*/ 2 h 24"/>
                <a:gd name="T12" fmla="*/ 72 w 104"/>
                <a:gd name="T13" fmla="*/ 1 h 24"/>
                <a:gd name="T14" fmla="*/ 64 w 104"/>
                <a:gd name="T15" fmla="*/ 0 h 24"/>
                <a:gd name="T16" fmla="*/ 55 w 104"/>
                <a:gd name="T17" fmla="*/ 0 h 24"/>
                <a:gd name="T18" fmla="*/ 46 w 104"/>
                <a:gd name="T19" fmla="*/ 0 h 24"/>
                <a:gd name="T20" fmla="*/ 37 w 104"/>
                <a:gd name="T21" fmla="*/ 0 h 24"/>
                <a:gd name="T22" fmla="*/ 29 w 104"/>
                <a:gd name="T23" fmla="*/ 1 h 24"/>
                <a:gd name="T24" fmla="*/ 21 w 104"/>
                <a:gd name="T25" fmla="*/ 2 h 24"/>
                <a:gd name="T26" fmla="*/ 14 w 104"/>
                <a:gd name="T27" fmla="*/ 3 h 24"/>
                <a:gd name="T28" fmla="*/ 8 w 104"/>
                <a:gd name="T29" fmla="*/ 4 h 24"/>
                <a:gd name="T30" fmla="*/ 4 w 104"/>
                <a:gd name="T31" fmla="*/ 6 h 24"/>
                <a:gd name="T32" fmla="*/ 1 w 104"/>
                <a:gd name="T33" fmla="*/ 8 h 24"/>
                <a:gd name="T34" fmla="*/ 0 w 104"/>
                <a:gd name="T35" fmla="*/ 10 h 24"/>
                <a:gd name="T36" fmla="*/ 0 w 104"/>
                <a:gd name="T37" fmla="*/ 12 h 24"/>
                <a:gd name="T38" fmla="*/ 1 w 104"/>
                <a:gd name="T39" fmla="*/ 14 h 24"/>
                <a:gd name="T40" fmla="*/ 4 w 104"/>
                <a:gd name="T41" fmla="*/ 16 h 24"/>
                <a:gd name="T42" fmla="*/ 8 w 104"/>
                <a:gd name="T43" fmla="*/ 17 h 24"/>
                <a:gd name="T44" fmla="*/ 14 w 104"/>
                <a:gd name="T45" fmla="*/ 19 h 24"/>
                <a:gd name="T46" fmla="*/ 21 w 104"/>
                <a:gd name="T47" fmla="*/ 20 h 24"/>
                <a:gd name="T48" fmla="*/ 29 w 104"/>
                <a:gd name="T49" fmla="*/ 21 h 24"/>
                <a:gd name="T50" fmla="*/ 37 w 104"/>
                <a:gd name="T51" fmla="*/ 22 h 24"/>
                <a:gd name="T52" fmla="*/ 46 w 104"/>
                <a:gd name="T53" fmla="*/ 23 h 24"/>
                <a:gd name="T54" fmla="*/ 55 w 104"/>
                <a:gd name="T55" fmla="*/ 23 h 24"/>
                <a:gd name="T56" fmla="*/ 64 w 104"/>
                <a:gd name="T57" fmla="*/ 22 h 24"/>
                <a:gd name="T58" fmla="*/ 72 w 104"/>
                <a:gd name="T59" fmla="*/ 21 h 24"/>
                <a:gd name="T60" fmla="*/ 80 w 104"/>
                <a:gd name="T61" fmla="*/ 20 h 24"/>
                <a:gd name="T62" fmla="*/ 87 w 104"/>
                <a:gd name="T63" fmla="*/ 19 h 24"/>
                <a:gd name="T64" fmla="*/ 93 w 104"/>
                <a:gd name="T65" fmla="*/ 17 h 24"/>
                <a:gd name="T66" fmla="*/ 97 w 104"/>
                <a:gd name="T67" fmla="*/ 16 h 24"/>
                <a:gd name="T68" fmla="*/ 101 w 104"/>
                <a:gd name="T69" fmla="*/ 14 h 24"/>
                <a:gd name="T70" fmla="*/ 102 w 104"/>
                <a:gd name="T71" fmla="*/ 12 h 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"/>
                <a:gd name="T109" fmla="*/ 0 h 24"/>
                <a:gd name="T110" fmla="*/ 104 w 104"/>
                <a:gd name="T111" fmla="*/ 24 h 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" h="24">
                  <a:moveTo>
                    <a:pt x="103" y="11"/>
                  </a:moveTo>
                  <a:lnTo>
                    <a:pt x="102" y="10"/>
                  </a:lnTo>
                  <a:lnTo>
                    <a:pt x="102" y="9"/>
                  </a:lnTo>
                  <a:lnTo>
                    <a:pt x="101" y="8"/>
                  </a:lnTo>
                  <a:lnTo>
                    <a:pt x="99" y="7"/>
                  </a:lnTo>
                  <a:lnTo>
                    <a:pt x="97" y="6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6" y="1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7" y="20"/>
                  </a:lnTo>
                  <a:lnTo>
                    <a:pt x="21" y="20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33" y="22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6" y="23"/>
                  </a:lnTo>
                  <a:lnTo>
                    <a:pt x="51" y="23"/>
                  </a:lnTo>
                  <a:lnTo>
                    <a:pt x="55" y="23"/>
                  </a:lnTo>
                  <a:lnTo>
                    <a:pt x="60" y="22"/>
                  </a:lnTo>
                  <a:lnTo>
                    <a:pt x="64" y="22"/>
                  </a:lnTo>
                  <a:lnTo>
                    <a:pt x="69" y="22"/>
                  </a:lnTo>
                  <a:lnTo>
                    <a:pt x="72" y="21"/>
                  </a:lnTo>
                  <a:lnTo>
                    <a:pt x="76" y="21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7" y="19"/>
                  </a:lnTo>
                  <a:lnTo>
                    <a:pt x="90" y="18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7" y="16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3" y="11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22"/>
            <p:cNvSpPr>
              <a:spLocks/>
            </p:cNvSpPr>
            <p:nvPr/>
          </p:nvSpPr>
          <p:spPr bwMode="auto">
            <a:xfrm>
              <a:off x="3897" y="1461"/>
              <a:ext cx="104" cy="17"/>
            </a:xfrm>
            <a:custGeom>
              <a:avLst/>
              <a:gdLst>
                <a:gd name="T0" fmla="*/ 102 w 104"/>
                <a:gd name="T1" fmla="*/ 6 h 17"/>
                <a:gd name="T2" fmla="*/ 101 w 104"/>
                <a:gd name="T3" fmla="*/ 8 h 17"/>
                <a:gd name="T4" fmla="*/ 97 w 104"/>
                <a:gd name="T5" fmla="*/ 10 h 17"/>
                <a:gd name="T6" fmla="*/ 93 w 104"/>
                <a:gd name="T7" fmla="*/ 11 h 17"/>
                <a:gd name="T8" fmla="*/ 87 w 104"/>
                <a:gd name="T9" fmla="*/ 12 h 17"/>
                <a:gd name="T10" fmla="*/ 80 w 104"/>
                <a:gd name="T11" fmla="*/ 14 h 17"/>
                <a:gd name="T12" fmla="*/ 72 w 104"/>
                <a:gd name="T13" fmla="*/ 14 h 17"/>
                <a:gd name="T14" fmla="*/ 64 w 104"/>
                <a:gd name="T15" fmla="*/ 15 h 17"/>
                <a:gd name="T16" fmla="*/ 55 w 104"/>
                <a:gd name="T17" fmla="*/ 16 h 17"/>
                <a:gd name="T18" fmla="*/ 46 w 104"/>
                <a:gd name="T19" fmla="*/ 16 h 17"/>
                <a:gd name="T20" fmla="*/ 37 w 104"/>
                <a:gd name="T21" fmla="*/ 15 h 17"/>
                <a:gd name="T22" fmla="*/ 29 w 104"/>
                <a:gd name="T23" fmla="*/ 14 h 17"/>
                <a:gd name="T24" fmla="*/ 21 w 104"/>
                <a:gd name="T25" fmla="*/ 14 h 17"/>
                <a:gd name="T26" fmla="*/ 14 w 104"/>
                <a:gd name="T27" fmla="*/ 12 h 17"/>
                <a:gd name="T28" fmla="*/ 8 w 104"/>
                <a:gd name="T29" fmla="*/ 11 h 17"/>
                <a:gd name="T30" fmla="*/ 4 w 104"/>
                <a:gd name="T31" fmla="*/ 10 h 17"/>
                <a:gd name="T32" fmla="*/ 1 w 104"/>
                <a:gd name="T33" fmla="*/ 8 h 17"/>
                <a:gd name="T34" fmla="*/ 0 w 104"/>
                <a:gd name="T35" fmla="*/ 6 h 17"/>
                <a:gd name="T36" fmla="*/ 0 w 104"/>
                <a:gd name="T37" fmla="*/ 0 h 17"/>
                <a:gd name="T38" fmla="*/ 0 w 104"/>
                <a:gd name="T39" fmla="*/ 2 h 17"/>
                <a:gd name="T40" fmla="*/ 3 w 104"/>
                <a:gd name="T41" fmla="*/ 4 h 17"/>
                <a:gd name="T42" fmla="*/ 6 w 104"/>
                <a:gd name="T43" fmla="*/ 5 h 17"/>
                <a:gd name="T44" fmla="*/ 12 w 104"/>
                <a:gd name="T45" fmla="*/ 6 h 17"/>
                <a:gd name="T46" fmla="*/ 17 w 104"/>
                <a:gd name="T47" fmla="*/ 8 h 17"/>
                <a:gd name="T48" fmla="*/ 25 w 104"/>
                <a:gd name="T49" fmla="*/ 9 h 17"/>
                <a:gd name="T50" fmla="*/ 33 w 104"/>
                <a:gd name="T51" fmla="*/ 10 h 17"/>
                <a:gd name="T52" fmla="*/ 42 w 104"/>
                <a:gd name="T53" fmla="*/ 10 h 17"/>
                <a:gd name="T54" fmla="*/ 51 w 104"/>
                <a:gd name="T55" fmla="*/ 10 h 17"/>
                <a:gd name="T56" fmla="*/ 60 w 104"/>
                <a:gd name="T57" fmla="*/ 10 h 17"/>
                <a:gd name="T58" fmla="*/ 69 w 104"/>
                <a:gd name="T59" fmla="*/ 10 h 17"/>
                <a:gd name="T60" fmla="*/ 76 w 104"/>
                <a:gd name="T61" fmla="*/ 9 h 17"/>
                <a:gd name="T62" fmla="*/ 84 w 104"/>
                <a:gd name="T63" fmla="*/ 8 h 17"/>
                <a:gd name="T64" fmla="*/ 90 w 104"/>
                <a:gd name="T65" fmla="*/ 6 h 17"/>
                <a:gd name="T66" fmla="*/ 95 w 104"/>
                <a:gd name="T67" fmla="*/ 5 h 17"/>
                <a:gd name="T68" fmla="*/ 99 w 104"/>
                <a:gd name="T69" fmla="*/ 4 h 17"/>
                <a:gd name="T70" fmla="*/ 102 w 104"/>
                <a:gd name="T71" fmla="*/ 2 h 17"/>
                <a:gd name="T72" fmla="*/ 103 w 104"/>
                <a:gd name="T73" fmla="*/ 0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4"/>
                <a:gd name="T112" fmla="*/ 0 h 17"/>
                <a:gd name="T113" fmla="*/ 104 w 104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4" h="17">
                  <a:moveTo>
                    <a:pt x="103" y="5"/>
                  </a:moveTo>
                  <a:lnTo>
                    <a:pt x="102" y="6"/>
                  </a:lnTo>
                  <a:lnTo>
                    <a:pt x="102" y="7"/>
                  </a:lnTo>
                  <a:lnTo>
                    <a:pt x="101" y="8"/>
                  </a:lnTo>
                  <a:lnTo>
                    <a:pt x="99" y="8"/>
                  </a:lnTo>
                  <a:lnTo>
                    <a:pt x="97" y="10"/>
                  </a:lnTo>
                  <a:lnTo>
                    <a:pt x="95" y="10"/>
                  </a:lnTo>
                  <a:lnTo>
                    <a:pt x="93" y="11"/>
                  </a:lnTo>
                  <a:lnTo>
                    <a:pt x="90" y="12"/>
                  </a:lnTo>
                  <a:lnTo>
                    <a:pt x="87" y="12"/>
                  </a:lnTo>
                  <a:lnTo>
                    <a:pt x="84" y="13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4"/>
                  </a:lnTo>
                  <a:lnTo>
                    <a:pt x="69" y="15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5" y="16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29" y="14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17" y="13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29" y="10"/>
                  </a:lnTo>
                  <a:lnTo>
                    <a:pt x="33" y="10"/>
                  </a:lnTo>
                  <a:lnTo>
                    <a:pt x="37" y="10"/>
                  </a:lnTo>
                  <a:lnTo>
                    <a:pt x="42" y="10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69" y="10"/>
                  </a:lnTo>
                  <a:lnTo>
                    <a:pt x="72" y="10"/>
                  </a:lnTo>
                  <a:lnTo>
                    <a:pt x="76" y="9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7" y="7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5" y="5"/>
                  </a:lnTo>
                  <a:lnTo>
                    <a:pt x="97" y="4"/>
                  </a:lnTo>
                  <a:lnTo>
                    <a:pt x="99" y="4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2" y="1"/>
                  </a:lnTo>
                  <a:lnTo>
                    <a:pt x="103" y="0"/>
                  </a:lnTo>
                  <a:lnTo>
                    <a:pt x="103" y="5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23"/>
            <p:cNvSpPr>
              <a:spLocks/>
            </p:cNvSpPr>
            <p:nvPr/>
          </p:nvSpPr>
          <p:spPr bwMode="auto">
            <a:xfrm>
              <a:off x="3840" y="1486"/>
              <a:ext cx="220" cy="77"/>
            </a:xfrm>
            <a:custGeom>
              <a:avLst/>
              <a:gdLst>
                <a:gd name="T0" fmla="*/ 0 w 220"/>
                <a:gd name="T1" fmla="*/ 76 h 77"/>
                <a:gd name="T2" fmla="*/ 219 w 220"/>
                <a:gd name="T3" fmla="*/ 76 h 77"/>
                <a:gd name="T4" fmla="*/ 219 w 220"/>
                <a:gd name="T5" fmla="*/ 0 h 77"/>
                <a:gd name="T6" fmla="*/ 0 w 220"/>
                <a:gd name="T7" fmla="*/ 0 h 77"/>
                <a:gd name="T8" fmla="*/ 0 w 220"/>
                <a:gd name="T9" fmla="*/ 76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77"/>
                <a:gd name="T17" fmla="*/ 220 w 220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77">
                  <a:moveTo>
                    <a:pt x="0" y="76"/>
                  </a:moveTo>
                  <a:lnTo>
                    <a:pt x="219" y="76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76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24"/>
            <p:cNvSpPr>
              <a:spLocks/>
            </p:cNvSpPr>
            <p:nvPr/>
          </p:nvSpPr>
          <p:spPr bwMode="auto">
            <a:xfrm>
              <a:off x="3875" y="1449"/>
              <a:ext cx="69" cy="17"/>
            </a:xfrm>
            <a:custGeom>
              <a:avLst/>
              <a:gdLst>
                <a:gd name="T0" fmla="*/ 0 w 69"/>
                <a:gd name="T1" fmla="*/ 16 h 17"/>
                <a:gd name="T2" fmla="*/ 0 w 69"/>
                <a:gd name="T3" fmla="*/ 0 h 17"/>
                <a:gd name="T4" fmla="*/ 68 w 69"/>
                <a:gd name="T5" fmla="*/ 0 h 17"/>
                <a:gd name="T6" fmla="*/ 68 w 69"/>
                <a:gd name="T7" fmla="*/ 16 h 17"/>
                <a:gd name="T8" fmla="*/ 0 w 69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"/>
                <a:gd name="T17" fmla="*/ 69 w 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">
                  <a:moveTo>
                    <a:pt x="0" y="16"/>
                  </a:moveTo>
                  <a:lnTo>
                    <a:pt x="0" y="0"/>
                  </a:lnTo>
                  <a:lnTo>
                    <a:pt x="68" y="0"/>
                  </a:lnTo>
                  <a:lnTo>
                    <a:pt x="68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25"/>
            <p:cNvSpPr>
              <a:spLocks/>
            </p:cNvSpPr>
            <p:nvPr/>
          </p:nvSpPr>
          <p:spPr bwMode="auto">
            <a:xfrm>
              <a:off x="3931" y="1450"/>
              <a:ext cx="94" cy="17"/>
            </a:xfrm>
            <a:custGeom>
              <a:avLst/>
              <a:gdLst>
                <a:gd name="T0" fmla="*/ 0 w 94"/>
                <a:gd name="T1" fmla="*/ 16 h 17"/>
                <a:gd name="T2" fmla="*/ 0 w 94"/>
                <a:gd name="T3" fmla="*/ 0 h 17"/>
                <a:gd name="T4" fmla="*/ 93 w 94"/>
                <a:gd name="T5" fmla="*/ 0 h 17"/>
                <a:gd name="T6" fmla="*/ 93 w 94"/>
                <a:gd name="T7" fmla="*/ 16 h 17"/>
                <a:gd name="T8" fmla="*/ 0 w 94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17"/>
                <a:gd name="T17" fmla="*/ 94 w 9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17">
                  <a:moveTo>
                    <a:pt x="0" y="16"/>
                  </a:moveTo>
                  <a:lnTo>
                    <a:pt x="0" y="0"/>
                  </a:lnTo>
                  <a:lnTo>
                    <a:pt x="93" y="0"/>
                  </a:lnTo>
                  <a:lnTo>
                    <a:pt x="93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26"/>
            <p:cNvSpPr>
              <a:spLocks/>
            </p:cNvSpPr>
            <p:nvPr/>
          </p:nvSpPr>
          <p:spPr bwMode="auto">
            <a:xfrm>
              <a:off x="3877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27"/>
            <p:cNvSpPr>
              <a:spLocks/>
            </p:cNvSpPr>
            <p:nvPr/>
          </p:nvSpPr>
          <p:spPr bwMode="auto">
            <a:xfrm>
              <a:off x="388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4 w 17"/>
                <a:gd name="T7" fmla="*/ 16 h 17"/>
                <a:gd name="T8" fmla="*/ 8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28"/>
            <p:cNvSpPr>
              <a:spLocks/>
            </p:cNvSpPr>
            <p:nvPr/>
          </p:nvSpPr>
          <p:spPr bwMode="auto">
            <a:xfrm>
              <a:off x="388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29"/>
            <p:cNvSpPr>
              <a:spLocks/>
            </p:cNvSpPr>
            <p:nvPr/>
          </p:nvSpPr>
          <p:spPr bwMode="auto">
            <a:xfrm>
              <a:off x="388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30"/>
            <p:cNvSpPr>
              <a:spLocks/>
            </p:cNvSpPr>
            <p:nvPr/>
          </p:nvSpPr>
          <p:spPr bwMode="auto">
            <a:xfrm>
              <a:off x="388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31"/>
            <p:cNvSpPr>
              <a:spLocks/>
            </p:cNvSpPr>
            <p:nvPr/>
          </p:nvSpPr>
          <p:spPr bwMode="auto">
            <a:xfrm>
              <a:off x="389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32"/>
            <p:cNvSpPr>
              <a:spLocks/>
            </p:cNvSpPr>
            <p:nvPr/>
          </p:nvSpPr>
          <p:spPr bwMode="auto">
            <a:xfrm>
              <a:off x="389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33"/>
            <p:cNvSpPr>
              <a:spLocks/>
            </p:cNvSpPr>
            <p:nvPr/>
          </p:nvSpPr>
          <p:spPr bwMode="auto">
            <a:xfrm>
              <a:off x="3894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34"/>
            <p:cNvSpPr>
              <a:spLocks/>
            </p:cNvSpPr>
            <p:nvPr/>
          </p:nvSpPr>
          <p:spPr bwMode="auto">
            <a:xfrm>
              <a:off x="389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35"/>
            <p:cNvSpPr>
              <a:spLocks/>
            </p:cNvSpPr>
            <p:nvPr/>
          </p:nvSpPr>
          <p:spPr bwMode="auto">
            <a:xfrm>
              <a:off x="390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36"/>
            <p:cNvSpPr>
              <a:spLocks/>
            </p:cNvSpPr>
            <p:nvPr/>
          </p:nvSpPr>
          <p:spPr bwMode="auto">
            <a:xfrm>
              <a:off x="390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0 w 17"/>
                <a:gd name="T5" fmla="*/ 16 h 17"/>
                <a:gd name="T6" fmla="*/ 8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137"/>
            <p:cNvSpPr>
              <a:spLocks/>
            </p:cNvSpPr>
            <p:nvPr/>
          </p:nvSpPr>
          <p:spPr bwMode="auto">
            <a:xfrm>
              <a:off x="390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6 h 17"/>
                <a:gd name="T6" fmla="*/ 8 w 17"/>
                <a:gd name="T7" fmla="*/ 16 h 17"/>
                <a:gd name="T8" fmla="*/ 12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138"/>
            <p:cNvSpPr>
              <a:spLocks/>
            </p:cNvSpPr>
            <p:nvPr/>
          </p:nvSpPr>
          <p:spPr bwMode="auto">
            <a:xfrm>
              <a:off x="390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39"/>
            <p:cNvSpPr>
              <a:spLocks/>
            </p:cNvSpPr>
            <p:nvPr/>
          </p:nvSpPr>
          <p:spPr bwMode="auto">
            <a:xfrm>
              <a:off x="391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140"/>
            <p:cNvSpPr>
              <a:spLocks/>
            </p:cNvSpPr>
            <p:nvPr/>
          </p:nvSpPr>
          <p:spPr bwMode="auto">
            <a:xfrm>
              <a:off x="391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41"/>
            <p:cNvSpPr>
              <a:spLocks/>
            </p:cNvSpPr>
            <p:nvPr/>
          </p:nvSpPr>
          <p:spPr bwMode="auto">
            <a:xfrm>
              <a:off x="3916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142"/>
            <p:cNvSpPr>
              <a:spLocks/>
            </p:cNvSpPr>
            <p:nvPr/>
          </p:nvSpPr>
          <p:spPr bwMode="auto">
            <a:xfrm>
              <a:off x="391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43"/>
            <p:cNvSpPr>
              <a:spLocks/>
            </p:cNvSpPr>
            <p:nvPr/>
          </p:nvSpPr>
          <p:spPr bwMode="auto">
            <a:xfrm>
              <a:off x="3921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144"/>
            <p:cNvSpPr>
              <a:spLocks/>
            </p:cNvSpPr>
            <p:nvPr/>
          </p:nvSpPr>
          <p:spPr bwMode="auto">
            <a:xfrm>
              <a:off x="392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45"/>
            <p:cNvSpPr>
              <a:spLocks/>
            </p:cNvSpPr>
            <p:nvPr/>
          </p:nvSpPr>
          <p:spPr bwMode="auto">
            <a:xfrm>
              <a:off x="392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146"/>
            <p:cNvSpPr>
              <a:spLocks/>
            </p:cNvSpPr>
            <p:nvPr/>
          </p:nvSpPr>
          <p:spPr bwMode="auto">
            <a:xfrm>
              <a:off x="3855" y="1279"/>
              <a:ext cx="187" cy="174"/>
            </a:xfrm>
            <a:custGeom>
              <a:avLst/>
              <a:gdLst>
                <a:gd name="T0" fmla="*/ 180 w 187"/>
                <a:gd name="T1" fmla="*/ 173 h 174"/>
                <a:gd name="T2" fmla="*/ 180 w 187"/>
                <a:gd name="T3" fmla="*/ 173 h 174"/>
                <a:gd name="T4" fmla="*/ 180 w 187"/>
                <a:gd name="T5" fmla="*/ 172 h 174"/>
                <a:gd name="T6" fmla="*/ 182 w 187"/>
                <a:gd name="T7" fmla="*/ 172 h 174"/>
                <a:gd name="T8" fmla="*/ 182 w 187"/>
                <a:gd name="T9" fmla="*/ 172 h 174"/>
                <a:gd name="T10" fmla="*/ 183 w 187"/>
                <a:gd name="T11" fmla="*/ 171 h 174"/>
                <a:gd name="T12" fmla="*/ 183 w 187"/>
                <a:gd name="T13" fmla="*/ 171 h 174"/>
                <a:gd name="T14" fmla="*/ 184 w 187"/>
                <a:gd name="T15" fmla="*/ 171 h 174"/>
                <a:gd name="T16" fmla="*/ 184 w 187"/>
                <a:gd name="T17" fmla="*/ 170 h 174"/>
                <a:gd name="T18" fmla="*/ 184 w 187"/>
                <a:gd name="T19" fmla="*/ 170 h 174"/>
                <a:gd name="T20" fmla="*/ 184 w 187"/>
                <a:gd name="T21" fmla="*/ 169 h 174"/>
                <a:gd name="T22" fmla="*/ 185 w 187"/>
                <a:gd name="T23" fmla="*/ 169 h 174"/>
                <a:gd name="T24" fmla="*/ 185 w 187"/>
                <a:gd name="T25" fmla="*/ 168 h 174"/>
                <a:gd name="T26" fmla="*/ 186 w 187"/>
                <a:gd name="T27" fmla="*/ 167 h 174"/>
                <a:gd name="T28" fmla="*/ 186 w 187"/>
                <a:gd name="T29" fmla="*/ 167 h 174"/>
                <a:gd name="T30" fmla="*/ 186 w 187"/>
                <a:gd name="T31" fmla="*/ 6 h 174"/>
                <a:gd name="T32" fmla="*/ 186 w 187"/>
                <a:gd name="T33" fmla="*/ 5 h 174"/>
                <a:gd name="T34" fmla="*/ 186 w 187"/>
                <a:gd name="T35" fmla="*/ 5 h 174"/>
                <a:gd name="T36" fmla="*/ 185 w 187"/>
                <a:gd name="T37" fmla="*/ 5 h 174"/>
                <a:gd name="T38" fmla="*/ 185 w 187"/>
                <a:gd name="T39" fmla="*/ 3 h 174"/>
                <a:gd name="T40" fmla="*/ 184 w 187"/>
                <a:gd name="T41" fmla="*/ 3 h 174"/>
                <a:gd name="T42" fmla="*/ 184 w 187"/>
                <a:gd name="T43" fmla="*/ 2 h 174"/>
                <a:gd name="T44" fmla="*/ 184 w 187"/>
                <a:gd name="T45" fmla="*/ 1 h 174"/>
                <a:gd name="T46" fmla="*/ 183 w 187"/>
                <a:gd name="T47" fmla="*/ 1 h 174"/>
                <a:gd name="T48" fmla="*/ 183 w 187"/>
                <a:gd name="T49" fmla="*/ 1 h 174"/>
                <a:gd name="T50" fmla="*/ 182 w 187"/>
                <a:gd name="T51" fmla="*/ 1 h 174"/>
                <a:gd name="T52" fmla="*/ 182 w 187"/>
                <a:gd name="T53" fmla="*/ 0 h 174"/>
                <a:gd name="T54" fmla="*/ 180 w 187"/>
                <a:gd name="T55" fmla="*/ 0 h 174"/>
                <a:gd name="T56" fmla="*/ 180 w 187"/>
                <a:gd name="T57" fmla="*/ 0 h 174"/>
                <a:gd name="T58" fmla="*/ 180 w 187"/>
                <a:gd name="T59" fmla="*/ 0 h 174"/>
                <a:gd name="T60" fmla="*/ 5 w 187"/>
                <a:gd name="T61" fmla="*/ 0 h 174"/>
                <a:gd name="T62" fmla="*/ 4 w 187"/>
                <a:gd name="T63" fmla="*/ 0 h 174"/>
                <a:gd name="T64" fmla="*/ 3 w 187"/>
                <a:gd name="T65" fmla="*/ 0 h 174"/>
                <a:gd name="T66" fmla="*/ 3 w 187"/>
                <a:gd name="T67" fmla="*/ 0 h 174"/>
                <a:gd name="T68" fmla="*/ 2 w 187"/>
                <a:gd name="T69" fmla="*/ 0 h 174"/>
                <a:gd name="T70" fmla="*/ 2 w 187"/>
                <a:gd name="T71" fmla="*/ 1 h 174"/>
                <a:gd name="T72" fmla="*/ 1 w 187"/>
                <a:gd name="T73" fmla="*/ 1 h 174"/>
                <a:gd name="T74" fmla="*/ 1 w 187"/>
                <a:gd name="T75" fmla="*/ 1 h 174"/>
                <a:gd name="T76" fmla="*/ 1 w 187"/>
                <a:gd name="T77" fmla="*/ 2 h 174"/>
                <a:gd name="T78" fmla="*/ 0 w 187"/>
                <a:gd name="T79" fmla="*/ 3 h 174"/>
                <a:gd name="T80" fmla="*/ 0 w 187"/>
                <a:gd name="T81" fmla="*/ 3 h 174"/>
                <a:gd name="T82" fmla="*/ 0 w 187"/>
                <a:gd name="T83" fmla="*/ 3 h 174"/>
                <a:gd name="T84" fmla="*/ 0 w 187"/>
                <a:gd name="T85" fmla="*/ 5 h 174"/>
                <a:gd name="T86" fmla="*/ 0 w 187"/>
                <a:gd name="T87" fmla="*/ 5 h 174"/>
                <a:gd name="T88" fmla="*/ 0 w 187"/>
                <a:gd name="T89" fmla="*/ 6 h 174"/>
                <a:gd name="T90" fmla="*/ 0 w 187"/>
                <a:gd name="T91" fmla="*/ 167 h 174"/>
                <a:gd name="T92" fmla="*/ 0 w 187"/>
                <a:gd name="T93" fmla="*/ 167 h 174"/>
                <a:gd name="T94" fmla="*/ 0 w 187"/>
                <a:gd name="T95" fmla="*/ 168 h 174"/>
                <a:gd name="T96" fmla="*/ 0 w 187"/>
                <a:gd name="T97" fmla="*/ 169 h 174"/>
                <a:gd name="T98" fmla="*/ 0 w 187"/>
                <a:gd name="T99" fmla="*/ 169 h 174"/>
                <a:gd name="T100" fmla="*/ 0 w 187"/>
                <a:gd name="T101" fmla="*/ 170 h 174"/>
                <a:gd name="T102" fmla="*/ 1 w 187"/>
                <a:gd name="T103" fmla="*/ 170 h 174"/>
                <a:gd name="T104" fmla="*/ 1 w 187"/>
                <a:gd name="T105" fmla="*/ 171 h 174"/>
                <a:gd name="T106" fmla="*/ 1 w 187"/>
                <a:gd name="T107" fmla="*/ 171 h 174"/>
                <a:gd name="T108" fmla="*/ 2 w 187"/>
                <a:gd name="T109" fmla="*/ 171 h 174"/>
                <a:gd name="T110" fmla="*/ 2 w 187"/>
                <a:gd name="T111" fmla="*/ 172 h 174"/>
                <a:gd name="T112" fmla="*/ 2 w 187"/>
                <a:gd name="T113" fmla="*/ 172 h 174"/>
                <a:gd name="T114" fmla="*/ 3 w 187"/>
                <a:gd name="T115" fmla="*/ 172 h 174"/>
                <a:gd name="T116" fmla="*/ 3 w 187"/>
                <a:gd name="T117" fmla="*/ 172 h 174"/>
                <a:gd name="T118" fmla="*/ 4 w 187"/>
                <a:gd name="T119" fmla="*/ 173 h 174"/>
                <a:gd name="T120" fmla="*/ 5 w 187"/>
                <a:gd name="T121" fmla="*/ 173 h 174"/>
                <a:gd name="T122" fmla="*/ 180 w 187"/>
                <a:gd name="T123" fmla="*/ 173 h 1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7"/>
                <a:gd name="T187" fmla="*/ 0 h 174"/>
                <a:gd name="T188" fmla="*/ 187 w 187"/>
                <a:gd name="T189" fmla="*/ 174 h 1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7" h="174">
                  <a:moveTo>
                    <a:pt x="180" y="173"/>
                  </a:moveTo>
                  <a:lnTo>
                    <a:pt x="180" y="173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3" y="171"/>
                  </a:lnTo>
                  <a:lnTo>
                    <a:pt x="184" y="171"/>
                  </a:lnTo>
                  <a:lnTo>
                    <a:pt x="184" y="170"/>
                  </a:lnTo>
                  <a:lnTo>
                    <a:pt x="184" y="169"/>
                  </a:lnTo>
                  <a:lnTo>
                    <a:pt x="185" y="169"/>
                  </a:lnTo>
                  <a:lnTo>
                    <a:pt x="185" y="168"/>
                  </a:lnTo>
                  <a:lnTo>
                    <a:pt x="186" y="167"/>
                  </a:lnTo>
                  <a:lnTo>
                    <a:pt x="186" y="6"/>
                  </a:lnTo>
                  <a:lnTo>
                    <a:pt x="186" y="5"/>
                  </a:lnTo>
                  <a:lnTo>
                    <a:pt x="185" y="5"/>
                  </a:lnTo>
                  <a:lnTo>
                    <a:pt x="185" y="3"/>
                  </a:lnTo>
                  <a:lnTo>
                    <a:pt x="184" y="3"/>
                  </a:lnTo>
                  <a:lnTo>
                    <a:pt x="184" y="2"/>
                  </a:lnTo>
                  <a:lnTo>
                    <a:pt x="184" y="1"/>
                  </a:lnTo>
                  <a:lnTo>
                    <a:pt x="183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0" y="169"/>
                  </a:lnTo>
                  <a:lnTo>
                    <a:pt x="0" y="170"/>
                  </a:lnTo>
                  <a:lnTo>
                    <a:pt x="1" y="170"/>
                  </a:lnTo>
                  <a:lnTo>
                    <a:pt x="1" y="171"/>
                  </a:lnTo>
                  <a:lnTo>
                    <a:pt x="2" y="171"/>
                  </a:lnTo>
                  <a:lnTo>
                    <a:pt x="2" y="172"/>
                  </a:lnTo>
                  <a:lnTo>
                    <a:pt x="3" y="172"/>
                  </a:lnTo>
                  <a:lnTo>
                    <a:pt x="4" y="173"/>
                  </a:lnTo>
                  <a:lnTo>
                    <a:pt x="5" y="173"/>
                  </a:lnTo>
                  <a:lnTo>
                    <a:pt x="180" y="17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47"/>
            <p:cNvSpPr>
              <a:spLocks/>
            </p:cNvSpPr>
            <p:nvPr/>
          </p:nvSpPr>
          <p:spPr bwMode="auto">
            <a:xfrm>
              <a:off x="3855" y="1281"/>
              <a:ext cx="186" cy="172"/>
            </a:xfrm>
            <a:custGeom>
              <a:avLst/>
              <a:gdLst>
                <a:gd name="T0" fmla="*/ 185 w 186"/>
                <a:gd name="T1" fmla="*/ 165 h 172"/>
                <a:gd name="T2" fmla="*/ 185 w 186"/>
                <a:gd name="T3" fmla="*/ 166 h 172"/>
                <a:gd name="T4" fmla="*/ 185 w 186"/>
                <a:gd name="T5" fmla="*/ 167 h 172"/>
                <a:gd name="T6" fmla="*/ 184 w 186"/>
                <a:gd name="T7" fmla="*/ 167 h 172"/>
                <a:gd name="T8" fmla="*/ 184 w 186"/>
                <a:gd name="T9" fmla="*/ 168 h 172"/>
                <a:gd name="T10" fmla="*/ 183 w 186"/>
                <a:gd name="T11" fmla="*/ 169 h 172"/>
                <a:gd name="T12" fmla="*/ 183 w 186"/>
                <a:gd name="T13" fmla="*/ 169 h 172"/>
                <a:gd name="T14" fmla="*/ 182 w 186"/>
                <a:gd name="T15" fmla="*/ 170 h 172"/>
                <a:gd name="T16" fmla="*/ 182 w 186"/>
                <a:gd name="T17" fmla="*/ 170 h 172"/>
                <a:gd name="T18" fmla="*/ 181 w 186"/>
                <a:gd name="T19" fmla="*/ 170 h 172"/>
                <a:gd name="T20" fmla="*/ 181 w 186"/>
                <a:gd name="T21" fmla="*/ 171 h 172"/>
                <a:gd name="T22" fmla="*/ 180 w 186"/>
                <a:gd name="T23" fmla="*/ 171 h 172"/>
                <a:gd name="T24" fmla="*/ 179 w 186"/>
                <a:gd name="T25" fmla="*/ 171 h 172"/>
                <a:gd name="T26" fmla="*/ 4 w 186"/>
                <a:gd name="T27" fmla="*/ 171 h 172"/>
                <a:gd name="T28" fmla="*/ 3 w 186"/>
                <a:gd name="T29" fmla="*/ 171 h 172"/>
                <a:gd name="T30" fmla="*/ 3 w 186"/>
                <a:gd name="T31" fmla="*/ 171 h 172"/>
                <a:gd name="T32" fmla="*/ 3 w 186"/>
                <a:gd name="T33" fmla="*/ 170 h 172"/>
                <a:gd name="T34" fmla="*/ 2 w 186"/>
                <a:gd name="T35" fmla="*/ 170 h 172"/>
                <a:gd name="T36" fmla="*/ 2 w 186"/>
                <a:gd name="T37" fmla="*/ 170 h 172"/>
                <a:gd name="T38" fmla="*/ 1 w 186"/>
                <a:gd name="T39" fmla="*/ 169 h 172"/>
                <a:gd name="T40" fmla="*/ 1 w 186"/>
                <a:gd name="T41" fmla="*/ 169 h 172"/>
                <a:gd name="T42" fmla="*/ 0 w 186"/>
                <a:gd name="T43" fmla="*/ 169 h 172"/>
                <a:gd name="T44" fmla="*/ 0 w 186"/>
                <a:gd name="T45" fmla="*/ 168 h 172"/>
                <a:gd name="T46" fmla="*/ 0 w 186"/>
                <a:gd name="T47" fmla="*/ 167 h 172"/>
                <a:gd name="T48" fmla="*/ 0 w 186"/>
                <a:gd name="T49" fmla="*/ 167 h 172"/>
                <a:gd name="T50" fmla="*/ 0 w 186"/>
                <a:gd name="T51" fmla="*/ 166 h 172"/>
                <a:gd name="T52" fmla="*/ 0 w 186"/>
                <a:gd name="T53" fmla="*/ 165 h 172"/>
                <a:gd name="T54" fmla="*/ 0 w 186"/>
                <a:gd name="T55" fmla="*/ 5 h 172"/>
                <a:gd name="T56" fmla="*/ 0 w 186"/>
                <a:gd name="T57" fmla="*/ 4 h 172"/>
                <a:gd name="T58" fmla="*/ 0 w 186"/>
                <a:gd name="T59" fmla="*/ 3 h 172"/>
                <a:gd name="T60" fmla="*/ 0 w 186"/>
                <a:gd name="T61" fmla="*/ 3 h 172"/>
                <a:gd name="T62" fmla="*/ 0 w 186"/>
                <a:gd name="T63" fmla="*/ 2 h 172"/>
                <a:gd name="T64" fmla="*/ 0 w 186"/>
                <a:gd name="T65" fmla="*/ 2 h 172"/>
                <a:gd name="T66" fmla="*/ 1 w 186"/>
                <a:gd name="T67" fmla="*/ 1 h 172"/>
                <a:gd name="T68" fmla="*/ 1 w 186"/>
                <a:gd name="T69" fmla="*/ 1 h 172"/>
                <a:gd name="T70" fmla="*/ 2 w 186"/>
                <a:gd name="T71" fmla="*/ 1 h 172"/>
                <a:gd name="T72" fmla="*/ 2 w 186"/>
                <a:gd name="T73" fmla="*/ 0 h 172"/>
                <a:gd name="T74" fmla="*/ 2 w 186"/>
                <a:gd name="T75" fmla="*/ 0 h 172"/>
                <a:gd name="T76" fmla="*/ 3 w 186"/>
                <a:gd name="T77" fmla="*/ 0 h 172"/>
                <a:gd name="T78" fmla="*/ 3 w 186"/>
                <a:gd name="T79" fmla="*/ 0 h 172"/>
                <a:gd name="T80" fmla="*/ 4 w 186"/>
                <a:gd name="T81" fmla="*/ 0 h 172"/>
                <a:gd name="T82" fmla="*/ 179 w 186"/>
                <a:gd name="T83" fmla="*/ 0 h 172"/>
                <a:gd name="T84" fmla="*/ 180 w 186"/>
                <a:gd name="T85" fmla="*/ 0 h 172"/>
                <a:gd name="T86" fmla="*/ 181 w 186"/>
                <a:gd name="T87" fmla="*/ 0 h 172"/>
                <a:gd name="T88" fmla="*/ 181 w 186"/>
                <a:gd name="T89" fmla="*/ 0 h 172"/>
                <a:gd name="T90" fmla="*/ 182 w 186"/>
                <a:gd name="T91" fmla="*/ 0 h 172"/>
                <a:gd name="T92" fmla="*/ 182 w 186"/>
                <a:gd name="T93" fmla="*/ 1 h 172"/>
                <a:gd name="T94" fmla="*/ 183 w 186"/>
                <a:gd name="T95" fmla="*/ 1 h 172"/>
                <a:gd name="T96" fmla="*/ 183 w 186"/>
                <a:gd name="T97" fmla="*/ 1 h 172"/>
                <a:gd name="T98" fmla="*/ 183 w 186"/>
                <a:gd name="T99" fmla="*/ 2 h 172"/>
                <a:gd name="T100" fmla="*/ 184 w 186"/>
                <a:gd name="T101" fmla="*/ 2 h 172"/>
                <a:gd name="T102" fmla="*/ 184 w 186"/>
                <a:gd name="T103" fmla="*/ 3 h 172"/>
                <a:gd name="T104" fmla="*/ 185 w 186"/>
                <a:gd name="T105" fmla="*/ 3 h 172"/>
                <a:gd name="T106" fmla="*/ 185 w 186"/>
                <a:gd name="T107" fmla="*/ 4 h 172"/>
                <a:gd name="T108" fmla="*/ 185 w 186"/>
                <a:gd name="T109" fmla="*/ 5 h 172"/>
                <a:gd name="T110" fmla="*/ 185 w 186"/>
                <a:gd name="T111" fmla="*/ 165 h 1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6"/>
                <a:gd name="T169" fmla="*/ 0 h 172"/>
                <a:gd name="T170" fmla="*/ 186 w 186"/>
                <a:gd name="T171" fmla="*/ 172 h 1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6" h="172">
                  <a:moveTo>
                    <a:pt x="185" y="165"/>
                  </a:moveTo>
                  <a:lnTo>
                    <a:pt x="185" y="166"/>
                  </a:lnTo>
                  <a:lnTo>
                    <a:pt x="185" y="167"/>
                  </a:lnTo>
                  <a:lnTo>
                    <a:pt x="184" y="167"/>
                  </a:lnTo>
                  <a:lnTo>
                    <a:pt x="184" y="168"/>
                  </a:lnTo>
                  <a:lnTo>
                    <a:pt x="183" y="169"/>
                  </a:lnTo>
                  <a:lnTo>
                    <a:pt x="182" y="170"/>
                  </a:lnTo>
                  <a:lnTo>
                    <a:pt x="181" y="170"/>
                  </a:lnTo>
                  <a:lnTo>
                    <a:pt x="181" y="171"/>
                  </a:lnTo>
                  <a:lnTo>
                    <a:pt x="180" y="171"/>
                  </a:lnTo>
                  <a:lnTo>
                    <a:pt x="179" y="171"/>
                  </a:lnTo>
                  <a:lnTo>
                    <a:pt x="4" y="171"/>
                  </a:lnTo>
                  <a:lnTo>
                    <a:pt x="3" y="171"/>
                  </a:lnTo>
                  <a:lnTo>
                    <a:pt x="3" y="170"/>
                  </a:lnTo>
                  <a:lnTo>
                    <a:pt x="2" y="170"/>
                  </a:lnTo>
                  <a:lnTo>
                    <a:pt x="1" y="169"/>
                  </a:lnTo>
                  <a:lnTo>
                    <a:pt x="0" y="169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2" y="1"/>
                  </a:lnTo>
                  <a:lnTo>
                    <a:pt x="183" y="1"/>
                  </a:lnTo>
                  <a:lnTo>
                    <a:pt x="183" y="2"/>
                  </a:lnTo>
                  <a:lnTo>
                    <a:pt x="184" y="2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85" y="4"/>
                  </a:lnTo>
                  <a:lnTo>
                    <a:pt x="185" y="5"/>
                  </a:lnTo>
                  <a:lnTo>
                    <a:pt x="185" y="165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48"/>
            <p:cNvSpPr>
              <a:spLocks/>
            </p:cNvSpPr>
            <p:nvPr/>
          </p:nvSpPr>
          <p:spPr bwMode="auto">
            <a:xfrm>
              <a:off x="3857" y="1281"/>
              <a:ext cx="181" cy="171"/>
            </a:xfrm>
            <a:custGeom>
              <a:avLst/>
              <a:gdLst>
                <a:gd name="T0" fmla="*/ 180 w 181"/>
                <a:gd name="T1" fmla="*/ 3 h 171"/>
                <a:gd name="T2" fmla="*/ 180 w 181"/>
                <a:gd name="T3" fmla="*/ 3 h 171"/>
                <a:gd name="T4" fmla="*/ 180 w 181"/>
                <a:gd name="T5" fmla="*/ 2 h 171"/>
                <a:gd name="T6" fmla="*/ 179 w 181"/>
                <a:gd name="T7" fmla="*/ 2 h 171"/>
                <a:gd name="T8" fmla="*/ 179 w 181"/>
                <a:gd name="T9" fmla="*/ 1 h 171"/>
                <a:gd name="T10" fmla="*/ 178 w 181"/>
                <a:gd name="T11" fmla="*/ 1 h 171"/>
                <a:gd name="T12" fmla="*/ 178 w 181"/>
                <a:gd name="T13" fmla="*/ 0 h 171"/>
                <a:gd name="T14" fmla="*/ 177 w 181"/>
                <a:gd name="T15" fmla="*/ 0 h 171"/>
                <a:gd name="T16" fmla="*/ 177 w 181"/>
                <a:gd name="T17" fmla="*/ 0 h 171"/>
                <a:gd name="T18" fmla="*/ 177 w 181"/>
                <a:gd name="T19" fmla="*/ 0 h 171"/>
                <a:gd name="T20" fmla="*/ 176 w 181"/>
                <a:gd name="T21" fmla="*/ 0 h 171"/>
                <a:gd name="T22" fmla="*/ 176 w 181"/>
                <a:gd name="T23" fmla="*/ 0 h 171"/>
                <a:gd name="T24" fmla="*/ 3 w 181"/>
                <a:gd name="T25" fmla="*/ 0 h 171"/>
                <a:gd name="T26" fmla="*/ 3 w 181"/>
                <a:gd name="T27" fmla="*/ 0 h 171"/>
                <a:gd name="T28" fmla="*/ 2 w 181"/>
                <a:gd name="T29" fmla="*/ 0 h 171"/>
                <a:gd name="T30" fmla="*/ 2 w 181"/>
                <a:gd name="T31" fmla="*/ 0 h 171"/>
                <a:gd name="T32" fmla="*/ 1 w 181"/>
                <a:gd name="T33" fmla="*/ 0 h 171"/>
                <a:gd name="T34" fmla="*/ 1 w 181"/>
                <a:gd name="T35" fmla="*/ 0 h 171"/>
                <a:gd name="T36" fmla="*/ 1 w 181"/>
                <a:gd name="T37" fmla="*/ 1 h 171"/>
                <a:gd name="T38" fmla="*/ 0 w 181"/>
                <a:gd name="T39" fmla="*/ 1 h 171"/>
                <a:gd name="T40" fmla="*/ 0 w 181"/>
                <a:gd name="T41" fmla="*/ 1 h 171"/>
                <a:gd name="T42" fmla="*/ 0 w 181"/>
                <a:gd name="T43" fmla="*/ 2 h 171"/>
                <a:gd name="T44" fmla="*/ 0 w 181"/>
                <a:gd name="T45" fmla="*/ 3 h 171"/>
                <a:gd name="T46" fmla="*/ 0 w 181"/>
                <a:gd name="T47" fmla="*/ 3 h 171"/>
                <a:gd name="T48" fmla="*/ 0 w 181"/>
                <a:gd name="T49" fmla="*/ 166 h 171"/>
                <a:gd name="T50" fmla="*/ 0 w 181"/>
                <a:gd name="T51" fmla="*/ 166 h 171"/>
                <a:gd name="T52" fmla="*/ 0 w 181"/>
                <a:gd name="T53" fmla="*/ 167 h 171"/>
                <a:gd name="T54" fmla="*/ 0 w 181"/>
                <a:gd name="T55" fmla="*/ 168 h 171"/>
                <a:gd name="T56" fmla="*/ 0 w 181"/>
                <a:gd name="T57" fmla="*/ 168 h 171"/>
                <a:gd name="T58" fmla="*/ 1 w 181"/>
                <a:gd name="T59" fmla="*/ 168 h 171"/>
                <a:gd name="T60" fmla="*/ 1 w 181"/>
                <a:gd name="T61" fmla="*/ 169 h 171"/>
                <a:gd name="T62" fmla="*/ 2 w 181"/>
                <a:gd name="T63" fmla="*/ 169 h 171"/>
                <a:gd name="T64" fmla="*/ 2 w 181"/>
                <a:gd name="T65" fmla="*/ 169 h 171"/>
                <a:gd name="T66" fmla="*/ 3 w 181"/>
                <a:gd name="T67" fmla="*/ 170 h 171"/>
                <a:gd name="T68" fmla="*/ 3 w 181"/>
                <a:gd name="T69" fmla="*/ 170 h 171"/>
                <a:gd name="T70" fmla="*/ 176 w 181"/>
                <a:gd name="T71" fmla="*/ 170 h 171"/>
                <a:gd name="T72" fmla="*/ 176 w 181"/>
                <a:gd name="T73" fmla="*/ 169 h 171"/>
                <a:gd name="T74" fmla="*/ 177 w 181"/>
                <a:gd name="T75" fmla="*/ 169 h 171"/>
                <a:gd name="T76" fmla="*/ 177 w 181"/>
                <a:gd name="T77" fmla="*/ 169 h 171"/>
                <a:gd name="T78" fmla="*/ 178 w 181"/>
                <a:gd name="T79" fmla="*/ 169 h 171"/>
                <a:gd name="T80" fmla="*/ 178 w 181"/>
                <a:gd name="T81" fmla="*/ 168 h 171"/>
                <a:gd name="T82" fmla="*/ 178 w 181"/>
                <a:gd name="T83" fmla="*/ 168 h 171"/>
                <a:gd name="T84" fmla="*/ 179 w 181"/>
                <a:gd name="T85" fmla="*/ 168 h 171"/>
                <a:gd name="T86" fmla="*/ 179 w 181"/>
                <a:gd name="T87" fmla="*/ 167 h 171"/>
                <a:gd name="T88" fmla="*/ 180 w 181"/>
                <a:gd name="T89" fmla="*/ 166 h 171"/>
                <a:gd name="T90" fmla="*/ 180 w 181"/>
                <a:gd name="T91" fmla="*/ 166 h 171"/>
                <a:gd name="T92" fmla="*/ 180 w 181"/>
                <a:gd name="T93" fmla="*/ 3 h 1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1"/>
                <a:gd name="T142" fmla="*/ 0 h 171"/>
                <a:gd name="T143" fmla="*/ 181 w 181"/>
                <a:gd name="T144" fmla="*/ 171 h 1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1" h="171">
                  <a:moveTo>
                    <a:pt x="180" y="3"/>
                  </a:moveTo>
                  <a:lnTo>
                    <a:pt x="180" y="3"/>
                  </a:lnTo>
                  <a:lnTo>
                    <a:pt x="180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78" y="1"/>
                  </a:lnTo>
                  <a:lnTo>
                    <a:pt x="178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1" y="168"/>
                  </a:lnTo>
                  <a:lnTo>
                    <a:pt x="1" y="169"/>
                  </a:lnTo>
                  <a:lnTo>
                    <a:pt x="2" y="169"/>
                  </a:lnTo>
                  <a:lnTo>
                    <a:pt x="3" y="170"/>
                  </a:lnTo>
                  <a:lnTo>
                    <a:pt x="176" y="170"/>
                  </a:lnTo>
                  <a:lnTo>
                    <a:pt x="176" y="169"/>
                  </a:lnTo>
                  <a:lnTo>
                    <a:pt x="177" y="169"/>
                  </a:lnTo>
                  <a:lnTo>
                    <a:pt x="178" y="169"/>
                  </a:lnTo>
                  <a:lnTo>
                    <a:pt x="178" y="168"/>
                  </a:lnTo>
                  <a:lnTo>
                    <a:pt x="179" y="168"/>
                  </a:lnTo>
                  <a:lnTo>
                    <a:pt x="179" y="167"/>
                  </a:lnTo>
                  <a:lnTo>
                    <a:pt x="180" y="166"/>
                  </a:lnTo>
                  <a:lnTo>
                    <a:pt x="180" y="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49"/>
            <p:cNvSpPr>
              <a:spLocks/>
            </p:cNvSpPr>
            <p:nvPr/>
          </p:nvSpPr>
          <p:spPr bwMode="auto">
            <a:xfrm>
              <a:off x="3858" y="1282"/>
              <a:ext cx="180" cy="168"/>
            </a:xfrm>
            <a:custGeom>
              <a:avLst/>
              <a:gdLst>
                <a:gd name="T0" fmla="*/ 179 w 180"/>
                <a:gd name="T1" fmla="*/ 163 h 168"/>
                <a:gd name="T2" fmla="*/ 179 w 180"/>
                <a:gd name="T3" fmla="*/ 164 h 168"/>
                <a:gd name="T4" fmla="*/ 178 w 180"/>
                <a:gd name="T5" fmla="*/ 165 h 168"/>
                <a:gd name="T6" fmla="*/ 178 w 180"/>
                <a:gd name="T7" fmla="*/ 165 h 168"/>
                <a:gd name="T8" fmla="*/ 177 w 180"/>
                <a:gd name="T9" fmla="*/ 166 h 168"/>
                <a:gd name="T10" fmla="*/ 177 w 180"/>
                <a:gd name="T11" fmla="*/ 166 h 168"/>
                <a:gd name="T12" fmla="*/ 176 w 180"/>
                <a:gd name="T13" fmla="*/ 167 h 168"/>
                <a:gd name="T14" fmla="*/ 176 w 180"/>
                <a:gd name="T15" fmla="*/ 167 h 168"/>
                <a:gd name="T16" fmla="*/ 2 w 180"/>
                <a:gd name="T17" fmla="*/ 167 h 168"/>
                <a:gd name="T18" fmla="*/ 2 w 180"/>
                <a:gd name="T19" fmla="*/ 167 h 168"/>
                <a:gd name="T20" fmla="*/ 1 w 180"/>
                <a:gd name="T21" fmla="*/ 167 h 168"/>
                <a:gd name="T22" fmla="*/ 1 w 180"/>
                <a:gd name="T23" fmla="*/ 166 h 168"/>
                <a:gd name="T24" fmla="*/ 1 w 180"/>
                <a:gd name="T25" fmla="*/ 166 h 168"/>
                <a:gd name="T26" fmla="*/ 0 w 180"/>
                <a:gd name="T27" fmla="*/ 166 h 168"/>
                <a:gd name="T28" fmla="*/ 0 w 180"/>
                <a:gd name="T29" fmla="*/ 165 h 168"/>
                <a:gd name="T30" fmla="*/ 0 w 180"/>
                <a:gd name="T31" fmla="*/ 165 h 168"/>
                <a:gd name="T32" fmla="*/ 0 w 180"/>
                <a:gd name="T33" fmla="*/ 165 h 168"/>
                <a:gd name="T34" fmla="*/ 0 w 180"/>
                <a:gd name="T35" fmla="*/ 164 h 168"/>
                <a:gd name="T36" fmla="*/ 0 w 180"/>
                <a:gd name="T37" fmla="*/ 163 h 168"/>
                <a:gd name="T38" fmla="*/ 0 w 180"/>
                <a:gd name="T39" fmla="*/ 3 h 168"/>
                <a:gd name="T40" fmla="*/ 0 w 180"/>
                <a:gd name="T41" fmla="*/ 2 h 168"/>
                <a:gd name="T42" fmla="*/ 0 w 180"/>
                <a:gd name="T43" fmla="*/ 1 h 168"/>
                <a:gd name="T44" fmla="*/ 0 w 180"/>
                <a:gd name="T45" fmla="*/ 1 h 168"/>
                <a:gd name="T46" fmla="*/ 0 w 180"/>
                <a:gd name="T47" fmla="*/ 1 h 168"/>
                <a:gd name="T48" fmla="*/ 1 w 180"/>
                <a:gd name="T49" fmla="*/ 0 h 168"/>
                <a:gd name="T50" fmla="*/ 1 w 180"/>
                <a:gd name="T51" fmla="*/ 0 h 168"/>
                <a:gd name="T52" fmla="*/ 2 w 180"/>
                <a:gd name="T53" fmla="*/ 0 h 168"/>
                <a:gd name="T54" fmla="*/ 2 w 180"/>
                <a:gd name="T55" fmla="*/ 0 h 168"/>
                <a:gd name="T56" fmla="*/ 176 w 180"/>
                <a:gd name="T57" fmla="*/ 0 h 168"/>
                <a:gd name="T58" fmla="*/ 176 w 180"/>
                <a:gd name="T59" fmla="*/ 0 h 168"/>
                <a:gd name="T60" fmla="*/ 176 w 180"/>
                <a:gd name="T61" fmla="*/ 0 h 168"/>
                <a:gd name="T62" fmla="*/ 177 w 180"/>
                <a:gd name="T63" fmla="*/ 0 h 168"/>
                <a:gd name="T64" fmla="*/ 177 w 180"/>
                <a:gd name="T65" fmla="*/ 0 h 168"/>
                <a:gd name="T66" fmla="*/ 177 w 180"/>
                <a:gd name="T67" fmla="*/ 1 h 168"/>
                <a:gd name="T68" fmla="*/ 178 w 180"/>
                <a:gd name="T69" fmla="*/ 1 h 168"/>
                <a:gd name="T70" fmla="*/ 178 w 180"/>
                <a:gd name="T71" fmla="*/ 1 h 168"/>
                <a:gd name="T72" fmla="*/ 179 w 180"/>
                <a:gd name="T73" fmla="*/ 2 h 168"/>
                <a:gd name="T74" fmla="*/ 179 w 180"/>
                <a:gd name="T75" fmla="*/ 3 h 168"/>
                <a:gd name="T76" fmla="*/ 179 w 180"/>
                <a:gd name="T77" fmla="*/ 163 h 1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0"/>
                <a:gd name="T118" fmla="*/ 0 h 168"/>
                <a:gd name="T119" fmla="*/ 180 w 180"/>
                <a:gd name="T120" fmla="*/ 168 h 1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0" h="168">
                  <a:moveTo>
                    <a:pt x="179" y="163"/>
                  </a:moveTo>
                  <a:lnTo>
                    <a:pt x="179" y="164"/>
                  </a:lnTo>
                  <a:lnTo>
                    <a:pt x="178" y="165"/>
                  </a:lnTo>
                  <a:lnTo>
                    <a:pt x="177" y="166"/>
                  </a:lnTo>
                  <a:lnTo>
                    <a:pt x="176" y="167"/>
                  </a:lnTo>
                  <a:lnTo>
                    <a:pt x="2" y="167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7" y="1"/>
                  </a:lnTo>
                  <a:lnTo>
                    <a:pt x="178" y="1"/>
                  </a:lnTo>
                  <a:lnTo>
                    <a:pt x="179" y="2"/>
                  </a:lnTo>
                  <a:lnTo>
                    <a:pt x="179" y="3"/>
                  </a:lnTo>
                  <a:lnTo>
                    <a:pt x="179" y="163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50"/>
            <p:cNvSpPr>
              <a:spLocks/>
            </p:cNvSpPr>
            <p:nvPr/>
          </p:nvSpPr>
          <p:spPr bwMode="auto">
            <a:xfrm>
              <a:off x="3877" y="1304"/>
              <a:ext cx="142" cy="124"/>
            </a:xfrm>
            <a:custGeom>
              <a:avLst/>
              <a:gdLst>
                <a:gd name="T0" fmla="*/ 0 w 142"/>
                <a:gd name="T1" fmla="*/ 1 h 124"/>
                <a:gd name="T2" fmla="*/ 1 w 142"/>
                <a:gd name="T3" fmla="*/ 1 h 124"/>
                <a:gd name="T4" fmla="*/ 1 w 142"/>
                <a:gd name="T5" fmla="*/ 1 h 124"/>
                <a:gd name="T6" fmla="*/ 2 w 142"/>
                <a:gd name="T7" fmla="*/ 0 h 124"/>
                <a:gd name="T8" fmla="*/ 2 w 142"/>
                <a:gd name="T9" fmla="*/ 0 h 124"/>
                <a:gd name="T10" fmla="*/ 3 w 142"/>
                <a:gd name="T11" fmla="*/ 0 h 124"/>
                <a:gd name="T12" fmla="*/ 3 w 142"/>
                <a:gd name="T13" fmla="*/ 0 h 124"/>
                <a:gd name="T14" fmla="*/ 4 w 142"/>
                <a:gd name="T15" fmla="*/ 0 h 124"/>
                <a:gd name="T16" fmla="*/ 135 w 142"/>
                <a:gd name="T17" fmla="*/ 0 h 124"/>
                <a:gd name="T18" fmla="*/ 136 w 142"/>
                <a:gd name="T19" fmla="*/ 0 h 124"/>
                <a:gd name="T20" fmla="*/ 137 w 142"/>
                <a:gd name="T21" fmla="*/ 0 h 124"/>
                <a:gd name="T22" fmla="*/ 137 w 142"/>
                <a:gd name="T23" fmla="*/ 0 h 124"/>
                <a:gd name="T24" fmla="*/ 138 w 142"/>
                <a:gd name="T25" fmla="*/ 0 h 124"/>
                <a:gd name="T26" fmla="*/ 138 w 142"/>
                <a:gd name="T27" fmla="*/ 1 h 124"/>
                <a:gd name="T28" fmla="*/ 139 w 142"/>
                <a:gd name="T29" fmla="*/ 1 h 124"/>
                <a:gd name="T30" fmla="*/ 139 w 142"/>
                <a:gd name="T31" fmla="*/ 1 h 124"/>
                <a:gd name="T32" fmla="*/ 140 w 142"/>
                <a:gd name="T33" fmla="*/ 2 h 124"/>
                <a:gd name="T34" fmla="*/ 140 w 142"/>
                <a:gd name="T35" fmla="*/ 3 h 124"/>
                <a:gd name="T36" fmla="*/ 141 w 142"/>
                <a:gd name="T37" fmla="*/ 3 h 124"/>
                <a:gd name="T38" fmla="*/ 141 w 142"/>
                <a:gd name="T39" fmla="*/ 4 h 124"/>
                <a:gd name="T40" fmla="*/ 141 w 142"/>
                <a:gd name="T41" fmla="*/ 5 h 124"/>
                <a:gd name="T42" fmla="*/ 141 w 142"/>
                <a:gd name="T43" fmla="*/ 117 h 124"/>
                <a:gd name="T44" fmla="*/ 141 w 142"/>
                <a:gd name="T45" fmla="*/ 119 h 124"/>
                <a:gd name="T46" fmla="*/ 140 w 142"/>
                <a:gd name="T47" fmla="*/ 119 h 124"/>
                <a:gd name="T48" fmla="*/ 140 w 142"/>
                <a:gd name="T49" fmla="*/ 120 h 124"/>
                <a:gd name="T50" fmla="*/ 139 w 142"/>
                <a:gd name="T51" fmla="*/ 121 h 124"/>
                <a:gd name="T52" fmla="*/ 139 w 142"/>
                <a:gd name="T53" fmla="*/ 121 h 124"/>
                <a:gd name="T54" fmla="*/ 138 w 142"/>
                <a:gd name="T55" fmla="*/ 122 h 124"/>
                <a:gd name="T56" fmla="*/ 138 w 142"/>
                <a:gd name="T57" fmla="*/ 122 h 124"/>
                <a:gd name="T58" fmla="*/ 137 w 142"/>
                <a:gd name="T59" fmla="*/ 122 h 124"/>
                <a:gd name="T60" fmla="*/ 137 w 142"/>
                <a:gd name="T61" fmla="*/ 123 h 124"/>
                <a:gd name="T62" fmla="*/ 136 w 142"/>
                <a:gd name="T63" fmla="*/ 123 h 124"/>
                <a:gd name="T64" fmla="*/ 135 w 142"/>
                <a:gd name="T65" fmla="*/ 123 h 124"/>
                <a:gd name="T66" fmla="*/ 4 w 142"/>
                <a:gd name="T67" fmla="*/ 123 h 124"/>
                <a:gd name="T68" fmla="*/ 3 w 142"/>
                <a:gd name="T69" fmla="*/ 123 h 124"/>
                <a:gd name="T70" fmla="*/ 3 w 142"/>
                <a:gd name="T71" fmla="*/ 123 h 124"/>
                <a:gd name="T72" fmla="*/ 2 w 142"/>
                <a:gd name="T73" fmla="*/ 122 h 124"/>
                <a:gd name="T74" fmla="*/ 2 w 142"/>
                <a:gd name="T75" fmla="*/ 122 h 124"/>
                <a:gd name="T76" fmla="*/ 1 w 142"/>
                <a:gd name="T77" fmla="*/ 122 h 124"/>
                <a:gd name="T78" fmla="*/ 1 w 142"/>
                <a:gd name="T79" fmla="*/ 121 h 124"/>
                <a:gd name="T80" fmla="*/ 0 w 142"/>
                <a:gd name="T81" fmla="*/ 121 h 124"/>
                <a:gd name="T82" fmla="*/ 0 w 142"/>
                <a:gd name="T83" fmla="*/ 120 h 124"/>
                <a:gd name="T84" fmla="*/ 0 w 142"/>
                <a:gd name="T85" fmla="*/ 119 h 124"/>
                <a:gd name="T86" fmla="*/ 0 w 142"/>
                <a:gd name="T87" fmla="*/ 119 h 124"/>
                <a:gd name="T88" fmla="*/ 0 w 142"/>
                <a:gd name="T89" fmla="*/ 117 h 124"/>
                <a:gd name="T90" fmla="*/ 0 w 142"/>
                <a:gd name="T91" fmla="*/ 5 h 124"/>
                <a:gd name="T92" fmla="*/ 0 w 142"/>
                <a:gd name="T93" fmla="*/ 4 h 124"/>
                <a:gd name="T94" fmla="*/ 0 w 142"/>
                <a:gd name="T95" fmla="*/ 3 h 124"/>
                <a:gd name="T96" fmla="*/ 0 w 142"/>
                <a:gd name="T97" fmla="*/ 3 h 124"/>
                <a:gd name="T98" fmla="*/ 0 w 142"/>
                <a:gd name="T99" fmla="*/ 2 h 124"/>
                <a:gd name="T100" fmla="*/ 0 w 142"/>
                <a:gd name="T101" fmla="*/ 1 h 1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2"/>
                <a:gd name="T154" fmla="*/ 0 h 124"/>
                <a:gd name="T155" fmla="*/ 142 w 142"/>
                <a:gd name="T156" fmla="*/ 124 h 1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2" h="124">
                  <a:moveTo>
                    <a:pt x="0" y="1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1" y="4"/>
                  </a:lnTo>
                  <a:lnTo>
                    <a:pt x="141" y="5"/>
                  </a:lnTo>
                  <a:lnTo>
                    <a:pt x="141" y="117"/>
                  </a:lnTo>
                  <a:lnTo>
                    <a:pt x="141" y="119"/>
                  </a:lnTo>
                  <a:lnTo>
                    <a:pt x="140" y="119"/>
                  </a:lnTo>
                  <a:lnTo>
                    <a:pt x="140" y="120"/>
                  </a:lnTo>
                  <a:lnTo>
                    <a:pt x="139" y="121"/>
                  </a:lnTo>
                  <a:lnTo>
                    <a:pt x="138" y="122"/>
                  </a:lnTo>
                  <a:lnTo>
                    <a:pt x="137" y="122"/>
                  </a:lnTo>
                  <a:lnTo>
                    <a:pt x="137" y="123"/>
                  </a:lnTo>
                  <a:lnTo>
                    <a:pt x="136" y="123"/>
                  </a:lnTo>
                  <a:lnTo>
                    <a:pt x="135" y="123"/>
                  </a:lnTo>
                  <a:lnTo>
                    <a:pt x="4" y="123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1" y="122"/>
                  </a:lnTo>
                  <a:lnTo>
                    <a:pt x="1" y="121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27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51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4 h 17"/>
                <a:gd name="T2" fmla="*/ 151 w 153"/>
                <a:gd name="T3" fmla="*/ 3 h 17"/>
                <a:gd name="T4" fmla="*/ 151 w 153"/>
                <a:gd name="T5" fmla="*/ 2 h 17"/>
                <a:gd name="T6" fmla="*/ 150 w 153"/>
                <a:gd name="T7" fmla="*/ 2 h 17"/>
                <a:gd name="T8" fmla="*/ 150 w 153"/>
                <a:gd name="T9" fmla="*/ 2 h 17"/>
                <a:gd name="T10" fmla="*/ 150 w 153"/>
                <a:gd name="T11" fmla="*/ 1 h 17"/>
                <a:gd name="T12" fmla="*/ 149 w 153"/>
                <a:gd name="T13" fmla="*/ 1 h 17"/>
                <a:gd name="T14" fmla="*/ 149 w 153"/>
                <a:gd name="T15" fmla="*/ 1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1 h 17"/>
                <a:gd name="T32" fmla="*/ 1 w 153"/>
                <a:gd name="T33" fmla="*/ 1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3 h 17"/>
                <a:gd name="T40" fmla="*/ 6 w 153"/>
                <a:gd name="T41" fmla="*/ 16 h 17"/>
                <a:gd name="T42" fmla="*/ 7 w 153"/>
                <a:gd name="T43" fmla="*/ 14 h 17"/>
                <a:gd name="T44" fmla="*/ 7 w 153"/>
                <a:gd name="T45" fmla="*/ 14 h 17"/>
                <a:gd name="T46" fmla="*/ 8 w 153"/>
                <a:gd name="T47" fmla="*/ 13 h 17"/>
                <a:gd name="T48" fmla="*/ 8 w 153"/>
                <a:gd name="T49" fmla="*/ 13 h 17"/>
                <a:gd name="T50" fmla="*/ 8 w 153"/>
                <a:gd name="T51" fmla="*/ 12 h 17"/>
                <a:gd name="T52" fmla="*/ 9 w 153"/>
                <a:gd name="T53" fmla="*/ 12 h 17"/>
                <a:gd name="T54" fmla="*/ 10 w 153"/>
                <a:gd name="T55" fmla="*/ 12 h 17"/>
                <a:gd name="T56" fmla="*/ 140 w 153"/>
                <a:gd name="T57" fmla="*/ 12 h 17"/>
                <a:gd name="T58" fmla="*/ 141 w 153"/>
                <a:gd name="T59" fmla="*/ 12 h 17"/>
                <a:gd name="T60" fmla="*/ 142 w 153"/>
                <a:gd name="T61" fmla="*/ 12 h 17"/>
                <a:gd name="T62" fmla="*/ 142 w 153"/>
                <a:gd name="T63" fmla="*/ 13 h 17"/>
                <a:gd name="T64" fmla="*/ 143 w 153"/>
                <a:gd name="T65" fmla="*/ 13 h 17"/>
                <a:gd name="T66" fmla="*/ 143 w 153"/>
                <a:gd name="T67" fmla="*/ 14 h 17"/>
                <a:gd name="T68" fmla="*/ 143 w 153"/>
                <a:gd name="T69" fmla="*/ 14 h 17"/>
                <a:gd name="T70" fmla="*/ 144 w 153"/>
                <a:gd name="T71" fmla="*/ 14 h 17"/>
                <a:gd name="T72" fmla="*/ 152 w 153"/>
                <a:gd name="T73" fmla="*/ 4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3"/>
                <a:gd name="T112" fmla="*/ 0 h 17"/>
                <a:gd name="T113" fmla="*/ 153 w 153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3" h="17">
                  <a:moveTo>
                    <a:pt x="152" y="4"/>
                  </a:moveTo>
                  <a:lnTo>
                    <a:pt x="151" y="3"/>
                  </a:lnTo>
                  <a:lnTo>
                    <a:pt x="151" y="2"/>
                  </a:lnTo>
                  <a:lnTo>
                    <a:pt x="150" y="2"/>
                  </a:lnTo>
                  <a:lnTo>
                    <a:pt x="150" y="1"/>
                  </a:lnTo>
                  <a:lnTo>
                    <a:pt x="149" y="1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6" y="16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40" y="12"/>
                  </a:lnTo>
                  <a:lnTo>
                    <a:pt x="141" y="12"/>
                  </a:lnTo>
                  <a:lnTo>
                    <a:pt x="142" y="12"/>
                  </a:lnTo>
                  <a:lnTo>
                    <a:pt x="142" y="13"/>
                  </a:lnTo>
                  <a:lnTo>
                    <a:pt x="143" y="13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52" y="4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52"/>
            <p:cNvSpPr>
              <a:spLocks/>
            </p:cNvSpPr>
            <p:nvPr/>
          </p:nvSpPr>
          <p:spPr bwMode="auto">
            <a:xfrm>
              <a:off x="3870" y="1299"/>
              <a:ext cx="17" cy="135"/>
            </a:xfrm>
            <a:custGeom>
              <a:avLst/>
              <a:gdLst>
                <a:gd name="T0" fmla="*/ 2 w 17"/>
                <a:gd name="T1" fmla="*/ 0 h 135"/>
                <a:gd name="T2" fmla="*/ 1 w 17"/>
                <a:gd name="T3" fmla="*/ 0 h 135"/>
                <a:gd name="T4" fmla="*/ 0 w 17"/>
                <a:gd name="T5" fmla="*/ 1 h 135"/>
                <a:gd name="T6" fmla="*/ 0 w 17"/>
                <a:gd name="T7" fmla="*/ 2 h 135"/>
                <a:gd name="T8" fmla="*/ 0 w 17"/>
                <a:gd name="T9" fmla="*/ 2 h 135"/>
                <a:gd name="T10" fmla="*/ 0 w 17"/>
                <a:gd name="T11" fmla="*/ 3 h 135"/>
                <a:gd name="T12" fmla="*/ 0 w 17"/>
                <a:gd name="T13" fmla="*/ 4 h 135"/>
                <a:gd name="T14" fmla="*/ 0 w 17"/>
                <a:gd name="T15" fmla="*/ 130 h 135"/>
                <a:gd name="T16" fmla="*/ 0 w 17"/>
                <a:gd name="T17" fmla="*/ 130 h 135"/>
                <a:gd name="T18" fmla="*/ 0 w 17"/>
                <a:gd name="T19" fmla="*/ 131 h 135"/>
                <a:gd name="T20" fmla="*/ 0 w 17"/>
                <a:gd name="T21" fmla="*/ 132 h 135"/>
                <a:gd name="T22" fmla="*/ 0 w 17"/>
                <a:gd name="T23" fmla="*/ 132 h 135"/>
                <a:gd name="T24" fmla="*/ 1 w 17"/>
                <a:gd name="T25" fmla="*/ 133 h 135"/>
                <a:gd name="T26" fmla="*/ 2 w 17"/>
                <a:gd name="T27" fmla="*/ 133 h 135"/>
                <a:gd name="T28" fmla="*/ 2 w 17"/>
                <a:gd name="T29" fmla="*/ 134 h 135"/>
                <a:gd name="T30" fmla="*/ 3 w 17"/>
                <a:gd name="T31" fmla="*/ 134 h 135"/>
                <a:gd name="T32" fmla="*/ 16 w 17"/>
                <a:gd name="T33" fmla="*/ 127 h 135"/>
                <a:gd name="T34" fmla="*/ 15 w 17"/>
                <a:gd name="T35" fmla="*/ 126 h 135"/>
                <a:gd name="T36" fmla="*/ 15 w 17"/>
                <a:gd name="T37" fmla="*/ 126 h 135"/>
                <a:gd name="T38" fmla="*/ 14 w 17"/>
                <a:gd name="T39" fmla="*/ 126 h 135"/>
                <a:gd name="T40" fmla="*/ 14 w 17"/>
                <a:gd name="T41" fmla="*/ 125 h 135"/>
                <a:gd name="T42" fmla="*/ 13 w 17"/>
                <a:gd name="T43" fmla="*/ 124 h 135"/>
                <a:gd name="T44" fmla="*/ 13 w 17"/>
                <a:gd name="T45" fmla="*/ 124 h 135"/>
                <a:gd name="T46" fmla="*/ 13 w 17"/>
                <a:gd name="T47" fmla="*/ 10 h 135"/>
                <a:gd name="T48" fmla="*/ 13 w 17"/>
                <a:gd name="T49" fmla="*/ 9 h 135"/>
                <a:gd name="T50" fmla="*/ 13 w 17"/>
                <a:gd name="T51" fmla="*/ 8 h 135"/>
                <a:gd name="T52" fmla="*/ 14 w 17"/>
                <a:gd name="T53" fmla="*/ 8 h 135"/>
                <a:gd name="T54" fmla="*/ 15 w 17"/>
                <a:gd name="T55" fmla="*/ 7 h 135"/>
                <a:gd name="T56" fmla="*/ 15 w 17"/>
                <a:gd name="T57" fmla="*/ 6 h 135"/>
                <a:gd name="T58" fmla="*/ 2 w 17"/>
                <a:gd name="T59" fmla="*/ 0 h 1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135"/>
                <a:gd name="T92" fmla="*/ 17 w 17"/>
                <a:gd name="T93" fmla="*/ 135 h 1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13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130"/>
                  </a:lnTo>
                  <a:lnTo>
                    <a:pt x="0" y="131"/>
                  </a:lnTo>
                  <a:lnTo>
                    <a:pt x="0" y="132"/>
                  </a:lnTo>
                  <a:lnTo>
                    <a:pt x="1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16" y="127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3" y="124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2" y="0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153"/>
            <p:cNvSpPr>
              <a:spLocks/>
            </p:cNvSpPr>
            <p:nvPr/>
          </p:nvSpPr>
          <p:spPr bwMode="auto">
            <a:xfrm>
              <a:off x="3872" y="1300"/>
              <a:ext cx="155" cy="136"/>
            </a:xfrm>
            <a:custGeom>
              <a:avLst/>
              <a:gdLst>
                <a:gd name="T0" fmla="*/ 0 w 155"/>
                <a:gd name="T1" fmla="*/ 133 h 136"/>
                <a:gd name="T2" fmla="*/ 0 w 155"/>
                <a:gd name="T3" fmla="*/ 134 h 136"/>
                <a:gd name="T4" fmla="*/ 0 w 155"/>
                <a:gd name="T5" fmla="*/ 134 h 136"/>
                <a:gd name="T6" fmla="*/ 1 w 155"/>
                <a:gd name="T7" fmla="*/ 134 h 136"/>
                <a:gd name="T8" fmla="*/ 1 w 155"/>
                <a:gd name="T9" fmla="*/ 134 h 136"/>
                <a:gd name="T10" fmla="*/ 2 w 155"/>
                <a:gd name="T11" fmla="*/ 135 h 136"/>
                <a:gd name="T12" fmla="*/ 2 w 155"/>
                <a:gd name="T13" fmla="*/ 135 h 136"/>
                <a:gd name="T14" fmla="*/ 3 w 155"/>
                <a:gd name="T15" fmla="*/ 135 h 136"/>
                <a:gd name="T16" fmla="*/ 148 w 155"/>
                <a:gd name="T17" fmla="*/ 135 h 136"/>
                <a:gd name="T18" fmla="*/ 150 w 155"/>
                <a:gd name="T19" fmla="*/ 134 h 136"/>
                <a:gd name="T20" fmla="*/ 151 w 155"/>
                <a:gd name="T21" fmla="*/ 134 h 136"/>
                <a:gd name="T22" fmla="*/ 151 w 155"/>
                <a:gd name="T23" fmla="*/ 133 h 136"/>
                <a:gd name="T24" fmla="*/ 152 w 155"/>
                <a:gd name="T25" fmla="*/ 133 h 136"/>
                <a:gd name="T26" fmla="*/ 152 w 155"/>
                <a:gd name="T27" fmla="*/ 133 h 136"/>
                <a:gd name="T28" fmla="*/ 153 w 155"/>
                <a:gd name="T29" fmla="*/ 132 h 136"/>
                <a:gd name="T30" fmla="*/ 153 w 155"/>
                <a:gd name="T31" fmla="*/ 131 h 136"/>
                <a:gd name="T32" fmla="*/ 154 w 155"/>
                <a:gd name="T33" fmla="*/ 131 h 136"/>
                <a:gd name="T34" fmla="*/ 154 w 155"/>
                <a:gd name="T35" fmla="*/ 129 h 136"/>
                <a:gd name="T36" fmla="*/ 154 w 155"/>
                <a:gd name="T37" fmla="*/ 129 h 136"/>
                <a:gd name="T38" fmla="*/ 154 w 155"/>
                <a:gd name="T39" fmla="*/ 3 h 136"/>
                <a:gd name="T40" fmla="*/ 154 w 155"/>
                <a:gd name="T41" fmla="*/ 2 h 136"/>
                <a:gd name="T42" fmla="*/ 154 w 155"/>
                <a:gd name="T43" fmla="*/ 1 h 136"/>
                <a:gd name="T44" fmla="*/ 154 w 155"/>
                <a:gd name="T45" fmla="*/ 1 h 136"/>
                <a:gd name="T46" fmla="*/ 153 w 155"/>
                <a:gd name="T47" fmla="*/ 1 h 136"/>
                <a:gd name="T48" fmla="*/ 153 w 155"/>
                <a:gd name="T49" fmla="*/ 0 h 136"/>
                <a:gd name="T50" fmla="*/ 153 w 155"/>
                <a:gd name="T51" fmla="*/ 0 h 136"/>
                <a:gd name="T52" fmla="*/ 145 w 155"/>
                <a:gd name="T53" fmla="*/ 5 h 136"/>
                <a:gd name="T54" fmla="*/ 145 w 155"/>
                <a:gd name="T55" fmla="*/ 5 h 136"/>
                <a:gd name="T56" fmla="*/ 146 w 155"/>
                <a:gd name="T57" fmla="*/ 6 h 136"/>
                <a:gd name="T58" fmla="*/ 146 w 155"/>
                <a:gd name="T59" fmla="*/ 7 h 136"/>
                <a:gd name="T60" fmla="*/ 146 w 155"/>
                <a:gd name="T61" fmla="*/ 7 h 136"/>
                <a:gd name="T62" fmla="*/ 146 w 155"/>
                <a:gd name="T63" fmla="*/ 7 h 136"/>
                <a:gd name="T64" fmla="*/ 146 w 155"/>
                <a:gd name="T65" fmla="*/ 8 h 136"/>
                <a:gd name="T66" fmla="*/ 146 w 155"/>
                <a:gd name="T67" fmla="*/ 9 h 136"/>
                <a:gd name="T68" fmla="*/ 146 w 155"/>
                <a:gd name="T69" fmla="*/ 9 h 136"/>
                <a:gd name="T70" fmla="*/ 146 w 155"/>
                <a:gd name="T71" fmla="*/ 123 h 136"/>
                <a:gd name="T72" fmla="*/ 146 w 155"/>
                <a:gd name="T73" fmla="*/ 123 h 136"/>
                <a:gd name="T74" fmla="*/ 146 w 155"/>
                <a:gd name="T75" fmla="*/ 124 h 136"/>
                <a:gd name="T76" fmla="*/ 146 w 155"/>
                <a:gd name="T77" fmla="*/ 125 h 136"/>
                <a:gd name="T78" fmla="*/ 146 w 155"/>
                <a:gd name="T79" fmla="*/ 125 h 136"/>
                <a:gd name="T80" fmla="*/ 145 w 155"/>
                <a:gd name="T81" fmla="*/ 126 h 136"/>
                <a:gd name="T82" fmla="*/ 145 w 155"/>
                <a:gd name="T83" fmla="*/ 127 h 136"/>
                <a:gd name="T84" fmla="*/ 144 w 155"/>
                <a:gd name="T85" fmla="*/ 127 h 136"/>
                <a:gd name="T86" fmla="*/ 143 w 155"/>
                <a:gd name="T87" fmla="*/ 127 h 136"/>
                <a:gd name="T88" fmla="*/ 143 w 155"/>
                <a:gd name="T89" fmla="*/ 128 h 136"/>
                <a:gd name="T90" fmla="*/ 142 w 155"/>
                <a:gd name="T91" fmla="*/ 128 h 136"/>
                <a:gd name="T92" fmla="*/ 142 w 155"/>
                <a:gd name="T93" fmla="*/ 128 h 136"/>
                <a:gd name="T94" fmla="*/ 9 w 155"/>
                <a:gd name="T95" fmla="*/ 128 h 136"/>
                <a:gd name="T96" fmla="*/ 8 w 155"/>
                <a:gd name="T97" fmla="*/ 128 h 136"/>
                <a:gd name="T98" fmla="*/ 8 w 155"/>
                <a:gd name="T99" fmla="*/ 128 h 136"/>
                <a:gd name="T100" fmla="*/ 8 w 155"/>
                <a:gd name="T101" fmla="*/ 127 h 136"/>
                <a:gd name="T102" fmla="*/ 7 w 155"/>
                <a:gd name="T103" fmla="*/ 127 h 136"/>
                <a:gd name="T104" fmla="*/ 7 w 155"/>
                <a:gd name="T105" fmla="*/ 127 h 136"/>
                <a:gd name="T106" fmla="*/ 6 w 155"/>
                <a:gd name="T107" fmla="*/ 127 h 136"/>
                <a:gd name="T108" fmla="*/ 6 w 155"/>
                <a:gd name="T109" fmla="*/ 127 h 136"/>
                <a:gd name="T110" fmla="*/ 0 w 155"/>
                <a:gd name="T111" fmla="*/ 133 h 1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5"/>
                <a:gd name="T169" fmla="*/ 0 h 136"/>
                <a:gd name="T170" fmla="*/ 155 w 155"/>
                <a:gd name="T171" fmla="*/ 136 h 1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5" h="136">
                  <a:moveTo>
                    <a:pt x="0" y="133"/>
                  </a:moveTo>
                  <a:lnTo>
                    <a:pt x="0" y="134"/>
                  </a:lnTo>
                  <a:lnTo>
                    <a:pt x="1" y="134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148" y="135"/>
                  </a:lnTo>
                  <a:lnTo>
                    <a:pt x="150" y="134"/>
                  </a:lnTo>
                  <a:lnTo>
                    <a:pt x="151" y="134"/>
                  </a:lnTo>
                  <a:lnTo>
                    <a:pt x="151" y="133"/>
                  </a:lnTo>
                  <a:lnTo>
                    <a:pt x="152" y="133"/>
                  </a:lnTo>
                  <a:lnTo>
                    <a:pt x="153" y="132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29"/>
                  </a:lnTo>
                  <a:lnTo>
                    <a:pt x="154" y="3"/>
                  </a:lnTo>
                  <a:lnTo>
                    <a:pt x="154" y="2"/>
                  </a:lnTo>
                  <a:lnTo>
                    <a:pt x="154" y="1"/>
                  </a:lnTo>
                  <a:lnTo>
                    <a:pt x="153" y="1"/>
                  </a:lnTo>
                  <a:lnTo>
                    <a:pt x="153" y="0"/>
                  </a:lnTo>
                  <a:lnTo>
                    <a:pt x="145" y="5"/>
                  </a:lnTo>
                  <a:lnTo>
                    <a:pt x="146" y="6"/>
                  </a:lnTo>
                  <a:lnTo>
                    <a:pt x="146" y="7"/>
                  </a:lnTo>
                  <a:lnTo>
                    <a:pt x="146" y="8"/>
                  </a:lnTo>
                  <a:lnTo>
                    <a:pt x="146" y="9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6" y="125"/>
                  </a:lnTo>
                  <a:lnTo>
                    <a:pt x="145" y="126"/>
                  </a:lnTo>
                  <a:lnTo>
                    <a:pt x="145" y="127"/>
                  </a:lnTo>
                  <a:lnTo>
                    <a:pt x="144" y="127"/>
                  </a:lnTo>
                  <a:lnTo>
                    <a:pt x="143" y="127"/>
                  </a:lnTo>
                  <a:lnTo>
                    <a:pt x="143" y="128"/>
                  </a:lnTo>
                  <a:lnTo>
                    <a:pt x="142" y="128"/>
                  </a:lnTo>
                  <a:lnTo>
                    <a:pt x="9" y="128"/>
                  </a:lnTo>
                  <a:lnTo>
                    <a:pt x="8" y="128"/>
                  </a:lnTo>
                  <a:lnTo>
                    <a:pt x="8" y="127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0" y="13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54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16 h 17"/>
                <a:gd name="T2" fmla="*/ 151 w 153"/>
                <a:gd name="T3" fmla="*/ 16 h 17"/>
                <a:gd name="T4" fmla="*/ 151 w 153"/>
                <a:gd name="T5" fmla="*/ 10 h 17"/>
                <a:gd name="T6" fmla="*/ 150 w 153"/>
                <a:gd name="T7" fmla="*/ 10 h 17"/>
                <a:gd name="T8" fmla="*/ 150 w 153"/>
                <a:gd name="T9" fmla="*/ 10 h 17"/>
                <a:gd name="T10" fmla="*/ 150 w 153"/>
                <a:gd name="T11" fmla="*/ 5 h 17"/>
                <a:gd name="T12" fmla="*/ 149 w 153"/>
                <a:gd name="T13" fmla="*/ 5 h 17"/>
                <a:gd name="T14" fmla="*/ 149 w 153"/>
                <a:gd name="T15" fmla="*/ 5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5 h 17"/>
                <a:gd name="T32" fmla="*/ 1 w 153"/>
                <a:gd name="T33" fmla="*/ 5 h 17"/>
                <a:gd name="T34" fmla="*/ 0 w 153"/>
                <a:gd name="T35" fmla="*/ 10 h 17"/>
                <a:gd name="T36" fmla="*/ 0 w 153"/>
                <a:gd name="T37" fmla="*/ 10 h 17"/>
                <a:gd name="T38" fmla="*/ 0 w 153"/>
                <a:gd name="T39" fmla="*/ 1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3"/>
                <a:gd name="T61" fmla="*/ 0 h 17"/>
                <a:gd name="T62" fmla="*/ 153 w 15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3" h="17">
                  <a:moveTo>
                    <a:pt x="152" y="16"/>
                  </a:moveTo>
                  <a:lnTo>
                    <a:pt x="151" y="16"/>
                  </a:lnTo>
                  <a:lnTo>
                    <a:pt x="151" y="10"/>
                  </a:lnTo>
                  <a:lnTo>
                    <a:pt x="150" y="10"/>
                  </a:lnTo>
                  <a:lnTo>
                    <a:pt x="150" y="5"/>
                  </a:lnTo>
                  <a:lnTo>
                    <a:pt x="149" y="5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55"/>
            <p:cNvSpPr>
              <a:spLocks/>
            </p:cNvSpPr>
            <p:nvPr/>
          </p:nvSpPr>
          <p:spPr bwMode="auto">
            <a:xfrm>
              <a:off x="3843" y="1489"/>
              <a:ext cx="215" cy="72"/>
            </a:xfrm>
            <a:custGeom>
              <a:avLst/>
              <a:gdLst>
                <a:gd name="T0" fmla="*/ 0 w 215"/>
                <a:gd name="T1" fmla="*/ 71 h 72"/>
                <a:gd name="T2" fmla="*/ 0 w 215"/>
                <a:gd name="T3" fmla="*/ 0 h 72"/>
                <a:gd name="T4" fmla="*/ 214 w 215"/>
                <a:gd name="T5" fmla="*/ 0 h 72"/>
                <a:gd name="T6" fmla="*/ 214 w 215"/>
                <a:gd name="T7" fmla="*/ 71 h 72"/>
                <a:gd name="T8" fmla="*/ 0 w 215"/>
                <a:gd name="T9" fmla="*/ 7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72"/>
                <a:gd name="T17" fmla="*/ 215 w 215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72">
                  <a:moveTo>
                    <a:pt x="0" y="71"/>
                  </a:moveTo>
                  <a:lnTo>
                    <a:pt x="0" y="0"/>
                  </a:lnTo>
                  <a:lnTo>
                    <a:pt x="214" y="0"/>
                  </a:lnTo>
                  <a:lnTo>
                    <a:pt x="214" y="71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56"/>
            <p:cNvSpPr>
              <a:spLocks/>
            </p:cNvSpPr>
            <p:nvPr/>
          </p:nvSpPr>
          <p:spPr bwMode="auto">
            <a:xfrm>
              <a:off x="3841" y="1489"/>
              <a:ext cx="219" cy="23"/>
            </a:xfrm>
            <a:custGeom>
              <a:avLst/>
              <a:gdLst>
                <a:gd name="T0" fmla="*/ 79 w 219"/>
                <a:gd name="T1" fmla="*/ 0 h 23"/>
                <a:gd name="T2" fmla="*/ 0 w 219"/>
                <a:gd name="T3" fmla="*/ 0 h 23"/>
                <a:gd name="T4" fmla="*/ 0 w 219"/>
                <a:gd name="T5" fmla="*/ 22 h 23"/>
                <a:gd name="T6" fmla="*/ 218 w 219"/>
                <a:gd name="T7" fmla="*/ 22 h 23"/>
                <a:gd name="T8" fmla="*/ 215 w 219"/>
                <a:gd name="T9" fmla="*/ 0 h 23"/>
                <a:gd name="T10" fmla="*/ 137 w 219"/>
                <a:gd name="T11" fmla="*/ 0 h 23"/>
                <a:gd name="T12" fmla="*/ 79 w 219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23"/>
                <a:gd name="T23" fmla="*/ 219 w 21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23">
                  <a:moveTo>
                    <a:pt x="79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218" y="22"/>
                  </a:lnTo>
                  <a:lnTo>
                    <a:pt x="215" y="0"/>
                  </a:lnTo>
                  <a:lnTo>
                    <a:pt x="137" y="0"/>
                  </a:lnTo>
                  <a:lnTo>
                    <a:pt x="7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57"/>
            <p:cNvSpPr>
              <a:spLocks/>
            </p:cNvSpPr>
            <p:nvPr/>
          </p:nvSpPr>
          <p:spPr bwMode="auto">
            <a:xfrm>
              <a:off x="3991" y="1495"/>
              <a:ext cx="56" cy="17"/>
            </a:xfrm>
            <a:custGeom>
              <a:avLst/>
              <a:gdLst>
                <a:gd name="T0" fmla="*/ 0 w 56"/>
                <a:gd name="T1" fmla="*/ 6 h 17"/>
                <a:gd name="T2" fmla="*/ 18 w 56"/>
                <a:gd name="T3" fmla="*/ 6 h 17"/>
                <a:gd name="T4" fmla="*/ 18 w 56"/>
                <a:gd name="T5" fmla="*/ 0 h 17"/>
                <a:gd name="T6" fmla="*/ 35 w 56"/>
                <a:gd name="T7" fmla="*/ 0 h 17"/>
                <a:gd name="T8" fmla="*/ 35 w 56"/>
                <a:gd name="T9" fmla="*/ 6 h 17"/>
                <a:gd name="T10" fmla="*/ 55 w 56"/>
                <a:gd name="T11" fmla="*/ 6 h 17"/>
                <a:gd name="T12" fmla="*/ 55 w 56"/>
                <a:gd name="T13" fmla="*/ 10 h 17"/>
                <a:gd name="T14" fmla="*/ 35 w 56"/>
                <a:gd name="T15" fmla="*/ 10 h 17"/>
                <a:gd name="T16" fmla="*/ 35 w 56"/>
                <a:gd name="T17" fmla="*/ 16 h 17"/>
                <a:gd name="T18" fmla="*/ 18 w 56"/>
                <a:gd name="T19" fmla="*/ 16 h 17"/>
                <a:gd name="T20" fmla="*/ 18 w 56"/>
                <a:gd name="T21" fmla="*/ 10 h 17"/>
                <a:gd name="T22" fmla="*/ 0 w 56"/>
                <a:gd name="T23" fmla="*/ 10 h 17"/>
                <a:gd name="T24" fmla="*/ 0 w 56"/>
                <a:gd name="T25" fmla="*/ 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17"/>
                <a:gd name="T41" fmla="*/ 56 w 56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17">
                  <a:moveTo>
                    <a:pt x="0" y="6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55" y="6"/>
                  </a:lnTo>
                  <a:lnTo>
                    <a:pt x="55" y="10"/>
                  </a:lnTo>
                  <a:lnTo>
                    <a:pt x="35" y="10"/>
                  </a:lnTo>
                  <a:lnTo>
                    <a:pt x="35" y="16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58"/>
            <p:cNvSpPr>
              <a:spLocks/>
            </p:cNvSpPr>
            <p:nvPr/>
          </p:nvSpPr>
          <p:spPr bwMode="auto">
            <a:xfrm>
              <a:off x="3991" y="150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0 h 17"/>
                <a:gd name="T4" fmla="*/ 16 w 17"/>
                <a:gd name="T5" fmla="*/ 5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10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59"/>
            <p:cNvSpPr>
              <a:spLocks/>
            </p:cNvSpPr>
            <p:nvPr/>
          </p:nvSpPr>
          <p:spPr bwMode="auto">
            <a:xfrm>
              <a:off x="4010" y="149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60"/>
            <p:cNvSpPr>
              <a:spLocks/>
            </p:cNvSpPr>
            <p:nvPr/>
          </p:nvSpPr>
          <p:spPr bwMode="auto">
            <a:xfrm>
              <a:off x="4046" y="150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61"/>
            <p:cNvSpPr>
              <a:spLocks/>
            </p:cNvSpPr>
            <p:nvPr/>
          </p:nvSpPr>
          <p:spPr bwMode="auto">
            <a:xfrm>
              <a:off x="4027" y="149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62"/>
            <p:cNvSpPr>
              <a:spLocks/>
            </p:cNvSpPr>
            <p:nvPr/>
          </p:nvSpPr>
          <p:spPr bwMode="auto">
            <a:xfrm>
              <a:off x="4011" y="149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163"/>
            <p:cNvSpPr>
              <a:spLocks/>
            </p:cNvSpPr>
            <p:nvPr/>
          </p:nvSpPr>
          <p:spPr bwMode="auto">
            <a:xfrm>
              <a:off x="3993" y="1502"/>
              <a:ext cx="54" cy="17"/>
            </a:xfrm>
            <a:custGeom>
              <a:avLst/>
              <a:gdLst>
                <a:gd name="T0" fmla="*/ 0 w 54"/>
                <a:gd name="T1" fmla="*/ 0 h 17"/>
                <a:gd name="T2" fmla="*/ 53 w 54"/>
                <a:gd name="T3" fmla="*/ 0 h 17"/>
                <a:gd name="T4" fmla="*/ 53 w 54"/>
                <a:gd name="T5" fmla="*/ 16 h 17"/>
                <a:gd name="T6" fmla="*/ 0 w 54"/>
                <a:gd name="T7" fmla="*/ 16 h 17"/>
                <a:gd name="T8" fmla="*/ 0 w 5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17"/>
                <a:gd name="T17" fmla="*/ 54 w 5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17">
                  <a:moveTo>
                    <a:pt x="0" y="0"/>
                  </a:moveTo>
                  <a:lnTo>
                    <a:pt x="53" y="0"/>
                  </a:lnTo>
                  <a:lnTo>
                    <a:pt x="5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164"/>
            <p:cNvSpPr>
              <a:spLocks/>
            </p:cNvSpPr>
            <p:nvPr/>
          </p:nvSpPr>
          <p:spPr bwMode="auto">
            <a:xfrm>
              <a:off x="4010" y="1496"/>
              <a:ext cx="19" cy="17"/>
            </a:xfrm>
            <a:custGeom>
              <a:avLst/>
              <a:gdLst>
                <a:gd name="T0" fmla="*/ 18 w 19"/>
                <a:gd name="T1" fmla="*/ 12 h 17"/>
                <a:gd name="T2" fmla="*/ 17 w 19"/>
                <a:gd name="T3" fmla="*/ 16 h 17"/>
                <a:gd name="T4" fmla="*/ 17 w 19"/>
                <a:gd name="T5" fmla="*/ 0 h 17"/>
                <a:gd name="T6" fmla="*/ 0 w 19"/>
                <a:gd name="T7" fmla="*/ 0 h 17"/>
                <a:gd name="T8" fmla="*/ 0 w 19"/>
                <a:gd name="T9" fmla="*/ 16 h 17"/>
                <a:gd name="T10" fmla="*/ 0 w 19"/>
                <a:gd name="T11" fmla="*/ 1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7"/>
                <a:gd name="T20" fmla="*/ 19 w 1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7">
                  <a:moveTo>
                    <a:pt x="18" y="12"/>
                  </a:moveTo>
                  <a:lnTo>
                    <a:pt x="17" y="16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165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16 h 17"/>
                <a:gd name="T6" fmla="*/ 0 w 17"/>
                <a:gd name="T7" fmla="*/ 0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66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167"/>
            <p:cNvSpPr>
              <a:spLocks/>
            </p:cNvSpPr>
            <p:nvPr/>
          </p:nvSpPr>
          <p:spPr bwMode="auto">
            <a:xfrm>
              <a:off x="3930" y="1497"/>
              <a:ext cx="44" cy="17"/>
            </a:xfrm>
            <a:custGeom>
              <a:avLst/>
              <a:gdLst>
                <a:gd name="T0" fmla="*/ 14 w 44"/>
                <a:gd name="T1" fmla="*/ 16 h 17"/>
                <a:gd name="T2" fmla="*/ 0 w 44"/>
                <a:gd name="T3" fmla="*/ 16 h 17"/>
                <a:gd name="T4" fmla="*/ 0 w 44"/>
                <a:gd name="T5" fmla="*/ 8 h 17"/>
                <a:gd name="T6" fmla="*/ 14 w 44"/>
                <a:gd name="T7" fmla="*/ 8 h 17"/>
                <a:gd name="T8" fmla="*/ 14 w 44"/>
                <a:gd name="T9" fmla="*/ 0 h 17"/>
                <a:gd name="T10" fmla="*/ 28 w 44"/>
                <a:gd name="T11" fmla="*/ 0 h 17"/>
                <a:gd name="T12" fmla="*/ 28 w 44"/>
                <a:gd name="T13" fmla="*/ 8 h 17"/>
                <a:gd name="T14" fmla="*/ 43 w 44"/>
                <a:gd name="T15" fmla="*/ 8 h 17"/>
                <a:gd name="T16" fmla="*/ 43 w 44"/>
                <a:gd name="T17" fmla="*/ 16 h 17"/>
                <a:gd name="T18" fmla="*/ 28 w 44"/>
                <a:gd name="T19" fmla="*/ 16 h 17"/>
                <a:gd name="T20" fmla="*/ 14 w 44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17"/>
                <a:gd name="T35" fmla="*/ 44 w 44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17">
                  <a:moveTo>
                    <a:pt x="14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43" y="8"/>
                  </a:lnTo>
                  <a:lnTo>
                    <a:pt x="43" y="16"/>
                  </a:lnTo>
                  <a:lnTo>
                    <a:pt x="28" y="16"/>
                  </a:lnTo>
                  <a:lnTo>
                    <a:pt x="14" y="16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68"/>
            <p:cNvSpPr>
              <a:spLocks/>
            </p:cNvSpPr>
            <p:nvPr/>
          </p:nvSpPr>
          <p:spPr bwMode="auto">
            <a:xfrm>
              <a:off x="3945" y="149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169"/>
            <p:cNvSpPr>
              <a:spLocks/>
            </p:cNvSpPr>
            <p:nvPr/>
          </p:nvSpPr>
          <p:spPr bwMode="auto">
            <a:xfrm>
              <a:off x="3897" y="1494"/>
              <a:ext cx="20" cy="17"/>
            </a:xfrm>
            <a:custGeom>
              <a:avLst/>
              <a:gdLst>
                <a:gd name="T0" fmla="*/ 5 w 20"/>
                <a:gd name="T1" fmla="*/ 16 h 17"/>
                <a:gd name="T2" fmla="*/ 3 w 20"/>
                <a:gd name="T3" fmla="*/ 15 h 17"/>
                <a:gd name="T4" fmla="*/ 2 w 20"/>
                <a:gd name="T5" fmla="*/ 15 h 17"/>
                <a:gd name="T6" fmla="*/ 1 w 20"/>
                <a:gd name="T7" fmla="*/ 14 h 17"/>
                <a:gd name="T8" fmla="*/ 1 w 20"/>
                <a:gd name="T9" fmla="*/ 12 h 17"/>
                <a:gd name="T10" fmla="*/ 0 w 20"/>
                <a:gd name="T11" fmla="*/ 12 h 17"/>
                <a:gd name="T12" fmla="*/ 0 w 20"/>
                <a:gd name="T13" fmla="*/ 10 h 17"/>
                <a:gd name="T14" fmla="*/ 0 w 20"/>
                <a:gd name="T15" fmla="*/ 8 h 17"/>
                <a:gd name="T16" fmla="*/ 0 w 20"/>
                <a:gd name="T17" fmla="*/ 6 h 17"/>
                <a:gd name="T18" fmla="*/ 0 w 20"/>
                <a:gd name="T19" fmla="*/ 4 h 17"/>
                <a:gd name="T20" fmla="*/ 0 w 20"/>
                <a:gd name="T21" fmla="*/ 3 h 17"/>
                <a:gd name="T22" fmla="*/ 1 w 20"/>
                <a:gd name="T23" fmla="*/ 2 h 17"/>
                <a:gd name="T24" fmla="*/ 2 w 20"/>
                <a:gd name="T25" fmla="*/ 1 h 17"/>
                <a:gd name="T26" fmla="*/ 3 w 20"/>
                <a:gd name="T27" fmla="*/ 0 h 17"/>
                <a:gd name="T28" fmla="*/ 4 w 20"/>
                <a:gd name="T29" fmla="*/ 0 h 17"/>
                <a:gd name="T30" fmla="*/ 5 w 20"/>
                <a:gd name="T31" fmla="*/ 0 h 17"/>
                <a:gd name="T32" fmla="*/ 12 w 20"/>
                <a:gd name="T33" fmla="*/ 0 h 17"/>
                <a:gd name="T34" fmla="*/ 13 w 20"/>
                <a:gd name="T35" fmla="*/ 0 h 17"/>
                <a:gd name="T36" fmla="*/ 15 w 20"/>
                <a:gd name="T37" fmla="*/ 0 h 17"/>
                <a:gd name="T38" fmla="*/ 16 w 20"/>
                <a:gd name="T39" fmla="*/ 1 h 17"/>
                <a:gd name="T40" fmla="*/ 17 w 20"/>
                <a:gd name="T41" fmla="*/ 3 h 17"/>
                <a:gd name="T42" fmla="*/ 17 w 20"/>
                <a:gd name="T43" fmla="*/ 3 h 17"/>
                <a:gd name="T44" fmla="*/ 18 w 20"/>
                <a:gd name="T45" fmla="*/ 5 h 17"/>
                <a:gd name="T46" fmla="*/ 18 w 20"/>
                <a:gd name="T47" fmla="*/ 7 h 17"/>
                <a:gd name="T48" fmla="*/ 18 w 20"/>
                <a:gd name="T49" fmla="*/ 8 h 17"/>
                <a:gd name="T50" fmla="*/ 18 w 20"/>
                <a:gd name="T51" fmla="*/ 10 h 17"/>
                <a:gd name="T52" fmla="*/ 17 w 20"/>
                <a:gd name="T53" fmla="*/ 12 h 17"/>
                <a:gd name="T54" fmla="*/ 16 w 20"/>
                <a:gd name="T55" fmla="*/ 13 h 17"/>
                <a:gd name="T56" fmla="*/ 15 w 20"/>
                <a:gd name="T57" fmla="*/ 15 h 17"/>
                <a:gd name="T58" fmla="*/ 13 w 20"/>
                <a:gd name="T59" fmla="*/ 15 h 17"/>
                <a:gd name="T60" fmla="*/ 13 w 20"/>
                <a:gd name="T61" fmla="*/ 16 h 17"/>
                <a:gd name="T62" fmla="*/ 12 w 20"/>
                <a:gd name="T63" fmla="*/ 16 h 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"/>
                <a:gd name="T97" fmla="*/ 0 h 17"/>
                <a:gd name="T98" fmla="*/ 20 w 20"/>
                <a:gd name="T99" fmla="*/ 17 h 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" h="17">
                  <a:moveTo>
                    <a:pt x="5" y="16"/>
                  </a:move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5" y="16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70"/>
            <p:cNvSpPr>
              <a:spLocks/>
            </p:cNvSpPr>
            <p:nvPr/>
          </p:nvSpPr>
          <p:spPr bwMode="auto">
            <a:xfrm>
              <a:off x="3921" y="1489"/>
              <a:ext cx="17" cy="38"/>
            </a:xfrm>
            <a:custGeom>
              <a:avLst/>
              <a:gdLst>
                <a:gd name="T0" fmla="*/ 8 w 17"/>
                <a:gd name="T1" fmla="*/ 0 h 38"/>
                <a:gd name="T2" fmla="*/ 0 w 17"/>
                <a:gd name="T3" fmla="*/ 22 h 38"/>
                <a:gd name="T4" fmla="*/ 16 w 17"/>
                <a:gd name="T5" fmla="*/ 22 h 38"/>
                <a:gd name="T6" fmla="*/ 16 w 17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8"/>
                <a:gd name="T14" fmla="*/ 17 w 1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8">
                  <a:moveTo>
                    <a:pt x="8" y="0"/>
                  </a:moveTo>
                  <a:lnTo>
                    <a:pt x="0" y="22"/>
                  </a:lnTo>
                  <a:lnTo>
                    <a:pt x="16" y="22"/>
                  </a:lnTo>
                  <a:lnTo>
                    <a:pt x="16" y="37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171"/>
            <p:cNvSpPr>
              <a:spLocks/>
            </p:cNvSpPr>
            <p:nvPr/>
          </p:nvSpPr>
          <p:spPr bwMode="auto">
            <a:xfrm>
              <a:off x="3979" y="1489"/>
              <a:ext cx="17" cy="72"/>
            </a:xfrm>
            <a:custGeom>
              <a:avLst/>
              <a:gdLst>
                <a:gd name="T0" fmla="*/ 0 w 17"/>
                <a:gd name="T1" fmla="*/ 0 h 72"/>
                <a:gd name="T2" fmla="*/ 16 w 17"/>
                <a:gd name="T3" fmla="*/ 22 h 72"/>
                <a:gd name="T4" fmla="*/ 0 w 17"/>
                <a:gd name="T5" fmla="*/ 22 h 72"/>
                <a:gd name="T6" fmla="*/ 0 w 17"/>
                <a:gd name="T7" fmla="*/ 71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72"/>
                <a:gd name="T14" fmla="*/ 17 w 1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72">
                  <a:moveTo>
                    <a:pt x="0" y="0"/>
                  </a:moveTo>
                  <a:lnTo>
                    <a:pt x="16" y="22"/>
                  </a:lnTo>
                  <a:lnTo>
                    <a:pt x="0" y="22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172"/>
            <p:cNvSpPr>
              <a:spLocks/>
            </p:cNvSpPr>
            <p:nvPr/>
          </p:nvSpPr>
          <p:spPr bwMode="auto">
            <a:xfrm>
              <a:off x="3855" y="1532"/>
              <a:ext cx="250" cy="41"/>
            </a:xfrm>
            <a:custGeom>
              <a:avLst/>
              <a:gdLst>
                <a:gd name="T0" fmla="*/ 0 w 250"/>
                <a:gd name="T1" fmla="*/ 40 h 41"/>
                <a:gd name="T2" fmla="*/ 249 w 250"/>
                <a:gd name="T3" fmla="*/ 40 h 41"/>
                <a:gd name="T4" fmla="*/ 240 w 250"/>
                <a:gd name="T5" fmla="*/ 0 h 41"/>
                <a:gd name="T6" fmla="*/ 10 w 250"/>
                <a:gd name="T7" fmla="*/ 0 h 41"/>
                <a:gd name="T8" fmla="*/ 0 w 250"/>
                <a:gd name="T9" fmla="*/ 4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1"/>
                <a:gd name="T17" fmla="*/ 250 w 25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1">
                  <a:moveTo>
                    <a:pt x="0" y="40"/>
                  </a:moveTo>
                  <a:lnTo>
                    <a:pt x="249" y="40"/>
                  </a:lnTo>
                  <a:lnTo>
                    <a:pt x="240" y="0"/>
                  </a:lnTo>
                  <a:lnTo>
                    <a:pt x="10" y="0"/>
                  </a:lnTo>
                  <a:lnTo>
                    <a:pt x="0" y="4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173"/>
            <p:cNvSpPr>
              <a:spLocks/>
            </p:cNvSpPr>
            <p:nvPr/>
          </p:nvSpPr>
          <p:spPr bwMode="auto">
            <a:xfrm>
              <a:off x="3855" y="1572"/>
              <a:ext cx="251" cy="17"/>
            </a:xfrm>
            <a:custGeom>
              <a:avLst/>
              <a:gdLst>
                <a:gd name="T0" fmla="*/ 0 w 251"/>
                <a:gd name="T1" fmla="*/ 16 h 17"/>
                <a:gd name="T2" fmla="*/ 0 w 251"/>
                <a:gd name="T3" fmla="*/ 0 h 17"/>
                <a:gd name="T4" fmla="*/ 249 w 251"/>
                <a:gd name="T5" fmla="*/ 0 h 17"/>
                <a:gd name="T6" fmla="*/ 250 w 251"/>
                <a:gd name="T7" fmla="*/ 16 h 17"/>
                <a:gd name="T8" fmla="*/ 0 w 25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1"/>
                <a:gd name="T16" fmla="*/ 0 h 17"/>
                <a:gd name="T17" fmla="*/ 251 w 25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1" h="17">
                  <a:moveTo>
                    <a:pt x="0" y="16"/>
                  </a:moveTo>
                  <a:lnTo>
                    <a:pt x="0" y="0"/>
                  </a:lnTo>
                  <a:lnTo>
                    <a:pt x="249" y="0"/>
                  </a:lnTo>
                  <a:lnTo>
                    <a:pt x="250" y="16"/>
                  </a:lnTo>
                  <a:lnTo>
                    <a:pt x="0" y="16"/>
                  </a:lnTo>
                </a:path>
              </a:pathLst>
            </a:custGeom>
            <a:solidFill>
              <a:srgbClr val="CCCC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174"/>
            <p:cNvSpPr>
              <a:spLocks/>
            </p:cNvSpPr>
            <p:nvPr/>
          </p:nvSpPr>
          <p:spPr bwMode="auto">
            <a:xfrm>
              <a:off x="3872" y="1538"/>
              <a:ext cx="223" cy="28"/>
            </a:xfrm>
            <a:custGeom>
              <a:avLst/>
              <a:gdLst>
                <a:gd name="T0" fmla="*/ 0 w 223"/>
                <a:gd name="T1" fmla="*/ 27 h 28"/>
                <a:gd name="T2" fmla="*/ 222 w 223"/>
                <a:gd name="T3" fmla="*/ 27 h 28"/>
                <a:gd name="T4" fmla="*/ 214 w 223"/>
                <a:gd name="T5" fmla="*/ 0 h 28"/>
                <a:gd name="T6" fmla="*/ 8 w 223"/>
                <a:gd name="T7" fmla="*/ 0 h 28"/>
                <a:gd name="T8" fmla="*/ 0 w 223"/>
                <a:gd name="T9" fmla="*/ 2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3"/>
                <a:gd name="T16" fmla="*/ 0 h 28"/>
                <a:gd name="T17" fmla="*/ 223 w 22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3" h="28">
                  <a:moveTo>
                    <a:pt x="0" y="27"/>
                  </a:moveTo>
                  <a:lnTo>
                    <a:pt x="222" y="27"/>
                  </a:lnTo>
                  <a:lnTo>
                    <a:pt x="214" y="0"/>
                  </a:lnTo>
                  <a:lnTo>
                    <a:pt x="8" y="0"/>
                  </a:lnTo>
                  <a:lnTo>
                    <a:pt x="0" y="27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" name="Group 175"/>
          <p:cNvGrpSpPr>
            <a:grpSpLocks/>
          </p:cNvGrpSpPr>
          <p:nvPr/>
        </p:nvGrpSpPr>
        <p:grpSpPr bwMode="auto">
          <a:xfrm>
            <a:off x="3098824" y="5649933"/>
            <a:ext cx="381000" cy="304800"/>
            <a:chOff x="3840" y="1279"/>
            <a:chExt cx="266" cy="310"/>
          </a:xfrm>
        </p:grpSpPr>
        <p:sp>
          <p:nvSpPr>
            <p:cNvPr id="180" name="Freeform 176"/>
            <p:cNvSpPr>
              <a:spLocks/>
            </p:cNvSpPr>
            <p:nvPr/>
          </p:nvSpPr>
          <p:spPr bwMode="auto">
            <a:xfrm>
              <a:off x="3848" y="1548"/>
              <a:ext cx="206" cy="20"/>
            </a:xfrm>
            <a:custGeom>
              <a:avLst/>
              <a:gdLst>
                <a:gd name="T0" fmla="*/ 0 w 206"/>
                <a:gd name="T1" fmla="*/ 19 h 20"/>
                <a:gd name="T2" fmla="*/ 0 w 206"/>
                <a:gd name="T3" fmla="*/ 0 h 20"/>
                <a:gd name="T4" fmla="*/ 205 w 206"/>
                <a:gd name="T5" fmla="*/ 0 h 20"/>
                <a:gd name="T6" fmla="*/ 205 w 206"/>
                <a:gd name="T7" fmla="*/ 19 h 20"/>
                <a:gd name="T8" fmla="*/ 0 w 206"/>
                <a:gd name="T9" fmla="*/ 19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"/>
                <a:gd name="T17" fmla="*/ 206 w 20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">
                  <a:moveTo>
                    <a:pt x="0" y="19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19"/>
                  </a:lnTo>
                  <a:lnTo>
                    <a:pt x="0" y="19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177"/>
            <p:cNvSpPr>
              <a:spLocks/>
            </p:cNvSpPr>
            <p:nvPr/>
          </p:nvSpPr>
          <p:spPr bwMode="auto">
            <a:xfrm>
              <a:off x="3840" y="1453"/>
              <a:ext cx="220" cy="34"/>
            </a:xfrm>
            <a:custGeom>
              <a:avLst/>
              <a:gdLst>
                <a:gd name="T0" fmla="*/ 189 w 220"/>
                <a:gd name="T1" fmla="*/ 0 h 34"/>
                <a:gd name="T2" fmla="*/ 219 w 220"/>
                <a:gd name="T3" fmla="*/ 33 h 34"/>
                <a:gd name="T4" fmla="*/ 0 w 220"/>
                <a:gd name="T5" fmla="*/ 33 h 34"/>
                <a:gd name="T6" fmla="*/ 29 w 220"/>
                <a:gd name="T7" fmla="*/ 0 h 34"/>
                <a:gd name="T8" fmla="*/ 189 w 220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34"/>
                <a:gd name="T17" fmla="*/ 220 w 220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34">
                  <a:moveTo>
                    <a:pt x="189" y="0"/>
                  </a:moveTo>
                  <a:lnTo>
                    <a:pt x="219" y="33"/>
                  </a:lnTo>
                  <a:lnTo>
                    <a:pt x="0" y="33"/>
                  </a:lnTo>
                  <a:lnTo>
                    <a:pt x="29" y="0"/>
                  </a:lnTo>
                  <a:lnTo>
                    <a:pt x="18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178"/>
            <p:cNvSpPr>
              <a:spLocks/>
            </p:cNvSpPr>
            <p:nvPr/>
          </p:nvSpPr>
          <p:spPr bwMode="auto">
            <a:xfrm>
              <a:off x="3897" y="1449"/>
              <a:ext cx="104" cy="24"/>
            </a:xfrm>
            <a:custGeom>
              <a:avLst/>
              <a:gdLst>
                <a:gd name="T0" fmla="*/ 102 w 104"/>
                <a:gd name="T1" fmla="*/ 10 h 24"/>
                <a:gd name="T2" fmla="*/ 101 w 104"/>
                <a:gd name="T3" fmla="*/ 8 h 24"/>
                <a:gd name="T4" fmla="*/ 97 w 104"/>
                <a:gd name="T5" fmla="*/ 6 h 24"/>
                <a:gd name="T6" fmla="*/ 93 w 104"/>
                <a:gd name="T7" fmla="*/ 4 h 24"/>
                <a:gd name="T8" fmla="*/ 87 w 104"/>
                <a:gd name="T9" fmla="*/ 3 h 24"/>
                <a:gd name="T10" fmla="*/ 80 w 104"/>
                <a:gd name="T11" fmla="*/ 2 h 24"/>
                <a:gd name="T12" fmla="*/ 72 w 104"/>
                <a:gd name="T13" fmla="*/ 1 h 24"/>
                <a:gd name="T14" fmla="*/ 64 w 104"/>
                <a:gd name="T15" fmla="*/ 0 h 24"/>
                <a:gd name="T16" fmla="*/ 55 w 104"/>
                <a:gd name="T17" fmla="*/ 0 h 24"/>
                <a:gd name="T18" fmla="*/ 46 w 104"/>
                <a:gd name="T19" fmla="*/ 0 h 24"/>
                <a:gd name="T20" fmla="*/ 37 w 104"/>
                <a:gd name="T21" fmla="*/ 0 h 24"/>
                <a:gd name="T22" fmla="*/ 29 w 104"/>
                <a:gd name="T23" fmla="*/ 1 h 24"/>
                <a:gd name="T24" fmla="*/ 21 w 104"/>
                <a:gd name="T25" fmla="*/ 2 h 24"/>
                <a:gd name="T26" fmla="*/ 14 w 104"/>
                <a:gd name="T27" fmla="*/ 3 h 24"/>
                <a:gd name="T28" fmla="*/ 8 w 104"/>
                <a:gd name="T29" fmla="*/ 4 h 24"/>
                <a:gd name="T30" fmla="*/ 4 w 104"/>
                <a:gd name="T31" fmla="*/ 6 h 24"/>
                <a:gd name="T32" fmla="*/ 1 w 104"/>
                <a:gd name="T33" fmla="*/ 8 h 24"/>
                <a:gd name="T34" fmla="*/ 0 w 104"/>
                <a:gd name="T35" fmla="*/ 10 h 24"/>
                <a:gd name="T36" fmla="*/ 0 w 104"/>
                <a:gd name="T37" fmla="*/ 12 h 24"/>
                <a:gd name="T38" fmla="*/ 1 w 104"/>
                <a:gd name="T39" fmla="*/ 14 h 24"/>
                <a:gd name="T40" fmla="*/ 4 w 104"/>
                <a:gd name="T41" fmla="*/ 16 h 24"/>
                <a:gd name="T42" fmla="*/ 8 w 104"/>
                <a:gd name="T43" fmla="*/ 17 h 24"/>
                <a:gd name="T44" fmla="*/ 14 w 104"/>
                <a:gd name="T45" fmla="*/ 19 h 24"/>
                <a:gd name="T46" fmla="*/ 21 w 104"/>
                <a:gd name="T47" fmla="*/ 20 h 24"/>
                <a:gd name="T48" fmla="*/ 29 w 104"/>
                <a:gd name="T49" fmla="*/ 21 h 24"/>
                <a:gd name="T50" fmla="*/ 37 w 104"/>
                <a:gd name="T51" fmla="*/ 22 h 24"/>
                <a:gd name="T52" fmla="*/ 46 w 104"/>
                <a:gd name="T53" fmla="*/ 23 h 24"/>
                <a:gd name="T54" fmla="*/ 55 w 104"/>
                <a:gd name="T55" fmla="*/ 23 h 24"/>
                <a:gd name="T56" fmla="*/ 64 w 104"/>
                <a:gd name="T57" fmla="*/ 22 h 24"/>
                <a:gd name="T58" fmla="*/ 72 w 104"/>
                <a:gd name="T59" fmla="*/ 21 h 24"/>
                <a:gd name="T60" fmla="*/ 80 w 104"/>
                <a:gd name="T61" fmla="*/ 20 h 24"/>
                <a:gd name="T62" fmla="*/ 87 w 104"/>
                <a:gd name="T63" fmla="*/ 19 h 24"/>
                <a:gd name="T64" fmla="*/ 93 w 104"/>
                <a:gd name="T65" fmla="*/ 17 h 24"/>
                <a:gd name="T66" fmla="*/ 97 w 104"/>
                <a:gd name="T67" fmla="*/ 16 h 24"/>
                <a:gd name="T68" fmla="*/ 101 w 104"/>
                <a:gd name="T69" fmla="*/ 14 h 24"/>
                <a:gd name="T70" fmla="*/ 102 w 104"/>
                <a:gd name="T71" fmla="*/ 12 h 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"/>
                <a:gd name="T109" fmla="*/ 0 h 24"/>
                <a:gd name="T110" fmla="*/ 104 w 104"/>
                <a:gd name="T111" fmla="*/ 24 h 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" h="24">
                  <a:moveTo>
                    <a:pt x="103" y="11"/>
                  </a:moveTo>
                  <a:lnTo>
                    <a:pt x="102" y="10"/>
                  </a:lnTo>
                  <a:lnTo>
                    <a:pt x="102" y="9"/>
                  </a:lnTo>
                  <a:lnTo>
                    <a:pt x="101" y="8"/>
                  </a:lnTo>
                  <a:lnTo>
                    <a:pt x="99" y="7"/>
                  </a:lnTo>
                  <a:lnTo>
                    <a:pt x="97" y="6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6" y="1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7" y="20"/>
                  </a:lnTo>
                  <a:lnTo>
                    <a:pt x="21" y="20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33" y="22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6" y="23"/>
                  </a:lnTo>
                  <a:lnTo>
                    <a:pt x="51" y="23"/>
                  </a:lnTo>
                  <a:lnTo>
                    <a:pt x="55" y="23"/>
                  </a:lnTo>
                  <a:lnTo>
                    <a:pt x="60" y="22"/>
                  </a:lnTo>
                  <a:lnTo>
                    <a:pt x="64" y="22"/>
                  </a:lnTo>
                  <a:lnTo>
                    <a:pt x="69" y="22"/>
                  </a:lnTo>
                  <a:lnTo>
                    <a:pt x="72" y="21"/>
                  </a:lnTo>
                  <a:lnTo>
                    <a:pt x="76" y="21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7" y="19"/>
                  </a:lnTo>
                  <a:lnTo>
                    <a:pt x="90" y="18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7" y="16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3" y="11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179"/>
            <p:cNvSpPr>
              <a:spLocks/>
            </p:cNvSpPr>
            <p:nvPr/>
          </p:nvSpPr>
          <p:spPr bwMode="auto">
            <a:xfrm>
              <a:off x="3897" y="1461"/>
              <a:ext cx="104" cy="17"/>
            </a:xfrm>
            <a:custGeom>
              <a:avLst/>
              <a:gdLst>
                <a:gd name="T0" fmla="*/ 102 w 104"/>
                <a:gd name="T1" fmla="*/ 6 h 17"/>
                <a:gd name="T2" fmla="*/ 101 w 104"/>
                <a:gd name="T3" fmla="*/ 8 h 17"/>
                <a:gd name="T4" fmla="*/ 97 w 104"/>
                <a:gd name="T5" fmla="*/ 10 h 17"/>
                <a:gd name="T6" fmla="*/ 93 w 104"/>
                <a:gd name="T7" fmla="*/ 11 h 17"/>
                <a:gd name="T8" fmla="*/ 87 w 104"/>
                <a:gd name="T9" fmla="*/ 12 h 17"/>
                <a:gd name="T10" fmla="*/ 80 w 104"/>
                <a:gd name="T11" fmla="*/ 14 h 17"/>
                <a:gd name="T12" fmla="*/ 72 w 104"/>
                <a:gd name="T13" fmla="*/ 14 h 17"/>
                <a:gd name="T14" fmla="*/ 64 w 104"/>
                <a:gd name="T15" fmla="*/ 15 h 17"/>
                <a:gd name="T16" fmla="*/ 55 w 104"/>
                <a:gd name="T17" fmla="*/ 16 h 17"/>
                <a:gd name="T18" fmla="*/ 46 w 104"/>
                <a:gd name="T19" fmla="*/ 16 h 17"/>
                <a:gd name="T20" fmla="*/ 37 w 104"/>
                <a:gd name="T21" fmla="*/ 15 h 17"/>
                <a:gd name="T22" fmla="*/ 29 w 104"/>
                <a:gd name="T23" fmla="*/ 14 h 17"/>
                <a:gd name="T24" fmla="*/ 21 w 104"/>
                <a:gd name="T25" fmla="*/ 14 h 17"/>
                <a:gd name="T26" fmla="*/ 14 w 104"/>
                <a:gd name="T27" fmla="*/ 12 h 17"/>
                <a:gd name="T28" fmla="*/ 8 w 104"/>
                <a:gd name="T29" fmla="*/ 11 h 17"/>
                <a:gd name="T30" fmla="*/ 4 w 104"/>
                <a:gd name="T31" fmla="*/ 10 h 17"/>
                <a:gd name="T32" fmla="*/ 1 w 104"/>
                <a:gd name="T33" fmla="*/ 8 h 17"/>
                <a:gd name="T34" fmla="*/ 0 w 104"/>
                <a:gd name="T35" fmla="*/ 6 h 17"/>
                <a:gd name="T36" fmla="*/ 0 w 104"/>
                <a:gd name="T37" fmla="*/ 0 h 17"/>
                <a:gd name="T38" fmla="*/ 0 w 104"/>
                <a:gd name="T39" fmla="*/ 2 h 17"/>
                <a:gd name="T40" fmla="*/ 3 w 104"/>
                <a:gd name="T41" fmla="*/ 4 h 17"/>
                <a:gd name="T42" fmla="*/ 6 w 104"/>
                <a:gd name="T43" fmla="*/ 5 h 17"/>
                <a:gd name="T44" fmla="*/ 12 w 104"/>
                <a:gd name="T45" fmla="*/ 6 h 17"/>
                <a:gd name="T46" fmla="*/ 17 w 104"/>
                <a:gd name="T47" fmla="*/ 8 h 17"/>
                <a:gd name="T48" fmla="*/ 25 w 104"/>
                <a:gd name="T49" fmla="*/ 9 h 17"/>
                <a:gd name="T50" fmla="*/ 33 w 104"/>
                <a:gd name="T51" fmla="*/ 10 h 17"/>
                <a:gd name="T52" fmla="*/ 42 w 104"/>
                <a:gd name="T53" fmla="*/ 10 h 17"/>
                <a:gd name="T54" fmla="*/ 51 w 104"/>
                <a:gd name="T55" fmla="*/ 10 h 17"/>
                <a:gd name="T56" fmla="*/ 60 w 104"/>
                <a:gd name="T57" fmla="*/ 10 h 17"/>
                <a:gd name="T58" fmla="*/ 69 w 104"/>
                <a:gd name="T59" fmla="*/ 10 h 17"/>
                <a:gd name="T60" fmla="*/ 76 w 104"/>
                <a:gd name="T61" fmla="*/ 9 h 17"/>
                <a:gd name="T62" fmla="*/ 84 w 104"/>
                <a:gd name="T63" fmla="*/ 8 h 17"/>
                <a:gd name="T64" fmla="*/ 90 w 104"/>
                <a:gd name="T65" fmla="*/ 6 h 17"/>
                <a:gd name="T66" fmla="*/ 95 w 104"/>
                <a:gd name="T67" fmla="*/ 5 h 17"/>
                <a:gd name="T68" fmla="*/ 99 w 104"/>
                <a:gd name="T69" fmla="*/ 4 h 17"/>
                <a:gd name="T70" fmla="*/ 102 w 104"/>
                <a:gd name="T71" fmla="*/ 2 h 17"/>
                <a:gd name="T72" fmla="*/ 103 w 104"/>
                <a:gd name="T73" fmla="*/ 0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4"/>
                <a:gd name="T112" fmla="*/ 0 h 17"/>
                <a:gd name="T113" fmla="*/ 104 w 104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4" h="17">
                  <a:moveTo>
                    <a:pt x="103" y="5"/>
                  </a:moveTo>
                  <a:lnTo>
                    <a:pt x="102" y="6"/>
                  </a:lnTo>
                  <a:lnTo>
                    <a:pt x="102" y="7"/>
                  </a:lnTo>
                  <a:lnTo>
                    <a:pt x="101" y="8"/>
                  </a:lnTo>
                  <a:lnTo>
                    <a:pt x="99" y="8"/>
                  </a:lnTo>
                  <a:lnTo>
                    <a:pt x="97" y="10"/>
                  </a:lnTo>
                  <a:lnTo>
                    <a:pt x="95" y="10"/>
                  </a:lnTo>
                  <a:lnTo>
                    <a:pt x="93" y="11"/>
                  </a:lnTo>
                  <a:lnTo>
                    <a:pt x="90" y="12"/>
                  </a:lnTo>
                  <a:lnTo>
                    <a:pt x="87" y="12"/>
                  </a:lnTo>
                  <a:lnTo>
                    <a:pt x="84" y="13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4"/>
                  </a:lnTo>
                  <a:lnTo>
                    <a:pt x="69" y="15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5" y="16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29" y="14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17" y="13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29" y="10"/>
                  </a:lnTo>
                  <a:lnTo>
                    <a:pt x="33" y="10"/>
                  </a:lnTo>
                  <a:lnTo>
                    <a:pt x="37" y="10"/>
                  </a:lnTo>
                  <a:lnTo>
                    <a:pt x="42" y="10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69" y="10"/>
                  </a:lnTo>
                  <a:lnTo>
                    <a:pt x="72" y="10"/>
                  </a:lnTo>
                  <a:lnTo>
                    <a:pt x="76" y="9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7" y="7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5" y="5"/>
                  </a:lnTo>
                  <a:lnTo>
                    <a:pt x="97" y="4"/>
                  </a:lnTo>
                  <a:lnTo>
                    <a:pt x="99" y="4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2" y="1"/>
                  </a:lnTo>
                  <a:lnTo>
                    <a:pt x="103" y="0"/>
                  </a:lnTo>
                  <a:lnTo>
                    <a:pt x="103" y="5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180"/>
            <p:cNvSpPr>
              <a:spLocks/>
            </p:cNvSpPr>
            <p:nvPr/>
          </p:nvSpPr>
          <p:spPr bwMode="auto">
            <a:xfrm>
              <a:off x="3840" y="1486"/>
              <a:ext cx="220" cy="77"/>
            </a:xfrm>
            <a:custGeom>
              <a:avLst/>
              <a:gdLst>
                <a:gd name="T0" fmla="*/ 0 w 220"/>
                <a:gd name="T1" fmla="*/ 76 h 77"/>
                <a:gd name="T2" fmla="*/ 219 w 220"/>
                <a:gd name="T3" fmla="*/ 76 h 77"/>
                <a:gd name="T4" fmla="*/ 219 w 220"/>
                <a:gd name="T5" fmla="*/ 0 h 77"/>
                <a:gd name="T6" fmla="*/ 0 w 220"/>
                <a:gd name="T7" fmla="*/ 0 h 77"/>
                <a:gd name="T8" fmla="*/ 0 w 220"/>
                <a:gd name="T9" fmla="*/ 76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77"/>
                <a:gd name="T17" fmla="*/ 220 w 220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77">
                  <a:moveTo>
                    <a:pt x="0" y="76"/>
                  </a:moveTo>
                  <a:lnTo>
                    <a:pt x="219" y="76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76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181"/>
            <p:cNvSpPr>
              <a:spLocks/>
            </p:cNvSpPr>
            <p:nvPr/>
          </p:nvSpPr>
          <p:spPr bwMode="auto">
            <a:xfrm>
              <a:off x="3875" y="1449"/>
              <a:ext cx="69" cy="17"/>
            </a:xfrm>
            <a:custGeom>
              <a:avLst/>
              <a:gdLst>
                <a:gd name="T0" fmla="*/ 0 w 69"/>
                <a:gd name="T1" fmla="*/ 16 h 17"/>
                <a:gd name="T2" fmla="*/ 0 w 69"/>
                <a:gd name="T3" fmla="*/ 0 h 17"/>
                <a:gd name="T4" fmla="*/ 68 w 69"/>
                <a:gd name="T5" fmla="*/ 0 h 17"/>
                <a:gd name="T6" fmla="*/ 68 w 69"/>
                <a:gd name="T7" fmla="*/ 16 h 17"/>
                <a:gd name="T8" fmla="*/ 0 w 69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"/>
                <a:gd name="T17" fmla="*/ 69 w 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">
                  <a:moveTo>
                    <a:pt x="0" y="16"/>
                  </a:moveTo>
                  <a:lnTo>
                    <a:pt x="0" y="0"/>
                  </a:lnTo>
                  <a:lnTo>
                    <a:pt x="68" y="0"/>
                  </a:lnTo>
                  <a:lnTo>
                    <a:pt x="68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182"/>
            <p:cNvSpPr>
              <a:spLocks/>
            </p:cNvSpPr>
            <p:nvPr/>
          </p:nvSpPr>
          <p:spPr bwMode="auto">
            <a:xfrm>
              <a:off x="3931" y="1450"/>
              <a:ext cx="94" cy="17"/>
            </a:xfrm>
            <a:custGeom>
              <a:avLst/>
              <a:gdLst>
                <a:gd name="T0" fmla="*/ 0 w 94"/>
                <a:gd name="T1" fmla="*/ 16 h 17"/>
                <a:gd name="T2" fmla="*/ 0 w 94"/>
                <a:gd name="T3" fmla="*/ 0 h 17"/>
                <a:gd name="T4" fmla="*/ 93 w 94"/>
                <a:gd name="T5" fmla="*/ 0 h 17"/>
                <a:gd name="T6" fmla="*/ 93 w 94"/>
                <a:gd name="T7" fmla="*/ 16 h 17"/>
                <a:gd name="T8" fmla="*/ 0 w 94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17"/>
                <a:gd name="T17" fmla="*/ 94 w 9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17">
                  <a:moveTo>
                    <a:pt x="0" y="16"/>
                  </a:moveTo>
                  <a:lnTo>
                    <a:pt x="0" y="0"/>
                  </a:lnTo>
                  <a:lnTo>
                    <a:pt x="93" y="0"/>
                  </a:lnTo>
                  <a:lnTo>
                    <a:pt x="93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183"/>
            <p:cNvSpPr>
              <a:spLocks/>
            </p:cNvSpPr>
            <p:nvPr/>
          </p:nvSpPr>
          <p:spPr bwMode="auto">
            <a:xfrm>
              <a:off x="3877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184"/>
            <p:cNvSpPr>
              <a:spLocks/>
            </p:cNvSpPr>
            <p:nvPr/>
          </p:nvSpPr>
          <p:spPr bwMode="auto">
            <a:xfrm>
              <a:off x="388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4 w 17"/>
                <a:gd name="T7" fmla="*/ 16 h 17"/>
                <a:gd name="T8" fmla="*/ 8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185"/>
            <p:cNvSpPr>
              <a:spLocks/>
            </p:cNvSpPr>
            <p:nvPr/>
          </p:nvSpPr>
          <p:spPr bwMode="auto">
            <a:xfrm>
              <a:off x="388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186"/>
            <p:cNvSpPr>
              <a:spLocks/>
            </p:cNvSpPr>
            <p:nvPr/>
          </p:nvSpPr>
          <p:spPr bwMode="auto">
            <a:xfrm>
              <a:off x="388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187"/>
            <p:cNvSpPr>
              <a:spLocks/>
            </p:cNvSpPr>
            <p:nvPr/>
          </p:nvSpPr>
          <p:spPr bwMode="auto">
            <a:xfrm>
              <a:off x="388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188"/>
            <p:cNvSpPr>
              <a:spLocks/>
            </p:cNvSpPr>
            <p:nvPr/>
          </p:nvSpPr>
          <p:spPr bwMode="auto">
            <a:xfrm>
              <a:off x="389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189"/>
            <p:cNvSpPr>
              <a:spLocks/>
            </p:cNvSpPr>
            <p:nvPr/>
          </p:nvSpPr>
          <p:spPr bwMode="auto">
            <a:xfrm>
              <a:off x="389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190"/>
            <p:cNvSpPr>
              <a:spLocks/>
            </p:cNvSpPr>
            <p:nvPr/>
          </p:nvSpPr>
          <p:spPr bwMode="auto">
            <a:xfrm>
              <a:off x="3894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191"/>
            <p:cNvSpPr>
              <a:spLocks/>
            </p:cNvSpPr>
            <p:nvPr/>
          </p:nvSpPr>
          <p:spPr bwMode="auto">
            <a:xfrm>
              <a:off x="389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192"/>
            <p:cNvSpPr>
              <a:spLocks/>
            </p:cNvSpPr>
            <p:nvPr/>
          </p:nvSpPr>
          <p:spPr bwMode="auto">
            <a:xfrm>
              <a:off x="390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193"/>
            <p:cNvSpPr>
              <a:spLocks/>
            </p:cNvSpPr>
            <p:nvPr/>
          </p:nvSpPr>
          <p:spPr bwMode="auto">
            <a:xfrm>
              <a:off x="390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0 w 17"/>
                <a:gd name="T5" fmla="*/ 16 h 17"/>
                <a:gd name="T6" fmla="*/ 8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194"/>
            <p:cNvSpPr>
              <a:spLocks/>
            </p:cNvSpPr>
            <p:nvPr/>
          </p:nvSpPr>
          <p:spPr bwMode="auto">
            <a:xfrm>
              <a:off x="390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6 h 17"/>
                <a:gd name="T6" fmla="*/ 8 w 17"/>
                <a:gd name="T7" fmla="*/ 16 h 17"/>
                <a:gd name="T8" fmla="*/ 12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195"/>
            <p:cNvSpPr>
              <a:spLocks/>
            </p:cNvSpPr>
            <p:nvPr/>
          </p:nvSpPr>
          <p:spPr bwMode="auto">
            <a:xfrm>
              <a:off x="390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196"/>
            <p:cNvSpPr>
              <a:spLocks/>
            </p:cNvSpPr>
            <p:nvPr/>
          </p:nvSpPr>
          <p:spPr bwMode="auto">
            <a:xfrm>
              <a:off x="391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197"/>
            <p:cNvSpPr>
              <a:spLocks/>
            </p:cNvSpPr>
            <p:nvPr/>
          </p:nvSpPr>
          <p:spPr bwMode="auto">
            <a:xfrm>
              <a:off x="391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198"/>
            <p:cNvSpPr>
              <a:spLocks/>
            </p:cNvSpPr>
            <p:nvPr/>
          </p:nvSpPr>
          <p:spPr bwMode="auto">
            <a:xfrm>
              <a:off x="3916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199"/>
            <p:cNvSpPr>
              <a:spLocks/>
            </p:cNvSpPr>
            <p:nvPr/>
          </p:nvSpPr>
          <p:spPr bwMode="auto">
            <a:xfrm>
              <a:off x="391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200"/>
            <p:cNvSpPr>
              <a:spLocks/>
            </p:cNvSpPr>
            <p:nvPr/>
          </p:nvSpPr>
          <p:spPr bwMode="auto">
            <a:xfrm>
              <a:off x="3921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201"/>
            <p:cNvSpPr>
              <a:spLocks/>
            </p:cNvSpPr>
            <p:nvPr/>
          </p:nvSpPr>
          <p:spPr bwMode="auto">
            <a:xfrm>
              <a:off x="392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202"/>
            <p:cNvSpPr>
              <a:spLocks/>
            </p:cNvSpPr>
            <p:nvPr/>
          </p:nvSpPr>
          <p:spPr bwMode="auto">
            <a:xfrm>
              <a:off x="392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203"/>
            <p:cNvSpPr>
              <a:spLocks/>
            </p:cNvSpPr>
            <p:nvPr/>
          </p:nvSpPr>
          <p:spPr bwMode="auto">
            <a:xfrm>
              <a:off x="3855" y="1279"/>
              <a:ext cx="187" cy="174"/>
            </a:xfrm>
            <a:custGeom>
              <a:avLst/>
              <a:gdLst>
                <a:gd name="T0" fmla="*/ 180 w 187"/>
                <a:gd name="T1" fmla="*/ 173 h 174"/>
                <a:gd name="T2" fmla="*/ 180 w 187"/>
                <a:gd name="T3" fmla="*/ 173 h 174"/>
                <a:gd name="T4" fmla="*/ 180 w 187"/>
                <a:gd name="T5" fmla="*/ 172 h 174"/>
                <a:gd name="T6" fmla="*/ 182 w 187"/>
                <a:gd name="T7" fmla="*/ 172 h 174"/>
                <a:gd name="T8" fmla="*/ 182 w 187"/>
                <a:gd name="T9" fmla="*/ 172 h 174"/>
                <a:gd name="T10" fmla="*/ 183 w 187"/>
                <a:gd name="T11" fmla="*/ 171 h 174"/>
                <a:gd name="T12" fmla="*/ 183 w 187"/>
                <a:gd name="T13" fmla="*/ 171 h 174"/>
                <a:gd name="T14" fmla="*/ 184 w 187"/>
                <a:gd name="T15" fmla="*/ 171 h 174"/>
                <a:gd name="T16" fmla="*/ 184 w 187"/>
                <a:gd name="T17" fmla="*/ 170 h 174"/>
                <a:gd name="T18" fmla="*/ 184 w 187"/>
                <a:gd name="T19" fmla="*/ 170 h 174"/>
                <a:gd name="T20" fmla="*/ 184 w 187"/>
                <a:gd name="T21" fmla="*/ 169 h 174"/>
                <a:gd name="T22" fmla="*/ 185 w 187"/>
                <a:gd name="T23" fmla="*/ 169 h 174"/>
                <a:gd name="T24" fmla="*/ 185 w 187"/>
                <a:gd name="T25" fmla="*/ 168 h 174"/>
                <a:gd name="T26" fmla="*/ 186 w 187"/>
                <a:gd name="T27" fmla="*/ 167 h 174"/>
                <a:gd name="T28" fmla="*/ 186 w 187"/>
                <a:gd name="T29" fmla="*/ 167 h 174"/>
                <a:gd name="T30" fmla="*/ 186 w 187"/>
                <a:gd name="T31" fmla="*/ 6 h 174"/>
                <a:gd name="T32" fmla="*/ 186 w 187"/>
                <a:gd name="T33" fmla="*/ 5 h 174"/>
                <a:gd name="T34" fmla="*/ 186 w 187"/>
                <a:gd name="T35" fmla="*/ 5 h 174"/>
                <a:gd name="T36" fmla="*/ 185 w 187"/>
                <a:gd name="T37" fmla="*/ 5 h 174"/>
                <a:gd name="T38" fmla="*/ 185 w 187"/>
                <a:gd name="T39" fmla="*/ 3 h 174"/>
                <a:gd name="T40" fmla="*/ 184 w 187"/>
                <a:gd name="T41" fmla="*/ 3 h 174"/>
                <a:gd name="T42" fmla="*/ 184 w 187"/>
                <a:gd name="T43" fmla="*/ 2 h 174"/>
                <a:gd name="T44" fmla="*/ 184 w 187"/>
                <a:gd name="T45" fmla="*/ 1 h 174"/>
                <a:gd name="T46" fmla="*/ 183 w 187"/>
                <a:gd name="T47" fmla="*/ 1 h 174"/>
                <a:gd name="T48" fmla="*/ 183 w 187"/>
                <a:gd name="T49" fmla="*/ 1 h 174"/>
                <a:gd name="T50" fmla="*/ 182 w 187"/>
                <a:gd name="T51" fmla="*/ 1 h 174"/>
                <a:gd name="T52" fmla="*/ 182 w 187"/>
                <a:gd name="T53" fmla="*/ 0 h 174"/>
                <a:gd name="T54" fmla="*/ 180 w 187"/>
                <a:gd name="T55" fmla="*/ 0 h 174"/>
                <a:gd name="T56" fmla="*/ 180 w 187"/>
                <a:gd name="T57" fmla="*/ 0 h 174"/>
                <a:gd name="T58" fmla="*/ 180 w 187"/>
                <a:gd name="T59" fmla="*/ 0 h 174"/>
                <a:gd name="T60" fmla="*/ 5 w 187"/>
                <a:gd name="T61" fmla="*/ 0 h 174"/>
                <a:gd name="T62" fmla="*/ 4 w 187"/>
                <a:gd name="T63" fmla="*/ 0 h 174"/>
                <a:gd name="T64" fmla="*/ 3 w 187"/>
                <a:gd name="T65" fmla="*/ 0 h 174"/>
                <a:gd name="T66" fmla="*/ 3 w 187"/>
                <a:gd name="T67" fmla="*/ 0 h 174"/>
                <a:gd name="T68" fmla="*/ 2 w 187"/>
                <a:gd name="T69" fmla="*/ 0 h 174"/>
                <a:gd name="T70" fmla="*/ 2 w 187"/>
                <a:gd name="T71" fmla="*/ 1 h 174"/>
                <a:gd name="T72" fmla="*/ 1 w 187"/>
                <a:gd name="T73" fmla="*/ 1 h 174"/>
                <a:gd name="T74" fmla="*/ 1 w 187"/>
                <a:gd name="T75" fmla="*/ 1 h 174"/>
                <a:gd name="T76" fmla="*/ 1 w 187"/>
                <a:gd name="T77" fmla="*/ 2 h 174"/>
                <a:gd name="T78" fmla="*/ 0 w 187"/>
                <a:gd name="T79" fmla="*/ 3 h 174"/>
                <a:gd name="T80" fmla="*/ 0 w 187"/>
                <a:gd name="T81" fmla="*/ 3 h 174"/>
                <a:gd name="T82" fmla="*/ 0 w 187"/>
                <a:gd name="T83" fmla="*/ 3 h 174"/>
                <a:gd name="T84" fmla="*/ 0 w 187"/>
                <a:gd name="T85" fmla="*/ 5 h 174"/>
                <a:gd name="T86" fmla="*/ 0 w 187"/>
                <a:gd name="T87" fmla="*/ 5 h 174"/>
                <a:gd name="T88" fmla="*/ 0 w 187"/>
                <a:gd name="T89" fmla="*/ 6 h 174"/>
                <a:gd name="T90" fmla="*/ 0 w 187"/>
                <a:gd name="T91" fmla="*/ 167 h 174"/>
                <a:gd name="T92" fmla="*/ 0 w 187"/>
                <a:gd name="T93" fmla="*/ 167 h 174"/>
                <a:gd name="T94" fmla="*/ 0 w 187"/>
                <a:gd name="T95" fmla="*/ 168 h 174"/>
                <a:gd name="T96" fmla="*/ 0 w 187"/>
                <a:gd name="T97" fmla="*/ 169 h 174"/>
                <a:gd name="T98" fmla="*/ 0 w 187"/>
                <a:gd name="T99" fmla="*/ 169 h 174"/>
                <a:gd name="T100" fmla="*/ 0 w 187"/>
                <a:gd name="T101" fmla="*/ 170 h 174"/>
                <a:gd name="T102" fmla="*/ 1 w 187"/>
                <a:gd name="T103" fmla="*/ 170 h 174"/>
                <a:gd name="T104" fmla="*/ 1 w 187"/>
                <a:gd name="T105" fmla="*/ 171 h 174"/>
                <a:gd name="T106" fmla="*/ 1 w 187"/>
                <a:gd name="T107" fmla="*/ 171 h 174"/>
                <a:gd name="T108" fmla="*/ 2 w 187"/>
                <a:gd name="T109" fmla="*/ 171 h 174"/>
                <a:gd name="T110" fmla="*/ 2 w 187"/>
                <a:gd name="T111" fmla="*/ 172 h 174"/>
                <a:gd name="T112" fmla="*/ 2 w 187"/>
                <a:gd name="T113" fmla="*/ 172 h 174"/>
                <a:gd name="T114" fmla="*/ 3 w 187"/>
                <a:gd name="T115" fmla="*/ 172 h 174"/>
                <a:gd name="T116" fmla="*/ 3 w 187"/>
                <a:gd name="T117" fmla="*/ 172 h 174"/>
                <a:gd name="T118" fmla="*/ 4 w 187"/>
                <a:gd name="T119" fmla="*/ 173 h 174"/>
                <a:gd name="T120" fmla="*/ 5 w 187"/>
                <a:gd name="T121" fmla="*/ 173 h 174"/>
                <a:gd name="T122" fmla="*/ 180 w 187"/>
                <a:gd name="T123" fmla="*/ 173 h 1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7"/>
                <a:gd name="T187" fmla="*/ 0 h 174"/>
                <a:gd name="T188" fmla="*/ 187 w 187"/>
                <a:gd name="T189" fmla="*/ 174 h 1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7" h="174">
                  <a:moveTo>
                    <a:pt x="180" y="173"/>
                  </a:moveTo>
                  <a:lnTo>
                    <a:pt x="180" y="173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3" y="171"/>
                  </a:lnTo>
                  <a:lnTo>
                    <a:pt x="184" y="171"/>
                  </a:lnTo>
                  <a:lnTo>
                    <a:pt x="184" y="170"/>
                  </a:lnTo>
                  <a:lnTo>
                    <a:pt x="184" y="169"/>
                  </a:lnTo>
                  <a:lnTo>
                    <a:pt x="185" y="169"/>
                  </a:lnTo>
                  <a:lnTo>
                    <a:pt x="185" y="168"/>
                  </a:lnTo>
                  <a:lnTo>
                    <a:pt x="186" y="167"/>
                  </a:lnTo>
                  <a:lnTo>
                    <a:pt x="186" y="6"/>
                  </a:lnTo>
                  <a:lnTo>
                    <a:pt x="186" y="5"/>
                  </a:lnTo>
                  <a:lnTo>
                    <a:pt x="185" y="5"/>
                  </a:lnTo>
                  <a:lnTo>
                    <a:pt x="185" y="3"/>
                  </a:lnTo>
                  <a:lnTo>
                    <a:pt x="184" y="3"/>
                  </a:lnTo>
                  <a:lnTo>
                    <a:pt x="184" y="2"/>
                  </a:lnTo>
                  <a:lnTo>
                    <a:pt x="184" y="1"/>
                  </a:lnTo>
                  <a:lnTo>
                    <a:pt x="183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0" y="169"/>
                  </a:lnTo>
                  <a:lnTo>
                    <a:pt x="0" y="170"/>
                  </a:lnTo>
                  <a:lnTo>
                    <a:pt x="1" y="170"/>
                  </a:lnTo>
                  <a:lnTo>
                    <a:pt x="1" y="171"/>
                  </a:lnTo>
                  <a:lnTo>
                    <a:pt x="2" y="171"/>
                  </a:lnTo>
                  <a:lnTo>
                    <a:pt x="2" y="172"/>
                  </a:lnTo>
                  <a:lnTo>
                    <a:pt x="3" y="172"/>
                  </a:lnTo>
                  <a:lnTo>
                    <a:pt x="4" y="173"/>
                  </a:lnTo>
                  <a:lnTo>
                    <a:pt x="5" y="173"/>
                  </a:lnTo>
                  <a:lnTo>
                    <a:pt x="180" y="17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204"/>
            <p:cNvSpPr>
              <a:spLocks/>
            </p:cNvSpPr>
            <p:nvPr/>
          </p:nvSpPr>
          <p:spPr bwMode="auto">
            <a:xfrm>
              <a:off x="3855" y="1281"/>
              <a:ext cx="186" cy="172"/>
            </a:xfrm>
            <a:custGeom>
              <a:avLst/>
              <a:gdLst>
                <a:gd name="T0" fmla="*/ 185 w 186"/>
                <a:gd name="T1" fmla="*/ 165 h 172"/>
                <a:gd name="T2" fmla="*/ 185 w 186"/>
                <a:gd name="T3" fmla="*/ 166 h 172"/>
                <a:gd name="T4" fmla="*/ 185 w 186"/>
                <a:gd name="T5" fmla="*/ 167 h 172"/>
                <a:gd name="T6" fmla="*/ 184 w 186"/>
                <a:gd name="T7" fmla="*/ 167 h 172"/>
                <a:gd name="T8" fmla="*/ 184 w 186"/>
                <a:gd name="T9" fmla="*/ 168 h 172"/>
                <a:gd name="T10" fmla="*/ 183 w 186"/>
                <a:gd name="T11" fmla="*/ 169 h 172"/>
                <a:gd name="T12" fmla="*/ 183 w 186"/>
                <a:gd name="T13" fmla="*/ 169 h 172"/>
                <a:gd name="T14" fmla="*/ 182 w 186"/>
                <a:gd name="T15" fmla="*/ 170 h 172"/>
                <a:gd name="T16" fmla="*/ 182 w 186"/>
                <a:gd name="T17" fmla="*/ 170 h 172"/>
                <a:gd name="T18" fmla="*/ 181 w 186"/>
                <a:gd name="T19" fmla="*/ 170 h 172"/>
                <a:gd name="T20" fmla="*/ 181 w 186"/>
                <a:gd name="T21" fmla="*/ 171 h 172"/>
                <a:gd name="T22" fmla="*/ 180 w 186"/>
                <a:gd name="T23" fmla="*/ 171 h 172"/>
                <a:gd name="T24" fmla="*/ 179 w 186"/>
                <a:gd name="T25" fmla="*/ 171 h 172"/>
                <a:gd name="T26" fmla="*/ 4 w 186"/>
                <a:gd name="T27" fmla="*/ 171 h 172"/>
                <a:gd name="T28" fmla="*/ 3 w 186"/>
                <a:gd name="T29" fmla="*/ 171 h 172"/>
                <a:gd name="T30" fmla="*/ 3 w 186"/>
                <a:gd name="T31" fmla="*/ 171 h 172"/>
                <a:gd name="T32" fmla="*/ 3 w 186"/>
                <a:gd name="T33" fmla="*/ 170 h 172"/>
                <a:gd name="T34" fmla="*/ 2 w 186"/>
                <a:gd name="T35" fmla="*/ 170 h 172"/>
                <a:gd name="T36" fmla="*/ 2 w 186"/>
                <a:gd name="T37" fmla="*/ 170 h 172"/>
                <a:gd name="T38" fmla="*/ 1 w 186"/>
                <a:gd name="T39" fmla="*/ 169 h 172"/>
                <a:gd name="T40" fmla="*/ 1 w 186"/>
                <a:gd name="T41" fmla="*/ 169 h 172"/>
                <a:gd name="T42" fmla="*/ 0 w 186"/>
                <a:gd name="T43" fmla="*/ 169 h 172"/>
                <a:gd name="T44" fmla="*/ 0 w 186"/>
                <a:gd name="T45" fmla="*/ 168 h 172"/>
                <a:gd name="T46" fmla="*/ 0 w 186"/>
                <a:gd name="T47" fmla="*/ 167 h 172"/>
                <a:gd name="T48" fmla="*/ 0 w 186"/>
                <a:gd name="T49" fmla="*/ 167 h 172"/>
                <a:gd name="T50" fmla="*/ 0 w 186"/>
                <a:gd name="T51" fmla="*/ 166 h 172"/>
                <a:gd name="T52" fmla="*/ 0 w 186"/>
                <a:gd name="T53" fmla="*/ 165 h 172"/>
                <a:gd name="T54" fmla="*/ 0 w 186"/>
                <a:gd name="T55" fmla="*/ 5 h 172"/>
                <a:gd name="T56" fmla="*/ 0 w 186"/>
                <a:gd name="T57" fmla="*/ 4 h 172"/>
                <a:gd name="T58" fmla="*/ 0 w 186"/>
                <a:gd name="T59" fmla="*/ 3 h 172"/>
                <a:gd name="T60" fmla="*/ 0 w 186"/>
                <a:gd name="T61" fmla="*/ 3 h 172"/>
                <a:gd name="T62" fmla="*/ 0 w 186"/>
                <a:gd name="T63" fmla="*/ 2 h 172"/>
                <a:gd name="T64" fmla="*/ 0 w 186"/>
                <a:gd name="T65" fmla="*/ 2 h 172"/>
                <a:gd name="T66" fmla="*/ 1 w 186"/>
                <a:gd name="T67" fmla="*/ 1 h 172"/>
                <a:gd name="T68" fmla="*/ 1 w 186"/>
                <a:gd name="T69" fmla="*/ 1 h 172"/>
                <a:gd name="T70" fmla="*/ 2 w 186"/>
                <a:gd name="T71" fmla="*/ 1 h 172"/>
                <a:gd name="T72" fmla="*/ 2 w 186"/>
                <a:gd name="T73" fmla="*/ 0 h 172"/>
                <a:gd name="T74" fmla="*/ 2 w 186"/>
                <a:gd name="T75" fmla="*/ 0 h 172"/>
                <a:gd name="T76" fmla="*/ 3 w 186"/>
                <a:gd name="T77" fmla="*/ 0 h 172"/>
                <a:gd name="T78" fmla="*/ 3 w 186"/>
                <a:gd name="T79" fmla="*/ 0 h 172"/>
                <a:gd name="T80" fmla="*/ 4 w 186"/>
                <a:gd name="T81" fmla="*/ 0 h 172"/>
                <a:gd name="T82" fmla="*/ 179 w 186"/>
                <a:gd name="T83" fmla="*/ 0 h 172"/>
                <a:gd name="T84" fmla="*/ 180 w 186"/>
                <a:gd name="T85" fmla="*/ 0 h 172"/>
                <a:gd name="T86" fmla="*/ 181 w 186"/>
                <a:gd name="T87" fmla="*/ 0 h 172"/>
                <a:gd name="T88" fmla="*/ 181 w 186"/>
                <a:gd name="T89" fmla="*/ 0 h 172"/>
                <a:gd name="T90" fmla="*/ 182 w 186"/>
                <a:gd name="T91" fmla="*/ 0 h 172"/>
                <a:gd name="T92" fmla="*/ 182 w 186"/>
                <a:gd name="T93" fmla="*/ 1 h 172"/>
                <a:gd name="T94" fmla="*/ 183 w 186"/>
                <a:gd name="T95" fmla="*/ 1 h 172"/>
                <a:gd name="T96" fmla="*/ 183 w 186"/>
                <a:gd name="T97" fmla="*/ 1 h 172"/>
                <a:gd name="T98" fmla="*/ 183 w 186"/>
                <a:gd name="T99" fmla="*/ 2 h 172"/>
                <a:gd name="T100" fmla="*/ 184 w 186"/>
                <a:gd name="T101" fmla="*/ 2 h 172"/>
                <a:gd name="T102" fmla="*/ 184 w 186"/>
                <a:gd name="T103" fmla="*/ 3 h 172"/>
                <a:gd name="T104" fmla="*/ 185 w 186"/>
                <a:gd name="T105" fmla="*/ 3 h 172"/>
                <a:gd name="T106" fmla="*/ 185 w 186"/>
                <a:gd name="T107" fmla="*/ 4 h 172"/>
                <a:gd name="T108" fmla="*/ 185 w 186"/>
                <a:gd name="T109" fmla="*/ 5 h 172"/>
                <a:gd name="T110" fmla="*/ 185 w 186"/>
                <a:gd name="T111" fmla="*/ 165 h 1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6"/>
                <a:gd name="T169" fmla="*/ 0 h 172"/>
                <a:gd name="T170" fmla="*/ 186 w 186"/>
                <a:gd name="T171" fmla="*/ 172 h 1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6" h="172">
                  <a:moveTo>
                    <a:pt x="185" y="165"/>
                  </a:moveTo>
                  <a:lnTo>
                    <a:pt x="185" y="166"/>
                  </a:lnTo>
                  <a:lnTo>
                    <a:pt x="185" y="167"/>
                  </a:lnTo>
                  <a:lnTo>
                    <a:pt x="184" y="167"/>
                  </a:lnTo>
                  <a:lnTo>
                    <a:pt x="184" y="168"/>
                  </a:lnTo>
                  <a:lnTo>
                    <a:pt x="183" y="169"/>
                  </a:lnTo>
                  <a:lnTo>
                    <a:pt x="182" y="170"/>
                  </a:lnTo>
                  <a:lnTo>
                    <a:pt x="181" y="170"/>
                  </a:lnTo>
                  <a:lnTo>
                    <a:pt x="181" y="171"/>
                  </a:lnTo>
                  <a:lnTo>
                    <a:pt x="180" y="171"/>
                  </a:lnTo>
                  <a:lnTo>
                    <a:pt x="179" y="171"/>
                  </a:lnTo>
                  <a:lnTo>
                    <a:pt x="4" y="171"/>
                  </a:lnTo>
                  <a:lnTo>
                    <a:pt x="3" y="171"/>
                  </a:lnTo>
                  <a:lnTo>
                    <a:pt x="3" y="170"/>
                  </a:lnTo>
                  <a:lnTo>
                    <a:pt x="2" y="170"/>
                  </a:lnTo>
                  <a:lnTo>
                    <a:pt x="1" y="169"/>
                  </a:lnTo>
                  <a:lnTo>
                    <a:pt x="0" y="169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2" y="1"/>
                  </a:lnTo>
                  <a:lnTo>
                    <a:pt x="183" y="1"/>
                  </a:lnTo>
                  <a:lnTo>
                    <a:pt x="183" y="2"/>
                  </a:lnTo>
                  <a:lnTo>
                    <a:pt x="184" y="2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85" y="4"/>
                  </a:lnTo>
                  <a:lnTo>
                    <a:pt x="185" y="5"/>
                  </a:lnTo>
                  <a:lnTo>
                    <a:pt x="185" y="165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205"/>
            <p:cNvSpPr>
              <a:spLocks/>
            </p:cNvSpPr>
            <p:nvPr/>
          </p:nvSpPr>
          <p:spPr bwMode="auto">
            <a:xfrm>
              <a:off x="3857" y="1281"/>
              <a:ext cx="181" cy="171"/>
            </a:xfrm>
            <a:custGeom>
              <a:avLst/>
              <a:gdLst>
                <a:gd name="T0" fmla="*/ 180 w 181"/>
                <a:gd name="T1" fmla="*/ 3 h 171"/>
                <a:gd name="T2" fmla="*/ 180 w 181"/>
                <a:gd name="T3" fmla="*/ 3 h 171"/>
                <a:gd name="T4" fmla="*/ 180 w 181"/>
                <a:gd name="T5" fmla="*/ 2 h 171"/>
                <a:gd name="T6" fmla="*/ 179 w 181"/>
                <a:gd name="T7" fmla="*/ 2 h 171"/>
                <a:gd name="T8" fmla="*/ 179 w 181"/>
                <a:gd name="T9" fmla="*/ 1 h 171"/>
                <a:gd name="T10" fmla="*/ 178 w 181"/>
                <a:gd name="T11" fmla="*/ 1 h 171"/>
                <a:gd name="T12" fmla="*/ 178 w 181"/>
                <a:gd name="T13" fmla="*/ 0 h 171"/>
                <a:gd name="T14" fmla="*/ 177 w 181"/>
                <a:gd name="T15" fmla="*/ 0 h 171"/>
                <a:gd name="T16" fmla="*/ 177 w 181"/>
                <a:gd name="T17" fmla="*/ 0 h 171"/>
                <a:gd name="T18" fmla="*/ 177 w 181"/>
                <a:gd name="T19" fmla="*/ 0 h 171"/>
                <a:gd name="T20" fmla="*/ 176 w 181"/>
                <a:gd name="T21" fmla="*/ 0 h 171"/>
                <a:gd name="T22" fmla="*/ 176 w 181"/>
                <a:gd name="T23" fmla="*/ 0 h 171"/>
                <a:gd name="T24" fmla="*/ 3 w 181"/>
                <a:gd name="T25" fmla="*/ 0 h 171"/>
                <a:gd name="T26" fmla="*/ 3 w 181"/>
                <a:gd name="T27" fmla="*/ 0 h 171"/>
                <a:gd name="T28" fmla="*/ 2 w 181"/>
                <a:gd name="T29" fmla="*/ 0 h 171"/>
                <a:gd name="T30" fmla="*/ 2 w 181"/>
                <a:gd name="T31" fmla="*/ 0 h 171"/>
                <a:gd name="T32" fmla="*/ 1 w 181"/>
                <a:gd name="T33" fmla="*/ 0 h 171"/>
                <a:gd name="T34" fmla="*/ 1 w 181"/>
                <a:gd name="T35" fmla="*/ 0 h 171"/>
                <a:gd name="T36" fmla="*/ 1 w 181"/>
                <a:gd name="T37" fmla="*/ 1 h 171"/>
                <a:gd name="T38" fmla="*/ 0 w 181"/>
                <a:gd name="T39" fmla="*/ 1 h 171"/>
                <a:gd name="T40" fmla="*/ 0 w 181"/>
                <a:gd name="T41" fmla="*/ 1 h 171"/>
                <a:gd name="T42" fmla="*/ 0 w 181"/>
                <a:gd name="T43" fmla="*/ 2 h 171"/>
                <a:gd name="T44" fmla="*/ 0 w 181"/>
                <a:gd name="T45" fmla="*/ 3 h 171"/>
                <a:gd name="T46" fmla="*/ 0 w 181"/>
                <a:gd name="T47" fmla="*/ 3 h 171"/>
                <a:gd name="T48" fmla="*/ 0 w 181"/>
                <a:gd name="T49" fmla="*/ 166 h 171"/>
                <a:gd name="T50" fmla="*/ 0 w 181"/>
                <a:gd name="T51" fmla="*/ 166 h 171"/>
                <a:gd name="T52" fmla="*/ 0 w 181"/>
                <a:gd name="T53" fmla="*/ 167 h 171"/>
                <a:gd name="T54" fmla="*/ 0 w 181"/>
                <a:gd name="T55" fmla="*/ 168 h 171"/>
                <a:gd name="T56" fmla="*/ 0 w 181"/>
                <a:gd name="T57" fmla="*/ 168 h 171"/>
                <a:gd name="T58" fmla="*/ 1 w 181"/>
                <a:gd name="T59" fmla="*/ 168 h 171"/>
                <a:gd name="T60" fmla="*/ 1 w 181"/>
                <a:gd name="T61" fmla="*/ 169 h 171"/>
                <a:gd name="T62" fmla="*/ 2 w 181"/>
                <a:gd name="T63" fmla="*/ 169 h 171"/>
                <a:gd name="T64" fmla="*/ 2 w 181"/>
                <a:gd name="T65" fmla="*/ 169 h 171"/>
                <a:gd name="T66" fmla="*/ 3 w 181"/>
                <a:gd name="T67" fmla="*/ 170 h 171"/>
                <a:gd name="T68" fmla="*/ 3 w 181"/>
                <a:gd name="T69" fmla="*/ 170 h 171"/>
                <a:gd name="T70" fmla="*/ 176 w 181"/>
                <a:gd name="T71" fmla="*/ 170 h 171"/>
                <a:gd name="T72" fmla="*/ 176 w 181"/>
                <a:gd name="T73" fmla="*/ 169 h 171"/>
                <a:gd name="T74" fmla="*/ 177 w 181"/>
                <a:gd name="T75" fmla="*/ 169 h 171"/>
                <a:gd name="T76" fmla="*/ 177 w 181"/>
                <a:gd name="T77" fmla="*/ 169 h 171"/>
                <a:gd name="T78" fmla="*/ 178 w 181"/>
                <a:gd name="T79" fmla="*/ 169 h 171"/>
                <a:gd name="T80" fmla="*/ 178 w 181"/>
                <a:gd name="T81" fmla="*/ 168 h 171"/>
                <a:gd name="T82" fmla="*/ 178 w 181"/>
                <a:gd name="T83" fmla="*/ 168 h 171"/>
                <a:gd name="T84" fmla="*/ 179 w 181"/>
                <a:gd name="T85" fmla="*/ 168 h 171"/>
                <a:gd name="T86" fmla="*/ 179 w 181"/>
                <a:gd name="T87" fmla="*/ 167 h 171"/>
                <a:gd name="T88" fmla="*/ 180 w 181"/>
                <a:gd name="T89" fmla="*/ 166 h 171"/>
                <a:gd name="T90" fmla="*/ 180 w 181"/>
                <a:gd name="T91" fmla="*/ 166 h 171"/>
                <a:gd name="T92" fmla="*/ 180 w 181"/>
                <a:gd name="T93" fmla="*/ 3 h 1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1"/>
                <a:gd name="T142" fmla="*/ 0 h 171"/>
                <a:gd name="T143" fmla="*/ 181 w 181"/>
                <a:gd name="T144" fmla="*/ 171 h 1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1" h="171">
                  <a:moveTo>
                    <a:pt x="180" y="3"/>
                  </a:moveTo>
                  <a:lnTo>
                    <a:pt x="180" y="3"/>
                  </a:lnTo>
                  <a:lnTo>
                    <a:pt x="180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78" y="1"/>
                  </a:lnTo>
                  <a:lnTo>
                    <a:pt x="178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1" y="168"/>
                  </a:lnTo>
                  <a:lnTo>
                    <a:pt x="1" y="169"/>
                  </a:lnTo>
                  <a:lnTo>
                    <a:pt x="2" y="169"/>
                  </a:lnTo>
                  <a:lnTo>
                    <a:pt x="3" y="170"/>
                  </a:lnTo>
                  <a:lnTo>
                    <a:pt x="176" y="170"/>
                  </a:lnTo>
                  <a:lnTo>
                    <a:pt x="176" y="169"/>
                  </a:lnTo>
                  <a:lnTo>
                    <a:pt x="177" y="169"/>
                  </a:lnTo>
                  <a:lnTo>
                    <a:pt x="178" y="169"/>
                  </a:lnTo>
                  <a:lnTo>
                    <a:pt x="178" y="168"/>
                  </a:lnTo>
                  <a:lnTo>
                    <a:pt x="179" y="168"/>
                  </a:lnTo>
                  <a:lnTo>
                    <a:pt x="179" y="167"/>
                  </a:lnTo>
                  <a:lnTo>
                    <a:pt x="180" y="166"/>
                  </a:lnTo>
                  <a:lnTo>
                    <a:pt x="180" y="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206"/>
            <p:cNvSpPr>
              <a:spLocks/>
            </p:cNvSpPr>
            <p:nvPr/>
          </p:nvSpPr>
          <p:spPr bwMode="auto">
            <a:xfrm>
              <a:off x="3858" y="1282"/>
              <a:ext cx="180" cy="168"/>
            </a:xfrm>
            <a:custGeom>
              <a:avLst/>
              <a:gdLst>
                <a:gd name="T0" fmla="*/ 179 w 180"/>
                <a:gd name="T1" fmla="*/ 163 h 168"/>
                <a:gd name="T2" fmla="*/ 179 w 180"/>
                <a:gd name="T3" fmla="*/ 164 h 168"/>
                <a:gd name="T4" fmla="*/ 178 w 180"/>
                <a:gd name="T5" fmla="*/ 165 h 168"/>
                <a:gd name="T6" fmla="*/ 178 w 180"/>
                <a:gd name="T7" fmla="*/ 165 h 168"/>
                <a:gd name="T8" fmla="*/ 177 w 180"/>
                <a:gd name="T9" fmla="*/ 166 h 168"/>
                <a:gd name="T10" fmla="*/ 177 w 180"/>
                <a:gd name="T11" fmla="*/ 166 h 168"/>
                <a:gd name="T12" fmla="*/ 176 w 180"/>
                <a:gd name="T13" fmla="*/ 167 h 168"/>
                <a:gd name="T14" fmla="*/ 176 w 180"/>
                <a:gd name="T15" fmla="*/ 167 h 168"/>
                <a:gd name="T16" fmla="*/ 2 w 180"/>
                <a:gd name="T17" fmla="*/ 167 h 168"/>
                <a:gd name="T18" fmla="*/ 2 w 180"/>
                <a:gd name="T19" fmla="*/ 167 h 168"/>
                <a:gd name="T20" fmla="*/ 1 w 180"/>
                <a:gd name="T21" fmla="*/ 167 h 168"/>
                <a:gd name="T22" fmla="*/ 1 w 180"/>
                <a:gd name="T23" fmla="*/ 166 h 168"/>
                <a:gd name="T24" fmla="*/ 1 w 180"/>
                <a:gd name="T25" fmla="*/ 166 h 168"/>
                <a:gd name="T26" fmla="*/ 0 w 180"/>
                <a:gd name="T27" fmla="*/ 166 h 168"/>
                <a:gd name="T28" fmla="*/ 0 w 180"/>
                <a:gd name="T29" fmla="*/ 165 h 168"/>
                <a:gd name="T30" fmla="*/ 0 w 180"/>
                <a:gd name="T31" fmla="*/ 165 h 168"/>
                <a:gd name="T32" fmla="*/ 0 w 180"/>
                <a:gd name="T33" fmla="*/ 165 h 168"/>
                <a:gd name="T34" fmla="*/ 0 w 180"/>
                <a:gd name="T35" fmla="*/ 164 h 168"/>
                <a:gd name="T36" fmla="*/ 0 w 180"/>
                <a:gd name="T37" fmla="*/ 163 h 168"/>
                <a:gd name="T38" fmla="*/ 0 w 180"/>
                <a:gd name="T39" fmla="*/ 3 h 168"/>
                <a:gd name="T40" fmla="*/ 0 w 180"/>
                <a:gd name="T41" fmla="*/ 2 h 168"/>
                <a:gd name="T42" fmla="*/ 0 w 180"/>
                <a:gd name="T43" fmla="*/ 1 h 168"/>
                <a:gd name="T44" fmla="*/ 0 w 180"/>
                <a:gd name="T45" fmla="*/ 1 h 168"/>
                <a:gd name="T46" fmla="*/ 0 w 180"/>
                <a:gd name="T47" fmla="*/ 1 h 168"/>
                <a:gd name="T48" fmla="*/ 1 w 180"/>
                <a:gd name="T49" fmla="*/ 0 h 168"/>
                <a:gd name="T50" fmla="*/ 1 w 180"/>
                <a:gd name="T51" fmla="*/ 0 h 168"/>
                <a:gd name="T52" fmla="*/ 2 w 180"/>
                <a:gd name="T53" fmla="*/ 0 h 168"/>
                <a:gd name="T54" fmla="*/ 2 w 180"/>
                <a:gd name="T55" fmla="*/ 0 h 168"/>
                <a:gd name="T56" fmla="*/ 176 w 180"/>
                <a:gd name="T57" fmla="*/ 0 h 168"/>
                <a:gd name="T58" fmla="*/ 176 w 180"/>
                <a:gd name="T59" fmla="*/ 0 h 168"/>
                <a:gd name="T60" fmla="*/ 176 w 180"/>
                <a:gd name="T61" fmla="*/ 0 h 168"/>
                <a:gd name="T62" fmla="*/ 177 w 180"/>
                <a:gd name="T63" fmla="*/ 0 h 168"/>
                <a:gd name="T64" fmla="*/ 177 w 180"/>
                <a:gd name="T65" fmla="*/ 0 h 168"/>
                <a:gd name="T66" fmla="*/ 177 w 180"/>
                <a:gd name="T67" fmla="*/ 1 h 168"/>
                <a:gd name="T68" fmla="*/ 178 w 180"/>
                <a:gd name="T69" fmla="*/ 1 h 168"/>
                <a:gd name="T70" fmla="*/ 178 w 180"/>
                <a:gd name="T71" fmla="*/ 1 h 168"/>
                <a:gd name="T72" fmla="*/ 179 w 180"/>
                <a:gd name="T73" fmla="*/ 2 h 168"/>
                <a:gd name="T74" fmla="*/ 179 w 180"/>
                <a:gd name="T75" fmla="*/ 3 h 168"/>
                <a:gd name="T76" fmla="*/ 179 w 180"/>
                <a:gd name="T77" fmla="*/ 163 h 1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0"/>
                <a:gd name="T118" fmla="*/ 0 h 168"/>
                <a:gd name="T119" fmla="*/ 180 w 180"/>
                <a:gd name="T120" fmla="*/ 168 h 1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0" h="168">
                  <a:moveTo>
                    <a:pt x="179" y="163"/>
                  </a:moveTo>
                  <a:lnTo>
                    <a:pt x="179" y="164"/>
                  </a:lnTo>
                  <a:lnTo>
                    <a:pt x="178" y="165"/>
                  </a:lnTo>
                  <a:lnTo>
                    <a:pt x="177" y="166"/>
                  </a:lnTo>
                  <a:lnTo>
                    <a:pt x="176" y="167"/>
                  </a:lnTo>
                  <a:lnTo>
                    <a:pt x="2" y="167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7" y="1"/>
                  </a:lnTo>
                  <a:lnTo>
                    <a:pt x="178" y="1"/>
                  </a:lnTo>
                  <a:lnTo>
                    <a:pt x="179" y="2"/>
                  </a:lnTo>
                  <a:lnTo>
                    <a:pt x="179" y="3"/>
                  </a:lnTo>
                  <a:lnTo>
                    <a:pt x="179" y="163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207"/>
            <p:cNvSpPr>
              <a:spLocks/>
            </p:cNvSpPr>
            <p:nvPr/>
          </p:nvSpPr>
          <p:spPr bwMode="auto">
            <a:xfrm>
              <a:off x="3877" y="1304"/>
              <a:ext cx="142" cy="124"/>
            </a:xfrm>
            <a:custGeom>
              <a:avLst/>
              <a:gdLst>
                <a:gd name="T0" fmla="*/ 0 w 142"/>
                <a:gd name="T1" fmla="*/ 1 h 124"/>
                <a:gd name="T2" fmla="*/ 1 w 142"/>
                <a:gd name="T3" fmla="*/ 1 h 124"/>
                <a:gd name="T4" fmla="*/ 1 w 142"/>
                <a:gd name="T5" fmla="*/ 1 h 124"/>
                <a:gd name="T6" fmla="*/ 2 w 142"/>
                <a:gd name="T7" fmla="*/ 0 h 124"/>
                <a:gd name="T8" fmla="*/ 2 w 142"/>
                <a:gd name="T9" fmla="*/ 0 h 124"/>
                <a:gd name="T10" fmla="*/ 3 w 142"/>
                <a:gd name="T11" fmla="*/ 0 h 124"/>
                <a:gd name="T12" fmla="*/ 3 w 142"/>
                <a:gd name="T13" fmla="*/ 0 h 124"/>
                <a:gd name="T14" fmla="*/ 4 w 142"/>
                <a:gd name="T15" fmla="*/ 0 h 124"/>
                <a:gd name="T16" fmla="*/ 135 w 142"/>
                <a:gd name="T17" fmla="*/ 0 h 124"/>
                <a:gd name="T18" fmla="*/ 136 w 142"/>
                <a:gd name="T19" fmla="*/ 0 h 124"/>
                <a:gd name="T20" fmla="*/ 137 w 142"/>
                <a:gd name="T21" fmla="*/ 0 h 124"/>
                <a:gd name="T22" fmla="*/ 137 w 142"/>
                <a:gd name="T23" fmla="*/ 0 h 124"/>
                <a:gd name="T24" fmla="*/ 138 w 142"/>
                <a:gd name="T25" fmla="*/ 0 h 124"/>
                <a:gd name="T26" fmla="*/ 138 w 142"/>
                <a:gd name="T27" fmla="*/ 1 h 124"/>
                <a:gd name="T28" fmla="*/ 139 w 142"/>
                <a:gd name="T29" fmla="*/ 1 h 124"/>
                <a:gd name="T30" fmla="*/ 139 w 142"/>
                <a:gd name="T31" fmla="*/ 1 h 124"/>
                <a:gd name="T32" fmla="*/ 140 w 142"/>
                <a:gd name="T33" fmla="*/ 2 h 124"/>
                <a:gd name="T34" fmla="*/ 140 w 142"/>
                <a:gd name="T35" fmla="*/ 3 h 124"/>
                <a:gd name="T36" fmla="*/ 141 w 142"/>
                <a:gd name="T37" fmla="*/ 3 h 124"/>
                <a:gd name="T38" fmla="*/ 141 w 142"/>
                <a:gd name="T39" fmla="*/ 4 h 124"/>
                <a:gd name="T40" fmla="*/ 141 w 142"/>
                <a:gd name="T41" fmla="*/ 5 h 124"/>
                <a:gd name="T42" fmla="*/ 141 w 142"/>
                <a:gd name="T43" fmla="*/ 117 h 124"/>
                <a:gd name="T44" fmla="*/ 141 w 142"/>
                <a:gd name="T45" fmla="*/ 119 h 124"/>
                <a:gd name="T46" fmla="*/ 140 w 142"/>
                <a:gd name="T47" fmla="*/ 119 h 124"/>
                <a:gd name="T48" fmla="*/ 140 w 142"/>
                <a:gd name="T49" fmla="*/ 120 h 124"/>
                <a:gd name="T50" fmla="*/ 139 w 142"/>
                <a:gd name="T51" fmla="*/ 121 h 124"/>
                <a:gd name="T52" fmla="*/ 139 w 142"/>
                <a:gd name="T53" fmla="*/ 121 h 124"/>
                <a:gd name="T54" fmla="*/ 138 w 142"/>
                <a:gd name="T55" fmla="*/ 122 h 124"/>
                <a:gd name="T56" fmla="*/ 138 w 142"/>
                <a:gd name="T57" fmla="*/ 122 h 124"/>
                <a:gd name="T58" fmla="*/ 137 w 142"/>
                <a:gd name="T59" fmla="*/ 122 h 124"/>
                <a:gd name="T60" fmla="*/ 137 w 142"/>
                <a:gd name="T61" fmla="*/ 123 h 124"/>
                <a:gd name="T62" fmla="*/ 136 w 142"/>
                <a:gd name="T63" fmla="*/ 123 h 124"/>
                <a:gd name="T64" fmla="*/ 135 w 142"/>
                <a:gd name="T65" fmla="*/ 123 h 124"/>
                <a:gd name="T66" fmla="*/ 4 w 142"/>
                <a:gd name="T67" fmla="*/ 123 h 124"/>
                <a:gd name="T68" fmla="*/ 3 w 142"/>
                <a:gd name="T69" fmla="*/ 123 h 124"/>
                <a:gd name="T70" fmla="*/ 3 w 142"/>
                <a:gd name="T71" fmla="*/ 123 h 124"/>
                <a:gd name="T72" fmla="*/ 2 w 142"/>
                <a:gd name="T73" fmla="*/ 122 h 124"/>
                <a:gd name="T74" fmla="*/ 2 w 142"/>
                <a:gd name="T75" fmla="*/ 122 h 124"/>
                <a:gd name="T76" fmla="*/ 1 w 142"/>
                <a:gd name="T77" fmla="*/ 122 h 124"/>
                <a:gd name="T78" fmla="*/ 1 w 142"/>
                <a:gd name="T79" fmla="*/ 121 h 124"/>
                <a:gd name="T80" fmla="*/ 0 w 142"/>
                <a:gd name="T81" fmla="*/ 121 h 124"/>
                <a:gd name="T82" fmla="*/ 0 w 142"/>
                <a:gd name="T83" fmla="*/ 120 h 124"/>
                <a:gd name="T84" fmla="*/ 0 w 142"/>
                <a:gd name="T85" fmla="*/ 119 h 124"/>
                <a:gd name="T86" fmla="*/ 0 w 142"/>
                <a:gd name="T87" fmla="*/ 119 h 124"/>
                <a:gd name="T88" fmla="*/ 0 w 142"/>
                <a:gd name="T89" fmla="*/ 117 h 124"/>
                <a:gd name="T90" fmla="*/ 0 w 142"/>
                <a:gd name="T91" fmla="*/ 5 h 124"/>
                <a:gd name="T92" fmla="*/ 0 w 142"/>
                <a:gd name="T93" fmla="*/ 4 h 124"/>
                <a:gd name="T94" fmla="*/ 0 w 142"/>
                <a:gd name="T95" fmla="*/ 3 h 124"/>
                <a:gd name="T96" fmla="*/ 0 w 142"/>
                <a:gd name="T97" fmla="*/ 3 h 124"/>
                <a:gd name="T98" fmla="*/ 0 w 142"/>
                <a:gd name="T99" fmla="*/ 2 h 124"/>
                <a:gd name="T100" fmla="*/ 0 w 142"/>
                <a:gd name="T101" fmla="*/ 1 h 1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2"/>
                <a:gd name="T154" fmla="*/ 0 h 124"/>
                <a:gd name="T155" fmla="*/ 142 w 142"/>
                <a:gd name="T156" fmla="*/ 124 h 1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2" h="124">
                  <a:moveTo>
                    <a:pt x="0" y="1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1" y="4"/>
                  </a:lnTo>
                  <a:lnTo>
                    <a:pt x="141" y="5"/>
                  </a:lnTo>
                  <a:lnTo>
                    <a:pt x="141" y="117"/>
                  </a:lnTo>
                  <a:lnTo>
                    <a:pt x="141" y="119"/>
                  </a:lnTo>
                  <a:lnTo>
                    <a:pt x="140" y="119"/>
                  </a:lnTo>
                  <a:lnTo>
                    <a:pt x="140" y="120"/>
                  </a:lnTo>
                  <a:lnTo>
                    <a:pt x="139" y="121"/>
                  </a:lnTo>
                  <a:lnTo>
                    <a:pt x="138" y="122"/>
                  </a:lnTo>
                  <a:lnTo>
                    <a:pt x="137" y="122"/>
                  </a:lnTo>
                  <a:lnTo>
                    <a:pt x="137" y="123"/>
                  </a:lnTo>
                  <a:lnTo>
                    <a:pt x="136" y="123"/>
                  </a:lnTo>
                  <a:lnTo>
                    <a:pt x="135" y="123"/>
                  </a:lnTo>
                  <a:lnTo>
                    <a:pt x="4" y="123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1" y="122"/>
                  </a:lnTo>
                  <a:lnTo>
                    <a:pt x="1" y="121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27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208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4 h 17"/>
                <a:gd name="T2" fmla="*/ 151 w 153"/>
                <a:gd name="T3" fmla="*/ 3 h 17"/>
                <a:gd name="T4" fmla="*/ 151 w 153"/>
                <a:gd name="T5" fmla="*/ 2 h 17"/>
                <a:gd name="T6" fmla="*/ 150 w 153"/>
                <a:gd name="T7" fmla="*/ 2 h 17"/>
                <a:gd name="T8" fmla="*/ 150 w 153"/>
                <a:gd name="T9" fmla="*/ 2 h 17"/>
                <a:gd name="T10" fmla="*/ 150 w 153"/>
                <a:gd name="T11" fmla="*/ 1 h 17"/>
                <a:gd name="T12" fmla="*/ 149 w 153"/>
                <a:gd name="T13" fmla="*/ 1 h 17"/>
                <a:gd name="T14" fmla="*/ 149 w 153"/>
                <a:gd name="T15" fmla="*/ 1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1 h 17"/>
                <a:gd name="T32" fmla="*/ 1 w 153"/>
                <a:gd name="T33" fmla="*/ 1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3 h 17"/>
                <a:gd name="T40" fmla="*/ 6 w 153"/>
                <a:gd name="T41" fmla="*/ 16 h 17"/>
                <a:gd name="T42" fmla="*/ 7 w 153"/>
                <a:gd name="T43" fmla="*/ 14 h 17"/>
                <a:gd name="T44" fmla="*/ 7 w 153"/>
                <a:gd name="T45" fmla="*/ 14 h 17"/>
                <a:gd name="T46" fmla="*/ 8 w 153"/>
                <a:gd name="T47" fmla="*/ 13 h 17"/>
                <a:gd name="T48" fmla="*/ 8 w 153"/>
                <a:gd name="T49" fmla="*/ 13 h 17"/>
                <a:gd name="T50" fmla="*/ 8 w 153"/>
                <a:gd name="T51" fmla="*/ 12 h 17"/>
                <a:gd name="T52" fmla="*/ 9 w 153"/>
                <a:gd name="T53" fmla="*/ 12 h 17"/>
                <a:gd name="T54" fmla="*/ 10 w 153"/>
                <a:gd name="T55" fmla="*/ 12 h 17"/>
                <a:gd name="T56" fmla="*/ 140 w 153"/>
                <a:gd name="T57" fmla="*/ 12 h 17"/>
                <a:gd name="T58" fmla="*/ 141 w 153"/>
                <a:gd name="T59" fmla="*/ 12 h 17"/>
                <a:gd name="T60" fmla="*/ 142 w 153"/>
                <a:gd name="T61" fmla="*/ 12 h 17"/>
                <a:gd name="T62" fmla="*/ 142 w 153"/>
                <a:gd name="T63" fmla="*/ 13 h 17"/>
                <a:gd name="T64" fmla="*/ 143 w 153"/>
                <a:gd name="T65" fmla="*/ 13 h 17"/>
                <a:gd name="T66" fmla="*/ 143 w 153"/>
                <a:gd name="T67" fmla="*/ 14 h 17"/>
                <a:gd name="T68" fmla="*/ 143 w 153"/>
                <a:gd name="T69" fmla="*/ 14 h 17"/>
                <a:gd name="T70" fmla="*/ 144 w 153"/>
                <a:gd name="T71" fmla="*/ 14 h 17"/>
                <a:gd name="T72" fmla="*/ 152 w 153"/>
                <a:gd name="T73" fmla="*/ 4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3"/>
                <a:gd name="T112" fmla="*/ 0 h 17"/>
                <a:gd name="T113" fmla="*/ 153 w 153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3" h="17">
                  <a:moveTo>
                    <a:pt x="152" y="4"/>
                  </a:moveTo>
                  <a:lnTo>
                    <a:pt x="151" y="3"/>
                  </a:lnTo>
                  <a:lnTo>
                    <a:pt x="151" y="2"/>
                  </a:lnTo>
                  <a:lnTo>
                    <a:pt x="150" y="2"/>
                  </a:lnTo>
                  <a:lnTo>
                    <a:pt x="150" y="1"/>
                  </a:lnTo>
                  <a:lnTo>
                    <a:pt x="149" y="1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6" y="16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40" y="12"/>
                  </a:lnTo>
                  <a:lnTo>
                    <a:pt x="141" y="12"/>
                  </a:lnTo>
                  <a:lnTo>
                    <a:pt x="142" y="12"/>
                  </a:lnTo>
                  <a:lnTo>
                    <a:pt x="142" y="13"/>
                  </a:lnTo>
                  <a:lnTo>
                    <a:pt x="143" y="13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52" y="4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209"/>
            <p:cNvSpPr>
              <a:spLocks/>
            </p:cNvSpPr>
            <p:nvPr/>
          </p:nvSpPr>
          <p:spPr bwMode="auto">
            <a:xfrm>
              <a:off x="3870" y="1299"/>
              <a:ext cx="17" cy="135"/>
            </a:xfrm>
            <a:custGeom>
              <a:avLst/>
              <a:gdLst>
                <a:gd name="T0" fmla="*/ 2 w 17"/>
                <a:gd name="T1" fmla="*/ 0 h 135"/>
                <a:gd name="T2" fmla="*/ 1 w 17"/>
                <a:gd name="T3" fmla="*/ 0 h 135"/>
                <a:gd name="T4" fmla="*/ 0 w 17"/>
                <a:gd name="T5" fmla="*/ 1 h 135"/>
                <a:gd name="T6" fmla="*/ 0 w 17"/>
                <a:gd name="T7" fmla="*/ 2 h 135"/>
                <a:gd name="T8" fmla="*/ 0 w 17"/>
                <a:gd name="T9" fmla="*/ 2 h 135"/>
                <a:gd name="T10" fmla="*/ 0 w 17"/>
                <a:gd name="T11" fmla="*/ 3 h 135"/>
                <a:gd name="T12" fmla="*/ 0 w 17"/>
                <a:gd name="T13" fmla="*/ 4 h 135"/>
                <a:gd name="T14" fmla="*/ 0 w 17"/>
                <a:gd name="T15" fmla="*/ 130 h 135"/>
                <a:gd name="T16" fmla="*/ 0 w 17"/>
                <a:gd name="T17" fmla="*/ 130 h 135"/>
                <a:gd name="T18" fmla="*/ 0 w 17"/>
                <a:gd name="T19" fmla="*/ 131 h 135"/>
                <a:gd name="T20" fmla="*/ 0 w 17"/>
                <a:gd name="T21" fmla="*/ 132 h 135"/>
                <a:gd name="T22" fmla="*/ 0 w 17"/>
                <a:gd name="T23" fmla="*/ 132 h 135"/>
                <a:gd name="T24" fmla="*/ 1 w 17"/>
                <a:gd name="T25" fmla="*/ 133 h 135"/>
                <a:gd name="T26" fmla="*/ 2 w 17"/>
                <a:gd name="T27" fmla="*/ 133 h 135"/>
                <a:gd name="T28" fmla="*/ 2 w 17"/>
                <a:gd name="T29" fmla="*/ 134 h 135"/>
                <a:gd name="T30" fmla="*/ 3 w 17"/>
                <a:gd name="T31" fmla="*/ 134 h 135"/>
                <a:gd name="T32" fmla="*/ 16 w 17"/>
                <a:gd name="T33" fmla="*/ 127 h 135"/>
                <a:gd name="T34" fmla="*/ 15 w 17"/>
                <a:gd name="T35" fmla="*/ 126 h 135"/>
                <a:gd name="T36" fmla="*/ 15 w 17"/>
                <a:gd name="T37" fmla="*/ 126 h 135"/>
                <a:gd name="T38" fmla="*/ 14 w 17"/>
                <a:gd name="T39" fmla="*/ 126 h 135"/>
                <a:gd name="T40" fmla="*/ 14 w 17"/>
                <a:gd name="T41" fmla="*/ 125 h 135"/>
                <a:gd name="T42" fmla="*/ 13 w 17"/>
                <a:gd name="T43" fmla="*/ 124 h 135"/>
                <a:gd name="T44" fmla="*/ 13 w 17"/>
                <a:gd name="T45" fmla="*/ 124 h 135"/>
                <a:gd name="T46" fmla="*/ 13 w 17"/>
                <a:gd name="T47" fmla="*/ 10 h 135"/>
                <a:gd name="T48" fmla="*/ 13 w 17"/>
                <a:gd name="T49" fmla="*/ 9 h 135"/>
                <a:gd name="T50" fmla="*/ 13 w 17"/>
                <a:gd name="T51" fmla="*/ 8 h 135"/>
                <a:gd name="T52" fmla="*/ 14 w 17"/>
                <a:gd name="T53" fmla="*/ 8 h 135"/>
                <a:gd name="T54" fmla="*/ 15 w 17"/>
                <a:gd name="T55" fmla="*/ 7 h 135"/>
                <a:gd name="T56" fmla="*/ 15 w 17"/>
                <a:gd name="T57" fmla="*/ 6 h 135"/>
                <a:gd name="T58" fmla="*/ 2 w 17"/>
                <a:gd name="T59" fmla="*/ 0 h 1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135"/>
                <a:gd name="T92" fmla="*/ 17 w 17"/>
                <a:gd name="T93" fmla="*/ 135 h 1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13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130"/>
                  </a:lnTo>
                  <a:lnTo>
                    <a:pt x="0" y="131"/>
                  </a:lnTo>
                  <a:lnTo>
                    <a:pt x="0" y="132"/>
                  </a:lnTo>
                  <a:lnTo>
                    <a:pt x="1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16" y="127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3" y="124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2" y="0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210"/>
            <p:cNvSpPr>
              <a:spLocks/>
            </p:cNvSpPr>
            <p:nvPr/>
          </p:nvSpPr>
          <p:spPr bwMode="auto">
            <a:xfrm>
              <a:off x="3872" y="1300"/>
              <a:ext cx="155" cy="136"/>
            </a:xfrm>
            <a:custGeom>
              <a:avLst/>
              <a:gdLst>
                <a:gd name="T0" fmla="*/ 0 w 155"/>
                <a:gd name="T1" fmla="*/ 133 h 136"/>
                <a:gd name="T2" fmla="*/ 0 w 155"/>
                <a:gd name="T3" fmla="*/ 134 h 136"/>
                <a:gd name="T4" fmla="*/ 0 w 155"/>
                <a:gd name="T5" fmla="*/ 134 h 136"/>
                <a:gd name="T6" fmla="*/ 1 w 155"/>
                <a:gd name="T7" fmla="*/ 134 h 136"/>
                <a:gd name="T8" fmla="*/ 1 w 155"/>
                <a:gd name="T9" fmla="*/ 134 h 136"/>
                <a:gd name="T10" fmla="*/ 2 w 155"/>
                <a:gd name="T11" fmla="*/ 135 h 136"/>
                <a:gd name="T12" fmla="*/ 2 w 155"/>
                <a:gd name="T13" fmla="*/ 135 h 136"/>
                <a:gd name="T14" fmla="*/ 3 w 155"/>
                <a:gd name="T15" fmla="*/ 135 h 136"/>
                <a:gd name="T16" fmla="*/ 148 w 155"/>
                <a:gd name="T17" fmla="*/ 135 h 136"/>
                <a:gd name="T18" fmla="*/ 150 w 155"/>
                <a:gd name="T19" fmla="*/ 134 h 136"/>
                <a:gd name="T20" fmla="*/ 151 w 155"/>
                <a:gd name="T21" fmla="*/ 134 h 136"/>
                <a:gd name="T22" fmla="*/ 151 w 155"/>
                <a:gd name="T23" fmla="*/ 133 h 136"/>
                <a:gd name="T24" fmla="*/ 152 w 155"/>
                <a:gd name="T25" fmla="*/ 133 h 136"/>
                <a:gd name="T26" fmla="*/ 152 w 155"/>
                <a:gd name="T27" fmla="*/ 133 h 136"/>
                <a:gd name="T28" fmla="*/ 153 w 155"/>
                <a:gd name="T29" fmla="*/ 132 h 136"/>
                <a:gd name="T30" fmla="*/ 153 w 155"/>
                <a:gd name="T31" fmla="*/ 131 h 136"/>
                <a:gd name="T32" fmla="*/ 154 w 155"/>
                <a:gd name="T33" fmla="*/ 131 h 136"/>
                <a:gd name="T34" fmla="*/ 154 w 155"/>
                <a:gd name="T35" fmla="*/ 129 h 136"/>
                <a:gd name="T36" fmla="*/ 154 w 155"/>
                <a:gd name="T37" fmla="*/ 129 h 136"/>
                <a:gd name="T38" fmla="*/ 154 w 155"/>
                <a:gd name="T39" fmla="*/ 3 h 136"/>
                <a:gd name="T40" fmla="*/ 154 w 155"/>
                <a:gd name="T41" fmla="*/ 2 h 136"/>
                <a:gd name="T42" fmla="*/ 154 w 155"/>
                <a:gd name="T43" fmla="*/ 1 h 136"/>
                <a:gd name="T44" fmla="*/ 154 w 155"/>
                <a:gd name="T45" fmla="*/ 1 h 136"/>
                <a:gd name="T46" fmla="*/ 153 w 155"/>
                <a:gd name="T47" fmla="*/ 1 h 136"/>
                <a:gd name="T48" fmla="*/ 153 w 155"/>
                <a:gd name="T49" fmla="*/ 0 h 136"/>
                <a:gd name="T50" fmla="*/ 153 w 155"/>
                <a:gd name="T51" fmla="*/ 0 h 136"/>
                <a:gd name="T52" fmla="*/ 145 w 155"/>
                <a:gd name="T53" fmla="*/ 5 h 136"/>
                <a:gd name="T54" fmla="*/ 145 w 155"/>
                <a:gd name="T55" fmla="*/ 5 h 136"/>
                <a:gd name="T56" fmla="*/ 146 w 155"/>
                <a:gd name="T57" fmla="*/ 6 h 136"/>
                <a:gd name="T58" fmla="*/ 146 w 155"/>
                <a:gd name="T59" fmla="*/ 7 h 136"/>
                <a:gd name="T60" fmla="*/ 146 w 155"/>
                <a:gd name="T61" fmla="*/ 7 h 136"/>
                <a:gd name="T62" fmla="*/ 146 w 155"/>
                <a:gd name="T63" fmla="*/ 7 h 136"/>
                <a:gd name="T64" fmla="*/ 146 w 155"/>
                <a:gd name="T65" fmla="*/ 8 h 136"/>
                <a:gd name="T66" fmla="*/ 146 w 155"/>
                <a:gd name="T67" fmla="*/ 9 h 136"/>
                <a:gd name="T68" fmla="*/ 146 w 155"/>
                <a:gd name="T69" fmla="*/ 9 h 136"/>
                <a:gd name="T70" fmla="*/ 146 w 155"/>
                <a:gd name="T71" fmla="*/ 123 h 136"/>
                <a:gd name="T72" fmla="*/ 146 w 155"/>
                <a:gd name="T73" fmla="*/ 123 h 136"/>
                <a:gd name="T74" fmla="*/ 146 w 155"/>
                <a:gd name="T75" fmla="*/ 124 h 136"/>
                <a:gd name="T76" fmla="*/ 146 w 155"/>
                <a:gd name="T77" fmla="*/ 125 h 136"/>
                <a:gd name="T78" fmla="*/ 146 w 155"/>
                <a:gd name="T79" fmla="*/ 125 h 136"/>
                <a:gd name="T80" fmla="*/ 145 w 155"/>
                <a:gd name="T81" fmla="*/ 126 h 136"/>
                <a:gd name="T82" fmla="*/ 145 w 155"/>
                <a:gd name="T83" fmla="*/ 127 h 136"/>
                <a:gd name="T84" fmla="*/ 144 w 155"/>
                <a:gd name="T85" fmla="*/ 127 h 136"/>
                <a:gd name="T86" fmla="*/ 143 w 155"/>
                <a:gd name="T87" fmla="*/ 127 h 136"/>
                <a:gd name="T88" fmla="*/ 143 w 155"/>
                <a:gd name="T89" fmla="*/ 128 h 136"/>
                <a:gd name="T90" fmla="*/ 142 w 155"/>
                <a:gd name="T91" fmla="*/ 128 h 136"/>
                <a:gd name="T92" fmla="*/ 142 w 155"/>
                <a:gd name="T93" fmla="*/ 128 h 136"/>
                <a:gd name="T94" fmla="*/ 9 w 155"/>
                <a:gd name="T95" fmla="*/ 128 h 136"/>
                <a:gd name="T96" fmla="*/ 8 w 155"/>
                <a:gd name="T97" fmla="*/ 128 h 136"/>
                <a:gd name="T98" fmla="*/ 8 w 155"/>
                <a:gd name="T99" fmla="*/ 128 h 136"/>
                <a:gd name="T100" fmla="*/ 8 w 155"/>
                <a:gd name="T101" fmla="*/ 127 h 136"/>
                <a:gd name="T102" fmla="*/ 7 w 155"/>
                <a:gd name="T103" fmla="*/ 127 h 136"/>
                <a:gd name="T104" fmla="*/ 7 w 155"/>
                <a:gd name="T105" fmla="*/ 127 h 136"/>
                <a:gd name="T106" fmla="*/ 6 w 155"/>
                <a:gd name="T107" fmla="*/ 127 h 136"/>
                <a:gd name="T108" fmla="*/ 6 w 155"/>
                <a:gd name="T109" fmla="*/ 127 h 136"/>
                <a:gd name="T110" fmla="*/ 0 w 155"/>
                <a:gd name="T111" fmla="*/ 133 h 1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5"/>
                <a:gd name="T169" fmla="*/ 0 h 136"/>
                <a:gd name="T170" fmla="*/ 155 w 155"/>
                <a:gd name="T171" fmla="*/ 136 h 1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5" h="136">
                  <a:moveTo>
                    <a:pt x="0" y="133"/>
                  </a:moveTo>
                  <a:lnTo>
                    <a:pt x="0" y="134"/>
                  </a:lnTo>
                  <a:lnTo>
                    <a:pt x="1" y="134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148" y="135"/>
                  </a:lnTo>
                  <a:lnTo>
                    <a:pt x="150" y="134"/>
                  </a:lnTo>
                  <a:lnTo>
                    <a:pt x="151" y="134"/>
                  </a:lnTo>
                  <a:lnTo>
                    <a:pt x="151" y="133"/>
                  </a:lnTo>
                  <a:lnTo>
                    <a:pt x="152" y="133"/>
                  </a:lnTo>
                  <a:lnTo>
                    <a:pt x="153" y="132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29"/>
                  </a:lnTo>
                  <a:lnTo>
                    <a:pt x="154" y="3"/>
                  </a:lnTo>
                  <a:lnTo>
                    <a:pt x="154" y="2"/>
                  </a:lnTo>
                  <a:lnTo>
                    <a:pt x="154" y="1"/>
                  </a:lnTo>
                  <a:lnTo>
                    <a:pt x="153" y="1"/>
                  </a:lnTo>
                  <a:lnTo>
                    <a:pt x="153" y="0"/>
                  </a:lnTo>
                  <a:lnTo>
                    <a:pt x="145" y="5"/>
                  </a:lnTo>
                  <a:lnTo>
                    <a:pt x="146" y="6"/>
                  </a:lnTo>
                  <a:lnTo>
                    <a:pt x="146" y="7"/>
                  </a:lnTo>
                  <a:lnTo>
                    <a:pt x="146" y="8"/>
                  </a:lnTo>
                  <a:lnTo>
                    <a:pt x="146" y="9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6" y="125"/>
                  </a:lnTo>
                  <a:lnTo>
                    <a:pt x="145" y="126"/>
                  </a:lnTo>
                  <a:lnTo>
                    <a:pt x="145" y="127"/>
                  </a:lnTo>
                  <a:lnTo>
                    <a:pt x="144" y="127"/>
                  </a:lnTo>
                  <a:lnTo>
                    <a:pt x="143" y="127"/>
                  </a:lnTo>
                  <a:lnTo>
                    <a:pt x="143" y="128"/>
                  </a:lnTo>
                  <a:lnTo>
                    <a:pt x="142" y="128"/>
                  </a:lnTo>
                  <a:lnTo>
                    <a:pt x="9" y="128"/>
                  </a:lnTo>
                  <a:lnTo>
                    <a:pt x="8" y="128"/>
                  </a:lnTo>
                  <a:lnTo>
                    <a:pt x="8" y="127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0" y="13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211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16 h 17"/>
                <a:gd name="T2" fmla="*/ 151 w 153"/>
                <a:gd name="T3" fmla="*/ 16 h 17"/>
                <a:gd name="T4" fmla="*/ 151 w 153"/>
                <a:gd name="T5" fmla="*/ 10 h 17"/>
                <a:gd name="T6" fmla="*/ 150 w 153"/>
                <a:gd name="T7" fmla="*/ 10 h 17"/>
                <a:gd name="T8" fmla="*/ 150 w 153"/>
                <a:gd name="T9" fmla="*/ 10 h 17"/>
                <a:gd name="T10" fmla="*/ 150 w 153"/>
                <a:gd name="T11" fmla="*/ 5 h 17"/>
                <a:gd name="T12" fmla="*/ 149 w 153"/>
                <a:gd name="T13" fmla="*/ 5 h 17"/>
                <a:gd name="T14" fmla="*/ 149 w 153"/>
                <a:gd name="T15" fmla="*/ 5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5 h 17"/>
                <a:gd name="T32" fmla="*/ 1 w 153"/>
                <a:gd name="T33" fmla="*/ 5 h 17"/>
                <a:gd name="T34" fmla="*/ 0 w 153"/>
                <a:gd name="T35" fmla="*/ 10 h 17"/>
                <a:gd name="T36" fmla="*/ 0 w 153"/>
                <a:gd name="T37" fmla="*/ 10 h 17"/>
                <a:gd name="T38" fmla="*/ 0 w 153"/>
                <a:gd name="T39" fmla="*/ 1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3"/>
                <a:gd name="T61" fmla="*/ 0 h 17"/>
                <a:gd name="T62" fmla="*/ 153 w 15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3" h="17">
                  <a:moveTo>
                    <a:pt x="152" y="16"/>
                  </a:moveTo>
                  <a:lnTo>
                    <a:pt x="151" y="16"/>
                  </a:lnTo>
                  <a:lnTo>
                    <a:pt x="151" y="10"/>
                  </a:lnTo>
                  <a:lnTo>
                    <a:pt x="150" y="10"/>
                  </a:lnTo>
                  <a:lnTo>
                    <a:pt x="150" y="5"/>
                  </a:lnTo>
                  <a:lnTo>
                    <a:pt x="149" y="5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212"/>
            <p:cNvSpPr>
              <a:spLocks/>
            </p:cNvSpPr>
            <p:nvPr/>
          </p:nvSpPr>
          <p:spPr bwMode="auto">
            <a:xfrm>
              <a:off x="3843" y="1489"/>
              <a:ext cx="215" cy="72"/>
            </a:xfrm>
            <a:custGeom>
              <a:avLst/>
              <a:gdLst>
                <a:gd name="T0" fmla="*/ 0 w 215"/>
                <a:gd name="T1" fmla="*/ 71 h 72"/>
                <a:gd name="T2" fmla="*/ 0 w 215"/>
                <a:gd name="T3" fmla="*/ 0 h 72"/>
                <a:gd name="T4" fmla="*/ 214 w 215"/>
                <a:gd name="T5" fmla="*/ 0 h 72"/>
                <a:gd name="T6" fmla="*/ 214 w 215"/>
                <a:gd name="T7" fmla="*/ 71 h 72"/>
                <a:gd name="T8" fmla="*/ 0 w 215"/>
                <a:gd name="T9" fmla="*/ 7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72"/>
                <a:gd name="T17" fmla="*/ 215 w 215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72">
                  <a:moveTo>
                    <a:pt x="0" y="71"/>
                  </a:moveTo>
                  <a:lnTo>
                    <a:pt x="0" y="0"/>
                  </a:lnTo>
                  <a:lnTo>
                    <a:pt x="214" y="0"/>
                  </a:lnTo>
                  <a:lnTo>
                    <a:pt x="214" y="71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213"/>
            <p:cNvSpPr>
              <a:spLocks/>
            </p:cNvSpPr>
            <p:nvPr/>
          </p:nvSpPr>
          <p:spPr bwMode="auto">
            <a:xfrm>
              <a:off x="3841" y="1489"/>
              <a:ext cx="219" cy="23"/>
            </a:xfrm>
            <a:custGeom>
              <a:avLst/>
              <a:gdLst>
                <a:gd name="T0" fmla="*/ 79 w 219"/>
                <a:gd name="T1" fmla="*/ 0 h 23"/>
                <a:gd name="T2" fmla="*/ 0 w 219"/>
                <a:gd name="T3" fmla="*/ 0 h 23"/>
                <a:gd name="T4" fmla="*/ 0 w 219"/>
                <a:gd name="T5" fmla="*/ 22 h 23"/>
                <a:gd name="T6" fmla="*/ 218 w 219"/>
                <a:gd name="T7" fmla="*/ 22 h 23"/>
                <a:gd name="T8" fmla="*/ 215 w 219"/>
                <a:gd name="T9" fmla="*/ 0 h 23"/>
                <a:gd name="T10" fmla="*/ 137 w 219"/>
                <a:gd name="T11" fmla="*/ 0 h 23"/>
                <a:gd name="T12" fmla="*/ 79 w 219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23"/>
                <a:gd name="T23" fmla="*/ 219 w 21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23">
                  <a:moveTo>
                    <a:pt x="79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218" y="22"/>
                  </a:lnTo>
                  <a:lnTo>
                    <a:pt x="215" y="0"/>
                  </a:lnTo>
                  <a:lnTo>
                    <a:pt x="137" y="0"/>
                  </a:lnTo>
                  <a:lnTo>
                    <a:pt x="7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214"/>
            <p:cNvSpPr>
              <a:spLocks/>
            </p:cNvSpPr>
            <p:nvPr/>
          </p:nvSpPr>
          <p:spPr bwMode="auto">
            <a:xfrm>
              <a:off x="3991" y="1495"/>
              <a:ext cx="56" cy="17"/>
            </a:xfrm>
            <a:custGeom>
              <a:avLst/>
              <a:gdLst>
                <a:gd name="T0" fmla="*/ 0 w 56"/>
                <a:gd name="T1" fmla="*/ 6 h 17"/>
                <a:gd name="T2" fmla="*/ 18 w 56"/>
                <a:gd name="T3" fmla="*/ 6 h 17"/>
                <a:gd name="T4" fmla="*/ 18 w 56"/>
                <a:gd name="T5" fmla="*/ 0 h 17"/>
                <a:gd name="T6" fmla="*/ 35 w 56"/>
                <a:gd name="T7" fmla="*/ 0 h 17"/>
                <a:gd name="T8" fmla="*/ 35 w 56"/>
                <a:gd name="T9" fmla="*/ 6 h 17"/>
                <a:gd name="T10" fmla="*/ 55 w 56"/>
                <a:gd name="T11" fmla="*/ 6 h 17"/>
                <a:gd name="T12" fmla="*/ 55 w 56"/>
                <a:gd name="T13" fmla="*/ 10 h 17"/>
                <a:gd name="T14" fmla="*/ 35 w 56"/>
                <a:gd name="T15" fmla="*/ 10 h 17"/>
                <a:gd name="T16" fmla="*/ 35 w 56"/>
                <a:gd name="T17" fmla="*/ 16 h 17"/>
                <a:gd name="T18" fmla="*/ 18 w 56"/>
                <a:gd name="T19" fmla="*/ 16 h 17"/>
                <a:gd name="T20" fmla="*/ 18 w 56"/>
                <a:gd name="T21" fmla="*/ 10 h 17"/>
                <a:gd name="T22" fmla="*/ 0 w 56"/>
                <a:gd name="T23" fmla="*/ 10 h 17"/>
                <a:gd name="T24" fmla="*/ 0 w 56"/>
                <a:gd name="T25" fmla="*/ 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17"/>
                <a:gd name="T41" fmla="*/ 56 w 56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17">
                  <a:moveTo>
                    <a:pt x="0" y="6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55" y="6"/>
                  </a:lnTo>
                  <a:lnTo>
                    <a:pt x="55" y="10"/>
                  </a:lnTo>
                  <a:lnTo>
                    <a:pt x="35" y="10"/>
                  </a:lnTo>
                  <a:lnTo>
                    <a:pt x="35" y="16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215"/>
            <p:cNvSpPr>
              <a:spLocks/>
            </p:cNvSpPr>
            <p:nvPr/>
          </p:nvSpPr>
          <p:spPr bwMode="auto">
            <a:xfrm>
              <a:off x="3991" y="150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0 h 17"/>
                <a:gd name="T4" fmla="*/ 16 w 17"/>
                <a:gd name="T5" fmla="*/ 5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10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216"/>
            <p:cNvSpPr>
              <a:spLocks/>
            </p:cNvSpPr>
            <p:nvPr/>
          </p:nvSpPr>
          <p:spPr bwMode="auto">
            <a:xfrm>
              <a:off x="4010" y="149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217"/>
            <p:cNvSpPr>
              <a:spLocks/>
            </p:cNvSpPr>
            <p:nvPr/>
          </p:nvSpPr>
          <p:spPr bwMode="auto">
            <a:xfrm>
              <a:off x="4046" y="150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218"/>
            <p:cNvSpPr>
              <a:spLocks/>
            </p:cNvSpPr>
            <p:nvPr/>
          </p:nvSpPr>
          <p:spPr bwMode="auto">
            <a:xfrm>
              <a:off x="4027" y="149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219"/>
            <p:cNvSpPr>
              <a:spLocks/>
            </p:cNvSpPr>
            <p:nvPr/>
          </p:nvSpPr>
          <p:spPr bwMode="auto">
            <a:xfrm>
              <a:off x="4011" y="149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220"/>
            <p:cNvSpPr>
              <a:spLocks/>
            </p:cNvSpPr>
            <p:nvPr/>
          </p:nvSpPr>
          <p:spPr bwMode="auto">
            <a:xfrm>
              <a:off x="3993" y="1502"/>
              <a:ext cx="54" cy="17"/>
            </a:xfrm>
            <a:custGeom>
              <a:avLst/>
              <a:gdLst>
                <a:gd name="T0" fmla="*/ 0 w 54"/>
                <a:gd name="T1" fmla="*/ 0 h 17"/>
                <a:gd name="T2" fmla="*/ 53 w 54"/>
                <a:gd name="T3" fmla="*/ 0 h 17"/>
                <a:gd name="T4" fmla="*/ 53 w 54"/>
                <a:gd name="T5" fmla="*/ 16 h 17"/>
                <a:gd name="T6" fmla="*/ 0 w 54"/>
                <a:gd name="T7" fmla="*/ 16 h 17"/>
                <a:gd name="T8" fmla="*/ 0 w 5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17"/>
                <a:gd name="T17" fmla="*/ 54 w 5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17">
                  <a:moveTo>
                    <a:pt x="0" y="0"/>
                  </a:moveTo>
                  <a:lnTo>
                    <a:pt x="53" y="0"/>
                  </a:lnTo>
                  <a:lnTo>
                    <a:pt x="5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221"/>
            <p:cNvSpPr>
              <a:spLocks/>
            </p:cNvSpPr>
            <p:nvPr/>
          </p:nvSpPr>
          <p:spPr bwMode="auto">
            <a:xfrm>
              <a:off x="4010" y="1496"/>
              <a:ext cx="19" cy="17"/>
            </a:xfrm>
            <a:custGeom>
              <a:avLst/>
              <a:gdLst>
                <a:gd name="T0" fmla="*/ 18 w 19"/>
                <a:gd name="T1" fmla="*/ 12 h 17"/>
                <a:gd name="T2" fmla="*/ 17 w 19"/>
                <a:gd name="T3" fmla="*/ 16 h 17"/>
                <a:gd name="T4" fmla="*/ 17 w 19"/>
                <a:gd name="T5" fmla="*/ 0 h 17"/>
                <a:gd name="T6" fmla="*/ 0 w 19"/>
                <a:gd name="T7" fmla="*/ 0 h 17"/>
                <a:gd name="T8" fmla="*/ 0 w 19"/>
                <a:gd name="T9" fmla="*/ 16 h 17"/>
                <a:gd name="T10" fmla="*/ 0 w 19"/>
                <a:gd name="T11" fmla="*/ 1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7"/>
                <a:gd name="T20" fmla="*/ 19 w 1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7">
                  <a:moveTo>
                    <a:pt x="18" y="12"/>
                  </a:moveTo>
                  <a:lnTo>
                    <a:pt x="17" y="16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222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16 h 17"/>
                <a:gd name="T6" fmla="*/ 0 w 17"/>
                <a:gd name="T7" fmla="*/ 0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223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224"/>
            <p:cNvSpPr>
              <a:spLocks/>
            </p:cNvSpPr>
            <p:nvPr/>
          </p:nvSpPr>
          <p:spPr bwMode="auto">
            <a:xfrm>
              <a:off x="3930" y="1497"/>
              <a:ext cx="44" cy="17"/>
            </a:xfrm>
            <a:custGeom>
              <a:avLst/>
              <a:gdLst>
                <a:gd name="T0" fmla="*/ 14 w 44"/>
                <a:gd name="T1" fmla="*/ 16 h 17"/>
                <a:gd name="T2" fmla="*/ 0 w 44"/>
                <a:gd name="T3" fmla="*/ 16 h 17"/>
                <a:gd name="T4" fmla="*/ 0 w 44"/>
                <a:gd name="T5" fmla="*/ 8 h 17"/>
                <a:gd name="T6" fmla="*/ 14 w 44"/>
                <a:gd name="T7" fmla="*/ 8 h 17"/>
                <a:gd name="T8" fmla="*/ 14 w 44"/>
                <a:gd name="T9" fmla="*/ 0 h 17"/>
                <a:gd name="T10" fmla="*/ 28 w 44"/>
                <a:gd name="T11" fmla="*/ 0 h 17"/>
                <a:gd name="T12" fmla="*/ 28 w 44"/>
                <a:gd name="T13" fmla="*/ 8 h 17"/>
                <a:gd name="T14" fmla="*/ 43 w 44"/>
                <a:gd name="T15" fmla="*/ 8 h 17"/>
                <a:gd name="T16" fmla="*/ 43 w 44"/>
                <a:gd name="T17" fmla="*/ 16 h 17"/>
                <a:gd name="T18" fmla="*/ 28 w 44"/>
                <a:gd name="T19" fmla="*/ 16 h 17"/>
                <a:gd name="T20" fmla="*/ 14 w 44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17"/>
                <a:gd name="T35" fmla="*/ 44 w 44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17">
                  <a:moveTo>
                    <a:pt x="14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43" y="8"/>
                  </a:lnTo>
                  <a:lnTo>
                    <a:pt x="43" y="16"/>
                  </a:lnTo>
                  <a:lnTo>
                    <a:pt x="28" y="16"/>
                  </a:lnTo>
                  <a:lnTo>
                    <a:pt x="14" y="16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225"/>
            <p:cNvSpPr>
              <a:spLocks/>
            </p:cNvSpPr>
            <p:nvPr/>
          </p:nvSpPr>
          <p:spPr bwMode="auto">
            <a:xfrm>
              <a:off x="3945" y="149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226"/>
            <p:cNvSpPr>
              <a:spLocks/>
            </p:cNvSpPr>
            <p:nvPr/>
          </p:nvSpPr>
          <p:spPr bwMode="auto">
            <a:xfrm>
              <a:off x="3897" y="1494"/>
              <a:ext cx="20" cy="17"/>
            </a:xfrm>
            <a:custGeom>
              <a:avLst/>
              <a:gdLst>
                <a:gd name="T0" fmla="*/ 5 w 20"/>
                <a:gd name="T1" fmla="*/ 16 h 17"/>
                <a:gd name="T2" fmla="*/ 3 w 20"/>
                <a:gd name="T3" fmla="*/ 15 h 17"/>
                <a:gd name="T4" fmla="*/ 2 w 20"/>
                <a:gd name="T5" fmla="*/ 15 h 17"/>
                <a:gd name="T6" fmla="*/ 1 w 20"/>
                <a:gd name="T7" fmla="*/ 14 h 17"/>
                <a:gd name="T8" fmla="*/ 1 w 20"/>
                <a:gd name="T9" fmla="*/ 12 h 17"/>
                <a:gd name="T10" fmla="*/ 0 w 20"/>
                <a:gd name="T11" fmla="*/ 12 h 17"/>
                <a:gd name="T12" fmla="*/ 0 w 20"/>
                <a:gd name="T13" fmla="*/ 10 h 17"/>
                <a:gd name="T14" fmla="*/ 0 w 20"/>
                <a:gd name="T15" fmla="*/ 8 h 17"/>
                <a:gd name="T16" fmla="*/ 0 w 20"/>
                <a:gd name="T17" fmla="*/ 6 h 17"/>
                <a:gd name="T18" fmla="*/ 0 w 20"/>
                <a:gd name="T19" fmla="*/ 4 h 17"/>
                <a:gd name="T20" fmla="*/ 0 w 20"/>
                <a:gd name="T21" fmla="*/ 3 h 17"/>
                <a:gd name="T22" fmla="*/ 1 w 20"/>
                <a:gd name="T23" fmla="*/ 2 h 17"/>
                <a:gd name="T24" fmla="*/ 2 w 20"/>
                <a:gd name="T25" fmla="*/ 1 h 17"/>
                <a:gd name="T26" fmla="*/ 3 w 20"/>
                <a:gd name="T27" fmla="*/ 0 h 17"/>
                <a:gd name="T28" fmla="*/ 4 w 20"/>
                <a:gd name="T29" fmla="*/ 0 h 17"/>
                <a:gd name="T30" fmla="*/ 5 w 20"/>
                <a:gd name="T31" fmla="*/ 0 h 17"/>
                <a:gd name="T32" fmla="*/ 12 w 20"/>
                <a:gd name="T33" fmla="*/ 0 h 17"/>
                <a:gd name="T34" fmla="*/ 13 w 20"/>
                <a:gd name="T35" fmla="*/ 0 h 17"/>
                <a:gd name="T36" fmla="*/ 15 w 20"/>
                <a:gd name="T37" fmla="*/ 0 h 17"/>
                <a:gd name="T38" fmla="*/ 16 w 20"/>
                <a:gd name="T39" fmla="*/ 1 h 17"/>
                <a:gd name="T40" fmla="*/ 17 w 20"/>
                <a:gd name="T41" fmla="*/ 3 h 17"/>
                <a:gd name="T42" fmla="*/ 17 w 20"/>
                <a:gd name="T43" fmla="*/ 3 h 17"/>
                <a:gd name="T44" fmla="*/ 18 w 20"/>
                <a:gd name="T45" fmla="*/ 5 h 17"/>
                <a:gd name="T46" fmla="*/ 18 w 20"/>
                <a:gd name="T47" fmla="*/ 7 h 17"/>
                <a:gd name="T48" fmla="*/ 18 w 20"/>
                <a:gd name="T49" fmla="*/ 8 h 17"/>
                <a:gd name="T50" fmla="*/ 18 w 20"/>
                <a:gd name="T51" fmla="*/ 10 h 17"/>
                <a:gd name="T52" fmla="*/ 17 w 20"/>
                <a:gd name="T53" fmla="*/ 12 h 17"/>
                <a:gd name="T54" fmla="*/ 16 w 20"/>
                <a:gd name="T55" fmla="*/ 13 h 17"/>
                <a:gd name="T56" fmla="*/ 15 w 20"/>
                <a:gd name="T57" fmla="*/ 15 h 17"/>
                <a:gd name="T58" fmla="*/ 13 w 20"/>
                <a:gd name="T59" fmla="*/ 15 h 17"/>
                <a:gd name="T60" fmla="*/ 13 w 20"/>
                <a:gd name="T61" fmla="*/ 16 h 17"/>
                <a:gd name="T62" fmla="*/ 12 w 20"/>
                <a:gd name="T63" fmla="*/ 16 h 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"/>
                <a:gd name="T97" fmla="*/ 0 h 17"/>
                <a:gd name="T98" fmla="*/ 20 w 20"/>
                <a:gd name="T99" fmla="*/ 17 h 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" h="17">
                  <a:moveTo>
                    <a:pt x="5" y="16"/>
                  </a:move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5" y="16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227"/>
            <p:cNvSpPr>
              <a:spLocks/>
            </p:cNvSpPr>
            <p:nvPr/>
          </p:nvSpPr>
          <p:spPr bwMode="auto">
            <a:xfrm>
              <a:off x="3921" y="1489"/>
              <a:ext cx="17" cy="38"/>
            </a:xfrm>
            <a:custGeom>
              <a:avLst/>
              <a:gdLst>
                <a:gd name="T0" fmla="*/ 8 w 17"/>
                <a:gd name="T1" fmla="*/ 0 h 38"/>
                <a:gd name="T2" fmla="*/ 0 w 17"/>
                <a:gd name="T3" fmla="*/ 22 h 38"/>
                <a:gd name="T4" fmla="*/ 16 w 17"/>
                <a:gd name="T5" fmla="*/ 22 h 38"/>
                <a:gd name="T6" fmla="*/ 16 w 17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8"/>
                <a:gd name="T14" fmla="*/ 17 w 1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8">
                  <a:moveTo>
                    <a:pt x="8" y="0"/>
                  </a:moveTo>
                  <a:lnTo>
                    <a:pt x="0" y="22"/>
                  </a:lnTo>
                  <a:lnTo>
                    <a:pt x="16" y="22"/>
                  </a:lnTo>
                  <a:lnTo>
                    <a:pt x="16" y="37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228"/>
            <p:cNvSpPr>
              <a:spLocks/>
            </p:cNvSpPr>
            <p:nvPr/>
          </p:nvSpPr>
          <p:spPr bwMode="auto">
            <a:xfrm>
              <a:off x="3979" y="1489"/>
              <a:ext cx="17" cy="72"/>
            </a:xfrm>
            <a:custGeom>
              <a:avLst/>
              <a:gdLst>
                <a:gd name="T0" fmla="*/ 0 w 17"/>
                <a:gd name="T1" fmla="*/ 0 h 72"/>
                <a:gd name="T2" fmla="*/ 16 w 17"/>
                <a:gd name="T3" fmla="*/ 22 h 72"/>
                <a:gd name="T4" fmla="*/ 0 w 17"/>
                <a:gd name="T5" fmla="*/ 22 h 72"/>
                <a:gd name="T6" fmla="*/ 0 w 17"/>
                <a:gd name="T7" fmla="*/ 71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72"/>
                <a:gd name="T14" fmla="*/ 17 w 1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72">
                  <a:moveTo>
                    <a:pt x="0" y="0"/>
                  </a:moveTo>
                  <a:lnTo>
                    <a:pt x="16" y="22"/>
                  </a:lnTo>
                  <a:lnTo>
                    <a:pt x="0" y="22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229"/>
            <p:cNvSpPr>
              <a:spLocks/>
            </p:cNvSpPr>
            <p:nvPr/>
          </p:nvSpPr>
          <p:spPr bwMode="auto">
            <a:xfrm>
              <a:off x="3855" y="1532"/>
              <a:ext cx="250" cy="41"/>
            </a:xfrm>
            <a:custGeom>
              <a:avLst/>
              <a:gdLst>
                <a:gd name="T0" fmla="*/ 0 w 250"/>
                <a:gd name="T1" fmla="*/ 40 h 41"/>
                <a:gd name="T2" fmla="*/ 249 w 250"/>
                <a:gd name="T3" fmla="*/ 40 h 41"/>
                <a:gd name="T4" fmla="*/ 240 w 250"/>
                <a:gd name="T5" fmla="*/ 0 h 41"/>
                <a:gd name="T6" fmla="*/ 10 w 250"/>
                <a:gd name="T7" fmla="*/ 0 h 41"/>
                <a:gd name="T8" fmla="*/ 0 w 250"/>
                <a:gd name="T9" fmla="*/ 4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1"/>
                <a:gd name="T17" fmla="*/ 250 w 25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1">
                  <a:moveTo>
                    <a:pt x="0" y="40"/>
                  </a:moveTo>
                  <a:lnTo>
                    <a:pt x="249" y="40"/>
                  </a:lnTo>
                  <a:lnTo>
                    <a:pt x="240" y="0"/>
                  </a:lnTo>
                  <a:lnTo>
                    <a:pt x="10" y="0"/>
                  </a:lnTo>
                  <a:lnTo>
                    <a:pt x="0" y="4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230"/>
            <p:cNvSpPr>
              <a:spLocks/>
            </p:cNvSpPr>
            <p:nvPr/>
          </p:nvSpPr>
          <p:spPr bwMode="auto">
            <a:xfrm>
              <a:off x="3855" y="1572"/>
              <a:ext cx="251" cy="17"/>
            </a:xfrm>
            <a:custGeom>
              <a:avLst/>
              <a:gdLst>
                <a:gd name="T0" fmla="*/ 0 w 251"/>
                <a:gd name="T1" fmla="*/ 16 h 17"/>
                <a:gd name="T2" fmla="*/ 0 w 251"/>
                <a:gd name="T3" fmla="*/ 0 h 17"/>
                <a:gd name="T4" fmla="*/ 249 w 251"/>
                <a:gd name="T5" fmla="*/ 0 h 17"/>
                <a:gd name="T6" fmla="*/ 250 w 251"/>
                <a:gd name="T7" fmla="*/ 16 h 17"/>
                <a:gd name="T8" fmla="*/ 0 w 25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1"/>
                <a:gd name="T16" fmla="*/ 0 h 17"/>
                <a:gd name="T17" fmla="*/ 251 w 25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1" h="17">
                  <a:moveTo>
                    <a:pt x="0" y="16"/>
                  </a:moveTo>
                  <a:lnTo>
                    <a:pt x="0" y="0"/>
                  </a:lnTo>
                  <a:lnTo>
                    <a:pt x="249" y="0"/>
                  </a:lnTo>
                  <a:lnTo>
                    <a:pt x="250" y="16"/>
                  </a:lnTo>
                  <a:lnTo>
                    <a:pt x="0" y="16"/>
                  </a:lnTo>
                </a:path>
              </a:pathLst>
            </a:custGeom>
            <a:solidFill>
              <a:srgbClr val="CCCC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231"/>
            <p:cNvSpPr>
              <a:spLocks/>
            </p:cNvSpPr>
            <p:nvPr/>
          </p:nvSpPr>
          <p:spPr bwMode="auto">
            <a:xfrm>
              <a:off x="3872" y="1538"/>
              <a:ext cx="223" cy="28"/>
            </a:xfrm>
            <a:custGeom>
              <a:avLst/>
              <a:gdLst>
                <a:gd name="T0" fmla="*/ 0 w 223"/>
                <a:gd name="T1" fmla="*/ 27 h 28"/>
                <a:gd name="T2" fmla="*/ 222 w 223"/>
                <a:gd name="T3" fmla="*/ 27 h 28"/>
                <a:gd name="T4" fmla="*/ 214 w 223"/>
                <a:gd name="T5" fmla="*/ 0 h 28"/>
                <a:gd name="T6" fmla="*/ 8 w 223"/>
                <a:gd name="T7" fmla="*/ 0 h 28"/>
                <a:gd name="T8" fmla="*/ 0 w 223"/>
                <a:gd name="T9" fmla="*/ 2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3"/>
                <a:gd name="T16" fmla="*/ 0 h 28"/>
                <a:gd name="T17" fmla="*/ 223 w 22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3" h="28">
                  <a:moveTo>
                    <a:pt x="0" y="27"/>
                  </a:moveTo>
                  <a:lnTo>
                    <a:pt x="222" y="27"/>
                  </a:lnTo>
                  <a:lnTo>
                    <a:pt x="214" y="0"/>
                  </a:lnTo>
                  <a:lnTo>
                    <a:pt x="8" y="0"/>
                  </a:lnTo>
                  <a:lnTo>
                    <a:pt x="0" y="27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6" name="Rectangle 232"/>
          <p:cNvSpPr>
            <a:spLocks noChangeArrowheads="1"/>
          </p:cNvSpPr>
          <p:nvPr/>
        </p:nvSpPr>
        <p:spPr bwMode="auto">
          <a:xfrm>
            <a:off x="3344887" y="3605233"/>
            <a:ext cx="301365" cy="3084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237" name="AutoShape 233"/>
          <p:cNvSpPr>
            <a:spLocks/>
          </p:cNvSpPr>
          <p:nvPr/>
        </p:nvSpPr>
        <p:spPr bwMode="auto">
          <a:xfrm>
            <a:off x="1043012" y="2511446"/>
            <a:ext cx="1130300" cy="349250"/>
          </a:xfrm>
          <a:prstGeom prst="borderCallout2">
            <a:avLst>
              <a:gd name="adj1" fmla="val 32727"/>
              <a:gd name="adj2" fmla="val 106741"/>
              <a:gd name="adj3" fmla="val 32727"/>
              <a:gd name="adj4" fmla="val 151968"/>
              <a:gd name="adj5" fmla="val 276366"/>
              <a:gd name="adj6" fmla="val 188764"/>
            </a:avLst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bg1"/>
                </a:solidFill>
              </a:rPr>
              <a:t>Backbone</a:t>
            </a:r>
          </a:p>
        </p:txBody>
      </p:sp>
      <p:sp>
        <p:nvSpPr>
          <p:cNvPr id="238" name="AutoShape 234"/>
          <p:cNvSpPr>
            <a:spLocks/>
          </p:cNvSpPr>
          <p:nvPr/>
        </p:nvSpPr>
        <p:spPr bwMode="auto">
          <a:xfrm>
            <a:off x="642910" y="1571612"/>
            <a:ext cx="1751015" cy="830997"/>
          </a:xfrm>
          <a:prstGeom prst="borderCallout2">
            <a:avLst>
              <a:gd name="adj1" fmla="val 10556"/>
              <a:gd name="adj2" fmla="val 105468"/>
              <a:gd name="adj3" fmla="val 10556"/>
              <a:gd name="adj4" fmla="val 137356"/>
              <a:gd name="adj5" fmla="val 114020"/>
              <a:gd name="adj6" fmla="val 156576"/>
            </a:avLst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bg1"/>
                </a:solidFill>
              </a:rPr>
              <a:t>To </a:t>
            </a:r>
            <a:r>
              <a:rPr lang="en-US" sz="1600" dirty="0" smtClean="0">
                <a:solidFill>
                  <a:schemeClr val="bg1"/>
                </a:solidFill>
              </a:rPr>
              <a:t>the Internet </a:t>
            </a:r>
            <a:r>
              <a:rPr lang="en-US" sz="1600" dirty="0">
                <a:solidFill>
                  <a:schemeClr val="bg1"/>
                </a:solidFill>
              </a:rPr>
              <a:t>or wide area network</a:t>
            </a:r>
          </a:p>
        </p:txBody>
      </p:sp>
      <p:sp>
        <p:nvSpPr>
          <p:cNvPr id="239" name="AutoShape 235"/>
          <p:cNvSpPr>
            <a:spLocks/>
          </p:cNvSpPr>
          <p:nvPr/>
        </p:nvSpPr>
        <p:spPr bwMode="auto">
          <a:xfrm>
            <a:off x="6604024" y="1058275"/>
            <a:ext cx="1611314" cy="584775"/>
          </a:xfrm>
          <a:prstGeom prst="borderCallout2">
            <a:avLst>
              <a:gd name="adj1" fmla="val 19250"/>
              <a:gd name="adj2" fmla="val -5454"/>
              <a:gd name="adj3" fmla="val 19250"/>
              <a:gd name="adj4" fmla="val -18866"/>
              <a:gd name="adj5" fmla="val 81327"/>
              <a:gd name="adj6" fmla="val -32586"/>
            </a:avLst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bg1"/>
                </a:solidFill>
              </a:rPr>
              <a:t>Organization Servers</a:t>
            </a:r>
          </a:p>
        </p:txBody>
      </p:sp>
      <p:sp>
        <p:nvSpPr>
          <p:cNvPr id="240" name="AutoShape 236"/>
          <p:cNvSpPr>
            <a:spLocks/>
          </p:cNvSpPr>
          <p:nvPr/>
        </p:nvSpPr>
        <p:spPr bwMode="auto">
          <a:xfrm>
            <a:off x="1574824" y="1079486"/>
            <a:ext cx="1028700" cy="349250"/>
          </a:xfrm>
          <a:prstGeom prst="borderCallout2">
            <a:avLst>
              <a:gd name="adj1" fmla="val 32727"/>
              <a:gd name="adj2" fmla="val 107407"/>
              <a:gd name="adj3" fmla="val 32727"/>
              <a:gd name="adj4" fmla="val 158486"/>
              <a:gd name="adj5" fmla="val 495842"/>
              <a:gd name="adj6" fmla="val 213478"/>
            </a:avLst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bg1"/>
                </a:solidFill>
              </a:rPr>
              <a:t>Gateway</a:t>
            </a:r>
          </a:p>
        </p:txBody>
      </p:sp>
      <p:sp>
        <p:nvSpPr>
          <p:cNvPr id="241" name="AutoShape 237"/>
          <p:cNvSpPr>
            <a:spLocks/>
          </p:cNvSpPr>
          <p:nvPr/>
        </p:nvSpPr>
        <p:spPr bwMode="auto">
          <a:xfrm>
            <a:off x="50810" y="3357562"/>
            <a:ext cx="1592232" cy="584775"/>
          </a:xfrm>
          <a:prstGeom prst="borderCallout2">
            <a:avLst>
              <a:gd name="adj1" fmla="val 19250"/>
              <a:gd name="adj2" fmla="val 105528"/>
              <a:gd name="adj3" fmla="val 19250"/>
              <a:gd name="adj4" fmla="val 122005"/>
              <a:gd name="adj5" fmla="val 147700"/>
              <a:gd name="adj6" fmla="val 137373"/>
            </a:avLst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bg1"/>
                </a:solidFill>
              </a:rPr>
              <a:t>Departmental Server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42" name="Oval 242"/>
          <p:cNvSpPr>
            <a:spLocks noChangeArrowheads="1"/>
          </p:cNvSpPr>
          <p:nvPr/>
        </p:nvSpPr>
        <p:spPr bwMode="auto">
          <a:xfrm>
            <a:off x="3330599" y="2525733"/>
            <a:ext cx="914400" cy="914400"/>
          </a:xfrm>
          <a:prstGeom prst="ellipse">
            <a:avLst/>
          </a:prstGeom>
          <a:noFill/>
          <a:ln w="31750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3" name="Text Box 240"/>
          <p:cNvSpPr txBox="1">
            <a:spLocks noChangeArrowheads="1"/>
          </p:cNvSpPr>
          <p:nvPr/>
        </p:nvSpPr>
        <p:spPr bwMode="auto">
          <a:xfrm>
            <a:off x="7215206" y="5886410"/>
            <a:ext cx="1857388" cy="40011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6600"/>
                </a:solidFill>
              </a:rPr>
              <a:t>Leon-Garcia &amp; </a:t>
            </a:r>
            <a:r>
              <a:rPr lang="en-US" sz="1000" b="1" dirty="0" err="1">
                <a:solidFill>
                  <a:srgbClr val="FF6600"/>
                </a:solidFill>
              </a:rPr>
              <a:t>Widjaja</a:t>
            </a:r>
            <a:r>
              <a:rPr lang="en-US" sz="1000" b="1" dirty="0">
                <a:solidFill>
                  <a:srgbClr val="FF6600"/>
                </a:solidFill>
              </a:rPr>
              <a:t>: </a:t>
            </a:r>
            <a:endParaRPr lang="en-US" sz="1000" b="1" dirty="0" smtClean="0">
              <a:solidFill>
                <a:srgbClr val="FF6600"/>
              </a:solidFill>
            </a:endParaRPr>
          </a:p>
          <a:p>
            <a:pPr algn="ctr" eaLnBrk="0" hangingPunct="0"/>
            <a:r>
              <a:rPr lang="en-US" sz="1000" b="1" i="1" dirty="0" smtClean="0">
                <a:solidFill>
                  <a:srgbClr val="FF6600"/>
                </a:solidFill>
              </a:rPr>
              <a:t>Communication </a:t>
            </a:r>
            <a:r>
              <a:rPr lang="en-US" sz="1000" b="1" i="1" dirty="0">
                <a:solidFill>
                  <a:srgbClr val="FF6600"/>
                </a:solidFill>
              </a:rPr>
              <a:t>Networks</a:t>
            </a:r>
          </a:p>
        </p:txBody>
      </p:sp>
    </p:spTree>
    <p:extLst>
      <p:ext uri="{BB962C8B-B14F-4D97-AF65-F5344CB8AC3E}">
        <p14:creationId xmlns:p14="http://schemas.microsoft.com/office/powerpoint/2010/main" val="301417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1071546"/>
            <a:ext cx="7772400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ZapfDingbats" pitchFamily="82" charset="2"/>
              <a:buNone/>
              <a:tabLst/>
              <a:defRPr/>
            </a:pPr>
            <a:r>
              <a:rPr lang="en-US" b="1" kern="0" noProof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DV </a:t>
            </a:r>
            <a:r>
              <a:rPr kumimoji="0" lang="en-US" sz="2400" b="1" i="0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Basic idea: </a:t>
            </a:r>
          </a:p>
          <a:p>
            <a:pPr marL="225425" marR="0" lvl="0" indent="-22542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From time-to-time, each node sends its own distance vector estimate to neighbors.</a:t>
            </a:r>
          </a:p>
          <a:p>
            <a:pPr marL="225425" marR="0" lvl="0" indent="-22542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Asynchronous</a:t>
            </a:r>
          </a:p>
          <a:p>
            <a:pPr marL="225425" marR="0" lvl="0" indent="-22542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When a node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receives a new DV estimate from any neighbor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it saves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v’s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distance vector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it updates its own DV using B-F equation: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0034" y="3967467"/>
            <a:ext cx="79319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  <a:cs typeface="Times New Roman" pitchFamily="18" charset="0"/>
              </a:rPr>
              <a:t>D</a:t>
            </a:r>
            <a:r>
              <a:rPr lang="en-US" sz="2400" b="1" baseline="-30000" dirty="0" err="1">
                <a:solidFill>
                  <a:schemeClr val="accent2"/>
                </a:solidFill>
                <a:cs typeface="Times New Roman" pitchFamily="18" charset="0"/>
              </a:rPr>
              <a:t>x</a:t>
            </a:r>
            <a:r>
              <a:rPr lang="en-US" sz="2400" b="1" dirty="0">
                <a:solidFill>
                  <a:schemeClr val="accent2"/>
                </a:solidFill>
                <a:cs typeface="Times New Roman" pitchFamily="18" charset="0"/>
              </a:rPr>
              <a:t>(y) </a:t>
            </a:r>
            <a:r>
              <a:rPr lang="en-US" sz="2400" b="1" dirty="0">
                <a:solidFill>
                  <a:schemeClr val="accent2"/>
                </a:solidFill>
                <a:ea typeface="Times New Roman" pitchFamily="18" charset="0"/>
                <a:cs typeface="Times" pitchFamily="18" charset="0"/>
              </a:rPr>
              <a:t>←</a:t>
            </a:r>
            <a:r>
              <a:rPr lang="en-US" sz="2400" b="1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cs typeface="Times New Roman" pitchFamily="18" charset="0"/>
              </a:rPr>
              <a:t>min</a:t>
            </a:r>
            <a:r>
              <a:rPr lang="en-US" sz="2400" b="1" baseline="-30000" dirty="0" err="1">
                <a:solidFill>
                  <a:schemeClr val="accent2"/>
                </a:solidFill>
                <a:cs typeface="Times New Roman" pitchFamily="18" charset="0"/>
              </a:rPr>
              <a:t>v</a:t>
            </a:r>
            <a:r>
              <a:rPr lang="en-US" sz="2400" b="1" dirty="0">
                <a:solidFill>
                  <a:schemeClr val="accent2"/>
                </a:solidFill>
                <a:cs typeface="Times New Roman" pitchFamily="18" charset="0"/>
              </a:rPr>
              <a:t>{c(</a:t>
            </a:r>
            <a:r>
              <a:rPr lang="en-US" sz="2400" b="1" dirty="0" err="1">
                <a:solidFill>
                  <a:schemeClr val="accent2"/>
                </a:solidFill>
                <a:cs typeface="Times New Roman" pitchFamily="18" charset="0"/>
              </a:rPr>
              <a:t>x,v</a:t>
            </a:r>
            <a:r>
              <a:rPr lang="en-US" sz="2400" b="1" dirty="0">
                <a:solidFill>
                  <a:schemeClr val="accent2"/>
                </a:solidFill>
                <a:cs typeface="Times New Roman" pitchFamily="18" charset="0"/>
              </a:rPr>
              <a:t>) + </a:t>
            </a:r>
            <a:r>
              <a:rPr lang="en-US" sz="2400" b="1" dirty="0" err="1">
                <a:solidFill>
                  <a:schemeClr val="accent2"/>
                </a:solidFill>
                <a:cs typeface="Times New Roman" pitchFamily="18" charset="0"/>
              </a:rPr>
              <a:t>D</a:t>
            </a:r>
            <a:r>
              <a:rPr lang="en-US" sz="2400" b="1" baseline="-30000" dirty="0" err="1">
                <a:solidFill>
                  <a:schemeClr val="accent2"/>
                </a:solidFill>
                <a:cs typeface="Times New Roman" pitchFamily="18" charset="0"/>
              </a:rPr>
              <a:t>v</a:t>
            </a:r>
            <a:r>
              <a:rPr lang="en-US" sz="2400" b="1" dirty="0">
                <a:solidFill>
                  <a:schemeClr val="accent2"/>
                </a:solidFill>
                <a:cs typeface="Times New Roman" pitchFamily="18" charset="0"/>
              </a:rPr>
              <a:t>(y)}    for each node y </a:t>
            </a:r>
            <a:r>
              <a:rPr lang="en-US" sz="2400" b="1" dirty="0">
                <a:solidFill>
                  <a:schemeClr val="accent2"/>
                </a:solidFill>
                <a:ea typeface="MS Mincho" pitchFamily="49" charset="-128"/>
              </a:rPr>
              <a:t>∊</a:t>
            </a:r>
            <a:r>
              <a:rPr lang="en-US" sz="2400" b="1" dirty="0">
                <a:solidFill>
                  <a:schemeClr val="accent2"/>
                </a:solidFill>
                <a:cs typeface="Times New Roman" pitchFamily="18" charset="0"/>
              </a:rPr>
              <a:t> 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85763" y="4786333"/>
            <a:ext cx="7772400" cy="114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 b="1" dirty="0" smtClean="0"/>
              <a:t>Under </a:t>
            </a:r>
            <a:r>
              <a:rPr lang="en-US" sz="2400" b="1" dirty="0"/>
              <a:t>minor, natural conditions, the estimate </a:t>
            </a:r>
            <a:r>
              <a:rPr lang="en-US" sz="2400" b="1" dirty="0" err="1">
                <a:cs typeface="Times New Roman" pitchFamily="18" charset="0"/>
              </a:rPr>
              <a:t>D</a:t>
            </a:r>
            <a:r>
              <a:rPr lang="en-US" sz="2400" b="1" baseline="-30000" dirty="0" err="1">
                <a:cs typeface="Times New Roman" pitchFamily="18" charset="0"/>
              </a:rPr>
              <a:t>x</a:t>
            </a:r>
            <a:r>
              <a:rPr lang="en-US" sz="2400" b="1" dirty="0">
                <a:cs typeface="Times New Roman" pitchFamily="18" charset="0"/>
              </a:rPr>
              <a:t>(y) </a:t>
            </a:r>
            <a:r>
              <a:rPr lang="en-US" sz="2400" b="1" dirty="0" smtClean="0">
                <a:cs typeface="Times New Roman" pitchFamily="18" charset="0"/>
              </a:rPr>
              <a:t>converges </a:t>
            </a:r>
            <a:r>
              <a:rPr lang="en-US" sz="2400" b="1" dirty="0">
                <a:cs typeface="Times New Roman" pitchFamily="18" charset="0"/>
              </a:rPr>
              <a:t>to the actual least cost</a:t>
            </a:r>
            <a:r>
              <a:rPr lang="en-US" sz="2400" b="1" dirty="0">
                <a:latin typeface="Times" pitchFamily="18" charset="0"/>
                <a:cs typeface="Times New Roman" pitchFamily="18" charset="0"/>
              </a:rPr>
              <a:t> </a:t>
            </a:r>
            <a:r>
              <a:rPr lang="en-US" sz="2400" b="1" dirty="0" err="1"/>
              <a:t>d</a:t>
            </a:r>
            <a:r>
              <a:rPr lang="en-US" sz="2400" b="1" baseline="-25000" dirty="0" err="1"/>
              <a:t>x</a:t>
            </a:r>
            <a:r>
              <a:rPr lang="en-US" sz="2400" b="1" dirty="0"/>
              <a:t>(y</a:t>
            </a:r>
            <a:r>
              <a:rPr lang="en-US" sz="2400" b="1" dirty="0" smtClean="0"/>
              <a:t>). </a:t>
            </a:r>
            <a:endParaRPr lang="en-US" sz="2400" b="1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</a:t>
            </a:r>
            <a:r>
              <a:rPr lang="en-US" dirty="0" smtClean="0"/>
              <a:t>Vector Algorithm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10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1975" y="1362075"/>
            <a:ext cx="37814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ZapfDingbats" pitchFamily="8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Iterative, asynchronous: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each local iteration caused by: 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local link cost change 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DV update message from neighbor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ZapfDingbats" pitchFamily="8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Distributed: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each node notifies neighbors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only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when its DV changes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neighbors then notify their neighbors if necessary.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5148263" y="1785937"/>
            <a:ext cx="3781425" cy="4186238"/>
            <a:chOff x="3303" y="969"/>
            <a:chExt cx="2382" cy="2637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3303" y="969"/>
              <a:ext cx="2382" cy="2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 dirty="0"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2400" i="1" dirty="0">
                  <a:solidFill>
                    <a:schemeClr val="accent2"/>
                  </a:solidFill>
                  <a:latin typeface="+mn-lt"/>
                </a:rPr>
                <a:t>wait</a:t>
              </a:r>
              <a:r>
                <a:rPr lang="en-US" sz="2000" dirty="0">
                  <a:latin typeface="+mn-lt"/>
                </a:rPr>
                <a:t> for (change in local link cost or </a:t>
              </a:r>
              <a:r>
                <a:rPr lang="en-US" sz="2000" dirty="0" err="1">
                  <a:latin typeface="+mn-lt"/>
                </a:rPr>
                <a:t>msg</a:t>
              </a:r>
              <a:r>
                <a:rPr lang="en-US" sz="2000" dirty="0">
                  <a:latin typeface="+mn-lt"/>
                </a:rPr>
                <a:t> from neighbor)</a:t>
              </a:r>
            </a:p>
            <a:p>
              <a:pPr>
                <a:spcBef>
                  <a:spcPct val="50000"/>
                </a:spcBef>
              </a:pPr>
              <a:endParaRPr lang="en-US" sz="2000" dirty="0"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2400" i="1" dirty="0" err="1">
                  <a:solidFill>
                    <a:schemeClr val="accent2"/>
                  </a:solidFill>
                  <a:latin typeface="+mn-lt"/>
                </a:rPr>
                <a:t>recompute</a:t>
              </a:r>
              <a:r>
                <a:rPr lang="en-US" sz="2000" dirty="0">
                  <a:latin typeface="+mn-lt"/>
                </a:rPr>
                <a:t> estimates</a:t>
              </a:r>
            </a:p>
            <a:p>
              <a:pPr>
                <a:spcBef>
                  <a:spcPct val="50000"/>
                </a:spcBef>
              </a:pPr>
              <a:endParaRPr lang="en-US" sz="2000" dirty="0"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2000" dirty="0">
                  <a:latin typeface="+mn-lt"/>
                </a:rPr>
                <a:t>if DV to any </a:t>
              </a:r>
              <a:r>
                <a:rPr lang="en-US" sz="2000" dirty="0" smtClean="0">
                  <a:latin typeface="+mn-lt"/>
                </a:rPr>
                <a:t>destination </a:t>
              </a:r>
              <a:r>
                <a:rPr lang="en-US" sz="2000" dirty="0">
                  <a:latin typeface="+mn-lt"/>
                </a:rPr>
                <a:t>has changed, </a:t>
              </a:r>
              <a:r>
                <a:rPr lang="en-US" sz="2400" i="1" dirty="0">
                  <a:solidFill>
                    <a:schemeClr val="accent2"/>
                  </a:solidFill>
                  <a:latin typeface="+mn-lt"/>
                </a:rPr>
                <a:t>notify</a:t>
              </a:r>
              <a:r>
                <a:rPr lang="en-US" sz="2000" dirty="0">
                  <a:latin typeface="+mn-lt"/>
                </a:rPr>
                <a:t> neighbors </a:t>
              </a:r>
              <a:endParaRPr lang="en-US" sz="2400" dirty="0">
                <a:latin typeface="+mn-lt"/>
              </a:endParaRPr>
            </a:p>
            <a:p>
              <a:pPr algn="ctr">
                <a:spcBef>
                  <a:spcPct val="50000"/>
                </a:spcBef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4344" y="1776"/>
              <a:ext cx="0" cy="37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4338" y="2418"/>
              <a:ext cx="0" cy="37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3354" y="1212"/>
              <a:ext cx="978" cy="2256"/>
            </a:xfrm>
            <a:custGeom>
              <a:avLst/>
              <a:gdLst/>
              <a:ahLst/>
              <a:cxnLst>
                <a:cxn ang="0">
                  <a:pos x="960" y="2010"/>
                </a:cxn>
                <a:cxn ang="0">
                  <a:pos x="961" y="2256"/>
                </a:cxn>
                <a:cxn ang="0">
                  <a:pos x="0" y="2256"/>
                </a:cxn>
                <a:cxn ang="0">
                  <a:pos x="0" y="0"/>
                </a:cxn>
                <a:cxn ang="0">
                  <a:pos x="978" y="0"/>
                </a:cxn>
                <a:cxn ang="0">
                  <a:pos x="978" y="155"/>
                </a:cxn>
              </a:cxnLst>
              <a:rect l="0" t="0" r="r" b="b"/>
              <a:pathLst>
                <a:path w="978" h="2256">
                  <a:moveTo>
                    <a:pt x="960" y="2010"/>
                  </a:moveTo>
                  <a:lnTo>
                    <a:pt x="961" y="2256"/>
                  </a:lnTo>
                  <a:lnTo>
                    <a:pt x="0" y="2256"/>
                  </a:lnTo>
                  <a:lnTo>
                    <a:pt x="0" y="0"/>
                  </a:lnTo>
                  <a:lnTo>
                    <a:pt x="978" y="0"/>
                  </a:lnTo>
                  <a:lnTo>
                    <a:pt x="978" y="155"/>
                  </a:lnTo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500562" y="1328726"/>
            <a:ext cx="257176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Each node:</a:t>
            </a:r>
            <a:endParaRPr lang="en-US" sz="24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</a:t>
            </a:r>
            <a:r>
              <a:rPr lang="en-US" dirty="0" smtClean="0"/>
              <a:t>Vector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8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990600"/>
            <a:ext cx="1752600" cy="1738313"/>
            <a:chOff x="240" y="192"/>
            <a:chExt cx="1104" cy="1095"/>
          </a:xfrm>
        </p:grpSpPr>
        <p:sp>
          <p:nvSpPr>
            <p:cNvPr id="472067" name="Line 3"/>
            <p:cNvSpPr>
              <a:spLocks noChangeShapeType="1"/>
            </p:cNvSpPr>
            <p:nvPr/>
          </p:nvSpPr>
          <p:spPr bwMode="auto">
            <a:xfrm>
              <a:off x="672" y="48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800"/>
            </a:p>
          </p:txBody>
        </p:sp>
        <p:sp>
          <p:nvSpPr>
            <p:cNvPr id="472068" name="Line 4"/>
            <p:cNvSpPr>
              <a:spLocks noChangeShapeType="1"/>
            </p:cNvSpPr>
            <p:nvPr/>
          </p:nvSpPr>
          <p:spPr bwMode="auto">
            <a:xfrm>
              <a:off x="480" y="62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800"/>
            </a:p>
          </p:txBody>
        </p:sp>
        <p:sp>
          <p:nvSpPr>
            <p:cNvPr id="472069" name="Text Box 5"/>
            <p:cNvSpPr txBox="1">
              <a:spLocks noChangeArrowheads="1"/>
            </p:cNvSpPr>
            <p:nvPr/>
          </p:nvSpPr>
          <p:spPr bwMode="auto">
            <a:xfrm>
              <a:off x="672" y="384"/>
              <a:ext cx="61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x   y   z</a:t>
              </a:r>
            </a:p>
          </p:txBody>
        </p:sp>
        <p:sp>
          <p:nvSpPr>
            <p:cNvPr id="472070" name="Text Box 6"/>
            <p:cNvSpPr txBox="1">
              <a:spLocks noChangeArrowheads="1"/>
            </p:cNvSpPr>
            <p:nvPr/>
          </p:nvSpPr>
          <p:spPr bwMode="auto">
            <a:xfrm>
              <a:off x="480" y="624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472071" name="Text Box 7"/>
            <p:cNvSpPr txBox="1">
              <a:spLocks noChangeArrowheads="1"/>
            </p:cNvSpPr>
            <p:nvPr/>
          </p:nvSpPr>
          <p:spPr bwMode="auto">
            <a:xfrm>
              <a:off x="480" y="816"/>
              <a:ext cx="1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y</a:t>
              </a:r>
            </a:p>
          </p:txBody>
        </p:sp>
        <p:sp>
          <p:nvSpPr>
            <p:cNvPr id="472072" name="Text Box 8"/>
            <p:cNvSpPr txBox="1">
              <a:spLocks noChangeArrowheads="1"/>
            </p:cNvSpPr>
            <p:nvPr/>
          </p:nvSpPr>
          <p:spPr bwMode="auto">
            <a:xfrm>
              <a:off x="480" y="1008"/>
              <a:ext cx="1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z</a:t>
              </a:r>
            </a:p>
          </p:txBody>
        </p:sp>
        <p:sp>
          <p:nvSpPr>
            <p:cNvPr id="472073" name="Text Box 9"/>
            <p:cNvSpPr txBox="1">
              <a:spLocks noChangeArrowheads="1"/>
            </p:cNvSpPr>
            <p:nvPr/>
          </p:nvSpPr>
          <p:spPr bwMode="auto">
            <a:xfrm>
              <a:off x="672" y="624"/>
              <a:ext cx="5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0  2   7</a:t>
              </a:r>
            </a:p>
          </p:txBody>
        </p:sp>
        <p:sp>
          <p:nvSpPr>
            <p:cNvPr id="472074" name="Text Box 10"/>
            <p:cNvSpPr txBox="1">
              <a:spLocks noChangeArrowheads="1"/>
            </p:cNvSpPr>
            <p:nvPr/>
          </p:nvSpPr>
          <p:spPr bwMode="auto">
            <a:xfrm>
              <a:off x="672" y="864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472075" name="Text Box 11"/>
            <p:cNvSpPr txBox="1">
              <a:spLocks noChangeArrowheads="1"/>
            </p:cNvSpPr>
            <p:nvPr/>
          </p:nvSpPr>
          <p:spPr bwMode="auto">
            <a:xfrm>
              <a:off x="816" y="864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472076" name="Text Box 12"/>
            <p:cNvSpPr txBox="1">
              <a:spLocks noChangeArrowheads="1"/>
            </p:cNvSpPr>
            <p:nvPr/>
          </p:nvSpPr>
          <p:spPr bwMode="auto">
            <a:xfrm>
              <a:off x="1056" y="864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472077" name="Text Box 13"/>
            <p:cNvSpPr txBox="1">
              <a:spLocks noChangeArrowheads="1"/>
            </p:cNvSpPr>
            <p:nvPr/>
          </p:nvSpPr>
          <p:spPr bwMode="auto">
            <a:xfrm>
              <a:off x="672" y="1056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472078" name="Text Box 14"/>
            <p:cNvSpPr txBox="1">
              <a:spLocks noChangeArrowheads="1"/>
            </p:cNvSpPr>
            <p:nvPr/>
          </p:nvSpPr>
          <p:spPr bwMode="auto">
            <a:xfrm>
              <a:off x="816" y="1056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472079" name="Text Box 15"/>
            <p:cNvSpPr txBox="1">
              <a:spLocks noChangeArrowheads="1"/>
            </p:cNvSpPr>
            <p:nvPr/>
          </p:nvSpPr>
          <p:spPr bwMode="auto">
            <a:xfrm>
              <a:off x="1056" y="1056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472080" name="Text Box 16"/>
            <p:cNvSpPr txBox="1">
              <a:spLocks noChangeArrowheads="1"/>
            </p:cNvSpPr>
            <p:nvPr/>
          </p:nvSpPr>
          <p:spPr bwMode="auto">
            <a:xfrm rot="16200000">
              <a:off x="133" y="827"/>
              <a:ext cx="4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from</a:t>
              </a:r>
            </a:p>
          </p:txBody>
        </p:sp>
        <p:sp>
          <p:nvSpPr>
            <p:cNvPr id="472081" name="Text Box 17"/>
            <p:cNvSpPr txBox="1">
              <a:spLocks noChangeArrowheads="1"/>
            </p:cNvSpPr>
            <p:nvPr/>
          </p:nvSpPr>
          <p:spPr bwMode="auto">
            <a:xfrm>
              <a:off x="672" y="192"/>
              <a:ext cx="5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cost to</a:t>
              </a:r>
            </a:p>
          </p:txBody>
        </p:sp>
      </p:grpSp>
      <p:sp>
        <p:nvSpPr>
          <p:cNvPr id="472082" name="Text Box 18"/>
          <p:cNvSpPr txBox="1">
            <a:spLocks noChangeArrowheads="1"/>
          </p:cNvSpPr>
          <p:nvPr/>
        </p:nvSpPr>
        <p:spPr bwMode="auto">
          <a:xfrm rot="16200000">
            <a:off x="362744" y="3828256"/>
            <a:ext cx="70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472083" name="Text Box 19"/>
          <p:cNvSpPr txBox="1">
            <a:spLocks noChangeArrowheads="1"/>
          </p:cNvSpPr>
          <p:nvPr/>
        </p:nvSpPr>
        <p:spPr bwMode="auto">
          <a:xfrm rot="16200000">
            <a:off x="362744" y="5580856"/>
            <a:ext cx="70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472093" name="Line 29"/>
          <p:cNvSpPr>
            <a:spLocks noChangeShapeType="1"/>
          </p:cNvSpPr>
          <p:nvPr/>
        </p:nvSpPr>
        <p:spPr bwMode="auto">
          <a:xfrm>
            <a:off x="32766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094" name="Line 30"/>
          <p:cNvSpPr>
            <a:spLocks noChangeShapeType="1"/>
          </p:cNvSpPr>
          <p:nvPr/>
        </p:nvSpPr>
        <p:spPr bwMode="auto">
          <a:xfrm>
            <a:off x="29718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095" name="Text Box 31"/>
          <p:cNvSpPr txBox="1">
            <a:spLocks noChangeArrowheads="1"/>
          </p:cNvSpPr>
          <p:nvPr/>
        </p:nvSpPr>
        <p:spPr bwMode="auto">
          <a:xfrm>
            <a:off x="3276600" y="1295400"/>
            <a:ext cx="96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472096" name="Text Box 32"/>
          <p:cNvSpPr txBox="1">
            <a:spLocks noChangeArrowheads="1"/>
          </p:cNvSpPr>
          <p:nvPr/>
        </p:nvSpPr>
        <p:spPr bwMode="auto">
          <a:xfrm>
            <a:off x="2971800" y="167640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472097" name="Text Box 33"/>
          <p:cNvSpPr txBox="1">
            <a:spLocks noChangeArrowheads="1"/>
          </p:cNvSpPr>
          <p:nvPr/>
        </p:nvSpPr>
        <p:spPr bwMode="auto">
          <a:xfrm>
            <a:off x="2971800" y="19812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472098" name="Text Box 34"/>
          <p:cNvSpPr txBox="1">
            <a:spLocks noChangeArrowheads="1"/>
          </p:cNvSpPr>
          <p:nvPr/>
        </p:nvSpPr>
        <p:spPr bwMode="auto">
          <a:xfrm>
            <a:off x="2971800" y="228600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472099" name="Text Box 35"/>
          <p:cNvSpPr txBox="1">
            <a:spLocks noChangeArrowheads="1"/>
          </p:cNvSpPr>
          <p:nvPr/>
        </p:nvSpPr>
        <p:spPr bwMode="auto">
          <a:xfrm>
            <a:off x="3297238" y="16764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</a:t>
            </a:r>
          </a:p>
        </p:txBody>
      </p:sp>
      <p:sp>
        <p:nvSpPr>
          <p:cNvPr id="472100" name="Text Box 36"/>
          <p:cNvSpPr txBox="1">
            <a:spLocks noChangeArrowheads="1"/>
          </p:cNvSpPr>
          <p:nvPr/>
        </p:nvSpPr>
        <p:spPr bwMode="auto">
          <a:xfrm rot="16200000">
            <a:off x="2420144" y="1999456"/>
            <a:ext cx="70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472101" name="Text Box 37"/>
          <p:cNvSpPr txBox="1">
            <a:spLocks noChangeArrowheads="1"/>
          </p:cNvSpPr>
          <p:nvPr/>
        </p:nvSpPr>
        <p:spPr bwMode="auto">
          <a:xfrm>
            <a:off x="3276600" y="990600"/>
            <a:ext cx="93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472102" name="Line 38"/>
          <p:cNvSpPr>
            <a:spLocks noChangeShapeType="1"/>
          </p:cNvSpPr>
          <p:nvPr/>
        </p:nvSpPr>
        <p:spPr bwMode="auto">
          <a:xfrm>
            <a:off x="12192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03" name="Line 39"/>
          <p:cNvSpPr>
            <a:spLocks noChangeShapeType="1"/>
          </p:cNvSpPr>
          <p:nvPr/>
        </p:nvSpPr>
        <p:spPr bwMode="auto">
          <a:xfrm>
            <a:off x="9144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04" name="Text Box 40"/>
          <p:cNvSpPr txBox="1">
            <a:spLocks noChangeArrowheads="1"/>
          </p:cNvSpPr>
          <p:nvPr/>
        </p:nvSpPr>
        <p:spPr bwMode="auto">
          <a:xfrm>
            <a:off x="1219200" y="3048000"/>
            <a:ext cx="96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472105" name="Text Box 41"/>
          <p:cNvSpPr txBox="1">
            <a:spLocks noChangeArrowheads="1"/>
          </p:cNvSpPr>
          <p:nvPr/>
        </p:nvSpPr>
        <p:spPr bwMode="auto">
          <a:xfrm>
            <a:off x="914400" y="342900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472106" name="Text Box 42"/>
          <p:cNvSpPr txBox="1">
            <a:spLocks noChangeArrowheads="1"/>
          </p:cNvSpPr>
          <p:nvPr/>
        </p:nvSpPr>
        <p:spPr bwMode="auto">
          <a:xfrm>
            <a:off x="914400" y="37338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472107" name="Text Box 43"/>
          <p:cNvSpPr txBox="1">
            <a:spLocks noChangeArrowheads="1"/>
          </p:cNvSpPr>
          <p:nvPr/>
        </p:nvSpPr>
        <p:spPr bwMode="auto">
          <a:xfrm>
            <a:off x="914400" y="403860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472108" name="Text Box 44"/>
          <p:cNvSpPr txBox="1">
            <a:spLocks noChangeArrowheads="1"/>
          </p:cNvSpPr>
          <p:nvPr/>
        </p:nvSpPr>
        <p:spPr bwMode="auto">
          <a:xfrm>
            <a:off x="1524000" y="34290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472109" name="Text Box 45"/>
          <p:cNvSpPr txBox="1">
            <a:spLocks noChangeArrowheads="1"/>
          </p:cNvSpPr>
          <p:nvPr/>
        </p:nvSpPr>
        <p:spPr bwMode="auto">
          <a:xfrm>
            <a:off x="1828800" y="34290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472110" name="Text Box 46"/>
          <p:cNvSpPr txBox="1">
            <a:spLocks noChangeArrowheads="1"/>
          </p:cNvSpPr>
          <p:nvPr/>
        </p:nvSpPr>
        <p:spPr bwMode="auto">
          <a:xfrm>
            <a:off x="1219200" y="4114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472111" name="Text Box 47"/>
          <p:cNvSpPr txBox="1">
            <a:spLocks noChangeArrowheads="1"/>
          </p:cNvSpPr>
          <p:nvPr/>
        </p:nvSpPr>
        <p:spPr bwMode="auto">
          <a:xfrm>
            <a:off x="1447800" y="4114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472112" name="Text Box 48"/>
          <p:cNvSpPr txBox="1">
            <a:spLocks noChangeArrowheads="1"/>
          </p:cNvSpPr>
          <p:nvPr/>
        </p:nvSpPr>
        <p:spPr bwMode="auto">
          <a:xfrm>
            <a:off x="1828800" y="4114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472113" name="Text Box 49"/>
          <p:cNvSpPr txBox="1">
            <a:spLocks noChangeArrowheads="1"/>
          </p:cNvSpPr>
          <p:nvPr/>
        </p:nvSpPr>
        <p:spPr bwMode="auto">
          <a:xfrm>
            <a:off x="1219200" y="2743200"/>
            <a:ext cx="93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472150" name="Line 86"/>
          <p:cNvSpPr>
            <a:spLocks noChangeShapeType="1"/>
          </p:cNvSpPr>
          <p:nvPr/>
        </p:nvSpPr>
        <p:spPr bwMode="auto">
          <a:xfrm>
            <a:off x="1219200" y="502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51" name="Line 87"/>
          <p:cNvSpPr>
            <a:spLocks noChangeShapeType="1"/>
          </p:cNvSpPr>
          <p:nvPr/>
        </p:nvSpPr>
        <p:spPr bwMode="auto">
          <a:xfrm>
            <a:off x="914400" y="525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52" name="Text Box 88"/>
          <p:cNvSpPr txBox="1">
            <a:spLocks noChangeArrowheads="1"/>
          </p:cNvSpPr>
          <p:nvPr/>
        </p:nvSpPr>
        <p:spPr bwMode="auto">
          <a:xfrm>
            <a:off x="1219200" y="4876800"/>
            <a:ext cx="96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472153" name="Text Box 89"/>
          <p:cNvSpPr txBox="1">
            <a:spLocks noChangeArrowheads="1"/>
          </p:cNvSpPr>
          <p:nvPr/>
        </p:nvSpPr>
        <p:spPr bwMode="auto">
          <a:xfrm>
            <a:off x="914400" y="525780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472154" name="Text Box 90"/>
          <p:cNvSpPr txBox="1">
            <a:spLocks noChangeArrowheads="1"/>
          </p:cNvSpPr>
          <p:nvPr/>
        </p:nvSpPr>
        <p:spPr bwMode="auto">
          <a:xfrm>
            <a:off x="914400" y="55626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472155" name="Text Box 91"/>
          <p:cNvSpPr txBox="1">
            <a:spLocks noChangeArrowheads="1"/>
          </p:cNvSpPr>
          <p:nvPr/>
        </p:nvSpPr>
        <p:spPr bwMode="auto">
          <a:xfrm>
            <a:off x="914400" y="586740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472156" name="Text Box 92"/>
          <p:cNvSpPr txBox="1">
            <a:spLocks noChangeArrowheads="1"/>
          </p:cNvSpPr>
          <p:nvPr/>
        </p:nvSpPr>
        <p:spPr bwMode="auto">
          <a:xfrm>
            <a:off x="1219200" y="56388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/>
              <a:t>∞</a:t>
            </a:r>
          </a:p>
        </p:txBody>
      </p:sp>
      <p:sp>
        <p:nvSpPr>
          <p:cNvPr id="472158" name="Text Box 94"/>
          <p:cNvSpPr txBox="1">
            <a:spLocks noChangeArrowheads="1"/>
          </p:cNvSpPr>
          <p:nvPr/>
        </p:nvSpPr>
        <p:spPr bwMode="auto">
          <a:xfrm>
            <a:off x="1828800" y="5638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472159" name="Text Box 95"/>
          <p:cNvSpPr txBox="1">
            <a:spLocks noChangeArrowheads="1"/>
          </p:cNvSpPr>
          <p:nvPr/>
        </p:nvSpPr>
        <p:spPr bwMode="auto">
          <a:xfrm>
            <a:off x="1219200" y="59436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7</a:t>
            </a:r>
          </a:p>
        </p:txBody>
      </p:sp>
      <p:sp>
        <p:nvSpPr>
          <p:cNvPr id="472160" name="Text Box 96"/>
          <p:cNvSpPr txBox="1">
            <a:spLocks noChangeArrowheads="1"/>
          </p:cNvSpPr>
          <p:nvPr/>
        </p:nvSpPr>
        <p:spPr bwMode="auto">
          <a:xfrm>
            <a:off x="1548358" y="594360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1</a:t>
            </a:r>
          </a:p>
        </p:txBody>
      </p:sp>
      <p:sp>
        <p:nvSpPr>
          <p:cNvPr id="472161" name="Text Box 97"/>
          <p:cNvSpPr txBox="1">
            <a:spLocks noChangeArrowheads="1"/>
          </p:cNvSpPr>
          <p:nvPr/>
        </p:nvSpPr>
        <p:spPr bwMode="auto">
          <a:xfrm>
            <a:off x="1828800" y="59436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</a:t>
            </a:r>
          </a:p>
        </p:txBody>
      </p:sp>
      <p:sp>
        <p:nvSpPr>
          <p:cNvPr id="472162" name="Text Box 98"/>
          <p:cNvSpPr txBox="1">
            <a:spLocks noChangeArrowheads="1"/>
          </p:cNvSpPr>
          <p:nvPr/>
        </p:nvSpPr>
        <p:spPr bwMode="auto">
          <a:xfrm>
            <a:off x="1219200" y="4572000"/>
            <a:ext cx="93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472163" name="Text Box 99"/>
          <p:cNvSpPr txBox="1">
            <a:spLocks noChangeArrowheads="1"/>
          </p:cNvSpPr>
          <p:nvPr/>
        </p:nvSpPr>
        <p:spPr bwMode="auto">
          <a:xfrm>
            <a:off x="1219200" y="3505200"/>
            <a:ext cx="976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 dirty="0"/>
          </a:p>
          <a:p>
            <a:r>
              <a:rPr lang="en-US" sz="1800" dirty="0"/>
              <a:t>2   0   1</a:t>
            </a:r>
          </a:p>
        </p:txBody>
      </p:sp>
      <p:sp>
        <p:nvSpPr>
          <p:cNvPr id="472164" name="Text Box 100"/>
          <p:cNvSpPr txBox="1">
            <a:spLocks noChangeArrowheads="1"/>
          </p:cNvSpPr>
          <p:nvPr/>
        </p:nvSpPr>
        <p:spPr bwMode="auto">
          <a:xfrm>
            <a:off x="1219200" y="52578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/>
              <a:t>∞ ∞  ∞</a:t>
            </a:r>
          </a:p>
        </p:txBody>
      </p:sp>
      <p:sp>
        <p:nvSpPr>
          <p:cNvPr id="472165" name="Text Box 101"/>
          <p:cNvSpPr txBox="1">
            <a:spLocks noChangeArrowheads="1"/>
          </p:cNvSpPr>
          <p:nvPr/>
        </p:nvSpPr>
        <p:spPr bwMode="auto">
          <a:xfrm>
            <a:off x="3260725" y="2022475"/>
            <a:ext cx="976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2   0   1</a:t>
            </a:r>
          </a:p>
        </p:txBody>
      </p:sp>
      <p:sp>
        <p:nvSpPr>
          <p:cNvPr id="472166" name="Text Box 102"/>
          <p:cNvSpPr txBox="1">
            <a:spLocks noChangeArrowheads="1"/>
          </p:cNvSpPr>
          <p:nvPr/>
        </p:nvSpPr>
        <p:spPr bwMode="auto">
          <a:xfrm>
            <a:off x="3260725" y="2327275"/>
            <a:ext cx="976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7   1   0</a:t>
            </a:r>
          </a:p>
        </p:txBody>
      </p:sp>
      <p:sp>
        <p:nvSpPr>
          <p:cNvPr id="472177" name="Line 113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78" name="Line 114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79" name="Line 115"/>
          <p:cNvSpPr>
            <a:spLocks noChangeShapeType="1"/>
          </p:cNvSpPr>
          <p:nvPr/>
        </p:nvSpPr>
        <p:spPr bwMode="auto">
          <a:xfrm flipV="1">
            <a:off x="2133600" y="2514600"/>
            <a:ext cx="762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80" name="Line 116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81" name="Line 117"/>
          <p:cNvSpPr>
            <a:spLocks noChangeShapeType="1"/>
          </p:cNvSpPr>
          <p:nvPr/>
        </p:nvSpPr>
        <p:spPr bwMode="auto">
          <a:xfrm flipV="1">
            <a:off x="2133600" y="2590800"/>
            <a:ext cx="8382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82" name="Line 118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87" name="Line 123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88" name="Text Box 124"/>
          <p:cNvSpPr txBox="1">
            <a:spLocks noChangeArrowheads="1"/>
          </p:cNvSpPr>
          <p:nvPr/>
        </p:nvSpPr>
        <p:spPr bwMode="auto">
          <a:xfrm>
            <a:off x="6069013" y="6142038"/>
            <a:ext cx="658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  <p:grpSp>
        <p:nvGrpSpPr>
          <p:cNvPr id="3" name="Group 125"/>
          <p:cNvGrpSpPr>
            <a:grpSpLocks/>
          </p:cNvGrpSpPr>
          <p:nvPr/>
        </p:nvGrpSpPr>
        <p:grpSpPr bwMode="auto">
          <a:xfrm>
            <a:off x="6632575" y="2911475"/>
            <a:ext cx="2184400" cy="1212850"/>
            <a:chOff x="2352" y="0"/>
            <a:chExt cx="1376" cy="764"/>
          </a:xfrm>
        </p:grpSpPr>
        <p:sp>
          <p:nvSpPr>
            <p:cNvPr id="472190" name="Freeform 126"/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/>
              <a:ahLst/>
              <a:cxnLst>
                <a:cxn ang="0">
                  <a:pos x="113" y="348"/>
                </a:cxn>
                <a:cxn ang="0">
                  <a:pos x="395" y="162"/>
                </a:cxn>
                <a:cxn ang="0">
                  <a:pos x="710" y="9"/>
                </a:cxn>
                <a:cxn ang="0">
                  <a:pos x="1160" y="219"/>
                </a:cxn>
                <a:cxn ang="0">
                  <a:pos x="1367" y="510"/>
                </a:cxn>
                <a:cxn ang="0">
                  <a:pos x="1103" y="726"/>
                </a:cxn>
                <a:cxn ang="0">
                  <a:pos x="578" y="738"/>
                </a:cxn>
                <a:cxn ang="0">
                  <a:pos x="77" y="630"/>
                </a:cxn>
                <a:cxn ang="0">
                  <a:pos x="113" y="348"/>
                </a:cxn>
              </a:cxnLst>
              <a:rect l="0" t="0" r="r" b="b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grpSp>
          <p:nvGrpSpPr>
            <p:cNvPr id="4" name="Group 127"/>
            <p:cNvGrpSpPr>
              <a:grpSpLocks/>
            </p:cNvGrpSpPr>
            <p:nvPr/>
          </p:nvGrpSpPr>
          <p:grpSpPr bwMode="auto">
            <a:xfrm>
              <a:off x="2448" y="74"/>
              <a:ext cx="1161" cy="675"/>
              <a:chOff x="-17" y="1286"/>
              <a:chExt cx="1161" cy="675"/>
            </a:xfrm>
          </p:grpSpPr>
          <p:sp>
            <p:nvSpPr>
              <p:cNvPr id="472192" name="Freeform 128"/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/>
                <a:ahLst/>
                <a:cxnLst>
                  <a:cxn ang="0">
                    <a:pos x="0" y="180"/>
                  </a:cxn>
                  <a:cxn ang="0">
                    <a:pos x="222" y="0"/>
                  </a:cxn>
                </a:cxnLst>
                <a:rect l="0" t="0" r="r" b="b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472193" name="Oval 129"/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472194" name="Line 130"/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472195" name="Line 131"/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472196" name="Rectangle 132"/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472197" name="Oval 133"/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472198" name="Freeform 134"/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6" y="189"/>
                  </a:cxn>
                </a:cxnLst>
                <a:rect l="0" t="0" r="r" b="b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472199" name="Freeform 135"/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/>
                <a:ahLst/>
                <a:cxnLst>
                  <a:cxn ang="0">
                    <a:pos x="540" y="3"/>
                  </a:cxn>
                  <a:cxn ang="0">
                    <a:pos x="0" y="0"/>
                  </a:cxn>
                </a:cxnLst>
                <a:rect l="0" t="0" r="r" b="b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grpSp>
            <p:nvGrpSpPr>
              <p:cNvPr id="5" name="Group 136"/>
              <p:cNvGrpSpPr>
                <a:grpSpLocks/>
              </p:cNvGrpSpPr>
              <p:nvPr/>
            </p:nvGrpSpPr>
            <p:grpSpPr bwMode="auto">
              <a:xfrm>
                <a:off x="31" y="1598"/>
                <a:ext cx="202" cy="233"/>
                <a:chOff x="2952" y="2429"/>
                <a:chExt cx="203" cy="233"/>
              </a:xfrm>
            </p:grpSpPr>
            <p:sp>
              <p:nvSpPr>
                <p:cNvPr id="472201" name="Rectangle 1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472202" name="Text Box 138"/>
                <p:cNvSpPr txBox="1">
                  <a:spLocks noChangeArrowheads="1"/>
                </p:cNvSpPr>
                <p:nvPr/>
              </p:nvSpPr>
              <p:spPr bwMode="auto">
                <a:xfrm>
                  <a:off x="2952" y="2429"/>
                  <a:ext cx="203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800"/>
                    <a:t>x</a:t>
                  </a:r>
                  <a:endParaRPr lang="en-US" sz="18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6" name="Group 139"/>
              <p:cNvGrpSpPr>
                <a:grpSpLocks/>
              </p:cNvGrpSpPr>
              <p:nvPr/>
            </p:nvGrpSpPr>
            <p:grpSpPr bwMode="auto">
              <a:xfrm>
                <a:off x="828" y="1580"/>
                <a:ext cx="316" cy="233"/>
                <a:chOff x="1740" y="2276"/>
                <a:chExt cx="316" cy="233"/>
              </a:xfrm>
            </p:grpSpPr>
            <p:sp>
              <p:nvSpPr>
                <p:cNvPr id="472204" name="Oval 140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472205" name="Line 141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472206" name="Line 142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472207" name="Rectangle 143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1800">
                    <a:latin typeface="Times New Roman" pitchFamily="18" charset="0"/>
                  </a:endParaRPr>
                </a:p>
              </p:txBody>
            </p:sp>
            <p:sp>
              <p:nvSpPr>
                <p:cNvPr id="472208" name="Oval 144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grpSp>
              <p:nvGrpSpPr>
                <p:cNvPr id="7" name="Group 145"/>
                <p:cNvGrpSpPr>
                  <a:grpSpLocks/>
                </p:cNvGrpSpPr>
                <p:nvPr/>
              </p:nvGrpSpPr>
              <p:grpSpPr bwMode="auto">
                <a:xfrm>
                  <a:off x="1790" y="2276"/>
                  <a:ext cx="194" cy="233"/>
                  <a:chOff x="2948" y="2399"/>
                  <a:chExt cx="195" cy="233"/>
                </a:xfrm>
              </p:grpSpPr>
              <p:sp>
                <p:nvSpPr>
                  <p:cNvPr id="472210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472211" name="Text Box 1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8" y="2399"/>
                    <a:ext cx="195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800"/>
                      <a:t>z</a:t>
                    </a:r>
                  </a:p>
                </p:txBody>
              </p:sp>
            </p:grpSp>
          </p:grpSp>
          <p:sp>
            <p:nvSpPr>
              <p:cNvPr id="472212" name="Text Box 148"/>
              <p:cNvSpPr txBox="1">
                <a:spLocks noChangeArrowheads="1"/>
              </p:cNvSpPr>
              <p:nvPr/>
            </p:nvSpPr>
            <p:spPr bwMode="auto">
              <a:xfrm>
                <a:off x="731" y="1400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/>
                  <a:t>1</a:t>
                </a:r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472213" name="Text Box 149"/>
              <p:cNvSpPr txBox="1">
                <a:spLocks noChangeArrowheads="1"/>
              </p:cNvSpPr>
              <p:nvPr/>
            </p:nvSpPr>
            <p:spPr bwMode="auto">
              <a:xfrm>
                <a:off x="192" y="1397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/>
                  <a:t>2</a:t>
                </a:r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472214" name="Text Box 150"/>
              <p:cNvSpPr txBox="1">
                <a:spLocks noChangeArrowheads="1"/>
              </p:cNvSpPr>
              <p:nvPr/>
            </p:nvSpPr>
            <p:spPr bwMode="auto">
              <a:xfrm>
                <a:off x="477" y="1730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/>
                  <a:t>7</a:t>
                </a:r>
                <a:endParaRPr lang="en-US" sz="1800">
                  <a:latin typeface="Times New Roman" pitchFamily="18" charset="0"/>
                </a:endParaRPr>
              </a:p>
            </p:txBody>
          </p:sp>
          <p:grpSp>
            <p:nvGrpSpPr>
              <p:cNvPr id="8" name="Group 151"/>
              <p:cNvGrpSpPr>
                <a:grpSpLocks/>
              </p:cNvGrpSpPr>
              <p:nvPr/>
            </p:nvGrpSpPr>
            <p:grpSpPr bwMode="auto">
              <a:xfrm>
                <a:off x="408" y="1286"/>
                <a:ext cx="316" cy="233"/>
                <a:chOff x="1740" y="2306"/>
                <a:chExt cx="316" cy="233"/>
              </a:xfrm>
            </p:grpSpPr>
            <p:sp>
              <p:nvSpPr>
                <p:cNvPr id="472216" name="Oval 152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472217" name="Line 153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472218" name="Line 154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472219" name="Rectangle 155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1800">
                    <a:latin typeface="Times New Roman" pitchFamily="18" charset="0"/>
                  </a:endParaRPr>
                </a:p>
              </p:txBody>
            </p:sp>
            <p:sp>
              <p:nvSpPr>
                <p:cNvPr id="472220" name="Oval 156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grpSp>
              <p:nvGrpSpPr>
                <p:cNvPr id="9" name="Group 157"/>
                <p:cNvGrpSpPr>
                  <a:grpSpLocks/>
                </p:cNvGrpSpPr>
                <p:nvPr/>
              </p:nvGrpSpPr>
              <p:grpSpPr bwMode="auto">
                <a:xfrm>
                  <a:off x="1801" y="2306"/>
                  <a:ext cx="192" cy="233"/>
                  <a:chOff x="2957" y="2429"/>
                  <a:chExt cx="194" cy="233"/>
                </a:xfrm>
              </p:grpSpPr>
              <p:sp>
                <p:nvSpPr>
                  <p:cNvPr id="472222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472223" name="Text Box 1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7" y="2429"/>
                    <a:ext cx="194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800"/>
                      <a:t>y</a:t>
                    </a:r>
                    <a:endParaRPr lang="en-US" sz="1800">
                      <a:latin typeface="Times New Roman" pitchFamily="18" charset="0"/>
                    </a:endParaRPr>
                  </a:p>
                </p:txBody>
              </p:sp>
            </p:grpSp>
          </p:grpSp>
        </p:grpSp>
      </p:grpSp>
      <p:sp>
        <p:nvSpPr>
          <p:cNvPr id="472224" name="Text Box 160"/>
          <p:cNvSpPr txBox="1">
            <a:spLocks noChangeArrowheads="1"/>
          </p:cNvSpPr>
          <p:nvPr/>
        </p:nvSpPr>
        <p:spPr bwMode="auto">
          <a:xfrm>
            <a:off x="0" y="642918"/>
            <a:ext cx="1579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 u="sng" dirty="0">
                <a:solidFill>
                  <a:schemeClr val="bg1"/>
                </a:solidFill>
              </a:rPr>
              <a:t>node x table</a:t>
            </a:r>
          </a:p>
        </p:txBody>
      </p:sp>
      <p:sp>
        <p:nvSpPr>
          <p:cNvPr id="472225" name="Text Box 161"/>
          <p:cNvSpPr txBox="1">
            <a:spLocks noChangeArrowheads="1"/>
          </p:cNvSpPr>
          <p:nvPr/>
        </p:nvSpPr>
        <p:spPr bwMode="auto">
          <a:xfrm>
            <a:off x="0" y="2590800"/>
            <a:ext cx="1571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 u="sng"/>
              <a:t>node y table</a:t>
            </a:r>
          </a:p>
        </p:txBody>
      </p:sp>
      <p:sp>
        <p:nvSpPr>
          <p:cNvPr id="472226" name="Text Box 162"/>
          <p:cNvSpPr txBox="1">
            <a:spLocks noChangeArrowheads="1"/>
          </p:cNvSpPr>
          <p:nvPr/>
        </p:nvSpPr>
        <p:spPr bwMode="auto">
          <a:xfrm>
            <a:off x="0" y="4343400"/>
            <a:ext cx="1566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 u="sng"/>
              <a:t>node z table</a:t>
            </a:r>
          </a:p>
        </p:txBody>
      </p:sp>
      <p:sp>
        <p:nvSpPr>
          <p:cNvPr id="472227" name="Oval 163"/>
          <p:cNvSpPr>
            <a:spLocks noChangeArrowheads="1"/>
          </p:cNvSpPr>
          <p:nvPr/>
        </p:nvSpPr>
        <p:spPr bwMode="auto">
          <a:xfrm>
            <a:off x="12192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2228" name="Oval 164"/>
          <p:cNvSpPr>
            <a:spLocks noChangeArrowheads="1"/>
          </p:cNvSpPr>
          <p:nvPr/>
        </p:nvSpPr>
        <p:spPr bwMode="auto">
          <a:xfrm>
            <a:off x="1219200" y="37338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2229" name="Oval 165"/>
          <p:cNvSpPr>
            <a:spLocks noChangeArrowheads="1"/>
          </p:cNvSpPr>
          <p:nvPr/>
        </p:nvSpPr>
        <p:spPr bwMode="auto">
          <a:xfrm>
            <a:off x="1219200" y="59436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2230" name="Oval 166"/>
          <p:cNvSpPr>
            <a:spLocks noChangeArrowheads="1"/>
          </p:cNvSpPr>
          <p:nvPr/>
        </p:nvSpPr>
        <p:spPr bwMode="auto">
          <a:xfrm>
            <a:off x="3297238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2232" name="Rectangle 168"/>
          <p:cNvSpPr>
            <a:spLocks noChangeArrowheads="1"/>
          </p:cNvSpPr>
          <p:nvPr/>
        </p:nvSpPr>
        <p:spPr bwMode="auto">
          <a:xfrm>
            <a:off x="1590675" y="187325"/>
            <a:ext cx="44767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fr-FR" sz="1800" dirty="0" err="1">
                <a:solidFill>
                  <a:schemeClr val="bg1"/>
                </a:solidFill>
                <a:cs typeface="Times New Roman" pitchFamily="18" charset="0"/>
              </a:rPr>
              <a:t>D</a:t>
            </a:r>
            <a:r>
              <a:rPr lang="fr-FR" sz="1800" baseline="-25000" dirty="0" err="1">
                <a:solidFill>
                  <a:schemeClr val="bg1"/>
                </a:solidFill>
                <a:cs typeface="Times New Roman" pitchFamily="18" charset="0"/>
              </a:rPr>
              <a:t>x</a:t>
            </a: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(y) = min{c(</a:t>
            </a:r>
            <a:r>
              <a:rPr lang="fr-FR" sz="1800" dirty="0" err="1">
                <a:solidFill>
                  <a:schemeClr val="bg1"/>
                </a:solidFill>
                <a:cs typeface="Times New Roman" pitchFamily="18" charset="0"/>
              </a:rPr>
              <a:t>x,y</a:t>
            </a: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) + D</a:t>
            </a:r>
            <a:r>
              <a:rPr lang="fr-FR" sz="1800" baseline="-25000" dirty="0">
                <a:solidFill>
                  <a:schemeClr val="bg1"/>
                </a:solidFill>
                <a:cs typeface="Times New Roman" pitchFamily="18" charset="0"/>
              </a:rPr>
              <a:t>y</a:t>
            </a: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(y), c(</a:t>
            </a:r>
            <a:r>
              <a:rPr lang="fr-FR" sz="1800" dirty="0" err="1">
                <a:solidFill>
                  <a:schemeClr val="bg1"/>
                </a:solidFill>
                <a:cs typeface="Times New Roman" pitchFamily="18" charset="0"/>
              </a:rPr>
              <a:t>x,z</a:t>
            </a: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) + D</a:t>
            </a:r>
            <a:r>
              <a:rPr lang="fr-FR" sz="1800" baseline="-25000" dirty="0">
                <a:solidFill>
                  <a:schemeClr val="bg1"/>
                </a:solidFill>
                <a:cs typeface="Times New Roman" pitchFamily="18" charset="0"/>
              </a:rPr>
              <a:t>z</a:t>
            </a: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(y)} </a:t>
            </a:r>
            <a:br>
              <a:rPr lang="fr-FR" sz="18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             = min{2+0 , 7+1} = 2</a:t>
            </a:r>
          </a:p>
        </p:txBody>
      </p:sp>
      <p:sp>
        <p:nvSpPr>
          <p:cNvPr id="472233" name="Line 169"/>
          <p:cNvSpPr>
            <a:spLocks noChangeShapeType="1"/>
          </p:cNvSpPr>
          <p:nvPr/>
        </p:nvSpPr>
        <p:spPr bwMode="auto">
          <a:xfrm flipH="1">
            <a:off x="3760788" y="809625"/>
            <a:ext cx="809625" cy="966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234" name="Rectangle 170"/>
          <p:cNvSpPr>
            <a:spLocks noChangeArrowheads="1"/>
          </p:cNvSpPr>
          <p:nvPr/>
        </p:nvSpPr>
        <p:spPr bwMode="auto">
          <a:xfrm>
            <a:off x="6384925" y="111125"/>
            <a:ext cx="28035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fr-FR" sz="1800" i="1" dirty="0" err="1">
                <a:solidFill>
                  <a:schemeClr val="bg1"/>
                </a:solidFill>
              </a:rPr>
              <a:t>D</a:t>
            </a:r>
            <a:r>
              <a:rPr lang="fr-FR" sz="1800" i="1" baseline="-25000" dirty="0" err="1">
                <a:solidFill>
                  <a:schemeClr val="bg1"/>
                </a:solidFill>
              </a:rPr>
              <a:t>x</a:t>
            </a:r>
            <a:r>
              <a:rPr lang="fr-FR" sz="1800" i="1" dirty="0">
                <a:solidFill>
                  <a:schemeClr val="bg1"/>
                </a:solidFill>
              </a:rPr>
              <a:t>(z) = </a:t>
            </a:r>
            <a:r>
              <a:rPr lang="fr-FR" sz="1800" dirty="0">
                <a:solidFill>
                  <a:schemeClr val="bg1"/>
                </a:solidFill>
              </a:rPr>
              <a:t>min{</a:t>
            </a:r>
            <a:r>
              <a:rPr lang="fr-FR" sz="1800" i="1" dirty="0">
                <a:solidFill>
                  <a:schemeClr val="bg1"/>
                </a:solidFill>
              </a:rPr>
              <a:t>c(</a:t>
            </a:r>
            <a:r>
              <a:rPr lang="fr-FR" sz="1800" i="1" dirty="0" err="1">
                <a:solidFill>
                  <a:schemeClr val="bg1"/>
                </a:solidFill>
              </a:rPr>
              <a:t>x,y</a:t>
            </a:r>
            <a:r>
              <a:rPr lang="fr-FR" sz="1800" i="1" dirty="0">
                <a:solidFill>
                  <a:schemeClr val="bg1"/>
                </a:solidFill>
              </a:rPr>
              <a:t>) + </a:t>
            </a:r>
            <a:br>
              <a:rPr lang="fr-FR" sz="1800" i="1" dirty="0">
                <a:solidFill>
                  <a:schemeClr val="bg1"/>
                </a:solidFill>
              </a:rPr>
            </a:br>
            <a:r>
              <a:rPr lang="fr-FR" sz="1800" i="1" dirty="0">
                <a:solidFill>
                  <a:schemeClr val="bg1"/>
                </a:solidFill>
              </a:rPr>
              <a:t>      D</a:t>
            </a:r>
            <a:r>
              <a:rPr lang="fr-FR" sz="1800" i="1" baseline="-25000" dirty="0">
                <a:solidFill>
                  <a:schemeClr val="bg1"/>
                </a:solidFill>
              </a:rPr>
              <a:t>y</a:t>
            </a:r>
            <a:r>
              <a:rPr lang="fr-FR" sz="1800" i="1" dirty="0">
                <a:solidFill>
                  <a:schemeClr val="bg1"/>
                </a:solidFill>
              </a:rPr>
              <a:t>(z), c(</a:t>
            </a:r>
            <a:r>
              <a:rPr lang="fr-FR" sz="1800" i="1" dirty="0" err="1">
                <a:solidFill>
                  <a:schemeClr val="bg1"/>
                </a:solidFill>
              </a:rPr>
              <a:t>x,z</a:t>
            </a:r>
            <a:r>
              <a:rPr lang="fr-FR" sz="1800" i="1" dirty="0">
                <a:solidFill>
                  <a:schemeClr val="bg1"/>
                </a:solidFill>
              </a:rPr>
              <a:t>) + D</a:t>
            </a:r>
            <a:r>
              <a:rPr lang="fr-FR" sz="1800" i="1" baseline="-25000" dirty="0">
                <a:solidFill>
                  <a:schemeClr val="bg1"/>
                </a:solidFill>
              </a:rPr>
              <a:t>z</a:t>
            </a:r>
            <a:r>
              <a:rPr lang="fr-FR" sz="1800" i="1" dirty="0">
                <a:solidFill>
                  <a:schemeClr val="bg1"/>
                </a:solidFill>
              </a:rPr>
              <a:t>(z)</a:t>
            </a:r>
            <a:r>
              <a:rPr lang="fr-FR" sz="1800" dirty="0">
                <a:solidFill>
                  <a:schemeClr val="bg1"/>
                </a:solidFill>
              </a:rPr>
              <a:t>} </a:t>
            </a:r>
          </a:p>
          <a:p>
            <a:pPr algn="just"/>
            <a:r>
              <a:rPr lang="fr-FR" sz="1800" dirty="0">
                <a:solidFill>
                  <a:schemeClr val="bg1"/>
                </a:solidFill>
              </a:rPr>
              <a:t>= min{2+1 , 7+0} = 3</a:t>
            </a:r>
          </a:p>
        </p:txBody>
      </p:sp>
      <p:sp>
        <p:nvSpPr>
          <p:cNvPr id="472235" name="Line 171"/>
          <p:cNvSpPr>
            <a:spLocks noChangeShapeType="1"/>
          </p:cNvSpPr>
          <p:nvPr/>
        </p:nvSpPr>
        <p:spPr bwMode="auto">
          <a:xfrm flipH="1">
            <a:off x="4179888" y="482600"/>
            <a:ext cx="2586037" cy="133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236" name="Text Box 172"/>
          <p:cNvSpPr txBox="1">
            <a:spLocks noChangeArrowheads="1"/>
          </p:cNvSpPr>
          <p:nvPr/>
        </p:nvSpPr>
        <p:spPr bwMode="auto">
          <a:xfrm>
            <a:off x="3922713" y="16795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3</a:t>
            </a:r>
          </a:p>
        </p:txBody>
      </p:sp>
      <p:sp>
        <p:nvSpPr>
          <p:cNvPr id="472237" name="Text Box 173"/>
          <p:cNvSpPr txBox="1">
            <a:spLocks noChangeArrowheads="1"/>
          </p:cNvSpPr>
          <p:nvPr/>
        </p:nvSpPr>
        <p:spPr bwMode="auto">
          <a:xfrm>
            <a:off x="3579813" y="1679575"/>
            <a:ext cx="342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2 </a:t>
            </a:r>
          </a:p>
        </p:txBody>
      </p:sp>
      <p:sp>
        <p:nvSpPr>
          <p:cNvPr id="11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118" name="Text Box 14"/>
          <p:cNvSpPr txBox="1">
            <a:spLocks noChangeArrowheads="1"/>
          </p:cNvSpPr>
          <p:nvPr/>
        </p:nvSpPr>
        <p:spPr bwMode="auto">
          <a:xfrm>
            <a:off x="1243434" y="34290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119" name="Text Box 14"/>
          <p:cNvSpPr txBox="1">
            <a:spLocks noChangeArrowheads="1"/>
          </p:cNvSpPr>
          <p:nvPr/>
        </p:nvSpPr>
        <p:spPr bwMode="auto">
          <a:xfrm>
            <a:off x="1243434" y="5638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</p:spTree>
    <p:extLst>
      <p:ext uri="{BB962C8B-B14F-4D97-AF65-F5344CB8AC3E}">
        <p14:creationId xmlns:p14="http://schemas.microsoft.com/office/powerpoint/2010/main" val="136682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232" grpId="0"/>
      <p:bldP spid="472233" grpId="0" animBg="1"/>
      <p:bldP spid="472234" grpId="0"/>
      <p:bldP spid="472235" grpId="0" animBg="1"/>
      <p:bldP spid="472236" grpId="0"/>
      <p:bldP spid="47223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1813" y="990600"/>
            <a:ext cx="1754188" cy="1741488"/>
            <a:chOff x="239" y="192"/>
            <a:chExt cx="1105" cy="1097"/>
          </a:xfrm>
        </p:grpSpPr>
        <p:sp>
          <p:nvSpPr>
            <p:cNvPr id="626691" name="Line 3"/>
            <p:cNvSpPr>
              <a:spLocks noChangeShapeType="1"/>
            </p:cNvSpPr>
            <p:nvPr/>
          </p:nvSpPr>
          <p:spPr bwMode="auto">
            <a:xfrm>
              <a:off x="672" y="48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800"/>
            </a:p>
          </p:txBody>
        </p:sp>
        <p:sp>
          <p:nvSpPr>
            <p:cNvPr id="626692" name="Line 4"/>
            <p:cNvSpPr>
              <a:spLocks noChangeShapeType="1"/>
            </p:cNvSpPr>
            <p:nvPr/>
          </p:nvSpPr>
          <p:spPr bwMode="auto">
            <a:xfrm>
              <a:off x="480" y="62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800"/>
            </a:p>
          </p:txBody>
        </p:sp>
        <p:sp>
          <p:nvSpPr>
            <p:cNvPr id="626693" name="Text Box 5"/>
            <p:cNvSpPr txBox="1">
              <a:spLocks noChangeArrowheads="1"/>
            </p:cNvSpPr>
            <p:nvPr/>
          </p:nvSpPr>
          <p:spPr bwMode="auto">
            <a:xfrm>
              <a:off x="672" y="384"/>
              <a:ext cx="6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x   y   z</a:t>
              </a:r>
            </a:p>
          </p:txBody>
        </p:sp>
        <p:sp>
          <p:nvSpPr>
            <p:cNvPr id="626694" name="Text Box 6"/>
            <p:cNvSpPr txBox="1">
              <a:spLocks noChangeArrowheads="1"/>
            </p:cNvSpPr>
            <p:nvPr/>
          </p:nvSpPr>
          <p:spPr bwMode="auto">
            <a:xfrm>
              <a:off x="480" y="624"/>
              <a:ext cx="20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626695" name="Text Box 7"/>
            <p:cNvSpPr txBox="1">
              <a:spLocks noChangeArrowheads="1"/>
            </p:cNvSpPr>
            <p:nvPr/>
          </p:nvSpPr>
          <p:spPr bwMode="auto">
            <a:xfrm>
              <a:off x="480" y="816"/>
              <a:ext cx="19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y</a:t>
              </a:r>
            </a:p>
          </p:txBody>
        </p:sp>
        <p:sp>
          <p:nvSpPr>
            <p:cNvPr id="626696" name="Text Box 8"/>
            <p:cNvSpPr txBox="1">
              <a:spLocks noChangeArrowheads="1"/>
            </p:cNvSpPr>
            <p:nvPr/>
          </p:nvSpPr>
          <p:spPr bwMode="auto">
            <a:xfrm>
              <a:off x="480" y="1008"/>
              <a:ext cx="19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z</a:t>
              </a:r>
            </a:p>
          </p:txBody>
        </p:sp>
        <p:sp>
          <p:nvSpPr>
            <p:cNvPr id="626697" name="Text Box 9"/>
            <p:cNvSpPr txBox="1">
              <a:spLocks noChangeArrowheads="1"/>
            </p:cNvSpPr>
            <p:nvPr/>
          </p:nvSpPr>
          <p:spPr bwMode="auto">
            <a:xfrm>
              <a:off x="672" y="624"/>
              <a:ext cx="60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0  2   7</a:t>
              </a:r>
            </a:p>
          </p:txBody>
        </p:sp>
        <p:sp>
          <p:nvSpPr>
            <p:cNvPr id="626698" name="Text Box 10"/>
            <p:cNvSpPr txBox="1">
              <a:spLocks noChangeArrowheads="1"/>
            </p:cNvSpPr>
            <p:nvPr/>
          </p:nvSpPr>
          <p:spPr bwMode="auto">
            <a:xfrm>
              <a:off x="672" y="864"/>
              <a:ext cx="23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626699" name="Text Box 11"/>
            <p:cNvSpPr txBox="1">
              <a:spLocks noChangeArrowheads="1"/>
            </p:cNvSpPr>
            <p:nvPr/>
          </p:nvSpPr>
          <p:spPr bwMode="auto">
            <a:xfrm>
              <a:off x="816" y="864"/>
              <a:ext cx="23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626700" name="Text Box 12"/>
            <p:cNvSpPr txBox="1">
              <a:spLocks noChangeArrowheads="1"/>
            </p:cNvSpPr>
            <p:nvPr/>
          </p:nvSpPr>
          <p:spPr bwMode="auto">
            <a:xfrm>
              <a:off x="1056" y="864"/>
              <a:ext cx="23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626701" name="Text Box 13"/>
            <p:cNvSpPr txBox="1">
              <a:spLocks noChangeArrowheads="1"/>
            </p:cNvSpPr>
            <p:nvPr/>
          </p:nvSpPr>
          <p:spPr bwMode="auto">
            <a:xfrm>
              <a:off x="672" y="1056"/>
              <a:ext cx="23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626702" name="Text Box 14"/>
            <p:cNvSpPr txBox="1">
              <a:spLocks noChangeArrowheads="1"/>
            </p:cNvSpPr>
            <p:nvPr/>
          </p:nvSpPr>
          <p:spPr bwMode="auto">
            <a:xfrm>
              <a:off x="816" y="1056"/>
              <a:ext cx="23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/>
                <a:t>∞</a:t>
              </a:r>
            </a:p>
          </p:txBody>
        </p:sp>
        <p:sp>
          <p:nvSpPr>
            <p:cNvPr id="626703" name="Text Box 15"/>
            <p:cNvSpPr txBox="1">
              <a:spLocks noChangeArrowheads="1"/>
            </p:cNvSpPr>
            <p:nvPr/>
          </p:nvSpPr>
          <p:spPr bwMode="auto">
            <a:xfrm>
              <a:off x="1056" y="1056"/>
              <a:ext cx="23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626704" name="Text Box 16"/>
            <p:cNvSpPr txBox="1">
              <a:spLocks noChangeArrowheads="1"/>
            </p:cNvSpPr>
            <p:nvPr/>
          </p:nvSpPr>
          <p:spPr bwMode="auto">
            <a:xfrm rot="16200000">
              <a:off x="131" y="826"/>
              <a:ext cx="45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from</a:t>
              </a:r>
            </a:p>
          </p:txBody>
        </p:sp>
        <p:sp>
          <p:nvSpPr>
            <p:cNvPr id="626705" name="Text Box 17"/>
            <p:cNvSpPr txBox="1">
              <a:spLocks noChangeArrowheads="1"/>
            </p:cNvSpPr>
            <p:nvPr/>
          </p:nvSpPr>
          <p:spPr bwMode="auto">
            <a:xfrm>
              <a:off x="672" y="192"/>
              <a:ext cx="59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cost to</a:t>
              </a:r>
            </a:p>
          </p:txBody>
        </p:sp>
      </p:grpSp>
      <p:sp>
        <p:nvSpPr>
          <p:cNvPr id="626706" name="Text Box 18"/>
          <p:cNvSpPr txBox="1">
            <a:spLocks noChangeArrowheads="1"/>
          </p:cNvSpPr>
          <p:nvPr/>
        </p:nvSpPr>
        <p:spPr bwMode="auto">
          <a:xfrm rot="16200000">
            <a:off x="359928" y="3826947"/>
            <a:ext cx="713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626707" name="Text Box 19"/>
          <p:cNvSpPr txBox="1">
            <a:spLocks noChangeArrowheads="1"/>
          </p:cNvSpPr>
          <p:nvPr/>
        </p:nvSpPr>
        <p:spPr bwMode="auto">
          <a:xfrm rot="16200000">
            <a:off x="359928" y="5579547"/>
            <a:ext cx="713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626708" name="Line 20"/>
          <p:cNvSpPr>
            <a:spLocks noChangeShapeType="1"/>
          </p:cNvSpPr>
          <p:nvPr/>
        </p:nvSpPr>
        <p:spPr bwMode="auto">
          <a:xfrm>
            <a:off x="5486400" y="1524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09" name="Line 21"/>
          <p:cNvSpPr>
            <a:spLocks noChangeShapeType="1"/>
          </p:cNvSpPr>
          <p:nvPr/>
        </p:nvSpPr>
        <p:spPr bwMode="auto">
          <a:xfrm>
            <a:off x="5181600" y="1752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10" name="Text Box 22"/>
          <p:cNvSpPr txBox="1">
            <a:spLocks noChangeArrowheads="1"/>
          </p:cNvSpPr>
          <p:nvPr/>
        </p:nvSpPr>
        <p:spPr bwMode="auto">
          <a:xfrm>
            <a:off x="5486400" y="1371600"/>
            <a:ext cx="97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626711" name="Text Box 23"/>
          <p:cNvSpPr txBox="1">
            <a:spLocks noChangeArrowheads="1"/>
          </p:cNvSpPr>
          <p:nvPr/>
        </p:nvSpPr>
        <p:spPr bwMode="auto">
          <a:xfrm>
            <a:off x="5181600" y="1752600"/>
            <a:ext cx="3209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626712" name="Text Box 24"/>
          <p:cNvSpPr txBox="1">
            <a:spLocks noChangeArrowheads="1"/>
          </p:cNvSpPr>
          <p:nvPr/>
        </p:nvSpPr>
        <p:spPr bwMode="auto">
          <a:xfrm>
            <a:off x="5181600" y="2057400"/>
            <a:ext cx="304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626713" name="Text Box 25"/>
          <p:cNvSpPr txBox="1">
            <a:spLocks noChangeArrowheads="1"/>
          </p:cNvSpPr>
          <p:nvPr/>
        </p:nvSpPr>
        <p:spPr bwMode="auto">
          <a:xfrm>
            <a:off x="5181600" y="2362200"/>
            <a:ext cx="308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626714" name="Text Box 26"/>
          <p:cNvSpPr txBox="1">
            <a:spLocks noChangeArrowheads="1"/>
          </p:cNvSpPr>
          <p:nvPr/>
        </p:nvSpPr>
        <p:spPr bwMode="auto">
          <a:xfrm>
            <a:off x="5486400" y="1752600"/>
            <a:ext cx="9525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0  2   3</a:t>
            </a:r>
          </a:p>
        </p:txBody>
      </p:sp>
      <p:sp>
        <p:nvSpPr>
          <p:cNvPr id="626715" name="Text Box 27"/>
          <p:cNvSpPr txBox="1">
            <a:spLocks noChangeArrowheads="1"/>
          </p:cNvSpPr>
          <p:nvPr/>
        </p:nvSpPr>
        <p:spPr bwMode="auto">
          <a:xfrm rot="16200000">
            <a:off x="4627128" y="2074347"/>
            <a:ext cx="713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626716" name="Text Box 28"/>
          <p:cNvSpPr txBox="1">
            <a:spLocks noChangeArrowheads="1"/>
          </p:cNvSpPr>
          <p:nvPr/>
        </p:nvSpPr>
        <p:spPr bwMode="auto">
          <a:xfrm>
            <a:off x="5486400" y="1066800"/>
            <a:ext cx="946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626717" name="Line 29"/>
          <p:cNvSpPr>
            <a:spLocks noChangeShapeType="1"/>
          </p:cNvSpPr>
          <p:nvPr/>
        </p:nvSpPr>
        <p:spPr bwMode="auto">
          <a:xfrm>
            <a:off x="32766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18" name="Line 30"/>
          <p:cNvSpPr>
            <a:spLocks noChangeShapeType="1"/>
          </p:cNvSpPr>
          <p:nvPr/>
        </p:nvSpPr>
        <p:spPr bwMode="auto">
          <a:xfrm>
            <a:off x="29718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19" name="Text Box 31"/>
          <p:cNvSpPr txBox="1">
            <a:spLocks noChangeArrowheads="1"/>
          </p:cNvSpPr>
          <p:nvPr/>
        </p:nvSpPr>
        <p:spPr bwMode="auto">
          <a:xfrm>
            <a:off x="3276600" y="1295400"/>
            <a:ext cx="97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626720" name="Text Box 32"/>
          <p:cNvSpPr txBox="1">
            <a:spLocks noChangeArrowheads="1"/>
          </p:cNvSpPr>
          <p:nvPr/>
        </p:nvSpPr>
        <p:spPr bwMode="auto">
          <a:xfrm>
            <a:off x="2971800" y="1676400"/>
            <a:ext cx="3209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626721" name="Text Box 33"/>
          <p:cNvSpPr txBox="1">
            <a:spLocks noChangeArrowheads="1"/>
          </p:cNvSpPr>
          <p:nvPr/>
        </p:nvSpPr>
        <p:spPr bwMode="auto">
          <a:xfrm>
            <a:off x="2971800" y="1981200"/>
            <a:ext cx="304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626722" name="Text Box 34"/>
          <p:cNvSpPr txBox="1">
            <a:spLocks noChangeArrowheads="1"/>
          </p:cNvSpPr>
          <p:nvPr/>
        </p:nvSpPr>
        <p:spPr bwMode="auto">
          <a:xfrm>
            <a:off x="2971800" y="2286000"/>
            <a:ext cx="308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626723" name="Text Box 35"/>
          <p:cNvSpPr txBox="1">
            <a:spLocks noChangeArrowheads="1"/>
          </p:cNvSpPr>
          <p:nvPr/>
        </p:nvSpPr>
        <p:spPr bwMode="auto">
          <a:xfrm>
            <a:off x="3276600" y="1676400"/>
            <a:ext cx="9525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0  2   3</a:t>
            </a:r>
          </a:p>
        </p:txBody>
      </p:sp>
      <p:sp>
        <p:nvSpPr>
          <p:cNvPr id="626724" name="Text Box 36"/>
          <p:cNvSpPr txBox="1">
            <a:spLocks noChangeArrowheads="1"/>
          </p:cNvSpPr>
          <p:nvPr/>
        </p:nvSpPr>
        <p:spPr bwMode="auto">
          <a:xfrm rot="16200000">
            <a:off x="2417328" y="1998147"/>
            <a:ext cx="713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626725" name="Text Box 37"/>
          <p:cNvSpPr txBox="1">
            <a:spLocks noChangeArrowheads="1"/>
          </p:cNvSpPr>
          <p:nvPr/>
        </p:nvSpPr>
        <p:spPr bwMode="auto">
          <a:xfrm>
            <a:off x="3276600" y="990600"/>
            <a:ext cx="946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626726" name="Line 38"/>
          <p:cNvSpPr>
            <a:spLocks noChangeShapeType="1"/>
          </p:cNvSpPr>
          <p:nvPr/>
        </p:nvSpPr>
        <p:spPr bwMode="auto">
          <a:xfrm>
            <a:off x="12192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27" name="Line 39"/>
          <p:cNvSpPr>
            <a:spLocks noChangeShapeType="1"/>
          </p:cNvSpPr>
          <p:nvPr/>
        </p:nvSpPr>
        <p:spPr bwMode="auto">
          <a:xfrm>
            <a:off x="9144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28" name="Text Box 40"/>
          <p:cNvSpPr txBox="1">
            <a:spLocks noChangeArrowheads="1"/>
          </p:cNvSpPr>
          <p:nvPr/>
        </p:nvSpPr>
        <p:spPr bwMode="auto">
          <a:xfrm>
            <a:off x="1219200" y="3048000"/>
            <a:ext cx="97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626729" name="Text Box 41"/>
          <p:cNvSpPr txBox="1">
            <a:spLocks noChangeArrowheads="1"/>
          </p:cNvSpPr>
          <p:nvPr/>
        </p:nvSpPr>
        <p:spPr bwMode="auto">
          <a:xfrm>
            <a:off x="914400" y="3429000"/>
            <a:ext cx="3209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626730" name="Text Box 42"/>
          <p:cNvSpPr txBox="1">
            <a:spLocks noChangeArrowheads="1"/>
          </p:cNvSpPr>
          <p:nvPr/>
        </p:nvSpPr>
        <p:spPr bwMode="auto">
          <a:xfrm>
            <a:off x="914400" y="3733800"/>
            <a:ext cx="304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626731" name="Text Box 43"/>
          <p:cNvSpPr txBox="1">
            <a:spLocks noChangeArrowheads="1"/>
          </p:cNvSpPr>
          <p:nvPr/>
        </p:nvSpPr>
        <p:spPr bwMode="auto">
          <a:xfrm>
            <a:off x="914400" y="4038600"/>
            <a:ext cx="308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626732" name="Text Box 44"/>
          <p:cNvSpPr txBox="1">
            <a:spLocks noChangeArrowheads="1"/>
          </p:cNvSpPr>
          <p:nvPr/>
        </p:nvSpPr>
        <p:spPr bwMode="auto">
          <a:xfrm>
            <a:off x="1524000" y="3429000"/>
            <a:ext cx="3786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626733" name="Text Box 45"/>
          <p:cNvSpPr txBox="1">
            <a:spLocks noChangeArrowheads="1"/>
          </p:cNvSpPr>
          <p:nvPr/>
        </p:nvSpPr>
        <p:spPr bwMode="auto">
          <a:xfrm>
            <a:off x="1828800" y="3429000"/>
            <a:ext cx="3786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626734" name="Text Box 46"/>
          <p:cNvSpPr txBox="1">
            <a:spLocks noChangeArrowheads="1"/>
          </p:cNvSpPr>
          <p:nvPr/>
        </p:nvSpPr>
        <p:spPr bwMode="auto">
          <a:xfrm>
            <a:off x="1219200" y="4114800"/>
            <a:ext cx="3786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626735" name="Text Box 47"/>
          <p:cNvSpPr txBox="1">
            <a:spLocks noChangeArrowheads="1"/>
          </p:cNvSpPr>
          <p:nvPr/>
        </p:nvSpPr>
        <p:spPr bwMode="auto">
          <a:xfrm>
            <a:off x="1447800" y="4114800"/>
            <a:ext cx="3786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626736" name="Text Box 48"/>
          <p:cNvSpPr txBox="1">
            <a:spLocks noChangeArrowheads="1"/>
          </p:cNvSpPr>
          <p:nvPr/>
        </p:nvSpPr>
        <p:spPr bwMode="auto">
          <a:xfrm>
            <a:off x="1828800" y="4114800"/>
            <a:ext cx="3786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626737" name="Text Box 49"/>
          <p:cNvSpPr txBox="1">
            <a:spLocks noChangeArrowheads="1"/>
          </p:cNvSpPr>
          <p:nvPr/>
        </p:nvSpPr>
        <p:spPr bwMode="auto">
          <a:xfrm>
            <a:off x="1219200" y="2743200"/>
            <a:ext cx="946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626738" name="Line 50"/>
          <p:cNvSpPr>
            <a:spLocks noChangeShapeType="1"/>
          </p:cNvSpPr>
          <p:nvPr/>
        </p:nvSpPr>
        <p:spPr bwMode="auto">
          <a:xfrm>
            <a:off x="32766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39" name="Line 51"/>
          <p:cNvSpPr>
            <a:spLocks noChangeShapeType="1"/>
          </p:cNvSpPr>
          <p:nvPr/>
        </p:nvSpPr>
        <p:spPr bwMode="auto">
          <a:xfrm>
            <a:off x="29718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40" name="Text Box 52"/>
          <p:cNvSpPr txBox="1">
            <a:spLocks noChangeArrowheads="1"/>
          </p:cNvSpPr>
          <p:nvPr/>
        </p:nvSpPr>
        <p:spPr bwMode="auto">
          <a:xfrm>
            <a:off x="3276600" y="3048000"/>
            <a:ext cx="97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626741" name="Text Box 53"/>
          <p:cNvSpPr txBox="1">
            <a:spLocks noChangeArrowheads="1"/>
          </p:cNvSpPr>
          <p:nvPr/>
        </p:nvSpPr>
        <p:spPr bwMode="auto">
          <a:xfrm>
            <a:off x="2971800" y="3429000"/>
            <a:ext cx="3209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626742" name="Text Box 54"/>
          <p:cNvSpPr txBox="1">
            <a:spLocks noChangeArrowheads="1"/>
          </p:cNvSpPr>
          <p:nvPr/>
        </p:nvSpPr>
        <p:spPr bwMode="auto">
          <a:xfrm>
            <a:off x="2971800" y="3733800"/>
            <a:ext cx="304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626743" name="Text Box 55"/>
          <p:cNvSpPr txBox="1">
            <a:spLocks noChangeArrowheads="1"/>
          </p:cNvSpPr>
          <p:nvPr/>
        </p:nvSpPr>
        <p:spPr bwMode="auto">
          <a:xfrm>
            <a:off x="2971800" y="4038600"/>
            <a:ext cx="308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626744" name="Text Box 56"/>
          <p:cNvSpPr txBox="1">
            <a:spLocks noChangeArrowheads="1"/>
          </p:cNvSpPr>
          <p:nvPr/>
        </p:nvSpPr>
        <p:spPr bwMode="auto">
          <a:xfrm>
            <a:off x="3276600" y="3429000"/>
            <a:ext cx="9525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0  2   7</a:t>
            </a:r>
          </a:p>
        </p:txBody>
      </p:sp>
      <p:sp>
        <p:nvSpPr>
          <p:cNvPr id="626745" name="Text Box 57"/>
          <p:cNvSpPr txBox="1">
            <a:spLocks noChangeArrowheads="1"/>
          </p:cNvSpPr>
          <p:nvPr/>
        </p:nvSpPr>
        <p:spPr bwMode="auto">
          <a:xfrm rot="16200000">
            <a:off x="2417328" y="3750747"/>
            <a:ext cx="713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626746" name="Text Box 58"/>
          <p:cNvSpPr txBox="1">
            <a:spLocks noChangeArrowheads="1"/>
          </p:cNvSpPr>
          <p:nvPr/>
        </p:nvSpPr>
        <p:spPr bwMode="auto">
          <a:xfrm>
            <a:off x="3276600" y="2743200"/>
            <a:ext cx="946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626747" name="Line 59"/>
          <p:cNvSpPr>
            <a:spLocks noChangeShapeType="1"/>
          </p:cNvSpPr>
          <p:nvPr/>
        </p:nvSpPr>
        <p:spPr bwMode="auto">
          <a:xfrm>
            <a:off x="5486400" y="3276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48" name="Line 60"/>
          <p:cNvSpPr>
            <a:spLocks noChangeShapeType="1"/>
          </p:cNvSpPr>
          <p:nvPr/>
        </p:nvSpPr>
        <p:spPr bwMode="auto">
          <a:xfrm>
            <a:off x="5181600" y="3505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49" name="Text Box 61"/>
          <p:cNvSpPr txBox="1">
            <a:spLocks noChangeArrowheads="1"/>
          </p:cNvSpPr>
          <p:nvPr/>
        </p:nvSpPr>
        <p:spPr bwMode="auto">
          <a:xfrm>
            <a:off x="5486400" y="3124200"/>
            <a:ext cx="97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626750" name="Text Box 62"/>
          <p:cNvSpPr txBox="1">
            <a:spLocks noChangeArrowheads="1"/>
          </p:cNvSpPr>
          <p:nvPr/>
        </p:nvSpPr>
        <p:spPr bwMode="auto">
          <a:xfrm>
            <a:off x="5181600" y="3505200"/>
            <a:ext cx="3209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626751" name="Text Box 63"/>
          <p:cNvSpPr txBox="1">
            <a:spLocks noChangeArrowheads="1"/>
          </p:cNvSpPr>
          <p:nvPr/>
        </p:nvSpPr>
        <p:spPr bwMode="auto">
          <a:xfrm>
            <a:off x="5181600" y="3810000"/>
            <a:ext cx="304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626752" name="Text Box 64"/>
          <p:cNvSpPr txBox="1">
            <a:spLocks noChangeArrowheads="1"/>
          </p:cNvSpPr>
          <p:nvPr/>
        </p:nvSpPr>
        <p:spPr bwMode="auto">
          <a:xfrm>
            <a:off x="5181600" y="4114800"/>
            <a:ext cx="308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626753" name="Text Box 65"/>
          <p:cNvSpPr txBox="1">
            <a:spLocks noChangeArrowheads="1"/>
          </p:cNvSpPr>
          <p:nvPr/>
        </p:nvSpPr>
        <p:spPr bwMode="auto">
          <a:xfrm>
            <a:off x="5486400" y="3505200"/>
            <a:ext cx="9525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0  2   3</a:t>
            </a:r>
          </a:p>
        </p:txBody>
      </p:sp>
      <p:sp>
        <p:nvSpPr>
          <p:cNvPr id="626754" name="Text Box 66"/>
          <p:cNvSpPr txBox="1">
            <a:spLocks noChangeArrowheads="1"/>
          </p:cNvSpPr>
          <p:nvPr/>
        </p:nvSpPr>
        <p:spPr bwMode="auto">
          <a:xfrm rot="16200000">
            <a:off x="4627128" y="3826947"/>
            <a:ext cx="713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626755" name="Text Box 67"/>
          <p:cNvSpPr txBox="1">
            <a:spLocks noChangeArrowheads="1"/>
          </p:cNvSpPr>
          <p:nvPr/>
        </p:nvSpPr>
        <p:spPr bwMode="auto">
          <a:xfrm>
            <a:off x="5486400" y="2819400"/>
            <a:ext cx="946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626756" name="Line 68"/>
          <p:cNvSpPr>
            <a:spLocks noChangeShapeType="1"/>
          </p:cNvSpPr>
          <p:nvPr/>
        </p:nvSpPr>
        <p:spPr bwMode="auto">
          <a:xfrm>
            <a:off x="5410200" y="4953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57" name="Line 69"/>
          <p:cNvSpPr>
            <a:spLocks noChangeShapeType="1"/>
          </p:cNvSpPr>
          <p:nvPr/>
        </p:nvSpPr>
        <p:spPr bwMode="auto">
          <a:xfrm>
            <a:off x="5105400" y="5181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58" name="Text Box 70"/>
          <p:cNvSpPr txBox="1">
            <a:spLocks noChangeArrowheads="1"/>
          </p:cNvSpPr>
          <p:nvPr/>
        </p:nvSpPr>
        <p:spPr bwMode="auto">
          <a:xfrm>
            <a:off x="5410200" y="4800600"/>
            <a:ext cx="97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626759" name="Text Box 71"/>
          <p:cNvSpPr txBox="1">
            <a:spLocks noChangeArrowheads="1"/>
          </p:cNvSpPr>
          <p:nvPr/>
        </p:nvSpPr>
        <p:spPr bwMode="auto">
          <a:xfrm>
            <a:off x="5105400" y="5181600"/>
            <a:ext cx="3209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626760" name="Text Box 72"/>
          <p:cNvSpPr txBox="1">
            <a:spLocks noChangeArrowheads="1"/>
          </p:cNvSpPr>
          <p:nvPr/>
        </p:nvSpPr>
        <p:spPr bwMode="auto">
          <a:xfrm>
            <a:off x="5105400" y="5486400"/>
            <a:ext cx="304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626761" name="Text Box 73"/>
          <p:cNvSpPr txBox="1">
            <a:spLocks noChangeArrowheads="1"/>
          </p:cNvSpPr>
          <p:nvPr/>
        </p:nvSpPr>
        <p:spPr bwMode="auto">
          <a:xfrm>
            <a:off x="5105400" y="5791200"/>
            <a:ext cx="308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626762" name="Text Box 74"/>
          <p:cNvSpPr txBox="1">
            <a:spLocks noChangeArrowheads="1"/>
          </p:cNvSpPr>
          <p:nvPr/>
        </p:nvSpPr>
        <p:spPr bwMode="auto">
          <a:xfrm>
            <a:off x="5410200" y="5181600"/>
            <a:ext cx="9525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0  2   3</a:t>
            </a:r>
          </a:p>
        </p:txBody>
      </p:sp>
      <p:sp>
        <p:nvSpPr>
          <p:cNvPr id="626763" name="Text Box 75"/>
          <p:cNvSpPr txBox="1">
            <a:spLocks noChangeArrowheads="1"/>
          </p:cNvSpPr>
          <p:nvPr/>
        </p:nvSpPr>
        <p:spPr bwMode="auto">
          <a:xfrm rot="16200000">
            <a:off x="4550928" y="5503347"/>
            <a:ext cx="713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626764" name="Text Box 76"/>
          <p:cNvSpPr txBox="1">
            <a:spLocks noChangeArrowheads="1"/>
          </p:cNvSpPr>
          <p:nvPr/>
        </p:nvSpPr>
        <p:spPr bwMode="auto">
          <a:xfrm>
            <a:off x="5410200" y="4495800"/>
            <a:ext cx="946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626765" name="Line 77"/>
          <p:cNvSpPr>
            <a:spLocks noChangeShapeType="1"/>
          </p:cNvSpPr>
          <p:nvPr/>
        </p:nvSpPr>
        <p:spPr bwMode="auto">
          <a:xfrm>
            <a:off x="3276600" y="4953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66" name="Line 78"/>
          <p:cNvSpPr>
            <a:spLocks noChangeShapeType="1"/>
          </p:cNvSpPr>
          <p:nvPr/>
        </p:nvSpPr>
        <p:spPr bwMode="auto">
          <a:xfrm>
            <a:off x="2971800" y="5181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67" name="Text Box 79"/>
          <p:cNvSpPr txBox="1">
            <a:spLocks noChangeArrowheads="1"/>
          </p:cNvSpPr>
          <p:nvPr/>
        </p:nvSpPr>
        <p:spPr bwMode="auto">
          <a:xfrm>
            <a:off x="3276600" y="4800600"/>
            <a:ext cx="97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626768" name="Text Box 80"/>
          <p:cNvSpPr txBox="1">
            <a:spLocks noChangeArrowheads="1"/>
          </p:cNvSpPr>
          <p:nvPr/>
        </p:nvSpPr>
        <p:spPr bwMode="auto">
          <a:xfrm>
            <a:off x="2971800" y="5181600"/>
            <a:ext cx="3209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626769" name="Text Box 81"/>
          <p:cNvSpPr txBox="1">
            <a:spLocks noChangeArrowheads="1"/>
          </p:cNvSpPr>
          <p:nvPr/>
        </p:nvSpPr>
        <p:spPr bwMode="auto">
          <a:xfrm>
            <a:off x="2971800" y="5486400"/>
            <a:ext cx="304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626770" name="Text Box 82"/>
          <p:cNvSpPr txBox="1">
            <a:spLocks noChangeArrowheads="1"/>
          </p:cNvSpPr>
          <p:nvPr/>
        </p:nvSpPr>
        <p:spPr bwMode="auto">
          <a:xfrm>
            <a:off x="2971800" y="5791200"/>
            <a:ext cx="308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626771" name="Text Box 83"/>
          <p:cNvSpPr txBox="1">
            <a:spLocks noChangeArrowheads="1"/>
          </p:cNvSpPr>
          <p:nvPr/>
        </p:nvSpPr>
        <p:spPr bwMode="auto">
          <a:xfrm>
            <a:off x="3276600" y="5181600"/>
            <a:ext cx="9525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0  2   7</a:t>
            </a:r>
          </a:p>
        </p:txBody>
      </p:sp>
      <p:sp>
        <p:nvSpPr>
          <p:cNvPr id="626772" name="Text Box 84"/>
          <p:cNvSpPr txBox="1">
            <a:spLocks noChangeArrowheads="1"/>
          </p:cNvSpPr>
          <p:nvPr/>
        </p:nvSpPr>
        <p:spPr bwMode="auto">
          <a:xfrm rot="16200000">
            <a:off x="2417328" y="5503347"/>
            <a:ext cx="713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626773" name="Text Box 85"/>
          <p:cNvSpPr txBox="1">
            <a:spLocks noChangeArrowheads="1"/>
          </p:cNvSpPr>
          <p:nvPr/>
        </p:nvSpPr>
        <p:spPr bwMode="auto">
          <a:xfrm>
            <a:off x="3276600" y="4495800"/>
            <a:ext cx="946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626774" name="Line 86"/>
          <p:cNvSpPr>
            <a:spLocks noChangeShapeType="1"/>
          </p:cNvSpPr>
          <p:nvPr/>
        </p:nvSpPr>
        <p:spPr bwMode="auto">
          <a:xfrm>
            <a:off x="1219200" y="502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75" name="Line 87"/>
          <p:cNvSpPr>
            <a:spLocks noChangeShapeType="1"/>
          </p:cNvSpPr>
          <p:nvPr/>
        </p:nvSpPr>
        <p:spPr bwMode="auto">
          <a:xfrm>
            <a:off x="914400" y="525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76" name="Text Box 88"/>
          <p:cNvSpPr txBox="1">
            <a:spLocks noChangeArrowheads="1"/>
          </p:cNvSpPr>
          <p:nvPr/>
        </p:nvSpPr>
        <p:spPr bwMode="auto">
          <a:xfrm>
            <a:off x="1219200" y="4876800"/>
            <a:ext cx="97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626777" name="Text Box 89"/>
          <p:cNvSpPr txBox="1">
            <a:spLocks noChangeArrowheads="1"/>
          </p:cNvSpPr>
          <p:nvPr/>
        </p:nvSpPr>
        <p:spPr bwMode="auto">
          <a:xfrm>
            <a:off x="914400" y="5257800"/>
            <a:ext cx="3209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626778" name="Text Box 90"/>
          <p:cNvSpPr txBox="1">
            <a:spLocks noChangeArrowheads="1"/>
          </p:cNvSpPr>
          <p:nvPr/>
        </p:nvSpPr>
        <p:spPr bwMode="auto">
          <a:xfrm>
            <a:off x="914400" y="5562600"/>
            <a:ext cx="304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626779" name="Text Box 91"/>
          <p:cNvSpPr txBox="1">
            <a:spLocks noChangeArrowheads="1"/>
          </p:cNvSpPr>
          <p:nvPr/>
        </p:nvSpPr>
        <p:spPr bwMode="auto">
          <a:xfrm>
            <a:off x="914400" y="5867400"/>
            <a:ext cx="308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626780" name="Text Box 92"/>
          <p:cNvSpPr txBox="1">
            <a:spLocks noChangeArrowheads="1"/>
          </p:cNvSpPr>
          <p:nvPr/>
        </p:nvSpPr>
        <p:spPr bwMode="auto">
          <a:xfrm>
            <a:off x="1219200" y="5638800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626782" name="Text Box 94"/>
          <p:cNvSpPr txBox="1">
            <a:spLocks noChangeArrowheads="1"/>
          </p:cNvSpPr>
          <p:nvPr/>
        </p:nvSpPr>
        <p:spPr bwMode="auto">
          <a:xfrm>
            <a:off x="1828800" y="5638800"/>
            <a:ext cx="3786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626783" name="Text Box 95"/>
          <p:cNvSpPr txBox="1">
            <a:spLocks noChangeArrowheads="1"/>
          </p:cNvSpPr>
          <p:nvPr/>
        </p:nvSpPr>
        <p:spPr bwMode="auto">
          <a:xfrm>
            <a:off x="1219200" y="5943600"/>
            <a:ext cx="325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7</a:t>
            </a:r>
          </a:p>
        </p:txBody>
      </p:sp>
      <p:sp>
        <p:nvSpPr>
          <p:cNvPr id="626784" name="Text Box 96"/>
          <p:cNvSpPr txBox="1">
            <a:spLocks noChangeArrowheads="1"/>
          </p:cNvSpPr>
          <p:nvPr/>
        </p:nvSpPr>
        <p:spPr bwMode="auto">
          <a:xfrm>
            <a:off x="1447800" y="5943600"/>
            <a:ext cx="288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1</a:t>
            </a:r>
          </a:p>
        </p:txBody>
      </p:sp>
      <p:sp>
        <p:nvSpPr>
          <p:cNvPr id="626785" name="Text Box 97"/>
          <p:cNvSpPr txBox="1">
            <a:spLocks noChangeArrowheads="1"/>
          </p:cNvSpPr>
          <p:nvPr/>
        </p:nvSpPr>
        <p:spPr bwMode="auto">
          <a:xfrm>
            <a:off x="1828800" y="5943600"/>
            <a:ext cx="325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</a:t>
            </a:r>
          </a:p>
        </p:txBody>
      </p:sp>
      <p:sp>
        <p:nvSpPr>
          <p:cNvPr id="626786" name="Text Box 98"/>
          <p:cNvSpPr txBox="1">
            <a:spLocks noChangeArrowheads="1"/>
          </p:cNvSpPr>
          <p:nvPr/>
        </p:nvSpPr>
        <p:spPr bwMode="auto">
          <a:xfrm>
            <a:off x="1219200" y="4572000"/>
            <a:ext cx="946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626787" name="Text Box 99"/>
          <p:cNvSpPr txBox="1">
            <a:spLocks noChangeArrowheads="1"/>
          </p:cNvSpPr>
          <p:nvPr/>
        </p:nvSpPr>
        <p:spPr bwMode="auto">
          <a:xfrm>
            <a:off x="1219200" y="3505200"/>
            <a:ext cx="9845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 dirty="0"/>
          </a:p>
          <a:p>
            <a:r>
              <a:rPr lang="en-US" sz="1800" dirty="0"/>
              <a:t>2   0   1</a:t>
            </a:r>
          </a:p>
        </p:txBody>
      </p:sp>
      <p:sp>
        <p:nvSpPr>
          <p:cNvPr id="626788" name="Text Box 100"/>
          <p:cNvSpPr txBox="1">
            <a:spLocks noChangeArrowheads="1"/>
          </p:cNvSpPr>
          <p:nvPr/>
        </p:nvSpPr>
        <p:spPr bwMode="auto">
          <a:xfrm>
            <a:off x="1219200" y="5257800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∞ ∞  ∞</a:t>
            </a:r>
          </a:p>
        </p:txBody>
      </p:sp>
      <p:sp>
        <p:nvSpPr>
          <p:cNvPr id="626789" name="Text Box 101"/>
          <p:cNvSpPr txBox="1">
            <a:spLocks noChangeArrowheads="1"/>
          </p:cNvSpPr>
          <p:nvPr/>
        </p:nvSpPr>
        <p:spPr bwMode="auto">
          <a:xfrm>
            <a:off x="3260725" y="2022475"/>
            <a:ext cx="9845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2   0   1</a:t>
            </a:r>
          </a:p>
        </p:txBody>
      </p:sp>
      <p:sp>
        <p:nvSpPr>
          <p:cNvPr id="626790" name="Text Box 102"/>
          <p:cNvSpPr txBox="1">
            <a:spLocks noChangeArrowheads="1"/>
          </p:cNvSpPr>
          <p:nvPr/>
        </p:nvSpPr>
        <p:spPr bwMode="auto">
          <a:xfrm>
            <a:off x="3260725" y="2327275"/>
            <a:ext cx="9845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7   1   0</a:t>
            </a:r>
          </a:p>
        </p:txBody>
      </p:sp>
      <p:sp>
        <p:nvSpPr>
          <p:cNvPr id="626791" name="Text Box 103"/>
          <p:cNvSpPr txBox="1">
            <a:spLocks noChangeArrowheads="1"/>
          </p:cNvSpPr>
          <p:nvPr/>
        </p:nvSpPr>
        <p:spPr bwMode="auto">
          <a:xfrm>
            <a:off x="3276600" y="3810000"/>
            <a:ext cx="915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2  0   1</a:t>
            </a:r>
          </a:p>
        </p:txBody>
      </p:sp>
      <p:sp>
        <p:nvSpPr>
          <p:cNvPr id="626792" name="Text Box 104"/>
          <p:cNvSpPr txBox="1">
            <a:spLocks noChangeArrowheads="1"/>
          </p:cNvSpPr>
          <p:nvPr/>
        </p:nvSpPr>
        <p:spPr bwMode="auto">
          <a:xfrm>
            <a:off x="3276600" y="4114800"/>
            <a:ext cx="9845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7   1   0</a:t>
            </a:r>
          </a:p>
        </p:txBody>
      </p:sp>
      <p:sp>
        <p:nvSpPr>
          <p:cNvPr id="626793" name="Text Box 105"/>
          <p:cNvSpPr txBox="1">
            <a:spLocks noChangeArrowheads="1"/>
          </p:cNvSpPr>
          <p:nvPr/>
        </p:nvSpPr>
        <p:spPr bwMode="auto">
          <a:xfrm>
            <a:off x="3276600" y="5562600"/>
            <a:ext cx="915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2  0   1</a:t>
            </a:r>
          </a:p>
        </p:txBody>
      </p:sp>
      <p:sp>
        <p:nvSpPr>
          <p:cNvPr id="626794" name="Text Box 106"/>
          <p:cNvSpPr txBox="1">
            <a:spLocks noChangeArrowheads="1"/>
          </p:cNvSpPr>
          <p:nvPr/>
        </p:nvSpPr>
        <p:spPr bwMode="auto">
          <a:xfrm>
            <a:off x="3276600" y="5867400"/>
            <a:ext cx="915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3  1   0</a:t>
            </a:r>
          </a:p>
        </p:txBody>
      </p:sp>
      <p:sp>
        <p:nvSpPr>
          <p:cNvPr id="626795" name="Text Box 107"/>
          <p:cNvSpPr txBox="1">
            <a:spLocks noChangeArrowheads="1"/>
          </p:cNvSpPr>
          <p:nvPr/>
        </p:nvSpPr>
        <p:spPr bwMode="auto">
          <a:xfrm>
            <a:off x="5486400" y="2133600"/>
            <a:ext cx="9845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2   0   1</a:t>
            </a:r>
          </a:p>
        </p:txBody>
      </p:sp>
      <p:sp>
        <p:nvSpPr>
          <p:cNvPr id="626796" name="Text Box 108"/>
          <p:cNvSpPr txBox="1">
            <a:spLocks noChangeArrowheads="1"/>
          </p:cNvSpPr>
          <p:nvPr/>
        </p:nvSpPr>
        <p:spPr bwMode="auto">
          <a:xfrm>
            <a:off x="5486400" y="2438400"/>
            <a:ext cx="915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3  1   0</a:t>
            </a:r>
          </a:p>
        </p:txBody>
      </p:sp>
      <p:sp>
        <p:nvSpPr>
          <p:cNvPr id="626797" name="Text Box 109"/>
          <p:cNvSpPr txBox="1">
            <a:spLocks noChangeArrowheads="1"/>
          </p:cNvSpPr>
          <p:nvPr/>
        </p:nvSpPr>
        <p:spPr bwMode="auto">
          <a:xfrm>
            <a:off x="5486400" y="3886200"/>
            <a:ext cx="915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2  0   1</a:t>
            </a:r>
          </a:p>
        </p:txBody>
      </p:sp>
      <p:sp>
        <p:nvSpPr>
          <p:cNvPr id="626798" name="Text Box 110"/>
          <p:cNvSpPr txBox="1">
            <a:spLocks noChangeArrowheads="1"/>
          </p:cNvSpPr>
          <p:nvPr/>
        </p:nvSpPr>
        <p:spPr bwMode="auto">
          <a:xfrm>
            <a:off x="5410200" y="5867400"/>
            <a:ext cx="915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3  1   0</a:t>
            </a:r>
          </a:p>
        </p:txBody>
      </p:sp>
      <p:sp>
        <p:nvSpPr>
          <p:cNvPr id="626799" name="Text Box 111"/>
          <p:cNvSpPr txBox="1">
            <a:spLocks noChangeArrowheads="1"/>
          </p:cNvSpPr>
          <p:nvPr/>
        </p:nvSpPr>
        <p:spPr bwMode="auto">
          <a:xfrm>
            <a:off x="5410200" y="5486400"/>
            <a:ext cx="915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2  0   1</a:t>
            </a:r>
          </a:p>
        </p:txBody>
      </p:sp>
      <p:sp>
        <p:nvSpPr>
          <p:cNvPr id="626800" name="Text Box 112"/>
          <p:cNvSpPr txBox="1">
            <a:spLocks noChangeArrowheads="1"/>
          </p:cNvSpPr>
          <p:nvPr/>
        </p:nvSpPr>
        <p:spPr bwMode="auto">
          <a:xfrm>
            <a:off x="5486400" y="4114800"/>
            <a:ext cx="915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3  1   0</a:t>
            </a:r>
          </a:p>
        </p:txBody>
      </p:sp>
      <p:sp>
        <p:nvSpPr>
          <p:cNvPr id="626801" name="Line 113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02" name="Line 114"/>
          <p:cNvSpPr>
            <a:spLocks noChangeShapeType="1"/>
          </p:cNvSpPr>
          <p:nvPr/>
        </p:nvSpPr>
        <p:spPr bwMode="auto">
          <a:xfrm>
            <a:off x="2133600" y="2057400"/>
            <a:ext cx="866764" cy="322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03" name="Line 115"/>
          <p:cNvSpPr>
            <a:spLocks noChangeShapeType="1"/>
          </p:cNvSpPr>
          <p:nvPr/>
        </p:nvSpPr>
        <p:spPr bwMode="auto">
          <a:xfrm flipV="1">
            <a:off x="2133600" y="2514600"/>
            <a:ext cx="762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04" name="Line 116"/>
          <p:cNvSpPr>
            <a:spLocks noChangeShapeType="1"/>
          </p:cNvSpPr>
          <p:nvPr/>
        </p:nvSpPr>
        <p:spPr bwMode="auto">
          <a:xfrm>
            <a:off x="2133600" y="4114800"/>
            <a:ext cx="866764" cy="14573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05" name="Line 117"/>
          <p:cNvSpPr>
            <a:spLocks noChangeShapeType="1"/>
          </p:cNvSpPr>
          <p:nvPr/>
        </p:nvSpPr>
        <p:spPr bwMode="auto">
          <a:xfrm flipV="1">
            <a:off x="2133600" y="2590800"/>
            <a:ext cx="8382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06" name="Line 118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07" name="Line 119"/>
          <p:cNvSpPr>
            <a:spLocks noChangeShapeType="1"/>
          </p:cNvSpPr>
          <p:nvPr/>
        </p:nvSpPr>
        <p:spPr bwMode="auto">
          <a:xfrm>
            <a:off x="4267200" y="1981200"/>
            <a:ext cx="947742" cy="16621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08" name="Line 120"/>
          <p:cNvSpPr>
            <a:spLocks noChangeShapeType="1"/>
          </p:cNvSpPr>
          <p:nvPr/>
        </p:nvSpPr>
        <p:spPr bwMode="auto">
          <a:xfrm>
            <a:off x="4357686" y="2428868"/>
            <a:ext cx="857256" cy="28575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09" name="Line 121"/>
          <p:cNvSpPr>
            <a:spLocks noChangeShapeType="1"/>
          </p:cNvSpPr>
          <p:nvPr/>
        </p:nvSpPr>
        <p:spPr bwMode="auto">
          <a:xfrm flipV="1">
            <a:off x="4114800" y="2743200"/>
            <a:ext cx="11430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10" name="Line 122"/>
          <p:cNvSpPr>
            <a:spLocks noChangeShapeType="1"/>
          </p:cNvSpPr>
          <p:nvPr/>
        </p:nvSpPr>
        <p:spPr bwMode="auto">
          <a:xfrm flipV="1">
            <a:off x="4114800" y="4419600"/>
            <a:ext cx="1066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11" name="Line 123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12" name="Text Box 124"/>
          <p:cNvSpPr txBox="1">
            <a:spLocks noChangeArrowheads="1"/>
          </p:cNvSpPr>
          <p:nvPr/>
        </p:nvSpPr>
        <p:spPr bwMode="auto">
          <a:xfrm>
            <a:off x="6069013" y="6142038"/>
            <a:ext cx="658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time</a:t>
            </a:r>
          </a:p>
        </p:txBody>
      </p:sp>
      <p:grpSp>
        <p:nvGrpSpPr>
          <p:cNvPr id="3" name="Group 125"/>
          <p:cNvGrpSpPr>
            <a:grpSpLocks/>
          </p:cNvGrpSpPr>
          <p:nvPr/>
        </p:nvGrpSpPr>
        <p:grpSpPr bwMode="auto">
          <a:xfrm>
            <a:off x="6632575" y="2911475"/>
            <a:ext cx="2184400" cy="1222375"/>
            <a:chOff x="2352" y="0"/>
            <a:chExt cx="1376" cy="770"/>
          </a:xfrm>
        </p:grpSpPr>
        <p:sp>
          <p:nvSpPr>
            <p:cNvPr id="626814" name="Freeform 126"/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/>
              <a:ahLst/>
              <a:cxnLst>
                <a:cxn ang="0">
                  <a:pos x="113" y="348"/>
                </a:cxn>
                <a:cxn ang="0">
                  <a:pos x="395" y="162"/>
                </a:cxn>
                <a:cxn ang="0">
                  <a:pos x="710" y="9"/>
                </a:cxn>
                <a:cxn ang="0">
                  <a:pos x="1160" y="219"/>
                </a:cxn>
                <a:cxn ang="0">
                  <a:pos x="1367" y="510"/>
                </a:cxn>
                <a:cxn ang="0">
                  <a:pos x="1103" y="726"/>
                </a:cxn>
                <a:cxn ang="0">
                  <a:pos x="578" y="738"/>
                </a:cxn>
                <a:cxn ang="0">
                  <a:pos x="77" y="630"/>
                </a:cxn>
                <a:cxn ang="0">
                  <a:pos x="113" y="348"/>
                </a:cxn>
              </a:cxnLst>
              <a:rect l="0" t="0" r="r" b="b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/>
            </a:p>
          </p:txBody>
        </p:sp>
        <p:grpSp>
          <p:nvGrpSpPr>
            <p:cNvPr id="4" name="Group 127"/>
            <p:cNvGrpSpPr>
              <a:grpSpLocks/>
            </p:cNvGrpSpPr>
            <p:nvPr/>
          </p:nvGrpSpPr>
          <p:grpSpPr bwMode="auto">
            <a:xfrm>
              <a:off x="2448" y="74"/>
              <a:ext cx="1161" cy="696"/>
              <a:chOff x="-17" y="1286"/>
              <a:chExt cx="1161" cy="696"/>
            </a:xfrm>
          </p:grpSpPr>
          <p:sp>
            <p:nvSpPr>
              <p:cNvPr id="626816" name="Freeform 128"/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/>
                <a:ahLst/>
                <a:cxnLst>
                  <a:cxn ang="0">
                    <a:pos x="0" y="180"/>
                  </a:cxn>
                  <a:cxn ang="0">
                    <a:pos x="222" y="0"/>
                  </a:cxn>
                </a:cxnLst>
                <a:rect l="0" t="0" r="r" b="b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26817" name="Oval 129"/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26818" name="Line 130"/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26819" name="Line 131"/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26820" name="Rectangle 132"/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626821" name="Oval 133"/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26822" name="Freeform 134"/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6" y="189"/>
                  </a:cxn>
                </a:cxnLst>
                <a:rect l="0" t="0" r="r" b="b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26823" name="Freeform 135"/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/>
                <a:ahLst/>
                <a:cxnLst>
                  <a:cxn ang="0">
                    <a:pos x="540" y="3"/>
                  </a:cxn>
                  <a:cxn ang="0">
                    <a:pos x="0" y="0"/>
                  </a:cxn>
                </a:cxnLst>
                <a:rect l="0" t="0" r="r" b="b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grpSp>
            <p:nvGrpSpPr>
              <p:cNvPr id="5" name="Group 136"/>
              <p:cNvGrpSpPr>
                <a:grpSpLocks/>
              </p:cNvGrpSpPr>
              <p:nvPr/>
            </p:nvGrpSpPr>
            <p:grpSpPr bwMode="auto">
              <a:xfrm>
                <a:off x="32" y="1598"/>
                <a:ext cx="210" cy="250"/>
                <a:chOff x="2952" y="2429"/>
                <a:chExt cx="211" cy="250"/>
              </a:xfrm>
            </p:grpSpPr>
            <p:sp>
              <p:nvSpPr>
                <p:cNvPr id="626825" name="Rectangle 1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626826" name="Text Box 138"/>
                <p:cNvSpPr txBox="1">
                  <a:spLocks noChangeArrowheads="1"/>
                </p:cNvSpPr>
                <p:nvPr/>
              </p:nvSpPr>
              <p:spPr bwMode="auto">
                <a:xfrm>
                  <a:off x="2952" y="2429"/>
                  <a:ext cx="211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/>
                    <a:t>x</a:t>
                  </a:r>
                  <a:endParaRPr lang="en-US" sz="20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6" name="Group 139"/>
              <p:cNvGrpSpPr>
                <a:grpSpLocks/>
              </p:cNvGrpSpPr>
              <p:nvPr/>
            </p:nvGrpSpPr>
            <p:grpSpPr bwMode="auto">
              <a:xfrm>
                <a:off x="828" y="1580"/>
                <a:ext cx="316" cy="252"/>
                <a:chOff x="1740" y="2276"/>
                <a:chExt cx="316" cy="252"/>
              </a:xfrm>
            </p:grpSpPr>
            <p:sp>
              <p:nvSpPr>
                <p:cNvPr id="626828" name="Oval 140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626829" name="Line 141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626830" name="Line 142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626831" name="Rectangle 143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626832" name="Oval 144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grpSp>
              <p:nvGrpSpPr>
                <p:cNvPr id="7" name="Group 145"/>
                <p:cNvGrpSpPr>
                  <a:grpSpLocks/>
                </p:cNvGrpSpPr>
                <p:nvPr/>
              </p:nvGrpSpPr>
              <p:grpSpPr bwMode="auto">
                <a:xfrm>
                  <a:off x="1791" y="2276"/>
                  <a:ext cx="203" cy="252"/>
                  <a:chOff x="2948" y="2399"/>
                  <a:chExt cx="204" cy="252"/>
                </a:xfrm>
              </p:grpSpPr>
              <p:sp>
                <p:nvSpPr>
                  <p:cNvPr id="626834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2000"/>
                  </a:p>
                </p:txBody>
              </p:sp>
              <p:sp>
                <p:nvSpPr>
                  <p:cNvPr id="626835" name="Text Box 1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8" y="2399"/>
                    <a:ext cx="204" cy="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2000"/>
                      <a:t>z</a:t>
                    </a:r>
                  </a:p>
                </p:txBody>
              </p:sp>
            </p:grpSp>
          </p:grpSp>
          <p:sp>
            <p:nvSpPr>
              <p:cNvPr id="626836" name="Text Box 148"/>
              <p:cNvSpPr txBox="1">
                <a:spLocks noChangeArrowheads="1"/>
              </p:cNvSpPr>
              <p:nvPr/>
            </p:nvSpPr>
            <p:spPr bwMode="auto">
              <a:xfrm>
                <a:off x="731" y="1400"/>
                <a:ext cx="18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1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626837" name="Text Box 149"/>
              <p:cNvSpPr txBox="1">
                <a:spLocks noChangeArrowheads="1"/>
              </p:cNvSpPr>
              <p:nvPr/>
            </p:nvSpPr>
            <p:spPr bwMode="auto">
              <a:xfrm>
                <a:off x="192" y="1397"/>
                <a:ext cx="215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2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626838" name="Text Box 150"/>
              <p:cNvSpPr txBox="1">
                <a:spLocks noChangeArrowheads="1"/>
              </p:cNvSpPr>
              <p:nvPr/>
            </p:nvSpPr>
            <p:spPr bwMode="auto">
              <a:xfrm>
                <a:off x="477" y="1730"/>
                <a:ext cx="215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7</a:t>
                </a:r>
                <a:endParaRPr lang="en-US" sz="2000">
                  <a:latin typeface="Times New Roman" pitchFamily="18" charset="0"/>
                </a:endParaRPr>
              </a:p>
            </p:txBody>
          </p:sp>
          <p:grpSp>
            <p:nvGrpSpPr>
              <p:cNvPr id="8" name="Group 151"/>
              <p:cNvGrpSpPr>
                <a:grpSpLocks/>
              </p:cNvGrpSpPr>
              <p:nvPr/>
            </p:nvGrpSpPr>
            <p:grpSpPr bwMode="auto">
              <a:xfrm>
                <a:off x="408" y="1286"/>
                <a:ext cx="316" cy="250"/>
                <a:chOff x="1740" y="2306"/>
                <a:chExt cx="316" cy="250"/>
              </a:xfrm>
            </p:grpSpPr>
            <p:sp>
              <p:nvSpPr>
                <p:cNvPr id="626840" name="Oval 152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626841" name="Line 153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626842" name="Line 154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626843" name="Rectangle 155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626844" name="Oval 156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grpSp>
              <p:nvGrpSpPr>
                <p:cNvPr id="9" name="Group 157"/>
                <p:cNvGrpSpPr>
                  <a:grpSpLocks/>
                </p:cNvGrpSpPr>
                <p:nvPr/>
              </p:nvGrpSpPr>
              <p:grpSpPr bwMode="auto">
                <a:xfrm>
                  <a:off x="1802" y="2306"/>
                  <a:ext cx="199" cy="250"/>
                  <a:chOff x="2957" y="2429"/>
                  <a:chExt cx="201" cy="250"/>
                </a:xfrm>
              </p:grpSpPr>
              <p:sp>
                <p:nvSpPr>
                  <p:cNvPr id="626846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2000"/>
                  </a:p>
                </p:txBody>
              </p:sp>
              <p:sp>
                <p:nvSpPr>
                  <p:cNvPr id="626847" name="Text Box 1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7" y="2429"/>
                    <a:ext cx="201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2000"/>
                      <a:t>y</a:t>
                    </a:r>
                    <a:endParaRPr lang="en-US" sz="2000">
                      <a:latin typeface="Times New Roman" pitchFamily="18" charset="0"/>
                    </a:endParaRPr>
                  </a:p>
                </p:txBody>
              </p:sp>
            </p:grpSp>
          </p:grpSp>
        </p:grpSp>
      </p:grpSp>
      <p:sp>
        <p:nvSpPr>
          <p:cNvPr id="626848" name="Text Box 160"/>
          <p:cNvSpPr txBox="1">
            <a:spLocks noChangeArrowheads="1"/>
          </p:cNvSpPr>
          <p:nvPr/>
        </p:nvSpPr>
        <p:spPr bwMode="auto">
          <a:xfrm>
            <a:off x="0" y="642918"/>
            <a:ext cx="15937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 u="sng" dirty="0">
                <a:solidFill>
                  <a:schemeClr val="bg1"/>
                </a:solidFill>
              </a:rPr>
              <a:t>node x table</a:t>
            </a:r>
          </a:p>
        </p:txBody>
      </p:sp>
      <p:sp>
        <p:nvSpPr>
          <p:cNvPr id="626849" name="Text Box 161"/>
          <p:cNvSpPr txBox="1">
            <a:spLocks noChangeArrowheads="1"/>
          </p:cNvSpPr>
          <p:nvPr/>
        </p:nvSpPr>
        <p:spPr bwMode="auto">
          <a:xfrm>
            <a:off x="0" y="2590800"/>
            <a:ext cx="15856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 u="sng"/>
              <a:t>node y table</a:t>
            </a:r>
          </a:p>
        </p:txBody>
      </p:sp>
      <p:sp>
        <p:nvSpPr>
          <p:cNvPr id="626850" name="Text Box 162"/>
          <p:cNvSpPr txBox="1">
            <a:spLocks noChangeArrowheads="1"/>
          </p:cNvSpPr>
          <p:nvPr/>
        </p:nvSpPr>
        <p:spPr bwMode="auto">
          <a:xfrm>
            <a:off x="0" y="4343400"/>
            <a:ext cx="15808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 u="sng"/>
              <a:t>node z table</a:t>
            </a:r>
          </a:p>
        </p:txBody>
      </p:sp>
      <p:sp>
        <p:nvSpPr>
          <p:cNvPr id="626851" name="Oval 163"/>
          <p:cNvSpPr>
            <a:spLocks noChangeArrowheads="1"/>
          </p:cNvSpPr>
          <p:nvPr/>
        </p:nvSpPr>
        <p:spPr bwMode="auto">
          <a:xfrm>
            <a:off x="12192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26852" name="Oval 164"/>
          <p:cNvSpPr>
            <a:spLocks noChangeArrowheads="1"/>
          </p:cNvSpPr>
          <p:nvPr/>
        </p:nvSpPr>
        <p:spPr bwMode="auto">
          <a:xfrm>
            <a:off x="1219200" y="37338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26853" name="Oval 165"/>
          <p:cNvSpPr>
            <a:spLocks noChangeArrowheads="1"/>
          </p:cNvSpPr>
          <p:nvPr/>
        </p:nvSpPr>
        <p:spPr bwMode="auto">
          <a:xfrm>
            <a:off x="1219200" y="59436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26854" name="Oval 166"/>
          <p:cNvSpPr>
            <a:spLocks noChangeArrowheads="1"/>
          </p:cNvSpPr>
          <p:nvPr/>
        </p:nvSpPr>
        <p:spPr bwMode="auto">
          <a:xfrm>
            <a:off x="32766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26855" name="Oval 167"/>
          <p:cNvSpPr>
            <a:spLocks noChangeArrowheads="1"/>
          </p:cNvSpPr>
          <p:nvPr/>
        </p:nvSpPr>
        <p:spPr bwMode="auto">
          <a:xfrm>
            <a:off x="3200400" y="5867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26856" name="Rectangle 168"/>
          <p:cNvSpPr>
            <a:spLocks noChangeArrowheads="1"/>
          </p:cNvSpPr>
          <p:nvPr/>
        </p:nvSpPr>
        <p:spPr bwMode="auto">
          <a:xfrm>
            <a:off x="1428728" y="139463"/>
            <a:ext cx="451918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fr-FR" sz="1800" dirty="0" err="1">
                <a:solidFill>
                  <a:schemeClr val="bg1"/>
                </a:solidFill>
                <a:cs typeface="Times New Roman" pitchFamily="18" charset="0"/>
              </a:rPr>
              <a:t>D</a:t>
            </a:r>
            <a:r>
              <a:rPr lang="fr-FR" sz="1800" baseline="-25000" dirty="0" err="1">
                <a:solidFill>
                  <a:schemeClr val="bg1"/>
                </a:solidFill>
                <a:cs typeface="Times New Roman" pitchFamily="18" charset="0"/>
              </a:rPr>
              <a:t>x</a:t>
            </a: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(y) = min{c(</a:t>
            </a:r>
            <a:r>
              <a:rPr lang="fr-FR" sz="1800" dirty="0" err="1">
                <a:solidFill>
                  <a:schemeClr val="bg1"/>
                </a:solidFill>
                <a:cs typeface="Times New Roman" pitchFamily="18" charset="0"/>
              </a:rPr>
              <a:t>x,y</a:t>
            </a: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) + D</a:t>
            </a:r>
            <a:r>
              <a:rPr lang="fr-FR" sz="1800" baseline="-25000" dirty="0">
                <a:solidFill>
                  <a:schemeClr val="bg1"/>
                </a:solidFill>
                <a:cs typeface="Times New Roman" pitchFamily="18" charset="0"/>
              </a:rPr>
              <a:t>y</a:t>
            </a: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(y), c(</a:t>
            </a:r>
            <a:r>
              <a:rPr lang="fr-FR" sz="1800" dirty="0" err="1">
                <a:solidFill>
                  <a:schemeClr val="bg1"/>
                </a:solidFill>
                <a:cs typeface="Times New Roman" pitchFamily="18" charset="0"/>
              </a:rPr>
              <a:t>x,z</a:t>
            </a: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) + D</a:t>
            </a:r>
            <a:r>
              <a:rPr lang="fr-FR" sz="1800" baseline="-25000" dirty="0">
                <a:solidFill>
                  <a:schemeClr val="bg1"/>
                </a:solidFill>
                <a:cs typeface="Times New Roman" pitchFamily="18" charset="0"/>
              </a:rPr>
              <a:t>z</a:t>
            </a: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(y)} </a:t>
            </a:r>
            <a:br>
              <a:rPr lang="fr-FR" sz="18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             = min{2+0 , 7+1} = 2</a:t>
            </a:r>
          </a:p>
        </p:txBody>
      </p:sp>
      <p:sp>
        <p:nvSpPr>
          <p:cNvPr id="626857" name="Line 169"/>
          <p:cNvSpPr>
            <a:spLocks noChangeShapeType="1"/>
          </p:cNvSpPr>
          <p:nvPr/>
        </p:nvSpPr>
        <p:spPr bwMode="auto">
          <a:xfrm flipH="1">
            <a:off x="3760788" y="857232"/>
            <a:ext cx="311146" cy="91918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58" name="Rectangle 170"/>
          <p:cNvSpPr>
            <a:spLocks noChangeArrowheads="1"/>
          </p:cNvSpPr>
          <p:nvPr/>
        </p:nvSpPr>
        <p:spPr bwMode="auto">
          <a:xfrm>
            <a:off x="6000761" y="71414"/>
            <a:ext cx="31432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fr-FR" sz="1800" dirty="0" err="1">
                <a:solidFill>
                  <a:schemeClr val="bg1"/>
                </a:solidFill>
              </a:rPr>
              <a:t>D</a:t>
            </a:r>
            <a:r>
              <a:rPr lang="fr-FR" sz="1800" baseline="-25000" dirty="0" err="1">
                <a:solidFill>
                  <a:schemeClr val="bg1"/>
                </a:solidFill>
              </a:rPr>
              <a:t>x</a:t>
            </a:r>
            <a:r>
              <a:rPr lang="fr-FR" sz="1800" dirty="0">
                <a:solidFill>
                  <a:schemeClr val="bg1"/>
                </a:solidFill>
              </a:rPr>
              <a:t>(z</a:t>
            </a:r>
            <a:r>
              <a:rPr lang="fr-FR" sz="1800" dirty="0" smtClean="0">
                <a:solidFill>
                  <a:schemeClr val="bg1"/>
                </a:solidFill>
              </a:rPr>
              <a:t>) = </a:t>
            </a:r>
            <a:r>
              <a:rPr lang="fr-FR" sz="1800" dirty="0">
                <a:solidFill>
                  <a:schemeClr val="bg1"/>
                </a:solidFill>
              </a:rPr>
              <a:t>min{c(</a:t>
            </a:r>
            <a:r>
              <a:rPr lang="fr-FR" sz="1800" dirty="0" err="1">
                <a:solidFill>
                  <a:schemeClr val="bg1"/>
                </a:solidFill>
              </a:rPr>
              <a:t>x,y</a:t>
            </a:r>
            <a:r>
              <a:rPr lang="fr-FR" sz="1800" dirty="0" smtClean="0">
                <a:solidFill>
                  <a:schemeClr val="bg1"/>
                </a:solidFill>
              </a:rPr>
              <a:t>)  + </a:t>
            </a:r>
            <a:r>
              <a:rPr lang="fr-FR" sz="1800" dirty="0">
                <a:solidFill>
                  <a:schemeClr val="bg1"/>
                </a:solidFill>
              </a:rPr>
              <a:t/>
            </a:r>
            <a:br>
              <a:rPr lang="fr-FR" sz="1800" dirty="0">
                <a:solidFill>
                  <a:schemeClr val="bg1"/>
                </a:solidFill>
              </a:rPr>
            </a:br>
            <a:r>
              <a:rPr lang="fr-FR" sz="1800" dirty="0">
                <a:solidFill>
                  <a:schemeClr val="bg1"/>
                </a:solidFill>
              </a:rPr>
              <a:t>      D</a:t>
            </a:r>
            <a:r>
              <a:rPr lang="fr-FR" sz="1800" baseline="-25000" dirty="0">
                <a:solidFill>
                  <a:schemeClr val="bg1"/>
                </a:solidFill>
              </a:rPr>
              <a:t>y</a:t>
            </a:r>
            <a:r>
              <a:rPr lang="fr-FR" sz="1800" dirty="0">
                <a:solidFill>
                  <a:schemeClr val="bg1"/>
                </a:solidFill>
              </a:rPr>
              <a:t>(z), c(</a:t>
            </a:r>
            <a:r>
              <a:rPr lang="fr-FR" sz="1800" dirty="0" err="1">
                <a:solidFill>
                  <a:schemeClr val="bg1"/>
                </a:solidFill>
              </a:rPr>
              <a:t>x,z</a:t>
            </a:r>
            <a:r>
              <a:rPr lang="fr-FR" sz="1800" dirty="0">
                <a:solidFill>
                  <a:schemeClr val="bg1"/>
                </a:solidFill>
              </a:rPr>
              <a:t>) + D</a:t>
            </a:r>
            <a:r>
              <a:rPr lang="fr-FR" sz="1800" baseline="-25000" dirty="0">
                <a:solidFill>
                  <a:schemeClr val="bg1"/>
                </a:solidFill>
              </a:rPr>
              <a:t>z</a:t>
            </a:r>
            <a:r>
              <a:rPr lang="fr-FR" sz="1800" dirty="0">
                <a:solidFill>
                  <a:schemeClr val="bg1"/>
                </a:solidFill>
              </a:rPr>
              <a:t>(z)} </a:t>
            </a:r>
          </a:p>
          <a:p>
            <a:pPr algn="just"/>
            <a:r>
              <a:rPr lang="fr-FR" sz="1800" dirty="0">
                <a:solidFill>
                  <a:schemeClr val="bg1"/>
                </a:solidFill>
              </a:rPr>
              <a:t>= min{2+1 , 7+0} = </a:t>
            </a:r>
            <a:r>
              <a:rPr lang="fr-FR" sz="1800" dirty="0" smtClean="0">
                <a:solidFill>
                  <a:schemeClr val="bg1"/>
                </a:solidFill>
              </a:rPr>
              <a:t>3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626859" name="Line 171"/>
          <p:cNvSpPr>
            <a:spLocks noChangeShapeType="1"/>
          </p:cNvSpPr>
          <p:nvPr/>
        </p:nvSpPr>
        <p:spPr bwMode="auto">
          <a:xfrm flipH="1">
            <a:off x="4143372" y="428604"/>
            <a:ext cx="1892310" cy="13573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17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176" name="Text Box 14"/>
          <p:cNvSpPr txBox="1">
            <a:spLocks noChangeArrowheads="1"/>
          </p:cNvSpPr>
          <p:nvPr/>
        </p:nvSpPr>
        <p:spPr bwMode="auto">
          <a:xfrm>
            <a:off x="1192358" y="3429000"/>
            <a:ext cx="379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∞</a:t>
            </a:r>
          </a:p>
        </p:txBody>
      </p:sp>
      <p:sp>
        <p:nvSpPr>
          <p:cNvPr id="177" name="Text Box 14"/>
          <p:cNvSpPr txBox="1">
            <a:spLocks noChangeArrowheads="1"/>
          </p:cNvSpPr>
          <p:nvPr/>
        </p:nvSpPr>
        <p:spPr bwMode="auto">
          <a:xfrm>
            <a:off x="1600201" y="2514600"/>
            <a:ext cx="379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∞</a:t>
            </a:r>
          </a:p>
        </p:txBody>
      </p:sp>
      <p:sp>
        <p:nvSpPr>
          <p:cNvPr id="178" name="Text Box 14"/>
          <p:cNvSpPr txBox="1">
            <a:spLocks noChangeArrowheads="1"/>
          </p:cNvSpPr>
          <p:nvPr/>
        </p:nvSpPr>
        <p:spPr bwMode="auto">
          <a:xfrm>
            <a:off x="1240259" y="5648112"/>
            <a:ext cx="379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∞</a:t>
            </a:r>
          </a:p>
        </p:txBody>
      </p:sp>
    </p:spTree>
    <p:extLst>
      <p:ext uri="{BB962C8B-B14F-4D97-AF65-F5344CB8AC3E}">
        <p14:creationId xmlns:p14="http://schemas.microsoft.com/office/powerpoint/2010/main" val="391643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52450" y="1400175"/>
            <a:ext cx="4867275" cy="481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 dirty="0">
                <a:solidFill>
                  <a:schemeClr val="accent2"/>
                </a:solidFill>
              </a:rPr>
              <a:t>Link cost changes:</a:t>
            </a:r>
            <a:endParaRPr lang="en-US" sz="2000" dirty="0">
              <a:solidFill>
                <a:schemeClr val="accent2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node detects local link cost </a:t>
            </a:r>
            <a:r>
              <a:rPr lang="en-US" sz="2000" dirty="0" smtClean="0"/>
              <a:t>change. </a:t>
            </a:r>
            <a:endParaRPr lang="en-US" sz="2000" dirty="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updates routing info, recalculates </a:t>
            </a:r>
            <a:br>
              <a:rPr lang="en-US" sz="2000" dirty="0"/>
            </a:br>
            <a:r>
              <a:rPr lang="en-US" sz="2000" dirty="0"/>
              <a:t>distance </a:t>
            </a:r>
            <a:r>
              <a:rPr lang="en-US" sz="2000" dirty="0" smtClean="0"/>
              <a:t>vector.</a:t>
            </a:r>
            <a:endParaRPr lang="en-US" sz="2000" dirty="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if DV changes, </a:t>
            </a:r>
            <a:r>
              <a:rPr lang="en-US" sz="2000" dirty="0" smtClean="0"/>
              <a:t>it notifies </a:t>
            </a:r>
            <a:r>
              <a:rPr lang="en-US" sz="2000" dirty="0"/>
              <a:t>neighbors </a:t>
            </a:r>
            <a:r>
              <a:rPr lang="en-US" sz="2000" dirty="0" smtClean="0"/>
              <a:t>.</a:t>
            </a:r>
            <a:endParaRPr lang="en-US" sz="2400" dirty="0"/>
          </a:p>
        </p:txBody>
      </p:sp>
      <p:sp>
        <p:nvSpPr>
          <p:cNvPr id="7" name="Rectangle 41"/>
          <p:cNvSpPr>
            <a:spLocks noChangeArrowheads="1"/>
          </p:cNvSpPr>
          <p:nvPr/>
        </p:nvSpPr>
        <p:spPr bwMode="auto">
          <a:xfrm>
            <a:off x="1500166" y="3286124"/>
            <a:ext cx="68580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tabLst>
                <a:tab pos="228600" algn="l"/>
                <a:tab pos="457200" algn="l"/>
              </a:tabLst>
            </a:pPr>
            <a:r>
              <a:rPr lang="en-US" sz="2000" dirty="0"/>
              <a:t>At time </a:t>
            </a:r>
            <a:r>
              <a:rPr lang="en-US" sz="2000" i="1" dirty="0"/>
              <a:t>t</a:t>
            </a:r>
            <a:r>
              <a:rPr lang="en-US" sz="2000" i="1" baseline="-25000" dirty="0"/>
              <a:t>0</a:t>
            </a:r>
            <a:r>
              <a:rPr lang="en-US" sz="2000" dirty="0"/>
              <a:t>, </a:t>
            </a:r>
            <a:r>
              <a:rPr lang="en-US" sz="2000" i="1" dirty="0"/>
              <a:t>y</a:t>
            </a:r>
            <a:r>
              <a:rPr lang="en-US" sz="2000" dirty="0"/>
              <a:t> detects the link-cost change, updates its </a:t>
            </a:r>
            <a:r>
              <a:rPr lang="en-US" sz="2000" dirty="0" smtClean="0"/>
              <a:t>DV, and </a:t>
            </a:r>
            <a:r>
              <a:rPr lang="en-US" sz="2000" dirty="0"/>
              <a:t>informs its neighbors.</a:t>
            </a:r>
          </a:p>
          <a:p>
            <a:pPr algn="l">
              <a:tabLst>
                <a:tab pos="228600" algn="l"/>
                <a:tab pos="457200" algn="l"/>
              </a:tabLst>
            </a:pPr>
            <a:endParaRPr lang="en-US" sz="20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11102" y="3805251"/>
            <a:ext cx="11747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“good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news 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travels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fast”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9" name="Rectangle 42"/>
          <p:cNvSpPr>
            <a:spLocks noChangeArrowheads="1"/>
          </p:cNvSpPr>
          <p:nvPr/>
        </p:nvSpPr>
        <p:spPr bwMode="auto">
          <a:xfrm>
            <a:off x="1500166" y="4115707"/>
            <a:ext cx="764386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tabLst>
                <a:tab pos="228600" algn="l"/>
                <a:tab pos="457200" algn="l"/>
              </a:tabLst>
            </a:pPr>
            <a:r>
              <a:rPr lang="en-US" sz="2000" dirty="0"/>
              <a:t>At time </a:t>
            </a:r>
            <a:r>
              <a:rPr lang="en-US" sz="2000" i="1" dirty="0"/>
              <a:t>t</a:t>
            </a:r>
            <a:r>
              <a:rPr lang="en-US" sz="2000" i="1" baseline="-25000" dirty="0"/>
              <a:t>1</a:t>
            </a:r>
            <a:r>
              <a:rPr lang="en-US" sz="2000" dirty="0"/>
              <a:t>, </a:t>
            </a:r>
            <a:r>
              <a:rPr lang="en-US" sz="2000" i="1" dirty="0"/>
              <a:t>z</a:t>
            </a:r>
            <a:r>
              <a:rPr lang="en-US" sz="2000" dirty="0"/>
              <a:t> receives the update from </a:t>
            </a:r>
            <a:r>
              <a:rPr lang="en-US" sz="2000" i="1" dirty="0"/>
              <a:t>y</a:t>
            </a:r>
            <a:r>
              <a:rPr lang="en-US" sz="2000" dirty="0"/>
              <a:t> and updates its table. </a:t>
            </a:r>
          </a:p>
          <a:p>
            <a:pPr algn="l">
              <a:tabLst>
                <a:tab pos="228600" algn="l"/>
                <a:tab pos="457200" algn="l"/>
              </a:tabLst>
            </a:pPr>
            <a:r>
              <a:rPr lang="en-US" sz="2000" dirty="0"/>
              <a:t>It computes a new least cost to </a:t>
            </a:r>
            <a:r>
              <a:rPr lang="en-US" sz="2000" i="1" dirty="0"/>
              <a:t>x</a:t>
            </a:r>
            <a:r>
              <a:rPr lang="en-US" sz="2000" dirty="0"/>
              <a:t>  and sends its neighbors its DV.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 dirty="0"/>
          </a:p>
        </p:txBody>
      </p:sp>
      <p:sp>
        <p:nvSpPr>
          <p:cNvPr id="10" name="Rectangle 43"/>
          <p:cNvSpPr>
            <a:spLocks noChangeArrowheads="1"/>
          </p:cNvSpPr>
          <p:nvPr/>
        </p:nvSpPr>
        <p:spPr bwMode="auto">
          <a:xfrm>
            <a:off x="1498502" y="5068341"/>
            <a:ext cx="77169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tabLst>
                <a:tab pos="228600" algn="l"/>
                <a:tab pos="457200" algn="l"/>
              </a:tabLst>
            </a:pPr>
            <a:r>
              <a:rPr lang="en-US" sz="2000" dirty="0"/>
              <a:t>At time </a:t>
            </a:r>
            <a:r>
              <a:rPr lang="en-US" sz="2000" i="1" dirty="0"/>
              <a:t>t</a:t>
            </a:r>
            <a:r>
              <a:rPr lang="en-US" sz="2000" i="1" baseline="-25000" dirty="0"/>
              <a:t>2</a:t>
            </a:r>
            <a:r>
              <a:rPr lang="en-US" sz="2000" dirty="0"/>
              <a:t>, </a:t>
            </a:r>
            <a:r>
              <a:rPr lang="en-US" sz="2000" i="1" dirty="0"/>
              <a:t>y</a:t>
            </a:r>
            <a:r>
              <a:rPr lang="en-US" sz="2000" dirty="0"/>
              <a:t> receives </a:t>
            </a:r>
            <a:r>
              <a:rPr lang="en-US" sz="2000" i="1" dirty="0" err="1"/>
              <a:t>z</a:t>
            </a:r>
            <a:r>
              <a:rPr lang="en-US" sz="2000" dirty="0" err="1"/>
              <a:t>’s</a:t>
            </a:r>
            <a:r>
              <a:rPr lang="en-US" sz="2000" dirty="0"/>
              <a:t> update and updates its distance table. </a:t>
            </a:r>
          </a:p>
          <a:p>
            <a:pPr algn="l">
              <a:tabLst>
                <a:tab pos="228600" algn="l"/>
                <a:tab pos="457200" algn="l"/>
              </a:tabLst>
            </a:pPr>
            <a:r>
              <a:rPr lang="en-US" sz="2000" i="1" dirty="0" err="1"/>
              <a:t>y</a:t>
            </a:r>
            <a:r>
              <a:rPr lang="en-US" sz="2000" dirty="0" err="1"/>
              <a:t>’s</a:t>
            </a:r>
            <a:r>
              <a:rPr lang="en-US" sz="2000" dirty="0"/>
              <a:t> least costs do not change and hence </a:t>
            </a:r>
            <a:r>
              <a:rPr lang="en-US" sz="2000" i="1" dirty="0"/>
              <a:t>y</a:t>
            </a:r>
            <a:r>
              <a:rPr lang="en-US" sz="2000" dirty="0"/>
              <a:t>  does </a:t>
            </a:r>
            <a:r>
              <a:rPr lang="en-US" sz="2000" i="1" dirty="0"/>
              <a:t>not</a:t>
            </a:r>
            <a:r>
              <a:rPr lang="en-US" sz="2000" dirty="0"/>
              <a:t> send any </a:t>
            </a:r>
          </a:p>
          <a:p>
            <a:pPr algn="l">
              <a:tabLst>
                <a:tab pos="228600" algn="l"/>
                <a:tab pos="457200" algn="l"/>
              </a:tabLst>
            </a:pPr>
            <a:r>
              <a:rPr lang="en-US" sz="2000" dirty="0"/>
              <a:t>message to </a:t>
            </a:r>
            <a:r>
              <a:rPr lang="en-US" sz="2000" i="1" dirty="0"/>
              <a:t>z</a:t>
            </a:r>
            <a:r>
              <a:rPr lang="en-US" sz="2000" dirty="0"/>
              <a:t>. </a:t>
            </a:r>
          </a:p>
          <a:p>
            <a:pPr algn="l">
              <a:tabLst>
                <a:tab pos="228600" algn="l"/>
                <a:tab pos="457200" algn="l"/>
              </a:tabLst>
            </a:pPr>
            <a:endParaRPr lang="en-US" dirty="0"/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5838825" y="1609725"/>
            <a:ext cx="2184400" cy="1314450"/>
            <a:chOff x="3625" y="1076"/>
            <a:chExt cx="1376" cy="828"/>
          </a:xfrm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3625" y="1140"/>
              <a:ext cx="1376" cy="764"/>
            </a:xfrm>
            <a:custGeom>
              <a:avLst/>
              <a:gdLst/>
              <a:ahLst/>
              <a:cxnLst>
                <a:cxn ang="0">
                  <a:pos x="113" y="348"/>
                </a:cxn>
                <a:cxn ang="0">
                  <a:pos x="395" y="162"/>
                </a:cxn>
                <a:cxn ang="0">
                  <a:pos x="710" y="9"/>
                </a:cxn>
                <a:cxn ang="0">
                  <a:pos x="1160" y="219"/>
                </a:cxn>
                <a:cxn ang="0">
                  <a:pos x="1367" y="510"/>
                </a:cxn>
                <a:cxn ang="0">
                  <a:pos x="1103" y="726"/>
                </a:cxn>
                <a:cxn ang="0">
                  <a:pos x="578" y="738"/>
                </a:cxn>
                <a:cxn ang="0">
                  <a:pos x="77" y="630"/>
                </a:cxn>
                <a:cxn ang="0">
                  <a:pos x="113" y="348"/>
                </a:cxn>
              </a:cxnLst>
              <a:rect l="0" t="0" r="r" b="b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3984" y="1404"/>
              <a:ext cx="222" cy="180"/>
            </a:xfrm>
            <a:custGeom>
              <a:avLst/>
              <a:gdLst/>
              <a:ahLst/>
              <a:cxnLst>
                <a:cxn ang="0">
                  <a:pos x="0" y="180"/>
                </a:cxn>
                <a:cxn ang="0">
                  <a:pos x="222" y="0"/>
                </a:cxn>
              </a:cxnLst>
              <a:rect l="0" t="0" r="r" b="b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3724" y="164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3724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4037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3724" y="1633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" name="Oval 12"/>
            <p:cNvSpPr>
              <a:spLocks noChangeArrowheads="1"/>
            </p:cNvSpPr>
            <p:nvPr/>
          </p:nvSpPr>
          <p:spPr bwMode="auto">
            <a:xfrm>
              <a:off x="3721" y="157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4389" y="1404"/>
              <a:ext cx="216" cy="1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" y="189"/>
                </a:cxn>
              </a:cxnLst>
              <a:rect l="0" t="0" r="r" b="b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4041" y="1668"/>
              <a:ext cx="540" cy="3"/>
            </a:xfrm>
            <a:custGeom>
              <a:avLst/>
              <a:gdLst/>
              <a:ahLst/>
              <a:cxnLst>
                <a:cxn ang="0">
                  <a:pos x="540" y="3"/>
                </a:cxn>
                <a:cxn ang="0">
                  <a:pos x="0" y="0"/>
                </a:cxn>
              </a:cxnLst>
              <a:rect l="0" t="0" r="r" b="b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" name="Group 15"/>
            <p:cNvGrpSpPr>
              <a:grpSpLocks/>
            </p:cNvGrpSpPr>
            <p:nvPr/>
          </p:nvGrpSpPr>
          <p:grpSpPr bwMode="auto">
            <a:xfrm>
              <a:off x="3770" y="1526"/>
              <a:ext cx="210" cy="250"/>
              <a:chOff x="2951" y="2429"/>
              <a:chExt cx="213" cy="250"/>
            </a:xfrm>
          </p:grpSpPr>
          <p:sp>
            <p:nvSpPr>
              <p:cNvPr id="45" name="Rectangle 1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Text Box 17"/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x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22" name="Group 18"/>
            <p:cNvGrpSpPr>
              <a:grpSpLocks/>
            </p:cNvGrpSpPr>
            <p:nvPr/>
          </p:nvGrpSpPr>
          <p:grpSpPr bwMode="auto">
            <a:xfrm>
              <a:off x="4566" y="1538"/>
              <a:ext cx="316" cy="250"/>
              <a:chOff x="1740" y="2306"/>
              <a:chExt cx="316" cy="250"/>
            </a:xfrm>
          </p:grpSpPr>
          <p:sp>
            <p:nvSpPr>
              <p:cNvPr id="37" name="Oval 19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20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21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Rectangle 22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1" name="Oval 23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" name="Group 24"/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43" name="Rectangle 25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/>
                    <a:t>z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4469" y="1328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3930" y="132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4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5" name="Text Box 29"/>
            <p:cNvSpPr txBox="1">
              <a:spLocks noChangeArrowheads="1"/>
            </p:cNvSpPr>
            <p:nvPr/>
          </p:nvSpPr>
          <p:spPr bwMode="auto">
            <a:xfrm>
              <a:off x="4171" y="1658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50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26" name="Group 30"/>
            <p:cNvGrpSpPr>
              <a:grpSpLocks/>
            </p:cNvGrpSpPr>
            <p:nvPr/>
          </p:nvGrpSpPr>
          <p:grpSpPr bwMode="auto">
            <a:xfrm>
              <a:off x="4146" y="1214"/>
              <a:ext cx="316" cy="250"/>
              <a:chOff x="1740" y="2306"/>
              <a:chExt cx="316" cy="250"/>
            </a:xfrm>
          </p:grpSpPr>
          <p:sp>
            <p:nvSpPr>
              <p:cNvPr id="29" name="Oval 31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32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33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34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3" name="Oval 35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" name="Group 36"/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35" name="Rectangle 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/>
                    <a:t>y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27" name="Text Box 39"/>
            <p:cNvSpPr txBox="1">
              <a:spLocks noChangeArrowheads="1"/>
            </p:cNvSpPr>
            <p:nvPr/>
          </p:nvSpPr>
          <p:spPr bwMode="auto">
            <a:xfrm>
              <a:off x="3839" y="1076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8" name="Line 40"/>
            <p:cNvSpPr>
              <a:spLocks noChangeShapeType="1"/>
            </p:cNvSpPr>
            <p:nvPr/>
          </p:nvSpPr>
          <p:spPr bwMode="auto">
            <a:xfrm flipH="1" flipV="1">
              <a:off x="3948" y="1272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Distance Vector: </a:t>
            </a:r>
            <a:r>
              <a:rPr lang="en-US" sz="3600" dirty="0" smtClean="0"/>
              <a:t>Link Cost Changes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4709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28595" y="1142984"/>
            <a:ext cx="5473731" cy="516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 dirty="0">
                <a:solidFill>
                  <a:srgbClr val="800000"/>
                </a:solidFill>
              </a:rPr>
              <a:t>Link cost changes:</a:t>
            </a:r>
            <a:endParaRPr lang="en-US" sz="2000" dirty="0">
              <a:solidFill>
                <a:srgbClr val="800000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good news travels fast 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bad news travels slow - “count </a:t>
            </a:r>
            <a:r>
              <a:rPr lang="en-US" sz="2000" dirty="0" smtClean="0"/>
              <a:t>to</a:t>
            </a:r>
          </a:p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n-US" sz="2000" dirty="0"/>
              <a:t> </a:t>
            </a:r>
            <a:r>
              <a:rPr lang="en-US" sz="2000" dirty="0" smtClean="0"/>
              <a:t>   infinity</a:t>
            </a:r>
            <a:r>
              <a:rPr lang="en-US" sz="2000" dirty="0"/>
              <a:t>” problem!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44 iterations before </a:t>
            </a:r>
            <a:r>
              <a:rPr lang="en-US" sz="2000" dirty="0" smtClean="0"/>
              <a:t>algorithm</a:t>
            </a:r>
          </a:p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n-US" sz="2000" dirty="0"/>
              <a:t> </a:t>
            </a:r>
            <a:r>
              <a:rPr lang="en-US" sz="2000" dirty="0" smtClean="0"/>
              <a:t>   stabilizes</a:t>
            </a:r>
            <a:r>
              <a:rPr lang="en-US" sz="2000" dirty="0"/>
              <a:t>: see </a:t>
            </a:r>
            <a:r>
              <a:rPr lang="en-US" sz="2000" dirty="0" smtClean="0"/>
              <a:t>P&amp;D page 248!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000" dirty="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000" dirty="0" smtClean="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000" dirty="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000" dirty="0" smtClean="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000" dirty="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000" dirty="0" smtClean="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000" dirty="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Does this </a:t>
            </a:r>
            <a:r>
              <a:rPr lang="en-US" sz="2000" dirty="0" smtClean="0"/>
              <a:t>solve </a:t>
            </a:r>
            <a:r>
              <a:rPr lang="en-US" sz="2000" dirty="0"/>
              <a:t>count to </a:t>
            </a:r>
            <a:r>
              <a:rPr lang="en-US" sz="2000" dirty="0" smtClean="0"/>
              <a:t>infinity problem</a:t>
            </a:r>
            <a:r>
              <a:rPr lang="en-US" sz="2000" dirty="0"/>
              <a:t>?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000" dirty="0" smtClean="0"/>
          </a:p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</a:pPr>
            <a:endParaRPr lang="en-US" sz="2000" dirty="0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5389563" y="1600200"/>
            <a:ext cx="2184400" cy="1314450"/>
            <a:chOff x="3805" y="938"/>
            <a:chExt cx="1376" cy="828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3805" y="1002"/>
              <a:ext cx="1376" cy="764"/>
            </a:xfrm>
            <a:custGeom>
              <a:avLst/>
              <a:gdLst/>
              <a:ahLst/>
              <a:cxnLst>
                <a:cxn ang="0">
                  <a:pos x="113" y="348"/>
                </a:cxn>
                <a:cxn ang="0">
                  <a:pos x="395" y="162"/>
                </a:cxn>
                <a:cxn ang="0">
                  <a:pos x="710" y="9"/>
                </a:cxn>
                <a:cxn ang="0">
                  <a:pos x="1160" y="219"/>
                </a:cxn>
                <a:cxn ang="0">
                  <a:pos x="1367" y="510"/>
                </a:cxn>
                <a:cxn ang="0">
                  <a:pos x="1103" y="726"/>
                </a:cxn>
                <a:cxn ang="0">
                  <a:pos x="578" y="738"/>
                </a:cxn>
                <a:cxn ang="0">
                  <a:pos x="77" y="630"/>
                </a:cxn>
                <a:cxn ang="0">
                  <a:pos x="113" y="348"/>
                </a:cxn>
              </a:cxnLst>
              <a:rect l="0" t="0" r="r" b="b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4164" y="1266"/>
              <a:ext cx="222" cy="180"/>
            </a:xfrm>
            <a:custGeom>
              <a:avLst/>
              <a:gdLst/>
              <a:ahLst/>
              <a:cxnLst>
                <a:cxn ang="0">
                  <a:pos x="0" y="180"/>
                </a:cxn>
                <a:cxn ang="0">
                  <a:pos x="222" y="0"/>
                </a:cxn>
              </a:cxnLst>
              <a:rect l="0" t="0" r="r" b="b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3904" y="15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3904" y="1495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4217" y="1495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3904" y="149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3901" y="14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4569" y="1266"/>
              <a:ext cx="216" cy="1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" y="189"/>
                </a:cxn>
              </a:cxnLst>
              <a:rect l="0" t="0" r="r" b="b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4221" y="1530"/>
              <a:ext cx="540" cy="3"/>
            </a:xfrm>
            <a:custGeom>
              <a:avLst/>
              <a:gdLst/>
              <a:ahLst/>
              <a:cxnLst>
                <a:cxn ang="0">
                  <a:pos x="540" y="3"/>
                </a:cxn>
                <a:cxn ang="0">
                  <a:pos x="0" y="0"/>
                </a:cxn>
              </a:cxnLst>
              <a:rect l="0" t="0" r="r" b="b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" name="Group 14"/>
            <p:cNvGrpSpPr>
              <a:grpSpLocks/>
            </p:cNvGrpSpPr>
            <p:nvPr/>
          </p:nvGrpSpPr>
          <p:grpSpPr bwMode="auto">
            <a:xfrm>
              <a:off x="3950" y="1388"/>
              <a:ext cx="210" cy="250"/>
              <a:chOff x="2951" y="2429"/>
              <a:chExt cx="213" cy="250"/>
            </a:xfrm>
          </p:grpSpPr>
          <p:sp>
            <p:nvSpPr>
              <p:cNvPr id="42" name="Rectangle 1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Text Box 16"/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x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9" name="Group 17"/>
            <p:cNvGrpSpPr>
              <a:grpSpLocks/>
            </p:cNvGrpSpPr>
            <p:nvPr/>
          </p:nvGrpSpPr>
          <p:grpSpPr bwMode="auto">
            <a:xfrm>
              <a:off x="4746" y="1400"/>
              <a:ext cx="316" cy="250"/>
              <a:chOff x="1740" y="2306"/>
              <a:chExt cx="316" cy="250"/>
            </a:xfrm>
          </p:grpSpPr>
          <p:sp>
            <p:nvSpPr>
              <p:cNvPr id="34" name="Oval 18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19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20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8" name="Oval 22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" name="Group 23"/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40" name="Rectangle 24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/>
                    <a:t>z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20" name="Text Box 26"/>
            <p:cNvSpPr txBox="1">
              <a:spLocks noChangeArrowheads="1"/>
            </p:cNvSpPr>
            <p:nvPr/>
          </p:nvSpPr>
          <p:spPr bwMode="auto">
            <a:xfrm>
              <a:off x="4649" y="1190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" name="Text Box 27"/>
            <p:cNvSpPr txBox="1">
              <a:spLocks noChangeArrowheads="1"/>
            </p:cNvSpPr>
            <p:nvPr/>
          </p:nvSpPr>
          <p:spPr bwMode="auto">
            <a:xfrm>
              <a:off x="4110" y="1187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4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2" name="Text Box 28"/>
            <p:cNvSpPr txBox="1">
              <a:spLocks noChangeArrowheads="1"/>
            </p:cNvSpPr>
            <p:nvPr/>
          </p:nvSpPr>
          <p:spPr bwMode="auto">
            <a:xfrm>
              <a:off x="4351" y="1520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50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23" name="Group 29"/>
            <p:cNvGrpSpPr>
              <a:grpSpLocks/>
            </p:cNvGrpSpPr>
            <p:nvPr/>
          </p:nvGrpSpPr>
          <p:grpSpPr bwMode="auto">
            <a:xfrm>
              <a:off x="4326" y="1076"/>
              <a:ext cx="316" cy="250"/>
              <a:chOff x="1740" y="2306"/>
              <a:chExt cx="316" cy="250"/>
            </a:xfrm>
          </p:grpSpPr>
          <p:sp>
            <p:nvSpPr>
              <p:cNvPr id="26" name="Oval 30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31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32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Rectangle 33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0" name="Oval 34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" name="Group 35"/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32" name="Rectangle 3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/>
                    <a:t>y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24" name="Text Box 38"/>
            <p:cNvSpPr txBox="1">
              <a:spLocks noChangeArrowheads="1"/>
            </p:cNvSpPr>
            <p:nvPr/>
          </p:nvSpPr>
          <p:spPr bwMode="auto">
            <a:xfrm>
              <a:off x="3964" y="938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60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5" name="Line 39"/>
            <p:cNvSpPr>
              <a:spLocks noChangeShapeType="1"/>
            </p:cNvSpPr>
            <p:nvPr/>
          </p:nvSpPr>
          <p:spPr bwMode="auto">
            <a:xfrm flipH="1" flipV="1">
              <a:off x="4128" y="1134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" name="Rectangle 2"/>
          <p:cNvSpPr txBox="1">
            <a:spLocks noChangeArrowheads="1"/>
          </p:cNvSpPr>
          <p:nvPr/>
        </p:nvSpPr>
        <p:spPr bwMode="white">
          <a:xfrm>
            <a:off x="142844" y="71414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Distance Vector: Link Cost Changes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428596" y="3429000"/>
            <a:ext cx="8607900" cy="221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n-US" dirty="0" smtClean="0">
                <a:solidFill>
                  <a:srgbClr val="800000"/>
                </a:solidFill>
              </a:rPr>
              <a:t>Possible solutions: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AutoNum type="arabicPeriod"/>
            </a:pPr>
            <a:r>
              <a:rPr lang="en-US" sz="1800" dirty="0" smtClean="0"/>
              <a:t>Keep ‘infinity ‘ small  {depends on graph diameter}.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AutoNum type="arabicPeriod"/>
            </a:pPr>
            <a:r>
              <a:rPr lang="en-US" sz="1800" dirty="0" smtClean="0"/>
              <a:t>Split Horizon:   node does not send those routes learned from a neighbor back to that neighbor.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AutoNum type="arabicPeriod"/>
            </a:pPr>
            <a:r>
              <a:rPr lang="en-US" sz="1800" dirty="0" smtClean="0"/>
              <a:t>Split Horizon with Poison Reverse:</a:t>
            </a:r>
            <a:endParaRPr lang="en-US" sz="2000" dirty="0">
              <a:solidFill>
                <a:schemeClr val="accent2"/>
              </a:solidFill>
            </a:endParaRPr>
          </a:p>
          <a:p>
            <a:pPr marL="800100" lvl="1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1800" dirty="0" smtClean="0"/>
              <a:t>If </a:t>
            </a:r>
            <a:r>
              <a:rPr lang="en-US" sz="1800" dirty="0"/>
              <a:t>z</a:t>
            </a:r>
            <a:r>
              <a:rPr lang="en-US" sz="1800" dirty="0" smtClean="0"/>
              <a:t> </a:t>
            </a:r>
            <a:r>
              <a:rPr lang="en-US" sz="1800" dirty="0"/>
              <a:t>routes through </a:t>
            </a:r>
            <a:r>
              <a:rPr lang="en-US" sz="1800" dirty="0" smtClean="0"/>
              <a:t>y </a:t>
            </a:r>
            <a:r>
              <a:rPr lang="en-US" sz="1800" dirty="0"/>
              <a:t>to get to x</a:t>
            </a:r>
            <a:r>
              <a:rPr lang="en-US" sz="1800" dirty="0" smtClean="0"/>
              <a:t>,  </a:t>
            </a:r>
            <a:r>
              <a:rPr lang="en-US" sz="1800" dirty="0"/>
              <a:t>z</a:t>
            </a:r>
            <a:r>
              <a:rPr lang="en-US" sz="1800" dirty="0" smtClean="0"/>
              <a:t> </a:t>
            </a:r>
            <a:r>
              <a:rPr lang="en-US" sz="1800" dirty="0"/>
              <a:t>tells </a:t>
            </a:r>
            <a:r>
              <a:rPr lang="en-US" sz="1800" dirty="0" smtClean="0"/>
              <a:t>y </a:t>
            </a:r>
            <a:r>
              <a:rPr lang="en-US" sz="1800" dirty="0"/>
              <a:t>its </a:t>
            </a:r>
            <a:r>
              <a:rPr lang="en-US" sz="1800" dirty="0" smtClean="0"/>
              <a:t>(z’s</a:t>
            </a:r>
            <a:r>
              <a:rPr lang="en-US" sz="1800" dirty="0"/>
              <a:t>) distance to </a:t>
            </a:r>
            <a:r>
              <a:rPr lang="en-US" sz="1800" dirty="0" smtClean="0"/>
              <a:t>x </a:t>
            </a:r>
            <a:r>
              <a:rPr lang="en-US" sz="1800" dirty="0"/>
              <a:t>is infinite (so </a:t>
            </a:r>
            <a:r>
              <a:rPr lang="en-US" sz="1800" dirty="0" smtClean="0"/>
              <a:t>y </a:t>
            </a:r>
            <a:r>
              <a:rPr lang="en-US" sz="1800" dirty="0"/>
              <a:t>won’t route to </a:t>
            </a:r>
            <a:r>
              <a:rPr lang="en-US" sz="1800" dirty="0" smtClean="0"/>
              <a:t>x </a:t>
            </a:r>
            <a:r>
              <a:rPr lang="en-US" sz="1800" dirty="0"/>
              <a:t>via </a:t>
            </a:r>
            <a:r>
              <a:rPr lang="en-US" sz="1800" dirty="0" smtClean="0"/>
              <a:t>z).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1797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Link State Algorithm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52736"/>
            <a:ext cx="8610600" cy="5242520"/>
          </a:xfrm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515938" indent="-515938" eaLnBrk="1" hangingPunct="1">
              <a:lnSpc>
                <a:spcPct val="90000"/>
              </a:lnSpc>
              <a:buNone/>
            </a:pPr>
            <a:r>
              <a:rPr lang="en-US" sz="2800" dirty="0" smtClean="0"/>
              <a:t>1. Each router is responsible for meeting its neighbors and learning their names.</a:t>
            </a:r>
          </a:p>
          <a:p>
            <a:pPr marL="574675" indent="-574675" eaLnBrk="1" hangingPunct="1">
              <a:lnSpc>
                <a:spcPct val="90000"/>
              </a:lnSpc>
              <a:buNone/>
            </a:pPr>
            <a:r>
              <a:rPr lang="en-US" sz="2800" dirty="0" smtClean="0"/>
              <a:t>2. Each router constructs a </a:t>
            </a:r>
            <a:r>
              <a:rPr lang="en-US" sz="2800" dirty="0" smtClean="0">
                <a:solidFill>
                  <a:srgbClr val="0033CC"/>
                </a:solidFill>
              </a:rPr>
              <a:t>link state packet (</a:t>
            </a:r>
            <a:r>
              <a:rPr lang="en-US" sz="2800" b="1" dirty="0" smtClean="0">
                <a:solidFill>
                  <a:srgbClr val="0033CC"/>
                </a:solidFill>
              </a:rPr>
              <a:t>LSP)</a:t>
            </a:r>
            <a:r>
              <a:rPr lang="en-US" sz="2800" b="1" dirty="0" smtClean="0"/>
              <a:t> </a:t>
            </a:r>
            <a:r>
              <a:rPr lang="en-US" sz="2800" dirty="0" smtClean="0"/>
              <a:t>which consists of a list of names and cost to reach </a:t>
            </a:r>
            <a:r>
              <a:rPr lang="en-US" sz="2800" u="sng" dirty="0" smtClean="0"/>
              <a:t>each of its neighbors</a:t>
            </a:r>
            <a:r>
              <a:rPr lang="en-US" sz="2800" dirty="0" smtClean="0"/>
              <a:t>.</a:t>
            </a:r>
          </a:p>
          <a:p>
            <a:pPr marL="515938" indent="-515938" eaLnBrk="1" hangingPunct="1">
              <a:lnSpc>
                <a:spcPct val="90000"/>
              </a:lnSpc>
              <a:buNone/>
            </a:pPr>
            <a:r>
              <a:rPr lang="en-US" sz="2800" dirty="0" smtClean="0"/>
              <a:t>3. The </a:t>
            </a:r>
            <a:r>
              <a:rPr lang="en-US" sz="2800" b="1" dirty="0" smtClean="0">
                <a:solidFill>
                  <a:srgbClr val="0033CC"/>
                </a:solidFill>
              </a:rPr>
              <a:t>LSP </a:t>
            </a:r>
            <a:r>
              <a:rPr lang="en-US" sz="2800" dirty="0" smtClean="0"/>
              <a:t>is transmitted to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ALL</a:t>
            </a:r>
            <a:r>
              <a:rPr lang="en-US" sz="2800" b="1" i="1" dirty="0" smtClean="0"/>
              <a:t> other routers</a:t>
            </a:r>
            <a:r>
              <a:rPr lang="en-US" sz="2800" i="1" dirty="0" smtClean="0"/>
              <a:t>. </a:t>
            </a:r>
            <a:r>
              <a:rPr lang="en-US" sz="2800" dirty="0" smtClean="0"/>
              <a:t>Each router stores the most recently generated </a:t>
            </a:r>
            <a:r>
              <a:rPr lang="en-US" sz="2800" b="1" dirty="0" smtClean="0">
                <a:solidFill>
                  <a:srgbClr val="0033CC"/>
                </a:solidFill>
              </a:rPr>
              <a:t>LSP</a:t>
            </a:r>
            <a:r>
              <a:rPr lang="en-US" sz="2800" b="1" dirty="0" smtClean="0"/>
              <a:t> </a:t>
            </a:r>
            <a:r>
              <a:rPr lang="en-US" sz="2800" dirty="0" smtClean="0"/>
              <a:t>from each other router.</a:t>
            </a:r>
          </a:p>
          <a:p>
            <a:pPr marL="515938" indent="-515938" eaLnBrk="1" hangingPunct="1">
              <a:lnSpc>
                <a:spcPct val="90000"/>
              </a:lnSpc>
              <a:buNone/>
            </a:pPr>
            <a:r>
              <a:rPr lang="en-US" sz="2800" dirty="0" smtClean="0"/>
              <a:t>4. Each router uses complete information on the network topology to compute the </a:t>
            </a:r>
            <a:r>
              <a:rPr lang="en-US" sz="2800" b="1" dirty="0" smtClean="0">
                <a:solidFill>
                  <a:schemeClr val="accent1"/>
                </a:solidFill>
                <a:latin typeface="Comic Sans MS" pitchFamily="66" charset="0"/>
              </a:rPr>
              <a:t>shortest path route</a:t>
            </a:r>
            <a:r>
              <a:rPr lang="en-US" sz="2800" dirty="0" smtClean="0"/>
              <a:t> to each destination node.</a:t>
            </a:r>
            <a:endParaRPr lang="en-US" sz="2800" b="1" dirty="0" smtClean="0">
              <a:solidFill>
                <a:srgbClr val="0033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19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4898355"/>
            <a:ext cx="8640762" cy="10509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000099"/>
                </a:solidFill>
              </a:rPr>
              <a:t>Figure 4.18 Reliable LSP Flooding</a:t>
            </a:r>
            <a:endParaRPr lang="en-GB" sz="3200" dirty="0" smtClean="0">
              <a:solidFill>
                <a:srgbClr val="000099"/>
              </a:solidFill>
            </a:endParaRPr>
          </a:p>
        </p:txBody>
      </p:sp>
      <p:pic>
        <p:nvPicPr>
          <p:cNvPr id="33797" name="Picture 3" descr="04x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24744"/>
            <a:ext cx="5105400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7331075" y="5805488"/>
            <a:ext cx="1489075" cy="338137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i="1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P&amp;D slide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85800" y="44624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Reliable Flooding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CE651F-B56D-48D2-A702-1FFE07FC73E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2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685800" y="44624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Reliable Flooding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685800" y="1196975"/>
            <a:ext cx="784701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The process of making sure all the nodes participating in the routing protocol get a copy of the link-state information from all the other nodes.</a:t>
            </a:r>
          </a:p>
          <a:p>
            <a:pPr marL="609600" indent="-609600" algn="l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LSP</a:t>
            </a:r>
            <a:r>
              <a:rPr lang="en-US" sz="2800" dirty="0">
                <a:solidFill>
                  <a:schemeClr val="tx1"/>
                </a:solidFill>
              </a:rPr>
              <a:t> contains:</a:t>
            </a:r>
          </a:p>
          <a:p>
            <a:pPr marL="990600" lvl="1" indent="-533400" algn="l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chemeClr val="tx1"/>
                </a:solidFill>
              </a:rPr>
              <a:t>Sending router’s node ID</a:t>
            </a:r>
          </a:p>
          <a:p>
            <a:pPr marL="990600" lvl="1" indent="-533400" algn="l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chemeClr val="tx1"/>
                </a:solidFill>
              </a:rPr>
              <a:t>List of connected neighbors with the associated link cost to each neighbor</a:t>
            </a:r>
          </a:p>
          <a:p>
            <a:pPr marL="990600" lvl="1" indent="-533400" algn="l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chemeClr val="tx1"/>
                </a:solidFill>
              </a:rPr>
              <a:t>Sequence number</a:t>
            </a:r>
          </a:p>
          <a:p>
            <a:pPr marL="990600" lvl="1" indent="-533400" algn="l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chemeClr val="tx1"/>
                </a:solidFill>
              </a:rPr>
              <a:t>Time-to-live (TTL</a:t>
            </a:r>
            <a:r>
              <a:rPr lang="en-US" sz="2800" dirty="0" smtClean="0">
                <a:solidFill>
                  <a:schemeClr val="tx1"/>
                </a:solidFill>
              </a:rPr>
              <a:t>) </a:t>
            </a:r>
            <a:r>
              <a:rPr lang="en-US" sz="2800" dirty="0" smtClean="0">
                <a:solidFill>
                  <a:srgbClr val="800000"/>
                </a:solidFill>
              </a:rPr>
              <a:t>{</a:t>
            </a:r>
            <a:r>
              <a:rPr lang="en-US" sz="2800" i="1" dirty="0" smtClean="0">
                <a:solidFill>
                  <a:srgbClr val="800000"/>
                </a:solidFill>
              </a:rPr>
              <a:t>an aging mechanism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67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35846" name="Rectangle 4"/>
          <p:cNvSpPr>
            <a:spLocks noChangeArrowheads="1"/>
          </p:cNvSpPr>
          <p:nvPr/>
        </p:nvSpPr>
        <p:spPr bwMode="auto">
          <a:xfrm>
            <a:off x="539552" y="980728"/>
            <a:ext cx="820668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l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First two items enable route </a:t>
            </a:r>
            <a:r>
              <a:rPr lang="en-US" sz="3200" dirty="0" smtClean="0">
                <a:solidFill>
                  <a:schemeClr val="tx1"/>
                </a:solidFill>
              </a:rPr>
              <a:t>calculation.</a:t>
            </a:r>
            <a:endParaRPr lang="en-US" sz="3200" dirty="0">
              <a:solidFill>
                <a:schemeClr val="tx1"/>
              </a:solidFill>
            </a:endParaRPr>
          </a:p>
          <a:p>
            <a:pPr marL="609600" indent="-609600" algn="l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Last two items make process reliable</a:t>
            </a:r>
          </a:p>
          <a:p>
            <a:pPr marL="990600" lvl="1" indent="-533400" algn="l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chemeClr val="tx1"/>
                </a:solidFill>
              </a:rPr>
              <a:t>ACKs and checking for duplicates is needed.</a:t>
            </a:r>
          </a:p>
          <a:p>
            <a:pPr marL="609600" indent="-609600" algn="l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Periodic </a:t>
            </a:r>
            <a:r>
              <a:rPr lang="en-US" sz="3200" b="1" dirty="0">
                <a:solidFill>
                  <a:srgbClr val="990000"/>
                </a:solidFill>
                <a:latin typeface="Comic Sans MS" pitchFamily="66" charset="0"/>
              </a:rPr>
              <a:t>Hello</a:t>
            </a:r>
            <a:r>
              <a:rPr lang="en-US" sz="3200" dirty="0">
                <a:solidFill>
                  <a:schemeClr val="tx1"/>
                </a:solidFill>
              </a:rPr>
              <a:t> packets used to determine the demise of a neighbor.</a:t>
            </a:r>
          </a:p>
          <a:p>
            <a:pPr marL="609600" indent="-609600" algn="l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The sequence numbers are not expected to wrap around.</a:t>
            </a:r>
          </a:p>
          <a:p>
            <a:pPr marL="990600" lvl="1" indent="-533400" algn="l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this</a:t>
            </a:r>
            <a:r>
              <a:rPr lang="en-US" sz="2800" dirty="0">
                <a:solidFill>
                  <a:schemeClr val="tx1"/>
                </a:solidFill>
              </a:rPr>
              <a:t> field needs to be large (64 bits</a:t>
            </a:r>
            <a:r>
              <a:rPr lang="en-US" sz="2800" dirty="0" smtClean="0">
                <a:solidFill>
                  <a:schemeClr val="tx1"/>
                </a:solidFill>
              </a:rPr>
              <a:t>) !!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85800" y="-27384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Reliable Flooding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7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 Area Network (WAN)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Rectangle 2" descr="10%"/>
          <p:cNvSpPr>
            <a:spLocks noChangeArrowheads="1"/>
          </p:cNvSpPr>
          <p:nvPr/>
        </p:nvSpPr>
        <p:spPr bwMode="auto">
          <a:xfrm>
            <a:off x="3232150" y="3254394"/>
            <a:ext cx="842963" cy="9398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rc 3" descr="10%"/>
          <p:cNvSpPr>
            <a:spLocks/>
          </p:cNvSpPr>
          <p:nvPr/>
        </p:nvSpPr>
        <p:spPr bwMode="auto">
          <a:xfrm>
            <a:off x="3668713" y="2551131"/>
            <a:ext cx="1079500" cy="1366838"/>
          </a:xfrm>
          <a:custGeom>
            <a:avLst/>
            <a:gdLst>
              <a:gd name="T0" fmla="*/ 0 w 21632"/>
              <a:gd name="T1" fmla="*/ 0 h 21600"/>
              <a:gd name="T2" fmla="*/ 2147483647 w 21632"/>
              <a:gd name="T3" fmla="*/ 2147483647 h 21600"/>
              <a:gd name="T4" fmla="*/ 2147483647 w 21632"/>
              <a:gd name="T5" fmla="*/ 2147483647 h 21600"/>
              <a:gd name="T6" fmla="*/ 0 60000 65536"/>
              <a:gd name="T7" fmla="*/ 0 60000 65536"/>
              <a:gd name="T8" fmla="*/ 0 60000 65536"/>
              <a:gd name="T9" fmla="*/ 0 w 21632"/>
              <a:gd name="T10" fmla="*/ 0 h 21600"/>
              <a:gd name="T11" fmla="*/ 21632 w 2163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32" h="21600" fill="none" extrusionOk="0">
                <a:moveTo>
                  <a:pt x="0" y="0"/>
                </a:moveTo>
                <a:cubicBezTo>
                  <a:pt x="10" y="0"/>
                  <a:pt x="21" y="-1"/>
                  <a:pt x="32" y="0"/>
                </a:cubicBezTo>
                <a:cubicBezTo>
                  <a:pt x="11951" y="0"/>
                  <a:pt x="21618" y="9655"/>
                  <a:pt x="21631" y="21575"/>
                </a:cubicBezTo>
              </a:path>
              <a:path w="21632" h="21600" stroke="0" extrusionOk="0">
                <a:moveTo>
                  <a:pt x="0" y="0"/>
                </a:moveTo>
                <a:cubicBezTo>
                  <a:pt x="10" y="0"/>
                  <a:pt x="21" y="-1"/>
                  <a:pt x="32" y="0"/>
                </a:cubicBezTo>
                <a:cubicBezTo>
                  <a:pt x="11951" y="0"/>
                  <a:pt x="21618" y="9655"/>
                  <a:pt x="21631" y="21575"/>
                </a:cubicBezTo>
                <a:lnTo>
                  <a:pt x="32" y="2160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  <a:ln w="9525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rc 4" descr="10%"/>
          <p:cNvSpPr>
            <a:spLocks/>
          </p:cNvSpPr>
          <p:nvPr/>
        </p:nvSpPr>
        <p:spPr bwMode="auto">
          <a:xfrm>
            <a:off x="3503613" y="3916381"/>
            <a:ext cx="1244600" cy="684213"/>
          </a:xfrm>
          <a:custGeom>
            <a:avLst/>
            <a:gdLst>
              <a:gd name="T0" fmla="*/ 2147483647 w 21600"/>
              <a:gd name="T1" fmla="*/ 0 h 21650"/>
              <a:gd name="T2" fmla="*/ 0 w 21600"/>
              <a:gd name="T3" fmla="*/ 2147483647 h 21650"/>
              <a:gd name="T4" fmla="*/ 0 w 21600"/>
              <a:gd name="T5" fmla="*/ 2147483647 h 21650"/>
              <a:gd name="T6" fmla="*/ 0 60000 65536"/>
              <a:gd name="T7" fmla="*/ 0 60000 65536"/>
              <a:gd name="T8" fmla="*/ 0 60000 65536"/>
              <a:gd name="T9" fmla="*/ 0 w 21600"/>
              <a:gd name="T10" fmla="*/ 0 h 21650"/>
              <a:gd name="T11" fmla="*/ 21600 w 21600"/>
              <a:gd name="T12" fmla="*/ 21650 h 216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50" fill="none" extrusionOk="0">
                <a:moveTo>
                  <a:pt x="21599" y="0"/>
                </a:moveTo>
                <a:cubicBezTo>
                  <a:pt x="21599" y="16"/>
                  <a:pt x="21600" y="33"/>
                  <a:pt x="21600" y="50"/>
                </a:cubicBezTo>
                <a:cubicBezTo>
                  <a:pt x="21600" y="11979"/>
                  <a:pt x="11929" y="21649"/>
                  <a:pt x="0" y="21650"/>
                </a:cubicBezTo>
              </a:path>
              <a:path w="21600" h="21650" stroke="0" extrusionOk="0">
                <a:moveTo>
                  <a:pt x="21599" y="0"/>
                </a:moveTo>
                <a:cubicBezTo>
                  <a:pt x="21599" y="16"/>
                  <a:pt x="21600" y="33"/>
                  <a:pt x="21600" y="50"/>
                </a:cubicBezTo>
                <a:cubicBezTo>
                  <a:pt x="21600" y="11979"/>
                  <a:pt x="11929" y="21649"/>
                  <a:pt x="0" y="21650"/>
                </a:cubicBezTo>
                <a:lnTo>
                  <a:pt x="0" y="5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  <a:ln w="9525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rc 5" descr="10%"/>
          <p:cNvSpPr>
            <a:spLocks/>
          </p:cNvSpPr>
          <p:nvPr/>
        </p:nvSpPr>
        <p:spPr bwMode="auto">
          <a:xfrm>
            <a:off x="2535238" y="2551131"/>
            <a:ext cx="1162050" cy="109220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682"/>
                  <a:pt x="9652" y="16"/>
                  <a:pt x="21570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2"/>
                  <a:pt x="9652" y="16"/>
                  <a:pt x="21570" y="0"/>
                </a:cubicBezTo>
                <a:lnTo>
                  <a:pt x="21600" y="2160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  <a:ln w="9525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rc 6" descr="10%"/>
          <p:cNvSpPr>
            <a:spLocks/>
          </p:cNvSpPr>
          <p:nvPr/>
        </p:nvSpPr>
        <p:spPr bwMode="auto">
          <a:xfrm>
            <a:off x="2509838" y="3641744"/>
            <a:ext cx="995362" cy="957262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  <a:ln w="9525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7" descr="10%"/>
          <p:cNvSpPr>
            <a:spLocks noChangeArrowheads="1"/>
          </p:cNvSpPr>
          <p:nvPr/>
        </p:nvSpPr>
        <p:spPr bwMode="auto">
          <a:xfrm>
            <a:off x="3209925" y="1539894"/>
            <a:ext cx="5321300" cy="1389062"/>
          </a:xfrm>
          <a:prstGeom prst="ellipse">
            <a:avLst/>
          </a:prstGeom>
          <a:pattFill prst="pct10">
            <a:fgClr>
              <a:srgbClr val="FF6633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473450" y="2079644"/>
            <a:ext cx="201613" cy="203200"/>
          </a:xfrm>
          <a:prstGeom prst="rect">
            <a:avLst/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4540250" y="1863744"/>
            <a:ext cx="201613" cy="203200"/>
          </a:xfrm>
          <a:prstGeom prst="rect">
            <a:avLst/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221163" y="2401906"/>
            <a:ext cx="200025" cy="203200"/>
          </a:xfrm>
          <a:prstGeom prst="rect">
            <a:avLst/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287963" y="2187594"/>
            <a:ext cx="200025" cy="201612"/>
          </a:xfrm>
          <a:prstGeom prst="rect">
            <a:avLst/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248400" y="1755794"/>
            <a:ext cx="200025" cy="203200"/>
          </a:xfrm>
          <a:prstGeom prst="rect">
            <a:avLst/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6034088" y="2509856"/>
            <a:ext cx="201612" cy="203200"/>
          </a:xfrm>
          <a:prstGeom prst="rect">
            <a:avLst/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6781800" y="2187594"/>
            <a:ext cx="200025" cy="201612"/>
          </a:xfrm>
          <a:prstGeom prst="rect">
            <a:avLst/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7527925" y="1863744"/>
            <a:ext cx="200025" cy="203200"/>
          </a:xfrm>
          <a:prstGeom prst="rect">
            <a:avLst/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7527925" y="2401906"/>
            <a:ext cx="200025" cy="203200"/>
          </a:xfrm>
          <a:prstGeom prst="rect">
            <a:avLst/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V="1">
            <a:off x="3681413" y="1965344"/>
            <a:ext cx="852487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3681413" y="2181244"/>
            <a:ext cx="533400" cy="322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V="1">
            <a:off x="4427538" y="2289194"/>
            <a:ext cx="854075" cy="214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4748213" y="1965344"/>
            <a:ext cx="5334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4748213" y="1857394"/>
            <a:ext cx="1493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5494338" y="2289194"/>
            <a:ext cx="533400" cy="214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 flipV="1">
            <a:off x="5494338" y="1965344"/>
            <a:ext cx="747712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6454775" y="1965344"/>
            <a:ext cx="320675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 flipV="1">
            <a:off x="6242050" y="2395556"/>
            <a:ext cx="533400" cy="107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>
            <a:off x="6454775" y="1857394"/>
            <a:ext cx="1066800" cy="107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V="1">
            <a:off x="6988175" y="2073294"/>
            <a:ext cx="5334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>
            <a:off x="6988175" y="2395556"/>
            <a:ext cx="533400" cy="107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7627938" y="2073294"/>
            <a:ext cx="0" cy="322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4427538" y="2611456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3201988" y="3030556"/>
            <a:ext cx="201612" cy="203200"/>
          </a:xfrm>
          <a:prstGeom prst="rect">
            <a:avLst/>
          </a:prstGeom>
          <a:solidFill>
            <a:srgbClr val="00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32"/>
          <p:cNvSpPr>
            <a:spLocks noChangeArrowheads="1"/>
          </p:cNvSpPr>
          <p:nvPr/>
        </p:nvSpPr>
        <p:spPr bwMode="auto">
          <a:xfrm>
            <a:off x="4221163" y="3957656"/>
            <a:ext cx="200025" cy="203200"/>
          </a:xfrm>
          <a:prstGeom prst="rect">
            <a:avLst/>
          </a:prstGeom>
          <a:solidFill>
            <a:srgbClr val="00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33"/>
          <p:cNvSpPr>
            <a:spLocks noChangeArrowheads="1"/>
          </p:cNvSpPr>
          <p:nvPr/>
        </p:nvSpPr>
        <p:spPr bwMode="auto">
          <a:xfrm>
            <a:off x="3154363" y="4281506"/>
            <a:ext cx="200025" cy="203200"/>
          </a:xfrm>
          <a:prstGeom prst="rect">
            <a:avLst/>
          </a:prstGeom>
          <a:solidFill>
            <a:srgbClr val="00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 flipH="1">
            <a:off x="3321050" y="2289194"/>
            <a:ext cx="146050" cy="735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4067175" y="3373456"/>
            <a:ext cx="254000" cy="577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3295650" y="3246456"/>
            <a:ext cx="919163" cy="704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2895600" y="3849706"/>
            <a:ext cx="358775" cy="425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 flipH="1">
            <a:off x="3360738" y="4059256"/>
            <a:ext cx="854075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1654175" y="4814906"/>
            <a:ext cx="277336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0"/>
          <p:cNvSpPr>
            <a:spLocks noChangeShapeType="1"/>
          </p:cNvSpPr>
          <p:nvPr/>
        </p:nvSpPr>
        <p:spPr bwMode="auto">
          <a:xfrm>
            <a:off x="3254375" y="4491056"/>
            <a:ext cx="0" cy="3238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1"/>
          <p:cNvSpPr>
            <a:spLocks noChangeShapeType="1"/>
          </p:cNvSpPr>
          <p:nvPr/>
        </p:nvSpPr>
        <p:spPr bwMode="auto">
          <a:xfrm>
            <a:off x="1760538" y="4814906"/>
            <a:ext cx="0" cy="3222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2"/>
          <p:cNvSpPr>
            <a:spLocks noChangeShapeType="1"/>
          </p:cNvSpPr>
          <p:nvPr/>
        </p:nvSpPr>
        <p:spPr bwMode="auto">
          <a:xfrm>
            <a:off x="2187575" y="4814906"/>
            <a:ext cx="0" cy="3222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3"/>
          <p:cNvSpPr>
            <a:spLocks noChangeShapeType="1"/>
          </p:cNvSpPr>
          <p:nvPr/>
        </p:nvSpPr>
        <p:spPr bwMode="auto">
          <a:xfrm>
            <a:off x="4000500" y="4814906"/>
            <a:ext cx="0" cy="3222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44"/>
          <p:cNvSpPr>
            <a:spLocks noChangeArrowheads="1"/>
          </p:cNvSpPr>
          <p:nvPr/>
        </p:nvSpPr>
        <p:spPr bwMode="auto">
          <a:xfrm>
            <a:off x="1660525" y="5143519"/>
            <a:ext cx="200025" cy="20320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45"/>
          <p:cNvSpPr>
            <a:spLocks noChangeArrowheads="1"/>
          </p:cNvSpPr>
          <p:nvPr/>
        </p:nvSpPr>
        <p:spPr bwMode="auto">
          <a:xfrm>
            <a:off x="2087563" y="5143519"/>
            <a:ext cx="200025" cy="20320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46"/>
          <p:cNvSpPr>
            <a:spLocks noChangeArrowheads="1"/>
          </p:cNvSpPr>
          <p:nvPr/>
        </p:nvSpPr>
        <p:spPr bwMode="auto">
          <a:xfrm>
            <a:off x="3900488" y="5143519"/>
            <a:ext cx="201612" cy="20320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47"/>
          <p:cNvSpPr>
            <a:spLocks noChangeArrowheads="1"/>
          </p:cNvSpPr>
          <p:nvPr/>
        </p:nvSpPr>
        <p:spPr bwMode="auto">
          <a:xfrm>
            <a:off x="1127125" y="2865456"/>
            <a:ext cx="3978275" cy="29829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48"/>
          <p:cNvSpPr>
            <a:spLocks noChangeArrowheads="1"/>
          </p:cNvSpPr>
          <p:nvPr/>
        </p:nvSpPr>
        <p:spPr bwMode="auto">
          <a:xfrm>
            <a:off x="4837113" y="1062024"/>
            <a:ext cx="180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 dirty="0" err="1">
                <a:solidFill>
                  <a:schemeClr val="tx1"/>
                </a:solidFill>
              </a:rPr>
              <a:t>Interdomain</a:t>
            </a:r>
            <a:r>
              <a:rPr lang="en-US" sz="1800" dirty="0">
                <a:solidFill>
                  <a:schemeClr val="tx1"/>
                </a:solidFill>
              </a:rPr>
              <a:t> level</a:t>
            </a:r>
          </a:p>
        </p:txBody>
      </p:sp>
      <p:sp>
        <p:nvSpPr>
          <p:cNvPr id="53" name="Rectangle 49"/>
          <p:cNvSpPr>
            <a:spLocks noChangeArrowheads="1"/>
          </p:cNvSpPr>
          <p:nvPr/>
        </p:nvSpPr>
        <p:spPr bwMode="auto">
          <a:xfrm>
            <a:off x="2125658" y="5848369"/>
            <a:ext cx="180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 dirty="0" err="1">
                <a:solidFill>
                  <a:schemeClr val="tx1"/>
                </a:solidFill>
              </a:rPr>
              <a:t>Intradomain</a:t>
            </a:r>
            <a:r>
              <a:rPr lang="en-US" sz="1800" dirty="0">
                <a:solidFill>
                  <a:schemeClr val="tx1"/>
                </a:solidFill>
              </a:rPr>
              <a:t> level</a:t>
            </a:r>
          </a:p>
        </p:txBody>
      </p:sp>
      <p:sp>
        <p:nvSpPr>
          <p:cNvPr id="54" name="Rectangle 50"/>
          <p:cNvSpPr>
            <a:spLocks noChangeArrowheads="1"/>
          </p:cNvSpPr>
          <p:nvPr/>
        </p:nvSpPr>
        <p:spPr bwMode="auto">
          <a:xfrm>
            <a:off x="1501775" y="4352944"/>
            <a:ext cx="1155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LAN level</a:t>
            </a:r>
          </a:p>
        </p:txBody>
      </p:sp>
      <p:sp>
        <p:nvSpPr>
          <p:cNvPr id="55" name="Rectangle 51"/>
          <p:cNvSpPr>
            <a:spLocks noChangeArrowheads="1"/>
          </p:cNvSpPr>
          <p:nvPr/>
        </p:nvSpPr>
        <p:spPr bwMode="auto">
          <a:xfrm>
            <a:off x="571472" y="2995631"/>
            <a:ext cx="2107949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 dirty="0">
                <a:solidFill>
                  <a:schemeClr val="tx1"/>
                </a:solidFill>
              </a:rPr>
              <a:t>Autonomous system</a:t>
            </a:r>
          </a:p>
          <a:p>
            <a:pPr eaLnBrk="0" hangingPunct="0"/>
            <a:r>
              <a:rPr lang="en-US" sz="1600" b="1" dirty="0">
                <a:solidFill>
                  <a:schemeClr val="tx1"/>
                </a:solidFill>
              </a:rPr>
              <a:t>or domain</a:t>
            </a:r>
          </a:p>
        </p:txBody>
      </p:sp>
      <p:sp>
        <p:nvSpPr>
          <p:cNvPr id="56" name="Line 52"/>
          <p:cNvSpPr>
            <a:spLocks noChangeShapeType="1"/>
          </p:cNvSpPr>
          <p:nvPr/>
        </p:nvSpPr>
        <p:spPr bwMode="auto">
          <a:xfrm>
            <a:off x="2706688" y="2198706"/>
            <a:ext cx="493712" cy="819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53"/>
          <p:cNvSpPr>
            <a:spLocks noChangeArrowheads="1"/>
          </p:cNvSpPr>
          <p:nvPr/>
        </p:nvSpPr>
        <p:spPr bwMode="auto">
          <a:xfrm>
            <a:off x="4786314" y="3089804"/>
            <a:ext cx="1795465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sz="1600" b="1" dirty="0">
                <a:solidFill>
                  <a:schemeClr val="tx2"/>
                </a:solidFill>
              </a:rPr>
              <a:t>Border </a:t>
            </a:r>
            <a:r>
              <a:rPr lang="en-US" sz="1600" b="1" dirty="0" smtClean="0">
                <a:solidFill>
                  <a:schemeClr val="tx2"/>
                </a:solidFill>
              </a:rPr>
              <a:t>routers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58" name="Line 54"/>
          <p:cNvSpPr>
            <a:spLocks noChangeShapeType="1"/>
          </p:cNvSpPr>
          <p:nvPr/>
        </p:nvSpPr>
        <p:spPr bwMode="auto">
          <a:xfrm flipH="1" flipV="1">
            <a:off x="4406900" y="2662256"/>
            <a:ext cx="609600" cy="482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55"/>
          <p:cNvSpPr>
            <a:spLocks noChangeShapeType="1"/>
          </p:cNvSpPr>
          <p:nvPr/>
        </p:nvSpPr>
        <p:spPr bwMode="auto">
          <a:xfrm flipH="1">
            <a:off x="4310063" y="3289319"/>
            <a:ext cx="577850" cy="3016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56"/>
          <p:cNvSpPr>
            <a:spLocks noChangeArrowheads="1"/>
          </p:cNvSpPr>
          <p:nvPr/>
        </p:nvSpPr>
        <p:spPr bwMode="auto">
          <a:xfrm>
            <a:off x="2782888" y="3614756"/>
            <a:ext cx="201612" cy="203200"/>
          </a:xfrm>
          <a:prstGeom prst="rect">
            <a:avLst/>
          </a:prstGeom>
          <a:solidFill>
            <a:srgbClr val="00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57"/>
          <p:cNvSpPr>
            <a:spLocks noChangeArrowheads="1"/>
          </p:cNvSpPr>
          <p:nvPr/>
        </p:nvSpPr>
        <p:spPr bwMode="auto">
          <a:xfrm>
            <a:off x="3963988" y="3182956"/>
            <a:ext cx="201612" cy="203200"/>
          </a:xfrm>
          <a:prstGeom prst="rect">
            <a:avLst/>
          </a:prstGeom>
          <a:solidFill>
            <a:srgbClr val="00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58"/>
          <p:cNvSpPr>
            <a:spLocks noChangeShapeType="1"/>
          </p:cNvSpPr>
          <p:nvPr/>
        </p:nvSpPr>
        <p:spPr bwMode="auto">
          <a:xfrm flipV="1">
            <a:off x="2873375" y="3235344"/>
            <a:ext cx="355600" cy="3683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63" name="Line 59"/>
          <p:cNvSpPr>
            <a:spLocks noChangeShapeType="1"/>
          </p:cNvSpPr>
          <p:nvPr/>
        </p:nvSpPr>
        <p:spPr bwMode="auto">
          <a:xfrm>
            <a:off x="3419475" y="3133744"/>
            <a:ext cx="533400" cy="1397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64" name="Line 60"/>
          <p:cNvSpPr>
            <a:spLocks noChangeShapeType="1"/>
          </p:cNvSpPr>
          <p:nvPr/>
        </p:nvSpPr>
        <p:spPr bwMode="auto">
          <a:xfrm flipH="1">
            <a:off x="4067175" y="2613044"/>
            <a:ext cx="254000" cy="558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65" name="Rectangle 61"/>
          <p:cNvSpPr>
            <a:spLocks noChangeArrowheads="1"/>
          </p:cNvSpPr>
          <p:nvPr/>
        </p:nvSpPr>
        <p:spPr bwMode="auto">
          <a:xfrm>
            <a:off x="1214414" y="1785956"/>
            <a:ext cx="1671933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 dirty="0">
                <a:solidFill>
                  <a:schemeClr val="tx2"/>
                </a:solidFill>
              </a:rPr>
              <a:t>Border routers</a:t>
            </a:r>
          </a:p>
        </p:txBody>
      </p:sp>
      <p:sp>
        <p:nvSpPr>
          <p:cNvPr id="66" name="Line 62"/>
          <p:cNvSpPr>
            <a:spLocks noChangeShapeType="1"/>
          </p:cNvSpPr>
          <p:nvPr/>
        </p:nvSpPr>
        <p:spPr bwMode="auto">
          <a:xfrm>
            <a:off x="2884488" y="2020906"/>
            <a:ext cx="544512" cy="1984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64"/>
          <p:cNvSpPr>
            <a:spLocks noChangeArrowheads="1"/>
          </p:cNvSpPr>
          <p:nvPr/>
        </p:nvSpPr>
        <p:spPr bwMode="auto">
          <a:xfrm>
            <a:off x="6992938" y="2847975"/>
            <a:ext cx="18367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 b="1" dirty="0">
                <a:solidFill>
                  <a:schemeClr val="tx2"/>
                </a:solidFill>
              </a:rPr>
              <a:t>Internet service provider</a:t>
            </a:r>
          </a:p>
        </p:txBody>
      </p:sp>
      <p:sp>
        <p:nvSpPr>
          <p:cNvPr id="68" name="Text Box 240"/>
          <p:cNvSpPr txBox="1">
            <a:spLocks noChangeArrowheads="1"/>
          </p:cNvSpPr>
          <p:nvPr/>
        </p:nvSpPr>
        <p:spPr bwMode="auto">
          <a:xfrm>
            <a:off x="7215206" y="5886410"/>
            <a:ext cx="1857388" cy="40011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6600"/>
                </a:solidFill>
              </a:rPr>
              <a:t>Leon-Garcia &amp; </a:t>
            </a:r>
            <a:r>
              <a:rPr lang="en-US" sz="1000" b="1" dirty="0" err="1">
                <a:solidFill>
                  <a:srgbClr val="FF6600"/>
                </a:solidFill>
              </a:rPr>
              <a:t>Widjaja</a:t>
            </a:r>
            <a:r>
              <a:rPr lang="en-US" sz="1000" b="1" dirty="0">
                <a:solidFill>
                  <a:srgbClr val="FF6600"/>
                </a:solidFill>
              </a:rPr>
              <a:t>: </a:t>
            </a:r>
            <a:endParaRPr lang="en-US" sz="1000" b="1" dirty="0" smtClean="0">
              <a:solidFill>
                <a:srgbClr val="FF6600"/>
              </a:solidFill>
            </a:endParaRPr>
          </a:p>
          <a:p>
            <a:pPr algn="ctr" eaLnBrk="0" hangingPunct="0"/>
            <a:r>
              <a:rPr lang="en-US" sz="1000" b="1" i="1" dirty="0" smtClean="0">
                <a:solidFill>
                  <a:srgbClr val="FF6600"/>
                </a:solidFill>
              </a:rPr>
              <a:t>Communication </a:t>
            </a:r>
            <a:r>
              <a:rPr lang="en-US" sz="1000" b="1" i="1" dirty="0">
                <a:solidFill>
                  <a:srgbClr val="FF6600"/>
                </a:solidFill>
              </a:rPr>
              <a:t>Networks</a:t>
            </a:r>
          </a:p>
        </p:txBody>
      </p:sp>
    </p:spTree>
    <p:extLst>
      <p:ext uri="{BB962C8B-B14F-4D97-AF65-F5344CB8AC3E}">
        <p14:creationId xmlns:p14="http://schemas.microsoft.com/office/powerpoint/2010/main" val="265734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A Link-State Routing Algorithm</a:t>
            </a:r>
            <a:endParaRPr lang="en-US" smtClean="0"/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 err="1" smtClean="0">
                <a:solidFill>
                  <a:srgbClr val="800000"/>
                </a:solidFill>
              </a:rPr>
              <a:t>Dijkstra’s</a:t>
            </a:r>
            <a:r>
              <a:rPr lang="en-US" sz="2400" dirty="0" smtClean="0">
                <a:solidFill>
                  <a:srgbClr val="800000"/>
                </a:solidFill>
              </a:rPr>
              <a:t> algorithm</a:t>
            </a:r>
          </a:p>
          <a:p>
            <a:r>
              <a:rPr lang="en-US" sz="2000" dirty="0" smtClean="0"/>
              <a:t>net topology, link costs known to all nodes</a:t>
            </a:r>
          </a:p>
          <a:p>
            <a:pPr lvl="1"/>
            <a:r>
              <a:rPr lang="en-US" sz="2000" dirty="0" smtClean="0"/>
              <a:t>accomplished via “link state broadcast”. </a:t>
            </a:r>
          </a:p>
          <a:p>
            <a:pPr lvl="1"/>
            <a:r>
              <a:rPr lang="en-US" sz="2000" dirty="0" smtClean="0"/>
              <a:t>all nodes have same info.</a:t>
            </a:r>
          </a:p>
          <a:p>
            <a:r>
              <a:rPr lang="en-US" sz="2000" dirty="0" smtClean="0"/>
              <a:t>computes least cost paths from one node (‘source”) to all other nodes</a:t>
            </a:r>
          </a:p>
          <a:p>
            <a:pPr lvl="1"/>
            <a:r>
              <a:rPr lang="en-US" sz="2000" dirty="0" smtClean="0"/>
              <a:t>gives </a:t>
            </a:r>
            <a:r>
              <a:rPr lang="en-US" sz="2000" dirty="0" smtClean="0">
                <a:solidFill>
                  <a:srgbClr val="800000"/>
                </a:solidFill>
              </a:rPr>
              <a:t>forwarding table</a:t>
            </a:r>
            <a:r>
              <a:rPr lang="en-US" sz="2000" dirty="0" smtClean="0"/>
              <a:t> for that node.</a:t>
            </a:r>
          </a:p>
          <a:p>
            <a:r>
              <a:rPr lang="en-US" sz="2000" dirty="0" smtClean="0"/>
              <a:t>iterative: after k iterations, know least cost path to k destinations.</a:t>
            </a:r>
          </a:p>
        </p:txBody>
      </p:sp>
      <p:sp>
        <p:nvSpPr>
          <p:cNvPr id="8192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Notation:</a:t>
            </a:r>
          </a:p>
          <a:p>
            <a:r>
              <a:rPr lang="en-US" sz="2400" dirty="0" smtClean="0">
                <a:solidFill>
                  <a:srgbClr val="800000"/>
                </a:solidFill>
                <a:latin typeface="Arial" charset="0"/>
              </a:rPr>
              <a:t>c(</a:t>
            </a:r>
            <a:r>
              <a:rPr lang="en-US" sz="2400" dirty="0" err="1" smtClean="0">
                <a:solidFill>
                  <a:srgbClr val="800000"/>
                </a:solidFill>
                <a:latin typeface="Arial" charset="0"/>
              </a:rPr>
              <a:t>x,y</a:t>
            </a:r>
            <a:r>
              <a:rPr lang="en-US" sz="2400" dirty="0" smtClean="0">
                <a:solidFill>
                  <a:srgbClr val="800000"/>
                </a:solidFill>
                <a:latin typeface="Arial" charset="0"/>
              </a:rPr>
              <a:t>)</a:t>
            </a:r>
            <a:r>
              <a:rPr lang="en-US" sz="2400" dirty="0" smtClean="0">
                <a:solidFill>
                  <a:schemeClr val="accent2"/>
                </a:solidFill>
                <a:latin typeface="Arial" charset="0"/>
              </a:rPr>
              <a:t>:</a:t>
            </a:r>
            <a:r>
              <a:rPr lang="en-US" sz="2000" dirty="0" smtClean="0"/>
              <a:t> link cost from node x to y;  = ∞ if not direct neighbors.</a:t>
            </a:r>
          </a:p>
          <a:p>
            <a:r>
              <a:rPr lang="en-US" sz="2400" dirty="0" smtClean="0">
                <a:solidFill>
                  <a:srgbClr val="800000"/>
                </a:solidFill>
                <a:latin typeface="Arial" charset="0"/>
              </a:rPr>
              <a:t>D(v):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/>
              <a:t>current value of cost of path from source to destination v</a:t>
            </a:r>
          </a:p>
          <a:p>
            <a:r>
              <a:rPr lang="en-US" sz="2400" dirty="0" smtClean="0">
                <a:solidFill>
                  <a:srgbClr val="800000"/>
                </a:solidFill>
                <a:latin typeface="Arial" charset="0"/>
              </a:rPr>
              <a:t>p(v):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/>
              <a:t>predecessor node along path from source to v</a:t>
            </a:r>
          </a:p>
          <a:p>
            <a:r>
              <a:rPr lang="en-US" sz="2400" dirty="0" smtClean="0">
                <a:solidFill>
                  <a:srgbClr val="800000"/>
                </a:solidFill>
                <a:latin typeface="Arial" charset="0"/>
              </a:rPr>
              <a:t>N</a:t>
            </a:r>
            <a:r>
              <a:rPr lang="en-US" sz="2400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'</a:t>
            </a:r>
            <a:r>
              <a:rPr lang="en-US" sz="2400" dirty="0" smtClean="0">
                <a:solidFill>
                  <a:srgbClr val="800000"/>
                </a:solidFill>
                <a:latin typeface="Arial" charset="0"/>
              </a:rPr>
              <a:t>: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/>
              <a:t>set of nodes whose least cost path is definitively known.</a:t>
            </a:r>
          </a:p>
          <a:p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08865F-D8BA-461E-B4C5-2BCB8287721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001024" y="6000768"/>
            <a:ext cx="928665" cy="28575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44175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Dijsktra’s</a:t>
            </a:r>
            <a:r>
              <a:rPr lang="en-US" sz="3600" dirty="0" smtClean="0"/>
              <a:t> Shortest Path Algorithm</a:t>
            </a:r>
            <a:endParaRPr lang="en-US" dirty="0" smtClean="0"/>
          </a:p>
        </p:txBody>
      </p:sp>
      <p:sp>
        <p:nvSpPr>
          <p:cNvPr id="82950" name="Freeform 4"/>
          <p:cNvSpPr>
            <a:spLocks/>
          </p:cNvSpPr>
          <p:nvPr/>
        </p:nvSpPr>
        <p:spPr bwMode="auto">
          <a:xfrm>
            <a:off x="600075" y="3543300"/>
            <a:ext cx="800100" cy="2886075"/>
          </a:xfrm>
          <a:custGeom>
            <a:avLst/>
            <a:gdLst>
              <a:gd name="T0" fmla="*/ 800100 w 504"/>
              <a:gd name="T1" fmla="*/ 2533650 h 1818"/>
              <a:gd name="T2" fmla="*/ 190500 w 504"/>
              <a:gd name="T3" fmla="*/ 2543175 h 1818"/>
              <a:gd name="T4" fmla="*/ 142875 w 504"/>
              <a:gd name="T5" fmla="*/ 304800 h 1818"/>
              <a:gd name="T6" fmla="*/ 628650 w 504"/>
              <a:gd name="T7" fmla="*/ 228600 h 18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4" h="1818">
                <a:moveTo>
                  <a:pt x="504" y="1596"/>
                </a:moveTo>
                <a:cubicBezTo>
                  <a:pt x="444" y="1728"/>
                  <a:pt x="240" y="1818"/>
                  <a:pt x="120" y="1602"/>
                </a:cubicBezTo>
                <a:cubicBezTo>
                  <a:pt x="0" y="1386"/>
                  <a:pt x="48" y="444"/>
                  <a:pt x="90" y="192"/>
                </a:cubicBezTo>
                <a:cubicBezTo>
                  <a:pt x="162" y="0"/>
                  <a:pt x="294" y="84"/>
                  <a:pt x="396" y="14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259632" y="1268760"/>
            <a:ext cx="6221412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2000" dirty="0">
                <a:latin typeface="Arial" charset="0"/>
              </a:rPr>
              <a:t>1  </a:t>
            </a:r>
            <a:r>
              <a:rPr lang="en-US" sz="2000" b="1" i="1" dirty="0">
                <a:latin typeface="Arial" charset="0"/>
              </a:rPr>
              <a:t>Initialization:</a:t>
            </a:r>
            <a:r>
              <a:rPr lang="en-US" sz="2000" dirty="0">
                <a:latin typeface="Arial" charset="0"/>
              </a:rPr>
              <a:t> </a:t>
            </a:r>
          </a:p>
          <a:p>
            <a:pPr algn="l"/>
            <a:r>
              <a:rPr lang="en-US" sz="2000" dirty="0">
                <a:latin typeface="Arial" charset="0"/>
              </a:rPr>
              <a:t>2    N</a:t>
            </a:r>
            <a:r>
              <a:rPr lang="en-US" sz="2000" dirty="0">
                <a:latin typeface="Arial" charset="0"/>
                <a:cs typeface="Arial" charset="0"/>
              </a:rPr>
              <a:t>'</a:t>
            </a:r>
            <a:r>
              <a:rPr lang="en-US" sz="2000" dirty="0">
                <a:latin typeface="Arial" charset="0"/>
              </a:rPr>
              <a:t> = {u} </a:t>
            </a:r>
          </a:p>
          <a:p>
            <a:pPr algn="l"/>
            <a:r>
              <a:rPr lang="en-US" sz="2000" dirty="0">
                <a:latin typeface="Arial" charset="0"/>
              </a:rPr>
              <a:t>3    for all nodes v </a:t>
            </a:r>
          </a:p>
          <a:p>
            <a:pPr algn="l"/>
            <a:r>
              <a:rPr lang="en-US" sz="2000" dirty="0">
                <a:latin typeface="Arial" charset="0"/>
              </a:rPr>
              <a:t>4      if v adjacent to u </a:t>
            </a:r>
          </a:p>
          <a:p>
            <a:pPr algn="l"/>
            <a:r>
              <a:rPr lang="en-US" sz="2000" dirty="0">
                <a:latin typeface="Arial" charset="0"/>
              </a:rPr>
              <a:t>5          then D(v) = c(</a:t>
            </a:r>
            <a:r>
              <a:rPr lang="en-US" sz="2000" dirty="0" err="1">
                <a:latin typeface="Arial" charset="0"/>
              </a:rPr>
              <a:t>u,v</a:t>
            </a:r>
            <a:r>
              <a:rPr lang="en-US" sz="2000" dirty="0">
                <a:latin typeface="Arial" charset="0"/>
              </a:rPr>
              <a:t>) </a:t>
            </a:r>
          </a:p>
          <a:p>
            <a:pPr algn="l"/>
            <a:r>
              <a:rPr lang="en-US" sz="2000" dirty="0">
                <a:latin typeface="Arial" charset="0"/>
              </a:rPr>
              <a:t>6      else D(v) = </a:t>
            </a:r>
            <a:r>
              <a:rPr lang="en-US" sz="2000" dirty="0">
                <a:latin typeface="Arial" charset="0"/>
                <a:cs typeface="Arial" charset="0"/>
              </a:rPr>
              <a:t>∞</a:t>
            </a:r>
            <a:r>
              <a:rPr lang="en-US" sz="2000" dirty="0">
                <a:latin typeface="Arial" charset="0"/>
              </a:rPr>
              <a:t> </a:t>
            </a:r>
          </a:p>
          <a:p>
            <a:pPr algn="l"/>
            <a:r>
              <a:rPr lang="en-US" sz="2000" dirty="0">
                <a:latin typeface="Arial" charset="0"/>
              </a:rPr>
              <a:t>7 </a:t>
            </a:r>
          </a:p>
          <a:p>
            <a:pPr algn="l"/>
            <a:r>
              <a:rPr lang="en-US" sz="2000" dirty="0">
                <a:latin typeface="Arial" charset="0"/>
              </a:rPr>
              <a:t>8   </a:t>
            </a:r>
            <a:r>
              <a:rPr lang="en-US" sz="2000" b="1" i="1" dirty="0">
                <a:latin typeface="Arial" charset="0"/>
              </a:rPr>
              <a:t>Loop</a:t>
            </a:r>
            <a:r>
              <a:rPr lang="en-US" sz="2000" i="1" dirty="0">
                <a:latin typeface="Arial" charset="0"/>
              </a:rPr>
              <a:t> </a:t>
            </a:r>
            <a:endParaRPr lang="en-US" sz="2000" dirty="0">
              <a:latin typeface="Arial" charset="0"/>
            </a:endParaRPr>
          </a:p>
          <a:p>
            <a:pPr algn="l"/>
            <a:r>
              <a:rPr lang="en-US" sz="2000" dirty="0">
                <a:latin typeface="Arial" charset="0"/>
              </a:rPr>
              <a:t>9     find w not in N</a:t>
            </a:r>
            <a:r>
              <a:rPr lang="en-US" sz="2000" dirty="0">
                <a:latin typeface="Arial" charset="0"/>
                <a:cs typeface="Arial" charset="0"/>
              </a:rPr>
              <a:t>'</a:t>
            </a:r>
            <a:r>
              <a:rPr lang="en-US" sz="2000" dirty="0">
                <a:latin typeface="Arial" charset="0"/>
              </a:rPr>
              <a:t> such that D(w) is a minimum </a:t>
            </a:r>
          </a:p>
          <a:p>
            <a:pPr algn="l"/>
            <a:r>
              <a:rPr lang="en-US" sz="2000" dirty="0">
                <a:latin typeface="Arial" charset="0"/>
              </a:rPr>
              <a:t>10    add w to N</a:t>
            </a:r>
            <a:r>
              <a:rPr lang="en-US" sz="2000" dirty="0">
                <a:latin typeface="Arial" charset="0"/>
                <a:cs typeface="Arial" charset="0"/>
              </a:rPr>
              <a:t>'</a:t>
            </a:r>
            <a:r>
              <a:rPr lang="en-US" sz="2000" dirty="0">
                <a:latin typeface="Arial" charset="0"/>
              </a:rPr>
              <a:t> </a:t>
            </a:r>
          </a:p>
          <a:p>
            <a:pPr algn="l"/>
            <a:r>
              <a:rPr lang="en-US" sz="2000" dirty="0">
                <a:latin typeface="Arial" charset="0"/>
              </a:rPr>
              <a:t>11    update D(v) for all v adjacent to w and not in N</a:t>
            </a:r>
            <a:r>
              <a:rPr lang="en-US" sz="2000" dirty="0">
                <a:latin typeface="Arial" charset="0"/>
                <a:cs typeface="Arial" charset="0"/>
              </a:rPr>
              <a:t>'</a:t>
            </a:r>
            <a:r>
              <a:rPr lang="en-US" sz="2000" dirty="0">
                <a:latin typeface="Arial" charset="0"/>
              </a:rPr>
              <a:t> : </a:t>
            </a:r>
          </a:p>
          <a:p>
            <a:pPr algn="l"/>
            <a:r>
              <a:rPr lang="en-US" sz="2000" dirty="0">
                <a:latin typeface="Arial" charset="0"/>
              </a:rPr>
              <a:t>12      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Arial" charset="0"/>
              </a:rPr>
              <a:t>D(v) = min( D(v), D(w) + c(</a:t>
            </a:r>
            <a:r>
              <a:rPr lang="en-US" sz="2000" b="1" dirty="0" err="1">
                <a:solidFill>
                  <a:srgbClr val="800000"/>
                </a:solidFill>
                <a:latin typeface="Arial" charset="0"/>
              </a:rPr>
              <a:t>w,v</a:t>
            </a:r>
            <a:r>
              <a:rPr lang="en-US" sz="2000" b="1" dirty="0">
                <a:solidFill>
                  <a:srgbClr val="800000"/>
                </a:solidFill>
                <a:latin typeface="Arial" charset="0"/>
              </a:rPr>
              <a:t>) ) </a:t>
            </a:r>
          </a:p>
          <a:p>
            <a:pPr algn="l"/>
            <a:r>
              <a:rPr lang="en-US" sz="2000" dirty="0">
                <a:latin typeface="Arial" charset="0"/>
              </a:rPr>
              <a:t>13    /* new cost to v is either old cost to v or known </a:t>
            </a:r>
          </a:p>
          <a:p>
            <a:pPr algn="l"/>
            <a:r>
              <a:rPr lang="en-US" sz="2000" dirty="0">
                <a:latin typeface="Arial" charset="0"/>
              </a:rPr>
              <a:t>14     shortest path cost to w plus cost from w to v */ </a:t>
            </a:r>
          </a:p>
          <a:p>
            <a:pPr algn="l"/>
            <a:r>
              <a:rPr lang="en-US" sz="2000" dirty="0">
                <a:latin typeface="Arial" charset="0"/>
              </a:rPr>
              <a:t>15  </a:t>
            </a:r>
            <a:r>
              <a:rPr lang="en-US" sz="2000" b="1" i="1" dirty="0">
                <a:latin typeface="Arial" charset="0"/>
              </a:rPr>
              <a:t>until all nodes in N</a:t>
            </a:r>
            <a:r>
              <a:rPr lang="en-US" sz="2000" b="1" i="1" dirty="0">
                <a:latin typeface="Arial" charset="0"/>
                <a:cs typeface="Arial" charset="0"/>
              </a:rPr>
              <a:t>'</a:t>
            </a:r>
            <a:r>
              <a:rPr lang="en-US" sz="2000" dirty="0">
                <a:latin typeface="Arial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CE651F-B56D-48D2-A702-1FFE07FC73E1}" type="slidenum">
              <a:rPr lang="en-US" smtClean="0">
                <a:latin typeface="Comic Sans MS" pitchFamily="66" charset="0"/>
              </a:rPr>
              <a:pPr>
                <a:defRPr/>
              </a:pPr>
              <a:t>41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37505" y="5703639"/>
            <a:ext cx="998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[K&amp;R]</a:t>
            </a:r>
          </a:p>
        </p:txBody>
      </p:sp>
    </p:spTree>
    <p:extLst>
      <p:ext uri="{BB962C8B-B14F-4D97-AF65-F5344CB8AC3E}">
        <p14:creationId xmlns:p14="http://schemas.microsoft.com/office/powerpoint/2010/main" val="286684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Dijkstra’s</a:t>
            </a:r>
            <a:r>
              <a:rPr lang="en-US" sz="3600" dirty="0" smtClean="0"/>
              <a:t> Algorithm: Example</a:t>
            </a:r>
            <a:endParaRPr lang="en-US" dirty="0" smtClean="0"/>
          </a:p>
        </p:txBody>
      </p:sp>
      <p:sp>
        <p:nvSpPr>
          <p:cNvPr id="83973" name="Text Box 3"/>
          <p:cNvSpPr txBox="1">
            <a:spLocks noChangeArrowheads="1"/>
          </p:cNvSpPr>
          <p:nvPr/>
        </p:nvSpPr>
        <p:spPr bwMode="auto">
          <a:xfrm>
            <a:off x="239713" y="1506538"/>
            <a:ext cx="706437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r>
              <a:rPr lang="en-US" sz="2000">
                <a:latin typeface="Arial" charset="0"/>
              </a:rPr>
              <a:t>Step</a:t>
            </a:r>
          </a:p>
          <a:p>
            <a:pPr algn="r"/>
            <a:r>
              <a:rPr lang="en-US" sz="2000">
                <a:latin typeface="Arial" charset="0"/>
              </a:rPr>
              <a:t>0</a:t>
            </a:r>
          </a:p>
          <a:p>
            <a:pPr algn="r"/>
            <a:r>
              <a:rPr lang="en-US" sz="2000">
                <a:latin typeface="Arial" charset="0"/>
              </a:rPr>
              <a:t>1</a:t>
            </a:r>
          </a:p>
          <a:p>
            <a:pPr algn="r"/>
            <a:r>
              <a:rPr lang="en-US" sz="2000">
                <a:latin typeface="Arial" charset="0"/>
              </a:rPr>
              <a:t>2</a:t>
            </a:r>
          </a:p>
          <a:p>
            <a:pPr algn="r"/>
            <a:r>
              <a:rPr lang="en-US" sz="2000">
                <a:latin typeface="Arial" charset="0"/>
              </a:rPr>
              <a:t>3</a:t>
            </a:r>
          </a:p>
          <a:p>
            <a:pPr algn="r"/>
            <a:r>
              <a:rPr lang="en-US" sz="2000">
                <a:latin typeface="Arial" charset="0"/>
              </a:rPr>
              <a:t>4</a:t>
            </a:r>
          </a:p>
          <a:p>
            <a:pPr algn="r"/>
            <a:r>
              <a:rPr lang="en-US" sz="2000">
                <a:latin typeface="Arial" charset="0"/>
              </a:rPr>
              <a:t>5</a:t>
            </a:r>
          </a:p>
        </p:txBody>
      </p:sp>
      <p:sp>
        <p:nvSpPr>
          <p:cNvPr id="83974" name="Text Box 4"/>
          <p:cNvSpPr txBox="1">
            <a:spLocks noChangeArrowheads="1"/>
          </p:cNvSpPr>
          <p:nvPr/>
        </p:nvSpPr>
        <p:spPr bwMode="auto">
          <a:xfrm>
            <a:off x="1252538" y="1516063"/>
            <a:ext cx="1017587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r>
              <a:rPr lang="en-US" sz="2000">
                <a:latin typeface="Arial" charset="0"/>
              </a:rPr>
              <a:t>N</a:t>
            </a:r>
            <a:r>
              <a:rPr lang="en-US" sz="2000">
                <a:latin typeface="Arial" charset="0"/>
                <a:cs typeface="Arial" charset="0"/>
              </a:rPr>
              <a:t>'</a:t>
            </a:r>
          </a:p>
          <a:p>
            <a:pPr algn="r"/>
            <a:r>
              <a:rPr lang="en-US" sz="2000">
                <a:latin typeface="Arial" charset="0"/>
              </a:rPr>
              <a:t>u</a:t>
            </a:r>
          </a:p>
          <a:p>
            <a:pPr algn="r"/>
            <a:r>
              <a:rPr lang="en-US" sz="2000">
                <a:latin typeface="Arial" charset="0"/>
              </a:rPr>
              <a:t>ux</a:t>
            </a:r>
          </a:p>
          <a:p>
            <a:pPr algn="r"/>
            <a:r>
              <a:rPr lang="en-US" sz="2000">
                <a:latin typeface="Arial" charset="0"/>
              </a:rPr>
              <a:t>uxy</a:t>
            </a:r>
          </a:p>
          <a:p>
            <a:pPr algn="r"/>
            <a:r>
              <a:rPr lang="en-US" sz="2000">
                <a:latin typeface="Arial" charset="0"/>
              </a:rPr>
              <a:t>uxyv</a:t>
            </a:r>
          </a:p>
          <a:p>
            <a:pPr algn="r"/>
            <a:r>
              <a:rPr lang="en-US" sz="2000">
                <a:latin typeface="Arial" charset="0"/>
              </a:rPr>
              <a:t>uxyvw</a:t>
            </a:r>
          </a:p>
          <a:p>
            <a:pPr algn="r"/>
            <a:r>
              <a:rPr lang="en-US" sz="2000">
                <a:latin typeface="Arial" charset="0"/>
              </a:rPr>
              <a:t>uxyvwz</a:t>
            </a:r>
          </a:p>
        </p:txBody>
      </p:sp>
      <p:sp>
        <p:nvSpPr>
          <p:cNvPr id="83975" name="Text Box 5"/>
          <p:cNvSpPr txBox="1">
            <a:spLocks noChangeArrowheads="1"/>
          </p:cNvSpPr>
          <p:nvPr/>
        </p:nvSpPr>
        <p:spPr bwMode="auto">
          <a:xfrm>
            <a:off x="2500313" y="1497013"/>
            <a:ext cx="11699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r>
              <a:rPr lang="en-US" sz="2000">
                <a:latin typeface="Arial" charset="0"/>
              </a:rPr>
              <a:t>D(v),p(v)</a:t>
            </a:r>
          </a:p>
          <a:p>
            <a:pPr algn="r"/>
            <a:r>
              <a:rPr lang="en-US" sz="2000">
                <a:latin typeface="Arial" charset="0"/>
              </a:rPr>
              <a:t>2,u</a:t>
            </a:r>
          </a:p>
          <a:p>
            <a:pPr algn="r"/>
            <a:r>
              <a:rPr lang="en-US" sz="2000">
                <a:latin typeface="Arial" charset="0"/>
              </a:rPr>
              <a:t>2,u</a:t>
            </a:r>
          </a:p>
          <a:p>
            <a:pPr algn="r"/>
            <a:r>
              <a:rPr lang="en-US" sz="2000">
                <a:latin typeface="Arial" charset="0"/>
              </a:rPr>
              <a:t>2,u</a:t>
            </a:r>
          </a:p>
        </p:txBody>
      </p:sp>
      <p:sp>
        <p:nvSpPr>
          <p:cNvPr id="83976" name="Text Box 6"/>
          <p:cNvSpPr txBox="1">
            <a:spLocks noChangeArrowheads="1"/>
          </p:cNvSpPr>
          <p:nvPr/>
        </p:nvSpPr>
        <p:spPr bwMode="auto">
          <a:xfrm>
            <a:off x="3667125" y="1501775"/>
            <a:ext cx="128428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r>
              <a:rPr lang="en-US" sz="2000">
                <a:latin typeface="Arial" charset="0"/>
              </a:rPr>
              <a:t>D(w),p(w)</a:t>
            </a:r>
          </a:p>
          <a:p>
            <a:pPr algn="r"/>
            <a:r>
              <a:rPr lang="en-US" sz="2000">
                <a:latin typeface="Arial" charset="0"/>
              </a:rPr>
              <a:t>5,u</a:t>
            </a:r>
          </a:p>
          <a:p>
            <a:pPr algn="r"/>
            <a:r>
              <a:rPr lang="en-US" sz="2000">
                <a:latin typeface="Arial" charset="0"/>
              </a:rPr>
              <a:t>4,x</a:t>
            </a:r>
          </a:p>
          <a:p>
            <a:pPr algn="r"/>
            <a:r>
              <a:rPr lang="en-US" sz="2000">
                <a:latin typeface="Arial" charset="0"/>
              </a:rPr>
              <a:t>3,y</a:t>
            </a:r>
          </a:p>
          <a:p>
            <a:pPr algn="r"/>
            <a:r>
              <a:rPr lang="en-US" sz="2000">
                <a:latin typeface="Arial" charset="0"/>
              </a:rPr>
              <a:t>3,y</a:t>
            </a:r>
          </a:p>
        </p:txBody>
      </p:sp>
      <p:sp>
        <p:nvSpPr>
          <p:cNvPr id="83977" name="Text Box 7"/>
          <p:cNvSpPr txBox="1">
            <a:spLocks noChangeArrowheads="1"/>
          </p:cNvSpPr>
          <p:nvPr/>
        </p:nvSpPr>
        <p:spPr bwMode="auto">
          <a:xfrm>
            <a:off x="5057775" y="1497013"/>
            <a:ext cx="11699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r>
              <a:rPr lang="en-US" sz="2000">
                <a:latin typeface="Arial" charset="0"/>
              </a:rPr>
              <a:t>D(x),p(x)</a:t>
            </a:r>
          </a:p>
          <a:p>
            <a:pPr algn="r"/>
            <a:r>
              <a:rPr lang="en-US" sz="2000">
                <a:latin typeface="Arial" charset="0"/>
              </a:rPr>
              <a:t>1,u</a:t>
            </a:r>
          </a:p>
        </p:txBody>
      </p:sp>
      <p:sp>
        <p:nvSpPr>
          <p:cNvPr id="83978" name="Text Box 8"/>
          <p:cNvSpPr txBox="1">
            <a:spLocks noChangeArrowheads="1"/>
          </p:cNvSpPr>
          <p:nvPr/>
        </p:nvSpPr>
        <p:spPr bwMode="auto">
          <a:xfrm>
            <a:off x="6353175" y="1501775"/>
            <a:ext cx="11699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r>
              <a:rPr lang="en-US" sz="2000">
                <a:latin typeface="Arial" charset="0"/>
              </a:rPr>
              <a:t>D(y),p(y)</a:t>
            </a:r>
          </a:p>
          <a:p>
            <a:pPr algn="r"/>
            <a:r>
              <a:rPr lang="en-US" sz="2000">
                <a:cs typeface="Arial" charset="0"/>
              </a:rPr>
              <a:t>∞</a:t>
            </a:r>
          </a:p>
          <a:p>
            <a:pPr algn="r"/>
            <a:r>
              <a:rPr lang="en-US" sz="2000">
                <a:latin typeface="Arial" charset="0"/>
              </a:rPr>
              <a:t>2,x</a:t>
            </a:r>
          </a:p>
        </p:txBody>
      </p:sp>
      <p:sp>
        <p:nvSpPr>
          <p:cNvPr id="83979" name="Text Box 9"/>
          <p:cNvSpPr txBox="1">
            <a:spLocks noChangeArrowheads="1"/>
          </p:cNvSpPr>
          <p:nvPr/>
        </p:nvSpPr>
        <p:spPr bwMode="auto">
          <a:xfrm>
            <a:off x="7605713" y="1412776"/>
            <a:ext cx="1169987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r>
              <a:rPr lang="en-US" sz="2000" dirty="0">
                <a:latin typeface="Arial" charset="0"/>
              </a:rPr>
              <a:t>D(z),p(z)</a:t>
            </a:r>
          </a:p>
          <a:p>
            <a:pPr algn="r"/>
            <a:r>
              <a:rPr lang="en-US" dirty="0"/>
              <a:t>∞ </a:t>
            </a:r>
            <a:endParaRPr lang="en-US" sz="2000" dirty="0">
              <a:latin typeface="Arial" charset="0"/>
            </a:endParaRPr>
          </a:p>
          <a:p>
            <a:pPr algn="r"/>
            <a:r>
              <a:rPr lang="en-US" dirty="0"/>
              <a:t>∞ </a:t>
            </a:r>
            <a:endParaRPr lang="en-US" sz="2000" dirty="0">
              <a:latin typeface="Arial" charset="0"/>
            </a:endParaRPr>
          </a:p>
          <a:p>
            <a:pPr algn="r"/>
            <a:r>
              <a:rPr lang="en-US" sz="2000" dirty="0">
                <a:latin typeface="Arial" charset="0"/>
              </a:rPr>
              <a:t>4,y</a:t>
            </a:r>
          </a:p>
          <a:p>
            <a:pPr algn="r"/>
            <a:r>
              <a:rPr lang="en-US" sz="2000" dirty="0">
                <a:latin typeface="Arial" charset="0"/>
              </a:rPr>
              <a:t>4,y</a:t>
            </a:r>
          </a:p>
          <a:p>
            <a:pPr algn="r"/>
            <a:r>
              <a:rPr lang="en-US" sz="2000" dirty="0">
                <a:latin typeface="Arial" charset="0"/>
              </a:rPr>
              <a:t>4,y</a:t>
            </a:r>
          </a:p>
        </p:txBody>
      </p:sp>
      <p:sp>
        <p:nvSpPr>
          <p:cNvPr id="83980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1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2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3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4" name="Line 14"/>
          <p:cNvSpPr>
            <a:spLocks noChangeShapeType="1"/>
          </p:cNvSpPr>
          <p:nvPr/>
        </p:nvSpPr>
        <p:spPr bwMode="auto">
          <a:xfrm>
            <a:off x="557213" y="313144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5" name="Line 15"/>
          <p:cNvSpPr>
            <a:spLocks noChangeShapeType="1"/>
          </p:cNvSpPr>
          <p:nvPr/>
        </p:nvSpPr>
        <p:spPr bwMode="auto">
          <a:xfrm>
            <a:off x="571500" y="34242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986" name="Group 16"/>
          <p:cNvGrpSpPr>
            <a:grpSpLocks/>
          </p:cNvGrpSpPr>
          <p:nvPr/>
        </p:nvGrpSpPr>
        <p:grpSpPr bwMode="auto">
          <a:xfrm>
            <a:off x="2224088" y="4043363"/>
            <a:ext cx="3571875" cy="2236787"/>
            <a:chOff x="3162" y="1071"/>
            <a:chExt cx="2250" cy="1409"/>
          </a:xfrm>
        </p:grpSpPr>
        <p:sp>
          <p:nvSpPr>
            <p:cNvPr id="83992" name="Freeform 17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3" name="Freeform 18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4" name="Oval 19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5" name="Line 20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6" name="Line 21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7" name="Rectangle 22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3998" name="Oval 23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9" name="Oval 24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0" name="Line 25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1" name="Line 26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2" name="Rectangle 27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03" name="Oval 28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4" name="Oval 29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5" name="Line 30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6" name="Line 31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7" name="Rectangle 32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08" name="Oval 33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9" name="Oval 34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0" name="Line 35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1" name="Line 36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2" name="Rectangle 37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13" name="Oval 38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4" name="Oval 39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5" name="Line 40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6" name="Line 41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7" name="Rectangle 42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18" name="Oval 43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9" name="Oval 44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0" name="Line 45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1" name="Line 46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2" name="Rectangle 47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23" name="Oval 48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4" name="Freeform 49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5" name="Freeform 50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6" name="Freeform 51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600 h 174"/>
                <a:gd name="T2" fmla="*/ 504 w 378"/>
                <a:gd name="T3" fmla="*/ 0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7" name="Freeform 52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8" name="Freeform 53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9" name="Freeform 54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30" name="Freeform 55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31" name="Freeform 56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32" name="Freeform 57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4033" name="Group 58"/>
            <p:cNvGrpSpPr>
              <a:grpSpLocks/>
            </p:cNvGrpSpPr>
            <p:nvPr/>
          </p:nvGrpSpPr>
          <p:grpSpPr bwMode="auto">
            <a:xfrm>
              <a:off x="3290" y="1748"/>
              <a:ext cx="199" cy="250"/>
              <a:chOff x="2957" y="2429"/>
              <a:chExt cx="202" cy="250"/>
            </a:xfrm>
          </p:grpSpPr>
          <p:sp>
            <p:nvSpPr>
              <p:cNvPr id="84059" name="Rectangle 5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60" name="Text Box 60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84034" name="Group 61"/>
            <p:cNvGrpSpPr>
              <a:grpSpLocks/>
            </p:cNvGrpSpPr>
            <p:nvPr/>
          </p:nvGrpSpPr>
          <p:grpSpPr bwMode="auto">
            <a:xfrm>
              <a:off x="4460" y="2132"/>
              <a:ext cx="199" cy="250"/>
              <a:chOff x="2957" y="2429"/>
              <a:chExt cx="202" cy="250"/>
            </a:xfrm>
          </p:grpSpPr>
          <p:sp>
            <p:nvSpPr>
              <p:cNvPr id="84057" name="Rectangle 6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58" name="Text Box 63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84035" name="Group 64"/>
            <p:cNvGrpSpPr>
              <a:grpSpLocks/>
            </p:cNvGrpSpPr>
            <p:nvPr/>
          </p:nvGrpSpPr>
          <p:grpSpPr bwMode="auto">
            <a:xfrm>
              <a:off x="3764" y="2099"/>
              <a:ext cx="229" cy="288"/>
              <a:chOff x="2943" y="2399"/>
              <a:chExt cx="230" cy="288"/>
            </a:xfrm>
          </p:grpSpPr>
          <p:sp>
            <p:nvSpPr>
              <p:cNvPr id="84055" name="Rectangle 6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56" name="Text Box 66"/>
              <p:cNvSpPr txBox="1">
                <a:spLocks noChangeArrowheads="1"/>
              </p:cNvSpPr>
              <p:nvPr/>
            </p:nvSpPr>
            <p:spPr bwMode="auto">
              <a:xfrm>
                <a:off x="2943" y="2399"/>
                <a:ext cx="2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400"/>
                  <a:t>x</a:t>
                </a:r>
              </a:p>
            </p:txBody>
          </p:sp>
        </p:grpSp>
        <p:grpSp>
          <p:nvGrpSpPr>
            <p:cNvPr id="84036" name="Group 67"/>
            <p:cNvGrpSpPr>
              <a:grpSpLocks/>
            </p:cNvGrpSpPr>
            <p:nvPr/>
          </p:nvGrpSpPr>
          <p:grpSpPr bwMode="auto">
            <a:xfrm>
              <a:off x="4441" y="1442"/>
              <a:ext cx="225" cy="250"/>
              <a:chOff x="2944" y="2429"/>
              <a:chExt cx="228" cy="250"/>
            </a:xfrm>
          </p:grpSpPr>
          <p:sp>
            <p:nvSpPr>
              <p:cNvPr id="84053" name="Rectangle 6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54" name="Text Box 69"/>
              <p:cNvSpPr txBox="1">
                <a:spLocks noChangeArrowheads="1"/>
              </p:cNvSpPr>
              <p:nvPr/>
            </p:nvSpPr>
            <p:spPr bwMode="auto">
              <a:xfrm>
                <a:off x="2944" y="2429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84037" name="Group 70"/>
            <p:cNvGrpSpPr>
              <a:grpSpLocks/>
            </p:cNvGrpSpPr>
            <p:nvPr/>
          </p:nvGrpSpPr>
          <p:grpSpPr bwMode="auto">
            <a:xfrm>
              <a:off x="3772" y="1442"/>
              <a:ext cx="194" cy="250"/>
              <a:chOff x="2959" y="2429"/>
              <a:chExt cx="197" cy="250"/>
            </a:xfrm>
          </p:grpSpPr>
          <p:sp>
            <p:nvSpPr>
              <p:cNvPr id="84051" name="Rectangle 7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52" name="Text Box 72"/>
              <p:cNvSpPr txBox="1">
                <a:spLocks noChangeArrowheads="1"/>
              </p:cNvSpPr>
              <p:nvPr/>
            </p:nvSpPr>
            <p:spPr bwMode="auto">
              <a:xfrm>
                <a:off x="2959" y="2429"/>
                <a:ext cx="19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84038" name="Group 73"/>
            <p:cNvGrpSpPr>
              <a:grpSpLocks/>
            </p:cNvGrpSpPr>
            <p:nvPr/>
          </p:nvGrpSpPr>
          <p:grpSpPr bwMode="auto">
            <a:xfrm>
              <a:off x="5022" y="1760"/>
              <a:ext cx="219" cy="288"/>
              <a:chOff x="2946" y="2399"/>
              <a:chExt cx="221" cy="288"/>
            </a:xfrm>
          </p:grpSpPr>
          <p:sp>
            <p:nvSpPr>
              <p:cNvPr id="84049" name="Rectangle 7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50" name="Text Box 75"/>
              <p:cNvSpPr txBox="1">
                <a:spLocks noChangeArrowheads="1"/>
              </p:cNvSpPr>
              <p:nvPr/>
            </p:nvSpPr>
            <p:spPr bwMode="auto">
              <a:xfrm>
                <a:off x="2946" y="2399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400"/>
                  <a:t>z</a:t>
                </a:r>
              </a:p>
            </p:txBody>
          </p:sp>
        </p:grpSp>
        <p:sp>
          <p:nvSpPr>
            <p:cNvPr id="84039" name="Text Box 76"/>
            <p:cNvSpPr txBox="1">
              <a:spLocks noChangeArrowheads="1"/>
            </p:cNvSpPr>
            <p:nvPr/>
          </p:nvSpPr>
          <p:spPr bwMode="auto">
            <a:xfrm>
              <a:off x="3489" y="1571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40" name="Text Box 77"/>
            <p:cNvSpPr txBox="1">
              <a:spLocks noChangeArrowheads="1"/>
            </p:cNvSpPr>
            <p:nvPr/>
          </p:nvSpPr>
          <p:spPr bwMode="auto">
            <a:xfrm>
              <a:off x="3837" y="1790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41" name="Text Box 78"/>
            <p:cNvSpPr txBox="1">
              <a:spLocks noChangeArrowheads="1"/>
            </p:cNvSpPr>
            <p:nvPr/>
          </p:nvSpPr>
          <p:spPr bwMode="auto">
            <a:xfrm>
              <a:off x="3413" y="2003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42" name="Text Box 79"/>
            <p:cNvSpPr txBox="1">
              <a:spLocks noChangeArrowheads="1"/>
            </p:cNvSpPr>
            <p:nvPr/>
          </p:nvSpPr>
          <p:spPr bwMode="auto">
            <a:xfrm>
              <a:off x="4221" y="1883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43" name="Text Box 80"/>
            <p:cNvSpPr txBox="1">
              <a:spLocks noChangeArrowheads="1"/>
            </p:cNvSpPr>
            <p:nvPr/>
          </p:nvSpPr>
          <p:spPr bwMode="auto">
            <a:xfrm>
              <a:off x="4169" y="2237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44" name="Text Box 81"/>
            <p:cNvSpPr txBox="1">
              <a:spLocks noChangeArrowheads="1"/>
            </p:cNvSpPr>
            <p:nvPr/>
          </p:nvSpPr>
          <p:spPr bwMode="auto">
            <a:xfrm>
              <a:off x="4529" y="1808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45" name="Text Box 82"/>
            <p:cNvSpPr txBox="1">
              <a:spLocks noChangeArrowheads="1"/>
            </p:cNvSpPr>
            <p:nvPr/>
          </p:nvSpPr>
          <p:spPr bwMode="auto">
            <a:xfrm>
              <a:off x="4878" y="2072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46" name="Text Box 83"/>
            <p:cNvSpPr txBox="1">
              <a:spLocks noChangeArrowheads="1"/>
            </p:cNvSpPr>
            <p:nvPr/>
          </p:nvSpPr>
          <p:spPr bwMode="auto">
            <a:xfrm>
              <a:off x="4851" y="1535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47" name="Text Box 84"/>
            <p:cNvSpPr txBox="1">
              <a:spLocks noChangeArrowheads="1"/>
            </p:cNvSpPr>
            <p:nvPr/>
          </p:nvSpPr>
          <p:spPr bwMode="auto">
            <a:xfrm>
              <a:off x="4116" y="1385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48" name="Text Box 85"/>
            <p:cNvSpPr txBox="1">
              <a:spLocks noChangeArrowheads="1"/>
            </p:cNvSpPr>
            <p:nvPr/>
          </p:nvSpPr>
          <p:spPr bwMode="auto">
            <a:xfrm>
              <a:off x="3765" y="1118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465052" name="Line 156"/>
          <p:cNvSpPr>
            <a:spLocks noChangeShapeType="1"/>
          </p:cNvSpPr>
          <p:nvPr/>
        </p:nvSpPr>
        <p:spPr bwMode="auto">
          <a:xfrm flipH="1">
            <a:off x="2241550" y="2035175"/>
            <a:ext cx="3514725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5053" name="Line 157"/>
          <p:cNvSpPr>
            <a:spLocks noChangeShapeType="1"/>
          </p:cNvSpPr>
          <p:nvPr/>
        </p:nvSpPr>
        <p:spPr bwMode="auto">
          <a:xfrm flipH="1">
            <a:off x="2163763" y="2330450"/>
            <a:ext cx="4894262" cy="33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5054" name="Line 158"/>
          <p:cNvSpPr>
            <a:spLocks noChangeShapeType="1"/>
          </p:cNvSpPr>
          <p:nvPr/>
        </p:nvSpPr>
        <p:spPr bwMode="auto">
          <a:xfrm flipH="1">
            <a:off x="2227263" y="2692400"/>
            <a:ext cx="914400" cy="257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5055" name="Line 159"/>
          <p:cNvSpPr>
            <a:spLocks noChangeShapeType="1"/>
          </p:cNvSpPr>
          <p:nvPr/>
        </p:nvSpPr>
        <p:spPr bwMode="auto">
          <a:xfrm flipH="1">
            <a:off x="2241550" y="2949575"/>
            <a:ext cx="2239963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5056" name="Line 160"/>
          <p:cNvSpPr>
            <a:spLocks noChangeShapeType="1"/>
          </p:cNvSpPr>
          <p:nvPr/>
        </p:nvSpPr>
        <p:spPr bwMode="auto">
          <a:xfrm flipH="1">
            <a:off x="2254250" y="3273326"/>
            <a:ext cx="5975350" cy="2683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40488"/>
            <a:ext cx="914400" cy="228600"/>
          </a:xfrm>
        </p:spPr>
        <p:txBody>
          <a:bodyPr/>
          <a:lstStyle/>
          <a:p>
            <a:pPr>
              <a:defRPr/>
            </a:pPr>
            <a:fld id="{89CE651F-B56D-48D2-A702-1FFE07FC73E1}" type="slidenum">
              <a:rPr lang="en-US" smtClean="0">
                <a:latin typeface="Comic Sans MS" pitchFamily="66" charset="0"/>
              </a:rPr>
              <a:pPr>
                <a:defRPr/>
              </a:pPr>
              <a:t>42</a:t>
            </a:fld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49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052" grpId="0" animBg="1"/>
      <p:bldP spid="465053" grpId="0" animBg="1"/>
      <p:bldP spid="465054" grpId="0" animBg="1"/>
      <p:bldP spid="465055" grpId="0" animBg="1"/>
      <p:bldP spid="46505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Dijkstra’s</a:t>
            </a:r>
            <a:r>
              <a:rPr lang="en-US" sz="3600" dirty="0" smtClean="0"/>
              <a:t> Algorithm: Example (2) </a:t>
            </a:r>
          </a:p>
        </p:txBody>
      </p:sp>
      <p:grpSp>
        <p:nvGrpSpPr>
          <p:cNvPr id="84997" name="Group 77"/>
          <p:cNvGrpSpPr>
            <a:grpSpLocks/>
          </p:cNvGrpSpPr>
          <p:nvPr/>
        </p:nvGrpSpPr>
        <p:grpSpPr bwMode="auto">
          <a:xfrm>
            <a:off x="2198688" y="1904132"/>
            <a:ext cx="3244850" cy="1512887"/>
            <a:chOff x="1385" y="1279"/>
            <a:chExt cx="2044" cy="953"/>
          </a:xfrm>
        </p:grpSpPr>
        <p:sp>
          <p:nvSpPr>
            <p:cNvPr id="85015" name="Freeform 7"/>
            <p:cNvSpPr>
              <a:spLocks/>
            </p:cNvSpPr>
            <p:nvPr/>
          </p:nvSpPr>
          <p:spPr bwMode="auto">
            <a:xfrm>
              <a:off x="1648" y="1465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6" name="Oval 8"/>
            <p:cNvSpPr>
              <a:spLocks noChangeArrowheads="1"/>
            </p:cNvSpPr>
            <p:nvPr/>
          </p:nvSpPr>
          <p:spPr bwMode="auto">
            <a:xfrm>
              <a:off x="1388" y="1707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7" name="Line 9"/>
            <p:cNvSpPr>
              <a:spLocks noChangeShapeType="1"/>
            </p:cNvSpPr>
            <p:nvPr/>
          </p:nvSpPr>
          <p:spPr bwMode="auto">
            <a:xfrm>
              <a:off x="1388" y="170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8" name="Line 10"/>
            <p:cNvSpPr>
              <a:spLocks noChangeShapeType="1"/>
            </p:cNvSpPr>
            <p:nvPr/>
          </p:nvSpPr>
          <p:spPr bwMode="auto">
            <a:xfrm>
              <a:off x="1701" y="170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9" name="Rectangle 11"/>
            <p:cNvSpPr>
              <a:spLocks noChangeArrowheads="1"/>
            </p:cNvSpPr>
            <p:nvPr/>
          </p:nvSpPr>
          <p:spPr bwMode="auto">
            <a:xfrm>
              <a:off x="1388" y="1700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020" name="Oval 12"/>
            <p:cNvSpPr>
              <a:spLocks noChangeArrowheads="1"/>
            </p:cNvSpPr>
            <p:nvPr/>
          </p:nvSpPr>
          <p:spPr bwMode="auto">
            <a:xfrm>
              <a:off x="1385" y="1641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1" name="Oval 13"/>
            <p:cNvSpPr>
              <a:spLocks noChangeArrowheads="1"/>
            </p:cNvSpPr>
            <p:nvPr/>
          </p:nvSpPr>
          <p:spPr bwMode="auto">
            <a:xfrm>
              <a:off x="1862" y="209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2" name="Line 14"/>
            <p:cNvSpPr>
              <a:spLocks noChangeShapeType="1"/>
            </p:cNvSpPr>
            <p:nvPr/>
          </p:nvSpPr>
          <p:spPr bwMode="auto">
            <a:xfrm>
              <a:off x="1862" y="20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3" name="Line 15"/>
            <p:cNvSpPr>
              <a:spLocks noChangeShapeType="1"/>
            </p:cNvSpPr>
            <p:nvPr/>
          </p:nvSpPr>
          <p:spPr bwMode="auto">
            <a:xfrm>
              <a:off x="2175" y="20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4" name="Rectangle 16"/>
            <p:cNvSpPr>
              <a:spLocks noChangeArrowheads="1"/>
            </p:cNvSpPr>
            <p:nvPr/>
          </p:nvSpPr>
          <p:spPr bwMode="auto">
            <a:xfrm>
              <a:off x="1862" y="208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025" name="Oval 17"/>
            <p:cNvSpPr>
              <a:spLocks noChangeArrowheads="1"/>
            </p:cNvSpPr>
            <p:nvPr/>
          </p:nvSpPr>
          <p:spPr bwMode="auto">
            <a:xfrm>
              <a:off x="1859" y="202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6" name="Oval 18"/>
            <p:cNvSpPr>
              <a:spLocks noChangeArrowheads="1"/>
            </p:cNvSpPr>
            <p:nvPr/>
          </p:nvSpPr>
          <p:spPr bwMode="auto">
            <a:xfrm>
              <a:off x="1858" y="140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7" name="Line 19"/>
            <p:cNvSpPr>
              <a:spLocks noChangeShapeType="1"/>
            </p:cNvSpPr>
            <p:nvPr/>
          </p:nvSpPr>
          <p:spPr bwMode="auto">
            <a:xfrm>
              <a:off x="1858" y="139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8" name="Line 20"/>
            <p:cNvSpPr>
              <a:spLocks noChangeShapeType="1"/>
            </p:cNvSpPr>
            <p:nvPr/>
          </p:nvSpPr>
          <p:spPr bwMode="auto">
            <a:xfrm>
              <a:off x="2171" y="139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9" name="Rectangle 21"/>
            <p:cNvSpPr>
              <a:spLocks noChangeArrowheads="1"/>
            </p:cNvSpPr>
            <p:nvPr/>
          </p:nvSpPr>
          <p:spPr bwMode="auto">
            <a:xfrm>
              <a:off x="1858" y="139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030" name="Oval 22"/>
            <p:cNvSpPr>
              <a:spLocks noChangeArrowheads="1"/>
            </p:cNvSpPr>
            <p:nvPr/>
          </p:nvSpPr>
          <p:spPr bwMode="auto">
            <a:xfrm>
              <a:off x="1855" y="133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1" name="Oval 23"/>
            <p:cNvSpPr>
              <a:spLocks noChangeArrowheads="1"/>
            </p:cNvSpPr>
            <p:nvPr/>
          </p:nvSpPr>
          <p:spPr bwMode="auto">
            <a:xfrm>
              <a:off x="2541" y="1400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2" name="Line 24"/>
            <p:cNvSpPr>
              <a:spLocks noChangeShapeType="1"/>
            </p:cNvSpPr>
            <p:nvPr/>
          </p:nvSpPr>
          <p:spPr bwMode="auto">
            <a:xfrm>
              <a:off x="2541" y="139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3" name="Line 25"/>
            <p:cNvSpPr>
              <a:spLocks noChangeShapeType="1"/>
            </p:cNvSpPr>
            <p:nvPr/>
          </p:nvSpPr>
          <p:spPr bwMode="auto">
            <a:xfrm>
              <a:off x="2853" y="139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4" name="Rectangle 26"/>
            <p:cNvSpPr>
              <a:spLocks noChangeArrowheads="1"/>
            </p:cNvSpPr>
            <p:nvPr/>
          </p:nvSpPr>
          <p:spPr bwMode="auto">
            <a:xfrm>
              <a:off x="2541" y="1393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035" name="Oval 27"/>
            <p:cNvSpPr>
              <a:spLocks noChangeArrowheads="1"/>
            </p:cNvSpPr>
            <p:nvPr/>
          </p:nvSpPr>
          <p:spPr bwMode="auto">
            <a:xfrm>
              <a:off x="2544" y="1337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6" name="Oval 28"/>
            <p:cNvSpPr>
              <a:spLocks noChangeArrowheads="1"/>
            </p:cNvSpPr>
            <p:nvPr/>
          </p:nvSpPr>
          <p:spPr bwMode="auto">
            <a:xfrm>
              <a:off x="2551" y="209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7" name="Line 29"/>
            <p:cNvSpPr>
              <a:spLocks noChangeShapeType="1"/>
            </p:cNvSpPr>
            <p:nvPr/>
          </p:nvSpPr>
          <p:spPr bwMode="auto">
            <a:xfrm>
              <a:off x="2551" y="20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8" name="Line 30"/>
            <p:cNvSpPr>
              <a:spLocks noChangeShapeType="1"/>
            </p:cNvSpPr>
            <p:nvPr/>
          </p:nvSpPr>
          <p:spPr bwMode="auto">
            <a:xfrm>
              <a:off x="2864" y="20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9" name="Rectangle 31"/>
            <p:cNvSpPr>
              <a:spLocks noChangeArrowheads="1"/>
            </p:cNvSpPr>
            <p:nvPr/>
          </p:nvSpPr>
          <p:spPr bwMode="auto">
            <a:xfrm>
              <a:off x="2551" y="208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040" name="Oval 32"/>
            <p:cNvSpPr>
              <a:spLocks noChangeArrowheads="1"/>
            </p:cNvSpPr>
            <p:nvPr/>
          </p:nvSpPr>
          <p:spPr bwMode="auto">
            <a:xfrm>
              <a:off x="2548" y="202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1" name="Oval 33"/>
            <p:cNvSpPr>
              <a:spLocks noChangeArrowheads="1"/>
            </p:cNvSpPr>
            <p:nvPr/>
          </p:nvSpPr>
          <p:spPr bwMode="auto">
            <a:xfrm>
              <a:off x="3116" y="175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2" name="Line 34"/>
            <p:cNvSpPr>
              <a:spLocks noChangeShapeType="1"/>
            </p:cNvSpPr>
            <p:nvPr/>
          </p:nvSpPr>
          <p:spPr bwMode="auto">
            <a:xfrm>
              <a:off x="3116" y="174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3" name="Line 35"/>
            <p:cNvSpPr>
              <a:spLocks noChangeShapeType="1"/>
            </p:cNvSpPr>
            <p:nvPr/>
          </p:nvSpPr>
          <p:spPr bwMode="auto">
            <a:xfrm>
              <a:off x="3429" y="174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4" name="Rectangle 36"/>
            <p:cNvSpPr>
              <a:spLocks noChangeArrowheads="1"/>
            </p:cNvSpPr>
            <p:nvPr/>
          </p:nvSpPr>
          <p:spPr bwMode="auto">
            <a:xfrm>
              <a:off x="3116" y="174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045" name="Oval 37"/>
            <p:cNvSpPr>
              <a:spLocks noChangeArrowheads="1"/>
            </p:cNvSpPr>
            <p:nvPr/>
          </p:nvSpPr>
          <p:spPr bwMode="auto">
            <a:xfrm>
              <a:off x="3113" y="168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6" name="Freeform 38"/>
            <p:cNvSpPr>
              <a:spLocks/>
            </p:cNvSpPr>
            <p:nvPr/>
          </p:nvSpPr>
          <p:spPr bwMode="auto">
            <a:xfrm>
              <a:off x="2707" y="1492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7" name="Freeform 41"/>
            <p:cNvSpPr>
              <a:spLocks/>
            </p:cNvSpPr>
            <p:nvPr/>
          </p:nvSpPr>
          <p:spPr bwMode="auto">
            <a:xfrm>
              <a:off x="2866" y="1831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8" name="Freeform 42"/>
            <p:cNvSpPr>
              <a:spLocks/>
            </p:cNvSpPr>
            <p:nvPr/>
          </p:nvSpPr>
          <p:spPr bwMode="auto">
            <a:xfrm>
              <a:off x="2185" y="2113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9" name="Freeform 43"/>
            <p:cNvSpPr>
              <a:spLocks/>
            </p:cNvSpPr>
            <p:nvPr/>
          </p:nvSpPr>
          <p:spPr bwMode="auto">
            <a:xfrm>
              <a:off x="1594" y="1789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5050" name="Group 47"/>
            <p:cNvGrpSpPr>
              <a:grpSpLocks/>
            </p:cNvGrpSpPr>
            <p:nvPr/>
          </p:nvGrpSpPr>
          <p:grpSpPr bwMode="auto">
            <a:xfrm>
              <a:off x="1440" y="1593"/>
              <a:ext cx="199" cy="250"/>
              <a:chOff x="2957" y="2429"/>
              <a:chExt cx="202" cy="250"/>
            </a:xfrm>
          </p:grpSpPr>
          <p:sp>
            <p:nvSpPr>
              <p:cNvPr id="85066" name="Rectangle 4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67" name="Text Box 49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u</a:t>
                </a:r>
                <a:endParaRPr lang="en-US" sz="24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85051" name="Group 50"/>
            <p:cNvGrpSpPr>
              <a:grpSpLocks/>
            </p:cNvGrpSpPr>
            <p:nvPr/>
          </p:nvGrpSpPr>
          <p:grpSpPr bwMode="auto">
            <a:xfrm>
              <a:off x="2608" y="1977"/>
              <a:ext cx="205" cy="252"/>
              <a:chOff x="2954" y="2429"/>
              <a:chExt cx="208" cy="252"/>
            </a:xfrm>
          </p:grpSpPr>
          <p:sp>
            <p:nvSpPr>
              <p:cNvPr id="85064" name="Rectangle 5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65" name="Text Box 52"/>
              <p:cNvSpPr txBox="1">
                <a:spLocks noChangeArrowheads="1"/>
              </p:cNvSpPr>
              <p:nvPr/>
            </p:nvSpPr>
            <p:spPr bwMode="auto">
              <a:xfrm>
                <a:off x="2954" y="2429"/>
                <a:ext cx="2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y</a:t>
                </a:r>
                <a:endParaRPr lang="en-US" sz="24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85052" name="Group 53"/>
            <p:cNvGrpSpPr>
              <a:grpSpLocks/>
            </p:cNvGrpSpPr>
            <p:nvPr/>
          </p:nvGrpSpPr>
          <p:grpSpPr bwMode="auto">
            <a:xfrm>
              <a:off x="1914" y="1944"/>
              <a:ext cx="229" cy="288"/>
              <a:chOff x="2943" y="2399"/>
              <a:chExt cx="230" cy="288"/>
            </a:xfrm>
          </p:grpSpPr>
          <p:sp>
            <p:nvSpPr>
              <p:cNvPr id="85062" name="Rectangle 5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63" name="Text Box 55"/>
              <p:cNvSpPr txBox="1">
                <a:spLocks noChangeArrowheads="1"/>
              </p:cNvSpPr>
              <p:nvPr/>
            </p:nvSpPr>
            <p:spPr bwMode="auto">
              <a:xfrm>
                <a:off x="2943" y="2399"/>
                <a:ext cx="2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400" b="1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</a:p>
            </p:txBody>
          </p:sp>
        </p:grpSp>
        <p:grpSp>
          <p:nvGrpSpPr>
            <p:cNvPr id="85053" name="Group 56"/>
            <p:cNvGrpSpPr>
              <a:grpSpLocks/>
            </p:cNvGrpSpPr>
            <p:nvPr/>
          </p:nvGrpSpPr>
          <p:grpSpPr bwMode="auto">
            <a:xfrm>
              <a:off x="2591" y="1287"/>
              <a:ext cx="225" cy="250"/>
              <a:chOff x="2944" y="2429"/>
              <a:chExt cx="228" cy="250"/>
            </a:xfrm>
          </p:grpSpPr>
          <p:sp>
            <p:nvSpPr>
              <p:cNvPr id="85060" name="Rectangle 5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61" name="Text Box 58"/>
              <p:cNvSpPr txBox="1">
                <a:spLocks noChangeArrowheads="1"/>
              </p:cNvSpPr>
              <p:nvPr/>
            </p:nvSpPr>
            <p:spPr bwMode="auto">
              <a:xfrm>
                <a:off x="2944" y="2429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w</a:t>
                </a:r>
                <a:endParaRPr lang="en-US" sz="24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85054" name="Group 59"/>
            <p:cNvGrpSpPr>
              <a:grpSpLocks/>
            </p:cNvGrpSpPr>
            <p:nvPr/>
          </p:nvGrpSpPr>
          <p:grpSpPr bwMode="auto">
            <a:xfrm>
              <a:off x="1932" y="1279"/>
              <a:ext cx="194" cy="250"/>
              <a:chOff x="2969" y="2421"/>
              <a:chExt cx="197" cy="250"/>
            </a:xfrm>
          </p:grpSpPr>
          <p:sp>
            <p:nvSpPr>
              <p:cNvPr id="85058" name="Rectangle 6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2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59" name="Text Box 61"/>
              <p:cNvSpPr txBox="1">
                <a:spLocks noChangeArrowheads="1"/>
              </p:cNvSpPr>
              <p:nvPr/>
            </p:nvSpPr>
            <p:spPr bwMode="auto">
              <a:xfrm>
                <a:off x="2969" y="2421"/>
                <a:ext cx="19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v</a:t>
                </a:r>
                <a:endParaRPr lang="en-US" sz="24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85055" name="Group 62"/>
            <p:cNvGrpSpPr>
              <a:grpSpLocks/>
            </p:cNvGrpSpPr>
            <p:nvPr/>
          </p:nvGrpSpPr>
          <p:grpSpPr bwMode="auto">
            <a:xfrm>
              <a:off x="3172" y="1605"/>
              <a:ext cx="219" cy="288"/>
              <a:chOff x="2946" y="2399"/>
              <a:chExt cx="221" cy="288"/>
            </a:xfrm>
          </p:grpSpPr>
          <p:sp>
            <p:nvSpPr>
              <p:cNvPr id="85056" name="Rectangle 6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57" name="Text Box 64"/>
              <p:cNvSpPr txBox="1">
                <a:spLocks noChangeArrowheads="1"/>
              </p:cNvSpPr>
              <p:nvPr/>
            </p:nvSpPr>
            <p:spPr bwMode="auto">
              <a:xfrm>
                <a:off x="2946" y="2399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400" b="1" dirty="0">
                    <a:solidFill>
                      <a:schemeClr val="bg1">
                        <a:lumMod val="95000"/>
                      </a:schemeClr>
                    </a:solidFill>
                  </a:rPr>
                  <a:t>z</a:t>
                </a:r>
              </a:p>
            </p:txBody>
          </p:sp>
        </p:grpSp>
      </p:grpSp>
      <p:sp>
        <p:nvSpPr>
          <p:cNvPr id="84998" name="Text Box 76"/>
          <p:cNvSpPr txBox="1">
            <a:spLocks noChangeArrowheads="1"/>
          </p:cNvSpPr>
          <p:nvPr/>
        </p:nvSpPr>
        <p:spPr bwMode="auto">
          <a:xfrm>
            <a:off x="74130" y="1124744"/>
            <a:ext cx="54633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u="sng" dirty="0">
                <a:solidFill>
                  <a:srgbClr val="800000"/>
                </a:solidFill>
              </a:rPr>
              <a:t>Resulting shortest-path tree from u:</a:t>
            </a:r>
          </a:p>
        </p:txBody>
      </p:sp>
      <p:grpSp>
        <p:nvGrpSpPr>
          <p:cNvPr id="84999" name="Group 100"/>
          <p:cNvGrpSpPr>
            <a:grpSpLocks/>
          </p:cNvGrpSpPr>
          <p:nvPr/>
        </p:nvGrpSpPr>
        <p:grpSpPr bwMode="auto">
          <a:xfrm>
            <a:off x="827087" y="3965600"/>
            <a:ext cx="2522536" cy="2271712"/>
            <a:chOff x="131" y="2771"/>
            <a:chExt cx="1589" cy="1431"/>
          </a:xfrm>
        </p:grpSpPr>
        <p:sp>
          <p:nvSpPr>
            <p:cNvPr id="85001" name="Line 79"/>
            <p:cNvSpPr>
              <a:spLocks noChangeShapeType="1"/>
            </p:cNvSpPr>
            <p:nvPr/>
          </p:nvSpPr>
          <p:spPr bwMode="auto">
            <a:xfrm>
              <a:off x="1152" y="2880"/>
              <a:ext cx="8" cy="13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5002" name="Line 80"/>
            <p:cNvSpPr>
              <a:spLocks noChangeShapeType="1"/>
            </p:cNvSpPr>
            <p:nvPr/>
          </p:nvSpPr>
          <p:spPr bwMode="auto">
            <a:xfrm>
              <a:off x="357" y="3058"/>
              <a:ext cx="1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5003" name="Text Box 81"/>
            <p:cNvSpPr txBox="1">
              <a:spLocks noChangeArrowheads="1"/>
            </p:cNvSpPr>
            <p:nvPr/>
          </p:nvSpPr>
          <p:spPr bwMode="auto">
            <a:xfrm>
              <a:off x="883" y="3063"/>
              <a:ext cx="18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v</a:t>
              </a:r>
            </a:p>
          </p:txBody>
        </p:sp>
        <p:sp>
          <p:nvSpPr>
            <p:cNvPr id="85004" name="Text Box 82"/>
            <p:cNvSpPr txBox="1">
              <a:spLocks noChangeArrowheads="1"/>
            </p:cNvSpPr>
            <p:nvPr/>
          </p:nvSpPr>
          <p:spPr bwMode="auto">
            <a:xfrm>
              <a:off x="876" y="3250"/>
              <a:ext cx="2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x</a:t>
              </a:r>
            </a:p>
          </p:txBody>
        </p:sp>
        <p:sp>
          <p:nvSpPr>
            <p:cNvPr id="85005" name="Text Box 90"/>
            <p:cNvSpPr txBox="1">
              <a:spLocks noChangeArrowheads="1"/>
            </p:cNvSpPr>
            <p:nvPr/>
          </p:nvSpPr>
          <p:spPr bwMode="auto">
            <a:xfrm>
              <a:off x="890" y="3485"/>
              <a:ext cx="19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y</a:t>
              </a:r>
            </a:p>
          </p:txBody>
        </p:sp>
        <p:sp>
          <p:nvSpPr>
            <p:cNvPr id="85006" name="Text Box 91"/>
            <p:cNvSpPr txBox="1">
              <a:spLocks noChangeArrowheads="1"/>
            </p:cNvSpPr>
            <p:nvPr/>
          </p:nvSpPr>
          <p:spPr bwMode="auto">
            <a:xfrm>
              <a:off x="875" y="3720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w</a:t>
              </a:r>
            </a:p>
          </p:txBody>
        </p:sp>
        <p:sp>
          <p:nvSpPr>
            <p:cNvPr id="85007" name="Text Box 92"/>
            <p:cNvSpPr txBox="1">
              <a:spLocks noChangeArrowheads="1"/>
            </p:cNvSpPr>
            <p:nvPr/>
          </p:nvSpPr>
          <p:spPr bwMode="auto">
            <a:xfrm>
              <a:off x="884" y="3946"/>
              <a:ext cx="19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z</a:t>
              </a:r>
            </a:p>
          </p:txBody>
        </p:sp>
        <p:sp>
          <p:nvSpPr>
            <p:cNvPr id="85008" name="Text Box 93"/>
            <p:cNvSpPr txBox="1">
              <a:spLocks noChangeArrowheads="1"/>
            </p:cNvSpPr>
            <p:nvPr/>
          </p:nvSpPr>
          <p:spPr bwMode="auto">
            <a:xfrm>
              <a:off x="1248" y="3047"/>
              <a:ext cx="4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dirty="0"/>
                <a:t>(</a:t>
              </a:r>
              <a:r>
                <a:rPr lang="en-US" dirty="0" err="1"/>
                <a:t>u,v</a:t>
              </a:r>
              <a:r>
                <a:rPr lang="en-US" dirty="0"/>
                <a:t>)</a:t>
              </a:r>
            </a:p>
          </p:txBody>
        </p:sp>
        <p:sp>
          <p:nvSpPr>
            <p:cNvPr id="85009" name="Text Box 94"/>
            <p:cNvSpPr txBox="1">
              <a:spLocks noChangeArrowheads="1"/>
            </p:cNvSpPr>
            <p:nvPr/>
          </p:nvSpPr>
          <p:spPr bwMode="auto">
            <a:xfrm>
              <a:off x="1249" y="3249"/>
              <a:ext cx="42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(u,x)</a:t>
              </a:r>
            </a:p>
          </p:txBody>
        </p:sp>
        <p:sp>
          <p:nvSpPr>
            <p:cNvPr id="85010" name="Text Box 95"/>
            <p:cNvSpPr txBox="1">
              <a:spLocks noChangeArrowheads="1"/>
            </p:cNvSpPr>
            <p:nvPr/>
          </p:nvSpPr>
          <p:spPr bwMode="auto">
            <a:xfrm>
              <a:off x="1248" y="3500"/>
              <a:ext cx="42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(u,x)</a:t>
              </a:r>
            </a:p>
          </p:txBody>
        </p:sp>
        <p:sp>
          <p:nvSpPr>
            <p:cNvPr id="85011" name="Text Box 96"/>
            <p:cNvSpPr txBox="1">
              <a:spLocks noChangeArrowheads="1"/>
            </p:cNvSpPr>
            <p:nvPr/>
          </p:nvSpPr>
          <p:spPr bwMode="auto">
            <a:xfrm>
              <a:off x="1264" y="3718"/>
              <a:ext cx="42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(u,x)</a:t>
              </a:r>
            </a:p>
          </p:txBody>
        </p:sp>
        <p:sp>
          <p:nvSpPr>
            <p:cNvPr id="85012" name="Text Box 97"/>
            <p:cNvSpPr txBox="1">
              <a:spLocks noChangeArrowheads="1"/>
            </p:cNvSpPr>
            <p:nvPr/>
          </p:nvSpPr>
          <p:spPr bwMode="auto">
            <a:xfrm>
              <a:off x="1254" y="3952"/>
              <a:ext cx="42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(u,x)</a:t>
              </a:r>
            </a:p>
          </p:txBody>
        </p:sp>
        <p:sp>
          <p:nvSpPr>
            <p:cNvPr id="85013" name="Text Box 98"/>
            <p:cNvSpPr txBox="1">
              <a:spLocks noChangeArrowheads="1"/>
            </p:cNvSpPr>
            <p:nvPr/>
          </p:nvSpPr>
          <p:spPr bwMode="auto">
            <a:xfrm>
              <a:off x="131" y="2771"/>
              <a:ext cx="86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dirty="0"/>
                <a:t>destination</a:t>
              </a:r>
            </a:p>
          </p:txBody>
        </p:sp>
        <p:sp>
          <p:nvSpPr>
            <p:cNvPr id="85014" name="Text Box 99"/>
            <p:cNvSpPr txBox="1">
              <a:spLocks noChangeArrowheads="1"/>
            </p:cNvSpPr>
            <p:nvPr/>
          </p:nvSpPr>
          <p:spPr bwMode="auto">
            <a:xfrm>
              <a:off x="1232" y="2794"/>
              <a:ext cx="3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link</a:t>
              </a:r>
            </a:p>
          </p:txBody>
        </p:sp>
      </p:grpSp>
      <p:sp>
        <p:nvSpPr>
          <p:cNvPr id="85000" name="Text Box 101"/>
          <p:cNvSpPr txBox="1">
            <a:spLocks noChangeArrowheads="1"/>
          </p:cNvSpPr>
          <p:nvPr/>
        </p:nvSpPr>
        <p:spPr bwMode="auto">
          <a:xfrm>
            <a:off x="117259" y="3645024"/>
            <a:ext cx="46746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u="sng" dirty="0">
                <a:solidFill>
                  <a:srgbClr val="800000"/>
                </a:solidFill>
              </a:rPr>
              <a:t>Resulting forwarding table in u:</a:t>
            </a:r>
          </a:p>
        </p:txBody>
      </p:sp>
      <p:sp>
        <p:nvSpPr>
          <p:cNvPr id="7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40488"/>
            <a:ext cx="914400" cy="228600"/>
          </a:xfrm>
        </p:spPr>
        <p:txBody>
          <a:bodyPr/>
          <a:lstStyle/>
          <a:p>
            <a:pPr>
              <a:defRPr/>
            </a:pPr>
            <a:fld id="{89CE651F-B56D-48D2-A702-1FFE07FC73E1}" type="slidenum">
              <a:rPr lang="en-US" smtClean="0">
                <a:latin typeface="Comic Sans MS" pitchFamily="66" charset="0"/>
              </a:rPr>
              <a:pPr>
                <a:defRPr/>
              </a:pPr>
              <a:t>43</a:t>
            </a:fld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51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Dijkstra’s</a:t>
            </a:r>
            <a:r>
              <a:rPr lang="en-US" sz="3600" dirty="0" smtClean="0"/>
              <a:t> Algorithm, Discussion</a:t>
            </a:r>
            <a:endParaRPr lang="en-US" dirty="0" smtClean="0"/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1975" y="1196752"/>
            <a:ext cx="8001000" cy="2651125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Algorithm complexity: </a:t>
            </a:r>
            <a:r>
              <a:rPr lang="en-US" sz="2400" dirty="0" smtClean="0"/>
              <a:t>n nodes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each iteration: need to check all nodes, w, not in N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n(n+1)/2 comparisons: O(n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more efficient implementations possible: O(</a:t>
            </a:r>
            <a:r>
              <a:rPr lang="en-US" sz="2400" dirty="0" err="1" smtClean="0"/>
              <a:t>nlogn</a:t>
            </a:r>
            <a:r>
              <a:rPr lang="en-US" sz="2400" dirty="0" smtClean="0"/>
              <a:t>)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ZapfDingbats" pitchFamily="82" charset="2"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Oscillations possible: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e.g., link cost = amount of carried traffic</a:t>
            </a:r>
          </a:p>
        </p:txBody>
      </p:sp>
      <p:grpSp>
        <p:nvGrpSpPr>
          <p:cNvPr id="86022" name="Group 4"/>
          <p:cNvGrpSpPr>
            <a:grpSpLocks/>
          </p:cNvGrpSpPr>
          <p:nvPr/>
        </p:nvGrpSpPr>
        <p:grpSpPr bwMode="auto">
          <a:xfrm>
            <a:off x="360363" y="4141788"/>
            <a:ext cx="8478837" cy="2228850"/>
            <a:chOff x="252" y="2691"/>
            <a:chExt cx="5341" cy="1404"/>
          </a:xfrm>
        </p:grpSpPr>
        <p:sp>
          <p:nvSpPr>
            <p:cNvPr id="86023" name="Freeform 5"/>
            <p:cNvSpPr>
              <a:spLocks/>
            </p:cNvSpPr>
            <p:nvPr/>
          </p:nvSpPr>
          <p:spPr bwMode="auto">
            <a:xfrm>
              <a:off x="281" y="2691"/>
              <a:ext cx="1242" cy="854"/>
            </a:xfrm>
            <a:custGeom>
              <a:avLst/>
              <a:gdLst>
                <a:gd name="T0" fmla="*/ 1 w 1242"/>
                <a:gd name="T1" fmla="*/ 381 h 854"/>
                <a:gd name="T2" fmla="*/ 169 w 1242"/>
                <a:gd name="T3" fmla="*/ 162 h 854"/>
                <a:gd name="T4" fmla="*/ 487 w 1242"/>
                <a:gd name="T5" fmla="*/ 18 h 854"/>
                <a:gd name="T6" fmla="*/ 823 w 1242"/>
                <a:gd name="T7" fmla="*/ 30 h 854"/>
                <a:gd name="T8" fmla="*/ 1183 w 1242"/>
                <a:gd name="T9" fmla="*/ 261 h 854"/>
                <a:gd name="T10" fmla="*/ 1177 w 1242"/>
                <a:gd name="T11" fmla="*/ 609 h 854"/>
                <a:gd name="T12" fmla="*/ 928 w 1242"/>
                <a:gd name="T13" fmla="*/ 780 h 854"/>
                <a:gd name="T14" fmla="*/ 448 w 1242"/>
                <a:gd name="T15" fmla="*/ 837 h 854"/>
                <a:gd name="T16" fmla="*/ 178 w 1242"/>
                <a:gd name="T17" fmla="*/ 675 h 854"/>
                <a:gd name="T18" fmla="*/ 1 w 1242"/>
                <a:gd name="T19" fmla="*/ 381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42" h="854">
                  <a:moveTo>
                    <a:pt x="1" y="381"/>
                  </a:moveTo>
                  <a:cubicBezTo>
                    <a:pt x="0" y="296"/>
                    <a:pt x="88" y="222"/>
                    <a:pt x="169" y="162"/>
                  </a:cubicBezTo>
                  <a:cubicBezTo>
                    <a:pt x="250" y="102"/>
                    <a:pt x="378" y="40"/>
                    <a:pt x="487" y="18"/>
                  </a:cubicBezTo>
                  <a:cubicBezTo>
                    <a:pt x="616" y="6"/>
                    <a:pt x="685" y="0"/>
                    <a:pt x="823" y="30"/>
                  </a:cubicBezTo>
                  <a:cubicBezTo>
                    <a:pt x="961" y="60"/>
                    <a:pt x="1121" y="165"/>
                    <a:pt x="1183" y="261"/>
                  </a:cubicBezTo>
                  <a:cubicBezTo>
                    <a:pt x="1242" y="357"/>
                    <a:pt x="1219" y="523"/>
                    <a:pt x="1177" y="609"/>
                  </a:cubicBezTo>
                  <a:cubicBezTo>
                    <a:pt x="1135" y="695"/>
                    <a:pt x="1049" y="742"/>
                    <a:pt x="928" y="780"/>
                  </a:cubicBezTo>
                  <a:cubicBezTo>
                    <a:pt x="807" y="818"/>
                    <a:pt x="573" y="854"/>
                    <a:pt x="448" y="837"/>
                  </a:cubicBezTo>
                  <a:cubicBezTo>
                    <a:pt x="323" y="820"/>
                    <a:pt x="252" y="751"/>
                    <a:pt x="178" y="675"/>
                  </a:cubicBezTo>
                  <a:cubicBezTo>
                    <a:pt x="104" y="599"/>
                    <a:pt x="2" y="466"/>
                    <a:pt x="1" y="38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4" name="Freeform 6"/>
            <p:cNvSpPr>
              <a:spLocks/>
            </p:cNvSpPr>
            <p:nvPr/>
          </p:nvSpPr>
          <p:spPr bwMode="auto">
            <a:xfrm>
              <a:off x="534" y="2904"/>
              <a:ext cx="246" cy="132"/>
            </a:xfrm>
            <a:custGeom>
              <a:avLst/>
              <a:gdLst>
                <a:gd name="T0" fmla="*/ 0 w 342"/>
                <a:gd name="T1" fmla="*/ 132 h 186"/>
                <a:gd name="T2" fmla="*/ 246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6025" name="Group 7"/>
            <p:cNvGrpSpPr>
              <a:grpSpLocks/>
            </p:cNvGrpSpPr>
            <p:nvPr/>
          </p:nvGrpSpPr>
          <p:grpSpPr bwMode="auto">
            <a:xfrm>
              <a:off x="727" y="2708"/>
              <a:ext cx="316" cy="250"/>
              <a:chOff x="1747" y="3194"/>
              <a:chExt cx="316" cy="250"/>
            </a:xfrm>
          </p:grpSpPr>
          <p:sp>
            <p:nvSpPr>
              <p:cNvPr id="86234" name="Oval 8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35" name="Line 9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36" name="Line 10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37" name="Rectangle 11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238" name="Oval 12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239" name="Group 13"/>
              <p:cNvGrpSpPr>
                <a:grpSpLocks/>
              </p:cNvGrpSpPr>
              <p:nvPr/>
            </p:nvGrpSpPr>
            <p:grpSpPr bwMode="auto">
              <a:xfrm>
                <a:off x="1785" y="3194"/>
                <a:ext cx="233" cy="250"/>
                <a:chOff x="2940" y="2429"/>
                <a:chExt cx="236" cy="250"/>
              </a:xfrm>
            </p:grpSpPr>
            <p:sp>
              <p:nvSpPr>
                <p:cNvPr id="86240" name="Rectangle 14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24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940" y="2429"/>
                  <a:ext cx="2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26" name="Group 16"/>
            <p:cNvGrpSpPr>
              <a:grpSpLocks/>
            </p:cNvGrpSpPr>
            <p:nvPr/>
          </p:nvGrpSpPr>
          <p:grpSpPr bwMode="auto">
            <a:xfrm>
              <a:off x="319" y="2963"/>
              <a:ext cx="316" cy="250"/>
              <a:chOff x="2221" y="3575"/>
              <a:chExt cx="316" cy="250"/>
            </a:xfrm>
          </p:grpSpPr>
          <p:sp>
            <p:nvSpPr>
              <p:cNvPr id="86226" name="Oval 17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27" name="Line 18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28" name="Line 19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29" name="Rectangle 20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230" name="Oval 21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231" name="Group 22"/>
              <p:cNvGrpSpPr>
                <a:grpSpLocks/>
              </p:cNvGrpSpPr>
              <p:nvPr/>
            </p:nvGrpSpPr>
            <p:grpSpPr bwMode="auto">
              <a:xfrm>
                <a:off x="2275" y="3575"/>
                <a:ext cx="231" cy="250"/>
                <a:chOff x="2941" y="2429"/>
                <a:chExt cx="234" cy="250"/>
              </a:xfrm>
            </p:grpSpPr>
            <p:sp>
              <p:nvSpPr>
                <p:cNvPr id="86232" name="Rectangle 23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233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941" y="2429"/>
                  <a:ext cx="234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27" name="Group 25"/>
            <p:cNvGrpSpPr>
              <a:grpSpLocks/>
            </p:cNvGrpSpPr>
            <p:nvPr/>
          </p:nvGrpSpPr>
          <p:grpSpPr bwMode="auto">
            <a:xfrm>
              <a:off x="719" y="3254"/>
              <a:ext cx="315" cy="250"/>
              <a:chOff x="2903" y="2888"/>
              <a:chExt cx="315" cy="250"/>
            </a:xfrm>
          </p:grpSpPr>
          <p:grpSp>
            <p:nvGrpSpPr>
              <p:cNvPr id="86217" name="Group 26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86221" name="Oval 27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222" name="Line 28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223" name="Line 29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224" name="Rectangle 30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86225" name="Oval 31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6218" name="Group 32"/>
              <p:cNvGrpSpPr>
                <a:grpSpLocks/>
              </p:cNvGrpSpPr>
              <p:nvPr/>
            </p:nvGrpSpPr>
            <p:grpSpPr bwMode="auto">
              <a:xfrm>
                <a:off x="2959" y="2888"/>
                <a:ext cx="212" cy="250"/>
                <a:chOff x="2950" y="2429"/>
                <a:chExt cx="215" cy="250"/>
              </a:xfrm>
            </p:grpSpPr>
            <p:sp>
              <p:nvSpPr>
                <p:cNvPr id="86219" name="Rectangle 33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22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950" y="2429"/>
                  <a:ext cx="21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28" name="Group 35"/>
            <p:cNvGrpSpPr>
              <a:grpSpLocks/>
            </p:cNvGrpSpPr>
            <p:nvPr/>
          </p:nvGrpSpPr>
          <p:grpSpPr bwMode="auto">
            <a:xfrm>
              <a:off x="1131" y="2972"/>
              <a:ext cx="316" cy="250"/>
              <a:chOff x="2217" y="2888"/>
              <a:chExt cx="316" cy="250"/>
            </a:xfrm>
          </p:grpSpPr>
          <p:sp>
            <p:nvSpPr>
              <p:cNvPr id="86209" name="Oval 36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10" name="Line 37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11" name="Line 38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12" name="Rectangle 39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213" name="Oval 40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214" name="Group 41"/>
              <p:cNvGrpSpPr>
                <a:grpSpLocks/>
              </p:cNvGrpSpPr>
              <p:nvPr/>
            </p:nvGrpSpPr>
            <p:grpSpPr bwMode="auto">
              <a:xfrm>
                <a:off x="2273" y="2888"/>
                <a:ext cx="217" cy="250"/>
                <a:chOff x="2948" y="2429"/>
                <a:chExt cx="220" cy="250"/>
              </a:xfrm>
            </p:grpSpPr>
            <p:sp>
              <p:nvSpPr>
                <p:cNvPr id="86215" name="Rectangle 4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216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948" y="2429"/>
                  <a:ext cx="22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86029" name="Text Box 44"/>
            <p:cNvSpPr txBox="1">
              <a:spLocks noChangeArrowheads="1"/>
            </p:cNvSpPr>
            <p:nvPr/>
          </p:nvSpPr>
          <p:spPr bwMode="auto">
            <a:xfrm>
              <a:off x="533" y="2783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30" name="Freeform 45"/>
            <p:cNvSpPr>
              <a:spLocks/>
            </p:cNvSpPr>
            <p:nvPr/>
          </p:nvSpPr>
          <p:spPr bwMode="auto">
            <a:xfrm flipH="1">
              <a:off x="966" y="2904"/>
              <a:ext cx="213" cy="129"/>
            </a:xfrm>
            <a:custGeom>
              <a:avLst/>
              <a:gdLst>
                <a:gd name="T0" fmla="*/ 0 w 342"/>
                <a:gd name="T1" fmla="*/ 129 h 186"/>
                <a:gd name="T2" fmla="*/ 213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1" name="Freeform 46"/>
            <p:cNvSpPr>
              <a:spLocks/>
            </p:cNvSpPr>
            <p:nvPr/>
          </p:nvSpPr>
          <p:spPr bwMode="auto">
            <a:xfrm flipH="1" flipV="1">
              <a:off x="975" y="3165"/>
              <a:ext cx="198" cy="144"/>
            </a:xfrm>
            <a:custGeom>
              <a:avLst/>
              <a:gdLst>
                <a:gd name="T0" fmla="*/ 0 w 342"/>
                <a:gd name="T1" fmla="*/ 144 h 186"/>
                <a:gd name="T2" fmla="*/ 198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2" name="Freeform 47"/>
            <p:cNvSpPr>
              <a:spLocks/>
            </p:cNvSpPr>
            <p:nvPr/>
          </p:nvSpPr>
          <p:spPr bwMode="auto">
            <a:xfrm flipV="1">
              <a:off x="573" y="3159"/>
              <a:ext cx="204" cy="156"/>
            </a:xfrm>
            <a:custGeom>
              <a:avLst/>
              <a:gdLst>
                <a:gd name="T0" fmla="*/ 0 w 342"/>
                <a:gd name="T1" fmla="*/ 156 h 186"/>
                <a:gd name="T2" fmla="*/ 204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3" name="Text Box 48"/>
            <p:cNvSpPr txBox="1">
              <a:spLocks noChangeArrowheads="1"/>
            </p:cNvSpPr>
            <p:nvPr/>
          </p:nvSpPr>
          <p:spPr bwMode="auto">
            <a:xfrm>
              <a:off x="1042" y="2816"/>
              <a:ext cx="32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34" name="Text Box 49"/>
            <p:cNvSpPr txBox="1">
              <a:spLocks noChangeArrowheads="1"/>
            </p:cNvSpPr>
            <p:nvPr/>
          </p:nvSpPr>
          <p:spPr bwMode="auto">
            <a:xfrm>
              <a:off x="1052" y="3161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35" name="Text Box 50"/>
            <p:cNvSpPr txBox="1">
              <a:spLocks noChangeArrowheads="1"/>
            </p:cNvSpPr>
            <p:nvPr/>
          </p:nvSpPr>
          <p:spPr bwMode="auto">
            <a:xfrm>
              <a:off x="499" y="3176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36" name="Line 51"/>
            <p:cNvSpPr>
              <a:spLocks noChangeShapeType="1"/>
            </p:cNvSpPr>
            <p:nvPr/>
          </p:nvSpPr>
          <p:spPr bwMode="auto">
            <a:xfrm flipV="1">
              <a:off x="870" y="3453"/>
              <a:ext cx="0" cy="25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7" name="Text Box 52"/>
            <p:cNvSpPr txBox="1">
              <a:spLocks noChangeArrowheads="1"/>
            </p:cNvSpPr>
            <p:nvPr/>
          </p:nvSpPr>
          <p:spPr bwMode="auto">
            <a:xfrm>
              <a:off x="716" y="3587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>
                  <a:solidFill>
                    <a:srgbClr val="FF0000"/>
                  </a:solidFill>
                </a:rPr>
                <a:t>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38" name="Line 53"/>
            <p:cNvSpPr>
              <a:spLocks noChangeShapeType="1"/>
            </p:cNvSpPr>
            <p:nvPr/>
          </p:nvSpPr>
          <p:spPr bwMode="auto">
            <a:xfrm flipH="1" flipV="1">
              <a:off x="354" y="3159"/>
              <a:ext cx="3" cy="21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9" name="Text Box 54"/>
            <p:cNvSpPr txBox="1">
              <a:spLocks noChangeArrowheads="1"/>
            </p:cNvSpPr>
            <p:nvPr/>
          </p:nvSpPr>
          <p:spPr bwMode="auto">
            <a:xfrm>
              <a:off x="252" y="3344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>
                  <a:solidFill>
                    <a:srgbClr val="FF0000"/>
                  </a:solidFill>
                </a:rPr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40" name="Line 55"/>
            <p:cNvSpPr>
              <a:spLocks noChangeShapeType="1"/>
            </p:cNvSpPr>
            <p:nvPr/>
          </p:nvSpPr>
          <p:spPr bwMode="auto">
            <a:xfrm flipV="1">
              <a:off x="1311" y="3180"/>
              <a:ext cx="0" cy="27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1" name="Text Box 56"/>
            <p:cNvSpPr txBox="1">
              <a:spLocks noChangeArrowheads="1"/>
            </p:cNvSpPr>
            <p:nvPr/>
          </p:nvSpPr>
          <p:spPr bwMode="auto">
            <a:xfrm>
              <a:off x="1218" y="3410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>
                  <a:solidFill>
                    <a:srgbClr val="FF0000"/>
                  </a:solidFill>
                </a:rPr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42" name="Freeform 57"/>
            <p:cNvSpPr>
              <a:spLocks/>
            </p:cNvSpPr>
            <p:nvPr/>
          </p:nvSpPr>
          <p:spPr bwMode="auto">
            <a:xfrm flipH="1" flipV="1">
              <a:off x="915" y="3138"/>
              <a:ext cx="198" cy="144"/>
            </a:xfrm>
            <a:custGeom>
              <a:avLst/>
              <a:gdLst>
                <a:gd name="T0" fmla="*/ 0 w 342"/>
                <a:gd name="T1" fmla="*/ 144 h 186"/>
                <a:gd name="T2" fmla="*/ 198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3" name="Freeform 58"/>
            <p:cNvSpPr>
              <a:spLocks/>
            </p:cNvSpPr>
            <p:nvPr/>
          </p:nvSpPr>
          <p:spPr bwMode="auto">
            <a:xfrm flipH="1">
              <a:off x="630" y="3144"/>
              <a:ext cx="192" cy="138"/>
            </a:xfrm>
            <a:custGeom>
              <a:avLst/>
              <a:gdLst>
                <a:gd name="T0" fmla="*/ 0 w 342"/>
                <a:gd name="T1" fmla="*/ 138 h 186"/>
                <a:gd name="T2" fmla="*/ 19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4" name="Text Box 59"/>
            <p:cNvSpPr txBox="1">
              <a:spLocks noChangeArrowheads="1"/>
            </p:cNvSpPr>
            <p:nvPr/>
          </p:nvSpPr>
          <p:spPr bwMode="auto">
            <a:xfrm>
              <a:off x="679" y="3038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45" name="Text Box 60"/>
            <p:cNvSpPr txBox="1">
              <a:spLocks noChangeArrowheads="1"/>
            </p:cNvSpPr>
            <p:nvPr/>
          </p:nvSpPr>
          <p:spPr bwMode="auto">
            <a:xfrm>
              <a:off x="895" y="3026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46" name="Freeform 61"/>
            <p:cNvSpPr>
              <a:spLocks/>
            </p:cNvSpPr>
            <p:nvPr/>
          </p:nvSpPr>
          <p:spPr bwMode="auto">
            <a:xfrm>
              <a:off x="1692" y="2721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7" name="Freeform 62"/>
            <p:cNvSpPr>
              <a:spLocks/>
            </p:cNvSpPr>
            <p:nvPr/>
          </p:nvSpPr>
          <p:spPr bwMode="auto">
            <a:xfrm>
              <a:off x="1944" y="2934"/>
              <a:ext cx="246" cy="132"/>
            </a:xfrm>
            <a:custGeom>
              <a:avLst/>
              <a:gdLst>
                <a:gd name="T0" fmla="*/ 0 w 342"/>
                <a:gd name="T1" fmla="*/ 132 h 186"/>
                <a:gd name="T2" fmla="*/ 246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6048" name="Group 63"/>
            <p:cNvGrpSpPr>
              <a:grpSpLocks/>
            </p:cNvGrpSpPr>
            <p:nvPr/>
          </p:nvGrpSpPr>
          <p:grpSpPr bwMode="auto">
            <a:xfrm>
              <a:off x="2137" y="2738"/>
              <a:ext cx="316" cy="250"/>
              <a:chOff x="1747" y="3194"/>
              <a:chExt cx="316" cy="250"/>
            </a:xfrm>
          </p:grpSpPr>
          <p:sp>
            <p:nvSpPr>
              <p:cNvPr id="86201" name="Oval 64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02" name="Line 65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03" name="Line 66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04" name="Rectangle 67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205" name="Oval 68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206" name="Group 69"/>
              <p:cNvGrpSpPr>
                <a:grpSpLocks/>
              </p:cNvGrpSpPr>
              <p:nvPr/>
            </p:nvGrpSpPr>
            <p:grpSpPr bwMode="auto">
              <a:xfrm>
                <a:off x="1785" y="3194"/>
                <a:ext cx="233" cy="250"/>
                <a:chOff x="2940" y="2429"/>
                <a:chExt cx="236" cy="250"/>
              </a:xfrm>
            </p:grpSpPr>
            <p:sp>
              <p:nvSpPr>
                <p:cNvPr id="86207" name="Rectangle 7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208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940" y="2429"/>
                  <a:ext cx="2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49" name="Group 72"/>
            <p:cNvGrpSpPr>
              <a:grpSpLocks/>
            </p:cNvGrpSpPr>
            <p:nvPr/>
          </p:nvGrpSpPr>
          <p:grpSpPr bwMode="auto">
            <a:xfrm>
              <a:off x="1729" y="2993"/>
              <a:ext cx="316" cy="250"/>
              <a:chOff x="2221" y="3575"/>
              <a:chExt cx="316" cy="250"/>
            </a:xfrm>
          </p:grpSpPr>
          <p:sp>
            <p:nvSpPr>
              <p:cNvPr id="86193" name="Oval 73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94" name="Line 74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95" name="Line 75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96" name="Rectangle 76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197" name="Oval 77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198" name="Group 78"/>
              <p:cNvGrpSpPr>
                <a:grpSpLocks/>
              </p:cNvGrpSpPr>
              <p:nvPr/>
            </p:nvGrpSpPr>
            <p:grpSpPr bwMode="auto">
              <a:xfrm>
                <a:off x="2275" y="3575"/>
                <a:ext cx="231" cy="250"/>
                <a:chOff x="2941" y="2429"/>
                <a:chExt cx="234" cy="250"/>
              </a:xfrm>
            </p:grpSpPr>
            <p:sp>
              <p:nvSpPr>
                <p:cNvPr id="86199" name="Rectangle 7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200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2941" y="2429"/>
                  <a:ext cx="234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50" name="Group 81"/>
            <p:cNvGrpSpPr>
              <a:grpSpLocks/>
            </p:cNvGrpSpPr>
            <p:nvPr/>
          </p:nvGrpSpPr>
          <p:grpSpPr bwMode="auto">
            <a:xfrm>
              <a:off x="2129" y="3284"/>
              <a:ext cx="315" cy="250"/>
              <a:chOff x="2903" y="2888"/>
              <a:chExt cx="315" cy="250"/>
            </a:xfrm>
          </p:grpSpPr>
          <p:grpSp>
            <p:nvGrpSpPr>
              <p:cNvPr id="86184" name="Group 82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86188" name="Oval 83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89" name="Line 84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90" name="Line 85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91" name="Rectangle 86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86192" name="Oval 87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6185" name="Group 88"/>
              <p:cNvGrpSpPr>
                <a:grpSpLocks/>
              </p:cNvGrpSpPr>
              <p:nvPr/>
            </p:nvGrpSpPr>
            <p:grpSpPr bwMode="auto">
              <a:xfrm>
                <a:off x="2959" y="2888"/>
                <a:ext cx="212" cy="250"/>
                <a:chOff x="2950" y="2429"/>
                <a:chExt cx="215" cy="250"/>
              </a:xfrm>
            </p:grpSpPr>
            <p:sp>
              <p:nvSpPr>
                <p:cNvPr id="86186" name="Rectangle 8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87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2950" y="2429"/>
                  <a:ext cx="21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51" name="Group 91"/>
            <p:cNvGrpSpPr>
              <a:grpSpLocks/>
            </p:cNvGrpSpPr>
            <p:nvPr/>
          </p:nvGrpSpPr>
          <p:grpSpPr bwMode="auto">
            <a:xfrm>
              <a:off x="2541" y="3002"/>
              <a:ext cx="316" cy="250"/>
              <a:chOff x="2217" y="2888"/>
              <a:chExt cx="316" cy="250"/>
            </a:xfrm>
          </p:grpSpPr>
          <p:sp>
            <p:nvSpPr>
              <p:cNvPr id="86176" name="Oval 92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77" name="Line 93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78" name="Line 94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79" name="Rectangle 95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180" name="Oval 96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181" name="Group 97"/>
              <p:cNvGrpSpPr>
                <a:grpSpLocks/>
              </p:cNvGrpSpPr>
              <p:nvPr/>
            </p:nvGrpSpPr>
            <p:grpSpPr bwMode="auto">
              <a:xfrm>
                <a:off x="2273" y="2888"/>
                <a:ext cx="217" cy="250"/>
                <a:chOff x="2948" y="2429"/>
                <a:chExt cx="220" cy="250"/>
              </a:xfrm>
            </p:grpSpPr>
            <p:sp>
              <p:nvSpPr>
                <p:cNvPr id="86182" name="Rectangle 9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83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2948" y="2429"/>
                  <a:ext cx="22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86052" name="Text Box 100"/>
            <p:cNvSpPr txBox="1">
              <a:spLocks noChangeArrowheads="1"/>
            </p:cNvSpPr>
            <p:nvPr/>
          </p:nvSpPr>
          <p:spPr bwMode="auto">
            <a:xfrm>
              <a:off x="1781" y="2825"/>
              <a:ext cx="3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2+e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53" name="Freeform 101"/>
            <p:cNvSpPr>
              <a:spLocks/>
            </p:cNvSpPr>
            <p:nvPr/>
          </p:nvSpPr>
          <p:spPr bwMode="auto">
            <a:xfrm flipH="1">
              <a:off x="2376" y="2934"/>
              <a:ext cx="213" cy="129"/>
            </a:xfrm>
            <a:custGeom>
              <a:avLst/>
              <a:gdLst>
                <a:gd name="T0" fmla="*/ 0 w 342"/>
                <a:gd name="T1" fmla="*/ 129 h 186"/>
                <a:gd name="T2" fmla="*/ 213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54" name="Freeform 102"/>
            <p:cNvSpPr>
              <a:spLocks/>
            </p:cNvSpPr>
            <p:nvPr/>
          </p:nvSpPr>
          <p:spPr bwMode="auto">
            <a:xfrm flipH="1" flipV="1">
              <a:off x="2385" y="3195"/>
              <a:ext cx="198" cy="144"/>
            </a:xfrm>
            <a:custGeom>
              <a:avLst/>
              <a:gdLst>
                <a:gd name="T0" fmla="*/ 0 w 342"/>
                <a:gd name="T1" fmla="*/ 144 h 186"/>
                <a:gd name="T2" fmla="*/ 198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55" name="Freeform 103"/>
            <p:cNvSpPr>
              <a:spLocks/>
            </p:cNvSpPr>
            <p:nvPr/>
          </p:nvSpPr>
          <p:spPr bwMode="auto">
            <a:xfrm flipV="1">
              <a:off x="1983" y="3189"/>
              <a:ext cx="204" cy="156"/>
            </a:xfrm>
            <a:custGeom>
              <a:avLst/>
              <a:gdLst>
                <a:gd name="T0" fmla="*/ 0 w 342"/>
                <a:gd name="T1" fmla="*/ 156 h 186"/>
                <a:gd name="T2" fmla="*/ 204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56" name="Text Box 104"/>
            <p:cNvSpPr txBox="1">
              <a:spLocks noChangeArrowheads="1"/>
            </p:cNvSpPr>
            <p:nvPr/>
          </p:nvSpPr>
          <p:spPr bwMode="auto">
            <a:xfrm>
              <a:off x="2514" y="2846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57" name="Text Box 105"/>
            <p:cNvSpPr txBox="1">
              <a:spLocks noChangeArrowheads="1"/>
            </p:cNvSpPr>
            <p:nvPr/>
          </p:nvSpPr>
          <p:spPr bwMode="auto">
            <a:xfrm>
              <a:off x="2458" y="3191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58" name="Text Box 106"/>
            <p:cNvSpPr txBox="1">
              <a:spLocks noChangeArrowheads="1"/>
            </p:cNvSpPr>
            <p:nvPr/>
          </p:nvSpPr>
          <p:spPr bwMode="auto">
            <a:xfrm>
              <a:off x="1909" y="3206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59" name="Freeform 107"/>
            <p:cNvSpPr>
              <a:spLocks/>
            </p:cNvSpPr>
            <p:nvPr/>
          </p:nvSpPr>
          <p:spPr bwMode="auto">
            <a:xfrm flipH="1" flipV="1">
              <a:off x="2325" y="3168"/>
              <a:ext cx="198" cy="144"/>
            </a:xfrm>
            <a:custGeom>
              <a:avLst/>
              <a:gdLst>
                <a:gd name="T0" fmla="*/ 0 w 342"/>
                <a:gd name="T1" fmla="*/ 144 h 186"/>
                <a:gd name="T2" fmla="*/ 198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60" name="Freeform 108"/>
            <p:cNvSpPr>
              <a:spLocks/>
            </p:cNvSpPr>
            <p:nvPr/>
          </p:nvSpPr>
          <p:spPr bwMode="auto">
            <a:xfrm flipH="1">
              <a:off x="2040" y="3174"/>
              <a:ext cx="192" cy="138"/>
            </a:xfrm>
            <a:custGeom>
              <a:avLst/>
              <a:gdLst>
                <a:gd name="T0" fmla="*/ 0 w 342"/>
                <a:gd name="T1" fmla="*/ 138 h 186"/>
                <a:gd name="T2" fmla="*/ 19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61" name="Text Box 109"/>
            <p:cNvSpPr txBox="1">
              <a:spLocks noChangeArrowheads="1"/>
            </p:cNvSpPr>
            <p:nvPr/>
          </p:nvSpPr>
          <p:spPr bwMode="auto">
            <a:xfrm>
              <a:off x="2057" y="3062"/>
              <a:ext cx="32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62" name="Text Box 110"/>
            <p:cNvSpPr txBox="1">
              <a:spLocks noChangeArrowheads="1"/>
            </p:cNvSpPr>
            <p:nvPr/>
          </p:nvSpPr>
          <p:spPr bwMode="auto">
            <a:xfrm>
              <a:off x="2316" y="3056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63" name="Freeform 111"/>
            <p:cNvSpPr>
              <a:spLocks/>
            </p:cNvSpPr>
            <p:nvPr/>
          </p:nvSpPr>
          <p:spPr bwMode="auto">
            <a:xfrm>
              <a:off x="3048" y="2727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64" name="Freeform 112"/>
            <p:cNvSpPr>
              <a:spLocks/>
            </p:cNvSpPr>
            <p:nvPr/>
          </p:nvSpPr>
          <p:spPr bwMode="auto">
            <a:xfrm>
              <a:off x="3300" y="2940"/>
              <a:ext cx="246" cy="132"/>
            </a:xfrm>
            <a:custGeom>
              <a:avLst/>
              <a:gdLst>
                <a:gd name="T0" fmla="*/ 0 w 342"/>
                <a:gd name="T1" fmla="*/ 132 h 186"/>
                <a:gd name="T2" fmla="*/ 246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6065" name="Group 113"/>
            <p:cNvGrpSpPr>
              <a:grpSpLocks/>
            </p:cNvGrpSpPr>
            <p:nvPr/>
          </p:nvGrpSpPr>
          <p:grpSpPr bwMode="auto">
            <a:xfrm>
              <a:off x="3493" y="2744"/>
              <a:ext cx="316" cy="250"/>
              <a:chOff x="1747" y="3194"/>
              <a:chExt cx="316" cy="250"/>
            </a:xfrm>
          </p:grpSpPr>
          <p:sp>
            <p:nvSpPr>
              <p:cNvPr id="86168" name="Oval 114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69" name="Line 115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70" name="Line 116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71" name="Rectangle 117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172" name="Oval 118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173" name="Group 119"/>
              <p:cNvGrpSpPr>
                <a:grpSpLocks/>
              </p:cNvGrpSpPr>
              <p:nvPr/>
            </p:nvGrpSpPr>
            <p:grpSpPr bwMode="auto">
              <a:xfrm>
                <a:off x="1785" y="3194"/>
                <a:ext cx="233" cy="250"/>
                <a:chOff x="2940" y="2429"/>
                <a:chExt cx="236" cy="250"/>
              </a:xfrm>
            </p:grpSpPr>
            <p:sp>
              <p:nvSpPr>
                <p:cNvPr id="86174" name="Rectangle 12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75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2940" y="2429"/>
                  <a:ext cx="2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66" name="Group 122"/>
            <p:cNvGrpSpPr>
              <a:grpSpLocks/>
            </p:cNvGrpSpPr>
            <p:nvPr/>
          </p:nvGrpSpPr>
          <p:grpSpPr bwMode="auto">
            <a:xfrm>
              <a:off x="3085" y="2999"/>
              <a:ext cx="316" cy="250"/>
              <a:chOff x="2221" y="3575"/>
              <a:chExt cx="316" cy="250"/>
            </a:xfrm>
          </p:grpSpPr>
          <p:sp>
            <p:nvSpPr>
              <p:cNvPr id="86160" name="Oval 123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61" name="Line 124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62" name="Line 125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63" name="Rectangle 126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164" name="Oval 127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165" name="Group 128"/>
              <p:cNvGrpSpPr>
                <a:grpSpLocks/>
              </p:cNvGrpSpPr>
              <p:nvPr/>
            </p:nvGrpSpPr>
            <p:grpSpPr bwMode="auto">
              <a:xfrm>
                <a:off x="2275" y="3575"/>
                <a:ext cx="231" cy="250"/>
                <a:chOff x="2941" y="2429"/>
                <a:chExt cx="234" cy="250"/>
              </a:xfrm>
            </p:grpSpPr>
            <p:sp>
              <p:nvSpPr>
                <p:cNvPr id="86166" name="Rectangle 12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67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2941" y="2429"/>
                  <a:ext cx="234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67" name="Group 131"/>
            <p:cNvGrpSpPr>
              <a:grpSpLocks/>
            </p:cNvGrpSpPr>
            <p:nvPr/>
          </p:nvGrpSpPr>
          <p:grpSpPr bwMode="auto">
            <a:xfrm>
              <a:off x="3485" y="3290"/>
              <a:ext cx="315" cy="250"/>
              <a:chOff x="2903" y="2888"/>
              <a:chExt cx="315" cy="250"/>
            </a:xfrm>
          </p:grpSpPr>
          <p:grpSp>
            <p:nvGrpSpPr>
              <p:cNvPr id="86151" name="Group 132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86155" name="Oval 133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56" name="Line 134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57" name="Line 135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58" name="Rectangle 136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86159" name="Oval 137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6152" name="Group 138"/>
              <p:cNvGrpSpPr>
                <a:grpSpLocks/>
              </p:cNvGrpSpPr>
              <p:nvPr/>
            </p:nvGrpSpPr>
            <p:grpSpPr bwMode="auto">
              <a:xfrm>
                <a:off x="2959" y="2888"/>
                <a:ext cx="212" cy="250"/>
                <a:chOff x="2950" y="2429"/>
                <a:chExt cx="215" cy="250"/>
              </a:xfrm>
            </p:grpSpPr>
            <p:sp>
              <p:nvSpPr>
                <p:cNvPr id="86153" name="Rectangle 13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54" name="Text Box 140"/>
                <p:cNvSpPr txBox="1">
                  <a:spLocks noChangeArrowheads="1"/>
                </p:cNvSpPr>
                <p:nvPr/>
              </p:nvSpPr>
              <p:spPr bwMode="auto">
                <a:xfrm>
                  <a:off x="2950" y="2429"/>
                  <a:ext cx="21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68" name="Group 141"/>
            <p:cNvGrpSpPr>
              <a:grpSpLocks/>
            </p:cNvGrpSpPr>
            <p:nvPr/>
          </p:nvGrpSpPr>
          <p:grpSpPr bwMode="auto">
            <a:xfrm>
              <a:off x="3897" y="3008"/>
              <a:ext cx="316" cy="250"/>
              <a:chOff x="2217" y="2888"/>
              <a:chExt cx="316" cy="250"/>
            </a:xfrm>
          </p:grpSpPr>
          <p:sp>
            <p:nvSpPr>
              <p:cNvPr id="86143" name="Oval 142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44" name="Line 143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45" name="Line 144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46" name="Rectangle 145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147" name="Oval 146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148" name="Group 147"/>
              <p:cNvGrpSpPr>
                <a:grpSpLocks/>
              </p:cNvGrpSpPr>
              <p:nvPr/>
            </p:nvGrpSpPr>
            <p:grpSpPr bwMode="auto">
              <a:xfrm>
                <a:off x="2273" y="2888"/>
                <a:ext cx="217" cy="250"/>
                <a:chOff x="2948" y="2429"/>
                <a:chExt cx="220" cy="250"/>
              </a:xfrm>
            </p:grpSpPr>
            <p:sp>
              <p:nvSpPr>
                <p:cNvPr id="86149" name="Rectangle 14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50" name="Text Box 149"/>
                <p:cNvSpPr txBox="1">
                  <a:spLocks noChangeArrowheads="1"/>
                </p:cNvSpPr>
                <p:nvPr/>
              </p:nvSpPr>
              <p:spPr bwMode="auto">
                <a:xfrm>
                  <a:off x="2948" y="2429"/>
                  <a:ext cx="22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86069" name="Text Box 150"/>
            <p:cNvSpPr txBox="1">
              <a:spLocks noChangeArrowheads="1"/>
            </p:cNvSpPr>
            <p:nvPr/>
          </p:nvSpPr>
          <p:spPr bwMode="auto">
            <a:xfrm>
              <a:off x="3211" y="2831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70" name="Freeform 151"/>
            <p:cNvSpPr>
              <a:spLocks/>
            </p:cNvSpPr>
            <p:nvPr/>
          </p:nvSpPr>
          <p:spPr bwMode="auto">
            <a:xfrm flipH="1">
              <a:off x="3732" y="2940"/>
              <a:ext cx="213" cy="129"/>
            </a:xfrm>
            <a:custGeom>
              <a:avLst/>
              <a:gdLst>
                <a:gd name="T0" fmla="*/ 0 w 342"/>
                <a:gd name="T1" fmla="*/ 129 h 186"/>
                <a:gd name="T2" fmla="*/ 213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71" name="Freeform 152"/>
            <p:cNvSpPr>
              <a:spLocks/>
            </p:cNvSpPr>
            <p:nvPr/>
          </p:nvSpPr>
          <p:spPr bwMode="auto">
            <a:xfrm flipH="1" flipV="1">
              <a:off x="3741" y="3201"/>
              <a:ext cx="198" cy="144"/>
            </a:xfrm>
            <a:custGeom>
              <a:avLst/>
              <a:gdLst>
                <a:gd name="T0" fmla="*/ 0 w 342"/>
                <a:gd name="T1" fmla="*/ 144 h 186"/>
                <a:gd name="T2" fmla="*/ 198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72" name="Freeform 153"/>
            <p:cNvSpPr>
              <a:spLocks/>
            </p:cNvSpPr>
            <p:nvPr/>
          </p:nvSpPr>
          <p:spPr bwMode="auto">
            <a:xfrm flipV="1">
              <a:off x="3339" y="3195"/>
              <a:ext cx="204" cy="156"/>
            </a:xfrm>
            <a:custGeom>
              <a:avLst/>
              <a:gdLst>
                <a:gd name="T0" fmla="*/ 0 w 342"/>
                <a:gd name="T1" fmla="*/ 156 h 186"/>
                <a:gd name="T2" fmla="*/ 204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73" name="Text Box 154"/>
            <p:cNvSpPr txBox="1">
              <a:spLocks noChangeArrowheads="1"/>
            </p:cNvSpPr>
            <p:nvPr/>
          </p:nvSpPr>
          <p:spPr bwMode="auto">
            <a:xfrm>
              <a:off x="3797" y="2852"/>
              <a:ext cx="3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2+e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74" name="Text Box 155"/>
            <p:cNvSpPr txBox="1">
              <a:spLocks noChangeArrowheads="1"/>
            </p:cNvSpPr>
            <p:nvPr/>
          </p:nvSpPr>
          <p:spPr bwMode="auto">
            <a:xfrm>
              <a:off x="3752" y="3221"/>
              <a:ext cx="32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75" name="Text Box 156"/>
            <p:cNvSpPr txBox="1">
              <a:spLocks noChangeArrowheads="1"/>
            </p:cNvSpPr>
            <p:nvPr/>
          </p:nvSpPr>
          <p:spPr bwMode="auto">
            <a:xfrm>
              <a:off x="3276" y="3212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76" name="Freeform 157"/>
            <p:cNvSpPr>
              <a:spLocks/>
            </p:cNvSpPr>
            <p:nvPr/>
          </p:nvSpPr>
          <p:spPr bwMode="auto">
            <a:xfrm flipH="1" flipV="1">
              <a:off x="3681" y="3174"/>
              <a:ext cx="198" cy="144"/>
            </a:xfrm>
            <a:custGeom>
              <a:avLst/>
              <a:gdLst>
                <a:gd name="T0" fmla="*/ 0 w 342"/>
                <a:gd name="T1" fmla="*/ 144 h 186"/>
                <a:gd name="T2" fmla="*/ 198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77" name="Freeform 158"/>
            <p:cNvSpPr>
              <a:spLocks/>
            </p:cNvSpPr>
            <p:nvPr/>
          </p:nvSpPr>
          <p:spPr bwMode="auto">
            <a:xfrm flipH="1">
              <a:off x="3396" y="3180"/>
              <a:ext cx="192" cy="138"/>
            </a:xfrm>
            <a:custGeom>
              <a:avLst/>
              <a:gdLst>
                <a:gd name="T0" fmla="*/ 0 w 342"/>
                <a:gd name="T1" fmla="*/ 138 h 186"/>
                <a:gd name="T2" fmla="*/ 19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78" name="Text Box 159"/>
            <p:cNvSpPr txBox="1">
              <a:spLocks noChangeArrowheads="1"/>
            </p:cNvSpPr>
            <p:nvPr/>
          </p:nvSpPr>
          <p:spPr bwMode="auto">
            <a:xfrm>
              <a:off x="3475" y="3068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79" name="Text Box 160"/>
            <p:cNvSpPr txBox="1">
              <a:spLocks noChangeArrowheads="1"/>
            </p:cNvSpPr>
            <p:nvPr/>
          </p:nvSpPr>
          <p:spPr bwMode="auto">
            <a:xfrm>
              <a:off x="3661" y="3062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80" name="Freeform 161"/>
            <p:cNvSpPr>
              <a:spLocks/>
            </p:cNvSpPr>
            <p:nvPr/>
          </p:nvSpPr>
          <p:spPr bwMode="auto">
            <a:xfrm>
              <a:off x="4368" y="27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81" name="Freeform 162"/>
            <p:cNvSpPr>
              <a:spLocks/>
            </p:cNvSpPr>
            <p:nvPr/>
          </p:nvSpPr>
          <p:spPr bwMode="auto">
            <a:xfrm>
              <a:off x="4620" y="2952"/>
              <a:ext cx="246" cy="132"/>
            </a:xfrm>
            <a:custGeom>
              <a:avLst/>
              <a:gdLst>
                <a:gd name="T0" fmla="*/ 0 w 342"/>
                <a:gd name="T1" fmla="*/ 132 h 186"/>
                <a:gd name="T2" fmla="*/ 246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6082" name="Group 163"/>
            <p:cNvGrpSpPr>
              <a:grpSpLocks/>
            </p:cNvGrpSpPr>
            <p:nvPr/>
          </p:nvGrpSpPr>
          <p:grpSpPr bwMode="auto">
            <a:xfrm>
              <a:off x="4813" y="2756"/>
              <a:ext cx="316" cy="250"/>
              <a:chOff x="1747" y="3194"/>
              <a:chExt cx="316" cy="250"/>
            </a:xfrm>
          </p:grpSpPr>
          <p:sp>
            <p:nvSpPr>
              <p:cNvPr id="86135" name="Oval 164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36" name="Line 165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37" name="Line 166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38" name="Rectangle 167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139" name="Oval 168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140" name="Group 169"/>
              <p:cNvGrpSpPr>
                <a:grpSpLocks/>
              </p:cNvGrpSpPr>
              <p:nvPr/>
            </p:nvGrpSpPr>
            <p:grpSpPr bwMode="auto">
              <a:xfrm>
                <a:off x="1785" y="3194"/>
                <a:ext cx="233" cy="250"/>
                <a:chOff x="2940" y="2429"/>
                <a:chExt cx="236" cy="250"/>
              </a:xfrm>
            </p:grpSpPr>
            <p:sp>
              <p:nvSpPr>
                <p:cNvPr id="86141" name="Rectangle 17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42" name="Text Box 171"/>
                <p:cNvSpPr txBox="1">
                  <a:spLocks noChangeArrowheads="1"/>
                </p:cNvSpPr>
                <p:nvPr/>
              </p:nvSpPr>
              <p:spPr bwMode="auto">
                <a:xfrm>
                  <a:off x="2940" y="2429"/>
                  <a:ext cx="2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83" name="Group 172"/>
            <p:cNvGrpSpPr>
              <a:grpSpLocks/>
            </p:cNvGrpSpPr>
            <p:nvPr/>
          </p:nvGrpSpPr>
          <p:grpSpPr bwMode="auto">
            <a:xfrm>
              <a:off x="4405" y="3011"/>
              <a:ext cx="316" cy="250"/>
              <a:chOff x="2221" y="3575"/>
              <a:chExt cx="316" cy="250"/>
            </a:xfrm>
          </p:grpSpPr>
          <p:sp>
            <p:nvSpPr>
              <p:cNvPr id="86127" name="Oval 173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28" name="Line 174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29" name="Line 175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30" name="Rectangle 176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131" name="Oval 177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132" name="Group 178"/>
              <p:cNvGrpSpPr>
                <a:grpSpLocks/>
              </p:cNvGrpSpPr>
              <p:nvPr/>
            </p:nvGrpSpPr>
            <p:grpSpPr bwMode="auto">
              <a:xfrm>
                <a:off x="2275" y="3575"/>
                <a:ext cx="231" cy="250"/>
                <a:chOff x="2941" y="2429"/>
                <a:chExt cx="234" cy="250"/>
              </a:xfrm>
            </p:grpSpPr>
            <p:sp>
              <p:nvSpPr>
                <p:cNvPr id="86133" name="Rectangle 17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34" name="Text Box 180"/>
                <p:cNvSpPr txBox="1">
                  <a:spLocks noChangeArrowheads="1"/>
                </p:cNvSpPr>
                <p:nvPr/>
              </p:nvSpPr>
              <p:spPr bwMode="auto">
                <a:xfrm>
                  <a:off x="2941" y="2429"/>
                  <a:ext cx="234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84" name="Group 181"/>
            <p:cNvGrpSpPr>
              <a:grpSpLocks/>
            </p:cNvGrpSpPr>
            <p:nvPr/>
          </p:nvGrpSpPr>
          <p:grpSpPr bwMode="auto">
            <a:xfrm>
              <a:off x="4805" y="3302"/>
              <a:ext cx="315" cy="250"/>
              <a:chOff x="2903" y="2888"/>
              <a:chExt cx="315" cy="250"/>
            </a:xfrm>
          </p:grpSpPr>
          <p:grpSp>
            <p:nvGrpSpPr>
              <p:cNvPr id="86118" name="Group 182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86122" name="Oval 183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23" name="Line 184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24" name="Line 185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25" name="Rectangle 186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86126" name="Oval 187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6119" name="Group 188"/>
              <p:cNvGrpSpPr>
                <a:grpSpLocks/>
              </p:cNvGrpSpPr>
              <p:nvPr/>
            </p:nvGrpSpPr>
            <p:grpSpPr bwMode="auto">
              <a:xfrm>
                <a:off x="2959" y="2888"/>
                <a:ext cx="212" cy="250"/>
                <a:chOff x="2950" y="2429"/>
                <a:chExt cx="215" cy="250"/>
              </a:xfrm>
            </p:grpSpPr>
            <p:sp>
              <p:nvSpPr>
                <p:cNvPr id="86120" name="Rectangle 18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21" name="Text Box 190"/>
                <p:cNvSpPr txBox="1">
                  <a:spLocks noChangeArrowheads="1"/>
                </p:cNvSpPr>
                <p:nvPr/>
              </p:nvSpPr>
              <p:spPr bwMode="auto">
                <a:xfrm>
                  <a:off x="2950" y="2429"/>
                  <a:ext cx="21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85" name="Group 191"/>
            <p:cNvGrpSpPr>
              <a:grpSpLocks/>
            </p:cNvGrpSpPr>
            <p:nvPr/>
          </p:nvGrpSpPr>
          <p:grpSpPr bwMode="auto">
            <a:xfrm>
              <a:off x="5217" y="3020"/>
              <a:ext cx="316" cy="250"/>
              <a:chOff x="2217" y="2888"/>
              <a:chExt cx="316" cy="250"/>
            </a:xfrm>
          </p:grpSpPr>
          <p:sp>
            <p:nvSpPr>
              <p:cNvPr id="86110" name="Oval 192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11" name="Line 193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12" name="Line 194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13" name="Rectangle 195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114" name="Oval 196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115" name="Group 197"/>
              <p:cNvGrpSpPr>
                <a:grpSpLocks/>
              </p:cNvGrpSpPr>
              <p:nvPr/>
            </p:nvGrpSpPr>
            <p:grpSpPr bwMode="auto">
              <a:xfrm>
                <a:off x="2273" y="2888"/>
                <a:ext cx="217" cy="250"/>
                <a:chOff x="2948" y="2429"/>
                <a:chExt cx="220" cy="250"/>
              </a:xfrm>
            </p:grpSpPr>
            <p:sp>
              <p:nvSpPr>
                <p:cNvPr id="86116" name="Rectangle 19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17" name="Text Box 199"/>
                <p:cNvSpPr txBox="1">
                  <a:spLocks noChangeArrowheads="1"/>
                </p:cNvSpPr>
                <p:nvPr/>
              </p:nvSpPr>
              <p:spPr bwMode="auto">
                <a:xfrm>
                  <a:off x="2948" y="2429"/>
                  <a:ext cx="22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86086" name="Text Box 200"/>
            <p:cNvSpPr txBox="1">
              <a:spLocks noChangeArrowheads="1"/>
            </p:cNvSpPr>
            <p:nvPr/>
          </p:nvSpPr>
          <p:spPr bwMode="auto">
            <a:xfrm>
              <a:off x="4457" y="2843"/>
              <a:ext cx="3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2+e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87" name="Freeform 201"/>
            <p:cNvSpPr>
              <a:spLocks/>
            </p:cNvSpPr>
            <p:nvPr/>
          </p:nvSpPr>
          <p:spPr bwMode="auto">
            <a:xfrm flipH="1">
              <a:off x="5052" y="2952"/>
              <a:ext cx="213" cy="129"/>
            </a:xfrm>
            <a:custGeom>
              <a:avLst/>
              <a:gdLst>
                <a:gd name="T0" fmla="*/ 0 w 342"/>
                <a:gd name="T1" fmla="*/ 129 h 186"/>
                <a:gd name="T2" fmla="*/ 213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88" name="Freeform 202"/>
            <p:cNvSpPr>
              <a:spLocks/>
            </p:cNvSpPr>
            <p:nvPr/>
          </p:nvSpPr>
          <p:spPr bwMode="auto">
            <a:xfrm flipH="1" flipV="1">
              <a:off x="5061" y="3213"/>
              <a:ext cx="198" cy="144"/>
            </a:xfrm>
            <a:custGeom>
              <a:avLst/>
              <a:gdLst>
                <a:gd name="T0" fmla="*/ 0 w 342"/>
                <a:gd name="T1" fmla="*/ 144 h 186"/>
                <a:gd name="T2" fmla="*/ 198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89" name="Freeform 203"/>
            <p:cNvSpPr>
              <a:spLocks/>
            </p:cNvSpPr>
            <p:nvPr/>
          </p:nvSpPr>
          <p:spPr bwMode="auto">
            <a:xfrm flipV="1">
              <a:off x="4659" y="3207"/>
              <a:ext cx="204" cy="156"/>
            </a:xfrm>
            <a:custGeom>
              <a:avLst/>
              <a:gdLst>
                <a:gd name="T0" fmla="*/ 0 w 342"/>
                <a:gd name="T1" fmla="*/ 156 h 186"/>
                <a:gd name="T2" fmla="*/ 204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90" name="Text Box 204"/>
            <p:cNvSpPr txBox="1">
              <a:spLocks noChangeArrowheads="1"/>
            </p:cNvSpPr>
            <p:nvPr/>
          </p:nvSpPr>
          <p:spPr bwMode="auto">
            <a:xfrm>
              <a:off x="5190" y="2864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91" name="Text Box 205"/>
            <p:cNvSpPr txBox="1">
              <a:spLocks noChangeArrowheads="1"/>
            </p:cNvSpPr>
            <p:nvPr/>
          </p:nvSpPr>
          <p:spPr bwMode="auto">
            <a:xfrm>
              <a:off x="5138" y="3209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92" name="Text Box 206"/>
            <p:cNvSpPr txBox="1">
              <a:spLocks noChangeArrowheads="1"/>
            </p:cNvSpPr>
            <p:nvPr/>
          </p:nvSpPr>
          <p:spPr bwMode="auto">
            <a:xfrm>
              <a:off x="4585" y="3224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93" name="Freeform 207"/>
            <p:cNvSpPr>
              <a:spLocks/>
            </p:cNvSpPr>
            <p:nvPr/>
          </p:nvSpPr>
          <p:spPr bwMode="auto">
            <a:xfrm flipH="1" flipV="1">
              <a:off x="5001" y="3186"/>
              <a:ext cx="198" cy="144"/>
            </a:xfrm>
            <a:custGeom>
              <a:avLst/>
              <a:gdLst>
                <a:gd name="T0" fmla="*/ 0 w 342"/>
                <a:gd name="T1" fmla="*/ 144 h 186"/>
                <a:gd name="T2" fmla="*/ 198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94" name="Freeform 208"/>
            <p:cNvSpPr>
              <a:spLocks/>
            </p:cNvSpPr>
            <p:nvPr/>
          </p:nvSpPr>
          <p:spPr bwMode="auto">
            <a:xfrm flipH="1">
              <a:off x="4716" y="3192"/>
              <a:ext cx="192" cy="138"/>
            </a:xfrm>
            <a:custGeom>
              <a:avLst/>
              <a:gdLst>
                <a:gd name="T0" fmla="*/ 0 w 342"/>
                <a:gd name="T1" fmla="*/ 138 h 186"/>
                <a:gd name="T2" fmla="*/ 19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95" name="Text Box 209"/>
            <p:cNvSpPr txBox="1">
              <a:spLocks noChangeArrowheads="1"/>
            </p:cNvSpPr>
            <p:nvPr/>
          </p:nvSpPr>
          <p:spPr bwMode="auto">
            <a:xfrm>
              <a:off x="4733" y="3080"/>
              <a:ext cx="32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96" name="Text Box 210"/>
            <p:cNvSpPr txBox="1">
              <a:spLocks noChangeArrowheads="1"/>
            </p:cNvSpPr>
            <p:nvPr/>
          </p:nvSpPr>
          <p:spPr bwMode="auto">
            <a:xfrm>
              <a:off x="4992" y="3074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97" name="Text Box 211"/>
            <p:cNvSpPr txBox="1">
              <a:spLocks noChangeArrowheads="1"/>
            </p:cNvSpPr>
            <p:nvPr/>
          </p:nvSpPr>
          <p:spPr bwMode="auto">
            <a:xfrm>
              <a:off x="572" y="3755"/>
              <a:ext cx="6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initially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98" name="Text Box 212"/>
            <p:cNvSpPr txBox="1">
              <a:spLocks noChangeArrowheads="1"/>
            </p:cNvSpPr>
            <p:nvPr/>
          </p:nvSpPr>
          <p:spPr bwMode="auto">
            <a:xfrm>
              <a:off x="1817" y="3653"/>
              <a:ext cx="105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… recompute</a:t>
              </a:r>
            </a:p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routing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99" name="Text Box 213"/>
            <p:cNvSpPr txBox="1">
              <a:spLocks noChangeArrowheads="1"/>
            </p:cNvSpPr>
            <p:nvPr/>
          </p:nvSpPr>
          <p:spPr bwMode="auto">
            <a:xfrm>
              <a:off x="3089" y="3659"/>
              <a:ext cx="105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… recompute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100" name="Text Box 214"/>
            <p:cNvSpPr txBox="1">
              <a:spLocks noChangeArrowheads="1"/>
            </p:cNvSpPr>
            <p:nvPr/>
          </p:nvSpPr>
          <p:spPr bwMode="auto">
            <a:xfrm>
              <a:off x="4343" y="3647"/>
              <a:ext cx="105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… recompute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101" name="Line 215"/>
            <p:cNvSpPr>
              <a:spLocks noChangeShapeType="1"/>
            </p:cNvSpPr>
            <p:nvPr/>
          </p:nvSpPr>
          <p:spPr bwMode="auto">
            <a:xfrm flipV="1">
              <a:off x="2292" y="348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02" name="Line 216"/>
            <p:cNvSpPr>
              <a:spLocks noChangeShapeType="1"/>
            </p:cNvSpPr>
            <p:nvPr/>
          </p:nvSpPr>
          <p:spPr bwMode="auto">
            <a:xfrm flipV="1">
              <a:off x="1872" y="3201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03" name="Line 217"/>
            <p:cNvSpPr>
              <a:spLocks noChangeShapeType="1"/>
            </p:cNvSpPr>
            <p:nvPr/>
          </p:nvSpPr>
          <p:spPr bwMode="auto">
            <a:xfrm flipV="1">
              <a:off x="2712" y="3204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04" name="Line 218"/>
            <p:cNvSpPr>
              <a:spLocks noChangeShapeType="1"/>
            </p:cNvSpPr>
            <p:nvPr/>
          </p:nvSpPr>
          <p:spPr bwMode="auto">
            <a:xfrm flipV="1">
              <a:off x="3237" y="32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05" name="Line 219"/>
            <p:cNvSpPr>
              <a:spLocks noChangeShapeType="1"/>
            </p:cNvSpPr>
            <p:nvPr/>
          </p:nvSpPr>
          <p:spPr bwMode="auto">
            <a:xfrm flipV="1">
              <a:off x="3654" y="348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06" name="Line 220"/>
            <p:cNvSpPr>
              <a:spLocks noChangeShapeType="1"/>
            </p:cNvSpPr>
            <p:nvPr/>
          </p:nvSpPr>
          <p:spPr bwMode="auto">
            <a:xfrm flipV="1">
              <a:off x="4071" y="32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07" name="Line 221"/>
            <p:cNvSpPr>
              <a:spLocks noChangeShapeType="1"/>
            </p:cNvSpPr>
            <p:nvPr/>
          </p:nvSpPr>
          <p:spPr bwMode="auto">
            <a:xfrm flipV="1">
              <a:off x="4566" y="32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08" name="Line 222"/>
            <p:cNvSpPr>
              <a:spLocks noChangeShapeType="1"/>
            </p:cNvSpPr>
            <p:nvPr/>
          </p:nvSpPr>
          <p:spPr bwMode="auto">
            <a:xfrm flipV="1">
              <a:off x="4977" y="3501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09" name="Line 223"/>
            <p:cNvSpPr>
              <a:spLocks noChangeShapeType="1"/>
            </p:cNvSpPr>
            <p:nvPr/>
          </p:nvSpPr>
          <p:spPr bwMode="auto">
            <a:xfrm flipV="1">
              <a:off x="5388" y="3225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40488"/>
            <a:ext cx="914400" cy="228600"/>
          </a:xfrm>
        </p:spPr>
        <p:txBody>
          <a:bodyPr/>
          <a:lstStyle/>
          <a:p>
            <a:pPr>
              <a:defRPr/>
            </a:pPr>
            <a:fld id="{89CE651F-B56D-48D2-A702-1FFE07FC73E1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73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Intra-AS Routing</a:t>
            </a:r>
          </a:p>
        </p:txBody>
      </p:sp>
      <p:sp>
        <p:nvSpPr>
          <p:cNvPr id="1075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also known as </a:t>
            </a:r>
            <a:r>
              <a:rPr lang="en-US" sz="2400" dirty="0" smtClean="0">
                <a:solidFill>
                  <a:srgbClr val="800000"/>
                </a:solidFill>
              </a:rPr>
              <a:t>Interior Gateway Protocols (IGP)</a:t>
            </a:r>
          </a:p>
          <a:p>
            <a:r>
              <a:rPr lang="en-US" sz="2400" dirty="0" smtClean="0"/>
              <a:t>most common Intra-AS routing protocols:</a:t>
            </a:r>
          </a:p>
          <a:p>
            <a:pPr lvl="1">
              <a:lnSpc>
                <a:spcPct val="60000"/>
              </a:lnSpc>
            </a:pPr>
            <a:endParaRPr lang="en-US" sz="2000" dirty="0" smtClean="0"/>
          </a:p>
          <a:p>
            <a:pPr lvl="1"/>
            <a:r>
              <a:rPr lang="en-US" dirty="0" smtClean="0"/>
              <a:t>RIP: Routing Information Protocol</a:t>
            </a:r>
            <a:endParaRPr lang="en-US" sz="2000" dirty="0" smtClean="0"/>
          </a:p>
          <a:p>
            <a:pPr lvl="1">
              <a:lnSpc>
                <a:spcPct val="20000"/>
              </a:lnSpc>
            </a:pPr>
            <a:endParaRPr lang="en-US" sz="2000" dirty="0" smtClean="0"/>
          </a:p>
          <a:p>
            <a:pPr lvl="1"/>
            <a:r>
              <a:rPr lang="en-US" dirty="0" smtClean="0"/>
              <a:t>OSPF: Open Shortest Path First</a:t>
            </a:r>
            <a:endParaRPr lang="en-US" sz="2000" dirty="0" smtClean="0"/>
          </a:p>
          <a:p>
            <a:pPr lvl="1">
              <a:lnSpc>
                <a:spcPct val="40000"/>
              </a:lnSpc>
            </a:pPr>
            <a:endParaRPr lang="en-US" sz="2000" dirty="0" smtClean="0"/>
          </a:p>
          <a:p>
            <a:pPr lvl="1"/>
            <a:r>
              <a:rPr lang="en-US" dirty="0" smtClean="0"/>
              <a:t>IGRP: Interior Gateway Routing Protocol (Cisco proprietary)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02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324528" cy="824136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Routing Information Protocol (RIP)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60512"/>
            <a:ext cx="7986464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RIP had widespread use because it was distributed with BSD Unix in </a:t>
            </a:r>
            <a:r>
              <a:rPr lang="en-US" sz="2800" i="1" dirty="0" smtClean="0"/>
              <a:t>“</a:t>
            </a:r>
            <a:r>
              <a:rPr lang="en-US" sz="2800" dirty="0" smtClean="0"/>
              <a:t>routed”, a router management daemon in 1982.</a:t>
            </a:r>
            <a:r>
              <a:rPr lang="en-US" sz="2800" dirty="0" smtClean="0">
                <a:solidFill>
                  <a:srgbClr val="A5002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A50021"/>
                </a:solidFill>
              </a:rPr>
              <a:t>RIP </a:t>
            </a:r>
            <a:r>
              <a:rPr lang="en-US" sz="2800" dirty="0" smtClean="0">
                <a:solidFill>
                  <a:srgbClr val="A50021"/>
                </a:solidFill>
              </a:rPr>
              <a:t>- most used Distance Vector protocol.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RFC1058 in June 1988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Runs over UDP.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Metric = hop count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BIG problem is max. hop count =16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sym typeface="Wingdings" pitchFamily="2" charset="2"/>
              </a:rPr>
              <a:t>	 RIP limited to running on small </a:t>
            </a:r>
            <a:r>
              <a:rPr lang="en-US" sz="2800" dirty="0" smtClean="0">
                <a:sym typeface="Wingdings" pitchFamily="2" charset="2"/>
              </a:rPr>
              <a:t>networks (or AS’s that have a small diameter)!!</a:t>
            </a:r>
            <a:endParaRPr lang="en-US" sz="2800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38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324528" cy="824136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Routing Information Protocol (RIP)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4365104"/>
            <a:ext cx="8712968" cy="178613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Sends DV packets every 30 seconds (or faster) as </a:t>
            </a:r>
            <a:r>
              <a:rPr lang="en-US" sz="2400" dirty="0"/>
              <a:t>Response </a:t>
            </a:r>
            <a:r>
              <a:rPr lang="en-US" sz="2400" dirty="0" smtClean="0"/>
              <a:t>Messages </a:t>
            </a:r>
            <a:r>
              <a:rPr lang="en-US" sz="2400" dirty="0"/>
              <a:t>(also called </a:t>
            </a:r>
            <a:r>
              <a:rPr lang="en-US" sz="2400" dirty="0" smtClean="0">
                <a:solidFill>
                  <a:srgbClr val="800000"/>
                </a:solidFill>
              </a:rPr>
              <a:t>advertisements</a:t>
            </a:r>
            <a:r>
              <a:rPr lang="en-US" sz="2400" dirty="0" smtClean="0"/>
              <a:t>).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each advertisement: list of up to 25 destination subnets within </a:t>
            </a:r>
            <a:r>
              <a:rPr lang="en-US" sz="2400" dirty="0" smtClean="0"/>
              <a:t>AS.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Upgraded to RIPv2</a:t>
            </a: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801688" y="1234877"/>
            <a:ext cx="7231062" cy="2770187"/>
            <a:chOff x="432" y="1152"/>
            <a:chExt cx="4555" cy="1745"/>
          </a:xfrm>
        </p:grpSpPr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432" y="1152"/>
              <a:ext cx="2688" cy="1745"/>
              <a:chOff x="1824" y="912"/>
              <a:chExt cx="2688" cy="1745"/>
            </a:xfrm>
          </p:grpSpPr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1824" y="912"/>
                <a:ext cx="2688" cy="1745"/>
              </a:xfrm>
              <a:custGeom>
                <a:avLst/>
                <a:gdLst>
                  <a:gd name="T0" fmla="*/ 0 w 2250"/>
                  <a:gd name="T1" fmla="*/ 773 h 1409"/>
                  <a:gd name="T2" fmla="*/ 262 w 2250"/>
                  <a:gd name="T3" fmla="*/ 398 h 1409"/>
                  <a:gd name="T4" fmla="*/ 632 w 2250"/>
                  <a:gd name="T5" fmla="*/ 43 h 1409"/>
                  <a:gd name="T6" fmla="*/ 1853 w 2250"/>
                  <a:gd name="T7" fmla="*/ 137 h 1409"/>
                  <a:gd name="T8" fmla="*/ 2351 w 2250"/>
                  <a:gd name="T9" fmla="*/ 598 h 1409"/>
                  <a:gd name="T10" fmla="*/ 2627 w 2250"/>
                  <a:gd name="T11" fmla="*/ 1122 h 1409"/>
                  <a:gd name="T12" fmla="*/ 1982 w 2250"/>
                  <a:gd name="T13" fmla="*/ 1627 h 1409"/>
                  <a:gd name="T14" fmla="*/ 1186 w 2250"/>
                  <a:gd name="T15" fmla="*/ 1717 h 1409"/>
                  <a:gd name="T16" fmla="*/ 556 w 2250"/>
                  <a:gd name="T17" fmla="*/ 1679 h 1409"/>
                  <a:gd name="T18" fmla="*/ 122 w 2250"/>
                  <a:gd name="T19" fmla="*/ 1323 h 1409"/>
                  <a:gd name="T20" fmla="*/ 0 w 2250"/>
                  <a:gd name="T21" fmla="*/ 773 h 140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50" h="1409">
                    <a:moveTo>
                      <a:pt x="0" y="624"/>
                    </a:moveTo>
                    <a:cubicBezTo>
                      <a:pt x="5" y="506"/>
                      <a:pt x="131" y="419"/>
                      <a:pt x="219" y="321"/>
                    </a:cubicBezTo>
                    <a:cubicBezTo>
                      <a:pt x="307" y="223"/>
                      <a:pt x="307" y="70"/>
                      <a:pt x="529" y="35"/>
                    </a:cubicBezTo>
                    <a:cubicBezTo>
                      <a:pt x="751" y="0"/>
                      <a:pt x="1311" y="36"/>
                      <a:pt x="1551" y="111"/>
                    </a:cubicBezTo>
                    <a:cubicBezTo>
                      <a:pt x="1791" y="186"/>
                      <a:pt x="1860" y="351"/>
                      <a:pt x="1968" y="483"/>
                    </a:cubicBezTo>
                    <a:cubicBezTo>
                      <a:pt x="2076" y="615"/>
                      <a:pt x="2250" y="767"/>
                      <a:pt x="2199" y="906"/>
                    </a:cubicBezTo>
                    <a:cubicBezTo>
                      <a:pt x="2148" y="1045"/>
                      <a:pt x="1860" y="1234"/>
                      <a:pt x="1659" y="1314"/>
                    </a:cubicBezTo>
                    <a:cubicBezTo>
                      <a:pt x="1458" y="1394"/>
                      <a:pt x="1192" y="1379"/>
                      <a:pt x="993" y="1386"/>
                    </a:cubicBezTo>
                    <a:cubicBezTo>
                      <a:pt x="794" y="1393"/>
                      <a:pt x="613" y="1409"/>
                      <a:pt x="465" y="1356"/>
                    </a:cubicBezTo>
                    <a:cubicBezTo>
                      <a:pt x="317" y="1303"/>
                      <a:pt x="180" y="1190"/>
                      <a:pt x="102" y="1068"/>
                    </a:cubicBezTo>
                    <a:cubicBezTo>
                      <a:pt x="24" y="946"/>
                      <a:pt x="21" y="716"/>
                      <a:pt x="0" y="624"/>
                    </a:cubicBezTo>
                    <a:close/>
                  </a:path>
                </a:pathLst>
              </a:cu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Oval 7"/>
              <p:cNvSpPr>
                <a:spLocks noChangeArrowheads="1"/>
              </p:cNvSpPr>
              <p:nvPr/>
            </p:nvSpPr>
            <p:spPr bwMode="auto">
              <a:xfrm>
                <a:off x="2566" y="2186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>
                <a:off x="2566" y="217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9"/>
              <p:cNvSpPr>
                <a:spLocks noChangeShapeType="1"/>
              </p:cNvSpPr>
              <p:nvPr/>
            </p:nvSpPr>
            <p:spPr bwMode="auto">
              <a:xfrm>
                <a:off x="2879" y="217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2566" y="2179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2563" y="2120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Oval 12"/>
              <p:cNvSpPr>
                <a:spLocks noChangeArrowheads="1"/>
              </p:cNvSpPr>
              <p:nvPr/>
            </p:nvSpPr>
            <p:spPr bwMode="auto">
              <a:xfrm>
                <a:off x="2562" y="1496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>
                <a:off x="2562" y="148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2875" y="148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2562" y="1489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0" name="Oval 16"/>
              <p:cNvSpPr>
                <a:spLocks noChangeArrowheads="1"/>
              </p:cNvSpPr>
              <p:nvPr/>
            </p:nvSpPr>
            <p:spPr bwMode="auto">
              <a:xfrm>
                <a:off x="2559" y="1430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Oval 17"/>
              <p:cNvSpPr>
                <a:spLocks noChangeArrowheads="1"/>
              </p:cNvSpPr>
              <p:nvPr/>
            </p:nvSpPr>
            <p:spPr bwMode="auto">
              <a:xfrm>
                <a:off x="3245" y="1492"/>
                <a:ext cx="312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18"/>
              <p:cNvSpPr>
                <a:spLocks noChangeShapeType="1"/>
              </p:cNvSpPr>
              <p:nvPr/>
            </p:nvSpPr>
            <p:spPr bwMode="auto">
              <a:xfrm>
                <a:off x="3245" y="148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19"/>
              <p:cNvSpPr>
                <a:spLocks noChangeShapeType="1"/>
              </p:cNvSpPr>
              <p:nvPr/>
            </p:nvSpPr>
            <p:spPr bwMode="auto">
              <a:xfrm>
                <a:off x="3557" y="148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3245" y="1485"/>
                <a:ext cx="309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5" name="Oval 21"/>
              <p:cNvSpPr>
                <a:spLocks noChangeArrowheads="1"/>
              </p:cNvSpPr>
              <p:nvPr/>
            </p:nvSpPr>
            <p:spPr bwMode="auto">
              <a:xfrm>
                <a:off x="3248" y="1429"/>
                <a:ext cx="312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Oval 22"/>
              <p:cNvSpPr>
                <a:spLocks noChangeArrowheads="1"/>
              </p:cNvSpPr>
              <p:nvPr/>
            </p:nvSpPr>
            <p:spPr bwMode="auto">
              <a:xfrm>
                <a:off x="3255" y="2183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23"/>
              <p:cNvSpPr>
                <a:spLocks noChangeShapeType="1"/>
              </p:cNvSpPr>
              <p:nvPr/>
            </p:nvSpPr>
            <p:spPr bwMode="auto">
              <a:xfrm>
                <a:off x="3255" y="2176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3255" y="2176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9" name="Oval 25"/>
              <p:cNvSpPr>
                <a:spLocks noChangeArrowheads="1"/>
              </p:cNvSpPr>
              <p:nvPr/>
            </p:nvSpPr>
            <p:spPr bwMode="auto">
              <a:xfrm>
                <a:off x="3252" y="2117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Freeform 26"/>
              <p:cNvSpPr>
                <a:spLocks/>
              </p:cNvSpPr>
              <p:nvPr/>
            </p:nvSpPr>
            <p:spPr bwMode="auto">
              <a:xfrm>
                <a:off x="3411" y="1584"/>
                <a:ext cx="1" cy="522"/>
              </a:xfrm>
              <a:custGeom>
                <a:avLst/>
                <a:gdLst>
                  <a:gd name="T0" fmla="*/ 0 w 1"/>
                  <a:gd name="T1" fmla="*/ 0 h 522"/>
                  <a:gd name="T2" fmla="*/ 0 w 1"/>
                  <a:gd name="T3" fmla="*/ 522 h 52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522">
                    <a:moveTo>
                      <a:pt x="0" y="0"/>
                    </a:moveTo>
                    <a:lnTo>
                      <a:pt x="0" y="522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Freeform 27"/>
              <p:cNvSpPr>
                <a:spLocks/>
              </p:cNvSpPr>
              <p:nvPr/>
            </p:nvSpPr>
            <p:spPr bwMode="auto">
              <a:xfrm>
                <a:off x="2718" y="1590"/>
                <a:ext cx="1" cy="537"/>
              </a:xfrm>
              <a:custGeom>
                <a:avLst/>
                <a:gdLst>
                  <a:gd name="T0" fmla="*/ 0 w 1"/>
                  <a:gd name="T1" fmla="*/ 0 h 537"/>
                  <a:gd name="T2" fmla="*/ 0 w 1"/>
                  <a:gd name="T3" fmla="*/ 537 h 53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537">
                    <a:moveTo>
                      <a:pt x="0" y="0"/>
                    </a:moveTo>
                    <a:lnTo>
                      <a:pt x="0" y="537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Freeform 28"/>
              <p:cNvSpPr>
                <a:spLocks/>
              </p:cNvSpPr>
              <p:nvPr/>
            </p:nvSpPr>
            <p:spPr bwMode="auto">
              <a:xfrm>
                <a:off x="2889" y="2205"/>
                <a:ext cx="366" cy="1"/>
              </a:xfrm>
              <a:custGeom>
                <a:avLst/>
                <a:gdLst>
                  <a:gd name="T0" fmla="*/ 366 w 366"/>
                  <a:gd name="T1" fmla="*/ 0 h 1"/>
                  <a:gd name="T2" fmla="*/ 0 w 366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6" h="1">
                    <a:moveTo>
                      <a:pt x="366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Freeform 29"/>
              <p:cNvSpPr>
                <a:spLocks/>
              </p:cNvSpPr>
              <p:nvPr/>
            </p:nvSpPr>
            <p:spPr bwMode="auto">
              <a:xfrm>
                <a:off x="2883" y="1515"/>
                <a:ext cx="366" cy="1"/>
              </a:xfrm>
              <a:custGeom>
                <a:avLst/>
                <a:gdLst>
                  <a:gd name="T0" fmla="*/ 366 w 366"/>
                  <a:gd name="T1" fmla="*/ 0 h 1"/>
                  <a:gd name="T2" fmla="*/ 0 w 366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6" h="1">
                    <a:moveTo>
                      <a:pt x="366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" name="Group 30"/>
              <p:cNvGrpSpPr>
                <a:grpSpLocks/>
              </p:cNvGrpSpPr>
              <p:nvPr/>
            </p:nvGrpSpPr>
            <p:grpSpPr bwMode="auto">
              <a:xfrm>
                <a:off x="3298" y="2069"/>
                <a:ext cx="231" cy="250"/>
                <a:chOff x="2941" y="2429"/>
                <a:chExt cx="234" cy="250"/>
              </a:xfrm>
            </p:grpSpPr>
            <p:sp>
              <p:nvSpPr>
                <p:cNvPr id="57" name="Rectangle 31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941" y="2429"/>
                  <a:ext cx="234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 b="1" dirty="0">
                      <a:solidFill>
                        <a:schemeClr val="bg1">
                          <a:lumMod val="95000"/>
                        </a:schemeClr>
                      </a:solidFill>
                    </a:rPr>
                    <a:t>D</a:t>
                  </a:r>
                  <a:endParaRPr lang="en-US" sz="2400" b="1" dirty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5" name="Group 33"/>
              <p:cNvGrpSpPr>
                <a:grpSpLocks/>
              </p:cNvGrpSpPr>
              <p:nvPr/>
            </p:nvGrpSpPr>
            <p:grpSpPr bwMode="auto">
              <a:xfrm>
                <a:off x="2614" y="2036"/>
                <a:ext cx="237" cy="291"/>
                <a:chOff x="2939" y="2399"/>
                <a:chExt cx="238" cy="291"/>
              </a:xfrm>
            </p:grpSpPr>
            <p:sp>
              <p:nvSpPr>
                <p:cNvPr id="55" name="Rectangle 34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2939" y="2399"/>
                  <a:ext cx="238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400" b="1" dirty="0">
                      <a:solidFill>
                        <a:schemeClr val="bg1">
                          <a:lumMod val="95000"/>
                        </a:schemeClr>
                      </a:solidFill>
                    </a:rPr>
                    <a:t>C</a:t>
                  </a:r>
                </a:p>
              </p:txBody>
            </p:sp>
          </p:grpSp>
          <p:grpSp>
            <p:nvGrpSpPr>
              <p:cNvPr id="36" name="Group 36"/>
              <p:cNvGrpSpPr>
                <a:grpSpLocks/>
              </p:cNvGrpSpPr>
              <p:nvPr/>
            </p:nvGrpSpPr>
            <p:grpSpPr bwMode="auto">
              <a:xfrm>
                <a:off x="3299" y="1379"/>
                <a:ext cx="217" cy="250"/>
                <a:chOff x="2948" y="2429"/>
                <a:chExt cx="220" cy="250"/>
              </a:xfrm>
            </p:grpSpPr>
            <p:sp>
              <p:nvSpPr>
                <p:cNvPr id="53" name="Rectangle 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948" y="2429"/>
                  <a:ext cx="22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 b="1" dirty="0">
                      <a:solidFill>
                        <a:schemeClr val="bg1">
                          <a:lumMod val="95000"/>
                        </a:schemeClr>
                      </a:solidFill>
                    </a:rPr>
                    <a:t>B</a:t>
                  </a:r>
                  <a:endParaRPr lang="en-US" sz="2400" b="1" dirty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7" name="Group 39"/>
              <p:cNvGrpSpPr>
                <a:grpSpLocks/>
              </p:cNvGrpSpPr>
              <p:nvPr/>
            </p:nvGrpSpPr>
            <p:grpSpPr bwMode="auto">
              <a:xfrm>
                <a:off x="2607" y="1379"/>
                <a:ext cx="233" cy="250"/>
                <a:chOff x="2940" y="2429"/>
                <a:chExt cx="236" cy="250"/>
              </a:xfrm>
            </p:grpSpPr>
            <p:sp>
              <p:nvSpPr>
                <p:cNvPr id="51" name="Rectangle 4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940" y="2429"/>
                  <a:ext cx="2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 b="1" dirty="0">
                      <a:solidFill>
                        <a:schemeClr val="bg1">
                          <a:lumMod val="95000"/>
                        </a:schemeClr>
                      </a:solidFill>
                    </a:rPr>
                    <a:t>A</a:t>
                  </a:r>
                  <a:endParaRPr lang="en-US" sz="2400" b="1" dirty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38" name="Line 42"/>
              <p:cNvSpPr>
                <a:spLocks noChangeShapeType="1"/>
              </p:cNvSpPr>
              <p:nvPr/>
            </p:nvSpPr>
            <p:spPr bwMode="auto">
              <a:xfrm>
                <a:off x="3552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43"/>
              <p:cNvSpPr>
                <a:spLocks noChangeShapeType="1"/>
              </p:cNvSpPr>
              <p:nvPr/>
            </p:nvSpPr>
            <p:spPr bwMode="auto">
              <a:xfrm flipV="1">
                <a:off x="3504" y="1248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44"/>
              <p:cNvSpPr>
                <a:spLocks noChangeShapeType="1"/>
              </p:cNvSpPr>
              <p:nvPr/>
            </p:nvSpPr>
            <p:spPr bwMode="auto">
              <a:xfrm flipV="1">
                <a:off x="3552" y="1920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45"/>
              <p:cNvSpPr>
                <a:spLocks noChangeShapeType="1"/>
              </p:cNvSpPr>
              <p:nvPr/>
            </p:nvSpPr>
            <p:spPr bwMode="auto">
              <a:xfrm>
                <a:off x="3552" y="220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46"/>
              <p:cNvSpPr>
                <a:spLocks noChangeShapeType="1"/>
              </p:cNvSpPr>
              <p:nvPr/>
            </p:nvSpPr>
            <p:spPr bwMode="auto">
              <a:xfrm>
                <a:off x="3552" y="2208"/>
                <a:ext cx="28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47"/>
              <p:cNvSpPr>
                <a:spLocks noChangeShapeType="1"/>
              </p:cNvSpPr>
              <p:nvPr/>
            </p:nvSpPr>
            <p:spPr bwMode="auto">
              <a:xfrm flipH="1" flipV="1">
                <a:off x="2352" y="1200"/>
                <a:ext cx="28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48"/>
              <p:cNvSpPr>
                <a:spLocks noChangeShapeType="1"/>
              </p:cNvSpPr>
              <p:nvPr/>
            </p:nvSpPr>
            <p:spPr bwMode="auto">
              <a:xfrm flipH="1" flipV="1">
                <a:off x="2208" y="2112"/>
                <a:ext cx="38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Text Box 49"/>
              <p:cNvSpPr txBox="1">
                <a:spLocks noChangeArrowheads="1"/>
              </p:cNvSpPr>
              <p:nvPr/>
            </p:nvSpPr>
            <p:spPr bwMode="auto">
              <a:xfrm>
                <a:off x="2448" y="1104"/>
                <a:ext cx="19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/>
                  <a:t>u</a:t>
                </a:r>
              </a:p>
            </p:txBody>
          </p:sp>
          <p:sp>
            <p:nvSpPr>
              <p:cNvPr id="46" name="Text Box 50"/>
              <p:cNvSpPr txBox="1">
                <a:spLocks noChangeArrowheads="1"/>
              </p:cNvSpPr>
              <p:nvPr/>
            </p:nvSpPr>
            <p:spPr bwMode="auto">
              <a:xfrm>
                <a:off x="3408" y="1107"/>
                <a:ext cx="18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/>
                  <a:t>v</a:t>
                </a:r>
              </a:p>
            </p:txBody>
          </p:sp>
          <p:sp>
            <p:nvSpPr>
              <p:cNvPr id="47" name="Text Box 51"/>
              <p:cNvSpPr txBox="1">
                <a:spLocks noChangeArrowheads="1"/>
              </p:cNvSpPr>
              <p:nvPr/>
            </p:nvSpPr>
            <p:spPr bwMode="auto">
              <a:xfrm>
                <a:off x="3648" y="1347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/>
                  <a:t>w</a:t>
                </a:r>
              </a:p>
            </p:txBody>
          </p:sp>
          <p:sp>
            <p:nvSpPr>
              <p:cNvPr id="48" name="Text Box 52"/>
              <p:cNvSpPr txBox="1">
                <a:spLocks noChangeArrowheads="1"/>
              </p:cNvSpPr>
              <p:nvPr/>
            </p:nvSpPr>
            <p:spPr bwMode="auto">
              <a:xfrm>
                <a:off x="3696" y="1923"/>
                <a:ext cx="20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/>
                  <a:t>x</a:t>
                </a:r>
              </a:p>
            </p:txBody>
          </p:sp>
          <p:sp>
            <p:nvSpPr>
              <p:cNvPr id="49" name="Text Box 53"/>
              <p:cNvSpPr txBox="1">
                <a:spLocks noChangeArrowheads="1"/>
              </p:cNvSpPr>
              <p:nvPr/>
            </p:nvSpPr>
            <p:spPr bwMode="auto">
              <a:xfrm>
                <a:off x="3600" y="2259"/>
                <a:ext cx="19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/>
                  <a:t>y</a:t>
                </a:r>
              </a:p>
            </p:txBody>
          </p:sp>
          <p:sp>
            <p:nvSpPr>
              <p:cNvPr id="50" name="Text Box 54"/>
              <p:cNvSpPr txBox="1">
                <a:spLocks noChangeArrowheads="1"/>
              </p:cNvSpPr>
              <p:nvPr/>
            </p:nvSpPr>
            <p:spPr bwMode="auto">
              <a:xfrm>
                <a:off x="2304" y="2115"/>
                <a:ext cx="19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/>
                  <a:t>z</a:t>
                </a:r>
              </a:p>
            </p:txBody>
          </p:sp>
        </p:grpSp>
        <p:sp>
          <p:nvSpPr>
            <p:cNvPr id="9" name="Text Box 55"/>
            <p:cNvSpPr txBox="1">
              <a:spLocks noChangeArrowheads="1"/>
            </p:cNvSpPr>
            <p:nvPr/>
          </p:nvSpPr>
          <p:spPr bwMode="auto">
            <a:xfrm>
              <a:off x="3686" y="1274"/>
              <a:ext cx="1301" cy="1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u="sng" dirty="0"/>
                <a:t>destination</a:t>
              </a:r>
              <a:r>
                <a:rPr lang="en-US" dirty="0"/>
                <a:t>   </a:t>
              </a:r>
              <a:r>
                <a:rPr lang="en-US" u="sng" dirty="0"/>
                <a:t>hops</a:t>
              </a:r>
            </a:p>
            <a:p>
              <a:pPr eaLnBrk="1" hangingPunct="1"/>
              <a:r>
                <a:rPr lang="en-US" dirty="0"/>
                <a:t>      u                1</a:t>
              </a:r>
            </a:p>
            <a:p>
              <a:pPr eaLnBrk="1" hangingPunct="1"/>
              <a:r>
                <a:rPr lang="en-US" dirty="0"/>
                <a:t>      v                2</a:t>
              </a:r>
            </a:p>
            <a:p>
              <a:pPr eaLnBrk="1" hangingPunct="1"/>
              <a:r>
                <a:rPr lang="en-US" dirty="0"/>
                <a:t>      w               2</a:t>
              </a:r>
            </a:p>
            <a:p>
              <a:pPr eaLnBrk="1" hangingPunct="1"/>
              <a:r>
                <a:rPr lang="en-US" dirty="0"/>
                <a:t>      x                3</a:t>
              </a:r>
            </a:p>
            <a:p>
              <a:pPr eaLnBrk="1" hangingPunct="1"/>
              <a:r>
                <a:rPr lang="en-US" dirty="0"/>
                <a:t>      y                3</a:t>
              </a:r>
            </a:p>
            <a:p>
              <a:pPr eaLnBrk="1" hangingPunct="1"/>
              <a:r>
                <a:rPr lang="en-US" dirty="0"/>
                <a:t>      z                2</a:t>
              </a:r>
            </a:p>
            <a:p>
              <a:pPr eaLnBrk="1" hangingPunct="1"/>
              <a:r>
                <a:rPr lang="en-US" dirty="0">
                  <a:latin typeface="Arial" charset="0"/>
                </a:rPr>
                <a:t>  </a:t>
              </a:r>
            </a:p>
          </p:txBody>
        </p:sp>
      </p:grpSp>
      <p:sp>
        <p:nvSpPr>
          <p:cNvPr id="59" name="Text Box 56"/>
          <p:cNvSpPr txBox="1">
            <a:spLocks noChangeArrowheads="1"/>
          </p:cNvSpPr>
          <p:nvPr/>
        </p:nvSpPr>
        <p:spPr bwMode="auto">
          <a:xfrm>
            <a:off x="5092475" y="980728"/>
            <a:ext cx="39533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u="sng" dirty="0">
                <a:solidFill>
                  <a:srgbClr val="800000"/>
                </a:solidFill>
              </a:rPr>
              <a:t>From router A to subnets: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57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969793"/>
            <a:ext cx="8640763" cy="97948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000099"/>
                </a:solidFill>
              </a:rPr>
              <a:t>Figure 4.17 </a:t>
            </a:r>
            <a:r>
              <a:rPr lang="en-US" sz="2800" dirty="0">
                <a:solidFill>
                  <a:srgbClr val="000099"/>
                </a:solidFill>
              </a:rPr>
              <a:t>RIP Packet Format</a:t>
            </a:r>
            <a:endParaRPr lang="en-GB" sz="2800" dirty="0" smtClean="0">
              <a:solidFill>
                <a:srgbClr val="000099"/>
              </a:solidFill>
            </a:endParaRPr>
          </a:p>
        </p:txBody>
      </p:sp>
      <p:pic>
        <p:nvPicPr>
          <p:cNvPr id="31749" name="Picture 3" descr="04x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37642"/>
            <a:ext cx="408622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4"/>
          <p:cNvSpPr>
            <a:spLocks noChangeArrowheads="1"/>
          </p:cNvSpPr>
          <p:nvPr/>
        </p:nvSpPr>
        <p:spPr bwMode="auto">
          <a:xfrm>
            <a:off x="179513" y="2348880"/>
            <a:ext cx="1922338" cy="163467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000099"/>
                </a:solidFill>
              </a:rPr>
              <a:t>(</a:t>
            </a:r>
            <a:r>
              <a:rPr lang="en-US" sz="1800" dirty="0" err="1">
                <a:solidFill>
                  <a:srgbClr val="000099"/>
                </a:solidFill>
              </a:rPr>
              <a:t>network_address</a:t>
            </a:r>
            <a:r>
              <a:rPr lang="en-US" sz="1800" dirty="0">
                <a:solidFill>
                  <a:srgbClr val="000099"/>
                </a:solidFill>
              </a:rPr>
              <a:t>,</a:t>
            </a:r>
          </a:p>
          <a:p>
            <a:pPr algn="ctr"/>
            <a:r>
              <a:rPr lang="en-US" sz="1800" dirty="0">
                <a:solidFill>
                  <a:srgbClr val="000099"/>
                </a:solidFill>
              </a:rPr>
              <a:t>distance)</a:t>
            </a:r>
          </a:p>
          <a:p>
            <a:pPr algn="ctr"/>
            <a:r>
              <a:rPr lang="en-US" sz="1800" dirty="0">
                <a:solidFill>
                  <a:srgbClr val="000099"/>
                </a:solidFill>
              </a:rPr>
              <a:t>pairs</a:t>
            </a:r>
          </a:p>
        </p:txBody>
      </p:sp>
      <p:sp>
        <p:nvSpPr>
          <p:cNvPr id="31751" name="Rectangle 5"/>
          <p:cNvSpPr>
            <a:spLocks noChangeArrowheads="1"/>
          </p:cNvSpPr>
          <p:nvPr/>
        </p:nvSpPr>
        <p:spPr bwMode="auto">
          <a:xfrm>
            <a:off x="7331075" y="5805488"/>
            <a:ext cx="1489075" cy="338137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i="1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P&amp;D slide</a:t>
            </a:r>
          </a:p>
        </p:txBody>
      </p:sp>
      <p:cxnSp>
        <p:nvCxnSpPr>
          <p:cNvPr id="9" name="Straight Arrow Connector 8"/>
          <p:cNvCxnSpPr>
            <a:stCxn id="31750" idx="3"/>
          </p:cNvCxnSpPr>
          <p:nvPr/>
        </p:nvCxnSpPr>
        <p:spPr bwMode="auto">
          <a:xfrm flipV="1">
            <a:off x="2101851" y="2201491"/>
            <a:ext cx="1499888" cy="9647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31750" idx="3"/>
          </p:cNvCxnSpPr>
          <p:nvPr/>
        </p:nvCxnSpPr>
        <p:spPr bwMode="auto">
          <a:xfrm>
            <a:off x="2101851" y="3166219"/>
            <a:ext cx="1499888" cy="669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2"/>
          <p:cNvSpPr txBox="1">
            <a:spLocks noChangeArrowheads="1"/>
          </p:cNvSpPr>
          <p:nvPr/>
        </p:nvSpPr>
        <p:spPr bwMode="white">
          <a:xfrm>
            <a:off x="0" y="44624"/>
            <a:ext cx="9324528" cy="8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US" sz="4000" dirty="0" smtClean="0"/>
              <a:t>RIP</a:t>
            </a:r>
            <a:r>
              <a:rPr lang="en-US" sz="4000" dirty="0"/>
              <a:t> </a:t>
            </a:r>
            <a:r>
              <a:rPr lang="en-US" sz="4000" dirty="0" smtClean="0"/>
              <a:t>Packets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CE651F-B56D-48D2-A702-1FFE07FC73E1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87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RIPv2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95400"/>
            <a:ext cx="8496944" cy="4800600"/>
          </a:xfrm>
        </p:spPr>
        <p:txBody>
          <a:bodyPr/>
          <a:lstStyle/>
          <a:p>
            <a:r>
              <a:rPr lang="en-US" dirty="0" smtClean="0"/>
              <a:t>Allows routing on a subnet (subnet masks)</a:t>
            </a:r>
          </a:p>
          <a:p>
            <a:r>
              <a:rPr lang="en-US" dirty="0" smtClean="0"/>
              <a:t>Has an authentication mechanism</a:t>
            </a:r>
          </a:p>
          <a:p>
            <a:r>
              <a:rPr lang="en-US" dirty="0" smtClean="0"/>
              <a:t>Tries to deal with multicast</a:t>
            </a:r>
          </a:p>
          <a:p>
            <a:r>
              <a:rPr lang="en-US" dirty="0" smtClean="0"/>
              <a:t>Uses route tags</a:t>
            </a:r>
          </a:p>
          <a:p>
            <a:r>
              <a:rPr lang="en-US" dirty="0" smtClean="0"/>
              <a:t>Has the ability for router to announce routes on behalf of another router.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70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Internet Backbone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Arc 2" descr="10%"/>
          <p:cNvSpPr>
            <a:spLocks/>
          </p:cNvSpPr>
          <p:nvPr/>
        </p:nvSpPr>
        <p:spPr bwMode="auto">
          <a:xfrm>
            <a:off x="3557618" y="3719499"/>
            <a:ext cx="1079500" cy="1366837"/>
          </a:xfrm>
          <a:custGeom>
            <a:avLst/>
            <a:gdLst>
              <a:gd name="T0" fmla="*/ 0 w 21632"/>
              <a:gd name="T1" fmla="*/ 0 h 21600"/>
              <a:gd name="T2" fmla="*/ 2147483647 w 21632"/>
              <a:gd name="T3" fmla="*/ 2147483647 h 21600"/>
              <a:gd name="T4" fmla="*/ 2147483647 w 21632"/>
              <a:gd name="T5" fmla="*/ 2147483647 h 21600"/>
              <a:gd name="T6" fmla="*/ 0 60000 65536"/>
              <a:gd name="T7" fmla="*/ 0 60000 65536"/>
              <a:gd name="T8" fmla="*/ 0 60000 65536"/>
              <a:gd name="T9" fmla="*/ 0 w 21632"/>
              <a:gd name="T10" fmla="*/ 0 h 21600"/>
              <a:gd name="T11" fmla="*/ 21632 w 2163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32" h="21600" fill="none" extrusionOk="0">
                <a:moveTo>
                  <a:pt x="0" y="0"/>
                </a:moveTo>
                <a:cubicBezTo>
                  <a:pt x="10" y="0"/>
                  <a:pt x="21" y="-1"/>
                  <a:pt x="32" y="0"/>
                </a:cubicBezTo>
                <a:cubicBezTo>
                  <a:pt x="11951" y="0"/>
                  <a:pt x="21618" y="9655"/>
                  <a:pt x="21631" y="21575"/>
                </a:cubicBezTo>
              </a:path>
              <a:path w="21632" h="21600" stroke="0" extrusionOk="0">
                <a:moveTo>
                  <a:pt x="0" y="0"/>
                </a:moveTo>
                <a:cubicBezTo>
                  <a:pt x="10" y="0"/>
                  <a:pt x="21" y="-1"/>
                  <a:pt x="32" y="0"/>
                </a:cubicBezTo>
                <a:cubicBezTo>
                  <a:pt x="11951" y="0"/>
                  <a:pt x="21618" y="9655"/>
                  <a:pt x="21631" y="21575"/>
                </a:cubicBezTo>
                <a:lnTo>
                  <a:pt x="32" y="2160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  <a:ln w="9525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rc 3" descr="10%"/>
          <p:cNvSpPr>
            <a:spLocks/>
          </p:cNvSpPr>
          <p:nvPr/>
        </p:nvSpPr>
        <p:spPr bwMode="auto">
          <a:xfrm>
            <a:off x="2246343" y="3536936"/>
            <a:ext cx="1162050" cy="109220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682"/>
                  <a:pt x="9652" y="16"/>
                  <a:pt x="21570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2"/>
                  <a:pt x="9652" y="16"/>
                  <a:pt x="21570" y="0"/>
                </a:cubicBezTo>
                <a:lnTo>
                  <a:pt x="21600" y="2160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  <a:ln w="9525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2000280" y="1719249"/>
            <a:ext cx="5321300" cy="838200"/>
            <a:chOff x="1828" y="1500"/>
            <a:chExt cx="3352" cy="875"/>
          </a:xfrm>
        </p:grpSpPr>
        <p:sp>
          <p:nvSpPr>
            <p:cNvPr id="9" name="Oval 5" descr="10%"/>
            <p:cNvSpPr>
              <a:spLocks noChangeArrowheads="1"/>
            </p:cNvSpPr>
            <p:nvPr/>
          </p:nvSpPr>
          <p:spPr bwMode="auto">
            <a:xfrm>
              <a:off x="1828" y="1500"/>
              <a:ext cx="3352" cy="875"/>
            </a:xfrm>
            <a:prstGeom prst="ellipse">
              <a:avLst/>
            </a:prstGeom>
            <a:pattFill prst="pct10">
              <a:fgClr>
                <a:srgbClr val="FF6633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962" y="1840"/>
              <a:ext cx="127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634" y="1704"/>
              <a:ext cx="127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433" y="2043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3105" y="1908"/>
              <a:ext cx="126" cy="127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3710" y="1636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3575" y="2111"/>
              <a:ext cx="127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4046" y="1908"/>
              <a:ext cx="126" cy="127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4516" y="1704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4516" y="2043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V="1">
              <a:off x="2093" y="1768"/>
              <a:ext cx="537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2093" y="1904"/>
              <a:ext cx="336" cy="2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 flipV="1">
              <a:off x="2563" y="1972"/>
              <a:ext cx="538" cy="1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2765" y="1768"/>
              <a:ext cx="336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2765" y="1700"/>
              <a:ext cx="9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3235" y="1972"/>
              <a:ext cx="336" cy="1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 flipV="1">
              <a:off x="3235" y="1768"/>
              <a:ext cx="471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3840" y="1768"/>
              <a:ext cx="202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V="1">
              <a:off x="3706" y="2039"/>
              <a:ext cx="33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3840" y="1700"/>
              <a:ext cx="672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 flipV="1">
              <a:off x="4176" y="1836"/>
              <a:ext cx="336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4176" y="2039"/>
              <a:ext cx="33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>
              <a:off x="4579" y="1836"/>
              <a:ext cx="0" cy="2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2563" y="2175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" name="Group 29"/>
          <p:cNvGrpSpPr>
            <a:grpSpLocks/>
          </p:cNvGrpSpPr>
          <p:nvPr/>
        </p:nvGrpSpPr>
        <p:grpSpPr bwMode="auto">
          <a:xfrm flipH="1" flipV="1">
            <a:off x="2076480" y="2786049"/>
            <a:ext cx="5321300" cy="838200"/>
            <a:chOff x="1828" y="1500"/>
            <a:chExt cx="3352" cy="875"/>
          </a:xfrm>
        </p:grpSpPr>
        <p:sp>
          <p:nvSpPr>
            <p:cNvPr id="34" name="Oval 30" descr="10%"/>
            <p:cNvSpPr>
              <a:spLocks noChangeArrowheads="1"/>
            </p:cNvSpPr>
            <p:nvPr/>
          </p:nvSpPr>
          <p:spPr bwMode="auto">
            <a:xfrm>
              <a:off x="1828" y="1500"/>
              <a:ext cx="3352" cy="875"/>
            </a:xfrm>
            <a:prstGeom prst="ellipse">
              <a:avLst/>
            </a:prstGeom>
            <a:pattFill prst="pct10">
              <a:fgClr>
                <a:srgbClr val="FF6633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1962" y="1840"/>
              <a:ext cx="127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2634" y="1704"/>
              <a:ext cx="127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2433" y="2043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3105" y="1908"/>
              <a:ext cx="126" cy="127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3710" y="1636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3575" y="2111"/>
              <a:ext cx="127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4046" y="1908"/>
              <a:ext cx="126" cy="127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4516" y="1704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4516" y="2043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40"/>
            <p:cNvSpPr>
              <a:spLocks noChangeShapeType="1"/>
            </p:cNvSpPr>
            <p:nvPr/>
          </p:nvSpPr>
          <p:spPr bwMode="auto">
            <a:xfrm flipV="1">
              <a:off x="2093" y="1768"/>
              <a:ext cx="537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>
              <a:off x="2093" y="1904"/>
              <a:ext cx="336" cy="2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 flipV="1">
              <a:off x="2563" y="1972"/>
              <a:ext cx="538" cy="1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>
              <a:off x="2765" y="1768"/>
              <a:ext cx="336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>
              <a:off x="2765" y="1700"/>
              <a:ext cx="9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45"/>
            <p:cNvSpPr>
              <a:spLocks noChangeShapeType="1"/>
            </p:cNvSpPr>
            <p:nvPr/>
          </p:nvSpPr>
          <p:spPr bwMode="auto">
            <a:xfrm>
              <a:off x="3235" y="1972"/>
              <a:ext cx="336" cy="1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46"/>
            <p:cNvSpPr>
              <a:spLocks noChangeShapeType="1"/>
            </p:cNvSpPr>
            <p:nvPr/>
          </p:nvSpPr>
          <p:spPr bwMode="auto">
            <a:xfrm flipV="1">
              <a:off x="3235" y="1768"/>
              <a:ext cx="471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47"/>
            <p:cNvSpPr>
              <a:spLocks noChangeShapeType="1"/>
            </p:cNvSpPr>
            <p:nvPr/>
          </p:nvSpPr>
          <p:spPr bwMode="auto">
            <a:xfrm>
              <a:off x="3840" y="1768"/>
              <a:ext cx="202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48"/>
            <p:cNvSpPr>
              <a:spLocks noChangeShapeType="1"/>
            </p:cNvSpPr>
            <p:nvPr/>
          </p:nvSpPr>
          <p:spPr bwMode="auto">
            <a:xfrm flipV="1">
              <a:off x="3706" y="2039"/>
              <a:ext cx="33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49"/>
            <p:cNvSpPr>
              <a:spLocks noChangeShapeType="1"/>
            </p:cNvSpPr>
            <p:nvPr/>
          </p:nvSpPr>
          <p:spPr bwMode="auto">
            <a:xfrm>
              <a:off x="3840" y="1700"/>
              <a:ext cx="672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50"/>
            <p:cNvSpPr>
              <a:spLocks noChangeShapeType="1"/>
            </p:cNvSpPr>
            <p:nvPr/>
          </p:nvSpPr>
          <p:spPr bwMode="auto">
            <a:xfrm flipV="1">
              <a:off x="4176" y="1836"/>
              <a:ext cx="336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51"/>
            <p:cNvSpPr>
              <a:spLocks noChangeShapeType="1"/>
            </p:cNvSpPr>
            <p:nvPr/>
          </p:nvSpPr>
          <p:spPr bwMode="auto">
            <a:xfrm>
              <a:off x="4176" y="2039"/>
              <a:ext cx="33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52"/>
            <p:cNvSpPr>
              <a:spLocks noChangeShapeType="1"/>
            </p:cNvSpPr>
            <p:nvPr/>
          </p:nvSpPr>
          <p:spPr bwMode="auto">
            <a:xfrm>
              <a:off x="4579" y="1836"/>
              <a:ext cx="0" cy="2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53"/>
            <p:cNvSpPr>
              <a:spLocks noChangeShapeType="1"/>
            </p:cNvSpPr>
            <p:nvPr/>
          </p:nvSpPr>
          <p:spPr bwMode="auto">
            <a:xfrm>
              <a:off x="2563" y="2175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" name="Group 54"/>
          <p:cNvGrpSpPr>
            <a:grpSpLocks/>
          </p:cNvGrpSpPr>
          <p:nvPr/>
        </p:nvGrpSpPr>
        <p:grpSpPr bwMode="auto">
          <a:xfrm flipH="1">
            <a:off x="2152680" y="3852849"/>
            <a:ext cx="5321300" cy="838200"/>
            <a:chOff x="1828" y="1500"/>
            <a:chExt cx="3352" cy="875"/>
          </a:xfrm>
        </p:grpSpPr>
        <p:sp>
          <p:nvSpPr>
            <p:cNvPr id="59" name="Oval 55" descr="10%"/>
            <p:cNvSpPr>
              <a:spLocks noChangeArrowheads="1"/>
            </p:cNvSpPr>
            <p:nvPr/>
          </p:nvSpPr>
          <p:spPr bwMode="auto">
            <a:xfrm>
              <a:off x="1828" y="1500"/>
              <a:ext cx="3352" cy="875"/>
            </a:xfrm>
            <a:prstGeom prst="ellipse">
              <a:avLst/>
            </a:prstGeom>
            <a:pattFill prst="pct10">
              <a:fgClr>
                <a:srgbClr val="FF6633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56"/>
            <p:cNvSpPr>
              <a:spLocks noChangeArrowheads="1"/>
            </p:cNvSpPr>
            <p:nvPr/>
          </p:nvSpPr>
          <p:spPr bwMode="auto">
            <a:xfrm>
              <a:off x="1962" y="1840"/>
              <a:ext cx="127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57"/>
            <p:cNvSpPr>
              <a:spLocks noChangeArrowheads="1"/>
            </p:cNvSpPr>
            <p:nvPr/>
          </p:nvSpPr>
          <p:spPr bwMode="auto">
            <a:xfrm>
              <a:off x="2634" y="1704"/>
              <a:ext cx="127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58"/>
            <p:cNvSpPr>
              <a:spLocks noChangeArrowheads="1"/>
            </p:cNvSpPr>
            <p:nvPr/>
          </p:nvSpPr>
          <p:spPr bwMode="auto">
            <a:xfrm>
              <a:off x="2433" y="2043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59"/>
            <p:cNvSpPr>
              <a:spLocks noChangeArrowheads="1"/>
            </p:cNvSpPr>
            <p:nvPr/>
          </p:nvSpPr>
          <p:spPr bwMode="auto">
            <a:xfrm>
              <a:off x="3105" y="1908"/>
              <a:ext cx="126" cy="127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60"/>
            <p:cNvSpPr>
              <a:spLocks noChangeArrowheads="1"/>
            </p:cNvSpPr>
            <p:nvPr/>
          </p:nvSpPr>
          <p:spPr bwMode="auto">
            <a:xfrm>
              <a:off x="3710" y="1636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61"/>
            <p:cNvSpPr>
              <a:spLocks noChangeArrowheads="1"/>
            </p:cNvSpPr>
            <p:nvPr/>
          </p:nvSpPr>
          <p:spPr bwMode="auto">
            <a:xfrm>
              <a:off x="3575" y="2111"/>
              <a:ext cx="127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62"/>
            <p:cNvSpPr>
              <a:spLocks noChangeArrowheads="1"/>
            </p:cNvSpPr>
            <p:nvPr/>
          </p:nvSpPr>
          <p:spPr bwMode="auto">
            <a:xfrm>
              <a:off x="4046" y="1908"/>
              <a:ext cx="126" cy="127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63"/>
            <p:cNvSpPr>
              <a:spLocks noChangeArrowheads="1"/>
            </p:cNvSpPr>
            <p:nvPr/>
          </p:nvSpPr>
          <p:spPr bwMode="auto">
            <a:xfrm>
              <a:off x="4516" y="1704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64"/>
            <p:cNvSpPr>
              <a:spLocks noChangeArrowheads="1"/>
            </p:cNvSpPr>
            <p:nvPr/>
          </p:nvSpPr>
          <p:spPr bwMode="auto">
            <a:xfrm>
              <a:off x="4516" y="2043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65"/>
            <p:cNvSpPr>
              <a:spLocks noChangeShapeType="1"/>
            </p:cNvSpPr>
            <p:nvPr/>
          </p:nvSpPr>
          <p:spPr bwMode="auto">
            <a:xfrm flipV="1">
              <a:off x="2093" y="1768"/>
              <a:ext cx="537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66"/>
            <p:cNvSpPr>
              <a:spLocks noChangeShapeType="1"/>
            </p:cNvSpPr>
            <p:nvPr/>
          </p:nvSpPr>
          <p:spPr bwMode="auto">
            <a:xfrm>
              <a:off x="2093" y="1904"/>
              <a:ext cx="336" cy="2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67"/>
            <p:cNvSpPr>
              <a:spLocks noChangeShapeType="1"/>
            </p:cNvSpPr>
            <p:nvPr/>
          </p:nvSpPr>
          <p:spPr bwMode="auto">
            <a:xfrm flipV="1">
              <a:off x="2563" y="1972"/>
              <a:ext cx="538" cy="1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68"/>
            <p:cNvSpPr>
              <a:spLocks noChangeShapeType="1"/>
            </p:cNvSpPr>
            <p:nvPr/>
          </p:nvSpPr>
          <p:spPr bwMode="auto">
            <a:xfrm>
              <a:off x="2765" y="1768"/>
              <a:ext cx="336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69"/>
            <p:cNvSpPr>
              <a:spLocks noChangeShapeType="1"/>
            </p:cNvSpPr>
            <p:nvPr/>
          </p:nvSpPr>
          <p:spPr bwMode="auto">
            <a:xfrm>
              <a:off x="2765" y="1700"/>
              <a:ext cx="9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70"/>
            <p:cNvSpPr>
              <a:spLocks noChangeShapeType="1"/>
            </p:cNvSpPr>
            <p:nvPr/>
          </p:nvSpPr>
          <p:spPr bwMode="auto">
            <a:xfrm>
              <a:off x="3235" y="1972"/>
              <a:ext cx="336" cy="1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71"/>
            <p:cNvSpPr>
              <a:spLocks noChangeShapeType="1"/>
            </p:cNvSpPr>
            <p:nvPr/>
          </p:nvSpPr>
          <p:spPr bwMode="auto">
            <a:xfrm flipV="1">
              <a:off x="3235" y="1768"/>
              <a:ext cx="471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72"/>
            <p:cNvSpPr>
              <a:spLocks noChangeShapeType="1"/>
            </p:cNvSpPr>
            <p:nvPr/>
          </p:nvSpPr>
          <p:spPr bwMode="auto">
            <a:xfrm>
              <a:off x="3840" y="1768"/>
              <a:ext cx="202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73"/>
            <p:cNvSpPr>
              <a:spLocks noChangeShapeType="1"/>
            </p:cNvSpPr>
            <p:nvPr/>
          </p:nvSpPr>
          <p:spPr bwMode="auto">
            <a:xfrm flipV="1">
              <a:off x="3706" y="2039"/>
              <a:ext cx="33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74"/>
            <p:cNvSpPr>
              <a:spLocks noChangeShapeType="1"/>
            </p:cNvSpPr>
            <p:nvPr/>
          </p:nvSpPr>
          <p:spPr bwMode="auto">
            <a:xfrm>
              <a:off x="3840" y="1700"/>
              <a:ext cx="672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75"/>
            <p:cNvSpPr>
              <a:spLocks noChangeShapeType="1"/>
            </p:cNvSpPr>
            <p:nvPr/>
          </p:nvSpPr>
          <p:spPr bwMode="auto">
            <a:xfrm flipV="1">
              <a:off x="4176" y="1836"/>
              <a:ext cx="336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76"/>
            <p:cNvSpPr>
              <a:spLocks noChangeShapeType="1"/>
            </p:cNvSpPr>
            <p:nvPr/>
          </p:nvSpPr>
          <p:spPr bwMode="auto">
            <a:xfrm>
              <a:off x="4176" y="2039"/>
              <a:ext cx="33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77"/>
            <p:cNvSpPr>
              <a:spLocks noChangeShapeType="1"/>
            </p:cNvSpPr>
            <p:nvPr/>
          </p:nvSpPr>
          <p:spPr bwMode="auto">
            <a:xfrm>
              <a:off x="4579" y="1836"/>
              <a:ext cx="0" cy="2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78"/>
            <p:cNvSpPr>
              <a:spLocks noChangeShapeType="1"/>
            </p:cNvSpPr>
            <p:nvPr/>
          </p:nvSpPr>
          <p:spPr bwMode="auto">
            <a:xfrm>
              <a:off x="2563" y="2175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" name="Line 79"/>
          <p:cNvSpPr>
            <a:spLocks noChangeShapeType="1"/>
          </p:cNvSpPr>
          <p:nvPr/>
        </p:nvSpPr>
        <p:spPr bwMode="auto">
          <a:xfrm flipH="1">
            <a:off x="1314480" y="2252649"/>
            <a:ext cx="838200" cy="9144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Line 80"/>
          <p:cNvSpPr>
            <a:spLocks noChangeShapeType="1"/>
          </p:cNvSpPr>
          <p:nvPr/>
        </p:nvSpPr>
        <p:spPr bwMode="auto">
          <a:xfrm flipH="1">
            <a:off x="1771680" y="3243249"/>
            <a:ext cx="304800" cy="76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Line 81"/>
          <p:cNvSpPr>
            <a:spLocks noChangeShapeType="1"/>
          </p:cNvSpPr>
          <p:nvPr/>
        </p:nvSpPr>
        <p:spPr bwMode="auto">
          <a:xfrm flipH="1" flipV="1">
            <a:off x="1619280" y="3700449"/>
            <a:ext cx="533400" cy="5334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Line 82"/>
          <p:cNvSpPr>
            <a:spLocks noChangeShapeType="1"/>
          </p:cNvSpPr>
          <p:nvPr/>
        </p:nvSpPr>
        <p:spPr bwMode="auto">
          <a:xfrm>
            <a:off x="7258080" y="2176449"/>
            <a:ext cx="914400" cy="838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Line 83"/>
          <p:cNvSpPr>
            <a:spLocks noChangeShapeType="1"/>
          </p:cNvSpPr>
          <p:nvPr/>
        </p:nvSpPr>
        <p:spPr bwMode="auto">
          <a:xfrm>
            <a:off x="7410480" y="3243249"/>
            <a:ext cx="381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Line 84"/>
          <p:cNvSpPr>
            <a:spLocks noChangeShapeType="1"/>
          </p:cNvSpPr>
          <p:nvPr/>
        </p:nvSpPr>
        <p:spPr bwMode="auto">
          <a:xfrm flipV="1">
            <a:off x="7410480" y="3548049"/>
            <a:ext cx="609600" cy="609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Text Box 100"/>
          <p:cNvSpPr txBox="1">
            <a:spLocks noChangeArrowheads="1"/>
          </p:cNvSpPr>
          <p:nvPr/>
        </p:nvSpPr>
        <p:spPr bwMode="auto">
          <a:xfrm>
            <a:off x="2289205" y="1428736"/>
            <a:ext cx="27305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National service provider A</a:t>
            </a:r>
          </a:p>
        </p:txBody>
      </p:sp>
      <p:sp>
        <p:nvSpPr>
          <p:cNvPr id="90" name="Text Box 101"/>
          <p:cNvSpPr txBox="1">
            <a:spLocks noChangeArrowheads="1"/>
          </p:cNvSpPr>
          <p:nvPr/>
        </p:nvSpPr>
        <p:spPr bwMode="auto">
          <a:xfrm>
            <a:off x="2305080" y="2481249"/>
            <a:ext cx="27178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National service provider B</a:t>
            </a:r>
          </a:p>
        </p:txBody>
      </p:sp>
      <p:sp>
        <p:nvSpPr>
          <p:cNvPr id="91" name="Text Box 102"/>
          <p:cNvSpPr txBox="1">
            <a:spLocks noChangeArrowheads="1"/>
          </p:cNvSpPr>
          <p:nvPr/>
        </p:nvSpPr>
        <p:spPr bwMode="auto">
          <a:xfrm>
            <a:off x="2228880" y="3548049"/>
            <a:ext cx="27178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National service provider C</a:t>
            </a:r>
          </a:p>
        </p:txBody>
      </p:sp>
      <p:sp>
        <p:nvSpPr>
          <p:cNvPr id="92" name="Text Box 104"/>
          <p:cNvSpPr txBox="1">
            <a:spLocks noChangeArrowheads="1"/>
          </p:cNvSpPr>
          <p:nvPr/>
        </p:nvSpPr>
        <p:spPr bwMode="auto">
          <a:xfrm>
            <a:off x="704880" y="3167049"/>
            <a:ext cx="1066800" cy="379412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</a:rPr>
              <a:t>NAP</a:t>
            </a:r>
          </a:p>
        </p:txBody>
      </p:sp>
      <p:sp>
        <p:nvSpPr>
          <p:cNvPr id="93" name="Text Box 105"/>
          <p:cNvSpPr txBox="1">
            <a:spLocks noChangeArrowheads="1"/>
          </p:cNvSpPr>
          <p:nvPr/>
        </p:nvSpPr>
        <p:spPr bwMode="auto">
          <a:xfrm>
            <a:off x="7791480" y="3014649"/>
            <a:ext cx="1066800" cy="379412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</a:rPr>
              <a:t>NAP</a:t>
            </a:r>
          </a:p>
        </p:txBody>
      </p:sp>
      <p:sp>
        <p:nvSpPr>
          <p:cNvPr id="94" name="Rectangle 111"/>
          <p:cNvSpPr>
            <a:spLocks noChangeArrowheads="1"/>
          </p:cNvSpPr>
          <p:nvPr/>
        </p:nvSpPr>
        <p:spPr bwMode="auto">
          <a:xfrm>
            <a:off x="1571604" y="5214950"/>
            <a:ext cx="5643602" cy="5000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National </a:t>
            </a:r>
            <a:r>
              <a:rPr lang="en-US" b="1" dirty="0" smtClean="0"/>
              <a:t>Internet Service Providers</a:t>
            </a:r>
            <a:endParaRPr lang="en-US" b="1" dirty="0"/>
          </a:p>
        </p:txBody>
      </p:sp>
      <p:sp>
        <p:nvSpPr>
          <p:cNvPr id="95" name="Rectangle 112"/>
          <p:cNvSpPr>
            <a:spLocks noChangeArrowheads="1"/>
          </p:cNvSpPr>
          <p:nvPr/>
        </p:nvSpPr>
        <p:spPr bwMode="auto">
          <a:xfrm>
            <a:off x="431830" y="4133836"/>
            <a:ext cx="14478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Network Access</a:t>
            </a:r>
          </a:p>
          <a:p>
            <a:pPr algn="ctr"/>
            <a:r>
              <a:rPr lang="en-US" sz="1600">
                <a:latin typeface="Comic Sans MS" pitchFamily="66" charset="0"/>
              </a:rPr>
              <a:t>Point</a:t>
            </a:r>
          </a:p>
        </p:txBody>
      </p:sp>
      <p:cxnSp>
        <p:nvCxnSpPr>
          <p:cNvPr id="96" name="AutoShape 114"/>
          <p:cNvCxnSpPr>
            <a:cxnSpLocks noChangeShapeType="1"/>
            <a:stCxn id="95" idx="0"/>
            <a:endCxn id="92" idx="2"/>
          </p:cNvCxnSpPr>
          <p:nvPr/>
        </p:nvCxnSpPr>
        <p:spPr bwMode="auto">
          <a:xfrm flipV="1">
            <a:off x="1155730" y="3546461"/>
            <a:ext cx="82550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7" name="Text Box 240"/>
          <p:cNvSpPr txBox="1">
            <a:spLocks noChangeArrowheads="1"/>
          </p:cNvSpPr>
          <p:nvPr/>
        </p:nvSpPr>
        <p:spPr bwMode="auto">
          <a:xfrm>
            <a:off x="7215206" y="5886410"/>
            <a:ext cx="1857388" cy="40011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6600"/>
                </a:solidFill>
              </a:rPr>
              <a:t>Leon-Garcia &amp; </a:t>
            </a:r>
            <a:r>
              <a:rPr lang="en-US" sz="1000" b="1" dirty="0" err="1">
                <a:solidFill>
                  <a:srgbClr val="FF6600"/>
                </a:solidFill>
              </a:rPr>
              <a:t>Widjaja</a:t>
            </a:r>
            <a:r>
              <a:rPr lang="en-US" sz="1000" b="1" dirty="0">
                <a:solidFill>
                  <a:srgbClr val="FF6600"/>
                </a:solidFill>
              </a:rPr>
              <a:t>: </a:t>
            </a:r>
            <a:endParaRPr lang="en-US" sz="1000" b="1" dirty="0" smtClean="0">
              <a:solidFill>
                <a:srgbClr val="FF6600"/>
              </a:solidFill>
            </a:endParaRPr>
          </a:p>
          <a:p>
            <a:pPr algn="ctr" eaLnBrk="0" hangingPunct="0"/>
            <a:r>
              <a:rPr lang="en-US" sz="1000" b="1" i="1" dirty="0" smtClean="0">
                <a:solidFill>
                  <a:srgbClr val="FF6600"/>
                </a:solidFill>
              </a:rPr>
              <a:t>Communication </a:t>
            </a:r>
            <a:r>
              <a:rPr lang="en-US" sz="1000" b="1" i="1" dirty="0">
                <a:solidFill>
                  <a:srgbClr val="FF6600"/>
                </a:solidFill>
              </a:rPr>
              <a:t>Networks</a:t>
            </a:r>
          </a:p>
        </p:txBody>
      </p:sp>
    </p:spTree>
    <p:extLst>
      <p:ext uri="{BB962C8B-B14F-4D97-AF65-F5344CB8AC3E}">
        <p14:creationId xmlns:p14="http://schemas.microsoft.com/office/powerpoint/2010/main" val="141564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8" name="Text Box 8"/>
          <p:cNvSpPr txBox="1">
            <a:spLocks noChangeArrowheads="1"/>
          </p:cNvSpPr>
          <p:nvPr/>
        </p:nvSpPr>
        <p:spPr bwMode="auto">
          <a:xfrm>
            <a:off x="539750" y="5517232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Figure </a:t>
            </a:r>
            <a:r>
              <a:rPr lang="en-US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3.31 RIPv2 </a:t>
            </a:r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Packet </a:t>
            </a:r>
            <a:r>
              <a:rPr lang="en-US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</a:t>
            </a:r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ormat</a:t>
            </a:r>
            <a:r>
              <a:rPr lang="en-GB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en-GB" sz="24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72389" name="Picture 5" descr="f03-31-978012385059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08201"/>
            <a:ext cx="3389858" cy="40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white">
          <a:xfrm>
            <a:off x="0" y="44624"/>
            <a:ext cx="9324528" cy="8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US" sz="4000" dirty="0" smtClean="0"/>
              <a:t>RIPv2  Packets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682110" y="2348880"/>
            <a:ext cx="1922338" cy="5040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000099"/>
                </a:solidFill>
              </a:rPr>
              <a:t>s</a:t>
            </a:r>
            <a:r>
              <a:rPr lang="en-US" sz="1800" dirty="0" smtClean="0">
                <a:solidFill>
                  <a:srgbClr val="000099"/>
                </a:solidFill>
              </a:rPr>
              <a:t>ubnet masks</a:t>
            </a:r>
            <a:endParaRPr lang="en-US" sz="1800" dirty="0">
              <a:solidFill>
                <a:srgbClr val="000099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5558234" y="2600908"/>
            <a:ext cx="1246014" cy="0"/>
          </a:xfrm>
          <a:prstGeom prst="straightConnector1">
            <a:avLst/>
          </a:prstGeom>
          <a:noFill/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1437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OSPF (Open Shortest Path First)</a:t>
            </a:r>
          </a:p>
        </p:txBody>
      </p:sp>
      <p:sp>
        <p:nvSpPr>
          <p:cNvPr id="1167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31912"/>
            <a:ext cx="8583488" cy="5105400"/>
          </a:xfrm>
        </p:spPr>
        <p:txBody>
          <a:bodyPr/>
          <a:lstStyle/>
          <a:p>
            <a:r>
              <a:rPr lang="en-US" sz="2400" dirty="0" smtClean="0"/>
              <a:t>“open” :: publicly available (due to IETF)</a:t>
            </a:r>
          </a:p>
          <a:p>
            <a:r>
              <a:rPr lang="en-US" sz="2400" dirty="0" smtClean="0"/>
              <a:t>uses Link State algorithm </a:t>
            </a:r>
          </a:p>
          <a:p>
            <a:pPr lvl="1"/>
            <a:r>
              <a:rPr lang="en-US" sz="2000" dirty="0" smtClean="0"/>
              <a:t>LS packet dissemination</a:t>
            </a:r>
          </a:p>
          <a:p>
            <a:pPr lvl="1"/>
            <a:r>
              <a:rPr lang="en-US" sz="2000" dirty="0" smtClean="0"/>
              <a:t>topology map at each node</a:t>
            </a:r>
          </a:p>
          <a:p>
            <a:pPr lvl="1"/>
            <a:r>
              <a:rPr lang="en-US" sz="2000" dirty="0" smtClean="0"/>
              <a:t>route computation uses </a:t>
            </a:r>
            <a:r>
              <a:rPr lang="en-US" sz="2000" dirty="0" err="1" smtClean="0"/>
              <a:t>Dijkstra’s</a:t>
            </a:r>
            <a:r>
              <a:rPr lang="en-US" sz="2000" dirty="0" smtClean="0"/>
              <a:t> algorithm.</a:t>
            </a:r>
            <a:endParaRPr lang="en-US" sz="2000" dirty="0" smtClean="0">
              <a:solidFill>
                <a:srgbClr val="0033CC"/>
              </a:solidFill>
            </a:endParaRPr>
          </a:p>
          <a:p>
            <a:r>
              <a:rPr lang="en-US" sz="2400" dirty="0" smtClean="0"/>
              <a:t>OSPF advertisement carries one entry per neighbor router.</a:t>
            </a:r>
          </a:p>
          <a:p>
            <a:r>
              <a:rPr lang="en-US" sz="2400" dirty="0" smtClean="0"/>
              <a:t>advertisements disseminated to </a:t>
            </a:r>
            <a:r>
              <a:rPr lang="en-US" sz="2400" dirty="0" smtClean="0">
                <a:solidFill>
                  <a:srgbClr val="800000"/>
                </a:solidFill>
              </a:rPr>
              <a:t>entire</a:t>
            </a:r>
            <a:r>
              <a:rPr lang="en-US" sz="2400" dirty="0" smtClean="0"/>
              <a:t> AS (via flooding</a:t>
            </a:r>
            <a:r>
              <a:rPr lang="en-US" sz="2400" dirty="0" smtClean="0">
                <a:solidFill>
                  <a:srgbClr val="800000"/>
                </a:solidFill>
              </a:rPr>
              <a:t>*</a:t>
            </a:r>
            <a:r>
              <a:rPr lang="en-US" sz="2400" dirty="0" smtClean="0"/>
              <a:t>).</a:t>
            </a:r>
          </a:p>
          <a:p>
            <a:pPr lvl="1"/>
            <a:r>
              <a:rPr lang="en-US" sz="2000" dirty="0" smtClean="0"/>
              <a:t>carried in OSPF messages directly over IP (rather than TCP or UDP).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* However hierarchy (partitioning domains into areas) reduces flooding impact.</a:t>
            </a:r>
            <a:endParaRPr lang="en-US" sz="3200" dirty="0" smtClean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0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OSPF “Advanced” Features (not in RIP)</a:t>
            </a:r>
            <a:endParaRPr lang="en-US" dirty="0" smtClean="0"/>
          </a:p>
        </p:txBody>
      </p:sp>
      <p:sp>
        <p:nvSpPr>
          <p:cNvPr id="1177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40768"/>
            <a:ext cx="8229600" cy="4876800"/>
          </a:xfrm>
        </p:spPr>
        <p:txBody>
          <a:bodyPr/>
          <a:lstStyle/>
          <a:p>
            <a:r>
              <a:rPr lang="en-US" sz="2400" dirty="0" smtClean="0">
                <a:solidFill>
                  <a:srgbClr val="800000"/>
                </a:solidFill>
              </a:rPr>
              <a:t>security: </a:t>
            </a:r>
            <a:r>
              <a:rPr lang="en-US" sz="2400" dirty="0" smtClean="0"/>
              <a:t>all OSPF messages authenticated (to prevent malicious intrusion). 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multiple same-cost paths </a:t>
            </a:r>
            <a:r>
              <a:rPr lang="en-US" sz="2400" dirty="0" smtClean="0"/>
              <a:t>allowed (only one path in RIP).</a:t>
            </a:r>
          </a:p>
          <a:p>
            <a:r>
              <a:rPr lang="en-US" sz="2400" dirty="0" smtClean="0"/>
              <a:t>For each link, multiple cost metrics for different </a:t>
            </a:r>
            <a:r>
              <a:rPr lang="en-US" sz="2400" dirty="0" smtClean="0">
                <a:solidFill>
                  <a:srgbClr val="800000"/>
                </a:solidFill>
              </a:rPr>
              <a:t>TOS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(e.g., satellite link cost set “low” for best effort; high for real time).</a:t>
            </a:r>
          </a:p>
          <a:p>
            <a:r>
              <a:rPr lang="en-US" sz="2400" dirty="0" smtClean="0"/>
              <a:t>integrated </a:t>
            </a:r>
            <a:r>
              <a:rPr lang="en-US" sz="2400" dirty="0" err="1" smtClean="0"/>
              <a:t>uni</a:t>
            </a:r>
            <a:r>
              <a:rPr lang="en-US" sz="2400" dirty="0" smtClean="0"/>
              <a:t>- and </a:t>
            </a:r>
            <a:r>
              <a:rPr lang="en-US" sz="2400" dirty="0" smtClean="0">
                <a:solidFill>
                  <a:srgbClr val="800000"/>
                </a:solidFill>
              </a:rPr>
              <a:t>multicast</a:t>
            </a:r>
            <a:r>
              <a:rPr lang="en-US" sz="2400" dirty="0" smtClean="0"/>
              <a:t> support: </a:t>
            </a:r>
          </a:p>
          <a:p>
            <a:pPr lvl="1"/>
            <a:r>
              <a:rPr lang="en-US" dirty="0" smtClean="0"/>
              <a:t>Multicast OSPF (MOSPF) uses same topology data base as OSPF.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hierarchical</a:t>
            </a:r>
            <a:r>
              <a:rPr lang="en-US" sz="2400" dirty="0" smtClean="0"/>
              <a:t> OSPF used in large domains.</a:t>
            </a:r>
          </a:p>
          <a:p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36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8"/>
          <p:cNvSpPr txBox="1">
            <a:spLocks noChangeArrowheads="1"/>
          </p:cNvSpPr>
          <p:nvPr/>
        </p:nvSpPr>
        <p:spPr bwMode="auto">
          <a:xfrm>
            <a:off x="539750" y="5327204"/>
            <a:ext cx="7632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800" b="1" dirty="0" smtClean="0">
                <a:latin typeface="+mn-lt"/>
              </a:rPr>
              <a:t>Figure </a:t>
            </a:r>
            <a:r>
              <a:rPr lang="en-US" sz="2800" b="1" dirty="0">
                <a:latin typeface="+mn-lt"/>
              </a:rPr>
              <a:t>4.2 </a:t>
            </a:r>
            <a:r>
              <a:rPr lang="en-US" sz="2800" b="1" dirty="0" smtClean="0">
                <a:latin typeface="+mn-lt"/>
              </a:rPr>
              <a:t> A </a:t>
            </a:r>
            <a:r>
              <a:rPr lang="en-US" sz="2800" b="1" dirty="0">
                <a:latin typeface="+mn-lt"/>
              </a:rPr>
              <a:t>domain divided into </a:t>
            </a:r>
            <a:r>
              <a:rPr lang="en-US" sz="2800" b="1" dirty="0" smtClean="0">
                <a:latin typeface="+mn-lt"/>
              </a:rPr>
              <a:t>areas</a:t>
            </a:r>
            <a:r>
              <a:rPr lang="en-GB" sz="2800" dirty="0" smtClean="0">
                <a:latin typeface="+mn-lt"/>
              </a:rPr>
              <a:t> </a:t>
            </a:r>
            <a:endParaRPr lang="en-GB" sz="2800" dirty="0">
              <a:latin typeface="+mn-lt"/>
            </a:endParaRPr>
          </a:p>
        </p:txBody>
      </p:sp>
      <p:pic>
        <p:nvPicPr>
          <p:cNvPr id="48133" name="Picture 5" descr="f04-02-978012385059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09859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9388" y="115888"/>
            <a:ext cx="8785225" cy="792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sz="3600" dirty="0" smtClean="0"/>
              <a:t>Partitioning Domains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4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043608"/>
          </a:xfrm>
        </p:spPr>
        <p:txBody>
          <a:bodyPr/>
          <a:lstStyle/>
          <a:p>
            <a:r>
              <a:rPr lang="en-US" dirty="0" smtClean="0"/>
              <a:t>Hierarchical OSPF</a:t>
            </a:r>
          </a:p>
        </p:txBody>
      </p:sp>
      <p:pic>
        <p:nvPicPr>
          <p:cNvPr id="118789" name="Picture 3" descr="04-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1268760"/>
            <a:ext cx="73152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57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Hierarchical OSPF</a:t>
            </a:r>
            <a:endParaRPr lang="en-US" smtClean="0"/>
          </a:p>
        </p:txBody>
      </p:sp>
      <p:sp>
        <p:nvSpPr>
          <p:cNvPr id="1198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076747"/>
            <a:ext cx="8229600" cy="4008437"/>
          </a:xfrm>
        </p:spPr>
        <p:txBody>
          <a:bodyPr/>
          <a:lstStyle/>
          <a:p>
            <a:r>
              <a:rPr lang="en-US" sz="2400" dirty="0" smtClean="0">
                <a:solidFill>
                  <a:srgbClr val="800000"/>
                </a:solidFill>
              </a:rPr>
              <a:t>Two-Level </a:t>
            </a:r>
            <a:r>
              <a:rPr lang="en-US" sz="2400" dirty="0">
                <a:solidFill>
                  <a:srgbClr val="800000"/>
                </a:solidFill>
              </a:rPr>
              <a:t>H</a:t>
            </a:r>
            <a:r>
              <a:rPr lang="en-US" sz="2400" dirty="0" smtClean="0">
                <a:solidFill>
                  <a:srgbClr val="800000"/>
                </a:solidFill>
              </a:rPr>
              <a:t>ierarchy: </a:t>
            </a:r>
            <a:r>
              <a:rPr lang="en-US" sz="2400" dirty="0" smtClean="0"/>
              <a:t>local area, backbone.</a:t>
            </a:r>
          </a:p>
          <a:p>
            <a:pPr lvl="1"/>
            <a:r>
              <a:rPr lang="en-US" dirty="0" smtClean="0"/>
              <a:t>Link-State </a:t>
            </a:r>
            <a:r>
              <a:rPr lang="en-US" dirty="0"/>
              <a:t>A</a:t>
            </a:r>
            <a:r>
              <a:rPr lang="en-US" dirty="0" smtClean="0"/>
              <a:t>dvertisements (LSAs) only in area </a:t>
            </a:r>
          </a:p>
          <a:p>
            <a:pPr lvl="1"/>
            <a:r>
              <a:rPr lang="en-US" dirty="0" smtClean="0"/>
              <a:t>each node has detailed area topology; only knows direction (shortest path) to nets in other areas.</a:t>
            </a:r>
            <a:endParaRPr lang="en-US" sz="2000" dirty="0" smtClean="0"/>
          </a:p>
          <a:p>
            <a:r>
              <a:rPr lang="en-US" sz="2400" i="1" u="sng" dirty="0" smtClean="0">
                <a:solidFill>
                  <a:srgbClr val="800000"/>
                </a:solidFill>
              </a:rPr>
              <a:t>area border routers: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/>
              <a:t>“summarize” distances  to nets in own area, advertise to other Area Border routers.</a:t>
            </a:r>
          </a:p>
          <a:p>
            <a:r>
              <a:rPr lang="en-US" sz="2400" i="1" u="sng" dirty="0" smtClean="0">
                <a:solidFill>
                  <a:srgbClr val="800000"/>
                </a:solidFill>
              </a:rPr>
              <a:t>backbone routers: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/>
              <a:t>run OSPF routing limited to backbone.</a:t>
            </a:r>
          </a:p>
          <a:p>
            <a:r>
              <a:rPr lang="en-US" sz="2400" i="1" u="sng" dirty="0" smtClean="0">
                <a:solidFill>
                  <a:srgbClr val="800000"/>
                </a:solidFill>
              </a:rPr>
              <a:t>boundary routers: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/>
              <a:t>connect to other AS’s.</a:t>
            </a: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40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OSPF LSA Types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1484784"/>
            <a:ext cx="9145016" cy="43307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1. Router link advertisement </a:t>
            </a:r>
            <a:r>
              <a:rPr lang="en-US" dirty="0" smtClean="0">
                <a:solidFill>
                  <a:srgbClr val="990000"/>
                </a:solidFill>
                <a:latin typeface="Comic Sans MS" pitchFamily="66" charset="0"/>
              </a:rPr>
              <a:t>[Hello message]</a:t>
            </a:r>
          </a:p>
          <a:p>
            <a:pPr marL="0" indent="0" eaLnBrk="1" hangingPunct="1">
              <a:buNone/>
            </a:pPr>
            <a:r>
              <a:rPr lang="en-US" dirty="0" smtClean="0"/>
              <a:t>2. Network link advertisement</a:t>
            </a:r>
          </a:p>
          <a:p>
            <a:pPr marL="0" indent="0" eaLnBrk="1" hangingPunct="1">
              <a:buNone/>
            </a:pPr>
            <a:r>
              <a:rPr lang="en-US" dirty="0" smtClean="0"/>
              <a:t>3. Network summary link advertisement</a:t>
            </a:r>
          </a:p>
          <a:p>
            <a:pPr marL="633413" indent="-633413" eaLnBrk="1" hangingPunct="1">
              <a:buNone/>
            </a:pPr>
            <a:r>
              <a:rPr lang="en-US" dirty="0" smtClean="0"/>
              <a:t>4. AS border router’s summary link advertisement</a:t>
            </a:r>
          </a:p>
          <a:p>
            <a:pPr marL="0" indent="0" eaLnBrk="1" hangingPunct="1">
              <a:buNone/>
            </a:pPr>
            <a:r>
              <a:rPr lang="en-US" dirty="0" smtClean="0"/>
              <a:t>5. AS external link advertisement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6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307504"/>
            <a:ext cx="6324600" cy="4572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OSPF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5551512"/>
            <a:ext cx="6705600" cy="685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400" dirty="0"/>
              <a:t>Figure 5-65.The relation between </a:t>
            </a:r>
            <a:r>
              <a:rPr lang="en-US" sz="2400" dirty="0" smtClean="0"/>
              <a:t>AS’s</a:t>
            </a:r>
            <a:r>
              <a:rPr lang="en-US" sz="2400" dirty="0"/>
              <a:t>, backbones, and areas in </a:t>
            </a:r>
            <a:r>
              <a:rPr lang="en-US" sz="2400" dirty="0" smtClean="0"/>
              <a:t>OSPF</a:t>
            </a:r>
            <a:endParaRPr lang="en-US" sz="2400" dirty="0"/>
          </a:p>
        </p:txBody>
      </p:sp>
      <p:pic>
        <p:nvPicPr>
          <p:cNvPr id="54276" name="Picture 4" descr="5-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179" y="1030536"/>
            <a:ext cx="476409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7237413" y="5971183"/>
            <a:ext cx="1871091" cy="338137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 b="1" dirty="0" err="1" smtClean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Tanenbaum</a:t>
            </a:r>
            <a:endParaRPr lang="en-US" sz="1600" b="1" dirty="0">
              <a:solidFill>
                <a:srgbClr val="000099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4638224" y="2852936"/>
            <a:ext cx="1568255" cy="720080"/>
          </a:xfrm>
          <a:prstGeom prst="ellipse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93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Internet Inter-AS routing: BGP</a:t>
            </a:r>
            <a:endParaRPr lang="en-US" sz="2800" dirty="0" smtClean="0"/>
          </a:p>
        </p:txBody>
      </p:sp>
      <p:sp>
        <p:nvSpPr>
          <p:cNvPr id="1218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148680"/>
            <a:ext cx="8579296" cy="4800600"/>
          </a:xfrm>
        </p:spPr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en-US" dirty="0" smtClean="0">
                <a:solidFill>
                  <a:srgbClr val="800000"/>
                </a:solidFill>
              </a:rPr>
              <a:t>BGP (Border Gateway Protocol):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0033CC"/>
                </a:solidFill>
              </a:rPr>
              <a:t>de facto standard</a:t>
            </a:r>
          </a:p>
          <a:p>
            <a:pPr marL="381000" indent="-381000">
              <a:lnSpc>
                <a:spcPct val="90000"/>
              </a:lnSpc>
            </a:pPr>
            <a:r>
              <a:rPr lang="en-US" dirty="0" smtClean="0"/>
              <a:t>BGP provides each AS a means to:</a:t>
            </a:r>
          </a:p>
          <a:p>
            <a:pPr marL="800100" lvl="1" indent="-342900">
              <a:lnSpc>
                <a:spcPct val="90000"/>
              </a:lnSpc>
              <a:buFont typeface="ZapfDingbats" pitchFamily="82" charset="2"/>
              <a:buAutoNum type="arabicPeriod"/>
            </a:pPr>
            <a:r>
              <a:rPr lang="en-US" dirty="0" smtClean="0"/>
              <a:t>Obtain subnet 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reachability</a:t>
            </a:r>
            <a:r>
              <a:rPr lang="en-US" dirty="0" smtClean="0"/>
              <a:t> information from neighboring ASs.</a:t>
            </a:r>
          </a:p>
          <a:p>
            <a:pPr marL="800100" lvl="1" indent="-342900">
              <a:lnSpc>
                <a:spcPct val="90000"/>
              </a:lnSpc>
              <a:buFont typeface="ZapfDingbats" pitchFamily="82" charset="2"/>
              <a:buAutoNum type="arabicPeriod"/>
            </a:pPr>
            <a:r>
              <a:rPr lang="en-US" dirty="0" smtClean="0"/>
              <a:t>Propagate reachability information to all AS-internal routers.</a:t>
            </a:r>
          </a:p>
          <a:p>
            <a:pPr marL="800100" lvl="1" indent="-342900">
              <a:lnSpc>
                <a:spcPct val="90000"/>
              </a:lnSpc>
              <a:buFont typeface="ZapfDingbats" pitchFamily="82" charset="2"/>
              <a:buAutoNum type="arabicPeriod"/>
            </a:pPr>
            <a:r>
              <a:rPr lang="en-US" dirty="0" smtClean="0"/>
              <a:t>Determine “good” routes to subnets based on reachability information and policy.</a:t>
            </a:r>
          </a:p>
          <a:p>
            <a:pPr marL="381000" indent="-381000">
              <a:lnSpc>
                <a:spcPct val="90000"/>
              </a:lnSpc>
            </a:pPr>
            <a:r>
              <a:rPr lang="en-US" dirty="0" smtClean="0"/>
              <a:t>allows subnet to advertise its existence to rest of Internet: </a:t>
            </a:r>
            <a:r>
              <a:rPr lang="en-US" dirty="0" smtClean="0">
                <a:solidFill>
                  <a:srgbClr val="800000"/>
                </a:solidFill>
              </a:rPr>
              <a:t>“I am here!”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07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 Primer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95400"/>
            <a:ext cx="8435280" cy="4800600"/>
          </a:xfrm>
        </p:spPr>
        <p:txBody>
          <a:bodyPr/>
          <a:lstStyle/>
          <a:p>
            <a:r>
              <a:rPr lang="en-US" dirty="0" smtClean="0"/>
              <a:t> Routers forward and route over WANs</a:t>
            </a:r>
          </a:p>
          <a:p>
            <a:pPr lvl="1"/>
            <a:r>
              <a:rPr lang="en-US" dirty="0" smtClean="0"/>
              <a:t>Produce look up tables in routers</a:t>
            </a:r>
          </a:p>
          <a:p>
            <a:r>
              <a:rPr lang="en-US" dirty="0" smtClean="0"/>
              <a:t> Routing Classification:</a:t>
            </a:r>
          </a:p>
          <a:p>
            <a:pPr lvl="1"/>
            <a:r>
              <a:rPr lang="en-US" dirty="0" smtClean="0"/>
              <a:t>Adaptive or non-adaptive</a:t>
            </a:r>
          </a:p>
          <a:p>
            <a:pPr lvl="1"/>
            <a:r>
              <a:rPr lang="en-US" dirty="0" err="1" smtClean="0"/>
              <a:t>Interdomain</a:t>
            </a:r>
            <a:r>
              <a:rPr lang="en-US" dirty="0" smtClean="0"/>
              <a:t> and </a:t>
            </a:r>
            <a:r>
              <a:rPr lang="en-US" dirty="0" err="1" smtClean="0"/>
              <a:t>Intradomain</a:t>
            </a:r>
            <a:endParaRPr lang="en-US" dirty="0" smtClean="0"/>
          </a:p>
          <a:p>
            <a:r>
              <a:rPr lang="en-US" dirty="0" smtClean="0"/>
              <a:t> Distance Vector Routing (DV)</a:t>
            </a:r>
          </a:p>
          <a:p>
            <a:pPr lvl="1"/>
            <a:r>
              <a:rPr lang="en-US" dirty="0" smtClean="0"/>
              <a:t>Perlman version</a:t>
            </a:r>
          </a:p>
          <a:p>
            <a:pPr lvl="1"/>
            <a:r>
              <a:rPr lang="en-US" dirty="0" err="1" smtClean="0"/>
              <a:t>Tanenbaum</a:t>
            </a:r>
            <a:r>
              <a:rPr lang="en-US" dirty="0" smtClean="0"/>
              <a:t> example</a:t>
            </a:r>
          </a:p>
          <a:p>
            <a:pPr lvl="1"/>
            <a:r>
              <a:rPr lang="en-US" dirty="0" smtClean="0"/>
              <a:t>K&amp;R version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7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36508"/>
            <a:ext cx="8785225" cy="792162"/>
          </a:xfrm>
        </p:spPr>
        <p:txBody>
          <a:bodyPr/>
          <a:lstStyle/>
          <a:p>
            <a:r>
              <a:rPr lang="en-US" dirty="0" smtClean="0"/>
              <a:t>Network Layer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94675" y="6525344"/>
            <a:ext cx="914400" cy="228600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283" y="1054100"/>
            <a:ext cx="4283106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transport segment from sending to receiving host. 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on sending side, encapsulates segments into datagram packets.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on receiving side, delivers segments to transport layer.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network layer protocols in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every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host, router.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router examines header fields in all IP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datagrams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passing through it.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ZapfDingbats" pitchFamily="8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reeform 684"/>
          <p:cNvSpPr>
            <a:spLocks/>
          </p:cNvSpPr>
          <p:nvPr/>
        </p:nvSpPr>
        <p:spPr bwMode="auto">
          <a:xfrm>
            <a:off x="6650040" y="3649681"/>
            <a:ext cx="1314450" cy="674687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Freeform 685"/>
          <p:cNvSpPr>
            <a:spLocks/>
          </p:cNvSpPr>
          <p:nvPr/>
        </p:nvSpPr>
        <p:spPr bwMode="auto">
          <a:xfrm>
            <a:off x="6669090" y="2124093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Freeform 686"/>
          <p:cNvSpPr>
            <a:spLocks/>
          </p:cNvSpPr>
          <p:nvPr/>
        </p:nvSpPr>
        <p:spPr bwMode="auto">
          <a:xfrm>
            <a:off x="4929190" y="1831993"/>
            <a:ext cx="1644650" cy="1071563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" name="Group 687"/>
          <p:cNvGrpSpPr>
            <a:grpSpLocks/>
          </p:cNvGrpSpPr>
          <p:nvPr/>
        </p:nvGrpSpPr>
        <p:grpSpPr bwMode="auto">
          <a:xfrm>
            <a:off x="5016503" y="3167081"/>
            <a:ext cx="1458912" cy="933450"/>
            <a:chOff x="2889" y="1631"/>
            <a:chExt cx="980" cy="743"/>
          </a:xfrm>
        </p:grpSpPr>
        <p:sp>
          <p:nvSpPr>
            <p:cNvPr id="11" name="Rectangle 688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689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" name="Group 690"/>
          <p:cNvGrpSpPr>
            <a:grpSpLocks/>
          </p:cNvGrpSpPr>
          <p:nvPr/>
        </p:nvGrpSpPr>
        <p:grpSpPr bwMode="auto">
          <a:xfrm>
            <a:off x="5718178" y="2024081"/>
            <a:ext cx="336550" cy="531812"/>
            <a:chOff x="3796" y="1043"/>
            <a:chExt cx="865" cy="1237"/>
          </a:xfrm>
        </p:grpSpPr>
        <p:sp>
          <p:nvSpPr>
            <p:cNvPr id="14" name="Line 691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692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Line 693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Line 694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695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696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697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698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699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700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701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702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Line 703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Line 704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" name="Line 705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9" name="Group 706"/>
            <p:cNvGrpSpPr>
              <a:grpSpLocks/>
            </p:cNvGrpSpPr>
            <p:nvPr/>
          </p:nvGrpSpPr>
          <p:grpSpPr bwMode="auto">
            <a:xfrm>
              <a:off x="6576" y="2085"/>
              <a:ext cx="863" cy="270"/>
              <a:chOff x="4227" y="1360"/>
              <a:chExt cx="863" cy="270"/>
            </a:xfrm>
          </p:grpSpPr>
          <p:sp>
            <p:nvSpPr>
              <p:cNvPr id="40" name="Line 70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" name="Line 70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2" name="Line 70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" name="Line 71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0" name="Group 711"/>
            <p:cNvGrpSpPr>
              <a:grpSpLocks/>
            </p:cNvGrpSpPr>
            <p:nvPr/>
          </p:nvGrpSpPr>
          <p:grpSpPr bwMode="auto">
            <a:xfrm rot="5700496">
              <a:off x="2862" y="3574"/>
              <a:ext cx="863" cy="270"/>
              <a:chOff x="4227" y="1360"/>
              <a:chExt cx="863" cy="270"/>
            </a:xfrm>
          </p:grpSpPr>
          <p:sp>
            <p:nvSpPr>
              <p:cNvPr id="36" name="Line 71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7" name="Line 71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8" name="Line 71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9" name="Line 71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1" name="Group 716"/>
            <p:cNvGrpSpPr>
              <a:grpSpLocks/>
            </p:cNvGrpSpPr>
            <p:nvPr/>
          </p:nvGrpSpPr>
          <p:grpSpPr bwMode="auto">
            <a:xfrm rot="10800000">
              <a:off x="1018" y="599"/>
              <a:ext cx="863" cy="270"/>
              <a:chOff x="4227" y="1360"/>
              <a:chExt cx="863" cy="270"/>
            </a:xfrm>
          </p:grpSpPr>
          <p:sp>
            <p:nvSpPr>
              <p:cNvPr id="32" name="Line 71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" name="Line 71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" name="Line 71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" name="Line 72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44" name="Oval 721"/>
          <p:cNvSpPr>
            <a:spLocks noChangeArrowheads="1"/>
          </p:cNvSpPr>
          <p:nvPr/>
        </p:nvSpPr>
        <p:spPr bwMode="auto">
          <a:xfrm>
            <a:off x="6775453" y="384494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722"/>
          <p:cNvSpPr>
            <a:spLocks noChangeShapeType="1"/>
          </p:cNvSpPr>
          <p:nvPr/>
        </p:nvSpPr>
        <p:spPr bwMode="auto">
          <a:xfrm>
            <a:off x="6775453" y="3837006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723"/>
          <p:cNvSpPr>
            <a:spLocks noChangeShapeType="1"/>
          </p:cNvSpPr>
          <p:nvPr/>
        </p:nvSpPr>
        <p:spPr bwMode="auto">
          <a:xfrm>
            <a:off x="7134228" y="3837006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724"/>
          <p:cNvSpPr>
            <a:spLocks noChangeArrowheads="1"/>
          </p:cNvSpPr>
          <p:nvPr/>
        </p:nvSpPr>
        <p:spPr bwMode="auto">
          <a:xfrm>
            <a:off x="6775453" y="3837006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48" name="Oval 725"/>
          <p:cNvSpPr>
            <a:spLocks noChangeArrowheads="1"/>
          </p:cNvSpPr>
          <p:nvPr/>
        </p:nvSpPr>
        <p:spPr bwMode="auto">
          <a:xfrm>
            <a:off x="6772278" y="376874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9" name="Group 726"/>
          <p:cNvGrpSpPr>
            <a:grpSpLocks/>
          </p:cNvGrpSpPr>
          <p:nvPr/>
        </p:nvGrpSpPr>
        <p:grpSpPr bwMode="auto">
          <a:xfrm>
            <a:off x="6858003" y="3792556"/>
            <a:ext cx="179387" cy="65087"/>
            <a:chOff x="2848" y="848"/>
            <a:chExt cx="140" cy="98"/>
          </a:xfrm>
        </p:grpSpPr>
        <p:sp>
          <p:nvSpPr>
            <p:cNvPr id="50" name="Line 72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72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72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" name="Group 730"/>
          <p:cNvGrpSpPr>
            <a:grpSpLocks/>
          </p:cNvGrpSpPr>
          <p:nvPr/>
        </p:nvGrpSpPr>
        <p:grpSpPr bwMode="auto">
          <a:xfrm flipV="1">
            <a:off x="6858003" y="3792556"/>
            <a:ext cx="179387" cy="65087"/>
            <a:chOff x="2848" y="848"/>
            <a:chExt cx="140" cy="98"/>
          </a:xfrm>
        </p:grpSpPr>
        <p:sp>
          <p:nvSpPr>
            <p:cNvPr id="54" name="Line 73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73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73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" name="Oval 734"/>
          <p:cNvSpPr>
            <a:spLocks noChangeArrowheads="1"/>
          </p:cNvSpPr>
          <p:nvPr/>
        </p:nvSpPr>
        <p:spPr bwMode="auto">
          <a:xfrm>
            <a:off x="7131053" y="412434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735"/>
          <p:cNvSpPr>
            <a:spLocks noChangeShapeType="1"/>
          </p:cNvSpPr>
          <p:nvPr/>
        </p:nvSpPr>
        <p:spPr bwMode="auto">
          <a:xfrm>
            <a:off x="7131053" y="4116406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736"/>
          <p:cNvSpPr>
            <a:spLocks noChangeShapeType="1"/>
          </p:cNvSpPr>
          <p:nvPr/>
        </p:nvSpPr>
        <p:spPr bwMode="auto">
          <a:xfrm>
            <a:off x="7489828" y="4116406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737"/>
          <p:cNvSpPr>
            <a:spLocks noChangeArrowheads="1"/>
          </p:cNvSpPr>
          <p:nvPr/>
        </p:nvSpPr>
        <p:spPr bwMode="auto">
          <a:xfrm>
            <a:off x="7131053" y="4116406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61" name="Oval 738"/>
          <p:cNvSpPr>
            <a:spLocks noChangeArrowheads="1"/>
          </p:cNvSpPr>
          <p:nvPr/>
        </p:nvSpPr>
        <p:spPr bwMode="auto">
          <a:xfrm>
            <a:off x="7127878" y="404814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" name="Group 739"/>
          <p:cNvGrpSpPr>
            <a:grpSpLocks/>
          </p:cNvGrpSpPr>
          <p:nvPr/>
        </p:nvGrpSpPr>
        <p:grpSpPr bwMode="auto">
          <a:xfrm>
            <a:off x="7213603" y="4071956"/>
            <a:ext cx="179387" cy="65087"/>
            <a:chOff x="2848" y="848"/>
            <a:chExt cx="140" cy="98"/>
          </a:xfrm>
        </p:grpSpPr>
        <p:sp>
          <p:nvSpPr>
            <p:cNvPr id="63" name="Line 74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74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74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" name="Group 743"/>
          <p:cNvGrpSpPr>
            <a:grpSpLocks/>
          </p:cNvGrpSpPr>
          <p:nvPr/>
        </p:nvGrpSpPr>
        <p:grpSpPr bwMode="auto">
          <a:xfrm flipV="1">
            <a:off x="7213603" y="4071956"/>
            <a:ext cx="179387" cy="65087"/>
            <a:chOff x="2848" y="848"/>
            <a:chExt cx="140" cy="98"/>
          </a:xfrm>
        </p:grpSpPr>
        <p:sp>
          <p:nvSpPr>
            <p:cNvPr id="67" name="Line 74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74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74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" name="Oval 747"/>
          <p:cNvSpPr>
            <a:spLocks noChangeArrowheads="1"/>
          </p:cNvSpPr>
          <p:nvPr/>
        </p:nvSpPr>
        <p:spPr bwMode="auto">
          <a:xfrm>
            <a:off x="7410453" y="385764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748"/>
          <p:cNvSpPr>
            <a:spLocks noChangeShapeType="1"/>
          </p:cNvSpPr>
          <p:nvPr/>
        </p:nvSpPr>
        <p:spPr bwMode="auto">
          <a:xfrm>
            <a:off x="7410453" y="3849706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749"/>
          <p:cNvSpPr>
            <a:spLocks noChangeShapeType="1"/>
          </p:cNvSpPr>
          <p:nvPr/>
        </p:nvSpPr>
        <p:spPr bwMode="auto">
          <a:xfrm>
            <a:off x="7769228" y="3849706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Rectangle 750"/>
          <p:cNvSpPr>
            <a:spLocks noChangeArrowheads="1"/>
          </p:cNvSpPr>
          <p:nvPr/>
        </p:nvSpPr>
        <p:spPr bwMode="auto">
          <a:xfrm>
            <a:off x="7410453" y="3849706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74" name="Oval 751"/>
          <p:cNvSpPr>
            <a:spLocks noChangeArrowheads="1"/>
          </p:cNvSpPr>
          <p:nvPr/>
        </p:nvSpPr>
        <p:spPr bwMode="auto">
          <a:xfrm>
            <a:off x="7407278" y="378144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" name="Group 752"/>
          <p:cNvGrpSpPr>
            <a:grpSpLocks/>
          </p:cNvGrpSpPr>
          <p:nvPr/>
        </p:nvGrpSpPr>
        <p:grpSpPr bwMode="auto">
          <a:xfrm>
            <a:off x="7493003" y="3805256"/>
            <a:ext cx="179387" cy="65087"/>
            <a:chOff x="2848" y="848"/>
            <a:chExt cx="140" cy="98"/>
          </a:xfrm>
        </p:grpSpPr>
        <p:sp>
          <p:nvSpPr>
            <p:cNvPr id="76" name="Line 75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75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75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" name="Group 756"/>
          <p:cNvGrpSpPr>
            <a:grpSpLocks/>
          </p:cNvGrpSpPr>
          <p:nvPr/>
        </p:nvGrpSpPr>
        <p:grpSpPr bwMode="auto">
          <a:xfrm flipV="1">
            <a:off x="7493003" y="3805256"/>
            <a:ext cx="179387" cy="65087"/>
            <a:chOff x="2848" y="848"/>
            <a:chExt cx="140" cy="98"/>
          </a:xfrm>
        </p:grpSpPr>
        <p:sp>
          <p:nvSpPr>
            <p:cNvPr id="80" name="Line 75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75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75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" name="Oval 760"/>
          <p:cNvSpPr>
            <a:spLocks noChangeArrowheads="1"/>
          </p:cNvSpPr>
          <p:nvPr/>
        </p:nvSpPr>
        <p:spPr bwMode="auto">
          <a:xfrm>
            <a:off x="6875465" y="2695593"/>
            <a:ext cx="347663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Line 761"/>
          <p:cNvSpPr>
            <a:spLocks noChangeShapeType="1"/>
          </p:cNvSpPr>
          <p:nvPr/>
        </p:nvSpPr>
        <p:spPr bwMode="auto">
          <a:xfrm>
            <a:off x="6875465" y="2687656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Line 762"/>
          <p:cNvSpPr>
            <a:spLocks noChangeShapeType="1"/>
          </p:cNvSpPr>
          <p:nvPr/>
        </p:nvSpPr>
        <p:spPr bwMode="auto">
          <a:xfrm>
            <a:off x="7223128" y="2687656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Rectangle 763"/>
          <p:cNvSpPr>
            <a:spLocks noChangeArrowheads="1"/>
          </p:cNvSpPr>
          <p:nvPr/>
        </p:nvSpPr>
        <p:spPr bwMode="auto">
          <a:xfrm>
            <a:off x="6875465" y="2687656"/>
            <a:ext cx="344488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87" name="Oval 764"/>
          <p:cNvSpPr>
            <a:spLocks noChangeArrowheads="1"/>
          </p:cNvSpPr>
          <p:nvPr/>
        </p:nvSpPr>
        <p:spPr bwMode="auto">
          <a:xfrm>
            <a:off x="6872290" y="2624156"/>
            <a:ext cx="347663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" name="Group 765"/>
          <p:cNvGrpSpPr>
            <a:grpSpLocks/>
          </p:cNvGrpSpPr>
          <p:nvPr/>
        </p:nvGrpSpPr>
        <p:grpSpPr bwMode="auto">
          <a:xfrm>
            <a:off x="6956428" y="2646381"/>
            <a:ext cx="171450" cy="61912"/>
            <a:chOff x="2848" y="848"/>
            <a:chExt cx="140" cy="98"/>
          </a:xfrm>
        </p:grpSpPr>
        <p:sp>
          <p:nvSpPr>
            <p:cNvPr id="89" name="Line 76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76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76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" name="Group 769"/>
          <p:cNvGrpSpPr>
            <a:grpSpLocks/>
          </p:cNvGrpSpPr>
          <p:nvPr/>
        </p:nvGrpSpPr>
        <p:grpSpPr bwMode="auto">
          <a:xfrm flipV="1">
            <a:off x="6956428" y="2646381"/>
            <a:ext cx="171450" cy="60325"/>
            <a:chOff x="2848" y="848"/>
            <a:chExt cx="140" cy="98"/>
          </a:xfrm>
        </p:grpSpPr>
        <p:sp>
          <p:nvSpPr>
            <p:cNvPr id="93" name="Line 77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77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77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" name="Oval 773"/>
          <p:cNvSpPr>
            <a:spLocks noChangeArrowheads="1"/>
          </p:cNvSpPr>
          <p:nvPr/>
        </p:nvSpPr>
        <p:spPr bwMode="auto">
          <a:xfrm>
            <a:off x="6873878" y="295594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Line 774"/>
          <p:cNvSpPr>
            <a:spLocks noChangeShapeType="1"/>
          </p:cNvSpPr>
          <p:nvPr/>
        </p:nvSpPr>
        <p:spPr bwMode="auto">
          <a:xfrm>
            <a:off x="6873878" y="2948006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Line 775"/>
          <p:cNvSpPr>
            <a:spLocks noChangeShapeType="1"/>
          </p:cNvSpPr>
          <p:nvPr/>
        </p:nvSpPr>
        <p:spPr bwMode="auto">
          <a:xfrm>
            <a:off x="7232653" y="2948006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Rectangle 776"/>
          <p:cNvSpPr>
            <a:spLocks noChangeArrowheads="1"/>
          </p:cNvSpPr>
          <p:nvPr/>
        </p:nvSpPr>
        <p:spPr bwMode="auto">
          <a:xfrm>
            <a:off x="6873878" y="2948006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00" name="Oval 777"/>
          <p:cNvSpPr>
            <a:spLocks noChangeArrowheads="1"/>
          </p:cNvSpPr>
          <p:nvPr/>
        </p:nvSpPr>
        <p:spPr bwMode="auto">
          <a:xfrm>
            <a:off x="6870703" y="287974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1" name="Group 778"/>
          <p:cNvGrpSpPr>
            <a:grpSpLocks/>
          </p:cNvGrpSpPr>
          <p:nvPr/>
        </p:nvGrpSpPr>
        <p:grpSpPr bwMode="auto">
          <a:xfrm>
            <a:off x="6956428" y="2903556"/>
            <a:ext cx="179387" cy="65087"/>
            <a:chOff x="2848" y="848"/>
            <a:chExt cx="140" cy="98"/>
          </a:xfrm>
        </p:grpSpPr>
        <p:sp>
          <p:nvSpPr>
            <p:cNvPr id="102" name="Line 77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78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78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" name="Group 782"/>
          <p:cNvGrpSpPr>
            <a:grpSpLocks/>
          </p:cNvGrpSpPr>
          <p:nvPr/>
        </p:nvGrpSpPr>
        <p:grpSpPr bwMode="auto">
          <a:xfrm flipV="1">
            <a:off x="6956428" y="2903556"/>
            <a:ext cx="179387" cy="65087"/>
            <a:chOff x="2848" y="848"/>
            <a:chExt cx="140" cy="98"/>
          </a:xfrm>
        </p:grpSpPr>
        <p:sp>
          <p:nvSpPr>
            <p:cNvPr id="106" name="Line 78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78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78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" name="Oval 786"/>
          <p:cNvSpPr>
            <a:spLocks noChangeArrowheads="1"/>
          </p:cNvSpPr>
          <p:nvPr/>
        </p:nvSpPr>
        <p:spPr bwMode="auto">
          <a:xfrm>
            <a:off x="7350128" y="2597168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Line 787"/>
          <p:cNvSpPr>
            <a:spLocks noChangeShapeType="1"/>
          </p:cNvSpPr>
          <p:nvPr/>
        </p:nvSpPr>
        <p:spPr bwMode="auto">
          <a:xfrm>
            <a:off x="7350128" y="2590818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Line 788"/>
          <p:cNvSpPr>
            <a:spLocks noChangeShapeType="1"/>
          </p:cNvSpPr>
          <p:nvPr/>
        </p:nvSpPr>
        <p:spPr bwMode="auto">
          <a:xfrm>
            <a:off x="7680328" y="2590818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Rectangle 789"/>
          <p:cNvSpPr>
            <a:spLocks noChangeArrowheads="1"/>
          </p:cNvSpPr>
          <p:nvPr/>
        </p:nvSpPr>
        <p:spPr bwMode="auto">
          <a:xfrm>
            <a:off x="7350128" y="2590818"/>
            <a:ext cx="327025" cy="5238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13" name="Oval 790"/>
          <p:cNvSpPr>
            <a:spLocks noChangeArrowheads="1"/>
          </p:cNvSpPr>
          <p:nvPr/>
        </p:nvSpPr>
        <p:spPr bwMode="auto">
          <a:xfrm>
            <a:off x="7346953" y="2528906"/>
            <a:ext cx="330200" cy="1000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4" name="Group 791"/>
          <p:cNvGrpSpPr>
            <a:grpSpLocks/>
          </p:cNvGrpSpPr>
          <p:nvPr/>
        </p:nvGrpSpPr>
        <p:grpSpPr bwMode="auto">
          <a:xfrm>
            <a:off x="7426328" y="2551131"/>
            <a:ext cx="163512" cy="57150"/>
            <a:chOff x="2848" y="848"/>
            <a:chExt cx="140" cy="98"/>
          </a:xfrm>
        </p:grpSpPr>
        <p:sp>
          <p:nvSpPr>
            <p:cNvPr id="115" name="Line 79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79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79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8" name="Group 795"/>
          <p:cNvGrpSpPr>
            <a:grpSpLocks/>
          </p:cNvGrpSpPr>
          <p:nvPr/>
        </p:nvGrpSpPr>
        <p:grpSpPr bwMode="auto">
          <a:xfrm flipV="1">
            <a:off x="7426328" y="2549543"/>
            <a:ext cx="163512" cy="58738"/>
            <a:chOff x="2848" y="848"/>
            <a:chExt cx="140" cy="98"/>
          </a:xfrm>
        </p:grpSpPr>
        <p:sp>
          <p:nvSpPr>
            <p:cNvPr id="119" name="Line 79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Line 79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Line 79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" name="Oval 799"/>
          <p:cNvSpPr>
            <a:spLocks noChangeArrowheads="1"/>
          </p:cNvSpPr>
          <p:nvPr/>
        </p:nvSpPr>
        <p:spPr bwMode="auto">
          <a:xfrm>
            <a:off x="7435853" y="295594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Line 800"/>
          <p:cNvSpPr>
            <a:spLocks noChangeShapeType="1"/>
          </p:cNvSpPr>
          <p:nvPr/>
        </p:nvSpPr>
        <p:spPr bwMode="auto">
          <a:xfrm>
            <a:off x="7435853" y="2948006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Line 801"/>
          <p:cNvSpPr>
            <a:spLocks noChangeShapeType="1"/>
          </p:cNvSpPr>
          <p:nvPr/>
        </p:nvSpPr>
        <p:spPr bwMode="auto">
          <a:xfrm>
            <a:off x="7794628" y="2948006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Rectangle 802"/>
          <p:cNvSpPr>
            <a:spLocks noChangeArrowheads="1"/>
          </p:cNvSpPr>
          <p:nvPr/>
        </p:nvSpPr>
        <p:spPr bwMode="auto">
          <a:xfrm>
            <a:off x="7435853" y="2948006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26" name="Oval 803"/>
          <p:cNvSpPr>
            <a:spLocks noChangeArrowheads="1"/>
          </p:cNvSpPr>
          <p:nvPr/>
        </p:nvSpPr>
        <p:spPr bwMode="auto">
          <a:xfrm>
            <a:off x="7432678" y="287974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7" name="Group 804"/>
          <p:cNvGrpSpPr>
            <a:grpSpLocks/>
          </p:cNvGrpSpPr>
          <p:nvPr/>
        </p:nvGrpSpPr>
        <p:grpSpPr bwMode="auto">
          <a:xfrm>
            <a:off x="7518403" y="2903556"/>
            <a:ext cx="179387" cy="65087"/>
            <a:chOff x="2848" y="848"/>
            <a:chExt cx="140" cy="98"/>
          </a:xfrm>
        </p:grpSpPr>
        <p:sp>
          <p:nvSpPr>
            <p:cNvPr id="128" name="Line 80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Line 80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Line 80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1" name="Group 808"/>
          <p:cNvGrpSpPr>
            <a:grpSpLocks/>
          </p:cNvGrpSpPr>
          <p:nvPr/>
        </p:nvGrpSpPr>
        <p:grpSpPr bwMode="auto">
          <a:xfrm flipV="1">
            <a:off x="7518403" y="2903556"/>
            <a:ext cx="179387" cy="65087"/>
            <a:chOff x="2848" y="848"/>
            <a:chExt cx="140" cy="98"/>
          </a:xfrm>
        </p:grpSpPr>
        <p:sp>
          <p:nvSpPr>
            <p:cNvPr id="132" name="Line 8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Line 8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Line 8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5" name="Oval 812"/>
          <p:cNvSpPr>
            <a:spLocks noChangeArrowheads="1"/>
          </p:cNvSpPr>
          <p:nvPr/>
        </p:nvSpPr>
        <p:spPr bwMode="auto">
          <a:xfrm>
            <a:off x="6026153" y="2690831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Line 813"/>
          <p:cNvSpPr>
            <a:spLocks noChangeShapeType="1"/>
          </p:cNvSpPr>
          <p:nvPr/>
        </p:nvSpPr>
        <p:spPr bwMode="auto">
          <a:xfrm>
            <a:off x="6026153" y="2682893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Line 814"/>
          <p:cNvSpPr>
            <a:spLocks noChangeShapeType="1"/>
          </p:cNvSpPr>
          <p:nvPr/>
        </p:nvSpPr>
        <p:spPr bwMode="auto">
          <a:xfrm>
            <a:off x="6372228" y="2682893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Rectangle 815"/>
          <p:cNvSpPr>
            <a:spLocks noChangeArrowheads="1"/>
          </p:cNvSpPr>
          <p:nvPr/>
        </p:nvSpPr>
        <p:spPr bwMode="auto">
          <a:xfrm>
            <a:off x="6026153" y="2682893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39" name="Oval 816"/>
          <p:cNvSpPr>
            <a:spLocks noChangeArrowheads="1"/>
          </p:cNvSpPr>
          <p:nvPr/>
        </p:nvSpPr>
        <p:spPr bwMode="auto">
          <a:xfrm>
            <a:off x="6022978" y="2619393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0" name="Group 817"/>
          <p:cNvGrpSpPr>
            <a:grpSpLocks/>
          </p:cNvGrpSpPr>
          <p:nvPr/>
        </p:nvGrpSpPr>
        <p:grpSpPr bwMode="auto">
          <a:xfrm>
            <a:off x="6107115" y="2641618"/>
            <a:ext cx="171450" cy="60325"/>
            <a:chOff x="2848" y="848"/>
            <a:chExt cx="140" cy="98"/>
          </a:xfrm>
        </p:grpSpPr>
        <p:sp>
          <p:nvSpPr>
            <p:cNvPr id="141" name="Line 81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Line 81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Line 82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4" name="Group 821"/>
          <p:cNvGrpSpPr>
            <a:grpSpLocks/>
          </p:cNvGrpSpPr>
          <p:nvPr/>
        </p:nvGrpSpPr>
        <p:grpSpPr bwMode="auto">
          <a:xfrm flipV="1">
            <a:off x="6107115" y="2641618"/>
            <a:ext cx="171450" cy="58738"/>
            <a:chOff x="2848" y="848"/>
            <a:chExt cx="140" cy="98"/>
          </a:xfrm>
        </p:grpSpPr>
        <p:sp>
          <p:nvSpPr>
            <p:cNvPr id="145" name="Line 82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Line 82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Line 82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8" name="Oval 825"/>
          <p:cNvSpPr>
            <a:spLocks noChangeArrowheads="1"/>
          </p:cNvSpPr>
          <p:nvPr/>
        </p:nvSpPr>
        <p:spPr bwMode="auto">
          <a:xfrm>
            <a:off x="5719765" y="3840181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" name="Line 826"/>
          <p:cNvSpPr>
            <a:spLocks noChangeShapeType="1"/>
          </p:cNvSpPr>
          <p:nvPr/>
        </p:nvSpPr>
        <p:spPr bwMode="auto">
          <a:xfrm>
            <a:off x="5719765" y="3832243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" name="Line 827"/>
          <p:cNvSpPr>
            <a:spLocks noChangeShapeType="1"/>
          </p:cNvSpPr>
          <p:nvPr/>
        </p:nvSpPr>
        <p:spPr bwMode="auto">
          <a:xfrm>
            <a:off x="6065840" y="3832243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Rectangle 828"/>
          <p:cNvSpPr>
            <a:spLocks noChangeArrowheads="1"/>
          </p:cNvSpPr>
          <p:nvPr/>
        </p:nvSpPr>
        <p:spPr bwMode="auto">
          <a:xfrm>
            <a:off x="5719765" y="3832243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52" name="Oval 829"/>
          <p:cNvSpPr>
            <a:spLocks noChangeArrowheads="1"/>
          </p:cNvSpPr>
          <p:nvPr/>
        </p:nvSpPr>
        <p:spPr bwMode="auto">
          <a:xfrm>
            <a:off x="5716590" y="3768743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3" name="Group 830"/>
          <p:cNvGrpSpPr>
            <a:grpSpLocks/>
          </p:cNvGrpSpPr>
          <p:nvPr/>
        </p:nvGrpSpPr>
        <p:grpSpPr bwMode="auto">
          <a:xfrm>
            <a:off x="5800728" y="3790968"/>
            <a:ext cx="171450" cy="60325"/>
            <a:chOff x="2848" y="848"/>
            <a:chExt cx="140" cy="98"/>
          </a:xfrm>
        </p:grpSpPr>
        <p:sp>
          <p:nvSpPr>
            <p:cNvPr id="154" name="Line 83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Line 83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Line 83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7" name="Group 834"/>
          <p:cNvGrpSpPr>
            <a:grpSpLocks/>
          </p:cNvGrpSpPr>
          <p:nvPr/>
        </p:nvGrpSpPr>
        <p:grpSpPr bwMode="auto">
          <a:xfrm flipV="1">
            <a:off x="5800728" y="3790968"/>
            <a:ext cx="171450" cy="58738"/>
            <a:chOff x="2848" y="848"/>
            <a:chExt cx="140" cy="98"/>
          </a:xfrm>
        </p:grpSpPr>
        <p:sp>
          <p:nvSpPr>
            <p:cNvPr id="158" name="Line 83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Line 83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Line 83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1" name="Line 838"/>
          <p:cNvSpPr>
            <a:spLocks noChangeShapeType="1"/>
          </p:cNvSpPr>
          <p:nvPr/>
        </p:nvSpPr>
        <p:spPr bwMode="auto">
          <a:xfrm flipV="1">
            <a:off x="6918328" y="4197368"/>
            <a:ext cx="227012" cy="436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" name="Line 839"/>
          <p:cNvSpPr>
            <a:spLocks noChangeShapeType="1"/>
          </p:cNvSpPr>
          <p:nvPr/>
        </p:nvSpPr>
        <p:spPr bwMode="auto">
          <a:xfrm>
            <a:off x="7042153" y="3935431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" name="Line 840"/>
          <p:cNvSpPr>
            <a:spLocks noChangeShapeType="1"/>
          </p:cNvSpPr>
          <p:nvPr/>
        </p:nvSpPr>
        <p:spPr bwMode="auto">
          <a:xfrm>
            <a:off x="7138990" y="3856056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" name="Line 841"/>
          <p:cNvSpPr>
            <a:spLocks noChangeShapeType="1"/>
          </p:cNvSpPr>
          <p:nvPr/>
        </p:nvSpPr>
        <p:spPr bwMode="auto">
          <a:xfrm flipV="1">
            <a:off x="7375528" y="3941781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5" name="Line 842"/>
          <p:cNvSpPr>
            <a:spLocks noChangeShapeType="1"/>
          </p:cNvSpPr>
          <p:nvPr/>
        </p:nvSpPr>
        <p:spPr bwMode="auto">
          <a:xfrm>
            <a:off x="6073778" y="3862406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6" name="Line 843"/>
          <p:cNvSpPr>
            <a:spLocks noChangeShapeType="1"/>
          </p:cNvSpPr>
          <p:nvPr/>
        </p:nvSpPr>
        <p:spPr bwMode="auto">
          <a:xfrm>
            <a:off x="6369053" y="2709881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" name="Line 844"/>
          <p:cNvSpPr>
            <a:spLocks noChangeShapeType="1"/>
          </p:cNvSpPr>
          <p:nvPr/>
        </p:nvSpPr>
        <p:spPr bwMode="auto">
          <a:xfrm>
            <a:off x="5935665" y="2538431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" name="Freeform 845"/>
          <p:cNvSpPr>
            <a:spLocks/>
          </p:cNvSpPr>
          <p:nvPr/>
        </p:nvSpPr>
        <p:spPr bwMode="auto">
          <a:xfrm>
            <a:off x="5256215" y="4545031"/>
            <a:ext cx="2979738" cy="1455737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9" name="Line 846"/>
          <p:cNvSpPr>
            <a:spLocks noChangeShapeType="1"/>
          </p:cNvSpPr>
          <p:nvPr/>
        </p:nvSpPr>
        <p:spPr bwMode="auto">
          <a:xfrm rot="-5400000">
            <a:off x="7491415" y="5281631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Line 847"/>
          <p:cNvSpPr>
            <a:spLocks noChangeShapeType="1"/>
          </p:cNvSpPr>
          <p:nvPr/>
        </p:nvSpPr>
        <p:spPr bwMode="auto">
          <a:xfrm rot="5400000" flipV="1">
            <a:off x="7637465" y="5562618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" name="Line 848"/>
          <p:cNvSpPr>
            <a:spLocks noChangeShapeType="1"/>
          </p:cNvSpPr>
          <p:nvPr/>
        </p:nvSpPr>
        <p:spPr bwMode="auto">
          <a:xfrm rot="-5400000">
            <a:off x="7823203" y="5238768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2" name="Group 849"/>
          <p:cNvGrpSpPr>
            <a:grpSpLocks/>
          </p:cNvGrpSpPr>
          <p:nvPr/>
        </p:nvGrpSpPr>
        <p:grpSpPr bwMode="auto">
          <a:xfrm>
            <a:off x="7402515" y="4948256"/>
            <a:ext cx="501650" cy="234950"/>
            <a:chOff x="4701" y="2996"/>
            <a:chExt cx="316" cy="148"/>
          </a:xfrm>
        </p:grpSpPr>
        <p:sp>
          <p:nvSpPr>
            <p:cNvPr id="173" name="Oval 850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Line 851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Line 852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Rectangle 853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77" name="Oval 854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8" name="Group 855"/>
            <p:cNvGrpSpPr>
              <a:grpSpLocks/>
            </p:cNvGrpSpPr>
            <p:nvPr/>
          </p:nvGrpSpPr>
          <p:grpSpPr bwMode="auto">
            <a:xfrm>
              <a:off x="4796" y="2956"/>
              <a:ext cx="157" cy="49"/>
              <a:chOff x="2848" y="848"/>
              <a:chExt cx="140" cy="98"/>
            </a:xfrm>
          </p:grpSpPr>
          <p:sp>
            <p:nvSpPr>
              <p:cNvPr id="183" name="Line 8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Line 8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Line 8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9" name="Group 859"/>
            <p:cNvGrpSpPr>
              <a:grpSpLocks/>
            </p:cNvGrpSpPr>
            <p:nvPr/>
          </p:nvGrpSpPr>
          <p:grpSpPr bwMode="auto">
            <a:xfrm flipV="1">
              <a:off x="4796" y="3084"/>
              <a:ext cx="157" cy="49"/>
              <a:chOff x="2848" y="848"/>
              <a:chExt cx="140" cy="98"/>
            </a:xfrm>
          </p:grpSpPr>
          <p:sp>
            <p:nvSpPr>
              <p:cNvPr id="180" name="Line 8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Line 8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Line 8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6" name="Group 863"/>
          <p:cNvGrpSpPr>
            <a:grpSpLocks/>
          </p:cNvGrpSpPr>
          <p:nvPr/>
        </p:nvGrpSpPr>
        <p:grpSpPr bwMode="auto">
          <a:xfrm>
            <a:off x="6586540" y="4672031"/>
            <a:ext cx="501650" cy="234950"/>
            <a:chOff x="3600" y="219"/>
            <a:chExt cx="360" cy="175"/>
          </a:xfrm>
        </p:grpSpPr>
        <p:sp>
          <p:nvSpPr>
            <p:cNvPr id="187" name="Oval 86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Line 86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" name="Line 86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" name="Rectangle 86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91" name="Oval 86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2" name="Group 869"/>
            <p:cNvGrpSpPr>
              <a:grpSpLocks/>
            </p:cNvGrpSpPr>
            <p:nvPr/>
          </p:nvGrpSpPr>
          <p:grpSpPr bwMode="auto">
            <a:xfrm>
              <a:off x="3666" y="97"/>
              <a:ext cx="176" cy="49"/>
              <a:chOff x="2848" y="848"/>
              <a:chExt cx="140" cy="98"/>
            </a:xfrm>
          </p:grpSpPr>
          <p:sp>
            <p:nvSpPr>
              <p:cNvPr id="197" name="Line 87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" name="Line 87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Line 87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3" name="Group 873"/>
            <p:cNvGrpSpPr>
              <a:grpSpLocks/>
            </p:cNvGrpSpPr>
            <p:nvPr/>
          </p:nvGrpSpPr>
          <p:grpSpPr bwMode="auto">
            <a:xfrm flipV="1">
              <a:off x="3666" y="407"/>
              <a:ext cx="176" cy="49"/>
              <a:chOff x="2848" y="848"/>
              <a:chExt cx="140" cy="98"/>
            </a:xfrm>
          </p:grpSpPr>
          <p:sp>
            <p:nvSpPr>
              <p:cNvPr id="194" name="Line 8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Line 8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Line 8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00" name="Group 877"/>
          <p:cNvGrpSpPr>
            <a:grpSpLocks/>
          </p:cNvGrpSpPr>
          <p:nvPr/>
        </p:nvGrpSpPr>
        <p:grpSpPr bwMode="auto">
          <a:xfrm>
            <a:off x="5921378" y="4976831"/>
            <a:ext cx="501650" cy="234950"/>
            <a:chOff x="3600" y="219"/>
            <a:chExt cx="360" cy="175"/>
          </a:xfrm>
        </p:grpSpPr>
        <p:sp>
          <p:nvSpPr>
            <p:cNvPr id="201" name="Oval 87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" name="Line 87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" name="Line 88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Rectangle 88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5" name="Oval 88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6" name="Group 883"/>
            <p:cNvGrpSpPr>
              <a:grpSpLocks/>
            </p:cNvGrpSpPr>
            <p:nvPr/>
          </p:nvGrpSpPr>
          <p:grpSpPr bwMode="auto">
            <a:xfrm>
              <a:off x="3666" y="97"/>
              <a:ext cx="176" cy="49"/>
              <a:chOff x="2848" y="848"/>
              <a:chExt cx="140" cy="98"/>
            </a:xfrm>
          </p:grpSpPr>
          <p:sp>
            <p:nvSpPr>
              <p:cNvPr id="211" name="Line 8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" name="Line 88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" name="Line 8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7" name="Group 887"/>
            <p:cNvGrpSpPr>
              <a:grpSpLocks/>
            </p:cNvGrpSpPr>
            <p:nvPr/>
          </p:nvGrpSpPr>
          <p:grpSpPr bwMode="auto">
            <a:xfrm flipV="1">
              <a:off x="3666" y="407"/>
              <a:ext cx="176" cy="49"/>
              <a:chOff x="2848" y="848"/>
              <a:chExt cx="140" cy="98"/>
            </a:xfrm>
          </p:grpSpPr>
          <p:sp>
            <p:nvSpPr>
              <p:cNvPr id="208" name="Line 8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" name="Line 8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" name="Line 8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4" name="Line 891"/>
          <p:cNvSpPr>
            <a:spLocks noChangeShapeType="1"/>
          </p:cNvSpPr>
          <p:nvPr/>
        </p:nvSpPr>
        <p:spPr bwMode="auto">
          <a:xfrm>
            <a:off x="7035803" y="4883168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" name="Line 892"/>
          <p:cNvSpPr>
            <a:spLocks noChangeShapeType="1"/>
          </p:cNvSpPr>
          <p:nvPr/>
        </p:nvSpPr>
        <p:spPr bwMode="auto">
          <a:xfrm flipV="1">
            <a:off x="6383340" y="4895868"/>
            <a:ext cx="277813" cy="1095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" name="Line 893"/>
          <p:cNvSpPr>
            <a:spLocks noChangeShapeType="1"/>
          </p:cNvSpPr>
          <p:nvPr/>
        </p:nvSpPr>
        <p:spPr bwMode="auto">
          <a:xfrm flipV="1">
            <a:off x="6426203" y="5099068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" name="Line 894"/>
          <p:cNvSpPr>
            <a:spLocks noChangeShapeType="1"/>
          </p:cNvSpPr>
          <p:nvPr/>
        </p:nvSpPr>
        <p:spPr bwMode="auto">
          <a:xfrm flipH="1">
            <a:off x="5721353" y="4845068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8" name="Line 895"/>
          <p:cNvSpPr>
            <a:spLocks noChangeShapeType="1"/>
          </p:cNvSpPr>
          <p:nvPr/>
        </p:nvSpPr>
        <p:spPr bwMode="auto">
          <a:xfrm>
            <a:off x="5746753" y="4895868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9" name="Line 896"/>
          <p:cNvSpPr>
            <a:spLocks noChangeShapeType="1"/>
          </p:cNvSpPr>
          <p:nvPr/>
        </p:nvSpPr>
        <p:spPr bwMode="auto">
          <a:xfrm>
            <a:off x="5607053" y="5232418"/>
            <a:ext cx="15398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0" name="Line 897"/>
          <p:cNvSpPr>
            <a:spLocks noChangeShapeType="1"/>
          </p:cNvSpPr>
          <p:nvPr/>
        </p:nvSpPr>
        <p:spPr bwMode="auto">
          <a:xfrm>
            <a:off x="5859465" y="5311793"/>
            <a:ext cx="4905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1" name="Line 898"/>
          <p:cNvSpPr>
            <a:spLocks noChangeShapeType="1"/>
          </p:cNvSpPr>
          <p:nvPr/>
        </p:nvSpPr>
        <p:spPr bwMode="auto">
          <a:xfrm flipH="1">
            <a:off x="6099178" y="5219718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" name="Line 899"/>
          <p:cNvSpPr>
            <a:spLocks noChangeShapeType="1"/>
          </p:cNvSpPr>
          <p:nvPr/>
        </p:nvSpPr>
        <p:spPr bwMode="auto">
          <a:xfrm>
            <a:off x="5911853" y="5308618"/>
            <a:ext cx="1587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3" name="Line 900"/>
          <p:cNvSpPr>
            <a:spLocks noChangeShapeType="1"/>
          </p:cNvSpPr>
          <p:nvPr/>
        </p:nvSpPr>
        <p:spPr bwMode="auto">
          <a:xfrm flipH="1" flipV="1">
            <a:off x="6308728" y="5316556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" name="Line 901"/>
          <p:cNvSpPr>
            <a:spLocks noChangeShapeType="1"/>
          </p:cNvSpPr>
          <p:nvPr/>
        </p:nvSpPr>
        <p:spPr bwMode="auto">
          <a:xfrm>
            <a:off x="6389690" y="5175268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" name="Line 902"/>
          <p:cNvSpPr>
            <a:spLocks noChangeShapeType="1"/>
          </p:cNvSpPr>
          <p:nvPr/>
        </p:nvSpPr>
        <p:spPr bwMode="auto">
          <a:xfrm>
            <a:off x="5838828" y="5110181"/>
            <a:ext cx="809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26" name="Group 903"/>
          <p:cNvGrpSpPr>
            <a:grpSpLocks/>
          </p:cNvGrpSpPr>
          <p:nvPr/>
        </p:nvGrpSpPr>
        <p:grpSpPr bwMode="auto">
          <a:xfrm>
            <a:off x="5024440" y="1870093"/>
            <a:ext cx="3021013" cy="3981450"/>
            <a:chOff x="-1203" y="1352"/>
            <a:chExt cx="1903" cy="2508"/>
          </a:xfrm>
        </p:grpSpPr>
        <p:grpSp>
          <p:nvGrpSpPr>
            <p:cNvPr id="227" name="Group 904"/>
            <p:cNvGrpSpPr>
              <a:grpSpLocks/>
            </p:cNvGrpSpPr>
            <p:nvPr/>
          </p:nvGrpSpPr>
          <p:grpSpPr bwMode="auto">
            <a:xfrm>
              <a:off x="-1201" y="1647"/>
              <a:ext cx="436" cy="114"/>
              <a:chOff x="3072" y="739"/>
              <a:chExt cx="652" cy="146"/>
            </a:xfrm>
          </p:grpSpPr>
          <p:pic>
            <p:nvPicPr>
              <p:cNvPr id="264" name="Picture 905" descr="lgv_fqmg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265" name="Line 906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Line 907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28" name="Picture 908" descr="imgyjavg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229" name="Group 909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262" name="Object 91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47" name="Clip" r:id="rId5" imgW="819000" imgH="847800" progId="">
                      <p:embed/>
                    </p:oleObj>
                  </mc:Choice>
                  <mc:Fallback>
                    <p:oleObj name="Clip" r:id="rId5" imgW="819000" imgH="8478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3" name="Object 91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48" name="Clip" r:id="rId7" imgW="1266840" imgH="1200240" progId="">
                      <p:embed/>
                    </p:oleObj>
                  </mc:Choice>
                  <mc:Fallback>
                    <p:oleObj name="Clip" r:id="rId7" imgW="1266840" imgH="120024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30" name="Group 912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260" name="Object 91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49" name="Clip" r:id="rId9" imgW="819000" imgH="847800" progId="">
                      <p:embed/>
                    </p:oleObj>
                  </mc:Choice>
                  <mc:Fallback>
                    <p:oleObj name="Clip" r:id="rId9" imgW="819000" imgH="8478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1" name="Object 91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50" name="Clip" r:id="rId10" imgW="1266840" imgH="1200240" progId="">
                      <p:embed/>
                    </p:oleObj>
                  </mc:Choice>
                  <mc:Fallback>
                    <p:oleObj name="Clip" r:id="rId10" imgW="1266840" imgH="120024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31" name="Object 915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1" name="Clip" r:id="rId11" imgW="1305000" imgH="1085760" progId="">
                    <p:embed/>
                  </p:oleObj>
                </mc:Choice>
                <mc:Fallback>
                  <p:oleObj name="Clip" r:id="rId11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32" y="2289"/>
                          <a:ext cx="207" cy="1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32" name="Group 916"/>
            <p:cNvGrpSpPr>
              <a:grpSpLocks/>
            </p:cNvGrpSpPr>
            <p:nvPr/>
          </p:nvGrpSpPr>
          <p:grpSpPr bwMode="auto">
            <a:xfrm>
              <a:off x="310" y="3572"/>
              <a:ext cx="125" cy="229"/>
              <a:chOff x="4180" y="783"/>
              <a:chExt cx="150" cy="307"/>
            </a:xfrm>
          </p:grpSpPr>
          <p:sp>
            <p:nvSpPr>
              <p:cNvPr id="252" name="AutoShape 91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" name="Rectangle 91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" name="Rectangle 91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" name="AutoShape 92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" name="Line 92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" name="Line 92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" name="Rectangle 92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9" name="Rectangle 92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33" name="Object 925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2" name="Clip" r:id="rId13" imgW="1305000" imgH="1085760" progId="">
                    <p:embed/>
                  </p:oleObj>
                </mc:Choice>
                <mc:Fallback>
                  <p:oleObj name="Clip" r:id="rId13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975" y="3384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4" name="Object 926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3" name="Clip" r:id="rId14" imgW="1305000" imgH="1085760" progId="">
                    <p:embed/>
                  </p:oleObj>
                </mc:Choice>
                <mc:Fallback>
                  <p:oleObj name="Clip" r:id="rId14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871" y="3184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" name="Object 927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4" name="Clip" r:id="rId15" imgW="1305000" imgH="1085760" progId="">
                    <p:embed/>
                  </p:oleObj>
                </mc:Choice>
                <mc:Fallback>
                  <p:oleObj name="Clip" r:id="rId15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03" y="3544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6" name="Object 928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5" name="Clip" r:id="rId16" imgW="1305000" imgH="1085760" progId="">
                    <p:embed/>
                  </p:oleObj>
                </mc:Choice>
                <mc:Fallback>
                  <p:oleObj name="Clip" r:id="rId16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489" y="3546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37" name="Group 929"/>
            <p:cNvGrpSpPr>
              <a:grpSpLocks/>
            </p:cNvGrpSpPr>
            <p:nvPr/>
          </p:nvGrpSpPr>
          <p:grpSpPr bwMode="auto">
            <a:xfrm>
              <a:off x="83" y="3620"/>
              <a:ext cx="172" cy="214"/>
              <a:chOff x="2870" y="1518"/>
              <a:chExt cx="292" cy="320"/>
            </a:xfrm>
          </p:grpSpPr>
          <p:graphicFrame>
            <p:nvGraphicFramePr>
              <p:cNvPr id="250" name="Object 93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56" name="Clip" r:id="rId17" imgW="819000" imgH="847800" progId="">
                      <p:embed/>
                    </p:oleObj>
                  </mc:Choice>
                  <mc:Fallback>
                    <p:oleObj name="Clip" r:id="rId17" imgW="819000" imgH="8478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1" name="Object 93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57" name="Clip" r:id="rId18" imgW="1266840" imgH="1200240" progId="">
                      <p:embed/>
                    </p:oleObj>
                  </mc:Choice>
                  <mc:Fallback>
                    <p:oleObj name="Clip" r:id="rId18" imgW="1266840" imgH="120024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38" name="Group 932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248" name="Object 9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58" name="Clip" r:id="rId19" imgW="819000" imgH="847800" progId="">
                      <p:embed/>
                    </p:oleObj>
                  </mc:Choice>
                  <mc:Fallback>
                    <p:oleObj name="Clip" r:id="rId19" imgW="819000" imgH="8478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9" name="Object 9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59" name="Clip" r:id="rId20" imgW="1266840" imgH="1200240" progId="">
                      <p:embed/>
                    </p:oleObj>
                  </mc:Choice>
                  <mc:Fallback>
                    <p:oleObj name="Clip" r:id="rId20" imgW="1266840" imgH="120024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39" name="Group 935"/>
            <p:cNvGrpSpPr>
              <a:grpSpLocks/>
            </p:cNvGrpSpPr>
            <p:nvPr/>
          </p:nvGrpSpPr>
          <p:grpSpPr bwMode="auto">
            <a:xfrm>
              <a:off x="569" y="3424"/>
              <a:ext cx="131" cy="260"/>
              <a:chOff x="4180" y="783"/>
              <a:chExt cx="150" cy="307"/>
            </a:xfrm>
          </p:grpSpPr>
          <p:sp>
            <p:nvSpPr>
              <p:cNvPr id="240" name="AutoShape 93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Rectangle 93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" name="Rectangle 93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" name="AutoShape 93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" name="Line 94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" name="Line 94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Rectangle 94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Rectangle 94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7" name="Line 944"/>
          <p:cNvSpPr>
            <a:spLocks noChangeShapeType="1"/>
          </p:cNvSpPr>
          <p:nvPr/>
        </p:nvSpPr>
        <p:spPr bwMode="auto">
          <a:xfrm flipH="1">
            <a:off x="5927728" y="3632218"/>
            <a:ext cx="3175" cy="144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8" name="Line 945"/>
          <p:cNvSpPr>
            <a:spLocks noChangeShapeType="1"/>
          </p:cNvSpPr>
          <p:nvPr/>
        </p:nvSpPr>
        <p:spPr bwMode="auto">
          <a:xfrm flipV="1">
            <a:off x="7224715" y="2614631"/>
            <a:ext cx="123825" cy="873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9" name="Line 946"/>
          <p:cNvSpPr>
            <a:spLocks noChangeShapeType="1"/>
          </p:cNvSpPr>
          <p:nvPr/>
        </p:nvSpPr>
        <p:spPr bwMode="auto">
          <a:xfrm>
            <a:off x="7051678" y="2787668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0" name="Line 947"/>
          <p:cNvSpPr>
            <a:spLocks noChangeShapeType="1"/>
          </p:cNvSpPr>
          <p:nvPr/>
        </p:nvSpPr>
        <p:spPr bwMode="auto">
          <a:xfrm flipV="1">
            <a:off x="7223128" y="2684481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1" name="Line 948"/>
          <p:cNvSpPr>
            <a:spLocks noChangeShapeType="1"/>
          </p:cNvSpPr>
          <p:nvPr/>
        </p:nvSpPr>
        <p:spPr bwMode="auto">
          <a:xfrm>
            <a:off x="7588253" y="2682893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2" name="Line 949"/>
          <p:cNvSpPr>
            <a:spLocks noChangeShapeType="1"/>
          </p:cNvSpPr>
          <p:nvPr/>
        </p:nvSpPr>
        <p:spPr bwMode="auto">
          <a:xfrm>
            <a:off x="7242178" y="2989281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3" name="Line 950"/>
          <p:cNvSpPr>
            <a:spLocks noChangeShapeType="1"/>
          </p:cNvSpPr>
          <p:nvPr/>
        </p:nvSpPr>
        <p:spPr bwMode="auto">
          <a:xfrm flipV="1">
            <a:off x="5537203" y="3856056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4" name="Line 951"/>
          <p:cNvSpPr>
            <a:spLocks noChangeShapeType="1"/>
          </p:cNvSpPr>
          <p:nvPr/>
        </p:nvSpPr>
        <p:spPr bwMode="auto">
          <a:xfrm flipV="1">
            <a:off x="7656515" y="2382856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" name="Line 952"/>
          <p:cNvSpPr>
            <a:spLocks noChangeShapeType="1"/>
          </p:cNvSpPr>
          <p:nvPr/>
        </p:nvSpPr>
        <p:spPr bwMode="auto">
          <a:xfrm>
            <a:off x="7796215" y="2979756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" name="Line 953"/>
          <p:cNvSpPr>
            <a:spLocks noChangeShapeType="1"/>
          </p:cNvSpPr>
          <p:nvPr/>
        </p:nvSpPr>
        <p:spPr bwMode="auto">
          <a:xfrm flipH="1">
            <a:off x="6942140" y="3055956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7" name="Line 954"/>
          <p:cNvSpPr>
            <a:spLocks noChangeShapeType="1"/>
          </p:cNvSpPr>
          <p:nvPr/>
        </p:nvSpPr>
        <p:spPr bwMode="auto">
          <a:xfrm flipH="1">
            <a:off x="7532690" y="3055956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78" name="Group 955"/>
          <p:cNvGrpSpPr>
            <a:grpSpLocks/>
          </p:cNvGrpSpPr>
          <p:nvPr/>
        </p:nvGrpSpPr>
        <p:grpSpPr bwMode="auto">
          <a:xfrm>
            <a:off x="6584953" y="4673618"/>
            <a:ext cx="501650" cy="234950"/>
            <a:chOff x="4701" y="2996"/>
            <a:chExt cx="316" cy="148"/>
          </a:xfrm>
        </p:grpSpPr>
        <p:sp>
          <p:nvSpPr>
            <p:cNvPr id="279" name="Oval 956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" name="Line 957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" name="Line 958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" name="Rectangle 959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83" name="Oval 960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4" name="Group 961"/>
            <p:cNvGrpSpPr>
              <a:grpSpLocks/>
            </p:cNvGrpSpPr>
            <p:nvPr/>
          </p:nvGrpSpPr>
          <p:grpSpPr bwMode="auto">
            <a:xfrm>
              <a:off x="4796" y="2956"/>
              <a:ext cx="157" cy="49"/>
              <a:chOff x="2848" y="848"/>
              <a:chExt cx="140" cy="98"/>
            </a:xfrm>
          </p:grpSpPr>
          <p:sp>
            <p:nvSpPr>
              <p:cNvPr id="289" name="Line 96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" name="Line 96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1" name="Line 96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5" name="Group 965"/>
            <p:cNvGrpSpPr>
              <a:grpSpLocks/>
            </p:cNvGrpSpPr>
            <p:nvPr/>
          </p:nvGrpSpPr>
          <p:grpSpPr bwMode="auto">
            <a:xfrm flipV="1">
              <a:off x="4796" y="3084"/>
              <a:ext cx="157" cy="49"/>
              <a:chOff x="2848" y="848"/>
              <a:chExt cx="140" cy="98"/>
            </a:xfrm>
          </p:grpSpPr>
          <p:sp>
            <p:nvSpPr>
              <p:cNvPr id="286" name="Line 9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" name="Line 9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" name="Line 9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2" name="Group 969"/>
          <p:cNvGrpSpPr>
            <a:grpSpLocks/>
          </p:cNvGrpSpPr>
          <p:nvPr/>
        </p:nvGrpSpPr>
        <p:grpSpPr bwMode="auto">
          <a:xfrm>
            <a:off x="5919790" y="4975243"/>
            <a:ext cx="501650" cy="234950"/>
            <a:chOff x="4701" y="2996"/>
            <a:chExt cx="316" cy="148"/>
          </a:xfrm>
        </p:grpSpPr>
        <p:sp>
          <p:nvSpPr>
            <p:cNvPr id="293" name="Oval 970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4" name="Line 971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5" name="Line 972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" name="Rectangle 973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97" name="Oval 974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8" name="Group 975"/>
            <p:cNvGrpSpPr>
              <a:grpSpLocks/>
            </p:cNvGrpSpPr>
            <p:nvPr/>
          </p:nvGrpSpPr>
          <p:grpSpPr bwMode="auto">
            <a:xfrm>
              <a:off x="4796" y="2956"/>
              <a:ext cx="157" cy="49"/>
              <a:chOff x="2848" y="848"/>
              <a:chExt cx="140" cy="98"/>
            </a:xfrm>
          </p:grpSpPr>
          <p:sp>
            <p:nvSpPr>
              <p:cNvPr id="303" name="Line 9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4" name="Line 97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" name="Line 9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9" name="Group 979"/>
            <p:cNvGrpSpPr>
              <a:grpSpLocks/>
            </p:cNvGrpSpPr>
            <p:nvPr/>
          </p:nvGrpSpPr>
          <p:grpSpPr bwMode="auto">
            <a:xfrm flipV="1">
              <a:off x="4796" y="3084"/>
              <a:ext cx="157" cy="49"/>
              <a:chOff x="2848" y="848"/>
              <a:chExt cx="140" cy="98"/>
            </a:xfrm>
          </p:grpSpPr>
          <p:sp>
            <p:nvSpPr>
              <p:cNvPr id="300" name="Line 9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" name="Line 9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" name="Line 9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6" name="Group 983"/>
          <p:cNvGrpSpPr>
            <a:grpSpLocks/>
          </p:cNvGrpSpPr>
          <p:nvPr/>
        </p:nvGrpSpPr>
        <p:grpSpPr bwMode="auto">
          <a:xfrm>
            <a:off x="6750053" y="5160981"/>
            <a:ext cx="290512" cy="404812"/>
            <a:chOff x="4290" y="3130"/>
            <a:chExt cx="183" cy="255"/>
          </a:xfrm>
        </p:grpSpPr>
        <p:pic>
          <p:nvPicPr>
            <p:cNvPr id="307" name="Picture 984" descr="31u_bnrz[1]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308" name="Freeform 985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Freeform 986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Freeform 987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Freeform 988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Freeform 989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Freeform 990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Freeform 991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Freeform 992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Freeform 993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Freeform 994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Freeform 995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Freeform 996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Freeform 997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Freeform 998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Freeform 999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Freeform 1000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Freeform 1001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5" name="Group 1002"/>
          <p:cNvGrpSpPr>
            <a:grpSpLocks/>
          </p:cNvGrpSpPr>
          <p:nvPr/>
        </p:nvGrpSpPr>
        <p:grpSpPr bwMode="auto">
          <a:xfrm>
            <a:off x="5307015" y="3622693"/>
            <a:ext cx="290513" cy="404813"/>
            <a:chOff x="4290" y="3130"/>
            <a:chExt cx="183" cy="255"/>
          </a:xfrm>
        </p:grpSpPr>
        <p:pic>
          <p:nvPicPr>
            <p:cNvPr id="326" name="Picture 1003" descr="31u_bnrz[1]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327" name="Freeform 1004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Freeform 1005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Freeform 1006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Freeform 1007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Freeform 1008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Freeform 1009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Freeform 1010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Freeform 1011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Freeform 1012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Freeform 1013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Freeform 1014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Freeform 1015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Freeform 1016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 1017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Freeform 1018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Freeform 1019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 1020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4" name="Group 1046"/>
          <p:cNvGrpSpPr>
            <a:grpSpLocks/>
          </p:cNvGrpSpPr>
          <p:nvPr/>
        </p:nvGrpSpPr>
        <p:grpSpPr bwMode="auto">
          <a:xfrm>
            <a:off x="5313365" y="1360506"/>
            <a:ext cx="1047750" cy="996950"/>
            <a:chOff x="3402" y="719"/>
            <a:chExt cx="660" cy="628"/>
          </a:xfrm>
        </p:grpSpPr>
        <p:sp>
          <p:nvSpPr>
            <p:cNvPr id="345" name="Freeform 1030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192" y="0"/>
                </a:cxn>
                <a:cxn ang="0">
                  <a:pos x="192" y="515"/>
                </a:cxn>
                <a:cxn ang="0">
                  <a:pos x="0" y="594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6" name="Group 310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347" name="Rectangle 311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" name="Rectangle 312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" name="Rectangle 313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" name="Text Box 314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/>
                  <a:t>application</a:t>
                </a:r>
              </a:p>
              <a:p>
                <a:pPr algn="ctr"/>
                <a:r>
                  <a:rPr lang="en-US" sz="1000"/>
                  <a:t>transport</a:t>
                </a:r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  <a:endParaRPr lang="en-US" sz="1000"/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51" name="Line 315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" name="Line 316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" name="Line 317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" name="Line 318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5" name="Group 1047"/>
          <p:cNvGrpSpPr>
            <a:grpSpLocks/>
          </p:cNvGrpSpPr>
          <p:nvPr/>
        </p:nvGrpSpPr>
        <p:grpSpPr bwMode="auto">
          <a:xfrm>
            <a:off x="8008940" y="4367231"/>
            <a:ext cx="1047750" cy="996950"/>
            <a:chOff x="3402" y="719"/>
            <a:chExt cx="660" cy="628"/>
          </a:xfrm>
        </p:grpSpPr>
        <p:sp>
          <p:nvSpPr>
            <p:cNvPr id="356" name="Freeform 1048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192" y="0"/>
                </a:cxn>
                <a:cxn ang="0">
                  <a:pos x="192" y="515"/>
                </a:cxn>
                <a:cxn ang="0">
                  <a:pos x="0" y="594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7" name="Group 1049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358" name="Rectangle 1050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" name="Rectangle 1051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" name="Rectangle 1052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" name="Text Box 1053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/>
                  <a:t>application</a:t>
                </a:r>
              </a:p>
              <a:p>
                <a:pPr algn="ctr"/>
                <a:r>
                  <a:rPr lang="en-US" sz="1000"/>
                  <a:t>transport</a:t>
                </a:r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  <a:endParaRPr lang="en-US" sz="1000"/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62" name="Line 1054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" name="Line 1055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" name="Line 1056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" name="Line 1057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66" name="Group 1278"/>
          <p:cNvGrpSpPr>
            <a:grpSpLocks/>
          </p:cNvGrpSpPr>
          <p:nvPr/>
        </p:nvGrpSpPr>
        <p:grpSpPr bwMode="auto">
          <a:xfrm>
            <a:off x="5745165" y="2041543"/>
            <a:ext cx="2546350" cy="3429000"/>
            <a:chOff x="3674" y="1148"/>
            <a:chExt cx="1604" cy="2160"/>
          </a:xfrm>
        </p:grpSpPr>
        <p:grpSp>
          <p:nvGrpSpPr>
            <p:cNvPr id="367" name="Group 433"/>
            <p:cNvGrpSpPr>
              <a:grpSpLocks/>
            </p:cNvGrpSpPr>
            <p:nvPr/>
          </p:nvGrpSpPr>
          <p:grpSpPr bwMode="auto">
            <a:xfrm>
              <a:off x="3701" y="1305"/>
              <a:ext cx="513" cy="442"/>
              <a:chOff x="3937" y="633"/>
              <a:chExt cx="513" cy="442"/>
            </a:xfrm>
          </p:grpSpPr>
          <p:sp>
            <p:nvSpPr>
              <p:cNvPr id="588" name="Line 434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9" name="Line 435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0" name="Oval 436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1" name="Line 437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2" name="Line 438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3" name="Rectangle 439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94" name="Oval 440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95" name="Group 441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606" name="Line 4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7" name="Line 4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8" name="Line 4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96" name="Group 445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603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" name="Line 4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5" name="Line 4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97" name="Rectangle 449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8" name="Rectangle 450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9" name="Line 451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0" name="Line 452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1" name="Rectangle 453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2" name="Text Box 454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68" name="Group 1058"/>
            <p:cNvGrpSpPr>
              <a:grpSpLocks/>
            </p:cNvGrpSpPr>
            <p:nvPr/>
          </p:nvGrpSpPr>
          <p:grpSpPr bwMode="auto">
            <a:xfrm>
              <a:off x="4207" y="1532"/>
              <a:ext cx="513" cy="442"/>
              <a:chOff x="3937" y="633"/>
              <a:chExt cx="513" cy="442"/>
            </a:xfrm>
          </p:grpSpPr>
          <p:sp>
            <p:nvSpPr>
              <p:cNvPr id="567" name="Line 105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" name="Line 106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9" name="Oval 106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0" name="Line 106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1" name="Line 106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2" name="Rectangle 106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73" name="Oval 106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74" name="Group 1066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585" name="Line 106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6" name="Line 106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7" name="Line 106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75" name="Group 1070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582" name="Line 10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3" name="Line 10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" name="Line 10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76" name="Rectangle 107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7" name="Rectangle 107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8" name="Line 107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9" name="Line 107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0" name="Rectangle 107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1" name="Text Box 107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69" name="Group 1080"/>
            <p:cNvGrpSpPr>
              <a:grpSpLocks/>
            </p:cNvGrpSpPr>
            <p:nvPr/>
          </p:nvGrpSpPr>
          <p:grpSpPr bwMode="auto">
            <a:xfrm>
              <a:off x="4661" y="1148"/>
              <a:ext cx="513" cy="442"/>
              <a:chOff x="3937" y="633"/>
              <a:chExt cx="513" cy="442"/>
            </a:xfrm>
          </p:grpSpPr>
          <p:sp>
            <p:nvSpPr>
              <p:cNvPr id="546" name="Line 108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7" name="Line 108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8" name="Oval 108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9" name="Line 108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" name="Line 108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" name="Rectangle 108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52" name="Oval 108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53" name="Group 1088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564" name="Line 10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5" name="Line 10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6" name="Line 10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4" name="Group 1092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561" name="Line 10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2" name="Line 10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" name="Line 10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55" name="Rectangle 109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" name="Rectangle 109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7" name="Line 109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8" name="Line 109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9" name="Rectangle 110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0" name="Text Box 110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70" name="Group 1102"/>
            <p:cNvGrpSpPr>
              <a:grpSpLocks/>
            </p:cNvGrpSpPr>
            <p:nvPr/>
          </p:nvGrpSpPr>
          <p:grpSpPr bwMode="auto">
            <a:xfrm>
              <a:off x="4702" y="1523"/>
              <a:ext cx="513" cy="442"/>
              <a:chOff x="3937" y="633"/>
              <a:chExt cx="513" cy="442"/>
            </a:xfrm>
          </p:grpSpPr>
          <p:sp>
            <p:nvSpPr>
              <p:cNvPr id="525" name="Line 110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6" name="Line 110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7" name="Oval 110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8" name="Line 110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9" name="Line 110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0" name="Rectangle 110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31" name="Oval 110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2" name="Group 1110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543" name="Line 11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" name="Line 11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5" name="Line 11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oup 1114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540" name="Line 11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1" name="Line 11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2" name="Line 11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34" name="Rectangle 111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" name="Rectangle 111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" name="Line 112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7" name="Line 112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" name="Rectangle 112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9" name="Text Box 112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71" name="Group 1124"/>
            <p:cNvGrpSpPr>
              <a:grpSpLocks/>
            </p:cNvGrpSpPr>
            <p:nvPr/>
          </p:nvGrpSpPr>
          <p:grpSpPr bwMode="auto">
            <a:xfrm>
              <a:off x="4197" y="1157"/>
              <a:ext cx="513" cy="442"/>
              <a:chOff x="3937" y="633"/>
              <a:chExt cx="513" cy="442"/>
            </a:xfrm>
          </p:grpSpPr>
          <p:sp>
            <p:nvSpPr>
              <p:cNvPr id="504" name="Line 112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" name="Line 112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" name="Oval 112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" name="Line 112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8" name="Line 112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9" name="Rectangle 113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0" name="Oval 113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11" name="Group 1132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522" name="Line 11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3" name="Line 11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4" name="Line 11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2" name="Group 1136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519" name="Line 11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0" name="Line 11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1" name="Line 11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13" name="Rectangle 114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" name="Rectangle 114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" name="Line 114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" name="Line 114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" name="Rectangle 114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" name="Text Box 114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72" name="Group 1146"/>
            <p:cNvGrpSpPr>
              <a:grpSpLocks/>
            </p:cNvGrpSpPr>
            <p:nvPr/>
          </p:nvGrpSpPr>
          <p:grpSpPr bwMode="auto">
            <a:xfrm>
              <a:off x="4389" y="2239"/>
              <a:ext cx="513" cy="442"/>
              <a:chOff x="3937" y="633"/>
              <a:chExt cx="513" cy="442"/>
            </a:xfrm>
          </p:grpSpPr>
          <p:sp>
            <p:nvSpPr>
              <p:cNvPr id="483" name="Line 114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4" name="Line 114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5" name="Oval 114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6" name="Line 115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7" name="Line 115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8" name="Rectangle 115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89" name="Oval 115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90" name="Group 1154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501" name="Line 11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" name="Line 11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" name="Line 11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91" name="Group 1158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498" name="Line 11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9" name="Line 11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0" name="Line 11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92" name="Rectangle 116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" name="Rectangle 116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" name="Line 116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5" name="Line 116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6" name="Rectangle 116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7" name="Text Box 116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73" name="Group 1168"/>
            <p:cNvGrpSpPr>
              <a:grpSpLocks/>
            </p:cNvGrpSpPr>
            <p:nvPr/>
          </p:nvGrpSpPr>
          <p:grpSpPr bwMode="auto">
            <a:xfrm>
              <a:off x="4765" y="1995"/>
              <a:ext cx="513" cy="442"/>
              <a:chOff x="3937" y="633"/>
              <a:chExt cx="513" cy="442"/>
            </a:xfrm>
          </p:grpSpPr>
          <p:sp>
            <p:nvSpPr>
              <p:cNvPr id="462" name="Line 116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3" name="Line 117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4" name="Oval 117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" name="Line 117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" name="Line 117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7" name="Rectangle 117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68" name="Oval 117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69" name="Group 1176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480" name="Line 11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1" name="Line 11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2" name="Line 11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0" name="Group 1180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477" name="Line 118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8" name="Line 118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9" name="Line 118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71" name="Rectangle 118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" name="Rectangle 118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3" name="Line 118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4" name="Line 118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5" name="Rectangle 118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6" name="Text Box 118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74" name="Group 1190"/>
            <p:cNvGrpSpPr>
              <a:grpSpLocks/>
            </p:cNvGrpSpPr>
            <p:nvPr/>
          </p:nvGrpSpPr>
          <p:grpSpPr bwMode="auto">
            <a:xfrm>
              <a:off x="4128" y="2003"/>
              <a:ext cx="513" cy="442"/>
              <a:chOff x="3937" y="633"/>
              <a:chExt cx="513" cy="442"/>
            </a:xfrm>
          </p:grpSpPr>
          <p:sp>
            <p:nvSpPr>
              <p:cNvPr id="441" name="Line 119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" name="Line 119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" name="Oval 119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" name="Line 119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5" name="Line 119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" name="Rectangle 119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47" name="Oval 119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8" name="Group 1198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459" name="Line 11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" name="Line 12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" name="Line 12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9" name="Group 1202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456" name="Line 12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7" name="Line 12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" name="Line 12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50" name="Rectangle 120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" name="Rectangle 120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" name="Line 120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3" name="Line 120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4" name="Rectangle 121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5" name="Text Box 121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75" name="Group 1212"/>
            <p:cNvGrpSpPr>
              <a:grpSpLocks/>
            </p:cNvGrpSpPr>
            <p:nvPr/>
          </p:nvGrpSpPr>
          <p:grpSpPr bwMode="auto">
            <a:xfrm>
              <a:off x="4608" y="2771"/>
              <a:ext cx="513" cy="442"/>
              <a:chOff x="3937" y="633"/>
              <a:chExt cx="513" cy="442"/>
            </a:xfrm>
          </p:grpSpPr>
          <p:sp>
            <p:nvSpPr>
              <p:cNvPr id="420" name="Line 121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" name="Line 121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" name="Oval 121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" name="Line 121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" name="Line 121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" name="Rectangle 121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26" name="Oval 121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7" name="Group 1220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438" name="Line 12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9" name="Line 12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" name="Line 12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8" name="Group 1224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435" name="Line 12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6" name="Line 12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7" name="Line 12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29" name="Rectangle 122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" name="Rectangle 122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" name="Line 123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" name="Line 123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" name="Rectangle 123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4" name="Text Box 123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76" name="Group 1234"/>
            <p:cNvGrpSpPr>
              <a:grpSpLocks/>
            </p:cNvGrpSpPr>
            <p:nvPr/>
          </p:nvGrpSpPr>
          <p:grpSpPr bwMode="auto">
            <a:xfrm>
              <a:off x="4119" y="2640"/>
              <a:ext cx="513" cy="442"/>
              <a:chOff x="3937" y="633"/>
              <a:chExt cx="513" cy="442"/>
            </a:xfrm>
          </p:grpSpPr>
          <p:sp>
            <p:nvSpPr>
              <p:cNvPr id="399" name="Line 123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" name="Line 123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" name="Oval 123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" name="Line 123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3" name="Line 123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4" name="Rectangle 124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05" name="Oval 124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06" name="Group 1242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417" name="Line 12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8" name="Line 12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9" name="Line 12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7" name="Group 1246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414" name="Line 12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" name="Line 12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6" name="Line 12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8" name="Rectangle 125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" name="Rectangle 125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" name="Line 125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" name="Line 125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" name="Rectangle 125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" name="Text Box 125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77" name="Group 1256"/>
            <p:cNvGrpSpPr>
              <a:grpSpLocks/>
            </p:cNvGrpSpPr>
            <p:nvPr/>
          </p:nvGrpSpPr>
          <p:grpSpPr bwMode="auto">
            <a:xfrm>
              <a:off x="3674" y="2866"/>
              <a:ext cx="513" cy="442"/>
              <a:chOff x="3937" y="633"/>
              <a:chExt cx="513" cy="442"/>
            </a:xfrm>
          </p:grpSpPr>
          <p:sp>
            <p:nvSpPr>
              <p:cNvPr id="378" name="Line 125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" name="Line 125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" name="Oval 125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1" name="Line 126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2" name="Line 126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3" name="Rectangle 126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84" name="Oval 126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85" name="Group 1264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396" name="Line 12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7" name="Line 12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8" name="Line 12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6" name="Group 1268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393" name="Line 12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4" name="Line 12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5" name="Line 12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7" name="Rectangle 127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8" name="Rectangle 127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" name="Line 127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" name="Line 127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" name="Rectangle 127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" name="Text Box 127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 dirty="0"/>
              </a:p>
              <a:p>
                <a:pPr algn="ctr"/>
                <a:r>
                  <a:rPr lang="en-US" sz="1000" dirty="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 dirty="0"/>
                  <a:t>data link</a:t>
                </a:r>
              </a:p>
              <a:p>
                <a:pPr algn="ctr"/>
                <a:r>
                  <a:rPr lang="en-US" sz="1000" dirty="0"/>
                  <a:t>physical</a:t>
                </a:r>
                <a:endParaRPr lang="en-US" sz="2400" dirty="0">
                  <a:latin typeface="Times New Roman" pitchFamily="18" charset="0"/>
                </a:endParaRPr>
              </a:p>
            </p:txBody>
          </p:sp>
        </p:grpSp>
      </p:grpSp>
      <p:sp>
        <p:nvSpPr>
          <p:cNvPr id="609" name="Rectangle 1280"/>
          <p:cNvSpPr>
            <a:spLocks noChangeArrowheads="1"/>
          </p:cNvSpPr>
          <p:nvPr/>
        </p:nvSpPr>
        <p:spPr bwMode="auto">
          <a:xfrm>
            <a:off x="5634040" y="1077931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0" name="Rectangle 1281"/>
          <p:cNvSpPr>
            <a:spLocks noChangeArrowheads="1"/>
          </p:cNvSpPr>
          <p:nvPr/>
        </p:nvSpPr>
        <p:spPr bwMode="auto">
          <a:xfrm>
            <a:off x="5564190" y="1728806"/>
            <a:ext cx="596900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1" name="Rectangle 1282"/>
          <p:cNvSpPr>
            <a:spLocks noChangeArrowheads="1"/>
          </p:cNvSpPr>
          <p:nvPr/>
        </p:nvSpPr>
        <p:spPr bwMode="auto">
          <a:xfrm>
            <a:off x="8389940" y="4706956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2" name="Rectangle 6"/>
          <p:cNvSpPr>
            <a:spLocks noChangeArrowheads="1"/>
          </p:cNvSpPr>
          <p:nvPr/>
        </p:nvSpPr>
        <p:spPr bwMode="auto">
          <a:xfrm>
            <a:off x="8001024" y="6000768"/>
            <a:ext cx="928665" cy="28575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264788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4 0.01227 L 0.00382 0.0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0.07269 L 0.02726 0.18982 L 0.02726 0.1132 L 0.07118 0.11112 L 0.07257 0.18982 L 0.11667 0.14144 L 0.11667 0.07871 L 0.16059 0.07686 L 0.10903 0.23426 L 0.11511 0.15949 L 0.1559 0.15949 L 0.15747 0.23635 L 0.1059 0.34537 L 0.10295 0.27061 L 0.14236 0.26875 L 0.14688 0.39584 L 0.1559 0.3213 L 0.19236 0.31922 L 0.19688 0.39792 L 0.1059 0.49908 L 0.1059 0.41621 L 0.14236 0.41621 L 0.14236 0.49699 L 0.18785 0.53542 L 0.18785 0.44653 L 0.2257 0.44653 L 0.22865 0.52732 L 0.31198 0.50301 L 0.31198 0.43843 " pathEditMode="relative" ptsTypes="AAAAAAAAAAAAAAAAAAAAAAAAAAAAAA">
                                      <p:cBhvr>
                                        <p:cTn id="31" dur="50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-0.00156 -0.071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" grpId="0" animBg="1"/>
      <p:bldP spid="609" grpId="1" animBg="1"/>
      <p:bldP spid="609" grpId="2" animBg="1"/>
      <p:bldP spid="610" grpId="0" animBg="1"/>
      <p:bldP spid="610" grpId="1" animBg="1"/>
      <p:bldP spid="610" grpId="2" animBg="1"/>
      <p:bldP spid="611" grpId="0" animBg="1"/>
      <p:bldP spid="611" grpId="1" animBg="1"/>
      <p:bldP spid="611" grpId="2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 Primer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4800600"/>
          </a:xfrm>
        </p:spPr>
        <p:txBody>
          <a:bodyPr/>
          <a:lstStyle/>
          <a:p>
            <a:r>
              <a:rPr lang="en-US" dirty="0" smtClean="0"/>
              <a:t>Link State Routing (LS)</a:t>
            </a:r>
          </a:p>
          <a:p>
            <a:pPr lvl="1"/>
            <a:r>
              <a:rPr lang="en-US" dirty="0" smtClean="0"/>
              <a:t>Uses reliable flooding; </a:t>
            </a:r>
            <a:r>
              <a:rPr lang="en-US" dirty="0" err="1" smtClean="0"/>
              <a:t>Dijkstra’s</a:t>
            </a:r>
            <a:r>
              <a:rPr lang="en-US" dirty="0" smtClean="0"/>
              <a:t> SP algorithm</a:t>
            </a:r>
          </a:p>
          <a:p>
            <a:r>
              <a:rPr lang="en-US" dirty="0" smtClean="0"/>
              <a:t>RIP</a:t>
            </a:r>
          </a:p>
          <a:p>
            <a:pPr lvl="1"/>
            <a:r>
              <a:rPr lang="en-US" dirty="0" smtClean="0"/>
              <a:t>Old ARPA routing; unicast DV routing</a:t>
            </a:r>
            <a:endParaRPr lang="en-US" dirty="0"/>
          </a:p>
          <a:p>
            <a:r>
              <a:rPr lang="en-US" dirty="0" smtClean="0"/>
              <a:t>OSPF</a:t>
            </a:r>
          </a:p>
          <a:p>
            <a:pPr lvl="1"/>
            <a:r>
              <a:rPr lang="en-US" dirty="0" smtClean="0"/>
              <a:t>Two-Level Hierarchical LS routing</a:t>
            </a:r>
          </a:p>
          <a:p>
            <a:pPr lvl="1"/>
            <a:r>
              <a:rPr lang="en-US" dirty="0" smtClean="0"/>
              <a:t>Five LSA types for router communication</a:t>
            </a:r>
          </a:p>
          <a:p>
            <a:r>
              <a:rPr lang="en-US" dirty="0" smtClean="0"/>
              <a:t>BGP</a:t>
            </a:r>
          </a:p>
          <a:p>
            <a:pPr lvl="1"/>
            <a:r>
              <a:rPr lang="en-US" dirty="0" err="1" smtClean="0"/>
              <a:t>Interdomain</a:t>
            </a:r>
            <a:r>
              <a:rPr lang="en-US" dirty="0" smtClean="0"/>
              <a:t> routing using reachability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Two Key </a:t>
            </a:r>
            <a:r>
              <a:rPr lang="en-US" sz="3600" dirty="0" smtClean="0"/>
              <a:t>Network Layer </a:t>
            </a:r>
            <a:r>
              <a:rPr lang="en-US" sz="3600" dirty="0"/>
              <a:t>Functions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79413" y="1157271"/>
            <a:ext cx="448061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forwarding: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move packets from router’s input to appropriate router output.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routing: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determine route taken by packets from source to destination.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ZapfDingbats" pitchFamily="82" charset="2"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706938" y="1357298"/>
            <a:ext cx="419258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7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800" u="sng" dirty="0">
                <a:solidFill>
                  <a:srgbClr val="0033CC"/>
                </a:solidFill>
              </a:rPr>
              <a:t>analogy:</a:t>
            </a:r>
          </a:p>
          <a:p>
            <a:pPr marL="342900" indent="-342900">
              <a:spcBef>
                <a:spcPct val="7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800" b="1" dirty="0">
                <a:solidFill>
                  <a:schemeClr val="accent2"/>
                </a:solidFill>
              </a:rPr>
              <a:t>routing:</a:t>
            </a:r>
            <a:r>
              <a:rPr lang="en-US" sz="2800" b="1" dirty="0"/>
              <a:t> </a:t>
            </a:r>
            <a:r>
              <a:rPr lang="en-US" sz="2800" dirty="0"/>
              <a:t>process of planning trip from source to </a:t>
            </a:r>
            <a:r>
              <a:rPr lang="en-US" sz="2800" dirty="0" smtClean="0"/>
              <a:t>destination</a:t>
            </a:r>
            <a:endParaRPr lang="en-US" sz="2800" dirty="0"/>
          </a:p>
          <a:p>
            <a:pPr marL="342900" indent="-342900">
              <a:spcBef>
                <a:spcPct val="7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800" b="1" dirty="0">
                <a:solidFill>
                  <a:schemeClr val="accent2"/>
                </a:solidFill>
              </a:rPr>
              <a:t>forwarding:</a:t>
            </a:r>
            <a:r>
              <a:rPr lang="en-US" sz="2800" b="1" dirty="0"/>
              <a:t> </a:t>
            </a:r>
            <a:r>
              <a:rPr lang="en-US" sz="2800" dirty="0"/>
              <a:t>process of getting through single interchange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802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Text Box 16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49542" y="223212"/>
            <a:ext cx="8637300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Interplay between </a:t>
            </a:r>
            <a:r>
              <a:rPr lang="en-US" sz="3200" dirty="0" smtClean="0">
                <a:solidFill>
                  <a:schemeClr val="bg1"/>
                </a:solidFill>
              </a:rPr>
              <a:t>Routing </a:t>
            </a:r>
            <a:r>
              <a:rPr lang="en-US" sz="3200" dirty="0">
                <a:solidFill>
                  <a:schemeClr val="bg1"/>
                </a:solidFill>
              </a:rPr>
              <a:t>and </a:t>
            </a:r>
            <a:r>
              <a:rPr lang="en-US" sz="3200" dirty="0" smtClean="0">
                <a:solidFill>
                  <a:schemeClr val="bg1"/>
                </a:solidFill>
              </a:rPr>
              <a:t>Forwarding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7" name="Group 166"/>
          <p:cNvGrpSpPr>
            <a:grpSpLocks/>
          </p:cNvGrpSpPr>
          <p:nvPr/>
        </p:nvGrpSpPr>
        <p:grpSpPr bwMode="auto">
          <a:xfrm>
            <a:off x="1142976" y="1208088"/>
            <a:ext cx="6484960" cy="4935556"/>
            <a:chOff x="398" y="129"/>
            <a:chExt cx="3484" cy="3304"/>
          </a:xfrm>
        </p:grpSpPr>
        <p:sp>
          <p:nvSpPr>
            <p:cNvPr id="8" name="Freeform 2"/>
            <p:cNvSpPr>
              <a:spLocks/>
            </p:cNvSpPr>
            <p:nvPr/>
          </p:nvSpPr>
          <p:spPr bwMode="auto">
            <a:xfrm>
              <a:off x="2031" y="2058"/>
              <a:ext cx="1794" cy="933"/>
            </a:xfrm>
            <a:custGeom>
              <a:avLst/>
              <a:gdLst/>
              <a:ahLst/>
              <a:cxnLst>
                <a:cxn ang="0">
                  <a:pos x="6" y="483"/>
                </a:cxn>
                <a:cxn ang="0">
                  <a:pos x="108" y="125"/>
                </a:cxn>
                <a:cxn ang="0">
                  <a:pos x="559" y="100"/>
                </a:cxn>
                <a:cxn ang="0">
                  <a:pos x="1128" y="29"/>
                </a:cxn>
                <a:cxn ang="0">
                  <a:pos x="1716" y="275"/>
                </a:cxn>
                <a:cxn ang="0">
                  <a:pos x="1596" y="827"/>
                </a:cxn>
                <a:cxn ang="0">
                  <a:pos x="1380" y="911"/>
                </a:cxn>
                <a:cxn ang="0">
                  <a:pos x="840" y="929"/>
                </a:cxn>
                <a:cxn ang="0">
                  <a:pos x="414" y="911"/>
                </a:cxn>
                <a:cxn ang="0">
                  <a:pos x="143" y="832"/>
                </a:cxn>
                <a:cxn ang="0">
                  <a:pos x="6" y="483"/>
                </a:cxn>
              </a:cxnLst>
              <a:rect l="0" t="0" r="r" b="b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1090" y="1594"/>
              <a:ext cx="1443" cy="8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6" y="782"/>
                </a:cxn>
                <a:cxn ang="0">
                  <a:pos x="1320" y="788"/>
                </a:cxn>
                <a:cxn ang="0">
                  <a:pos x="1443" y="5"/>
                </a:cxn>
                <a:cxn ang="0">
                  <a:pos x="0" y="0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1084" y="129"/>
              <a:ext cx="1460" cy="147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1163" y="162"/>
              <a:ext cx="1320" cy="3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2433" y="2249"/>
              <a:ext cx="342" cy="186"/>
            </a:xfrm>
            <a:custGeom>
              <a:avLst/>
              <a:gdLst/>
              <a:ahLst/>
              <a:cxnLst>
                <a:cxn ang="0">
                  <a:pos x="0" y="186"/>
                </a:cxn>
                <a:cxn ang="0">
                  <a:pos x="342" y="0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2122" y="2256"/>
              <a:ext cx="316" cy="301"/>
              <a:chOff x="3600" y="97"/>
              <a:chExt cx="360" cy="359"/>
            </a:xfrm>
          </p:grpSpPr>
          <p:sp>
            <p:nvSpPr>
              <p:cNvPr id="158" name="Oval 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Line 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Line 1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Rectangle 1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2" name="Oval 1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3" name="Group 13"/>
              <p:cNvGrpSpPr>
                <a:grpSpLocks/>
              </p:cNvGrpSpPr>
              <p:nvPr/>
            </p:nvGrpSpPr>
            <p:grpSpPr bwMode="auto">
              <a:xfrm>
                <a:off x="3666" y="97"/>
                <a:ext cx="176" cy="49"/>
                <a:chOff x="2848" y="848"/>
                <a:chExt cx="140" cy="98"/>
              </a:xfrm>
            </p:grpSpPr>
            <p:sp>
              <p:nvSpPr>
                <p:cNvPr id="16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9" name="Line 1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0" name="Line 1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4" name="Group 17"/>
              <p:cNvGrpSpPr>
                <a:grpSpLocks/>
              </p:cNvGrpSpPr>
              <p:nvPr/>
            </p:nvGrpSpPr>
            <p:grpSpPr bwMode="auto">
              <a:xfrm flipV="1">
                <a:off x="3666" y="407"/>
                <a:ext cx="176" cy="49"/>
                <a:chOff x="2848" y="848"/>
                <a:chExt cx="140" cy="98"/>
              </a:xfrm>
            </p:grpSpPr>
            <p:sp>
              <p:nvSpPr>
                <p:cNvPr id="165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6" name="Line 1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7" name="Line 2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" name="Group 21"/>
            <p:cNvGrpSpPr>
              <a:grpSpLocks/>
            </p:cNvGrpSpPr>
            <p:nvPr/>
          </p:nvGrpSpPr>
          <p:grpSpPr bwMode="auto">
            <a:xfrm>
              <a:off x="2344" y="2658"/>
              <a:ext cx="316" cy="301"/>
              <a:chOff x="3600" y="97"/>
              <a:chExt cx="360" cy="359"/>
            </a:xfrm>
          </p:grpSpPr>
          <p:sp>
            <p:nvSpPr>
              <p:cNvPr id="145" name="Oval 2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Line 2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Line 2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Rectangle 2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9" name="Oval 2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0" name="Group 27"/>
              <p:cNvGrpSpPr>
                <a:grpSpLocks/>
              </p:cNvGrpSpPr>
              <p:nvPr/>
            </p:nvGrpSpPr>
            <p:grpSpPr bwMode="auto">
              <a:xfrm>
                <a:off x="3666" y="97"/>
                <a:ext cx="176" cy="49"/>
                <a:chOff x="2848" y="848"/>
                <a:chExt cx="140" cy="98"/>
              </a:xfrm>
            </p:grpSpPr>
            <p:sp>
              <p:nvSpPr>
                <p:cNvPr id="155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" name="Line 2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" name="Line 3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1" name="Group 31"/>
              <p:cNvGrpSpPr>
                <a:grpSpLocks/>
              </p:cNvGrpSpPr>
              <p:nvPr/>
            </p:nvGrpSpPr>
            <p:grpSpPr bwMode="auto">
              <a:xfrm flipV="1">
                <a:off x="3666" y="407"/>
                <a:ext cx="176" cy="49"/>
                <a:chOff x="2848" y="848"/>
                <a:chExt cx="140" cy="98"/>
              </a:xfrm>
            </p:grpSpPr>
            <p:sp>
              <p:nvSpPr>
                <p:cNvPr id="152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" name="Line 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" name="Line 3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" name="Group 35"/>
            <p:cNvGrpSpPr>
              <a:grpSpLocks/>
            </p:cNvGrpSpPr>
            <p:nvPr/>
          </p:nvGrpSpPr>
          <p:grpSpPr bwMode="auto">
            <a:xfrm>
              <a:off x="2769" y="2064"/>
              <a:ext cx="316" cy="301"/>
              <a:chOff x="3600" y="97"/>
              <a:chExt cx="360" cy="359"/>
            </a:xfrm>
          </p:grpSpPr>
          <p:sp>
            <p:nvSpPr>
              <p:cNvPr id="132" name="Oval 3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Line 3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Line 3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Rectangle 3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6" name="Oval 4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7" name="Group 41"/>
              <p:cNvGrpSpPr>
                <a:grpSpLocks/>
              </p:cNvGrpSpPr>
              <p:nvPr/>
            </p:nvGrpSpPr>
            <p:grpSpPr bwMode="auto">
              <a:xfrm>
                <a:off x="3666" y="97"/>
                <a:ext cx="176" cy="49"/>
                <a:chOff x="2848" y="848"/>
                <a:chExt cx="140" cy="98"/>
              </a:xfrm>
            </p:grpSpPr>
            <p:sp>
              <p:nvSpPr>
                <p:cNvPr id="142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" name="Line 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Line 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8" name="Group 45"/>
              <p:cNvGrpSpPr>
                <a:grpSpLocks/>
              </p:cNvGrpSpPr>
              <p:nvPr/>
            </p:nvGrpSpPr>
            <p:grpSpPr bwMode="auto">
              <a:xfrm flipV="1">
                <a:off x="3666" y="407"/>
                <a:ext cx="176" cy="49"/>
                <a:chOff x="2848" y="848"/>
                <a:chExt cx="140" cy="98"/>
              </a:xfrm>
            </p:grpSpPr>
            <p:sp>
              <p:nvSpPr>
                <p:cNvPr id="139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" name="Line 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Line 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2720" y="2483"/>
              <a:ext cx="315" cy="301"/>
              <a:chOff x="3600" y="97"/>
              <a:chExt cx="360" cy="359"/>
            </a:xfrm>
          </p:grpSpPr>
          <p:sp>
            <p:nvSpPr>
              <p:cNvPr id="119" name="Oval 5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Line 5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Line 5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5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3" name="Oval 5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4" name="Group 55"/>
              <p:cNvGrpSpPr>
                <a:grpSpLocks/>
              </p:cNvGrpSpPr>
              <p:nvPr/>
            </p:nvGrpSpPr>
            <p:grpSpPr bwMode="auto">
              <a:xfrm>
                <a:off x="3666" y="97"/>
                <a:ext cx="176" cy="49"/>
                <a:chOff x="2848" y="848"/>
                <a:chExt cx="140" cy="98"/>
              </a:xfrm>
            </p:grpSpPr>
            <p:sp>
              <p:nvSpPr>
                <p:cNvPr id="129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" name="Group 59"/>
              <p:cNvGrpSpPr>
                <a:grpSpLocks/>
              </p:cNvGrpSpPr>
              <p:nvPr/>
            </p:nvGrpSpPr>
            <p:grpSpPr bwMode="auto">
              <a:xfrm flipV="1">
                <a:off x="3666" y="407"/>
                <a:ext cx="176" cy="49"/>
                <a:chOff x="2848" y="848"/>
                <a:chExt cx="140" cy="98"/>
              </a:xfrm>
            </p:grpSpPr>
            <p:sp>
              <p:nvSpPr>
                <p:cNvPr id="126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" name="Line 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" name="Line 6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" name="Group 63"/>
            <p:cNvGrpSpPr>
              <a:grpSpLocks/>
            </p:cNvGrpSpPr>
            <p:nvPr/>
          </p:nvGrpSpPr>
          <p:grpSpPr bwMode="auto">
            <a:xfrm>
              <a:off x="3120" y="2670"/>
              <a:ext cx="316" cy="301"/>
              <a:chOff x="3600" y="97"/>
              <a:chExt cx="360" cy="359"/>
            </a:xfrm>
          </p:grpSpPr>
          <p:sp>
            <p:nvSpPr>
              <p:cNvPr id="106" name="Oval 6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Line 6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Line 6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Rectangle 6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0" name="Oval 6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1" name="Group 69"/>
              <p:cNvGrpSpPr>
                <a:grpSpLocks/>
              </p:cNvGrpSpPr>
              <p:nvPr/>
            </p:nvGrpSpPr>
            <p:grpSpPr bwMode="auto">
              <a:xfrm>
                <a:off x="3666" y="97"/>
                <a:ext cx="176" cy="49"/>
                <a:chOff x="2848" y="848"/>
                <a:chExt cx="140" cy="98"/>
              </a:xfrm>
            </p:grpSpPr>
            <p:sp>
              <p:nvSpPr>
                <p:cNvPr id="116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" name="Line 7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" name="Line 7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" name="Group 73"/>
              <p:cNvGrpSpPr>
                <a:grpSpLocks/>
              </p:cNvGrpSpPr>
              <p:nvPr/>
            </p:nvGrpSpPr>
            <p:grpSpPr bwMode="auto">
              <a:xfrm flipV="1">
                <a:off x="3666" y="407"/>
                <a:ext cx="176" cy="49"/>
                <a:chOff x="2848" y="848"/>
                <a:chExt cx="140" cy="98"/>
              </a:xfrm>
            </p:grpSpPr>
            <p:sp>
              <p:nvSpPr>
                <p:cNvPr id="113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" name="Line 7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" name="Line 7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" name="Group 77"/>
            <p:cNvGrpSpPr>
              <a:grpSpLocks/>
            </p:cNvGrpSpPr>
            <p:nvPr/>
          </p:nvGrpSpPr>
          <p:grpSpPr bwMode="auto">
            <a:xfrm>
              <a:off x="3400" y="2257"/>
              <a:ext cx="316" cy="301"/>
              <a:chOff x="3600" y="97"/>
              <a:chExt cx="360" cy="359"/>
            </a:xfrm>
          </p:grpSpPr>
          <p:sp>
            <p:nvSpPr>
              <p:cNvPr id="93" name="Oval 7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Line 7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Line 8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8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7" name="Oval 8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" name="Group 83"/>
              <p:cNvGrpSpPr>
                <a:grpSpLocks/>
              </p:cNvGrpSpPr>
              <p:nvPr/>
            </p:nvGrpSpPr>
            <p:grpSpPr bwMode="auto">
              <a:xfrm>
                <a:off x="3666" y="97"/>
                <a:ext cx="176" cy="49"/>
                <a:chOff x="2848" y="848"/>
                <a:chExt cx="140" cy="98"/>
              </a:xfrm>
            </p:grpSpPr>
            <p:sp>
              <p:nvSpPr>
                <p:cNvPr id="103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" name="Line 8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" name="Line 8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9" name="Group 87"/>
              <p:cNvGrpSpPr>
                <a:grpSpLocks/>
              </p:cNvGrpSpPr>
              <p:nvPr/>
            </p:nvGrpSpPr>
            <p:grpSpPr bwMode="auto">
              <a:xfrm flipV="1">
                <a:off x="3666" y="407"/>
                <a:ext cx="176" cy="49"/>
                <a:chOff x="2848" y="848"/>
                <a:chExt cx="140" cy="98"/>
              </a:xfrm>
            </p:grpSpPr>
            <p:sp>
              <p:nvSpPr>
                <p:cNvPr id="100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" name="Line 8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" name="Line 9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9" name="Freeform 91"/>
            <p:cNvSpPr>
              <a:spLocks/>
            </p:cNvSpPr>
            <p:nvPr/>
          </p:nvSpPr>
          <p:spPr bwMode="auto">
            <a:xfrm>
              <a:off x="3089" y="2245"/>
              <a:ext cx="318" cy="1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8" y="194"/>
                </a:cxn>
              </a:cxnLst>
              <a:rect l="0" t="0" r="r" b="b"/>
              <a:pathLst>
                <a:path w="318" h="194">
                  <a:moveTo>
                    <a:pt x="0" y="0"/>
                  </a:moveTo>
                  <a:lnTo>
                    <a:pt x="318" y="19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92"/>
            <p:cNvSpPr>
              <a:spLocks/>
            </p:cNvSpPr>
            <p:nvPr/>
          </p:nvSpPr>
          <p:spPr bwMode="auto">
            <a:xfrm>
              <a:off x="2418" y="2492"/>
              <a:ext cx="303" cy="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4" y="174"/>
                </a:cxn>
              </a:cxnLst>
              <a:rect l="0" t="0" r="r" b="b"/>
              <a:pathLst>
                <a:path w="294" h="174">
                  <a:moveTo>
                    <a:pt x="0" y="0"/>
                  </a:moveTo>
                  <a:lnTo>
                    <a:pt x="294" y="17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93"/>
            <p:cNvSpPr>
              <a:spLocks/>
            </p:cNvSpPr>
            <p:nvPr/>
          </p:nvSpPr>
          <p:spPr bwMode="auto">
            <a:xfrm>
              <a:off x="3015" y="2477"/>
              <a:ext cx="396" cy="156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378" y="0"/>
                </a:cxn>
              </a:cxnLst>
              <a:rect l="0" t="0" r="r" b="b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94"/>
            <p:cNvSpPr>
              <a:spLocks/>
            </p:cNvSpPr>
            <p:nvPr/>
          </p:nvSpPr>
          <p:spPr bwMode="auto">
            <a:xfrm>
              <a:off x="3435" y="2511"/>
              <a:ext cx="130" cy="320"/>
            </a:xfrm>
            <a:custGeom>
              <a:avLst/>
              <a:gdLst/>
              <a:ahLst/>
              <a:cxnLst>
                <a:cxn ang="0">
                  <a:pos x="0" y="500"/>
                </a:cxn>
                <a:cxn ang="0">
                  <a:pos x="118" y="0"/>
                </a:cxn>
              </a:cxnLst>
              <a:rect l="0" t="0" r="r" b="b"/>
              <a:pathLst>
                <a:path w="118" h="500">
                  <a:moveTo>
                    <a:pt x="0" y="500"/>
                  </a:moveTo>
                  <a:lnTo>
                    <a:pt x="11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95"/>
            <p:cNvSpPr>
              <a:spLocks/>
            </p:cNvSpPr>
            <p:nvPr/>
          </p:nvSpPr>
          <p:spPr bwMode="auto">
            <a:xfrm>
              <a:off x="2657" y="2847"/>
              <a:ext cx="464" cy="47"/>
            </a:xfrm>
            <a:custGeom>
              <a:avLst/>
              <a:gdLst/>
              <a:ahLst/>
              <a:cxnLst>
                <a:cxn ang="0">
                  <a:pos x="370" y="32"/>
                </a:cxn>
                <a:cxn ang="0">
                  <a:pos x="0" y="0"/>
                </a:cxn>
              </a:cxnLst>
              <a:rect l="0" t="0" r="r" b="b"/>
              <a:pathLst>
                <a:path w="370" h="32">
                  <a:moveTo>
                    <a:pt x="370" y="3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96"/>
            <p:cNvSpPr>
              <a:spLocks/>
            </p:cNvSpPr>
            <p:nvPr/>
          </p:nvSpPr>
          <p:spPr bwMode="auto">
            <a:xfrm>
              <a:off x="2319" y="2507"/>
              <a:ext cx="122" cy="268"/>
            </a:xfrm>
            <a:custGeom>
              <a:avLst/>
              <a:gdLst/>
              <a:ahLst/>
              <a:cxnLst>
                <a:cxn ang="0">
                  <a:pos x="162" y="408"/>
                </a:cxn>
                <a:cxn ang="0">
                  <a:pos x="176" y="412"/>
                </a:cxn>
                <a:cxn ang="0">
                  <a:pos x="0" y="0"/>
                </a:cxn>
              </a:cxnLst>
              <a:rect l="0" t="0" r="r" b="b"/>
              <a:pathLst>
                <a:path w="176" h="412">
                  <a:moveTo>
                    <a:pt x="162" y="408"/>
                  </a:moveTo>
                  <a:lnTo>
                    <a:pt x="176" y="4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97"/>
            <p:cNvSpPr>
              <a:spLocks noChangeArrowheads="1"/>
            </p:cNvSpPr>
            <p:nvPr/>
          </p:nvSpPr>
          <p:spPr bwMode="auto">
            <a:xfrm>
              <a:off x="1128" y="2264"/>
              <a:ext cx="728" cy="15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98"/>
            <p:cNvSpPr>
              <a:spLocks noChangeArrowheads="1"/>
            </p:cNvSpPr>
            <p:nvPr/>
          </p:nvSpPr>
          <p:spPr bwMode="auto">
            <a:xfrm>
              <a:off x="1113" y="2279"/>
              <a:ext cx="723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99"/>
            <p:cNvSpPr>
              <a:spLocks noChangeShapeType="1"/>
            </p:cNvSpPr>
            <p:nvPr/>
          </p:nvSpPr>
          <p:spPr bwMode="auto">
            <a:xfrm>
              <a:off x="1759" y="2362"/>
              <a:ext cx="26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100"/>
            <p:cNvSpPr txBox="1">
              <a:spLocks noChangeArrowheads="1"/>
            </p:cNvSpPr>
            <p:nvPr/>
          </p:nvSpPr>
          <p:spPr bwMode="auto">
            <a:xfrm>
              <a:off x="2390" y="2183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1</a:t>
              </a:r>
            </a:p>
          </p:txBody>
        </p:sp>
        <p:sp>
          <p:nvSpPr>
            <p:cNvPr id="29" name="Text Box 101"/>
            <p:cNvSpPr txBox="1">
              <a:spLocks noChangeArrowheads="1"/>
            </p:cNvSpPr>
            <p:nvPr/>
          </p:nvSpPr>
          <p:spPr bwMode="auto">
            <a:xfrm>
              <a:off x="2336" y="2459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30" name="Text Box 102"/>
            <p:cNvSpPr txBox="1">
              <a:spLocks noChangeArrowheads="1"/>
            </p:cNvSpPr>
            <p:nvPr/>
          </p:nvSpPr>
          <p:spPr bwMode="auto">
            <a:xfrm>
              <a:off x="2178" y="2505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latin typeface="Arial" charset="0"/>
                </a:rPr>
                <a:t>3</a:t>
              </a:r>
            </a:p>
          </p:txBody>
        </p:sp>
        <p:sp>
          <p:nvSpPr>
            <p:cNvPr id="31" name="Rectangle 104"/>
            <p:cNvSpPr>
              <a:spLocks noChangeArrowheads="1"/>
            </p:cNvSpPr>
            <p:nvPr/>
          </p:nvSpPr>
          <p:spPr bwMode="auto">
            <a:xfrm>
              <a:off x="1509" y="2281"/>
              <a:ext cx="269" cy="15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105"/>
            <p:cNvSpPr txBox="1">
              <a:spLocks noChangeArrowheads="1"/>
            </p:cNvSpPr>
            <p:nvPr/>
          </p:nvSpPr>
          <p:spPr bwMode="auto">
            <a:xfrm>
              <a:off x="1479" y="2264"/>
              <a:ext cx="3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latin typeface="Arial" charset="0"/>
                </a:rPr>
                <a:t>0111</a:t>
              </a:r>
            </a:p>
          </p:txBody>
        </p:sp>
        <p:sp>
          <p:nvSpPr>
            <p:cNvPr id="33" name="Text Box 106"/>
            <p:cNvSpPr txBox="1">
              <a:spLocks noChangeArrowheads="1"/>
            </p:cNvSpPr>
            <p:nvPr/>
          </p:nvSpPr>
          <p:spPr bwMode="auto">
            <a:xfrm>
              <a:off x="398" y="1841"/>
              <a:ext cx="101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latin typeface="Arial" charset="0"/>
                </a:rPr>
                <a:t>value in arriving</a:t>
              </a:r>
            </a:p>
            <a:p>
              <a:pPr eaLnBrk="1" hangingPunct="1"/>
              <a:r>
                <a:rPr lang="en-US" sz="1600">
                  <a:latin typeface="Arial" charset="0"/>
                </a:rPr>
                <a:t>packet’s header</a:t>
              </a:r>
            </a:p>
          </p:txBody>
        </p:sp>
        <p:sp>
          <p:nvSpPr>
            <p:cNvPr id="34" name="Line 107"/>
            <p:cNvSpPr>
              <a:spLocks noChangeShapeType="1"/>
            </p:cNvSpPr>
            <p:nvPr/>
          </p:nvSpPr>
          <p:spPr bwMode="auto">
            <a:xfrm flipH="1">
              <a:off x="1269" y="2444"/>
              <a:ext cx="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108"/>
            <p:cNvSpPr txBox="1">
              <a:spLocks noChangeArrowheads="1"/>
            </p:cNvSpPr>
            <p:nvPr/>
          </p:nvSpPr>
          <p:spPr bwMode="auto">
            <a:xfrm>
              <a:off x="1244" y="261"/>
              <a:ext cx="11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routing algorithm</a:t>
              </a:r>
            </a:p>
          </p:txBody>
        </p:sp>
        <p:sp>
          <p:nvSpPr>
            <p:cNvPr id="36" name="Rectangle 109"/>
            <p:cNvSpPr>
              <a:spLocks noChangeArrowheads="1"/>
            </p:cNvSpPr>
            <p:nvPr/>
          </p:nvSpPr>
          <p:spPr bwMode="auto">
            <a:xfrm>
              <a:off x="1197" y="732"/>
              <a:ext cx="1263" cy="8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110"/>
            <p:cNvSpPr txBox="1">
              <a:spLocks noChangeArrowheads="1"/>
            </p:cNvSpPr>
            <p:nvPr/>
          </p:nvSpPr>
          <p:spPr bwMode="auto">
            <a:xfrm>
              <a:off x="1248" y="702"/>
              <a:ext cx="11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latin typeface="Arial" charset="0"/>
                </a:rPr>
                <a:t>local forwarding table</a:t>
              </a:r>
            </a:p>
          </p:txBody>
        </p:sp>
        <p:sp>
          <p:nvSpPr>
            <p:cNvPr id="38" name="Text Box 111"/>
            <p:cNvSpPr txBox="1">
              <a:spLocks noChangeArrowheads="1"/>
            </p:cNvSpPr>
            <p:nvPr/>
          </p:nvSpPr>
          <p:spPr bwMode="auto">
            <a:xfrm>
              <a:off x="1174" y="858"/>
              <a:ext cx="7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header value</a:t>
              </a:r>
            </a:p>
          </p:txBody>
        </p:sp>
        <p:sp>
          <p:nvSpPr>
            <p:cNvPr id="39" name="Text Box 112"/>
            <p:cNvSpPr txBox="1">
              <a:spLocks noChangeArrowheads="1"/>
            </p:cNvSpPr>
            <p:nvPr/>
          </p:nvSpPr>
          <p:spPr bwMode="auto">
            <a:xfrm>
              <a:off x="1846" y="859"/>
              <a:ext cx="65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output link</a:t>
              </a:r>
            </a:p>
          </p:txBody>
        </p:sp>
        <p:sp>
          <p:nvSpPr>
            <p:cNvPr id="40" name="Line 113"/>
            <p:cNvSpPr>
              <a:spLocks noChangeShapeType="1"/>
            </p:cNvSpPr>
            <p:nvPr/>
          </p:nvSpPr>
          <p:spPr bwMode="auto">
            <a:xfrm>
              <a:off x="1908" y="866"/>
              <a:ext cx="5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 Box 114"/>
            <p:cNvSpPr txBox="1">
              <a:spLocks noChangeArrowheads="1"/>
            </p:cNvSpPr>
            <p:nvPr/>
          </p:nvSpPr>
          <p:spPr bwMode="auto">
            <a:xfrm>
              <a:off x="1587" y="1037"/>
              <a:ext cx="32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1200">
                  <a:latin typeface="Arial" charset="0"/>
                </a:rPr>
                <a:t>0100</a:t>
              </a:r>
            </a:p>
            <a:p>
              <a:pPr algn="r" eaLnBrk="1" hangingPunct="1"/>
              <a:r>
                <a:rPr lang="en-US" sz="1200">
                  <a:latin typeface="Arial" charset="0"/>
                </a:rPr>
                <a:t>0101</a:t>
              </a:r>
            </a:p>
            <a:p>
              <a:pPr algn="r" eaLnBrk="1" hangingPunct="1"/>
              <a:r>
                <a:rPr lang="en-US" sz="1200">
                  <a:latin typeface="Arial" charset="0"/>
                </a:rPr>
                <a:t>0111</a:t>
              </a:r>
            </a:p>
            <a:p>
              <a:pPr algn="r" eaLnBrk="1" hangingPunct="1"/>
              <a:r>
                <a:rPr lang="en-US" sz="1200">
                  <a:latin typeface="Arial" charset="0"/>
                </a:rPr>
                <a:t>1001</a:t>
              </a:r>
            </a:p>
          </p:txBody>
        </p:sp>
        <p:sp>
          <p:nvSpPr>
            <p:cNvPr id="42" name="Text Box 115"/>
            <p:cNvSpPr txBox="1">
              <a:spLocks noChangeArrowheads="1"/>
            </p:cNvSpPr>
            <p:nvPr/>
          </p:nvSpPr>
          <p:spPr bwMode="auto">
            <a:xfrm>
              <a:off x="1918" y="1037"/>
              <a:ext cx="16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>
                  <a:latin typeface="Arial" charset="0"/>
                </a:rPr>
                <a:t>3</a:t>
              </a:r>
            </a:p>
            <a:p>
              <a:pPr algn="ctr" eaLnBrk="1" hangingPunct="1"/>
              <a:r>
                <a:rPr lang="en-US" sz="1200">
                  <a:latin typeface="Arial" charset="0"/>
                </a:rPr>
                <a:t>2</a:t>
              </a:r>
            </a:p>
            <a:p>
              <a:pPr algn="ctr" eaLnBrk="1" hangingPunct="1"/>
              <a:r>
                <a:rPr lang="en-US" sz="1200">
                  <a:latin typeface="Arial" charset="0"/>
                </a:rPr>
                <a:t>2</a:t>
              </a:r>
            </a:p>
            <a:p>
              <a:pPr algn="ctr" eaLnBrk="1" hangingPunct="1"/>
              <a:r>
                <a:rPr lang="en-US" sz="1200">
                  <a:latin typeface="Arial" charset="0"/>
                </a:rPr>
                <a:t>1</a:t>
              </a:r>
            </a:p>
          </p:txBody>
        </p:sp>
        <p:sp>
          <p:nvSpPr>
            <p:cNvPr id="43" name="Line 116"/>
            <p:cNvSpPr>
              <a:spLocks noChangeShapeType="1"/>
            </p:cNvSpPr>
            <p:nvPr/>
          </p:nvSpPr>
          <p:spPr bwMode="auto">
            <a:xfrm>
              <a:off x="1197" y="1028"/>
              <a:ext cx="1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17"/>
            <p:cNvSpPr>
              <a:spLocks noChangeShapeType="1"/>
            </p:cNvSpPr>
            <p:nvPr/>
          </p:nvSpPr>
          <p:spPr bwMode="auto">
            <a:xfrm>
              <a:off x="1192" y="872"/>
              <a:ext cx="1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AutoShape 118"/>
            <p:cNvSpPr>
              <a:spLocks noChangeArrowheads="1"/>
            </p:cNvSpPr>
            <p:nvPr/>
          </p:nvSpPr>
          <p:spPr bwMode="auto">
            <a:xfrm rot="5400000">
              <a:off x="1763" y="548"/>
              <a:ext cx="151" cy="172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119"/>
            <p:cNvSpPr>
              <a:spLocks noChangeShapeType="1"/>
            </p:cNvSpPr>
            <p:nvPr/>
          </p:nvSpPr>
          <p:spPr bwMode="auto">
            <a:xfrm>
              <a:off x="1371" y="2086"/>
              <a:ext cx="229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20"/>
            <p:cNvSpPr>
              <a:spLocks/>
            </p:cNvSpPr>
            <p:nvPr/>
          </p:nvSpPr>
          <p:spPr bwMode="auto">
            <a:xfrm>
              <a:off x="2047" y="2395"/>
              <a:ext cx="554" cy="16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324" y="26"/>
                </a:cxn>
                <a:cxn ang="0">
                  <a:pos x="554" y="167"/>
                </a:cxn>
              </a:cxnLst>
              <a:rect l="0" t="0" r="r" b="b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21"/>
            <p:cNvSpPr>
              <a:spLocks/>
            </p:cNvSpPr>
            <p:nvPr/>
          </p:nvSpPr>
          <p:spPr bwMode="auto">
            <a:xfrm flipH="1">
              <a:off x="3518" y="2127"/>
              <a:ext cx="364" cy="2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6" y="782"/>
                </a:cxn>
                <a:cxn ang="0">
                  <a:pos x="1320" y="788"/>
                </a:cxn>
                <a:cxn ang="0">
                  <a:pos x="1443" y="5"/>
                </a:cxn>
                <a:cxn ang="0">
                  <a:pos x="0" y="0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22"/>
            <p:cNvSpPr>
              <a:spLocks/>
            </p:cNvSpPr>
            <p:nvPr/>
          </p:nvSpPr>
          <p:spPr bwMode="auto">
            <a:xfrm flipH="1">
              <a:off x="2881" y="1948"/>
              <a:ext cx="364" cy="2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6" y="782"/>
                </a:cxn>
                <a:cxn ang="0">
                  <a:pos x="1320" y="788"/>
                </a:cxn>
                <a:cxn ang="0">
                  <a:pos x="1443" y="5"/>
                </a:cxn>
                <a:cxn ang="0">
                  <a:pos x="0" y="0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23"/>
            <p:cNvSpPr>
              <a:spLocks/>
            </p:cNvSpPr>
            <p:nvPr/>
          </p:nvSpPr>
          <p:spPr bwMode="auto">
            <a:xfrm flipH="1" flipV="1">
              <a:off x="3302" y="2922"/>
              <a:ext cx="342" cy="2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6" y="782"/>
                </a:cxn>
                <a:cxn ang="0">
                  <a:pos x="1320" y="788"/>
                </a:cxn>
                <a:cxn ang="0">
                  <a:pos x="1443" y="5"/>
                </a:cxn>
                <a:cxn ang="0">
                  <a:pos x="0" y="0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24"/>
            <p:cNvSpPr>
              <a:spLocks/>
            </p:cNvSpPr>
            <p:nvPr/>
          </p:nvSpPr>
          <p:spPr bwMode="auto">
            <a:xfrm flipH="1" flipV="1">
              <a:off x="2452" y="2912"/>
              <a:ext cx="342" cy="2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6" y="782"/>
                </a:cxn>
                <a:cxn ang="0">
                  <a:pos x="1320" y="788"/>
                </a:cxn>
                <a:cxn ang="0">
                  <a:pos x="1443" y="5"/>
                </a:cxn>
                <a:cxn ang="0">
                  <a:pos x="0" y="0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25"/>
            <p:cNvSpPr>
              <a:spLocks/>
            </p:cNvSpPr>
            <p:nvPr/>
          </p:nvSpPr>
          <p:spPr bwMode="auto">
            <a:xfrm flipH="1" flipV="1">
              <a:off x="2855" y="2728"/>
              <a:ext cx="342" cy="2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6" y="782"/>
                </a:cxn>
                <a:cxn ang="0">
                  <a:pos x="1320" y="788"/>
                </a:cxn>
                <a:cxn ang="0">
                  <a:pos x="1443" y="5"/>
                </a:cxn>
                <a:cxn ang="0">
                  <a:pos x="0" y="0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" name="Group 126"/>
            <p:cNvGrpSpPr>
              <a:grpSpLocks/>
            </p:cNvGrpSpPr>
            <p:nvPr/>
          </p:nvGrpSpPr>
          <p:grpSpPr bwMode="auto">
            <a:xfrm>
              <a:off x="2886" y="1668"/>
              <a:ext cx="347" cy="285"/>
              <a:chOff x="2886" y="1668"/>
              <a:chExt cx="347" cy="285"/>
            </a:xfrm>
          </p:grpSpPr>
          <p:sp>
            <p:nvSpPr>
              <p:cNvPr id="86" name="Rectangle 127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Oval 128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Rectangle 129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Line 130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31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32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AutoShape 133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" name="Group 134"/>
            <p:cNvGrpSpPr>
              <a:grpSpLocks/>
            </p:cNvGrpSpPr>
            <p:nvPr/>
          </p:nvGrpSpPr>
          <p:grpSpPr bwMode="auto">
            <a:xfrm>
              <a:off x="3524" y="1840"/>
              <a:ext cx="347" cy="285"/>
              <a:chOff x="2886" y="1668"/>
              <a:chExt cx="347" cy="285"/>
            </a:xfrm>
          </p:grpSpPr>
          <p:sp>
            <p:nvSpPr>
              <p:cNvPr id="79" name="Rectangle 135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Oval 136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Rectangle 137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Line 138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139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140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AutoShape 141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5" name="Group 142"/>
            <p:cNvGrpSpPr>
              <a:grpSpLocks/>
            </p:cNvGrpSpPr>
            <p:nvPr/>
          </p:nvGrpSpPr>
          <p:grpSpPr bwMode="auto">
            <a:xfrm>
              <a:off x="3291" y="3148"/>
              <a:ext cx="347" cy="285"/>
              <a:chOff x="2886" y="1668"/>
              <a:chExt cx="347" cy="285"/>
            </a:xfrm>
          </p:grpSpPr>
          <p:sp>
            <p:nvSpPr>
              <p:cNvPr id="72" name="Rectangle 143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Oval 144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Rectangle 145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146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47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48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AutoShape 149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" name="Group 150"/>
            <p:cNvGrpSpPr>
              <a:grpSpLocks/>
            </p:cNvGrpSpPr>
            <p:nvPr/>
          </p:nvGrpSpPr>
          <p:grpSpPr bwMode="auto">
            <a:xfrm>
              <a:off x="2853" y="3010"/>
              <a:ext cx="347" cy="285"/>
              <a:chOff x="2886" y="1668"/>
              <a:chExt cx="347" cy="285"/>
            </a:xfrm>
          </p:grpSpPr>
          <p:sp>
            <p:nvSpPr>
              <p:cNvPr id="65" name="Rectangle 151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Oval 152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Rectangle 153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ine 154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155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56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AutoShape 157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7" name="Group 158"/>
            <p:cNvGrpSpPr>
              <a:grpSpLocks/>
            </p:cNvGrpSpPr>
            <p:nvPr/>
          </p:nvGrpSpPr>
          <p:grpSpPr bwMode="auto">
            <a:xfrm>
              <a:off x="2440" y="3131"/>
              <a:ext cx="347" cy="285"/>
              <a:chOff x="2886" y="1668"/>
              <a:chExt cx="347" cy="285"/>
            </a:xfrm>
          </p:grpSpPr>
          <p:sp>
            <p:nvSpPr>
              <p:cNvPr id="58" name="Rectangle 159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160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161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Line 162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163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164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AutoShape 165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2" name="Rectangle 6"/>
          <p:cNvSpPr>
            <a:spLocks noChangeArrowheads="1"/>
          </p:cNvSpPr>
          <p:nvPr/>
        </p:nvSpPr>
        <p:spPr bwMode="auto">
          <a:xfrm>
            <a:off x="8001024" y="6000768"/>
            <a:ext cx="928665" cy="28575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962942" y="1700808"/>
            <a:ext cx="3073554" cy="1101687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</a:rPr>
              <a:t>Routing creates the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</a:rPr>
              <a:t>tables.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Comic Sans MS" pitchFamily="66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</a:rPr>
              <a:t>Forwarding uses the tables.</a:t>
            </a:r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 bwMode="auto">
          <a:xfrm flipH="1">
            <a:off x="5239817" y="2251652"/>
            <a:ext cx="723125" cy="188831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2162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Router Node Forwarding </a:t>
            </a:r>
          </a:p>
        </p:txBody>
      </p:sp>
      <p:sp>
        <p:nvSpPr>
          <p:cNvPr id="16389" name="Oval 3"/>
          <p:cNvSpPr>
            <a:spLocks noChangeArrowheads="1"/>
          </p:cNvSpPr>
          <p:nvPr/>
        </p:nvSpPr>
        <p:spPr bwMode="auto">
          <a:xfrm>
            <a:off x="1744689" y="1514496"/>
            <a:ext cx="5029200" cy="41910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Line 4"/>
          <p:cNvSpPr>
            <a:spLocks noChangeShapeType="1"/>
          </p:cNvSpPr>
          <p:nvPr/>
        </p:nvSpPr>
        <p:spPr bwMode="auto">
          <a:xfrm>
            <a:off x="6786578" y="3643314"/>
            <a:ext cx="1457324" cy="4571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Line 5"/>
          <p:cNvSpPr>
            <a:spLocks noChangeShapeType="1"/>
          </p:cNvSpPr>
          <p:nvPr/>
        </p:nvSpPr>
        <p:spPr bwMode="auto">
          <a:xfrm flipV="1">
            <a:off x="6300814" y="1247796"/>
            <a:ext cx="190500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Line 6"/>
          <p:cNvSpPr>
            <a:spLocks noChangeShapeType="1"/>
          </p:cNvSpPr>
          <p:nvPr/>
        </p:nvSpPr>
        <p:spPr bwMode="auto">
          <a:xfrm>
            <a:off x="6429388" y="4714884"/>
            <a:ext cx="1785950" cy="12573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Line 7"/>
          <p:cNvSpPr>
            <a:spLocks noChangeShapeType="1"/>
          </p:cNvSpPr>
          <p:nvPr/>
        </p:nvSpPr>
        <p:spPr bwMode="auto">
          <a:xfrm>
            <a:off x="204814" y="3609996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4" name="Line 8"/>
          <p:cNvSpPr>
            <a:spLocks noChangeShapeType="1"/>
          </p:cNvSpPr>
          <p:nvPr/>
        </p:nvSpPr>
        <p:spPr bwMode="auto">
          <a:xfrm>
            <a:off x="433414" y="1095396"/>
            <a:ext cx="213360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5" name="Line 9"/>
          <p:cNvSpPr>
            <a:spLocks noChangeShapeType="1"/>
          </p:cNvSpPr>
          <p:nvPr/>
        </p:nvSpPr>
        <p:spPr bwMode="auto">
          <a:xfrm flipV="1">
            <a:off x="214282" y="5057796"/>
            <a:ext cx="22098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6" name="Line 10"/>
          <p:cNvSpPr>
            <a:spLocks noChangeShapeType="1"/>
          </p:cNvSpPr>
          <p:nvPr/>
        </p:nvSpPr>
        <p:spPr bwMode="auto">
          <a:xfrm flipV="1">
            <a:off x="4197695" y="5738834"/>
            <a:ext cx="45719" cy="54768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9" name="Rectangle 13"/>
          <p:cNvSpPr>
            <a:spLocks noChangeArrowheads="1"/>
          </p:cNvSpPr>
          <p:nvPr/>
        </p:nvSpPr>
        <p:spPr bwMode="auto">
          <a:xfrm>
            <a:off x="4929214" y="3152796"/>
            <a:ext cx="457200" cy="91440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Oval 15"/>
          <p:cNvSpPr>
            <a:spLocks noChangeArrowheads="1"/>
          </p:cNvSpPr>
          <p:nvPr/>
        </p:nvSpPr>
        <p:spPr bwMode="auto">
          <a:xfrm>
            <a:off x="5843614" y="3152796"/>
            <a:ext cx="914400" cy="914400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Line 17"/>
          <p:cNvSpPr>
            <a:spLocks noChangeShapeType="1"/>
          </p:cNvSpPr>
          <p:nvPr/>
        </p:nvSpPr>
        <p:spPr bwMode="auto">
          <a:xfrm>
            <a:off x="5386414" y="3609996"/>
            <a:ext cx="45720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4" name="Rectangle 19"/>
          <p:cNvSpPr>
            <a:spLocks noChangeArrowheads="1"/>
          </p:cNvSpPr>
          <p:nvPr/>
        </p:nvSpPr>
        <p:spPr bwMode="auto">
          <a:xfrm>
            <a:off x="357214" y="3057524"/>
            <a:ext cx="1066800" cy="457200"/>
          </a:xfrm>
          <a:prstGeom prst="rect">
            <a:avLst/>
          </a:prstGeom>
          <a:noFill/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>
              <a:spcBef>
                <a:spcPct val="0"/>
              </a:spcBef>
            </a:pPr>
            <a:r>
              <a:rPr lang="en-US" sz="1400" b="1" dirty="0">
                <a:solidFill>
                  <a:srgbClr val="0033CC"/>
                </a:solidFill>
              </a:rPr>
              <a:t>packet</a:t>
            </a:r>
          </a:p>
        </p:txBody>
      </p:sp>
      <p:sp>
        <p:nvSpPr>
          <p:cNvPr id="16408" name="Rectangle 25"/>
          <p:cNvSpPr>
            <a:spLocks noChangeArrowheads="1"/>
          </p:cNvSpPr>
          <p:nvPr/>
        </p:nvSpPr>
        <p:spPr bwMode="auto">
          <a:xfrm>
            <a:off x="3350516" y="1412776"/>
            <a:ext cx="1847888" cy="928662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dirty="0">
                <a:solidFill>
                  <a:srgbClr val="A50021"/>
                </a:solidFill>
              </a:rPr>
              <a:t>    </a:t>
            </a:r>
            <a:r>
              <a:rPr lang="en-US" sz="3600" dirty="0" smtClean="0"/>
              <a:t>node</a:t>
            </a:r>
            <a:r>
              <a:rPr lang="en-US" sz="3600" dirty="0" smtClean="0">
                <a:solidFill>
                  <a:srgbClr val="A50021"/>
                </a:solidFill>
              </a:rPr>
              <a:t> </a:t>
            </a:r>
            <a:r>
              <a:rPr lang="en-US" sz="3600" dirty="0" smtClean="0"/>
              <a:t>15</a:t>
            </a:r>
            <a:r>
              <a:rPr lang="en-US" sz="3600" dirty="0" smtClean="0">
                <a:solidFill>
                  <a:srgbClr val="A50021"/>
                </a:solidFill>
              </a:rPr>
              <a:t>  </a:t>
            </a:r>
            <a:r>
              <a:rPr lang="en-US" sz="2400" dirty="0" smtClean="0">
                <a:solidFill>
                  <a:srgbClr val="A50021"/>
                </a:solidFill>
              </a:rPr>
              <a:t>     </a:t>
            </a:r>
            <a:endParaRPr lang="en-US" sz="2400" dirty="0">
              <a:solidFill>
                <a:srgbClr val="A50021"/>
              </a:solidFill>
            </a:endParaRPr>
          </a:p>
        </p:txBody>
      </p:sp>
      <p:sp>
        <p:nvSpPr>
          <p:cNvPr id="16409" name="Oval 27"/>
          <p:cNvSpPr>
            <a:spLocks noChangeArrowheads="1"/>
          </p:cNvSpPr>
          <p:nvPr/>
        </p:nvSpPr>
        <p:spPr bwMode="auto">
          <a:xfrm>
            <a:off x="8229600" y="3228980"/>
            <a:ext cx="914400" cy="9144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  </a:t>
            </a:r>
          </a:p>
          <a:p>
            <a:r>
              <a:rPr lang="en-US" dirty="0" smtClean="0"/>
              <a:t>17</a:t>
            </a:r>
          </a:p>
          <a:p>
            <a:r>
              <a:rPr lang="en-US" sz="4000" dirty="0" smtClean="0">
                <a:solidFill>
                  <a:srgbClr val="A50021"/>
                </a:solidFill>
              </a:rPr>
              <a:t>    </a:t>
            </a:r>
            <a:endParaRPr lang="en-US" sz="4000" dirty="0">
              <a:solidFill>
                <a:srgbClr val="A50021"/>
              </a:solidFill>
            </a:endParaRPr>
          </a:p>
        </p:txBody>
      </p:sp>
      <p:sp>
        <p:nvSpPr>
          <p:cNvPr id="16410" name="Rectangle 28"/>
          <p:cNvSpPr>
            <a:spLocks noChangeArrowheads="1"/>
          </p:cNvSpPr>
          <p:nvPr/>
        </p:nvSpPr>
        <p:spPr bwMode="auto">
          <a:xfrm>
            <a:off x="3252814" y="4143396"/>
            <a:ext cx="3429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6411" name="Rectangle 30"/>
          <p:cNvSpPr>
            <a:spLocks noChangeArrowheads="1"/>
          </p:cNvSpPr>
          <p:nvPr/>
        </p:nvSpPr>
        <p:spPr bwMode="auto">
          <a:xfrm>
            <a:off x="6758014" y="3762396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800" b="1" dirty="0">
                <a:solidFill>
                  <a:schemeClr val="tx1"/>
                </a:solidFill>
              </a:rPr>
              <a:t>Outgoing Link</a:t>
            </a:r>
          </a:p>
        </p:txBody>
      </p:sp>
      <p:sp>
        <p:nvSpPr>
          <p:cNvPr id="16412" name="Rectangle 32"/>
          <p:cNvSpPr>
            <a:spLocks noChangeArrowheads="1"/>
          </p:cNvSpPr>
          <p:nvPr/>
        </p:nvSpPr>
        <p:spPr bwMode="auto">
          <a:xfrm>
            <a:off x="3114668" y="4219596"/>
            <a:ext cx="227174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800" b="1" dirty="0">
                <a:solidFill>
                  <a:schemeClr val="tx1"/>
                </a:solidFill>
              </a:rPr>
              <a:t>Router </a:t>
            </a:r>
            <a:r>
              <a:rPr lang="en-US" sz="1800" b="1" dirty="0" smtClean="0">
                <a:solidFill>
                  <a:schemeClr val="tx1"/>
                </a:solidFill>
              </a:rPr>
              <a:t>Link Buffer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6413" name="Rectangle 33"/>
          <p:cNvSpPr>
            <a:spLocks noChangeArrowheads="1"/>
          </p:cNvSpPr>
          <p:nvPr/>
        </p:nvSpPr>
        <p:spPr bwMode="auto">
          <a:xfrm>
            <a:off x="5767414" y="4067196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800" b="1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6932332" y="3128962"/>
            <a:ext cx="1066800" cy="457200"/>
          </a:xfrm>
          <a:prstGeom prst="rect">
            <a:avLst/>
          </a:prstGeom>
          <a:noFill/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400" b="1" dirty="0">
                <a:solidFill>
                  <a:srgbClr val="0033CC"/>
                </a:solidFill>
              </a:rPr>
              <a:t>packet</a:t>
            </a:r>
          </a:p>
        </p:txBody>
      </p:sp>
      <p:sp>
        <p:nvSpPr>
          <p:cNvPr id="31" name="Line 20"/>
          <p:cNvSpPr>
            <a:spLocks noChangeShapeType="1"/>
          </p:cNvSpPr>
          <p:nvPr/>
        </p:nvSpPr>
        <p:spPr bwMode="auto">
          <a:xfrm>
            <a:off x="2714612" y="3643314"/>
            <a:ext cx="30480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20"/>
          <p:cNvSpPr>
            <a:spLocks noChangeShapeType="1"/>
          </p:cNvSpPr>
          <p:nvPr/>
        </p:nvSpPr>
        <p:spPr bwMode="auto">
          <a:xfrm>
            <a:off x="1428728" y="3286124"/>
            <a:ext cx="304800" cy="0"/>
          </a:xfrm>
          <a:prstGeom prst="line">
            <a:avLst/>
          </a:prstGeom>
          <a:noFill/>
          <a:ln w="25400">
            <a:solidFill>
              <a:srgbClr val="0033CC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20"/>
          <p:cNvSpPr>
            <a:spLocks noChangeShapeType="1"/>
          </p:cNvSpPr>
          <p:nvPr/>
        </p:nvSpPr>
        <p:spPr bwMode="auto">
          <a:xfrm>
            <a:off x="8001024" y="3357562"/>
            <a:ext cx="304800" cy="0"/>
          </a:xfrm>
          <a:prstGeom prst="line">
            <a:avLst/>
          </a:prstGeom>
          <a:noFill/>
          <a:ln w="25400">
            <a:solidFill>
              <a:srgbClr val="0033CC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4500562" y="3157542"/>
            <a:ext cx="457200" cy="91440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3114668" y="3157542"/>
            <a:ext cx="457200" cy="91440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3571868" y="3157542"/>
            <a:ext cx="457200" cy="91440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13"/>
          <p:cNvSpPr>
            <a:spLocks noChangeArrowheads="1"/>
          </p:cNvSpPr>
          <p:nvPr/>
        </p:nvSpPr>
        <p:spPr bwMode="auto">
          <a:xfrm>
            <a:off x="4043362" y="3157542"/>
            <a:ext cx="457200" cy="91440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71406" y="3714752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800" b="1" dirty="0" smtClean="0"/>
              <a:t>Incoming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Link</a:t>
            </a:r>
          </a:p>
        </p:txBody>
      </p:sp>
      <p:sp>
        <p:nvSpPr>
          <p:cNvPr id="4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1" name="Oval 40"/>
          <p:cNvSpPr/>
          <p:nvPr/>
        </p:nvSpPr>
        <p:spPr bwMode="auto">
          <a:xfrm>
            <a:off x="5000628" y="3500438"/>
            <a:ext cx="285752" cy="285752"/>
          </a:xfrm>
          <a:prstGeom prst="ellipse">
            <a:avLst/>
          </a:prstGeom>
          <a:solidFill>
            <a:srgbClr val="0033CC"/>
          </a:solidFill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6143636" y="3500438"/>
            <a:ext cx="285752" cy="285752"/>
          </a:xfrm>
          <a:prstGeom prst="ellipse">
            <a:avLst/>
          </a:prstGeom>
          <a:solidFill>
            <a:srgbClr val="0033CC"/>
          </a:solidFill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8501090" y="3714752"/>
            <a:ext cx="285752" cy="285752"/>
          </a:xfrm>
          <a:prstGeom prst="ellipse">
            <a:avLst/>
          </a:prstGeom>
          <a:solidFill>
            <a:srgbClr val="0033CC"/>
          </a:solidFill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338414" y="2243142"/>
            <a:ext cx="457200" cy="68180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790812" y="2246004"/>
            <a:ext cx="457200" cy="67894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1424014" y="2341438"/>
            <a:ext cx="914400" cy="257376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Rectangle 19"/>
          <p:cNvSpPr>
            <a:spLocks noChangeArrowheads="1"/>
          </p:cNvSpPr>
          <p:nvPr/>
        </p:nvSpPr>
        <p:spPr bwMode="auto">
          <a:xfrm>
            <a:off x="1193516" y="3057524"/>
            <a:ext cx="230498" cy="458340"/>
          </a:xfrm>
          <a:prstGeom prst="rect">
            <a:avLst/>
          </a:prstGeom>
          <a:noFill/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>
              <a:spcBef>
                <a:spcPct val="0"/>
              </a:spcBef>
            </a:pPr>
            <a:endParaRPr lang="en-US" sz="1400" b="1" dirty="0">
              <a:solidFill>
                <a:srgbClr val="0033CC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>
            <a:off x="1154467" y="2407440"/>
            <a:ext cx="154298" cy="603800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7"/>
          <p:cNvSpPr/>
          <p:nvPr/>
        </p:nvSpPr>
        <p:spPr bwMode="auto">
          <a:xfrm>
            <a:off x="323528" y="1702625"/>
            <a:ext cx="1371600" cy="574247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</a:rPr>
              <a:t>Routing table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800000"/>
                </a:solidFill>
              </a:rPr>
              <a:t>lookup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2336604" y="2470126"/>
            <a:ext cx="911408" cy="30717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134  17</a:t>
            </a:r>
          </a:p>
        </p:txBody>
      </p:sp>
    </p:spTree>
    <p:extLst>
      <p:ext uri="{BB962C8B-B14F-4D97-AF65-F5344CB8AC3E}">
        <p14:creationId xmlns:p14="http://schemas.microsoft.com/office/powerpoint/2010/main" val="234619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4" grpId="0" animBg="1"/>
      <p:bldP spid="16404" grpId="1" animBg="1"/>
      <p:bldP spid="30" grpId="0" animBg="1"/>
      <p:bldP spid="32" grpId="0" animBg="1"/>
      <p:bldP spid="32" grpId="1" animBg="1"/>
      <p:bldP spid="33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5" grpId="0" animBg="1"/>
      <p:bldP spid="45" grpId="1" animBg="1"/>
      <p:bldP spid="8" grpId="0"/>
      <p:bldP spid="8" grpId="1"/>
    </p:bldLst>
  </p:timing>
</p:sld>
</file>

<file path=ppt/theme/theme1.xml><?xml version="1.0" encoding="utf-8"?>
<a:theme xmlns:a="http://schemas.openxmlformats.org/drawingml/2006/main" name="Revised_Master">
  <a:themeElements>
    <a:clrScheme name="Revised_Master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00"/>
      </a:accent1>
      <a:accent2>
        <a:srgbClr val="993300"/>
      </a:accent2>
      <a:accent3>
        <a:srgbClr val="FFFFFF"/>
      </a:accent3>
      <a:accent4>
        <a:srgbClr val="000000"/>
      </a:accent4>
      <a:accent5>
        <a:srgbClr val="AAB8AA"/>
      </a:accent5>
      <a:accent6>
        <a:srgbClr val="8A2D00"/>
      </a:accent6>
      <a:hlink>
        <a:srgbClr val="006699"/>
      </a:hlink>
      <a:folHlink>
        <a:srgbClr val="B2B2B2"/>
      </a:folHlink>
    </a:clrScheme>
    <a:fontScheme name="Revised_Mast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evised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_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008A00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8A2D00"/>
        </a:accent6>
        <a:hlink>
          <a:srgbClr val="00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crimsoncream</Template>
  <TotalTime>2854</TotalTime>
  <Words>3382</Words>
  <Application>Microsoft Office PowerPoint</Application>
  <PresentationFormat>On-screen Show (4:3)</PresentationFormat>
  <Paragraphs>930</Paragraphs>
  <Slides>60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Revised_Master</vt:lpstr>
      <vt:lpstr>Clip</vt:lpstr>
      <vt:lpstr>  Routing Primer  </vt:lpstr>
      <vt:lpstr>Routing Outline</vt:lpstr>
      <vt:lpstr>Metropolitan Area Network (MAN)</vt:lpstr>
      <vt:lpstr>Wide Area Network (WAN)</vt:lpstr>
      <vt:lpstr>Modern Internet Backbone</vt:lpstr>
      <vt:lpstr>Network Layer</vt:lpstr>
      <vt:lpstr>Two Key Network Layer Functions</vt:lpstr>
      <vt:lpstr>Interplay between Routing and Forwarding</vt:lpstr>
      <vt:lpstr>Router Node Forwarding </vt:lpstr>
      <vt:lpstr>The Internet Network Layer</vt:lpstr>
      <vt:lpstr> Routing Algorithm Classification </vt:lpstr>
      <vt:lpstr>Routing</vt:lpstr>
      <vt:lpstr>PowerPoint Presentation</vt:lpstr>
      <vt:lpstr>Routing Classification</vt:lpstr>
      <vt:lpstr>Flooding</vt:lpstr>
      <vt:lpstr>Centralized Routing</vt:lpstr>
      <vt:lpstr>Internetwork Routing [Halsall]</vt:lpstr>
      <vt:lpstr>Adaptive Routing Design</vt:lpstr>
      <vt:lpstr>Adaptive Routing</vt:lpstr>
      <vt:lpstr>Shortest Path Routing</vt:lpstr>
      <vt:lpstr> Distance Vector Routing {Tanenbaum &amp; Perlman version}  </vt:lpstr>
      <vt:lpstr>Distance Vector Routing</vt:lpstr>
      <vt:lpstr>Distance Vector Routing</vt:lpstr>
      <vt:lpstr>Distance Vector Algorithm [Perlman]</vt:lpstr>
      <vt:lpstr>Distance Vector Example</vt:lpstr>
      <vt:lpstr> Distance Vector Routing {Kurose &amp; Ross version}  </vt:lpstr>
      <vt:lpstr>Distance Vector Algorithm</vt:lpstr>
      <vt:lpstr>Bellman-Ford Example </vt:lpstr>
      <vt:lpstr>Distance Vector Algorithm </vt:lpstr>
      <vt:lpstr>Distance Vector Algorithm </vt:lpstr>
      <vt:lpstr>Distance Vector Algorithm</vt:lpstr>
      <vt:lpstr>PowerPoint Presentation</vt:lpstr>
      <vt:lpstr>PowerPoint Presentation</vt:lpstr>
      <vt:lpstr>Distance Vector: Link Cost Changes</vt:lpstr>
      <vt:lpstr>PowerPoint Presentation</vt:lpstr>
      <vt:lpstr>Link State Algorithm</vt:lpstr>
      <vt:lpstr>Figure 4.18 Reliable LSP Flooding</vt:lpstr>
      <vt:lpstr>PowerPoint Presentation</vt:lpstr>
      <vt:lpstr>PowerPoint Presentation</vt:lpstr>
      <vt:lpstr>A Link-State Routing Algorithm</vt:lpstr>
      <vt:lpstr>Dijsktra’s Shortest Path Algorithm</vt:lpstr>
      <vt:lpstr>Dijkstra’s Algorithm: Example</vt:lpstr>
      <vt:lpstr>Dijkstra’s Algorithm: Example (2) </vt:lpstr>
      <vt:lpstr>Dijkstra’s Algorithm, Discussion</vt:lpstr>
      <vt:lpstr>Intra-AS Routing</vt:lpstr>
      <vt:lpstr>Routing Information Protocol (RIP)</vt:lpstr>
      <vt:lpstr>Routing Information Protocol (RIP)</vt:lpstr>
      <vt:lpstr>Figure 4.17 RIP Packet Format</vt:lpstr>
      <vt:lpstr>RIPv2</vt:lpstr>
      <vt:lpstr>PowerPoint Presentation</vt:lpstr>
      <vt:lpstr>OSPF (Open Shortest Path First)</vt:lpstr>
      <vt:lpstr>OSPF “Advanced” Features (not in RIP)</vt:lpstr>
      <vt:lpstr>PowerPoint Presentation</vt:lpstr>
      <vt:lpstr>Hierarchical OSPF</vt:lpstr>
      <vt:lpstr>Hierarchical OSPF</vt:lpstr>
      <vt:lpstr>OSPF LSA Types</vt:lpstr>
      <vt:lpstr>OSPF</vt:lpstr>
      <vt:lpstr>Internet Inter-AS routing: BGP</vt:lpstr>
      <vt:lpstr>Routing  Primer Summary</vt:lpstr>
      <vt:lpstr>Routing  Primer Summary</vt:lpstr>
    </vt:vector>
  </TitlesOfParts>
  <Company>WPI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Enhancement of TFRC in Wireless Networks</dc:title>
  <dc:creator>default</dc:creator>
  <cp:lastModifiedBy>Professor Kinicki</cp:lastModifiedBy>
  <cp:revision>137</cp:revision>
  <dcterms:created xsi:type="dcterms:W3CDTF">2004-01-21T20:05:10Z</dcterms:created>
  <dcterms:modified xsi:type="dcterms:W3CDTF">2015-09-17T21:36:14Z</dcterms:modified>
</cp:coreProperties>
</file>