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92" r:id="rId1"/>
  </p:sldMasterIdLst>
  <p:notesMasterIdLst>
    <p:notesMasterId r:id="rId44"/>
  </p:notesMasterIdLst>
  <p:sldIdLst>
    <p:sldId id="256" r:id="rId2"/>
    <p:sldId id="257" r:id="rId3"/>
    <p:sldId id="288" r:id="rId4"/>
    <p:sldId id="289" r:id="rId5"/>
    <p:sldId id="290" r:id="rId6"/>
    <p:sldId id="293" r:id="rId7"/>
    <p:sldId id="294" r:id="rId8"/>
    <p:sldId id="295" r:id="rId9"/>
    <p:sldId id="296" r:id="rId10"/>
    <p:sldId id="297" r:id="rId11"/>
    <p:sldId id="298" r:id="rId12"/>
    <p:sldId id="299" r:id="rId13"/>
    <p:sldId id="301" r:id="rId14"/>
    <p:sldId id="300"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5" r:id="rId28"/>
    <p:sldId id="314" r:id="rId29"/>
    <p:sldId id="316" r:id="rId30"/>
    <p:sldId id="317" r:id="rId31"/>
    <p:sldId id="326" r:id="rId32"/>
    <p:sldId id="318" r:id="rId33"/>
    <p:sldId id="319" r:id="rId34"/>
    <p:sldId id="320" r:id="rId35"/>
    <p:sldId id="322" r:id="rId36"/>
    <p:sldId id="327" r:id="rId37"/>
    <p:sldId id="328" r:id="rId38"/>
    <p:sldId id="321" r:id="rId39"/>
    <p:sldId id="324" r:id="rId40"/>
    <p:sldId id="329" r:id="rId41"/>
    <p:sldId id="330" r:id="rId42"/>
    <p:sldId id="28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8982"/>
    <a:srgbClr val="E05348"/>
    <a:srgbClr val="35353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524" autoAdjust="0"/>
    <p:restoredTop sz="94660"/>
  </p:normalViewPr>
  <p:slideViewPr>
    <p:cSldViewPr snapToGrid="0">
      <p:cViewPr>
        <p:scale>
          <a:sx n="60" d="100"/>
          <a:sy n="60" d="100"/>
        </p:scale>
        <p:origin x="-1589" y="-18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368A2-A64A-4F6D-BD27-77D97831464A}" type="datetimeFigureOut">
              <a:rPr lang="en-US" smtClean="0"/>
              <a:t>11/10/2015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54A28-6803-4BE2-BFF2-7ACF7BEB1C2D}" type="slidenum">
              <a:rPr lang="en-US" smtClean="0"/>
              <a:t>‹#›</a:t>
            </a:fld>
            <a:endParaRPr lang="en-US"/>
          </a:p>
        </p:txBody>
      </p:sp>
    </p:spTree>
    <p:extLst>
      <p:ext uri="{BB962C8B-B14F-4D97-AF65-F5344CB8AC3E}">
        <p14:creationId xmlns:p14="http://schemas.microsoft.com/office/powerpoint/2010/main" val="414380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54A28-6803-4BE2-BFF2-7ACF7BEB1C2D}" type="slidenum">
              <a:rPr lang="en-US" smtClean="0"/>
              <a:t>1</a:t>
            </a:fld>
            <a:endParaRPr lang="en-US"/>
          </a:p>
        </p:txBody>
      </p:sp>
    </p:spTree>
    <p:extLst>
      <p:ext uri="{BB962C8B-B14F-4D97-AF65-F5344CB8AC3E}">
        <p14:creationId xmlns:p14="http://schemas.microsoft.com/office/powerpoint/2010/main" val="3527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A51B21-959A-4E5E-B735-07D5A4132D77}" type="datetime1">
              <a:rPr lang="en-US" smtClean="0"/>
              <a:t>11/10/2015</a:t>
            </a:fld>
            <a:endParaRPr lang="en-US"/>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125815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B4E72-6155-4A0A-A54B-9B225D618A51}" type="datetime1">
              <a:rPr lang="en-US" smtClean="0"/>
              <a:t>11/10/2015</a:t>
            </a:fld>
            <a:endParaRPr lang="en-US"/>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348147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0B6BA-FEB3-4AAD-98CE-9217EFC25405}" type="datetime1">
              <a:rPr lang="en-US" smtClean="0"/>
              <a:t>11/10/2015</a:t>
            </a:fld>
            <a:endParaRPr lang="en-US"/>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DF9AFAA-F1A0-4B36-90D4-D95D1CB9AEF9}"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115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627F3DA-12AF-4455-B1AB-082E45E86B12}" type="datetime1">
              <a:rPr lang="en-US" smtClean="0"/>
              <a:t>11/10/2015</a:t>
            </a:fld>
            <a:endParaRPr 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2704885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740C4B4-15DA-48BF-BEC7-551B67A9E68B}" type="datetime1">
              <a:rPr lang="en-US" smtClean="0"/>
              <a:t>11/10/2015</a:t>
            </a:fld>
            <a:endParaRPr 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DF9AFAA-F1A0-4B36-90D4-D95D1CB9AEF9}"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4834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05F38C1-CDE5-455F-A419-D7BD39C8411E}" type="datetime1">
              <a:rPr lang="en-US" smtClean="0"/>
              <a:t>11/10/2015</a:t>
            </a:fld>
            <a:endParaRPr 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2233944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0666EA-8CA0-44BD-ADD4-5A387E8F967E}" type="datetime1">
              <a:rPr lang="en-US" smtClean="0"/>
              <a:t>11/10/2015</a:t>
            </a:fld>
            <a:endParaRPr lang="en-US"/>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2046992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80C563-C11E-4B72-AE94-79DA81C4878B}" type="datetime1">
              <a:rPr lang="en-US" smtClean="0"/>
              <a:t>11/10/2015</a:t>
            </a:fld>
            <a:endParaRPr lang="en-US"/>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148054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09114" y="6135089"/>
            <a:ext cx="929666" cy="370171"/>
          </a:xfrm>
        </p:spPr>
        <p:txBody>
          <a:bodyPr/>
          <a:lstStyle/>
          <a:p>
            <a:fld id="{83738E8E-700D-472D-834F-1BDD692B30FF}" type="datetime1">
              <a:rPr lang="en-US" smtClean="0"/>
              <a:t>11/10/2015</a:t>
            </a:fld>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402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D7E7F3-BD27-4D9B-AD3A-ABAE350A38B7}" type="datetime1">
              <a:rPr lang="en-US" smtClean="0"/>
              <a:t>11/10/2015</a:t>
            </a:fld>
            <a:endParaRPr lang="en-US"/>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94076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6B3D50-C394-4292-9F05-224016966A2E}" type="datetime1">
              <a:rPr lang="en-US" smtClean="0"/>
              <a:t>11/10/2015</a:t>
            </a:fld>
            <a:endParaRPr 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20315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41426A-7338-4C20-901A-6AEB536FD06A}" type="datetime1">
              <a:rPr lang="en-US" smtClean="0"/>
              <a:t>11/10/2015</a:t>
            </a:fld>
            <a:endParaRPr lang="en-US"/>
          </a:p>
        </p:txBody>
      </p:sp>
      <p:sp>
        <p:nvSpPr>
          <p:cNvPr id="8" name="Footer Placeholder 7"/>
          <p:cNvSpPr>
            <a:spLocks noGrp="1"/>
          </p:cNvSpPr>
          <p:nvPr>
            <p:ph type="ftr" sz="quarter" idx="11"/>
          </p:nvPr>
        </p:nvSpPr>
        <p:spPr>
          <a:xfrm>
            <a:off x="1942415" y="6135809"/>
            <a:ext cx="5716488" cy="365125"/>
          </a:xfrm>
          <a:prstGeom prst="rect">
            <a:avLst/>
          </a:prstGeom>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165465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688DB5-6F55-4E62-BD0B-98E933DB7194}" type="datetime1">
              <a:rPr lang="en-US" smtClean="0"/>
              <a:t>11/10/2015</a:t>
            </a:fld>
            <a:endParaRPr lang="en-US"/>
          </a:p>
        </p:txBody>
      </p:sp>
      <p:sp>
        <p:nvSpPr>
          <p:cNvPr id="4" name="Footer Placeholder 3"/>
          <p:cNvSpPr>
            <a:spLocks noGrp="1"/>
          </p:cNvSpPr>
          <p:nvPr>
            <p:ph type="ftr" sz="quarter" idx="11"/>
          </p:nvPr>
        </p:nvSpPr>
        <p:spPr>
          <a:xfrm>
            <a:off x="1942415" y="6135809"/>
            <a:ext cx="5716488" cy="365125"/>
          </a:xfrm>
          <a:prstGeom prst="rect">
            <a:avLst/>
          </a:prstGeom>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385953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A4D759-61EB-4302-85BC-4E2ED5D657A3}" type="datetime1">
              <a:rPr lang="en-US" smtClean="0"/>
              <a:t>11/10/2015</a:t>
            </a:fld>
            <a:endParaRPr lang="en-US"/>
          </a:p>
        </p:txBody>
      </p:sp>
      <p:sp>
        <p:nvSpPr>
          <p:cNvPr id="3" name="Footer Placeholder 2"/>
          <p:cNvSpPr>
            <a:spLocks noGrp="1"/>
          </p:cNvSpPr>
          <p:nvPr>
            <p:ph type="ftr" sz="quarter" idx="11"/>
          </p:nvPr>
        </p:nvSpPr>
        <p:spPr>
          <a:xfrm>
            <a:off x="1942415" y="6135809"/>
            <a:ext cx="5716488" cy="365125"/>
          </a:xfrm>
          <a:prstGeom prst="rect">
            <a:avLst/>
          </a:prstGeom>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274042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5FD93-7E4A-4D1C-8346-3B9372F7BB4B}" type="datetime1">
              <a:rPr lang="en-US" smtClean="0"/>
              <a:t>11/10/2015</a:t>
            </a:fld>
            <a:endParaRPr 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73413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03F53-C098-4BB6-9F31-152B7DB8A227}" type="datetime1">
              <a:rPr lang="en-US" smtClean="0"/>
              <a:t>11/10/2015</a:t>
            </a:fld>
            <a:endParaRPr 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DF9AFAA-F1A0-4B36-90D4-D95D1CB9AEF9}" type="slidenum">
              <a:rPr lang="en-US" smtClean="0"/>
              <a:pPr/>
              <a:t>‹#›</a:t>
            </a:fld>
            <a:endParaRPr lang="en-US"/>
          </a:p>
        </p:txBody>
      </p:sp>
    </p:spTree>
    <p:extLst>
      <p:ext uri="{BB962C8B-B14F-4D97-AF65-F5344CB8AC3E}">
        <p14:creationId xmlns:p14="http://schemas.microsoft.com/office/powerpoint/2010/main" val="237492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E0F7DDD-AA5C-42F9-9474-7872FD744AA3}" type="datetime1">
              <a:rPr lang="en-US" smtClean="0"/>
              <a:t>11/10/2015</a:t>
            </a:fld>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DF9AFAA-F1A0-4B36-90D4-D95D1CB9AEF9}" type="slidenum">
              <a:rPr lang="en-US" smtClean="0"/>
              <a:pPr/>
              <a:t>‹#›</a:t>
            </a:fld>
            <a:endParaRPr lang="en-US"/>
          </a:p>
        </p:txBody>
      </p:sp>
    </p:spTree>
    <p:extLst>
      <p:ext uri="{BB962C8B-B14F-4D97-AF65-F5344CB8AC3E}">
        <p14:creationId xmlns:p14="http://schemas.microsoft.com/office/powerpoint/2010/main" val="203857387"/>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 id="2147484208" r:id="rId16"/>
  </p:sldLayoutIdLst>
  <p:hf hdr="0" ftr="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8.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9089" y="1255622"/>
            <a:ext cx="8144911" cy="4554973"/>
          </a:xfrm>
        </p:spPr>
        <p:txBody>
          <a:bodyPr>
            <a:noAutofit/>
          </a:bodyPr>
          <a:lstStyle/>
          <a:p>
            <a:pPr algn="ctr">
              <a:lnSpc>
                <a:spcPct val="150000"/>
              </a:lnSpc>
              <a:spcBef>
                <a:spcPts val="1200"/>
              </a:spcBef>
              <a:spcAft>
                <a:spcPts val="1200"/>
              </a:spcAft>
            </a:pPr>
            <a:r>
              <a:rPr lang="en-US" sz="4000" dirty="0" smtClean="0">
                <a:latin typeface="Arial Narrow" panose="020B0606020202030204" pitchFamily="34" charset="0"/>
              </a:rPr>
              <a:t>Improving Packet Delivery Performance of Publish/Subscribe Protocols </a:t>
            </a:r>
            <a:br>
              <a:rPr lang="en-US" sz="4000" dirty="0" smtClean="0">
                <a:latin typeface="Arial Narrow" panose="020B0606020202030204" pitchFamily="34" charset="0"/>
              </a:rPr>
            </a:br>
            <a:r>
              <a:rPr lang="en-US" sz="4000" dirty="0" smtClean="0">
                <a:latin typeface="Arial Narrow" panose="020B0606020202030204" pitchFamily="34" charset="0"/>
              </a:rPr>
              <a:t>in Wireless Sensor Networks</a:t>
            </a:r>
            <a:r>
              <a:rPr lang="en-US" dirty="0"/>
              <a:t/>
            </a:r>
            <a:br>
              <a:rPr lang="en-US" dirty="0"/>
            </a:br>
            <a:r>
              <a:rPr lang="en-US" sz="2400" dirty="0" smtClean="0"/>
              <a:t/>
            </a:r>
            <a:br>
              <a:rPr lang="en-US" sz="2400" dirty="0" smtClean="0"/>
            </a:br>
            <a:r>
              <a:rPr lang="en-US" sz="2400" dirty="0" smtClean="0"/>
              <a:t>Sensors 2013, Volume 13, Issue 1</a:t>
            </a:r>
            <a:endParaRPr lang="en-US" sz="1400" dirty="0"/>
          </a:p>
        </p:txBody>
      </p:sp>
      <p:sp>
        <p:nvSpPr>
          <p:cNvPr id="3" name="Subtitle 2"/>
          <p:cNvSpPr>
            <a:spLocks noGrp="1"/>
          </p:cNvSpPr>
          <p:nvPr>
            <p:ph type="subTitle" idx="1"/>
          </p:nvPr>
        </p:nvSpPr>
        <p:spPr>
          <a:xfrm>
            <a:off x="1850471" y="6062101"/>
            <a:ext cx="6600451" cy="1126283"/>
          </a:xfrm>
        </p:spPr>
        <p:txBody>
          <a:bodyPr>
            <a:normAutofit/>
          </a:bodyPr>
          <a:lstStyle/>
          <a:p>
            <a:pPr algn="r"/>
            <a:r>
              <a:rPr lang="en-US" sz="2800" dirty="0" smtClean="0">
                <a:latin typeface="Arial Narrow" panose="020B0606020202030204" pitchFamily="34" charset="0"/>
              </a:rPr>
              <a:t>Presenter: Le Wang </a:t>
            </a:r>
            <a:endParaRPr lang="en-US" sz="2800" dirty="0">
              <a:latin typeface="Arial Narrow" panose="020B0606020202030204" pitchFamily="34" charset="0"/>
            </a:endParaRPr>
          </a:p>
        </p:txBody>
      </p:sp>
      <p:sp>
        <p:nvSpPr>
          <p:cNvPr id="4" name="TextBox 3"/>
          <p:cNvSpPr txBox="1"/>
          <p:nvPr/>
        </p:nvSpPr>
        <p:spPr>
          <a:xfrm>
            <a:off x="4229100" y="3087832"/>
            <a:ext cx="65" cy="207749"/>
          </a:xfrm>
          <a:prstGeom prst="rect">
            <a:avLst/>
          </a:prstGeom>
          <a:noFill/>
        </p:spPr>
        <p:txBody>
          <a:bodyPr wrap="none" lIns="0" tIns="0" rIns="0" bIns="0" rtlCol="0">
            <a:spAutoFit/>
          </a:bodyPr>
          <a:lstStyle/>
          <a:p>
            <a:endParaRPr lang="en-US" sz="1350" dirty="0"/>
          </a:p>
        </p:txBody>
      </p:sp>
    </p:spTree>
    <p:extLst>
      <p:ext uri="{BB962C8B-B14F-4D97-AF65-F5344CB8AC3E}">
        <p14:creationId xmlns:p14="http://schemas.microsoft.com/office/powerpoint/2010/main" val="304039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CoAP</a:t>
            </a:r>
            <a:endParaRPr lang="en-US" dirty="0"/>
          </a:p>
        </p:txBody>
      </p:sp>
      <p:sp>
        <p:nvSpPr>
          <p:cNvPr id="3" name="Content Placeholder 2"/>
          <p:cNvSpPr>
            <a:spLocks noGrp="1"/>
          </p:cNvSpPr>
          <p:nvPr>
            <p:ph idx="1"/>
          </p:nvPr>
        </p:nvSpPr>
        <p:spPr>
          <a:xfrm>
            <a:off x="1942414" y="1452113"/>
            <a:ext cx="7029057" cy="5328249"/>
          </a:xfrm>
        </p:spPr>
        <p:txBody>
          <a:bodyPr/>
          <a:lstStyle/>
          <a:p>
            <a:r>
              <a:rPr lang="en-US" dirty="0" smtClean="0"/>
              <a:t>Characteristics:</a:t>
            </a:r>
          </a:p>
          <a:p>
            <a:pPr lvl="1"/>
            <a:r>
              <a:rPr lang="en-US" dirty="0" smtClean="0"/>
              <a:t>RESTful (Representational State Transfer)</a:t>
            </a:r>
          </a:p>
          <a:p>
            <a:pPr lvl="1"/>
            <a:r>
              <a:rPr lang="en-US" dirty="0" smtClean="0"/>
              <a:t>Resources are identified by Universal Resource Identifiers (URI)</a:t>
            </a:r>
          </a:p>
          <a:p>
            <a:pPr lvl="1"/>
            <a:r>
              <a:rPr lang="en-US" dirty="0" smtClean="0"/>
              <a:t>UDP based</a:t>
            </a:r>
          </a:p>
          <a:p>
            <a:r>
              <a:rPr lang="en-US" dirty="0" smtClean="0"/>
              <a:t>Model:</a:t>
            </a:r>
          </a:p>
          <a:p>
            <a:pPr lvl="1"/>
            <a:r>
              <a:rPr lang="en-US" dirty="0" smtClean="0"/>
              <a:t>Client/server interaction model</a:t>
            </a:r>
          </a:p>
          <a:p>
            <a:pPr lvl="2"/>
            <a:r>
              <a:rPr lang="en-US" dirty="0" smtClean="0"/>
              <a:t>Request messages initiate a transaction with a server, which may send a response to the client with a matching transaction ID</a:t>
            </a:r>
          </a:p>
          <a:p>
            <a:pPr lvl="2"/>
            <a:r>
              <a:rPr lang="en-US" dirty="0" smtClean="0"/>
              <a:t>Polling based: not suitable for requiring information in real-time in order to react when an event of interest occurs. </a:t>
            </a:r>
          </a:p>
          <a:p>
            <a:pPr lvl="1"/>
            <a:r>
              <a:rPr lang="en-US" dirty="0" smtClean="0"/>
              <a:t>Publish/subscribe interaction model</a:t>
            </a:r>
          </a:p>
          <a:p>
            <a:pPr lvl="2"/>
            <a:r>
              <a:rPr lang="en-US" dirty="0" err="1" smtClean="0"/>
              <a:t>A.k.a</a:t>
            </a:r>
            <a:r>
              <a:rPr lang="en-US" dirty="0" smtClean="0"/>
              <a:t>: Observer Model</a:t>
            </a:r>
          </a:p>
          <a:p>
            <a:pPr lvl="2"/>
            <a:r>
              <a:rPr lang="en-US" dirty="0" smtClean="0"/>
              <a:t>A </a:t>
            </a:r>
            <a:r>
              <a:rPr lang="en-US" dirty="0" smtClean="0">
                <a:solidFill>
                  <a:srgbClr val="C00000"/>
                </a:solidFill>
              </a:rPr>
              <a:t>publisher</a:t>
            </a:r>
            <a:r>
              <a:rPr lang="en-US" dirty="0" smtClean="0"/>
              <a:t> node can send </a:t>
            </a:r>
            <a:r>
              <a:rPr lang="en-US" dirty="0" smtClean="0">
                <a:solidFill>
                  <a:srgbClr val="C00000"/>
                </a:solidFill>
              </a:rPr>
              <a:t>publications</a:t>
            </a:r>
            <a:r>
              <a:rPr lang="en-US" dirty="0" smtClean="0"/>
              <a:t> to a </a:t>
            </a:r>
            <a:r>
              <a:rPr lang="en-US" dirty="0" smtClean="0">
                <a:solidFill>
                  <a:srgbClr val="C00000"/>
                </a:solidFill>
              </a:rPr>
              <a:t>subscriber</a:t>
            </a:r>
            <a:r>
              <a:rPr lang="en-US" dirty="0" smtClean="0"/>
              <a:t> node (observer) about a event that the subscriber is interested in receiving .</a:t>
            </a:r>
          </a:p>
          <a:p>
            <a:pPr lvl="2"/>
            <a:endParaRPr lang="en-US" dirty="0"/>
          </a:p>
        </p:txBody>
      </p:sp>
      <p:sp>
        <p:nvSpPr>
          <p:cNvPr id="4" name="Date Placeholder 3"/>
          <p:cNvSpPr>
            <a:spLocks noGrp="1"/>
          </p:cNvSpPr>
          <p:nvPr>
            <p:ph type="dt" sz="half" idx="10"/>
          </p:nvPr>
        </p:nvSpPr>
        <p:spPr/>
        <p:txBody>
          <a:bodyPr/>
          <a:lstStyle/>
          <a:p>
            <a:fld id="{521508D4-E0DB-46E5-A393-703F31156E1C}" type="datetime1">
              <a:rPr lang="en-US" smtClean="0"/>
              <a:t>11/10/2015</a:t>
            </a:fld>
            <a:endParaRPr lang="en-US" dirty="0"/>
          </a:p>
        </p:txBody>
      </p:sp>
      <p:sp>
        <p:nvSpPr>
          <p:cNvPr id="5" name="Slide Number Placeholder 4"/>
          <p:cNvSpPr>
            <a:spLocks noGrp="1"/>
          </p:cNvSpPr>
          <p:nvPr>
            <p:ph type="sldNum" sz="quarter" idx="12"/>
          </p:nvPr>
        </p:nvSpPr>
        <p:spPr/>
        <p:txBody>
          <a:bodyPr/>
          <a:lstStyle/>
          <a:p>
            <a:fld id="{ADF9AFAA-F1A0-4B36-90D4-D95D1CB9AEF9}" type="slidenum">
              <a:rPr lang="en-US" smtClean="0"/>
              <a:pPr/>
              <a:t>10</a:t>
            </a:fld>
            <a:endParaRPr lang="en-US"/>
          </a:p>
        </p:txBody>
      </p:sp>
    </p:spTree>
    <p:extLst>
      <p:ext uri="{BB962C8B-B14F-4D97-AF65-F5344CB8AC3E}">
        <p14:creationId xmlns:p14="http://schemas.microsoft.com/office/powerpoint/2010/main" val="319065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CoAP</a:t>
            </a:r>
            <a:endParaRPr lang="en-US" dirty="0"/>
          </a:p>
        </p:txBody>
      </p:sp>
      <p:sp>
        <p:nvSpPr>
          <p:cNvPr id="3" name="Content Placeholder 2"/>
          <p:cNvSpPr>
            <a:spLocks noGrp="1"/>
          </p:cNvSpPr>
          <p:nvPr>
            <p:ph idx="1"/>
          </p:nvPr>
        </p:nvSpPr>
        <p:spPr>
          <a:xfrm>
            <a:off x="1563605" y="1464609"/>
            <a:ext cx="7580395" cy="3098766"/>
          </a:xfrm>
        </p:spPr>
        <p:txBody>
          <a:bodyPr/>
          <a:lstStyle/>
          <a:p>
            <a:pPr marL="342900" lvl="1" indent="-342900"/>
            <a:r>
              <a:rPr lang="en-US" sz="1800" dirty="0"/>
              <a:t>Publish/subscribe interaction model</a:t>
            </a:r>
          </a:p>
          <a:p>
            <a:r>
              <a:rPr lang="en-US" dirty="0" smtClean="0"/>
              <a:t>A subscriber constantly to observe the events by registering its interest in the event (GET request to the publisher node). </a:t>
            </a:r>
          </a:p>
        </p:txBody>
      </p:sp>
      <p:sp>
        <p:nvSpPr>
          <p:cNvPr id="4" name="Date Placeholder 3"/>
          <p:cNvSpPr>
            <a:spLocks noGrp="1"/>
          </p:cNvSpPr>
          <p:nvPr>
            <p:ph type="dt" sz="half" idx="10"/>
          </p:nvPr>
        </p:nvSpPr>
        <p:spPr/>
        <p:txBody>
          <a:bodyPr/>
          <a:lstStyle/>
          <a:p>
            <a:fld id="{67D5D08A-53A3-402B-B262-6CF4B9B94B51}"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11</a:t>
            </a:fld>
            <a:endParaRPr lang="en-US"/>
          </a:p>
        </p:txBody>
      </p:sp>
      <p:grpSp>
        <p:nvGrpSpPr>
          <p:cNvPr id="8" name="Group 7"/>
          <p:cNvGrpSpPr/>
          <p:nvPr/>
        </p:nvGrpSpPr>
        <p:grpSpPr>
          <a:xfrm>
            <a:off x="1563605" y="2683583"/>
            <a:ext cx="7580396" cy="3898372"/>
            <a:chOff x="1563605" y="2683583"/>
            <a:chExt cx="7580396" cy="3898372"/>
          </a:xfrm>
        </p:grpSpPr>
        <p:pic>
          <p:nvPicPr>
            <p:cNvPr id="6" name="Picture 5"/>
            <p:cNvPicPr>
              <a:picLocks noChangeAspect="1"/>
            </p:cNvPicPr>
            <p:nvPr/>
          </p:nvPicPr>
          <p:blipFill>
            <a:blip r:embed="rId2"/>
            <a:stretch>
              <a:fillRect/>
            </a:stretch>
          </p:blipFill>
          <p:spPr>
            <a:xfrm>
              <a:off x="5429161" y="2726732"/>
              <a:ext cx="3714840" cy="3615017"/>
            </a:xfrm>
            <a:prstGeom prst="rect">
              <a:avLst/>
            </a:prstGeom>
          </p:spPr>
        </p:pic>
        <p:sp>
          <p:nvSpPr>
            <p:cNvPr id="7" name="Content Placeholder 2"/>
            <p:cNvSpPr txBox="1">
              <a:spLocks/>
            </p:cNvSpPr>
            <p:nvPr/>
          </p:nvSpPr>
          <p:spPr>
            <a:xfrm>
              <a:off x="1563605" y="2683583"/>
              <a:ext cx="3865556" cy="389837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Subscription Action: </a:t>
              </a:r>
            </a:p>
            <a:p>
              <a:pPr lvl="1"/>
              <a:r>
                <a:rPr lang="en-US" dirty="0" smtClean="0"/>
                <a:t>Publisher node establishes an observation relationship between the subscriber and the event.</a:t>
              </a:r>
            </a:p>
            <a:p>
              <a:pPr lvl="1"/>
              <a:r>
                <a:rPr lang="en-US" dirty="0" smtClean="0"/>
                <a:t>The publisher notifies each subscriber node that has an observation relationship with the event. </a:t>
              </a:r>
            </a:p>
            <a:p>
              <a:r>
                <a:rPr lang="en-US" dirty="0" smtClean="0"/>
                <a:t>Observer Model:</a:t>
              </a:r>
            </a:p>
            <a:p>
              <a:pPr lvl="1"/>
              <a:r>
                <a:rPr lang="en-US" dirty="0" smtClean="0"/>
                <a:t>High scalability </a:t>
              </a:r>
            </a:p>
            <a:p>
              <a:pPr lvl="1"/>
              <a:r>
                <a:rPr lang="en-US" dirty="0" smtClean="0"/>
                <a:t>Use caches and proxy nodes that multiplex the interest of multiple subscribers in the same event into a single association</a:t>
              </a:r>
              <a:endParaRPr lang="en-US" dirty="0"/>
            </a:p>
          </p:txBody>
        </p:sp>
      </p:grpSp>
    </p:spTree>
    <p:extLst>
      <p:ext uri="{BB962C8B-B14F-4D97-AF65-F5344CB8AC3E}">
        <p14:creationId xmlns:p14="http://schemas.microsoft.com/office/powerpoint/2010/main" val="401038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CoAP</a:t>
            </a:r>
            <a:r>
              <a:rPr lang="en-US" dirty="0" smtClean="0"/>
              <a:t>	</a:t>
            </a:r>
            <a:endParaRPr lang="en-US" dirty="0"/>
          </a:p>
        </p:txBody>
      </p:sp>
      <p:sp>
        <p:nvSpPr>
          <p:cNvPr id="3" name="Content Placeholder 2"/>
          <p:cNvSpPr>
            <a:spLocks noGrp="1"/>
          </p:cNvSpPr>
          <p:nvPr>
            <p:ph idx="1"/>
          </p:nvPr>
        </p:nvSpPr>
        <p:spPr>
          <a:xfrm>
            <a:off x="1945201" y="1426234"/>
            <a:ext cx="6591985" cy="3777622"/>
          </a:xfrm>
        </p:spPr>
        <p:txBody>
          <a:bodyPr>
            <a:normAutofit fontScale="92500" lnSpcReduction="20000"/>
          </a:bodyPr>
          <a:lstStyle/>
          <a:p>
            <a:r>
              <a:rPr lang="en-US" dirty="0" smtClean="0"/>
              <a:t>Reliability:</a:t>
            </a:r>
          </a:p>
          <a:p>
            <a:pPr lvl="1"/>
            <a:r>
              <a:rPr lang="en-US" dirty="0"/>
              <a:t>Non-Confirmable (NON) message: </a:t>
            </a:r>
            <a:endParaRPr lang="en-US" dirty="0" smtClean="0"/>
          </a:p>
          <a:p>
            <a:pPr lvl="2"/>
            <a:r>
              <a:rPr lang="en-US" dirty="0" smtClean="0"/>
              <a:t>Correspond to MQTT-S QoS 0</a:t>
            </a:r>
            <a:endParaRPr lang="en-US" dirty="0"/>
          </a:p>
          <a:p>
            <a:pPr lvl="2"/>
            <a:r>
              <a:rPr lang="en-US" dirty="0"/>
              <a:t>No ACK to </a:t>
            </a:r>
            <a:r>
              <a:rPr lang="en-US" dirty="0" smtClean="0"/>
              <a:t>messages </a:t>
            </a:r>
          </a:p>
          <a:p>
            <a:pPr lvl="1"/>
            <a:r>
              <a:rPr lang="en-US" dirty="0" smtClean="0"/>
              <a:t>Confirmable (CON) message:</a:t>
            </a:r>
          </a:p>
          <a:p>
            <a:pPr lvl="2"/>
            <a:r>
              <a:rPr lang="en-US" dirty="0" smtClean="0"/>
              <a:t>Correspond to MQTT-S QoS 1 </a:t>
            </a:r>
          </a:p>
          <a:p>
            <a:pPr lvl="2"/>
            <a:r>
              <a:rPr lang="en-US" dirty="0" smtClean="0"/>
              <a:t>ACK messages received</a:t>
            </a:r>
          </a:p>
          <a:p>
            <a:pPr lvl="2"/>
            <a:r>
              <a:rPr lang="en-US" dirty="0" smtClean="0"/>
              <a:t>Fixed RTO</a:t>
            </a:r>
          </a:p>
          <a:p>
            <a:pPr lvl="3"/>
            <a:r>
              <a:rPr lang="en-US" dirty="0" smtClean="0"/>
              <a:t>Random number between and ACK TIMEOUT constant and an ACK TIMEOUT multiplied by ACK-RANDOM-FACTOR</a:t>
            </a:r>
          </a:p>
          <a:p>
            <a:pPr lvl="3"/>
            <a:r>
              <a:rPr lang="en-US" dirty="0" err="1" smtClean="0"/>
              <a:t>UnACKed</a:t>
            </a:r>
            <a:r>
              <a:rPr lang="en-US" dirty="0" smtClean="0"/>
              <a:t> messages within RTO are retransmitted</a:t>
            </a:r>
          </a:p>
          <a:p>
            <a:pPr lvl="3"/>
            <a:r>
              <a:rPr lang="en-US" dirty="0" smtClean="0"/>
              <a:t>RTO is doubled (Exponential back-off mechanism)</a:t>
            </a:r>
          </a:p>
          <a:p>
            <a:pPr lvl="2"/>
            <a:r>
              <a:rPr lang="en-US" dirty="0" smtClean="0"/>
              <a:t>MAX_RETRANSMIT: Maximum retransmission numbers</a:t>
            </a:r>
          </a:p>
        </p:txBody>
      </p:sp>
      <p:sp>
        <p:nvSpPr>
          <p:cNvPr id="4" name="Date Placeholder 3"/>
          <p:cNvSpPr>
            <a:spLocks noGrp="1"/>
          </p:cNvSpPr>
          <p:nvPr>
            <p:ph type="dt" sz="half" idx="10"/>
          </p:nvPr>
        </p:nvSpPr>
        <p:spPr/>
        <p:txBody>
          <a:bodyPr/>
          <a:lstStyle/>
          <a:p>
            <a:fld id="{5021634E-6232-41A4-A294-E09EFFC77EB2}"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12</a:t>
            </a:fld>
            <a:endParaRPr lang="en-US"/>
          </a:p>
        </p:txBody>
      </p:sp>
      <p:pic>
        <p:nvPicPr>
          <p:cNvPr id="6" name="Picture 5"/>
          <p:cNvPicPr>
            <a:picLocks noChangeAspect="1"/>
          </p:cNvPicPr>
          <p:nvPr/>
        </p:nvPicPr>
        <p:blipFill>
          <a:blip r:embed="rId2"/>
          <a:stretch>
            <a:fillRect/>
          </a:stretch>
        </p:blipFill>
        <p:spPr>
          <a:xfrm>
            <a:off x="2488361" y="5124630"/>
            <a:ext cx="5219700" cy="1543050"/>
          </a:xfrm>
          <a:prstGeom prst="rect">
            <a:avLst/>
          </a:prstGeom>
        </p:spPr>
      </p:pic>
    </p:spTree>
    <p:extLst>
      <p:ext uri="{BB962C8B-B14F-4D97-AF65-F5344CB8AC3E}">
        <p14:creationId xmlns:p14="http://schemas.microsoft.com/office/powerpoint/2010/main" val="144959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CoAP</a:t>
            </a:r>
            <a:r>
              <a:rPr lang="en-US" dirty="0" smtClean="0"/>
              <a:t>	</a:t>
            </a:r>
            <a:endParaRPr lang="en-US" dirty="0"/>
          </a:p>
        </p:txBody>
      </p:sp>
      <p:sp>
        <p:nvSpPr>
          <p:cNvPr id="3" name="Content Placeholder 2"/>
          <p:cNvSpPr>
            <a:spLocks noGrp="1"/>
          </p:cNvSpPr>
          <p:nvPr>
            <p:ph idx="1"/>
          </p:nvPr>
        </p:nvSpPr>
        <p:spPr>
          <a:xfrm>
            <a:off x="1942415" y="1581508"/>
            <a:ext cx="6591985" cy="4923751"/>
          </a:xfrm>
        </p:spPr>
        <p:txBody>
          <a:bodyPr/>
          <a:lstStyle/>
          <a:p>
            <a:r>
              <a:rPr lang="en-US" dirty="0" smtClean="0"/>
              <a:t>Publication Discipline:</a:t>
            </a:r>
          </a:p>
          <a:p>
            <a:pPr lvl="1"/>
            <a:r>
              <a:rPr lang="en-US" dirty="0" smtClean="0"/>
              <a:t>“stop and wait” mechanism for the transmission of CON messages. Same with MQTT-S.</a:t>
            </a:r>
          </a:p>
          <a:p>
            <a:pPr lvl="1"/>
            <a:r>
              <a:rPr lang="en-US" dirty="0" smtClean="0"/>
              <a:t>Publication discipline is also needed to handle publication messages generated while the publication message flow is in progress (RTO is active)</a:t>
            </a:r>
          </a:p>
          <a:p>
            <a:r>
              <a:rPr lang="en-US" dirty="0" smtClean="0"/>
              <a:t>Activity:</a:t>
            </a:r>
          </a:p>
          <a:p>
            <a:pPr lvl="1"/>
            <a:r>
              <a:rPr lang="en-US" dirty="0" smtClean="0"/>
              <a:t>Stop the retransmission of </a:t>
            </a:r>
            <a:r>
              <a:rPr lang="en-US" sz="1800" dirty="0" smtClean="0">
                <a:solidFill>
                  <a:srgbClr val="C00000"/>
                </a:solidFill>
              </a:rPr>
              <a:t>old</a:t>
            </a:r>
            <a:r>
              <a:rPr lang="en-US" dirty="0" smtClean="0"/>
              <a:t> publication message</a:t>
            </a:r>
          </a:p>
          <a:p>
            <a:pPr lvl="1"/>
            <a:r>
              <a:rPr lang="en-US" dirty="0" smtClean="0"/>
              <a:t>Transmit the </a:t>
            </a:r>
            <a:r>
              <a:rPr lang="en-US" sz="1800" dirty="0" smtClean="0">
                <a:solidFill>
                  <a:srgbClr val="C00000"/>
                </a:solidFill>
              </a:rPr>
              <a:t>new</a:t>
            </a:r>
            <a:r>
              <a:rPr lang="en-US" dirty="0" smtClean="0"/>
              <a:t> publication message with the number of attempts remaining from the old publication message.</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F3DE0F76-CAD2-4558-AD67-1BAAFA4A0EF1}"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13</a:t>
            </a:fld>
            <a:endParaRPr lang="en-US"/>
          </a:p>
        </p:txBody>
      </p:sp>
    </p:spTree>
    <p:extLst>
      <p:ext uri="{BB962C8B-B14F-4D97-AF65-F5344CB8AC3E}">
        <p14:creationId xmlns:p14="http://schemas.microsoft.com/office/powerpoint/2010/main" val="244891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MQTT-S and </a:t>
            </a:r>
            <a:r>
              <a:rPr lang="en-US" dirty="0" err="1" smtClean="0"/>
              <a:t>CoAP</a:t>
            </a:r>
            <a:endParaRPr lang="en-US" dirty="0"/>
          </a:p>
        </p:txBody>
      </p:sp>
      <p:sp>
        <p:nvSpPr>
          <p:cNvPr id="3" name="Content Placeholder 2"/>
          <p:cNvSpPr>
            <a:spLocks noGrp="1"/>
          </p:cNvSpPr>
          <p:nvPr>
            <p:ph idx="1"/>
          </p:nvPr>
        </p:nvSpPr>
        <p:spPr>
          <a:xfrm>
            <a:off x="1945200" y="1581508"/>
            <a:ext cx="6966043" cy="5276492"/>
          </a:xfrm>
        </p:spPr>
        <p:txBody>
          <a:bodyPr>
            <a:normAutofit/>
          </a:bodyPr>
          <a:lstStyle/>
          <a:p>
            <a:r>
              <a:rPr lang="en-US" sz="2000" dirty="0" smtClean="0"/>
              <a:t>Fixed RTO:</a:t>
            </a:r>
          </a:p>
          <a:p>
            <a:pPr lvl="1"/>
            <a:r>
              <a:rPr lang="en-US" altLang="zh-CN" dirty="0"/>
              <a:t>Too short: g</a:t>
            </a:r>
            <a:r>
              <a:rPr lang="en-US" altLang="zh-CN" dirty="0" smtClean="0"/>
              <a:t>ive </a:t>
            </a:r>
            <a:r>
              <a:rPr lang="en-US" altLang="zh-CN" dirty="0"/>
              <a:t>rise to spurious retransmissions, waste bandwidth, energy and </a:t>
            </a:r>
            <a:r>
              <a:rPr lang="en-US" altLang="zh-CN" dirty="0" smtClean="0"/>
              <a:t>computation.</a:t>
            </a:r>
            <a:endParaRPr lang="en-US" altLang="zh-CN" dirty="0"/>
          </a:p>
          <a:p>
            <a:pPr lvl="1"/>
            <a:r>
              <a:rPr lang="en-US" altLang="zh-CN" dirty="0"/>
              <a:t>Too </a:t>
            </a:r>
            <a:r>
              <a:rPr lang="en-US" altLang="zh-CN" dirty="0" smtClean="0"/>
              <a:t>long: lead </a:t>
            </a:r>
            <a:r>
              <a:rPr lang="en-US" altLang="zh-CN" dirty="0"/>
              <a:t>to slow or late reaction to the loss of packets, increase </a:t>
            </a:r>
            <a:r>
              <a:rPr lang="en-US" altLang="zh-CN" dirty="0" smtClean="0"/>
              <a:t>delay </a:t>
            </a:r>
            <a:r>
              <a:rPr lang="en-US" altLang="zh-CN" dirty="0"/>
              <a:t>,</a:t>
            </a:r>
            <a:r>
              <a:rPr lang="en-US" altLang="zh-CN" dirty="0" smtClean="0"/>
              <a:t>decrease PDR.</a:t>
            </a:r>
            <a:endParaRPr lang="en-US" sz="1800" dirty="0" smtClean="0"/>
          </a:p>
          <a:p>
            <a:pPr lvl="1"/>
            <a:r>
              <a:rPr lang="en-US" sz="1800" dirty="0" smtClean="0"/>
              <a:t>Suitable for deployments when RTT is close to the defined RTO value. </a:t>
            </a:r>
          </a:p>
          <a:p>
            <a:pPr lvl="1"/>
            <a:r>
              <a:rPr lang="en-US" sz="1800" dirty="0" smtClean="0"/>
              <a:t>Not suitable for scalability and flexibility features by the publish/subscribe model on WSN.</a:t>
            </a:r>
          </a:p>
          <a:p>
            <a:r>
              <a:rPr lang="en-US" sz="2000" dirty="0" smtClean="0"/>
              <a:t>Adaptive RTO:</a:t>
            </a:r>
          </a:p>
          <a:p>
            <a:pPr lvl="1"/>
            <a:r>
              <a:rPr lang="en-US" sz="1800" dirty="0" smtClean="0"/>
              <a:t>Compute smoothed RTT (SRTT)</a:t>
            </a:r>
          </a:p>
          <a:p>
            <a:pPr lvl="2"/>
            <a:r>
              <a:rPr lang="en-US" sz="1600" dirty="0" smtClean="0"/>
              <a:t>SRTT = (1 - a) x SRTT + a x RTT</a:t>
            </a:r>
          </a:p>
          <a:p>
            <a:pPr lvl="1"/>
            <a:r>
              <a:rPr lang="en-US" sz="1800" dirty="0" smtClean="0"/>
              <a:t>Compute RTO</a:t>
            </a:r>
          </a:p>
          <a:p>
            <a:pPr lvl="2"/>
            <a:r>
              <a:rPr lang="en-US" sz="1600" dirty="0" smtClean="0"/>
              <a:t>RTO = SRTT x </a:t>
            </a:r>
            <a:r>
              <a:rPr lang="en-US" sz="1600" b="1" dirty="0" smtClean="0"/>
              <a:t>K</a:t>
            </a:r>
            <a:endParaRPr lang="en-US" sz="1600" b="1" dirty="0"/>
          </a:p>
        </p:txBody>
      </p:sp>
      <p:sp>
        <p:nvSpPr>
          <p:cNvPr id="4" name="Date Placeholder 3"/>
          <p:cNvSpPr>
            <a:spLocks noGrp="1"/>
          </p:cNvSpPr>
          <p:nvPr>
            <p:ph type="dt" sz="half" idx="10"/>
          </p:nvPr>
        </p:nvSpPr>
        <p:spPr/>
        <p:txBody>
          <a:bodyPr/>
          <a:lstStyle/>
          <a:p>
            <a:fld id="{1F2EEF73-5ACF-4511-A983-EBB06779F723}"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14</a:t>
            </a:fld>
            <a:endParaRPr lang="en-US"/>
          </a:p>
        </p:txBody>
      </p:sp>
    </p:spTree>
    <p:extLst>
      <p:ext uri="{BB962C8B-B14F-4D97-AF65-F5344CB8AC3E}">
        <p14:creationId xmlns:p14="http://schemas.microsoft.com/office/powerpoint/2010/main" val="56946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7121161" cy="1280890"/>
          </a:xfrm>
        </p:spPr>
        <p:txBody>
          <a:bodyPr>
            <a:normAutofit/>
          </a:bodyPr>
          <a:lstStyle/>
          <a:p>
            <a:r>
              <a:rPr lang="en-US" sz="3200" dirty="0" smtClean="0"/>
              <a:t>Summary of Publication Discipline</a:t>
            </a:r>
            <a:endParaRPr lang="en-US" sz="3200" dirty="0"/>
          </a:p>
        </p:txBody>
      </p:sp>
      <p:sp>
        <p:nvSpPr>
          <p:cNvPr id="3" name="Content Placeholder 2"/>
          <p:cNvSpPr>
            <a:spLocks noGrp="1"/>
          </p:cNvSpPr>
          <p:nvPr>
            <p:ph idx="1"/>
          </p:nvPr>
        </p:nvSpPr>
        <p:spPr>
          <a:xfrm>
            <a:off x="1946795" y="1426234"/>
            <a:ext cx="6591985" cy="5079026"/>
          </a:xfrm>
        </p:spPr>
        <p:txBody>
          <a:bodyPr>
            <a:normAutofit lnSpcReduction="10000"/>
          </a:bodyPr>
          <a:lstStyle/>
          <a:p>
            <a:r>
              <a:rPr lang="en-US" dirty="0" smtClean="0"/>
              <a:t>Publication discipline has a direct impact on the number of discarded publication messages. </a:t>
            </a:r>
          </a:p>
          <a:p>
            <a:r>
              <a:rPr lang="en-US" dirty="0" smtClean="0"/>
              <a:t>Publisher nodes discard greater number of publication </a:t>
            </a:r>
            <a:r>
              <a:rPr lang="en-US" dirty="0" err="1" smtClean="0"/>
              <a:t>msgs</a:t>
            </a:r>
            <a:r>
              <a:rPr lang="en-US" dirty="0" smtClean="0"/>
              <a:t> than broker node, because publisher is in charge of publication message generation. </a:t>
            </a:r>
          </a:p>
          <a:p>
            <a:r>
              <a:rPr lang="en-US" dirty="0" smtClean="0"/>
              <a:t>Situation when not receiving ACK:</a:t>
            </a:r>
          </a:p>
          <a:p>
            <a:pPr lvl="1"/>
            <a:r>
              <a:rPr lang="en-US" dirty="0" smtClean="0"/>
              <a:t>Not receive publication message, require retransmission from publisher</a:t>
            </a:r>
          </a:p>
          <a:p>
            <a:pPr lvl="1"/>
            <a:r>
              <a:rPr lang="en-US" dirty="0" smtClean="0"/>
              <a:t>Received publication message, ACK is lost. Result in duplicate publication.</a:t>
            </a:r>
          </a:p>
          <a:p>
            <a:r>
              <a:rPr lang="en-US" dirty="0" smtClean="0"/>
              <a:t>Limitations:</a:t>
            </a:r>
          </a:p>
          <a:p>
            <a:pPr lvl="1"/>
            <a:r>
              <a:rPr lang="en-US" dirty="0" smtClean="0"/>
              <a:t>Goodness of MQTT=S/</a:t>
            </a:r>
            <a:r>
              <a:rPr lang="en-US" dirty="0" err="1" smtClean="0"/>
              <a:t>CoAP</a:t>
            </a:r>
            <a:r>
              <a:rPr lang="en-US" dirty="0" smtClean="0"/>
              <a:t> publication discipline is beyond the scope</a:t>
            </a:r>
          </a:p>
          <a:p>
            <a:pPr lvl="1"/>
            <a:r>
              <a:rPr lang="en-US" dirty="0" smtClean="0"/>
              <a:t>Decrease in the number of discarded publications also depend on the publication generation rate in addition to adaptive RTO, which is beyond the control of an adaptive RTO.  </a:t>
            </a:r>
          </a:p>
          <a:p>
            <a:endParaRPr lang="en-US" dirty="0"/>
          </a:p>
        </p:txBody>
      </p:sp>
      <p:sp>
        <p:nvSpPr>
          <p:cNvPr id="4" name="Date Placeholder 3"/>
          <p:cNvSpPr>
            <a:spLocks noGrp="1"/>
          </p:cNvSpPr>
          <p:nvPr>
            <p:ph type="dt" sz="half" idx="10"/>
          </p:nvPr>
        </p:nvSpPr>
        <p:spPr/>
        <p:txBody>
          <a:bodyPr/>
          <a:lstStyle/>
          <a:p>
            <a:fld id="{230CC2BA-490E-4C27-B1B5-33DF0D8C5B30}"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15</a:t>
            </a:fld>
            <a:endParaRPr lang="en-US"/>
          </a:p>
        </p:txBody>
      </p:sp>
    </p:spTree>
    <p:extLst>
      <p:ext uri="{BB962C8B-B14F-4D97-AF65-F5344CB8AC3E}">
        <p14:creationId xmlns:p14="http://schemas.microsoft.com/office/powerpoint/2010/main" val="342624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Environment</a:t>
            </a:r>
            <a:endParaRPr lang="en-US" dirty="0"/>
          </a:p>
        </p:txBody>
      </p:sp>
      <p:sp>
        <p:nvSpPr>
          <p:cNvPr id="3" name="Content Placeholder 2"/>
          <p:cNvSpPr>
            <a:spLocks noGrp="1"/>
          </p:cNvSpPr>
          <p:nvPr>
            <p:ph idx="1"/>
          </p:nvPr>
        </p:nvSpPr>
        <p:spPr>
          <a:xfrm>
            <a:off x="1563605" y="1463750"/>
            <a:ext cx="7045557" cy="5112589"/>
          </a:xfrm>
        </p:spPr>
        <p:txBody>
          <a:bodyPr>
            <a:normAutofit/>
          </a:bodyPr>
          <a:lstStyle/>
          <a:p>
            <a:r>
              <a:rPr lang="en-US" dirty="0" err="1" smtClean="0"/>
              <a:t>OMNet</a:t>
            </a:r>
            <a:endParaRPr lang="en-US" dirty="0" smtClean="0"/>
          </a:p>
          <a:p>
            <a:r>
              <a:rPr lang="en-US" dirty="0" smtClean="0"/>
              <a:t>Goal: monitor and control acritical parameters in a warehouse through a WSN deployment. </a:t>
            </a:r>
          </a:p>
          <a:p>
            <a:r>
              <a:rPr lang="en-US" dirty="0" smtClean="0"/>
              <a:t>Devices:</a:t>
            </a:r>
          </a:p>
          <a:p>
            <a:pPr lvl="1"/>
            <a:r>
              <a:rPr lang="en-US" dirty="0" smtClean="0"/>
              <a:t>Publisher nodes </a:t>
            </a:r>
          </a:p>
          <a:p>
            <a:pPr lvl="2"/>
            <a:r>
              <a:rPr lang="en-US" dirty="0" smtClean="0"/>
              <a:t>measure the critical parameters in the warehouse</a:t>
            </a:r>
          </a:p>
          <a:p>
            <a:pPr lvl="2"/>
            <a:r>
              <a:rPr lang="en-US" dirty="0" smtClean="0"/>
              <a:t>One publisher node receives publication messages in a best-effort mode for monitoring process, i.e., MQTT-S QoS 0 / </a:t>
            </a:r>
            <a:r>
              <a:rPr lang="en-US" dirty="0" err="1" smtClean="0"/>
              <a:t>CoAP</a:t>
            </a:r>
            <a:r>
              <a:rPr lang="en-US" dirty="0" smtClean="0"/>
              <a:t> NON</a:t>
            </a:r>
          </a:p>
          <a:p>
            <a:pPr lvl="2"/>
            <a:r>
              <a:rPr lang="en-US" dirty="0" smtClean="0"/>
              <a:t>Another publisher node receives publication messages in reliable mode for controlling critical parameters, i.e., MQTT-S QoS 1 / </a:t>
            </a:r>
            <a:r>
              <a:rPr lang="en-US" dirty="0" err="1" smtClean="0"/>
              <a:t>CoAP</a:t>
            </a:r>
            <a:r>
              <a:rPr lang="en-US" dirty="0" smtClean="0"/>
              <a:t> CON</a:t>
            </a:r>
          </a:p>
          <a:p>
            <a:pPr lvl="1"/>
            <a:r>
              <a:rPr lang="en-US" dirty="0" smtClean="0"/>
              <a:t>Broker node: </a:t>
            </a:r>
          </a:p>
          <a:p>
            <a:pPr lvl="2"/>
            <a:r>
              <a:rPr lang="en-US" dirty="0" smtClean="0"/>
              <a:t>Receive periodic signal from publisher nodes</a:t>
            </a:r>
          </a:p>
          <a:p>
            <a:pPr lvl="2"/>
            <a:r>
              <a:rPr lang="en-US" dirty="0" smtClean="0"/>
              <a:t>Refer to the </a:t>
            </a:r>
            <a:r>
              <a:rPr lang="en-US" sz="1600" dirty="0" smtClean="0">
                <a:solidFill>
                  <a:srgbClr val="C00000"/>
                </a:solidFill>
              </a:rPr>
              <a:t>central node </a:t>
            </a:r>
            <a:r>
              <a:rPr lang="en-US" dirty="0" smtClean="0"/>
              <a:t>in MQTT-S or </a:t>
            </a:r>
            <a:r>
              <a:rPr lang="en-US" sz="1600" dirty="0" smtClean="0">
                <a:solidFill>
                  <a:srgbClr val="C00000"/>
                </a:solidFill>
              </a:rPr>
              <a:t>proxy node </a:t>
            </a:r>
            <a:r>
              <a:rPr lang="en-US" dirty="0" smtClean="0"/>
              <a:t>for </a:t>
            </a:r>
            <a:r>
              <a:rPr lang="en-US" dirty="0" err="1" smtClean="0"/>
              <a:t>CoAP</a:t>
            </a:r>
            <a:r>
              <a:rPr lang="en-US" dirty="0" smtClean="0"/>
              <a:t> </a:t>
            </a:r>
            <a:endParaRPr lang="en-US" dirty="0"/>
          </a:p>
        </p:txBody>
      </p:sp>
      <p:sp>
        <p:nvSpPr>
          <p:cNvPr id="4" name="Date Placeholder 3"/>
          <p:cNvSpPr>
            <a:spLocks noGrp="1"/>
          </p:cNvSpPr>
          <p:nvPr>
            <p:ph type="dt" sz="half" idx="10"/>
          </p:nvPr>
        </p:nvSpPr>
        <p:spPr/>
        <p:txBody>
          <a:bodyPr/>
          <a:lstStyle/>
          <a:p>
            <a:fld id="{0300614E-AB2C-44A8-90D9-788A1CD26F51}"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16</a:t>
            </a:fld>
            <a:endParaRPr lang="en-US"/>
          </a:p>
        </p:txBody>
      </p:sp>
    </p:spTree>
    <p:extLst>
      <p:ext uri="{BB962C8B-B14F-4D97-AF65-F5344CB8AC3E}">
        <p14:creationId xmlns:p14="http://schemas.microsoft.com/office/powerpoint/2010/main" val="53918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Environment</a:t>
            </a:r>
            <a:endParaRPr lang="en-US" dirty="0"/>
          </a:p>
        </p:txBody>
      </p:sp>
      <p:sp>
        <p:nvSpPr>
          <p:cNvPr id="3" name="Content Placeholder 2"/>
          <p:cNvSpPr>
            <a:spLocks noGrp="1"/>
          </p:cNvSpPr>
          <p:nvPr>
            <p:ph idx="1"/>
          </p:nvPr>
        </p:nvSpPr>
        <p:spPr>
          <a:xfrm>
            <a:off x="1472047" y="1464148"/>
            <a:ext cx="3928607" cy="2210705"/>
          </a:xfrm>
        </p:spPr>
        <p:txBody>
          <a:bodyPr>
            <a:noAutofit/>
          </a:bodyPr>
          <a:lstStyle/>
          <a:p>
            <a:r>
              <a:rPr lang="en-US" sz="2000" dirty="0" smtClean="0"/>
              <a:t>Single Hop</a:t>
            </a:r>
          </a:p>
          <a:p>
            <a:pPr lvl="1"/>
            <a:r>
              <a:rPr lang="en-US" sz="1800" dirty="0" smtClean="0"/>
              <a:t>Subscribers and publisher nodes are place at the same distance from the broker to achieve fairness among nodes.</a:t>
            </a:r>
          </a:p>
          <a:p>
            <a:pPr lvl="1"/>
            <a:endParaRPr lang="en-US" sz="1800" dirty="0"/>
          </a:p>
          <a:p>
            <a:pPr lvl="1"/>
            <a:endParaRPr lang="en-US" sz="1800" dirty="0" smtClean="0"/>
          </a:p>
        </p:txBody>
      </p:sp>
      <p:sp>
        <p:nvSpPr>
          <p:cNvPr id="4" name="Date Placeholder 3"/>
          <p:cNvSpPr>
            <a:spLocks noGrp="1"/>
          </p:cNvSpPr>
          <p:nvPr>
            <p:ph type="dt" sz="half" idx="10"/>
          </p:nvPr>
        </p:nvSpPr>
        <p:spPr/>
        <p:txBody>
          <a:bodyPr/>
          <a:lstStyle/>
          <a:p>
            <a:fld id="{27FA2D4B-B581-4F6F-AC28-84E8C8D41AAF}"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17</a:t>
            </a:fld>
            <a:endParaRPr lang="en-US"/>
          </a:p>
        </p:txBody>
      </p:sp>
      <p:pic>
        <p:nvPicPr>
          <p:cNvPr id="6" name="Picture 5"/>
          <p:cNvPicPr>
            <a:picLocks noChangeAspect="1"/>
          </p:cNvPicPr>
          <p:nvPr/>
        </p:nvPicPr>
        <p:blipFill>
          <a:blip r:embed="rId2"/>
          <a:stretch>
            <a:fillRect/>
          </a:stretch>
        </p:blipFill>
        <p:spPr>
          <a:xfrm>
            <a:off x="5250886" y="1405698"/>
            <a:ext cx="3893113" cy="3768334"/>
          </a:xfrm>
          <a:prstGeom prst="rect">
            <a:avLst/>
          </a:prstGeom>
        </p:spPr>
      </p:pic>
      <p:sp>
        <p:nvSpPr>
          <p:cNvPr id="7" name="Content Placeholder 2"/>
          <p:cNvSpPr txBox="1">
            <a:spLocks/>
          </p:cNvSpPr>
          <p:nvPr/>
        </p:nvSpPr>
        <p:spPr>
          <a:xfrm>
            <a:off x="1466491" y="4355868"/>
            <a:ext cx="7677509" cy="311044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lvl="1" indent="0">
              <a:buNone/>
            </a:pPr>
            <a:endParaRPr lang="en-US" sz="1800" dirty="0" smtClean="0"/>
          </a:p>
          <a:p>
            <a:r>
              <a:rPr lang="en-US" sz="2000" dirty="0" smtClean="0"/>
              <a:t>Multiple Hop:</a:t>
            </a:r>
          </a:p>
          <a:p>
            <a:pPr lvl="1"/>
            <a:r>
              <a:rPr lang="en-US" dirty="0" smtClean="0"/>
              <a:t>Publication messages originated in publisher nodes located from more than one hop away are received through the broker node to which the subscriber nodes are connected. </a:t>
            </a:r>
          </a:p>
          <a:p>
            <a:pPr lvl="1"/>
            <a:r>
              <a:rPr lang="en-US" dirty="0" smtClean="0"/>
              <a:t>Broker node subscribes on behalf of its subscriber nodes to another broker node that the publisher node with information of interest connected to.</a:t>
            </a:r>
          </a:p>
        </p:txBody>
      </p:sp>
      <p:cxnSp>
        <p:nvCxnSpPr>
          <p:cNvPr id="9" name="直接箭头连接符 8"/>
          <p:cNvCxnSpPr/>
          <p:nvPr/>
        </p:nvCxnSpPr>
        <p:spPr>
          <a:xfrm flipV="1">
            <a:off x="7115695" y="2136371"/>
            <a:ext cx="340821" cy="75645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0" name="直接箭头连接符 9"/>
          <p:cNvCxnSpPr/>
          <p:nvPr/>
        </p:nvCxnSpPr>
        <p:spPr>
          <a:xfrm flipH="1" flipV="1">
            <a:off x="6815127" y="2136371"/>
            <a:ext cx="286789" cy="75645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直接箭头连接符 13"/>
          <p:cNvCxnSpPr/>
          <p:nvPr/>
        </p:nvCxnSpPr>
        <p:spPr>
          <a:xfrm>
            <a:off x="6314381" y="2514600"/>
            <a:ext cx="582644" cy="5037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直接箭头连接符 15"/>
          <p:cNvCxnSpPr/>
          <p:nvPr/>
        </p:nvCxnSpPr>
        <p:spPr>
          <a:xfrm>
            <a:off x="5906914" y="3048049"/>
            <a:ext cx="904833" cy="1183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直接箭头连接符 17"/>
          <p:cNvCxnSpPr/>
          <p:nvPr/>
        </p:nvCxnSpPr>
        <p:spPr>
          <a:xfrm flipV="1">
            <a:off x="5957030" y="3368039"/>
            <a:ext cx="854717" cy="4219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直接箭头连接符 19"/>
          <p:cNvCxnSpPr/>
          <p:nvPr/>
        </p:nvCxnSpPr>
        <p:spPr>
          <a:xfrm flipV="1">
            <a:off x="6314381" y="3542675"/>
            <a:ext cx="616579" cy="60978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直接箭头连接符 21"/>
          <p:cNvCxnSpPr/>
          <p:nvPr/>
        </p:nvCxnSpPr>
        <p:spPr>
          <a:xfrm flipV="1">
            <a:off x="6796785" y="3605986"/>
            <a:ext cx="332597" cy="7548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直接箭头连接符 23"/>
          <p:cNvCxnSpPr/>
          <p:nvPr/>
        </p:nvCxnSpPr>
        <p:spPr>
          <a:xfrm flipH="1" flipV="1">
            <a:off x="7315872" y="3573844"/>
            <a:ext cx="81898" cy="8187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直接箭头连接符 25"/>
          <p:cNvCxnSpPr/>
          <p:nvPr/>
        </p:nvCxnSpPr>
        <p:spPr>
          <a:xfrm flipH="1" flipV="1">
            <a:off x="7397770" y="3465965"/>
            <a:ext cx="665195" cy="6054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直接箭头连接符 27"/>
          <p:cNvCxnSpPr/>
          <p:nvPr/>
        </p:nvCxnSpPr>
        <p:spPr>
          <a:xfrm flipH="1" flipV="1">
            <a:off x="7473046" y="3266159"/>
            <a:ext cx="955704" cy="26190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直接箭头连接符 29"/>
          <p:cNvCxnSpPr/>
          <p:nvPr/>
        </p:nvCxnSpPr>
        <p:spPr>
          <a:xfrm flipH="1">
            <a:off x="7456516" y="2970185"/>
            <a:ext cx="1042714" cy="1307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直接箭头连接符 31"/>
          <p:cNvCxnSpPr/>
          <p:nvPr/>
        </p:nvCxnSpPr>
        <p:spPr>
          <a:xfrm flipH="1">
            <a:off x="7356821" y="2539796"/>
            <a:ext cx="810704" cy="4785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6170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Environment</a:t>
            </a:r>
            <a:endParaRPr lang="en-US" dirty="0"/>
          </a:p>
        </p:txBody>
      </p:sp>
      <p:sp>
        <p:nvSpPr>
          <p:cNvPr id="3" name="Content Placeholder 2"/>
          <p:cNvSpPr>
            <a:spLocks noGrp="1"/>
          </p:cNvSpPr>
          <p:nvPr>
            <p:ph idx="1"/>
          </p:nvPr>
        </p:nvSpPr>
        <p:spPr/>
        <p:txBody>
          <a:bodyPr/>
          <a:lstStyle/>
          <a:p>
            <a:r>
              <a:rPr lang="en-US" dirty="0" smtClean="0"/>
              <a:t>Other parameters</a:t>
            </a:r>
          </a:p>
          <a:p>
            <a:endParaRPr lang="en-US" dirty="0"/>
          </a:p>
          <a:p>
            <a:endParaRPr lang="en-US" dirty="0" smtClean="0"/>
          </a:p>
          <a:p>
            <a:endParaRPr lang="en-US" dirty="0"/>
          </a:p>
          <a:p>
            <a:endParaRPr lang="en-US" dirty="0" smtClean="0"/>
          </a:p>
          <a:p>
            <a:endParaRPr lang="en-US" dirty="0"/>
          </a:p>
          <a:p>
            <a:r>
              <a:rPr lang="en-US" dirty="0" smtClean="0"/>
              <a:t>A confidence interval with probability of 95%</a:t>
            </a:r>
          </a:p>
          <a:p>
            <a:pPr lvl="1"/>
            <a:r>
              <a:rPr lang="en-US" dirty="0" smtClean="0"/>
              <a:t>A given parameter lies within the interval with a probability of 95%</a:t>
            </a:r>
          </a:p>
        </p:txBody>
      </p:sp>
      <p:sp>
        <p:nvSpPr>
          <p:cNvPr id="4" name="Date Placeholder 3"/>
          <p:cNvSpPr>
            <a:spLocks noGrp="1"/>
          </p:cNvSpPr>
          <p:nvPr>
            <p:ph type="dt" sz="half" idx="10"/>
          </p:nvPr>
        </p:nvSpPr>
        <p:spPr/>
        <p:txBody>
          <a:bodyPr/>
          <a:lstStyle/>
          <a:p>
            <a:fld id="{468AEBEF-4F00-4899-B218-562BB8C1E6CD}"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18</a:t>
            </a:fld>
            <a:endParaRPr lang="en-US"/>
          </a:p>
        </p:txBody>
      </p:sp>
      <p:pic>
        <p:nvPicPr>
          <p:cNvPr id="6" name="Picture 5"/>
          <p:cNvPicPr>
            <a:picLocks noChangeAspect="1"/>
          </p:cNvPicPr>
          <p:nvPr/>
        </p:nvPicPr>
        <p:blipFill>
          <a:blip r:embed="rId2"/>
          <a:stretch>
            <a:fillRect/>
          </a:stretch>
        </p:blipFill>
        <p:spPr>
          <a:xfrm>
            <a:off x="2286586" y="2757676"/>
            <a:ext cx="5903642" cy="1690767"/>
          </a:xfrm>
          <a:prstGeom prst="rect">
            <a:avLst/>
          </a:prstGeom>
        </p:spPr>
      </p:pic>
    </p:spTree>
    <p:extLst>
      <p:ext uri="{BB962C8B-B14F-4D97-AF65-F5344CB8AC3E}">
        <p14:creationId xmlns:p14="http://schemas.microsoft.com/office/powerpoint/2010/main" val="711142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42415" y="2133600"/>
                <a:ext cx="7027018" cy="4371660"/>
              </a:xfrm>
            </p:spPr>
            <p:txBody>
              <a:bodyPr/>
              <a:lstStyle/>
              <a:p>
                <a:r>
                  <a:rPr lang="en-US" dirty="0" smtClean="0"/>
                  <a:t>Packet Delivery Ratio (PDR): </a:t>
                </a:r>
              </a:p>
              <a:p>
                <a:pPr lvl="1"/>
                <a:r>
                  <a:rPr lang="en-US" dirty="0" smtClean="0"/>
                  <a:t>To evaluate the performance of the reliability mechanism of MQTT-S and </a:t>
                </a:r>
                <a:r>
                  <a:rPr lang="en-US" dirty="0" err="1" smtClean="0"/>
                  <a:t>CoAP</a:t>
                </a:r>
                <a:r>
                  <a:rPr lang="en-US" dirty="0" smtClean="0"/>
                  <a:t>, i.e., QoS x, CON/NON.</a:t>
                </a:r>
              </a:p>
              <a:p>
                <a:pPr lvl="1"/>
                <a:r>
                  <a:rPr lang="en-US" dirty="0" smtClean="0"/>
                  <a:t>PDR =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𝑁𝑜</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solidFill>
                              <a:srgbClr val="C00000"/>
                            </a:solidFill>
                            <a:latin typeface="Cambria Math" panose="02040503050406030204" pitchFamily="18" charset="0"/>
                          </a:rPr>
                          <m:t>𝑟𝑒𝑐𝑒𝑖𝑣𝑒𝑑</m:t>
                        </m:r>
                        <m:r>
                          <a:rPr lang="en-US" b="0" i="1" smtClean="0">
                            <a:latin typeface="Cambria Math" panose="02040503050406030204" pitchFamily="18" charset="0"/>
                          </a:rPr>
                          <m:t> </m:t>
                        </m:r>
                        <m:r>
                          <a:rPr lang="en-US" b="0" i="1" smtClean="0">
                            <a:latin typeface="Cambria Math" panose="02040503050406030204" pitchFamily="18" charset="0"/>
                          </a:rPr>
                          <m:t>𝑝𝑢𝑏𝑙𝑖𝑐𝑎𝑡𝑖𝑜𝑛</m:t>
                        </m:r>
                        <m:r>
                          <a:rPr lang="en-US" b="0" i="1" smtClean="0">
                            <a:latin typeface="Cambria Math" panose="02040503050406030204" pitchFamily="18" charset="0"/>
                          </a:rPr>
                          <m:t> </m:t>
                        </m:r>
                        <m:r>
                          <a:rPr lang="en-US" b="0" i="1" smtClean="0">
                            <a:latin typeface="Cambria Math" panose="02040503050406030204" pitchFamily="18" charset="0"/>
                          </a:rPr>
                          <m:t>𝑚𝑒𝑠𝑠𝑎𝑔𝑒𝑠</m:t>
                        </m:r>
                        <m:r>
                          <a:rPr lang="en-US" b="0" i="1" smtClean="0">
                            <a:latin typeface="Cambria Math" panose="02040503050406030204" pitchFamily="18" charset="0"/>
                          </a:rPr>
                          <m:t> </m:t>
                        </m:r>
                        <m:r>
                          <a:rPr lang="en-US" b="0" i="1" smtClean="0">
                            <a:latin typeface="Cambria Math" panose="02040503050406030204" pitchFamily="18" charset="0"/>
                          </a:rPr>
                          <m:t>𝑏𝑦</m:t>
                        </m:r>
                        <m:r>
                          <a:rPr lang="en-US" b="0" i="1" smtClean="0">
                            <a:latin typeface="Cambria Math" panose="02040503050406030204" pitchFamily="18" charset="0"/>
                          </a:rPr>
                          <m:t> </m:t>
                        </m:r>
                        <m:r>
                          <a:rPr lang="en-US" b="0" i="1" smtClean="0">
                            <a:latin typeface="Cambria Math" panose="02040503050406030204" pitchFamily="18" charset="0"/>
                          </a:rPr>
                          <m:t>𝑒𝑎𝑐h</m:t>
                        </m:r>
                        <m:r>
                          <a:rPr lang="en-US" b="0" i="1" smtClean="0">
                            <a:latin typeface="Cambria Math" panose="02040503050406030204" pitchFamily="18" charset="0"/>
                          </a:rPr>
                          <m:t> </m:t>
                        </m:r>
                        <m:r>
                          <a:rPr lang="en-US" b="0" i="1" smtClean="0">
                            <a:solidFill>
                              <a:srgbClr val="C00000"/>
                            </a:solidFill>
                            <a:latin typeface="Cambria Math" panose="02040503050406030204" pitchFamily="18" charset="0"/>
                          </a:rPr>
                          <m:t>𝑠𝑢𝑏𝑠𝑐𝑟𝑖𝑏𝑒𝑟</m:t>
                        </m:r>
                      </m:num>
                      <m:den>
                        <m:r>
                          <a:rPr lang="en-US" b="0" i="1" smtClean="0">
                            <a:latin typeface="Cambria Math" panose="02040503050406030204" pitchFamily="18" charset="0"/>
                          </a:rPr>
                          <m:t>𝑁𝑜</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solidFill>
                              <a:srgbClr val="C00000"/>
                            </a:solidFill>
                            <a:latin typeface="Cambria Math" panose="02040503050406030204" pitchFamily="18" charset="0"/>
                          </a:rPr>
                          <m:t>𝑔𝑒𝑛𝑒𝑟𝑎𝑡𝑒𝑑</m:t>
                        </m:r>
                        <m:r>
                          <a:rPr lang="en-US" b="0" i="1" smtClean="0">
                            <a:latin typeface="Cambria Math" panose="02040503050406030204" pitchFamily="18" charset="0"/>
                          </a:rPr>
                          <m:t> </m:t>
                        </m:r>
                        <m:r>
                          <a:rPr lang="en-US" b="0" i="1" smtClean="0">
                            <a:latin typeface="Cambria Math" panose="02040503050406030204" pitchFamily="18" charset="0"/>
                          </a:rPr>
                          <m:t>𝑝𝑢𝑏𝑙𝑖𝑐𝑎𝑡𝑖𝑜𝑛</m:t>
                        </m:r>
                        <m:r>
                          <a:rPr lang="en-US" b="0" i="1" smtClean="0">
                            <a:latin typeface="Cambria Math" panose="02040503050406030204" pitchFamily="18" charset="0"/>
                          </a:rPr>
                          <m:t> </m:t>
                        </m:r>
                        <m:r>
                          <a:rPr lang="en-US" b="0" i="1" smtClean="0">
                            <a:latin typeface="Cambria Math" panose="02040503050406030204" pitchFamily="18" charset="0"/>
                          </a:rPr>
                          <m:t>𝑚𝑒𝑠𝑠𝑎𝑔𝑒𝑠</m:t>
                        </m:r>
                        <m:r>
                          <a:rPr lang="en-US" b="0" i="1" smtClean="0">
                            <a:latin typeface="Cambria Math" panose="02040503050406030204" pitchFamily="18" charset="0"/>
                          </a:rPr>
                          <m:t> </m:t>
                        </m:r>
                        <m:r>
                          <a:rPr lang="en-US" b="0" i="1" smtClean="0">
                            <a:latin typeface="Cambria Math" panose="02040503050406030204" pitchFamily="18" charset="0"/>
                          </a:rPr>
                          <m:t>𝑏𝑦</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solidFill>
                              <a:srgbClr val="C00000"/>
                            </a:solidFill>
                            <a:latin typeface="Cambria Math" panose="02040503050406030204" pitchFamily="18" charset="0"/>
                          </a:rPr>
                          <m:t>𝑝𝑢𝑏𝑙𝑖𝑠h𝑒𝑟𝑠</m:t>
                        </m:r>
                      </m:den>
                    </m:f>
                  </m:oMath>
                </a14:m>
                <a:endParaRPr lang="en-US" dirty="0" smtClean="0"/>
              </a:p>
              <a:p>
                <a:pPr lvl="1"/>
                <a:r>
                  <a:rPr lang="en-US" dirty="0" smtClean="0"/>
                  <a:t>Duplicated publication messages are not take into account</a:t>
                </a:r>
              </a:p>
              <a:p>
                <a:pPr lvl="1"/>
                <a:endParaRPr lang="en-US" dirty="0" smtClean="0"/>
              </a:p>
              <a:p>
                <a:r>
                  <a:rPr lang="en-US" dirty="0" smtClean="0"/>
                  <a:t>Discarded Publications Ratio (DPR):</a:t>
                </a:r>
              </a:p>
              <a:p>
                <a:pPr lvl="1"/>
                <a:r>
                  <a:rPr lang="en-US" dirty="0" smtClean="0"/>
                  <a:t>To evaluate the impact of the publication discipline in the PDR.</a:t>
                </a:r>
              </a:p>
              <a:p>
                <a:pPr lvl="1"/>
                <a:r>
                  <a:rPr lang="en-US" dirty="0" smtClean="0"/>
                  <a:t>If DRP increases, PDR will decrease</a:t>
                </a:r>
              </a:p>
              <a:p>
                <a:pPr lvl="1"/>
                <a:r>
                  <a:rPr lang="en-US" dirty="0" smtClean="0"/>
                  <a:t>DPR = </a:t>
                </a:r>
                <a14:m>
                  <m:oMath xmlns:m="http://schemas.openxmlformats.org/officeDocument/2006/math">
                    <m:f>
                      <m:fPr>
                        <m:ctrlPr>
                          <a:rPr lang="en-US" i="1">
                            <a:latin typeface="Cambria Math"/>
                          </a:rPr>
                        </m:ctrlPr>
                      </m:fPr>
                      <m:num>
                        <m:r>
                          <a:rPr lang="en-US" i="1">
                            <a:latin typeface="Cambria Math" panose="02040503050406030204" pitchFamily="18" charset="0"/>
                          </a:rPr>
                          <m:t>𝑁𝑜</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b="0" i="1" smtClean="0">
                            <a:solidFill>
                              <a:srgbClr val="C00000"/>
                            </a:solidFill>
                            <a:latin typeface="Cambria Math" panose="02040503050406030204" pitchFamily="18" charset="0"/>
                          </a:rPr>
                          <m:t>𝐷𝑖𝑠𝑐𝑎𝑟𝑑𝑒𝑑</m:t>
                        </m:r>
                        <m:r>
                          <a:rPr lang="en-US" b="0" i="1" smtClean="0">
                            <a:latin typeface="Cambria Math" panose="02040503050406030204" pitchFamily="18" charset="0"/>
                          </a:rPr>
                          <m:t> </m:t>
                        </m:r>
                        <m:r>
                          <a:rPr lang="en-US" i="1">
                            <a:latin typeface="Cambria Math" panose="02040503050406030204" pitchFamily="18" charset="0"/>
                          </a:rPr>
                          <m:t>𝑝𝑢𝑏𝑙𝑖𝑐𝑎𝑡𝑖𝑜𝑛</m:t>
                        </m:r>
                        <m:r>
                          <a:rPr lang="en-US" i="1">
                            <a:latin typeface="Cambria Math" panose="02040503050406030204" pitchFamily="18" charset="0"/>
                          </a:rPr>
                          <m:t> </m:t>
                        </m:r>
                        <m:r>
                          <a:rPr lang="en-US" i="1">
                            <a:latin typeface="Cambria Math" panose="02040503050406030204" pitchFamily="18" charset="0"/>
                          </a:rPr>
                          <m:t>𝑚𝑒𝑠𝑠𝑎𝑔𝑒𝑠</m:t>
                        </m:r>
                        <m:r>
                          <a:rPr lang="en-US" b="0" i="1" smtClean="0">
                            <a:latin typeface="Cambria Math" panose="02040503050406030204" pitchFamily="18" charset="0"/>
                          </a:rPr>
                          <m:t> (</m:t>
                        </m:r>
                        <m:r>
                          <a:rPr lang="en-US" b="0" i="1" smtClean="0">
                            <a:latin typeface="Cambria Math" panose="02040503050406030204" pitchFamily="18" charset="0"/>
                          </a:rPr>
                          <m:t>𝑝𝑢𝑏𝑙𝑖𝑠h𝑒𝑟</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𝑏𝑟𝑜𝑘𝑒𝑟</m:t>
                        </m:r>
                        <m:r>
                          <a:rPr lang="en-US" b="0" i="1" smtClean="0">
                            <a:latin typeface="Cambria Math" panose="02040503050406030204" pitchFamily="18" charset="0"/>
                          </a:rPr>
                          <m:t>) </m:t>
                        </m:r>
                      </m:num>
                      <m:den>
                        <m:r>
                          <a:rPr lang="en-US" i="1">
                            <a:latin typeface="Cambria Math" panose="02040503050406030204" pitchFamily="18" charset="0"/>
                          </a:rPr>
                          <m:t>𝑁𝑜</m:t>
                        </m:r>
                        <m:r>
                          <a:rPr lang="en-US" i="1">
                            <a:latin typeface="Cambria Math" panose="02040503050406030204" pitchFamily="18" charset="0"/>
                          </a:rPr>
                          <m:t>. </m:t>
                        </m:r>
                        <m:r>
                          <a:rPr lang="en-US" i="1">
                            <a:latin typeface="Cambria Math" panose="02040503050406030204" pitchFamily="18" charset="0"/>
                          </a:rPr>
                          <m:t>𝑜𝑓</m:t>
                        </m:r>
                        <m:r>
                          <a:rPr lang="en-US" b="0" i="1" smtClean="0">
                            <a:latin typeface="Cambria Math" panose="02040503050406030204" pitchFamily="18" charset="0"/>
                          </a:rPr>
                          <m:t> </m:t>
                        </m:r>
                        <m:r>
                          <a:rPr lang="en-US" b="0" i="1" smtClean="0">
                            <a:solidFill>
                              <a:srgbClr val="C00000"/>
                            </a:solidFill>
                            <a:latin typeface="Cambria Math" panose="02040503050406030204" pitchFamily="18" charset="0"/>
                          </a:rPr>
                          <m:t>𝑔𝑒𝑛𝑒𝑟𝑎𝑡𝑒𝑑</m:t>
                        </m:r>
                        <m:r>
                          <a:rPr lang="en-US" i="1">
                            <a:latin typeface="Cambria Math" panose="02040503050406030204" pitchFamily="18" charset="0"/>
                          </a:rPr>
                          <m:t> </m:t>
                        </m:r>
                        <m:r>
                          <a:rPr lang="en-US" i="1">
                            <a:latin typeface="Cambria Math" panose="02040503050406030204" pitchFamily="18" charset="0"/>
                          </a:rPr>
                          <m:t>𝑝𝑢𝑏𝑙𝑖𝑐𝑎𝑡𝑖𝑜𝑛</m:t>
                        </m:r>
                        <m:r>
                          <a:rPr lang="en-US" i="1">
                            <a:latin typeface="Cambria Math" panose="02040503050406030204" pitchFamily="18" charset="0"/>
                          </a:rPr>
                          <m:t> </m:t>
                        </m:r>
                        <m:r>
                          <a:rPr lang="en-US" i="1">
                            <a:latin typeface="Cambria Math" panose="02040503050406030204" pitchFamily="18" charset="0"/>
                          </a:rPr>
                          <m:t>𝑚𝑒𝑠𝑠𝑎𝑔𝑒𝑠</m:t>
                        </m:r>
                        <m:r>
                          <a:rPr lang="en-US" i="1">
                            <a:latin typeface="Cambria Math" panose="02040503050406030204" pitchFamily="18" charset="0"/>
                          </a:rPr>
                          <m:t> (</m:t>
                        </m:r>
                        <m:r>
                          <a:rPr lang="en-US" b="0" i="1" smtClean="0">
                            <a:latin typeface="Cambria Math" panose="02040503050406030204" pitchFamily="18" charset="0"/>
                          </a:rPr>
                          <m:t>𝑝𝑢𝑏𝑙𝑖𝑠h𝑒𝑟</m:t>
                        </m:r>
                        <m:r>
                          <a:rPr lang="en-US" b="0" i="1" smtClean="0">
                            <a:latin typeface="Cambria Math" panose="02040503050406030204" pitchFamily="18" charset="0"/>
                          </a:rPr>
                          <m:t>)</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42415" y="2133600"/>
                <a:ext cx="7027018" cy="4371660"/>
              </a:xfrm>
              <a:blipFill rotWithShape="0">
                <a:blip r:embed="rId2"/>
                <a:stretch>
                  <a:fillRect l="-608" t="-69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937BD07C-E698-4E0E-9404-A3F5F3736C08}"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19</a:t>
            </a:fld>
            <a:endParaRPr lang="en-US"/>
          </a:p>
        </p:txBody>
      </p:sp>
    </p:spTree>
    <p:extLst>
      <p:ext uri="{BB962C8B-B14F-4D97-AF65-F5344CB8AC3E}">
        <p14:creationId xmlns:p14="http://schemas.microsoft.com/office/powerpoint/2010/main" val="123884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404" y="599172"/>
            <a:ext cx="6589199" cy="1280890"/>
          </a:xfrm>
        </p:spPr>
        <p:txBody>
          <a:bodyPr/>
          <a:lstStyle/>
          <a:p>
            <a:r>
              <a:rPr lang="en-US" dirty="0" smtClean="0"/>
              <a:t>Outline</a:t>
            </a:r>
            <a:endParaRPr lang="en-US" dirty="0"/>
          </a:p>
        </p:txBody>
      </p:sp>
      <p:sp>
        <p:nvSpPr>
          <p:cNvPr id="3" name="Content Placeholder 2"/>
          <p:cNvSpPr>
            <a:spLocks noGrp="1"/>
          </p:cNvSpPr>
          <p:nvPr>
            <p:ph idx="1"/>
          </p:nvPr>
        </p:nvSpPr>
        <p:spPr>
          <a:xfrm>
            <a:off x="1543404" y="1417948"/>
            <a:ext cx="7143510" cy="5087312"/>
          </a:xfrm>
        </p:spPr>
        <p:txBody>
          <a:bodyPr>
            <a:normAutofit lnSpcReduction="10000"/>
          </a:bodyPr>
          <a:lstStyle/>
          <a:p>
            <a:r>
              <a:rPr lang="en-US" sz="2000" dirty="0" smtClean="0"/>
              <a:t>1. Motivation and overview </a:t>
            </a:r>
          </a:p>
          <a:p>
            <a:r>
              <a:rPr lang="en-US" sz="2000" dirty="0" smtClean="0"/>
              <a:t>2. Background</a:t>
            </a:r>
          </a:p>
          <a:p>
            <a:pPr lvl="1"/>
            <a:r>
              <a:rPr lang="en-US" dirty="0" smtClean="0"/>
              <a:t>Polling Model and Publish/Subscribe Model </a:t>
            </a:r>
          </a:p>
          <a:p>
            <a:pPr lvl="1"/>
            <a:r>
              <a:rPr lang="en-US" dirty="0" smtClean="0"/>
              <a:t>Publication Discipline</a:t>
            </a:r>
          </a:p>
          <a:p>
            <a:pPr lvl="1"/>
            <a:r>
              <a:rPr lang="en-US" dirty="0" smtClean="0"/>
              <a:t>MQTT-S and </a:t>
            </a:r>
            <a:r>
              <a:rPr lang="en-US" dirty="0" err="1" smtClean="0"/>
              <a:t>CoQP</a:t>
            </a:r>
            <a:endParaRPr lang="en-US" dirty="0" smtClean="0"/>
          </a:p>
          <a:p>
            <a:r>
              <a:rPr lang="en-US" dirty="0" smtClean="0"/>
              <a:t>3. Simulation Environment</a:t>
            </a:r>
          </a:p>
          <a:p>
            <a:r>
              <a:rPr lang="en-US" dirty="0" smtClean="0"/>
              <a:t>4. Evaluation</a:t>
            </a:r>
          </a:p>
          <a:p>
            <a:pPr lvl="1"/>
            <a:r>
              <a:rPr lang="en-US" dirty="0" smtClean="0"/>
              <a:t>Single Hop</a:t>
            </a:r>
          </a:p>
          <a:p>
            <a:pPr lvl="2"/>
            <a:r>
              <a:rPr lang="en-US" dirty="0" smtClean="0"/>
              <a:t>PDR</a:t>
            </a:r>
          </a:p>
          <a:p>
            <a:pPr lvl="2"/>
            <a:r>
              <a:rPr lang="en-US" altLang="zh-CN" dirty="0"/>
              <a:t>Discarded Publication </a:t>
            </a:r>
            <a:r>
              <a:rPr lang="en-US" altLang="zh-CN" dirty="0" smtClean="0"/>
              <a:t>Ratio (DPR)</a:t>
            </a:r>
          </a:p>
          <a:p>
            <a:pPr lvl="2"/>
            <a:r>
              <a:rPr lang="en-US" altLang="zh-CN" dirty="0"/>
              <a:t>Retransmitted Publication </a:t>
            </a:r>
            <a:r>
              <a:rPr lang="en-US" altLang="zh-CN" dirty="0" smtClean="0"/>
              <a:t>Ratio</a:t>
            </a:r>
          </a:p>
          <a:p>
            <a:pPr lvl="2"/>
            <a:r>
              <a:rPr lang="en-US" altLang="zh-CN" dirty="0"/>
              <a:t>Duplicated Publications </a:t>
            </a:r>
            <a:r>
              <a:rPr lang="en-US" altLang="zh-CN" dirty="0" smtClean="0"/>
              <a:t>Ratio</a:t>
            </a:r>
          </a:p>
          <a:p>
            <a:pPr lvl="1"/>
            <a:r>
              <a:rPr lang="en-US" dirty="0" smtClean="0"/>
              <a:t>Multiple Hop</a:t>
            </a:r>
          </a:p>
          <a:p>
            <a:r>
              <a:rPr lang="en-US" dirty="0" smtClean="0"/>
              <a:t>5. Summary</a:t>
            </a:r>
          </a:p>
          <a:p>
            <a:endParaRPr lang="en-US" dirty="0"/>
          </a:p>
        </p:txBody>
      </p:sp>
      <p:sp>
        <p:nvSpPr>
          <p:cNvPr id="4" name="Date Placeholder 3"/>
          <p:cNvSpPr>
            <a:spLocks noGrp="1"/>
          </p:cNvSpPr>
          <p:nvPr>
            <p:ph type="dt" sz="half" idx="10"/>
          </p:nvPr>
        </p:nvSpPr>
        <p:spPr/>
        <p:txBody>
          <a:bodyPr/>
          <a:lstStyle/>
          <a:p>
            <a:fld id="{47014E19-DC37-4C4B-8CAE-DF74A666631D}"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2</a:t>
            </a:fld>
            <a:endParaRPr lang="en-US"/>
          </a:p>
        </p:txBody>
      </p:sp>
    </p:spTree>
    <p:extLst>
      <p:ext uri="{BB962C8B-B14F-4D97-AF65-F5344CB8AC3E}">
        <p14:creationId xmlns:p14="http://schemas.microsoft.com/office/powerpoint/2010/main" val="904374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42415" y="2133600"/>
                <a:ext cx="7027018" cy="4371660"/>
              </a:xfrm>
            </p:spPr>
            <p:txBody>
              <a:bodyPr/>
              <a:lstStyle/>
              <a:p>
                <a:r>
                  <a:rPr lang="en-US" dirty="0" smtClean="0"/>
                  <a:t>Retransmitted Publications Ratio:</a:t>
                </a:r>
              </a:p>
              <a:p>
                <a:pPr lvl="1"/>
                <a:r>
                  <a:rPr lang="en-US" dirty="0" smtClean="0"/>
                  <a:t>To evaluate the effect of the RTO value. </a:t>
                </a:r>
              </a:p>
              <a:p>
                <a:pPr lvl="1"/>
                <a:r>
                  <a:rPr lang="en-US" dirty="0" smtClean="0"/>
                  <a:t>Good RTO could reduce spurious retransmission.</a:t>
                </a:r>
              </a:p>
              <a:p>
                <a:pPr lvl="1"/>
                <a:r>
                  <a:rPr lang="en-US" dirty="0" smtClean="0"/>
                  <a:t>RPR = </a:t>
                </a:r>
                <a14:m>
                  <m:oMath xmlns:m="http://schemas.openxmlformats.org/officeDocument/2006/math">
                    <m:f>
                      <m:fPr>
                        <m:ctrlPr>
                          <a:rPr lang="en-US" i="1">
                            <a:latin typeface="Cambria Math"/>
                          </a:rPr>
                        </m:ctrlPr>
                      </m:fPr>
                      <m:num>
                        <m:r>
                          <a:rPr lang="en-US" i="1">
                            <a:latin typeface="Cambria Math" panose="02040503050406030204" pitchFamily="18" charset="0"/>
                          </a:rPr>
                          <m:t>𝑁𝑜</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solidFill>
                              <a:srgbClr val="C00000"/>
                            </a:solidFill>
                            <a:latin typeface="Cambria Math" panose="02040503050406030204" pitchFamily="18" charset="0"/>
                          </a:rPr>
                          <m:t>𝑟𝑒𝑡𝑟𝑎𝑛𝑠𝑚𝑖𝑡𝑡𝑒𝑑</m:t>
                        </m:r>
                        <m:r>
                          <a:rPr lang="en-US" i="1">
                            <a:latin typeface="Cambria Math" panose="02040503050406030204" pitchFamily="18" charset="0"/>
                          </a:rPr>
                          <m:t> </m:t>
                        </m:r>
                        <m:r>
                          <a:rPr lang="en-US" i="1">
                            <a:latin typeface="Cambria Math" panose="02040503050406030204" pitchFamily="18" charset="0"/>
                          </a:rPr>
                          <m:t>𝑝𝑢𝑏𝑙𝑖𝑐𝑎𝑡𝑖𝑜𝑛</m:t>
                        </m:r>
                        <m:r>
                          <a:rPr lang="en-US" i="1">
                            <a:latin typeface="Cambria Math" panose="02040503050406030204" pitchFamily="18" charset="0"/>
                          </a:rPr>
                          <m:t> </m:t>
                        </m:r>
                        <m:r>
                          <a:rPr lang="en-US" i="1">
                            <a:latin typeface="Cambria Math" panose="02040503050406030204" pitchFamily="18" charset="0"/>
                          </a:rPr>
                          <m:t>𝑚𝑒𝑠𝑠𝑎𝑔𝑒𝑠</m:t>
                        </m:r>
                        <m:r>
                          <a:rPr lang="en-US" i="1">
                            <a:latin typeface="Cambria Math" panose="02040503050406030204" pitchFamily="18" charset="0"/>
                          </a:rPr>
                          <m:t> </m:t>
                        </m:r>
                      </m:num>
                      <m:den>
                        <m:r>
                          <a:rPr lang="en-US" i="1">
                            <a:latin typeface="Cambria Math" panose="02040503050406030204" pitchFamily="18" charset="0"/>
                          </a:rPr>
                          <m:t>𝑁𝑜</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solidFill>
                              <a:srgbClr val="C00000"/>
                            </a:solidFill>
                            <a:latin typeface="Cambria Math" panose="02040503050406030204" pitchFamily="18" charset="0"/>
                          </a:rPr>
                          <m:t>𝑠𝑒𝑛𝑡</m:t>
                        </m:r>
                        <m:r>
                          <a:rPr lang="en-US" i="1">
                            <a:latin typeface="Cambria Math" panose="02040503050406030204" pitchFamily="18" charset="0"/>
                          </a:rPr>
                          <m:t> </m:t>
                        </m:r>
                        <m:r>
                          <a:rPr lang="en-US" i="1">
                            <a:latin typeface="Cambria Math" panose="02040503050406030204" pitchFamily="18" charset="0"/>
                          </a:rPr>
                          <m:t>𝑝𝑢𝑏𝑙𝑖𝑐𝑎𝑡𝑖𝑜𝑛</m:t>
                        </m:r>
                        <m:r>
                          <a:rPr lang="en-US" i="1">
                            <a:latin typeface="Cambria Math" panose="02040503050406030204" pitchFamily="18" charset="0"/>
                          </a:rPr>
                          <m:t> </m:t>
                        </m:r>
                        <m:r>
                          <a:rPr lang="en-US" i="1">
                            <a:latin typeface="Cambria Math" panose="02040503050406030204" pitchFamily="18" charset="0"/>
                          </a:rPr>
                          <m:t>𝑚𝑒𝑠𝑠𝑎𝑔𝑒𝑠</m:t>
                        </m:r>
                        <m:r>
                          <a:rPr lang="en-US" i="1">
                            <a:latin typeface="Cambria Math" panose="02040503050406030204" pitchFamily="18" charset="0"/>
                          </a:rPr>
                          <m:t> </m:t>
                        </m:r>
                      </m:den>
                    </m:f>
                  </m:oMath>
                </a14:m>
                <a:endParaRPr lang="en-US" dirty="0" smtClean="0"/>
              </a:p>
              <a:p>
                <a:pPr lvl="1"/>
                <a:r>
                  <a:rPr lang="en-US" dirty="0" smtClean="0"/>
                  <a:t>Duplicated publication messages are not take into account</a:t>
                </a:r>
              </a:p>
              <a:p>
                <a:pPr lvl="1"/>
                <a:endParaRPr lang="en-US" dirty="0" smtClean="0"/>
              </a:p>
              <a:p>
                <a:r>
                  <a:rPr lang="en-US" dirty="0" smtClean="0"/>
                  <a:t>Duplicated Publications Ratio:</a:t>
                </a:r>
              </a:p>
              <a:p>
                <a:pPr lvl="1"/>
                <a:r>
                  <a:rPr lang="en-US" dirty="0" smtClean="0"/>
                  <a:t>Duplicated Publications Ratio = </a:t>
                </a:r>
                <a14:m>
                  <m:oMath xmlns:m="http://schemas.openxmlformats.org/officeDocument/2006/math">
                    <m:f>
                      <m:fPr>
                        <m:ctrlPr>
                          <a:rPr lang="en-US" i="1">
                            <a:latin typeface="Cambria Math"/>
                          </a:rPr>
                        </m:ctrlPr>
                      </m:fPr>
                      <m:num>
                        <m:r>
                          <a:rPr lang="en-US" i="1">
                            <a:latin typeface="Cambria Math" panose="02040503050406030204" pitchFamily="18" charset="0"/>
                          </a:rPr>
                          <m:t>𝑁𝑜</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b="0" i="1" smtClean="0">
                            <a:solidFill>
                              <a:srgbClr val="C00000"/>
                            </a:solidFill>
                            <a:latin typeface="Cambria Math" panose="02040503050406030204" pitchFamily="18" charset="0"/>
                          </a:rPr>
                          <m:t>𝑑𝑢𝑝𝑙𝑖𝑐𝑎𝑡𝑒𝑑</m:t>
                        </m:r>
                        <m:r>
                          <a:rPr lang="en-US" i="1">
                            <a:latin typeface="Cambria Math" panose="02040503050406030204" pitchFamily="18" charset="0"/>
                          </a:rPr>
                          <m:t> </m:t>
                        </m:r>
                        <m:r>
                          <a:rPr lang="en-US" i="1">
                            <a:latin typeface="Cambria Math" panose="02040503050406030204" pitchFamily="18" charset="0"/>
                          </a:rPr>
                          <m:t>𝑝𝑢𝑏𝑙𝑖𝑐𝑎𝑡𝑖𝑜𝑛</m:t>
                        </m:r>
                        <m:r>
                          <a:rPr lang="en-US" i="1">
                            <a:latin typeface="Cambria Math" panose="02040503050406030204" pitchFamily="18" charset="0"/>
                          </a:rPr>
                          <m:t> </m:t>
                        </m:r>
                        <m:r>
                          <a:rPr lang="en-US" i="1">
                            <a:latin typeface="Cambria Math" panose="02040503050406030204" pitchFamily="18" charset="0"/>
                          </a:rPr>
                          <m:t>𝑚𝑒𝑠𝑠𝑎𝑔𝑒𝑠</m:t>
                        </m:r>
                        <m:r>
                          <a:rPr lang="en-US" i="1">
                            <a:latin typeface="Cambria Math" panose="02040503050406030204" pitchFamily="18" charset="0"/>
                          </a:rPr>
                          <m:t> </m:t>
                        </m:r>
                      </m:num>
                      <m:den>
                        <m:r>
                          <a:rPr lang="en-US" i="1">
                            <a:latin typeface="Cambria Math" panose="02040503050406030204" pitchFamily="18" charset="0"/>
                          </a:rPr>
                          <m:t>𝑁𝑜</m:t>
                        </m:r>
                        <m:r>
                          <a:rPr lang="en-US" i="1">
                            <a:latin typeface="Cambria Math" panose="02040503050406030204" pitchFamily="18" charset="0"/>
                          </a:rPr>
                          <m:t>. </m:t>
                        </m:r>
                        <m:r>
                          <a:rPr lang="en-US" i="1">
                            <a:latin typeface="Cambria Math" panose="02040503050406030204" pitchFamily="18" charset="0"/>
                          </a:rPr>
                          <m:t>𝑜𝑓</m:t>
                        </m:r>
                        <m:r>
                          <a:rPr lang="en-US" b="0" i="1" smtClean="0">
                            <a:latin typeface="Cambria Math" panose="02040503050406030204" pitchFamily="18" charset="0"/>
                          </a:rPr>
                          <m:t> </m:t>
                        </m:r>
                        <m:r>
                          <a:rPr lang="en-US" b="0" i="1" smtClean="0">
                            <a:solidFill>
                              <a:srgbClr val="C00000"/>
                            </a:solidFill>
                            <a:latin typeface="Cambria Math" panose="02040503050406030204" pitchFamily="18" charset="0"/>
                          </a:rPr>
                          <m:t>𝑟𝑒𝑐𝑒𝑖𝑣𝑒𝑑</m:t>
                        </m:r>
                        <m:r>
                          <a:rPr lang="en-US" i="1">
                            <a:latin typeface="Cambria Math" panose="02040503050406030204" pitchFamily="18" charset="0"/>
                          </a:rPr>
                          <m:t> </m:t>
                        </m:r>
                        <m:r>
                          <a:rPr lang="en-US" i="1">
                            <a:latin typeface="Cambria Math" panose="02040503050406030204" pitchFamily="18" charset="0"/>
                          </a:rPr>
                          <m:t>𝑝𝑢𝑏𝑙𝑖𝑐𝑎𝑡𝑖𝑜𝑛</m:t>
                        </m:r>
                        <m:r>
                          <a:rPr lang="en-US" i="1">
                            <a:latin typeface="Cambria Math" panose="02040503050406030204" pitchFamily="18" charset="0"/>
                          </a:rPr>
                          <m:t> </m:t>
                        </m:r>
                        <m:r>
                          <a:rPr lang="en-US" i="1">
                            <a:latin typeface="Cambria Math" panose="02040503050406030204" pitchFamily="18" charset="0"/>
                          </a:rPr>
                          <m:t>𝑚𝑒𝑠𝑠𝑎𝑔𝑒𝑠</m:t>
                        </m:r>
                        <m:r>
                          <a:rPr lang="en-US" i="1">
                            <a:latin typeface="Cambria Math" panose="02040503050406030204" pitchFamily="18" charset="0"/>
                          </a:rPr>
                          <m:t> </m:t>
                        </m:r>
                      </m:den>
                    </m:f>
                  </m:oMath>
                </a14:m>
                <a:endParaRPr lang="en-US" dirty="0" smtClean="0"/>
              </a:p>
              <a:p>
                <a:pPr lvl="1"/>
                <a:r>
                  <a:rPr lang="en-US" dirty="0" smtClean="0"/>
                  <a:t>In broker and subscriber node with QoS1 (MQTT-S) </a:t>
                </a:r>
              </a:p>
              <a:p>
                <a:pPr lvl="1"/>
                <a:r>
                  <a:rPr lang="en-US" dirty="0" smtClean="0"/>
                  <a:t>In subscriber node with CON (</a:t>
                </a:r>
                <a:r>
                  <a:rPr lang="en-US" dirty="0" err="1" smtClean="0"/>
                  <a:t>CoAP</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42415" y="2133600"/>
                <a:ext cx="7027018" cy="4371660"/>
              </a:xfrm>
              <a:blipFill rotWithShape="0">
                <a:blip r:embed="rId2"/>
                <a:stretch>
                  <a:fillRect l="-608" t="-69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824B67CC-15C8-4E16-B460-AB00C2099A5D}"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20</a:t>
            </a:fld>
            <a:endParaRPr lang="en-US"/>
          </a:p>
        </p:txBody>
      </p:sp>
    </p:spTree>
    <p:extLst>
      <p:ext uri="{BB962C8B-B14F-4D97-AF65-F5344CB8AC3E}">
        <p14:creationId xmlns:p14="http://schemas.microsoft.com/office/powerpoint/2010/main" val="875928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708" y="716690"/>
            <a:ext cx="7447345" cy="690885"/>
          </a:xfrm>
        </p:spPr>
        <p:txBody>
          <a:bodyPr>
            <a:noAutofit/>
          </a:bodyPr>
          <a:lstStyle/>
          <a:p>
            <a:r>
              <a:rPr lang="en-US" altLang="zh-CN" sz="2800" b="1" dirty="0">
                <a:solidFill>
                  <a:srgbClr val="C00000"/>
                </a:solidFill>
              </a:rPr>
              <a:t>SMQTT-S</a:t>
            </a:r>
            <a:r>
              <a:rPr lang="en-US" altLang="zh-CN" sz="2800" dirty="0"/>
              <a:t>: Subscriber</a:t>
            </a:r>
            <a:r>
              <a:rPr lang="en-US" altLang="zh-CN" sz="2000" dirty="0"/>
              <a:t> PDR   VS   # of Publisher Nodes</a:t>
            </a:r>
          </a:p>
        </p:txBody>
      </p:sp>
      <p:sp>
        <p:nvSpPr>
          <p:cNvPr id="4" name="Date Placeholder 3"/>
          <p:cNvSpPr>
            <a:spLocks noGrp="1"/>
          </p:cNvSpPr>
          <p:nvPr>
            <p:ph type="dt" sz="half" idx="10"/>
          </p:nvPr>
        </p:nvSpPr>
        <p:spPr/>
        <p:txBody>
          <a:bodyPr/>
          <a:lstStyle/>
          <a:p>
            <a:fld id="{0ADB4BD4-D909-45B5-838D-1A8625464887}"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21</a:t>
            </a:fld>
            <a:endParaRPr lang="en-US"/>
          </a:p>
        </p:txBody>
      </p:sp>
      <p:sp>
        <p:nvSpPr>
          <p:cNvPr id="27" name="Content Placeholder 2"/>
          <p:cNvSpPr txBox="1">
            <a:spLocks/>
          </p:cNvSpPr>
          <p:nvPr/>
        </p:nvSpPr>
        <p:spPr>
          <a:xfrm>
            <a:off x="1459708" y="1230715"/>
            <a:ext cx="7660146" cy="138821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buFont typeface="Wingdings 3" charset="2"/>
              <a:buAutoNum type="arabicPeriod"/>
            </a:pPr>
            <a:r>
              <a:rPr lang="en-US" sz="1600" dirty="0" smtClean="0">
                <a:latin typeface="Arial Narrow" panose="020B0606020202030204" pitchFamily="34" charset="0"/>
              </a:rPr>
              <a:t># of publisher nodes increases, PDR decreases</a:t>
            </a:r>
          </a:p>
          <a:p>
            <a:pPr>
              <a:spcBef>
                <a:spcPts val="0"/>
              </a:spcBef>
              <a:buFont typeface="Wingdings 3" charset="2"/>
              <a:buAutoNum type="arabicPeriod"/>
            </a:pPr>
            <a:r>
              <a:rPr lang="en-US" sz="1600" dirty="0" smtClean="0">
                <a:latin typeface="Arial Narrow" panose="020B0606020202030204" pitchFamily="34" charset="0"/>
              </a:rPr>
              <a:t>K increases, PDR increases because spurious retransmissions are reduced</a:t>
            </a:r>
          </a:p>
          <a:p>
            <a:pPr>
              <a:spcBef>
                <a:spcPts val="0"/>
              </a:spcBef>
              <a:buFont typeface="Wingdings 3" charset="2"/>
              <a:buAutoNum type="arabicPeriod"/>
            </a:pPr>
            <a:r>
              <a:rPr lang="en-US" sz="1600" dirty="0" smtClean="0">
                <a:latin typeface="Arial Narrow" panose="020B0606020202030204" pitchFamily="34" charset="0"/>
              </a:rPr>
              <a:t>QoS 0 with K =3 has the highest PDR without MAC ACK; QoS 0 with K=2 has the highest PDR with MAC ACK</a:t>
            </a:r>
          </a:p>
          <a:p>
            <a:pPr>
              <a:spcBef>
                <a:spcPts val="0"/>
              </a:spcBef>
              <a:buFont typeface="Wingdings 3" charset="2"/>
              <a:buAutoNum type="arabicPeriod"/>
            </a:pPr>
            <a:r>
              <a:rPr lang="en-US" sz="1600" dirty="0" smtClean="0">
                <a:latin typeface="Arial Narrow" panose="020B0606020202030204" pitchFamily="34" charset="0"/>
              </a:rPr>
              <a:t>PDR of QoS 1 is lower than QoS 0 because additional </a:t>
            </a:r>
            <a:r>
              <a:rPr lang="en-US" sz="1600" dirty="0" err="1" smtClean="0">
                <a:latin typeface="Arial Narrow" panose="020B0606020202030204" pitchFamily="34" charset="0"/>
              </a:rPr>
              <a:t>msgs</a:t>
            </a:r>
            <a:r>
              <a:rPr lang="en-US" sz="1600" dirty="0" smtClean="0">
                <a:latin typeface="Arial Narrow" panose="020B0606020202030204" pitchFamily="34" charset="0"/>
              </a:rPr>
              <a:t> of QoS 1 congest faster</a:t>
            </a:r>
          </a:p>
          <a:p>
            <a:pPr>
              <a:spcBef>
                <a:spcPts val="0"/>
              </a:spcBef>
              <a:buFont typeface="Wingdings 3" charset="2"/>
              <a:buAutoNum type="arabicPeriod"/>
            </a:pPr>
            <a:endParaRPr lang="en-US" sz="1600" dirty="0" smtClean="0">
              <a:latin typeface="Arial Narrow" panose="020B0606020202030204" pitchFamily="34" charset="0"/>
            </a:endParaRPr>
          </a:p>
          <a:p>
            <a:pPr>
              <a:spcBef>
                <a:spcPts val="0"/>
              </a:spcBef>
              <a:buFont typeface="Wingdings 3" charset="2"/>
              <a:buAutoNum type="arabicPeriod"/>
            </a:pPr>
            <a:endParaRPr lang="en-US" sz="1600" dirty="0" smtClean="0">
              <a:latin typeface="Arial Narrow" panose="020B0606020202030204" pitchFamily="34" charset="0"/>
            </a:endParaRPr>
          </a:p>
          <a:p>
            <a:pPr marL="0" indent="0">
              <a:spcBef>
                <a:spcPts val="0"/>
              </a:spcBef>
              <a:buFont typeface="Wingdings 3" charset="2"/>
              <a:buNone/>
            </a:pPr>
            <a:endParaRPr lang="en-US" sz="1600" dirty="0">
              <a:latin typeface="Arial Narrow" panose="020B0606020202030204" pitchFamily="34" charset="0"/>
            </a:endParaRPr>
          </a:p>
        </p:txBody>
      </p:sp>
      <p:grpSp>
        <p:nvGrpSpPr>
          <p:cNvPr id="43" name="Group 42"/>
          <p:cNvGrpSpPr/>
          <p:nvPr/>
        </p:nvGrpSpPr>
        <p:grpSpPr>
          <a:xfrm>
            <a:off x="708660" y="3101340"/>
            <a:ext cx="8544242" cy="3764279"/>
            <a:chOff x="678180" y="2834640"/>
            <a:chExt cx="8544242" cy="3764279"/>
          </a:xfrm>
        </p:grpSpPr>
        <p:grpSp>
          <p:nvGrpSpPr>
            <p:cNvPr id="36" name="Group 35"/>
            <p:cNvGrpSpPr/>
            <p:nvPr/>
          </p:nvGrpSpPr>
          <p:grpSpPr>
            <a:xfrm>
              <a:off x="678180" y="2892947"/>
              <a:ext cx="8544242" cy="3705972"/>
              <a:chOff x="1284360" y="2921711"/>
              <a:chExt cx="7965244" cy="3301893"/>
            </a:xfrm>
          </p:grpSpPr>
          <p:grpSp>
            <p:nvGrpSpPr>
              <p:cNvPr id="26" name="Group 25"/>
              <p:cNvGrpSpPr/>
              <p:nvPr/>
            </p:nvGrpSpPr>
            <p:grpSpPr>
              <a:xfrm>
                <a:off x="1284360" y="2921711"/>
                <a:ext cx="7965244" cy="3301893"/>
                <a:chOff x="1153356" y="2161966"/>
                <a:chExt cx="7965244" cy="3301893"/>
              </a:xfrm>
            </p:grpSpPr>
            <p:grpSp>
              <p:nvGrpSpPr>
                <p:cNvPr id="23" name="Group 22"/>
                <p:cNvGrpSpPr/>
                <p:nvPr/>
              </p:nvGrpSpPr>
              <p:grpSpPr>
                <a:xfrm>
                  <a:off x="1153356" y="2161966"/>
                  <a:ext cx="7965244" cy="3301893"/>
                  <a:chOff x="860867" y="3209716"/>
                  <a:chExt cx="7965244" cy="3301893"/>
                </a:xfrm>
              </p:grpSpPr>
              <p:grpSp>
                <p:nvGrpSpPr>
                  <p:cNvPr id="11" name="Group 10"/>
                  <p:cNvGrpSpPr/>
                  <p:nvPr/>
                </p:nvGrpSpPr>
                <p:grpSpPr>
                  <a:xfrm>
                    <a:off x="860867" y="3216066"/>
                    <a:ext cx="7965244" cy="3295543"/>
                    <a:chOff x="282399" y="2845895"/>
                    <a:chExt cx="7965244" cy="3295543"/>
                  </a:xfrm>
                </p:grpSpPr>
                <p:grpSp>
                  <p:nvGrpSpPr>
                    <p:cNvPr id="9" name="Group 8"/>
                    <p:cNvGrpSpPr/>
                    <p:nvPr/>
                  </p:nvGrpSpPr>
                  <p:grpSpPr>
                    <a:xfrm>
                      <a:off x="282399" y="2845895"/>
                      <a:ext cx="7873191" cy="3295543"/>
                      <a:chOff x="300815" y="2782723"/>
                      <a:chExt cx="6697890" cy="2789532"/>
                    </a:xfrm>
                  </p:grpSpPr>
                  <p:pic>
                    <p:nvPicPr>
                      <p:cNvPr id="7" name="Picture 6"/>
                      <p:cNvPicPr>
                        <a:picLocks noChangeAspect="1"/>
                      </p:cNvPicPr>
                      <p:nvPr/>
                    </p:nvPicPr>
                    <p:blipFill>
                      <a:blip r:embed="rId2"/>
                      <a:stretch>
                        <a:fillRect/>
                      </a:stretch>
                    </p:blipFill>
                    <p:spPr>
                      <a:xfrm>
                        <a:off x="3762908" y="2782723"/>
                        <a:ext cx="3235797" cy="2784158"/>
                      </a:xfrm>
                      <a:prstGeom prst="rect">
                        <a:avLst/>
                      </a:prstGeom>
                    </p:spPr>
                  </p:pic>
                  <p:pic>
                    <p:nvPicPr>
                      <p:cNvPr id="8" name="Picture 7"/>
                      <p:cNvPicPr>
                        <a:picLocks noChangeAspect="1"/>
                      </p:cNvPicPr>
                      <p:nvPr/>
                    </p:nvPicPr>
                    <p:blipFill>
                      <a:blip r:embed="rId3"/>
                      <a:stretch>
                        <a:fillRect/>
                      </a:stretch>
                    </p:blipFill>
                    <p:spPr>
                      <a:xfrm>
                        <a:off x="300815" y="2788098"/>
                        <a:ext cx="3510712" cy="2784157"/>
                      </a:xfrm>
                      <a:prstGeom prst="rect">
                        <a:avLst/>
                      </a:prstGeom>
                    </p:spPr>
                  </p:pic>
                </p:grpSp>
                <p:sp>
                  <p:nvSpPr>
                    <p:cNvPr id="10" name="TextBox 9"/>
                    <p:cNvSpPr txBox="1"/>
                    <p:nvPr/>
                  </p:nvSpPr>
                  <p:spPr>
                    <a:xfrm>
                      <a:off x="6850958" y="5683290"/>
                      <a:ext cx="1396685" cy="253916"/>
                    </a:xfrm>
                    <a:prstGeom prst="rect">
                      <a:avLst/>
                    </a:prstGeom>
                    <a:noFill/>
                  </p:spPr>
                  <p:txBody>
                    <a:bodyPr wrap="square" rtlCol="0">
                      <a:spAutoFit/>
                    </a:bodyPr>
                    <a:lstStyle/>
                    <a:p>
                      <a:r>
                        <a:rPr lang="en-US" sz="1050" b="1" dirty="0" smtClean="0">
                          <a:latin typeface="Arial Narrow" panose="020B0606020202030204" pitchFamily="34" charset="0"/>
                        </a:rPr>
                        <a:t># of Publisher Nodes</a:t>
                      </a:r>
                      <a:endParaRPr lang="en-US" sz="1050" b="1" dirty="0">
                        <a:latin typeface="Arial Narrow" panose="020B0606020202030204" pitchFamily="34" charset="0"/>
                      </a:endParaRPr>
                    </a:p>
                  </p:txBody>
                </p:sp>
              </p:grpSp>
              <p:grpSp>
                <p:nvGrpSpPr>
                  <p:cNvPr id="22" name="Group 21"/>
                  <p:cNvGrpSpPr/>
                  <p:nvPr/>
                </p:nvGrpSpPr>
                <p:grpSpPr>
                  <a:xfrm>
                    <a:off x="7122441" y="3209716"/>
                    <a:ext cx="1605272" cy="701884"/>
                    <a:chOff x="3459925" y="2225099"/>
                    <a:chExt cx="2883077" cy="878545"/>
                  </a:xfrm>
                </p:grpSpPr>
                <p:grpSp>
                  <p:nvGrpSpPr>
                    <p:cNvPr id="21" name="Group 20"/>
                    <p:cNvGrpSpPr/>
                    <p:nvPr/>
                  </p:nvGrpSpPr>
                  <p:grpSpPr>
                    <a:xfrm>
                      <a:off x="3459925" y="2258254"/>
                      <a:ext cx="1457325" cy="835389"/>
                      <a:chOff x="3184733" y="2180649"/>
                      <a:chExt cx="1457325" cy="835389"/>
                    </a:xfrm>
                  </p:grpSpPr>
                  <p:pic>
                    <p:nvPicPr>
                      <p:cNvPr id="12" name="Picture 11"/>
                      <p:cNvPicPr>
                        <a:picLocks noChangeAspect="1"/>
                      </p:cNvPicPr>
                      <p:nvPr/>
                    </p:nvPicPr>
                    <p:blipFill>
                      <a:blip r:embed="rId4"/>
                      <a:stretch>
                        <a:fillRect/>
                      </a:stretch>
                    </p:blipFill>
                    <p:spPr>
                      <a:xfrm>
                        <a:off x="3226010" y="2180649"/>
                        <a:ext cx="1400174" cy="238124"/>
                      </a:xfrm>
                      <a:prstGeom prst="rect">
                        <a:avLst/>
                      </a:prstGeom>
                    </p:spPr>
                  </p:pic>
                  <p:pic>
                    <p:nvPicPr>
                      <p:cNvPr id="14" name="Picture 13"/>
                      <p:cNvPicPr>
                        <a:picLocks noChangeAspect="1"/>
                      </p:cNvPicPr>
                      <p:nvPr/>
                    </p:nvPicPr>
                    <p:blipFill>
                      <a:blip r:embed="rId5"/>
                      <a:stretch>
                        <a:fillRect/>
                      </a:stretch>
                    </p:blipFill>
                    <p:spPr>
                      <a:xfrm>
                        <a:off x="3184733" y="2382621"/>
                        <a:ext cx="1457325" cy="238124"/>
                      </a:xfrm>
                      <a:prstGeom prst="rect">
                        <a:avLst/>
                      </a:prstGeom>
                    </p:spPr>
                  </p:pic>
                  <p:pic>
                    <p:nvPicPr>
                      <p:cNvPr id="16" name="Picture 15"/>
                      <p:cNvPicPr>
                        <a:picLocks noChangeAspect="1"/>
                      </p:cNvPicPr>
                      <p:nvPr/>
                    </p:nvPicPr>
                    <p:blipFill>
                      <a:blip r:embed="rId6"/>
                      <a:stretch>
                        <a:fillRect/>
                      </a:stretch>
                    </p:blipFill>
                    <p:spPr>
                      <a:xfrm>
                        <a:off x="3211721" y="2592917"/>
                        <a:ext cx="1428750" cy="209550"/>
                      </a:xfrm>
                      <a:prstGeom prst="rect">
                        <a:avLst/>
                      </a:prstGeom>
                    </p:spPr>
                  </p:pic>
                  <p:pic>
                    <p:nvPicPr>
                      <p:cNvPr id="18" name="Picture 17"/>
                      <p:cNvPicPr>
                        <a:picLocks noChangeAspect="1"/>
                      </p:cNvPicPr>
                      <p:nvPr/>
                    </p:nvPicPr>
                    <p:blipFill>
                      <a:blip r:embed="rId7"/>
                      <a:stretch>
                        <a:fillRect/>
                      </a:stretch>
                    </p:blipFill>
                    <p:spPr>
                      <a:xfrm>
                        <a:off x="3278867" y="2787437"/>
                        <a:ext cx="1362076" cy="228601"/>
                      </a:xfrm>
                      <a:prstGeom prst="rect">
                        <a:avLst/>
                      </a:prstGeom>
                    </p:spPr>
                  </p:pic>
                </p:grpSp>
                <p:grpSp>
                  <p:nvGrpSpPr>
                    <p:cNvPr id="20" name="Group 19"/>
                    <p:cNvGrpSpPr/>
                    <p:nvPr/>
                  </p:nvGrpSpPr>
                  <p:grpSpPr>
                    <a:xfrm>
                      <a:off x="4914251" y="2225099"/>
                      <a:ext cx="1428751" cy="878545"/>
                      <a:chOff x="4946001" y="2212399"/>
                      <a:chExt cx="1428751" cy="878545"/>
                    </a:xfrm>
                  </p:grpSpPr>
                  <p:pic>
                    <p:nvPicPr>
                      <p:cNvPr id="13" name="Picture 12"/>
                      <p:cNvPicPr>
                        <a:picLocks noChangeAspect="1"/>
                      </p:cNvPicPr>
                      <p:nvPr/>
                    </p:nvPicPr>
                    <p:blipFill>
                      <a:blip r:embed="rId8"/>
                      <a:stretch>
                        <a:fillRect/>
                      </a:stretch>
                    </p:blipFill>
                    <p:spPr>
                      <a:xfrm>
                        <a:off x="4947589" y="2212399"/>
                        <a:ext cx="1381125" cy="219075"/>
                      </a:xfrm>
                      <a:prstGeom prst="rect">
                        <a:avLst/>
                      </a:prstGeom>
                    </p:spPr>
                  </p:pic>
                  <p:pic>
                    <p:nvPicPr>
                      <p:cNvPr id="15" name="Picture 14"/>
                      <p:cNvPicPr>
                        <a:picLocks noChangeAspect="1"/>
                      </p:cNvPicPr>
                      <p:nvPr/>
                    </p:nvPicPr>
                    <p:blipFill>
                      <a:blip r:embed="rId9"/>
                      <a:stretch>
                        <a:fillRect/>
                      </a:stretch>
                    </p:blipFill>
                    <p:spPr>
                      <a:xfrm>
                        <a:off x="4965051" y="2418774"/>
                        <a:ext cx="1409700" cy="257175"/>
                      </a:xfrm>
                      <a:prstGeom prst="rect">
                        <a:avLst/>
                      </a:prstGeom>
                    </p:spPr>
                  </p:pic>
                  <p:pic>
                    <p:nvPicPr>
                      <p:cNvPr id="17" name="Picture 16"/>
                      <p:cNvPicPr>
                        <a:picLocks noChangeAspect="1"/>
                      </p:cNvPicPr>
                      <p:nvPr/>
                    </p:nvPicPr>
                    <p:blipFill>
                      <a:blip r:embed="rId10"/>
                      <a:stretch>
                        <a:fillRect/>
                      </a:stretch>
                    </p:blipFill>
                    <p:spPr>
                      <a:xfrm>
                        <a:off x="4946001" y="2664627"/>
                        <a:ext cx="1428750" cy="209550"/>
                      </a:xfrm>
                      <a:prstGeom prst="rect">
                        <a:avLst/>
                      </a:prstGeom>
                    </p:spPr>
                  </p:pic>
                  <p:pic>
                    <p:nvPicPr>
                      <p:cNvPr id="19" name="Picture 18"/>
                      <p:cNvPicPr>
                        <a:picLocks noChangeAspect="1"/>
                      </p:cNvPicPr>
                      <p:nvPr/>
                    </p:nvPicPr>
                    <p:blipFill>
                      <a:blip r:embed="rId11"/>
                      <a:stretch>
                        <a:fillRect/>
                      </a:stretch>
                    </p:blipFill>
                    <p:spPr>
                      <a:xfrm>
                        <a:off x="4984102" y="2871869"/>
                        <a:ext cx="1390650" cy="219075"/>
                      </a:xfrm>
                      <a:prstGeom prst="rect">
                        <a:avLst/>
                      </a:prstGeom>
                    </p:spPr>
                  </p:pic>
                </p:grpSp>
              </p:grpSp>
            </p:grpSp>
            <p:sp>
              <p:nvSpPr>
                <p:cNvPr id="24" name="TextBox 23"/>
                <p:cNvSpPr txBox="1"/>
                <p:nvPr/>
              </p:nvSpPr>
              <p:spPr>
                <a:xfrm>
                  <a:off x="1814930" y="4717171"/>
                  <a:ext cx="718703" cy="415498"/>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Without</a:t>
                  </a:r>
                  <a:r>
                    <a:rPr lang="en-US" sz="1050" b="1" dirty="0" smtClean="0">
                      <a:latin typeface="Arial Narrow" panose="020B0606020202030204" pitchFamily="34" charset="0"/>
                    </a:rPr>
                    <a:t> </a:t>
                  </a: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25" name="TextBox 24"/>
                <p:cNvSpPr txBox="1"/>
                <p:nvPr/>
              </p:nvSpPr>
              <p:spPr>
                <a:xfrm>
                  <a:off x="5324849" y="4717171"/>
                  <a:ext cx="718703" cy="415498"/>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a:t>
                  </a:r>
                  <a:endParaRPr lang="en-US" sz="1050" b="1" dirty="0" smtClean="0">
                    <a:latin typeface="Arial Narrow" panose="020B0606020202030204" pitchFamily="34" charset="0"/>
                  </a:endParaRP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grpSp>
          <p:pic>
            <p:nvPicPr>
              <p:cNvPr id="28" name="Picture 27"/>
              <p:cNvPicPr>
                <a:picLocks noChangeAspect="1"/>
              </p:cNvPicPr>
              <p:nvPr/>
            </p:nvPicPr>
            <p:blipFill>
              <a:blip r:embed="rId4"/>
              <a:stretch>
                <a:fillRect/>
              </a:stretch>
            </p:blipFill>
            <p:spPr>
              <a:xfrm>
                <a:off x="3824165" y="2970731"/>
                <a:ext cx="779604" cy="190242"/>
              </a:xfrm>
              <a:prstGeom prst="rect">
                <a:avLst/>
              </a:prstGeom>
            </p:spPr>
          </p:pic>
          <p:pic>
            <p:nvPicPr>
              <p:cNvPr id="29" name="Picture 28"/>
              <p:cNvPicPr>
                <a:picLocks noChangeAspect="1"/>
              </p:cNvPicPr>
              <p:nvPr/>
            </p:nvPicPr>
            <p:blipFill>
              <a:blip r:embed="rId5"/>
              <a:stretch>
                <a:fillRect/>
              </a:stretch>
            </p:blipFill>
            <p:spPr>
              <a:xfrm>
                <a:off x="3801183" y="3132091"/>
                <a:ext cx="811425" cy="190242"/>
              </a:xfrm>
              <a:prstGeom prst="rect">
                <a:avLst/>
              </a:prstGeom>
            </p:spPr>
          </p:pic>
          <p:pic>
            <p:nvPicPr>
              <p:cNvPr id="30" name="Picture 29"/>
              <p:cNvPicPr>
                <a:picLocks noChangeAspect="1"/>
              </p:cNvPicPr>
              <p:nvPr/>
            </p:nvPicPr>
            <p:blipFill>
              <a:blip r:embed="rId6"/>
              <a:stretch>
                <a:fillRect/>
              </a:stretch>
            </p:blipFill>
            <p:spPr>
              <a:xfrm>
                <a:off x="3816209" y="3300099"/>
                <a:ext cx="795515" cy="167413"/>
              </a:xfrm>
              <a:prstGeom prst="rect">
                <a:avLst/>
              </a:prstGeom>
            </p:spPr>
          </p:pic>
          <p:pic>
            <p:nvPicPr>
              <p:cNvPr id="31" name="Picture 30"/>
              <p:cNvPicPr>
                <a:picLocks noChangeAspect="1"/>
              </p:cNvPicPr>
              <p:nvPr/>
            </p:nvPicPr>
            <p:blipFill>
              <a:blip r:embed="rId7"/>
              <a:stretch>
                <a:fillRect/>
              </a:stretch>
            </p:blipFill>
            <p:spPr>
              <a:xfrm>
                <a:off x="3853595" y="3455505"/>
                <a:ext cx="758391" cy="182632"/>
              </a:xfrm>
              <a:prstGeom prst="rect">
                <a:avLst/>
              </a:prstGeom>
            </p:spPr>
          </p:pic>
          <p:pic>
            <p:nvPicPr>
              <p:cNvPr id="32" name="Picture 31"/>
              <p:cNvPicPr>
                <a:picLocks noChangeAspect="1"/>
              </p:cNvPicPr>
              <p:nvPr/>
            </p:nvPicPr>
            <p:blipFill>
              <a:blip r:embed="rId8"/>
              <a:stretch>
                <a:fillRect/>
              </a:stretch>
            </p:blipFill>
            <p:spPr>
              <a:xfrm>
                <a:off x="4590510" y="2944243"/>
                <a:ext cx="768997" cy="175023"/>
              </a:xfrm>
              <a:prstGeom prst="rect">
                <a:avLst/>
              </a:prstGeom>
            </p:spPr>
          </p:pic>
          <p:pic>
            <p:nvPicPr>
              <p:cNvPr id="33" name="Picture 32"/>
              <p:cNvPicPr>
                <a:picLocks noChangeAspect="1"/>
              </p:cNvPicPr>
              <p:nvPr/>
            </p:nvPicPr>
            <p:blipFill>
              <a:blip r:embed="rId9"/>
              <a:stretch>
                <a:fillRect/>
              </a:stretch>
            </p:blipFill>
            <p:spPr>
              <a:xfrm>
                <a:off x="4600233" y="3109119"/>
                <a:ext cx="784908" cy="205461"/>
              </a:xfrm>
              <a:prstGeom prst="rect">
                <a:avLst/>
              </a:prstGeom>
            </p:spPr>
          </p:pic>
          <p:pic>
            <p:nvPicPr>
              <p:cNvPr id="34" name="Picture 33"/>
              <p:cNvPicPr>
                <a:picLocks noChangeAspect="1"/>
              </p:cNvPicPr>
              <p:nvPr/>
            </p:nvPicPr>
            <p:blipFill>
              <a:blip r:embed="rId10"/>
              <a:stretch>
                <a:fillRect/>
              </a:stretch>
            </p:blipFill>
            <p:spPr>
              <a:xfrm>
                <a:off x="4589626" y="3305535"/>
                <a:ext cx="795514" cy="167413"/>
              </a:xfrm>
              <a:prstGeom prst="rect">
                <a:avLst/>
              </a:prstGeom>
            </p:spPr>
          </p:pic>
          <p:pic>
            <p:nvPicPr>
              <p:cNvPr id="35" name="Picture 34"/>
              <p:cNvPicPr>
                <a:picLocks noChangeAspect="1"/>
              </p:cNvPicPr>
              <p:nvPr/>
            </p:nvPicPr>
            <p:blipFill>
              <a:blip r:embed="rId11"/>
              <a:stretch>
                <a:fillRect/>
              </a:stretch>
            </p:blipFill>
            <p:spPr>
              <a:xfrm>
                <a:off x="4610840" y="3471104"/>
                <a:ext cx="774301" cy="175023"/>
              </a:xfrm>
              <a:prstGeom prst="rect">
                <a:avLst/>
              </a:prstGeom>
            </p:spPr>
          </p:pic>
        </p:grpSp>
        <p:cxnSp>
          <p:nvCxnSpPr>
            <p:cNvPr id="40" name="Straight Connector 39"/>
            <p:cNvCxnSpPr/>
            <p:nvPr/>
          </p:nvCxnSpPr>
          <p:spPr>
            <a:xfrm flipV="1">
              <a:off x="6492240" y="2834640"/>
              <a:ext cx="0" cy="3485534"/>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4989710" y="2637085"/>
            <a:ext cx="1663580" cy="553998"/>
          </a:xfrm>
          <a:prstGeom prst="rect">
            <a:avLst/>
          </a:prstGeom>
          <a:noFill/>
        </p:spPr>
        <p:txBody>
          <a:bodyPr wrap="square" rtlCol="0">
            <a:spAutoFit/>
          </a:bodyPr>
          <a:lstStyle/>
          <a:p>
            <a:r>
              <a:rPr lang="en-US" sz="1000" b="1" dirty="0" smtClean="0">
                <a:latin typeface="Arial Narrow" panose="020B0606020202030204" pitchFamily="34" charset="0"/>
              </a:rPr>
              <a:t>Recovered by MAC ACK before MQTT-S retransmission  are activated</a:t>
            </a:r>
            <a:endParaRPr lang="en-US" sz="1000" b="1" dirty="0">
              <a:latin typeface="Arial Narrow" panose="020B0606020202030204" pitchFamily="34" charset="0"/>
            </a:endParaRPr>
          </a:p>
        </p:txBody>
      </p:sp>
      <p:cxnSp>
        <p:nvCxnSpPr>
          <p:cNvPr id="46" name="Straight Arrow Connector 45"/>
          <p:cNvCxnSpPr/>
          <p:nvPr/>
        </p:nvCxnSpPr>
        <p:spPr>
          <a:xfrm>
            <a:off x="6196227" y="3162377"/>
            <a:ext cx="0" cy="3229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833744" y="2608975"/>
            <a:ext cx="1873661" cy="600164"/>
          </a:xfrm>
          <a:prstGeom prst="rect">
            <a:avLst/>
          </a:prstGeom>
          <a:noFill/>
        </p:spPr>
        <p:txBody>
          <a:bodyPr wrap="square" rtlCol="0">
            <a:spAutoFit/>
          </a:bodyPr>
          <a:lstStyle/>
          <a:p>
            <a:r>
              <a:rPr lang="en-US" sz="1100" b="1" dirty="0" smtClean="0">
                <a:latin typeface="Arial Narrow" panose="020B0606020202030204" pitchFamily="34" charset="0"/>
              </a:rPr>
              <a:t>Spurious retransmissions as MQTT-S retransmission activated before MAC ACK</a:t>
            </a:r>
            <a:endParaRPr lang="en-US" sz="1100" b="1" dirty="0">
              <a:latin typeface="Arial Narrow" panose="020B0606020202030204" pitchFamily="34" charset="0"/>
            </a:endParaRPr>
          </a:p>
        </p:txBody>
      </p:sp>
      <p:cxnSp>
        <p:nvCxnSpPr>
          <p:cNvPr id="48" name="Straight Arrow Connector 47"/>
          <p:cNvCxnSpPr/>
          <p:nvPr/>
        </p:nvCxnSpPr>
        <p:spPr>
          <a:xfrm flipH="1">
            <a:off x="7038581" y="3173901"/>
            <a:ext cx="2908" cy="12720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398520" y="3771828"/>
            <a:ext cx="1736864" cy="4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402022" y="3565438"/>
            <a:ext cx="1736864" cy="4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itle 1"/>
          <p:cNvSpPr txBox="1">
            <a:spLocks/>
          </p:cNvSpPr>
          <p:nvPr/>
        </p:nvSpPr>
        <p:spPr>
          <a:xfrm>
            <a:off x="6559411" y="0"/>
            <a:ext cx="2576923" cy="642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Single Hop</a:t>
            </a:r>
            <a:endParaRPr lang="en-US" dirty="0"/>
          </a:p>
        </p:txBody>
      </p:sp>
    </p:spTree>
    <p:extLst>
      <p:ext uri="{BB962C8B-B14F-4D97-AF65-F5344CB8AC3E}">
        <p14:creationId xmlns:p14="http://schemas.microsoft.com/office/powerpoint/2010/main" val="190003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807720" y="3167267"/>
            <a:ext cx="8338992" cy="3689177"/>
            <a:chOff x="184502" y="3382504"/>
            <a:chExt cx="7666888" cy="3460255"/>
          </a:xfrm>
        </p:grpSpPr>
        <p:pic>
          <p:nvPicPr>
            <p:cNvPr id="37" name="Picture 36"/>
            <p:cNvPicPr>
              <a:picLocks noChangeAspect="1"/>
            </p:cNvPicPr>
            <p:nvPr/>
          </p:nvPicPr>
          <p:blipFill>
            <a:blip r:embed="rId2"/>
            <a:stretch>
              <a:fillRect/>
            </a:stretch>
          </p:blipFill>
          <p:spPr>
            <a:xfrm>
              <a:off x="4099388" y="3382504"/>
              <a:ext cx="3752002" cy="3460255"/>
            </a:xfrm>
            <a:prstGeom prst="rect">
              <a:avLst/>
            </a:prstGeom>
          </p:spPr>
        </p:pic>
        <p:pic>
          <p:nvPicPr>
            <p:cNvPr id="6" name="Picture 5"/>
            <p:cNvPicPr>
              <a:picLocks noChangeAspect="1"/>
            </p:cNvPicPr>
            <p:nvPr/>
          </p:nvPicPr>
          <p:blipFill>
            <a:blip r:embed="rId3"/>
            <a:stretch>
              <a:fillRect/>
            </a:stretch>
          </p:blipFill>
          <p:spPr>
            <a:xfrm>
              <a:off x="184502" y="3440210"/>
              <a:ext cx="3961874" cy="3379689"/>
            </a:xfrm>
            <a:prstGeom prst="rect">
              <a:avLst/>
            </a:prstGeom>
          </p:spPr>
        </p:pic>
      </p:grpSp>
      <p:sp>
        <p:nvSpPr>
          <p:cNvPr id="2" name="Title 1"/>
          <p:cNvSpPr>
            <a:spLocks noGrp="1"/>
          </p:cNvSpPr>
          <p:nvPr>
            <p:ph type="title"/>
          </p:nvPr>
        </p:nvSpPr>
        <p:spPr>
          <a:xfrm>
            <a:off x="1491577" y="667438"/>
            <a:ext cx="7560475" cy="614188"/>
          </a:xfrm>
        </p:spPr>
        <p:txBody>
          <a:bodyPr>
            <a:noAutofit/>
          </a:bodyPr>
          <a:lstStyle/>
          <a:p>
            <a:r>
              <a:rPr lang="en-US" altLang="zh-CN" sz="2800" b="1" dirty="0" err="1">
                <a:solidFill>
                  <a:srgbClr val="FF0000"/>
                </a:solidFill>
              </a:rPr>
              <a:t>CoAP</a:t>
            </a:r>
            <a:r>
              <a:rPr lang="en-US" altLang="zh-CN" sz="2800" dirty="0"/>
              <a:t>: Subscriber</a:t>
            </a:r>
            <a:r>
              <a:rPr lang="en-US" altLang="zh-CN" sz="2000" dirty="0"/>
              <a:t> PDR   VS   # of Publisher Nodes</a:t>
            </a:r>
          </a:p>
        </p:txBody>
      </p:sp>
      <p:sp>
        <p:nvSpPr>
          <p:cNvPr id="4" name="Date Placeholder 3"/>
          <p:cNvSpPr>
            <a:spLocks noGrp="1"/>
          </p:cNvSpPr>
          <p:nvPr>
            <p:ph type="dt" sz="half" idx="10"/>
          </p:nvPr>
        </p:nvSpPr>
        <p:spPr/>
        <p:txBody>
          <a:bodyPr/>
          <a:lstStyle/>
          <a:p>
            <a:fld id="{9D1EB943-B2E6-479A-8D3B-338F535D801B}"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22</a:t>
            </a:fld>
            <a:endParaRPr lang="en-US"/>
          </a:p>
        </p:txBody>
      </p:sp>
      <p:sp>
        <p:nvSpPr>
          <p:cNvPr id="27" name="Content Placeholder 2"/>
          <p:cNvSpPr txBox="1">
            <a:spLocks/>
          </p:cNvSpPr>
          <p:nvPr/>
        </p:nvSpPr>
        <p:spPr>
          <a:xfrm>
            <a:off x="1588590" y="1283058"/>
            <a:ext cx="7558122" cy="12361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buFont typeface="Wingdings 3" charset="2"/>
              <a:buAutoNum type="arabicPeriod"/>
            </a:pPr>
            <a:r>
              <a:rPr lang="en-US" sz="2000" dirty="0" smtClean="0">
                <a:latin typeface="Arial Narrow" panose="020B0606020202030204" pitchFamily="34" charset="0"/>
              </a:rPr>
              <a:t># of publisher nodes increases, PDR decreases</a:t>
            </a:r>
          </a:p>
          <a:p>
            <a:pPr>
              <a:spcBef>
                <a:spcPts val="0"/>
              </a:spcBef>
              <a:buFont typeface="Wingdings 3" charset="2"/>
              <a:buAutoNum type="arabicPeriod"/>
            </a:pPr>
            <a:r>
              <a:rPr lang="en-US" sz="2000" dirty="0" smtClean="0">
                <a:latin typeface="Arial Narrow" panose="020B0606020202030204" pitchFamily="34" charset="0"/>
              </a:rPr>
              <a:t>K =2 has the highest PDR with/without MAC ACK</a:t>
            </a:r>
          </a:p>
          <a:p>
            <a:pPr>
              <a:spcBef>
                <a:spcPts val="0"/>
              </a:spcBef>
              <a:buFont typeface="Wingdings 3" charset="2"/>
              <a:buAutoNum type="arabicPeriod"/>
            </a:pPr>
            <a:r>
              <a:rPr lang="en-US" sz="2000" dirty="0" smtClean="0">
                <a:latin typeface="Arial Narrow" panose="020B0606020202030204" pitchFamily="34" charset="0"/>
              </a:rPr>
              <a:t>MAC ACK is required for NON when # of publisher &lt; 40; CON when # of publisher &lt; 30.</a:t>
            </a:r>
          </a:p>
          <a:p>
            <a:pPr>
              <a:spcBef>
                <a:spcPts val="0"/>
              </a:spcBef>
              <a:buFont typeface="Wingdings 3" charset="2"/>
              <a:buAutoNum type="arabicPeriod"/>
            </a:pPr>
            <a:endParaRPr lang="en-US" sz="2000" dirty="0" smtClean="0">
              <a:latin typeface="Arial Narrow" panose="020B0606020202030204" pitchFamily="34" charset="0"/>
            </a:endParaRPr>
          </a:p>
          <a:p>
            <a:pPr marL="0" indent="0">
              <a:spcBef>
                <a:spcPts val="0"/>
              </a:spcBef>
              <a:buFont typeface="Wingdings 3" charset="2"/>
              <a:buNone/>
            </a:pPr>
            <a:endParaRPr lang="en-US" sz="2000" dirty="0">
              <a:latin typeface="Arial Narrow" panose="020B0606020202030204" pitchFamily="34" charset="0"/>
            </a:endParaRPr>
          </a:p>
        </p:txBody>
      </p:sp>
      <p:grpSp>
        <p:nvGrpSpPr>
          <p:cNvPr id="43" name="Group 42"/>
          <p:cNvGrpSpPr/>
          <p:nvPr/>
        </p:nvGrpSpPr>
        <p:grpSpPr>
          <a:xfrm>
            <a:off x="1418324" y="3101340"/>
            <a:ext cx="7834578" cy="3535047"/>
            <a:chOff x="1387844" y="2834640"/>
            <a:chExt cx="7834578" cy="3535047"/>
          </a:xfrm>
        </p:grpSpPr>
        <p:grpSp>
          <p:nvGrpSpPr>
            <p:cNvPr id="26" name="Group 25"/>
            <p:cNvGrpSpPr/>
            <p:nvPr/>
          </p:nvGrpSpPr>
          <p:grpSpPr>
            <a:xfrm>
              <a:off x="1387844" y="5760847"/>
              <a:ext cx="7834578" cy="608840"/>
              <a:chOff x="1814930" y="4717171"/>
              <a:chExt cx="7303670" cy="542456"/>
            </a:xfrm>
          </p:grpSpPr>
          <p:sp>
            <p:nvSpPr>
              <p:cNvPr id="10" name="TextBox 9"/>
              <p:cNvSpPr txBox="1"/>
              <p:nvPr/>
            </p:nvSpPr>
            <p:spPr>
              <a:xfrm>
                <a:off x="7721915" y="5005711"/>
                <a:ext cx="1396685" cy="253916"/>
              </a:xfrm>
              <a:prstGeom prst="rect">
                <a:avLst/>
              </a:prstGeom>
              <a:noFill/>
            </p:spPr>
            <p:txBody>
              <a:bodyPr wrap="square" rtlCol="0">
                <a:spAutoFit/>
              </a:bodyPr>
              <a:lstStyle/>
              <a:p>
                <a:r>
                  <a:rPr lang="en-US" sz="1050" b="1" dirty="0" smtClean="0">
                    <a:latin typeface="Arial Narrow" panose="020B0606020202030204" pitchFamily="34" charset="0"/>
                  </a:rPr>
                  <a:t># of Publisher Nodes</a:t>
                </a:r>
                <a:endParaRPr lang="en-US" sz="1050" b="1" dirty="0">
                  <a:latin typeface="Arial Narrow" panose="020B0606020202030204" pitchFamily="34" charset="0"/>
                </a:endParaRPr>
              </a:p>
            </p:txBody>
          </p:sp>
          <p:sp>
            <p:nvSpPr>
              <p:cNvPr id="24" name="TextBox 23"/>
              <p:cNvSpPr txBox="1"/>
              <p:nvPr/>
            </p:nvSpPr>
            <p:spPr>
              <a:xfrm>
                <a:off x="1814930" y="4717171"/>
                <a:ext cx="718703" cy="415498"/>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Without</a:t>
                </a:r>
                <a:r>
                  <a:rPr lang="en-US" sz="1050" b="1" dirty="0" smtClean="0">
                    <a:latin typeface="Arial Narrow" panose="020B0606020202030204" pitchFamily="34" charset="0"/>
                  </a:rPr>
                  <a:t> </a:t>
                </a: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25" name="TextBox 24"/>
              <p:cNvSpPr txBox="1"/>
              <p:nvPr/>
            </p:nvSpPr>
            <p:spPr>
              <a:xfrm>
                <a:off x="5324849" y="4717171"/>
                <a:ext cx="718703" cy="415498"/>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a:t>
                </a:r>
                <a:endParaRPr lang="en-US" sz="1050" b="1" dirty="0" smtClean="0">
                  <a:latin typeface="Arial Narrow" panose="020B0606020202030204" pitchFamily="34" charset="0"/>
                </a:endParaRP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grpSp>
        <p:cxnSp>
          <p:nvCxnSpPr>
            <p:cNvPr id="40" name="Straight Connector 39"/>
            <p:cNvCxnSpPr/>
            <p:nvPr/>
          </p:nvCxnSpPr>
          <p:spPr>
            <a:xfrm flipV="1">
              <a:off x="6492240" y="2834640"/>
              <a:ext cx="0" cy="3485534"/>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4989710" y="2637085"/>
            <a:ext cx="1663580" cy="553998"/>
          </a:xfrm>
          <a:prstGeom prst="rect">
            <a:avLst/>
          </a:prstGeom>
          <a:noFill/>
        </p:spPr>
        <p:txBody>
          <a:bodyPr wrap="square" rtlCol="0">
            <a:spAutoFit/>
          </a:bodyPr>
          <a:lstStyle/>
          <a:p>
            <a:r>
              <a:rPr lang="en-US" sz="1000" b="1" dirty="0" smtClean="0">
                <a:latin typeface="Arial Narrow" panose="020B0606020202030204" pitchFamily="34" charset="0"/>
              </a:rPr>
              <a:t>Recovered by MAC ACK before </a:t>
            </a:r>
            <a:r>
              <a:rPr lang="en-US" sz="1000" b="1" dirty="0" err="1" smtClean="0">
                <a:latin typeface="Arial Narrow" panose="020B0606020202030204" pitchFamily="34" charset="0"/>
              </a:rPr>
              <a:t>CoAP</a:t>
            </a:r>
            <a:r>
              <a:rPr lang="en-US" sz="1000" b="1" dirty="0" smtClean="0">
                <a:latin typeface="Arial Narrow" panose="020B0606020202030204" pitchFamily="34" charset="0"/>
              </a:rPr>
              <a:t> retransmission  are activated</a:t>
            </a:r>
            <a:endParaRPr lang="en-US" sz="1000" b="1" dirty="0">
              <a:latin typeface="Arial Narrow" panose="020B0606020202030204" pitchFamily="34" charset="0"/>
            </a:endParaRPr>
          </a:p>
        </p:txBody>
      </p:sp>
      <p:cxnSp>
        <p:nvCxnSpPr>
          <p:cNvPr id="46" name="Straight Arrow Connector 45"/>
          <p:cNvCxnSpPr/>
          <p:nvPr/>
        </p:nvCxnSpPr>
        <p:spPr>
          <a:xfrm>
            <a:off x="6196227" y="3162377"/>
            <a:ext cx="0" cy="3229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833744" y="2608975"/>
            <a:ext cx="1873661" cy="600164"/>
          </a:xfrm>
          <a:prstGeom prst="rect">
            <a:avLst/>
          </a:prstGeom>
          <a:noFill/>
        </p:spPr>
        <p:txBody>
          <a:bodyPr wrap="square" rtlCol="0">
            <a:spAutoFit/>
          </a:bodyPr>
          <a:lstStyle/>
          <a:p>
            <a:r>
              <a:rPr lang="en-US" sz="1100" b="1" dirty="0" smtClean="0">
                <a:latin typeface="Arial Narrow" panose="020B0606020202030204" pitchFamily="34" charset="0"/>
              </a:rPr>
              <a:t>Spurious retransmissions as </a:t>
            </a:r>
            <a:r>
              <a:rPr lang="en-US" sz="1100" b="1" dirty="0" err="1" smtClean="0">
                <a:latin typeface="Arial Narrow" panose="020B0606020202030204" pitchFamily="34" charset="0"/>
              </a:rPr>
              <a:t>CoAP</a:t>
            </a:r>
            <a:r>
              <a:rPr lang="en-US" sz="1100" b="1" dirty="0" smtClean="0">
                <a:latin typeface="Arial Narrow" panose="020B0606020202030204" pitchFamily="34" charset="0"/>
              </a:rPr>
              <a:t> retransmission activated before MAC ACK</a:t>
            </a:r>
            <a:endParaRPr lang="en-US" sz="1100" b="1" dirty="0">
              <a:latin typeface="Arial Narrow" panose="020B0606020202030204" pitchFamily="34" charset="0"/>
            </a:endParaRPr>
          </a:p>
        </p:txBody>
      </p:sp>
      <p:cxnSp>
        <p:nvCxnSpPr>
          <p:cNvPr id="48" name="Straight Arrow Connector 47"/>
          <p:cNvCxnSpPr/>
          <p:nvPr/>
        </p:nvCxnSpPr>
        <p:spPr>
          <a:xfrm flipH="1">
            <a:off x="7038581" y="3173901"/>
            <a:ext cx="2908" cy="12720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3611075" y="3228791"/>
            <a:ext cx="1509743" cy="625997"/>
            <a:chOff x="557182" y="2199320"/>
            <a:chExt cx="2899062" cy="980823"/>
          </a:xfrm>
        </p:grpSpPr>
        <p:pic>
          <p:nvPicPr>
            <p:cNvPr id="39" name="Picture 38"/>
            <p:cNvPicPr>
              <a:picLocks noChangeAspect="1"/>
            </p:cNvPicPr>
            <p:nvPr/>
          </p:nvPicPr>
          <p:blipFill>
            <a:blip r:embed="rId4"/>
            <a:stretch>
              <a:fillRect/>
            </a:stretch>
          </p:blipFill>
          <p:spPr>
            <a:xfrm>
              <a:off x="585344" y="2223692"/>
              <a:ext cx="1438275" cy="276225"/>
            </a:xfrm>
            <a:prstGeom prst="rect">
              <a:avLst/>
            </a:prstGeom>
          </p:spPr>
        </p:pic>
        <p:pic>
          <p:nvPicPr>
            <p:cNvPr id="41" name="Picture 40"/>
            <p:cNvPicPr>
              <a:picLocks noChangeAspect="1"/>
            </p:cNvPicPr>
            <p:nvPr/>
          </p:nvPicPr>
          <p:blipFill>
            <a:blip r:embed="rId5"/>
            <a:stretch>
              <a:fillRect/>
            </a:stretch>
          </p:blipFill>
          <p:spPr>
            <a:xfrm>
              <a:off x="2027494" y="2199320"/>
              <a:ext cx="1381125" cy="285750"/>
            </a:xfrm>
            <a:prstGeom prst="rect">
              <a:avLst/>
            </a:prstGeom>
          </p:spPr>
        </p:pic>
        <p:pic>
          <p:nvPicPr>
            <p:cNvPr id="45" name="Picture 44"/>
            <p:cNvPicPr>
              <a:picLocks noChangeAspect="1"/>
            </p:cNvPicPr>
            <p:nvPr/>
          </p:nvPicPr>
          <p:blipFill>
            <a:blip r:embed="rId6"/>
            <a:stretch>
              <a:fillRect/>
            </a:stretch>
          </p:blipFill>
          <p:spPr>
            <a:xfrm>
              <a:off x="1991895" y="2461994"/>
              <a:ext cx="1438275" cy="247650"/>
            </a:xfrm>
            <a:prstGeom prst="rect">
              <a:avLst/>
            </a:prstGeom>
          </p:spPr>
        </p:pic>
        <p:pic>
          <p:nvPicPr>
            <p:cNvPr id="42" name="Picture 41"/>
            <p:cNvPicPr>
              <a:picLocks noChangeAspect="1"/>
            </p:cNvPicPr>
            <p:nvPr/>
          </p:nvPicPr>
          <p:blipFill>
            <a:blip r:embed="rId7"/>
            <a:stretch>
              <a:fillRect/>
            </a:stretch>
          </p:blipFill>
          <p:spPr>
            <a:xfrm>
              <a:off x="573076" y="2477327"/>
              <a:ext cx="1466850" cy="257175"/>
            </a:xfrm>
            <a:prstGeom prst="rect">
              <a:avLst/>
            </a:prstGeom>
          </p:spPr>
        </p:pic>
        <p:pic>
          <p:nvPicPr>
            <p:cNvPr id="49" name="Picture 48"/>
            <p:cNvPicPr>
              <a:picLocks noChangeAspect="1"/>
            </p:cNvPicPr>
            <p:nvPr/>
          </p:nvPicPr>
          <p:blipFill>
            <a:blip r:embed="rId8"/>
            <a:stretch>
              <a:fillRect/>
            </a:stretch>
          </p:blipFill>
          <p:spPr>
            <a:xfrm>
              <a:off x="557182" y="2715501"/>
              <a:ext cx="1495425" cy="228600"/>
            </a:xfrm>
            <a:prstGeom prst="rect">
              <a:avLst/>
            </a:prstGeom>
          </p:spPr>
        </p:pic>
        <p:pic>
          <p:nvPicPr>
            <p:cNvPr id="50" name="Picture 49"/>
            <p:cNvPicPr>
              <a:picLocks noChangeAspect="1"/>
            </p:cNvPicPr>
            <p:nvPr/>
          </p:nvPicPr>
          <p:blipFill>
            <a:blip r:embed="rId9"/>
            <a:stretch>
              <a:fillRect/>
            </a:stretch>
          </p:blipFill>
          <p:spPr>
            <a:xfrm>
              <a:off x="2027494" y="2714435"/>
              <a:ext cx="1428750" cy="247650"/>
            </a:xfrm>
            <a:prstGeom prst="rect">
              <a:avLst/>
            </a:prstGeom>
          </p:spPr>
        </p:pic>
        <p:pic>
          <p:nvPicPr>
            <p:cNvPr id="51" name="Picture 50"/>
            <p:cNvPicPr>
              <a:picLocks noChangeAspect="1"/>
            </p:cNvPicPr>
            <p:nvPr/>
          </p:nvPicPr>
          <p:blipFill>
            <a:blip r:embed="rId10"/>
            <a:stretch>
              <a:fillRect/>
            </a:stretch>
          </p:blipFill>
          <p:spPr>
            <a:xfrm>
              <a:off x="625630" y="2942018"/>
              <a:ext cx="1409700" cy="238125"/>
            </a:xfrm>
            <a:prstGeom prst="rect">
              <a:avLst/>
            </a:prstGeom>
          </p:spPr>
        </p:pic>
        <p:pic>
          <p:nvPicPr>
            <p:cNvPr id="52" name="Picture 51"/>
            <p:cNvPicPr>
              <a:picLocks noChangeAspect="1"/>
            </p:cNvPicPr>
            <p:nvPr/>
          </p:nvPicPr>
          <p:blipFill>
            <a:blip r:embed="rId11"/>
            <a:stretch>
              <a:fillRect/>
            </a:stretch>
          </p:blipFill>
          <p:spPr>
            <a:xfrm>
              <a:off x="2035330" y="2929142"/>
              <a:ext cx="1417452" cy="238125"/>
            </a:xfrm>
            <a:prstGeom prst="rect">
              <a:avLst/>
            </a:prstGeom>
          </p:spPr>
        </p:pic>
      </p:grpSp>
      <p:cxnSp>
        <p:nvCxnSpPr>
          <p:cNvPr id="55" name="Straight Connector 54"/>
          <p:cNvCxnSpPr/>
          <p:nvPr/>
        </p:nvCxnSpPr>
        <p:spPr>
          <a:xfrm>
            <a:off x="3456128" y="3552042"/>
            <a:ext cx="1736864" cy="4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630701" y="3172293"/>
            <a:ext cx="1509743" cy="625997"/>
            <a:chOff x="557182" y="2199320"/>
            <a:chExt cx="2899062" cy="980823"/>
          </a:xfrm>
        </p:grpSpPr>
        <p:pic>
          <p:nvPicPr>
            <p:cNvPr id="58" name="Picture 57"/>
            <p:cNvPicPr>
              <a:picLocks noChangeAspect="1"/>
            </p:cNvPicPr>
            <p:nvPr/>
          </p:nvPicPr>
          <p:blipFill>
            <a:blip r:embed="rId4"/>
            <a:stretch>
              <a:fillRect/>
            </a:stretch>
          </p:blipFill>
          <p:spPr>
            <a:xfrm>
              <a:off x="585344" y="2223692"/>
              <a:ext cx="1438275" cy="276225"/>
            </a:xfrm>
            <a:prstGeom prst="rect">
              <a:avLst/>
            </a:prstGeom>
          </p:spPr>
        </p:pic>
        <p:pic>
          <p:nvPicPr>
            <p:cNvPr id="59" name="Picture 58"/>
            <p:cNvPicPr>
              <a:picLocks noChangeAspect="1"/>
            </p:cNvPicPr>
            <p:nvPr/>
          </p:nvPicPr>
          <p:blipFill>
            <a:blip r:embed="rId5"/>
            <a:stretch>
              <a:fillRect/>
            </a:stretch>
          </p:blipFill>
          <p:spPr>
            <a:xfrm>
              <a:off x="2027494" y="2199320"/>
              <a:ext cx="1381125" cy="285750"/>
            </a:xfrm>
            <a:prstGeom prst="rect">
              <a:avLst/>
            </a:prstGeom>
          </p:spPr>
        </p:pic>
        <p:pic>
          <p:nvPicPr>
            <p:cNvPr id="60" name="Picture 59"/>
            <p:cNvPicPr>
              <a:picLocks noChangeAspect="1"/>
            </p:cNvPicPr>
            <p:nvPr/>
          </p:nvPicPr>
          <p:blipFill>
            <a:blip r:embed="rId6"/>
            <a:stretch>
              <a:fillRect/>
            </a:stretch>
          </p:blipFill>
          <p:spPr>
            <a:xfrm>
              <a:off x="1991895" y="2461994"/>
              <a:ext cx="1438275" cy="247650"/>
            </a:xfrm>
            <a:prstGeom prst="rect">
              <a:avLst/>
            </a:prstGeom>
          </p:spPr>
        </p:pic>
        <p:pic>
          <p:nvPicPr>
            <p:cNvPr id="61" name="Picture 60"/>
            <p:cNvPicPr>
              <a:picLocks noChangeAspect="1"/>
            </p:cNvPicPr>
            <p:nvPr/>
          </p:nvPicPr>
          <p:blipFill>
            <a:blip r:embed="rId7"/>
            <a:stretch>
              <a:fillRect/>
            </a:stretch>
          </p:blipFill>
          <p:spPr>
            <a:xfrm>
              <a:off x="573076" y="2477327"/>
              <a:ext cx="1466850" cy="257175"/>
            </a:xfrm>
            <a:prstGeom prst="rect">
              <a:avLst/>
            </a:prstGeom>
          </p:spPr>
        </p:pic>
        <p:pic>
          <p:nvPicPr>
            <p:cNvPr id="62" name="Picture 61"/>
            <p:cNvPicPr>
              <a:picLocks noChangeAspect="1"/>
            </p:cNvPicPr>
            <p:nvPr/>
          </p:nvPicPr>
          <p:blipFill>
            <a:blip r:embed="rId8"/>
            <a:stretch>
              <a:fillRect/>
            </a:stretch>
          </p:blipFill>
          <p:spPr>
            <a:xfrm>
              <a:off x="557182" y="2715501"/>
              <a:ext cx="1495425" cy="228600"/>
            </a:xfrm>
            <a:prstGeom prst="rect">
              <a:avLst/>
            </a:prstGeom>
          </p:spPr>
        </p:pic>
        <p:pic>
          <p:nvPicPr>
            <p:cNvPr id="63" name="Picture 62"/>
            <p:cNvPicPr>
              <a:picLocks noChangeAspect="1"/>
            </p:cNvPicPr>
            <p:nvPr/>
          </p:nvPicPr>
          <p:blipFill>
            <a:blip r:embed="rId9"/>
            <a:stretch>
              <a:fillRect/>
            </a:stretch>
          </p:blipFill>
          <p:spPr>
            <a:xfrm>
              <a:off x="2027494" y="2714435"/>
              <a:ext cx="1428750" cy="247650"/>
            </a:xfrm>
            <a:prstGeom prst="rect">
              <a:avLst/>
            </a:prstGeom>
          </p:spPr>
        </p:pic>
        <p:pic>
          <p:nvPicPr>
            <p:cNvPr id="64" name="Picture 63"/>
            <p:cNvPicPr>
              <a:picLocks noChangeAspect="1"/>
            </p:cNvPicPr>
            <p:nvPr/>
          </p:nvPicPr>
          <p:blipFill>
            <a:blip r:embed="rId10"/>
            <a:stretch>
              <a:fillRect/>
            </a:stretch>
          </p:blipFill>
          <p:spPr>
            <a:xfrm>
              <a:off x="625630" y="2942018"/>
              <a:ext cx="1409700" cy="238125"/>
            </a:xfrm>
            <a:prstGeom prst="rect">
              <a:avLst/>
            </a:prstGeom>
          </p:spPr>
        </p:pic>
        <p:pic>
          <p:nvPicPr>
            <p:cNvPr id="65" name="Picture 64"/>
            <p:cNvPicPr>
              <a:picLocks noChangeAspect="1"/>
            </p:cNvPicPr>
            <p:nvPr/>
          </p:nvPicPr>
          <p:blipFill>
            <a:blip r:embed="rId11"/>
            <a:stretch>
              <a:fillRect/>
            </a:stretch>
          </p:blipFill>
          <p:spPr>
            <a:xfrm>
              <a:off x="2035330" y="2929142"/>
              <a:ext cx="1417452" cy="238125"/>
            </a:xfrm>
            <a:prstGeom prst="rect">
              <a:avLst/>
            </a:prstGeom>
          </p:spPr>
        </p:pic>
      </p:grpSp>
      <p:cxnSp>
        <p:nvCxnSpPr>
          <p:cNvPr id="57" name="Straight Connector 56"/>
          <p:cNvCxnSpPr/>
          <p:nvPr/>
        </p:nvCxnSpPr>
        <p:spPr>
          <a:xfrm>
            <a:off x="7421072" y="3494318"/>
            <a:ext cx="1736864" cy="4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itle 1"/>
          <p:cNvSpPr txBox="1">
            <a:spLocks/>
          </p:cNvSpPr>
          <p:nvPr/>
        </p:nvSpPr>
        <p:spPr>
          <a:xfrm>
            <a:off x="6559411" y="0"/>
            <a:ext cx="2576923" cy="642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Single Hop</a:t>
            </a:r>
            <a:endParaRPr lang="en-US" dirty="0"/>
          </a:p>
        </p:txBody>
      </p:sp>
    </p:spTree>
    <p:extLst>
      <p:ext uri="{BB962C8B-B14F-4D97-AF65-F5344CB8AC3E}">
        <p14:creationId xmlns:p14="http://schemas.microsoft.com/office/powerpoint/2010/main" val="1407392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807720" y="3159647"/>
            <a:ext cx="8339631" cy="3703271"/>
            <a:chOff x="-53235" y="2758439"/>
            <a:chExt cx="6916330" cy="3161054"/>
          </a:xfrm>
        </p:grpSpPr>
        <p:pic>
          <p:nvPicPr>
            <p:cNvPr id="37" name="Picture 36"/>
            <p:cNvPicPr>
              <a:picLocks noChangeAspect="1"/>
            </p:cNvPicPr>
            <p:nvPr/>
          </p:nvPicPr>
          <p:blipFill>
            <a:blip r:embed="rId2"/>
            <a:stretch>
              <a:fillRect/>
            </a:stretch>
          </p:blipFill>
          <p:spPr>
            <a:xfrm>
              <a:off x="3375661" y="2758439"/>
              <a:ext cx="3487434" cy="3161054"/>
            </a:xfrm>
            <a:prstGeom prst="rect">
              <a:avLst/>
            </a:prstGeom>
          </p:spPr>
        </p:pic>
        <p:pic>
          <p:nvPicPr>
            <p:cNvPr id="6" name="Picture 5"/>
            <p:cNvPicPr>
              <a:picLocks noChangeAspect="1"/>
            </p:cNvPicPr>
            <p:nvPr/>
          </p:nvPicPr>
          <p:blipFill>
            <a:blip r:embed="rId3"/>
            <a:stretch>
              <a:fillRect/>
            </a:stretch>
          </p:blipFill>
          <p:spPr>
            <a:xfrm>
              <a:off x="-53235" y="2773679"/>
              <a:ext cx="3496258" cy="3122295"/>
            </a:xfrm>
            <a:prstGeom prst="rect">
              <a:avLst/>
            </a:prstGeom>
          </p:spPr>
        </p:pic>
      </p:grpSp>
      <p:sp>
        <p:nvSpPr>
          <p:cNvPr id="2" name="Title 1"/>
          <p:cNvSpPr>
            <a:spLocks noGrp="1"/>
          </p:cNvSpPr>
          <p:nvPr>
            <p:ph type="title"/>
          </p:nvPr>
        </p:nvSpPr>
        <p:spPr>
          <a:xfrm>
            <a:off x="6559411" y="0"/>
            <a:ext cx="2576923" cy="642152"/>
          </a:xfrm>
        </p:spPr>
        <p:txBody>
          <a:bodyPr/>
          <a:lstStyle/>
          <a:p>
            <a:r>
              <a:rPr lang="en-US" dirty="0" smtClean="0"/>
              <a:t>Single Hop</a:t>
            </a:r>
            <a:endParaRPr lang="en-US" dirty="0"/>
          </a:p>
        </p:txBody>
      </p:sp>
      <p:sp>
        <p:nvSpPr>
          <p:cNvPr id="3" name="Content Placeholder 2"/>
          <p:cNvSpPr>
            <a:spLocks noGrp="1"/>
          </p:cNvSpPr>
          <p:nvPr>
            <p:ph idx="1"/>
          </p:nvPr>
        </p:nvSpPr>
        <p:spPr>
          <a:xfrm>
            <a:off x="1322631" y="725280"/>
            <a:ext cx="7821370" cy="570818"/>
          </a:xfrm>
        </p:spPr>
        <p:txBody>
          <a:bodyPr>
            <a:noAutofit/>
          </a:bodyPr>
          <a:lstStyle/>
          <a:p>
            <a:pPr marL="0" indent="0">
              <a:buNone/>
            </a:pPr>
            <a:r>
              <a:rPr lang="en-US" sz="3200" b="1" dirty="0" smtClean="0">
                <a:solidFill>
                  <a:srgbClr val="C00000"/>
                </a:solidFill>
              </a:rPr>
              <a:t>SMQTT-S</a:t>
            </a:r>
            <a:r>
              <a:rPr lang="en-US" sz="2800" dirty="0" smtClean="0"/>
              <a:t>: fixed RTO vs adaptive RTO</a:t>
            </a:r>
            <a:endParaRPr lang="en-US" sz="2400" dirty="0"/>
          </a:p>
        </p:txBody>
      </p:sp>
      <p:sp>
        <p:nvSpPr>
          <p:cNvPr id="4" name="Date Placeholder 3"/>
          <p:cNvSpPr>
            <a:spLocks noGrp="1"/>
          </p:cNvSpPr>
          <p:nvPr>
            <p:ph type="dt" sz="half" idx="10"/>
          </p:nvPr>
        </p:nvSpPr>
        <p:spPr/>
        <p:txBody>
          <a:bodyPr/>
          <a:lstStyle/>
          <a:p>
            <a:fld id="{A59123E3-3028-4806-90D5-C4144155F2F5}"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23</a:t>
            </a:fld>
            <a:endParaRPr lang="en-US"/>
          </a:p>
        </p:txBody>
      </p:sp>
      <p:sp>
        <p:nvSpPr>
          <p:cNvPr id="27" name="Content Placeholder 2"/>
          <p:cNvSpPr txBox="1">
            <a:spLocks/>
          </p:cNvSpPr>
          <p:nvPr/>
        </p:nvSpPr>
        <p:spPr>
          <a:xfrm>
            <a:off x="640665" y="1594898"/>
            <a:ext cx="8495669" cy="12361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spcAft>
                <a:spcPts val="1200"/>
              </a:spcAft>
              <a:buFont typeface="Wingdings 3" charset="2"/>
              <a:buAutoNum type="arabicPeriod"/>
            </a:pPr>
            <a:r>
              <a:rPr lang="en-US" sz="1400" dirty="0" smtClean="0">
                <a:latin typeface="Arial Narrow" panose="020B0606020202030204" pitchFamily="34" charset="0"/>
              </a:rPr>
              <a:t>PDR with fixed RTO is lower than adaptive RTO, as fixed RTO cause the MQTT-S retransmission to be activated too late to recover the message losses. </a:t>
            </a:r>
          </a:p>
          <a:p>
            <a:pPr>
              <a:spcBef>
                <a:spcPts val="0"/>
              </a:spcBef>
              <a:spcAft>
                <a:spcPts val="1200"/>
              </a:spcAft>
              <a:buFont typeface="Wingdings 3" charset="2"/>
              <a:buAutoNum type="arabicPeriod"/>
            </a:pPr>
            <a:r>
              <a:rPr lang="en-US" sz="1400" dirty="0" smtClean="0">
                <a:latin typeface="Arial Narrow" panose="020B0606020202030204" pitchFamily="34" charset="0"/>
              </a:rPr>
              <a:t>QoS 0: PDR increase 64% (20 nodes) and 23% (100 nodes); QoS 1: PDR increase 76% (10 nodes) and 21% (100 nodes);</a:t>
            </a:r>
          </a:p>
          <a:p>
            <a:pPr>
              <a:spcBef>
                <a:spcPts val="0"/>
              </a:spcBef>
              <a:buAutoNum type="arabicPeriod" startAt="3"/>
            </a:pPr>
            <a:r>
              <a:rPr lang="en-US" sz="1400" dirty="0" smtClean="0">
                <a:latin typeface="Arial Narrow" panose="020B0606020202030204" pitchFamily="34" charset="0"/>
              </a:rPr>
              <a:t>MAC ACK is not sufficient to recover the message losses.</a:t>
            </a:r>
          </a:p>
          <a:p>
            <a:pPr marL="0" indent="0">
              <a:spcBef>
                <a:spcPts val="0"/>
              </a:spcBef>
              <a:buNone/>
            </a:pPr>
            <a:r>
              <a:rPr lang="en-US" sz="1400" dirty="0">
                <a:latin typeface="Arial Narrow" panose="020B0606020202030204" pitchFamily="34" charset="0"/>
              </a:rPr>
              <a:t> </a:t>
            </a:r>
            <a:r>
              <a:rPr lang="en-US" sz="1400" dirty="0" smtClean="0">
                <a:latin typeface="Arial Narrow" panose="020B0606020202030204" pitchFamily="34" charset="0"/>
              </a:rPr>
              <a:t>       QoS 0: PDR increase 38% (20 nodes) and 12% (100 nodes); QoS 1: PDR increase 40% (20 nodes) and 10% (100 nodes).</a:t>
            </a:r>
          </a:p>
          <a:p>
            <a:pPr marL="0" indent="0">
              <a:spcBef>
                <a:spcPts val="0"/>
              </a:spcBef>
              <a:buFont typeface="Wingdings 3" charset="2"/>
              <a:buNone/>
            </a:pPr>
            <a:endParaRPr lang="en-US" sz="1400" dirty="0">
              <a:latin typeface="Arial Narrow" panose="020B0606020202030204" pitchFamily="34" charset="0"/>
            </a:endParaRPr>
          </a:p>
        </p:txBody>
      </p:sp>
      <p:grpSp>
        <p:nvGrpSpPr>
          <p:cNvPr id="51" name="Group 50"/>
          <p:cNvGrpSpPr/>
          <p:nvPr/>
        </p:nvGrpSpPr>
        <p:grpSpPr>
          <a:xfrm>
            <a:off x="2194560" y="3173901"/>
            <a:ext cx="2833141" cy="391537"/>
            <a:chOff x="927376" y="2585605"/>
            <a:chExt cx="6417379" cy="503461"/>
          </a:xfrm>
        </p:grpSpPr>
        <p:pic>
          <p:nvPicPr>
            <p:cNvPr id="39" name="Picture 38"/>
            <p:cNvPicPr>
              <a:picLocks noChangeAspect="1"/>
            </p:cNvPicPr>
            <p:nvPr/>
          </p:nvPicPr>
          <p:blipFill>
            <a:blip r:embed="rId4"/>
            <a:stretch>
              <a:fillRect/>
            </a:stretch>
          </p:blipFill>
          <p:spPr>
            <a:xfrm>
              <a:off x="927376" y="2604594"/>
              <a:ext cx="1571625" cy="228600"/>
            </a:xfrm>
            <a:prstGeom prst="rect">
              <a:avLst/>
            </a:prstGeom>
          </p:spPr>
        </p:pic>
        <p:pic>
          <p:nvPicPr>
            <p:cNvPr id="41" name="Picture 40"/>
            <p:cNvPicPr>
              <a:picLocks noChangeAspect="1"/>
            </p:cNvPicPr>
            <p:nvPr/>
          </p:nvPicPr>
          <p:blipFill>
            <a:blip r:embed="rId5"/>
            <a:stretch>
              <a:fillRect/>
            </a:stretch>
          </p:blipFill>
          <p:spPr>
            <a:xfrm>
              <a:off x="948887" y="2799400"/>
              <a:ext cx="1543050" cy="276225"/>
            </a:xfrm>
            <a:prstGeom prst="rect">
              <a:avLst/>
            </a:prstGeom>
          </p:spPr>
        </p:pic>
        <p:pic>
          <p:nvPicPr>
            <p:cNvPr id="42" name="Picture 41"/>
            <p:cNvPicPr>
              <a:picLocks noChangeAspect="1"/>
            </p:cNvPicPr>
            <p:nvPr/>
          </p:nvPicPr>
          <p:blipFill>
            <a:blip r:embed="rId6"/>
            <a:stretch>
              <a:fillRect/>
            </a:stretch>
          </p:blipFill>
          <p:spPr>
            <a:xfrm>
              <a:off x="2499001" y="2590637"/>
              <a:ext cx="2466975" cy="247650"/>
            </a:xfrm>
            <a:prstGeom prst="rect">
              <a:avLst/>
            </a:prstGeom>
          </p:spPr>
        </p:pic>
        <p:pic>
          <p:nvPicPr>
            <p:cNvPr id="45" name="Picture 44"/>
            <p:cNvPicPr>
              <a:picLocks noChangeAspect="1"/>
            </p:cNvPicPr>
            <p:nvPr/>
          </p:nvPicPr>
          <p:blipFill>
            <a:blip r:embed="rId7"/>
            <a:stretch>
              <a:fillRect/>
            </a:stretch>
          </p:blipFill>
          <p:spPr>
            <a:xfrm>
              <a:off x="2489476" y="2831891"/>
              <a:ext cx="2476500" cy="257175"/>
            </a:xfrm>
            <a:prstGeom prst="rect">
              <a:avLst/>
            </a:prstGeom>
          </p:spPr>
        </p:pic>
        <p:pic>
          <p:nvPicPr>
            <p:cNvPr id="49" name="Picture 48"/>
            <p:cNvPicPr>
              <a:picLocks noChangeAspect="1"/>
            </p:cNvPicPr>
            <p:nvPr/>
          </p:nvPicPr>
          <p:blipFill>
            <a:blip r:embed="rId8"/>
            <a:stretch>
              <a:fillRect/>
            </a:stretch>
          </p:blipFill>
          <p:spPr>
            <a:xfrm>
              <a:off x="4965103" y="2585605"/>
              <a:ext cx="2362200" cy="266700"/>
            </a:xfrm>
            <a:prstGeom prst="rect">
              <a:avLst/>
            </a:prstGeom>
          </p:spPr>
        </p:pic>
        <p:pic>
          <p:nvPicPr>
            <p:cNvPr id="50" name="Picture 49"/>
            <p:cNvPicPr>
              <a:picLocks noChangeAspect="1"/>
            </p:cNvPicPr>
            <p:nvPr/>
          </p:nvPicPr>
          <p:blipFill>
            <a:blip r:embed="rId9"/>
            <a:stretch>
              <a:fillRect/>
            </a:stretch>
          </p:blipFill>
          <p:spPr>
            <a:xfrm>
              <a:off x="4973030" y="2840927"/>
              <a:ext cx="2371725" cy="247650"/>
            </a:xfrm>
            <a:prstGeom prst="rect">
              <a:avLst/>
            </a:prstGeom>
          </p:spPr>
        </p:pic>
      </p:grpSp>
      <p:grpSp>
        <p:nvGrpSpPr>
          <p:cNvPr id="54" name="Group 53"/>
          <p:cNvGrpSpPr/>
          <p:nvPr/>
        </p:nvGrpSpPr>
        <p:grpSpPr>
          <a:xfrm>
            <a:off x="6324601" y="3171661"/>
            <a:ext cx="2819400" cy="391537"/>
            <a:chOff x="927376" y="2585605"/>
            <a:chExt cx="6417379" cy="503461"/>
          </a:xfrm>
        </p:grpSpPr>
        <p:pic>
          <p:nvPicPr>
            <p:cNvPr id="56" name="Picture 55"/>
            <p:cNvPicPr>
              <a:picLocks noChangeAspect="1"/>
            </p:cNvPicPr>
            <p:nvPr/>
          </p:nvPicPr>
          <p:blipFill>
            <a:blip r:embed="rId4"/>
            <a:stretch>
              <a:fillRect/>
            </a:stretch>
          </p:blipFill>
          <p:spPr>
            <a:xfrm>
              <a:off x="927376" y="2604594"/>
              <a:ext cx="1571625" cy="228600"/>
            </a:xfrm>
            <a:prstGeom prst="rect">
              <a:avLst/>
            </a:prstGeom>
          </p:spPr>
        </p:pic>
        <p:pic>
          <p:nvPicPr>
            <p:cNvPr id="58" name="Picture 57"/>
            <p:cNvPicPr>
              <a:picLocks noChangeAspect="1"/>
            </p:cNvPicPr>
            <p:nvPr/>
          </p:nvPicPr>
          <p:blipFill>
            <a:blip r:embed="rId5"/>
            <a:stretch>
              <a:fillRect/>
            </a:stretch>
          </p:blipFill>
          <p:spPr>
            <a:xfrm>
              <a:off x="948887" y="2799400"/>
              <a:ext cx="1543050" cy="276225"/>
            </a:xfrm>
            <a:prstGeom prst="rect">
              <a:avLst/>
            </a:prstGeom>
          </p:spPr>
        </p:pic>
        <p:pic>
          <p:nvPicPr>
            <p:cNvPr id="59" name="Picture 58"/>
            <p:cNvPicPr>
              <a:picLocks noChangeAspect="1"/>
            </p:cNvPicPr>
            <p:nvPr/>
          </p:nvPicPr>
          <p:blipFill>
            <a:blip r:embed="rId6"/>
            <a:stretch>
              <a:fillRect/>
            </a:stretch>
          </p:blipFill>
          <p:spPr>
            <a:xfrm>
              <a:off x="2499001" y="2590637"/>
              <a:ext cx="2466975" cy="247650"/>
            </a:xfrm>
            <a:prstGeom prst="rect">
              <a:avLst/>
            </a:prstGeom>
          </p:spPr>
        </p:pic>
        <p:pic>
          <p:nvPicPr>
            <p:cNvPr id="60" name="Picture 59"/>
            <p:cNvPicPr>
              <a:picLocks noChangeAspect="1"/>
            </p:cNvPicPr>
            <p:nvPr/>
          </p:nvPicPr>
          <p:blipFill>
            <a:blip r:embed="rId7"/>
            <a:stretch>
              <a:fillRect/>
            </a:stretch>
          </p:blipFill>
          <p:spPr>
            <a:xfrm>
              <a:off x="2489476" y="2831891"/>
              <a:ext cx="2476500" cy="257175"/>
            </a:xfrm>
            <a:prstGeom prst="rect">
              <a:avLst/>
            </a:prstGeom>
          </p:spPr>
        </p:pic>
        <p:pic>
          <p:nvPicPr>
            <p:cNvPr id="61" name="Picture 60"/>
            <p:cNvPicPr>
              <a:picLocks noChangeAspect="1"/>
            </p:cNvPicPr>
            <p:nvPr/>
          </p:nvPicPr>
          <p:blipFill>
            <a:blip r:embed="rId8"/>
            <a:stretch>
              <a:fillRect/>
            </a:stretch>
          </p:blipFill>
          <p:spPr>
            <a:xfrm>
              <a:off x="4965103" y="2585605"/>
              <a:ext cx="2362200" cy="266700"/>
            </a:xfrm>
            <a:prstGeom prst="rect">
              <a:avLst/>
            </a:prstGeom>
          </p:spPr>
        </p:pic>
        <p:pic>
          <p:nvPicPr>
            <p:cNvPr id="62" name="Picture 61"/>
            <p:cNvPicPr>
              <a:picLocks noChangeAspect="1"/>
            </p:cNvPicPr>
            <p:nvPr/>
          </p:nvPicPr>
          <p:blipFill>
            <a:blip r:embed="rId9"/>
            <a:stretch>
              <a:fillRect/>
            </a:stretch>
          </p:blipFill>
          <p:spPr>
            <a:xfrm>
              <a:off x="4973030" y="2840927"/>
              <a:ext cx="2371725" cy="247650"/>
            </a:xfrm>
            <a:prstGeom prst="rect">
              <a:avLst/>
            </a:prstGeom>
          </p:spPr>
        </p:pic>
      </p:grpSp>
      <p:sp>
        <p:nvSpPr>
          <p:cNvPr id="63" name="TextBox 62"/>
          <p:cNvSpPr txBox="1"/>
          <p:nvPr/>
        </p:nvSpPr>
        <p:spPr>
          <a:xfrm>
            <a:off x="1422365" y="6137828"/>
            <a:ext cx="770946" cy="466345"/>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Without</a:t>
            </a:r>
            <a:r>
              <a:rPr lang="en-US" sz="1050" b="1" dirty="0" smtClean="0">
                <a:latin typeface="Arial Narrow" panose="020B0606020202030204" pitchFamily="34" charset="0"/>
              </a:rPr>
              <a:t> </a:t>
            </a: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64" name="TextBox 63"/>
          <p:cNvSpPr txBox="1"/>
          <p:nvPr/>
        </p:nvSpPr>
        <p:spPr>
          <a:xfrm>
            <a:off x="5027701" y="6135089"/>
            <a:ext cx="770946" cy="466345"/>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a:t>
            </a:r>
            <a:endParaRPr lang="en-US" sz="1050" b="1" dirty="0" smtClean="0">
              <a:latin typeface="Arial Narrow" panose="020B0606020202030204" pitchFamily="34" charset="0"/>
            </a:endParaRP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Tree>
    <p:extLst>
      <p:ext uri="{BB962C8B-B14F-4D97-AF65-F5344CB8AC3E}">
        <p14:creationId xmlns:p14="http://schemas.microsoft.com/office/powerpoint/2010/main" val="526370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7045" y="714222"/>
            <a:ext cx="7131735" cy="570818"/>
          </a:xfrm>
        </p:spPr>
        <p:txBody>
          <a:bodyPr>
            <a:noAutofit/>
          </a:bodyPr>
          <a:lstStyle/>
          <a:p>
            <a:pPr marL="0" indent="0">
              <a:buNone/>
            </a:pPr>
            <a:r>
              <a:rPr lang="en-US" sz="3200" b="1" dirty="0" err="1" smtClean="0">
                <a:solidFill>
                  <a:srgbClr val="C00000"/>
                </a:solidFill>
              </a:rPr>
              <a:t>CoAP</a:t>
            </a:r>
            <a:r>
              <a:rPr lang="en-US" sz="2800" dirty="0" smtClean="0"/>
              <a:t>: fixed RTO vs adaptive RTO</a:t>
            </a:r>
            <a:endParaRPr lang="en-US" sz="2400" dirty="0"/>
          </a:p>
        </p:txBody>
      </p:sp>
      <p:sp>
        <p:nvSpPr>
          <p:cNvPr id="4" name="Date Placeholder 3"/>
          <p:cNvSpPr>
            <a:spLocks noGrp="1"/>
          </p:cNvSpPr>
          <p:nvPr>
            <p:ph type="dt" sz="half" idx="10"/>
          </p:nvPr>
        </p:nvSpPr>
        <p:spPr/>
        <p:txBody>
          <a:bodyPr/>
          <a:lstStyle/>
          <a:p>
            <a:fld id="{97CB17F4-551F-458E-A60A-B30ED1612FCE}"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24</a:t>
            </a:fld>
            <a:endParaRPr lang="en-US"/>
          </a:p>
        </p:txBody>
      </p:sp>
      <p:sp>
        <p:nvSpPr>
          <p:cNvPr id="27" name="Content Placeholder 2"/>
          <p:cNvSpPr txBox="1">
            <a:spLocks/>
          </p:cNvSpPr>
          <p:nvPr/>
        </p:nvSpPr>
        <p:spPr>
          <a:xfrm>
            <a:off x="511228" y="1260767"/>
            <a:ext cx="8724854" cy="12361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buFont typeface="Wingdings 3" charset="2"/>
              <a:buAutoNum type="arabicPeriod"/>
            </a:pPr>
            <a:r>
              <a:rPr lang="en-US" sz="1400" dirty="0" smtClean="0">
                <a:latin typeface="Arial Narrow" panose="020B0606020202030204" pitchFamily="34" charset="0"/>
              </a:rPr>
              <a:t>Compared with Default fixed RTO</a:t>
            </a:r>
          </a:p>
          <a:p>
            <a:pPr lvl="1">
              <a:spcBef>
                <a:spcPts val="0"/>
              </a:spcBef>
              <a:buFont typeface="Wingdings 3" charset="2"/>
              <a:buAutoNum type="arabicPeriod"/>
            </a:pPr>
            <a:r>
              <a:rPr lang="en-US" sz="1200" dirty="0" smtClean="0">
                <a:latin typeface="Arial Narrow" panose="020B0606020202030204" pitchFamily="34" charset="0"/>
              </a:rPr>
              <a:t>Without MAC ACK: NON: PDR increase 34% (30 nodes) and 13% (100 nodes) ;CON: PDR increase 38% (30 nodes) and 14% (100 nodes)</a:t>
            </a:r>
          </a:p>
          <a:p>
            <a:pPr lvl="1">
              <a:spcBef>
                <a:spcPts val="0"/>
              </a:spcBef>
              <a:buFont typeface="Wingdings 3" charset="2"/>
              <a:buAutoNum type="arabicPeriod"/>
            </a:pPr>
            <a:r>
              <a:rPr lang="en-US" sz="1200" dirty="0" smtClean="0">
                <a:latin typeface="Arial Narrow" panose="020B0606020202030204" pitchFamily="34" charset="0"/>
              </a:rPr>
              <a:t>With MAC ACK: CON</a:t>
            </a:r>
            <a:r>
              <a:rPr lang="en-US" sz="1200" dirty="0">
                <a:latin typeface="Arial Narrow" panose="020B0606020202030204" pitchFamily="34" charset="0"/>
              </a:rPr>
              <a:t>: PDR increase </a:t>
            </a:r>
            <a:r>
              <a:rPr lang="en-US" sz="1200" dirty="0" smtClean="0">
                <a:latin typeface="Arial Narrow" panose="020B0606020202030204" pitchFamily="34" charset="0"/>
              </a:rPr>
              <a:t>38% </a:t>
            </a:r>
            <a:r>
              <a:rPr lang="en-US" sz="1200" dirty="0">
                <a:latin typeface="Arial Narrow" panose="020B0606020202030204" pitchFamily="34" charset="0"/>
              </a:rPr>
              <a:t>(30 nodes) and </a:t>
            </a:r>
            <a:r>
              <a:rPr lang="en-US" sz="1200" dirty="0" smtClean="0">
                <a:latin typeface="Arial Narrow" panose="020B0606020202030204" pitchFamily="34" charset="0"/>
              </a:rPr>
              <a:t>14% </a:t>
            </a:r>
            <a:r>
              <a:rPr lang="en-US" sz="1200" dirty="0">
                <a:latin typeface="Arial Narrow" panose="020B0606020202030204" pitchFamily="34" charset="0"/>
              </a:rPr>
              <a:t>(100 nodes) ;CON: PDR increase </a:t>
            </a:r>
            <a:r>
              <a:rPr lang="en-US" sz="1200" dirty="0" smtClean="0">
                <a:latin typeface="Arial Narrow" panose="020B0606020202030204" pitchFamily="34" charset="0"/>
              </a:rPr>
              <a:t>26% </a:t>
            </a:r>
            <a:r>
              <a:rPr lang="en-US" sz="1200" dirty="0">
                <a:latin typeface="Arial Narrow" panose="020B0606020202030204" pitchFamily="34" charset="0"/>
              </a:rPr>
              <a:t>(30 nodes) and </a:t>
            </a:r>
            <a:r>
              <a:rPr lang="en-US" sz="1200" dirty="0" smtClean="0">
                <a:latin typeface="Arial Narrow" panose="020B0606020202030204" pitchFamily="34" charset="0"/>
              </a:rPr>
              <a:t>4</a:t>
            </a:r>
            <a:r>
              <a:rPr lang="en-US" sz="1200" dirty="0">
                <a:latin typeface="Arial Narrow" panose="020B0606020202030204" pitchFamily="34" charset="0"/>
              </a:rPr>
              <a:t>% (100 nodes</a:t>
            </a:r>
            <a:r>
              <a:rPr lang="en-US" sz="1200" dirty="0" smtClean="0">
                <a:latin typeface="Arial Narrow" panose="020B0606020202030204" pitchFamily="34" charset="0"/>
              </a:rPr>
              <a:t>)</a:t>
            </a:r>
          </a:p>
          <a:p>
            <a:pPr>
              <a:spcBef>
                <a:spcPts val="0"/>
              </a:spcBef>
              <a:buFont typeface="Wingdings 3" charset="2"/>
              <a:buAutoNum type="arabicPeriod"/>
            </a:pPr>
            <a:r>
              <a:rPr lang="en-US" sz="1400" dirty="0" smtClean="0">
                <a:latin typeface="Arial Narrow" panose="020B0606020202030204" pitchFamily="34" charset="0"/>
              </a:rPr>
              <a:t>Compared with RFC6298</a:t>
            </a:r>
          </a:p>
          <a:p>
            <a:pPr lvl="1">
              <a:spcBef>
                <a:spcPts val="0"/>
              </a:spcBef>
              <a:buFont typeface="Wingdings 3" charset="2"/>
              <a:buAutoNum type="arabicPeriod"/>
            </a:pPr>
            <a:r>
              <a:rPr lang="en-US" sz="1200" dirty="0">
                <a:latin typeface="Arial Narrow" panose="020B0606020202030204" pitchFamily="34" charset="0"/>
              </a:rPr>
              <a:t>Without MAC ACK: NON: PDR increase </a:t>
            </a:r>
            <a:r>
              <a:rPr lang="en-US" sz="1200" dirty="0" smtClean="0">
                <a:latin typeface="Arial Narrow" panose="020B0606020202030204" pitchFamily="34" charset="0"/>
              </a:rPr>
              <a:t>5% (50 </a:t>
            </a:r>
            <a:r>
              <a:rPr lang="en-US" sz="1200" dirty="0">
                <a:latin typeface="Arial Narrow" panose="020B0606020202030204" pitchFamily="34" charset="0"/>
              </a:rPr>
              <a:t>nodes) and </a:t>
            </a:r>
            <a:r>
              <a:rPr lang="en-US" sz="1200" dirty="0" smtClean="0">
                <a:latin typeface="Arial Narrow" panose="020B0606020202030204" pitchFamily="34" charset="0"/>
              </a:rPr>
              <a:t>3</a:t>
            </a:r>
            <a:r>
              <a:rPr lang="en-US" sz="1200" dirty="0">
                <a:latin typeface="Arial Narrow" panose="020B0606020202030204" pitchFamily="34" charset="0"/>
              </a:rPr>
              <a:t>% (100 nodes) ;CON: PDR increase 38% (30 nodes) and 14% (100 nodes)</a:t>
            </a:r>
          </a:p>
          <a:p>
            <a:pPr lvl="1">
              <a:spcBef>
                <a:spcPts val="0"/>
              </a:spcBef>
              <a:buFont typeface="Wingdings 3" charset="2"/>
              <a:buAutoNum type="arabicPeriod"/>
            </a:pPr>
            <a:r>
              <a:rPr lang="en-US" sz="1200" dirty="0">
                <a:latin typeface="Arial Narrow" panose="020B0606020202030204" pitchFamily="34" charset="0"/>
              </a:rPr>
              <a:t>With MAC ACK: CON: PDR increase </a:t>
            </a:r>
            <a:r>
              <a:rPr lang="en-US" sz="1200" dirty="0" smtClean="0">
                <a:latin typeface="Arial Narrow" panose="020B0606020202030204" pitchFamily="34" charset="0"/>
              </a:rPr>
              <a:t>13% </a:t>
            </a:r>
            <a:r>
              <a:rPr lang="en-US" sz="1200" dirty="0">
                <a:latin typeface="Arial Narrow" panose="020B0606020202030204" pitchFamily="34" charset="0"/>
              </a:rPr>
              <a:t>(30 nodes) and </a:t>
            </a:r>
            <a:r>
              <a:rPr lang="en-US" sz="1200" dirty="0" smtClean="0">
                <a:latin typeface="Arial Narrow" panose="020B0606020202030204" pitchFamily="34" charset="0"/>
              </a:rPr>
              <a:t>1% </a:t>
            </a:r>
            <a:r>
              <a:rPr lang="en-US" sz="1200" dirty="0">
                <a:latin typeface="Arial Narrow" panose="020B0606020202030204" pitchFamily="34" charset="0"/>
              </a:rPr>
              <a:t>(100 nodes) ;CON: PDR increase 26% (30 nodes) and 4% (100 nodes)</a:t>
            </a:r>
          </a:p>
          <a:p>
            <a:pPr lvl="1">
              <a:spcBef>
                <a:spcPts val="0"/>
              </a:spcBef>
              <a:buFont typeface="Wingdings 3" charset="2"/>
              <a:buAutoNum type="arabicPeriod"/>
            </a:pPr>
            <a:endParaRPr lang="en-US" sz="1200" dirty="0">
              <a:latin typeface="Arial Narrow" panose="020B0606020202030204" pitchFamily="34" charset="0"/>
            </a:endParaRPr>
          </a:p>
          <a:p>
            <a:pPr>
              <a:spcBef>
                <a:spcPts val="0"/>
              </a:spcBef>
              <a:buFont typeface="Wingdings 3" charset="2"/>
              <a:buAutoNum type="arabicPeriod"/>
            </a:pPr>
            <a:endParaRPr lang="en-US" sz="1400" dirty="0">
              <a:latin typeface="Arial Narrow" panose="020B0606020202030204" pitchFamily="34" charset="0"/>
            </a:endParaRPr>
          </a:p>
        </p:txBody>
      </p:sp>
      <p:grpSp>
        <p:nvGrpSpPr>
          <p:cNvPr id="9" name="Group 8"/>
          <p:cNvGrpSpPr/>
          <p:nvPr/>
        </p:nvGrpSpPr>
        <p:grpSpPr>
          <a:xfrm>
            <a:off x="1011509" y="3149451"/>
            <a:ext cx="8124825" cy="3708549"/>
            <a:chOff x="409575" y="2517661"/>
            <a:chExt cx="9572625" cy="4395964"/>
          </a:xfrm>
        </p:grpSpPr>
        <p:pic>
          <p:nvPicPr>
            <p:cNvPr id="8" name="Picture 7"/>
            <p:cNvPicPr>
              <a:picLocks noChangeAspect="1"/>
            </p:cNvPicPr>
            <p:nvPr/>
          </p:nvPicPr>
          <p:blipFill>
            <a:blip r:embed="rId2"/>
            <a:stretch>
              <a:fillRect/>
            </a:stretch>
          </p:blipFill>
          <p:spPr>
            <a:xfrm>
              <a:off x="5105400" y="2517661"/>
              <a:ext cx="4876800" cy="4385791"/>
            </a:xfrm>
            <a:prstGeom prst="rect">
              <a:avLst/>
            </a:prstGeom>
          </p:spPr>
        </p:pic>
        <p:pic>
          <p:nvPicPr>
            <p:cNvPr id="7" name="Picture 6"/>
            <p:cNvPicPr>
              <a:picLocks noChangeAspect="1"/>
            </p:cNvPicPr>
            <p:nvPr/>
          </p:nvPicPr>
          <p:blipFill>
            <a:blip r:embed="rId3"/>
            <a:stretch>
              <a:fillRect/>
            </a:stretch>
          </p:blipFill>
          <p:spPr>
            <a:xfrm>
              <a:off x="409575" y="2558873"/>
              <a:ext cx="4762500" cy="4354752"/>
            </a:xfrm>
            <a:prstGeom prst="rect">
              <a:avLst/>
            </a:prstGeom>
          </p:spPr>
        </p:pic>
      </p:grpSp>
      <p:sp>
        <p:nvSpPr>
          <p:cNvPr id="28" name="TextBox 27"/>
          <p:cNvSpPr txBox="1"/>
          <p:nvPr/>
        </p:nvSpPr>
        <p:spPr>
          <a:xfrm>
            <a:off x="1631915" y="6161404"/>
            <a:ext cx="770946" cy="466345"/>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Without</a:t>
            </a:r>
            <a:r>
              <a:rPr lang="en-US" sz="1050" b="1" dirty="0" smtClean="0">
                <a:latin typeface="Arial Narrow" panose="020B0606020202030204" pitchFamily="34" charset="0"/>
              </a:rPr>
              <a:t> </a:t>
            </a: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29" name="TextBox 28"/>
          <p:cNvSpPr txBox="1"/>
          <p:nvPr/>
        </p:nvSpPr>
        <p:spPr>
          <a:xfrm>
            <a:off x="5071142" y="6160133"/>
            <a:ext cx="770946" cy="466345"/>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a:t>
            </a:r>
            <a:endParaRPr lang="en-US" sz="1050" b="1" dirty="0" smtClean="0">
              <a:latin typeface="Arial Narrow" panose="020B0606020202030204" pitchFamily="34" charset="0"/>
            </a:endParaRP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grpSp>
        <p:nvGrpSpPr>
          <p:cNvPr id="16" name="Group 15"/>
          <p:cNvGrpSpPr/>
          <p:nvPr/>
        </p:nvGrpSpPr>
        <p:grpSpPr>
          <a:xfrm>
            <a:off x="2641686" y="3205076"/>
            <a:ext cx="2412024" cy="479004"/>
            <a:chOff x="2426676" y="1900727"/>
            <a:chExt cx="4895848" cy="551202"/>
          </a:xfrm>
        </p:grpSpPr>
        <p:pic>
          <p:nvPicPr>
            <p:cNvPr id="10" name="Picture 9"/>
            <p:cNvPicPr>
              <a:picLocks noChangeAspect="1"/>
            </p:cNvPicPr>
            <p:nvPr/>
          </p:nvPicPr>
          <p:blipFill>
            <a:blip r:embed="rId4"/>
            <a:stretch>
              <a:fillRect/>
            </a:stretch>
          </p:blipFill>
          <p:spPr>
            <a:xfrm>
              <a:off x="2426676" y="1905000"/>
              <a:ext cx="1390650" cy="266700"/>
            </a:xfrm>
            <a:prstGeom prst="rect">
              <a:avLst/>
            </a:prstGeom>
          </p:spPr>
        </p:pic>
        <p:pic>
          <p:nvPicPr>
            <p:cNvPr id="11" name="Picture 10"/>
            <p:cNvPicPr>
              <a:picLocks noChangeAspect="1"/>
            </p:cNvPicPr>
            <p:nvPr/>
          </p:nvPicPr>
          <p:blipFill>
            <a:blip r:embed="rId5"/>
            <a:stretch>
              <a:fillRect/>
            </a:stretch>
          </p:blipFill>
          <p:spPr>
            <a:xfrm>
              <a:off x="2477324" y="2146320"/>
              <a:ext cx="1371600" cy="276225"/>
            </a:xfrm>
            <a:prstGeom prst="rect">
              <a:avLst/>
            </a:prstGeom>
          </p:spPr>
        </p:pic>
        <p:pic>
          <p:nvPicPr>
            <p:cNvPr id="12" name="Picture 11"/>
            <p:cNvPicPr>
              <a:picLocks noChangeAspect="1"/>
            </p:cNvPicPr>
            <p:nvPr/>
          </p:nvPicPr>
          <p:blipFill>
            <a:blip r:embed="rId6"/>
            <a:stretch>
              <a:fillRect/>
            </a:stretch>
          </p:blipFill>
          <p:spPr>
            <a:xfrm>
              <a:off x="3815584" y="1900727"/>
              <a:ext cx="1847850" cy="276225"/>
            </a:xfrm>
            <a:prstGeom prst="rect">
              <a:avLst/>
            </a:prstGeom>
          </p:spPr>
        </p:pic>
        <p:pic>
          <p:nvPicPr>
            <p:cNvPr id="13" name="Picture 12"/>
            <p:cNvPicPr>
              <a:picLocks noChangeAspect="1"/>
            </p:cNvPicPr>
            <p:nvPr/>
          </p:nvPicPr>
          <p:blipFill>
            <a:blip r:embed="rId7"/>
            <a:stretch>
              <a:fillRect/>
            </a:stretch>
          </p:blipFill>
          <p:spPr>
            <a:xfrm>
              <a:off x="3793511" y="2191115"/>
              <a:ext cx="1876425" cy="228600"/>
            </a:xfrm>
            <a:prstGeom prst="rect">
              <a:avLst/>
            </a:prstGeom>
          </p:spPr>
        </p:pic>
        <p:pic>
          <p:nvPicPr>
            <p:cNvPr id="14" name="Picture 13"/>
            <p:cNvPicPr>
              <a:picLocks noChangeAspect="1"/>
            </p:cNvPicPr>
            <p:nvPr/>
          </p:nvPicPr>
          <p:blipFill>
            <a:blip r:embed="rId8"/>
            <a:stretch>
              <a:fillRect/>
            </a:stretch>
          </p:blipFill>
          <p:spPr>
            <a:xfrm>
              <a:off x="5663434" y="1921170"/>
              <a:ext cx="1628775" cy="276225"/>
            </a:xfrm>
            <a:prstGeom prst="rect">
              <a:avLst/>
            </a:prstGeom>
          </p:spPr>
        </p:pic>
        <p:pic>
          <p:nvPicPr>
            <p:cNvPr id="15" name="Picture 14"/>
            <p:cNvPicPr>
              <a:picLocks noChangeAspect="1"/>
            </p:cNvPicPr>
            <p:nvPr/>
          </p:nvPicPr>
          <p:blipFill>
            <a:blip r:embed="rId9"/>
            <a:stretch>
              <a:fillRect/>
            </a:stretch>
          </p:blipFill>
          <p:spPr>
            <a:xfrm>
              <a:off x="5665174" y="2166179"/>
              <a:ext cx="1657350" cy="285750"/>
            </a:xfrm>
            <a:prstGeom prst="rect">
              <a:avLst/>
            </a:prstGeom>
          </p:spPr>
        </p:pic>
      </p:grpSp>
      <p:grpSp>
        <p:nvGrpSpPr>
          <p:cNvPr id="36" name="Group 35"/>
          <p:cNvGrpSpPr/>
          <p:nvPr/>
        </p:nvGrpSpPr>
        <p:grpSpPr>
          <a:xfrm>
            <a:off x="6724016" y="3140869"/>
            <a:ext cx="2412024" cy="479004"/>
            <a:chOff x="2426676" y="1900727"/>
            <a:chExt cx="4895848" cy="551202"/>
          </a:xfrm>
        </p:grpSpPr>
        <p:pic>
          <p:nvPicPr>
            <p:cNvPr id="40" name="Picture 39"/>
            <p:cNvPicPr>
              <a:picLocks noChangeAspect="1"/>
            </p:cNvPicPr>
            <p:nvPr/>
          </p:nvPicPr>
          <p:blipFill>
            <a:blip r:embed="rId4"/>
            <a:stretch>
              <a:fillRect/>
            </a:stretch>
          </p:blipFill>
          <p:spPr>
            <a:xfrm>
              <a:off x="2426676" y="1905000"/>
              <a:ext cx="1390650" cy="266700"/>
            </a:xfrm>
            <a:prstGeom prst="rect">
              <a:avLst/>
            </a:prstGeom>
          </p:spPr>
        </p:pic>
        <p:pic>
          <p:nvPicPr>
            <p:cNvPr id="43" name="Picture 42"/>
            <p:cNvPicPr>
              <a:picLocks noChangeAspect="1"/>
            </p:cNvPicPr>
            <p:nvPr/>
          </p:nvPicPr>
          <p:blipFill>
            <a:blip r:embed="rId5"/>
            <a:stretch>
              <a:fillRect/>
            </a:stretch>
          </p:blipFill>
          <p:spPr>
            <a:xfrm>
              <a:off x="2477324" y="2146320"/>
              <a:ext cx="1371600" cy="276225"/>
            </a:xfrm>
            <a:prstGeom prst="rect">
              <a:avLst/>
            </a:prstGeom>
          </p:spPr>
        </p:pic>
        <p:pic>
          <p:nvPicPr>
            <p:cNvPr id="44" name="Picture 43"/>
            <p:cNvPicPr>
              <a:picLocks noChangeAspect="1"/>
            </p:cNvPicPr>
            <p:nvPr/>
          </p:nvPicPr>
          <p:blipFill>
            <a:blip r:embed="rId6"/>
            <a:stretch>
              <a:fillRect/>
            </a:stretch>
          </p:blipFill>
          <p:spPr>
            <a:xfrm>
              <a:off x="3815584" y="1900727"/>
              <a:ext cx="1847850" cy="276225"/>
            </a:xfrm>
            <a:prstGeom prst="rect">
              <a:avLst/>
            </a:prstGeom>
          </p:spPr>
        </p:pic>
        <p:pic>
          <p:nvPicPr>
            <p:cNvPr id="46" name="Picture 45"/>
            <p:cNvPicPr>
              <a:picLocks noChangeAspect="1"/>
            </p:cNvPicPr>
            <p:nvPr/>
          </p:nvPicPr>
          <p:blipFill>
            <a:blip r:embed="rId7"/>
            <a:stretch>
              <a:fillRect/>
            </a:stretch>
          </p:blipFill>
          <p:spPr>
            <a:xfrm>
              <a:off x="3793511" y="2191115"/>
              <a:ext cx="1876425" cy="228600"/>
            </a:xfrm>
            <a:prstGeom prst="rect">
              <a:avLst/>
            </a:prstGeom>
          </p:spPr>
        </p:pic>
        <p:pic>
          <p:nvPicPr>
            <p:cNvPr id="47" name="Picture 46"/>
            <p:cNvPicPr>
              <a:picLocks noChangeAspect="1"/>
            </p:cNvPicPr>
            <p:nvPr/>
          </p:nvPicPr>
          <p:blipFill>
            <a:blip r:embed="rId8"/>
            <a:stretch>
              <a:fillRect/>
            </a:stretch>
          </p:blipFill>
          <p:spPr>
            <a:xfrm>
              <a:off x="5663434" y="1921170"/>
              <a:ext cx="1628775" cy="276225"/>
            </a:xfrm>
            <a:prstGeom prst="rect">
              <a:avLst/>
            </a:prstGeom>
          </p:spPr>
        </p:pic>
        <p:pic>
          <p:nvPicPr>
            <p:cNvPr id="48" name="Picture 47"/>
            <p:cNvPicPr>
              <a:picLocks noChangeAspect="1"/>
            </p:cNvPicPr>
            <p:nvPr/>
          </p:nvPicPr>
          <p:blipFill>
            <a:blip r:embed="rId9"/>
            <a:stretch>
              <a:fillRect/>
            </a:stretch>
          </p:blipFill>
          <p:spPr>
            <a:xfrm>
              <a:off x="5665174" y="2166179"/>
              <a:ext cx="1657350" cy="285750"/>
            </a:xfrm>
            <a:prstGeom prst="rect">
              <a:avLst/>
            </a:prstGeom>
          </p:spPr>
        </p:pic>
      </p:grpSp>
      <p:sp>
        <p:nvSpPr>
          <p:cNvPr id="26" name="Title 1"/>
          <p:cNvSpPr txBox="1">
            <a:spLocks/>
          </p:cNvSpPr>
          <p:nvPr/>
        </p:nvSpPr>
        <p:spPr>
          <a:xfrm>
            <a:off x="6559411" y="0"/>
            <a:ext cx="2576923" cy="642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Single Hop</a:t>
            </a:r>
            <a:endParaRPr lang="en-US" dirty="0"/>
          </a:p>
        </p:txBody>
      </p:sp>
    </p:spTree>
    <p:extLst>
      <p:ext uri="{BB962C8B-B14F-4D97-AF65-F5344CB8AC3E}">
        <p14:creationId xmlns:p14="http://schemas.microsoft.com/office/powerpoint/2010/main" val="2866492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970199" cy="1280890"/>
          </a:xfrm>
        </p:spPr>
        <p:txBody>
          <a:bodyPr>
            <a:normAutofit/>
          </a:bodyPr>
          <a:lstStyle/>
          <a:p>
            <a:r>
              <a:rPr lang="en-US" sz="3200" dirty="0" smtClean="0">
                <a:latin typeface="Arial Narrow" panose="020B0606020202030204" pitchFamily="34" charset="0"/>
              </a:rPr>
              <a:t>Comparison of RTT and RTO Measurements</a:t>
            </a:r>
            <a:endParaRPr lang="en-US" sz="3200" dirty="0">
              <a:latin typeface="Arial Narrow" panose="020B0606020202030204" pitchFamily="34" charset="0"/>
            </a:endParaRPr>
          </a:p>
        </p:txBody>
      </p:sp>
      <p:sp>
        <p:nvSpPr>
          <p:cNvPr id="4" name="Date Placeholder 3"/>
          <p:cNvSpPr>
            <a:spLocks noGrp="1"/>
          </p:cNvSpPr>
          <p:nvPr>
            <p:ph type="dt" sz="half" idx="10"/>
          </p:nvPr>
        </p:nvSpPr>
        <p:spPr/>
        <p:txBody>
          <a:bodyPr/>
          <a:lstStyle/>
          <a:p>
            <a:fld id="{2EB96AED-CB9F-41C0-B551-923B1C5F24A2}"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25</a:t>
            </a:fld>
            <a:endParaRPr lang="en-US"/>
          </a:p>
        </p:txBody>
      </p:sp>
      <p:grpSp>
        <p:nvGrpSpPr>
          <p:cNvPr id="11" name="Group 10"/>
          <p:cNvGrpSpPr/>
          <p:nvPr/>
        </p:nvGrpSpPr>
        <p:grpSpPr>
          <a:xfrm>
            <a:off x="861060" y="3009900"/>
            <a:ext cx="8282940" cy="3848100"/>
            <a:chOff x="784860" y="2499647"/>
            <a:chExt cx="6136384" cy="2444750"/>
          </a:xfrm>
        </p:grpSpPr>
        <p:pic>
          <p:nvPicPr>
            <p:cNvPr id="8" name="Picture 7"/>
            <p:cNvPicPr>
              <a:picLocks noChangeAspect="1"/>
            </p:cNvPicPr>
            <p:nvPr/>
          </p:nvPicPr>
          <p:blipFill>
            <a:blip r:embed="rId2"/>
            <a:stretch>
              <a:fillRect/>
            </a:stretch>
          </p:blipFill>
          <p:spPr>
            <a:xfrm>
              <a:off x="4015325" y="2499647"/>
              <a:ext cx="2905919" cy="2444750"/>
            </a:xfrm>
            <a:prstGeom prst="rect">
              <a:avLst/>
            </a:prstGeom>
          </p:spPr>
        </p:pic>
        <p:pic>
          <p:nvPicPr>
            <p:cNvPr id="9" name="Content Placeholder 5"/>
            <p:cNvPicPr>
              <a:picLocks noChangeAspect="1"/>
            </p:cNvPicPr>
            <p:nvPr/>
          </p:nvPicPr>
          <p:blipFill>
            <a:blip r:embed="rId3"/>
            <a:stretch>
              <a:fillRect/>
            </a:stretch>
          </p:blipFill>
          <p:spPr>
            <a:xfrm>
              <a:off x="784860" y="2499647"/>
              <a:ext cx="3276185" cy="2444750"/>
            </a:xfrm>
            <a:prstGeom prst="rect">
              <a:avLst/>
            </a:prstGeom>
          </p:spPr>
        </p:pic>
      </p:grpSp>
      <p:sp>
        <p:nvSpPr>
          <p:cNvPr id="10" name="Content Placeholder 9"/>
          <p:cNvSpPr>
            <a:spLocks noGrp="1"/>
          </p:cNvSpPr>
          <p:nvPr>
            <p:ph idx="1"/>
          </p:nvPr>
        </p:nvSpPr>
        <p:spPr>
          <a:xfrm>
            <a:off x="861061" y="1218756"/>
            <a:ext cx="8282940" cy="1735552"/>
          </a:xfrm>
        </p:spPr>
        <p:txBody>
          <a:bodyPr>
            <a:normAutofit fontScale="85000" lnSpcReduction="10000"/>
          </a:bodyPr>
          <a:lstStyle/>
          <a:p>
            <a:r>
              <a:rPr lang="en-US" sz="2800" dirty="0" smtClean="0">
                <a:solidFill>
                  <a:srgbClr val="C00000"/>
                </a:solidFill>
              </a:rPr>
              <a:t>MQTT-S</a:t>
            </a:r>
          </a:p>
          <a:p>
            <a:r>
              <a:rPr lang="en-US" dirty="0" smtClean="0"/>
              <a:t>PUB’s RTO is higher than BK RTO after 60 nodes </a:t>
            </a:r>
          </a:p>
          <a:p>
            <a:pPr lvl="1"/>
            <a:r>
              <a:rPr lang="en-US" dirty="0" smtClean="0"/>
              <a:t>More publishers are competing for access to the channel, then collision increases</a:t>
            </a:r>
          </a:p>
          <a:p>
            <a:pPr lvl="1"/>
            <a:r>
              <a:rPr lang="en-US" dirty="0" smtClean="0"/>
              <a:t>The RTO therefore increases as the retransmissions are activated  </a:t>
            </a:r>
          </a:p>
          <a:p>
            <a:r>
              <a:rPr lang="en-US" dirty="0" smtClean="0"/>
              <a:t>Higher RTO with MAC ACK is obtained due the use of MAC ACK</a:t>
            </a:r>
            <a:endParaRPr lang="en-US" dirty="0"/>
          </a:p>
        </p:txBody>
      </p:sp>
      <p:sp>
        <p:nvSpPr>
          <p:cNvPr id="12" name="TextBox 11"/>
          <p:cNvSpPr txBox="1"/>
          <p:nvPr/>
        </p:nvSpPr>
        <p:spPr>
          <a:xfrm>
            <a:off x="7881114" y="6254146"/>
            <a:ext cx="1498211" cy="284989"/>
          </a:xfrm>
          <a:prstGeom prst="rect">
            <a:avLst/>
          </a:prstGeom>
          <a:noFill/>
        </p:spPr>
        <p:txBody>
          <a:bodyPr wrap="square" rtlCol="0">
            <a:spAutoFit/>
          </a:bodyPr>
          <a:lstStyle/>
          <a:p>
            <a:r>
              <a:rPr lang="en-US" sz="1050" b="1" dirty="0" smtClean="0">
                <a:latin typeface="Arial Narrow" panose="020B0606020202030204" pitchFamily="34" charset="0"/>
              </a:rPr>
              <a:t># of Publisher Nodes</a:t>
            </a:r>
            <a:endParaRPr lang="en-US" sz="1050" b="1" dirty="0">
              <a:latin typeface="Arial Narrow" panose="020B0606020202030204" pitchFamily="34" charset="0"/>
            </a:endParaRPr>
          </a:p>
        </p:txBody>
      </p:sp>
      <p:sp>
        <p:nvSpPr>
          <p:cNvPr id="13" name="TextBox 12"/>
          <p:cNvSpPr txBox="1"/>
          <p:nvPr/>
        </p:nvSpPr>
        <p:spPr>
          <a:xfrm>
            <a:off x="1494524" y="3013264"/>
            <a:ext cx="770946" cy="466345"/>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Without</a:t>
            </a:r>
            <a:r>
              <a:rPr lang="en-US" sz="1050" b="1" dirty="0" smtClean="0">
                <a:latin typeface="Arial Narrow" panose="020B0606020202030204" pitchFamily="34" charset="0"/>
              </a:rPr>
              <a:t> </a:t>
            </a: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14" name="TextBox 13"/>
          <p:cNvSpPr txBox="1"/>
          <p:nvPr/>
        </p:nvSpPr>
        <p:spPr>
          <a:xfrm>
            <a:off x="5221567" y="3009900"/>
            <a:ext cx="770946" cy="466345"/>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a:t>
            </a:r>
            <a:endParaRPr lang="en-US" sz="1050" b="1" dirty="0" smtClean="0">
              <a:latin typeface="Arial Narrow" panose="020B0606020202030204" pitchFamily="34" charset="0"/>
            </a:endParaRP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grpSp>
        <p:nvGrpSpPr>
          <p:cNvPr id="19" name="Group 18"/>
          <p:cNvGrpSpPr/>
          <p:nvPr/>
        </p:nvGrpSpPr>
        <p:grpSpPr>
          <a:xfrm>
            <a:off x="2884924" y="3009900"/>
            <a:ext cx="2398357" cy="575658"/>
            <a:chOff x="2823210" y="2418080"/>
            <a:chExt cx="3414973" cy="657225"/>
          </a:xfrm>
        </p:grpSpPr>
        <p:pic>
          <p:nvPicPr>
            <p:cNvPr id="15" name="Picture 14"/>
            <p:cNvPicPr>
              <a:picLocks noChangeAspect="1"/>
            </p:cNvPicPr>
            <p:nvPr/>
          </p:nvPicPr>
          <p:blipFill>
            <a:blip r:embed="rId4"/>
            <a:stretch>
              <a:fillRect/>
            </a:stretch>
          </p:blipFill>
          <p:spPr>
            <a:xfrm>
              <a:off x="2823210" y="2427605"/>
              <a:ext cx="1485900" cy="295275"/>
            </a:xfrm>
            <a:prstGeom prst="rect">
              <a:avLst/>
            </a:prstGeom>
          </p:spPr>
        </p:pic>
        <p:pic>
          <p:nvPicPr>
            <p:cNvPr id="16" name="Picture 15"/>
            <p:cNvPicPr>
              <a:picLocks noChangeAspect="1"/>
            </p:cNvPicPr>
            <p:nvPr/>
          </p:nvPicPr>
          <p:blipFill>
            <a:blip r:embed="rId5"/>
            <a:stretch>
              <a:fillRect/>
            </a:stretch>
          </p:blipFill>
          <p:spPr>
            <a:xfrm>
              <a:off x="4304607" y="2418080"/>
              <a:ext cx="1933575" cy="314325"/>
            </a:xfrm>
            <a:prstGeom prst="rect">
              <a:avLst/>
            </a:prstGeom>
          </p:spPr>
        </p:pic>
        <p:pic>
          <p:nvPicPr>
            <p:cNvPr id="17" name="Picture 16"/>
            <p:cNvPicPr>
              <a:picLocks noChangeAspect="1"/>
            </p:cNvPicPr>
            <p:nvPr/>
          </p:nvPicPr>
          <p:blipFill>
            <a:blip r:embed="rId6"/>
            <a:stretch>
              <a:fillRect/>
            </a:stretch>
          </p:blipFill>
          <p:spPr>
            <a:xfrm>
              <a:off x="2823210" y="2722880"/>
              <a:ext cx="1481397" cy="352425"/>
            </a:xfrm>
            <a:prstGeom prst="rect">
              <a:avLst/>
            </a:prstGeom>
          </p:spPr>
        </p:pic>
        <p:pic>
          <p:nvPicPr>
            <p:cNvPr id="18" name="Picture 17"/>
            <p:cNvPicPr>
              <a:picLocks noChangeAspect="1"/>
            </p:cNvPicPr>
            <p:nvPr/>
          </p:nvPicPr>
          <p:blipFill>
            <a:blip r:embed="rId7"/>
            <a:stretch>
              <a:fillRect/>
            </a:stretch>
          </p:blipFill>
          <p:spPr>
            <a:xfrm>
              <a:off x="4227621" y="2722880"/>
              <a:ext cx="2010562" cy="352425"/>
            </a:xfrm>
            <a:prstGeom prst="rect">
              <a:avLst/>
            </a:prstGeom>
          </p:spPr>
        </p:pic>
      </p:grpSp>
      <p:grpSp>
        <p:nvGrpSpPr>
          <p:cNvPr id="20" name="Group 19"/>
          <p:cNvGrpSpPr/>
          <p:nvPr/>
        </p:nvGrpSpPr>
        <p:grpSpPr>
          <a:xfrm>
            <a:off x="6517043" y="3003003"/>
            <a:ext cx="2322157" cy="582555"/>
            <a:chOff x="2823210" y="2418080"/>
            <a:chExt cx="3414973" cy="657225"/>
          </a:xfrm>
        </p:grpSpPr>
        <p:pic>
          <p:nvPicPr>
            <p:cNvPr id="21" name="Picture 20"/>
            <p:cNvPicPr>
              <a:picLocks noChangeAspect="1"/>
            </p:cNvPicPr>
            <p:nvPr/>
          </p:nvPicPr>
          <p:blipFill>
            <a:blip r:embed="rId4"/>
            <a:stretch>
              <a:fillRect/>
            </a:stretch>
          </p:blipFill>
          <p:spPr>
            <a:xfrm>
              <a:off x="2823210" y="2427605"/>
              <a:ext cx="1485900" cy="295275"/>
            </a:xfrm>
            <a:prstGeom prst="rect">
              <a:avLst/>
            </a:prstGeom>
          </p:spPr>
        </p:pic>
        <p:pic>
          <p:nvPicPr>
            <p:cNvPr id="22" name="Picture 21"/>
            <p:cNvPicPr>
              <a:picLocks noChangeAspect="1"/>
            </p:cNvPicPr>
            <p:nvPr/>
          </p:nvPicPr>
          <p:blipFill>
            <a:blip r:embed="rId5"/>
            <a:stretch>
              <a:fillRect/>
            </a:stretch>
          </p:blipFill>
          <p:spPr>
            <a:xfrm>
              <a:off x="4304607" y="2418080"/>
              <a:ext cx="1933575" cy="314325"/>
            </a:xfrm>
            <a:prstGeom prst="rect">
              <a:avLst/>
            </a:prstGeom>
          </p:spPr>
        </p:pic>
        <p:pic>
          <p:nvPicPr>
            <p:cNvPr id="23" name="Picture 22"/>
            <p:cNvPicPr>
              <a:picLocks noChangeAspect="1"/>
            </p:cNvPicPr>
            <p:nvPr/>
          </p:nvPicPr>
          <p:blipFill>
            <a:blip r:embed="rId6"/>
            <a:stretch>
              <a:fillRect/>
            </a:stretch>
          </p:blipFill>
          <p:spPr>
            <a:xfrm>
              <a:off x="2823210" y="2722880"/>
              <a:ext cx="1481397" cy="352425"/>
            </a:xfrm>
            <a:prstGeom prst="rect">
              <a:avLst/>
            </a:prstGeom>
          </p:spPr>
        </p:pic>
        <p:pic>
          <p:nvPicPr>
            <p:cNvPr id="24" name="Picture 23"/>
            <p:cNvPicPr>
              <a:picLocks noChangeAspect="1"/>
            </p:cNvPicPr>
            <p:nvPr/>
          </p:nvPicPr>
          <p:blipFill>
            <a:blip r:embed="rId7"/>
            <a:stretch>
              <a:fillRect/>
            </a:stretch>
          </p:blipFill>
          <p:spPr>
            <a:xfrm>
              <a:off x="4227621" y="2722880"/>
              <a:ext cx="2010562" cy="352425"/>
            </a:xfrm>
            <a:prstGeom prst="rect">
              <a:avLst/>
            </a:prstGeom>
          </p:spPr>
        </p:pic>
      </p:grpSp>
      <p:cxnSp>
        <p:nvCxnSpPr>
          <p:cNvPr id="25" name="Straight Connector 24"/>
          <p:cNvCxnSpPr/>
          <p:nvPr/>
        </p:nvCxnSpPr>
        <p:spPr>
          <a:xfrm flipH="1" flipV="1">
            <a:off x="3520440" y="3779520"/>
            <a:ext cx="7620" cy="2759615"/>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6559411" y="0"/>
            <a:ext cx="2576923" cy="642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Single Hop</a:t>
            </a:r>
            <a:endParaRPr lang="en-US" dirty="0"/>
          </a:p>
        </p:txBody>
      </p:sp>
    </p:spTree>
    <p:extLst>
      <p:ext uri="{BB962C8B-B14F-4D97-AF65-F5344CB8AC3E}">
        <p14:creationId xmlns:p14="http://schemas.microsoft.com/office/powerpoint/2010/main" val="2659652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23899" y="3585558"/>
            <a:ext cx="7920102" cy="3301679"/>
            <a:chOff x="446658" y="3461005"/>
            <a:chExt cx="9760957" cy="3223983"/>
          </a:xfrm>
        </p:grpSpPr>
        <p:pic>
          <p:nvPicPr>
            <p:cNvPr id="6" name="Picture 5"/>
            <p:cNvPicPr>
              <a:picLocks noChangeAspect="1"/>
            </p:cNvPicPr>
            <p:nvPr/>
          </p:nvPicPr>
          <p:blipFill>
            <a:blip r:embed="rId2"/>
            <a:stretch>
              <a:fillRect/>
            </a:stretch>
          </p:blipFill>
          <p:spPr>
            <a:xfrm>
              <a:off x="5607040" y="3461005"/>
              <a:ext cx="4600575" cy="3190875"/>
            </a:xfrm>
            <a:prstGeom prst="rect">
              <a:avLst/>
            </a:prstGeom>
          </p:spPr>
        </p:pic>
        <p:pic>
          <p:nvPicPr>
            <p:cNvPr id="3" name="Picture 2"/>
            <p:cNvPicPr>
              <a:picLocks noChangeAspect="1"/>
            </p:cNvPicPr>
            <p:nvPr/>
          </p:nvPicPr>
          <p:blipFill>
            <a:blip r:embed="rId3"/>
            <a:stretch>
              <a:fillRect/>
            </a:stretch>
          </p:blipFill>
          <p:spPr>
            <a:xfrm>
              <a:off x="446658" y="3484588"/>
              <a:ext cx="5210175" cy="3200400"/>
            </a:xfrm>
            <a:prstGeom prst="rect">
              <a:avLst/>
            </a:prstGeom>
          </p:spPr>
        </p:pic>
      </p:grpSp>
      <p:sp>
        <p:nvSpPr>
          <p:cNvPr id="2" name="Title 1"/>
          <p:cNvSpPr>
            <a:spLocks noGrp="1"/>
          </p:cNvSpPr>
          <p:nvPr>
            <p:ph type="title"/>
          </p:nvPr>
        </p:nvSpPr>
        <p:spPr>
          <a:xfrm>
            <a:off x="1729070" y="615731"/>
            <a:ext cx="6970199" cy="1280890"/>
          </a:xfrm>
        </p:spPr>
        <p:txBody>
          <a:bodyPr>
            <a:normAutofit/>
          </a:bodyPr>
          <a:lstStyle/>
          <a:p>
            <a:r>
              <a:rPr lang="en-US" sz="3200" dirty="0" smtClean="0">
                <a:latin typeface="Arial Narrow" panose="020B0606020202030204" pitchFamily="34" charset="0"/>
              </a:rPr>
              <a:t>Comparison of RTT and RTO Measurements</a:t>
            </a:r>
            <a:endParaRPr lang="en-US" sz="3200" dirty="0">
              <a:latin typeface="Arial Narrow" panose="020B0606020202030204" pitchFamily="34" charset="0"/>
            </a:endParaRPr>
          </a:p>
        </p:txBody>
      </p:sp>
      <p:sp>
        <p:nvSpPr>
          <p:cNvPr id="4" name="Date Placeholder 3"/>
          <p:cNvSpPr>
            <a:spLocks noGrp="1"/>
          </p:cNvSpPr>
          <p:nvPr>
            <p:ph type="dt" sz="half" idx="10"/>
          </p:nvPr>
        </p:nvSpPr>
        <p:spPr/>
        <p:txBody>
          <a:bodyPr/>
          <a:lstStyle/>
          <a:p>
            <a:fld id="{3AF852A3-96F9-4D8A-96F1-3A9C50F1E3B2}"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26</a:t>
            </a:fld>
            <a:endParaRPr lang="en-US"/>
          </a:p>
        </p:txBody>
      </p:sp>
      <p:sp>
        <p:nvSpPr>
          <p:cNvPr id="10" name="Content Placeholder 9"/>
          <p:cNvSpPr>
            <a:spLocks noGrp="1"/>
          </p:cNvSpPr>
          <p:nvPr>
            <p:ph idx="1"/>
          </p:nvPr>
        </p:nvSpPr>
        <p:spPr>
          <a:xfrm>
            <a:off x="861061" y="1218756"/>
            <a:ext cx="8282940" cy="2008976"/>
          </a:xfrm>
        </p:spPr>
        <p:txBody>
          <a:bodyPr>
            <a:normAutofit fontScale="85000" lnSpcReduction="20000"/>
          </a:bodyPr>
          <a:lstStyle/>
          <a:p>
            <a:r>
              <a:rPr lang="en-US" sz="2800" dirty="0" err="1" smtClean="0">
                <a:solidFill>
                  <a:srgbClr val="C00000"/>
                </a:solidFill>
              </a:rPr>
              <a:t>CoAP</a:t>
            </a:r>
            <a:endParaRPr lang="en-US" sz="2800" dirty="0" smtClean="0">
              <a:solidFill>
                <a:srgbClr val="C00000"/>
              </a:solidFill>
            </a:endParaRPr>
          </a:p>
          <a:p>
            <a:r>
              <a:rPr lang="en-US" dirty="0" smtClean="0"/>
              <a:t>A change after 60 nodes without MAC ACK</a:t>
            </a:r>
          </a:p>
          <a:p>
            <a:pPr lvl="1"/>
            <a:r>
              <a:rPr lang="en-US" dirty="0" smtClean="0"/>
              <a:t>More publishers are competing for access to the channel, then collision increases</a:t>
            </a:r>
          </a:p>
          <a:p>
            <a:pPr lvl="1"/>
            <a:r>
              <a:rPr lang="en-US" dirty="0" smtClean="0"/>
              <a:t>RTO increases slow because the publication discipline of </a:t>
            </a:r>
            <a:r>
              <a:rPr lang="en-US" dirty="0" err="1" smtClean="0"/>
              <a:t>CoAP</a:t>
            </a:r>
            <a:r>
              <a:rPr lang="en-US" dirty="0" smtClean="0"/>
              <a:t> results in the cancellation of retransmissions.</a:t>
            </a:r>
          </a:p>
          <a:p>
            <a:r>
              <a:rPr lang="en-US" dirty="0" smtClean="0"/>
              <a:t>A change after 40 nodes with MAC ACK because the MAC ACK causes the network congest faster.</a:t>
            </a:r>
            <a:endParaRPr lang="en-US" dirty="0"/>
          </a:p>
        </p:txBody>
      </p:sp>
      <p:sp>
        <p:nvSpPr>
          <p:cNvPr id="12" name="TextBox 11"/>
          <p:cNvSpPr txBox="1"/>
          <p:nvPr/>
        </p:nvSpPr>
        <p:spPr>
          <a:xfrm>
            <a:off x="7858254" y="6320174"/>
            <a:ext cx="1498211" cy="284989"/>
          </a:xfrm>
          <a:prstGeom prst="rect">
            <a:avLst/>
          </a:prstGeom>
          <a:noFill/>
        </p:spPr>
        <p:txBody>
          <a:bodyPr wrap="square" rtlCol="0">
            <a:spAutoFit/>
          </a:bodyPr>
          <a:lstStyle/>
          <a:p>
            <a:r>
              <a:rPr lang="en-US" sz="1050" b="1" dirty="0" smtClean="0">
                <a:latin typeface="Arial Narrow" panose="020B0606020202030204" pitchFamily="34" charset="0"/>
              </a:rPr>
              <a:t># of Publisher Nodes</a:t>
            </a:r>
            <a:endParaRPr lang="en-US" sz="1050" b="1" dirty="0">
              <a:latin typeface="Arial Narrow" panose="020B0606020202030204" pitchFamily="34" charset="0"/>
            </a:endParaRPr>
          </a:p>
        </p:txBody>
      </p:sp>
      <p:sp>
        <p:nvSpPr>
          <p:cNvPr id="13" name="TextBox 12"/>
          <p:cNvSpPr txBox="1"/>
          <p:nvPr/>
        </p:nvSpPr>
        <p:spPr>
          <a:xfrm>
            <a:off x="1807992" y="3699064"/>
            <a:ext cx="770946" cy="466345"/>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Without</a:t>
            </a:r>
            <a:r>
              <a:rPr lang="en-US" sz="1050" b="1" dirty="0" smtClean="0">
                <a:latin typeface="Arial Narrow" panose="020B0606020202030204" pitchFamily="34" charset="0"/>
              </a:rPr>
              <a:t> </a:t>
            </a: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14" name="TextBox 13"/>
          <p:cNvSpPr txBox="1"/>
          <p:nvPr/>
        </p:nvSpPr>
        <p:spPr>
          <a:xfrm>
            <a:off x="5451468" y="3699063"/>
            <a:ext cx="770946" cy="466345"/>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a:t>
            </a:r>
            <a:endParaRPr lang="en-US" sz="1050" b="1" dirty="0" smtClean="0">
              <a:latin typeface="Arial Narrow" panose="020B0606020202030204" pitchFamily="34" charset="0"/>
            </a:endParaRP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cxnSp>
        <p:nvCxnSpPr>
          <p:cNvPr id="25" name="Straight Connector 24"/>
          <p:cNvCxnSpPr/>
          <p:nvPr/>
        </p:nvCxnSpPr>
        <p:spPr>
          <a:xfrm flipH="1" flipV="1">
            <a:off x="3778521" y="3745645"/>
            <a:ext cx="7620" cy="2759615"/>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431687" y="3035525"/>
            <a:ext cx="2712314" cy="580513"/>
            <a:chOff x="6431687" y="3005045"/>
            <a:chExt cx="2712314" cy="580513"/>
          </a:xfrm>
        </p:grpSpPr>
        <p:grpSp>
          <p:nvGrpSpPr>
            <p:cNvPr id="20" name="Group 19"/>
            <p:cNvGrpSpPr/>
            <p:nvPr/>
          </p:nvGrpSpPr>
          <p:grpSpPr>
            <a:xfrm>
              <a:off x="6431687" y="3011446"/>
              <a:ext cx="1053059" cy="574112"/>
              <a:chOff x="2823210" y="2427605"/>
              <a:chExt cx="1548633" cy="647700"/>
            </a:xfrm>
          </p:grpSpPr>
          <p:pic>
            <p:nvPicPr>
              <p:cNvPr id="21" name="Picture 20"/>
              <p:cNvPicPr>
                <a:picLocks noChangeAspect="1"/>
              </p:cNvPicPr>
              <p:nvPr/>
            </p:nvPicPr>
            <p:blipFill>
              <a:blip r:embed="rId4"/>
              <a:stretch>
                <a:fillRect/>
              </a:stretch>
            </p:blipFill>
            <p:spPr>
              <a:xfrm>
                <a:off x="2823210" y="2427605"/>
                <a:ext cx="1485900" cy="295275"/>
              </a:xfrm>
              <a:prstGeom prst="rect">
                <a:avLst/>
              </a:prstGeom>
            </p:spPr>
          </p:pic>
          <p:pic>
            <p:nvPicPr>
              <p:cNvPr id="23" name="Picture 22"/>
              <p:cNvPicPr>
                <a:picLocks noChangeAspect="1"/>
              </p:cNvPicPr>
              <p:nvPr/>
            </p:nvPicPr>
            <p:blipFill>
              <a:blip r:embed="rId5"/>
              <a:stretch>
                <a:fillRect/>
              </a:stretch>
            </p:blipFill>
            <p:spPr>
              <a:xfrm>
                <a:off x="2823210" y="2722881"/>
                <a:ext cx="1548633" cy="352424"/>
              </a:xfrm>
              <a:prstGeom prst="rect">
                <a:avLst/>
              </a:prstGeom>
            </p:spPr>
          </p:pic>
        </p:grpSp>
        <p:pic>
          <p:nvPicPr>
            <p:cNvPr id="26" name="Picture 25"/>
            <p:cNvPicPr>
              <a:picLocks noChangeAspect="1"/>
            </p:cNvPicPr>
            <p:nvPr/>
          </p:nvPicPr>
          <p:blipFill>
            <a:blip r:embed="rId6"/>
            <a:stretch>
              <a:fillRect/>
            </a:stretch>
          </p:blipFill>
          <p:spPr>
            <a:xfrm>
              <a:off x="7439026" y="3005045"/>
              <a:ext cx="1704975" cy="285750"/>
            </a:xfrm>
            <a:prstGeom prst="rect">
              <a:avLst/>
            </a:prstGeom>
          </p:spPr>
        </p:pic>
        <p:pic>
          <p:nvPicPr>
            <p:cNvPr id="27" name="Picture 26"/>
            <p:cNvPicPr>
              <a:picLocks noChangeAspect="1"/>
            </p:cNvPicPr>
            <p:nvPr/>
          </p:nvPicPr>
          <p:blipFill>
            <a:blip r:embed="rId7"/>
            <a:stretch>
              <a:fillRect/>
            </a:stretch>
          </p:blipFill>
          <p:spPr>
            <a:xfrm>
              <a:off x="7484746" y="3297197"/>
              <a:ext cx="1659254" cy="271302"/>
            </a:xfrm>
            <a:prstGeom prst="rect">
              <a:avLst/>
            </a:prstGeom>
          </p:spPr>
        </p:pic>
      </p:grpSp>
      <p:cxnSp>
        <p:nvCxnSpPr>
          <p:cNvPr id="29" name="Straight Connector 28"/>
          <p:cNvCxnSpPr/>
          <p:nvPr/>
        </p:nvCxnSpPr>
        <p:spPr>
          <a:xfrm flipH="1" flipV="1">
            <a:off x="6722747" y="3745645"/>
            <a:ext cx="7620" cy="2759615"/>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6559411" y="0"/>
            <a:ext cx="2576923" cy="642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Single Hop</a:t>
            </a:r>
            <a:endParaRPr lang="en-US" dirty="0"/>
          </a:p>
        </p:txBody>
      </p:sp>
    </p:spTree>
    <p:extLst>
      <p:ext uri="{BB962C8B-B14F-4D97-AF65-F5344CB8AC3E}">
        <p14:creationId xmlns:p14="http://schemas.microsoft.com/office/powerpoint/2010/main" val="2273544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709" y="656216"/>
            <a:ext cx="7258158" cy="528798"/>
          </a:xfrm>
        </p:spPr>
        <p:txBody>
          <a:bodyPr>
            <a:noAutofit/>
          </a:bodyPr>
          <a:lstStyle/>
          <a:p>
            <a:pPr algn="ctr"/>
            <a:r>
              <a:rPr lang="en-US" sz="3200" dirty="0" smtClean="0"/>
              <a:t>Discarded Publication Ratio (DPR)</a:t>
            </a:r>
            <a:endParaRPr lang="en-US" sz="3200" dirty="0"/>
          </a:p>
        </p:txBody>
      </p:sp>
      <p:sp>
        <p:nvSpPr>
          <p:cNvPr id="3" name="Content Placeholder 2"/>
          <p:cNvSpPr>
            <a:spLocks noGrp="1"/>
          </p:cNvSpPr>
          <p:nvPr>
            <p:ph idx="1"/>
          </p:nvPr>
        </p:nvSpPr>
        <p:spPr>
          <a:xfrm>
            <a:off x="1337195" y="1199077"/>
            <a:ext cx="7799139" cy="1869457"/>
          </a:xfrm>
        </p:spPr>
        <p:txBody>
          <a:bodyPr>
            <a:normAutofit lnSpcReduction="10000"/>
          </a:bodyPr>
          <a:lstStyle/>
          <a:p>
            <a:pPr>
              <a:spcBef>
                <a:spcPts val="0"/>
              </a:spcBef>
            </a:pPr>
            <a:r>
              <a:rPr lang="en-US" sz="1900" b="1" dirty="0" smtClean="0">
                <a:solidFill>
                  <a:srgbClr val="C00000"/>
                </a:solidFill>
                <a:latin typeface="Arial Narrow" panose="020B0606020202030204" pitchFamily="34" charset="0"/>
              </a:rPr>
              <a:t>MQTT-S</a:t>
            </a:r>
            <a:endParaRPr lang="en-US" dirty="0" smtClean="0">
              <a:latin typeface="Arial Narrow" panose="020B0606020202030204" pitchFamily="34" charset="0"/>
            </a:endParaRPr>
          </a:p>
          <a:p>
            <a:pPr>
              <a:spcBef>
                <a:spcPts val="0"/>
              </a:spcBef>
            </a:pPr>
            <a:r>
              <a:rPr lang="en-US" dirty="0" smtClean="0">
                <a:latin typeface="Arial Narrow" panose="020B0606020202030204" pitchFamily="34" charset="0"/>
              </a:rPr>
              <a:t>Publishers discard more </a:t>
            </a:r>
            <a:r>
              <a:rPr lang="en-US" dirty="0" err="1" smtClean="0">
                <a:latin typeface="Arial Narrow" panose="020B0606020202030204" pitchFamily="34" charset="0"/>
              </a:rPr>
              <a:t>msgs</a:t>
            </a:r>
            <a:r>
              <a:rPr lang="en-US" dirty="0" smtClean="0">
                <a:latin typeface="Arial Narrow" panose="020B0606020202030204" pitchFamily="34" charset="0"/>
              </a:rPr>
              <a:t> than Brokers as Publishers discard the new generated </a:t>
            </a:r>
            <a:r>
              <a:rPr lang="en-US" dirty="0" err="1" smtClean="0">
                <a:latin typeface="Arial Narrow" panose="020B0606020202030204" pitchFamily="34" charset="0"/>
              </a:rPr>
              <a:t>msgs</a:t>
            </a:r>
            <a:r>
              <a:rPr lang="en-US" dirty="0" smtClean="0">
                <a:latin typeface="Arial Narrow" panose="020B0606020202030204" pitchFamily="34" charset="0"/>
              </a:rPr>
              <a:t> and keep sending old </a:t>
            </a:r>
            <a:r>
              <a:rPr lang="en-US" dirty="0" err="1" smtClean="0">
                <a:latin typeface="Arial Narrow" panose="020B0606020202030204" pitchFamily="34" charset="0"/>
              </a:rPr>
              <a:t>msgs</a:t>
            </a:r>
            <a:r>
              <a:rPr lang="en-US" dirty="0" smtClean="0">
                <a:latin typeface="Arial Narrow" panose="020B0606020202030204" pitchFamily="34" charset="0"/>
              </a:rPr>
              <a:t> if ACK is not received. </a:t>
            </a:r>
          </a:p>
          <a:p>
            <a:pPr>
              <a:spcBef>
                <a:spcPts val="0"/>
              </a:spcBef>
            </a:pPr>
            <a:r>
              <a:rPr lang="en-US" dirty="0" smtClean="0">
                <a:latin typeface="Arial Narrow" panose="020B0606020202030204" pitchFamily="34" charset="0"/>
              </a:rPr>
              <a:t>DPR decreases as K increases, except K=4:</a:t>
            </a:r>
          </a:p>
          <a:p>
            <a:pPr lvl="1">
              <a:spcBef>
                <a:spcPts val="0"/>
              </a:spcBef>
            </a:pPr>
            <a:r>
              <a:rPr lang="en-US" dirty="0" smtClean="0">
                <a:latin typeface="Arial Narrow" panose="020B0606020202030204" pitchFamily="34" charset="0"/>
              </a:rPr>
              <a:t>The retransmission of MQTT-S is activated too late to recover publication message, hence resulting higher DPR</a:t>
            </a:r>
          </a:p>
          <a:p>
            <a:pPr>
              <a:spcBef>
                <a:spcPts val="0"/>
              </a:spcBef>
            </a:pPr>
            <a:r>
              <a:rPr lang="en-US" dirty="0" smtClean="0">
                <a:latin typeface="Arial Narrow" panose="020B0606020202030204" pitchFamily="34" charset="0"/>
              </a:rPr>
              <a:t>Without MAC ACK: K=3 when lowest DPR; With MAC ACK: K=2 when lowest DPR</a:t>
            </a:r>
            <a:endParaRPr lang="en-US" dirty="0">
              <a:latin typeface="Arial Narrow" panose="020B0606020202030204" pitchFamily="34" charset="0"/>
            </a:endParaRPr>
          </a:p>
        </p:txBody>
      </p:sp>
      <p:sp>
        <p:nvSpPr>
          <p:cNvPr id="4" name="Date Placeholder 3"/>
          <p:cNvSpPr>
            <a:spLocks noGrp="1"/>
          </p:cNvSpPr>
          <p:nvPr>
            <p:ph type="dt" sz="half" idx="10"/>
          </p:nvPr>
        </p:nvSpPr>
        <p:spPr/>
        <p:txBody>
          <a:bodyPr/>
          <a:lstStyle/>
          <a:p>
            <a:fld id="{766FA37D-8163-4AB4-B398-13A49DBD12EB}"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27</a:t>
            </a:fld>
            <a:endParaRPr lang="en-US"/>
          </a:p>
        </p:txBody>
      </p:sp>
      <p:pic>
        <p:nvPicPr>
          <p:cNvPr id="6" name="Picture 5"/>
          <p:cNvPicPr>
            <a:picLocks noChangeAspect="1"/>
          </p:cNvPicPr>
          <p:nvPr/>
        </p:nvPicPr>
        <p:blipFill>
          <a:blip r:embed="rId2"/>
          <a:stretch>
            <a:fillRect/>
          </a:stretch>
        </p:blipFill>
        <p:spPr>
          <a:xfrm>
            <a:off x="777240" y="3068535"/>
            <a:ext cx="8366760" cy="3789465"/>
          </a:xfrm>
          <a:prstGeom prst="rect">
            <a:avLst/>
          </a:prstGeom>
        </p:spPr>
      </p:pic>
      <p:sp>
        <p:nvSpPr>
          <p:cNvPr id="7" name="TextBox 6"/>
          <p:cNvSpPr txBox="1"/>
          <p:nvPr/>
        </p:nvSpPr>
        <p:spPr>
          <a:xfrm>
            <a:off x="1403084" y="3589020"/>
            <a:ext cx="770946" cy="466345"/>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Without</a:t>
            </a:r>
            <a:r>
              <a:rPr lang="en-US" sz="1050" b="1" dirty="0" smtClean="0">
                <a:latin typeface="Arial Narrow" panose="020B0606020202030204" pitchFamily="34" charset="0"/>
              </a:rPr>
              <a:t> </a:t>
            </a: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8" name="TextBox 7"/>
          <p:cNvSpPr txBox="1"/>
          <p:nvPr/>
        </p:nvSpPr>
        <p:spPr>
          <a:xfrm>
            <a:off x="5602567" y="3589020"/>
            <a:ext cx="770946" cy="466345"/>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a:t>
            </a:r>
            <a:endParaRPr lang="en-US" sz="1050" b="1" dirty="0" smtClean="0">
              <a:latin typeface="Arial Narrow" panose="020B0606020202030204" pitchFamily="34" charset="0"/>
            </a:endParaRP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9" name="Title 1"/>
          <p:cNvSpPr txBox="1">
            <a:spLocks/>
          </p:cNvSpPr>
          <p:nvPr/>
        </p:nvSpPr>
        <p:spPr>
          <a:xfrm>
            <a:off x="6559411" y="0"/>
            <a:ext cx="2576923" cy="642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Single Hop</a:t>
            </a:r>
            <a:endParaRPr lang="en-US" dirty="0"/>
          </a:p>
        </p:txBody>
      </p:sp>
    </p:spTree>
    <p:extLst>
      <p:ext uri="{BB962C8B-B14F-4D97-AF65-F5344CB8AC3E}">
        <p14:creationId xmlns:p14="http://schemas.microsoft.com/office/powerpoint/2010/main" val="4144134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235" y="705946"/>
            <a:ext cx="7734099" cy="528798"/>
          </a:xfrm>
        </p:spPr>
        <p:txBody>
          <a:bodyPr>
            <a:noAutofit/>
          </a:bodyPr>
          <a:lstStyle/>
          <a:p>
            <a:pPr algn="ctr"/>
            <a:r>
              <a:rPr lang="en-US" sz="3200" dirty="0" smtClean="0"/>
              <a:t>Discarded Publication Ratio (DPR)</a:t>
            </a:r>
            <a:endParaRPr lang="en-US" sz="3200" dirty="0"/>
          </a:p>
        </p:txBody>
      </p:sp>
      <p:sp>
        <p:nvSpPr>
          <p:cNvPr id="3" name="Content Placeholder 2"/>
          <p:cNvSpPr>
            <a:spLocks noGrp="1"/>
          </p:cNvSpPr>
          <p:nvPr>
            <p:ph idx="1"/>
          </p:nvPr>
        </p:nvSpPr>
        <p:spPr>
          <a:xfrm>
            <a:off x="1521229" y="1186108"/>
            <a:ext cx="7625557" cy="2044772"/>
          </a:xfrm>
        </p:spPr>
        <p:txBody>
          <a:bodyPr>
            <a:normAutofit/>
          </a:bodyPr>
          <a:lstStyle/>
          <a:p>
            <a:pPr>
              <a:spcBef>
                <a:spcPts val="0"/>
              </a:spcBef>
            </a:pPr>
            <a:r>
              <a:rPr lang="en-US" sz="2200" dirty="0" err="1" smtClean="0">
                <a:solidFill>
                  <a:srgbClr val="C00000"/>
                </a:solidFill>
                <a:latin typeface="Arial Narrow" panose="020B0606020202030204" pitchFamily="34" charset="0"/>
              </a:rPr>
              <a:t>CoAP</a:t>
            </a:r>
            <a:endParaRPr lang="en-US" sz="2200" dirty="0" smtClean="0">
              <a:solidFill>
                <a:srgbClr val="C00000"/>
              </a:solidFill>
              <a:latin typeface="Arial Narrow" panose="020B0606020202030204" pitchFamily="34" charset="0"/>
            </a:endParaRPr>
          </a:p>
          <a:p>
            <a:pPr lvl="1">
              <a:spcBef>
                <a:spcPts val="0"/>
              </a:spcBef>
            </a:pPr>
            <a:r>
              <a:rPr lang="en-US" dirty="0" smtClean="0">
                <a:latin typeface="Arial Narrow" panose="020B0606020202030204" pitchFamily="34" charset="0"/>
              </a:rPr>
              <a:t>As K increases, lower DPR obtained, except K=2</a:t>
            </a:r>
          </a:p>
          <a:p>
            <a:pPr lvl="2">
              <a:spcBef>
                <a:spcPts val="0"/>
              </a:spcBef>
            </a:pPr>
            <a:r>
              <a:rPr lang="en-US" dirty="0" smtClean="0">
                <a:latin typeface="Arial Narrow" panose="020B0606020202030204" pitchFamily="34" charset="0"/>
              </a:rPr>
              <a:t>Why?</a:t>
            </a:r>
          </a:p>
          <a:p>
            <a:pPr lvl="2">
              <a:spcBef>
                <a:spcPts val="0"/>
              </a:spcBef>
            </a:pPr>
            <a:endParaRPr lang="en-US" dirty="0" smtClean="0">
              <a:latin typeface="Arial Narrow" panose="020B0606020202030204" pitchFamily="34" charset="0"/>
            </a:endParaRPr>
          </a:p>
          <a:p>
            <a:pPr lvl="1">
              <a:spcBef>
                <a:spcPts val="0"/>
              </a:spcBef>
            </a:pPr>
            <a:r>
              <a:rPr lang="en-US" dirty="0" smtClean="0">
                <a:latin typeface="Arial Narrow" panose="020B0606020202030204" pitchFamily="34" charset="0"/>
              </a:rPr>
              <a:t>Publisher nodes obtain a lower DPR without MAC ACK than with MAC ACK, as the absence of MAC ACK reduces the delay. </a:t>
            </a:r>
          </a:p>
          <a:p>
            <a:pPr lvl="1">
              <a:spcBef>
                <a:spcPts val="0"/>
              </a:spcBef>
            </a:pPr>
            <a:r>
              <a:rPr lang="en-US" dirty="0">
                <a:latin typeface="Arial Narrow" panose="020B0606020202030204" pitchFamily="34" charset="0"/>
              </a:rPr>
              <a:t>i</a:t>
            </a:r>
            <a:r>
              <a:rPr lang="en-US" dirty="0" smtClean="0">
                <a:latin typeface="Arial Narrow" panose="020B0606020202030204" pitchFamily="34" charset="0"/>
              </a:rPr>
              <a:t>.e., when RTO is active, the probability of generating a new publication is also reduced. </a:t>
            </a:r>
          </a:p>
        </p:txBody>
      </p:sp>
      <p:sp>
        <p:nvSpPr>
          <p:cNvPr id="4" name="Date Placeholder 3"/>
          <p:cNvSpPr>
            <a:spLocks noGrp="1"/>
          </p:cNvSpPr>
          <p:nvPr>
            <p:ph type="dt" sz="half" idx="10"/>
          </p:nvPr>
        </p:nvSpPr>
        <p:spPr/>
        <p:txBody>
          <a:bodyPr/>
          <a:lstStyle/>
          <a:p>
            <a:fld id="{ACBDD725-7A97-4B91-AB32-1A2B02F1A5EF}"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28</a:t>
            </a:fld>
            <a:endParaRPr lang="en-US"/>
          </a:p>
        </p:txBody>
      </p:sp>
      <p:grpSp>
        <p:nvGrpSpPr>
          <p:cNvPr id="10" name="Group 9"/>
          <p:cNvGrpSpPr/>
          <p:nvPr/>
        </p:nvGrpSpPr>
        <p:grpSpPr>
          <a:xfrm>
            <a:off x="815340" y="3322321"/>
            <a:ext cx="8328660" cy="3535680"/>
            <a:chOff x="1627822" y="3721879"/>
            <a:chExt cx="7516178" cy="3136121"/>
          </a:xfrm>
        </p:grpSpPr>
        <p:pic>
          <p:nvPicPr>
            <p:cNvPr id="9" name="Picture 8"/>
            <p:cNvPicPr>
              <a:picLocks noChangeAspect="1"/>
            </p:cNvPicPr>
            <p:nvPr/>
          </p:nvPicPr>
          <p:blipFill>
            <a:blip r:embed="rId2"/>
            <a:stretch>
              <a:fillRect/>
            </a:stretch>
          </p:blipFill>
          <p:spPr>
            <a:xfrm>
              <a:off x="1627822" y="3721879"/>
              <a:ext cx="7516178" cy="3136121"/>
            </a:xfrm>
            <a:prstGeom prst="rect">
              <a:avLst/>
            </a:prstGeom>
          </p:spPr>
        </p:pic>
        <p:sp>
          <p:nvSpPr>
            <p:cNvPr id="7" name="TextBox 6"/>
            <p:cNvSpPr txBox="1"/>
            <p:nvPr/>
          </p:nvSpPr>
          <p:spPr>
            <a:xfrm>
              <a:off x="2157464" y="4282440"/>
              <a:ext cx="770946" cy="466345"/>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Without</a:t>
              </a:r>
              <a:r>
                <a:rPr lang="en-US" sz="1050" b="1" dirty="0" smtClean="0">
                  <a:latin typeface="Arial Narrow" panose="020B0606020202030204" pitchFamily="34" charset="0"/>
                </a:rPr>
                <a:t> </a:t>
              </a: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8" name="TextBox 7"/>
            <p:cNvSpPr txBox="1"/>
            <p:nvPr/>
          </p:nvSpPr>
          <p:spPr>
            <a:xfrm>
              <a:off x="5861647" y="4282440"/>
              <a:ext cx="770946" cy="466345"/>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a:t>
              </a:r>
              <a:endParaRPr lang="en-US" sz="1050" b="1" dirty="0" smtClean="0">
                <a:latin typeface="Arial Narrow" panose="020B0606020202030204" pitchFamily="34" charset="0"/>
              </a:endParaRP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grpSp>
      <p:sp>
        <p:nvSpPr>
          <p:cNvPr id="11" name="Title 1"/>
          <p:cNvSpPr txBox="1">
            <a:spLocks/>
          </p:cNvSpPr>
          <p:nvPr/>
        </p:nvSpPr>
        <p:spPr>
          <a:xfrm>
            <a:off x="6559411" y="0"/>
            <a:ext cx="2576923" cy="642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Single Hop</a:t>
            </a:r>
            <a:endParaRPr lang="en-US" dirty="0"/>
          </a:p>
        </p:txBody>
      </p:sp>
    </p:spTree>
    <p:extLst>
      <p:ext uri="{BB962C8B-B14F-4D97-AF65-F5344CB8AC3E}">
        <p14:creationId xmlns:p14="http://schemas.microsoft.com/office/powerpoint/2010/main" val="3728468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95090"/>
          </a:xfrm>
        </p:spPr>
        <p:txBody>
          <a:bodyPr>
            <a:normAutofit/>
          </a:bodyPr>
          <a:lstStyle/>
          <a:p>
            <a:r>
              <a:rPr lang="en-US" sz="3200" dirty="0" smtClean="0"/>
              <a:t>Retransmitted Publication Ratio</a:t>
            </a:r>
            <a:endParaRPr lang="en-US" sz="3200" dirty="0"/>
          </a:p>
        </p:txBody>
      </p:sp>
      <p:sp>
        <p:nvSpPr>
          <p:cNvPr id="3" name="Content Placeholder 2"/>
          <p:cNvSpPr>
            <a:spLocks noGrp="1"/>
          </p:cNvSpPr>
          <p:nvPr>
            <p:ph idx="1"/>
          </p:nvPr>
        </p:nvSpPr>
        <p:spPr>
          <a:xfrm>
            <a:off x="1446415" y="1219200"/>
            <a:ext cx="7697585" cy="1882140"/>
          </a:xfrm>
        </p:spPr>
        <p:txBody>
          <a:bodyPr>
            <a:normAutofit fontScale="85000" lnSpcReduction="20000"/>
          </a:bodyPr>
          <a:lstStyle/>
          <a:p>
            <a:pPr marL="0" indent="0">
              <a:buNone/>
            </a:pPr>
            <a:r>
              <a:rPr lang="en-US" sz="1900" dirty="0" smtClean="0">
                <a:solidFill>
                  <a:srgbClr val="C00000"/>
                </a:solidFill>
              </a:rPr>
              <a:t>MQTT-S</a:t>
            </a:r>
          </a:p>
          <a:p>
            <a:r>
              <a:rPr lang="en-US" dirty="0" smtClean="0"/>
              <a:t>Lowest retransmitted messages is obtained with </a:t>
            </a:r>
            <a:r>
              <a:rPr lang="en-US" dirty="0" smtClean="0">
                <a:solidFill>
                  <a:srgbClr val="C00000"/>
                </a:solidFill>
              </a:rPr>
              <a:t>K=4</a:t>
            </a:r>
            <a:r>
              <a:rPr lang="en-US" dirty="0" smtClean="0"/>
              <a:t> with MAC ACK due to the decrease spurious retransmissions caused by </a:t>
            </a:r>
            <a:r>
              <a:rPr lang="en-US" i="1" dirty="0" smtClean="0"/>
              <a:t>application retransmissions </a:t>
            </a:r>
            <a:r>
              <a:rPr lang="en-US" dirty="0" smtClean="0"/>
              <a:t>and </a:t>
            </a:r>
            <a:r>
              <a:rPr lang="en-US" i="1" dirty="0" smtClean="0"/>
              <a:t>MAC ACK</a:t>
            </a:r>
          </a:p>
          <a:p>
            <a:r>
              <a:rPr lang="en-US" i="1" dirty="0" smtClean="0"/>
              <a:t> However, the retransmissions are activated too late for packet recovery due to a larger RTO when K=4.</a:t>
            </a:r>
          </a:p>
          <a:p>
            <a:r>
              <a:rPr lang="en-US" i="1" dirty="0" smtClean="0"/>
              <a:t>Therefore, K=3 is adopted. </a:t>
            </a:r>
          </a:p>
          <a:p>
            <a:endParaRPr lang="en-US" dirty="0"/>
          </a:p>
        </p:txBody>
      </p:sp>
      <p:sp>
        <p:nvSpPr>
          <p:cNvPr id="4" name="Date Placeholder 3"/>
          <p:cNvSpPr>
            <a:spLocks noGrp="1"/>
          </p:cNvSpPr>
          <p:nvPr>
            <p:ph type="dt" sz="half" idx="10"/>
          </p:nvPr>
        </p:nvSpPr>
        <p:spPr/>
        <p:txBody>
          <a:bodyPr/>
          <a:lstStyle/>
          <a:p>
            <a:fld id="{CD4C72A6-92DA-43E6-B61E-887FF1278FB6}"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29</a:t>
            </a:fld>
            <a:endParaRPr lang="en-US"/>
          </a:p>
        </p:txBody>
      </p:sp>
      <p:pic>
        <p:nvPicPr>
          <p:cNvPr id="6" name="Picture 5"/>
          <p:cNvPicPr>
            <a:picLocks noChangeAspect="1"/>
          </p:cNvPicPr>
          <p:nvPr/>
        </p:nvPicPr>
        <p:blipFill>
          <a:blip r:embed="rId2"/>
          <a:stretch>
            <a:fillRect/>
          </a:stretch>
        </p:blipFill>
        <p:spPr>
          <a:xfrm>
            <a:off x="1298059" y="3101340"/>
            <a:ext cx="7845941" cy="3756660"/>
          </a:xfrm>
          <a:prstGeom prst="rect">
            <a:avLst/>
          </a:prstGeom>
        </p:spPr>
      </p:pic>
      <p:sp>
        <p:nvSpPr>
          <p:cNvPr id="7" name="TextBox 6"/>
          <p:cNvSpPr txBox="1"/>
          <p:nvPr/>
        </p:nvSpPr>
        <p:spPr>
          <a:xfrm>
            <a:off x="1701493" y="3696430"/>
            <a:ext cx="854284" cy="525760"/>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Without</a:t>
            </a:r>
            <a:r>
              <a:rPr lang="en-US" sz="1050" b="1" dirty="0" smtClean="0">
                <a:latin typeface="Arial Narrow" panose="020B0606020202030204" pitchFamily="34" charset="0"/>
              </a:rPr>
              <a:t> </a:t>
            </a: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8" name="TextBox 7"/>
          <p:cNvSpPr txBox="1"/>
          <p:nvPr/>
        </p:nvSpPr>
        <p:spPr>
          <a:xfrm>
            <a:off x="5722962" y="3746483"/>
            <a:ext cx="854284" cy="525760"/>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a:t>
            </a:r>
            <a:endParaRPr lang="en-US" sz="1050" b="1" dirty="0" smtClean="0">
              <a:latin typeface="Arial Narrow" panose="020B0606020202030204" pitchFamily="34" charset="0"/>
            </a:endParaRP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9" name="Title 1"/>
          <p:cNvSpPr txBox="1">
            <a:spLocks/>
          </p:cNvSpPr>
          <p:nvPr/>
        </p:nvSpPr>
        <p:spPr>
          <a:xfrm>
            <a:off x="6559411" y="0"/>
            <a:ext cx="2576923" cy="642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Single Hop</a:t>
            </a:r>
            <a:endParaRPr lang="en-US" dirty="0"/>
          </a:p>
        </p:txBody>
      </p:sp>
    </p:spTree>
    <p:extLst>
      <p:ext uri="{BB962C8B-B14F-4D97-AF65-F5344CB8AC3E}">
        <p14:creationId xmlns:p14="http://schemas.microsoft.com/office/powerpoint/2010/main" val="192175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t>
            </a:r>
            <a:endParaRPr lang="en-US" dirty="0"/>
          </a:p>
        </p:txBody>
      </p:sp>
      <p:sp>
        <p:nvSpPr>
          <p:cNvPr id="3" name="Content Placeholder 2"/>
          <p:cNvSpPr>
            <a:spLocks noGrp="1"/>
          </p:cNvSpPr>
          <p:nvPr>
            <p:ph idx="1"/>
          </p:nvPr>
        </p:nvSpPr>
        <p:spPr>
          <a:xfrm>
            <a:off x="1942415" y="1787235"/>
            <a:ext cx="6591985" cy="4447309"/>
          </a:xfrm>
        </p:spPr>
        <p:txBody>
          <a:bodyPr>
            <a:normAutofit lnSpcReduction="10000"/>
          </a:bodyPr>
          <a:lstStyle/>
          <a:p>
            <a:r>
              <a:rPr lang="en-US" sz="2000" dirty="0" smtClean="0"/>
              <a:t>MQTT-S and </a:t>
            </a:r>
            <a:r>
              <a:rPr lang="en-US" sz="2000" dirty="0" err="1" smtClean="0"/>
              <a:t>CoAP</a:t>
            </a:r>
            <a:r>
              <a:rPr lang="en-US" sz="2000" dirty="0" smtClean="0"/>
              <a:t>:</a:t>
            </a:r>
          </a:p>
          <a:p>
            <a:pPr lvl="1"/>
            <a:r>
              <a:rPr lang="en-US" sz="1800" dirty="0" smtClean="0"/>
              <a:t>Two application protocols for </a:t>
            </a:r>
            <a:r>
              <a:rPr lang="en-US" sz="1800" dirty="0" smtClean="0">
                <a:solidFill>
                  <a:srgbClr val="C00000"/>
                </a:solidFill>
              </a:rPr>
              <a:t>W</a:t>
            </a:r>
            <a:r>
              <a:rPr lang="en-US" sz="1800" dirty="0" smtClean="0"/>
              <a:t>ireless </a:t>
            </a:r>
            <a:r>
              <a:rPr lang="en-US" sz="1800" dirty="0" smtClean="0">
                <a:solidFill>
                  <a:srgbClr val="C00000"/>
                </a:solidFill>
              </a:rPr>
              <a:t>S</a:t>
            </a:r>
            <a:r>
              <a:rPr lang="en-US" sz="1800" dirty="0" smtClean="0"/>
              <a:t>ensor </a:t>
            </a:r>
            <a:r>
              <a:rPr lang="en-US" sz="1800" dirty="0" smtClean="0">
                <a:solidFill>
                  <a:srgbClr val="C00000"/>
                </a:solidFill>
              </a:rPr>
              <a:t>N</a:t>
            </a:r>
            <a:r>
              <a:rPr lang="en-US" sz="1800" dirty="0" smtClean="0"/>
              <a:t>etworks (</a:t>
            </a:r>
            <a:r>
              <a:rPr lang="en-US" sz="1800" b="1" dirty="0" smtClean="0">
                <a:solidFill>
                  <a:srgbClr val="C00000"/>
                </a:solidFill>
              </a:rPr>
              <a:t>WSN</a:t>
            </a:r>
            <a:r>
              <a:rPr lang="en-US" sz="1800" dirty="0" smtClean="0"/>
              <a:t>)</a:t>
            </a:r>
          </a:p>
          <a:p>
            <a:pPr lvl="1"/>
            <a:r>
              <a:rPr lang="en-US" sz="1800" dirty="0" smtClean="0"/>
              <a:t>Based on UDP</a:t>
            </a:r>
          </a:p>
          <a:p>
            <a:pPr lvl="1"/>
            <a:r>
              <a:rPr lang="en-US" sz="1800" dirty="0" smtClean="0"/>
              <a:t>Provide </a:t>
            </a:r>
            <a:r>
              <a:rPr lang="en-US" sz="1800" b="1" dirty="0" smtClean="0"/>
              <a:t>reliability mechanism</a:t>
            </a:r>
            <a:r>
              <a:rPr lang="en-US" sz="1800" dirty="0" smtClean="0"/>
              <a:t> in Application layer</a:t>
            </a:r>
          </a:p>
          <a:p>
            <a:r>
              <a:rPr lang="en-US" sz="2000" dirty="0" smtClean="0"/>
              <a:t>Reliability Mechanism:</a:t>
            </a:r>
          </a:p>
          <a:p>
            <a:pPr lvl="1"/>
            <a:r>
              <a:rPr lang="en-US" sz="1800" dirty="0" smtClean="0"/>
              <a:t>Defines a </a:t>
            </a:r>
            <a:r>
              <a:rPr lang="en-US" sz="1800" b="1" dirty="0" smtClean="0"/>
              <a:t>fixed</a:t>
            </a:r>
            <a:r>
              <a:rPr lang="en-US" sz="1800" dirty="0" smtClean="0"/>
              <a:t> </a:t>
            </a:r>
            <a:r>
              <a:rPr lang="en-US" sz="1800" dirty="0" smtClean="0">
                <a:solidFill>
                  <a:srgbClr val="C00000"/>
                </a:solidFill>
              </a:rPr>
              <a:t>R</a:t>
            </a:r>
            <a:r>
              <a:rPr lang="en-US" sz="1800" dirty="0" smtClean="0"/>
              <a:t>etransmission </a:t>
            </a:r>
            <a:r>
              <a:rPr lang="en-US" sz="1800" dirty="0" err="1" smtClean="0">
                <a:solidFill>
                  <a:srgbClr val="C00000"/>
                </a:solidFill>
              </a:rPr>
              <a:t>T</a:t>
            </a:r>
            <a:r>
              <a:rPr lang="en-US" sz="1800" dirty="0" err="1" smtClean="0"/>
              <a:t>ime</a:t>
            </a:r>
            <a:r>
              <a:rPr lang="en-US" sz="1800" dirty="0" err="1" smtClean="0">
                <a:solidFill>
                  <a:srgbClr val="C00000"/>
                </a:solidFill>
              </a:rPr>
              <a:t>O</a:t>
            </a:r>
            <a:r>
              <a:rPr lang="en-US" sz="1800" dirty="0" err="1" smtClean="0"/>
              <a:t>ut</a:t>
            </a:r>
            <a:r>
              <a:rPr lang="en-US" sz="1800" dirty="0" smtClean="0"/>
              <a:t> (</a:t>
            </a:r>
            <a:r>
              <a:rPr lang="en-US" sz="1800" b="1" dirty="0" smtClean="0">
                <a:solidFill>
                  <a:srgbClr val="C00000"/>
                </a:solidFill>
              </a:rPr>
              <a:t>RTO</a:t>
            </a:r>
            <a:r>
              <a:rPr lang="en-US" sz="1800" dirty="0" smtClean="0"/>
              <a:t>).</a:t>
            </a:r>
          </a:p>
          <a:p>
            <a:pPr lvl="1"/>
            <a:r>
              <a:rPr lang="en-US" sz="1800" dirty="0" smtClean="0"/>
              <a:t>Problems? Too long or too short?</a:t>
            </a:r>
          </a:p>
          <a:p>
            <a:pPr lvl="1"/>
            <a:r>
              <a:rPr lang="en-US" sz="1800" dirty="0" smtClean="0"/>
              <a:t>Result in a lower </a:t>
            </a:r>
            <a:r>
              <a:rPr lang="en-US" sz="1800" dirty="0" smtClean="0">
                <a:solidFill>
                  <a:srgbClr val="C00000"/>
                </a:solidFill>
              </a:rPr>
              <a:t>P</a:t>
            </a:r>
            <a:r>
              <a:rPr lang="en-US" sz="1800" dirty="0" smtClean="0"/>
              <a:t>acket </a:t>
            </a:r>
            <a:r>
              <a:rPr lang="en-US" sz="1800" dirty="0" smtClean="0">
                <a:solidFill>
                  <a:srgbClr val="C00000"/>
                </a:solidFill>
              </a:rPr>
              <a:t>D</a:t>
            </a:r>
            <a:r>
              <a:rPr lang="en-US" sz="1800" dirty="0" smtClean="0"/>
              <a:t>elivery </a:t>
            </a:r>
            <a:r>
              <a:rPr lang="en-US" sz="1800" dirty="0" smtClean="0">
                <a:solidFill>
                  <a:srgbClr val="C00000"/>
                </a:solidFill>
              </a:rPr>
              <a:t>R</a:t>
            </a:r>
            <a:r>
              <a:rPr lang="en-US" sz="1800" dirty="0" smtClean="0"/>
              <a:t>atio (</a:t>
            </a:r>
            <a:r>
              <a:rPr lang="en-US" sz="1800" b="1" dirty="0" smtClean="0">
                <a:solidFill>
                  <a:srgbClr val="C00000"/>
                </a:solidFill>
              </a:rPr>
              <a:t>PDR</a:t>
            </a:r>
            <a:r>
              <a:rPr lang="en-US" sz="1800" dirty="0" smtClean="0"/>
              <a:t>).</a:t>
            </a:r>
          </a:p>
          <a:p>
            <a:r>
              <a:rPr lang="en-US" sz="2000" dirty="0" smtClean="0"/>
              <a:t>Propose an </a:t>
            </a:r>
            <a:r>
              <a:rPr lang="en-US" sz="2000" b="1" dirty="0" smtClean="0"/>
              <a:t>adaptive</a:t>
            </a:r>
            <a:r>
              <a:rPr lang="en-US" sz="2000" dirty="0" smtClean="0"/>
              <a:t> RTO:</a:t>
            </a:r>
          </a:p>
          <a:p>
            <a:pPr lvl="1"/>
            <a:r>
              <a:rPr lang="en-US" sz="1800" dirty="0" smtClean="0"/>
              <a:t>Consists in using a </a:t>
            </a:r>
            <a:r>
              <a:rPr lang="en-US" sz="1800" dirty="0" smtClean="0">
                <a:solidFill>
                  <a:srgbClr val="C00000"/>
                </a:solidFill>
              </a:rPr>
              <a:t>S</a:t>
            </a:r>
            <a:r>
              <a:rPr lang="en-US" sz="1800" dirty="0" smtClean="0"/>
              <a:t>mooth </a:t>
            </a:r>
            <a:r>
              <a:rPr lang="en-US" sz="1800" dirty="0" smtClean="0">
                <a:solidFill>
                  <a:srgbClr val="C00000"/>
                </a:solidFill>
              </a:rPr>
              <a:t>R</a:t>
            </a:r>
            <a:r>
              <a:rPr lang="en-US" sz="1800" dirty="0" smtClean="0"/>
              <a:t>ound-</a:t>
            </a:r>
            <a:r>
              <a:rPr lang="en-US" sz="1800" dirty="0" smtClean="0">
                <a:solidFill>
                  <a:srgbClr val="C00000"/>
                </a:solidFill>
              </a:rPr>
              <a:t>T</a:t>
            </a:r>
            <a:r>
              <a:rPr lang="en-US" sz="1800" dirty="0" smtClean="0"/>
              <a:t>rip </a:t>
            </a:r>
            <a:r>
              <a:rPr lang="en-US" sz="1800" dirty="0" smtClean="0">
                <a:solidFill>
                  <a:srgbClr val="C00000"/>
                </a:solidFill>
              </a:rPr>
              <a:t>T</a:t>
            </a:r>
            <a:r>
              <a:rPr lang="en-US" sz="1800" dirty="0" smtClean="0"/>
              <a:t>ime (</a:t>
            </a:r>
            <a:r>
              <a:rPr lang="en-US" sz="1800" b="1" dirty="0" smtClean="0">
                <a:solidFill>
                  <a:srgbClr val="C00000"/>
                </a:solidFill>
              </a:rPr>
              <a:t>SRTT</a:t>
            </a:r>
            <a:r>
              <a:rPr lang="en-US" sz="1800" dirty="0" smtClean="0"/>
              <a:t>)</a:t>
            </a:r>
          </a:p>
          <a:p>
            <a:pPr lvl="1"/>
            <a:r>
              <a:rPr lang="en-US" sz="1800" dirty="0" smtClean="0"/>
              <a:t>Multiplied by a constant parameter </a:t>
            </a:r>
            <a:r>
              <a:rPr lang="en-US" sz="1800" b="1" dirty="0" smtClean="0">
                <a:solidFill>
                  <a:srgbClr val="C00000"/>
                </a:solidFill>
              </a:rPr>
              <a:t>K</a:t>
            </a:r>
            <a:endParaRPr lang="en-US" sz="1800" b="1" dirty="0">
              <a:solidFill>
                <a:srgbClr val="C00000"/>
              </a:solidFill>
            </a:endParaRPr>
          </a:p>
        </p:txBody>
      </p:sp>
      <p:sp>
        <p:nvSpPr>
          <p:cNvPr id="4" name="Date Placeholder 3"/>
          <p:cNvSpPr>
            <a:spLocks noGrp="1"/>
          </p:cNvSpPr>
          <p:nvPr>
            <p:ph type="dt" sz="half" idx="10"/>
          </p:nvPr>
        </p:nvSpPr>
        <p:spPr/>
        <p:txBody>
          <a:bodyPr/>
          <a:lstStyle/>
          <a:p>
            <a:fld id="{F71E9080-D2D0-4F4A-8BB5-2DEBB66D654D}"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3</a:t>
            </a:fld>
            <a:endParaRPr lang="en-US"/>
          </a:p>
        </p:txBody>
      </p:sp>
    </p:spTree>
    <p:extLst>
      <p:ext uri="{BB962C8B-B14F-4D97-AF65-F5344CB8AC3E}">
        <p14:creationId xmlns:p14="http://schemas.microsoft.com/office/powerpoint/2010/main" val="3396826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95090"/>
          </a:xfrm>
        </p:spPr>
        <p:txBody>
          <a:bodyPr>
            <a:normAutofit/>
          </a:bodyPr>
          <a:lstStyle/>
          <a:p>
            <a:r>
              <a:rPr lang="en-US" sz="3200" dirty="0" smtClean="0"/>
              <a:t>Retransmitted Publication Ratio</a:t>
            </a:r>
            <a:endParaRPr lang="en-US" sz="3200" dirty="0"/>
          </a:p>
        </p:txBody>
      </p:sp>
      <p:sp>
        <p:nvSpPr>
          <p:cNvPr id="3" name="Content Placeholder 2"/>
          <p:cNvSpPr>
            <a:spLocks noGrp="1"/>
          </p:cNvSpPr>
          <p:nvPr>
            <p:ph idx="1"/>
          </p:nvPr>
        </p:nvSpPr>
        <p:spPr>
          <a:xfrm>
            <a:off x="1410401" y="1219199"/>
            <a:ext cx="7733599" cy="1790007"/>
          </a:xfrm>
        </p:spPr>
        <p:txBody>
          <a:bodyPr>
            <a:normAutofit/>
          </a:bodyPr>
          <a:lstStyle/>
          <a:p>
            <a:pPr marL="0" indent="0">
              <a:buNone/>
            </a:pPr>
            <a:r>
              <a:rPr lang="en-US" dirty="0" err="1" smtClean="0">
                <a:solidFill>
                  <a:srgbClr val="C00000"/>
                </a:solidFill>
              </a:rPr>
              <a:t>CoAP</a:t>
            </a:r>
            <a:endParaRPr lang="en-US" dirty="0" smtClean="0">
              <a:solidFill>
                <a:srgbClr val="C00000"/>
              </a:solidFill>
            </a:endParaRPr>
          </a:p>
          <a:p>
            <a:r>
              <a:rPr lang="en-US" dirty="0" smtClean="0"/>
              <a:t>Lowest Retransmissions when K =4, but it is not sufficient. </a:t>
            </a:r>
          </a:p>
          <a:p>
            <a:r>
              <a:rPr lang="en-US" dirty="0" smtClean="0"/>
              <a:t>Based on the results from the previous experiments, K=2 is adopted. </a:t>
            </a:r>
            <a:endParaRPr lang="en-US" dirty="0"/>
          </a:p>
        </p:txBody>
      </p:sp>
      <p:sp>
        <p:nvSpPr>
          <p:cNvPr id="4" name="Date Placeholder 3"/>
          <p:cNvSpPr>
            <a:spLocks noGrp="1"/>
          </p:cNvSpPr>
          <p:nvPr>
            <p:ph type="dt" sz="half" idx="10"/>
          </p:nvPr>
        </p:nvSpPr>
        <p:spPr/>
        <p:txBody>
          <a:bodyPr/>
          <a:lstStyle/>
          <a:p>
            <a:fld id="{0883DB49-E280-4771-AB05-2CC341E98812}"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30</a:t>
            </a:fld>
            <a:endParaRPr lang="en-US"/>
          </a:p>
        </p:txBody>
      </p:sp>
      <p:pic>
        <p:nvPicPr>
          <p:cNvPr id="7" name="Picture 6"/>
          <p:cNvPicPr>
            <a:picLocks noChangeAspect="1"/>
          </p:cNvPicPr>
          <p:nvPr/>
        </p:nvPicPr>
        <p:blipFill>
          <a:blip r:embed="rId2"/>
          <a:stretch>
            <a:fillRect/>
          </a:stretch>
        </p:blipFill>
        <p:spPr>
          <a:xfrm>
            <a:off x="1176421" y="3246121"/>
            <a:ext cx="7967579" cy="3611880"/>
          </a:xfrm>
          <a:prstGeom prst="rect">
            <a:avLst/>
          </a:prstGeom>
        </p:spPr>
      </p:pic>
      <p:sp>
        <p:nvSpPr>
          <p:cNvPr id="8" name="Title 1"/>
          <p:cNvSpPr txBox="1">
            <a:spLocks/>
          </p:cNvSpPr>
          <p:nvPr/>
        </p:nvSpPr>
        <p:spPr>
          <a:xfrm>
            <a:off x="6559411" y="0"/>
            <a:ext cx="2576923" cy="642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Single Hop</a:t>
            </a:r>
            <a:endParaRPr lang="en-US" dirty="0"/>
          </a:p>
        </p:txBody>
      </p:sp>
    </p:spTree>
    <p:extLst>
      <p:ext uri="{BB962C8B-B14F-4D97-AF65-F5344CB8AC3E}">
        <p14:creationId xmlns:p14="http://schemas.microsoft.com/office/powerpoint/2010/main" val="2237754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45201" y="624110"/>
            <a:ext cx="7074108" cy="406668"/>
          </a:xfrm>
        </p:spPr>
        <p:txBody>
          <a:bodyPr>
            <a:normAutofit fontScale="90000"/>
          </a:bodyPr>
          <a:lstStyle/>
          <a:p>
            <a:r>
              <a:rPr lang="en-US" altLang="zh-CN" dirty="0" smtClean="0"/>
              <a:t>Comparison of MQTT-S with </a:t>
            </a:r>
            <a:r>
              <a:rPr lang="en-US" altLang="zh-CN" dirty="0" err="1" smtClean="0"/>
              <a:t>CoAP</a:t>
            </a:r>
            <a:endParaRPr lang="zh-CN" altLang="en-US" dirty="0"/>
          </a:p>
        </p:txBody>
      </p:sp>
      <p:sp>
        <p:nvSpPr>
          <p:cNvPr id="3" name="内容占位符 2"/>
          <p:cNvSpPr>
            <a:spLocks noGrp="1"/>
          </p:cNvSpPr>
          <p:nvPr>
            <p:ph idx="1"/>
          </p:nvPr>
        </p:nvSpPr>
        <p:spPr>
          <a:xfrm>
            <a:off x="1452113" y="1368982"/>
            <a:ext cx="7691888" cy="1545353"/>
          </a:xfrm>
        </p:spPr>
        <p:txBody>
          <a:bodyPr>
            <a:normAutofit/>
          </a:bodyPr>
          <a:lstStyle/>
          <a:p>
            <a:r>
              <a:rPr lang="en-US" altLang="zh-CN" dirty="0" smtClean="0"/>
              <a:t>Retransmitted </a:t>
            </a:r>
            <a:r>
              <a:rPr lang="en-US" altLang="zh-CN" dirty="0" err="1" smtClean="0"/>
              <a:t>msg</a:t>
            </a:r>
            <a:r>
              <a:rPr lang="en-US" altLang="zh-CN" dirty="0" smtClean="0"/>
              <a:t> ratio for </a:t>
            </a:r>
            <a:r>
              <a:rPr lang="en-US" altLang="zh-CN" dirty="0" err="1" smtClean="0"/>
              <a:t>CoAP</a:t>
            </a:r>
            <a:r>
              <a:rPr lang="en-US" altLang="zh-CN" dirty="0" smtClean="0"/>
              <a:t> is lower than MQTT-S</a:t>
            </a:r>
          </a:p>
          <a:p>
            <a:r>
              <a:rPr lang="en-US" altLang="zh-CN" dirty="0" smtClean="0"/>
              <a:t>Because the publication discipline of </a:t>
            </a:r>
            <a:r>
              <a:rPr lang="en-US" altLang="zh-CN" dirty="0" err="1" smtClean="0"/>
              <a:t>CoAP</a:t>
            </a:r>
            <a:r>
              <a:rPr lang="en-US" altLang="zh-CN" dirty="0" smtClean="0"/>
              <a:t> always cancel the old </a:t>
            </a:r>
            <a:r>
              <a:rPr lang="en-US" altLang="zh-CN" dirty="0" err="1" smtClean="0"/>
              <a:t>msgs</a:t>
            </a:r>
            <a:r>
              <a:rPr lang="en-US" altLang="zh-CN" dirty="0" smtClean="0"/>
              <a:t> to send the new generated </a:t>
            </a:r>
            <a:r>
              <a:rPr lang="en-US" altLang="zh-CN" dirty="0" err="1" smtClean="0"/>
              <a:t>msgs</a:t>
            </a:r>
            <a:r>
              <a:rPr lang="en-US" altLang="zh-CN" dirty="0" smtClean="0"/>
              <a:t>; while MQTT-S always retransmit the old </a:t>
            </a:r>
            <a:r>
              <a:rPr lang="en-US" altLang="zh-CN" dirty="0" err="1" smtClean="0"/>
              <a:t>msgs</a:t>
            </a:r>
            <a:r>
              <a:rPr lang="en-US" altLang="zh-CN" dirty="0" smtClean="0"/>
              <a:t>. </a:t>
            </a:r>
            <a:endParaRPr lang="zh-CN" altLang="en-US" dirty="0"/>
          </a:p>
        </p:txBody>
      </p:sp>
      <p:sp>
        <p:nvSpPr>
          <p:cNvPr id="4" name="日期占位符 3"/>
          <p:cNvSpPr>
            <a:spLocks noGrp="1"/>
          </p:cNvSpPr>
          <p:nvPr>
            <p:ph type="dt" sz="half" idx="10"/>
          </p:nvPr>
        </p:nvSpPr>
        <p:spPr/>
        <p:txBody>
          <a:bodyPr/>
          <a:lstStyle/>
          <a:p>
            <a:fld id="{2260C19B-7F3A-4E68-8D69-0D59D290833F}" type="datetime1">
              <a:rPr lang="en-US" smtClean="0"/>
              <a:t>11/10/2015</a:t>
            </a:fld>
            <a:endParaRPr lang="en-US"/>
          </a:p>
        </p:txBody>
      </p:sp>
      <p:sp>
        <p:nvSpPr>
          <p:cNvPr id="5" name="灯片编号占位符 4"/>
          <p:cNvSpPr>
            <a:spLocks noGrp="1"/>
          </p:cNvSpPr>
          <p:nvPr>
            <p:ph type="sldNum" sz="quarter" idx="12"/>
          </p:nvPr>
        </p:nvSpPr>
        <p:spPr/>
        <p:txBody>
          <a:bodyPr/>
          <a:lstStyle/>
          <a:p>
            <a:fld id="{ADF9AFAA-F1A0-4B36-90D4-D95D1CB9AEF9}" type="slidenum">
              <a:rPr lang="en-US" smtClean="0"/>
              <a:pPr/>
              <a:t>31</a:t>
            </a:fld>
            <a:endParaRPr lang="en-US"/>
          </a:p>
        </p:txBody>
      </p:sp>
      <p:grpSp>
        <p:nvGrpSpPr>
          <p:cNvPr id="8" name="组合 7"/>
          <p:cNvGrpSpPr/>
          <p:nvPr/>
        </p:nvGrpSpPr>
        <p:grpSpPr>
          <a:xfrm>
            <a:off x="809625" y="3267075"/>
            <a:ext cx="8334375" cy="3590925"/>
            <a:chOff x="1096206" y="3267075"/>
            <a:chExt cx="8334375" cy="3590925"/>
          </a:xfrm>
        </p:grpSpPr>
        <p:pic>
          <p:nvPicPr>
            <p:cNvPr id="6" name="图片 5"/>
            <p:cNvPicPr>
              <a:picLocks noChangeAspect="1"/>
            </p:cNvPicPr>
            <p:nvPr/>
          </p:nvPicPr>
          <p:blipFill>
            <a:blip r:embed="rId2"/>
            <a:stretch>
              <a:fillRect/>
            </a:stretch>
          </p:blipFill>
          <p:spPr>
            <a:xfrm>
              <a:off x="1096206" y="3267075"/>
              <a:ext cx="4333875" cy="3590925"/>
            </a:xfrm>
            <a:prstGeom prst="rect">
              <a:avLst/>
            </a:prstGeom>
          </p:spPr>
        </p:pic>
        <p:pic>
          <p:nvPicPr>
            <p:cNvPr id="7" name="图片 6"/>
            <p:cNvPicPr>
              <a:picLocks noChangeAspect="1"/>
            </p:cNvPicPr>
            <p:nvPr/>
          </p:nvPicPr>
          <p:blipFill>
            <a:blip r:embed="rId3"/>
            <a:stretch>
              <a:fillRect/>
            </a:stretch>
          </p:blipFill>
          <p:spPr>
            <a:xfrm>
              <a:off x="5430081" y="3267075"/>
              <a:ext cx="4000500" cy="3590925"/>
            </a:xfrm>
            <a:prstGeom prst="rect">
              <a:avLst/>
            </a:prstGeom>
          </p:spPr>
        </p:pic>
      </p:grpSp>
      <p:sp>
        <p:nvSpPr>
          <p:cNvPr id="9" name="TextBox 6"/>
          <p:cNvSpPr txBox="1"/>
          <p:nvPr/>
        </p:nvSpPr>
        <p:spPr>
          <a:xfrm>
            <a:off x="1452112" y="3355785"/>
            <a:ext cx="642695" cy="253916"/>
          </a:xfrm>
          <a:prstGeom prst="rect">
            <a:avLst/>
          </a:prstGeom>
          <a:noFill/>
        </p:spPr>
        <p:txBody>
          <a:bodyPr wrap="square" rtlCol="0">
            <a:spAutoFit/>
          </a:bodyPr>
          <a:lstStyle/>
          <a:p>
            <a:r>
              <a:rPr lang="en-US" sz="1050" b="1" dirty="0" smtClean="0">
                <a:solidFill>
                  <a:srgbClr val="C00000"/>
                </a:solidFill>
                <a:latin typeface="Arial Narrow" panose="020B0606020202030204" pitchFamily="34" charset="0"/>
              </a:rPr>
              <a:t>MQTT-S</a:t>
            </a:r>
            <a:endParaRPr lang="en-US" sz="1050" b="1" dirty="0">
              <a:latin typeface="Arial Narrow" panose="020B0606020202030204" pitchFamily="34" charset="0"/>
            </a:endParaRPr>
          </a:p>
        </p:txBody>
      </p:sp>
      <p:sp>
        <p:nvSpPr>
          <p:cNvPr id="10" name="TextBox 6"/>
          <p:cNvSpPr txBox="1"/>
          <p:nvPr/>
        </p:nvSpPr>
        <p:spPr>
          <a:xfrm>
            <a:off x="5703804" y="3355785"/>
            <a:ext cx="642695" cy="253916"/>
          </a:xfrm>
          <a:prstGeom prst="rect">
            <a:avLst/>
          </a:prstGeom>
          <a:noFill/>
        </p:spPr>
        <p:txBody>
          <a:bodyPr wrap="square" rtlCol="0">
            <a:spAutoFit/>
          </a:bodyPr>
          <a:lstStyle/>
          <a:p>
            <a:r>
              <a:rPr lang="en-US" sz="1050" b="1" dirty="0" err="1" smtClean="0">
                <a:solidFill>
                  <a:srgbClr val="C00000"/>
                </a:solidFill>
                <a:latin typeface="Arial Narrow" panose="020B0606020202030204" pitchFamily="34" charset="0"/>
              </a:rPr>
              <a:t>CoAP</a:t>
            </a:r>
            <a:endParaRPr lang="en-US" sz="1050" b="1" dirty="0">
              <a:latin typeface="Arial Narrow" panose="020B0606020202030204" pitchFamily="34" charset="0"/>
            </a:endParaRPr>
          </a:p>
        </p:txBody>
      </p:sp>
      <p:sp>
        <p:nvSpPr>
          <p:cNvPr id="11" name="Title 1"/>
          <p:cNvSpPr txBox="1">
            <a:spLocks/>
          </p:cNvSpPr>
          <p:nvPr/>
        </p:nvSpPr>
        <p:spPr>
          <a:xfrm>
            <a:off x="6559411" y="0"/>
            <a:ext cx="2576923" cy="642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Single Hop</a:t>
            </a:r>
            <a:endParaRPr lang="en-US" dirty="0"/>
          </a:p>
        </p:txBody>
      </p:sp>
    </p:spTree>
    <p:extLst>
      <p:ext uri="{BB962C8B-B14F-4D97-AF65-F5344CB8AC3E}">
        <p14:creationId xmlns:p14="http://schemas.microsoft.com/office/powerpoint/2010/main" val="895601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95090"/>
          </a:xfrm>
        </p:spPr>
        <p:txBody>
          <a:bodyPr>
            <a:normAutofit/>
          </a:bodyPr>
          <a:lstStyle/>
          <a:p>
            <a:r>
              <a:rPr lang="en-US" sz="3200" dirty="0" smtClean="0"/>
              <a:t>Duplicated Publications Ratio</a:t>
            </a:r>
            <a:endParaRPr lang="en-US" sz="3200" dirty="0"/>
          </a:p>
        </p:txBody>
      </p:sp>
      <p:sp>
        <p:nvSpPr>
          <p:cNvPr id="3" name="Content Placeholder 2"/>
          <p:cNvSpPr>
            <a:spLocks noGrp="1"/>
          </p:cNvSpPr>
          <p:nvPr>
            <p:ph idx="1"/>
          </p:nvPr>
        </p:nvSpPr>
        <p:spPr>
          <a:xfrm>
            <a:off x="1596878" y="1219199"/>
            <a:ext cx="7547121" cy="2080262"/>
          </a:xfrm>
        </p:spPr>
        <p:txBody>
          <a:bodyPr>
            <a:normAutofit fontScale="92500" lnSpcReduction="20000"/>
          </a:bodyPr>
          <a:lstStyle/>
          <a:p>
            <a:pPr marL="0" indent="0">
              <a:buNone/>
            </a:pPr>
            <a:r>
              <a:rPr lang="en-US" dirty="0" smtClean="0">
                <a:solidFill>
                  <a:srgbClr val="C00000"/>
                </a:solidFill>
              </a:rPr>
              <a:t>MQTT-S</a:t>
            </a:r>
          </a:p>
          <a:p>
            <a:r>
              <a:rPr lang="en-US" dirty="0" smtClean="0"/>
              <a:t>Duplicated </a:t>
            </a:r>
            <a:r>
              <a:rPr lang="en-US" dirty="0" err="1" smtClean="0"/>
              <a:t>msgs</a:t>
            </a:r>
            <a:r>
              <a:rPr lang="en-US" dirty="0" smtClean="0"/>
              <a:t> reduce PDR because of useless data</a:t>
            </a:r>
          </a:p>
          <a:p>
            <a:r>
              <a:rPr lang="en-US" dirty="0" smtClean="0"/>
              <a:t>K increases, number of duplicated messages decreases.</a:t>
            </a:r>
          </a:p>
          <a:p>
            <a:r>
              <a:rPr lang="en-US" dirty="0" smtClean="0"/>
              <a:t>K=4 with MAC ACK reaches the lowest ratio of duplicated </a:t>
            </a:r>
            <a:r>
              <a:rPr lang="en-US" dirty="0" err="1" smtClean="0"/>
              <a:t>msgs</a:t>
            </a:r>
            <a:r>
              <a:rPr lang="en-US" dirty="0" smtClean="0"/>
              <a:t>. </a:t>
            </a:r>
          </a:p>
          <a:p>
            <a:r>
              <a:rPr lang="en-US" dirty="0" smtClean="0"/>
              <a:t>While K =3 for highest PDR, because MQTT-S react faster when losing </a:t>
            </a:r>
            <a:r>
              <a:rPr lang="en-US" dirty="0" err="1" smtClean="0"/>
              <a:t>msgs</a:t>
            </a:r>
            <a:r>
              <a:rPr lang="en-US" dirty="0" smtClean="0"/>
              <a:t> and consequently spurious retransmission may be produced </a:t>
            </a:r>
            <a:endParaRPr lang="en-US" dirty="0"/>
          </a:p>
        </p:txBody>
      </p:sp>
      <p:sp>
        <p:nvSpPr>
          <p:cNvPr id="4" name="Date Placeholder 3"/>
          <p:cNvSpPr>
            <a:spLocks noGrp="1"/>
          </p:cNvSpPr>
          <p:nvPr>
            <p:ph type="dt" sz="half" idx="10"/>
          </p:nvPr>
        </p:nvSpPr>
        <p:spPr/>
        <p:txBody>
          <a:bodyPr/>
          <a:lstStyle/>
          <a:p>
            <a:fld id="{3FF74726-D2CF-4A3C-BBFF-1D7763561FE5}"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32</a:t>
            </a:fld>
            <a:endParaRPr lang="en-US"/>
          </a:p>
        </p:txBody>
      </p:sp>
      <p:pic>
        <p:nvPicPr>
          <p:cNvPr id="6" name="Picture 5"/>
          <p:cNvPicPr>
            <a:picLocks noChangeAspect="1"/>
          </p:cNvPicPr>
          <p:nvPr/>
        </p:nvPicPr>
        <p:blipFill>
          <a:blip r:embed="rId2"/>
          <a:stretch>
            <a:fillRect/>
          </a:stretch>
        </p:blipFill>
        <p:spPr>
          <a:xfrm>
            <a:off x="1113821" y="3299461"/>
            <a:ext cx="8030179" cy="3558540"/>
          </a:xfrm>
          <a:prstGeom prst="rect">
            <a:avLst/>
          </a:prstGeom>
        </p:spPr>
      </p:pic>
      <p:sp>
        <p:nvSpPr>
          <p:cNvPr id="7" name="Title 1"/>
          <p:cNvSpPr txBox="1">
            <a:spLocks/>
          </p:cNvSpPr>
          <p:nvPr/>
        </p:nvSpPr>
        <p:spPr>
          <a:xfrm>
            <a:off x="6559411" y="0"/>
            <a:ext cx="2576923" cy="642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Single Hop</a:t>
            </a:r>
            <a:endParaRPr lang="en-US" dirty="0"/>
          </a:p>
        </p:txBody>
      </p:sp>
    </p:spTree>
    <p:extLst>
      <p:ext uri="{BB962C8B-B14F-4D97-AF65-F5344CB8AC3E}">
        <p14:creationId xmlns:p14="http://schemas.microsoft.com/office/powerpoint/2010/main" val="3087265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95090"/>
          </a:xfrm>
        </p:spPr>
        <p:txBody>
          <a:bodyPr>
            <a:normAutofit/>
          </a:bodyPr>
          <a:lstStyle/>
          <a:p>
            <a:r>
              <a:rPr lang="en-US" sz="3200" dirty="0" smtClean="0"/>
              <a:t>Duplicated Publications Ratio</a:t>
            </a:r>
            <a:endParaRPr lang="en-US" sz="3200" dirty="0"/>
          </a:p>
        </p:txBody>
      </p:sp>
      <p:sp>
        <p:nvSpPr>
          <p:cNvPr id="3" name="Content Placeholder 2"/>
          <p:cNvSpPr>
            <a:spLocks noGrp="1"/>
          </p:cNvSpPr>
          <p:nvPr>
            <p:ph idx="1"/>
          </p:nvPr>
        </p:nvSpPr>
        <p:spPr>
          <a:xfrm>
            <a:off x="1942415" y="1219200"/>
            <a:ext cx="7201585" cy="1657004"/>
          </a:xfrm>
        </p:spPr>
        <p:txBody>
          <a:bodyPr>
            <a:normAutofit lnSpcReduction="10000"/>
          </a:bodyPr>
          <a:lstStyle/>
          <a:p>
            <a:r>
              <a:rPr lang="en-US" dirty="0" err="1" smtClean="0"/>
              <a:t>CoAP</a:t>
            </a:r>
            <a:endParaRPr lang="en-US" dirty="0" smtClean="0"/>
          </a:p>
          <a:p>
            <a:r>
              <a:rPr lang="en-US" dirty="0" smtClean="0"/>
              <a:t>Similar with MQTT-S. Even though K=4 get the lowest </a:t>
            </a:r>
            <a:r>
              <a:rPr lang="en-US" dirty="0" err="1" smtClean="0"/>
              <a:t>duplicat</a:t>
            </a:r>
            <a:r>
              <a:rPr lang="en-US" dirty="0" smtClean="0"/>
              <a:t> </a:t>
            </a:r>
            <a:r>
              <a:rPr lang="en-US" dirty="0" err="1" smtClean="0"/>
              <a:t>msgs</a:t>
            </a:r>
            <a:r>
              <a:rPr lang="en-US" dirty="0" smtClean="0"/>
              <a:t>, K=2 get the highest PDR.</a:t>
            </a:r>
          </a:p>
          <a:p>
            <a:r>
              <a:rPr lang="en-US" dirty="0" err="1" smtClean="0"/>
              <a:t>CoAP</a:t>
            </a:r>
            <a:r>
              <a:rPr lang="en-US" dirty="0" smtClean="0"/>
              <a:t> receive fewer duplicated </a:t>
            </a:r>
            <a:r>
              <a:rPr lang="en-US" dirty="0" err="1" smtClean="0"/>
              <a:t>msgs</a:t>
            </a:r>
            <a:r>
              <a:rPr lang="en-US" dirty="0" smtClean="0"/>
              <a:t> than MQTT-S because of the publication discipline. </a:t>
            </a:r>
            <a:endParaRPr lang="en-US" dirty="0"/>
          </a:p>
        </p:txBody>
      </p:sp>
      <p:sp>
        <p:nvSpPr>
          <p:cNvPr id="4" name="Date Placeholder 3"/>
          <p:cNvSpPr>
            <a:spLocks noGrp="1"/>
          </p:cNvSpPr>
          <p:nvPr>
            <p:ph type="dt" sz="half" idx="10"/>
          </p:nvPr>
        </p:nvSpPr>
        <p:spPr/>
        <p:txBody>
          <a:bodyPr/>
          <a:lstStyle/>
          <a:p>
            <a:fld id="{8520F2F5-B423-43C4-831D-AE34FB331948}"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33</a:t>
            </a:fld>
            <a:endParaRPr lang="en-US"/>
          </a:p>
        </p:txBody>
      </p:sp>
      <p:pic>
        <p:nvPicPr>
          <p:cNvPr id="7" name="Picture 6"/>
          <p:cNvPicPr>
            <a:picLocks noChangeAspect="1"/>
          </p:cNvPicPr>
          <p:nvPr/>
        </p:nvPicPr>
        <p:blipFill>
          <a:blip r:embed="rId2"/>
          <a:stretch>
            <a:fillRect/>
          </a:stretch>
        </p:blipFill>
        <p:spPr>
          <a:xfrm>
            <a:off x="1408748" y="3287403"/>
            <a:ext cx="7735252" cy="3570597"/>
          </a:xfrm>
          <a:prstGeom prst="rect">
            <a:avLst/>
          </a:prstGeom>
        </p:spPr>
      </p:pic>
      <p:sp>
        <p:nvSpPr>
          <p:cNvPr id="8" name="Title 1"/>
          <p:cNvSpPr txBox="1">
            <a:spLocks/>
          </p:cNvSpPr>
          <p:nvPr/>
        </p:nvSpPr>
        <p:spPr>
          <a:xfrm>
            <a:off x="6559411" y="0"/>
            <a:ext cx="2576923" cy="642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Single Hop</a:t>
            </a:r>
            <a:endParaRPr lang="en-US" dirty="0"/>
          </a:p>
        </p:txBody>
      </p:sp>
    </p:spTree>
    <p:extLst>
      <p:ext uri="{BB962C8B-B14F-4D97-AF65-F5344CB8AC3E}">
        <p14:creationId xmlns:p14="http://schemas.microsoft.com/office/powerpoint/2010/main" val="3098983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40810"/>
          </a:xfrm>
        </p:spPr>
        <p:txBody>
          <a:bodyPr>
            <a:normAutofit/>
          </a:bodyPr>
          <a:lstStyle/>
          <a:p>
            <a:r>
              <a:rPr lang="en-US" sz="3200" dirty="0" smtClean="0"/>
              <a:t>Single-Hop Extended Scenario</a:t>
            </a:r>
            <a:endParaRPr lang="en-US" sz="3200" dirty="0"/>
          </a:p>
        </p:txBody>
      </p:sp>
      <p:sp>
        <p:nvSpPr>
          <p:cNvPr id="4" name="Date Placeholder 3"/>
          <p:cNvSpPr>
            <a:spLocks noGrp="1"/>
          </p:cNvSpPr>
          <p:nvPr>
            <p:ph type="dt" sz="half" idx="10"/>
          </p:nvPr>
        </p:nvSpPr>
        <p:spPr/>
        <p:txBody>
          <a:bodyPr/>
          <a:lstStyle/>
          <a:p>
            <a:fld id="{0FF8B324-BB62-4D48-933C-A45F250766C5}"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34</a:t>
            </a:fld>
            <a:endParaRPr lang="en-US"/>
          </a:p>
        </p:txBody>
      </p:sp>
      <p:pic>
        <p:nvPicPr>
          <p:cNvPr id="6" name="Picture 5"/>
          <p:cNvPicPr>
            <a:picLocks noChangeAspect="1"/>
          </p:cNvPicPr>
          <p:nvPr/>
        </p:nvPicPr>
        <p:blipFill>
          <a:blip r:embed="rId2"/>
          <a:stretch>
            <a:fillRect/>
          </a:stretch>
        </p:blipFill>
        <p:spPr>
          <a:xfrm>
            <a:off x="896701" y="1958340"/>
            <a:ext cx="7883843" cy="4068832"/>
          </a:xfrm>
          <a:prstGeom prst="rect">
            <a:avLst/>
          </a:prstGeom>
        </p:spPr>
      </p:pic>
      <p:sp>
        <p:nvSpPr>
          <p:cNvPr id="7" name="Title 1"/>
          <p:cNvSpPr txBox="1">
            <a:spLocks/>
          </p:cNvSpPr>
          <p:nvPr/>
        </p:nvSpPr>
        <p:spPr>
          <a:xfrm>
            <a:off x="6559411" y="0"/>
            <a:ext cx="2576923" cy="642152"/>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Single Hop Extend</a:t>
            </a:r>
            <a:endParaRPr lang="en-US" dirty="0"/>
          </a:p>
        </p:txBody>
      </p:sp>
      <p:sp>
        <p:nvSpPr>
          <p:cNvPr id="3" name="Content Placeholder 2"/>
          <p:cNvSpPr>
            <a:spLocks noGrp="1"/>
          </p:cNvSpPr>
          <p:nvPr>
            <p:ph idx="1"/>
          </p:nvPr>
        </p:nvSpPr>
        <p:spPr>
          <a:xfrm>
            <a:off x="4269212" y="3368040"/>
            <a:ext cx="1271824" cy="422564"/>
          </a:xfrm>
        </p:spPr>
        <p:txBody>
          <a:bodyPr/>
          <a:lstStyle/>
          <a:p>
            <a:r>
              <a:rPr lang="en-US" b="1" dirty="0" err="1" smtClean="0">
                <a:solidFill>
                  <a:srgbClr val="C00000"/>
                </a:solidFill>
              </a:rPr>
              <a:t>QoS</a:t>
            </a:r>
            <a:r>
              <a:rPr lang="en-US" b="1" dirty="0" smtClean="0">
                <a:solidFill>
                  <a:srgbClr val="C00000"/>
                </a:solidFill>
              </a:rPr>
              <a:t> 1</a:t>
            </a:r>
            <a:endParaRPr lang="en-US" b="1" dirty="0">
              <a:solidFill>
                <a:srgbClr val="C00000"/>
              </a:solidFill>
            </a:endParaRPr>
          </a:p>
        </p:txBody>
      </p:sp>
    </p:spTree>
    <p:extLst>
      <p:ext uri="{BB962C8B-B14F-4D97-AF65-F5344CB8AC3E}">
        <p14:creationId xmlns:p14="http://schemas.microsoft.com/office/powerpoint/2010/main" val="31204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40810"/>
          </a:xfrm>
        </p:spPr>
        <p:txBody>
          <a:bodyPr>
            <a:normAutofit/>
          </a:bodyPr>
          <a:lstStyle/>
          <a:p>
            <a:r>
              <a:rPr lang="en-US" sz="3200" dirty="0" smtClean="0"/>
              <a:t>Single-Hop Extended Scenario</a:t>
            </a:r>
            <a:endParaRPr lang="en-US" sz="3200" dirty="0"/>
          </a:p>
        </p:txBody>
      </p:sp>
      <p:sp>
        <p:nvSpPr>
          <p:cNvPr id="3" name="Content Placeholder 2"/>
          <p:cNvSpPr>
            <a:spLocks noGrp="1"/>
          </p:cNvSpPr>
          <p:nvPr>
            <p:ph idx="1"/>
          </p:nvPr>
        </p:nvSpPr>
        <p:spPr>
          <a:xfrm>
            <a:off x="1945201" y="1264920"/>
            <a:ext cx="6591985" cy="693420"/>
          </a:xfrm>
        </p:spPr>
        <p:txBody>
          <a:bodyPr/>
          <a:lstStyle/>
          <a:p>
            <a:r>
              <a:rPr lang="en-US" dirty="0" smtClean="0"/>
              <a:t>MQTT-S</a:t>
            </a:r>
            <a:endParaRPr lang="en-US" dirty="0"/>
          </a:p>
        </p:txBody>
      </p:sp>
      <p:sp>
        <p:nvSpPr>
          <p:cNvPr id="4" name="Date Placeholder 3"/>
          <p:cNvSpPr>
            <a:spLocks noGrp="1"/>
          </p:cNvSpPr>
          <p:nvPr>
            <p:ph type="dt" sz="half" idx="10"/>
          </p:nvPr>
        </p:nvSpPr>
        <p:spPr/>
        <p:txBody>
          <a:bodyPr/>
          <a:lstStyle/>
          <a:p>
            <a:fld id="{A1AAE5B3-F636-4652-8886-38D18E1D98E5}"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35</a:t>
            </a:fld>
            <a:endParaRPr lang="en-US"/>
          </a:p>
        </p:txBody>
      </p:sp>
      <p:pic>
        <p:nvPicPr>
          <p:cNvPr id="7" name="Picture 6"/>
          <p:cNvPicPr>
            <a:picLocks noChangeAspect="1"/>
          </p:cNvPicPr>
          <p:nvPr/>
        </p:nvPicPr>
        <p:blipFill>
          <a:blip r:embed="rId2"/>
          <a:stretch>
            <a:fillRect/>
          </a:stretch>
        </p:blipFill>
        <p:spPr>
          <a:xfrm>
            <a:off x="159067" y="1214015"/>
            <a:ext cx="8984933" cy="2825970"/>
          </a:xfrm>
          <a:prstGeom prst="rect">
            <a:avLst/>
          </a:prstGeom>
        </p:spPr>
      </p:pic>
      <p:pic>
        <p:nvPicPr>
          <p:cNvPr id="8" name="Picture 5"/>
          <p:cNvPicPr>
            <a:picLocks noChangeAspect="1"/>
          </p:cNvPicPr>
          <p:nvPr/>
        </p:nvPicPr>
        <p:blipFill>
          <a:blip r:embed="rId3"/>
          <a:stretch>
            <a:fillRect/>
          </a:stretch>
        </p:blipFill>
        <p:spPr>
          <a:xfrm>
            <a:off x="159066" y="4039985"/>
            <a:ext cx="8984933" cy="2818015"/>
          </a:xfrm>
          <a:prstGeom prst="rect">
            <a:avLst/>
          </a:prstGeom>
        </p:spPr>
      </p:pic>
      <p:sp>
        <p:nvSpPr>
          <p:cNvPr id="9" name="Content Placeholder 2"/>
          <p:cNvSpPr txBox="1">
            <a:spLocks/>
          </p:cNvSpPr>
          <p:nvPr/>
        </p:nvSpPr>
        <p:spPr>
          <a:xfrm>
            <a:off x="703964" y="1264920"/>
            <a:ext cx="1393760" cy="381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solidFill>
                  <a:srgbClr val="C00000"/>
                </a:solidFill>
              </a:rPr>
              <a:t>MQTT-S</a:t>
            </a:r>
            <a:r>
              <a:rPr lang="en-US" dirty="0" smtClean="0"/>
              <a:t> </a:t>
            </a:r>
            <a:endParaRPr lang="en-US" dirty="0"/>
          </a:p>
        </p:txBody>
      </p:sp>
      <p:sp>
        <p:nvSpPr>
          <p:cNvPr id="10" name="Content Placeholder 2"/>
          <p:cNvSpPr txBox="1">
            <a:spLocks/>
          </p:cNvSpPr>
          <p:nvPr/>
        </p:nvSpPr>
        <p:spPr>
          <a:xfrm>
            <a:off x="763531" y="4086736"/>
            <a:ext cx="1274626" cy="381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err="1" smtClean="0">
                <a:solidFill>
                  <a:srgbClr val="C00000"/>
                </a:solidFill>
              </a:rPr>
              <a:t>CoAP</a:t>
            </a:r>
            <a:endParaRPr lang="en-US" dirty="0">
              <a:solidFill>
                <a:srgbClr val="C00000"/>
              </a:solidFill>
            </a:endParaRPr>
          </a:p>
        </p:txBody>
      </p:sp>
      <p:sp>
        <p:nvSpPr>
          <p:cNvPr id="11" name="TextBox 6"/>
          <p:cNvSpPr txBox="1"/>
          <p:nvPr/>
        </p:nvSpPr>
        <p:spPr>
          <a:xfrm>
            <a:off x="3712263" y="1610295"/>
            <a:ext cx="854284" cy="525760"/>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Without</a:t>
            </a:r>
            <a:r>
              <a:rPr lang="en-US" sz="1050" b="1" dirty="0" smtClean="0">
                <a:latin typeface="Arial Narrow" panose="020B0606020202030204" pitchFamily="34" charset="0"/>
              </a:rPr>
              <a:t> </a:t>
            </a: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12" name="TextBox 7"/>
          <p:cNvSpPr txBox="1"/>
          <p:nvPr/>
        </p:nvSpPr>
        <p:spPr>
          <a:xfrm>
            <a:off x="8155590" y="1563764"/>
            <a:ext cx="854284" cy="525760"/>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a:t>
            </a:r>
            <a:endParaRPr lang="en-US" sz="1050" b="1" dirty="0" smtClean="0">
              <a:latin typeface="Arial Narrow" panose="020B0606020202030204" pitchFamily="34" charset="0"/>
            </a:endParaRP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13" name="TextBox 6"/>
          <p:cNvSpPr txBox="1"/>
          <p:nvPr/>
        </p:nvSpPr>
        <p:spPr>
          <a:xfrm>
            <a:off x="3573718" y="4567961"/>
            <a:ext cx="854284" cy="525760"/>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Without</a:t>
            </a:r>
            <a:r>
              <a:rPr lang="en-US" sz="1050" b="1" dirty="0" smtClean="0">
                <a:latin typeface="Arial Narrow" panose="020B0606020202030204" pitchFamily="34" charset="0"/>
              </a:rPr>
              <a:t> </a:t>
            </a: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14" name="TextBox 7"/>
          <p:cNvSpPr txBox="1"/>
          <p:nvPr/>
        </p:nvSpPr>
        <p:spPr>
          <a:xfrm>
            <a:off x="8017045" y="4521430"/>
            <a:ext cx="854284" cy="525760"/>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With</a:t>
            </a:r>
            <a:endParaRPr lang="en-US" sz="1050" b="1" dirty="0" smtClean="0">
              <a:latin typeface="Arial Narrow" panose="020B0606020202030204" pitchFamily="34" charset="0"/>
            </a:endParaRPr>
          </a:p>
          <a:p>
            <a:pPr algn="ctr"/>
            <a:r>
              <a:rPr lang="en-US" sz="1050" b="1" dirty="0" smtClean="0">
                <a:latin typeface="Arial Narrow" panose="020B0606020202030204" pitchFamily="34" charset="0"/>
              </a:rPr>
              <a:t>MAC ACK</a:t>
            </a:r>
            <a:endParaRPr lang="en-US" sz="1050" b="1" dirty="0">
              <a:latin typeface="Arial Narrow" panose="020B0606020202030204" pitchFamily="34" charset="0"/>
            </a:endParaRPr>
          </a:p>
        </p:txBody>
      </p:sp>
      <p:sp>
        <p:nvSpPr>
          <p:cNvPr id="15" name="Title 1"/>
          <p:cNvSpPr txBox="1">
            <a:spLocks/>
          </p:cNvSpPr>
          <p:nvPr/>
        </p:nvSpPr>
        <p:spPr>
          <a:xfrm>
            <a:off x="6559411" y="0"/>
            <a:ext cx="2576923" cy="642152"/>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Single Hop Extend</a:t>
            </a:r>
            <a:endParaRPr lang="en-US" dirty="0"/>
          </a:p>
        </p:txBody>
      </p:sp>
      <p:cxnSp>
        <p:nvCxnSpPr>
          <p:cNvPr id="16" name="Straight Connector 24"/>
          <p:cNvCxnSpPr/>
          <p:nvPr/>
        </p:nvCxnSpPr>
        <p:spPr>
          <a:xfrm flipV="1">
            <a:off x="7335289" y="1563764"/>
            <a:ext cx="0" cy="1983635"/>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7" name="Straight Connector 24"/>
          <p:cNvCxnSpPr/>
          <p:nvPr/>
        </p:nvCxnSpPr>
        <p:spPr>
          <a:xfrm flipV="1">
            <a:off x="7246619" y="4467736"/>
            <a:ext cx="0" cy="1983635"/>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8" name="Straight Connector 24"/>
          <p:cNvCxnSpPr/>
          <p:nvPr/>
        </p:nvCxnSpPr>
        <p:spPr>
          <a:xfrm flipV="1">
            <a:off x="6717376" y="4467736"/>
            <a:ext cx="0" cy="1983635"/>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9" name="TextBox 7"/>
          <p:cNvSpPr txBox="1"/>
          <p:nvPr/>
        </p:nvSpPr>
        <p:spPr>
          <a:xfrm>
            <a:off x="6819477" y="4283504"/>
            <a:ext cx="854284" cy="253916"/>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NON</a:t>
            </a:r>
            <a:endParaRPr lang="en-US" sz="1050" b="1" dirty="0">
              <a:latin typeface="Arial Narrow" panose="020B0606020202030204" pitchFamily="34" charset="0"/>
            </a:endParaRPr>
          </a:p>
        </p:txBody>
      </p:sp>
      <p:sp>
        <p:nvSpPr>
          <p:cNvPr id="20" name="TextBox 7"/>
          <p:cNvSpPr txBox="1"/>
          <p:nvPr/>
        </p:nvSpPr>
        <p:spPr>
          <a:xfrm>
            <a:off x="6290234" y="4283504"/>
            <a:ext cx="854284" cy="253916"/>
          </a:xfrm>
          <a:prstGeom prst="rect">
            <a:avLst/>
          </a:prstGeom>
          <a:noFill/>
        </p:spPr>
        <p:txBody>
          <a:bodyPr wrap="square" rtlCol="0">
            <a:spAutoFit/>
          </a:bodyPr>
          <a:lstStyle/>
          <a:p>
            <a:pPr algn="ctr"/>
            <a:r>
              <a:rPr lang="en-US" sz="1050" b="1" dirty="0" smtClean="0">
                <a:solidFill>
                  <a:srgbClr val="C00000"/>
                </a:solidFill>
                <a:latin typeface="Arial Narrow" panose="020B0606020202030204" pitchFamily="34" charset="0"/>
              </a:rPr>
              <a:t>CON</a:t>
            </a:r>
            <a:endParaRPr lang="en-US" sz="1050" b="1" dirty="0">
              <a:latin typeface="Arial Narrow" panose="020B0606020202030204" pitchFamily="34" charset="0"/>
            </a:endParaRPr>
          </a:p>
        </p:txBody>
      </p:sp>
    </p:spTree>
    <p:extLst>
      <p:ext uri="{BB962C8B-B14F-4D97-AF65-F5344CB8AC3E}">
        <p14:creationId xmlns:p14="http://schemas.microsoft.com/office/powerpoint/2010/main" val="1027987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40810"/>
          </a:xfrm>
        </p:spPr>
        <p:txBody>
          <a:bodyPr>
            <a:normAutofit/>
          </a:bodyPr>
          <a:lstStyle/>
          <a:p>
            <a:r>
              <a:rPr lang="en-US" sz="3200" dirty="0" smtClean="0"/>
              <a:t>Single-Hop Extended Scenario</a:t>
            </a:r>
            <a:endParaRPr lang="en-US" sz="3200" dirty="0"/>
          </a:p>
        </p:txBody>
      </p:sp>
      <p:sp>
        <p:nvSpPr>
          <p:cNvPr id="4" name="Date Placeholder 3"/>
          <p:cNvSpPr>
            <a:spLocks noGrp="1"/>
          </p:cNvSpPr>
          <p:nvPr>
            <p:ph type="dt" sz="half" idx="10"/>
          </p:nvPr>
        </p:nvSpPr>
        <p:spPr/>
        <p:txBody>
          <a:bodyPr/>
          <a:lstStyle/>
          <a:p>
            <a:fld id="{0E9ABCE9-A59A-433D-9A13-A41E5934C3FB}"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36</a:t>
            </a:fld>
            <a:endParaRPr lang="en-US"/>
          </a:p>
        </p:txBody>
      </p:sp>
      <p:sp>
        <p:nvSpPr>
          <p:cNvPr id="9" name="Content Placeholder 2"/>
          <p:cNvSpPr txBox="1">
            <a:spLocks/>
          </p:cNvSpPr>
          <p:nvPr/>
        </p:nvSpPr>
        <p:spPr>
          <a:xfrm>
            <a:off x="703963" y="1264920"/>
            <a:ext cx="8157403" cy="53686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solidFill>
                  <a:schemeClr val="tx1"/>
                </a:solidFill>
              </a:rPr>
              <a:t>MQTT-S: K=3 reach highest PDR; </a:t>
            </a:r>
            <a:r>
              <a:rPr lang="en-US" dirty="0" err="1" smtClean="0">
                <a:solidFill>
                  <a:schemeClr val="tx1"/>
                </a:solidFill>
              </a:rPr>
              <a:t>CoAP</a:t>
            </a:r>
            <a:r>
              <a:rPr lang="en-US" dirty="0" smtClean="0">
                <a:solidFill>
                  <a:schemeClr val="tx1"/>
                </a:solidFill>
              </a:rPr>
              <a:t>: K=2 reach highest PDR;</a:t>
            </a:r>
          </a:p>
          <a:p>
            <a:r>
              <a:rPr lang="en-US" dirty="0" smtClean="0">
                <a:solidFill>
                  <a:schemeClr val="tx1"/>
                </a:solidFill>
              </a:rPr>
              <a:t>PDR is lower than in the single-hop scenario</a:t>
            </a:r>
            <a:r>
              <a:rPr lang="en-US" dirty="0" smtClean="0"/>
              <a:t> because</a:t>
            </a:r>
          </a:p>
          <a:p>
            <a:pPr lvl="1"/>
            <a:r>
              <a:rPr lang="en-US" dirty="0" smtClean="0"/>
              <a:t>The second broker increases the network load and results in packet losses</a:t>
            </a:r>
          </a:p>
          <a:p>
            <a:pPr lvl="1"/>
            <a:r>
              <a:rPr lang="en-US" dirty="0" err="1" smtClean="0"/>
              <a:t>Msgs</a:t>
            </a:r>
            <a:r>
              <a:rPr lang="en-US" dirty="0" smtClean="0"/>
              <a:t> between the broker nodes are sent in </a:t>
            </a:r>
            <a:r>
              <a:rPr lang="en-US" dirty="0" err="1" smtClean="0"/>
              <a:t>QoS</a:t>
            </a:r>
            <a:r>
              <a:rPr lang="en-US" dirty="0" smtClean="0"/>
              <a:t> 1, which results in more congestion</a:t>
            </a:r>
          </a:p>
          <a:p>
            <a:pPr lvl="1"/>
            <a:r>
              <a:rPr lang="en-US" dirty="0" smtClean="0"/>
              <a:t>Network load with 70 nodes is similar to 100 nodes in single hop scenario, because the second broker node increase traffic. Therefore, the result are showed up to 70 publisher nodes. </a:t>
            </a:r>
          </a:p>
          <a:p>
            <a:r>
              <a:rPr lang="en-US" dirty="0" smtClean="0"/>
              <a:t>MQTT-S: </a:t>
            </a:r>
            <a:r>
              <a:rPr lang="en-US" dirty="0" err="1" smtClean="0"/>
              <a:t>QoS</a:t>
            </a:r>
            <a:r>
              <a:rPr lang="en-US" dirty="0" smtClean="0"/>
              <a:t> 0 gets higher PDR with MAC ACK; </a:t>
            </a:r>
            <a:r>
              <a:rPr lang="en-US" dirty="0" err="1" smtClean="0"/>
              <a:t>QoS</a:t>
            </a:r>
            <a:r>
              <a:rPr lang="en-US" dirty="0" smtClean="0"/>
              <a:t> 1 gets highest PDR without MAC ACK. MAC ACK is required when node # &lt; 40;</a:t>
            </a:r>
          </a:p>
          <a:p>
            <a:r>
              <a:rPr lang="en-US" dirty="0" err="1" smtClean="0"/>
              <a:t>CoAP</a:t>
            </a:r>
            <a:r>
              <a:rPr lang="en-US" dirty="0" smtClean="0"/>
              <a:t>: Highest PDR is obtained without MAC ACK;</a:t>
            </a:r>
          </a:p>
          <a:p>
            <a:r>
              <a:rPr lang="en-US" dirty="0" smtClean="0"/>
              <a:t>NON: MAC ACK is required when node # &lt; 40; CON: MAC ACK is required when node # &lt; 30; </a:t>
            </a:r>
          </a:p>
          <a:p>
            <a:pPr lvl="1"/>
            <a:endParaRPr lang="en-US" dirty="0" smtClean="0"/>
          </a:p>
          <a:p>
            <a:pPr lvl="1"/>
            <a:endParaRPr lang="en-US" dirty="0"/>
          </a:p>
        </p:txBody>
      </p:sp>
      <p:sp>
        <p:nvSpPr>
          <p:cNvPr id="15" name="Title 1"/>
          <p:cNvSpPr txBox="1">
            <a:spLocks/>
          </p:cNvSpPr>
          <p:nvPr/>
        </p:nvSpPr>
        <p:spPr>
          <a:xfrm>
            <a:off x="6559411" y="0"/>
            <a:ext cx="2576923" cy="642152"/>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Single Hop Extend</a:t>
            </a:r>
            <a:endParaRPr lang="en-US" dirty="0"/>
          </a:p>
        </p:txBody>
      </p:sp>
    </p:spTree>
    <p:extLst>
      <p:ext uri="{BB962C8B-B14F-4D97-AF65-F5344CB8AC3E}">
        <p14:creationId xmlns:p14="http://schemas.microsoft.com/office/powerpoint/2010/main" val="2041903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40810"/>
          </a:xfrm>
        </p:spPr>
        <p:txBody>
          <a:bodyPr>
            <a:normAutofit/>
          </a:bodyPr>
          <a:lstStyle/>
          <a:p>
            <a:r>
              <a:rPr lang="en-US" sz="3200" dirty="0" smtClean="0"/>
              <a:t>Single-Hop Extended Scenario</a:t>
            </a:r>
            <a:endParaRPr lang="en-US" sz="3200" dirty="0"/>
          </a:p>
        </p:txBody>
      </p:sp>
      <p:sp>
        <p:nvSpPr>
          <p:cNvPr id="4" name="Date Placeholder 3"/>
          <p:cNvSpPr>
            <a:spLocks noGrp="1"/>
          </p:cNvSpPr>
          <p:nvPr>
            <p:ph type="dt" sz="half" idx="10"/>
          </p:nvPr>
        </p:nvSpPr>
        <p:spPr/>
        <p:txBody>
          <a:bodyPr/>
          <a:lstStyle/>
          <a:p>
            <a:fld id="{ADF9F54D-14AA-463A-8602-9BDB3FA3A184}"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37</a:t>
            </a:fld>
            <a:endParaRPr lang="en-US"/>
          </a:p>
        </p:txBody>
      </p:sp>
      <p:sp>
        <p:nvSpPr>
          <p:cNvPr id="9" name="Content Placeholder 2"/>
          <p:cNvSpPr txBox="1">
            <a:spLocks/>
          </p:cNvSpPr>
          <p:nvPr/>
        </p:nvSpPr>
        <p:spPr>
          <a:xfrm>
            <a:off x="703963" y="1264920"/>
            <a:ext cx="8157403" cy="53686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solidFill>
                  <a:schemeClr val="tx1"/>
                </a:solidFill>
              </a:rPr>
              <a:t>Retransmission Publication Ratio decreases as K increases.</a:t>
            </a:r>
          </a:p>
          <a:p>
            <a:pPr lvl="1"/>
            <a:r>
              <a:rPr lang="en-US" dirty="0" smtClean="0">
                <a:solidFill>
                  <a:schemeClr val="tx1"/>
                </a:solidFill>
              </a:rPr>
              <a:t>K=4 gets the lower retransmission publication ratio with MAC ACK</a:t>
            </a:r>
          </a:p>
          <a:p>
            <a:pPr lvl="1"/>
            <a:r>
              <a:rPr lang="en-US" dirty="0" smtClean="0">
                <a:solidFill>
                  <a:schemeClr val="tx1"/>
                </a:solidFill>
              </a:rPr>
              <a:t>Still adopt K=3 for MQTT-S, K=2 for </a:t>
            </a:r>
            <a:r>
              <a:rPr lang="en-US" dirty="0" err="1" smtClean="0">
                <a:solidFill>
                  <a:schemeClr val="tx1"/>
                </a:solidFill>
              </a:rPr>
              <a:t>CoAP</a:t>
            </a:r>
            <a:r>
              <a:rPr lang="en-US" dirty="0" smtClean="0">
                <a:solidFill>
                  <a:schemeClr val="tx1"/>
                </a:solidFill>
              </a:rPr>
              <a:t>, because of the highest PDR.</a:t>
            </a:r>
          </a:p>
          <a:p>
            <a:r>
              <a:rPr lang="en-US" dirty="0" smtClean="0">
                <a:solidFill>
                  <a:schemeClr val="tx1"/>
                </a:solidFill>
              </a:rPr>
              <a:t>K increases, energy consumption decreases. </a:t>
            </a:r>
          </a:p>
          <a:p>
            <a:r>
              <a:rPr lang="en-US" dirty="0" smtClean="0">
                <a:solidFill>
                  <a:schemeClr val="tx1"/>
                </a:solidFill>
              </a:rPr>
              <a:t>With use of the adaptive RTO of MQTT-S and </a:t>
            </a:r>
            <a:r>
              <a:rPr lang="en-US" dirty="0" err="1" smtClean="0">
                <a:solidFill>
                  <a:schemeClr val="tx1"/>
                </a:solidFill>
              </a:rPr>
              <a:t>CoAP</a:t>
            </a:r>
            <a:r>
              <a:rPr lang="en-US" dirty="0" smtClean="0">
                <a:solidFill>
                  <a:schemeClr val="tx1"/>
                </a:solidFill>
              </a:rPr>
              <a:t> consume up to 8% </a:t>
            </a:r>
            <a:r>
              <a:rPr lang="en-US" dirty="0" smtClean="0">
                <a:solidFill>
                  <a:srgbClr val="C00000"/>
                </a:solidFill>
              </a:rPr>
              <a:t>more</a:t>
            </a:r>
            <a:r>
              <a:rPr lang="en-US" dirty="0" smtClean="0">
                <a:solidFill>
                  <a:schemeClr val="tx1"/>
                </a:solidFill>
              </a:rPr>
              <a:t> energy than fixed RTO, which creates a </a:t>
            </a:r>
            <a:r>
              <a:rPr lang="en-US" dirty="0" smtClean="0">
                <a:solidFill>
                  <a:srgbClr val="C00000"/>
                </a:solidFill>
              </a:rPr>
              <a:t>trade-off</a:t>
            </a:r>
            <a:r>
              <a:rPr lang="en-US" dirty="0" smtClean="0">
                <a:solidFill>
                  <a:schemeClr val="tx1"/>
                </a:solidFill>
              </a:rPr>
              <a:t> between energy consumption and the PDR. </a:t>
            </a:r>
          </a:p>
          <a:p>
            <a:endParaRPr lang="en-US" dirty="0">
              <a:solidFill>
                <a:schemeClr val="tx1"/>
              </a:solidFill>
            </a:endParaRPr>
          </a:p>
          <a:p>
            <a:r>
              <a:rPr lang="en-US" dirty="0" smtClean="0">
                <a:solidFill>
                  <a:schemeClr val="tx1"/>
                </a:solidFill>
              </a:rPr>
              <a:t>Max PDR by </a:t>
            </a:r>
            <a:r>
              <a:rPr lang="en-US" dirty="0" err="1" smtClean="0">
                <a:solidFill>
                  <a:schemeClr val="tx1"/>
                </a:solidFill>
              </a:rPr>
              <a:t>CoAP</a:t>
            </a:r>
            <a:r>
              <a:rPr lang="en-US" dirty="0" smtClean="0">
                <a:solidFill>
                  <a:schemeClr val="tx1"/>
                </a:solidFill>
              </a:rPr>
              <a:t> is better than MQTT-S because of the publication discipline. If PDR is the goal, choose </a:t>
            </a:r>
            <a:r>
              <a:rPr lang="en-US" dirty="0" err="1" smtClean="0">
                <a:solidFill>
                  <a:schemeClr val="tx1"/>
                </a:solidFill>
              </a:rPr>
              <a:t>CoAP</a:t>
            </a:r>
            <a:r>
              <a:rPr lang="en-US" dirty="0" smtClean="0">
                <a:solidFill>
                  <a:schemeClr val="tx1"/>
                </a:solidFill>
              </a:rPr>
              <a:t>!</a:t>
            </a:r>
            <a:endParaRPr lang="en-US" dirty="0"/>
          </a:p>
        </p:txBody>
      </p:sp>
      <p:sp>
        <p:nvSpPr>
          <p:cNvPr id="15" name="Title 1"/>
          <p:cNvSpPr txBox="1">
            <a:spLocks/>
          </p:cNvSpPr>
          <p:nvPr/>
        </p:nvSpPr>
        <p:spPr>
          <a:xfrm>
            <a:off x="6559411" y="0"/>
            <a:ext cx="2576923" cy="642152"/>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Single Hop Extend</a:t>
            </a:r>
            <a:endParaRPr lang="en-US" dirty="0"/>
          </a:p>
        </p:txBody>
      </p:sp>
    </p:spTree>
    <p:extLst>
      <p:ext uri="{BB962C8B-B14F-4D97-AF65-F5344CB8AC3E}">
        <p14:creationId xmlns:p14="http://schemas.microsoft.com/office/powerpoint/2010/main" val="1889184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86530"/>
          </a:xfrm>
        </p:spPr>
        <p:txBody>
          <a:bodyPr/>
          <a:lstStyle/>
          <a:p>
            <a:r>
              <a:rPr lang="en-US" dirty="0" smtClean="0"/>
              <a:t>Multi-Hop Scenario</a:t>
            </a:r>
            <a:endParaRPr lang="en-US" dirty="0"/>
          </a:p>
        </p:txBody>
      </p:sp>
      <p:sp>
        <p:nvSpPr>
          <p:cNvPr id="3" name="Content Placeholder 2"/>
          <p:cNvSpPr>
            <a:spLocks noGrp="1"/>
          </p:cNvSpPr>
          <p:nvPr>
            <p:ph idx="1"/>
          </p:nvPr>
        </p:nvSpPr>
        <p:spPr>
          <a:xfrm>
            <a:off x="423948" y="1528849"/>
            <a:ext cx="8844741" cy="1157845"/>
          </a:xfrm>
        </p:spPr>
        <p:txBody>
          <a:bodyPr>
            <a:normAutofit/>
          </a:bodyPr>
          <a:lstStyle/>
          <a:p>
            <a:r>
              <a:rPr lang="en-US" dirty="0" err="1" smtClean="0">
                <a:latin typeface="Arial Unicode MS" panose="020B0604020202020204" pitchFamily="34" charset="-122"/>
                <a:ea typeface="Arial Unicode MS" panose="020B0604020202020204" pitchFamily="34" charset="-122"/>
                <a:cs typeface="Arial Unicode MS" panose="020B0604020202020204" pitchFamily="34" charset="-122"/>
              </a:rPr>
              <a:t>Msgs</a:t>
            </a:r>
            <a:r>
              <a:rPr lang="en-US" dirty="0" smtClean="0">
                <a:latin typeface="Arial Unicode MS" panose="020B0604020202020204" pitchFamily="34" charset="-122"/>
                <a:ea typeface="Arial Unicode MS" panose="020B0604020202020204" pitchFamily="34" charset="-122"/>
                <a:cs typeface="Arial Unicode MS" panose="020B0604020202020204" pitchFamily="34" charset="-122"/>
              </a:rPr>
              <a:t> from a </a:t>
            </a:r>
            <a:r>
              <a:rPr lang="en-US"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publisher</a:t>
            </a:r>
            <a:r>
              <a:rPr lang="en-US" dirty="0" smtClean="0">
                <a:latin typeface="Arial Unicode MS" panose="020B0604020202020204" pitchFamily="34" charset="-122"/>
                <a:ea typeface="Arial Unicode MS" panose="020B0604020202020204" pitchFamily="34" charset="-122"/>
                <a:cs typeface="Arial Unicode MS" panose="020B0604020202020204" pitchFamily="34" charset="-122"/>
              </a:rPr>
              <a:t> node are routed to the </a:t>
            </a:r>
            <a:r>
              <a:rPr lang="en-US"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broker node </a:t>
            </a:r>
            <a:r>
              <a:rPr lang="en-US" dirty="0" smtClean="0">
                <a:latin typeface="Arial Unicode MS" panose="020B0604020202020204" pitchFamily="34" charset="-122"/>
                <a:ea typeface="Arial Unicode MS" panose="020B0604020202020204" pitchFamily="34" charset="-122"/>
                <a:cs typeface="Arial Unicode MS" panose="020B0604020202020204" pitchFamily="34" charset="-122"/>
              </a:rPr>
              <a:t>through multiple nodes;</a:t>
            </a:r>
          </a:p>
          <a:p>
            <a:r>
              <a:rPr lang="en-US" dirty="0" smtClean="0">
                <a:latin typeface="Arial Unicode MS" panose="020B0604020202020204" pitchFamily="34" charset="-122"/>
                <a:ea typeface="Arial Unicode MS" panose="020B0604020202020204" pitchFamily="34" charset="-122"/>
                <a:cs typeface="Arial Unicode MS" panose="020B0604020202020204" pitchFamily="34" charset="-122"/>
              </a:rPr>
              <a:t>The received </a:t>
            </a:r>
            <a:r>
              <a:rPr lang="en-US" dirty="0" err="1" smtClean="0">
                <a:latin typeface="Arial Unicode MS" panose="020B0604020202020204" pitchFamily="34" charset="-122"/>
                <a:ea typeface="Arial Unicode MS" panose="020B0604020202020204" pitchFamily="34" charset="-122"/>
                <a:cs typeface="Arial Unicode MS" panose="020B0604020202020204" pitchFamily="34" charset="-122"/>
              </a:rPr>
              <a:t>msgs</a:t>
            </a:r>
            <a:r>
              <a:rPr lang="en-US" dirty="0" smtClean="0">
                <a:latin typeface="Arial Unicode MS" panose="020B0604020202020204" pitchFamily="34" charset="-122"/>
                <a:ea typeface="Arial Unicode MS" panose="020B0604020202020204" pitchFamily="34" charset="-122"/>
                <a:cs typeface="Arial Unicode MS" panose="020B0604020202020204" pitchFamily="34" charset="-122"/>
              </a:rPr>
              <a:t> by the </a:t>
            </a:r>
            <a:r>
              <a:rPr lang="en-US"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broker node </a:t>
            </a:r>
            <a:r>
              <a:rPr lang="en-US" dirty="0" smtClean="0">
                <a:latin typeface="Arial Unicode MS" panose="020B0604020202020204" pitchFamily="34" charset="-122"/>
                <a:ea typeface="Arial Unicode MS" panose="020B0604020202020204" pitchFamily="34" charset="-122"/>
                <a:cs typeface="Arial Unicode MS" panose="020B0604020202020204" pitchFamily="34" charset="-122"/>
              </a:rPr>
              <a:t>are routed to the </a:t>
            </a:r>
            <a:r>
              <a:rPr lang="en-US"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subscriber nodes</a:t>
            </a:r>
            <a:r>
              <a:rPr lang="en-US" dirty="0" smtClean="0">
                <a:latin typeface="Arial Unicode MS" panose="020B0604020202020204" pitchFamily="34" charset="-122"/>
                <a:ea typeface="Arial Unicode MS" panose="020B0604020202020204" pitchFamily="34" charset="-122"/>
                <a:cs typeface="Arial Unicode MS" panose="020B0604020202020204" pitchFamily="34" charset="-122"/>
              </a:rPr>
              <a:t>. </a:t>
            </a:r>
            <a:endParaRPr 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Date Placeholder 3"/>
          <p:cNvSpPr>
            <a:spLocks noGrp="1"/>
          </p:cNvSpPr>
          <p:nvPr>
            <p:ph type="dt" sz="half" idx="10"/>
          </p:nvPr>
        </p:nvSpPr>
        <p:spPr/>
        <p:txBody>
          <a:bodyPr/>
          <a:lstStyle/>
          <a:p>
            <a:fld id="{AA7251E6-4EEB-4C42-BBC4-AA9257D20B4E}"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38</a:t>
            </a:fld>
            <a:endParaRPr lang="en-US"/>
          </a:p>
        </p:txBody>
      </p:sp>
      <p:pic>
        <p:nvPicPr>
          <p:cNvPr id="6" name="Picture 5"/>
          <p:cNvPicPr>
            <a:picLocks noChangeAspect="1"/>
          </p:cNvPicPr>
          <p:nvPr/>
        </p:nvPicPr>
        <p:blipFill>
          <a:blip r:embed="rId2"/>
          <a:stretch>
            <a:fillRect/>
          </a:stretch>
        </p:blipFill>
        <p:spPr>
          <a:xfrm>
            <a:off x="1511616" y="2603566"/>
            <a:ext cx="6334125" cy="4038600"/>
          </a:xfrm>
          <a:prstGeom prst="rect">
            <a:avLst/>
          </a:prstGeom>
        </p:spPr>
      </p:pic>
    </p:spTree>
    <p:extLst>
      <p:ext uri="{BB962C8B-B14F-4D97-AF65-F5344CB8AC3E}">
        <p14:creationId xmlns:p14="http://schemas.microsoft.com/office/powerpoint/2010/main" val="172241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7450" y="1218580"/>
            <a:ext cx="8956550" cy="2654686"/>
          </a:xfrm>
          <a:prstGeom prst="rect">
            <a:avLst/>
          </a:prstGeom>
        </p:spPr>
      </p:pic>
      <p:sp>
        <p:nvSpPr>
          <p:cNvPr id="2" name="Title 1"/>
          <p:cNvSpPr>
            <a:spLocks noGrp="1"/>
          </p:cNvSpPr>
          <p:nvPr>
            <p:ph type="title"/>
          </p:nvPr>
        </p:nvSpPr>
        <p:spPr/>
        <p:txBody>
          <a:bodyPr/>
          <a:lstStyle/>
          <a:p>
            <a:r>
              <a:rPr lang="en-US" dirty="0" smtClean="0"/>
              <a:t>MQTT-S: PDR vs # of nodes</a:t>
            </a:r>
            <a:endParaRPr lang="en-US" dirty="0"/>
          </a:p>
        </p:txBody>
      </p:sp>
      <p:sp>
        <p:nvSpPr>
          <p:cNvPr id="3" name="Content Placeholder 2"/>
          <p:cNvSpPr>
            <a:spLocks noGrp="1"/>
          </p:cNvSpPr>
          <p:nvPr>
            <p:ph idx="1"/>
          </p:nvPr>
        </p:nvSpPr>
        <p:spPr>
          <a:xfrm>
            <a:off x="703964" y="1524000"/>
            <a:ext cx="1393760" cy="381000"/>
          </a:xfrm>
        </p:spPr>
        <p:txBody>
          <a:bodyPr/>
          <a:lstStyle/>
          <a:p>
            <a:pPr marL="0" indent="0">
              <a:buNone/>
            </a:pPr>
            <a:r>
              <a:rPr lang="en-US" dirty="0" smtClean="0"/>
              <a:t>MQTT-S </a:t>
            </a:r>
            <a:endParaRPr lang="en-US" dirty="0"/>
          </a:p>
        </p:txBody>
      </p:sp>
      <p:sp>
        <p:nvSpPr>
          <p:cNvPr id="4" name="Date Placeholder 3"/>
          <p:cNvSpPr>
            <a:spLocks noGrp="1"/>
          </p:cNvSpPr>
          <p:nvPr>
            <p:ph type="dt" sz="half" idx="10"/>
          </p:nvPr>
        </p:nvSpPr>
        <p:spPr/>
        <p:txBody>
          <a:bodyPr/>
          <a:lstStyle/>
          <a:p>
            <a:fld id="{2F11503D-3586-4552-8AAB-713FF1A6B6FB}"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39</a:t>
            </a:fld>
            <a:endParaRPr lang="en-US"/>
          </a:p>
        </p:txBody>
      </p:sp>
      <p:sp>
        <p:nvSpPr>
          <p:cNvPr id="8" name="Content Placeholder 2"/>
          <p:cNvSpPr txBox="1">
            <a:spLocks/>
          </p:cNvSpPr>
          <p:nvPr/>
        </p:nvSpPr>
        <p:spPr>
          <a:xfrm>
            <a:off x="1188720" y="4086736"/>
            <a:ext cx="7345679" cy="22725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AutoNum type="arabicPeriod"/>
            </a:pPr>
            <a:r>
              <a:rPr lang="en-US" dirty="0" smtClean="0"/>
              <a:t>The network load with 40 nodes is similar to 100 nodes in single-hop scenario, therefore only obtain the results up to 40 nodes. </a:t>
            </a:r>
          </a:p>
          <a:p>
            <a:pPr>
              <a:buAutoNum type="arabicPeriod"/>
            </a:pPr>
            <a:endParaRPr lang="en-US" dirty="0" smtClean="0"/>
          </a:p>
          <a:p>
            <a:pPr marL="0" indent="0">
              <a:buNone/>
            </a:pPr>
            <a:r>
              <a:rPr lang="en-US" dirty="0" smtClean="0"/>
              <a:t>2. K=3.5 with MAC ACK gets the highest PDR. The increase in RTT and packet losses, therefore MAC ACK is </a:t>
            </a:r>
            <a:r>
              <a:rPr lang="en-US" dirty="0" smtClean="0">
                <a:solidFill>
                  <a:srgbClr val="C00000"/>
                </a:solidFill>
              </a:rPr>
              <a:t>necessary</a:t>
            </a:r>
            <a:r>
              <a:rPr lang="en-US" dirty="0" smtClean="0"/>
              <a:t> to recover packets losses. </a:t>
            </a:r>
          </a:p>
        </p:txBody>
      </p:sp>
      <p:sp>
        <p:nvSpPr>
          <p:cNvPr id="11" name="Title 1"/>
          <p:cNvSpPr txBox="1">
            <a:spLocks/>
          </p:cNvSpPr>
          <p:nvPr/>
        </p:nvSpPr>
        <p:spPr>
          <a:xfrm>
            <a:off x="4795055" y="0"/>
            <a:ext cx="4430661" cy="686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Multi-Hop Scenario</a:t>
            </a:r>
            <a:endParaRPr lang="en-US" dirty="0"/>
          </a:p>
        </p:txBody>
      </p:sp>
    </p:spTree>
    <p:extLst>
      <p:ext uri="{BB962C8B-B14F-4D97-AF65-F5344CB8AC3E}">
        <p14:creationId xmlns:p14="http://schemas.microsoft.com/office/powerpoint/2010/main" val="3861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230306" y="1801091"/>
            <a:ext cx="7118458" cy="4704169"/>
          </a:xfrm>
        </p:spPr>
        <p:txBody>
          <a:bodyPr>
            <a:normAutofit/>
          </a:bodyPr>
          <a:lstStyle/>
          <a:p>
            <a:r>
              <a:rPr lang="en-US" sz="2800" b="1" dirty="0" smtClean="0"/>
              <a:t>Polling Model: </a:t>
            </a:r>
          </a:p>
          <a:p>
            <a:pPr lvl="1"/>
            <a:r>
              <a:rPr lang="en-US" sz="2400" dirty="0" smtClean="0"/>
              <a:t>Applications send </a:t>
            </a:r>
            <a:r>
              <a:rPr lang="en-US" sz="2400" dirty="0" smtClean="0">
                <a:solidFill>
                  <a:srgbClr val="C00000"/>
                </a:solidFill>
              </a:rPr>
              <a:t>queries</a:t>
            </a:r>
            <a:r>
              <a:rPr lang="en-US" sz="2400" dirty="0" smtClean="0"/>
              <a:t> to sensor nodes to retrieve information. </a:t>
            </a:r>
          </a:p>
          <a:p>
            <a:pPr lvl="1"/>
            <a:r>
              <a:rPr lang="en-US" sz="2400" dirty="0" smtClean="0"/>
              <a:t>Problem? </a:t>
            </a:r>
          </a:p>
          <a:p>
            <a:pPr lvl="1"/>
            <a:r>
              <a:rPr lang="en-US" sz="2400" dirty="0" smtClean="0"/>
              <a:t>When an event of interest occurs, in order to react in real-time, the sensor nodes have to be </a:t>
            </a:r>
            <a:r>
              <a:rPr lang="en-US" sz="2400" dirty="0" smtClean="0">
                <a:solidFill>
                  <a:srgbClr val="C00000"/>
                </a:solidFill>
              </a:rPr>
              <a:t>queried continuously</a:t>
            </a:r>
            <a:r>
              <a:rPr lang="en-US" sz="2400" dirty="0" smtClean="0"/>
              <a:t>.  </a:t>
            </a:r>
          </a:p>
          <a:p>
            <a:pPr lvl="2"/>
            <a:r>
              <a:rPr lang="en-US" sz="2000" dirty="0" smtClean="0"/>
              <a:t>Waste of resources such as energy, processing and bandwidth. </a:t>
            </a:r>
            <a:endParaRPr lang="en-US" sz="2000" dirty="0"/>
          </a:p>
        </p:txBody>
      </p:sp>
      <p:sp>
        <p:nvSpPr>
          <p:cNvPr id="4" name="Date Placeholder 3"/>
          <p:cNvSpPr>
            <a:spLocks noGrp="1"/>
          </p:cNvSpPr>
          <p:nvPr>
            <p:ph type="dt" sz="half" idx="10"/>
          </p:nvPr>
        </p:nvSpPr>
        <p:spPr/>
        <p:txBody>
          <a:bodyPr/>
          <a:lstStyle/>
          <a:p>
            <a:fld id="{AC85192A-867B-4D57-9B06-638287F02F17}"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4</a:t>
            </a:fld>
            <a:endParaRPr lang="en-US"/>
          </a:p>
        </p:txBody>
      </p:sp>
    </p:spTree>
    <p:extLst>
      <p:ext uri="{BB962C8B-B14F-4D97-AF65-F5344CB8AC3E}">
        <p14:creationId xmlns:p14="http://schemas.microsoft.com/office/powerpoint/2010/main" val="3167283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CoAP</a:t>
            </a:r>
            <a:r>
              <a:rPr lang="en-US" dirty="0" smtClean="0"/>
              <a:t>: PDR vs # of nodes</a:t>
            </a:r>
            <a:endParaRPr lang="en-US" dirty="0"/>
          </a:p>
        </p:txBody>
      </p:sp>
      <p:sp>
        <p:nvSpPr>
          <p:cNvPr id="3" name="Content Placeholder 2"/>
          <p:cNvSpPr>
            <a:spLocks noGrp="1"/>
          </p:cNvSpPr>
          <p:nvPr>
            <p:ph idx="1"/>
          </p:nvPr>
        </p:nvSpPr>
        <p:spPr>
          <a:xfrm>
            <a:off x="1096206" y="4646815"/>
            <a:ext cx="7249772" cy="2086494"/>
          </a:xfrm>
        </p:spPr>
        <p:txBody>
          <a:bodyPr/>
          <a:lstStyle/>
          <a:p>
            <a:r>
              <a:rPr lang="en-US" dirty="0" smtClean="0"/>
              <a:t>K=2.5 gets the highest PDR without MAC ACK. Because </a:t>
            </a:r>
            <a:r>
              <a:rPr lang="en-US" dirty="0" err="1" smtClean="0"/>
              <a:t>CoAP</a:t>
            </a:r>
            <a:r>
              <a:rPr lang="en-US" dirty="0" smtClean="0"/>
              <a:t> can react properly without MAC ACK with K=2.5.</a:t>
            </a:r>
          </a:p>
          <a:p>
            <a:r>
              <a:rPr lang="en-US" dirty="0" smtClean="0"/>
              <a:t>The MAC ACK leads to an increase of the message delay. </a:t>
            </a:r>
            <a:endParaRPr lang="en-US" dirty="0"/>
          </a:p>
        </p:txBody>
      </p:sp>
      <p:sp>
        <p:nvSpPr>
          <p:cNvPr id="4" name="Date Placeholder 3"/>
          <p:cNvSpPr>
            <a:spLocks noGrp="1"/>
          </p:cNvSpPr>
          <p:nvPr>
            <p:ph type="dt" sz="half" idx="10"/>
          </p:nvPr>
        </p:nvSpPr>
        <p:spPr/>
        <p:txBody>
          <a:bodyPr/>
          <a:lstStyle/>
          <a:p>
            <a:fld id="{309CDF8D-6372-4A79-BBEF-7C414D484A6B}"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40</a:t>
            </a:fld>
            <a:endParaRPr lang="en-US"/>
          </a:p>
        </p:txBody>
      </p:sp>
      <p:grpSp>
        <p:nvGrpSpPr>
          <p:cNvPr id="9" name="组合 8"/>
          <p:cNvGrpSpPr/>
          <p:nvPr/>
        </p:nvGrpSpPr>
        <p:grpSpPr>
          <a:xfrm>
            <a:off x="187450" y="1264555"/>
            <a:ext cx="8956550" cy="2984734"/>
            <a:chOff x="187450" y="2714336"/>
            <a:chExt cx="8956550" cy="2984734"/>
          </a:xfrm>
        </p:grpSpPr>
        <p:pic>
          <p:nvPicPr>
            <p:cNvPr id="7" name="Picture 6"/>
            <p:cNvPicPr>
              <a:picLocks noChangeAspect="1"/>
            </p:cNvPicPr>
            <p:nvPr/>
          </p:nvPicPr>
          <p:blipFill>
            <a:blip r:embed="rId2"/>
            <a:stretch>
              <a:fillRect/>
            </a:stretch>
          </p:blipFill>
          <p:spPr>
            <a:xfrm>
              <a:off x="187450" y="2714336"/>
              <a:ext cx="8956550" cy="2984734"/>
            </a:xfrm>
            <a:prstGeom prst="rect">
              <a:avLst/>
            </a:prstGeom>
          </p:spPr>
        </p:pic>
        <p:sp>
          <p:nvSpPr>
            <p:cNvPr id="8" name="Content Placeholder 2"/>
            <p:cNvSpPr txBox="1">
              <a:spLocks/>
            </p:cNvSpPr>
            <p:nvPr/>
          </p:nvSpPr>
          <p:spPr>
            <a:xfrm>
              <a:off x="761079" y="2862134"/>
              <a:ext cx="1274626" cy="381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err="1" smtClean="0"/>
                <a:t>CoAP</a:t>
              </a:r>
              <a:endParaRPr lang="en-US" dirty="0"/>
            </a:p>
          </p:txBody>
        </p:sp>
      </p:grpSp>
      <p:sp>
        <p:nvSpPr>
          <p:cNvPr id="10" name="Title 1"/>
          <p:cNvSpPr txBox="1">
            <a:spLocks/>
          </p:cNvSpPr>
          <p:nvPr/>
        </p:nvSpPr>
        <p:spPr>
          <a:xfrm>
            <a:off x="4771528" y="0"/>
            <a:ext cx="4372472" cy="686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Multi-Hop Scenario</a:t>
            </a:r>
            <a:endParaRPr lang="en-US" dirty="0"/>
          </a:p>
        </p:txBody>
      </p:sp>
    </p:spTree>
    <p:extLst>
      <p:ext uri="{BB962C8B-B14F-4D97-AF65-F5344CB8AC3E}">
        <p14:creationId xmlns:p14="http://schemas.microsoft.com/office/powerpoint/2010/main" val="3057890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a:xfrm>
            <a:off x="1942415" y="1501833"/>
            <a:ext cx="6985454" cy="5073534"/>
          </a:xfrm>
        </p:spPr>
        <p:txBody>
          <a:bodyPr/>
          <a:lstStyle/>
          <a:p>
            <a:pPr>
              <a:spcAft>
                <a:spcPts val="600"/>
              </a:spcAft>
            </a:pPr>
            <a:r>
              <a:rPr lang="en-US" altLang="zh-CN" dirty="0" smtClean="0"/>
              <a:t>Evaluate three scenarios: </a:t>
            </a:r>
            <a:r>
              <a:rPr lang="en-US" altLang="zh-CN" dirty="0" smtClean="0">
                <a:solidFill>
                  <a:srgbClr val="C00000"/>
                </a:solidFill>
              </a:rPr>
              <a:t>single-hop</a:t>
            </a:r>
            <a:r>
              <a:rPr lang="en-US" altLang="zh-CN" dirty="0" smtClean="0"/>
              <a:t>, </a:t>
            </a:r>
            <a:r>
              <a:rPr lang="en-US" altLang="zh-CN" dirty="0" smtClean="0">
                <a:solidFill>
                  <a:srgbClr val="C00000"/>
                </a:solidFill>
              </a:rPr>
              <a:t>single-hop</a:t>
            </a:r>
            <a:r>
              <a:rPr lang="en-US" altLang="zh-CN" dirty="0" smtClean="0"/>
              <a:t> </a:t>
            </a:r>
            <a:r>
              <a:rPr lang="en-US" altLang="zh-CN" dirty="0" smtClean="0">
                <a:solidFill>
                  <a:srgbClr val="C00000"/>
                </a:solidFill>
              </a:rPr>
              <a:t>extended</a:t>
            </a:r>
            <a:r>
              <a:rPr lang="en-US" altLang="zh-CN" dirty="0" smtClean="0"/>
              <a:t> and </a:t>
            </a:r>
            <a:r>
              <a:rPr lang="en-US" altLang="zh-CN" dirty="0" smtClean="0">
                <a:solidFill>
                  <a:srgbClr val="C00000"/>
                </a:solidFill>
              </a:rPr>
              <a:t>multi-hop scenarios </a:t>
            </a:r>
            <a:r>
              <a:rPr lang="en-US" altLang="zh-CN" dirty="0" smtClean="0"/>
              <a:t>with parameters of fixed RTO, adaptive RTO, MAC ACK.</a:t>
            </a:r>
          </a:p>
          <a:p>
            <a:pPr>
              <a:spcAft>
                <a:spcPts val="600"/>
              </a:spcAft>
            </a:pPr>
            <a:r>
              <a:rPr lang="en-US" altLang="zh-CN" dirty="0" smtClean="0"/>
              <a:t>Result: the adaptive RTO provides an increase in PDR. </a:t>
            </a:r>
          </a:p>
          <a:p>
            <a:pPr>
              <a:spcAft>
                <a:spcPts val="600"/>
              </a:spcAft>
            </a:pPr>
            <a:r>
              <a:rPr lang="en-US" altLang="zh-CN" dirty="0"/>
              <a:t>An adaptive RTO method is more suitable in order to react properly to changing network conditions</a:t>
            </a:r>
            <a:r>
              <a:rPr lang="en-US" altLang="zh-CN" dirty="0" smtClean="0"/>
              <a:t>.</a:t>
            </a:r>
          </a:p>
          <a:p>
            <a:pPr>
              <a:spcAft>
                <a:spcPts val="600"/>
              </a:spcAft>
            </a:pPr>
            <a:r>
              <a:rPr lang="en-US" altLang="zh-CN" dirty="0" smtClean="0"/>
              <a:t>MAC ACK is not suitable for the lowest K value, as it may bring high congestion and decrease PDR.</a:t>
            </a:r>
          </a:p>
          <a:p>
            <a:pPr>
              <a:spcAft>
                <a:spcPts val="600"/>
              </a:spcAft>
            </a:pPr>
            <a:r>
              <a:rPr lang="en-US" altLang="zh-CN" dirty="0" smtClean="0"/>
              <a:t>Non-persistent mode </a:t>
            </a:r>
            <a:r>
              <a:rPr lang="en-US" altLang="zh-CN" dirty="0" err="1" smtClean="0"/>
              <a:t>CoAP</a:t>
            </a:r>
            <a:r>
              <a:rPr lang="en-US" altLang="zh-CN" dirty="0" smtClean="0"/>
              <a:t> leads to a higher PDR than  persistent mode MQTT-S due to the publication disciplines.</a:t>
            </a:r>
          </a:p>
          <a:p>
            <a:pPr>
              <a:spcAft>
                <a:spcPts val="600"/>
              </a:spcAft>
            </a:pPr>
            <a:r>
              <a:rPr lang="en-US" altLang="zh-CN" dirty="0" smtClean="0"/>
              <a:t>Future work: adapt the K value dynamically to the network conditions: duplicated publication ratio, DPR and retransmitted publication ratio. </a:t>
            </a:r>
            <a:endParaRPr lang="en-US" altLang="zh-CN" dirty="0"/>
          </a:p>
          <a:p>
            <a:pPr>
              <a:spcAft>
                <a:spcPts val="600"/>
              </a:spcAft>
            </a:pPr>
            <a:endParaRPr lang="zh-CN" altLang="en-US" dirty="0"/>
          </a:p>
        </p:txBody>
      </p:sp>
      <p:sp>
        <p:nvSpPr>
          <p:cNvPr id="4" name="日期占位符 3"/>
          <p:cNvSpPr>
            <a:spLocks noGrp="1"/>
          </p:cNvSpPr>
          <p:nvPr>
            <p:ph type="dt" sz="half" idx="10"/>
          </p:nvPr>
        </p:nvSpPr>
        <p:spPr/>
        <p:txBody>
          <a:bodyPr/>
          <a:lstStyle/>
          <a:p>
            <a:fld id="{FBA232D2-19A0-4C92-8CC6-B90D3B5CFED6}" type="datetime1">
              <a:rPr lang="en-US" smtClean="0"/>
              <a:t>11/10/2015</a:t>
            </a:fld>
            <a:endParaRPr lang="en-US"/>
          </a:p>
        </p:txBody>
      </p:sp>
      <p:sp>
        <p:nvSpPr>
          <p:cNvPr id="5" name="灯片编号占位符 4"/>
          <p:cNvSpPr>
            <a:spLocks noGrp="1"/>
          </p:cNvSpPr>
          <p:nvPr>
            <p:ph type="sldNum" sz="quarter" idx="12"/>
          </p:nvPr>
        </p:nvSpPr>
        <p:spPr/>
        <p:txBody>
          <a:bodyPr/>
          <a:lstStyle/>
          <a:p>
            <a:fld id="{ADF9AFAA-F1A0-4B36-90D4-D95D1CB9AEF9}" type="slidenum">
              <a:rPr lang="en-US" smtClean="0"/>
              <a:pPr/>
              <a:t>41</a:t>
            </a:fld>
            <a:endParaRPr lang="en-US"/>
          </a:p>
        </p:txBody>
      </p:sp>
    </p:spTree>
    <p:extLst>
      <p:ext uri="{BB962C8B-B14F-4D97-AF65-F5344CB8AC3E}">
        <p14:creationId xmlns:p14="http://schemas.microsoft.com/office/powerpoint/2010/main" val="1180712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906" y="2964872"/>
            <a:ext cx="6591985" cy="3777622"/>
          </a:xfrm>
        </p:spPr>
        <p:txBody>
          <a:bodyPr>
            <a:normAutofit/>
          </a:bodyPr>
          <a:lstStyle/>
          <a:p>
            <a:pPr marL="0" indent="0" algn="ctr">
              <a:buNone/>
            </a:pPr>
            <a:r>
              <a:rPr lang="en-US" sz="8000" dirty="0">
                <a:solidFill>
                  <a:schemeClr val="accent2"/>
                </a:solidFill>
                <a:latin typeface="Script MT Bold" pitchFamily="66" charset="0"/>
              </a:rPr>
              <a:t>Thank You!</a:t>
            </a:r>
          </a:p>
        </p:txBody>
      </p:sp>
      <p:sp>
        <p:nvSpPr>
          <p:cNvPr id="2" name="Date Placeholder 1"/>
          <p:cNvSpPr>
            <a:spLocks noGrp="1"/>
          </p:cNvSpPr>
          <p:nvPr>
            <p:ph type="dt" sz="half" idx="10"/>
          </p:nvPr>
        </p:nvSpPr>
        <p:spPr/>
        <p:txBody>
          <a:bodyPr/>
          <a:lstStyle/>
          <a:p>
            <a:fld id="{8BB9B85E-22B4-4D73-BEC7-278622136E03}" type="datetime1">
              <a:rPr lang="en-US" smtClean="0"/>
              <a:t>11/10/2015</a:t>
            </a:fld>
            <a:endParaRPr lang="en-US"/>
          </a:p>
        </p:txBody>
      </p:sp>
      <p:sp>
        <p:nvSpPr>
          <p:cNvPr id="4" name="Slide Number Placeholder 3"/>
          <p:cNvSpPr>
            <a:spLocks noGrp="1"/>
          </p:cNvSpPr>
          <p:nvPr>
            <p:ph type="sldNum" sz="quarter" idx="12"/>
          </p:nvPr>
        </p:nvSpPr>
        <p:spPr/>
        <p:txBody>
          <a:bodyPr/>
          <a:lstStyle/>
          <a:p>
            <a:fld id="{ADF9AFAA-F1A0-4B36-90D4-D95D1CB9AEF9}" type="slidenum">
              <a:rPr lang="en-US" smtClean="0"/>
              <a:pPr/>
              <a:t>42</a:t>
            </a:fld>
            <a:endParaRPr lang="en-US"/>
          </a:p>
        </p:txBody>
      </p:sp>
    </p:spTree>
    <p:extLst>
      <p:ext uri="{BB962C8B-B14F-4D97-AF65-F5344CB8AC3E}">
        <p14:creationId xmlns:p14="http://schemas.microsoft.com/office/powerpoint/2010/main" val="1031844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335586" y="1584960"/>
            <a:ext cx="7068581" cy="5356167"/>
          </a:xfrm>
        </p:spPr>
        <p:txBody>
          <a:bodyPr>
            <a:normAutofit/>
          </a:bodyPr>
          <a:lstStyle/>
          <a:p>
            <a:r>
              <a:rPr lang="en-US" altLang="zh-CN" sz="2400" b="1" dirty="0"/>
              <a:t>Publish/Subscribe Model</a:t>
            </a:r>
            <a:endParaRPr lang="en-US" sz="2000" b="1" dirty="0" smtClean="0"/>
          </a:p>
          <a:p>
            <a:pPr lvl="1"/>
            <a:r>
              <a:rPr lang="en-US" sz="1800" dirty="0" smtClean="0"/>
              <a:t>Entities:</a:t>
            </a:r>
          </a:p>
          <a:p>
            <a:pPr lvl="2"/>
            <a:r>
              <a:rPr lang="en-US" sz="1600" dirty="0" smtClean="0"/>
              <a:t>Publisher: generate events	</a:t>
            </a:r>
          </a:p>
          <a:p>
            <a:pPr lvl="2"/>
            <a:r>
              <a:rPr lang="en-US" sz="1600" dirty="0" smtClean="0"/>
              <a:t>Subscriber: express interest in events</a:t>
            </a:r>
            <a:endParaRPr lang="en-US" sz="1600" dirty="0"/>
          </a:p>
          <a:p>
            <a:pPr lvl="1"/>
            <a:r>
              <a:rPr lang="en-US" sz="1800" dirty="0" smtClean="0"/>
              <a:t>Subscription:</a:t>
            </a:r>
          </a:p>
          <a:p>
            <a:pPr lvl="2"/>
            <a:r>
              <a:rPr lang="en-US" sz="1600" dirty="0" smtClean="0"/>
              <a:t>Register interest in the event</a:t>
            </a:r>
          </a:p>
          <a:p>
            <a:pPr lvl="1"/>
            <a:r>
              <a:rPr lang="en-US" sz="1800" dirty="0" smtClean="0"/>
              <a:t>Advantages:</a:t>
            </a:r>
          </a:p>
          <a:p>
            <a:pPr lvl="2"/>
            <a:r>
              <a:rPr lang="en-US" sz="1600" dirty="0" smtClean="0"/>
              <a:t>Decouple in time: publishers and </a:t>
            </a:r>
            <a:r>
              <a:rPr lang="en-US" sz="1600" dirty="0" err="1" smtClean="0"/>
              <a:t>scubscribers</a:t>
            </a:r>
            <a:r>
              <a:rPr lang="en-US" sz="1600" dirty="0" smtClean="0"/>
              <a:t> do not need to be actively participating in the interaction at the same time</a:t>
            </a:r>
          </a:p>
          <a:p>
            <a:pPr lvl="2"/>
            <a:r>
              <a:rPr lang="en-US" sz="1600" dirty="0" smtClean="0"/>
              <a:t>Decouple in space: publishers and subscribers do not need to know each other</a:t>
            </a:r>
            <a:endParaRPr lang="en-US" sz="1600" dirty="0"/>
          </a:p>
          <a:p>
            <a:pPr lvl="2"/>
            <a:r>
              <a:rPr lang="en-US" sz="1600" dirty="0" smtClean="0"/>
              <a:t>Publishers and subscribers can produce or consume events in an asynchronous way.</a:t>
            </a:r>
          </a:p>
        </p:txBody>
      </p:sp>
      <p:sp>
        <p:nvSpPr>
          <p:cNvPr id="4" name="Date Placeholder 3"/>
          <p:cNvSpPr>
            <a:spLocks noGrp="1"/>
          </p:cNvSpPr>
          <p:nvPr>
            <p:ph type="dt" sz="half" idx="10"/>
          </p:nvPr>
        </p:nvSpPr>
        <p:spPr/>
        <p:txBody>
          <a:bodyPr/>
          <a:lstStyle/>
          <a:p>
            <a:fld id="{C3E085F8-D430-4B6D-9B40-D47E688F8F9F}"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5</a:t>
            </a:fld>
            <a:endParaRPr lang="en-US"/>
          </a:p>
        </p:txBody>
      </p:sp>
    </p:spTree>
    <p:extLst>
      <p:ext uri="{BB962C8B-B14F-4D97-AF65-F5344CB8AC3E}">
        <p14:creationId xmlns:p14="http://schemas.microsoft.com/office/powerpoint/2010/main" val="120325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Discipline</a:t>
            </a:r>
            <a:endParaRPr lang="en-US" dirty="0"/>
          </a:p>
        </p:txBody>
      </p:sp>
      <p:sp>
        <p:nvSpPr>
          <p:cNvPr id="3" name="Content Placeholder 2"/>
          <p:cNvSpPr>
            <a:spLocks noGrp="1"/>
          </p:cNvSpPr>
          <p:nvPr>
            <p:ph idx="1"/>
          </p:nvPr>
        </p:nvSpPr>
        <p:spPr>
          <a:xfrm>
            <a:off x="1945201" y="1565830"/>
            <a:ext cx="7063562" cy="4908430"/>
          </a:xfrm>
        </p:spPr>
        <p:txBody>
          <a:bodyPr/>
          <a:lstStyle/>
          <a:p>
            <a:pPr>
              <a:lnSpc>
                <a:spcPct val="150000"/>
              </a:lnSpc>
            </a:pPr>
            <a:r>
              <a:rPr lang="en-US" dirty="0" smtClean="0"/>
              <a:t>Activation: when there is a pending confirmation of a publication message, and a new publication is generated</a:t>
            </a:r>
          </a:p>
          <a:p>
            <a:pPr>
              <a:lnSpc>
                <a:spcPct val="150000"/>
              </a:lnSpc>
            </a:pPr>
            <a:r>
              <a:rPr lang="en-US" dirty="0" smtClean="0"/>
              <a:t>MQTT-S publication discipline:</a:t>
            </a:r>
          </a:p>
          <a:p>
            <a:pPr lvl="1">
              <a:lnSpc>
                <a:spcPct val="150000"/>
              </a:lnSpc>
            </a:pPr>
            <a:r>
              <a:rPr lang="en-US" dirty="0" smtClean="0"/>
              <a:t>Discard the new publication message</a:t>
            </a:r>
          </a:p>
          <a:p>
            <a:pPr>
              <a:lnSpc>
                <a:spcPct val="150000"/>
              </a:lnSpc>
            </a:pPr>
            <a:r>
              <a:rPr lang="en-US" dirty="0" err="1" smtClean="0"/>
              <a:t>CoAP</a:t>
            </a:r>
            <a:r>
              <a:rPr lang="en-US" dirty="0" smtClean="0"/>
              <a:t> publication discipline:</a:t>
            </a:r>
          </a:p>
          <a:p>
            <a:pPr lvl="1">
              <a:lnSpc>
                <a:spcPct val="150000"/>
              </a:lnSpc>
            </a:pPr>
            <a:r>
              <a:rPr lang="en-US" dirty="0" smtClean="0"/>
              <a:t>Discard the old publication message</a:t>
            </a:r>
          </a:p>
          <a:p>
            <a:pPr>
              <a:lnSpc>
                <a:spcPct val="150000"/>
              </a:lnSpc>
            </a:pPr>
            <a:r>
              <a:rPr lang="en-US" dirty="0" smtClean="0"/>
              <a:t>An </a:t>
            </a:r>
            <a:r>
              <a:rPr lang="en-US" b="1" dirty="0" smtClean="0">
                <a:solidFill>
                  <a:srgbClr val="C00000"/>
                </a:solidFill>
              </a:rPr>
              <a:t>inappropriate</a:t>
            </a:r>
            <a:r>
              <a:rPr lang="en-US" dirty="0" smtClean="0"/>
              <a:t> fixed RTO will result in a higher probability of a new publication message being generated while the RTO is active. Therefore, the publication discipline will discard the publication message (Old or New).</a:t>
            </a:r>
            <a:endParaRPr lang="en-US" dirty="0"/>
          </a:p>
        </p:txBody>
      </p:sp>
      <p:sp>
        <p:nvSpPr>
          <p:cNvPr id="4" name="Date Placeholder 3"/>
          <p:cNvSpPr>
            <a:spLocks noGrp="1"/>
          </p:cNvSpPr>
          <p:nvPr>
            <p:ph type="dt" sz="half" idx="10"/>
          </p:nvPr>
        </p:nvSpPr>
        <p:spPr/>
        <p:txBody>
          <a:bodyPr/>
          <a:lstStyle/>
          <a:p>
            <a:fld id="{7C1D771A-A42F-4688-B1A7-4EF1F462B949}"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6</a:t>
            </a:fld>
            <a:endParaRPr lang="en-US"/>
          </a:p>
        </p:txBody>
      </p:sp>
    </p:spTree>
    <p:extLst>
      <p:ext uri="{BB962C8B-B14F-4D97-AF65-F5344CB8AC3E}">
        <p14:creationId xmlns:p14="http://schemas.microsoft.com/office/powerpoint/2010/main" val="163898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MQTT-S</a:t>
            </a:r>
            <a:endParaRPr lang="en-US" dirty="0"/>
          </a:p>
        </p:txBody>
      </p:sp>
      <p:sp>
        <p:nvSpPr>
          <p:cNvPr id="3" name="Content Placeholder 2"/>
          <p:cNvSpPr>
            <a:spLocks noGrp="1"/>
          </p:cNvSpPr>
          <p:nvPr>
            <p:ph idx="1"/>
          </p:nvPr>
        </p:nvSpPr>
        <p:spPr>
          <a:xfrm>
            <a:off x="1580015" y="1640117"/>
            <a:ext cx="7479102" cy="1178943"/>
          </a:xfrm>
        </p:spPr>
        <p:txBody>
          <a:bodyPr>
            <a:normAutofit/>
          </a:bodyPr>
          <a:lstStyle/>
          <a:p>
            <a:r>
              <a:rPr lang="en-US" dirty="0" smtClean="0"/>
              <a:t>Extension of the Message Queuing Telemetry Transport (MQTT) Optimized for WSN.</a:t>
            </a:r>
          </a:p>
        </p:txBody>
      </p:sp>
      <p:sp>
        <p:nvSpPr>
          <p:cNvPr id="4" name="Date Placeholder 3"/>
          <p:cNvSpPr>
            <a:spLocks noGrp="1"/>
          </p:cNvSpPr>
          <p:nvPr>
            <p:ph type="dt" sz="half" idx="10"/>
          </p:nvPr>
        </p:nvSpPr>
        <p:spPr/>
        <p:txBody>
          <a:bodyPr/>
          <a:lstStyle/>
          <a:p>
            <a:fld id="{029845A4-4CBA-4C14-BEC8-C719B51DE6AB}"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7</a:t>
            </a:fld>
            <a:endParaRPr lang="en-US"/>
          </a:p>
        </p:txBody>
      </p:sp>
      <p:grpSp>
        <p:nvGrpSpPr>
          <p:cNvPr id="8" name="Group 7"/>
          <p:cNvGrpSpPr/>
          <p:nvPr/>
        </p:nvGrpSpPr>
        <p:grpSpPr>
          <a:xfrm>
            <a:off x="1580015" y="2418532"/>
            <a:ext cx="7319570" cy="4247898"/>
            <a:chOff x="1660528" y="2478789"/>
            <a:chExt cx="7319570" cy="3777622"/>
          </a:xfrm>
        </p:grpSpPr>
        <p:pic>
          <p:nvPicPr>
            <p:cNvPr id="6" name="Picture 5"/>
            <p:cNvPicPr>
              <a:picLocks noChangeAspect="1"/>
            </p:cNvPicPr>
            <p:nvPr/>
          </p:nvPicPr>
          <p:blipFill>
            <a:blip r:embed="rId2"/>
            <a:stretch>
              <a:fillRect/>
            </a:stretch>
          </p:blipFill>
          <p:spPr>
            <a:xfrm>
              <a:off x="5244860" y="2542552"/>
              <a:ext cx="3735238" cy="3524172"/>
            </a:xfrm>
            <a:prstGeom prst="rect">
              <a:avLst/>
            </a:prstGeom>
          </p:spPr>
        </p:pic>
        <p:sp>
          <p:nvSpPr>
            <p:cNvPr id="7" name="Content Placeholder 2"/>
            <p:cNvSpPr txBox="1">
              <a:spLocks/>
            </p:cNvSpPr>
            <p:nvPr/>
          </p:nvSpPr>
          <p:spPr>
            <a:xfrm>
              <a:off x="1660528" y="2478789"/>
              <a:ext cx="3696474" cy="377762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Components:</a:t>
              </a:r>
            </a:p>
            <a:p>
              <a:pPr lvl="1"/>
              <a:r>
                <a:rPr lang="en-US" dirty="0" smtClean="0"/>
                <a:t>Broker node: </a:t>
              </a:r>
            </a:p>
            <a:p>
              <a:pPr lvl="2"/>
              <a:r>
                <a:rPr lang="en-US" dirty="0" smtClean="0"/>
                <a:t>responsible for managing subscriptions as well as storing and sending publications to corresponding WSN subscriber nodes. </a:t>
              </a:r>
            </a:p>
            <a:p>
              <a:pPr lvl="1"/>
              <a:r>
                <a:rPr lang="en-US" dirty="0" smtClean="0"/>
                <a:t>Publisher nodes: </a:t>
              </a:r>
            </a:p>
            <a:p>
              <a:pPr lvl="2"/>
              <a:r>
                <a:rPr lang="en-US" dirty="0" smtClean="0"/>
                <a:t>generate event</a:t>
              </a:r>
            </a:p>
            <a:p>
              <a:pPr lvl="1"/>
              <a:r>
                <a:rPr lang="en-US" dirty="0" smtClean="0"/>
                <a:t>Subscriber nodes: </a:t>
              </a:r>
            </a:p>
            <a:p>
              <a:pPr lvl="2"/>
              <a:r>
                <a:rPr lang="en-US" dirty="0" smtClean="0"/>
                <a:t>express interest in events</a:t>
              </a:r>
            </a:p>
            <a:p>
              <a:pPr lvl="1"/>
              <a:r>
                <a:rPr lang="en-US" dirty="0" smtClean="0"/>
                <a:t>Relay nodes: </a:t>
              </a:r>
            </a:p>
            <a:p>
              <a:pPr lvl="2"/>
              <a:r>
                <a:rPr lang="en-US" dirty="0" smtClean="0"/>
                <a:t>for multi-hop scenario.</a:t>
              </a:r>
              <a:endParaRPr lang="en-US" dirty="0"/>
            </a:p>
          </p:txBody>
        </p:sp>
      </p:grpSp>
    </p:spTree>
    <p:extLst>
      <p:ext uri="{BB962C8B-B14F-4D97-AF65-F5344CB8AC3E}">
        <p14:creationId xmlns:p14="http://schemas.microsoft.com/office/powerpoint/2010/main" val="192900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MQTT-S</a:t>
            </a:r>
            <a:endParaRPr lang="en-US" dirty="0"/>
          </a:p>
        </p:txBody>
      </p:sp>
      <p:sp>
        <p:nvSpPr>
          <p:cNvPr id="3" name="Content Placeholder 2"/>
          <p:cNvSpPr>
            <a:spLocks noGrp="1"/>
          </p:cNvSpPr>
          <p:nvPr>
            <p:ph idx="1"/>
          </p:nvPr>
        </p:nvSpPr>
        <p:spPr>
          <a:xfrm>
            <a:off x="1942415" y="1510144"/>
            <a:ext cx="6591985" cy="5131725"/>
          </a:xfrm>
        </p:spPr>
        <p:txBody>
          <a:bodyPr>
            <a:normAutofit/>
          </a:bodyPr>
          <a:lstStyle/>
          <a:p>
            <a:r>
              <a:rPr lang="en-US" dirty="0" smtClean="0"/>
              <a:t>Reliability: </a:t>
            </a:r>
          </a:p>
          <a:p>
            <a:pPr lvl="1"/>
            <a:r>
              <a:rPr lang="en-US" dirty="0" smtClean="0"/>
              <a:t>QoS Level 0 (QoS0)</a:t>
            </a:r>
          </a:p>
          <a:p>
            <a:pPr lvl="2"/>
            <a:r>
              <a:rPr lang="en-US" dirty="0" smtClean="0"/>
              <a:t>Offers a best-effort delivery service, no retransmission or Acknowledgements. </a:t>
            </a:r>
          </a:p>
          <a:p>
            <a:pPr lvl="1"/>
            <a:r>
              <a:rPr lang="en-US" dirty="0" smtClean="0"/>
              <a:t>QoS Level 1 (QoS1)</a:t>
            </a:r>
          </a:p>
          <a:p>
            <a:pPr lvl="2"/>
            <a:r>
              <a:rPr lang="en-US" dirty="0" smtClean="0"/>
              <a:t>Allows the retransmission of messages until </a:t>
            </a:r>
            <a:r>
              <a:rPr lang="en-US" dirty="0" err="1" smtClean="0"/>
              <a:t>Acked</a:t>
            </a:r>
            <a:endParaRPr lang="en-US" dirty="0" smtClean="0"/>
          </a:p>
          <a:p>
            <a:pPr lvl="2"/>
            <a:r>
              <a:rPr lang="en-US" dirty="0" smtClean="0"/>
              <a:t>Does not prevent duplicate reception</a:t>
            </a:r>
          </a:p>
          <a:p>
            <a:pPr lvl="1"/>
            <a:r>
              <a:rPr lang="en-US" dirty="0" smtClean="0"/>
              <a:t>QoS Level 2 (QoS2)</a:t>
            </a:r>
          </a:p>
          <a:p>
            <a:pPr lvl="2"/>
            <a:r>
              <a:rPr lang="en-US" dirty="0" smtClean="0"/>
              <a:t>Ensures the reception of message </a:t>
            </a:r>
          </a:p>
          <a:p>
            <a:pPr lvl="2"/>
            <a:r>
              <a:rPr lang="en-US" dirty="0" smtClean="0"/>
              <a:t>Ensures to deliver only once to the destination by four message handshake.</a:t>
            </a:r>
          </a:p>
          <a:p>
            <a:pPr lvl="1"/>
            <a:r>
              <a:rPr lang="en-US" dirty="0" smtClean="0"/>
              <a:t>Parameters for QoS1 and QoS2:</a:t>
            </a:r>
          </a:p>
          <a:p>
            <a:pPr lvl="2"/>
            <a:r>
              <a:rPr lang="en-US" dirty="0" smtClean="0"/>
              <a:t>Fixed RTO: 10-15 seconds.</a:t>
            </a:r>
          </a:p>
          <a:p>
            <a:pPr lvl="2"/>
            <a:r>
              <a:rPr lang="en-US" dirty="0" smtClean="0"/>
              <a:t>Retransmission number: 3-5</a:t>
            </a:r>
          </a:p>
        </p:txBody>
      </p:sp>
      <p:sp>
        <p:nvSpPr>
          <p:cNvPr id="4" name="Date Placeholder 3"/>
          <p:cNvSpPr>
            <a:spLocks noGrp="1"/>
          </p:cNvSpPr>
          <p:nvPr>
            <p:ph type="dt" sz="half" idx="10"/>
          </p:nvPr>
        </p:nvSpPr>
        <p:spPr/>
        <p:txBody>
          <a:bodyPr/>
          <a:lstStyle/>
          <a:p>
            <a:fld id="{99047BCE-49A7-475E-9B8F-ED455D95260B}"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8</a:t>
            </a:fld>
            <a:endParaRPr lang="en-US"/>
          </a:p>
        </p:txBody>
      </p:sp>
    </p:spTree>
    <p:extLst>
      <p:ext uri="{BB962C8B-B14F-4D97-AF65-F5344CB8AC3E}">
        <p14:creationId xmlns:p14="http://schemas.microsoft.com/office/powerpoint/2010/main" val="234282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MQTT-S</a:t>
            </a:r>
            <a:endParaRPr lang="en-US" dirty="0"/>
          </a:p>
        </p:txBody>
      </p:sp>
      <p:sp>
        <p:nvSpPr>
          <p:cNvPr id="3" name="Content Placeholder 2"/>
          <p:cNvSpPr>
            <a:spLocks noGrp="1"/>
          </p:cNvSpPr>
          <p:nvPr>
            <p:ph idx="1"/>
          </p:nvPr>
        </p:nvSpPr>
        <p:spPr>
          <a:xfrm>
            <a:off x="1945201" y="1521123"/>
            <a:ext cx="6778891" cy="5147095"/>
          </a:xfrm>
        </p:spPr>
        <p:txBody>
          <a:bodyPr>
            <a:normAutofit/>
          </a:bodyPr>
          <a:lstStyle/>
          <a:p>
            <a:r>
              <a:rPr lang="en-US" dirty="0" smtClean="0"/>
              <a:t>Publication Discipline:</a:t>
            </a:r>
          </a:p>
          <a:p>
            <a:pPr lvl="1"/>
            <a:r>
              <a:rPr lang="en-US" dirty="0" smtClean="0"/>
              <a:t>“stop and wait” mechanism for the transmissions of publication messages with QoS1 and QoS2.</a:t>
            </a:r>
          </a:p>
          <a:p>
            <a:pPr lvl="1"/>
            <a:r>
              <a:rPr lang="en-US" dirty="0" smtClean="0"/>
              <a:t>A publisher node has to wait for the termination of its publication message flow with the broker node before it can start a new one. </a:t>
            </a:r>
          </a:p>
          <a:p>
            <a:pPr lvl="1"/>
            <a:r>
              <a:rPr lang="en-US" dirty="0" smtClean="0"/>
              <a:t>If more than one publications are generated, publication discipline is needed. </a:t>
            </a:r>
          </a:p>
          <a:p>
            <a:pPr lvl="1"/>
            <a:r>
              <a:rPr lang="en-US" dirty="0" smtClean="0"/>
              <a:t>Activity 1: Queue the new publication messages</a:t>
            </a:r>
          </a:p>
          <a:p>
            <a:pPr lvl="2"/>
            <a:r>
              <a:rPr lang="en-US" dirty="0" smtClean="0"/>
              <a:t>Drawback: cost more source</a:t>
            </a:r>
          </a:p>
          <a:p>
            <a:pPr lvl="1"/>
            <a:r>
              <a:rPr lang="en-US" dirty="0" smtClean="0"/>
              <a:t>Activity 2: Drop the new publication messages</a:t>
            </a:r>
          </a:p>
          <a:p>
            <a:pPr lvl="2"/>
            <a:r>
              <a:rPr lang="en-US" dirty="0" smtClean="0"/>
              <a:t>Always attempts to retransmit the old publication message till receive the ACK. </a:t>
            </a:r>
          </a:p>
          <a:p>
            <a:pPr lvl="2"/>
            <a:r>
              <a:rPr lang="en-US" dirty="0" smtClean="0"/>
              <a:t>Called ‘Persistent mode’ discipline</a:t>
            </a:r>
          </a:p>
        </p:txBody>
      </p:sp>
      <p:sp>
        <p:nvSpPr>
          <p:cNvPr id="4" name="Date Placeholder 3"/>
          <p:cNvSpPr>
            <a:spLocks noGrp="1"/>
          </p:cNvSpPr>
          <p:nvPr>
            <p:ph type="dt" sz="half" idx="10"/>
          </p:nvPr>
        </p:nvSpPr>
        <p:spPr/>
        <p:txBody>
          <a:bodyPr/>
          <a:lstStyle/>
          <a:p>
            <a:fld id="{62D6DD75-E225-4B1A-8374-107B84C3574B}" type="datetime1">
              <a:rPr lang="en-US" smtClean="0"/>
              <a:t>11/10/2015</a:t>
            </a:fld>
            <a:endParaRPr lang="en-US"/>
          </a:p>
        </p:txBody>
      </p:sp>
      <p:sp>
        <p:nvSpPr>
          <p:cNvPr id="5" name="Slide Number Placeholder 4"/>
          <p:cNvSpPr>
            <a:spLocks noGrp="1"/>
          </p:cNvSpPr>
          <p:nvPr>
            <p:ph type="sldNum" sz="quarter" idx="12"/>
          </p:nvPr>
        </p:nvSpPr>
        <p:spPr/>
        <p:txBody>
          <a:bodyPr/>
          <a:lstStyle/>
          <a:p>
            <a:fld id="{ADF9AFAA-F1A0-4B36-90D4-D95D1CB9AEF9}" type="slidenum">
              <a:rPr lang="en-US" smtClean="0"/>
              <a:pPr/>
              <a:t>9</a:t>
            </a:fld>
            <a:endParaRPr lang="en-US"/>
          </a:p>
        </p:txBody>
      </p:sp>
    </p:spTree>
    <p:extLst>
      <p:ext uri="{BB962C8B-B14F-4D97-AF65-F5344CB8AC3E}">
        <p14:creationId xmlns:p14="http://schemas.microsoft.com/office/powerpoint/2010/main" val="246043333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4379</TotalTime>
  <Words>3057</Words>
  <Application>Microsoft Office PowerPoint</Application>
  <PresentationFormat>On-screen Show (4:3)</PresentationFormat>
  <Paragraphs>466</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Wisp</vt:lpstr>
      <vt:lpstr>Improving Packet Delivery Performance of Publish/Subscribe Protocols  in Wireless Sensor Networks  Sensors 2013, Volume 13, Issue 1</vt:lpstr>
      <vt:lpstr>Outline</vt:lpstr>
      <vt:lpstr>Motivation </vt:lpstr>
      <vt:lpstr>Background</vt:lpstr>
      <vt:lpstr>Background</vt:lpstr>
      <vt:lpstr>Publication Discipline</vt:lpstr>
      <vt:lpstr>MQTT-S</vt:lpstr>
      <vt:lpstr>MQTT-S</vt:lpstr>
      <vt:lpstr>MQTT-S</vt:lpstr>
      <vt:lpstr>CoAP</vt:lpstr>
      <vt:lpstr>CoAP</vt:lpstr>
      <vt:lpstr>CoAP </vt:lpstr>
      <vt:lpstr>CoAP </vt:lpstr>
      <vt:lpstr>MQTT-S and CoAP</vt:lpstr>
      <vt:lpstr>Summary of Publication Discipline</vt:lpstr>
      <vt:lpstr>Simulation Environment</vt:lpstr>
      <vt:lpstr>Simulation Environment</vt:lpstr>
      <vt:lpstr>Simulation Environment</vt:lpstr>
      <vt:lpstr>Performance Metrics</vt:lpstr>
      <vt:lpstr>Performance Metrics</vt:lpstr>
      <vt:lpstr>SMQTT-S: Subscriber PDR   VS   # of Publisher Nodes</vt:lpstr>
      <vt:lpstr>CoAP: Subscriber PDR   VS   # of Publisher Nodes</vt:lpstr>
      <vt:lpstr>Single Hop</vt:lpstr>
      <vt:lpstr>PowerPoint Presentation</vt:lpstr>
      <vt:lpstr>Comparison of RTT and RTO Measurements</vt:lpstr>
      <vt:lpstr>Comparison of RTT and RTO Measurements</vt:lpstr>
      <vt:lpstr>Discarded Publication Ratio (DPR)</vt:lpstr>
      <vt:lpstr>Discarded Publication Ratio (DPR)</vt:lpstr>
      <vt:lpstr>Retransmitted Publication Ratio</vt:lpstr>
      <vt:lpstr>Retransmitted Publication Ratio</vt:lpstr>
      <vt:lpstr>Comparison of MQTT-S with CoAP</vt:lpstr>
      <vt:lpstr>Duplicated Publications Ratio</vt:lpstr>
      <vt:lpstr>Duplicated Publications Ratio</vt:lpstr>
      <vt:lpstr>Single-Hop Extended Scenario</vt:lpstr>
      <vt:lpstr>Single-Hop Extended Scenario</vt:lpstr>
      <vt:lpstr>Single-Hop Extended Scenario</vt:lpstr>
      <vt:lpstr>Single-Hop Extended Scenario</vt:lpstr>
      <vt:lpstr>Multi-Hop Scenario</vt:lpstr>
      <vt:lpstr>MQTT-S: PDR vs # of nodes</vt:lpstr>
      <vt:lpstr>CoAP: PDR vs # of nodes</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Wang</dc:creator>
  <cp:lastModifiedBy>Professor Kinicki</cp:lastModifiedBy>
  <cp:revision>307</cp:revision>
  <dcterms:created xsi:type="dcterms:W3CDTF">2014-11-16T02:46:32Z</dcterms:created>
  <dcterms:modified xsi:type="dcterms:W3CDTF">2015-11-10T21:18:25Z</dcterms:modified>
</cp:coreProperties>
</file>