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393" r:id="rId2"/>
    <p:sldId id="434" r:id="rId3"/>
    <p:sldId id="435" r:id="rId4"/>
    <p:sldId id="491" r:id="rId5"/>
    <p:sldId id="437" r:id="rId6"/>
    <p:sldId id="492" r:id="rId7"/>
    <p:sldId id="438" r:id="rId8"/>
    <p:sldId id="486" r:id="rId9"/>
    <p:sldId id="439" r:id="rId10"/>
    <p:sldId id="443" r:id="rId11"/>
    <p:sldId id="445" r:id="rId12"/>
    <p:sldId id="448" r:id="rId13"/>
    <p:sldId id="487" r:id="rId14"/>
    <p:sldId id="446" r:id="rId15"/>
    <p:sldId id="462" r:id="rId16"/>
    <p:sldId id="463" r:id="rId17"/>
    <p:sldId id="464" r:id="rId18"/>
    <p:sldId id="465" r:id="rId19"/>
    <p:sldId id="493" r:id="rId20"/>
    <p:sldId id="488" r:id="rId21"/>
    <p:sldId id="467" r:id="rId22"/>
    <p:sldId id="468" r:id="rId23"/>
    <p:sldId id="469" r:id="rId24"/>
    <p:sldId id="470" r:id="rId25"/>
    <p:sldId id="471" r:id="rId26"/>
    <p:sldId id="472" r:id="rId27"/>
    <p:sldId id="494" r:id="rId28"/>
    <p:sldId id="473" r:id="rId29"/>
    <p:sldId id="474" r:id="rId30"/>
    <p:sldId id="475" r:id="rId31"/>
    <p:sldId id="476" r:id="rId32"/>
    <p:sldId id="477" r:id="rId33"/>
    <p:sldId id="478" r:id="rId34"/>
    <p:sldId id="489" r:id="rId35"/>
    <p:sldId id="479" r:id="rId36"/>
    <p:sldId id="480" r:id="rId37"/>
    <p:sldId id="482" r:id="rId38"/>
    <p:sldId id="481" r:id="rId39"/>
    <p:sldId id="483" r:id="rId40"/>
    <p:sldId id="450" r:id="rId41"/>
    <p:sldId id="484" r:id="rId42"/>
    <p:sldId id="485" r:id="rId43"/>
    <p:sldId id="490" r:id="rId44"/>
    <p:sldId id="451" r:id="rId45"/>
    <p:sldId id="452" r:id="rId46"/>
    <p:sldId id="496" r:id="rId47"/>
    <p:sldId id="497" r:id="rId48"/>
    <p:sldId id="456" r:id="rId49"/>
    <p:sldId id="457" r:id="rId50"/>
    <p:sldId id="458" r:id="rId51"/>
    <p:sldId id="459" r:id="rId52"/>
    <p:sldId id="460" r:id="rId53"/>
    <p:sldId id="461" r:id="rId54"/>
    <p:sldId id="502" r:id="rId55"/>
    <p:sldId id="499" r:id="rId56"/>
    <p:sldId id="500" r:id="rId57"/>
    <p:sldId id="503" r:id="rId58"/>
    <p:sldId id="498" r:id="rId59"/>
    <p:sldId id="453" r:id="rId60"/>
  </p:sldIdLst>
  <p:sldSz cx="9144000" cy="6858000" type="screen4x3"/>
  <p:notesSz cx="6985000" cy="9271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009900"/>
    <a:srgbClr val="3333FF"/>
    <a:srgbClr val="111111"/>
    <a:srgbClr val="292929"/>
    <a:srgbClr val="6600CC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5" autoAdjust="0"/>
    <p:restoredTop sz="94614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4"/>
    </p:cViewPr>
  </p:sorterViewPr>
  <p:notesViewPr>
    <p:cSldViewPr>
      <p:cViewPr varScale="1">
        <p:scale>
          <a:sx n="63" d="100"/>
          <a:sy n="63" d="100"/>
        </p:scale>
        <p:origin x="-2021" y="-77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fld id="{7707EE10-763E-4334-BF00-6E0948C57B47}" type="datetime1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fld id="{1C778106-2DCB-41E7-A7F6-9BC844F9E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fld id="{9D5D24D1-1190-43D2-8078-B18BA2EF475F}" type="datetime1">
              <a:rPr lang="en-US"/>
              <a:pPr>
                <a:defRPr/>
              </a:pPr>
              <a:t>9/29/2015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 i="0">
                <a:latin typeface="Tahoma" pitchFamily="34" charset="0"/>
              </a:defRPr>
            </a:lvl1pPr>
          </a:lstStyle>
          <a:p>
            <a:pPr>
              <a:defRPr/>
            </a:pPr>
            <a:fld id="{AB1BAD19-A069-44F7-B79D-97C36E9B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52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21319F-B1C5-47D7-A759-CE900AACBCC8}" type="datetime1">
              <a:rPr lang="en-US" smtClean="0"/>
              <a:pPr/>
              <a:t>9/29/2015</a:t>
            </a:fld>
            <a:endParaRPr lang="en-US" smtClean="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075A8-B669-45E9-A342-49236236897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Today, Prof Bob Kinicki and I are going to present our paper “Application, Network, and Linklayer measurements of Streaming video over a wireless Campus Network”.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Before I start the presentation, I want to introduce the people from WPI Wireless streaming research group.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They are our group members.</a:t>
            </a:r>
          </a:p>
          <a:p>
            <a:pPr eaLnBrk="1" hangingPunct="1"/>
            <a:r>
              <a:rPr lang="en-US" altLang="zh-CN" smtClean="0"/>
              <a:t>Prof Claypool, prof Kiniki, Mingzhe,Huahui, and Ashishi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21319F-B1C5-47D7-A759-CE900AACBCC8}" type="datetime1">
              <a:rPr lang="en-US" smtClean="0"/>
              <a:pPr/>
              <a:t>9/29/2015</a:t>
            </a:fld>
            <a:endParaRPr lang="en-US" smtClean="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075A8-B669-45E9-A342-49236236897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Today, Prof Bob Kinicki and I are going to present our paper “Application, Network, and Linklayer measurements of Streaming video over a wireless Campus Network”.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Before I start the presentation, I want to introduce the people from WPI Wireless streaming research group.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They are our group members.</a:t>
            </a:r>
          </a:p>
          <a:p>
            <a:pPr eaLnBrk="1" hangingPunct="1"/>
            <a:r>
              <a:rPr lang="en-US" altLang="zh-CN" smtClean="0"/>
              <a:t>Prof Claypool, prof Kiniki, Mingzhe,Huahui, and Ashishi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3638" y="100965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5697538"/>
            <a:ext cx="5167312" cy="979487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17475"/>
            <a:ext cx="2032000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288" y="117475"/>
            <a:ext cx="5948362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7475"/>
            <a:ext cx="8064500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288" y="1196975"/>
            <a:ext cx="381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5688" y="1196975"/>
            <a:ext cx="3810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5688" y="3535363"/>
            <a:ext cx="38100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331929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288" y="11969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688" y="1196975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7475"/>
            <a:ext cx="8064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1196975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6469" y="6453013"/>
            <a:ext cx="489785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600" i="0"/>
            </a:lvl1pPr>
          </a:lstStyle>
          <a:p>
            <a:pPr>
              <a:defRPr/>
            </a:pPr>
            <a:r>
              <a:rPr lang="en-US" dirty="0" smtClean="0">
                <a:latin typeface="+mj-lt"/>
              </a:rPr>
              <a:t>Internet of Things        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64696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hlink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20713"/>
            <a:ext cx="7386663" cy="1951031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A Performance Comparison of Multi-Hop Wireless Ad Hoc Network Routing Protocols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11" y="5572139"/>
            <a:ext cx="3568713" cy="888985"/>
          </a:xfrm>
        </p:spPr>
        <p:txBody>
          <a:bodyPr/>
          <a:lstStyle/>
          <a:p>
            <a:pPr algn="ctr" eaLnBrk="1" hangingPunct="1"/>
            <a:r>
              <a:rPr lang="en-US" altLang="zh-CN" sz="1800" dirty="0" smtClean="0">
                <a:ea typeface="宋体" pitchFamily="2" charset="-122"/>
              </a:rPr>
              <a:t>MOBICOM 1998</a:t>
            </a:r>
          </a:p>
          <a:p>
            <a:pPr algn="ctr" eaLnBrk="1" hangingPunct="1"/>
            <a:r>
              <a:rPr lang="en-US" altLang="zh-CN" sz="1800" dirty="0" smtClean="0">
                <a:ea typeface="宋体" pitchFamily="2" charset="-122"/>
              </a:rPr>
              <a:t>Dallas, Texas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8888" y="2852738"/>
            <a:ext cx="6842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i="0" dirty="0" smtClean="0">
                <a:ea typeface="宋体" pitchFamily="2" charset="-122"/>
              </a:rPr>
              <a:t>Josh </a:t>
            </a:r>
            <a:r>
              <a:rPr lang="en-US" altLang="zh-CN" sz="2000" i="0" dirty="0" err="1" smtClean="0">
                <a:ea typeface="宋体" pitchFamily="2" charset="-122"/>
              </a:rPr>
              <a:t>Broch</a:t>
            </a:r>
            <a:r>
              <a:rPr lang="en-US" altLang="zh-CN" sz="2000" i="0" dirty="0" smtClean="0">
                <a:ea typeface="宋体" pitchFamily="2" charset="-122"/>
              </a:rPr>
              <a:t>, David </a:t>
            </a:r>
            <a:r>
              <a:rPr lang="en-US" altLang="zh-CN" sz="2000" i="0" dirty="0" err="1" smtClean="0">
                <a:ea typeface="宋体" pitchFamily="2" charset="-122"/>
              </a:rPr>
              <a:t>Maltz</a:t>
            </a:r>
            <a:r>
              <a:rPr lang="en-US" altLang="zh-CN" sz="2000" i="0" dirty="0" smtClean="0">
                <a:ea typeface="宋体" pitchFamily="2" charset="-122"/>
              </a:rPr>
              <a:t>, David Johnson,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i="0" dirty="0" err="1" smtClean="0">
                <a:ea typeface="宋体" pitchFamily="2" charset="-122"/>
              </a:rPr>
              <a:t>Yih</a:t>
            </a:r>
            <a:r>
              <a:rPr lang="en-US" altLang="zh-CN" sz="2000" i="0" dirty="0" smtClean="0">
                <a:ea typeface="宋体" pitchFamily="2" charset="-122"/>
              </a:rPr>
              <a:t>-Chun </a:t>
            </a:r>
            <a:r>
              <a:rPr lang="en-US" altLang="zh-CN" sz="2000" i="0" dirty="0" err="1" smtClean="0">
                <a:ea typeface="宋体" pitchFamily="2" charset="-122"/>
              </a:rPr>
              <a:t>Hu</a:t>
            </a:r>
            <a:r>
              <a:rPr lang="en-US" altLang="zh-CN" sz="2000" i="0" dirty="0" smtClean="0">
                <a:ea typeface="宋体" pitchFamily="2" charset="-122"/>
              </a:rPr>
              <a:t> and </a:t>
            </a:r>
            <a:r>
              <a:rPr lang="en-US" altLang="zh-CN" sz="2000" i="0" dirty="0" err="1" smtClean="0">
                <a:ea typeface="宋体" pitchFamily="2" charset="-122"/>
              </a:rPr>
              <a:t>Jorjeta</a:t>
            </a:r>
            <a:r>
              <a:rPr lang="en-US" altLang="zh-CN" sz="2000" i="0" dirty="0" smtClean="0">
                <a:ea typeface="宋体" pitchFamily="2" charset="-122"/>
              </a:rPr>
              <a:t> </a:t>
            </a:r>
            <a:r>
              <a:rPr lang="en-US" altLang="zh-CN" sz="2000" i="0" dirty="0" err="1" smtClean="0">
                <a:ea typeface="宋体" pitchFamily="2" charset="-122"/>
              </a:rPr>
              <a:t>Jetcheva</a:t>
            </a:r>
            <a:endParaRPr lang="en-US" altLang="zh-CN" sz="2000" i="0" dirty="0" smtClean="0">
              <a:ea typeface="宋体" pitchFamily="2" charset="-122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i="0" dirty="0" smtClean="0">
                <a:ea typeface="宋体" pitchFamily="2" charset="-122"/>
              </a:rPr>
              <a:t>Computer </a:t>
            </a:r>
            <a:r>
              <a:rPr lang="en-US" altLang="zh-CN" sz="2000" i="0" dirty="0">
                <a:ea typeface="宋体" pitchFamily="2" charset="-122"/>
              </a:rPr>
              <a:t>Science  Department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i="0" dirty="0" smtClean="0">
                <a:ea typeface="宋体" pitchFamily="2" charset="-122"/>
              </a:rPr>
              <a:t>Carnegie Mellon University</a:t>
            </a:r>
            <a:endParaRPr lang="en-US" altLang="zh-CN" sz="2000" i="0" dirty="0">
              <a:ea typeface="宋体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76375" y="4619625"/>
            <a:ext cx="6191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000"/>
              <a:t>Presenter - </a:t>
            </a:r>
            <a:r>
              <a:rPr lang="en-US" sz="2000">
                <a:solidFill>
                  <a:schemeClr val="hlink"/>
                </a:solidFill>
                <a:latin typeface="Comic Sans MS" pitchFamily="66" charset="0"/>
              </a:rPr>
              <a:t>Bob Kinicki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8064500" cy="864890"/>
          </a:xfrm>
        </p:spPr>
        <p:txBody>
          <a:bodyPr/>
          <a:lstStyle/>
          <a:p>
            <a:r>
              <a:rPr lang="en-US" dirty="0" smtClean="0"/>
              <a:t>DSDV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004" y="908720"/>
            <a:ext cx="7772400" cy="4968552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Each node maintains a routing table listing the </a:t>
            </a:r>
            <a:r>
              <a:rPr lang="en-US" altLang="zh-CN" sz="2800" dirty="0" smtClean="0">
                <a:solidFill>
                  <a:srgbClr val="009900"/>
                </a:solidFill>
                <a:ea typeface="宋体" pitchFamily="2" charset="-122"/>
              </a:rPr>
              <a:t>next hop</a:t>
            </a:r>
            <a:r>
              <a:rPr lang="en-US" altLang="zh-CN" sz="2800" dirty="0" smtClean="0">
                <a:ea typeface="宋体" pitchFamily="2" charset="-122"/>
              </a:rPr>
              <a:t> for each reachable destination.</a:t>
            </a:r>
          </a:p>
          <a:p>
            <a:r>
              <a:rPr lang="en-US" altLang="zh-CN" sz="2800" dirty="0" smtClean="0">
                <a:ea typeface="宋体" pitchFamily="2" charset="-122"/>
              </a:rPr>
              <a:t>Routes are tagged with a sequence number.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Higher sequence number indicates a better route.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Sequence number ties broken by lower 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metric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</a:p>
          <a:p>
            <a:r>
              <a:rPr lang="en-US" altLang="zh-CN" sz="2800" dirty="0" smtClean="0">
                <a:ea typeface="宋体" pitchFamily="2" charset="-122"/>
              </a:rPr>
              <a:t>Each node periodically broadcasts routing updates.</a:t>
            </a:r>
          </a:p>
          <a:p>
            <a:r>
              <a:rPr lang="en-US" altLang="zh-CN" sz="2800" dirty="0" smtClean="0">
                <a:ea typeface="宋体" pitchFamily="2" charset="-122"/>
              </a:rPr>
              <a:t>Implemented both full and incremental updates.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DSDV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052736"/>
            <a:ext cx="7772400" cy="4525963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Route updates are used to broadcast changes in the topology (i.e. broken link) and triggered by: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Receipt of a new </a:t>
            </a:r>
            <a:r>
              <a:rPr lang="en-US" altLang="zh-CN" dirty="0" smtClean="0">
                <a:solidFill>
                  <a:srgbClr val="3333FF"/>
                </a:solidFill>
                <a:ea typeface="宋体" pitchFamily="2" charset="-122"/>
              </a:rPr>
              <a:t>sequence number </a:t>
            </a:r>
            <a:r>
              <a:rPr lang="en-US" altLang="zh-CN" dirty="0" smtClean="0">
                <a:ea typeface="宋体" pitchFamily="2" charset="-122"/>
              </a:rPr>
              <a:t>for a destination (the </a:t>
            </a:r>
            <a:r>
              <a:rPr lang="en-US" altLang="zh-CN" dirty="0" smtClean="0">
                <a:solidFill>
                  <a:srgbClr val="800000"/>
                </a:solidFill>
                <a:ea typeface="宋体" pitchFamily="2" charset="-122"/>
              </a:rPr>
              <a:t>DSDV-SQ</a:t>
            </a:r>
            <a:r>
              <a:rPr lang="en-US" altLang="zh-CN" dirty="0" smtClean="0">
                <a:ea typeface="宋体" pitchFamily="2" charset="-122"/>
              </a:rPr>
              <a:t> variation).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Receipt of </a:t>
            </a:r>
            <a:r>
              <a:rPr lang="en-US" altLang="zh-CN" dirty="0" smtClean="0">
                <a:solidFill>
                  <a:srgbClr val="009900"/>
                </a:solidFill>
                <a:ea typeface="宋体" pitchFamily="2" charset="-122"/>
              </a:rPr>
              <a:t>ONLY</a:t>
            </a:r>
            <a:r>
              <a:rPr lang="en-US" altLang="zh-CN" dirty="0" smtClean="0">
                <a:ea typeface="宋体" pitchFamily="2" charset="-122"/>
              </a:rPr>
              <a:t> a new </a:t>
            </a:r>
            <a:r>
              <a:rPr lang="en-US" altLang="zh-CN" dirty="0" smtClean="0">
                <a:solidFill>
                  <a:srgbClr val="3333FF"/>
                </a:solidFill>
                <a:ea typeface="宋体" pitchFamily="2" charset="-122"/>
              </a:rPr>
              <a:t>metric</a:t>
            </a:r>
            <a:r>
              <a:rPr lang="en-US" altLang="zh-CN" dirty="0" smtClean="0">
                <a:ea typeface="宋体" pitchFamily="2" charset="-122"/>
              </a:rPr>
              <a:t> for a destination (</a:t>
            </a:r>
            <a:r>
              <a:rPr lang="en-US" altLang="zh-CN" dirty="0" smtClean="0">
                <a:solidFill>
                  <a:srgbClr val="800000"/>
                </a:solidFill>
                <a:ea typeface="宋体" pitchFamily="2" charset="-122"/>
              </a:rPr>
              <a:t>DSDV</a:t>
            </a:r>
            <a:r>
              <a:rPr lang="en-US" altLang="zh-CN" dirty="0" smtClean="0">
                <a:ea typeface="宋体" pitchFamily="2" charset="-122"/>
              </a:rPr>
              <a:t>).</a:t>
            </a:r>
          </a:p>
          <a:p>
            <a:r>
              <a:rPr lang="en-US" altLang="zh-CN" dirty="0" smtClean="0">
                <a:ea typeface="宋体" pitchFamily="2" charset="-122"/>
              </a:rPr>
              <a:t>Link layer breakage notification was not used due to a significant</a:t>
            </a:r>
            <a:r>
              <a:rPr lang="en-US" altLang="zh-CN" sz="3600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performance penalty</a:t>
            </a:r>
            <a:r>
              <a:rPr lang="en-US" altLang="zh-CN" sz="3600" dirty="0" smtClean="0">
                <a:ea typeface="宋体" pitchFamily="2" charset="-122"/>
              </a:rPr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DSDV-SQ Constants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681" y="1196752"/>
            <a:ext cx="7394759" cy="304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63328" y="4437112"/>
            <a:ext cx="7341120" cy="12241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ea typeface="宋体" pitchFamily="2" charset="-122"/>
              </a:rPr>
              <a:t>All reported results in the paper use DSDV_SQ (except for section 6.2)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4"/>
            <a:ext cx="8064500" cy="98268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Temporally-Ordered Routing Algorithm (TORA)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96" y="1196752"/>
            <a:ext cx="8349232" cy="4824536"/>
          </a:xfrm>
        </p:spPr>
        <p:txBody>
          <a:bodyPr/>
          <a:lstStyle/>
          <a:p>
            <a:r>
              <a:rPr lang="en-US" dirty="0" smtClean="0"/>
              <a:t>TORA is a distributed routing protocol based on a “link reversal” algorithm.</a:t>
            </a:r>
          </a:p>
          <a:p>
            <a:r>
              <a:rPr lang="en-US" dirty="0" smtClean="0"/>
              <a:t>Routes are discovered </a:t>
            </a:r>
            <a:r>
              <a:rPr lang="en-US" dirty="0" smtClean="0">
                <a:solidFill>
                  <a:srgbClr val="3333FF"/>
                </a:solidFill>
              </a:rPr>
              <a:t>on demand</a:t>
            </a:r>
            <a:r>
              <a:rPr lang="en-US" dirty="0" smtClean="0">
                <a:solidFill>
                  <a:srgbClr val="111111"/>
                </a:solidFill>
              </a:rPr>
              <a:t>. </a:t>
            </a:r>
          </a:p>
          <a:p>
            <a:r>
              <a:rPr lang="en-US" dirty="0" smtClean="0">
                <a:solidFill>
                  <a:srgbClr val="111111"/>
                </a:solidFill>
              </a:rPr>
              <a:t>Provides multiple routes to destination.</a:t>
            </a:r>
          </a:p>
          <a:p>
            <a:r>
              <a:rPr lang="en-US" dirty="0" smtClean="0">
                <a:solidFill>
                  <a:srgbClr val="111111"/>
                </a:solidFill>
              </a:rPr>
              <a:t>Designed to minimize communication overhead by localizing algorithmic reaction to  topological change.</a:t>
            </a:r>
          </a:p>
          <a:p>
            <a:r>
              <a:rPr lang="en-US" dirty="0" smtClean="0">
                <a:solidFill>
                  <a:srgbClr val="111111"/>
                </a:solidFill>
              </a:rPr>
              <a:t>Tries to avoid the overhead of discovering new routes.</a:t>
            </a:r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in terms of water flowing downhill towards a destination node.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Links between routers conceptually viewed as a </a:t>
            </a:r>
            <a:r>
              <a:rPr lang="en-US" altLang="zh-CN" dirty="0" smtClean="0">
                <a:solidFill>
                  <a:srgbClr val="3333FF"/>
                </a:solidFill>
                <a:ea typeface="宋体" pitchFamily="2" charset="-122"/>
              </a:rPr>
              <a:t>height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Link is directed from the higher router to the lower router.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Height adjustments occur when topology changes.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42984"/>
            <a:ext cx="8358214" cy="4525963"/>
          </a:xfrm>
        </p:spPr>
        <p:txBody>
          <a:bodyPr/>
          <a:lstStyle/>
          <a:p>
            <a:r>
              <a:rPr lang="en-US" dirty="0" smtClean="0"/>
              <a:t>A logically separate copy of TORA exists at each node and is run for each destination.</a:t>
            </a:r>
          </a:p>
          <a:p>
            <a:r>
              <a:rPr lang="en-US" dirty="0" smtClean="0"/>
              <a:t>A node needing a route to a destination </a:t>
            </a:r>
            <a:r>
              <a:rPr lang="en-US" dirty="0" smtClean="0">
                <a:solidFill>
                  <a:srgbClr val="800000"/>
                </a:solidFill>
              </a:rPr>
              <a:t>broadcasts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09900"/>
                </a:solidFill>
              </a:rPr>
              <a:t>QUERY packet </a:t>
            </a:r>
            <a:r>
              <a:rPr lang="en-US" dirty="0" smtClean="0">
                <a:solidFill>
                  <a:srgbClr val="111111"/>
                </a:solidFill>
              </a:rPr>
              <a:t>containing the destination address.</a:t>
            </a:r>
          </a:p>
          <a:p>
            <a:r>
              <a:rPr lang="en-US" dirty="0" smtClean="0">
                <a:solidFill>
                  <a:srgbClr val="111111"/>
                </a:solidFill>
              </a:rPr>
              <a:t>Packet propagates through network until it reaches the destination or to a node having a route to the destination 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7384"/>
            <a:ext cx="8064500" cy="792882"/>
          </a:xfrm>
        </p:spPr>
        <p:txBody>
          <a:bodyPr/>
          <a:lstStyle/>
          <a:p>
            <a:r>
              <a:rPr lang="en-US" dirty="0" smtClean="0"/>
              <a:t>TORA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72" y="1135285"/>
            <a:ext cx="7772400" cy="4309939"/>
          </a:xfrm>
        </p:spPr>
        <p:txBody>
          <a:bodyPr/>
          <a:lstStyle/>
          <a:p>
            <a:r>
              <a:rPr lang="en-US" sz="2800" dirty="0" smtClean="0"/>
              <a:t>Node with rout</a:t>
            </a:r>
            <a:r>
              <a:rPr lang="en-US" sz="2800" dirty="0" smtClean="0">
                <a:solidFill>
                  <a:srgbClr val="111111"/>
                </a:solidFill>
              </a:rPr>
              <a:t>e to destination broadcasts an </a:t>
            </a:r>
            <a:r>
              <a:rPr lang="en-US" sz="2800" dirty="0" smtClean="0">
                <a:solidFill>
                  <a:srgbClr val="009900"/>
                </a:solidFill>
              </a:rPr>
              <a:t>UPDATE</a:t>
            </a:r>
            <a:r>
              <a:rPr lang="en-US" sz="2800" dirty="0" smtClean="0">
                <a:solidFill>
                  <a:srgbClr val="111111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packet</a:t>
            </a:r>
            <a:r>
              <a:rPr lang="en-US" sz="2800" dirty="0" smtClean="0">
                <a:solidFill>
                  <a:srgbClr val="111111"/>
                </a:solidFill>
              </a:rPr>
              <a:t> listing its height with respect to destination.</a:t>
            </a:r>
          </a:p>
          <a:p>
            <a:r>
              <a:rPr lang="en-US" sz="2800" dirty="0" smtClean="0">
                <a:solidFill>
                  <a:srgbClr val="111111"/>
                </a:solidFill>
              </a:rPr>
              <a:t>Each </a:t>
            </a:r>
            <a:r>
              <a:rPr lang="en-US" sz="2800" dirty="0" smtClean="0">
                <a:solidFill>
                  <a:srgbClr val="111111"/>
                </a:solidFill>
              </a:rPr>
              <a:t>node </a:t>
            </a:r>
            <a:r>
              <a:rPr lang="en-US" sz="2800" dirty="0" smtClean="0">
                <a:solidFill>
                  <a:srgbClr val="111111"/>
                </a:solidFill>
              </a:rPr>
              <a:t>receiving an </a:t>
            </a:r>
            <a:r>
              <a:rPr lang="en-US" sz="2800" dirty="0" smtClean="0">
                <a:solidFill>
                  <a:srgbClr val="009900"/>
                </a:solidFill>
              </a:rPr>
              <a:t>UPDATE</a:t>
            </a:r>
            <a:r>
              <a:rPr lang="en-US" sz="2800" dirty="0" smtClean="0">
                <a:solidFill>
                  <a:srgbClr val="111111"/>
                </a:solidFill>
              </a:rPr>
              <a:t> sets its height greater than that of neighbor from which </a:t>
            </a:r>
            <a:r>
              <a:rPr lang="en-US" sz="2800" dirty="0" smtClean="0">
                <a:solidFill>
                  <a:srgbClr val="009900"/>
                </a:solidFill>
              </a:rPr>
              <a:t>UPDATE</a:t>
            </a:r>
            <a:r>
              <a:rPr lang="en-US" sz="2800" dirty="0" smtClean="0">
                <a:solidFill>
                  <a:srgbClr val="111111"/>
                </a:solidFill>
              </a:rPr>
              <a:t> was received.</a:t>
            </a:r>
          </a:p>
          <a:p>
            <a:r>
              <a:rPr lang="en-US" sz="2800" dirty="0" smtClean="0">
                <a:solidFill>
                  <a:srgbClr val="111111"/>
                </a:solidFill>
              </a:rPr>
              <a:t>The effect is to create a series of directed links from the original sender of the query to the node that generated the </a:t>
            </a:r>
            <a:r>
              <a:rPr lang="en-US" sz="2800" dirty="0" smtClean="0">
                <a:solidFill>
                  <a:srgbClr val="009900"/>
                </a:solidFill>
              </a:rPr>
              <a:t>UPDATE</a:t>
            </a:r>
            <a:r>
              <a:rPr lang="en-US" sz="2800" dirty="0" smtClean="0">
                <a:solidFill>
                  <a:srgbClr val="11111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4624"/>
            <a:ext cx="8064500" cy="936898"/>
          </a:xfrm>
        </p:spPr>
        <p:txBody>
          <a:bodyPr/>
          <a:lstStyle/>
          <a:p>
            <a:r>
              <a:rPr lang="en-US" dirty="0" smtClean="0"/>
              <a:t>TORA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00108"/>
            <a:ext cx="8358214" cy="5072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Layered on top of 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IMEP</a:t>
            </a:r>
            <a:r>
              <a:rPr lang="en-US" altLang="zh-CN" sz="2800" dirty="0" smtClean="0">
                <a:ea typeface="宋体" pitchFamily="2" charset="-122"/>
              </a:rPr>
              <a:t> (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I</a:t>
            </a:r>
            <a:r>
              <a:rPr lang="en-US" altLang="zh-CN" sz="2800" dirty="0" smtClean="0">
                <a:ea typeface="宋体" pitchFamily="2" charset="-122"/>
              </a:rPr>
              <a:t>nternet 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M</a:t>
            </a:r>
            <a:r>
              <a:rPr lang="en-US" altLang="zh-CN" sz="2800" dirty="0" smtClean="0">
                <a:ea typeface="宋体" pitchFamily="2" charset="-122"/>
              </a:rPr>
              <a:t>ANET 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E</a:t>
            </a:r>
            <a:r>
              <a:rPr lang="en-US" altLang="zh-CN" sz="2800" dirty="0" smtClean="0">
                <a:ea typeface="宋体" pitchFamily="2" charset="-122"/>
              </a:rPr>
              <a:t>ncapsulation 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P</a:t>
            </a:r>
            <a:r>
              <a:rPr lang="en-US" altLang="zh-CN" sz="2800" dirty="0" smtClean="0">
                <a:ea typeface="宋体" pitchFamily="2" charset="-122"/>
              </a:rPr>
              <a:t>rotocol) for reliable in-order delivery of all routing control messages, and link state notifications.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Periodic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BEACON / HELLO packets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IMEP</a:t>
            </a:r>
            <a:r>
              <a:rPr lang="en-US" altLang="zh-CN" sz="2800" dirty="0" smtClean="0">
                <a:ea typeface="宋体" pitchFamily="2" charset="-122"/>
              </a:rPr>
              <a:t> - implemented to support </a:t>
            </a:r>
            <a:r>
              <a:rPr lang="en-US" altLang="zh-CN" sz="2800" dirty="0" smtClean="0">
                <a:solidFill>
                  <a:srgbClr val="800000"/>
                </a:solidFill>
                <a:ea typeface="宋体" pitchFamily="2" charset="-122"/>
              </a:rPr>
              <a:t>TORA</a:t>
            </a:r>
            <a:r>
              <a:rPr lang="en-US" altLang="zh-CN" sz="2800" dirty="0" smtClean="0">
                <a:ea typeface="宋体" pitchFamily="2" charset="-12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Attempts to aggregate</a:t>
            </a:r>
            <a:r>
              <a:rPr lang="en-US" altLang="zh-CN" sz="2400" dirty="0" smtClean="0">
                <a:solidFill>
                  <a:srgbClr val="800000"/>
                </a:solidFill>
                <a:ea typeface="宋体" pitchFamily="2" charset="-122"/>
              </a:rPr>
              <a:t> TORA </a:t>
            </a:r>
            <a:r>
              <a:rPr lang="en-US" altLang="zh-CN" sz="2400" dirty="0" smtClean="0">
                <a:ea typeface="宋体" pitchFamily="2" charset="-122"/>
              </a:rPr>
              <a:t>and </a:t>
            </a:r>
            <a:r>
              <a:rPr lang="en-US" altLang="zh-CN" sz="2400" dirty="0" smtClean="0">
                <a:solidFill>
                  <a:srgbClr val="800000"/>
                </a:solidFill>
                <a:ea typeface="宋体" pitchFamily="2" charset="-122"/>
              </a:rPr>
              <a:t>IMEP</a:t>
            </a:r>
            <a:r>
              <a:rPr lang="en-US" altLang="zh-CN" sz="2400" dirty="0" smtClean="0">
                <a:ea typeface="宋体" pitchFamily="2" charset="-122"/>
              </a:rPr>
              <a:t> control messages (</a:t>
            </a:r>
            <a:r>
              <a:rPr lang="en-US" altLang="zh-CN" sz="2400" b="0" i="1" dirty="0" smtClean="0">
                <a:ea typeface="宋体" pitchFamily="2" charset="-122"/>
              </a:rPr>
              <a:t>objects</a:t>
            </a:r>
            <a:r>
              <a:rPr lang="en-US" altLang="zh-CN" sz="2400" dirty="0" smtClean="0">
                <a:ea typeface="宋体" pitchFamily="2" charset="-122"/>
              </a:rPr>
              <a:t>) into a single packet (</a:t>
            </a:r>
            <a:r>
              <a:rPr lang="en-US" altLang="zh-CN" sz="2400" b="0" i="1" dirty="0" smtClean="0">
                <a:ea typeface="宋体" pitchFamily="2" charset="-122"/>
              </a:rPr>
              <a:t>object block</a:t>
            </a:r>
            <a:r>
              <a:rPr lang="en-US" altLang="zh-CN" sz="2400" dirty="0" smtClean="0">
                <a:ea typeface="宋体" pitchFamily="2" charset="-122"/>
              </a:rPr>
              <a:t>) to reduce overhead.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Chose to aggregate only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HELLO</a:t>
            </a:r>
            <a:r>
              <a:rPr lang="en-US" altLang="zh-CN" sz="2400" dirty="0" smtClean="0"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ACK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packets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Authors chose parameters through experimentation.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 Constants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217" y="1500175"/>
            <a:ext cx="6628807" cy="32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19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98268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Introduction</a:t>
            </a:r>
          </a:p>
          <a:p>
            <a:r>
              <a:rPr lang="en-US" dirty="0" smtClean="0"/>
              <a:t>NS-2 Simulator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4"/>
            <a:ext cx="8064500" cy="9112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Dynamic Source Routing (DSR)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72" y="1423317"/>
            <a:ext cx="7772400" cy="4525963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DSR uses 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source routing </a:t>
            </a:r>
            <a:r>
              <a:rPr lang="en-US" altLang="zh-CN" sz="2400" dirty="0" smtClean="0">
                <a:ea typeface="宋体" pitchFamily="2" charset="-122"/>
              </a:rPr>
              <a:t>rather than hop-by-hop routing with each packet carrying in its header the complete ordered list of nodes through which the packet must pass.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E</a:t>
            </a:r>
            <a:r>
              <a:rPr lang="en-US" altLang="zh-CN" sz="2400" dirty="0" smtClean="0">
                <a:ea typeface="宋体" pitchFamily="2" charset="-122"/>
              </a:rPr>
              <a:t>liminates the need for the periodic route advertisement and neighbor detection packets.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Designed specifically for multi-hop wireless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ea typeface="宋体" pitchFamily="2" charset="-122"/>
              </a:rPr>
              <a:t>  ad hoc networks.</a:t>
            </a:r>
          </a:p>
          <a:p>
            <a:r>
              <a:rPr lang="en-US" altLang="zh-CN" sz="2400" dirty="0" smtClean="0">
                <a:ea typeface="宋体" pitchFamily="2" charset="-122"/>
              </a:rPr>
              <a:t>Two mechanisms: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Route Discovery </a:t>
            </a:r>
            <a:r>
              <a:rPr lang="en-US" altLang="zh-CN" sz="2400" dirty="0" smtClean="0">
                <a:ea typeface="宋体" pitchFamily="2" charset="-122"/>
              </a:rPr>
              <a:t>and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Route Maintenance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  </a:t>
            </a:r>
            <a:br>
              <a:rPr lang="en-US" altLang="zh-CN" dirty="0" smtClean="0">
                <a:ea typeface="宋体" pitchFamily="2" charset="-122"/>
              </a:rPr>
            </a:b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Route Discovery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4097446"/>
            <a:ext cx="6357982" cy="16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32" y="1196752"/>
            <a:ext cx="80500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buClr>
                <a:schemeClr val="tx1"/>
              </a:buClr>
              <a:buSzPct val="50000"/>
            </a:pPr>
            <a:r>
              <a:rPr lang="en-US" altLang="zh-CN" sz="2400" i="0" dirty="0" smtClean="0">
                <a:solidFill>
                  <a:srgbClr val="009900"/>
                </a:solidFill>
                <a:ea typeface="宋体" pitchFamily="2" charset="-122"/>
              </a:rPr>
              <a:t>Route Discovery </a:t>
            </a:r>
            <a:r>
              <a:rPr lang="en-US" altLang="zh-CN" sz="2400" i="0" dirty="0" smtClean="0">
                <a:ea typeface="宋体" pitchFamily="2" charset="-122"/>
              </a:rPr>
              <a:t>is the mechanism by which N</a:t>
            </a:r>
            <a:r>
              <a:rPr lang="en-US" altLang="zh-CN" sz="2400" b="1" i="0" dirty="0" smtClean="0">
                <a:ea typeface="宋体" pitchFamily="2" charset="-122"/>
              </a:rPr>
              <a:t>ode </a:t>
            </a:r>
            <a:r>
              <a:rPr lang="en-US" altLang="zh-CN" sz="2400" b="1" i="0" dirty="0">
                <a:ea typeface="宋体" pitchFamily="2" charset="-122"/>
              </a:rPr>
              <a:t>S </a:t>
            </a:r>
            <a:r>
              <a:rPr lang="en-US" altLang="zh-CN" sz="2400" i="0" dirty="0" smtClean="0">
                <a:ea typeface="宋体" pitchFamily="2" charset="-122"/>
              </a:rPr>
              <a:t> wishing to send a packet to destination D obtains a source route to D.</a:t>
            </a:r>
          </a:p>
          <a:p>
            <a:pPr>
              <a:buClr>
                <a:schemeClr val="tx1"/>
              </a:buClr>
              <a:buSzPct val="50000"/>
              <a:buNone/>
            </a:pPr>
            <a:endParaRPr lang="en-US" altLang="zh-CN" sz="2400" i="0" dirty="0" smtClean="0">
              <a:ea typeface="宋体" pitchFamily="2" charset="-122"/>
            </a:endParaRPr>
          </a:p>
          <a:p>
            <a:pPr marL="225425" indent="-225425">
              <a:buClr>
                <a:schemeClr val="tx1"/>
              </a:buClr>
              <a:buSzPct val="50000"/>
            </a:pPr>
            <a:r>
              <a:rPr lang="en-US" altLang="zh-CN" sz="2400" i="0" dirty="0" smtClean="0">
                <a:ea typeface="宋体" pitchFamily="2" charset="-122"/>
              </a:rPr>
              <a:t>S broadcasts a </a:t>
            </a:r>
            <a:r>
              <a:rPr lang="en-US" altLang="zh-CN" sz="2400" i="0" dirty="0" smtClean="0">
                <a:solidFill>
                  <a:srgbClr val="009900"/>
                </a:solidFill>
                <a:ea typeface="宋体" pitchFamily="2" charset="-122"/>
              </a:rPr>
              <a:t>ROUTE REQUEST </a:t>
            </a:r>
            <a:r>
              <a:rPr lang="en-US" altLang="zh-CN" sz="2400" i="0" dirty="0" smtClean="0">
                <a:ea typeface="宋体" pitchFamily="2" charset="-122"/>
              </a:rPr>
              <a:t>packet that is </a:t>
            </a:r>
            <a:r>
              <a:rPr lang="en-US" altLang="zh-CN" sz="2400" i="0" dirty="0" smtClean="0">
                <a:solidFill>
                  <a:srgbClr val="3333FF"/>
                </a:solidFill>
                <a:ea typeface="宋体" pitchFamily="2" charset="-122"/>
              </a:rPr>
              <a:t>flooded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 </a:t>
            </a:r>
            <a:r>
              <a:rPr lang="en-US" altLang="zh-CN" sz="2400" i="0" dirty="0" smtClean="0">
                <a:solidFill>
                  <a:srgbClr val="111111"/>
                </a:solidFill>
                <a:ea typeface="宋体" pitchFamily="2" charset="-122"/>
              </a:rPr>
              <a:t>through the network and is answered by a </a:t>
            </a:r>
            <a:r>
              <a:rPr lang="en-US" altLang="zh-CN" sz="2400" i="0" dirty="0" smtClean="0">
                <a:solidFill>
                  <a:srgbClr val="009900"/>
                </a:solidFill>
                <a:ea typeface="宋体" pitchFamily="2" charset="-122"/>
              </a:rPr>
              <a:t>ROUTE REPLY </a:t>
            </a:r>
            <a:r>
              <a:rPr lang="en-US" altLang="zh-CN" sz="2400" i="0" dirty="0" smtClean="0">
                <a:solidFill>
                  <a:srgbClr val="111111"/>
                </a:solidFill>
                <a:ea typeface="宋体" pitchFamily="2" charset="-122"/>
              </a:rPr>
              <a:t>packet from either the destination node or another node that knows the route to the destination.</a:t>
            </a:r>
            <a:endParaRPr lang="en-US" altLang="zh-CN" sz="2400" i="0" dirty="0" smtClean="0">
              <a:solidFill>
                <a:srgbClr val="3333FF"/>
              </a:solidFill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400" b="1" i="0" dirty="0" smtClean="0">
                <a:ea typeface="宋体" pitchFamily="2" charset="-122"/>
              </a:rPr>
              <a:t>    </a:t>
            </a:r>
            <a:endParaRPr lang="en-US" altLang="zh-CN" sz="2400" b="1" i="0" dirty="0"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4624"/>
            <a:ext cx="8064500" cy="936898"/>
          </a:xfrm>
        </p:spPr>
        <p:txBody>
          <a:bodyPr/>
          <a:lstStyle/>
          <a:p>
            <a:r>
              <a:rPr lang="en-US" dirty="0" smtClean="0"/>
              <a:t>DSR Route Discovery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92088" y="90872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ROUTE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REQUEST is answered by a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ROUTE REPLY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packet from either the destination node or another node that knows a route to the destination.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reduce the cost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</a:rPr>
              <a:t>Route Discovery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each node maintains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cache of source routes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learned or overhead.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i="0" kern="0" dirty="0" smtClean="0">
                <a:latin typeface="+mn-lt"/>
              </a:rPr>
              <a:t>The cache significantly reduce the number of </a:t>
            </a:r>
            <a:r>
              <a:rPr lang="en-US" sz="2800" i="0" kern="0" dirty="0" smtClean="0">
                <a:solidFill>
                  <a:srgbClr val="009900"/>
                </a:solidFill>
                <a:latin typeface="+mn-lt"/>
              </a:rPr>
              <a:t>ROUTE REQUESTs </a:t>
            </a:r>
            <a:r>
              <a:rPr lang="en-US" sz="2800" i="0" kern="0" dirty="0" smtClean="0">
                <a:latin typeface="+mn-lt"/>
              </a:rPr>
              <a:t>sent</a:t>
            </a:r>
            <a:r>
              <a:rPr lang="en-US" sz="3200" i="0" kern="0" dirty="0" smtClean="0">
                <a:latin typeface="+mn-lt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Route Maintenance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2851" y="4719806"/>
            <a:ext cx="6973274" cy="1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32" y="1096963"/>
            <a:ext cx="76580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endParaRPr lang="en-US" altLang="zh-CN" sz="3200" b="1" dirty="0">
              <a:ea typeface="宋体" pitchFamily="2" charset="-122"/>
            </a:endParaRPr>
          </a:p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</a:pPr>
            <a:endParaRPr lang="en-US" altLang="zh-CN" sz="2400" b="1" i="0" dirty="0">
              <a:ea typeface="宋体" pitchFamily="2" charset="-12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20080" y="1135285"/>
            <a:ext cx="7772400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i="0" kern="0" dirty="0" smtClean="0">
                <a:solidFill>
                  <a:srgbClr val="009900"/>
                </a:solidFill>
                <a:latin typeface="+mn-lt"/>
              </a:rPr>
              <a:t>Route Maintenance </a:t>
            </a:r>
            <a:r>
              <a:rPr lang="en-US" sz="2400" i="0" kern="0" dirty="0" smtClean="0">
                <a:latin typeface="+mn-lt"/>
              </a:rPr>
              <a:t>is the mechanism by which a  packet’s sender S detects if the network topology has changed such that it can no longer use its route to the destination.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route is broken, S is notified with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 ERROR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i="0" kern="0" baseline="0" dirty="0" smtClean="0">
                <a:latin typeface="+mn-lt"/>
              </a:rPr>
              <a:t>S can use another route in cache or invoke  route</a:t>
            </a:r>
            <a:r>
              <a:rPr lang="en-US" sz="2400" i="0" kern="0" dirty="0" smtClean="0">
                <a:latin typeface="+mn-lt"/>
              </a:rPr>
              <a:t> discovery.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80" y="1331929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DSR is bidirectional due to 802.11. This means </a:t>
            </a:r>
            <a:r>
              <a:rPr lang="en-US" dirty="0" smtClean="0">
                <a:solidFill>
                  <a:srgbClr val="009900"/>
                </a:solidFill>
              </a:rPr>
              <a:t>ROUTE REPLY </a:t>
            </a:r>
            <a:r>
              <a:rPr lang="en-US" dirty="0" smtClean="0"/>
              <a:t>uses reverse path.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361" y="2928934"/>
            <a:ext cx="694407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088" y="1331929"/>
            <a:ext cx="7772400" cy="4525963"/>
          </a:xfrm>
        </p:spPr>
        <p:txBody>
          <a:bodyPr/>
          <a:lstStyle/>
          <a:p>
            <a:pPr>
              <a:buClr>
                <a:schemeClr val="tx1"/>
              </a:buClr>
              <a:buSzPct val="50000"/>
              <a:buNone/>
            </a:pPr>
            <a:r>
              <a:rPr lang="en-US" altLang="zh-CN" sz="2400" dirty="0" smtClean="0">
                <a:ea typeface="宋体" pitchFamily="2" charset="-122"/>
              </a:rPr>
              <a:t>Advantages: uses a reactive approach which eliminates the need to </a:t>
            </a:r>
            <a:r>
              <a:rPr lang="en-US" altLang="zh-CN" sz="2400" dirty="0" smtClean="0">
                <a:solidFill>
                  <a:srgbClr val="3333FF"/>
                </a:solidFill>
                <a:ea typeface="宋体" pitchFamily="2" charset="-122"/>
              </a:rPr>
              <a:t>periodically flood </a:t>
            </a:r>
            <a:r>
              <a:rPr lang="en-US" altLang="zh-CN" sz="2400" dirty="0" smtClean="0">
                <a:ea typeface="宋体" pitchFamily="2" charset="-122"/>
              </a:rPr>
              <a:t>the network with table update messages which are in the table-driven approach. The intermediate nodes also utilize the route cache information efficiently  to reduce the control overhead.</a:t>
            </a:r>
          </a:p>
          <a:p>
            <a:pPr>
              <a:buClr>
                <a:schemeClr val="tx1"/>
              </a:buClr>
              <a:buSzPct val="50000"/>
              <a:buNone/>
            </a:pPr>
            <a:r>
              <a:rPr lang="en-US" altLang="zh-CN" sz="2400" dirty="0" smtClean="0">
                <a:ea typeface="宋体" pitchFamily="2" charset="-122"/>
              </a:rPr>
              <a:t>Disadvantage: The route maintenance mechanism does not locally repair a broken link. Stale route cache information can produce inconsistencies during the route reconstruction phase</a:t>
            </a:r>
            <a:r>
              <a:rPr lang="en-US" altLang="zh-CN" dirty="0" smtClean="0">
                <a:ea typeface="宋体" pitchFamily="2" charset="-122"/>
              </a:rPr>
              <a:t>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42852"/>
            <a:ext cx="8064500" cy="83981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857232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On-Demand Distance vector (AODV)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AODV</a:t>
            </a:r>
            <a:r>
              <a:rPr lang="en-US" dirty="0" smtClean="0"/>
              <a:t> combines </a:t>
            </a:r>
            <a:r>
              <a:rPr lang="en-US" dirty="0" smtClean="0">
                <a:solidFill>
                  <a:srgbClr val="800000"/>
                </a:solidFill>
              </a:rPr>
              <a:t>DSR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DSDV</a:t>
            </a:r>
          </a:p>
          <a:p>
            <a:pPr lvl="1"/>
            <a:r>
              <a:rPr lang="en-US" dirty="0" smtClean="0">
                <a:solidFill>
                  <a:srgbClr val="111111"/>
                </a:solidFill>
              </a:rPr>
              <a:t>Uses on-demand Route Discovery and Route Maintenance from </a:t>
            </a:r>
            <a:r>
              <a:rPr lang="en-US" dirty="0" smtClean="0">
                <a:solidFill>
                  <a:srgbClr val="800000"/>
                </a:solidFill>
              </a:rPr>
              <a:t>DSR </a:t>
            </a:r>
            <a:r>
              <a:rPr lang="en-US" dirty="0" smtClean="0">
                <a:solidFill>
                  <a:srgbClr val="292929"/>
                </a:solidFill>
              </a:rPr>
              <a:t>plus hop-by-hop routing, sequence numbers and periodic beacons from </a:t>
            </a:r>
            <a:r>
              <a:rPr lang="en-US" dirty="0" smtClean="0">
                <a:solidFill>
                  <a:srgbClr val="800000"/>
                </a:solidFill>
              </a:rPr>
              <a:t>DSDV</a:t>
            </a:r>
            <a:r>
              <a:rPr lang="en-US" dirty="0" smtClean="0">
                <a:solidFill>
                  <a:srgbClr val="292929"/>
                </a:solidFill>
              </a:rPr>
              <a:t>.</a:t>
            </a:r>
          </a:p>
          <a:p>
            <a:r>
              <a:rPr lang="en-US" dirty="0" smtClean="0">
                <a:solidFill>
                  <a:srgbClr val="292929"/>
                </a:solidFill>
              </a:rPr>
              <a:t>When S needs a route to D, it broadcasts a </a:t>
            </a:r>
            <a:r>
              <a:rPr lang="en-US" dirty="0" smtClean="0">
                <a:solidFill>
                  <a:srgbClr val="009900"/>
                </a:solidFill>
              </a:rPr>
              <a:t>ROUTE REQUEST message</a:t>
            </a:r>
            <a:r>
              <a:rPr lang="en-US" dirty="0" smtClean="0">
                <a:solidFill>
                  <a:srgbClr val="292929"/>
                </a:solidFill>
              </a:rPr>
              <a:t> to its neighbors , including last known sequence number for that destination.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928670"/>
            <a:ext cx="77724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ROUTE REQUEST  </a:t>
            </a:r>
            <a:r>
              <a:rPr lang="en-US" sz="2800" dirty="0" smtClean="0">
                <a:solidFill>
                  <a:srgbClr val="292929"/>
                </a:solidFill>
              </a:rPr>
              <a:t>is </a:t>
            </a:r>
            <a:r>
              <a:rPr lang="en-US" sz="2800" dirty="0" smtClean="0">
                <a:solidFill>
                  <a:srgbClr val="3333FF"/>
                </a:solidFill>
              </a:rPr>
              <a:t>control-flooded</a:t>
            </a:r>
            <a:r>
              <a:rPr lang="en-US" sz="2800" dirty="0" smtClean="0">
                <a:solidFill>
                  <a:srgbClr val="292929"/>
                </a:solidFill>
              </a:rPr>
              <a:t> until it reaches a node that has a route to the destination D and each node that forwards a </a:t>
            </a:r>
            <a:r>
              <a:rPr lang="en-US" sz="2800" dirty="0" smtClean="0">
                <a:solidFill>
                  <a:srgbClr val="009900"/>
                </a:solidFill>
              </a:rPr>
              <a:t>ROUTE REQUEST </a:t>
            </a:r>
            <a:r>
              <a:rPr lang="en-US" sz="2800" dirty="0" smtClean="0">
                <a:solidFill>
                  <a:srgbClr val="292929"/>
                </a:solidFill>
              </a:rPr>
              <a:t>creates a reverse route back to S. </a:t>
            </a:r>
          </a:p>
          <a:p>
            <a:r>
              <a:rPr lang="en-US" sz="2800" dirty="0" smtClean="0">
                <a:solidFill>
                  <a:srgbClr val="292929"/>
                </a:solidFill>
              </a:rPr>
              <a:t>Node that has route to D generates a </a:t>
            </a:r>
            <a:r>
              <a:rPr lang="en-US" sz="2800" dirty="0" smtClean="0">
                <a:solidFill>
                  <a:srgbClr val="009900"/>
                </a:solidFill>
              </a:rPr>
              <a:t>ROUTE REPLY </a:t>
            </a:r>
            <a:r>
              <a:rPr lang="en-US" sz="2800" dirty="0" smtClean="0">
                <a:solidFill>
                  <a:srgbClr val="292929"/>
                </a:solidFill>
              </a:rPr>
              <a:t>that contains number of hops to reach D and sequence number for D most recently seen.</a:t>
            </a:r>
          </a:p>
          <a:p>
            <a:r>
              <a:rPr lang="en-US" sz="2800" dirty="0" smtClean="0">
                <a:solidFill>
                  <a:srgbClr val="292929"/>
                </a:solidFill>
              </a:rPr>
              <a:t>Each node that forwards the </a:t>
            </a:r>
            <a:r>
              <a:rPr lang="en-US" sz="2800" dirty="0" smtClean="0">
                <a:solidFill>
                  <a:srgbClr val="009900"/>
                </a:solidFill>
              </a:rPr>
              <a:t>REPLY</a:t>
            </a:r>
            <a:r>
              <a:rPr lang="en-US" sz="2800" dirty="0" smtClean="0">
                <a:solidFill>
                  <a:srgbClr val="292929"/>
                </a:solidFill>
              </a:rPr>
              <a:t> back towards S creates a </a:t>
            </a:r>
            <a:r>
              <a:rPr lang="en-US" sz="2800" dirty="0" smtClean="0">
                <a:solidFill>
                  <a:srgbClr val="3333FF"/>
                </a:solidFill>
              </a:rPr>
              <a:t>forward route </a:t>
            </a:r>
            <a:r>
              <a:rPr lang="en-US" sz="2800" dirty="0" smtClean="0">
                <a:solidFill>
                  <a:srgbClr val="292929"/>
                </a:solidFill>
              </a:rPr>
              <a:t>to D.</a:t>
            </a:r>
          </a:p>
          <a:p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29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smtClean="0">
                <a:solidFill>
                  <a:srgbClr val="800000"/>
                </a:solidFill>
              </a:rPr>
              <a:t>Net</a:t>
            </a:r>
            <a:r>
              <a:rPr lang="en-US" dirty="0" smtClean="0"/>
              <a:t>work</a:t>
            </a:r>
            <a:r>
              <a:rPr lang="en-US" dirty="0" smtClean="0">
                <a:solidFill>
                  <a:srgbClr val="800000"/>
                </a:solidFill>
              </a:rPr>
              <a:t>s (MANETs)</a:t>
            </a:r>
          </a:p>
          <a:p>
            <a:pPr lvl="1"/>
            <a:r>
              <a:rPr lang="en-US" dirty="0" smtClean="0">
                <a:solidFill>
                  <a:srgbClr val="111111"/>
                </a:solidFill>
              </a:rPr>
              <a:t>Have useful applications</a:t>
            </a:r>
          </a:p>
          <a:p>
            <a:pPr lvl="2"/>
            <a:r>
              <a:rPr lang="en-US" dirty="0" smtClean="0">
                <a:solidFill>
                  <a:srgbClr val="111111"/>
                </a:solidFill>
              </a:rPr>
              <a:t>Battlefields, mobile robots, vehicular networks (VANETs)</a:t>
            </a:r>
          </a:p>
          <a:p>
            <a:pPr lvl="1"/>
            <a:r>
              <a:rPr lang="en-US" dirty="0" smtClean="0">
                <a:solidFill>
                  <a:srgbClr val="111111"/>
                </a:solidFill>
              </a:rPr>
              <a:t>Each mobile node acts both as a</a:t>
            </a:r>
            <a:r>
              <a:rPr lang="en-US" dirty="0" smtClean="0">
                <a:solidFill>
                  <a:srgbClr val="3333FF"/>
                </a:solidFill>
              </a:rPr>
              <a:t> host </a:t>
            </a:r>
            <a:r>
              <a:rPr lang="en-US" dirty="0" smtClean="0">
                <a:solidFill>
                  <a:srgbClr val="111111"/>
                </a:solidFill>
              </a:rPr>
              <a:t>but also as a </a:t>
            </a:r>
            <a:r>
              <a:rPr lang="en-US" dirty="0" smtClean="0">
                <a:solidFill>
                  <a:srgbClr val="3333FF"/>
                </a:solidFill>
              </a:rPr>
              <a:t>router</a:t>
            </a:r>
            <a:r>
              <a:rPr lang="en-US" dirty="0" smtClean="0">
                <a:solidFill>
                  <a:srgbClr val="11111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111111"/>
                </a:solidFill>
              </a:rPr>
              <a:t>Ad hoc routing protocols provide </a:t>
            </a:r>
            <a:r>
              <a:rPr lang="en-US" dirty="0" smtClean="0">
                <a:solidFill>
                  <a:srgbClr val="3333FF"/>
                </a:solidFill>
              </a:rPr>
              <a:t>multi-hop paths</a:t>
            </a:r>
            <a:r>
              <a:rPr lang="en-US" dirty="0" smtClean="0">
                <a:solidFill>
                  <a:srgbClr val="111111"/>
                </a:solidFill>
              </a:rPr>
              <a:t> through the network to any other node.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857232"/>
            <a:ext cx="7772400" cy="5000660"/>
          </a:xfrm>
        </p:spPr>
        <p:txBody>
          <a:bodyPr/>
          <a:lstStyle/>
          <a:p>
            <a:r>
              <a:rPr lang="en-US" sz="2800" dirty="0" smtClean="0">
                <a:solidFill>
                  <a:srgbClr val="292929"/>
                </a:solidFill>
              </a:rPr>
              <a:t>This scheme is hop-by-hop in that each node remembers only next hop.</a:t>
            </a:r>
          </a:p>
          <a:p>
            <a:r>
              <a:rPr lang="en-US" sz="2800" dirty="0" smtClean="0">
                <a:solidFill>
                  <a:srgbClr val="292929"/>
                </a:solidFill>
              </a:rPr>
              <a:t>To maintain routes, each node periodically transmits a </a:t>
            </a:r>
            <a:r>
              <a:rPr lang="en-US" sz="2800" dirty="0" smtClean="0">
                <a:solidFill>
                  <a:srgbClr val="009900"/>
                </a:solidFill>
              </a:rPr>
              <a:t>HELLO</a:t>
            </a:r>
            <a:r>
              <a:rPr lang="en-US" sz="2800" dirty="0" smtClean="0">
                <a:solidFill>
                  <a:srgbClr val="292929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message</a:t>
            </a:r>
            <a:r>
              <a:rPr lang="en-US" sz="2800" dirty="0" smtClean="0">
                <a:solidFill>
                  <a:srgbClr val="292929"/>
                </a:solidFill>
              </a:rPr>
              <a:t>. Failure to receive three consecutive </a:t>
            </a:r>
            <a:r>
              <a:rPr lang="en-US" sz="2800" dirty="0" smtClean="0">
                <a:solidFill>
                  <a:srgbClr val="009900"/>
                </a:solidFill>
              </a:rPr>
              <a:t>HELLO</a:t>
            </a:r>
            <a:r>
              <a:rPr lang="en-US" sz="2800" dirty="0" smtClean="0">
                <a:solidFill>
                  <a:srgbClr val="292929"/>
                </a:solidFill>
              </a:rPr>
              <a:t> messages is an indicator that the link to neighbor is down.</a:t>
            </a:r>
          </a:p>
          <a:p>
            <a:r>
              <a:rPr lang="en-US" sz="2800" dirty="0" smtClean="0">
                <a:solidFill>
                  <a:srgbClr val="292929"/>
                </a:solidFill>
              </a:rPr>
              <a:t>Alternatively, use link layer feedback (</a:t>
            </a:r>
            <a:r>
              <a:rPr lang="en-US" sz="2800" dirty="0" smtClean="0">
                <a:solidFill>
                  <a:srgbClr val="800000"/>
                </a:solidFill>
              </a:rPr>
              <a:t>AODV-LL</a:t>
            </a:r>
            <a:r>
              <a:rPr lang="en-US" sz="2800" dirty="0" smtClean="0">
                <a:solidFill>
                  <a:srgbClr val="292929"/>
                </a:solidFill>
              </a:rPr>
              <a:t>). Since this eliminates need for HELLO messages, only </a:t>
            </a:r>
            <a:r>
              <a:rPr lang="en-US" sz="2800" dirty="0" smtClean="0">
                <a:solidFill>
                  <a:srgbClr val="800000"/>
                </a:solidFill>
              </a:rPr>
              <a:t>AODV-LL </a:t>
            </a:r>
            <a:r>
              <a:rPr lang="en-US" sz="2800" dirty="0" smtClean="0">
                <a:solidFill>
                  <a:srgbClr val="292929"/>
                </a:solidFill>
              </a:rPr>
              <a:t>reported in the paper.</a:t>
            </a:r>
            <a:endParaRPr lang="en-US" sz="2800" dirty="0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331929"/>
            <a:ext cx="7954992" cy="4525963"/>
          </a:xfrm>
        </p:spPr>
        <p:txBody>
          <a:bodyPr/>
          <a:lstStyle/>
          <a:p>
            <a:r>
              <a:rPr lang="en-US" dirty="0" smtClean="0"/>
              <a:t>When a link goes down, any upstream node that recently forwarded packets through that link is notified via an </a:t>
            </a:r>
            <a:r>
              <a:rPr lang="en-US" dirty="0" smtClean="0">
                <a:solidFill>
                  <a:srgbClr val="009900"/>
                </a:solidFill>
              </a:rPr>
              <a:t>UNSOLICITED ROUTE REPLY </a:t>
            </a:r>
            <a:r>
              <a:rPr lang="en-US" dirty="0" smtClean="0"/>
              <a:t>with an infinite metric.</a:t>
            </a:r>
          </a:p>
          <a:p>
            <a:r>
              <a:rPr lang="en-US" dirty="0" smtClean="0"/>
              <a:t>Upon receiving this reply, the node must use Route Discovery to find a new route to the destination.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AODV-LL Constants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5085" y="1714488"/>
            <a:ext cx="5878749" cy="329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 Advantages/Disadvantages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Advantages: </a:t>
            </a:r>
            <a:r>
              <a:rPr lang="en-US" altLang="zh-CN" sz="2400" dirty="0" smtClean="0">
                <a:solidFill>
                  <a:srgbClr val="800000"/>
                </a:solidFill>
                <a:ea typeface="Arial Unicode MS" pitchFamily="34" charset="-122"/>
                <a:cs typeface="Arial Unicode MS" pitchFamily="34" charset="-122"/>
              </a:rPr>
              <a:t>AODV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routes established on demand with destination sequence numbers used to find the latest route to destination. The connection setup delay is less.</a:t>
            </a:r>
          </a:p>
          <a:p>
            <a:r>
              <a:rPr lang="en-US" sz="2400" dirty="0" smtClean="0">
                <a:ea typeface="Arial Unicode MS" pitchFamily="34" charset="-122"/>
                <a:cs typeface="Arial Unicode MS" pitchFamily="34" charset="-122"/>
              </a:rPr>
              <a:t>Disadvantages: </a:t>
            </a:r>
            <a:r>
              <a:rPr lang="en-US" altLang="zh-CN" sz="2400" dirty="0" smtClean="0">
                <a:ea typeface="宋体" pitchFamily="2" charset="-122"/>
              </a:rPr>
              <a:t>intermediate nodes can yield inconsistent routes if the source sequence number is very old and the intermediate nodes have a higher but not the latest destination sequence number (stale entries). Also multiple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ROUTE REPLY packets</a:t>
            </a:r>
            <a:r>
              <a:rPr lang="en-US" altLang="zh-CN" sz="2400" dirty="0" smtClean="0">
                <a:ea typeface="宋体" pitchFamily="2" charset="-122"/>
              </a:rPr>
              <a:t> in response to a single </a:t>
            </a:r>
            <a:r>
              <a:rPr lang="en-US" altLang="zh-CN" sz="2400" dirty="0" smtClean="0">
                <a:solidFill>
                  <a:srgbClr val="009900"/>
                </a:solidFill>
                <a:ea typeface="宋体" pitchFamily="2" charset="-122"/>
              </a:rPr>
              <a:t>ROUTE REQUEST packet </a:t>
            </a:r>
            <a:r>
              <a:rPr lang="en-US" altLang="zh-CN" sz="2400" dirty="0" smtClean="0">
                <a:ea typeface="宋体" pitchFamily="2" charset="-122"/>
              </a:rPr>
              <a:t>can lead to heavy control overhead.</a:t>
            </a:r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83981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980728"/>
            <a:ext cx="7772400" cy="4525963"/>
          </a:xfrm>
        </p:spPr>
        <p:txBody>
          <a:bodyPr/>
          <a:lstStyle/>
          <a:p>
            <a:r>
              <a:rPr lang="en-US" dirty="0" smtClean="0"/>
              <a:t>Simulations focused on routing protocols ability to react to </a:t>
            </a:r>
            <a:r>
              <a:rPr lang="en-US" dirty="0" smtClean="0">
                <a:solidFill>
                  <a:srgbClr val="3333FF"/>
                </a:solidFill>
              </a:rPr>
              <a:t>topology changes</a:t>
            </a:r>
            <a:r>
              <a:rPr lang="en-US" dirty="0" smtClean="0"/>
              <a:t> and viewing performance under a </a:t>
            </a:r>
            <a:r>
              <a:rPr lang="en-US" dirty="0" smtClean="0">
                <a:solidFill>
                  <a:srgbClr val="3333FF"/>
                </a:solidFill>
              </a:rPr>
              <a:t>range of conditions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50 wireless nodes in ad hoc network over a 1500m x 300m grid for 900 simulated seconds of time.</a:t>
            </a:r>
          </a:p>
          <a:p>
            <a:r>
              <a:rPr lang="en-US" dirty="0" smtClean="0"/>
              <a:t>Physical characteristics meant to model </a:t>
            </a:r>
            <a:r>
              <a:rPr lang="en-US" dirty="0" err="1" smtClean="0"/>
              <a:t>WaveLAN</a:t>
            </a:r>
            <a:r>
              <a:rPr lang="en-US" dirty="0" smtClean="0"/>
              <a:t> DSSS (</a:t>
            </a:r>
            <a:r>
              <a:rPr lang="en-US" dirty="0"/>
              <a:t>N</a:t>
            </a:r>
            <a:r>
              <a:rPr lang="en-US" dirty="0" smtClean="0"/>
              <a:t>ote – this is old technology now!) 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80" y="1268760"/>
            <a:ext cx="7772400" cy="4525963"/>
          </a:xfrm>
        </p:spPr>
        <p:txBody>
          <a:bodyPr/>
          <a:lstStyle/>
          <a:p>
            <a:r>
              <a:rPr lang="en-US" sz="2800" dirty="0" smtClean="0"/>
              <a:t>Simulations driven by input scenario file describing exact motion and sequence of packets originated by nodes.</a:t>
            </a:r>
          </a:p>
          <a:p>
            <a:r>
              <a:rPr lang="en-US" sz="2800" dirty="0" smtClean="0"/>
              <a:t>210 different scenarios were pre-generated and they ran all four protocols against each scenario file.</a:t>
            </a:r>
          </a:p>
          <a:p>
            <a:r>
              <a:rPr lang="en-US" sz="2800" dirty="0" smtClean="0"/>
              <a:t>Movement is characterized by a </a:t>
            </a:r>
            <a:r>
              <a:rPr lang="en-US" sz="2800" dirty="0" smtClean="0">
                <a:solidFill>
                  <a:srgbClr val="3333FF"/>
                </a:solidFill>
              </a:rPr>
              <a:t>pause time</a:t>
            </a:r>
            <a:r>
              <a:rPr lang="en-US" sz="2800" i="1" dirty="0" smtClean="0"/>
              <a:t> </a:t>
            </a:r>
            <a:r>
              <a:rPr lang="en-US" sz="2800" dirty="0" smtClean="0"/>
              <a:t>whereby a node remains stationary  for </a:t>
            </a:r>
            <a:r>
              <a:rPr lang="en-US" sz="2800" dirty="0" smtClean="0">
                <a:solidFill>
                  <a:srgbClr val="3333FF"/>
                </a:solidFill>
              </a:rPr>
              <a:t>pause time </a:t>
            </a:r>
            <a:r>
              <a:rPr lang="en-US" sz="2800" dirty="0" smtClean="0"/>
              <a:t>seconds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32" y="1052736"/>
            <a:ext cx="8107264" cy="4824536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At the end of pause time, the node selects a random destination and moves at a speed </a:t>
            </a:r>
            <a:r>
              <a:rPr lang="en-US" altLang="zh-CN" sz="2400" dirty="0" smtClean="0">
                <a:solidFill>
                  <a:srgbClr val="FF6600"/>
                </a:solidFill>
                <a:ea typeface="宋体" pitchFamily="2" charset="-122"/>
              </a:rPr>
              <a:t>uniformly distributed</a:t>
            </a:r>
            <a:r>
              <a:rPr lang="en-US" altLang="zh-CN" sz="2400" dirty="0" smtClean="0">
                <a:ea typeface="宋体" pitchFamily="2" charset="-122"/>
              </a:rPr>
              <a:t> between 0 and some maximum (1m/s or 20m/s).</a:t>
            </a:r>
          </a:p>
          <a:p>
            <a:r>
              <a:rPr lang="en-US" altLang="zh-CN" sz="2400" dirty="0" smtClean="0">
                <a:ea typeface="宋体" pitchFamily="2" charset="-122"/>
              </a:rPr>
              <a:t>Simulation alternates between pause times and movement times for each node.</a:t>
            </a:r>
          </a:p>
          <a:p>
            <a:r>
              <a:rPr lang="en-US" altLang="zh-CN" sz="2400" dirty="0" smtClean="0">
                <a:ea typeface="宋体" pitchFamily="2" charset="-122"/>
              </a:rPr>
              <a:t>10 movement patterns were generated for each pause time of 0, 30, 60, 120, 300, 600, &amp; 900 seconds (total of 70 movement patterns for each protocol tested).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0 pause time corresponds to continuous motion.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900 second pause time is no movement.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064500" cy="890837"/>
          </a:xfrm>
        </p:spPr>
        <p:txBody>
          <a:bodyPr/>
          <a:lstStyle/>
          <a:p>
            <a:r>
              <a:rPr lang="en-US" dirty="0" smtClean="0"/>
              <a:t>Communication Model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304" y="1063277"/>
            <a:ext cx="7917184" cy="4813995"/>
          </a:xfrm>
        </p:spPr>
        <p:txBody>
          <a:bodyPr/>
          <a:lstStyle/>
          <a:p>
            <a:r>
              <a:rPr lang="en-US" sz="2800" dirty="0" smtClean="0"/>
              <a:t>Experimented with 1, 4 and 8 packets per second  and then fixed rate  at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4 packets/sec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10, 20 and 30 CBR (Constant </a:t>
            </a:r>
            <a:r>
              <a:rPr lang="en-US" sz="2800" dirty="0"/>
              <a:t>B</a:t>
            </a:r>
            <a:r>
              <a:rPr lang="en-US" sz="2800" dirty="0" smtClean="0"/>
              <a:t>it </a:t>
            </a:r>
            <a:r>
              <a:rPr lang="en-US" sz="2800" dirty="0"/>
              <a:t>R</a:t>
            </a:r>
            <a:r>
              <a:rPr lang="en-US" sz="2800" dirty="0" smtClean="0"/>
              <a:t>ate) sources with peer-to-peer conversations.</a:t>
            </a:r>
          </a:p>
          <a:p>
            <a:r>
              <a:rPr lang="en-US" sz="2800" dirty="0" smtClean="0"/>
              <a:t>Tried  64 and 1024-byte packets</a:t>
            </a:r>
          </a:p>
          <a:p>
            <a:pPr lvl="1"/>
            <a:r>
              <a:rPr lang="en-US" dirty="0" smtClean="0"/>
              <a:t>1024-byte packets caused congestion.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acket size fixed at </a:t>
            </a:r>
            <a:r>
              <a:rPr lang="en-US" dirty="0" smtClean="0">
                <a:solidFill>
                  <a:srgbClr val="3333FF"/>
                </a:solidFill>
              </a:rPr>
              <a:t>64 bytes </a:t>
            </a:r>
            <a:r>
              <a:rPr lang="en-US" dirty="0" smtClean="0"/>
              <a:t>because they wanted to </a:t>
            </a:r>
            <a:r>
              <a:rPr lang="en-US" dirty="0" smtClean="0">
                <a:solidFill>
                  <a:srgbClr val="800000"/>
                </a:solidFill>
              </a:rPr>
              <a:t>factor out</a:t>
            </a:r>
            <a:r>
              <a:rPr lang="en-US" dirty="0" smtClean="0"/>
              <a:t> congestion effects.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80" y="1691969"/>
            <a:ext cx="7772400" cy="3321207"/>
          </a:xfrm>
        </p:spPr>
        <p:txBody>
          <a:bodyPr/>
          <a:lstStyle/>
          <a:p>
            <a:r>
              <a:rPr lang="en-US" dirty="0" smtClean="0"/>
              <a:t>Internal mechanism determines shortest path (in hops) assuming </a:t>
            </a:r>
            <a:r>
              <a:rPr lang="en-US" dirty="0" smtClean="0">
                <a:solidFill>
                  <a:srgbClr val="800000"/>
                </a:solidFill>
              </a:rPr>
              <a:t>250m transmission range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Average data packet made 2.6 hops and farthest reachable node was 8 hops away.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39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42852"/>
            <a:ext cx="8064500" cy="9112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NS-2 Simulator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 Shortest Path Distribution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773" y="1196752"/>
            <a:ext cx="5516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797"/>
            <a:ext cx="8064500" cy="1008063"/>
          </a:xfrm>
        </p:spPr>
        <p:txBody>
          <a:bodyPr/>
          <a:lstStyle/>
          <a:p>
            <a:r>
              <a:rPr lang="en-US" dirty="0" smtClean="0"/>
              <a:t>Table V</a:t>
            </a:r>
            <a:br>
              <a:rPr lang="en-US" dirty="0" smtClean="0"/>
            </a:br>
            <a:r>
              <a:rPr lang="en-US" dirty="0" smtClean="0"/>
              <a:t>Link Connectivity Changes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97147"/>
            <a:ext cx="5743596" cy="37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143372" y="3929066"/>
            <a:ext cx="914400" cy="285752"/>
          </a:xfrm>
          <a:prstGeom prst="ellips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142984"/>
            <a:ext cx="7954992" cy="4525963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3333FF"/>
                </a:solidFill>
                <a:ea typeface="宋体" pitchFamily="2" charset="-122"/>
              </a:rPr>
              <a:t>Packet Delivery Ratio ::</a:t>
            </a:r>
            <a:r>
              <a:rPr lang="en-US" altLang="zh-CN" dirty="0" smtClean="0">
                <a:solidFill>
                  <a:srgbClr val="3333FF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The ratio between the number of packets originated by the application layer CBR sources and the number of packets received by the CBR sink at the final destination.</a:t>
            </a:r>
          </a:p>
          <a:p>
            <a:r>
              <a:rPr lang="en-US" altLang="zh-CN" sz="2800" dirty="0" smtClean="0">
                <a:solidFill>
                  <a:srgbClr val="3333FF"/>
                </a:solidFill>
                <a:ea typeface="宋体" pitchFamily="2" charset="-122"/>
              </a:rPr>
              <a:t>Routing Overhead :: </a:t>
            </a:r>
            <a:r>
              <a:rPr lang="en-US" altLang="zh-CN" sz="2400" dirty="0" smtClean="0">
                <a:ea typeface="宋体" pitchFamily="2" charset="-122"/>
              </a:rPr>
              <a:t>The total number of </a:t>
            </a:r>
            <a:r>
              <a:rPr lang="en-US" altLang="zh-CN" sz="2400" dirty="0" smtClean="0">
                <a:solidFill>
                  <a:srgbClr val="800000"/>
                </a:solidFill>
                <a:ea typeface="宋体" pitchFamily="2" charset="-122"/>
              </a:rPr>
              <a:t>routing packets </a:t>
            </a:r>
            <a:r>
              <a:rPr lang="en-US" altLang="zh-CN" sz="2400" dirty="0" smtClean="0">
                <a:ea typeface="宋体" pitchFamily="2" charset="-122"/>
              </a:rPr>
              <a:t>transmitted during the simulation.</a:t>
            </a:r>
            <a:endParaRPr lang="en-US" altLang="zh-CN" dirty="0" smtClean="0"/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Note, each transmission hop counts as one transmission.</a:t>
            </a:r>
          </a:p>
          <a:p>
            <a:r>
              <a:rPr lang="en-US" altLang="zh-CN" sz="2800" dirty="0" smtClean="0">
                <a:solidFill>
                  <a:srgbClr val="3333FF"/>
                </a:solidFill>
                <a:ea typeface="宋体" pitchFamily="2" charset="-122"/>
              </a:rPr>
              <a:t>Path Optimality :: </a:t>
            </a:r>
            <a:r>
              <a:rPr lang="en-US" altLang="zh-CN" sz="2400" dirty="0" smtClean="0">
                <a:ea typeface="宋体" pitchFamily="2" charset="-122"/>
              </a:rPr>
              <a:t>The difference between the number of hops taken to reach destination and the length of the shortest path that physically existed through the network when the packet was originated</a:t>
            </a:r>
          </a:p>
          <a:p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83981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Simulation Results  (20 m/s first) </a:t>
            </a:r>
          </a:p>
          <a:p>
            <a:r>
              <a:rPr lang="en-US" dirty="0" smtClean="0">
                <a:solidFill>
                  <a:srgbClr val="292929"/>
                </a:solidFill>
              </a:rPr>
              <a:t>Conclusions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 Packet Delivery Ratio (</a:t>
            </a:r>
            <a:r>
              <a:rPr lang="en-US" sz="2800" dirty="0" smtClean="0"/>
              <a:t>as a function of pause time)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283" y="1268760"/>
            <a:ext cx="6027582" cy="47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868144" y="4293096"/>
            <a:ext cx="1771656" cy="28575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20 Sources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51920" y="3925044"/>
            <a:ext cx="1706488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i="0" dirty="0" smtClean="0">
                <a:solidFill>
                  <a:srgbClr val="800000"/>
                </a:solidFill>
              </a:rPr>
              <a:t>DSDV does not converge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3275856" y="4213076"/>
            <a:ext cx="576064" cy="288032"/>
          </a:xfrm>
          <a:prstGeom prst="straightConnector1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1008063"/>
          </a:xfrm>
        </p:spPr>
        <p:txBody>
          <a:bodyPr/>
          <a:lstStyle/>
          <a:p>
            <a:r>
              <a:rPr lang="en-US" dirty="0" smtClean="0"/>
              <a:t>Figure 3 Routing Packets Sent (</a:t>
            </a:r>
            <a:r>
              <a:rPr lang="en-US" sz="2800" dirty="0" smtClean="0"/>
              <a:t>as a function of pause time)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00168"/>
            <a:ext cx="6326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015054" y="2214554"/>
            <a:ext cx="1771656" cy="28575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20 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064500" cy="693193"/>
          </a:xfrm>
        </p:spPr>
        <p:txBody>
          <a:bodyPr/>
          <a:lstStyle/>
          <a:p>
            <a:r>
              <a:rPr lang="en-US" sz="3600" dirty="0" smtClean="0"/>
              <a:t>Figure 4: Packet Delivery Ratio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398" y="620688"/>
            <a:ext cx="6557986" cy="541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8064500" cy="675953"/>
          </a:xfrm>
        </p:spPr>
        <p:txBody>
          <a:bodyPr/>
          <a:lstStyle/>
          <a:p>
            <a:r>
              <a:rPr lang="en-US" sz="3600" dirty="0" smtClean="0"/>
              <a:t>Figure 5: Routing Overhead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88" y="613774"/>
            <a:ext cx="6500836" cy="54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1011832" y="2564904"/>
            <a:ext cx="1039888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600" i="0" dirty="0">
                <a:solidFill>
                  <a:srgbClr val="800000"/>
                </a:solidFill>
              </a:rPr>
              <a:t>d</a:t>
            </a:r>
            <a:r>
              <a:rPr lang="en-US" sz="1600" i="0" dirty="0" smtClean="0">
                <a:solidFill>
                  <a:srgbClr val="800000"/>
                </a:solidFill>
              </a:rPr>
              <a:t>ifferent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600" i="0" dirty="0" smtClean="0">
                <a:solidFill>
                  <a:srgbClr val="800000"/>
                </a:solidFill>
              </a:rPr>
              <a:t>scales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87588" y="2870938"/>
            <a:ext cx="369528" cy="396044"/>
          </a:xfrm>
          <a:prstGeom prst="straightConnector1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887588" y="2870938"/>
            <a:ext cx="3332484" cy="396044"/>
          </a:xfrm>
          <a:prstGeom prst="straightConnector1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6: Path Length 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640" y="1357298"/>
            <a:ext cx="5606444" cy="43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851920" y="3140968"/>
            <a:ext cx="2952328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i="0" dirty="0" smtClean="0">
                <a:solidFill>
                  <a:srgbClr val="800000"/>
                </a:solidFill>
              </a:rPr>
              <a:t>Results are averaged over  all mobility levels.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7475"/>
            <a:ext cx="8064500" cy="1311261"/>
          </a:xfrm>
        </p:spPr>
        <p:txBody>
          <a:bodyPr/>
          <a:lstStyle/>
          <a:p>
            <a:r>
              <a:rPr lang="en-US" sz="3600" dirty="0" smtClean="0"/>
              <a:t>Figure 7: Application Packets Sent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200" dirty="0" smtClean="0"/>
              <a:t>(as a function of pause time)</a:t>
            </a:r>
            <a:endParaRPr lang="en-US" sz="3200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1486" y="1403368"/>
            <a:ext cx="58760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572132" y="3929066"/>
            <a:ext cx="1771656" cy="64294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i="0" dirty="0" smtClean="0">
                <a:solidFill>
                  <a:srgbClr val="800000"/>
                </a:solidFill>
              </a:rPr>
              <a:t>Speed = 1m/s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20 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49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NS-2 Simulator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142984"/>
            <a:ext cx="7772400" cy="4525963"/>
          </a:xfrm>
        </p:spPr>
        <p:txBody>
          <a:bodyPr/>
          <a:lstStyle/>
          <a:p>
            <a:r>
              <a:rPr lang="en-US" sz="2800" dirty="0" smtClean="0"/>
              <a:t>Mobile nodes have </a:t>
            </a:r>
            <a:r>
              <a:rPr lang="en-US" sz="2800" dirty="0" smtClean="0">
                <a:solidFill>
                  <a:srgbClr val="3333FF"/>
                </a:solidFill>
              </a:rPr>
              <a:t>position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3333FF"/>
                </a:solidFill>
              </a:rPr>
              <a:t>velocity</a:t>
            </a:r>
            <a:r>
              <a:rPr lang="en-US" sz="2800" dirty="0" smtClean="0"/>
              <a:t>.</a:t>
            </a:r>
          </a:p>
          <a:p>
            <a:pPr lvl="1"/>
            <a:r>
              <a:rPr lang="en-US" dirty="0" smtClean="0"/>
              <a:t>Needed to extend simulator to model attenuation of radio waves, propagation delays, capture effects and carrier sense.</a:t>
            </a:r>
          </a:p>
          <a:p>
            <a:r>
              <a:rPr lang="en-US" sz="2800" dirty="0" smtClean="0"/>
              <a:t>Added simulation of DCF for 802.11 MAC layer (including </a:t>
            </a:r>
            <a:r>
              <a:rPr lang="en-US" sz="2800" dirty="0" smtClean="0">
                <a:solidFill>
                  <a:srgbClr val="3333FF"/>
                </a:solidFill>
              </a:rPr>
              <a:t>RTS/CTS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Simulated nodes have </a:t>
            </a:r>
            <a:r>
              <a:rPr lang="en-US" sz="2800" dirty="0" smtClean="0">
                <a:solidFill>
                  <a:srgbClr val="3333FF"/>
                </a:solidFill>
              </a:rPr>
              <a:t>50</a:t>
            </a:r>
            <a:r>
              <a:rPr lang="en-US" sz="2800" dirty="0" smtClean="0"/>
              <a:t> packet drop-tail queues for packets awaiting transmission and </a:t>
            </a:r>
            <a:r>
              <a:rPr lang="en-US" sz="2800" dirty="0" smtClean="0">
                <a:solidFill>
                  <a:srgbClr val="3333FF"/>
                </a:solidFill>
              </a:rPr>
              <a:t>50</a:t>
            </a:r>
            <a:r>
              <a:rPr lang="en-US" sz="2800" dirty="0" smtClean="0"/>
              <a:t> additional  packets of buffer for awaiting route discovery.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4"/>
            <a:ext cx="8064500" cy="1311261"/>
          </a:xfrm>
        </p:spPr>
        <p:txBody>
          <a:bodyPr/>
          <a:lstStyle/>
          <a:p>
            <a:r>
              <a:rPr lang="en-US" sz="3600" dirty="0" smtClean="0"/>
              <a:t>Figure 8: Routing Packets Sent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200" dirty="0" smtClean="0"/>
              <a:t>(as a function of pause time)</a:t>
            </a:r>
            <a:endParaRPr 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61087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800740" y="4143380"/>
            <a:ext cx="1771656" cy="64294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i="0" dirty="0" smtClean="0">
                <a:solidFill>
                  <a:srgbClr val="800000"/>
                </a:solidFill>
              </a:rPr>
              <a:t>Speed = 1m/s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20 Sources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 Routing Overhead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42" y="1370408"/>
            <a:ext cx="77724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36205" y="1055016"/>
            <a:ext cx="1771656" cy="28575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</a:rPr>
              <a:t>20 Sources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64088" y="3140968"/>
            <a:ext cx="2304256" cy="500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600" i="0" dirty="0">
                <a:solidFill>
                  <a:srgbClr val="800000"/>
                </a:solidFill>
              </a:rPr>
              <a:t>a</a:t>
            </a:r>
            <a:r>
              <a:rPr lang="en-US" sz="1600" i="0" dirty="0" smtClean="0">
                <a:solidFill>
                  <a:srgbClr val="800000"/>
                </a:solidFill>
              </a:rPr>
              <a:t>ccounts for extra</a:t>
            </a:r>
          </a:p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600" i="0" dirty="0" smtClean="0">
                <a:solidFill>
                  <a:srgbClr val="800000"/>
                </a:solidFill>
              </a:rPr>
              <a:t>bytes in DSR packets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308304" y="2636913"/>
            <a:ext cx="288032" cy="648071"/>
          </a:xfrm>
          <a:prstGeom prst="straightConnector1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51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 Packet Delivery Ratio DSDV </a:t>
            </a:r>
            <a:r>
              <a:rPr lang="en-US" dirty="0" err="1" smtClean="0"/>
              <a:t>vs</a:t>
            </a:r>
            <a:r>
              <a:rPr lang="en-US" dirty="0" smtClean="0"/>
              <a:t> DSDV-SQ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711" y="1376380"/>
            <a:ext cx="5929313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 Routing Overhead DSDV </a:t>
            </a:r>
            <a:r>
              <a:rPr lang="en-US" dirty="0" err="1" smtClean="0"/>
              <a:t>vs</a:t>
            </a:r>
            <a:r>
              <a:rPr lang="en-US" dirty="0" smtClean="0"/>
              <a:t> DSDV-SQ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60" y="1365268"/>
            <a:ext cx="60642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53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83981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>
                <a:solidFill>
                  <a:srgbClr val="292929"/>
                </a:solidFill>
              </a:rPr>
              <a:t>Simulation Results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Conclusions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54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000108"/>
            <a:ext cx="7772400" cy="4525963"/>
          </a:xfrm>
        </p:spPr>
        <p:txBody>
          <a:bodyPr/>
          <a:lstStyle/>
          <a:p>
            <a:r>
              <a:rPr lang="en-US" dirty="0" smtClean="0"/>
              <a:t>Paper Contributions:</a:t>
            </a:r>
          </a:p>
          <a:p>
            <a:pPr lvl="1"/>
            <a:r>
              <a:rPr lang="en-US" sz="3200" dirty="0" smtClean="0"/>
              <a:t>Modifications to the ns-2 simulator to model 802.11 MAC layer issues.</a:t>
            </a:r>
          </a:p>
          <a:p>
            <a:pPr lvl="1"/>
            <a:r>
              <a:rPr lang="en-US" sz="3200" dirty="0" smtClean="0"/>
              <a:t>Detailed simulation results that compared four protocols.</a:t>
            </a:r>
          </a:p>
          <a:p>
            <a:r>
              <a:rPr lang="en-US" dirty="0" smtClean="0"/>
              <a:t>Each protocol performs well in some cases and has drawbacks in others.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55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72" y="1351309"/>
            <a:ext cx="7772400" cy="4525963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TORA</a:t>
            </a:r>
            <a:r>
              <a:rPr lang="en-US" dirty="0" smtClean="0"/>
              <a:t> was the worst.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DSR</a:t>
            </a:r>
            <a:r>
              <a:rPr lang="en-US" dirty="0" smtClean="0"/>
              <a:t> was the best.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DSDV-SQ</a:t>
            </a:r>
            <a:r>
              <a:rPr lang="en-US" dirty="0" smtClean="0"/>
              <a:t> performs well when load and mobility is low, poorly as mobility increases.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AODV-LL</a:t>
            </a:r>
            <a:r>
              <a:rPr lang="en-US" dirty="0" smtClean="0"/>
              <a:t>  performs nearly as well as </a:t>
            </a:r>
            <a:r>
              <a:rPr lang="en-US" dirty="0" smtClean="0">
                <a:solidFill>
                  <a:srgbClr val="800000"/>
                </a:solidFill>
              </a:rPr>
              <a:t>DSR</a:t>
            </a:r>
            <a:r>
              <a:rPr lang="en-US" dirty="0" smtClean="0"/>
              <a:t>, but has high overhead at high mobility levels.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written.</a:t>
            </a:r>
          </a:p>
          <a:p>
            <a:r>
              <a:rPr lang="en-US" dirty="0" smtClean="0"/>
              <a:t>Good scientific method.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            Comments !!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1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2357430"/>
            <a:ext cx="7772400" cy="35004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Thanks to </a:t>
            </a:r>
          </a:p>
          <a:p>
            <a:pPr algn="ctr">
              <a:buNone/>
            </a:pPr>
            <a:r>
              <a:rPr lang="en-US" dirty="0" smtClean="0"/>
              <a:t>Angel Pagan and Xiang Li </a:t>
            </a:r>
          </a:p>
          <a:p>
            <a:pPr algn="ctr">
              <a:buNone/>
            </a:pPr>
            <a:r>
              <a:rPr lang="en-US" dirty="0" smtClean="0"/>
              <a:t>for most of the figures</a:t>
            </a:r>
          </a:p>
          <a:p>
            <a:pPr algn="ctr">
              <a:buNone/>
            </a:pPr>
            <a:r>
              <a:rPr lang="en-US" dirty="0" smtClean="0"/>
              <a:t>from the original paper.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58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214554"/>
            <a:ext cx="7386663" cy="1951031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A Performance Comparison of Multi-Hop Wireless Ad Hoc Network Routing Protocols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14546" y="571480"/>
            <a:ext cx="5167312" cy="979487"/>
          </a:xfrm>
        </p:spPr>
        <p:txBody>
          <a:bodyPr/>
          <a:lstStyle/>
          <a:p>
            <a:pPr algn="ctr"/>
            <a:r>
              <a:rPr lang="en-US" dirty="0" smtClean="0"/>
              <a:t>Questions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83981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Ad Hoc Routing Protocols</a:t>
            </a:r>
          </a:p>
          <a:p>
            <a:pPr lvl="1"/>
            <a:r>
              <a:rPr lang="en-US" dirty="0" smtClean="0"/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Ad Hoc Routing </a:t>
            </a:r>
            <a:br>
              <a:rPr lang="en-US" dirty="0" smtClean="0"/>
            </a:br>
            <a:r>
              <a:rPr lang="en-US" dirty="0" smtClean="0"/>
              <a:t>(circa 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214422"/>
            <a:ext cx="8026430" cy="4525963"/>
          </a:xfrm>
        </p:spPr>
        <p:txBody>
          <a:bodyPr/>
          <a:lstStyle/>
          <a:p>
            <a:r>
              <a:rPr lang="en-US" dirty="0" smtClean="0"/>
              <a:t>Authors implemented the four protocols according to specifications. </a:t>
            </a:r>
          </a:p>
          <a:p>
            <a:r>
              <a:rPr lang="en-US" dirty="0" smtClean="0"/>
              <a:t>However, while simulating they made improvements:</a:t>
            </a:r>
          </a:p>
          <a:p>
            <a:pPr lvl="1"/>
            <a:r>
              <a:rPr lang="en-US" dirty="0" smtClean="0"/>
              <a:t>Broadcast ACKs deliberately jittered.</a:t>
            </a:r>
          </a:p>
          <a:p>
            <a:pPr lvl="1"/>
            <a:r>
              <a:rPr lang="en-US" dirty="0" smtClean="0"/>
              <a:t>Routing packets were inserted at the </a:t>
            </a:r>
            <a:r>
              <a:rPr lang="en-US" dirty="0" smtClean="0">
                <a:solidFill>
                  <a:srgbClr val="3333FF"/>
                </a:solidFill>
              </a:rPr>
              <a:t>front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111111"/>
                </a:solidFill>
              </a:rPr>
              <a:t>of the queue.</a:t>
            </a:r>
          </a:p>
          <a:p>
            <a:pPr lvl="1"/>
            <a:r>
              <a:rPr lang="en-US" dirty="0" smtClean="0">
                <a:solidFill>
                  <a:srgbClr val="111111"/>
                </a:solidFill>
              </a:rPr>
              <a:t>Used ‘link breakage detection’ feedback from MAC layer when packet could not be forwarded (except for DSDV).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1414"/>
            <a:ext cx="8064500" cy="91124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785794"/>
            <a:ext cx="77724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NS-2 Simulation Environment</a:t>
            </a:r>
          </a:p>
          <a:p>
            <a:r>
              <a:rPr lang="en-US" dirty="0" smtClean="0"/>
              <a:t>Ad Hoc Routing Protocols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DSDV</a:t>
            </a:r>
          </a:p>
          <a:p>
            <a:pPr lvl="1"/>
            <a:r>
              <a:rPr lang="en-US" dirty="0" smtClean="0"/>
              <a:t>TORA</a:t>
            </a:r>
          </a:p>
          <a:p>
            <a:pPr lvl="1"/>
            <a:r>
              <a:rPr lang="en-US" dirty="0" smtClean="0"/>
              <a:t>DSR</a:t>
            </a:r>
          </a:p>
          <a:p>
            <a:pPr lvl="1"/>
            <a:r>
              <a:rPr lang="en-US" dirty="0" smtClean="0"/>
              <a:t>AODV</a:t>
            </a:r>
          </a:p>
          <a:p>
            <a:r>
              <a:rPr lang="en-US" dirty="0" smtClean="0"/>
              <a:t>Simulation Methodology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8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Destination-Sequenced Distance Vector (DSDV)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8" y="1619961"/>
            <a:ext cx="7772400" cy="3465223"/>
          </a:xfrm>
        </p:spPr>
        <p:txBody>
          <a:bodyPr/>
          <a:lstStyle/>
          <a:p>
            <a:r>
              <a:rPr lang="en-US" dirty="0" smtClean="0"/>
              <a:t>DSDV is a hop-by-hop </a:t>
            </a:r>
            <a:r>
              <a:rPr lang="en-US" dirty="0" smtClean="0">
                <a:solidFill>
                  <a:srgbClr val="3333FF"/>
                </a:solidFill>
              </a:rPr>
              <a:t>distance vector routing protocol</a:t>
            </a:r>
            <a:r>
              <a:rPr lang="en-US" dirty="0" smtClean="0"/>
              <a:t> requiring each node to periodically broadcast routing updates.</a:t>
            </a:r>
          </a:p>
          <a:p>
            <a:r>
              <a:rPr lang="en-US" dirty="0" smtClean="0"/>
              <a:t>DSDV  (unlike DV) is guaranteed loop free.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j-lt"/>
              </a:rPr>
              <a:t>Internet of Things         </a:t>
            </a:r>
            <a:r>
              <a:rPr lang="en-US" smtClean="0">
                <a:solidFill>
                  <a:srgbClr val="800000"/>
                </a:solidFill>
                <a:latin typeface="+mj-lt"/>
              </a:rPr>
              <a:t>MANET Routing</a:t>
            </a:r>
            <a:r>
              <a:rPr lang="en-US" smtClean="0">
                <a:latin typeface="+mj-lt"/>
              </a:rPr>
              <a:t> </a:t>
            </a:r>
            <a:r>
              <a:rPr lang="en-US" smtClean="0"/>
              <a:t> 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55F82B6D-9223-47E0-B244-21F6EE9680DC}" type="slidenum">
              <a:rPr lang="en-US" sz="1600" smtClean="0"/>
              <a:pPr>
                <a:defRPr/>
              </a:pPr>
              <a:t>9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washburn">
  <a:themeElements>
    <a:clrScheme name="whitewashburn 1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FFEFE7"/>
      </a:accent2>
      <a:accent3>
        <a:srgbClr val="FFFFFF"/>
      </a:accent3>
      <a:accent4>
        <a:srgbClr val="000000"/>
      </a:accent4>
      <a:accent5>
        <a:srgbClr val="DCDCDC"/>
      </a:accent5>
      <a:accent6>
        <a:srgbClr val="E7D9D1"/>
      </a:accent6>
      <a:hlink>
        <a:srgbClr val="820000"/>
      </a:hlink>
      <a:folHlink>
        <a:srgbClr val="FFEFA9"/>
      </a:folHlink>
    </a:clrScheme>
    <a:fontScheme name="whitewashbur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hitewashbu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FFE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whitewashburn</Template>
  <TotalTime>4894</TotalTime>
  <Words>2647</Words>
  <Application>Microsoft Office PowerPoint</Application>
  <PresentationFormat>On-screen Show (4:3)</PresentationFormat>
  <Paragraphs>488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whitewashburn</vt:lpstr>
      <vt:lpstr>A Performance Comparison of Multi-Hop Wireless Ad Hoc Network Routing Protocols</vt:lpstr>
      <vt:lpstr>Outline</vt:lpstr>
      <vt:lpstr>Introduction</vt:lpstr>
      <vt:lpstr>Outline</vt:lpstr>
      <vt:lpstr>NS-2 Simulator Environment</vt:lpstr>
      <vt:lpstr>Outline</vt:lpstr>
      <vt:lpstr>Studying Ad Hoc Routing  (circa 1998)</vt:lpstr>
      <vt:lpstr>Outline</vt:lpstr>
      <vt:lpstr>Destination-Sequenced Distance Vector (DSDV)</vt:lpstr>
      <vt:lpstr>DSDV Mechanism</vt:lpstr>
      <vt:lpstr>DSDV Implementation </vt:lpstr>
      <vt:lpstr>DSDV-SQ Constants</vt:lpstr>
      <vt:lpstr>Outline</vt:lpstr>
      <vt:lpstr>Temporally-Ordered Routing Algorithm (TORA)</vt:lpstr>
      <vt:lpstr>TORA Mechanism</vt:lpstr>
      <vt:lpstr>TORA Mechanism</vt:lpstr>
      <vt:lpstr>TORA Mechanism</vt:lpstr>
      <vt:lpstr>TORA Mechanism</vt:lpstr>
      <vt:lpstr>TORA Constants</vt:lpstr>
      <vt:lpstr>Outline</vt:lpstr>
      <vt:lpstr>Dynamic Source Routing (DSR)</vt:lpstr>
      <vt:lpstr>DSR Route Discovery</vt:lpstr>
      <vt:lpstr>DSR Route Discovery</vt:lpstr>
      <vt:lpstr>DSR Route Maintenance</vt:lpstr>
      <vt:lpstr>DSR Constants</vt:lpstr>
      <vt:lpstr>DSR Advantages/Disadvantages</vt:lpstr>
      <vt:lpstr>Outline</vt:lpstr>
      <vt:lpstr>Ad Hoc On-Demand Distance vector (AODV)</vt:lpstr>
      <vt:lpstr>AODV</vt:lpstr>
      <vt:lpstr>AODV</vt:lpstr>
      <vt:lpstr>AODV</vt:lpstr>
      <vt:lpstr>AODV-LL Constants</vt:lpstr>
      <vt:lpstr>AODV Advantages/Disadvantages</vt:lpstr>
      <vt:lpstr>Outline</vt:lpstr>
      <vt:lpstr>Simulation Methodology</vt:lpstr>
      <vt:lpstr>Simulation Methodology</vt:lpstr>
      <vt:lpstr>Simulation Methodology</vt:lpstr>
      <vt:lpstr>Communication Model Issues</vt:lpstr>
      <vt:lpstr>Scenario Characteristics</vt:lpstr>
      <vt:lpstr>Figure 1 Shortest Path Distribution</vt:lpstr>
      <vt:lpstr>Table V Link Connectivity Changes </vt:lpstr>
      <vt:lpstr>Metrics</vt:lpstr>
      <vt:lpstr>Outline</vt:lpstr>
      <vt:lpstr>Figure 2 Packet Delivery Ratio (as a function of pause time)</vt:lpstr>
      <vt:lpstr>Figure 3 Routing Packets Sent (as a function of pause time)</vt:lpstr>
      <vt:lpstr>Figure 4: Packet Delivery Ratio</vt:lpstr>
      <vt:lpstr>Figure 5: Routing Overhead</vt:lpstr>
      <vt:lpstr>Figure 6: Path Length Excess</vt:lpstr>
      <vt:lpstr>Figure 7: Application Packets Sent  (as a function of pause time)</vt:lpstr>
      <vt:lpstr>Figure 8: Routing Packets Sent  (as a function of pause time)</vt:lpstr>
      <vt:lpstr>Figure 9 Routing Overhead</vt:lpstr>
      <vt:lpstr>Figure 10 Packet Delivery Ratio DSDV vs DSDV-SQ</vt:lpstr>
      <vt:lpstr>Figure 11 Routing Overhead DSDV vs DSDV-SQ</vt:lpstr>
      <vt:lpstr>Outline</vt:lpstr>
      <vt:lpstr>Conclusions</vt:lpstr>
      <vt:lpstr>Conclusions</vt:lpstr>
      <vt:lpstr>Critique</vt:lpstr>
      <vt:lpstr>Acknowledgments</vt:lpstr>
      <vt:lpstr>A Performance Comparison of Multi-Hop Wireless Ad Hoc Network Routing Protocols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217</cp:revision>
  <dcterms:created xsi:type="dcterms:W3CDTF">2004-01-21T20:05:10Z</dcterms:created>
  <dcterms:modified xsi:type="dcterms:W3CDTF">2015-09-29T21:37:27Z</dcterms:modified>
</cp:coreProperties>
</file>