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82" r:id="rId3"/>
    <p:sldId id="320" r:id="rId4"/>
    <p:sldId id="368" r:id="rId5"/>
    <p:sldId id="369" r:id="rId6"/>
    <p:sldId id="370" r:id="rId7"/>
    <p:sldId id="367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3" r:id="rId19"/>
    <p:sldId id="384" r:id="rId20"/>
    <p:sldId id="385" r:id="rId21"/>
    <p:sldId id="386" r:id="rId22"/>
    <p:sldId id="388" r:id="rId23"/>
    <p:sldId id="389" r:id="rId24"/>
    <p:sldId id="390" r:id="rId25"/>
    <p:sldId id="391" r:id="rId26"/>
    <p:sldId id="392" r:id="rId27"/>
    <p:sldId id="393" r:id="rId28"/>
    <p:sldId id="394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974" y="-12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0768"/>
            <a:ext cx="2771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The Internet of Things          Survey Paper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The Internet of Things          Survey Paper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655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The Internet of Things          </a:t>
            </a:r>
            <a:r>
              <a:rPr lang="en-US" dirty="0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>
                <a:solidFill>
                  <a:srgbClr val="990033"/>
                </a:solidFill>
              </a:rPr>
              <a:t>  The Internet of Things          Survey Paper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The Internet of Things          </a:t>
            </a:r>
            <a:r>
              <a:rPr lang="en-US" dirty="0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>
                <a:solidFill>
                  <a:srgbClr val="990033"/>
                </a:solidFill>
              </a:rPr>
              <a:t>  The Internet of Things          Survey Paper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smtClean="0"/>
              <a:t>  The Internet of Things          Survey Paper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512" y="6351984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" y="-27384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The Internet of Things          </a:t>
            </a:r>
            <a:r>
              <a:rPr lang="en-US" dirty="0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76"/>
            <a:ext cx="1259632" cy="51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196752"/>
            <a:ext cx="8462993" cy="4231372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Internet of Things: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survey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 smtClean="0">
                <a:effectLst/>
                <a:latin typeface="Calibri" panose="020F0502020204030204" pitchFamily="34" charset="0"/>
              </a:rPr>
              <a:t>Luigi </a:t>
            </a:r>
            <a:r>
              <a:rPr lang="en-US" sz="3200" dirty="0" err="1" smtClean="0">
                <a:effectLst/>
                <a:latin typeface="Calibri" panose="020F0502020204030204" pitchFamily="34" charset="0"/>
              </a:rPr>
              <a:t>Atzori</a:t>
            </a:r>
            <a:r>
              <a:rPr lang="en-US" sz="3200" dirty="0" smtClean="0">
                <a:effectLst/>
                <a:latin typeface="Calibri" panose="020F0502020204030204" pitchFamily="34" charset="0"/>
              </a:rPr>
              <a:t>, Antonio </a:t>
            </a:r>
            <a:r>
              <a:rPr lang="en-US" sz="3200" dirty="0" err="1" smtClean="0">
                <a:effectLst/>
                <a:latin typeface="Calibri" panose="020F0502020204030204" pitchFamily="34" charset="0"/>
              </a:rPr>
              <a:t>Iera</a:t>
            </a:r>
            <a:r>
              <a:rPr lang="en-US" sz="3200" dirty="0" smtClean="0">
                <a:effectLst/>
                <a:latin typeface="Calibri" panose="020F0502020204030204" pitchFamily="34" charset="0"/>
              </a:rPr>
              <a:t> &amp; Giacomo </a:t>
            </a:r>
            <a:r>
              <a:rPr lang="en-US" sz="3200" dirty="0" err="1" smtClean="0">
                <a:effectLst/>
                <a:latin typeface="Calibri" panose="020F0502020204030204" pitchFamily="34" charset="0"/>
              </a:rPr>
              <a:t>Morabito</a:t>
            </a:r>
            <a:r>
              <a:rPr lang="en-US" sz="3200" dirty="0" smtClean="0">
                <a:effectLst/>
                <a:latin typeface="Calibri" panose="020F0502020204030204" pitchFamily="34" charset="0"/>
              </a:rPr>
              <a:t/>
            </a:r>
            <a:br>
              <a:rPr lang="en-US" sz="3200" dirty="0" smtClean="0">
                <a:effectLst/>
                <a:latin typeface="Calibri" panose="020F0502020204030204" pitchFamily="34" charset="0"/>
              </a:rPr>
            </a:br>
            <a:r>
              <a:rPr lang="en-US" sz="3200" dirty="0" smtClean="0">
                <a:effectLst/>
                <a:latin typeface="Calibri" panose="020F0502020204030204" pitchFamily="34" charset="0"/>
              </a:rPr>
              <a:t>Computer Networks 2010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38895" y="4293096"/>
            <a:ext cx="6005513" cy="24352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-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en-US" sz="2800" dirty="0" smtClean="0"/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         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Interested in the role each technology will play in the IoT.</a:t>
            </a:r>
          </a:p>
          <a:p>
            <a:r>
              <a:rPr lang="en-US" dirty="0" smtClean="0"/>
              <a:t>Identification, sensing and communication</a:t>
            </a:r>
          </a:p>
          <a:p>
            <a:pPr lvl="1"/>
            <a:r>
              <a:rPr lang="en-US" dirty="0" smtClean="0"/>
              <a:t>Wireless</a:t>
            </a:r>
          </a:p>
          <a:p>
            <a:pPr lvl="2"/>
            <a:r>
              <a:rPr lang="en-US" dirty="0" smtClean="0"/>
              <a:t>RFID (passive, semi-passive and active)</a:t>
            </a:r>
          </a:p>
          <a:p>
            <a:pPr lvl="2"/>
            <a:r>
              <a:rPr lang="en-US" dirty="0" smtClean="0"/>
              <a:t>WSNs</a:t>
            </a:r>
          </a:p>
          <a:p>
            <a:pPr lvl="3"/>
            <a:r>
              <a:rPr lang="en-US" dirty="0" smtClean="0"/>
              <a:t>802.15.4 in most commercial WSNs already</a:t>
            </a:r>
          </a:p>
          <a:p>
            <a:pPr lvl="2"/>
            <a:r>
              <a:rPr lang="en-US" dirty="0" smtClean="0"/>
              <a:t>Integration of these two</a:t>
            </a:r>
          </a:p>
          <a:p>
            <a:pPr lvl="2"/>
            <a:r>
              <a:rPr lang="en-US" dirty="0" smtClean="0"/>
              <a:t>RSNs (RFID Sensing Networks)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9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between the technology and the application.</a:t>
            </a:r>
          </a:p>
          <a:p>
            <a:r>
              <a:rPr lang="en-US" dirty="0" smtClean="0"/>
              <a:t>Some propose SOA (Service Oriented Architecture) approach for middleware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designed workflows of coordinated services which are associated with object actions.</a:t>
            </a:r>
          </a:p>
          <a:p>
            <a:pPr lvl="1"/>
            <a:r>
              <a:rPr lang="en-US" dirty="0" smtClean="0"/>
              <a:t>Goal is complete, integrated </a:t>
            </a:r>
            <a:r>
              <a:rPr lang="en-US" dirty="0" smtClean="0"/>
              <a:t>approach.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8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558"/>
            <a:ext cx="9144000" cy="792162"/>
          </a:xfrm>
        </p:spPr>
        <p:txBody>
          <a:bodyPr/>
          <a:lstStyle/>
          <a:p>
            <a:r>
              <a:rPr lang="en-US" sz="4000" dirty="0" smtClean="0"/>
              <a:t>Figure 2 SOA-based Architecture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179537"/>
            <a:ext cx="54483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functionality for the composition of services offered by objects to build applications.</a:t>
            </a:r>
          </a:p>
          <a:p>
            <a:r>
              <a:rPr lang="en-US" dirty="0" smtClean="0"/>
              <a:t>Workflow languages here such as Web Service Definition Language (WSDL).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6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set of services encompass:</a:t>
            </a:r>
          </a:p>
          <a:p>
            <a:pPr lvl="1"/>
            <a:r>
              <a:rPr lang="en-US" dirty="0" smtClean="0"/>
              <a:t>Object dynamic discovery</a:t>
            </a:r>
          </a:p>
          <a:p>
            <a:pPr lvl="1"/>
            <a:r>
              <a:rPr lang="en-US" dirty="0" smtClean="0"/>
              <a:t>Status monitoring</a:t>
            </a:r>
          </a:p>
          <a:p>
            <a:pPr lvl="1"/>
            <a:r>
              <a:rPr lang="en-US" dirty="0" smtClean="0"/>
              <a:t>Service configuration</a:t>
            </a:r>
          </a:p>
          <a:p>
            <a:r>
              <a:rPr lang="en-US" dirty="0" smtClean="0"/>
              <a:t>Functionalities related to </a:t>
            </a:r>
            <a:r>
              <a:rPr lang="en-US" dirty="0" err="1" smtClean="0"/>
              <a:t>QoS</a:t>
            </a:r>
            <a:r>
              <a:rPr lang="en-US" dirty="0" smtClean="0"/>
              <a:t> and lock </a:t>
            </a:r>
            <a:r>
              <a:rPr lang="en-US" dirty="0" smtClean="0"/>
              <a:t>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9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 abstraction layer to handle heterogeneous set of objects to harmonize the access with common language and procedures.</a:t>
            </a:r>
          </a:p>
          <a:p>
            <a:r>
              <a:rPr lang="en-US" dirty="0" smtClean="0"/>
              <a:t>Speak of </a:t>
            </a:r>
            <a:r>
              <a:rPr lang="en-US" dirty="0" smtClean="0"/>
              <a:t>a wrapping </a:t>
            </a:r>
            <a:r>
              <a:rPr lang="en-US" dirty="0" smtClean="0"/>
              <a:t>layer to handle:</a:t>
            </a:r>
          </a:p>
          <a:p>
            <a:pPr lvl="1"/>
            <a:r>
              <a:rPr lang="en-US" dirty="0" smtClean="0"/>
              <a:t>Web interface</a:t>
            </a:r>
          </a:p>
          <a:p>
            <a:pPr lvl="1"/>
            <a:r>
              <a:rPr lang="en-US" dirty="0" smtClean="0"/>
              <a:t>Second interface converts service methods into device-specific commands for communicating with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4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1504"/>
            <a:ext cx="8229600" cy="2781672"/>
          </a:xfrm>
        </p:spPr>
        <p:txBody>
          <a:bodyPr/>
          <a:lstStyle/>
          <a:p>
            <a:r>
              <a:rPr lang="en-US" dirty="0" smtClean="0"/>
              <a:t>Some propose embedded stack  in devices to provide wrapping </a:t>
            </a:r>
            <a:r>
              <a:rPr lang="en-US" dirty="0" smtClean="0"/>
              <a:t>function.</a:t>
            </a:r>
            <a:endParaRPr lang="en-US" dirty="0" smtClean="0"/>
          </a:p>
          <a:p>
            <a:r>
              <a:rPr lang="en-US" dirty="0" smtClean="0"/>
              <a:t>However, more often direction is for a </a:t>
            </a:r>
            <a:r>
              <a:rPr lang="en-US" dirty="0" smtClean="0">
                <a:solidFill>
                  <a:srgbClr val="008000"/>
                </a:solidFill>
              </a:rPr>
              <a:t>proxy </a:t>
            </a:r>
            <a:r>
              <a:rPr lang="en-US" dirty="0" smtClean="0"/>
              <a:t>which uses socket style communication with device.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0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Trust, Privacy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640960" cy="4800600"/>
          </a:xfrm>
        </p:spPr>
        <p:txBody>
          <a:bodyPr/>
          <a:lstStyle/>
          <a:p>
            <a:r>
              <a:rPr lang="en-US" dirty="0" smtClean="0"/>
              <a:t>Personal objects communicating potentially enables a surveillance system.</a:t>
            </a:r>
          </a:p>
          <a:p>
            <a:r>
              <a:rPr lang="en-US" dirty="0" smtClean="0"/>
              <a:t>Hence middleware must manage </a:t>
            </a:r>
            <a:r>
              <a:rPr lang="en-US" dirty="0" smtClean="0">
                <a:solidFill>
                  <a:srgbClr val="008000"/>
                </a:solidFill>
              </a:rPr>
              <a:t>trust, privacy and security.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Final Comment </a:t>
            </a:r>
            <a:r>
              <a:rPr lang="en-US" dirty="0" smtClean="0"/>
              <a:t>– Not all proposed </a:t>
            </a:r>
            <a:r>
              <a:rPr lang="en-US" dirty="0" smtClean="0"/>
              <a:t>middleware </a:t>
            </a:r>
            <a:r>
              <a:rPr lang="en-US" dirty="0" smtClean="0"/>
              <a:t>follow the model shown in Figure 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3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Research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12776"/>
            <a:ext cx="904199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1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608" y="1340768"/>
            <a:ext cx="9532136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Visions</a:t>
            </a:r>
          </a:p>
          <a:p>
            <a:r>
              <a:rPr lang="en-US" dirty="0" smtClean="0"/>
              <a:t>Enabling Technologies</a:t>
            </a:r>
          </a:p>
          <a:p>
            <a:r>
              <a:rPr lang="en-US" dirty="0" smtClean="0"/>
              <a:t>Middleware</a:t>
            </a:r>
          </a:p>
          <a:p>
            <a:r>
              <a:rPr lang="en-US" dirty="0" smtClean="0"/>
              <a:t>Applications </a:t>
            </a:r>
            <a:r>
              <a:rPr lang="en-US" dirty="0" smtClean="0">
                <a:solidFill>
                  <a:srgbClr val="800000"/>
                </a:solidFill>
              </a:rPr>
              <a:t>{will be skipped here}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0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and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RFID tags using 64-96 bits (standardized by </a:t>
            </a:r>
            <a:r>
              <a:rPr lang="en-US" dirty="0" err="1" smtClean="0"/>
              <a:t>EPCglobal</a:t>
            </a:r>
            <a:r>
              <a:rPr lang="en-US" dirty="0" smtClean="0"/>
              <a:t>) complicates IPv6 128 bit addressing.</a:t>
            </a:r>
          </a:p>
          <a:p>
            <a:r>
              <a:rPr lang="en-US" dirty="0" smtClean="0"/>
              <a:t>Integration and mapping strategies for these two addressing schemes have been proposed.</a:t>
            </a:r>
          </a:p>
          <a:p>
            <a:r>
              <a:rPr lang="en-US" dirty="0" smtClean="0"/>
              <a:t>Support of mobile in IoT is important.</a:t>
            </a:r>
          </a:p>
          <a:p>
            <a:pPr lvl="1"/>
            <a:r>
              <a:rPr lang="en-US" dirty="0" smtClean="0"/>
              <a:t>Suggest Mobile </a:t>
            </a:r>
            <a:r>
              <a:rPr lang="en-US" dirty="0" smtClean="0"/>
              <a:t>IP </a:t>
            </a:r>
            <a:r>
              <a:rPr lang="en-US" dirty="0" smtClean="0"/>
              <a:t>approach with </a:t>
            </a:r>
            <a:r>
              <a:rPr lang="en-US" dirty="0" smtClean="0">
                <a:solidFill>
                  <a:srgbClr val="800000"/>
                </a:solidFill>
              </a:rPr>
              <a:t>home agent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05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and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60440"/>
          </a:xfrm>
        </p:spPr>
        <p:txBody>
          <a:bodyPr/>
          <a:lstStyle/>
          <a:p>
            <a:r>
              <a:rPr lang="en-US" dirty="0" smtClean="0"/>
              <a:t>Need ONS (Object Name Service) to supersede DNS.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need to associate description of specified object to a given RFID tag </a:t>
            </a:r>
            <a:r>
              <a:rPr lang="en-US" dirty="0" smtClean="0"/>
              <a:t>identifier.</a:t>
            </a:r>
            <a:endParaRPr lang="en-US" dirty="0" smtClean="0"/>
          </a:p>
          <a:p>
            <a:r>
              <a:rPr lang="en-US" dirty="0" smtClean="0"/>
              <a:t>Additional need for the inverse OCMS (Object Code Mapping Service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3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and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88432"/>
          </a:xfrm>
        </p:spPr>
        <p:txBody>
          <a:bodyPr/>
          <a:lstStyle/>
          <a:p>
            <a:r>
              <a:rPr lang="en-US" dirty="0" smtClean="0"/>
              <a:t>TCP not effective for IoT </a:t>
            </a:r>
            <a:r>
              <a:rPr lang="en-US" dirty="0" smtClean="0">
                <a:solidFill>
                  <a:srgbClr val="800000"/>
                </a:solidFill>
              </a:rPr>
              <a:t>{maybe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with </a:t>
            </a:r>
            <a:r>
              <a:rPr lang="en-US" dirty="0" smtClean="0">
                <a:solidFill>
                  <a:srgbClr val="800000"/>
                </a:solidFill>
              </a:rPr>
              <a:t>REST}.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/>
              <a:t>Traffic characteristics in </a:t>
            </a:r>
            <a:r>
              <a:rPr lang="en-US" dirty="0" smtClean="0"/>
              <a:t>WSNs.</a:t>
            </a:r>
            <a:endParaRPr lang="en-US" dirty="0" smtClean="0"/>
          </a:p>
          <a:p>
            <a:r>
              <a:rPr lang="en-US" dirty="0" err="1" smtClean="0"/>
              <a:t>Rsearch</a:t>
            </a:r>
            <a:r>
              <a:rPr lang="en-US" dirty="0" smtClean="0"/>
              <a:t> in </a:t>
            </a:r>
            <a:r>
              <a:rPr lang="en-US" dirty="0" err="1" smtClean="0"/>
              <a:t>QoS</a:t>
            </a:r>
            <a:r>
              <a:rPr lang="en-US" dirty="0" smtClean="0"/>
              <a:t> support for IoT is needed.</a:t>
            </a:r>
          </a:p>
          <a:p>
            <a:pPr lvl="1"/>
            <a:r>
              <a:rPr lang="en-US" dirty="0" smtClean="0"/>
              <a:t>Some done already in </a:t>
            </a:r>
            <a:r>
              <a:rPr lang="en-US" dirty="0" err="1" smtClean="0"/>
              <a:t>QoS</a:t>
            </a:r>
            <a:r>
              <a:rPr lang="en-US" dirty="0" smtClean="0"/>
              <a:t> for </a:t>
            </a:r>
            <a:r>
              <a:rPr lang="en-US" dirty="0" smtClean="0"/>
              <a:t>M2M.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5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Authentication</a:t>
            </a:r>
            <a:r>
              <a:rPr lang="en-US" dirty="0" smtClean="0"/>
              <a:t> is a major problem as current authentication procedures are not feasible in the IoT.</a:t>
            </a:r>
          </a:p>
          <a:p>
            <a:r>
              <a:rPr lang="en-US" dirty="0" smtClean="0"/>
              <a:t>There are no </a:t>
            </a:r>
            <a:r>
              <a:rPr lang="en-US" dirty="0" err="1" smtClean="0"/>
              <a:t>curent</a:t>
            </a:r>
            <a:r>
              <a:rPr lang="en-US" dirty="0" smtClean="0"/>
              <a:t> </a:t>
            </a:r>
            <a:r>
              <a:rPr lang="en-US" dirty="0" smtClean="0"/>
              <a:t>solutions </a:t>
            </a:r>
            <a:r>
              <a:rPr lang="en-US" dirty="0" smtClean="0"/>
              <a:t>in </a:t>
            </a:r>
            <a:r>
              <a:rPr lang="en-US" dirty="0" smtClean="0"/>
              <a:t>the IoT </a:t>
            </a:r>
            <a:r>
              <a:rPr lang="en-US" dirty="0" smtClean="0"/>
              <a:t>space for proxy attacks  and man-in-the-middle attacks.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Data integrity </a:t>
            </a:r>
            <a:r>
              <a:rPr lang="en-US" dirty="0" smtClean="0"/>
              <a:t>gets more complicated when you have unattended nodes like RFID tags.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8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472"/>
            <a:ext cx="8229600" cy="3357736"/>
          </a:xfrm>
        </p:spPr>
        <p:txBody>
          <a:bodyPr/>
          <a:lstStyle/>
          <a:p>
            <a:r>
              <a:rPr lang="en-US" dirty="0" smtClean="0"/>
              <a:t>Cryptography </a:t>
            </a:r>
            <a:r>
              <a:rPr lang="en-US" dirty="0" smtClean="0"/>
              <a:t>solutions </a:t>
            </a:r>
            <a:r>
              <a:rPr lang="en-US" dirty="0" smtClean="0"/>
              <a:t>expend energy and bandwidth resources at both source and destination and therefore cannot be readily applied to IoT.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0033CC"/>
                </a:solidFill>
              </a:rPr>
              <a:t>light symmetric key schemes </a:t>
            </a:r>
            <a:r>
              <a:rPr lang="en-US" dirty="0" smtClean="0"/>
              <a:t>have been proposed.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50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about privacy protection have been a </a:t>
            </a:r>
            <a:r>
              <a:rPr lang="en-US" dirty="0" smtClean="0">
                <a:solidFill>
                  <a:srgbClr val="800000"/>
                </a:solidFill>
              </a:rPr>
              <a:t>significant barrier </a:t>
            </a:r>
            <a:r>
              <a:rPr lang="en-US" dirty="0" smtClean="0"/>
              <a:t>against diffusion of the technologies involved in IoT.</a:t>
            </a:r>
          </a:p>
          <a:p>
            <a:r>
              <a:rPr lang="en-US" dirty="0" smtClean="0"/>
              <a:t>Unlike the Internet where privacy problems mostly arise from active users, IoT privacy problem scenarios can threaten even </a:t>
            </a:r>
            <a:r>
              <a:rPr lang="en-US" dirty="0" smtClean="0"/>
              <a:t>for people </a:t>
            </a:r>
            <a:r>
              <a:rPr lang="en-US" dirty="0" smtClean="0"/>
              <a:t>not using any IoT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9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dirty="0" smtClean="0"/>
              <a:t>In tracking systems, position movement of individual users needs to handled in terms of aggregate users.  Namely, this motion information should not be </a:t>
            </a:r>
            <a:r>
              <a:rPr lang="en-US" dirty="0" smtClean="0">
                <a:solidFill>
                  <a:srgbClr val="800000"/>
                </a:solidFill>
              </a:rPr>
              <a:t>linkable</a:t>
            </a:r>
            <a:r>
              <a:rPr lang="en-US" dirty="0" smtClean="0"/>
              <a:t> to identities.</a:t>
            </a:r>
            <a:endParaRPr lang="en-US" dirty="0"/>
          </a:p>
          <a:p>
            <a:r>
              <a:rPr lang="en-US" dirty="0" smtClean="0"/>
              <a:t>People need to be informed about the scope of the tracking information.</a:t>
            </a:r>
          </a:p>
          <a:p>
            <a:r>
              <a:rPr lang="en-US" dirty="0" smtClean="0"/>
              <a:t>Tracking info collected should be processed and then deleted (e.g., heating and lighting controls).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en-US" dirty="0" smtClean="0"/>
              <a:t>W3C group has defined the </a:t>
            </a:r>
            <a:r>
              <a:rPr lang="en-US" dirty="0" smtClean="0">
                <a:solidFill>
                  <a:srgbClr val="800000"/>
                </a:solidFill>
              </a:rPr>
              <a:t>Platform for Privacy Preferences (P3P) </a:t>
            </a:r>
            <a:r>
              <a:rPr lang="en-US" dirty="0" smtClean="0"/>
              <a:t>which provides descriptive language for preferences and policies.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dirty="0" smtClean="0"/>
              <a:t>challenging </a:t>
            </a:r>
            <a:r>
              <a:rPr lang="en-US" dirty="0" smtClean="0"/>
              <a:t>task in </a:t>
            </a:r>
            <a:r>
              <a:rPr lang="en-US" dirty="0" smtClean="0"/>
              <a:t>sensor networks e.g., surveillance cameras.</a:t>
            </a:r>
          </a:p>
          <a:p>
            <a:r>
              <a:rPr lang="en-US" dirty="0" smtClean="0"/>
              <a:t>RFID tags are problematic.</a:t>
            </a:r>
          </a:p>
          <a:p>
            <a:r>
              <a:rPr lang="en-US" dirty="0" smtClean="0"/>
              <a:t>Proposed</a:t>
            </a:r>
            <a:r>
              <a:rPr lang="en-US" dirty="0" smtClean="0">
                <a:solidFill>
                  <a:srgbClr val="0033CC"/>
                </a:solidFill>
              </a:rPr>
              <a:t> privacy broker proxies </a:t>
            </a:r>
            <a:r>
              <a:rPr lang="en-US" dirty="0" smtClean="0"/>
              <a:t>do not scale.</a:t>
            </a:r>
          </a:p>
          <a:p>
            <a:r>
              <a:rPr lang="en-US" dirty="0" smtClean="0"/>
              <a:t>Need for “digital forgetting”.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IoT has potential to add a new dimension to the concept of moving the interactions between people at a virtual level on the Internet.</a:t>
            </a:r>
          </a:p>
          <a:p>
            <a:r>
              <a:rPr lang="en-US" dirty="0" smtClean="0"/>
              <a:t>This potential comes from enabling communication among smart objects.</a:t>
            </a:r>
          </a:p>
          <a:p>
            <a:r>
              <a:rPr lang="en-US" dirty="0" smtClean="0"/>
              <a:t>Paper surveys most important aspects of IoT emphasizing current activities and challenges.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6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832FAF-71E6-46AF-AFE4-9FC2FF477A2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Introduction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736"/>
            <a:ext cx="8435975" cy="482758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2010 view starts with the concept of a pervasive set of objects that can interact with each other and cooperate with their neighbors to reach common goals.  Authors coming from the RFID space.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IoT is expected to have high impact both positively and negatively (disruptive technologies and potential threats).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Central issues are full </a:t>
            </a:r>
            <a:r>
              <a:rPr lang="en-US" sz="2400" dirty="0" smtClean="0">
                <a:solidFill>
                  <a:srgbClr val="800000"/>
                </a:solidFill>
              </a:rPr>
              <a:t>interoperability</a:t>
            </a:r>
            <a:r>
              <a:rPr lang="en-US" sz="2400" dirty="0" smtClean="0"/>
              <a:t> of interconnected devices and </a:t>
            </a:r>
            <a:r>
              <a:rPr lang="en-US" sz="2400" dirty="0" smtClean="0">
                <a:solidFill>
                  <a:srgbClr val="0033CC"/>
                </a:solidFill>
              </a:rPr>
              <a:t>more smartness </a:t>
            </a:r>
            <a:r>
              <a:rPr lang="en-US" sz="2400" dirty="0" smtClean="0"/>
              <a:t>while guaranteeing </a:t>
            </a:r>
            <a:r>
              <a:rPr lang="en-US" sz="2400" dirty="0" smtClean="0">
                <a:solidFill>
                  <a:srgbClr val="008000"/>
                </a:solidFill>
              </a:rPr>
              <a:t>trust, privacy and security</a:t>
            </a:r>
            <a:r>
              <a:rPr lang="en-US" sz="2400" dirty="0" smtClean="0"/>
              <a:t>.</a:t>
            </a:r>
          </a:p>
          <a:p>
            <a:pPr marL="0" lvl="1" indent="0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Authors trying to describe different visions.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Visions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616"/>
            <a:ext cx="5904656" cy="511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“Internet of Things semantically means a world-wide network of interconnected objects </a:t>
            </a:r>
            <a:r>
              <a:rPr lang="en-US" dirty="0" smtClean="0">
                <a:solidFill>
                  <a:srgbClr val="800000"/>
                </a:solidFill>
              </a:rPr>
              <a:t>uniquely addressable</a:t>
            </a:r>
            <a:r>
              <a:rPr lang="en-US" dirty="0" smtClean="0"/>
              <a:t>, based on standard communication protocols.”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hallenges include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object unique addressing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8000"/>
                </a:solidFill>
              </a:rPr>
              <a:t> the representation and storing of exchanged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8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</a:t>
            </a:r>
            <a:r>
              <a:rPr lang="en-US" dirty="0" smtClean="0"/>
              <a:t>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EPC (Electronic Product Code)</a:t>
            </a:r>
          </a:p>
          <a:p>
            <a:pPr lvl="1"/>
            <a:r>
              <a:rPr lang="en-US" dirty="0" smtClean="0"/>
              <a:t>Standards to improve object visibility (traceability and awareness of an object)</a:t>
            </a:r>
          </a:p>
          <a:p>
            <a:r>
              <a:rPr lang="en-US" dirty="0" smtClean="0"/>
              <a:t>Mere object identification is NOT wide enough vision of IoT.</a:t>
            </a:r>
          </a:p>
          <a:p>
            <a:r>
              <a:rPr lang="en-US" dirty="0" smtClean="0"/>
              <a:t>RFID, NFC and WSAN (Wireless Sensor and Actuator Networks) seen as “atomic elements” of IoT.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1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432"/>
            <a:ext cx="8229600" cy="3573760"/>
          </a:xfrm>
        </p:spPr>
        <p:txBody>
          <a:bodyPr/>
          <a:lstStyle/>
          <a:p>
            <a:r>
              <a:rPr lang="en-US" dirty="0" smtClean="0"/>
              <a:t>Smart items can relate to concept of a </a:t>
            </a:r>
            <a:r>
              <a:rPr lang="en-US" dirty="0" err="1" smtClean="0">
                <a:solidFill>
                  <a:srgbClr val="0033CC"/>
                </a:solidFill>
              </a:rPr>
              <a:t>spime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33CC"/>
                </a:solidFill>
              </a:rPr>
              <a:t>Spime</a:t>
            </a:r>
            <a:r>
              <a:rPr lang="en-US" dirty="0" smtClean="0">
                <a:solidFill>
                  <a:srgbClr val="0033CC"/>
                </a:solidFill>
              </a:rPr>
              <a:t>:: an object that can be tracked through space and time throughout its lifetime and will be sustainable, </a:t>
            </a:r>
            <a:r>
              <a:rPr lang="en-US" dirty="0" err="1" smtClean="0">
                <a:solidFill>
                  <a:srgbClr val="0033CC"/>
                </a:solidFill>
              </a:rPr>
              <a:t>enhanceable</a:t>
            </a:r>
            <a:r>
              <a:rPr lang="en-US" dirty="0" smtClean="0">
                <a:solidFill>
                  <a:srgbClr val="0033CC"/>
                </a:solidFill>
              </a:rPr>
              <a:t> and uniquely identified.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IPSO (IP for Smart Objects) Alliance promotes Internet-oriented vision and claims wise IP adaptation with IEEE802.15.4 and 6LowPAN will enable IoT automatically.</a:t>
            </a:r>
          </a:p>
          <a:p>
            <a:r>
              <a:rPr lang="en-US" dirty="0" smtClean="0"/>
              <a:t>IPSO and Internet O  advocate simplification of IP to make it adaptable to any object.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0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involved with handling IoT object information is very challenging and modeling, reasoning and semantic execution environments and architectures will be needed to address the </a:t>
            </a:r>
            <a:r>
              <a:rPr lang="en-US" dirty="0" smtClean="0">
                <a:solidFill>
                  <a:srgbClr val="800000"/>
                </a:solidFill>
              </a:rPr>
              <a:t>scalability </a:t>
            </a:r>
            <a:r>
              <a:rPr lang="en-US" dirty="0" smtClean="0"/>
              <a:t>of storing and communicating about IoT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The Internet of Things          </a:t>
            </a:r>
            <a:r>
              <a:rPr lang="en-US" smtClean="0">
                <a:solidFill>
                  <a:srgbClr val="800000"/>
                </a:solidFill>
              </a:rPr>
              <a:t>Survey Paper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43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3695</TotalTime>
  <Words>1207</Words>
  <Application>Microsoft Office PowerPoint</Application>
  <PresentationFormat>On-screen Show (4:3)</PresentationFormat>
  <Paragraphs>169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Revised_Master</vt:lpstr>
      <vt:lpstr>The Internet of Things: A survey  Luigi Atzori, Antonio Iera &amp; Giacomo Morabito Computer Networks 2010 </vt:lpstr>
      <vt:lpstr>Outline</vt:lpstr>
      <vt:lpstr>Introduction</vt:lpstr>
      <vt:lpstr>Three Visions</vt:lpstr>
      <vt:lpstr>One Definition</vt:lpstr>
      <vt:lpstr>RFID Viewpoint</vt:lpstr>
      <vt:lpstr>Things Vision</vt:lpstr>
      <vt:lpstr>Internet Vision</vt:lpstr>
      <vt:lpstr>Semantic Vision</vt:lpstr>
      <vt:lpstr>Enabling Technologies</vt:lpstr>
      <vt:lpstr>Middleware</vt:lpstr>
      <vt:lpstr>Figure 2 SOA-based Architecture</vt:lpstr>
      <vt:lpstr>Service Composition</vt:lpstr>
      <vt:lpstr>Service Management</vt:lpstr>
      <vt:lpstr>Object Abstraction</vt:lpstr>
      <vt:lpstr>Object Abstraction</vt:lpstr>
      <vt:lpstr>Trust, Privacy and Security</vt:lpstr>
      <vt:lpstr>Open Research Issues</vt:lpstr>
      <vt:lpstr>Standardization</vt:lpstr>
      <vt:lpstr>Addressing and Networking</vt:lpstr>
      <vt:lpstr>Addressing and Networking</vt:lpstr>
      <vt:lpstr>Addressing and Networking</vt:lpstr>
      <vt:lpstr>Security</vt:lpstr>
      <vt:lpstr>Security</vt:lpstr>
      <vt:lpstr>Privacy</vt:lpstr>
      <vt:lpstr>Privacy</vt:lpstr>
      <vt:lpstr>Privacy</vt:lpstr>
      <vt:lpstr>Conclusions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145</cp:revision>
  <dcterms:created xsi:type="dcterms:W3CDTF">2004-01-21T20:05:10Z</dcterms:created>
  <dcterms:modified xsi:type="dcterms:W3CDTF">2015-09-15T01:26:36Z</dcterms:modified>
</cp:coreProperties>
</file>